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59" r:id="rId16"/>
    <p:sldId id="273" r:id="rId17"/>
    <p:sldId id="275" r:id="rId18"/>
    <p:sldId id="274" r:id="rId19"/>
    <p:sldId id="276" r:id="rId20"/>
    <p:sldId id="277" r:id="rId21"/>
    <p:sldId id="278" r:id="rId22"/>
    <p:sldId id="281" r:id="rId23"/>
    <p:sldId id="260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C9ADB-0C6E-42EC-8396-1AFDA921B0FF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6B8BF-B0D6-430B-854F-86EDDCDD1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3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052-D795-41D4-9A2D-EC711391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9CA5C-868D-4065-97C9-060E2039A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AD94-F5A5-43CE-BE49-CDA67193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6BD63-2BB2-4C68-9D1E-7C060166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AFB0-0246-4B45-AA65-643528F2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BEAC-3E4B-40A1-A50B-D8264F5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33EFBA-0443-4DC6-ADB0-DC3909603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0E2EF-5DF7-498B-A7E3-ECA0C25C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93334-85CF-483B-9C1E-352E9105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8C7DD-0757-431D-A93C-F28B892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9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1F9175-783B-44FC-B8F1-ECA143A32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8890B7-5DAD-426D-98D1-40BA0592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D0FE5-D9CC-460E-802E-F8D9359E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F0DF3-F9E3-4E20-93B5-25C7FD29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744CF-25C7-48EE-AE83-9C1288E4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86C11-C31C-4CCF-BAD3-DE839EA3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C24C9-BEBA-469E-A056-37740539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D1E60-21C4-4686-A4B4-AE633045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5F437-7CCD-44E8-9314-37E08E54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CFD74-B9AB-4B19-8815-F6CCB755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3BF3-A2F2-48E0-AA5F-F2F28ECB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4EA52-67AF-4F09-89B4-6E3AD253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074C-94F0-43D6-BF27-A274E69F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2CBD8-C097-4AA6-B843-58ACBD65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49A94-92F0-44BE-88B0-2F7BAE74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9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34859-BB23-4819-9BE3-29B60E5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42DD1-11E6-4DFF-AD0C-F34FDF1F5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0EDC4-FB0E-4DF1-AD4F-B1BD1EEC9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3F833-4611-4AD9-8383-0DB8BC75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495EA-C8BC-43D3-8C6B-37216F5F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6FECA-69BF-494F-A9E1-32C26632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7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50A37-74C1-426A-9E86-E6EAC534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4A794-3473-455E-B240-271FE73E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C302E7-2098-46C3-AB5D-258549BE8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541AE3-0EC6-4C5E-A784-9996925DF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48B40E-8322-41F6-9889-CD7203C47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CDD765-B6AC-4B9B-8E9C-18DBE0C1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8BBBF-6773-4C8A-A086-B496F05D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27063E-C6F6-44F9-97C7-D3504DF0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F1B38-FE5D-4F0C-87D8-CEEF3A7C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02A2C6-A65C-4F63-ADB2-8BB6859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2E3F5-28B5-41D7-AEA9-157AD0A8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1664ED-7450-4897-93BF-D04DBE12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6939CB-DCD6-42A3-A2BC-23B8664D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D4C68D-EBD9-437D-8CA2-FB2E067A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8BF38-7258-4C6D-8E0F-55BCA93F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D46C7-5C4D-45DC-BD55-6D1399B5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0B16B-9319-4C80-986C-08A0442C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D4E8D-542A-4C90-A86C-FE96BA697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3149D-DB61-478F-B67A-60861447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8C7A7-183C-4EBA-8D5F-A6833373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655D16-200D-4B0A-9892-DB5A0DDF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8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84480-3093-436F-A7F9-D95E7A1A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B40D5A-C1BA-4363-B72B-BB5662BDD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166D70-8D7B-49ED-9FD6-9C29C017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C0036-C161-42BC-A4C8-43AEC522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4D62E-83E0-422A-ADAC-C019E5E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AA840-BB63-4152-8983-3D992491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1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C1D33B-E0D3-4B85-B580-4A3A7A88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8A2D1-CA07-4959-A5A9-DB7BA3B9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0E377-AFDE-4297-905F-7A9E1F437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4A68-82C9-4FDA-B5FC-A526EEFFE1C2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B152E-9254-4B3C-9312-ADFAE1566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9D909-DF44-4E05-83A5-F4763356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3A46-F336-45B2-B846-3235535B3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2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49D3C-738A-4348-97DE-25064E67A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서울시 공유자전거 </a:t>
            </a:r>
            <a:r>
              <a:rPr lang="en-US" altLang="ko-KR" b="1" dirty="0"/>
              <a:t>'</a:t>
            </a:r>
            <a:r>
              <a:rPr lang="ko-KR" altLang="en-US" b="1" dirty="0" err="1"/>
              <a:t>따릉이</a:t>
            </a:r>
            <a:r>
              <a:rPr lang="en-US" altLang="ko-KR" b="1" dirty="0"/>
              <a:t>'</a:t>
            </a:r>
            <a:r>
              <a:rPr lang="ko-KR" altLang="en-US" b="1" dirty="0"/>
              <a:t>의 수요 예측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EF80FF-33FE-4E81-8B8E-084BAD624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김영우</a:t>
            </a:r>
          </a:p>
        </p:txBody>
      </p:sp>
    </p:spTree>
    <p:extLst>
      <p:ext uri="{BB962C8B-B14F-4D97-AF65-F5344CB8AC3E}">
        <p14:creationId xmlns:p14="http://schemas.microsoft.com/office/powerpoint/2010/main" val="287739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34F-AAC5-4F9B-AA9A-CB564AD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단변량</a:t>
            </a:r>
            <a:r>
              <a:rPr lang="ko-KR" altLang="en-US" sz="3000" dirty="0"/>
              <a:t>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강우 여부 </a:t>
            </a:r>
            <a:r>
              <a:rPr lang="en-US" altLang="ko-KR" sz="3000" dirty="0"/>
              <a:t>(</a:t>
            </a:r>
            <a:r>
              <a:rPr lang="en-US" altLang="ko-KR" sz="3000" dirty="0" err="1"/>
              <a:t>preciptation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B7F5-0F08-4D5E-8FDD-69D62D5F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21E9E-E9A4-4EB2-BF17-4F3BD2EB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68" y="2169459"/>
            <a:ext cx="6014709" cy="213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45D7FF-300C-4C4C-A5B5-3D22D55DF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0" y="1999130"/>
            <a:ext cx="3615895" cy="2693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4B799-5B98-4DDC-AE21-BD11B37785D2}"/>
              </a:ext>
            </a:extLst>
          </p:cNvPr>
          <p:cNvSpPr txBox="1"/>
          <p:nvPr/>
        </p:nvSpPr>
        <p:spPr>
          <a:xfrm>
            <a:off x="3370730" y="5306134"/>
            <a:ext cx="5235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전체 데이터 중 약 </a:t>
            </a:r>
            <a:r>
              <a:rPr lang="en-US" altLang="ko-KR" sz="1500" dirty="0"/>
              <a:t>92</a:t>
            </a:r>
            <a:r>
              <a:rPr lang="ko-KR" altLang="en-US" sz="1500" dirty="0"/>
              <a:t>퍼는 비가 오지 않은 데이터</a:t>
            </a:r>
            <a:r>
              <a:rPr lang="en-US" altLang="ko-KR" sz="1500" dirty="0"/>
              <a:t>, </a:t>
            </a:r>
            <a:r>
              <a:rPr lang="ko-KR" altLang="en-US" sz="1500" dirty="0"/>
              <a:t>약 </a:t>
            </a:r>
            <a:r>
              <a:rPr lang="en-US" altLang="ko-KR" sz="1500" dirty="0"/>
              <a:t>8</a:t>
            </a:r>
            <a:r>
              <a:rPr lang="ko-KR" altLang="en-US" sz="1500" dirty="0"/>
              <a:t>퍼는 비가 온 데이터로 구성되어 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42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34F-AAC5-4F9B-AA9A-CB564AD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단변량</a:t>
            </a:r>
            <a:r>
              <a:rPr lang="ko-KR" altLang="en-US" sz="3000" dirty="0"/>
              <a:t>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풍속 </a:t>
            </a:r>
            <a:r>
              <a:rPr lang="en-US" altLang="ko-KR" sz="3000" dirty="0"/>
              <a:t>(windspeed)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B7F5-0F08-4D5E-8FDD-69D62D5F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* 바람이 없거나 약한 바람일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460B5D-3E4B-4B6A-878C-671415E9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9" y="1690688"/>
            <a:ext cx="5303531" cy="3986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CC5C7-150E-49B2-8906-8D9D8E9EE021}"/>
              </a:ext>
            </a:extLst>
          </p:cNvPr>
          <p:cNvSpPr txBox="1"/>
          <p:nvPr/>
        </p:nvSpPr>
        <p:spPr>
          <a:xfrm>
            <a:off x="995082" y="5942568"/>
            <a:ext cx="4884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바람이 없거나 약한 정도</a:t>
            </a:r>
            <a:r>
              <a:rPr lang="en-US" altLang="ko-KR" sz="1500" dirty="0"/>
              <a:t>(0 ~ 4)</a:t>
            </a:r>
            <a:r>
              <a:rPr lang="ko-KR" altLang="en-US" sz="1500" dirty="0"/>
              <a:t>의 데이터 건수가 많다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1822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34F-AAC5-4F9B-AA9A-CB564AD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단변량</a:t>
            </a:r>
            <a:r>
              <a:rPr lang="ko-KR" altLang="en-US" sz="3000" dirty="0"/>
              <a:t>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습도 </a:t>
            </a:r>
            <a:r>
              <a:rPr lang="en-US" altLang="ko-KR" sz="3000" dirty="0"/>
              <a:t>(humidity)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B7F5-0F08-4D5E-8FDD-69D62D5F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B799-5B98-4DDC-AE21-BD11B37785D2}"/>
              </a:ext>
            </a:extLst>
          </p:cNvPr>
          <p:cNvSpPr txBox="1"/>
          <p:nvPr/>
        </p:nvSpPr>
        <p:spPr>
          <a:xfrm>
            <a:off x="1183342" y="5892713"/>
            <a:ext cx="5235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습도는 </a:t>
            </a:r>
            <a:r>
              <a:rPr lang="en-US" altLang="ko-KR" sz="1500" dirty="0"/>
              <a:t>60 ~ 90</a:t>
            </a:r>
            <a:r>
              <a:rPr lang="ko-KR" altLang="en-US" sz="1500" dirty="0"/>
              <a:t>인 </a:t>
            </a:r>
            <a:endParaRPr lang="en-US" altLang="ko-KR" sz="1500" dirty="0"/>
          </a:p>
          <a:p>
            <a:r>
              <a:rPr lang="ko-KR" altLang="en-US" sz="1500" dirty="0"/>
              <a:t>즉 </a:t>
            </a:r>
            <a:r>
              <a:rPr lang="ko-KR" altLang="en-US" sz="1500" dirty="0" err="1"/>
              <a:t>습합</a:t>
            </a:r>
            <a:r>
              <a:rPr lang="en-US" altLang="ko-KR" sz="1500" dirty="0"/>
              <a:t>, </a:t>
            </a:r>
            <a:r>
              <a:rPr lang="ko-KR" altLang="en-US" sz="1500" dirty="0"/>
              <a:t>매우 </a:t>
            </a:r>
            <a:r>
              <a:rPr lang="ko-KR" altLang="en-US" sz="1500" dirty="0" err="1"/>
              <a:t>습합</a:t>
            </a:r>
            <a:r>
              <a:rPr lang="ko-KR" altLang="en-US" sz="1500" dirty="0"/>
              <a:t> 데이터가 가장 많은 것을 알 수 있다</a:t>
            </a:r>
            <a:r>
              <a:rPr lang="en-US" altLang="ko-KR" sz="15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67F0CE-AFCF-4729-A331-9D018AE55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8" y="1632917"/>
            <a:ext cx="5303531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0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34F-AAC5-4F9B-AA9A-CB564AD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단변량</a:t>
            </a:r>
            <a:r>
              <a:rPr lang="ko-KR" altLang="en-US" sz="3000" dirty="0"/>
              <a:t>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자전거 </a:t>
            </a:r>
            <a:r>
              <a:rPr lang="ko-KR" altLang="en-US" sz="3000" dirty="0" err="1"/>
              <a:t>대여량</a:t>
            </a:r>
            <a:r>
              <a:rPr lang="ko-KR" altLang="en-US" sz="3000" dirty="0"/>
              <a:t> </a:t>
            </a:r>
            <a:r>
              <a:rPr lang="en-US" altLang="ko-KR" sz="3000" dirty="0"/>
              <a:t>(count)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B7F5-0F08-4D5E-8FDD-69D62D5F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B799-5B98-4DDC-AE21-BD11B37785D2}"/>
              </a:ext>
            </a:extLst>
          </p:cNvPr>
          <p:cNvSpPr txBox="1"/>
          <p:nvPr/>
        </p:nvSpPr>
        <p:spPr>
          <a:xfrm>
            <a:off x="1102659" y="6034901"/>
            <a:ext cx="5235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자전거 </a:t>
            </a:r>
            <a:r>
              <a:rPr lang="ko-KR" altLang="en-US" sz="1500" dirty="0" err="1"/>
              <a:t>대여량</a:t>
            </a:r>
            <a:r>
              <a:rPr lang="ko-KR" altLang="en-US" sz="1500" dirty="0"/>
              <a:t> </a:t>
            </a:r>
            <a:r>
              <a:rPr lang="en-US" altLang="ko-KR" sz="1500" dirty="0"/>
              <a:t>0 ~ 200</a:t>
            </a:r>
            <a:r>
              <a:rPr lang="ko-KR" altLang="en-US" sz="1500" dirty="0"/>
              <a:t>인 구간이 데이터 건수가 많다</a:t>
            </a:r>
            <a:r>
              <a:rPr lang="en-US" altLang="ko-KR" sz="15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AADC6F-0DC9-424C-AAE9-15903ECE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0" y="1632917"/>
            <a:ext cx="5468123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3319-C060-4E46-BBA1-74F53A18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 수립 </a:t>
            </a:r>
            <a:r>
              <a:rPr lang="en-US" altLang="ko-KR" dirty="0"/>
              <a:t>(</a:t>
            </a:r>
            <a:r>
              <a:rPr lang="ko-KR" altLang="en-US" dirty="0"/>
              <a:t>재확인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A0BEA-3C0B-45BF-8A88-FD68C134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8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/>
              <a:t>가설 </a:t>
            </a:r>
            <a:r>
              <a:rPr lang="en-US" altLang="ko-KR" dirty="0"/>
              <a:t>1 : </a:t>
            </a:r>
            <a:r>
              <a:rPr lang="ko-KR" altLang="en-US" dirty="0"/>
              <a:t>달</a:t>
            </a:r>
            <a:r>
              <a:rPr lang="en-US" altLang="ko-KR" dirty="0"/>
              <a:t>(month)</a:t>
            </a:r>
            <a:r>
              <a:rPr lang="ko-KR" altLang="en-US" dirty="0"/>
              <a:t>이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2 : </a:t>
            </a:r>
            <a:r>
              <a:rPr lang="ko-KR" altLang="en-US" dirty="0"/>
              <a:t>요일</a:t>
            </a:r>
            <a:r>
              <a:rPr lang="en-US" altLang="ko-KR" dirty="0"/>
              <a:t>(day)</a:t>
            </a:r>
            <a:r>
              <a:rPr lang="ko-KR" altLang="en-US" dirty="0"/>
              <a:t>이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3 : </a:t>
            </a:r>
            <a:r>
              <a:rPr lang="ko-KR" altLang="en-US" dirty="0"/>
              <a:t>시간대</a:t>
            </a:r>
            <a:r>
              <a:rPr lang="en-US" altLang="ko-KR" dirty="0"/>
              <a:t>(hour)</a:t>
            </a:r>
            <a:r>
              <a:rPr lang="ko-KR" altLang="en-US" dirty="0"/>
              <a:t>가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4 : </a:t>
            </a:r>
            <a:r>
              <a:rPr lang="ko-KR" altLang="en-US" dirty="0"/>
              <a:t>미세먼지</a:t>
            </a:r>
            <a:r>
              <a:rPr lang="en-US" altLang="ko-KR" dirty="0"/>
              <a:t>(PM10)</a:t>
            </a:r>
            <a:r>
              <a:rPr lang="ko-KR" altLang="en-US" dirty="0"/>
              <a:t>이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4 : </a:t>
            </a:r>
            <a:r>
              <a:rPr lang="ko-KR" altLang="en-US" dirty="0"/>
              <a:t>온도</a:t>
            </a:r>
            <a:r>
              <a:rPr lang="en-US" altLang="ko-KR" dirty="0"/>
              <a:t>(temperature)</a:t>
            </a:r>
            <a:r>
              <a:rPr lang="ko-KR" altLang="en-US" dirty="0"/>
              <a:t>가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5 : </a:t>
            </a:r>
            <a:r>
              <a:rPr lang="ko-KR" altLang="en-US" dirty="0"/>
              <a:t>강우 여부</a:t>
            </a:r>
            <a:r>
              <a:rPr lang="en-US" altLang="ko-KR" dirty="0"/>
              <a:t>(precipitation)</a:t>
            </a:r>
            <a:r>
              <a:rPr lang="ko-KR" altLang="en-US" dirty="0"/>
              <a:t>가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         </a:t>
            </a:r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6 : </a:t>
            </a:r>
            <a:r>
              <a:rPr lang="ko-KR" altLang="en-US" dirty="0"/>
              <a:t>풍속</a:t>
            </a:r>
            <a:r>
              <a:rPr lang="en-US" altLang="ko-KR" dirty="0"/>
              <a:t>(windspeed)</a:t>
            </a:r>
            <a:r>
              <a:rPr lang="ko-KR" altLang="en-US" dirty="0"/>
              <a:t>가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            </a:t>
            </a:r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7 : </a:t>
            </a:r>
            <a:r>
              <a:rPr lang="ko-KR" altLang="en-US" dirty="0"/>
              <a:t>습도</a:t>
            </a:r>
            <a:r>
              <a:rPr lang="en-US" altLang="ko-KR" dirty="0"/>
              <a:t>(humidity)</a:t>
            </a:r>
            <a:r>
              <a:rPr lang="ko-KR" altLang="en-US" dirty="0"/>
              <a:t>가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61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A0F1-31BC-42F3-82E0-E2ADF6FF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이변량</a:t>
            </a:r>
            <a:r>
              <a:rPr lang="ko-KR" altLang="en-US" sz="3000" dirty="0"/>
              <a:t> 분석</a:t>
            </a:r>
            <a:r>
              <a:rPr lang="en-US" altLang="ko-KR" sz="3000" dirty="0"/>
              <a:t>(</a:t>
            </a:r>
            <a:r>
              <a:rPr lang="ko-KR" altLang="en-US" sz="3000" dirty="0"/>
              <a:t>달</a:t>
            </a:r>
            <a:r>
              <a:rPr lang="en-US" altLang="ko-KR" sz="3000" dirty="0"/>
              <a:t>(month)</a:t>
            </a:r>
            <a:r>
              <a:rPr lang="ko-KR" altLang="en-US" sz="3000" dirty="0"/>
              <a:t> </a:t>
            </a:r>
            <a:r>
              <a:rPr lang="en-US" altLang="ko-KR" sz="3000" dirty="0"/>
              <a:t>-&gt;</a:t>
            </a:r>
            <a:r>
              <a:rPr lang="ko-KR" altLang="en-US" sz="3000" dirty="0"/>
              <a:t>자전거 </a:t>
            </a:r>
            <a:r>
              <a:rPr lang="ko-KR" altLang="en-US" sz="3000" dirty="0" err="1"/>
              <a:t>대여량</a:t>
            </a:r>
            <a:r>
              <a:rPr lang="en-US" altLang="ko-KR" sz="3000" dirty="0"/>
              <a:t>(count)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893929-6852-4FE2-BAC3-31CC3199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5" y="1811212"/>
            <a:ext cx="5184658" cy="393192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509D7E-9219-40AE-AD3C-D53B9CBE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33" y="5743140"/>
            <a:ext cx="4930567" cy="2895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DE5979-36AB-4345-9F9A-E47F6D1ED754}"/>
              </a:ext>
            </a:extLst>
          </p:cNvPr>
          <p:cNvSpPr txBox="1"/>
          <p:nvPr/>
        </p:nvSpPr>
        <p:spPr>
          <a:xfrm>
            <a:off x="6355979" y="2151529"/>
            <a:ext cx="5593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date </a:t>
            </a:r>
            <a:r>
              <a:rPr lang="ko-KR" altLang="en-US" sz="1500" dirty="0"/>
              <a:t>열에 있는 값을 이용해 </a:t>
            </a:r>
            <a:endParaRPr lang="en-US" altLang="ko-KR" sz="1500" dirty="0"/>
          </a:p>
          <a:p>
            <a:r>
              <a:rPr lang="en-US" altLang="ko-KR" sz="1500" dirty="0"/>
              <a:t>4</a:t>
            </a:r>
            <a:r>
              <a:rPr lang="ko-KR" altLang="en-US" sz="1500" dirty="0"/>
              <a:t>월</a:t>
            </a:r>
            <a:r>
              <a:rPr lang="en-US" altLang="ko-KR" sz="1500" dirty="0"/>
              <a:t>, 5</a:t>
            </a:r>
            <a:r>
              <a:rPr lang="ko-KR" altLang="en-US" sz="1500" dirty="0"/>
              <a:t>월 </a:t>
            </a:r>
            <a:r>
              <a:rPr lang="en-US" altLang="ko-KR" sz="1500" dirty="0"/>
              <a:t>.. 11</a:t>
            </a:r>
            <a:r>
              <a:rPr lang="ko-KR" altLang="en-US" sz="1500" dirty="0"/>
              <a:t>월 이루는 새로운 열</a:t>
            </a:r>
            <a:r>
              <a:rPr lang="en-US" altLang="ko-KR" sz="1500" dirty="0"/>
              <a:t>(month) </a:t>
            </a:r>
            <a:r>
              <a:rPr lang="ko-KR" altLang="en-US" sz="1500" dirty="0"/>
              <a:t>추가 후 </a:t>
            </a:r>
            <a:endParaRPr lang="en-US" altLang="ko-KR" sz="1500" dirty="0"/>
          </a:p>
          <a:p>
            <a:r>
              <a:rPr lang="ko-KR" altLang="en-US" sz="1500" dirty="0" err="1"/>
              <a:t>이변량</a:t>
            </a:r>
            <a:r>
              <a:rPr lang="ko-KR" altLang="en-US" sz="1500" dirty="0"/>
              <a:t> 분석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err="1"/>
              <a:t>F_onewayResult</a:t>
            </a:r>
            <a:r>
              <a:rPr lang="ko-KR" altLang="en-US" sz="1500" dirty="0"/>
              <a:t>를 통해 달</a:t>
            </a:r>
            <a:r>
              <a:rPr lang="en-US" altLang="ko-KR" sz="1500" dirty="0"/>
              <a:t>(month)</a:t>
            </a:r>
            <a:r>
              <a:rPr lang="ko-KR" altLang="en-US" sz="1500" dirty="0"/>
              <a:t>와 자전거 </a:t>
            </a:r>
            <a:r>
              <a:rPr lang="ko-KR" altLang="en-US" sz="1500" dirty="0" err="1"/>
              <a:t>대여량은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ko-KR" altLang="en-US" sz="1500" dirty="0"/>
              <a:t>연관이 있다고 판단</a:t>
            </a:r>
            <a:endParaRPr lang="en-US" altLang="ko-KR" sz="1500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4, 6, 9, 10</a:t>
            </a:r>
            <a:r>
              <a:rPr lang="ko-KR" altLang="en-US" sz="1500" b="1" dirty="0">
                <a:solidFill>
                  <a:srgbClr val="FF0000"/>
                </a:solidFill>
              </a:rPr>
              <a:t>월이 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대여량이</a:t>
            </a:r>
            <a:r>
              <a:rPr lang="ko-KR" altLang="en-US" sz="1500" b="1" dirty="0">
                <a:solidFill>
                  <a:srgbClr val="FF0000"/>
                </a:solidFill>
              </a:rPr>
              <a:t> 많은 것으로 추론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dirty="0"/>
              <a:t>8</a:t>
            </a:r>
            <a:r>
              <a:rPr lang="ko-KR" altLang="en-US" sz="1500" dirty="0"/>
              <a:t>월에서 </a:t>
            </a:r>
            <a:r>
              <a:rPr lang="en-US" altLang="ko-KR" sz="1500" dirty="0"/>
              <a:t>9</a:t>
            </a:r>
            <a:r>
              <a:rPr lang="ko-KR" altLang="en-US" sz="1500" dirty="0"/>
              <a:t>월로 넘어가는 사이에 자전거 점검을 하는 것이 </a:t>
            </a:r>
            <a:endParaRPr lang="en-US" altLang="ko-KR" sz="1500" dirty="0"/>
          </a:p>
          <a:p>
            <a:r>
              <a:rPr lang="ko-KR" altLang="en-US" sz="1500" dirty="0" err="1"/>
              <a:t>좋아보인다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35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A0F1-31BC-42F3-82E0-E2ADF6FF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이변량</a:t>
            </a:r>
            <a:r>
              <a:rPr lang="ko-KR" altLang="en-US" sz="3000" dirty="0"/>
              <a:t> 분석</a:t>
            </a:r>
            <a:r>
              <a:rPr lang="en-US" altLang="ko-KR" sz="3000" dirty="0"/>
              <a:t>(</a:t>
            </a:r>
            <a:r>
              <a:rPr lang="ko-KR" altLang="en-US" sz="3000" dirty="0"/>
              <a:t>요일</a:t>
            </a:r>
            <a:r>
              <a:rPr lang="en-US" altLang="ko-KR" sz="3000" dirty="0"/>
              <a:t>(day)</a:t>
            </a:r>
            <a:r>
              <a:rPr lang="ko-KR" altLang="en-US" sz="3000" dirty="0"/>
              <a:t> </a:t>
            </a:r>
            <a:r>
              <a:rPr lang="en-US" altLang="ko-KR" sz="3000" dirty="0"/>
              <a:t>-&gt;</a:t>
            </a:r>
            <a:r>
              <a:rPr lang="ko-KR" altLang="en-US" sz="3000" dirty="0"/>
              <a:t>자전거 </a:t>
            </a:r>
            <a:r>
              <a:rPr lang="ko-KR" altLang="en-US" sz="3000" dirty="0" err="1"/>
              <a:t>대여량</a:t>
            </a:r>
            <a:r>
              <a:rPr lang="en-US" altLang="ko-KR" sz="3000" dirty="0"/>
              <a:t>(count)</a:t>
            </a:r>
            <a:endParaRPr lang="ko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E5979-36AB-4345-9F9A-E47F6D1ED754}"/>
              </a:ext>
            </a:extLst>
          </p:cNvPr>
          <p:cNvSpPr txBox="1"/>
          <p:nvPr/>
        </p:nvSpPr>
        <p:spPr>
          <a:xfrm>
            <a:off x="6355980" y="2574920"/>
            <a:ext cx="5593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date </a:t>
            </a:r>
            <a:r>
              <a:rPr lang="ko-KR" altLang="en-US" sz="1500" dirty="0"/>
              <a:t>열에 있는 값에서 </a:t>
            </a:r>
            <a:r>
              <a:rPr lang="en-US" altLang="ko-KR" sz="1500" dirty="0" err="1"/>
              <a:t>dt.weekday</a:t>
            </a:r>
            <a:r>
              <a:rPr lang="ko-KR" altLang="en-US" sz="1500" dirty="0"/>
              <a:t>를 통해</a:t>
            </a:r>
            <a:endParaRPr lang="en-US" altLang="ko-KR" sz="1500" dirty="0"/>
          </a:p>
          <a:p>
            <a:r>
              <a:rPr lang="en-US" altLang="ko-KR" sz="1500" dirty="0"/>
              <a:t>0, 1, 2, 3, 4, 5, 6</a:t>
            </a:r>
            <a:r>
              <a:rPr lang="ko-KR" altLang="en-US" sz="1500" dirty="0"/>
              <a:t>을 각각 월요일</a:t>
            </a:r>
            <a:r>
              <a:rPr lang="en-US" altLang="ko-KR" sz="1500" dirty="0"/>
              <a:t>, </a:t>
            </a:r>
            <a:r>
              <a:rPr lang="ko-KR" altLang="en-US" sz="1500" dirty="0"/>
              <a:t>화요일</a:t>
            </a:r>
            <a:r>
              <a:rPr lang="en-US" altLang="ko-KR" sz="1500" dirty="0"/>
              <a:t>, … </a:t>
            </a:r>
            <a:r>
              <a:rPr lang="ko-KR" altLang="en-US" sz="1500" dirty="0"/>
              <a:t>일요일로 변환</a:t>
            </a:r>
            <a:endParaRPr lang="en-US" altLang="ko-KR" sz="1500" dirty="0"/>
          </a:p>
          <a:p>
            <a:r>
              <a:rPr lang="ko-KR" altLang="en-US" sz="1500" dirty="0"/>
              <a:t>새로운 열</a:t>
            </a:r>
            <a:r>
              <a:rPr lang="en-US" altLang="ko-KR" sz="1500" dirty="0"/>
              <a:t>(day) </a:t>
            </a:r>
            <a:r>
              <a:rPr lang="ko-KR" altLang="en-US" sz="1500" dirty="0"/>
              <a:t>추가 후 </a:t>
            </a:r>
            <a:r>
              <a:rPr lang="ko-KR" altLang="en-US" sz="1500" dirty="0" err="1"/>
              <a:t>이변량</a:t>
            </a:r>
            <a:r>
              <a:rPr lang="ko-KR" altLang="en-US" sz="1500" dirty="0"/>
              <a:t> 분석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err="1"/>
              <a:t>F_onewayResult</a:t>
            </a:r>
            <a:r>
              <a:rPr lang="ko-KR" altLang="en-US" sz="1500" dirty="0"/>
              <a:t>를 통해 요일</a:t>
            </a:r>
            <a:r>
              <a:rPr lang="en-US" altLang="ko-KR" sz="1500" dirty="0"/>
              <a:t>(day)</a:t>
            </a:r>
            <a:r>
              <a:rPr lang="ko-KR" altLang="en-US" sz="1500" dirty="0"/>
              <a:t>와 자전거 </a:t>
            </a:r>
            <a:r>
              <a:rPr lang="ko-KR" altLang="en-US" sz="1500" dirty="0" err="1"/>
              <a:t>대여량은</a:t>
            </a:r>
            <a:endParaRPr lang="en-US" altLang="ko-KR" sz="1500" dirty="0"/>
          </a:p>
          <a:p>
            <a:r>
              <a:rPr lang="ko-KR" altLang="en-US" sz="1500" dirty="0"/>
              <a:t> 연관이 있다고 판단</a:t>
            </a:r>
            <a:endParaRPr lang="en-US" altLang="ko-KR" sz="1500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수요일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목요일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금요일이 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대여량이</a:t>
            </a:r>
            <a:r>
              <a:rPr lang="ko-KR" altLang="en-US" sz="1500" b="1" dirty="0">
                <a:solidFill>
                  <a:srgbClr val="FF0000"/>
                </a:solidFill>
              </a:rPr>
              <a:t> 많은 것으로 추론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하지만 비교적 약한 연관이 있다고 판단</a:t>
            </a:r>
            <a:endParaRPr lang="en-US" altLang="ko-KR" sz="1500" b="1" dirty="0">
              <a:solidFill>
                <a:srgbClr val="FF0000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54C8E47-DEF6-4BE2-BBEA-C531AAEF0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4" y="1797676"/>
            <a:ext cx="5184658" cy="394107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15A972-617C-47F3-8B15-87F156BC6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04" y="5949191"/>
            <a:ext cx="4991533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A0F1-31BC-42F3-82E0-E2ADF6FF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이변량</a:t>
            </a:r>
            <a:r>
              <a:rPr lang="ko-KR" altLang="en-US" sz="3000" dirty="0"/>
              <a:t> 분석</a:t>
            </a:r>
            <a:r>
              <a:rPr lang="en-US" altLang="ko-KR" sz="3000" dirty="0"/>
              <a:t>(</a:t>
            </a:r>
            <a:r>
              <a:rPr lang="ko-KR" altLang="en-US" sz="3000" dirty="0"/>
              <a:t>시간</a:t>
            </a:r>
            <a:r>
              <a:rPr lang="en-US" altLang="ko-KR" sz="3000" dirty="0"/>
              <a:t>(time)</a:t>
            </a:r>
            <a:r>
              <a:rPr lang="ko-KR" altLang="en-US" sz="3000" dirty="0"/>
              <a:t> </a:t>
            </a:r>
            <a:r>
              <a:rPr lang="en-US" altLang="ko-KR" sz="3000" dirty="0"/>
              <a:t>-&gt;</a:t>
            </a:r>
            <a:r>
              <a:rPr lang="ko-KR" altLang="en-US" sz="3000" dirty="0"/>
              <a:t>자전거 </a:t>
            </a:r>
            <a:r>
              <a:rPr lang="ko-KR" altLang="en-US" sz="3000" dirty="0" err="1"/>
              <a:t>대여량</a:t>
            </a:r>
            <a:r>
              <a:rPr lang="en-US" altLang="ko-KR" sz="3000" dirty="0"/>
              <a:t>(count)</a:t>
            </a:r>
            <a:endParaRPr lang="ko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E5979-36AB-4345-9F9A-E47F6D1ED754}"/>
              </a:ext>
            </a:extLst>
          </p:cNvPr>
          <p:cNvSpPr txBox="1"/>
          <p:nvPr/>
        </p:nvSpPr>
        <p:spPr>
          <a:xfrm>
            <a:off x="5806871" y="1828799"/>
            <a:ext cx="614308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시간대</a:t>
            </a:r>
            <a:r>
              <a:rPr lang="en-US" altLang="ko-KR" sz="1500" dirty="0"/>
              <a:t>(hour)</a:t>
            </a:r>
            <a:r>
              <a:rPr lang="ko-KR" altLang="en-US" sz="1500" dirty="0"/>
              <a:t>를  새벽</a:t>
            </a:r>
            <a:r>
              <a:rPr lang="en-US" altLang="ko-KR" sz="1500" dirty="0"/>
              <a:t>(0 &lt;= &lt; 6), </a:t>
            </a:r>
            <a:r>
              <a:rPr lang="ko-KR" altLang="en-US" sz="1500" dirty="0"/>
              <a:t>아침</a:t>
            </a:r>
            <a:r>
              <a:rPr lang="en-US" altLang="ko-KR" sz="1500" dirty="0"/>
              <a:t>(6 &lt;= &lt; 9), </a:t>
            </a:r>
            <a:r>
              <a:rPr lang="ko-KR" altLang="en-US" sz="1500" dirty="0"/>
              <a:t>오전 </a:t>
            </a:r>
            <a:r>
              <a:rPr lang="en-US" altLang="ko-KR" sz="1500" dirty="0"/>
              <a:t>( 9 &lt;= &lt; 12), </a:t>
            </a:r>
            <a:r>
              <a:rPr lang="ko-KR" altLang="en-US" sz="1500" dirty="0"/>
              <a:t>점심 </a:t>
            </a:r>
            <a:r>
              <a:rPr lang="en-US" altLang="ko-KR" sz="1500" dirty="0"/>
              <a:t>(ex. 12 &lt;= &lt; 14), </a:t>
            </a:r>
            <a:r>
              <a:rPr lang="ko-KR" altLang="en-US" sz="1500" dirty="0"/>
              <a:t>오후</a:t>
            </a:r>
            <a:r>
              <a:rPr lang="en-US" altLang="ko-KR" sz="1500" dirty="0"/>
              <a:t>(ex. 14 &lt;= &lt; 18), </a:t>
            </a:r>
            <a:r>
              <a:rPr lang="ko-KR" altLang="en-US" sz="1500" dirty="0"/>
              <a:t>저녁 </a:t>
            </a:r>
            <a:r>
              <a:rPr lang="en-US" altLang="ko-KR" sz="1500" dirty="0"/>
              <a:t>(ex. 18 &lt;= &lt; 22), </a:t>
            </a:r>
            <a:r>
              <a:rPr lang="ko-KR" altLang="en-US" sz="1500" dirty="0"/>
              <a:t>밤 </a:t>
            </a:r>
            <a:r>
              <a:rPr lang="en-US" altLang="ko-KR" sz="1500" dirty="0"/>
              <a:t>(ex. 22 &lt;=  &lt; 24) </a:t>
            </a:r>
            <a:r>
              <a:rPr lang="ko-KR" altLang="en-US" sz="1500" dirty="0"/>
              <a:t>으로 범주화 후 </a:t>
            </a:r>
            <a:r>
              <a:rPr lang="ko-KR" altLang="en-US" sz="1500" dirty="0" err="1"/>
              <a:t>이변량</a:t>
            </a:r>
            <a:r>
              <a:rPr lang="ko-KR" altLang="en-US" sz="1500" dirty="0"/>
              <a:t> 분석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b="1" dirty="0" err="1">
                <a:solidFill>
                  <a:srgbClr val="FF0000"/>
                </a:solidFill>
              </a:rPr>
              <a:t>F_onewayResult</a:t>
            </a:r>
            <a:r>
              <a:rPr lang="ko-KR" altLang="en-US" sz="1500" b="1" dirty="0">
                <a:solidFill>
                  <a:srgbClr val="FF0000"/>
                </a:solidFill>
              </a:rPr>
              <a:t>를 통해 시간</a:t>
            </a:r>
            <a:r>
              <a:rPr lang="en-US" altLang="ko-KR" sz="1500" b="1" dirty="0">
                <a:solidFill>
                  <a:srgbClr val="FF0000"/>
                </a:solidFill>
              </a:rPr>
              <a:t>(time)</a:t>
            </a:r>
            <a:r>
              <a:rPr lang="ko-KR" altLang="en-US" sz="1500" b="1" dirty="0">
                <a:solidFill>
                  <a:srgbClr val="FF0000"/>
                </a:solidFill>
              </a:rPr>
              <a:t>과 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대여량은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매우 연관이 있다고 판단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오후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저녁이 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대여량이</a:t>
            </a:r>
            <a:r>
              <a:rPr lang="ko-KR" altLang="en-US" sz="1500" b="1" dirty="0">
                <a:solidFill>
                  <a:srgbClr val="FF0000"/>
                </a:solidFill>
              </a:rPr>
              <a:t> 많은 것으로 추론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새벽 </a:t>
            </a:r>
            <a:r>
              <a:rPr lang="en-US" altLang="ko-KR" sz="1500" b="1" dirty="0">
                <a:solidFill>
                  <a:srgbClr val="FF0000"/>
                </a:solidFill>
              </a:rPr>
              <a:t>-&gt; </a:t>
            </a:r>
            <a:r>
              <a:rPr lang="ko-KR" altLang="en-US" sz="1500" b="1" dirty="0">
                <a:solidFill>
                  <a:srgbClr val="FF0000"/>
                </a:solidFill>
              </a:rPr>
              <a:t>아침으로 넘어갈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</a:t>
            </a:r>
            <a:r>
              <a:rPr lang="ko-KR" altLang="en-US" sz="1500" b="1" dirty="0">
                <a:solidFill>
                  <a:srgbClr val="FF0000"/>
                </a:solidFill>
              </a:rPr>
              <a:t> 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</a:t>
            </a:r>
            <a:r>
              <a:rPr lang="ko-KR" altLang="en-US" sz="1500" b="1" dirty="0">
                <a:solidFill>
                  <a:srgbClr val="FF0000"/>
                </a:solidFill>
              </a:rPr>
              <a:t> 급상승 하는데 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아마도 출근할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</a:t>
            </a:r>
            <a:r>
              <a:rPr lang="ko-KR" altLang="en-US" sz="1500" b="1" dirty="0">
                <a:solidFill>
                  <a:srgbClr val="FF0000"/>
                </a:solidFill>
              </a:rPr>
              <a:t> 사람들이 자전거를 많이 사용하지 않을까 추론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점심 </a:t>
            </a:r>
            <a:r>
              <a:rPr lang="en-US" altLang="ko-KR" sz="1500" b="1" dirty="0">
                <a:solidFill>
                  <a:srgbClr val="FF0000"/>
                </a:solidFill>
              </a:rPr>
              <a:t>-&gt; </a:t>
            </a:r>
            <a:r>
              <a:rPr lang="ko-KR" altLang="en-US" sz="1500" b="1" dirty="0">
                <a:solidFill>
                  <a:srgbClr val="FF0000"/>
                </a:solidFill>
              </a:rPr>
              <a:t>오후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오후 </a:t>
            </a:r>
            <a:r>
              <a:rPr lang="en-US" altLang="ko-KR" sz="1500" b="1" dirty="0">
                <a:solidFill>
                  <a:srgbClr val="FF0000"/>
                </a:solidFill>
              </a:rPr>
              <a:t>-&gt; </a:t>
            </a:r>
            <a:r>
              <a:rPr lang="ko-KR" altLang="en-US" sz="1500" b="1" dirty="0">
                <a:solidFill>
                  <a:srgbClr val="FF0000"/>
                </a:solidFill>
              </a:rPr>
              <a:t>저녁으로 넘어갈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떄도</a:t>
            </a:r>
            <a:r>
              <a:rPr lang="ko-KR" altLang="en-US" sz="1500" b="1" dirty="0">
                <a:solidFill>
                  <a:srgbClr val="FF0000"/>
                </a:solidFill>
              </a:rPr>
              <a:t> 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</a:t>
            </a:r>
            <a:r>
              <a:rPr lang="ko-KR" altLang="en-US" sz="1500" b="1" dirty="0">
                <a:solidFill>
                  <a:srgbClr val="FF0000"/>
                </a:solidFill>
              </a:rPr>
              <a:t> 급상승하는데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아마도 퇴근할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떄도</a:t>
            </a:r>
            <a:r>
              <a:rPr lang="ko-KR" altLang="en-US" sz="1500" b="1" dirty="0">
                <a:solidFill>
                  <a:srgbClr val="FF0000"/>
                </a:solidFill>
              </a:rPr>
              <a:t> 사람들이 자전거를 많이 사용하지 않을까 추론</a:t>
            </a:r>
            <a:endParaRPr lang="en-US" altLang="ko-KR" sz="1500" b="1" dirty="0">
              <a:solidFill>
                <a:srgbClr val="FF000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50B149C-3C67-4C59-A921-704B5F102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7" y="1690688"/>
            <a:ext cx="5184658" cy="394107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C40965-B1AD-4755-932E-CE51F250C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72965"/>
            <a:ext cx="4968671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A0F1-31BC-42F3-82E0-E2ADF6FF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err="1"/>
              <a:t>이변량</a:t>
            </a:r>
            <a:r>
              <a:rPr lang="ko-KR" altLang="en-US" sz="2500" dirty="0"/>
              <a:t> 분석</a:t>
            </a:r>
            <a:r>
              <a:rPr lang="en-US" altLang="ko-KR" sz="2500" dirty="0"/>
              <a:t>(</a:t>
            </a:r>
            <a:r>
              <a:rPr lang="ko-KR" altLang="en-US" sz="2500" dirty="0"/>
              <a:t>미세먼지 정도</a:t>
            </a:r>
            <a:r>
              <a:rPr lang="en-US" altLang="ko-KR" sz="2500" dirty="0"/>
              <a:t>(category_PM10)</a:t>
            </a:r>
            <a:r>
              <a:rPr lang="ko-KR" altLang="en-US" sz="2500" dirty="0"/>
              <a:t> </a:t>
            </a:r>
            <a:r>
              <a:rPr lang="en-US" altLang="ko-KR" sz="2500" dirty="0"/>
              <a:t>-&gt;</a:t>
            </a:r>
            <a:r>
              <a:rPr lang="ko-KR" altLang="en-US" sz="2500" dirty="0"/>
              <a:t>자전거 </a:t>
            </a:r>
            <a:r>
              <a:rPr lang="ko-KR" altLang="en-US" sz="2500" dirty="0" err="1"/>
              <a:t>대여량</a:t>
            </a:r>
            <a:r>
              <a:rPr lang="en-US" altLang="ko-KR" sz="2500" dirty="0"/>
              <a:t>(count)</a:t>
            </a:r>
            <a:endParaRPr lang="ko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E5979-36AB-4345-9F9A-E47F6D1ED754}"/>
              </a:ext>
            </a:extLst>
          </p:cNvPr>
          <p:cNvSpPr txBox="1"/>
          <p:nvPr/>
        </p:nvSpPr>
        <p:spPr>
          <a:xfrm>
            <a:off x="6355979" y="2151529"/>
            <a:ext cx="5593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미세먼지</a:t>
            </a:r>
            <a:r>
              <a:rPr lang="en-US" altLang="ko-KR" sz="1500" dirty="0"/>
              <a:t>(PM10)</a:t>
            </a:r>
            <a:r>
              <a:rPr lang="ko-KR" altLang="en-US" sz="1500" dirty="0"/>
              <a:t>을 좋음 </a:t>
            </a:r>
            <a:r>
              <a:rPr lang="en-US" altLang="ko-KR" sz="1500" dirty="0"/>
              <a:t>(0 &lt;= &lt; 31), </a:t>
            </a:r>
            <a:r>
              <a:rPr lang="ko-KR" altLang="en-US" sz="1500" dirty="0"/>
              <a:t>보통 </a:t>
            </a:r>
            <a:r>
              <a:rPr lang="en-US" altLang="ko-KR" sz="1500" dirty="0"/>
              <a:t>(31 &lt;=  &lt; 81), </a:t>
            </a:r>
          </a:p>
          <a:p>
            <a:r>
              <a:rPr lang="ko-KR" altLang="en-US" sz="1500" dirty="0"/>
              <a:t>나쁨 </a:t>
            </a:r>
            <a:r>
              <a:rPr lang="en-US" altLang="ko-KR" sz="1500" dirty="0"/>
              <a:t>(81 &lt;=  &lt; 151), </a:t>
            </a:r>
            <a:r>
              <a:rPr lang="ko-KR" altLang="en-US" sz="1500" dirty="0"/>
              <a:t>매우 나쁨 </a:t>
            </a:r>
            <a:r>
              <a:rPr lang="en-US" altLang="ko-KR" sz="1500" dirty="0"/>
              <a:t>(151 &lt;=  &lt; 250), </a:t>
            </a:r>
          </a:p>
          <a:p>
            <a:r>
              <a:rPr lang="ko-KR" altLang="en-US" sz="1500" dirty="0"/>
              <a:t>위험 </a:t>
            </a:r>
            <a:r>
              <a:rPr lang="en-US" altLang="ko-KR" sz="1500" dirty="0"/>
              <a:t>(250 &lt;= &lt; 828)</a:t>
            </a:r>
            <a:r>
              <a:rPr lang="ko-KR" altLang="en-US" sz="1500" dirty="0"/>
              <a:t>으로 범주화 한 후 </a:t>
            </a:r>
            <a:r>
              <a:rPr lang="ko-KR" altLang="en-US" sz="1500" dirty="0" err="1"/>
              <a:t>이변량</a:t>
            </a:r>
            <a:r>
              <a:rPr lang="ko-KR" altLang="en-US" sz="1500" dirty="0"/>
              <a:t> 분석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err="1"/>
              <a:t>F_onewayResult</a:t>
            </a:r>
            <a:r>
              <a:rPr lang="ko-KR" altLang="en-US" sz="1500" dirty="0"/>
              <a:t>를 통해 미세먼지</a:t>
            </a:r>
            <a:r>
              <a:rPr lang="en-US" altLang="ko-KR" sz="1500" dirty="0"/>
              <a:t>(PM10)</a:t>
            </a:r>
            <a:r>
              <a:rPr lang="ko-KR" altLang="en-US" sz="1500" dirty="0"/>
              <a:t>와 </a:t>
            </a:r>
            <a:endParaRPr lang="en-US" altLang="ko-KR" sz="1500" dirty="0"/>
          </a:p>
          <a:p>
            <a:r>
              <a:rPr lang="ko-KR" altLang="en-US" sz="1500" dirty="0"/>
              <a:t>자전거 </a:t>
            </a:r>
            <a:r>
              <a:rPr lang="ko-KR" altLang="en-US" sz="1500" dirty="0" err="1"/>
              <a:t>대여량은</a:t>
            </a:r>
            <a:r>
              <a:rPr lang="ko-KR" altLang="en-US" sz="1500" dirty="0"/>
              <a:t> 연관이 있다고 판단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미세먼지 농도가 보통일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</a:t>
            </a:r>
            <a:r>
              <a:rPr lang="ko-KR" altLang="en-US" sz="1500" b="1" dirty="0">
                <a:solidFill>
                  <a:srgbClr val="FF0000"/>
                </a:solidFill>
              </a:rPr>
              <a:t> 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대여량이</a:t>
            </a:r>
            <a:r>
              <a:rPr lang="ko-KR" altLang="en-US" sz="1500" b="1" dirty="0">
                <a:solidFill>
                  <a:srgbClr val="FF0000"/>
                </a:solidFill>
              </a:rPr>
              <a:t> 많은 것으로 추론</a:t>
            </a:r>
            <a:endParaRPr lang="en-US" altLang="ko-KR" sz="1500" b="1" dirty="0">
              <a:solidFill>
                <a:srgbClr val="FF0000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706DAAE-5B8C-4BCF-9552-810C563CF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4" y="1690688"/>
            <a:ext cx="5184658" cy="3931928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3F036F-CF47-4A0B-981C-8CB4AB6C6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09" y="5851480"/>
            <a:ext cx="4762913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5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A0F1-31BC-42F3-82E0-E2ADF6FF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err="1"/>
              <a:t>이변량</a:t>
            </a:r>
            <a:r>
              <a:rPr lang="ko-KR" altLang="en-US" sz="2500" dirty="0"/>
              <a:t> 분석</a:t>
            </a:r>
            <a:r>
              <a:rPr lang="en-US" altLang="ko-KR" sz="2500" dirty="0"/>
              <a:t>(</a:t>
            </a:r>
            <a:r>
              <a:rPr lang="ko-KR" altLang="en-US" sz="2500" dirty="0"/>
              <a:t>온도 정도</a:t>
            </a:r>
            <a:r>
              <a:rPr lang="en-US" altLang="ko-KR" sz="2500" dirty="0"/>
              <a:t>(weather)</a:t>
            </a:r>
            <a:r>
              <a:rPr lang="ko-KR" altLang="en-US" sz="2500" dirty="0"/>
              <a:t> </a:t>
            </a:r>
            <a:r>
              <a:rPr lang="en-US" altLang="ko-KR" sz="2500" dirty="0"/>
              <a:t>-&gt;</a:t>
            </a:r>
            <a:r>
              <a:rPr lang="ko-KR" altLang="en-US" sz="2500" dirty="0"/>
              <a:t>자전거 </a:t>
            </a:r>
            <a:r>
              <a:rPr lang="ko-KR" altLang="en-US" sz="2500" dirty="0" err="1"/>
              <a:t>대여량</a:t>
            </a:r>
            <a:r>
              <a:rPr lang="en-US" altLang="ko-KR" sz="2500" dirty="0"/>
              <a:t>(count)</a:t>
            </a:r>
            <a:endParaRPr lang="ko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E5979-36AB-4345-9F9A-E47F6D1ED754}"/>
              </a:ext>
            </a:extLst>
          </p:cNvPr>
          <p:cNvSpPr txBox="1"/>
          <p:nvPr/>
        </p:nvSpPr>
        <p:spPr>
          <a:xfrm>
            <a:off x="6355979" y="2151529"/>
            <a:ext cx="55939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온도</a:t>
            </a:r>
            <a:r>
              <a:rPr lang="en-US" altLang="ko-KR" sz="1500" dirty="0"/>
              <a:t>(temperature)</a:t>
            </a:r>
            <a:r>
              <a:rPr lang="ko-KR" altLang="en-US" sz="1500" dirty="0"/>
              <a:t>을 쌀쌀한 날씨</a:t>
            </a:r>
            <a:r>
              <a:rPr lang="en-US" altLang="ko-KR" sz="1500" dirty="0"/>
              <a:t>: (-3.5 &lt;= &lt; 0), </a:t>
            </a:r>
          </a:p>
          <a:p>
            <a:r>
              <a:rPr lang="ko-KR" altLang="en-US" sz="1500" dirty="0"/>
              <a:t>서늘한 날씨</a:t>
            </a:r>
            <a:r>
              <a:rPr lang="en-US" altLang="ko-KR" sz="1500" dirty="0"/>
              <a:t>(0 &lt;= &lt; 10), </a:t>
            </a:r>
            <a:r>
              <a:rPr lang="ko-KR" altLang="en-US" sz="1500" dirty="0"/>
              <a:t>따뜻한 날씨</a:t>
            </a:r>
            <a:r>
              <a:rPr lang="en-US" altLang="ko-KR" sz="1500" dirty="0"/>
              <a:t>: (10 &lt;= &lt; 25),</a:t>
            </a:r>
          </a:p>
          <a:p>
            <a:r>
              <a:rPr lang="ko-KR" altLang="en-US" sz="1500" dirty="0"/>
              <a:t>더운 날씨</a:t>
            </a:r>
            <a:r>
              <a:rPr lang="en-US" altLang="ko-KR" sz="1500" dirty="0"/>
              <a:t>: (25 &lt;= &lt; 30), </a:t>
            </a:r>
            <a:r>
              <a:rPr lang="ko-KR" altLang="en-US" sz="1500" dirty="0"/>
              <a:t>매우 더운 날씨</a:t>
            </a:r>
            <a:r>
              <a:rPr lang="en-US" altLang="ko-KR" sz="1500" dirty="0"/>
              <a:t>: (30 &lt;= &lt; 36.4)</a:t>
            </a:r>
          </a:p>
          <a:p>
            <a:r>
              <a:rPr lang="ko-KR" altLang="en-US" sz="1500" dirty="0"/>
              <a:t>범주화 한 후 </a:t>
            </a:r>
            <a:r>
              <a:rPr lang="ko-KR" altLang="en-US" sz="1500" dirty="0" err="1"/>
              <a:t>이변량</a:t>
            </a:r>
            <a:r>
              <a:rPr lang="ko-KR" altLang="en-US" sz="1500" dirty="0"/>
              <a:t> 분석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b="1" dirty="0" err="1">
                <a:solidFill>
                  <a:srgbClr val="FF0000"/>
                </a:solidFill>
              </a:rPr>
              <a:t>F_onewayResult</a:t>
            </a:r>
            <a:r>
              <a:rPr lang="ko-KR" altLang="en-US" sz="1500" b="1" dirty="0">
                <a:solidFill>
                  <a:srgbClr val="FF0000"/>
                </a:solidFill>
              </a:rPr>
              <a:t>를 통해 온도 정도</a:t>
            </a:r>
            <a:r>
              <a:rPr lang="en-US" altLang="ko-KR" sz="1500" b="1" dirty="0">
                <a:solidFill>
                  <a:srgbClr val="FF0000"/>
                </a:solidFill>
              </a:rPr>
              <a:t>(weather)</a:t>
            </a:r>
            <a:r>
              <a:rPr lang="ko-KR" altLang="en-US" sz="1500" b="1" dirty="0">
                <a:solidFill>
                  <a:srgbClr val="FF0000"/>
                </a:solidFill>
              </a:rPr>
              <a:t>와 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대여량은</a:t>
            </a:r>
            <a:r>
              <a:rPr lang="ko-KR" altLang="en-US" sz="1500" b="1" dirty="0">
                <a:solidFill>
                  <a:srgbClr val="FF0000"/>
                </a:solidFill>
              </a:rPr>
              <a:t>  강한 연관이 있다고 판단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더운 날씨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매우 더운 날씨일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</a:t>
            </a:r>
            <a:r>
              <a:rPr lang="ko-KR" altLang="en-US" sz="1500" b="1" dirty="0">
                <a:solidFill>
                  <a:srgbClr val="FF0000"/>
                </a:solidFill>
              </a:rPr>
              <a:t> 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대여량이</a:t>
            </a:r>
            <a:r>
              <a:rPr lang="ko-KR" altLang="en-US" sz="1500" b="1" dirty="0">
                <a:solidFill>
                  <a:srgbClr val="FF0000"/>
                </a:solidFill>
              </a:rPr>
              <a:t> 많은 것으로 추론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서늘한 날씨일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</a:t>
            </a:r>
            <a:r>
              <a:rPr lang="ko-KR" altLang="en-US" sz="1500" b="1" dirty="0">
                <a:solidFill>
                  <a:srgbClr val="FF0000"/>
                </a:solidFill>
              </a:rPr>
              <a:t> 자전거를 전체적으로 수리하는 것이 좋다고 판단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</a:rPr>
              <a:t>서늘한 날씨 </a:t>
            </a:r>
            <a:r>
              <a:rPr lang="en-US" altLang="ko-KR" sz="1500" b="1" dirty="0">
                <a:solidFill>
                  <a:srgbClr val="FF0000"/>
                </a:solidFill>
              </a:rPr>
              <a:t>-&gt; </a:t>
            </a:r>
            <a:r>
              <a:rPr lang="ko-KR" altLang="en-US" sz="1500" b="1" dirty="0">
                <a:solidFill>
                  <a:srgbClr val="FF0000"/>
                </a:solidFill>
              </a:rPr>
              <a:t>따뜻한 날씨 </a:t>
            </a:r>
            <a:r>
              <a:rPr lang="en-US" altLang="ko-KR" sz="1500" b="1" dirty="0">
                <a:solidFill>
                  <a:srgbClr val="FF0000"/>
                </a:solidFill>
              </a:rPr>
              <a:t>-&gt; </a:t>
            </a:r>
            <a:r>
              <a:rPr lang="ko-KR" altLang="en-US" sz="1500" b="1" dirty="0">
                <a:solidFill>
                  <a:srgbClr val="FF0000"/>
                </a:solidFill>
              </a:rPr>
              <a:t>더운 날씨로 갈수록 기하급수적으로 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대여량이</a:t>
            </a:r>
            <a:r>
              <a:rPr lang="ko-KR" altLang="en-US" sz="1500" b="1" dirty="0">
                <a:solidFill>
                  <a:srgbClr val="FF0000"/>
                </a:solidFill>
              </a:rPr>
              <a:t> 높아지기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떄문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3C92B0-0252-4137-A740-2B51F1724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4" y="5858834"/>
            <a:ext cx="4976291" cy="28196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2057E7-20F6-4A59-83B0-ABCEF652D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0" y="1690688"/>
            <a:ext cx="5184658" cy="3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8D988-FEC4-4AFD-81E8-E274236D718F}"/>
              </a:ext>
            </a:extLst>
          </p:cNvPr>
          <p:cNvSpPr txBox="1"/>
          <p:nvPr/>
        </p:nvSpPr>
        <p:spPr>
          <a:xfrm>
            <a:off x="2191870" y="1900517"/>
            <a:ext cx="78082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Arial Rounded MT Bold" panose="020F0704030504030204" pitchFamily="34" charset="0"/>
              </a:rPr>
              <a:t>대주제</a:t>
            </a:r>
            <a:endParaRPr lang="en-US" altLang="ko-KR" sz="2500" b="1" dirty="0">
              <a:latin typeface="Arial Rounded MT Bold" panose="020F0704030504030204" pitchFamily="34" charset="0"/>
            </a:endParaRPr>
          </a:p>
          <a:p>
            <a:pPr algn="ctr"/>
            <a:endParaRPr lang="en-US" altLang="ko-KR" sz="3000" b="1" dirty="0"/>
          </a:p>
          <a:p>
            <a:pPr algn="ctr"/>
            <a:r>
              <a:rPr lang="ko-KR" altLang="en-US" sz="3000" b="1" dirty="0">
                <a:solidFill>
                  <a:srgbClr val="FF0000"/>
                </a:solidFill>
              </a:rPr>
              <a:t>어떠한 날씨요소가 </a:t>
            </a:r>
            <a:r>
              <a:rPr lang="ko-KR" altLang="en-US" sz="3000" b="1" dirty="0" err="1">
                <a:solidFill>
                  <a:srgbClr val="FF0000"/>
                </a:solidFill>
              </a:rPr>
              <a:t>따릉이</a:t>
            </a:r>
            <a:r>
              <a:rPr lang="ko-KR" altLang="en-US" sz="3000" b="1" dirty="0">
                <a:solidFill>
                  <a:srgbClr val="FF0000"/>
                </a:solidFill>
              </a:rPr>
              <a:t> 수요와 관련 있는지 분석하여 인사이트를 도출한다</a:t>
            </a:r>
            <a:r>
              <a:rPr lang="en-US" altLang="ko-KR" sz="3000" b="1" dirty="0">
                <a:solidFill>
                  <a:srgbClr val="FF0000"/>
                </a:solidFill>
              </a:rPr>
              <a:t>.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06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A0F1-31BC-42F3-82E0-E2ADF6FF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err="1"/>
              <a:t>이변량</a:t>
            </a:r>
            <a:r>
              <a:rPr lang="ko-KR" altLang="en-US" sz="2500" dirty="0"/>
              <a:t> 분석</a:t>
            </a:r>
            <a:r>
              <a:rPr lang="en-US" altLang="ko-KR" sz="2500" dirty="0"/>
              <a:t>(</a:t>
            </a:r>
            <a:r>
              <a:rPr lang="ko-KR" altLang="en-US" sz="2500" dirty="0"/>
              <a:t>강우 여부</a:t>
            </a:r>
            <a:r>
              <a:rPr lang="en-US" altLang="ko-KR" sz="2500" dirty="0"/>
              <a:t>(precipitation)</a:t>
            </a:r>
            <a:r>
              <a:rPr lang="ko-KR" altLang="en-US" sz="2500" dirty="0"/>
              <a:t> </a:t>
            </a:r>
            <a:r>
              <a:rPr lang="en-US" altLang="ko-KR" sz="2500" dirty="0"/>
              <a:t>-&gt;</a:t>
            </a:r>
            <a:r>
              <a:rPr lang="ko-KR" altLang="en-US" sz="2500" dirty="0"/>
              <a:t>자전거 </a:t>
            </a:r>
            <a:r>
              <a:rPr lang="ko-KR" altLang="en-US" sz="2500" dirty="0" err="1"/>
              <a:t>대여량</a:t>
            </a:r>
            <a:r>
              <a:rPr lang="en-US" altLang="ko-KR" sz="2500" dirty="0"/>
              <a:t>(count)</a:t>
            </a:r>
            <a:endParaRPr lang="ko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E5979-36AB-4345-9F9A-E47F6D1ED754}"/>
              </a:ext>
            </a:extLst>
          </p:cNvPr>
          <p:cNvSpPr txBox="1"/>
          <p:nvPr/>
        </p:nvSpPr>
        <p:spPr>
          <a:xfrm>
            <a:off x="6355979" y="2151529"/>
            <a:ext cx="559397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Ttest_indResult</a:t>
            </a:r>
            <a:r>
              <a:rPr lang="ko-KR" altLang="en-US" sz="1500" dirty="0"/>
              <a:t>를 통해 </a:t>
            </a:r>
            <a:r>
              <a:rPr lang="ko-KR" altLang="en-US" sz="1600" dirty="0"/>
              <a:t>강우 여부</a:t>
            </a:r>
            <a:r>
              <a:rPr lang="en-US" altLang="ko-KR" sz="1600" dirty="0"/>
              <a:t>(precipitation)</a:t>
            </a:r>
            <a:r>
              <a:rPr lang="ko-KR" altLang="en-US" sz="1500" dirty="0"/>
              <a:t>와 </a:t>
            </a:r>
            <a:endParaRPr lang="en-US" altLang="ko-KR" sz="1500" dirty="0"/>
          </a:p>
          <a:p>
            <a:r>
              <a:rPr lang="ko-KR" altLang="en-US" sz="1500" dirty="0"/>
              <a:t>자전거 </a:t>
            </a:r>
            <a:r>
              <a:rPr lang="ko-KR" altLang="en-US" sz="1500" dirty="0" err="1"/>
              <a:t>대여량은</a:t>
            </a:r>
            <a:r>
              <a:rPr lang="ko-KR" altLang="en-US" sz="1500" dirty="0"/>
              <a:t> 연관이 있다고 판단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기본적으로 해가 있을 </a:t>
            </a:r>
            <a:r>
              <a:rPr lang="ko-KR" altLang="en-US" sz="1500" dirty="0" err="1"/>
              <a:t>떄</a:t>
            </a:r>
            <a:r>
              <a:rPr lang="ko-KR" altLang="en-US" sz="1500" dirty="0"/>
              <a:t> 자전거를 많이 탄다고 판단</a:t>
            </a:r>
            <a:endParaRPr lang="en-US" altLang="ko-KR" sz="15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199E7A-E890-44A7-A03F-B1D103A8B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76337"/>
            <a:ext cx="5082980" cy="28958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B01904-9723-443E-8AAA-7037E714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5" y="1717548"/>
            <a:ext cx="5184658" cy="3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0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A0F1-31BC-42F3-82E0-E2ADF6FF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err="1"/>
              <a:t>이변량</a:t>
            </a:r>
            <a:r>
              <a:rPr lang="ko-KR" altLang="en-US" sz="2500" dirty="0"/>
              <a:t> 분석</a:t>
            </a:r>
            <a:r>
              <a:rPr lang="en-US" altLang="ko-KR" sz="2500" dirty="0"/>
              <a:t>(</a:t>
            </a:r>
            <a:r>
              <a:rPr lang="ko-KR" altLang="en-US" sz="2500" dirty="0"/>
              <a:t>풍속 정도</a:t>
            </a:r>
            <a:r>
              <a:rPr lang="en-US" altLang="ko-KR" sz="2500" dirty="0"/>
              <a:t>(</a:t>
            </a:r>
            <a:r>
              <a:rPr lang="en-US" altLang="ko-KR" sz="2500" dirty="0" err="1"/>
              <a:t>windStrength</a:t>
            </a:r>
            <a:r>
              <a:rPr lang="en-US" altLang="ko-KR" sz="2500" dirty="0"/>
              <a:t>)</a:t>
            </a:r>
            <a:r>
              <a:rPr lang="ko-KR" altLang="en-US" sz="2500" dirty="0"/>
              <a:t> </a:t>
            </a:r>
            <a:r>
              <a:rPr lang="en-US" altLang="ko-KR" sz="2500" dirty="0"/>
              <a:t>-&gt;</a:t>
            </a:r>
            <a:r>
              <a:rPr lang="ko-KR" altLang="en-US" sz="2500" dirty="0"/>
              <a:t>자전거 </a:t>
            </a:r>
            <a:r>
              <a:rPr lang="ko-KR" altLang="en-US" sz="2500" dirty="0" err="1"/>
              <a:t>대여량</a:t>
            </a:r>
            <a:r>
              <a:rPr lang="en-US" altLang="ko-KR" sz="2500" dirty="0"/>
              <a:t>(count)</a:t>
            </a:r>
            <a:endParaRPr lang="ko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E5979-36AB-4345-9F9A-E47F6D1ED754}"/>
              </a:ext>
            </a:extLst>
          </p:cNvPr>
          <p:cNvSpPr txBox="1"/>
          <p:nvPr/>
        </p:nvSpPr>
        <p:spPr>
          <a:xfrm>
            <a:off x="6463555" y="2671482"/>
            <a:ext cx="5593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풍속을  바람 없음</a:t>
            </a:r>
            <a:r>
              <a:rPr lang="en-US" altLang="ko-KR" sz="1500" dirty="0"/>
              <a:t>(0 &lt;= &lt; 0.3), </a:t>
            </a:r>
            <a:r>
              <a:rPr lang="ko-KR" altLang="en-US" sz="1500" dirty="0"/>
              <a:t>약한 바람</a:t>
            </a:r>
            <a:r>
              <a:rPr lang="en-US" altLang="ko-KR" sz="1500" dirty="0"/>
              <a:t>: (0.3 &lt;= &lt; 3.4), </a:t>
            </a:r>
          </a:p>
          <a:p>
            <a:r>
              <a:rPr lang="ko-KR" altLang="en-US" sz="1500" dirty="0"/>
              <a:t>약간 강한 바람</a:t>
            </a:r>
            <a:r>
              <a:rPr lang="en-US" altLang="ko-KR" sz="1500" dirty="0"/>
              <a:t>: (3.4 &lt;= &lt; 8.0), </a:t>
            </a:r>
            <a:r>
              <a:rPr lang="ko-KR" altLang="en-US" sz="1500" dirty="0"/>
              <a:t>강한 바람</a:t>
            </a:r>
            <a:r>
              <a:rPr lang="en-US" altLang="ko-KR" sz="1500" dirty="0"/>
              <a:t>: (8.0 &lt;= &lt; 10.0)</a:t>
            </a:r>
            <a:r>
              <a:rPr lang="ko-KR" altLang="en-US" sz="1500" dirty="0"/>
              <a:t>으로 분류하여 범주화 한 후 </a:t>
            </a:r>
            <a:r>
              <a:rPr lang="ko-KR" altLang="en-US" sz="1500" dirty="0" err="1"/>
              <a:t>이변량</a:t>
            </a:r>
            <a:r>
              <a:rPr lang="ko-KR" altLang="en-US" sz="1500" dirty="0"/>
              <a:t> 분석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err="1"/>
              <a:t>F_onewayResult</a:t>
            </a:r>
            <a:r>
              <a:rPr lang="ko-KR" altLang="en-US" sz="1500" dirty="0"/>
              <a:t>를 통해 풍속 정도</a:t>
            </a:r>
            <a:r>
              <a:rPr lang="en-US" altLang="ko-KR" sz="1500" dirty="0"/>
              <a:t>(</a:t>
            </a:r>
            <a:r>
              <a:rPr lang="en-US" altLang="ko-KR" sz="1500" dirty="0" err="1"/>
              <a:t>windStrength</a:t>
            </a:r>
            <a:r>
              <a:rPr lang="en-US" altLang="ko-KR" sz="1500" dirty="0"/>
              <a:t>)</a:t>
            </a:r>
            <a:r>
              <a:rPr lang="ko-KR" altLang="en-US" sz="1500" dirty="0"/>
              <a:t>와 </a:t>
            </a:r>
            <a:endParaRPr lang="en-US" altLang="ko-KR" sz="1500" dirty="0"/>
          </a:p>
          <a:p>
            <a:r>
              <a:rPr lang="ko-KR" altLang="en-US" sz="1500" dirty="0"/>
              <a:t>자전거 </a:t>
            </a:r>
            <a:r>
              <a:rPr lang="ko-KR" altLang="en-US" sz="1500" dirty="0" err="1"/>
              <a:t>대여량은</a:t>
            </a:r>
            <a:r>
              <a:rPr lang="ko-KR" altLang="en-US" sz="1500" dirty="0"/>
              <a:t> 연관이 있다고 판단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약간 강한 바람이 불 </a:t>
            </a:r>
            <a:r>
              <a:rPr lang="ko-KR" altLang="en-US" sz="1500" dirty="0" err="1"/>
              <a:t>떄</a:t>
            </a:r>
            <a:r>
              <a:rPr lang="ko-KR" altLang="en-US" sz="1500" dirty="0"/>
              <a:t> 자전거 </a:t>
            </a:r>
            <a:r>
              <a:rPr lang="ko-KR" altLang="en-US" sz="1500" dirty="0" err="1"/>
              <a:t>대여량이</a:t>
            </a:r>
            <a:r>
              <a:rPr lang="ko-KR" altLang="en-US" sz="1500" dirty="0"/>
              <a:t> 많은 것으로 추론</a:t>
            </a:r>
            <a:endParaRPr lang="en-US" altLang="ko-KR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3E23F9-3FFD-48EC-97B0-BF7C2F822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" y="5870351"/>
            <a:ext cx="5143946" cy="34293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AF8ADA-1E00-4F83-BF35-A92DE4FD2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1895716"/>
            <a:ext cx="5184658" cy="39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A0F1-31BC-42F3-82E0-E2ADF6FF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err="1"/>
              <a:t>이변량</a:t>
            </a:r>
            <a:r>
              <a:rPr lang="ko-KR" altLang="en-US" sz="2500" dirty="0"/>
              <a:t> 분석</a:t>
            </a:r>
            <a:r>
              <a:rPr lang="en-US" altLang="ko-KR" sz="2500" dirty="0"/>
              <a:t>(</a:t>
            </a:r>
            <a:r>
              <a:rPr lang="ko-KR" altLang="en-US" sz="2500" dirty="0"/>
              <a:t>습도 정도</a:t>
            </a:r>
            <a:r>
              <a:rPr lang="en-US" altLang="ko-KR" sz="2500" dirty="0"/>
              <a:t>(</a:t>
            </a:r>
            <a:r>
              <a:rPr lang="en-US" altLang="ko-KR" sz="2500" dirty="0" err="1"/>
              <a:t>humidityCategory</a:t>
            </a:r>
            <a:r>
              <a:rPr lang="en-US" altLang="ko-KR" sz="2500" dirty="0"/>
              <a:t>)</a:t>
            </a:r>
            <a:r>
              <a:rPr lang="ko-KR" altLang="en-US" sz="2500" dirty="0"/>
              <a:t> </a:t>
            </a:r>
            <a:r>
              <a:rPr lang="en-US" altLang="ko-KR" sz="2500" dirty="0"/>
              <a:t>-&gt;</a:t>
            </a:r>
            <a:r>
              <a:rPr lang="ko-KR" altLang="en-US" sz="2500" dirty="0"/>
              <a:t>자전거 </a:t>
            </a:r>
            <a:r>
              <a:rPr lang="ko-KR" altLang="en-US" sz="2500" dirty="0" err="1"/>
              <a:t>대여량</a:t>
            </a:r>
            <a:r>
              <a:rPr lang="en-US" altLang="ko-KR" sz="2500" dirty="0"/>
              <a:t>(count)</a:t>
            </a:r>
            <a:endParaRPr lang="ko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E5979-36AB-4345-9F9A-E47F6D1ED754}"/>
              </a:ext>
            </a:extLst>
          </p:cNvPr>
          <p:cNvSpPr txBox="1"/>
          <p:nvPr/>
        </p:nvSpPr>
        <p:spPr>
          <a:xfrm>
            <a:off x="6193085" y="2061882"/>
            <a:ext cx="5593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습도를 건조</a:t>
            </a:r>
            <a:r>
              <a:rPr lang="en-US" altLang="ko-KR" sz="1500" dirty="0"/>
              <a:t>: (19 &lt;=  &lt; 41), </a:t>
            </a:r>
            <a:r>
              <a:rPr lang="ko-KR" altLang="en-US" sz="1500" dirty="0"/>
              <a:t>보통</a:t>
            </a:r>
            <a:r>
              <a:rPr lang="en-US" altLang="ko-KR" sz="1500" dirty="0"/>
              <a:t>: (41 &lt;=  &lt; 60),</a:t>
            </a:r>
          </a:p>
          <a:p>
            <a:r>
              <a:rPr lang="ko-KR" altLang="en-US" sz="1500" dirty="0"/>
              <a:t>습함</a:t>
            </a:r>
            <a:r>
              <a:rPr lang="en-US" altLang="ko-KR" sz="1500" dirty="0"/>
              <a:t>: (60 &lt;= &lt; 80), </a:t>
            </a:r>
            <a:r>
              <a:rPr lang="ko-KR" altLang="en-US" sz="1500" dirty="0"/>
              <a:t>매우 습함</a:t>
            </a:r>
            <a:r>
              <a:rPr lang="en-US" altLang="ko-KR" sz="1500" dirty="0"/>
              <a:t>: (80 &lt;= &lt; 101)</a:t>
            </a:r>
            <a:r>
              <a:rPr lang="ko-KR" altLang="en-US" sz="1500" dirty="0"/>
              <a:t>으로</a:t>
            </a:r>
            <a:endParaRPr lang="en-US" altLang="ko-KR" sz="1500" dirty="0"/>
          </a:p>
          <a:p>
            <a:r>
              <a:rPr lang="ko-KR" altLang="en-US" sz="1500" dirty="0"/>
              <a:t>범주화 한 후 </a:t>
            </a:r>
            <a:r>
              <a:rPr lang="ko-KR" altLang="en-US" sz="1500" dirty="0" err="1"/>
              <a:t>이변량</a:t>
            </a:r>
            <a:r>
              <a:rPr lang="ko-KR" altLang="en-US" sz="1500" dirty="0"/>
              <a:t> 분석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b="1" dirty="0" err="1">
                <a:solidFill>
                  <a:srgbClr val="FF0000"/>
                </a:solidFill>
              </a:rPr>
              <a:t>F_onewayResult</a:t>
            </a:r>
            <a:r>
              <a:rPr lang="ko-KR" altLang="en-US" sz="1500" b="1" dirty="0">
                <a:solidFill>
                  <a:srgbClr val="FF0000"/>
                </a:solidFill>
              </a:rPr>
              <a:t>를 통해 습도 정도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</a:rPr>
              <a:t>humidityCategory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와 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대여량은</a:t>
            </a:r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</a:rPr>
              <a:t>강한 연관이 있다고 판단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습도가 건조 </a:t>
            </a:r>
            <a:r>
              <a:rPr lang="en-US" altLang="ko-KR" sz="1500" b="1" dirty="0">
                <a:solidFill>
                  <a:srgbClr val="FF0000"/>
                </a:solidFill>
              </a:rPr>
              <a:t>~ </a:t>
            </a:r>
            <a:r>
              <a:rPr lang="ko-KR" altLang="en-US" sz="1500" b="1" dirty="0">
                <a:solidFill>
                  <a:srgbClr val="FF0000"/>
                </a:solidFill>
              </a:rPr>
              <a:t>보통일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</a:t>
            </a:r>
            <a:r>
              <a:rPr lang="ko-KR" altLang="en-US" sz="1500" b="1" dirty="0">
                <a:solidFill>
                  <a:srgbClr val="FF0000"/>
                </a:solidFill>
              </a:rPr>
              <a:t> 자전거 </a:t>
            </a:r>
            <a:r>
              <a:rPr lang="ko-KR" altLang="en-US" sz="1500" b="1" dirty="0" err="1">
                <a:solidFill>
                  <a:srgbClr val="FF0000"/>
                </a:solidFill>
              </a:rPr>
              <a:t>대여량이</a:t>
            </a:r>
            <a:r>
              <a:rPr lang="ko-KR" altLang="en-US" sz="1500" b="1" dirty="0">
                <a:solidFill>
                  <a:srgbClr val="FF0000"/>
                </a:solidFill>
              </a:rPr>
              <a:t> 높으며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이는 날씨가 비교적 따뜻할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떄와</a:t>
            </a:r>
            <a:r>
              <a:rPr lang="ko-KR" altLang="en-US" sz="1500" b="1" dirty="0">
                <a:solidFill>
                  <a:srgbClr val="FF0000"/>
                </a:solidFill>
              </a:rPr>
              <a:t> 일맥상통하다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endParaRPr lang="en-US" altLang="ko-KR" sz="1500" b="1" dirty="0">
              <a:solidFill>
                <a:srgbClr val="FF0000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C3C0BFB-BDF9-452C-81E0-31D03954F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3" y="5856382"/>
            <a:ext cx="4915326" cy="28958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33E288-44C5-4E8C-BFB2-089391B7E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7" y="1756398"/>
            <a:ext cx="5184658" cy="3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2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B68FB-D216-4A9C-AA8D-69D1DA42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Insight </a:t>
            </a:r>
            <a:r>
              <a:rPr lang="ko-KR" altLang="en-US" sz="3000" dirty="0"/>
              <a:t>도출 </a:t>
            </a:r>
            <a:r>
              <a:rPr lang="en-US" altLang="ko-KR" sz="3000" dirty="0"/>
              <a:t>(</a:t>
            </a:r>
            <a:r>
              <a:rPr lang="ko-KR" altLang="en-US" sz="3000" dirty="0"/>
              <a:t>우선 고려사항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239A-E81B-4AC1-9A55-DF0E0FBD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8" y="16015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500" dirty="0"/>
              <a:t>   - </a:t>
            </a:r>
            <a:r>
              <a:rPr lang="ko-KR" altLang="en-US" sz="1500" b="1" dirty="0">
                <a:solidFill>
                  <a:srgbClr val="FF0000"/>
                </a:solidFill>
              </a:rPr>
              <a:t>출근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퇴근 시 사람들이 자전거를 많이 이용한다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   </a:t>
            </a:r>
            <a:r>
              <a:rPr lang="ko-KR" altLang="en-US" sz="1500" b="1" dirty="0">
                <a:solidFill>
                  <a:srgbClr val="FF0000"/>
                </a:solidFill>
              </a:rPr>
              <a:t>따라서 아침에는 거주지역 주변에 자전거를 많이 배치하고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   </a:t>
            </a:r>
            <a:r>
              <a:rPr lang="ko-KR" altLang="en-US" sz="1500" b="1" dirty="0">
                <a:solidFill>
                  <a:srgbClr val="FF0000"/>
                </a:solidFill>
              </a:rPr>
              <a:t>오후에서 저녁 넘어가는 시점에 회사 주변에 자전거를 많이 배치한다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 - 25</a:t>
            </a:r>
            <a:r>
              <a:rPr lang="ko-KR" altLang="en-US" sz="1500" b="1" dirty="0">
                <a:solidFill>
                  <a:srgbClr val="FF0000"/>
                </a:solidFill>
              </a:rPr>
              <a:t>도가 넘어가는 더운 날씨일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</a:t>
            </a:r>
            <a:r>
              <a:rPr lang="ko-KR" altLang="en-US" sz="1500" b="1" dirty="0">
                <a:solidFill>
                  <a:srgbClr val="FF0000"/>
                </a:solidFill>
              </a:rPr>
              <a:t> 사람들은 자전거를 많이 이용한다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   </a:t>
            </a:r>
            <a:r>
              <a:rPr lang="ko-KR" altLang="en-US" sz="1500" b="1" dirty="0">
                <a:solidFill>
                  <a:srgbClr val="FF0000"/>
                </a:solidFill>
              </a:rPr>
              <a:t>따라서 서늘한 날씨 </a:t>
            </a:r>
            <a:r>
              <a:rPr lang="en-US" altLang="ko-KR" sz="1500" b="1" dirty="0">
                <a:solidFill>
                  <a:srgbClr val="FF0000"/>
                </a:solidFill>
              </a:rPr>
              <a:t>(0 ~ 10)</a:t>
            </a:r>
            <a:r>
              <a:rPr lang="ko-KR" altLang="en-US" sz="1500" b="1" dirty="0">
                <a:solidFill>
                  <a:srgbClr val="FF0000"/>
                </a:solidFill>
              </a:rPr>
              <a:t>일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</a:t>
            </a:r>
            <a:r>
              <a:rPr lang="ko-KR" altLang="en-US" sz="1500" b="1" dirty="0">
                <a:solidFill>
                  <a:srgbClr val="FF0000"/>
                </a:solidFill>
              </a:rPr>
              <a:t> 자전거를 전체적으로 수리하고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   </a:t>
            </a:r>
            <a:r>
              <a:rPr lang="ko-KR" altLang="en-US" sz="1500" b="1" dirty="0">
                <a:solidFill>
                  <a:srgbClr val="FF0000"/>
                </a:solidFill>
              </a:rPr>
              <a:t>따뜻한 날씨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더운 날씨일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</a:t>
            </a:r>
            <a:r>
              <a:rPr lang="ko-KR" altLang="en-US" sz="1500" b="1" dirty="0">
                <a:solidFill>
                  <a:srgbClr val="FF0000"/>
                </a:solidFill>
              </a:rPr>
              <a:t> 사람들이 자전거를 문제 없이 사용하도록 해야 한다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-  </a:t>
            </a:r>
            <a:r>
              <a:rPr lang="ko-KR" altLang="en-US" sz="1500" b="1" dirty="0">
                <a:solidFill>
                  <a:srgbClr val="FF0000"/>
                </a:solidFill>
              </a:rPr>
              <a:t>온도와 연관되는 습도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   </a:t>
            </a:r>
            <a:r>
              <a:rPr lang="ko-KR" altLang="en-US" sz="1500" b="1" dirty="0">
                <a:solidFill>
                  <a:srgbClr val="FF0000"/>
                </a:solidFill>
              </a:rPr>
              <a:t>습도가 보통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건조일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</a:t>
            </a:r>
            <a:r>
              <a:rPr lang="ko-KR" altLang="en-US" sz="1500" b="1" dirty="0">
                <a:solidFill>
                  <a:srgbClr val="FF0000"/>
                </a:solidFill>
              </a:rPr>
              <a:t> 즉 기온이 어느정도 있을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</a:t>
            </a:r>
            <a:r>
              <a:rPr lang="ko-KR" altLang="en-US" sz="1500" b="1" dirty="0">
                <a:solidFill>
                  <a:srgbClr val="FF0000"/>
                </a:solidFill>
              </a:rPr>
              <a:t>  자전거를 많이 이용하는 것을 알 수 있다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78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B68FB-D216-4A9C-AA8D-69D1DA42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Insight </a:t>
            </a:r>
            <a:r>
              <a:rPr lang="ko-KR" altLang="en-US" sz="3000" dirty="0"/>
              <a:t>도출 </a:t>
            </a:r>
            <a:r>
              <a:rPr lang="en-US" altLang="ko-KR" sz="3000" dirty="0"/>
              <a:t>(</a:t>
            </a:r>
            <a:r>
              <a:rPr lang="ko-KR" altLang="en-US" sz="3000" dirty="0"/>
              <a:t>차기 고려사항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239A-E81B-4AC1-9A55-DF0E0FBD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8" y="1601508"/>
            <a:ext cx="10515600" cy="4351338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ko-KR" altLang="en-US" dirty="0"/>
          </a:p>
          <a:p>
            <a:r>
              <a:rPr lang="en-US" altLang="ko-KR" sz="1500" dirty="0"/>
              <a:t>4</a:t>
            </a:r>
            <a:r>
              <a:rPr lang="ko-KR" altLang="en-US" sz="1500" dirty="0"/>
              <a:t>월</a:t>
            </a:r>
            <a:r>
              <a:rPr lang="en-US" altLang="ko-KR" sz="1500" dirty="0"/>
              <a:t>, 6</a:t>
            </a:r>
            <a:r>
              <a:rPr lang="ko-KR" altLang="en-US" sz="1500" dirty="0"/>
              <a:t>월  </a:t>
            </a:r>
            <a:r>
              <a:rPr lang="en-US" altLang="ko-KR" sz="1500" dirty="0"/>
              <a:t>9</a:t>
            </a:r>
            <a:r>
              <a:rPr lang="ko-KR" altLang="en-US" sz="1500" dirty="0"/>
              <a:t>월</a:t>
            </a:r>
            <a:r>
              <a:rPr lang="en-US" altLang="ko-KR" sz="1500" dirty="0"/>
              <a:t>, 10</a:t>
            </a:r>
            <a:r>
              <a:rPr lang="ko-KR" altLang="en-US" sz="1500" dirty="0"/>
              <a:t>월에 자전거를 많이 이용한다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  <a:p>
            <a:r>
              <a:rPr lang="ko-KR" altLang="en-US" sz="1500" dirty="0"/>
              <a:t>수요일</a:t>
            </a:r>
            <a:r>
              <a:rPr lang="en-US" altLang="ko-KR" sz="1500" dirty="0"/>
              <a:t>, </a:t>
            </a:r>
            <a:r>
              <a:rPr lang="ko-KR" altLang="en-US" sz="1500" dirty="0"/>
              <a:t>목요일</a:t>
            </a:r>
            <a:r>
              <a:rPr lang="en-US" altLang="ko-KR" sz="1500" dirty="0"/>
              <a:t>, </a:t>
            </a:r>
            <a:r>
              <a:rPr lang="ko-KR" altLang="en-US" sz="1500" dirty="0"/>
              <a:t>금요일에 자전거를 많이 이용한다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  <a:p>
            <a:r>
              <a:rPr lang="ko-KR" altLang="en-US" sz="1500" dirty="0"/>
              <a:t>기본적으로 비가 오지 않아야 한다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  <a:p>
            <a:r>
              <a:rPr lang="ko-KR" altLang="en-US" sz="1500" dirty="0"/>
              <a:t>미세먼지가 이슈가 되지 않는 농도가 자전거 대여가 높음을 알 수 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사람들이 바람이 어느정도 불 </a:t>
            </a:r>
            <a:r>
              <a:rPr lang="ko-KR" altLang="en-US" sz="1500" dirty="0" err="1"/>
              <a:t>떄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라고</a:t>
            </a:r>
            <a:r>
              <a:rPr lang="ko-KR" altLang="en-US" sz="1500" dirty="0"/>
              <a:t> 느끼는 풍속 정도가 자전거 대여가 높음을 알 수 있다</a:t>
            </a:r>
            <a:r>
              <a:rPr lang="en-US" altLang="ko-KR" sz="1500"/>
              <a:t>.</a:t>
            </a:r>
            <a:endParaRPr lang="en-US" altLang="ko-KR" sz="1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35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3319-C060-4E46-BBA1-74F53A18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 수립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A0BEA-3C0B-45BF-8A88-FD68C134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8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ko-KR" altLang="en-US" dirty="0"/>
              <a:t>가설 </a:t>
            </a:r>
            <a:r>
              <a:rPr lang="en-US" altLang="ko-KR" dirty="0"/>
              <a:t>1 : </a:t>
            </a:r>
            <a:r>
              <a:rPr lang="ko-KR" altLang="en-US" dirty="0"/>
              <a:t>달</a:t>
            </a:r>
            <a:r>
              <a:rPr lang="en-US" altLang="ko-KR" dirty="0"/>
              <a:t>(month)</a:t>
            </a:r>
            <a:r>
              <a:rPr lang="ko-KR" altLang="en-US" dirty="0"/>
              <a:t>이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2 : </a:t>
            </a:r>
            <a:r>
              <a:rPr lang="ko-KR" altLang="en-US" dirty="0"/>
              <a:t>요일</a:t>
            </a:r>
            <a:r>
              <a:rPr lang="en-US" altLang="ko-KR" dirty="0"/>
              <a:t>(day)</a:t>
            </a:r>
            <a:r>
              <a:rPr lang="ko-KR" altLang="en-US" dirty="0"/>
              <a:t>이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3 : </a:t>
            </a:r>
            <a:r>
              <a:rPr lang="ko-KR" altLang="en-US" dirty="0"/>
              <a:t>시간대</a:t>
            </a:r>
            <a:r>
              <a:rPr lang="en-US" altLang="ko-KR" dirty="0"/>
              <a:t>(hour)</a:t>
            </a:r>
            <a:r>
              <a:rPr lang="ko-KR" altLang="en-US" dirty="0"/>
              <a:t>가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4 : </a:t>
            </a:r>
            <a:r>
              <a:rPr lang="ko-KR" altLang="en-US" dirty="0"/>
              <a:t>미세먼지</a:t>
            </a:r>
            <a:r>
              <a:rPr lang="en-US" altLang="ko-KR" dirty="0"/>
              <a:t>(PM10)</a:t>
            </a:r>
            <a:r>
              <a:rPr lang="ko-KR" altLang="en-US" dirty="0"/>
              <a:t>이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4 : </a:t>
            </a:r>
            <a:r>
              <a:rPr lang="ko-KR" altLang="en-US" dirty="0"/>
              <a:t>온도</a:t>
            </a:r>
            <a:r>
              <a:rPr lang="en-US" altLang="ko-KR" dirty="0"/>
              <a:t>(temperature)</a:t>
            </a:r>
            <a:r>
              <a:rPr lang="ko-KR" altLang="en-US" dirty="0"/>
              <a:t>가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5 : </a:t>
            </a:r>
            <a:r>
              <a:rPr lang="ko-KR" altLang="en-US" dirty="0"/>
              <a:t>강우 여부</a:t>
            </a:r>
            <a:r>
              <a:rPr lang="en-US" altLang="ko-KR" dirty="0"/>
              <a:t>(precipitation)</a:t>
            </a:r>
            <a:r>
              <a:rPr lang="ko-KR" altLang="en-US" dirty="0"/>
              <a:t>가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         </a:t>
            </a:r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6 : </a:t>
            </a:r>
            <a:r>
              <a:rPr lang="ko-KR" altLang="en-US" dirty="0"/>
              <a:t>풍속</a:t>
            </a:r>
            <a:r>
              <a:rPr lang="en-US" altLang="ko-KR" dirty="0"/>
              <a:t>(windspeed)</a:t>
            </a:r>
            <a:r>
              <a:rPr lang="ko-KR" altLang="en-US" dirty="0"/>
              <a:t>가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            </a:t>
            </a:r>
          </a:p>
          <a:p>
            <a:pPr lvl="1"/>
            <a:r>
              <a:rPr lang="ko-KR" altLang="en-US" dirty="0"/>
              <a:t>가설 </a:t>
            </a:r>
            <a:r>
              <a:rPr lang="en-US" altLang="ko-KR" dirty="0"/>
              <a:t>7 : </a:t>
            </a:r>
            <a:r>
              <a:rPr lang="ko-KR" altLang="en-US" dirty="0"/>
              <a:t>습도</a:t>
            </a:r>
            <a:r>
              <a:rPr lang="en-US" altLang="ko-KR" dirty="0"/>
              <a:t>(humidity)</a:t>
            </a:r>
            <a:r>
              <a:rPr lang="ko-KR" altLang="en-US" dirty="0"/>
              <a:t>가 자전거 </a:t>
            </a:r>
            <a:r>
              <a:rPr lang="ko-KR" altLang="en-US" dirty="0" err="1"/>
              <a:t>대여량</a:t>
            </a:r>
            <a:r>
              <a:rPr lang="en-US" altLang="ko-KR" dirty="0"/>
              <a:t>(count)</a:t>
            </a:r>
            <a:r>
              <a:rPr lang="ko-KR" altLang="en-US" dirty="0"/>
              <a:t>와 연관이 있는가</a:t>
            </a:r>
            <a:r>
              <a:rPr lang="en-US" altLang="ko-KR" dirty="0"/>
              <a:t>?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04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34F-AAC5-4F9B-AA9A-CB564AD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단변량</a:t>
            </a:r>
            <a:r>
              <a:rPr lang="ko-KR" altLang="en-US" sz="3000" dirty="0"/>
              <a:t>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달 </a:t>
            </a:r>
            <a:r>
              <a:rPr lang="en-US" altLang="ko-KR" sz="3000" dirty="0"/>
              <a:t>(month)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B7F5-0F08-4D5E-8FDD-69D62D5F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4</a:t>
            </a:r>
            <a:r>
              <a:rPr lang="ko-KR" altLang="en-US" dirty="0"/>
              <a:t>월</a:t>
            </a:r>
            <a:r>
              <a:rPr lang="en-US" altLang="ko-KR" dirty="0"/>
              <a:t>, 5</a:t>
            </a:r>
            <a:r>
              <a:rPr lang="ko-KR" altLang="en-US" dirty="0"/>
              <a:t>월</a:t>
            </a:r>
            <a:r>
              <a:rPr lang="en-US" altLang="ko-KR" dirty="0"/>
              <a:t>, 6</a:t>
            </a:r>
            <a:r>
              <a:rPr lang="ko-KR" altLang="en-US" dirty="0"/>
              <a:t>월 </a:t>
            </a:r>
            <a:r>
              <a:rPr lang="en-US" altLang="ko-KR" dirty="0"/>
              <a:t>…. 11</a:t>
            </a:r>
            <a:r>
              <a:rPr lang="ko-KR" altLang="en-US" dirty="0"/>
              <a:t>월 데이터 건수가 </a:t>
            </a:r>
            <a:r>
              <a:rPr lang="en-US" altLang="ko-KR" dirty="0"/>
              <a:t>(29</a:t>
            </a:r>
            <a:r>
              <a:rPr lang="ko-KR" altLang="en-US" dirty="0"/>
              <a:t>개</a:t>
            </a:r>
            <a:r>
              <a:rPr lang="en-US" altLang="ko-KR" dirty="0"/>
              <a:t> ~ 30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같기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ko-KR" altLang="en-US" dirty="0" err="1"/>
              <a:t>단변량</a:t>
            </a:r>
            <a:r>
              <a:rPr lang="ko-KR" altLang="en-US" dirty="0"/>
              <a:t> 분석은 하지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01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34F-AAC5-4F9B-AA9A-CB564AD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단변량</a:t>
            </a:r>
            <a:r>
              <a:rPr lang="ko-KR" altLang="en-US" sz="3000" dirty="0"/>
              <a:t> 분석 </a:t>
            </a:r>
            <a:r>
              <a:rPr lang="en-US" altLang="ko-KR" sz="3000" dirty="0"/>
              <a:t>– </a:t>
            </a:r>
            <a:r>
              <a:rPr lang="ko-KR" altLang="en-US" sz="3200" dirty="0"/>
              <a:t>요일</a:t>
            </a:r>
            <a:r>
              <a:rPr lang="en-US" altLang="ko-KR" sz="3200" dirty="0"/>
              <a:t>(day)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B7F5-0F08-4D5E-8FDD-69D62D5F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일요일</a:t>
            </a:r>
            <a:r>
              <a:rPr lang="en-US" altLang="ko-KR" dirty="0"/>
              <a:t>, </a:t>
            </a:r>
            <a:r>
              <a:rPr lang="ko-KR" altLang="en-US" dirty="0"/>
              <a:t>월요일 </a:t>
            </a:r>
            <a:r>
              <a:rPr lang="en-US" altLang="ko-KR" dirty="0"/>
              <a:t>… </a:t>
            </a:r>
            <a:r>
              <a:rPr lang="ko-KR" altLang="en-US" dirty="0"/>
              <a:t>토요일 데이터 분포가 똑같기 </a:t>
            </a:r>
            <a:r>
              <a:rPr lang="ko-KR" altLang="en-US" dirty="0" err="1"/>
              <a:t>떄문에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ko-KR" altLang="en-US" dirty="0" err="1"/>
              <a:t>단변량</a:t>
            </a:r>
            <a:r>
              <a:rPr lang="ko-KR" altLang="en-US" dirty="0"/>
              <a:t> 분석은 하지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4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34F-AAC5-4F9B-AA9A-CB564AD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단변량</a:t>
            </a:r>
            <a:r>
              <a:rPr lang="ko-KR" altLang="en-US" sz="3000" dirty="0"/>
              <a:t>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시간대 </a:t>
            </a:r>
            <a:r>
              <a:rPr lang="en-US" altLang="ko-KR" sz="3000" dirty="0"/>
              <a:t>(hour)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B7F5-0F08-4D5E-8FDD-69D62D5F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0 ~ 23</a:t>
            </a:r>
            <a:r>
              <a:rPr lang="ko-KR" altLang="en-US" dirty="0"/>
              <a:t>의 데이터 분포가 똑같기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단변량</a:t>
            </a:r>
            <a:r>
              <a:rPr lang="ko-KR" altLang="en-US" dirty="0"/>
              <a:t> 분석은 하지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99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34F-AAC5-4F9B-AA9A-CB564AD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단변량</a:t>
            </a:r>
            <a:r>
              <a:rPr lang="ko-KR" altLang="en-US" sz="3000" dirty="0"/>
              <a:t>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미세먼지 </a:t>
            </a:r>
            <a:r>
              <a:rPr lang="en-US" altLang="ko-KR" sz="3000" dirty="0"/>
              <a:t>(PM10)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B7F5-0F08-4D5E-8FDD-69D62D5F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 err="1"/>
              <a:t>NaN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</a:t>
            </a:r>
            <a:r>
              <a:rPr lang="en-US" altLang="ko-KR" sz="2000" dirty="0" err="1"/>
              <a:t>NaN</a:t>
            </a:r>
            <a:r>
              <a:rPr lang="en-US" altLang="ko-KR" sz="2000" dirty="0"/>
              <a:t> 102</a:t>
            </a:r>
            <a:r>
              <a:rPr lang="ko-KR" altLang="en-US" sz="2000" dirty="0"/>
              <a:t>개는</a:t>
            </a:r>
            <a:r>
              <a:rPr lang="en-US" altLang="ko-KR" sz="2000" dirty="0"/>
              <a:t>, </a:t>
            </a:r>
            <a:r>
              <a:rPr lang="ko-KR" altLang="en-US" sz="2000" dirty="0"/>
              <a:t>미세먼지</a:t>
            </a:r>
            <a:r>
              <a:rPr lang="en-US" altLang="ko-KR" sz="2000" dirty="0"/>
              <a:t>(PM10)</a:t>
            </a:r>
            <a:r>
              <a:rPr lang="ko-KR" altLang="en-US" sz="2000" dirty="0"/>
              <a:t>의 평균값으로 대치했다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PM10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</a:t>
            </a:r>
            <a:r>
              <a:rPr lang="en-US" altLang="ko-KR" sz="2000" dirty="0" err="1"/>
              <a:t>NaN</a:t>
            </a:r>
            <a:r>
              <a:rPr lang="ko-KR" altLang="en-US" sz="2000" dirty="0"/>
              <a:t>은 </a:t>
            </a:r>
            <a:r>
              <a:rPr lang="en-US" altLang="ko-KR" sz="2000" dirty="0"/>
              <a:t>0</a:t>
            </a:r>
            <a:r>
              <a:rPr lang="ko-KR" altLang="en-US" sz="2000" dirty="0"/>
              <a:t>이 된 것을 알 수 있다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6B0D1A-0FB3-453F-AD5C-D47EF929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79" y="3267140"/>
            <a:ext cx="6294665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0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34F-AAC5-4F9B-AA9A-CB564AD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단변량</a:t>
            </a:r>
            <a:r>
              <a:rPr lang="ko-KR" altLang="en-US" sz="3000" dirty="0"/>
              <a:t>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미세먼지 </a:t>
            </a:r>
            <a:r>
              <a:rPr lang="en-US" altLang="ko-KR" sz="3000" dirty="0"/>
              <a:t>(PM10)</a:t>
            </a:r>
            <a:endParaRPr lang="ko-KR" altLang="en-US" sz="3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DF1B5F-8130-40BF-923A-03747FFBC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0" y="1611868"/>
            <a:ext cx="3535503" cy="2610833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5C46F0-F915-45D2-B08F-233566E1E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1868"/>
            <a:ext cx="3322724" cy="2519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63DE5B-4C21-4A6F-9C8B-6ACFE55BE149}"/>
              </a:ext>
            </a:extLst>
          </p:cNvPr>
          <p:cNvSpPr txBox="1"/>
          <p:nvPr/>
        </p:nvSpPr>
        <p:spPr>
          <a:xfrm>
            <a:off x="1030941" y="4428564"/>
            <a:ext cx="340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구간을 좁힐 필요성이 생겼다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8BB1D-4B57-4FDA-B8C7-2EE7B386F828}"/>
              </a:ext>
            </a:extLst>
          </p:cNvPr>
          <p:cNvSpPr txBox="1"/>
          <p:nvPr/>
        </p:nvSpPr>
        <p:spPr>
          <a:xfrm>
            <a:off x="6756511" y="4428564"/>
            <a:ext cx="4781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Xlim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200)</a:t>
            </a:r>
            <a:r>
              <a:rPr lang="ko-KR" altLang="en-US" dirty="0"/>
              <a:t>으로 설정</a:t>
            </a:r>
            <a:endParaRPr lang="en-US" altLang="ko-KR" dirty="0"/>
          </a:p>
          <a:p>
            <a:r>
              <a:rPr lang="ko-KR" altLang="en-US" dirty="0"/>
              <a:t>미세먼지 좋음 </a:t>
            </a:r>
            <a:r>
              <a:rPr lang="en-US" altLang="ko-KR" dirty="0"/>
              <a:t>(0 &lt;= &lt; 31), </a:t>
            </a:r>
          </a:p>
          <a:p>
            <a:r>
              <a:rPr lang="ko-KR" altLang="en-US" dirty="0"/>
              <a:t>보통 </a:t>
            </a:r>
            <a:r>
              <a:rPr lang="en-US" altLang="ko-KR" dirty="0"/>
              <a:t>(31 &lt;=  &lt; 80)</a:t>
            </a:r>
            <a:r>
              <a:rPr lang="ko-KR" altLang="en-US" dirty="0"/>
              <a:t>이 대부분 분포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D47B9-2702-4A24-89F1-58DA0C8833AC}"/>
              </a:ext>
            </a:extLst>
          </p:cNvPr>
          <p:cNvSpPr txBox="1"/>
          <p:nvPr/>
        </p:nvSpPr>
        <p:spPr>
          <a:xfrm>
            <a:off x="3300519" y="5708045"/>
            <a:ext cx="4781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미세먼지 나쁜 데이터가 거의 없는 것을 알 수 있다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/>
              <a:t>-&gt; </a:t>
            </a:r>
            <a:r>
              <a:rPr lang="ko-KR" altLang="en-US" sz="1500" dirty="0"/>
              <a:t>미세먼지가 한창 창궐하는 </a:t>
            </a:r>
            <a:r>
              <a:rPr lang="en-US" altLang="ko-KR" sz="1500" dirty="0"/>
              <a:t>12</a:t>
            </a:r>
            <a:r>
              <a:rPr lang="ko-KR" altLang="en-US" sz="1500" dirty="0"/>
              <a:t>월 </a:t>
            </a:r>
            <a:r>
              <a:rPr lang="en-US" altLang="ko-KR" sz="1500" dirty="0"/>
              <a:t>~ 3</a:t>
            </a:r>
            <a:r>
              <a:rPr lang="ko-KR" altLang="en-US" sz="1500" dirty="0" err="1"/>
              <a:t>월달</a:t>
            </a:r>
            <a:endParaRPr lang="en-US" altLang="ko-KR" sz="1500" dirty="0"/>
          </a:p>
          <a:p>
            <a:r>
              <a:rPr lang="en-US" altLang="ko-KR" sz="1500" dirty="0"/>
              <a:t>   </a:t>
            </a:r>
            <a:r>
              <a:rPr lang="ko-KR" altLang="en-US" sz="1500" dirty="0"/>
              <a:t> 데이터가 없기 </a:t>
            </a:r>
            <a:r>
              <a:rPr lang="ko-KR" altLang="en-US" sz="1500" dirty="0" err="1"/>
              <a:t>떄문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095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C34F-AAC5-4F9B-AA9A-CB564AD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단변량</a:t>
            </a:r>
            <a:r>
              <a:rPr lang="ko-KR" altLang="en-US" sz="3000" dirty="0"/>
              <a:t> 분석 </a:t>
            </a:r>
            <a:r>
              <a:rPr lang="en-US" altLang="ko-KR" sz="3000" dirty="0"/>
              <a:t>– </a:t>
            </a:r>
            <a:r>
              <a:rPr lang="ko-KR" altLang="en-US" sz="3000" dirty="0"/>
              <a:t>온도 </a:t>
            </a:r>
            <a:r>
              <a:rPr lang="en-US" altLang="ko-KR" sz="3000" dirty="0"/>
              <a:t>(temperature)</a:t>
            </a:r>
            <a:endParaRPr lang="ko-KR" altLang="en-US" sz="3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76F72AE-B775-4020-9598-312446C9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1819834"/>
            <a:ext cx="4119119" cy="30680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ABAEBD-ED4E-48FF-B4D9-0B941E7C2D66}"/>
              </a:ext>
            </a:extLst>
          </p:cNvPr>
          <p:cNvSpPr txBox="1"/>
          <p:nvPr/>
        </p:nvSpPr>
        <p:spPr>
          <a:xfrm>
            <a:off x="1039906" y="5351929"/>
            <a:ext cx="4760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16</a:t>
            </a:r>
            <a:r>
              <a:rPr lang="ko-KR" altLang="en-US" sz="1500" dirty="0"/>
              <a:t>도 </a:t>
            </a:r>
            <a:r>
              <a:rPr lang="en-US" altLang="ko-KR" sz="1500" dirty="0"/>
              <a:t>~ 26</a:t>
            </a:r>
            <a:r>
              <a:rPr lang="ko-KR" altLang="en-US" sz="1500" dirty="0"/>
              <a:t>도 정도 데이터가 많다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영하의 데이터는 거의 </a:t>
            </a:r>
            <a:r>
              <a:rPr lang="ko-KR" altLang="en-US" sz="1500" dirty="0" err="1"/>
              <a:t>없다시피한데</a:t>
            </a:r>
            <a:endParaRPr lang="en-US" altLang="ko-KR" sz="1500" dirty="0"/>
          </a:p>
          <a:p>
            <a:r>
              <a:rPr lang="en-US" altLang="ko-KR" sz="1500" dirty="0"/>
              <a:t>-&gt; 12</a:t>
            </a:r>
            <a:r>
              <a:rPr lang="ko-KR" altLang="en-US" sz="1500" dirty="0"/>
              <a:t>월</a:t>
            </a:r>
            <a:r>
              <a:rPr lang="en-US" altLang="ko-KR" sz="1500" dirty="0"/>
              <a:t>, 1</a:t>
            </a:r>
            <a:r>
              <a:rPr lang="ko-KR" altLang="en-US" sz="1500" dirty="0"/>
              <a:t>월</a:t>
            </a:r>
            <a:r>
              <a:rPr lang="en-US" altLang="ko-KR" sz="1500" dirty="0"/>
              <a:t>, 2</a:t>
            </a:r>
            <a:r>
              <a:rPr lang="ko-KR" altLang="en-US" sz="1500" dirty="0"/>
              <a:t>월의 겨울 시간 데이터가</a:t>
            </a:r>
            <a:endParaRPr lang="en-US" altLang="ko-KR" sz="1500" dirty="0"/>
          </a:p>
          <a:p>
            <a:r>
              <a:rPr lang="ko-KR" altLang="en-US" sz="1500" dirty="0"/>
              <a:t> 없어서 라고 판단한다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63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1516</Words>
  <Application>Microsoft Office PowerPoint</Application>
  <PresentationFormat>와이드스크린</PresentationFormat>
  <Paragraphs>186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Arial Rounded MT Bold</vt:lpstr>
      <vt:lpstr>Office 테마</vt:lpstr>
      <vt:lpstr>서울시 공유자전거 '따릉이'의 수요 예측 </vt:lpstr>
      <vt:lpstr>PowerPoint 프레젠테이션</vt:lpstr>
      <vt:lpstr>가설 수립</vt:lpstr>
      <vt:lpstr>단변량 분석 – 달 (month)</vt:lpstr>
      <vt:lpstr>단변량 분석 – 요일(day)</vt:lpstr>
      <vt:lpstr>단변량 분석 – 시간대 (hour)</vt:lpstr>
      <vt:lpstr>단변량 분석 – 미세먼지 (PM10)</vt:lpstr>
      <vt:lpstr>단변량 분석 – 미세먼지 (PM10)</vt:lpstr>
      <vt:lpstr>단변량 분석 – 온도 (temperature)</vt:lpstr>
      <vt:lpstr>단변량 분석 – 강우 여부 (preciptation)</vt:lpstr>
      <vt:lpstr>단변량 분석 – 풍속 (windspeed)</vt:lpstr>
      <vt:lpstr>단변량 분석 – 습도 (humidity)</vt:lpstr>
      <vt:lpstr>단변량 분석 – 자전거 대여량 (count)</vt:lpstr>
      <vt:lpstr>가설 수립 (재확인)</vt:lpstr>
      <vt:lpstr>이변량 분석(달(month) -&gt;자전거 대여량(count)</vt:lpstr>
      <vt:lpstr>이변량 분석(요일(day) -&gt;자전거 대여량(count)</vt:lpstr>
      <vt:lpstr>이변량 분석(시간(time) -&gt;자전거 대여량(count)</vt:lpstr>
      <vt:lpstr>이변량 분석(미세먼지 정도(category_PM10) -&gt;자전거 대여량(count)</vt:lpstr>
      <vt:lpstr>이변량 분석(온도 정도(weather) -&gt;자전거 대여량(count)</vt:lpstr>
      <vt:lpstr>이변량 분석(강우 여부(precipitation) -&gt;자전거 대여량(count)</vt:lpstr>
      <vt:lpstr>이변량 분석(풍속 정도(windStrength) -&gt;자전거 대여량(count)</vt:lpstr>
      <vt:lpstr>이변량 분석(습도 정도(humidityCategory) -&gt;자전거 대여량(count)</vt:lpstr>
      <vt:lpstr>Insight 도출 (우선 고려사항)</vt:lpstr>
      <vt:lpstr>Insight 도출 (차기 고려사항)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서울시 공유자전거 '따릉이'의 수요 예측</dc:title>
  <dc:creator>김영우</dc:creator>
  <cp:lastModifiedBy>김영우</cp:lastModifiedBy>
  <cp:revision>13</cp:revision>
  <dcterms:created xsi:type="dcterms:W3CDTF">2023-08-27T01:42:51Z</dcterms:created>
  <dcterms:modified xsi:type="dcterms:W3CDTF">2023-08-27T03:30:41Z</dcterms:modified>
</cp:coreProperties>
</file>