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5" r:id="rId6"/>
    <p:sldId id="258" r:id="rId7"/>
    <p:sldId id="267" r:id="rId8"/>
    <p:sldId id="268" r:id="rId9"/>
    <p:sldId id="270" r:id="rId10"/>
    <p:sldId id="263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281" r:id="rId19"/>
    <p:sldId id="282" r:id="rId20"/>
    <p:sldId id="311" r:id="rId21"/>
    <p:sldId id="312" r:id="rId22"/>
    <p:sldId id="313" r:id="rId23"/>
    <p:sldId id="314" r:id="rId24"/>
    <p:sldId id="315" r:id="rId25"/>
    <p:sldId id="284" r:id="rId26"/>
    <p:sldId id="285" r:id="rId27"/>
    <p:sldId id="286" r:id="rId28"/>
    <p:sldId id="287" r:id="rId29"/>
    <p:sldId id="288" r:id="rId30"/>
    <p:sldId id="316" r:id="rId31"/>
    <p:sldId id="317" r:id="rId32"/>
    <p:sldId id="289" r:id="rId33"/>
    <p:sldId id="259" r:id="rId34"/>
    <p:sldId id="290" r:id="rId35"/>
    <p:sldId id="291" r:id="rId36"/>
    <p:sldId id="294" r:id="rId37"/>
    <p:sldId id="295" r:id="rId38"/>
    <p:sldId id="318" r:id="rId39"/>
    <p:sldId id="319" r:id="rId40"/>
    <p:sldId id="320" r:id="rId41"/>
    <p:sldId id="296" r:id="rId42"/>
    <p:sldId id="297" r:id="rId43"/>
    <p:sldId id="298" r:id="rId44"/>
    <p:sldId id="299" r:id="rId45"/>
    <p:sldId id="300" r:id="rId46"/>
    <p:sldId id="292" r:id="rId47"/>
    <p:sldId id="321" r:id="rId48"/>
    <p:sldId id="323" r:id="rId49"/>
    <p:sldId id="322" r:id="rId50"/>
    <p:sldId id="324" r:id="rId51"/>
    <p:sldId id="262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5F3DF-7806-459C-B459-2BA78B45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19C2A-E04F-4132-ACD8-D91491B74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B7BFA-33C1-403F-85F4-18C639FE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0784-4C92-4915-996A-5EE64D60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556F1-8B53-42DF-9559-85A0C2B2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0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7D11-765A-4A68-95FD-250AFDF8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AAB5E-71ED-415A-9DBC-EE056463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F3C4D-B760-481C-AEC0-626C55A4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9FE07-D5F5-48A4-878A-B627E7F0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85703-B212-41D4-A4E6-BFB8E7F4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8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81751D-FC6A-422F-A593-5AF00B425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6A5CC-B622-4009-9918-3C90C795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C3527-C695-4582-A9A0-294CC547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CC9AE-5FF4-4110-A3C1-B5BDBF5A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E37C-9A52-4A46-A392-994FB31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F167-AA0D-4DFC-AE92-4191EEE9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3E4F4-EEB0-4851-B97B-EA33C4E4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A22A4-5DB6-4413-A8F0-8E091E1F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D625F-A28D-4723-ADFF-6A1D9EA3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26708-E634-41DD-894D-1CBC960A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CE9AF-A13F-47D9-ADB9-BE043298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F7F4F-2C40-4813-B3D1-1172A956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01B63-021E-4EEA-B249-7E09ABEE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B4D9-A176-4EA1-990F-DA6C2337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67759-A0A0-4ADF-948D-CEE44FEB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9084F-DEED-41E7-9C62-257C7AE1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7ECBB-FD62-4283-A0FB-1F01EA767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3AFD1-F422-4E79-8ED5-6DA4B56A6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57ACA-C0F4-4C38-9CE4-0197DD06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2BFAB-82B5-4314-89C2-DB5E6DBE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F8A76-CC48-48CF-825D-54361CCC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5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9BCF-FDF2-440B-A0A6-8F7F8F11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1394D-6574-493F-9EEF-C1A85188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78047-4271-4E96-831A-CC095119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2FEBB7-71A6-4BD4-AA4C-6768D6125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0C9167-08F0-40AE-B655-B918BD167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CB6550-4C32-4B9B-AE33-998CA1F5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EC641C-604D-48AE-8E93-8287EBA3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5CC64C-7F7A-4F86-B74C-7A8EEC05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E84C8-B08A-417F-AC67-509143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12A0D-B585-4DF8-8865-944040E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6B20F-02A7-4357-B5C5-CC56A49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A2C70-3673-4FCE-BF97-0A9D358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4CA8D8-9BD8-4277-AD9B-B6D35D71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913DA-3C89-4768-8902-9AAC1E8E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645241-D545-4606-9600-8CCA3E0A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4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03DFC-757E-400C-A029-1EB1C5CB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E9315-B5FE-4A67-8DF9-F8EFC6FA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B10D6-DD2E-4622-AE44-1C48E935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2C75A-6C25-439A-8F6C-9DD9CA3A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373A1-A8FC-4B6E-BA8F-355C2E5A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CE44D-C10A-46F6-98BF-ABBDAF60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362AC-AEEA-454A-BB18-52E6BE35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D972D0-71EA-4027-90F7-353C8DD68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1C6C5-762B-43B3-ADED-2CD9E3292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CF5E4-4FE3-4EC6-8C65-877A69D3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9F3D0-7584-4A8C-8222-E225BAC8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8DAF2-961F-40B6-9485-5E3A1D57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3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D71E8-900A-4EAD-884E-1347F30A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DCC02-99E6-449C-959D-56103B58B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6B080-BF5A-45E5-8E2D-7D125BF13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848FA-06FF-495E-BB4E-5609C777C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8D2A2-F19F-44A2-B4DC-F014C3917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517F8-91FC-4934-9528-1CDA4C0C6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659" y="1927131"/>
            <a:ext cx="9224682" cy="1501869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/>
              <a:t>데이터 분석과 </a:t>
            </a:r>
            <a:r>
              <a:rPr lang="ko-KR" altLang="en-US" sz="4000" b="1" dirty="0" err="1"/>
              <a:t>머신러닝</a:t>
            </a:r>
            <a:r>
              <a:rPr lang="en-US" altLang="ko-KR" sz="4000" b="1" dirty="0"/>
              <a:t>/</a:t>
            </a:r>
            <a:r>
              <a:rPr lang="ko-KR" altLang="en-US" sz="4000" b="1" dirty="0" err="1"/>
              <a:t>딥러닝을</a:t>
            </a:r>
            <a:r>
              <a:rPr lang="ko-KR" altLang="en-US" sz="4000" b="1" dirty="0"/>
              <a:t> 활용한 </a:t>
            </a:r>
            <a:br>
              <a:rPr lang="en-US" altLang="ko-KR" sz="4000" b="1" dirty="0"/>
            </a:br>
            <a:r>
              <a:rPr lang="ko-KR" altLang="en-US" sz="4000" b="1" dirty="0"/>
              <a:t>다음날 장애인 콜택시 평균 대기시간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0BC99-5732-4EB4-9BB6-FF4938D5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18" y="4429919"/>
            <a:ext cx="9144000" cy="1655762"/>
          </a:xfrm>
        </p:spPr>
        <p:txBody>
          <a:bodyPr/>
          <a:lstStyle/>
          <a:p>
            <a:r>
              <a:rPr lang="ko-KR" altLang="en-US" dirty="0"/>
              <a:t>김영우</a:t>
            </a:r>
          </a:p>
        </p:txBody>
      </p:sp>
    </p:spTree>
    <p:extLst>
      <p:ext uri="{BB962C8B-B14F-4D97-AF65-F5344CB8AC3E}">
        <p14:creationId xmlns:p14="http://schemas.microsoft.com/office/powerpoint/2010/main" val="412742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83192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</a:p>
          <a:p>
            <a:endParaRPr lang="en-US" altLang="ko-KR" b="1" dirty="0"/>
          </a:p>
          <a:p>
            <a:r>
              <a:rPr lang="ko-KR" altLang="en-US" sz="1600" b="1" dirty="0"/>
              <a:t>강수량 정도 변수 추가</a:t>
            </a:r>
            <a:endParaRPr lang="en-US" altLang="ko-KR" sz="1600" b="1" dirty="0"/>
          </a:p>
          <a:p>
            <a:r>
              <a:rPr lang="ko-KR" altLang="en-US" sz="1600" b="1" dirty="0"/>
              <a:t>기준은 인터넷에 떠도는 한국 강수량 정도를 참고했다</a:t>
            </a:r>
            <a:r>
              <a:rPr lang="en-US" altLang="ko-KR" sz="1600" b="1" dirty="0"/>
              <a:t>.</a:t>
            </a:r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CDBC5A-0328-41BD-83D2-3173F875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9" y="2201839"/>
            <a:ext cx="8230313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8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83192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</a:p>
          <a:p>
            <a:endParaRPr lang="en-US" altLang="ko-KR" b="1" dirty="0"/>
          </a:p>
          <a:p>
            <a:r>
              <a:rPr lang="ko-KR" altLang="en-US" sz="1600" b="1" dirty="0"/>
              <a:t>일사량 정도 변수 추가</a:t>
            </a:r>
            <a:endParaRPr lang="en-US" altLang="ko-KR" sz="1600" b="1" dirty="0"/>
          </a:p>
          <a:p>
            <a:r>
              <a:rPr lang="ko-KR" altLang="en-US" sz="1600" b="1" dirty="0"/>
              <a:t>기준은 인터넷에 떠도는 한국 일사량 정도를 참고했다</a:t>
            </a:r>
            <a:r>
              <a:rPr lang="en-US" altLang="ko-KR" sz="1600" b="1" dirty="0"/>
              <a:t>.</a:t>
            </a:r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D90DF9-CF5C-42E2-A92C-A879A2D06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2554621"/>
            <a:ext cx="8283658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83192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</a:p>
          <a:p>
            <a:endParaRPr lang="en-US" altLang="ko-KR" b="1" dirty="0"/>
          </a:p>
          <a:p>
            <a:r>
              <a:rPr lang="ko-KR" altLang="en-US" sz="1600" b="1" dirty="0"/>
              <a:t>계절 변수 추가</a:t>
            </a:r>
            <a:endParaRPr lang="en-US" altLang="ko-KR" sz="1600" b="1" dirty="0"/>
          </a:p>
          <a:p>
            <a:r>
              <a:rPr lang="ko-KR" altLang="en-US" sz="1600" b="1" dirty="0"/>
              <a:t>기준은 인터넷에 떠도는 한국 계절 정도를 참고했다</a:t>
            </a:r>
            <a:r>
              <a:rPr lang="en-US" altLang="ko-KR" sz="1600" b="1" dirty="0"/>
              <a:t>.</a:t>
            </a:r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FB2E9B-C5D2-455E-9810-C7E01E79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8" y="2375521"/>
            <a:ext cx="7849280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4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83192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</a:p>
          <a:p>
            <a:endParaRPr lang="en-US" altLang="ko-KR" b="1" dirty="0"/>
          </a:p>
          <a:p>
            <a:r>
              <a:rPr lang="ko-KR" altLang="en-US" sz="1600" b="1" dirty="0" err="1"/>
              <a:t>탑승률</a:t>
            </a:r>
            <a:r>
              <a:rPr lang="ko-KR" altLang="en-US" sz="1600" b="1" dirty="0"/>
              <a:t> 변수 추가</a:t>
            </a:r>
            <a:endParaRPr lang="en-US" altLang="ko-KR" sz="1600" b="1" dirty="0"/>
          </a:p>
          <a:p>
            <a:r>
              <a:rPr lang="en-US" altLang="ko-KR" sz="1600" b="1" dirty="0" err="1"/>
              <a:t>Ride_Cnt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Request_Cnt</a:t>
            </a:r>
            <a:r>
              <a:rPr lang="ko-KR" altLang="en-US" sz="1600" b="1" dirty="0"/>
              <a:t>를 이용해 탑승률을 구하여 새로운 변수를 추가했다</a:t>
            </a:r>
            <a:r>
              <a:rPr lang="en-US" altLang="ko-KR" sz="1600" b="1" dirty="0"/>
              <a:t>.</a:t>
            </a:r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495A4-7AEB-41CE-95B8-28BD75BB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4" y="3429000"/>
            <a:ext cx="6736664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0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83192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</a:p>
          <a:p>
            <a:endParaRPr lang="en-US" altLang="ko-KR" b="1" dirty="0"/>
          </a:p>
          <a:p>
            <a:r>
              <a:rPr lang="en-US" altLang="ko-KR" sz="1600" b="1" dirty="0"/>
              <a:t>‘</a:t>
            </a:r>
            <a:r>
              <a:rPr lang="ko-KR" altLang="en-US" sz="1600" b="1" dirty="0"/>
              <a:t>쉬는 날인지 아닌지 여부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를 판단하는 </a:t>
            </a:r>
            <a:r>
              <a:rPr lang="en-US" altLang="ko-KR" sz="1600" b="1" dirty="0"/>
              <a:t>‘</a:t>
            </a:r>
            <a:r>
              <a:rPr lang="en-US" altLang="ko-KR" sz="1600" b="1" dirty="0" err="1"/>
              <a:t>work_rest</a:t>
            </a:r>
            <a:r>
              <a:rPr lang="en-US" altLang="ko-KR" sz="1600" b="1" dirty="0"/>
              <a:t>’ </a:t>
            </a:r>
            <a:r>
              <a:rPr lang="ko-KR" altLang="en-US" sz="1600" b="1" dirty="0"/>
              <a:t>변수 추가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주말과 공휴일을 쉬는 날로 판단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아래 그림은 일단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토</a:t>
            </a:r>
            <a:r>
              <a:rPr lang="en-US" altLang="ko-KR" sz="1600" b="1" dirty="0"/>
              <a:t>’, ‘</a:t>
            </a:r>
            <a:r>
              <a:rPr lang="ko-KR" altLang="en-US" sz="1600" b="1" dirty="0"/>
              <a:t>일＇주말을 쉬는 날로 판단하고 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BCA07-7158-4355-B589-49B51727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0" y="2725863"/>
            <a:ext cx="9388654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8319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</a:p>
          <a:p>
            <a:endParaRPr lang="en-US" altLang="ko-KR" b="1" dirty="0"/>
          </a:p>
          <a:p>
            <a:r>
              <a:rPr lang="ko-KR" altLang="en-US" b="1" dirty="0"/>
              <a:t>한국 공휴일을 가져와서 날짜가 포함된다면 </a:t>
            </a:r>
            <a:r>
              <a:rPr lang="ko-KR" altLang="en-US" b="1" dirty="0" err="1"/>
              <a:t>쉬는날로</a:t>
            </a:r>
            <a:r>
              <a:rPr lang="ko-KR" altLang="en-US" b="1" dirty="0"/>
              <a:t> 판단하고 있다</a:t>
            </a:r>
            <a:r>
              <a:rPr lang="en-US" altLang="ko-KR" b="1" dirty="0"/>
              <a:t>.</a:t>
            </a:r>
            <a:r>
              <a:rPr lang="ko-KR" altLang="en-US" b="1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11CE7-675B-4DE9-86D8-F39C1FA6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87" y="2871099"/>
            <a:ext cx="9365792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8319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</a:t>
            </a:r>
          </a:p>
          <a:p>
            <a:endParaRPr lang="en-US" altLang="ko-KR" b="1" dirty="0"/>
          </a:p>
          <a:p>
            <a:r>
              <a:rPr lang="ko-KR" altLang="en-US" sz="1600" b="1" dirty="0"/>
              <a:t>최근 </a:t>
            </a:r>
            <a:r>
              <a:rPr lang="en-US" altLang="ko-KR" sz="1600" b="1" dirty="0"/>
              <a:t>7</a:t>
            </a:r>
            <a:r>
              <a:rPr lang="ko-KR" altLang="en-US" sz="1600" b="1" dirty="0"/>
              <a:t>일동안의 </a:t>
            </a:r>
            <a:r>
              <a:rPr lang="en-US" altLang="ko-KR" sz="1600" b="1" dirty="0"/>
              <a:t>‘</a:t>
            </a:r>
            <a:r>
              <a:rPr lang="en-US" altLang="ko-KR" sz="1600" b="1" dirty="0" err="1"/>
              <a:t>Avg_Waiting_Time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의 평균을 구해서 새로운 변수로 추가했다</a:t>
            </a:r>
            <a:r>
              <a:rPr lang="en-US" altLang="ko-KR" sz="1600" b="1" dirty="0"/>
              <a:t>.</a:t>
            </a:r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94111-9EF8-48FD-A176-BECDAC3F6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5" y="3216938"/>
            <a:ext cx="842083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5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FA674A-FAB8-4CCF-917E-7D561DDB92BF}"/>
              </a:ext>
            </a:extLst>
          </p:cNvPr>
          <p:cNvSpPr/>
          <p:nvPr/>
        </p:nvSpPr>
        <p:spPr>
          <a:xfrm>
            <a:off x="1556411" y="2939535"/>
            <a:ext cx="92839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solidFill>
                  <a:srgbClr val="0070C0"/>
                </a:solidFill>
              </a:rPr>
              <a:t>통합한 </a:t>
            </a:r>
            <a:r>
              <a:rPr lang="en-US" altLang="ko-KR" sz="3000" b="1" dirty="0" err="1">
                <a:solidFill>
                  <a:srgbClr val="0070C0"/>
                </a:solidFill>
              </a:rPr>
              <a:t>Tablour</a:t>
            </a:r>
            <a:r>
              <a:rPr lang="en-US" altLang="ko-KR" sz="3000" b="1" dirty="0">
                <a:solidFill>
                  <a:srgbClr val="0070C0"/>
                </a:solidFill>
              </a:rPr>
              <a:t> </a:t>
            </a:r>
            <a:r>
              <a:rPr lang="ko-KR" altLang="en-US" sz="3000" b="1" dirty="0">
                <a:solidFill>
                  <a:srgbClr val="0070C0"/>
                </a:solidFill>
              </a:rPr>
              <a:t>데이터를 이용해 탐색적 데이터 분석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3901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분석에 앞서서 변수 간에 상관계수 확인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숫자형</a:t>
            </a:r>
            <a:r>
              <a:rPr lang="en-US" altLang="ko-KR" sz="1500" b="1" dirty="0">
                <a:solidFill>
                  <a:srgbClr val="FF0000"/>
                </a:solidFill>
              </a:rPr>
              <a:t>(x</a:t>
            </a:r>
            <a:r>
              <a:rPr lang="ko-KR" altLang="en-US" sz="1500" b="1" dirty="0">
                <a:solidFill>
                  <a:srgbClr val="FF0000"/>
                </a:solidFill>
              </a:rPr>
              <a:t>축</a:t>
            </a:r>
            <a:r>
              <a:rPr lang="en-US" altLang="ko-KR" sz="1500" b="1" dirty="0">
                <a:solidFill>
                  <a:srgbClr val="FF0000"/>
                </a:solidFill>
              </a:rPr>
              <a:t>) – </a:t>
            </a:r>
            <a:r>
              <a:rPr lang="ko-KR" altLang="en-US" sz="1500" b="1" dirty="0">
                <a:solidFill>
                  <a:srgbClr val="FF0000"/>
                </a:solidFill>
              </a:rPr>
              <a:t>숫자형</a:t>
            </a:r>
            <a:r>
              <a:rPr lang="en-US" altLang="ko-KR" sz="1500" b="1" dirty="0">
                <a:solidFill>
                  <a:srgbClr val="FF0000"/>
                </a:solidFill>
              </a:rPr>
              <a:t>(y</a:t>
            </a:r>
            <a:r>
              <a:rPr lang="ko-KR" altLang="en-US" sz="1500" b="1" dirty="0">
                <a:solidFill>
                  <a:srgbClr val="FF0000"/>
                </a:solidFill>
              </a:rPr>
              <a:t>축</a:t>
            </a:r>
            <a:r>
              <a:rPr lang="en-US" altLang="ko-KR" sz="1500" b="1" dirty="0">
                <a:solidFill>
                  <a:srgbClr val="FF0000"/>
                </a:solidFill>
              </a:rPr>
              <a:t>) </a:t>
            </a:r>
            <a:r>
              <a:rPr lang="ko-KR" altLang="en-US" sz="1500" b="1" dirty="0">
                <a:solidFill>
                  <a:srgbClr val="FF0000"/>
                </a:solidFill>
              </a:rPr>
              <a:t>간 상관계수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ko-KR" altLang="en-US" sz="1500" b="1" dirty="0" err="1">
                <a:solidFill>
                  <a:srgbClr val="FF0000"/>
                </a:solidFill>
              </a:rPr>
              <a:t>피어슨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를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</a:rPr>
              <a:t>전체적으로 확인한다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500" b="1" dirty="0">
                <a:solidFill>
                  <a:srgbClr val="FF0000"/>
                </a:solidFill>
              </a:rPr>
              <a:t>상관계수가 높다고 판단되는 변수는 유지하고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그렇지 않다고 판단되는 변수는 과감하게 삭제하는 방향으로 결정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/>
          </a:p>
          <a:p>
            <a:r>
              <a:rPr lang="ko-KR" altLang="en-US" sz="1500" b="1" dirty="0"/>
              <a:t>범주형</a:t>
            </a:r>
            <a:r>
              <a:rPr lang="en-US" altLang="ko-KR" sz="1500" b="1" dirty="0"/>
              <a:t>(x</a:t>
            </a:r>
            <a:r>
              <a:rPr lang="ko-KR" altLang="en-US" sz="1500" b="1" dirty="0"/>
              <a:t>축</a:t>
            </a:r>
            <a:r>
              <a:rPr lang="en-US" altLang="ko-KR" sz="1500" b="1" dirty="0"/>
              <a:t>) – </a:t>
            </a:r>
            <a:r>
              <a:rPr lang="ko-KR" altLang="en-US" sz="1500" b="1" dirty="0"/>
              <a:t>숫자형</a:t>
            </a:r>
            <a:r>
              <a:rPr lang="en-US" altLang="ko-KR" sz="1500" b="1" dirty="0"/>
              <a:t>(y</a:t>
            </a:r>
            <a:r>
              <a:rPr lang="ko-KR" altLang="en-US" sz="1500" b="1" dirty="0"/>
              <a:t>축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은 지원하지 않기 </a:t>
            </a:r>
            <a:r>
              <a:rPr lang="ko-KR" altLang="en-US" sz="1500" b="1" dirty="0" err="1"/>
              <a:t>떄문에</a:t>
            </a:r>
            <a:r>
              <a:rPr lang="ko-KR" altLang="en-US" sz="1500" b="1" dirty="0"/>
              <a:t> 따로 평가지표를 봐야 한다</a:t>
            </a:r>
            <a:r>
              <a:rPr lang="en-US" altLang="ko-KR" sz="1500" b="1" dirty="0"/>
              <a:t>!</a:t>
            </a:r>
          </a:p>
          <a:p>
            <a:endParaRPr lang="ko-KR" altLang="en-US" sz="15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AB2177-E23E-49B1-86B8-348D95DD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2" y="2693110"/>
            <a:ext cx="6600854" cy="40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Request_Cnt</a:t>
            </a:r>
            <a:r>
              <a:rPr lang="en-US" altLang="ko-KR" b="1" dirty="0"/>
              <a:t>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576511-4640-420E-82C3-02E62538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5" y="2167240"/>
            <a:ext cx="7174117" cy="41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536D6-B7AA-4F6D-9B8D-B52C596D7A36}"/>
              </a:ext>
            </a:extLst>
          </p:cNvPr>
          <p:cNvSpPr txBox="1"/>
          <p:nvPr/>
        </p:nvSpPr>
        <p:spPr>
          <a:xfrm>
            <a:off x="600635" y="606008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대주제와 데이터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76A0-689D-4CC5-9B9E-24F9E288FF99}"/>
              </a:ext>
            </a:extLst>
          </p:cNvPr>
          <p:cNvSpPr txBox="1"/>
          <p:nvPr/>
        </p:nvSpPr>
        <p:spPr>
          <a:xfrm>
            <a:off x="1013012" y="1174376"/>
            <a:ext cx="921571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대주제 </a:t>
            </a:r>
            <a:r>
              <a:rPr lang="en-US" altLang="ko-KR" dirty="0"/>
              <a:t>: </a:t>
            </a:r>
            <a:r>
              <a:rPr lang="ko-KR" altLang="en-US" sz="1500" dirty="0"/>
              <a:t>다음날</a:t>
            </a:r>
            <a:r>
              <a:rPr lang="en-US" altLang="ko-KR" sz="1500" dirty="0"/>
              <a:t> </a:t>
            </a:r>
            <a:r>
              <a:rPr lang="ko-KR" altLang="en-US" sz="1500" dirty="0"/>
              <a:t>장애인 콜택시 평균 대기시간을 예측하는 </a:t>
            </a:r>
            <a:r>
              <a:rPr lang="ko-KR" altLang="en-US" sz="1500" dirty="0" err="1"/>
              <a:t>머신러닝</a:t>
            </a:r>
            <a:r>
              <a:rPr lang="en-US" altLang="ko-KR" sz="1500" dirty="0"/>
              <a:t>/</a:t>
            </a:r>
            <a:r>
              <a:rPr lang="ko-KR" altLang="en-US" sz="1500" dirty="0" err="1"/>
              <a:t>딥러닝</a:t>
            </a:r>
            <a:r>
              <a:rPr lang="ko-KR" altLang="en-US" sz="1500" dirty="0"/>
              <a:t> 모델을 만드세요</a:t>
            </a:r>
            <a:r>
              <a:rPr lang="en-US" altLang="ko-KR" sz="15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데이터 설명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500" dirty="0">
                <a:solidFill>
                  <a:srgbClr val="FF0000"/>
                </a:solidFill>
              </a:rPr>
              <a:t>  open_data.csv : 2015-01-01 ~ 2022-12-31 </a:t>
            </a:r>
            <a:r>
              <a:rPr lang="ko-KR" altLang="en-US" sz="1500" dirty="0">
                <a:solidFill>
                  <a:srgbClr val="FF0000"/>
                </a:solidFill>
              </a:rPr>
              <a:t>까지의 서울 장애인 콜택시 운행 정보</a:t>
            </a:r>
          </a:p>
          <a:p>
            <a:r>
              <a:rPr lang="ko-KR" altLang="en-US" sz="1500" dirty="0">
                <a:solidFill>
                  <a:srgbClr val="FF0000"/>
                </a:solidFill>
              </a:rPr>
              <a:t>  </a:t>
            </a:r>
            <a:r>
              <a:rPr lang="en-US" altLang="ko-KR" sz="1500" dirty="0">
                <a:solidFill>
                  <a:srgbClr val="FF0000"/>
                </a:solidFill>
              </a:rPr>
              <a:t>weather.csv : 2012-01-01 ~ 2022-12-31</a:t>
            </a:r>
            <a:r>
              <a:rPr lang="ko-KR" altLang="en-US" sz="1500" dirty="0">
                <a:solidFill>
                  <a:srgbClr val="FF0000"/>
                </a:solidFill>
              </a:rPr>
              <a:t>까지의 날씨 정보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ko-KR" altLang="en-US" sz="1500" dirty="0"/>
          </a:p>
          <a:p>
            <a:r>
              <a:rPr lang="en-US" altLang="ko-KR" sz="1500" dirty="0">
                <a:solidFill>
                  <a:srgbClr val="0070C0"/>
                </a:solidFill>
              </a:rPr>
              <a:t>  </a:t>
            </a:r>
            <a:r>
              <a:rPr lang="ko-KR" altLang="en-US" sz="1500" dirty="0"/>
              <a:t>두 </a:t>
            </a:r>
            <a:r>
              <a:rPr lang="en-US" altLang="ko-KR" sz="1500" dirty="0"/>
              <a:t>csv </a:t>
            </a:r>
            <a:r>
              <a:rPr lang="ko-KR" altLang="en-US" sz="1500" dirty="0"/>
              <a:t>파일을 통합한 후 마지막 </a:t>
            </a:r>
            <a:r>
              <a:rPr lang="en-US" altLang="ko-KR" sz="1500" dirty="0"/>
              <a:t>3</a:t>
            </a:r>
            <a:r>
              <a:rPr lang="ko-KR" altLang="en-US" sz="1500" dirty="0"/>
              <a:t>개월 데이터는 평가용으로 활용</a:t>
            </a:r>
            <a:r>
              <a:rPr lang="en-US" altLang="ko-KR" sz="1500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82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Ride_Cnt</a:t>
            </a:r>
            <a:r>
              <a:rPr lang="en-US" altLang="ko-KR" b="1" dirty="0"/>
              <a:t>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3758BE-EF68-4F44-8705-13F4A8A5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5" y="2070847"/>
            <a:ext cx="6513755" cy="41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1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AVG_Waiting_Time</a:t>
            </a:r>
            <a:r>
              <a:rPr lang="en-US" altLang="ko-KR" b="1" dirty="0"/>
              <a:t> 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C467A-6001-4A15-A45E-EBAE96C0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1929712"/>
            <a:ext cx="7193903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Riding_Rate</a:t>
            </a:r>
            <a:r>
              <a:rPr lang="en-US" altLang="ko-KR" b="1" dirty="0"/>
              <a:t> 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탑승률이 낮을수록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택시 기사가 일단 기다리고 보니까 </a:t>
            </a:r>
            <a:endParaRPr lang="en-US" altLang="ko-KR" sz="1500" b="1" dirty="0"/>
          </a:p>
          <a:p>
            <a:r>
              <a:rPr lang="ko-KR" altLang="en-US" sz="1500" b="1" dirty="0"/>
              <a:t>전체적으로 평균 대기시간이 길어지지 않을까 하는 생각이 든다</a:t>
            </a:r>
            <a:r>
              <a:rPr lang="en-US" altLang="ko-KR" sz="15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9981DC-350E-4A25-AABE-7F444A654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4" y="1778409"/>
            <a:ext cx="627180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7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(7day_AVG_Waiting_Time 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1FC42-8EC0-450B-8230-282F8010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2169459"/>
            <a:ext cx="7029732" cy="40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0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(Year,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500" b="1" dirty="0"/>
              <a:t>2020</a:t>
            </a:r>
            <a:r>
              <a:rPr lang="ko-KR" altLang="en-US" sz="1500" b="1" dirty="0"/>
              <a:t>년 시작된 코로나의 영향으로 자택으로 일하는 사람들이 많아져서 </a:t>
            </a:r>
            <a:endParaRPr lang="en-US" altLang="ko-KR" sz="1500" b="1" dirty="0"/>
          </a:p>
          <a:p>
            <a:r>
              <a:rPr lang="ko-KR" altLang="en-US" sz="1500" b="1" dirty="0"/>
              <a:t>평균 대기시간이 줄어들지 않았을까 하는 생각이 든다</a:t>
            </a:r>
            <a:r>
              <a:rPr lang="en-US" altLang="ko-KR" sz="15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9296D-C8BA-4795-8C29-194EF1D9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1" y="2248362"/>
            <a:ext cx="5936754" cy="37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6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WeekDay</a:t>
            </a:r>
            <a:r>
              <a:rPr lang="en-US" altLang="ko-KR" b="1" dirty="0"/>
              <a:t>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7FE114-45DB-4752-BDEC-54AFD5F87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7" y="2133599"/>
            <a:ext cx="6475640" cy="39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Sunshine_Value</a:t>
            </a:r>
            <a:r>
              <a:rPr lang="en-US" altLang="ko-KR" b="1" dirty="0"/>
              <a:t>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457541-2397-4C24-911F-319E46B4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9" y="2277035"/>
            <a:ext cx="5836599" cy="38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work_rest</a:t>
            </a:r>
            <a:r>
              <a:rPr lang="en-US" altLang="ko-KR" b="1" dirty="0"/>
              <a:t>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FFB22-4D7D-4117-9AA3-8EE950F7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0" y="2303929"/>
            <a:ext cx="6033351" cy="38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(Season,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8C5E39-5FDC-4D3F-90AA-3918BA77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3" y="2347249"/>
            <a:ext cx="6200070" cy="39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6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Rain_Value</a:t>
            </a:r>
            <a:r>
              <a:rPr lang="en-US" altLang="ko-KR" b="1" dirty="0"/>
              <a:t> 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BA8BE8-1766-4778-917E-7D9132469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2" y="2348753"/>
            <a:ext cx="4961063" cy="36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0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536D6-B7AA-4F6D-9B8D-B52C596D7A36}"/>
              </a:ext>
            </a:extLst>
          </p:cNvPr>
          <p:cNvSpPr txBox="1"/>
          <p:nvPr/>
        </p:nvSpPr>
        <p:spPr>
          <a:xfrm>
            <a:off x="600635" y="606008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Index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76A0-689D-4CC5-9B9E-24F9E288FF99}"/>
              </a:ext>
            </a:extLst>
          </p:cNvPr>
          <p:cNvSpPr txBox="1"/>
          <p:nvPr/>
        </p:nvSpPr>
        <p:spPr>
          <a:xfrm>
            <a:off x="1013012" y="1174376"/>
            <a:ext cx="921571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500" b="1" dirty="0">
                <a:solidFill>
                  <a:srgbClr val="FF0000"/>
                </a:solidFill>
              </a:rPr>
              <a:t>open_data.csv, weather.csv</a:t>
            </a:r>
            <a:r>
              <a:rPr lang="ko-KR" altLang="en-US" sz="1500" b="1" dirty="0">
                <a:solidFill>
                  <a:srgbClr val="FF0000"/>
                </a:solidFill>
              </a:rPr>
              <a:t>를 이용해 </a:t>
            </a:r>
            <a:r>
              <a:rPr lang="ko-KR" altLang="en-US" sz="1500" b="1" dirty="0" err="1">
                <a:solidFill>
                  <a:srgbClr val="FF0000"/>
                </a:solidFill>
              </a:rPr>
              <a:t>전처리</a:t>
            </a:r>
            <a:r>
              <a:rPr lang="ko-KR" altLang="en-US" sz="1500" b="1" dirty="0">
                <a:solidFill>
                  <a:srgbClr val="FF0000"/>
                </a:solidFill>
              </a:rPr>
              <a:t> 작업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sz="1600" dirty="0"/>
              <a:t> </a:t>
            </a:r>
            <a:r>
              <a:rPr lang="ko-KR" altLang="en-US" sz="1500" b="1" dirty="0">
                <a:solidFill>
                  <a:srgbClr val="0070C0"/>
                </a:solidFill>
              </a:rPr>
              <a:t>통합한 </a:t>
            </a:r>
            <a:r>
              <a:rPr lang="en-US" altLang="ko-KR" sz="1500" b="1" dirty="0" err="1">
                <a:solidFill>
                  <a:srgbClr val="0070C0"/>
                </a:solidFill>
              </a:rPr>
              <a:t>Tablour</a:t>
            </a:r>
            <a:r>
              <a:rPr lang="en-US" altLang="ko-KR" sz="1500" b="1" dirty="0">
                <a:solidFill>
                  <a:srgbClr val="0070C0"/>
                </a:solidFill>
              </a:rPr>
              <a:t> </a:t>
            </a:r>
            <a:r>
              <a:rPr lang="ko-KR" altLang="en-US" sz="1500" b="1" dirty="0">
                <a:solidFill>
                  <a:srgbClr val="0070C0"/>
                </a:solidFill>
              </a:rPr>
              <a:t>데이터를 이용해 탐색적 데이터 분석</a:t>
            </a:r>
            <a:endParaRPr lang="en-US" altLang="ko-KR" sz="1500" b="1" dirty="0">
              <a:solidFill>
                <a:srgbClr val="0070C0"/>
              </a:solidFill>
            </a:endParaRPr>
          </a:p>
          <a:p>
            <a:endParaRPr lang="en-US" altLang="ko-KR" sz="1500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:</a:t>
            </a:r>
            <a:r>
              <a:rPr lang="en-US" altLang="ko-KR" sz="1600" dirty="0">
                <a:solidFill>
                  <a:schemeClr val="accent6"/>
                </a:solidFill>
              </a:rPr>
              <a:t> </a:t>
            </a:r>
            <a:r>
              <a:rPr lang="ko-KR" altLang="en-US" sz="1500" b="1" dirty="0">
                <a:solidFill>
                  <a:schemeClr val="accent6"/>
                </a:solidFill>
              </a:rPr>
              <a:t>통합한 </a:t>
            </a:r>
            <a:r>
              <a:rPr lang="en-US" altLang="ko-KR" sz="1500" b="1" dirty="0" err="1">
                <a:solidFill>
                  <a:schemeClr val="accent6"/>
                </a:solidFill>
              </a:rPr>
              <a:t>Tablour</a:t>
            </a:r>
            <a:r>
              <a:rPr lang="en-US" altLang="ko-KR" sz="1500" b="1" dirty="0">
                <a:solidFill>
                  <a:schemeClr val="accent6"/>
                </a:solidFill>
              </a:rPr>
              <a:t> </a:t>
            </a:r>
            <a:r>
              <a:rPr lang="ko-KR" altLang="en-US" sz="1500" b="1" dirty="0">
                <a:solidFill>
                  <a:schemeClr val="accent6"/>
                </a:solidFill>
              </a:rPr>
              <a:t>데이터를 이용해 </a:t>
            </a:r>
            <a:r>
              <a:rPr lang="ko-KR" altLang="en-US" sz="1500" b="1" dirty="0" err="1">
                <a:solidFill>
                  <a:schemeClr val="accent6"/>
                </a:solidFill>
              </a:rPr>
              <a:t>머신러닝</a:t>
            </a:r>
            <a:r>
              <a:rPr lang="en-US" altLang="ko-KR" sz="1500" b="1" dirty="0">
                <a:solidFill>
                  <a:schemeClr val="accent6"/>
                </a:solidFill>
              </a:rPr>
              <a:t>/</a:t>
            </a:r>
            <a:r>
              <a:rPr lang="ko-KR" altLang="en-US" sz="1500" b="1" dirty="0" err="1">
                <a:solidFill>
                  <a:schemeClr val="accent6"/>
                </a:solidFill>
              </a:rPr>
              <a:t>딥러닝</a:t>
            </a:r>
            <a:r>
              <a:rPr lang="ko-KR" altLang="en-US" sz="1500" b="1" dirty="0">
                <a:solidFill>
                  <a:schemeClr val="accent6"/>
                </a:solidFill>
              </a:rPr>
              <a:t> 모델 작업</a:t>
            </a:r>
            <a:endParaRPr lang="en-US" altLang="ko-KR" sz="1500" b="1" dirty="0">
              <a:solidFill>
                <a:schemeClr val="accent6"/>
              </a:solidFill>
            </a:endParaRPr>
          </a:p>
          <a:p>
            <a:endParaRPr lang="en-US" altLang="ko-KR" sz="1500" b="1" dirty="0">
              <a:solidFill>
                <a:srgbClr val="0070C0"/>
              </a:solidFill>
            </a:endParaRP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74157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Rain_Value</a:t>
            </a:r>
            <a:r>
              <a:rPr lang="en-US" altLang="ko-KR" b="1" dirty="0"/>
              <a:t> 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BA8BE8-1766-4778-917E-7D9132469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2" y="2348753"/>
            <a:ext cx="4961063" cy="36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8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(Month , </a:t>
            </a:r>
            <a:r>
              <a:rPr lang="en-US" altLang="ko-KR" b="1" dirty="0" err="1"/>
              <a:t>Next_AVG_Waiting_Time</a:t>
            </a:r>
            <a:r>
              <a:rPr lang="en-US" altLang="ko-KR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51F55C-4A17-4CBD-94B8-6EE1EDB4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53" y="1947120"/>
            <a:ext cx="6361577" cy="44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4" y="555812"/>
            <a:ext cx="10497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결과</a:t>
            </a:r>
            <a:endParaRPr lang="en-US" altLang="ko-KR" b="1" dirty="0"/>
          </a:p>
          <a:p>
            <a:r>
              <a:rPr lang="ko-KR" altLang="en-US" b="1" dirty="0"/>
              <a:t>정답은 없고</a:t>
            </a:r>
            <a:r>
              <a:rPr lang="en-US" altLang="ko-KR" b="1" dirty="0"/>
              <a:t>, Y(Target)</a:t>
            </a:r>
            <a:r>
              <a:rPr lang="ko-KR" altLang="en-US" b="1" dirty="0"/>
              <a:t>에 유의미한 영향을 줄 것이라고 생각하는 변수만 </a:t>
            </a:r>
            <a:r>
              <a:rPr lang="ko-KR" altLang="en-US" b="1" dirty="0" err="1"/>
              <a:t>남겨놨다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BA37A4-F82D-435F-ADFD-5B588CB3F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07527"/>
              </p:ext>
            </p:extLst>
          </p:nvPr>
        </p:nvGraphicFramePr>
        <p:xfrm>
          <a:off x="277904" y="1432975"/>
          <a:ext cx="11268636" cy="744416"/>
        </p:xfrm>
        <a:graphic>
          <a:graphicData uri="http://schemas.openxmlformats.org/drawingml/2006/table">
            <a:tbl>
              <a:tblPr/>
              <a:tblGrid>
                <a:gridCol w="1878106">
                  <a:extLst>
                    <a:ext uri="{9D8B030D-6E8A-4147-A177-3AD203B41FA5}">
                      <a16:colId xmlns:a16="http://schemas.microsoft.com/office/drawing/2014/main" val="1223213911"/>
                    </a:ext>
                  </a:extLst>
                </a:gridCol>
                <a:gridCol w="1878106">
                  <a:extLst>
                    <a:ext uri="{9D8B030D-6E8A-4147-A177-3AD203B41FA5}">
                      <a16:colId xmlns:a16="http://schemas.microsoft.com/office/drawing/2014/main" val="1680376662"/>
                    </a:ext>
                  </a:extLst>
                </a:gridCol>
                <a:gridCol w="1878106">
                  <a:extLst>
                    <a:ext uri="{9D8B030D-6E8A-4147-A177-3AD203B41FA5}">
                      <a16:colId xmlns:a16="http://schemas.microsoft.com/office/drawing/2014/main" val="4004812334"/>
                    </a:ext>
                  </a:extLst>
                </a:gridCol>
                <a:gridCol w="1878106">
                  <a:extLst>
                    <a:ext uri="{9D8B030D-6E8A-4147-A177-3AD203B41FA5}">
                      <a16:colId xmlns:a16="http://schemas.microsoft.com/office/drawing/2014/main" val="1618621746"/>
                    </a:ext>
                  </a:extLst>
                </a:gridCol>
                <a:gridCol w="1878106">
                  <a:extLst>
                    <a:ext uri="{9D8B030D-6E8A-4147-A177-3AD203B41FA5}">
                      <a16:colId xmlns:a16="http://schemas.microsoft.com/office/drawing/2014/main" val="4004717939"/>
                    </a:ext>
                  </a:extLst>
                </a:gridCol>
                <a:gridCol w="1878106">
                  <a:extLst>
                    <a:ext uri="{9D8B030D-6E8A-4147-A177-3AD203B41FA5}">
                      <a16:colId xmlns:a16="http://schemas.microsoft.com/office/drawing/2014/main" val="3738104620"/>
                    </a:ext>
                  </a:extLst>
                </a:gridCol>
              </a:tblGrid>
              <a:tr h="74441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Riding_Rate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Avg_Waiting_Time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7day_Avg_Waiting_Time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>
                          <a:effectLst/>
                        </a:rPr>
                        <a:t>Season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Next_AVG_Waiting_Time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09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E65674-8BB4-4184-BC40-3EDB174AA8EE}"/>
              </a:ext>
            </a:extLst>
          </p:cNvPr>
          <p:cNvSpPr/>
          <p:nvPr/>
        </p:nvSpPr>
        <p:spPr>
          <a:xfrm>
            <a:off x="2592552" y="2413337"/>
            <a:ext cx="6323974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6"/>
                </a:solidFill>
              </a:rPr>
              <a:t>통합한 </a:t>
            </a:r>
            <a:r>
              <a:rPr lang="en-US" altLang="ko-KR" sz="3200" b="1" dirty="0" err="1">
                <a:solidFill>
                  <a:schemeClr val="accent6"/>
                </a:solidFill>
              </a:rPr>
              <a:t>Tablour</a:t>
            </a:r>
            <a:r>
              <a:rPr lang="en-US" altLang="ko-KR" sz="3200" b="1" dirty="0">
                <a:solidFill>
                  <a:schemeClr val="accent6"/>
                </a:solidFill>
              </a:rPr>
              <a:t> </a:t>
            </a:r>
            <a:r>
              <a:rPr lang="ko-KR" altLang="en-US" sz="3200" b="1" dirty="0">
                <a:solidFill>
                  <a:schemeClr val="accent6"/>
                </a:solidFill>
              </a:rPr>
              <a:t>데이터를 이용해 </a:t>
            </a:r>
            <a:endParaRPr lang="en-US" altLang="ko-KR" sz="32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3200" b="1" dirty="0" err="1">
                <a:solidFill>
                  <a:schemeClr val="accent6"/>
                </a:solidFill>
              </a:rPr>
              <a:t>머신러닝</a:t>
            </a:r>
            <a:r>
              <a:rPr lang="en-US" altLang="ko-KR" sz="3200" b="1" dirty="0">
                <a:solidFill>
                  <a:schemeClr val="accent6"/>
                </a:solidFill>
              </a:rPr>
              <a:t>/</a:t>
            </a:r>
            <a:r>
              <a:rPr lang="ko-KR" altLang="en-US" sz="3200" b="1" dirty="0" err="1">
                <a:solidFill>
                  <a:schemeClr val="accent6"/>
                </a:solidFill>
              </a:rPr>
              <a:t>딥러닝</a:t>
            </a:r>
            <a:r>
              <a:rPr lang="ko-KR" altLang="en-US" sz="3200" b="1" dirty="0">
                <a:solidFill>
                  <a:schemeClr val="accent6"/>
                </a:solidFill>
              </a:rPr>
              <a:t> 모델 작업</a:t>
            </a:r>
            <a:endParaRPr lang="en-US" altLang="ko-KR" sz="3000" b="1" dirty="0">
              <a:solidFill>
                <a:schemeClr val="accent6"/>
              </a:solidFill>
            </a:endParaRPr>
          </a:p>
          <a:p>
            <a:pPr algn="ctr"/>
            <a:endParaRPr lang="en-US" altLang="ko-KR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3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536D6-B7AA-4F6D-9B8D-B52C596D7A36}"/>
              </a:ext>
            </a:extLst>
          </p:cNvPr>
          <p:cNvSpPr txBox="1"/>
          <p:nvPr/>
        </p:nvSpPr>
        <p:spPr>
          <a:xfrm>
            <a:off x="600635" y="606008"/>
            <a:ext cx="10685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가변수화 및 </a:t>
            </a:r>
            <a:r>
              <a:rPr lang="ko-KR" altLang="en-US" b="1" dirty="0" err="1"/>
              <a:t>원핫인코딩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모델링 작업을 할 </a:t>
            </a:r>
            <a:r>
              <a:rPr lang="ko-KR" altLang="en-US" sz="1500" b="1" dirty="0" err="1"/>
              <a:t>떄</a:t>
            </a:r>
            <a:r>
              <a:rPr lang="ko-KR" altLang="en-US" sz="1500" b="1" dirty="0"/>
              <a:t> 값은 </a:t>
            </a:r>
            <a:r>
              <a:rPr lang="ko-KR" altLang="en-US" sz="1500" b="1" dirty="0" err="1"/>
              <a:t>숫자형이여야</a:t>
            </a:r>
            <a:r>
              <a:rPr lang="ko-KR" altLang="en-US" sz="1500" b="1" dirty="0"/>
              <a:t> 한다</a:t>
            </a:r>
            <a:r>
              <a:rPr lang="en-US" altLang="ko-KR" sz="1500" b="1" dirty="0"/>
              <a:t>.</a:t>
            </a:r>
          </a:p>
          <a:p>
            <a:r>
              <a:rPr lang="ko-KR" altLang="en-US" sz="1500" b="1" dirty="0"/>
              <a:t>따라서 범주형 변수는 가변수화 및 </a:t>
            </a:r>
            <a:r>
              <a:rPr lang="ko-KR" altLang="en-US" sz="1500" b="1" dirty="0" err="1"/>
              <a:t>원핫인코딩을</a:t>
            </a:r>
            <a:r>
              <a:rPr lang="ko-KR" altLang="en-US" sz="1500" b="1" dirty="0"/>
              <a:t> 진행한다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0E914F-A502-4EEA-A0C3-B13A846BA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2494111"/>
            <a:ext cx="9823031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75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X(features)</a:t>
            </a:r>
            <a:r>
              <a:rPr lang="ko-KR" altLang="en-US" b="1" dirty="0"/>
              <a:t>와 </a:t>
            </a:r>
            <a:r>
              <a:rPr lang="en-US" altLang="ko-KR" b="1" dirty="0"/>
              <a:t>Y(Target)</a:t>
            </a:r>
            <a:r>
              <a:rPr lang="ko-KR" altLang="en-US" b="1" dirty="0"/>
              <a:t>으로 </a:t>
            </a:r>
            <a:r>
              <a:rPr lang="ko-KR" altLang="en-US" b="1" dirty="0" err="1"/>
              <a:t>나눈다음</a:t>
            </a:r>
            <a:r>
              <a:rPr lang="ko-KR" altLang="en-US" b="1" dirty="0"/>
              <a:t> </a:t>
            </a:r>
            <a:r>
              <a:rPr lang="en-US" altLang="ko-KR" b="1" dirty="0"/>
              <a:t>Train</a:t>
            </a:r>
            <a:r>
              <a:rPr lang="ko-KR" altLang="en-US" b="1" dirty="0"/>
              <a:t>과 </a:t>
            </a:r>
            <a:r>
              <a:rPr lang="en-US" altLang="ko-KR" b="1" dirty="0"/>
              <a:t>Test</a:t>
            </a:r>
            <a:r>
              <a:rPr lang="ko-KR" altLang="en-US" b="1" dirty="0"/>
              <a:t>로 분할하기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500" b="1" dirty="0" err="1"/>
              <a:t>test_size</a:t>
            </a:r>
            <a:r>
              <a:rPr lang="en-US" altLang="ko-KR" sz="1500" b="1" dirty="0"/>
              <a:t>=91</a:t>
            </a:r>
            <a:r>
              <a:rPr lang="ko-KR" altLang="en-US" sz="1500" b="1" dirty="0"/>
              <a:t>이 </a:t>
            </a:r>
            <a:r>
              <a:rPr lang="en-US" altLang="ko-KR" sz="1500" b="1" dirty="0" err="1"/>
              <a:t>Tablour</a:t>
            </a:r>
            <a:r>
              <a:rPr lang="en-US" altLang="ko-KR" sz="1500" b="1" dirty="0"/>
              <a:t> Data</a:t>
            </a:r>
            <a:r>
              <a:rPr lang="ko-KR" altLang="en-US" sz="1500" b="1" dirty="0"/>
              <a:t>에 마지막 </a:t>
            </a:r>
            <a:r>
              <a:rPr lang="en-US" altLang="ko-KR" sz="1500" b="1" dirty="0"/>
              <a:t>91</a:t>
            </a:r>
            <a:r>
              <a:rPr lang="ko-KR" altLang="en-US" sz="1500" b="1" dirty="0"/>
              <a:t>개를 뜻한다</a:t>
            </a:r>
            <a:r>
              <a:rPr lang="en-US" altLang="ko-KR" sz="1500" b="1" dirty="0"/>
              <a:t>.</a:t>
            </a:r>
          </a:p>
          <a:p>
            <a:r>
              <a:rPr lang="ko-KR" altLang="en-US" sz="1500" b="1" dirty="0"/>
              <a:t>즉 이로써 학습용과 평가용 데이터가 구분이 됐다</a:t>
            </a:r>
            <a:r>
              <a:rPr lang="en-US" altLang="ko-KR" sz="1500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581E6-70FA-4BE8-9DA9-E6B308F9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3136922"/>
            <a:ext cx="9632515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5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Scaling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모든 값을 </a:t>
            </a:r>
            <a:r>
              <a:rPr lang="en-US" altLang="ko-KR" sz="1500" b="1" dirty="0"/>
              <a:t>0 ~ 1</a:t>
            </a:r>
            <a:r>
              <a:rPr lang="ko-KR" altLang="en-US" sz="1500" b="1" dirty="0"/>
              <a:t>로 맞춰주면 모델을 학습 및 평가하는데 용이하다</a:t>
            </a:r>
            <a:r>
              <a:rPr lang="en-US" altLang="ko-KR" sz="15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861CDD-CFEE-42C0-BE93-49DB55413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" y="2510118"/>
            <a:ext cx="7187473" cy="36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LinearRegression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28567-D95B-456B-94C2-A65DC0EAE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2225279"/>
            <a:ext cx="6122952" cy="25364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1CE77D-7924-458A-8A18-630FB3BAD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938" y="2026025"/>
            <a:ext cx="4760062" cy="32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42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KNN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80BBC7-366B-403C-85E9-7A306072C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3" y="2184400"/>
            <a:ext cx="6035301" cy="2302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FF2E2B-564E-4D2C-8DF8-F49B5B1D1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33" y="2184400"/>
            <a:ext cx="5366573" cy="32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30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Decision Tree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8E1FED-2D0A-444D-8002-800965F7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2197088"/>
            <a:ext cx="5108062" cy="2463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5A6F14-D602-494B-B778-B2CEA8008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31" y="2009908"/>
            <a:ext cx="5171142" cy="33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0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C76A0-689D-4CC5-9B9E-24F9E288FF99}"/>
              </a:ext>
            </a:extLst>
          </p:cNvPr>
          <p:cNvSpPr txBox="1"/>
          <p:nvPr/>
        </p:nvSpPr>
        <p:spPr>
          <a:xfrm>
            <a:off x="761998" y="2225369"/>
            <a:ext cx="9870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3000" b="1" dirty="0">
                <a:solidFill>
                  <a:srgbClr val="FF0000"/>
                </a:solidFill>
              </a:rPr>
              <a:t>open_data.csv, weather.csv</a:t>
            </a:r>
            <a:r>
              <a:rPr lang="ko-KR" altLang="en-US" sz="3000" b="1" dirty="0">
                <a:solidFill>
                  <a:srgbClr val="FF0000"/>
                </a:solidFill>
              </a:rPr>
              <a:t>를 이용해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000" b="1" dirty="0">
                <a:solidFill>
                  <a:srgbClr val="FF0000"/>
                </a:solidFill>
              </a:rPr>
              <a:t> </a:t>
            </a:r>
            <a:r>
              <a:rPr lang="ko-KR" altLang="en-US" sz="3000" b="1" dirty="0" err="1">
                <a:solidFill>
                  <a:srgbClr val="FF0000"/>
                </a:solidFill>
              </a:rPr>
              <a:t>전처리</a:t>
            </a:r>
            <a:r>
              <a:rPr lang="ko-KR" altLang="en-US" sz="3000" b="1" dirty="0">
                <a:solidFill>
                  <a:srgbClr val="FF0000"/>
                </a:solidFill>
              </a:rPr>
              <a:t> 작업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algn="ctr"/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endParaRPr lang="en-US" altLang="ko-KR" sz="1500" b="1" dirty="0">
              <a:solidFill>
                <a:srgbClr val="0070C0"/>
              </a:solidFill>
            </a:endParaRPr>
          </a:p>
          <a:p>
            <a:pPr algn="ctr"/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580341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9648D-AE0E-4620-803D-2D1BD7E8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3" y="2160495"/>
            <a:ext cx="5786858" cy="2284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C88391-5CFA-4C25-9045-F850AEC19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16" y="2026024"/>
            <a:ext cx="5191684" cy="33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7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Decision Tree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[22.8, 20.7, 20.7, 18.9, 24.4, 18.9, 24.4, 27.7, 25.9, 21.7]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12A91-9CED-4484-A01C-A3C6FA0CA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2653553"/>
            <a:ext cx="8134348" cy="35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1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[23.8, 20.5, 21.3, 18.9, 26.4, 17.6, 26.6, 28.1, 27.7, 25.0]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0C4A8-0A31-458E-B787-3348E70E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1" y="2438844"/>
            <a:ext cx="6187826" cy="38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01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XGBoost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DE0F6-7C5E-4EC3-B3EB-70C637D3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1" y="2043952"/>
            <a:ext cx="5304381" cy="2137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59B828-5AD6-4498-9FCA-05F03A95D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04" y="1864659"/>
            <a:ext cx="5446265" cy="30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3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LightGBM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930C38-6EDA-4DE2-BBB5-56A81DA53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" y="1836892"/>
            <a:ext cx="5316449" cy="27484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2215F3-DE67-4BFC-9614-67ECF6503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87" y="1712057"/>
            <a:ext cx="5545381" cy="32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09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LightGBM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[23.1, 20.6, 21.0, 19.5, 25.0, 19.6, 25.2, 28.1, 26.5, 22.5]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F1F32-E922-4EB3-ACBC-6D1A4CFAF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2572711"/>
            <a:ext cx="8032376" cy="40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39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딥러닝</a:t>
            </a:r>
            <a:r>
              <a:rPr lang="ko-KR" altLang="en-US" b="1" dirty="0"/>
              <a:t> 모델</a:t>
            </a:r>
            <a:r>
              <a:rPr lang="en-US" altLang="ko-KR" b="1" dirty="0"/>
              <a:t>1 - </a:t>
            </a:r>
            <a:r>
              <a:rPr lang="ko-KR" altLang="en-US" b="1" dirty="0" err="1"/>
              <a:t>은닉충</a:t>
            </a:r>
            <a:r>
              <a:rPr lang="ko-KR" altLang="en-US" b="1" dirty="0"/>
              <a:t> 없는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41F5C-F4B7-4CE2-839D-3198FFD7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4" y="1308847"/>
            <a:ext cx="7427810" cy="20568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407575-CD6B-435E-B7C7-CFDBF29F2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72" y="3503872"/>
            <a:ext cx="4744128" cy="26833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766038-D4F5-4A66-BAE8-5F5BDE02A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4" y="3429000"/>
            <a:ext cx="6668078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0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딥러닝</a:t>
            </a:r>
            <a:r>
              <a:rPr lang="ko-KR" altLang="en-US" b="1" dirty="0"/>
              <a:t> 모델</a:t>
            </a:r>
            <a:r>
              <a:rPr lang="en-US" altLang="ko-KR" b="1" dirty="0"/>
              <a:t>2 - </a:t>
            </a:r>
            <a:r>
              <a:rPr lang="ko-KR" altLang="en-US" b="1" dirty="0" err="1"/>
              <a:t>은닉충</a:t>
            </a:r>
            <a:r>
              <a:rPr lang="ko-KR" altLang="en-US" b="1" dirty="0"/>
              <a:t> 존재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B9B56-7C7F-4938-B217-D5E921B02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0" y="1202930"/>
            <a:ext cx="6401355" cy="24386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DD04F2-01E7-4BE2-B9C6-2EA9DC0DF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1" y="4084887"/>
            <a:ext cx="80702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45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딥러닝</a:t>
            </a:r>
            <a:r>
              <a:rPr lang="ko-KR" altLang="en-US" b="1" dirty="0"/>
              <a:t> 모델</a:t>
            </a:r>
            <a:r>
              <a:rPr lang="en-US" altLang="ko-KR" b="1" dirty="0"/>
              <a:t>2 - </a:t>
            </a:r>
            <a:r>
              <a:rPr lang="ko-KR" altLang="en-US" b="1" dirty="0" err="1"/>
              <a:t>은닉충</a:t>
            </a:r>
            <a:r>
              <a:rPr lang="ko-KR" altLang="en-US" b="1" dirty="0"/>
              <a:t> 존재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B119B-BE7B-4508-9027-F684FCEBF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12" y="1581999"/>
            <a:ext cx="5279088" cy="3694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4C51EE-FB23-40F4-9A40-02EEF17AD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1757082"/>
            <a:ext cx="6010863" cy="17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94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딥러닝</a:t>
            </a:r>
            <a:r>
              <a:rPr lang="ko-KR" altLang="en-US" b="1" dirty="0"/>
              <a:t> 모델</a:t>
            </a:r>
            <a:r>
              <a:rPr lang="en-US" altLang="ko-KR" b="1" dirty="0"/>
              <a:t>3 -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존재</a:t>
            </a:r>
            <a:r>
              <a:rPr lang="en-US" altLang="ko-KR" b="1" dirty="0"/>
              <a:t>, </a:t>
            </a:r>
            <a:r>
              <a:rPr lang="en-US" altLang="ko-KR" b="1" dirty="0" err="1"/>
              <a:t>BatchNormalization</a:t>
            </a:r>
            <a:r>
              <a:rPr lang="en-US" altLang="ko-KR" b="1" dirty="0"/>
              <a:t>, Dropout, </a:t>
            </a:r>
            <a:r>
              <a:rPr lang="en-US" altLang="ko-KR" b="1" dirty="0" err="1"/>
              <a:t>SkipConnection</a:t>
            </a:r>
            <a:r>
              <a:rPr lang="en-US" altLang="ko-KR" b="1" dirty="0"/>
              <a:t> </a:t>
            </a:r>
            <a:r>
              <a:rPr lang="ko-KR" altLang="en-US" b="1" dirty="0"/>
              <a:t>등 다양한 방법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5CC39D-3E5E-4A09-87E3-CAB7A98C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1" y="1253842"/>
            <a:ext cx="5447729" cy="3896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4EF946-7EE7-4EFF-9162-BA6498CB3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1" y="5604158"/>
            <a:ext cx="7460627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645459" y="810415"/>
            <a:ext cx="1028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call_taxi.csv </a:t>
            </a:r>
            <a:r>
              <a:rPr lang="ko-KR" altLang="en-US" sz="1600" b="1" dirty="0"/>
              <a:t>파일은 </a:t>
            </a:r>
            <a:r>
              <a:rPr lang="en-US" altLang="ko-KR" sz="1600" b="1" dirty="0"/>
              <a:t>2015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~ 2022</a:t>
            </a:r>
            <a:r>
              <a:rPr lang="ko-KR" altLang="en-US" sz="1600" b="1" dirty="0"/>
              <a:t>년까지 장애인 콜택시에 대한 상세 정보를 보여준다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/>
              <a:t>weather.csv </a:t>
            </a:r>
            <a:r>
              <a:rPr lang="ko-KR" altLang="en-US" sz="1600" b="1" dirty="0"/>
              <a:t>파일은 </a:t>
            </a:r>
            <a:r>
              <a:rPr lang="en-US" altLang="ko-KR" sz="1600" b="1" dirty="0"/>
              <a:t>2012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~ 2022</a:t>
            </a:r>
            <a:r>
              <a:rPr lang="ko-KR" altLang="en-US" sz="1600" b="1" dirty="0"/>
              <a:t>년까지 날씨 정보를 보여준다</a:t>
            </a:r>
            <a:r>
              <a:rPr lang="en-US" altLang="ko-KR" sz="16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943C5-3E6A-4F34-80FC-481381517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8" y="2616682"/>
            <a:ext cx="9000000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43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딥러닝</a:t>
            </a:r>
            <a:r>
              <a:rPr lang="ko-KR" altLang="en-US" b="1" dirty="0"/>
              <a:t> 모델</a:t>
            </a:r>
            <a:r>
              <a:rPr lang="en-US" altLang="ko-KR" b="1" dirty="0"/>
              <a:t>3 -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존재</a:t>
            </a:r>
            <a:r>
              <a:rPr lang="en-US" altLang="ko-KR" b="1" dirty="0"/>
              <a:t>, </a:t>
            </a:r>
            <a:r>
              <a:rPr lang="en-US" altLang="ko-KR" b="1" dirty="0" err="1"/>
              <a:t>BatchNormalization</a:t>
            </a:r>
            <a:r>
              <a:rPr lang="en-US" altLang="ko-KR" b="1" dirty="0"/>
              <a:t>, Dropout, </a:t>
            </a:r>
            <a:r>
              <a:rPr lang="en-US" altLang="ko-KR" b="1" dirty="0" err="1"/>
              <a:t>SkipConnection</a:t>
            </a:r>
            <a:r>
              <a:rPr lang="en-US" altLang="ko-KR" b="1" dirty="0"/>
              <a:t> </a:t>
            </a:r>
            <a:r>
              <a:rPr lang="ko-KR" altLang="en-US" b="1" dirty="0"/>
              <a:t>등 다양한 방법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CF8FE-81D4-47C2-AC4B-3F7E0298B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5" y="1264023"/>
            <a:ext cx="6540511" cy="1746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6C7103-836A-4A1C-9E6C-89BCFDBB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02" y="3630706"/>
            <a:ext cx="5175268" cy="29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0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536D6-B7AA-4F6D-9B8D-B52C596D7A36}"/>
              </a:ext>
            </a:extLst>
          </p:cNvPr>
          <p:cNvSpPr txBox="1"/>
          <p:nvPr/>
        </p:nvSpPr>
        <p:spPr>
          <a:xfrm>
            <a:off x="600635" y="606008"/>
            <a:ext cx="454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미니 프로젝트를 진행하면서 </a:t>
            </a:r>
            <a:r>
              <a:rPr lang="ko-KR" altLang="en-US" b="1" dirty="0" err="1"/>
              <a:t>느낀점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76A0-689D-4CC5-9B9E-24F9E288FF99}"/>
              </a:ext>
            </a:extLst>
          </p:cNvPr>
          <p:cNvSpPr txBox="1"/>
          <p:nvPr/>
        </p:nvSpPr>
        <p:spPr>
          <a:xfrm>
            <a:off x="1013012" y="1174376"/>
            <a:ext cx="9215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/>
              <a:t>나름 </a:t>
            </a:r>
            <a:r>
              <a:rPr lang="ko-KR" altLang="en-US" sz="1500" dirty="0" err="1"/>
              <a:t>이변량</a:t>
            </a:r>
            <a:r>
              <a:rPr lang="ko-KR" altLang="en-US" sz="1500" dirty="0"/>
              <a:t> 분석을 해서 </a:t>
            </a:r>
            <a:r>
              <a:rPr lang="en-US" altLang="ko-KR" sz="1500" dirty="0"/>
              <a:t>Y(Target)</a:t>
            </a:r>
            <a:r>
              <a:rPr lang="ko-KR" altLang="en-US" sz="1500" dirty="0"/>
              <a:t>에 유의미하다고 생각한 변수를 뽑아서 </a:t>
            </a:r>
            <a:r>
              <a:rPr lang="ko-KR" altLang="en-US" sz="1500" dirty="0" err="1"/>
              <a:t>머신러닝</a:t>
            </a:r>
            <a:r>
              <a:rPr lang="en-US" altLang="ko-KR" sz="1500" dirty="0"/>
              <a:t>/</a:t>
            </a:r>
            <a:r>
              <a:rPr lang="ko-KR" altLang="en-US" sz="1500" dirty="0" err="1"/>
              <a:t>딥러닝</a:t>
            </a:r>
            <a:r>
              <a:rPr lang="ko-KR" altLang="en-US" sz="1500" dirty="0"/>
              <a:t> 모델을 만들어봤는데 생각보다 성능이 </a:t>
            </a:r>
            <a:r>
              <a:rPr lang="ko-KR" altLang="en-US" sz="1500" dirty="0" err="1"/>
              <a:t>시원찮아서</a:t>
            </a:r>
            <a:r>
              <a:rPr lang="en-US" altLang="ko-KR" sz="1500" dirty="0"/>
              <a:t>,</a:t>
            </a:r>
            <a:r>
              <a:rPr lang="ko-KR" altLang="en-US" sz="1500" dirty="0"/>
              <a:t> 변수를 잘못 뽑았나 싶은 생각이 든다</a:t>
            </a:r>
            <a:r>
              <a:rPr lang="en-US" altLang="ko-KR" sz="150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8467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2A1C58-CB32-484E-B4E8-0F29D32252D0}"/>
              </a:ext>
            </a:extLst>
          </p:cNvPr>
          <p:cNvSpPr txBox="1"/>
          <p:nvPr/>
        </p:nvSpPr>
        <p:spPr>
          <a:xfrm>
            <a:off x="600635" y="803701"/>
            <a:ext cx="1028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두 파일 </a:t>
            </a:r>
            <a:r>
              <a:rPr lang="ko-KR" altLang="en-US" sz="1600" b="1" dirty="0" err="1"/>
              <a:t>결측치가</a:t>
            </a:r>
            <a:r>
              <a:rPr lang="ko-KR" altLang="en-US" sz="1600" b="1" dirty="0"/>
              <a:t> 모두 없어서 </a:t>
            </a:r>
            <a:r>
              <a:rPr lang="ko-KR" altLang="en-US" sz="1600" b="1" dirty="0" err="1"/>
              <a:t>결측치</a:t>
            </a:r>
            <a:r>
              <a:rPr lang="ko-KR" altLang="en-US" sz="1600" b="1" dirty="0"/>
              <a:t> 작업은 거의 없다고 봐야 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E4A08-C199-47AC-861D-7A6E05B80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8" y="1873824"/>
            <a:ext cx="4738386" cy="2372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0D7066-5F8D-4DB3-8788-B35AC4019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3" y="4386864"/>
            <a:ext cx="4881796" cy="23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8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2A1C58-CB32-484E-B4E8-0F29D32252D0}"/>
              </a:ext>
            </a:extLst>
          </p:cNvPr>
          <p:cNvSpPr txBox="1"/>
          <p:nvPr/>
        </p:nvSpPr>
        <p:spPr>
          <a:xfrm>
            <a:off x="546847" y="337536"/>
            <a:ext cx="10282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/>
              <a:t>날씨 데이터는 다음날 예보 데이터로 간주해야 한다는 </a:t>
            </a:r>
            <a:r>
              <a:rPr lang="en-US" altLang="ko-KR" sz="1600" b="1" dirty="0"/>
              <a:t>Rule</a:t>
            </a:r>
            <a:r>
              <a:rPr lang="ko-KR" altLang="en-US" sz="1600" b="1" dirty="0"/>
              <a:t>이 있었다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en-US" altLang="ko-KR" sz="1300" b="1" dirty="0"/>
              <a:t>Ex) 2020</a:t>
            </a:r>
            <a:r>
              <a:rPr lang="ko-KR" altLang="en-US" sz="1300" b="1" dirty="0"/>
              <a:t>년 </a:t>
            </a:r>
            <a:r>
              <a:rPr lang="en-US" altLang="ko-KR" sz="1300" b="1" dirty="0"/>
              <a:t>12</a:t>
            </a:r>
            <a:r>
              <a:rPr lang="ko-KR" altLang="en-US" sz="1300" b="1" dirty="0"/>
              <a:t>월 </a:t>
            </a:r>
            <a:r>
              <a:rPr lang="en-US" altLang="ko-KR" sz="1300" b="1" dirty="0"/>
              <a:t>23</a:t>
            </a:r>
            <a:r>
              <a:rPr lang="ko-KR" altLang="en-US" sz="1300" b="1" dirty="0"/>
              <a:t>일 날씨 데이터는 다음날인 </a:t>
            </a:r>
            <a:r>
              <a:rPr lang="en-US" altLang="ko-KR" sz="1300" b="1" dirty="0"/>
              <a:t>12</a:t>
            </a:r>
            <a:r>
              <a:rPr lang="ko-KR" altLang="en-US" sz="1300" b="1" dirty="0"/>
              <a:t>월 </a:t>
            </a:r>
            <a:r>
              <a:rPr lang="en-US" altLang="ko-KR" sz="1300" b="1" dirty="0"/>
              <a:t>24</a:t>
            </a:r>
            <a:r>
              <a:rPr lang="ko-KR" altLang="en-US" sz="1300" b="1" dirty="0"/>
              <a:t>일 날씨 데이터로 간주해야 한다</a:t>
            </a:r>
            <a:r>
              <a:rPr lang="en-US" altLang="ko-KR" sz="1300" b="1" dirty="0"/>
              <a:t>.</a:t>
            </a:r>
          </a:p>
          <a:p>
            <a:endParaRPr lang="en-US" altLang="ko-KR" sz="1300" b="1" dirty="0"/>
          </a:p>
          <a:p>
            <a:endParaRPr lang="en-US" altLang="ko-KR" sz="1300" b="1" dirty="0"/>
          </a:p>
          <a:p>
            <a:r>
              <a:rPr lang="ko-KR" altLang="en-US" sz="1300" b="1" dirty="0"/>
              <a:t>아래 그림은 시간에 따라 다음날의 날씨 데이터로 바꾸는 작업이다</a:t>
            </a:r>
            <a:r>
              <a:rPr lang="en-US" altLang="ko-KR" sz="13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66C9B2-1FB8-49CD-92F6-186D23299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2366682"/>
            <a:ext cx="8267274" cy="38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2A1C58-CB32-484E-B4E8-0F29D32252D0}"/>
              </a:ext>
            </a:extLst>
          </p:cNvPr>
          <p:cNvSpPr txBox="1"/>
          <p:nvPr/>
        </p:nvSpPr>
        <p:spPr>
          <a:xfrm>
            <a:off x="600635" y="767843"/>
            <a:ext cx="102825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Y(Target) </a:t>
            </a:r>
            <a:r>
              <a:rPr lang="ko-KR" altLang="en-US" b="1" dirty="0"/>
              <a:t>만들기</a:t>
            </a:r>
            <a:endParaRPr lang="en-US" altLang="ko-KR" b="1" dirty="0"/>
          </a:p>
          <a:p>
            <a:endParaRPr lang="en-US" altLang="ko-KR" sz="1600" b="1" dirty="0"/>
          </a:p>
          <a:p>
            <a:r>
              <a:rPr lang="ko-KR" altLang="en-US" sz="1300" b="1" dirty="0"/>
              <a:t>다음날의 평균 대기시간을 가져와서 새로운 변수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Next_AVG_Waiting_Time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를 추가한다</a:t>
            </a:r>
            <a:r>
              <a:rPr lang="en-US" altLang="ko-KR" sz="1300" b="1" dirty="0"/>
              <a:t>.</a:t>
            </a:r>
          </a:p>
          <a:p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686A3-47BF-43A0-BEF7-2ADB593E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0" y="2259106"/>
            <a:ext cx="7965181" cy="39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3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550040" y="774547"/>
            <a:ext cx="79753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두 데이터 통합하기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300" b="1" dirty="0"/>
              <a:t>Merge</a:t>
            </a:r>
            <a:r>
              <a:rPr lang="ko-KR" altLang="en-US" sz="1300" b="1" dirty="0"/>
              <a:t>를 통해 두 데이터를 통합했다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4E6731-D197-4F22-9DB2-834E8214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0" y="2511101"/>
            <a:ext cx="10882303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6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데이터 분석과 머신러닝을 활용한 다음날 미세먼지 농도 예측</Template>
  <TotalTime>108</TotalTime>
  <Words>1032</Words>
  <Application>Microsoft Office PowerPoint</Application>
  <PresentationFormat>와이드스크린</PresentationFormat>
  <Paragraphs>149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데이터 분석과 머신러닝/딥러닝을 활용한  다음날 장애인 콜택시 평균 대기시간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분석과 머신러닝을 활용한  다음날 미세먼지 농도 예측</dc:title>
  <dc:creator>김영우</dc:creator>
  <cp:lastModifiedBy>김영우</cp:lastModifiedBy>
  <cp:revision>13</cp:revision>
  <dcterms:created xsi:type="dcterms:W3CDTF">2023-09-23T04:45:08Z</dcterms:created>
  <dcterms:modified xsi:type="dcterms:W3CDTF">2023-09-23T06:34:13Z</dcterms:modified>
</cp:coreProperties>
</file>