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76" r:id="rId6"/>
    <p:sldId id="260" r:id="rId7"/>
    <p:sldId id="261" r:id="rId8"/>
    <p:sldId id="267" r:id="rId9"/>
    <p:sldId id="266" r:id="rId10"/>
    <p:sldId id="262" r:id="rId11"/>
    <p:sldId id="268" r:id="rId12"/>
    <p:sldId id="269" r:id="rId13"/>
    <p:sldId id="263" r:id="rId14"/>
    <p:sldId id="264" r:id="rId15"/>
    <p:sldId id="265"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53490" y="438150"/>
            <a:ext cx="9144000" cy="1551305"/>
          </a:xfrm>
        </p:spPr>
        <p:txBody>
          <a:bodyPr/>
          <a:p>
            <a:r>
              <a:rPr lang="zh-CN" altLang="en-US">
                <a:sym typeface="+mn-ea"/>
              </a:rPr>
              <a:t>ONVIF</a:t>
            </a:r>
            <a:r>
              <a:rPr lang="zh-CN" altLang="en-US"/>
              <a:t>协议介绍</a:t>
            </a:r>
            <a:endParaRPr lang="zh-CN" altLang="en-US"/>
          </a:p>
        </p:txBody>
      </p:sp>
      <p:sp>
        <p:nvSpPr>
          <p:cNvPr id="3" name="副标题 2"/>
          <p:cNvSpPr>
            <a:spLocks noGrp="1"/>
          </p:cNvSpPr>
          <p:nvPr>
            <p:ph type="subTitle" idx="1"/>
          </p:nvPr>
        </p:nvSpPr>
        <p:spPr>
          <a:xfrm>
            <a:off x="1363345" y="2545715"/>
            <a:ext cx="9144000" cy="2729230"/>
          </a:xfrm>
        </p:spPr>
        <p:txBody>
          <a:bodyPr>
            <a:normAutofit/>
          </a:bodyPr>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11860"/>
          </a:xfrm>
        </p:spPr>
        <p:txBody>
          <a:bodyPr>
            <a:normAutofit fontScale="90000"/>
          </a:bodyPr>
          <a:p>
            <a:r>
              <a:rPr lang="zh-CN" altLang="en-US">
                <a:sym typeface="+mn-ea"/>
              </a:rPr>
              <a:t>SOAP请求示例</a:t>
            </a:r>
            <a:br>
              <a:rPr lang="zh-CN" altLang="en-US"/>
            </a:br>
            <a:endParaRPr lang="zh-CN" altLang="en-US"/>
          </a:p>
        </p:txBody>
      </p:sp>
      <p:sp>
        <p:nvSpPr>
          <p:cNvPr id="3" name="内容占位符 2"/>
          <p:cNvSpPr>
            <a:spLocks noGrp="1"/>
          </p:cNvSpPr>
          <p:nvPr>
            <p:ph idx="1"/>
          </p:nvPr>
        </p:nvSpPr>
        <p:spPr>
          <a:xfrm>
            <a:off x="643890" y="923290"/>
            <a:ext cx="10515600" cy="5761355"/>
          </a:xfrm>
        </p:spPr>
        <p:txBody>
          <a:bodyPr>
            <a:normAutofit fontScale="60000"/>
          </a:bodyPr>
          <a:p>
            <a:pPr marL="0" indent="0">
              <a:buNone/>
            </a:pPr>
            <a:endParaRPr lang="zh-CN" altLang="en-US"/>
          </a:p>
          <a:p>
            <a:r>
              <a:rPr lang="zh-CN" altLang="en-US"/>
              <a:t>POST /InStock HTTP/1.1</a:t>
            </a:r>
            <a:endParaRPr lang="zh-CN" altLang="en-US"/>
          </a:p>
          <a:p>
            <a:r>
              <a:rPr lang="zh-CN" altLang="en-US"/>
              <a:t>Host: www.example.org</a:t>
            </a:r>
            <a:endParaRPr lang="zh-CN" altLang="en-US"/>
          </a:p>
          <a:p>
            <a:r>
              <a:rPr lang="zh-CN" altLang="en-US"/>
              <a:t>Content-Type: application/soap+xml; charset=utf-8</a:t>
            </a:r>
            <a:endParaRPr lang="zh-CN" altLang="en-US"/>
          </a:p>
          <a:p>
            <a:r>
              <a:rPr lang="zh-CN" altLang="en-US"/>
              <a:t>Content-Length: nnn</a:t>
            </a:r>
            <a:endParaRPr lang="zh-CN" altLang="en-US"/>
          </a:p>
          <a:p>
            <a:endParaRPr lang="zh-CN" altLang="en-US"/>
          </a:p>
          <a:p>
            <a:r>
              <a:rPr lang="zh-CN" altLang="en-US"/>
              <a:t>&lt;?xml version="1.0"?&gt;</a:t>
            </a:r>
            <a:endParaRPr lang="zh-CN" altLang="en-US"/>
          </a:p>
          <a:p>
            <a:r>
              <a:rPr lang="zh-CN" altLang="en-US"/>
              <a:t>&lt;soap:Envelope xmlns:soap="http://www.w3.org/2001/12/soap-envelope"</a:t>
            </a:r>
            <a:endParaRPr lang="zh-CN" altLang="en-US"/>
          </a:p>
          <a:p>
            <a:r>
              <a:rPr lang="zh-CN" altLang="en-US"/>
              <a:t>soap:encodingStyle="http://www.w3.org/2001/12/soap-encoding"&gt;</a:t>
            </a:r>
            <a:endParaRPr lang="zh-CN" altLang="en-US"/>
          </a:p>
          <a:p>
            <a:r>
              <a:rPr lang="zh-CN" altLang="en-US"/>
              <a:t>&lt;soap:Body xmlns:m="http://www.example.org/stock"&gt;</a:t>
            </a:r>
            <a:endParaRPr lang="zh-CN" altLang="en-US"/>
          </a:p>
          <a:p>
            <a:r>
              <a:rPr lang="zh-CN" altLang="en-US"/>
              <a:t>  &lt;m:GetStockPrice&gt;</a:t>
            </a:r>
            <a:endParaRPr lang="zh-CN" altLang="en-US"/>
          </a:p>
          <a:p>
            <a:r>
              <a:rPr lang="zh-CN" altLang="en-US"/>
              <a:t>    &lt;m:StockName&gt;IBM&lt;/m:StockName&gt;</a:t>
            </a:r>
            <a:endParaRPr lang="zh-CN" altLang="en-US"/>
          </a:p>
          <a:p>
            <a:r>
              <a:rPr lang="zh-CN" altLang="en-US"/>
              <a:t>  &lt;/m:GetStockPrice&gt;</a:t>
            </a:r>
            <a:endParaRPr lang="zh-CN" altLang="en-US"/>
          </a:p>
          <a:p>
            <a:r>
              <a:rPr lang="zh-CN" altLang="en-US"/>
              <a:t>&lt;/soap:Body&gt;</a:t>
            </a:r>
            <a:endParaRPr lang="zh-CN" altLang="en-US"/>
          </a:p>
          <a:p>
            <a:r>
              <a:rPr lang="zh-CN" altLang="en-US"/>
              <a:t>&lt;/soap:Envelope&gt;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89635" y="288925"/>
            <a:ext cx="10515600" cy="885825"/>
          </a:xfrm>
        </p:spPr>
        <p:txBody>
          <a:bodyPr>
            <a:normAutofit fontScale="90000"/>
          </a:bodyPr>
          <a:p>
            <a:r>
              <a:rPr lang="zh-CN" altLang="en-US">
                <a:sym typeface="+mn-ea"/>
              </a:rPr>
              <a:t>SOAP响应示例</a:t>
            </a:r>
            <a:br>
              <a:rPr lang="zh-CN" altLang="en-US"/>
            </a:br>
            <a:endParaRPr lang="zh-CN" altLang="en-US"/>
          </a:p>
        </p:txBody>
      </p:sp>
      <p:sp>
        <p:nvSpPr>
          <p:cNvPr id="3" name="内容占位符 2"/>
          <p:cNvSpPr>
            <a:spLocks noGrp="1"/>
          </p:cNvSpPr>
          <p:nvPr>
            <p:ph idx="1"/>
          </p:nvPr>
        </p:nvSpPr>
        <p:spPr>
          <a:xfrm>
            <a:off x="838200" y="1090295"/>
            <a:ext cx="10515600" cy="5086985"/>
          </a:xfrm>
        </p:spPr>
        <p:txBody>
          <a:bodyPr>
            <a:normAutofit fontScale="60000"/>
          </a:bodyPr>
          <a:p>
            <a:pPr marL="0" indent="0">
              <a:buNone/>
            </a:pPr>
            <a:endParaRPr lang="zh-CN" altLang="en-US"/>
          </a:p>
          <a:p>
            <a:r>
              <a:rPr lang="zh-CN" altLang="en-US"/>
              <a:t>HTTP/1.1 200 OK</a:t>
            </a:r>
            <a:endParaRPr lang="zh-CN" altLang="en-US"/>
          </a:p>
          <a:p>
            <a:r>
              <a:rPr lang="zh-CN" altLang="en-US"/>
              <a:t>Content-Type: application/soap+xml; charset=utf-8</a:t>
            </a:r>
            <a:endParaRPr lang="zh-CN" altLang="en-US"/>
          </a:p>
          <a:p>
            <a:r>
              <a:rPr lang="zh-CN" altLang="en-US"/>
              <a:t>Content-Length: nnn</a:t>
            </a:r>
            <a:endParaRPr lang="zh-CN" altLang="en-US"/>
          </a:p>
          <a:p>
            <a:endParaRPr lang="zh-CN" altLang="en-US"/>
          </a:p>
          <a:p>
            <a:r>
              <a:rPr lang="zh-CN" altLang="en-US"/>
              <a:t>&lt;?xml version="1.0"?&gt;</a:t>
            </a:r>
            <a:endParaRPr lang="zh-CN" altLang="en-US"/>
          </a:p>
          <a:p>
            <a:r>
              <a:rPr lang="zh-CN" altLang="en-US"/>
              <a:t>&lt;soap:Envelope xmlns:soap="http://www.w3.org/2001/12/soap-envelope"</a:t>
            </a:r>
            <a:endParaRPr lang="zh-CN" altLang="en-US"/>
          </a:p>
          <a:p>
            <a:r>
              <a:rPr lang="zh-CN" altLang="en-US"/>
              <a:t>soap:encodingStyle="http://www.w3.org/2001/12/soap-encoding"&gt;</a:t>
            </a:r>
            <a:endParaRPr lang="zh-CN" altLang="en-US"/>
          </a:p>
          <a:p>
            <a:r>
              <a:rPr lang="zh-CN" altLang="en-US"/>
              <a:t>&lt;soap:Body xmlns:m="http://www.example.org/stock"&gt;</a:t>
            </a:r>
            <a:endParaRPr lang="zh-CN" altLang="en-US"/>
          </a:p>
          <a:p>
            <a:r>
              <a:rPr lang="zh-CN" altLang="en-US"/>
              <a:t>  &lt;m:GetStockPriceResponse&gt;</a:t>
            </a:r>
            <a:endParaRPr lang="zh-CN" altLang="en-US"/>
          </a:p>
          <a:p>
            <a:r>
              <a:rPr lang="zh-CN" altLang="en-US"/>
              <a:t>    &lt;m:Price&gt;34.5&lt;/m:Price&gt;</a:t>
            </a:r>
            <a:endParaRPr lang="zh-CN" altLang="en-US"/>
          </a:p>
          <a:p>
            <a:r>
              <a:rPr lang="zh-CN" altLang="en-US"/>
              <a:t>  &lt;/m:GetStockPriceResponse&gt;</a:t>
            </a:r>
            <a:endParaRPr lang="zh-CN" altLang="en-US"/>
          </a:p>
          <a:p>
            <a:r>
              <a:rPr lang="zh-CN" altLang="en-US"/>
              <a:t>&lt;/soap:Body&gt;</a:t>
            </a:r>
            <a:endParaRPr lang="zh-CN" altLang="en-US"/>
          </a:p>
          <a:p>
            <a:r>
              <a:rPr lang="zh-CN" altLang="en-US"/>
              <a:t>&lt;/soap:Envelope&gt;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ONVIF的应用</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4.1 名词说明</a:t>
            </a:r>
            <a:endParaRPr lang="zh-CN" altLang="en-US"/>
          </a:p>
          <a:p>
            <a:r>
              <a:rPr lang="zh-CN" altLang="en-US"/>
              <a:t>CMU（Center Manager Unit），即中心管理单位。</a:t>
            </a:r>
            <a:endParaRPr lang="zh-CN" altLang="en-US"/>
          </a:p>
          <a:p>
            <a:endParaRPr lang="zh-CN" altLang="en-US"/>
          </a:p>
          <a:p>
            <a:r>
              <a:rPr lang="zh-CN" altLang="en-US"/>
              <a:t>PU（Prefocus Unit），即监控前端单元，负责在CMU的控制下使用摄像机采集视频流、使用麦克风采集音频流、使用控制口采集报警信息、对摄像机云台镜头进行控制。</a:t>
            </a:r>
            <a:endParaRPr lang="zh-CN" altLang="en-US"/>
          </a:p>
          <a:p>
            <a:endParaRPr lang="zh-CN" altLang="en-US"/>
          </a:p>
          <a:p>
            <a:r>
              <a:rPr lang="zh-CN" altLang="en-US"/>
              <a:t>CU（Client Unit），监控系统的监控客户端单元，负责将PU采集到的视频流、音频流、报警信息提交给监控用户，并根据用户要求操作PU设备，如云台、镜头等。</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ONVIF的应用</a:t>
            </a:r>
            <a:br>
              <a:rPr lang="zh-CN" altLang="en-US"/>
            </a:br>
            <a:endParaRPr lang="zh-CN" altLang="en-US"/>
          </a:p>
        </p:txBody>
      </p:sp>
      <p:sp>
        <p:nvSpPr>
          <p:cNvPr id="3" name="内容占位符 2"/>
          <p:cNvSpPr>
            <a:spLocks noGrp="1"/>
          </p:cNvSpPr>
          <p:nvPr>
            <p:ph idx="1"/>
          </p:nvPr>
        </p:nvSpPr>
        <p:spPr/>
        <p:txBody>
          <a:bodyPr>
            <a:normAutofit/>
          </a:bodyPr>
          <a:p>
            <a:pPr marL="0" indent="0">
              <a:buNone/>
            </a:pPr>
            <a:r>
              <a:rPr lang="zh-CN" altLang="en-US"/>
              <a:t>4.2 传统视频监控系统的一个局域网应用场景</a:t>
            </a:r>
            <a:endParaRPr lang="zh-CN" altLang="en-US"/>
          </a:p>
          <a:p>
            <a:pPr marL="0" indent="0">
              <a:buNone/>
            </a:pPr>
            <a:endParaRPr lang="zh-CN" altLang="en-US"/>
          </a:p>
          <a:p>
            <a:pPr marL="0" indent="0">
              <a:buNone/>
            </a:pPr>
            <a:endParaRPr lang="zh-CN" altLang="en-US"/>
          </a:p>
          <a:p>
            <a:r>
              <a:rPr lang="zh-CN" altLang="en-US"/>
              <a:t>a)        PU设备上线后，向CMU注册，建立连接。</a:t>
            </a:r>
            <a:endParaRPr lang="zh-CN" altLang="en-US"/>
          </a:p>
          <a:p>
            <a:r>
              <a:rPr lang="zh-CN" altLang="en-US"/>
              <a:t>b)        CMU与PU进行信令交互，请求能力集，获取配置。</a:t>
            </a:r>
            <a:endParaRPr lang="zh-CN" altLang="en-US"/>
          </a:p>
          <a:p>
            <a:r>
              <a:rPr lang="zh-CN" altLang="en-US"/>
              <a:t>c)        CU上线，向CMU注册，建立连接。</a:t>
            </a:r>
            <a:endParaRPr lang="zh-CN" altLang="en-US"/>
          </a:p>
          <a:p>
            <a:r>
              <a:rPr lang="zh-CN" altLang="en-US"/>
              <a:t>d)        CMU与CU进行信令交互，传输设备列表。</a:t>
            </a:r>
            <a:endParaRPr lang="zh-CN" altLang="en-US"/>
          </a:p>
          <a:p>
            <a:r>
              <a:rPr lang="zh-CN" altLang="en-US"/>
              <a:t>e)        CU向PU请求码流。</a:t>
            </a:r>
            <a:endParaRPr lang="zh-CN" altLang="en-US"/>
          </a:p>
        </p:txBody>
      </p:sp>
      <p:pic>
        <p:nvPicPr>
          <p:cNvPr id="4" name="图片 3"/>
          <p:cNvPicPr>
            <a:picLocks noChangeAspect="1"/>
          </p:cNvPicPr>
          <p:nvPr/>
        </p:nvPicPr>
        <p:blipFill>
          <a:blip r:embed="rId1"/>
          <a:stretch>
            <a:fillRect/>
          </a:stretch>
        </p:blipFill>
        <p:spPr>
          <a:xfrm>
            <a:off x="8023860" y="526415"/>
            <a:ext cx="3862070" cy="2447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ONVIF的应用</a:t>
            </a:r>
            <a:endParaRPr lang="zh-CN" altLang="en-US"/>
          </a:p>
        </p:txBody>
      </p:sp>
      <p:sp>
        <p:nvSpPr>
          <p:cNvPr id="3" name="内容占位符 2"/>
          <p:cNvSpPr>
            <a:spLocks noGrp="1"/>
          </p:cNvSpPr>
          <p:nvPr>
            <p:ph idx="1"/>
          </p:nvPr>
        </p:nvSpPr>
        <p:spPr/>
        <p:txBody>
          <a:bodyPr>
            <a:normAutofit/>
          </a:bodyPr>
          <a:p>
            <a:pPr marL="0" indent="0">
              <a:buNone/>
            </a:pPr>
            <a:r>
              <a:rPr lang="zh-CN" altLang="en-US"/>
              <a:t>4.3 应用ONVIF规范后对应的场景</a:t>
            </a:r>
            <a:endParaRPr lang="zh-CN" altLang="en-US"/>
          </a:p>
          <a:p>
            <a:pPr marL="0" indent="0">
              <a:buNone/>
            </a:pPr>
            <a:endParaRPr lang="zh-CN" altLang="en-US"/>
          </a:p>
          <a:p>
            <a:r>
              <a:rPr lang="zh-CN" altLang="en-US"/>
              <a:t>a)        PU设备上线后，向CMU发送HELLO消息。</a:t>
            </a:r>
            <a:endParaRPr lang="zh-CN" altLang="en-US"/>
          </a:p>
          <a:p>
            <a:r>
              <a:rPr lang="zh-CN" altLang="en-US"/>
              <a:t>b)        CMU需要搜寻设备时，向PU发送PROBE消息。</a:t>
            </a:r>
            <a:endParaRPr lang="zh-CN" altLang="en-US"/>
          </a:p>
          <a:p>
            <a:r>
              <a:rPr lang="zh-CN" altLang="en-US"/>
              <a:t>c)        CMU与PU进行信令交互，请求能力集，获取配置。</a:t>
            </a:r>
            <a:endParaRPr lang="zh-CN" altLang="en-US"/>
          </a:p>
          <a:p>
            <a:r>
              <a:rPr lang="zh-CN" altLang="en-US"/>
              <a:t>d)        CU上线，向CMU注册，建立连接。</a:t>
            </a:r>
            <a:endParaRPr lang="zh-CN" altLang="en-US"/>
          </a:p>
          <a:p>
            <a:r>
              <a:rPr lang="zh-CN" altLang="en-US"/>
              <a:t>e)        CMU与CU进行信令交互，传输设备列表。</a:t>
            </a:r>
            <a:endParaRPr lang="zh-CN" altLang="en-US"/>
          </a:p>
          <a:p>
            <a:r>
              <a:rPr lang="zh-CN" altLang="en-US"/>
              <a:t>f)         在CMU的协调下，CU同PU建立连接传输码流。</a:t>
            </a:r>
            <a:endParaRPr lang="zh-CN" altLang="en-US"/>
          </a:p>
        </p:txBody>
      </p:sp>
      <p:pic>
        <p:nvPicPr>
          <p:cNvPr id="4" name="图片 3"/>
          <p:cNvPicPr>
            <a:picLocks noChangeAspect="1"/>
          </p:cNvPicPr>
          <p:nvPr/>
        </p:nvPicPr>
        <p:blipFill>
          <a:blip r:embed="rId1"/>
          <a:stretch>
            <a:fillRect/>
          </a:stretch>
        </p:blipFill>
        <p:spPr>
          <a:xfrm>
            <a:off x="6877050" y="177165"/>
            <a:ext cx="4610100" cy="2438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谢谢观赏！</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54405"/>
          </a:xfrm>
        </p:spPr>
        <p:txBody>
          <a:bodyPr/>
          <a:p>
            <a:r>
              <a:rPr lang="zh-CN" altLang="en-US">
                <a:sym typeface="+mn-ea"/>
              </a:rPr>
              <a:t>ONVIF</a:t>
            </a:r>
            <a:r>
              <a:rPr lang="zh-CN" altLang="en-US"/>
              <a:t>背景</a:t>
            </a:r>
            <a:endParaRPr lang="zh-CN" altLang="en-US"/>
          </a:p>
        </p:txBody>
      </p:sp>
      <p:sp>
        <p:nvSpPr>
          <p:cNvPr id="3" name="内容占位符 2"/>
          <p:cNvSpPr>
            <a:spLocks noGrp="1"/>
          </p:cNvSpPr>
          <p:nvPr>
            <p:ph idx="1"/>
          </p:nvPr>
        </p:nvSpPr>
        <p:spPr>
          <a:xfrm>
            <a:off x="787400" y="1419860"/>
            <a:ext cx="10515600" cy="4925695"/>
          </a:xfrm>
        </p:spPr>
        <p:txBody>
          <a:bodyPr>
            <a:normAutofit fontScale="80000"/>
          </a:bodyPr>
          <a:p>
            <a:r>
              <a:rPr lang="zh-CN" altLang="en-US">
                <a:sym typeface="+mn-ea"/>
              </a:rPr>
              <a:t>随着视频监控的网络化应用，产业链的分工将越来越细。有些厂商专门做摄像头，有些厂商专门做DVS，有些厂商则可能专门做平台等，然后通过集成商进行集成，提供给最终客户。这种产业合作模式，已经迫切的需要行业提供越来越标准化的接口平台（依稀记得，那时候高清网络监控协议，乱成一锅粥，这个协议，那个标准，这个录像机，那个摄像机，都觉得自己站在风口，那叫一个牛啊，没想到原来站在风口的都成了摔死的猪，为啥？不开放，自始至终就没有包容的心，与此同时，反倒成就了现在的安防企业，别不服，仔细想想就是那么回事。）</a:t>
            </a:r>
            <a:endParaRPr lang="zh-CN" altLang="en-US"/>
          </a:p>
          <a:p>
            <a:r>
              <a:rPr lang="zh-CN" altLang="en-US">
                <a:sym typeface="+mn-ea"/>
              </a:rPr>
              <a:t>为此，2008年5月，由安讯士联合博世及索尼公司三方宣布将携手共同成立一个国际开放型网络视频产品标准网络接口开发论坛，取名为ONVIF（Open Network Video Interface Forum，开放型网络视频接口论坛），并以公开、开放的原则共同制定开放性行业标准。</a:t>
            </a:r>
            <a:endParaRPr lang="zh-CN" altLang="en-US">
              <a:sym typeface="+mn-ea"/>
            </a:endParaRPr>
          </a:p>
          <a:p>
            <a:r>
              <a:rPr lang="zh-CN" altLang="en-US">
                <a:sym typeface="+mn-ea"/>
              </a:rPr>
              <a:t>ONVIF标准将为网络视频设备之间的信息交换定义通用协议，包括装置搜寻、实时视频、音频、元数据和控制信息等。网络视频产品由此所能提供的多种可能性，使终端用户，集成商，顾问和生产厂商能够轻松地从中获益，并获得高性价比、更灵活的解决方案、市场扩张的机会以及更低的风险。</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ONVIF技术框架</a:t>
            </a:r>
            <a:endParaRPr lang="zh-CN" altLang="en-US"/>
          </a:p>
        </p:txBody>
      </p:sp>
      <p:sp>
        <p:nvSpPr>
          <p:cNvPr id="3" name="内容占位符 2"/>
          <p:cNvSpPr>
            <a:spLocks noGrp="1"/>
          </p:cNvSpPr>
          <p:nvPr>
            <p:ph idx="1"/>
          </p:nvPr>
        </p:nvSpPr>
        <p:spPr/>
        <p:txBody>
          <a:bodyPr>
            <a:normAutofit fontScale="80000"/>
          </a:bodyPr>
          <a:p>
            <a:r>
              <a:rPr lang="zh-CN" altLang="en-US">
                <a:sym typeface="+mn-ea"/>
              </a:rPr>
              <a:t>ONVIF规范中设备管理和控制部分所定义的接口均以Web Services的形式提供。ONVIF规范涵盖了完全的XML及WSDL的定义。每一个支持ONVIF规范的终端设备均须提供与功能相应的Web Service。服务端与客户端的数据交互采用SOAP协议。ONVIF中的其他部分比如音视频流则通过RTP/RTSP进行。</a:t>
            </a:r>
            <a:endParaRPr lang="zh-CN" altLang="en-US"/>
          </a:p>
          <a:p>
            <a:r>
              <a:rPr lang="zh-CN" altLang="en-US"/>
              <a:t>拿IPC摄像头来说，IPC是Web Services服务端，其提供的WEB服务接口需符合ONVIF协议规范（这些接口在ONVIF规定的WSDL文档中），我们开发的客户端通过这些ONVIF规范接口跟IPC通讯，比如：</a:t>
            </a:r>
            <a:endParaRPr lang="zh-CN" altLang="en-US"/>
          </a:p>
          <a:p>
            <a:r>
              <a:rPr lang="zh-CN" altLang="en-US"/>
              <a:t>获取IPC的基本信息（厂家信息、版本信息等）；</a:t>
            </a:r>
            <a:endParaRPr lang="zh-CN" altLang="en-US"/>
          </a:p>
          <a:p>
            <a:r>
              <a:rPr lang="zh-CN" altLang="en-US"/>
              <a:t>修改IPC的系统日期、时间；</a:t>
            </a:r>
            <a:endParaRPr lang="zh-CN" altLang="en-US"/>
          </a:p>
          <a:p>
            <a:r>
              <a:rPr lang="zh-CN" altLang="en-US"/>
              <a:t>修改IPC的网络配置（IP、子网掩码等）；</a:t>
            </a:r>
            <a:endParaRPr lang="zh-CN" altLang="en-US"/>
          </a:p>
          <a:p>
            <a:r>
              <a:rPr lang="zh-CN" altLang="en-US"/>
              <a:t>获取/修改IPC摄像头的各种参数（视频分辨率、码率、帧率、OSD，云台控制等）；</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2970"/>
          </a:xfrm>
        </p:spPr>
        <p:txBody>
          <a:bodyPr/>
          <a:p>
            <a:r>
              <a:rPr lang="zh-CN" altLang="en-US"/>
              <a:t>ONVIF技术规格</a:t>
            </a:r>
            <a:endParaRPr lang="zh-CN" altLang="en-US"/>
          </a:p>
        </p:txBody>
      </p:sp>
      <p:sp>
        <p:nvSpPr>
          <p:cNvPr id="3" name="内容占位符 2"/>
          <p:cNvSpPr>
            <a:spLocks noGrp="1"/>
          </p:cNvSpPr>
          <p:nvPr>
            <p:ph idx="1"/>
          </p:nvPr>
        </p:nvSpPr>
        <p:spPr>
          <a:xfrm>
            <a:off x="838200" y="1184275"/>
            <a:ext cx="10515600" cy="5347970"/>
          </a:xfrm>
        </p:spPr>
        <p:txBody>
          <a:bodyPr>
            <a:normAutofit fontScale="60000"/>
          </a:bodyPr>
          <a:p>
            <a:r>
              <a:rPr lang="zh-CN" altLang="en-US"/>
              <a:t>ONVIF协议中，有一系列Profile的技术规格。ONVIF之所以引入了Profile的概念，使得终端用户能够更容易区分各个Profile所支持的特性，而无需确定ONVIF技术规格不同版本间的兼容性。截止目前，已经发布的Profile包括Profile S/C/G/A/Q五种。</a:t>
            </a:r>
            <a:endParaRPr lang="zh-CN" altLang="en-US"/>
          </a:p>
          <a:p>
            <a:r>
              <a:rPr lang="zh-CN" altLang="en-US"/>
              <a:t>以下是我对这些Profile的理解：</a:t>
            </a:r>
            <a:endParaRPr lang="zh-CN" altLang="en-US"/>
          </a:p>
          <a:p>
            <a:r>
              <a:rPr lang="zh-CN" altLang="en-US"/>
              <a:t>Profile S：「网络摄像机」的技术规格，包括如何发送音视频流，音视频编码器配置，PTZ控制、中继控制等。</a:t>
            </a:r>
            <a:endParaRPr lang="zh-CN" altLang="en-US"/>
          </a:p>
          <a:p>
            <a:r>
              <a:rPr lang="zh-CN" altLang="en-US"/>
              <a:t>Profile C：「门禁控制系统(PACS)设备」的技术规格。</a:t>
            </a:r>
            <a:endParaRPr lang="zh-CN" altLang="en-US"/>
          </a:p>
          <a:p>
            <a:r>
              <a:rPr lang="zh-CN" altLang="en-US"/>
              <a:t>Profile G：「视频储存和录像」的技术规格，包括视频储存，搜索，检索，以及媒体播放功能的技术规格。</a:t>
            </a:r>
            <a:endParaRPr lang="zh-CN" altLang="en-US"/>
          </a:p>
          <a:p>
            <a:r>
              <a:rPr lang="zh-CN" altLang="en-US"/>
              <a:t>Profile A：「常见的例行门禁控制功能」的技术规范，适用于负责授予和撤销员工凭证、创建和更新计划表，以及对系统内门禁控制权限进行更改的安保人员、接待员或人力资源专员等用户。</a:t>
            </a:r>
            <a:endParaRPr lang="zh-CN" altLang="en-US"/>
          </a:p>
          <a:p>
            <a:r>
              <a:rPr lang="zh-CN" altLang="en-US"/>
              <a:t>Profile Q：「传输层安全性(TLS)」的技术规格，该安全通信协议使ONVIF合标设备能够以不受篡改和窃听威胁的方式在网络上与客户通讯。</a:t>
            </a:r>
            <a:endParaRPr lang="zh-CN" altLang="en-US"/>
          </a:p>
          <a:p>
            <a:r>
              <a:rPr lang="zh-CN" altLang="en-US"/>
              <a:t>随着ONVIF的发展，我估计，ONVIF指导委员会（Steering Committee）在未来还会有后续的Profiles发布以规范其他技术规格。</a:t>
            </a:r>
            <a:endParaRPr lang="zh-CN" altLang="en-US"/>
          </a:p>
          <a:p>
            <a:r>
              <a:rPr lang="zh-CN" altLang="en-US"/>
              <a:t>跟IPC摄像头有关的主要是Profile S技术规格。</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Web Service</a:t>
            </a:r>
            <a:endParaRPr lang="zh-CN" altLang="en-US"/>
          </a:p>
        </p:txBody>
      </p:sp>
      <p:sp>
        <p:nvSpPr>
          <p:cNvPr id="3" name="内容占位符 2"/>
          <p:cNvSpPr>
            <a:spLocks noGrp="1"/>
          </p:cNvSpPr>
          <p:nvPr>
            <p:ph idx="1"/>
          </p:nvPr>
        </p:nvSpPr>
        <p:spPr/>
        <p:txBody>
          <a:bodyPr>
            <a:normAutofit lnSpcReduction="20000"/>
          </a:bodyPr>
          <a:p>
            <a:r>
              <a:rPr lang="zh-CN" altLang="en-US"/>
              <a:t>Web Service是基于网络的、分布式的模块化组件，执行特定的任务。Web Service 主要利用HTTP 和SOAP 协议使数据在Web 上传输。Web 用户能够使用 SOAP 和 HTTP通过 Web 调用的方法来调用远程对象。 </a:t>
            </a:r>
            <a:endParaRPr lang="zh-CN" altLang="en-US"/>
          </a:p>
          <a:p>
            <a:r>
              <a:rPr lang="zh-CN" altLang="en-US"/>
              <a:t>Web Service是基于XML和HTTP的一种服务，其通信协议主要基于SOAP。服务端、客户端以传递符合XML的SOAP消息实现服务的请求与回应。</a:t>
            </a:r>
            <a:endParaRPr lang="zh-CN" altLang="en-US"/>
          </a:p>
          <a:p>
            <a:r>
              <a:rPr lang="zh-CN" altLang="en-US"/>
              <a:t>客户端根据 WSDL 描述文档，会生成一个 SOAP 请求消息，该请求会被嵌入在一个HTTP POST请求中，发送到 Web Services 所在的Web 服务器。Web Services 请求处理器解析收到的SOAP 请求，调用相应的 Web Services。然后再生成相应的 SOAP 应答。Web 服务器得到SOAP 应答后，会再通过 HTTP应答的方式把信息送回到客户端。</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WSDL</a:t>
            </a:r>
            <a:endParaRPr lang="zh-CN" altLang="en-US"/>
          </a:p>
        </p:txBody>
      </p:sp>
      <p:sp>
        <p:nvSpPr>
          <p:cNvPr id="3" name="内容占位符 2"/>
          <p:cNvSpPr>
            <a:spLocks noGrp="1"/>
          </p:cNvSpPr>
          <p:nvPr>
            <p:ph idx="1"/>
          </p:nvPr>
        </p:nvSpPr>
        <p:spPr>
          <a:xfrm>
            <a:off x="838200" y="1454150"/>
            <a:ext cx="10515600" cy="4723130"/>
          </a:xfrm>
        </p:spPr>
        <p:txBody>
          <a:bodyPr>
            <a:normAutofit lnSpcReduction="20000"/>
          </a:bodyPr>
          <a:p>
            <a:r>
              <a:rPr lang="zh-CN" altLang="en-US"/>
              <a:t>WSDL是Web services 描述语言（Web Service Description Language）的缩写。是一个用来描述Web服务和说明如何与Web服务通信的XML语言，为用户提供详细的接口说明书。</a:t>
            </a:r>
            <a:endParaRPr lang="zh-CN" altLang="en-US"/>
          </a:p>
          <a:p>
            <a:endParaRPr lang="zh-CN" altLang="en-US"/>
          </a:p>
          <a:p>
            <a:r>
              <a:rPr lang="zh-CN" altLang="en-US"/>
              <a:t>WSDL 文档是利用以下主要的元素来描述某个 web service 的：</a:t>
            </a:r>
            <a:endParaRPr lang="zh-CN" altLang="en-US"/>
          </a:p>
          <a:p>
            <a:pPr marL="0" indent="0">
              <a:buNone/>
            </a:pPr>
            <a:endParaRPr lang="zh-CN" altLang="en-US"/>
          </a:p>
          <a:p>
            <a:endParaRPr lang="zh-CN" altLang="en-US"/>
          </a:p>
          <a:p>
            <a:endParaRPr lang="zh-CN" altLang="en-US"/>
          </a:p>
        </p:txBody>
      </p:sp>
      <p:graphicFrame>
        <p:nvGraphicFramePr>
          <p:cNvPr id="4" name="表格 3"/>
          <p:cNvGraphicFramePr/>
          <p:nvPr/>
        </p:nvGraphicFramePr>
        <p:xfrm>
          <a:off x="1546225" y="3743325"/>
          <a:ext cx="8533765" cy="1905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sz="1800">
                          <a:sym typeface="+mn-ea"/>
                        </a:rPr>
                        <a:t>元素</a:t>
                      </a:r>
                      <a:endParaRPr lang="zh-CN" altLang="en-US"/>
                    </a:p>
                  </a:txBody>
                  <a:tcPr/>
                </a:tc>
                <a:tc>
                  <a:txBody>
                    <a:bodyPr/>
                    <a:p>
                      <a:pPr>
                        <a:buNone/>
                      </a:pPr>
                      <a:r>
                        <a:rPr lang="zh-CN" altLang="en-US" sz="1800">
                          <a:sym typeface="+mn-ea"/>
                        </a:rPr>
                        <a:t>定义</a:t>
                      </a:r>
                      <a:endParaRPr lang="zh-CN" altLang="en-US"/>
                    </a:p>
                  </a:txBody>
                  <a:tcPr/>
                </a:tc>
              </a:tr>
              <a:tr h="381000">
                <a:tc>
                  <a:txBody>
                    <a:bodyPr/>
                    <a:p>
                      <a:pPr>
                        <a:buNone/>
                      </a:pPr>
                      <a:r>
                        <a:rPr lang="zh-CN" altLang="en-US" sz="1800">
                          <a:sym typeface="+mn-ea"/>
                        </a:rPr>
                        <a:t>&lt;portType&gt;</a:t>
                      </a:r>
                      <a:endParaRPr lang="zh-CN" altLang="en-US"/>
                    </a:p>
                  </a:txBody>
                  <a:tcPr/>
                </a:tc>
                <a:tc>
                  <a:txBody>
                    <a:bodyPr/>
                    <a:p>
                      <a:pPr>
                        <a:buNone/>
                      </a:pPr>
                      <a:r>
                        <a:rPr lang="zh-CN" altLang="en-US" sz="1800">
                          <a:sym typeface="+mn-ea"/>
                        </a:rPr>
                        <a:t>web service 执行的操作</a:t>
                      </a:r>
                      <a:endParaRPr lang="zh-CN" altLang="en-US"/>
                    </a:p>
                  </a:txBody>
                  <a:tcPr/>
                </a:tc>
              </a:tr>
              <a:tr h="381000">
                <a:tc>
                  <a:txBody>
                    <a:bodyPr/>
                    <a:p>
                      <a:pPr>
                        <a:buNone/>
                      </a:pPr>
                      <a:r>
                        <a:rPr lang="zh-CN" altLang="en-US" sz="1800">
                          <a:sym typeface="+mn-ea"/>
                        </a:rPr>
                        <a:t>&lt;message&gt;</a:t>
                      </a:r>
                      <a:endParaRPr lang="zh-CN" altLang="en-US"/>
                    </a:p>
                  </a:txBody>
                  <a:tcPr/>
                </a:tc>
                <a:tc>
                  <a:txBody>
                    <a:bodyPr/>
                    <a:p>
                      <a:pPr>
                        <a:buNone/>
                      </a:pPr>
                      <a:r>
                        <a:rPr lang="zh-CN" altLang="en-US" sz="1800">
                          <a:sym typeface="+mn-ea"/>
                        </a:rPr>
                        <a:t>web service 使用的消息</a:t>
                      </a:r>
                      <a:endParaRPr lang="zh-CN" altLang="en-US"/>
                    </a:p>
                  </a:txBody>
                  <a:tcPr/>
                </a:tc>
              </a:tr>
              <a:tr h="381000">
                <a:tc>
                  <a:txBody>
                    <a:bodyPr/>
                    <a:p>
                      <a:pPr>
                        <a:buNone/>
                      </a:pPr>
                      <a:r>
                        <a:rPr lang="zh-CN" altLang="en-US" sz="1800">
                          <a:sym typeface="+mn-ea"/>
                        </a:rPr>
                        <a:t>&lt;types&gt;</a:t>
                      </a:r>
                      <a:endParaRPr lang="zh-CN" altLang="en-US"/>
                    </a:p>
                  </a:txBody>
                  <a:tcPr/>
                </a:tc>
                <a:tc>
                  <a:txBody>
                    <a:bodyPr/>
                    <a:p>
                      <a:pPr>
                        <a:buNone/>
                      </a:pPr>
                      <a:r>
                        <a:rPr lang="zh-CN" altLang="en-US" sz="1800">
                          <a:sym typeface="+mn-ea"/>
                        </a:rPr>
                        <a:t>web service 使用的数据类型</a:t>
                      </a:r>
                      <a:endParaRPr lang="zh-CN" altLang="en-US"/>
                    </a:p>
                  </a:txBody>
                  <a:tcPr/>
                </a:tc>
              </a:tr>
              <a:tr h="381000">
                <a:tc>
                  <a:txBody>
                    <a:bodyPr/>
                    <a:p>
                      <a:pPr>
                        <a:buNone/>
                      </a:pPr>
                      <a:r>
                        <a:rPr lang="zh-CN" altLang="en-US" sz="1800">
                          <a:sym typeface="+mn-ea"/>
                        </a:rPr>
                        <a:t>&lt;binding&gt;</a:t>
                      </a:r>
                      <a:endParaRPr lang="zh-CN" altLang="en-US"/>
                    </a:p>
                  </a:txBody>
                  <a:tcPr/>
                </a:tc>
                <a:tc>
                  <a:txBody>
                    <a:bodyPr/>
                    <a:p>
                      <a:pPr>
                        <a:buNone/>
                      </a:pPr>
                      <a:r>
                        <a:rPr lang="zh-CN" altLang="en-US" sz="1800">
                          <a:sym typeface="+mn-ea"/>
                        </a:rPr>
                        <a:t>web service 使用的通信协议</a:t>
                      </a:r>
                      <a:endParaRPr lang="zh-C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WSDL</a:t>
            </a:r>
            <a:br>
              <a:rPr lang="zh-CN" altLang="en-US"/>
            </a:br>
            <a:endParaRPr lang="zh-CN" altLang="en-US"/>
          </a:p>
        </p:txBody>
      </p:sp>
      <p:sp>
        <p:nvSpPr>
          <p:cNvPr id="3" name="内容占位符 2"/>
          <p:cNvSpPr>
            <a:spLocks noGrp="1"/>
          </p:cNvSpPr>
          <p:nvPr>
            <p:ph idx="1"/>
          </p:nvPr>
        </p:nvSpPr>
        <p:spPr>
          <a:xfrm>
            <a:off x="668655" y="1233805"/>
            <a:ext cx="10515600" cy="5442585"/>
          </a:xfrm>
        </p:spPr>
        <p:txBody>
          <a:bodyPr>
            <a:normAutofit fontScale="70000"/>
          </a:bodyPr>
          <a:p>
            <a:r>
              <a:rPr lang="zh-CN" altLang="en-US">
                <a:sym typeface="+mn-ea"/>
              </a:rPr>
              <a:t>这是某个 WSDL 文档的简化的片段：</a:t>
            </a:r>
            <a:endParaRPr lang="zh-CN" altLang="en-US">
              <a:sym typeface="+mn-ea"/>
            </a:endParaRPr>
          </a:p>
          <a:p>
            <a:r>
              <a:rPr lang="zh-CN" altLang="en-US">
                <a:sym typeface="+mn-ea"/>
              </a:rPr>
              <a:t>&lt;message name="getTermRequest"&gt;</a:t>
            </a:r>
            <a:endParaRPr lang="zh-CN" altLang="en-US"/>
          </a:p>
          <a:p>
            <a:r>
              <a:rPr lang="zh-CN" altLang="en-US">
                <a:sym typeface="+mn-ea"/>
              </a:rPr>
              <a:t>  &lt;part name="term" type="xs:string"/&gt;</a:t>
            </a:r>
            <a:endParaRPr lang="zh-CN" altLang="en-US"/>
          </a:p>
          <a:p>
            <a:r>
              <a:rPr lang="zh-CN" altLang="en-US">
                <a:sym typeface="+mn-ea"/>
              </a:rPr>
              <a:t>&lt;/message&gt;</a:t>
            </a:r>
            <a:endParaRPr lang="zh-CN" altLang="en-US"/>
          </a:p>
          <a:p>
            <a:r>
              <a:rPr lang="zh-CN" altLang="en-US">
                <a:sym typeface="+mn-ea"/>
              </a:rPr>
              <a:t>&lt;message name="getTermResponse"&gt;</a:t>
            </a:r>
            <a:endParaRPr lang="zh-CN" altLang="en-US"/>
          </a:p>
          <a:p>
            <a:r>
              <a:rPr lang="zh-CN" altLang="en-US">
                <a:sym typeface="+mn-ea"/>
              </a:rPr>
              <a:t>  &lt;part name="value" type="xs:string"/&gt;</a:t>
            </a:r>
            <a:endParaRPr lang="zh-CN" altLang="en-US"/>
          </a:p>
          <a:p>
            <a:r>
              <a:rPr lang="zh-CN" altLang="en-US">
                <a:sym typeface="+mn-ea"/>
              </a:rPr>
              <a:t>&lt;/message&gt;</a:t>
            </a:r>
            <a:endParaRPr lang="zh-CN" altLang="en-US"/>
          </a:p>
          <a:p>
            <a:r>
              <a:rPr lang="zh-CN" altLang="en-US">
                <a:sym typeface="+mn-ea"/>
              </a:rPr>
              <a:t>&lt;portType name="glossaryTerms"&gt;</a:t>
            </a:r>
            <a:endParaRPr lang="zh-CN" altLang="en-US"/>
          </a:p>
          <a:p>
            <a:r>
              <a:rPr lang="zh-CN" altLang="en-US">
                <a:sym typeface="+mn-ea"/>
              </a:rPr>
              <a:t>  &lt;operation name="getTerm"&gt;</a:t>
            </a:r>
            <a:endParaRPr lang="zh-CN" altLang="en-US"/>
          </a:p>
          <a:p>
            <a:r>
              <a:rPr lang="zh-CN" altLang="en-US">
                <a:sym typeface="+mn-ea"/>
              </a:rPr>
              <a:t>    &lt;input message="getTermRequest"/&gt;</a:t>
            </a:r>
            <a:endParaRPr lang="zh-CN" altLang="en-US"/>
          </a:p>
          <a:p>
            <a:r>
              <a:rPr lang="zh-CN" altLang="en-US">
                <a:sym typeface="+mn-ea"/>
              </a:rPr>
              <a:t>    &lt;output message="getTermResponse"/&gt;</a:t>
            </a:r>
            <a:endParaRPr lang="zh-CN" altLang="en-US"/>
          </a:p>
          <a:p>
            <a:r>
              <a:rPr lang="zh-CN" altLang="en-US">
                <a:sym typeface="+mn-ea"/>
              </a:rPr>
              <a:t>  &lt;/operation&gt;</a:t>
            </a:r>
            <a:endParaRPr lang="zh-CN" altLang="en-US"/>
          </a:p>
          <a:p>
            <a:r>
              <a:rPr lang="zh-CN" altLang="en-US">
                <a:sym typeface="+mn-ea"/>
              </a:rPr>
              <a:t>&lt;/portType&gt;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WSDL</a:t>
            </a:r>
            <a:br>
              <a:rPr lang="zh-CN" altLang="en-US"/>
            </a:br>
            <a:endParaRPr lang="zh-CN" altLang="en-US"/>
          </a:p>
        </p:txBody>
      </p:sp>
      <p:sp>
        <p:nvSpPr>
          <p:cNvPr id="3" name="内容占位符 2"/>
          <p:cNvSpPr>
            <a:spLocks noGrp="1"/>
          </p:cNvSpPr>
          <p:nvPr>
            <p:ph idx="1"/>
          </p:nvPr>
        </p:nvSpPr>
        <p:spPr/>
        <p:txBody>
          <a:bodyPr/>
          <a:p>
            <a:r>
              <a:rPr lang="zh-CN" altLang="en-US">
                <a:sym typeface="+mn-ea"/>
              </a:rPr>
              <a:t>在这个例子中，&lt;portType&gt; 元素把 "glossaryTerms" 定义为某个端口的名称，把 "getTerm" 定义为某个操作的名称。</a:t>
            </a:r>
            <a:endParaRPr lang="zh-CN" altLang="en-US"/>
          </a:p>
          <a:p>
            <a:r>
              <a:rPr lang="zh-CN" altLang="en-US">
                <a:sym typeface="+mn-ea"/>
              </a:rPr>
              <a:t>操作 "getTerm" 拥有一个名为 "getTermRequest" 的输入消息，以及一个名为 "getTermResponse" 的输出消息。</a:t>
            </a:r>
            <a:endParaRPr lang="zh-CN" altLang="en-US"/>
          </a:p>
          <a:p>
            <a:r>
              <a:rPr lang="zh-CN" altLang="en-US">
                <a:sym typeface="+mn-ea"/>
              </a:rPr>
              <a:t>&lt;message&gt; 元素可定义每个消息的部件，以及相关联的数据类型。</a:t>
            </a:r>
            <a:endParaRPr lang="zh-CN" altLang="en-US"/>
          </a:p>
          <a:p>
            <a:r>
              <a:rPr lang="zh-CN" altLang="en-US">
                <a:sym typeface="+mn-ea"/>
              </a:rPr>
              <a:t>对比传统的编程，glossaryTerms 是一个函数库，而 "getTerm" 是带有输入参数 "getTermRequest" 和返回参数 getTermResponse 的一个函数。</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SOAP</a:t>
            </a:r>
            <a:endParaRPr lang="zh-CN" altLang="en-US"/>
          </a:p>
        </p:txBody>
      </p:sp>
      <p:sp>
        <p:nvSpPr>
          <p:cNvPr id="3" name="内容占位符 2"/>
          <p:cNvSpPr>
            <a:spLocks noGrp="1"/>
          </p:cNvSpPr>
          <p:nvPr>
            <p:ph idx="1"/>
          </p:nvPr>
        </p:nvSpPr>
        <p:spPr/>
        <p:txBody>
          <a:bodyPr>
            <a:normAutofit/>
          </a:bodyPr>
          <a:p>
            <a:r>
              <a:rPr lang="zh-CN" altLang="en-US"/>
              <a:t>SOAP是Simple Object Access Protocol的缩写。是基于XML的一种协议。一条 SOAP 消息就是一个普通的 XML 文档，包含下列元素：</a:t>
            </a:r>
            <a:endParaRPr lang="zh-CN" altLang="en-US"/>
          </a:p>
          <a:p>
            <a:r>
              <a:rPr lang="zh-CN" altLang="en-US"/>
              <a:t>必需的 Envelope 元素，可把此 XML 文档标识为一条 SOAP 消息</a:t>
            </a:r>
            <a:endParaRPr lang="zh-CN" altLang="en-US"/>
          </a:p>
          <a:p>
            <a:r>
              <a:rPr lang="zh-CN" altLang="en-US"/>
              <a:t>可选的 Header 元素，包含头部信息</a:t>
            </a:r>
            <a:endParaRPr lang="zh-CN" altLang="en-US"/>
          </a:p>
          <a:p>
            <a:r>
              <a:rPr lang="zh-CN" altLang="en-US"/>
              <a:t>必需的 Body 元素，包含所有的调用和响应信息</a:t>
            </a:r>
            <a:endParaRPr lang="zh-CN" altLang="en-US"/>
          </a:p>
          <a:p>
            <a:r>
              <a:rPr lang="zh-CN" altLang="en-US"/>
              <a:t>可选的 Fault 元素，提供有关在处理此消息所发生错误的信息</a:t>
            </a:r>
            <a:endParaRPr lang="zh-CN" altLang="en-US"/>
          </a:p>
          <a:p>
            <a:r>
              <a:rPr lang="zh-CN" altLang="en-US"/>
              <a:t>在向Web Service发送的SOAP请求中，Body元素中的字段需与WSDL中数据类型的相符合。在构建SOAP的过程中，必须从WSDL文件中获取并映射这一种对应关系</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4465</Words>
  <Application>WPS 演示</Application>
  <PresentationFormat>宽屏</PresentationFormat>
  <Paragraphs>164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 Light</vt:lpstr>
      <vt:lpstr>Calibri</vt:lpstr>
      <vt:lpstr>微软雅黑</vt:lpstr>
      <vt:lpstr>Arial Unicode MS</vt:lpstr>
      <vt:lpstr>Office 主题</vt:lpstr>
      <vt:lpstr>onvif协议介绍</vt:lpstr>
      <vt:lpstr>由来</vt:lpstr>
      <vt:lpstr>协议规范</vt:lpstr>
      <vt:lpstr>PowerPoint 演示文稿</vt:lpstr>
      <vt:lpstr>Web Service</vt:lpstr>
      <vt:lpstr>WSDL</vt:lpstr>
      <vt:lpstr>WSDL </vt:lpstr>
      <vt:lpstr>WSDL </vt:lpstr>
      <vt:lpstr>SOAP</vt:lpstr>
      <vt:lpstr>SOAP请求示例 </vt:lpstr>
      <vt:lpstr>SOAP响应示例 </vt:lpstr>
      <vt:lpstr>ONVIF的应用</vt:lpstr>
      <vt:lpstr>ONVIF的应用 </vt:lpstr>
      <vt:lpstr>ONVIF的应用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131</cp:revision>
  <dcterms:created xsi:type="dcterms:W3CDTF">2019-01-25T07:50:00Z</dcterms:created>
  <dcterms:modified xsi:type="dcterms:W3CDTF">2019-01-28T05:42:45Z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