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65" r:id="rId5"/>
    <p:sldId id="258" r:id="rId6"/>
    <p:sldId id="262" r:id="rId7"/>
    <p:sldId id="267" r:id="rId8"/>
    <p:sldId id="260" r:id="rId9"/>
    <p:sldId id="264" r:id="rId10"/>
    <p:sldId id="259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414" autoAdjust="0"/>
  </p:normalViewPr>
  <p:slideViewPr>
    <p:cSldViewPr snapToGrid="0">
      <p:cViewPr varScale="1">
        <p:scale>
          <a:sx n="49" d="100"/>
          <a:sy n="49" d="100"/>
        </p:scale>
        <p:origin x="13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0D7BD-B19E-4E3C-B040-9BFC2E3E9F6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48DF3-5660-4147-AA28-CCE8E7BC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 filling this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48DF3-5660-4147-AA28-CCE8E7BC07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7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LEGEND, proportions calculated over total </a:t>
            </a:r>
            <a:r>
              <a:rPr lang="en-US" dirty="0" err="1"/>
              <a:t>forecast_variance</a:t>
            </a:r>
            <a:r>
              <a:rPr lang="en-US" dirty="0"/>
              <a:t> so not always adding up to 100%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48DF3-5660-4147-AA28-CCE8E7BC07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8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LEGEND</a:t>
            </a:r>
          </a:p>
          <a:p>
            <a:r>
              <a:rPr lang="en-US" dirty="0"/>
              <a:t>Decide between fixed y axis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48DF3-5660-4147-AA28-CCE8E7BC0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as slide before, but with moving y axis, decide between these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48DF3-5660-4147-AA28-CCE8E7BC0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52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remake these in </a:t>
            </a:r>
            <a:r>
              <a:rPr lang="en-US" dirty="0" err="1"/>
              <a:t>ggplot</a:t>
            </a:r>
            <a:r>
              <a:rPr lang="en-US" dirty="0"/>
              <a:t> for consistency with other figures</a:t>
            </a:r>
          </a:p>
          <a:p>
            <a:r>
              <a:rPr lang="en-US" dirty="0"/>
              <a:t>Panel with weekly vs daily and a different panel with </a:t>
            </a:r>
            <a:r>
              <a:rPr lang="en-US" dirty="0" err="1"/>
              <a:t>nonbloom</a:t>
            </a:r>
            <a:r>
              <a:rPr lang="en-US" dirty="0"/>
              <a:t> and bloom (this will emphasize the point that bloom and </a:t>
            </a:r>
            <a:r>
              <a:rPr lang="en-US" dirty="0" err="1"/>
              <a:t>nonbloom</a:t>
            </a:r>
            <a:r>
              <a:rPr lang="en-US" dirty="0"/>
              <a:t> are very different)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48DF3-5660-4147-AA28-CCE8E7BC0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2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colors the same for weekly. Some way to highlight day 7 and 14 for daily forecasts to ease comparison</a:t>
            </a:r>
          </a:p>
          <a:p>
            <a:r>
              <a:rPr lang="en-US" dirty="0"/>
              <a:t>LEGEND</a:t>
            </a:r>
          </a:p>
          <a:p>
            <a:endParaRPr lang="en-US" dirty="0"/>
          </a:p>
          <a:p>
            <a:r>
              <a:rPr lang="en-US" dirty="0"/>
              <a:t>Could make plot with total variance instead of proportion of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48DF3-5660-4147-AA28-CCE8E7BC0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Green = IC</a:t>
            </a:r>
          </a:p>
          <a:p>
            <a:r>
              <a:rPr lang="en-US" dirty="0"/>
              <a:t>Purple = parameter</a:t>
            </a:r>
          </a:p>
          <a:p>
            <a:r>
              <a:rPr lang="en-US" dirty="0"/>
              <a:t>Orange =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48DF3-5660-4147-AA28-CCE8E7BC07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9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Re-run weekly model for </a:t>
            </a:r>
            <a:r>
              <a:rPr lang="en-US" dirty="0" err="1"/>
              <a:t>jan</a:t>
            </a:r>
            <a:r>
              <a:rPr lang="en-US" dirty="0"/>
              <a:t> 19 – </a:t>
            </a:r>
            <a:r>
              <a:rPr lang="en-US" dirty="0" err="1"/>
              <a:t>jan</a:t>
            </a:r>
            <a:r>
              <a:rPr lang="en-US" dirty="0"/>
              <a:t> 20</a:t>
            </a:r>
          </a:p>
          <a:p>
            <a:r>
              <a:rPr lang="en-US" dirty="0"/>
              <a:t>LEGEND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48DF3-5660-4147-AA28-CCE8E7BC07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9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Remake week 2 with proper colors and with updated data (</a:t>
            </a:r>
            <a:r>
              <a:rPr lang="en-US" dirty="0" err="1"/>
              <a:t>jan</a:t>
            </a:r>
            <a:r>
              <a:rPr lang="en-US" dirty="0"/>
              <a:t> 19- jan20)</a:t>
            </a:r>
          </a:p>
          <a:p>
            <a:r>
              <a:rPr lang="en-US" dirty="0"/>
              <a:t>LEGEND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48DF3-5660-4147-AA28-CCE8E7BC07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0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DISCLAIMER: these are the parameters for the older daily model. Need to recreate for relative humidity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48DF3-5660-4147-AA28-CCE8E7BC07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285E-6DC8-44BB-8C2C-735065881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DF457-1979-4D3C-947C-BA6B97DBE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E149-638D-4801-B782-2B72DB91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67D4-A70A-4116-879A-0C0C718050E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C3B3-7C0A-4508-822C-797DEA3E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45FB-6C02-4554-9C68-5FEEFCE4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7A66-971F-4C61-A787-CE9B98C2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9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181F-4475-403A-A552-F1C255BE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A4485-FB63-43DB-8716-4B6AA9A55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D9588-494D-4268-A1EA-7B213F0D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67D4-A70A-4116-879A-0C0C718050E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17B4-8417-4120-9B09-D557AE8F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08BFE-CCBC-478F-AD8B-07528A8C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7A66-971F-4C61-A787-CE9B98C2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8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06C4D-0334-4487-B89C-25EBD87E1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B908E-E96A-40BF-928B-22DFADEC4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DDF92-4D44-4EFB-825A-3852B32F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67D4-A70A-4116-879A-0C0C718050E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EE33-BE0F-4C9F-8497-64BA420F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DE06B-89D1-4B7B-9545-E1B34549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7A66-971F-4C61-A787-CE9B98C2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1793-6E95-41B3-80A9-266CFFE6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AC38-3C5C-4C00-8B47-6F3A3B466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5A48-4967-40EB-A0B7-DA56B811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67D4-A70A-4116-879A-0C0C718050E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15797-F5E8-4D15-A48D-CC2444EE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12F5-4F4E-48B2-BDC2-C0AC4A65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7A66-971F-4C61-A787-CE9B98C2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2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E658-95C6-4840-AEF0-3CA9E609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3CD69-3DD7-478F-B316-048736C3A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1E91B-8693-4977-A4A5-C4D74CF1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67D4-A70A-4116-879A-0C0C718050E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F3AC-7889-481B-AD56-6D081A4A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6C651-D97A-4DB1-8783-08A0D63D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7A66-971F-4C61-A787-CE9B98C2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4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349D-35C0-4807-BA39-358BB87C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AF96-2190-48F5-A941-00D0B26CD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8D6AA-DCD9-4A8F-AEF1-EC9456154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72ACF-64B1-41F3-A265-334A6A31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67D4-A70A-4116-879A-0C0C718050E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6C9DD-F319-421C-8B34-B2ECF2E4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BF7A3-0B1D-4220-92E7-0102B70E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7A66-971F-4C61-A787-CE9B98C2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6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430A-31CE-4FBF-A9DA-481052D4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A6BCF-F751-4613-BFD8-5DCD9CA5D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8BBB8-650D-49C5-8B0E-E074CE609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F4314-3CBD-4BBB-BA26-5CB2810E1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D174A-9BC5-4EBE-9B82-79B043BD8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6AE66-2FE2-4824-A4F9-9F253345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67D4-A70A-4116-879A-0C0C718050E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0363D-E886-4232-8CEE-D86CC096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6F855-68BD-410E-9BDC-E63754BB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7A66-971F-4C61-A787-CE9B98C2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6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33A2-845D-4CFE-BF29-3DF67D99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9DDA3-F0DB-45BA-BFB2-5DBED7AA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67D4-A70A-4116-879A-0C0C718050E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BA147-6C16-46A5-835C-403FA8CD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34FB2-3247-416F-8294-57EE0EED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7A66-971F-4C61-A787-CE9B98C2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6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67984-39E2-44D9-88A4-784D27F3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67D4-A70A-4116-879A-0C0C718050E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15229-1BFD-495B-B98D-66FF4EB2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AFE44-35E0-4B84-B462-2D720BB1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7A66-971F-4C61-A787-CE9B98C2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2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4E8C-782E-48E7-9DCA-D3A6A457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E521-D153-4C9E-AB98-54371099A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CBD0B-1355-4ADE-9DDF-BE4A93F78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793C7-521A-452E-9377-C570AB62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67D4-A70A-4116-879A-0C0C718050E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B15A4-F00F-418D-B71F-21A71A4F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9056E-0AB0-4CAE-832A-E3FA9A72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7A66-971F-4C61-A787-CE9B98C2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B7E2-07EA-40D1-B24C-25A3C49A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B3CE5-2E68-40A9-B32F-90AB813C6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C8C40-420E-4E3D-B8EA-3432207DF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9BC24-8F52-44E9-8ED0-F1E2A6B1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67D4-A70A-4116-879A-0C0C718050E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AF66F-6721-4334-9B93-000D41ED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6D035-C79E-48A5-A4CA-E40BF879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7A66-971F-4C61-A787-CE9B98C2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61FF2-CB62-45F0-8CFF-83C18168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DCBA2-9701-47D0-8BA4-7E3FBECD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46E6-34FD-41F4-B91A-984945AA2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67D4-A70A-4116-879A-0C0C718050E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81FDD-126D-49DA-A335-07A70B810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FDDF-1117-4263-B50A-B2228606D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7A66-971F-4C61-A787-CE9B98C2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8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5E8506-8666-4D3A-8940-0A8A1A21E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06817"/>
              </p:ext>
            </p:extLst>
          </p:nvPr>
        </p:nvGraphicFramePr>
        <p:xfrm>
          <a:off x="0" y="86360"/>
          <a:ext cx="12191998" cy="66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343681671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5178872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2336697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58704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1496898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1205513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88414558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dirty="0"/>
                        <a:t>Table 1. Description of historical and sensor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51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 in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8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WVWA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2013-present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 to 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5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new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2019-present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 forecasts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7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Surface Chlorophyll-a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µg/L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CTD Seabird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2013-present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 and daily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7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Surface Chlorophyll-a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µg/L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EXO-</a:t>
                      </a:r>
                      <a:r>
                        <a:rPr lang="en-US" dirty="0" err="1"/>
                        <a:t>Sonde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 2018-present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 and daily forecasts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9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Shortwave radiation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VT met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??-present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NOAA Ensemble Shortwave Forecasts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 forecasts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9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Relative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VT met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??-present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3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NOAA Ensemble Relative Humidity Forecasts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forecasts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8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72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0120-B054-481E-91C0-320A82F7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3CB6935-2FEF-4BA2-BB0E-465F78178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57" y="270202"/>
            <a:ext cx="5983089" cy="4351338"/>
          </a:xfr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1EB16FC-87DE-47E2-8542-878BFA46A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4" y="270202"/>
            <a:ext cx="5663522" cy="4118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B5C7B2-4AF4-4DDF-8527-2A5CC09C536A}"/>
              </a:ext>
            </a:extLst>
          </p:cNvPr>
          <p:cNvSpPr txBox="1"/>
          <p:nvPr/>
        </p:nvSpPr>
        <p:spPr>
          <a:xfrm>
            <a:off x="838200" y="5034337"/>
            <a:ext cx="96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S1. Time series of parameter evolution over forecast period. </a:t>
            </a:r>
          </a:p>
        </p:txBody>
      </p:sp>
    </p:spTree>
    <p:extLst>
      <p:ext uri="{BB962C8B-B14F-4D97-AF65-F5344CB8AC3E}">
        <p14:creationId xmlns:p14="http://schemas.microsoft.com/office/powerpoint/2010/main" val="363319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11D8-3112-4684-93A6-B3EDB8D3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of all potential driver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169D-138E-41F9-8C05-690C9604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include all the met variables that weren’t chosen and the other summary stats (e.g., the median, min, max values that didn’t make it into final model)</a:t>
            </a:r>
          </a:p>
        </p:txBody>
      </p:sp>
    </p:spTree>
    <p:extLst>
      <p:ext uri="{BB962C8B-B14F-4D97-AF65-F5344CB8AC3E}">
        <p14:creationId xmlns:p14="http://schemas.microsoft.com/office/powerpoint/2010/main" val="293782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B427-8F84-4904-9892-8A86B619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Content Placeholder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F7D8F2-126D-44E7-8C9A-8E2BA6FFD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03"/>
            <a:ext cx="5285678" cy="3457715"/>
          </a:xfr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454820-6A38-4C7B-AACC-CA87313E9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31" y="164403"/>
            <a:ext cx="5198305" cy="3400559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7F3892-6CFE-4D7D-870F-532558BED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4962"/>
            <a:ext cx="5285679" cy="3457715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A9A823-BC3F-45B9-9250-ACA672EF95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31" y="3530640"/>
            <a:ext cx="5198305" cy="340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F8F6-D2AC-4828-899F-5FA0239F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Lucid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C4BB-380B-4ECE-94ED-FD9F5F08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FFAD-CA39-4E4A-A24B-0CC76700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6142F-BEEA-493F-87AD-19CD639C39D6}"/>
              </a:ext>
            </a:extLst>
          </p:cNvPr>
          <p:cNvSpPr txBox="1"/>
          <p:nvPr/>
        </p:nvSpPr>
        <p:spPr>
          <a:xfrm>
            <a:off x="227732" y="5872886"/>
            <a:ext cx="1121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3. Forecasted and observed chlorophyll-a over one year in a) daily forecasts at 1 day, b) daily forecasts at 7 days, c) daily forecasts at 14 days, d) weekly forecasts at 7 days, and e) weekly forecasts at 14 days. Green dots represent observed chlorophyll-a, black lines show the mean of 420 forecast ensembles, and the light green shaded area gives the 95% confidence intervals of the forecast ensembles. </a:t>
            </a:r>
          </a:p>
        </p:txBody>
      </p:sp>
      <p:pic>
        <p:nvPicPr>
          <p:cNvPr id="14" name="Content Placeholder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26AE496-260A-49F2-BE5C-08FCBDF24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" y="0"/>
            <a:ext cx="4074560" cy="2963317"/>
          </a:xfr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E97F374-0DA6-4BAC-A4BC-E28AE0B0E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122" y="-1567"/>
            <a:ext cx="4074561" cy="2963317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5D3EA2-34D7-4448-93CC-811C7FA63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92" y="52114"/>
            <a:ext cx="4074562" cy="2963318"/>
          </a:xfrm>
          <a:prstGeom prst="rect">
            <a:avLst/>
          </a:prstGeom>
        </p:spPr>
      </p:pic>
      <p:pic>
        <p:nvPicPr>
          <p:cNvPr id="20" name="Picture 1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D62150A-0D56-4683-862B-D214A31FB2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27" y="2907999"/>
            <a:ext cx="4074565" cy="2963320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19008B7E-8E0B-496E-B902-3512DC625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00" y="3015432"/>
            <a:ext cx="4074563" cy="29633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4DFDFA-8899-4C3A-9CC6-1F7C5499F24B}"/>
              </a:ext>
            </a:extLst>
          </p:cNvPr>
          <p:cNvSpPr txBox="1"/>
          <p:nvPr/>
        </p:nvSpPr>
        <p:spPr>
          <a:xfrm>
            <a:off x="468351" y="3429000"/>
            <a:ext cx="364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LEGEND HERE</a:t>
            </a:r>
          </a:p>
        </p:txBody>
      </p:sp>
    </p:spTree>
    <p:extLst>
      <p:ext uri="{BB962C8B-B14F-4D97-AF65-F5344CB8AC3E}">
        <p14:creationId xmlns:p14="http://schemas.microsoft.com/office/powerpoint/2010/main" val="112424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7F30141-8952-48BF-9426-9785D2247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95" y="3323061"/>
            <a:ext cx="4032560" cy="2932771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36F5347-4C3A-47C8-A01E-E6B2C38B4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40" y="3323062"/>
            <a:ext cx="4032560" cy="293277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D1DCF2-11BC-4A65-88B9-59B2FFDCE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20" y="16725"/>
            <a:ext cx="4032559" cy="293277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7AFAE7D-21E4-4E66-8233-63BFFF2C7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60" y="-1"/>
            <a:ext cx="4032560" cy="293277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225E42-F259-4D23-ABFB-5FE8AE0A19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4032560" cy="29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2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35A2-CE91-4A95-9B1B-521A2366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67D0-F7B7-40B4-B329-C2255FA4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9B429-535F-434E-B645-71BBB5105BDB}"/>
              </a:ext>
            </a:extLst>
          </p:cNvPr>
          <p:cNvSpPr txBox="1"/>
          <p:nvPr/>
        </p:nvSpPr>
        <p:spPr>
          <a:xfrm>
            <a:off x="1191802" y="5537771"/>
            <a:ext cx="919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4. RMSE of forecasts across forecast horizon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8F87B-75AA-44DD-911D-D21E4327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1"/>
            <a:ext cx="5222652" cy="45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4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A0-F36A-4143-BB89-8B9DCE79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7BA2D3-FBC3-420F-8E5E-9B50E0409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19" y="365125"/>
            <a:ext cx="5863979" cy="575402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0A4D5-3650-4C84-9A62-BFD691B0E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6203719" cy="6087400"/>
          </a:xfrm>
        </p:spPr>
      </p:pic>
    </p:spTree>
    <p:extLst>
      <p:ext uri="{BB962C8B-B14F-4D97-AF65-F5344CB8AC3E}">
        <p14:creationId xmlns:p14="http://schemas.microsoft.com/office/powerpoint/2010/main" val="133679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D398-3059-4F21-A5F9-5CC0ED11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F307FB-ECF9-43DB-BA53-42753E578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73" y="187144"/>
            <a:ext cx="5168635" cy="338114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8029DE-B49D-4F56-A5E7-928EA1C1B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" y="47852"/>
            <a:ext cx="5168634" cy="3381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8D6E1A-24B1-43C5-B5A2-347E32EC7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29" y="3476852"/>
            <a:ext cx="5168635" cy="3381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F521BC-17D4-4026-9C0F-BF9ABC8A2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70" y="3428998"/>
            <a:ext cx="5168637" cy="338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485C7-1F22-4870-AEA2-A34D048837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3" t="31932" b="41100"/>
          <a:stretch/>
        </p:blipFill>
        <p:spPr>
          <a:xfrm>
            <a:off x="10535071" y="1903564"/>
            <a:ext cx="2967432" cy="22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0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5B3C4BB-31D8-4C87-84BE-BAC28CF57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01" y="497778"/>
            <a:ext cx="5818599" cy="3806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EAC0A4-06C5-4F6A-BF99-ED25A6226BBD}"/>
              </a:ext>
            </a:extLst>
          </p:cNvPr>
          <p:cNvSpPr txBox="1"/>
          <p:nvPr/>
        </p:nvSpPr>
        <p:spPr>
          <a:xfrm>
            <a:off x="365966" y="5243417"/>
            <a:ext cx="717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5. Relative proportion of uncertainty over one year for a) daily forecasts at 7 day forecast horizon and b) weekly forecasts at 1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FD94-8D6D-4D13-830B-37A76FB4982C}"/>
              </a:ext>
            </a:extLst>
          </p:cNvPr>
          <p:cNvSpPr txBox="1"/>
          <p:nvPr/>
        </p:nvSpPr>
        <p:spPr>
          <a:xfrm>
            <a:off x="6411951" y="7124"/>
            <a:ext cx="393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1 Forecast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27ECC-5D3A-4A72-9E95-E626B2294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778"/>
            <a:ext cx="5818599" cy="3806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89D0B-0109-4458-AF23-761E250E9E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3" t="31932" b="41100"/>
          <a:stretch/>
        </p:blipFill>
        <p:spPr>
          <a:xfrm>
            <a:off x="8858602" y="4425434"/>
            <a:ext cx="2967432" cy="22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0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ree&#10;&#10;Description automatically generated">
            <a:extLst>
              <a:ext uri="{FF2B5EF4-FFF2-40B4-BE49-F238E27FC236}">
                <a16:creationId xmlns:a16="http://schemas.microsoft.com/office/drawing/2014/main" id="{7F5F0D39-9834-4E64-A2DF-EA34C07F5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00" y="572603"/>
            <a:ext cx="6017396" cy="3936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A36110-4ADB-4708-8254-A2108A801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6651726" cy="4351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014460-7D28-4EB2-A1DC-4ED35DD9A7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3" t="31932" b="41100"/>
          <a:stretch/>
        </p:blipFill>
        <p:spPr>
          <a:xfrm>
            <a:off x="1962571" y="4716462"/>
            <a:ext cx="2967432" cy="22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3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5125</TotalTime>
  <Words>491</Words>
  <Application>Microsoft Office PowerPoint</Application>
  <PresentationFormat>Widescreen</PresentationFormat>
  <Paragraphs>98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Lucid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Supplemental of all potential driver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Whitney Woelmer</dc:creator>
  <cp:lastModifiedBy>Whitney Woelmer</cp:lastModifiedBy>
  <cp:revision>23</cp:revision>
  <dcterms:created xsi:type="dcterms:W3CDTF">2020-03-03T13:52:49Z</dcterms:created>
  <dcterms:modified xsi:type="dcterms:W3CDTF">2020-03-23T18:56:37Z</dcterms:modified>
</cp:coreProperties>
</file>