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941" autoAdjust="0"/>
  </p:normalViewPr>
  <p:slideViewPr>
    <p:cSldViewPr snapToGrid="0">
      <p:cViewPr varScale="1">
        <p:scale>
          <a:sx n="51" d="100"/>
          <a:sy n="51" d="100"/>
        </p:scale>
        <p:origin x="12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F4734-EFAA-404E-A5C0-E8809C82F021}"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8D24-7095-4004-917F-0866C7890A73}" type="slidenum">
              <a:rPr lang="en-US" smtClean="0"/>
              <a:t>‹#›</a:t>
            </a:fld>
            <a:endParaRPr lang="en-US"/>
          </a:p>
        </p:txBody>
      </p:sp>
    </p:spTree>
    <p:extLst>
      <p:ext uri="{BB962C8B-B14F-4D97-AF65-F5344CB8AC3E}">
        <p14:creationId xmlns:p14="http://schemas.microsoft.com/office/powerpoint/2010/main" val="1478100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models perform well when trained on the 2013 dataset, but when using the same model to predict the entire dataset, it does a terrible job. Perhaps this is because of the jump from October to May? What if the predictions were made for each year individually, rather than giving it the entire dataset? Or code it to ignore </a:t>
            </a:r>
            <a:r>
              <a:rPr lang="en-US" dirty="0" err="1"/>
              <a:t>Chla</a:t>
            </a:r>
            <a:r>
              <a:rPr lang="en-US" dirty="0"/>
              <a:t>(t-1) after the Oct-May jump</a:t>
            </a:r>
          </a:p>
          <a:p>
            <a:r>
              <a:rPr lang="en-US" dirty="0"/>
              <a:t>-There are several other models using different temp measurements (temp at inf, air temp) but they are statistically very similar so I didn’t present them here</a:t>
            </a:r>
          </a:p>
        </p:txBody>
      </p:sp>
      <p:sp>
        <p:nvSpPr>
          <p:cNvPr id="4" name="Slide Number Placeholder 3"/>
          <p:cNvSpPr>
            <a:spLocks noGrp="1"/>
          </p:cNvSpPr>
          <p:nvPr>
            <p:ph type="sldNum" sz="quarter" idx="5"/>
          </p:nvPr>
        </p:nvSpPr>
        <p:spPr/>
        <p:txBody>
          <a:bodyPr/>
          <a:lstStyle/>
          <a:p>
            <a:fld id="{511C8D24-7095-4004-917F-0866C7890A73}" type="slidenum">
              <a:rPr lang="en-US" smtClean="0"/>
              <a:t>2</a:t>
            </a:fld>
            <a:endParaRPr lang="en-US"/>
          </a:p>
        </p:txBody>
      </p:sp>
    </p:spTree>
    <p:extLst>
      <p:ext uri="{BB962C8B-B14F-4D97-AF65-F5344CB8AC3E}">
        <p14:creationId xmlns:p14="http://schemas.microsoft.com/office/powerpoint/2010/main" val="129560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doesn’t run for the longer period because TP load data is not available for 2014</a:t>
            </a:r>
          </a:p>
        </p:txBody>
      </p:sp>
      <p:sp>
        <p:nvSpPr>
          <p:cNvPr id="4" name="Slide Number Placeholder 3"/>
          <p:cNvSpPr>
            <a:spLocks noGrp="1"/>
          </p:cNvSpPr>
          <p:nvPr>
            <p:ph type="sldNum" sz="quarter" idx="5"/>
          </p:nvPr>
        </p:nvSpPr>
        <p:spPr/>
        <p:txBody>
          <a:bodyPr/>
          <a:lstStyle/>
          <a:p>
            <a:fld id="{511C8D24-7095-4004-917F-0866C7890A73}" type="slidenum">
              <a:rPr lang="en-US" smtClean="0"/>
              <a:t>4</a:t>
            </a:fld>
            <a:endParaRPr lang="en-US"/>
          </a:p>
        </p:txBody>
      </p:sp>
    </p:spTree>
    <p:extLst>
      <p:ext uri="{BB962C8B-B14F-4D97-AF65-F5344CB8AC3E}">
        <p14:creationId xmlns:p14="http://schemas.microsoft.com/office/powerpoint/2010/main" val="30993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Chl</a:t>
            </a:r>
            <a:r>
              <a:rPr lang="en-US" dirty="0"/>
              <a:t>(t-1) is what is driving the strength of these models. Additional variables don’t seem to add explanatory power</a:t>
            </a:r>
          </a:p>
        </p:txBody>
      </p:sp>
      <p:sp>
        <p:nvSpPr>
          <p:cNvPr id="4" name="Slide Number Placeholder 3"/>
          <p:cNvSpPr>
            <a:spLocks noGrp="1"/>
          </p:cNvSpPr>
          <p:nvPr>
            <p:ph type="sldNum" sz="quarter" idx="5"/>
          </p:nvPr>
        </p:nvSpPr>
        <p:spPr/>
        <p:txBody>
          <a:bodyPr/>
          <a:lstStyle/>
          <a:p>
            <a:fld id="{511C8D24-7095-4004-917F-0866C7890A73}" type="slidenum">
              <a:rPr lang="en-US" smtClean="0"/>
              <a:t>5</a:t>
            </a:fld>
            <a:endParaRPr lang="en-US"/>
          </a:p>
        </p:txBody>
      </p:sp>
    </p:spTree>
    <p:extLst>
      <p:ext uri="{BB962C8B-B14F-4D97-AF65-F5344CB8AC3E}">
        <p14:creationId xmlns:p14="http://schemas.microsoft.com/office/powerpoint/2010/main" val="347015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9288-A98E-44B8-B623-11EF60910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8AAD8B-FB7F-4105-B07A-B10E8CF16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F0C879-6C1E-46DD-992E-6B86A9086C4D}"/>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5" name="Footer Placeholder 4">
            <a:extLst>
              <a:ext uri="{FF2B5EF4-FFF2-40B4-BE49-F238E27FC236}">
                <a16:creationId xmlns:a16="http://schemas.microsoft.com/office/drawing/2014/main" id="{359046EF-8A78-4C5C-8C4B-7AB6BEFE3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F4525-BD2F-4A49-BA25-BC05AF7069B4}"/>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167957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9ECB-2280-47EF-A0A0-74D4EF020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3BF98-4731-4075-8521-18C02BEAD8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D399-F9B4-48EA-850E-EEE665705090}"/>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5" name="Footer Placeholder 4">
            <a:extLst>
              <a:ext uri="{FF2B5EF4-FFF2-40B4-BE49-F238E27FC236}">
                <a16:creationId xmlns:a16="http://schemas.microsoft.com/office/drawing/2014/main" id="{47B4FE0B-5D15-42F0-9D23-A1535D559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1F1E5-D54E-40C8-91D0-9B8E05D22C1B}"/>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390194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9F723-85C9-4087-ABBE-9E045A40B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376B61-4E1B-4F33-A3DD-C7D80B6E86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15B28-760F-4FA0-894D-11BC81788D6F}"/>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5" name="Footer Placeholder 4">
            <a:extLst>
              <a:ext uri="{FF2B5EF4-FFF2-40B4-BE49-F238E27FC236}">
                <a16:creationId xmlns:a16="http://schemas.microsoft.com/office/drawing/2014/main" id="{2AE59F1C-F6A9-41CA-BBFC-1CE23BE17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71A1D-1B57-450E-B69A-090AC34479AA}"/>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281239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8050-F195-4929-A7EC-5E384B0F2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39E99-09FB-471C-9757-2427411D3F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240EE-9B58-409B-B0C6-4C1CCFD25F13}"/>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5" name="Footer Placeholder 4">
            <a:extLst>
              <a:ext uri="{FF2B5EF4-FFF2-40B4-BE49-F238E27FC236}">
                <a16:creationId xmlns:a16="http://schemas.microsoft.com/office/drawing/2014/main" id="{A8482B8B-D171-44FA-9C41-47CB9F97C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7FAB4-EFAC-460E-90CF-F15CD32DB856}"/>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423756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3571-3160-43B7-9E3B-FB3331E5FE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4DFA9-6B48-4F58-ACF9-8E5286AB5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335329-D49A-40E2-B18A-42DD6400A085}"/>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5" name="Footer Placeholder 4">
            <a:extLst>
              <a:ext uri="{FF2B5EF4-FFF2-40B4-BE49-F238E27FC236}">
                <a16:creationId xmlns:a16="http://schemas.microsoft.com/office/drawing/2014/main" id="{5ECB9AC9-26D4-485D-97E3-734C058B4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39408-8FC7-4984-8C10-FBF63F4AFA49}"/>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303613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104A-878F-4499-9687-D8F3759533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A99F1-1188-4BD5-8979-D4F68F8C62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70FBE0-C140-4FB6-8953-1C05E3A7DF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555691-9C0B-4B62-8254-B5022377E765}"/>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6" name="Footer Placeholder 5">
            <a:extLst>
              <a:ext uri="{FF2B5EF4-FFF2-40B4-BE49-F238E27FC236}">
                <a16:creationId xmlns:a16="http://schemas.microsoft.com/office/drawing/2014/main" id="{F93A3BBD-6428-4DFF-A18E-704FEC920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64DC5-84D9-488F-819F-362183E055BE}"/>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377095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ADEE-44DD-4497-A576-5D46E94F52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DF314-FD94-47D4-AA42-871AABAED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CE90C2-A313-48CD-BF7D-4BD3E10B5F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653CFE-4B2E-483D-90AC-2468CE2C4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54F4D9-A474-43A3-B466-FE6C094E5C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CFF101-ADA5-4C19-A98E-90054D5297D5}"/>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8" name="Footer Placeholder 7">
            <a:extLst>
              <a:ext uri="{FF2B5EF4-FFF2-40B4-BE49-F238E27FC236}">
                <a16:creationId xmlns:a16="http://schemas.microsoft.com/office/drawing/2014/main" id="{686A4065-E913-454F-91A2-F420F95CD9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E4B47-3868-4773-BB40-3EA50A47218A}"/>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409322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A5F6-49E0-43ED-8C89-EBA0BB0EE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400870-6782-46CF-84C0-2CD1617CFC6C}"/>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4" name="Footer Placeholder 3">
            <a:extLst>
              <a:ext uri="{FF2B5EF4-FFF2-40B4-BE49-F238E27FC236}">
                <a16:creationId xmlns:a16="http://schemas.microsoft.com/office/drawing/2014/main" id="{FABAC5F3-1002-4E9E-B99E-BA77ADDF4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6084E8-F94D-4F61-B88C-EDC03331019A}"/>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121298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6A977-ADD4-4DC7-AAA0-E62A0FD64F81}"/>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3" name="Footer Placeholder 2">
            <a:extLst>
              <a:ext uri="{FF2B5EF4-FFF2-40B4-BE49-F238E27FC236}">
                <a16:creationId xmlns:a16="http://schemas.microsoft.com/office/drawing/2014/main" id="{1F2389E0-BA3F-4F79-A5E0-E51746A9A4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68BE20-9B20-401C-909C-23C49978D730}"/>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156817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CEEE-ADD0-4D67-A487-C4C4126A0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116E31-A349-48C7-9A9D-D24AE6BE7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C00F7-2B50-49F6-B65B-E0CF28FFF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58CB84-1780-4B74-8329-2A116E5FB0FF}"/>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6" name="Footer Placeholder 5">
            <a:extLst>
              <a:ext uri="{FF2B5EF4-FFF2-40B4-BE49-F238E27FC236}">
                <a16:creationId xmlns:a16="http://schemas.microsoft.com/office/drawing/2014/main" id="{48F2D5BF-4C56-4522-9A62-9AB58288E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EFE0B-AEAA-4C08-AE56-24FE487C5290}"/>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158852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5C3E-C42A-4B03-8324-5E51795C0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83A4E-2F05-438B-B65A-0BE699157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ED3259-4AAF-4F01-88B4-CF957AA9F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E1779C-88F3-4D1A-9DC3-1F88F3560832}"/>
              </a:ext>
            </a:extLst>
          </p:cNvPr>
          <p:cNvSpPr>
            <a:spLocks noGrp="1"/>
          </p:cNvSpPr>
          <p:nvPr>
            <p:ph type="dt" sz="half" idx="10"/>
          </p:nvPr>
        </p:nvSpPr>
        <p:spPr/>
        <p:txBody>
          <a:bodyPr/>
          <a:lstStyle/>
          <a:p>
            <a:fld id="{E8E92513-4DCD-46B0-A55B-FB64ECC085DC}" type="datetimeFigureOut">
              <a:rPr lang="en-US" smtClean="0"/>
              <a:t>12/13/2018</a:t>
            </a:fld>
            <a:endParaRPr lang="en-US"/>
          </a:p>
        </p:txBody>
      </p:sp>
      <p:sp>
        <p:nvSpPr>
          <p:cNvPr id="6" name="Footer Placeholder 5">
            <a:extLst>
              <a:ext uri="{FF2B5EF4-FFF2-40B4-BE49-F238E27FC236}">
                <a16:creationId xmlns:a16="http://schemas.microsoft.com/office/drawing/2014/main" id="{6C54DC55-0BBE-442D-AC21-7B2F0C43D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C19B4-B437-4848-A361-A692646DE47D}"/>
              </a:ext>
            </a:extLst>
          </p:cNvPr>
          <p:cNvSpPr>
            <a:spLocks noGrp="1"/>
          </p:cNvSpPr>
          <p:nvPr>
            <p:ph type="sldNum" sz="quarter" idx="12"/>
          </p:nvPr>
        </p:nvSpPr>
        <p:spPr/>
        <p:txBody>
          <a:bodyPr/>
          <a:lstStyle/>
          <a:p>
            <a:fld id="{4A2B1D7A-EB88-4F95-ABB4-85A5F9466D63}" type="slidenum">
              <a:rPr lang="en-US" smtClean="0"/>
              <a:t>‹#›</a:t>
            </a:fld>
            <a:endParaRPr lang="en-US"/>
          </a:p>
        </p:txBody>
      </p:sp>
    </p:spTree>
    <p:extLst>
      <p:ext uri="{BB962C8B-B14F-4D97-AF65-F5344CB8AC3E}">
        <p14:creationId xmlns:p14="http://schemas.microsoft.com/office/powerpoint/2010/main" val="34227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E4732-9B2C-4DD0-8307-14E7FAFBC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434679-594A-4562-98C2-8B7306051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8A01A-8F9F-416F-B402-5A50C3752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92513-4DCD-46B0-A55B-FB64ECC085DC}" type="datetimeFigureOut">
              <a:rPr lang="en-US" smtClean="0"/>
              <a:t>12/13/2018</a:t>
            </a:fld>
            <a:endParaRPr lang="en-US"/>
          </a:p>
        </p:txBody>
      </p:sp>
      <p:sp>
        <p:nvSpPr>
          <p:cNvPr id="5" name="Footer Placeholder 4">
            <a:extLst>
              <a:ext uri="{FF2B5EF4-FFF2-40B4-BE49-F238E27FC236}">
                <a16:creationId xmlns:a16="http://schemas.microsoft.com/office/drawing/2014/main" id="{5FE07422-F75C-4E61-88F1-2292C403E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5D5227-B150-4B12-AD65-71D3F0A1B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B1D7A-EB88-4F95-ABB4-85A5F9466D63}" type="slidenum">
              <a:rPr lang="en-US" smtClean="0"/>
              <a:t>‹#›</a:t>
            </a:fld>
            <a:endParaRPr lang="en-US"/>
          </a:p>
        </p:txBody>
      </p:sp>
    </p:spTree>
    <p:extLst>
      <p:ext uri="{BB962C8B-B14F-4D97-AF65-F5344CB8AC3E}">
        <p14:creationId xmlns:p14="http://schemas.microsoft.com/office/powerpoint/2010/main" val="98581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4192-3099-46E3-9F8D-F0086C6DA276}"/>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BA924384-C771-4C65-8A23-440F0614FF91}"/>
              </a:ext>
            </a:extLst>
          </p:cNvPr>
          <p:cNvSpPr>
            <a:spLocks noGrp="1"/>
          </p:cNvSpPr>
          <p:nvPr>
            <p:ph idx="1"/>
          </p:nvPr>
        </p:nvSpPr>
        <p:spPr/>
        <p:txBody>
          <a:bodyPr/>
          <a:lstStyle/>
          <a:p>
            <a:r>
              <a:rPr lang="en-US" dirty="0"/>
              <a:t>What are the major drivers of chlorophyll a in FCR</a:t>
            </a:r>
          </a:p>
          <a:p>
            <a:r>
              <a:rPr lang="en-US" dirty="0"/>
              <a:t>Are predictable drivers (e.g., water temp, rainfall) equally as powerful as non-predictable drivers (e.g., TP load, turbidity) at predicting </a:t>
            </a:r>
            <a:r>
              <a:rPr lang="en-US" dirty="0" err="1"/>
              <a:t>chl</a:t>
            </a:r>
            <a:r>
              <a:rPr lang="en-US" dirty="0"/>
              <a:t>?</a:t>
            </a:r>
          </a:p>
          <a:p>
            <a:r>
              <a:rPr lang="en-US" dirty="0"/>
              <a:t>Are the same predictable drivers important from year to year?</a:t>
            </a:r>
          </a:p>
          <a:p>
            <a:r>
              <a:rPr lang="en-US" dirty="0"/>
              <a:t>Are the same drivers, regardless of predictable important from year to year?</a:t>
            </a:r>
          </a:p>
          <a:p>
            <a:pPr lvl="1"/>
            <a:r>
              <a:rPr lang="en-US" dirty="0"/>
              <a:t>If not, is the statistical difference in chlorophyll prediction significant?</a:t>
            </a:r>
          </a:p>
        </p:txBody>
      </p:sp>
    </p:spTree>
    <p:extLst>
      <p:ext uri="{BB962C8B-B14F-4D97-AF65-F5344CB8AC3E}">
        <p14:creationId xmlns:p14="http://schemas.microsoft.com/office/powerpoint/2010/main" val="277021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8EB8DC-26C8-46F1-84BF-8FC2D5162C01}"/>
              </a:ext>
            </a:extLst>
          </p:cNvPr>
          <p:cNvPicPr>
            <a:picLocks noChangeAspect="1"/>
          </p:cNvPicPr>
          <p:nvPr/>
        </p:nvPicPr>
        <p:blipFill>
          <a:blip r:embed="rId3"/>
          <a:stretch>
            <a:fillRect/>
          </a:stretch>
        </p:blipFill>
        <p:spPr>
          <a:xfrm>
            <a:off x="511719" y="1297467"/>
            <a:ext cx="4964522" cy="3798478"/>
          </a:xfrm>
          <a:prstGeom prst="rect">
            <a:avLst/>
          </a:prstGeom>
        </p:spPr>
      </p:pic>
      <p:pic>
        <p:nvPicPr>
          <p:cNvPr id="5" name="Picture 4">
            <a:extLst>
              <a:ext uri="{FF2B5EF4-FFF2-40B4-BE49-F238E27FC236}">
                <a16:creationId xmlns:a16="http://schemas.microsoft.com/office/drawing/2014/main" id="{DEECA71C-4F27-45CA-BDA1-6E41289D3B48}"/>
              </a:ext>
            </a:extLst>
          </p:cNvPr>
          <p:cNvPicPr>
            <a:picLocks noChangeAspect="1"/>
          </p:cNvPicPr>
          <p:nvPr/>
        </p:nvPicPr>
        <p:blipFill>
          <a:blip r:embed="rId4"/>
          <a:stretch>
            <a:fillRect/>
          </a:stretch>
        </p:blipFill>
        <p:spPr>
          <a:xfrm>
            <a:off x="6532880" y="1297468"/>
            <a:ext cx="4964521" cy="3798477"/>
          </a:xfrm>
          <a:prstGeom prst="rect">
            <a:avLst/>
          </a:prstGeom>
        </p:spPr>
      </p:pic>
      <p:sp>
        <p:nvSpPr>
          <p:cNvPr id="6" name="TextBox 5">
            <a:extLst>
              <a:ext uri="{FF2B5EF4-FFF2-40B4-BE49-F238E27FC236}">
                <a16:creationId xmlns:a16="http://schemas.microsoft.com/office/drawing/2014/main" id="{C71C9351-7BC0-41F0-BA2B-02455F67E678}"/>
              </a:ext>
            </a:extLst>
          </p:cNvPr>
          <p:cNvSpPr txBox="1"/>
          <p:nvPr/>
        </p:nvSpPr>
        <p:spPr>
          <a:xfrm>
            <a:off x="697229" y="4937760"/>
            <a:ext cx="477901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Drivers: </a:t>
            </a:r>
            <a:r>
              <a:rPr lang="en-US" dirty="0" err="1"/>
              <a:t>Chla</a:t>
            </a:r>
            <a:r>
              <a:rPr lang="en-US" dirty="0"/>
              <a:t>(t-1), mean flow, water temp, max windspeed, mean shortwave</a:t>
            </a:r>
          </a:p>
          <a:p>
            <a:pPr marL="285750" indent="-285750">
              <a:buFont typeface="Arial" panose="020B0604020202020204" pitchFamily="34" charset="0"/>
              <a:buChar char="•"/>
            </a:pPr>
            <a:r>
              <a:rPr lang="en-US" dirty="0"/>
              <a:t>R^2 = 0.8 for all three models</a:t>
            </a:r>
          </a:p>
          <a:p>
            <a:pPr marL="285750" indent="-285750">
              <a:buFont typeface="Arial" panose="020B0604020202020204" pitchFamily="34" charset="0"/>
              <a:buChar char="•"/>
            </a:pPr>
            <a:r>
              <a:rPr lang="en-US" dirty="0"/>
              <a:t>RMSE = 0.2 for all predictions</a:t>
            </a:r>
          </a:p>
        </p:txBody>
      </p:sp>
    </p:spTree>
    <p:extLst>
      <p:ext uri="{BB962C8B-B14F-4D97-AF65-F5344CB8AC3E}">
        <p14:creationId xmlns:p14="http://schemas.microsoft.com/office/powerpoint/2010/main" val="1884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4E9C08-9ECF-422B-AEB2-8DBB1BE31AED}"/>
              </a:ext>
            </a:extLst>
          </p:cNvPr>
          <p:cNvPicPr>
            <a:picLocks noChangeAspect="1"/>
          </p:cNvPicPr>
          <p:nvPr/>
        </p:nvPicPr>
        <p:blipFill>
          <a:blip r:embed="rId2"/>
          <a:stretch>
            <a:fillRect/>
          </a:stretch>
        </p:blipFill>
        <p:spPr>
          <a:xfrm>
            <a:off x="363254" y="229722"/>
            <a:ext cx="5851225" cy="4476916"/>
          </a:xfrm>
          <a:prstGeom prst="rect">
            <a:avLst/>
          </a:prstGeom>
        </p:spPr>
      </p:pic>
      <p:sp>
        <p:nvSpPr>
          <p:cNvPr id="6" name="TextBox 5">
            <a:extLst>
              <a:ext uri="{FF2B5EF4-FFF2-40B4-BE49-F238E27FC236}">
                <a16:creationId xmlns:a16="http://schemas.microsoft.com/office/drawing/2014/main" id="{E1B7C500-A43D-4F09-9648-FD87B9E59614}"/>
              </a:ext>
            </a:extLst>
          </p:cNvPr>
          <p:cNvSpPr txBox="1"/>
          <p:nvPr/>
        </p:nvSpPr>
        <p:spPr>
          <a:xfrm>
            <a:off x="450937" y="4960307"/>
            <a:ext cx="581207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SRP + mean Shortwave and SRP + mean Inflow Temp</a:t>
            </a:r>
          </a:p>
          <a:p>
            <a:pPr marL="285750" indent="-285750">
              <a:buFont typeface="Arial" panose="020B0604020202020204" pitchFamily="34" charset="0"/>
              <a:buChar char="•"/>
            </a:pPr>
            <a:r>
              <a:rPr lang="en-US" dirty="0"/>
              <a:t>R^2 = 0.7</a:t>
            </a:r>
          </a:p>
          <a:p>
            <a:pPr marL="285750" indent="-285750">
              <a:buFont typeface="Arial" panose="020B0604020202020204" pitchFamily="34" charset="0"/>
              <a:buChar char="•"/>
            </a:pPr>
            <a:r>
              <a:rPr lang="en-US" dirty="0"/>
              <a:t>RMSE = 0.3</a:t>
            </a:r>
          </a:p>
          <a:p>
            <a:endParaRPr lang="en-US" dirty="0"/>
          </a:p>
        </p:txBody>
      </p:sp>
      <p:pic>
        <p:nvPicPr>
          <p:cNvPr id="7" name="Picture 6">
            <a:extLst>
              <a:ext uri="{FF2B5EF4-FFF2-40B4-BE49-F238E27FC236}">
                <a16:creationId xmlns:a16="http://schemas.microsoft.com/office/drawing/2014/main" id="{A1011D0B-B182-453C-B53C-FC13320EDAB1}"/>
              </a:ext>
            </a:extLst>
          </p:cNvPr>
          <p:cNvPicPr>
            <a:picLocks noChangeAspect="1"/>
          </p:cNvPicPr>
          <p:nvPr/>
        </p:nvPicPr>
        <p:blipFill>
          <a:blip r:embed="rId3"/>
          <a:stretch>
            <a:fillRect/>
          </a:stretch>
        </p:blipFill>
        <p:spPr>
          <a:xfrm>
            <a:off x="6096000" y="204671"/>
            <a:ext cx="5851224" cy="4476915"/>
          </a:xfrm>
          <a:prstGeom prst="rect">
            <a:avLst/>
          </a:prstGeom>
        </p:spPr>
      </p:pic>
      <p:sp>
        <p:nvSpPr>
          <p:cNvPr id="8" name="TextBox 7">
            <a:extLst>
              <a:ext uri="{FF2B5EF4-FFF2-40B4-BE49-F238E27FC236}">
                <a16:creationId xmlns:a16="http://schemas.microsoft.com/office/drawing/2014/main" id="{824CE692-30F7-4EB9-9538-ABC8D56563E6}"/>
              </a:ext>
            </a:extLst>
          </p:cNvPr>
          <p:cNvSpPr txBox="1"/>
          <p:nvPr/>
        </p:nvSpPr>
        <p:spPr>
          <a:xfrm>
            <a:off x="6638795" y="4847573"/>
            <a:ext cx="4734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SRP dataset at 1.0m (i.e. 0.8m) stop after 2014</a:t>
            </a:r>
          </a:p>
          <a:p>
            <a:pPr marL="285750" indent="-285750">
              <a:buFont typeface="Arial" panose="020B0604020202020204" pitchFamily="34" charset="0"/>
              <a:buChar char="•"/>
            </a:pPr>
            <a:r>
              <a:rPr lang="en-US" dirty="0"/>
              <a:t>But this model does a much better job with the underlying pattern than the predictable variables</a:t>
            </a:r>
          </a:p>
        </p:txBody>
      </p:sp>
    </p:spTree>
    <p:extLst>
      <p:ext uri="{BB962C8B-B14F-4D97-AF65-F5344CB8AC3E}">
        <p14:creationId xmlns:p14="http://schemas.microsoft.com/office/powerpoint/2010/main" val="317863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566134-0C4B-4513-87B7-7D0E00EB4DD5}"/>
              </a:ext>
            </a:extLst>
          </p:cNvPr>
          <p:cNvPicPr>
            <a:picLocks noChangeAspect="1"/>
          </p:cNvPicPr>
          <p:nvPr/>
        </p:nvPicPr>
        <p:blipFill>
          <a:blip r:embed="rId3"/>
          <a:stretch>
            <a:fillRect/>
          </a:stretch>
        </p:blipFill>
        <p:spPr>
          <a:xfrm>
            <a:off x="363255" y="322219"/>
            <a:ext cx="4911773" cy="3758118"/>
          </a:xfrm>
          <a:prstGeom prst="rect">
            <a:avLst/>
          </a:prstGeom>
        </p:spPr>
      </p:pic>
      <p:sp>
        <p:nvSpPr>
          <p:cNvPr id="5" name="TextBox 4">
            <a:extLst>
              <a:ext uri="{FF2B5EF4-FFF2-40B4-BE49-F238E27FC236}">
                <a16:creationId xmlns:a16="http://schemas.microsoft.com/office/drawing/2014/main" id="{7A0C8757-3793-4896-8FFB-80983725A07A}"/>
              </a:ext>
            </a:extLst>
          </p:cNvPr>
          <p:cNvSpPr txBox="1"/>
          <p:nvPr/>
        </p:nvSpPr>
        <p:spPr>
          <a:xfrm>
            <a:off x="350729" y="4434214"/>
            <a:ext cx="498535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Dataset shortened to period where TP load data is available</a:t>
            </a:r>
          </a:p>
          <a:p>
            <a:pPr marL="285750" indent="-285750">
              <a:buFont typeface="Arial" panose="020B0604020202020204" pitchFamily="34" charset="0"/>
              <a:buChar char="•"/>
            </a:pPr>
            <a:r>
              <a:rPr lang="en-US" dirty="0"/>
              <a:t>R2 = 0.9</a:t>
            </a:r>
          </a:p>
          <a:p>
            <a:pPr marL="285750" indent="-285750">
              <a:buFont typeface="Arial" panose="020B0604020202020204" pitchFamily="34" charset="0"/>
              <a:buChar char="•"/>
            </a:pPr>
            <a:r>
              <a:rPr lang="en-US" dirty="0"/>
              <a:t>RMSE = 0.1</a:t>
            </a:r>
          </a:p>
        </p:txBody>
      </p:sp>
    </p:spTree>
    <p:extLst>
      <p:ext uri="{BB962C8B-B14F-4D97-AF65-F5344CB8AC3E}">
        <p14:creationId xmlns:p14="http://schemas.microsoft.com/office/powerpoint/2010/main" val="266886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238B25-4F1E-488F-938C-8F30903F5CAE}"/>
              </a:ext>
            </a:extLst>
          </p:cNvPr>
          <p:cNvPicPr>
            <a:picLocks noChangeAspect="1"/>
          </p:cNvPicPr>
          <p:nvPr/>
        </p:nvPicPr>
        <p:blipFill>
          <a:blip r:embed="rId3"/>
          <a:stretch>
            <a:fillRect/>
          </a:stretch>
        </p:blipFill>
        <p:spPr>
          <a:xfrm>
            <a:off x="375782" y="122481"/>
            <a:ext cx="6089219" cy="4659011"/>
          </a:xfrm>
          <a:prstGeom prst="rect">
            <a:avLst/>
          </a:prstGeom>
        </p:spPr>
      </p:pic>
      <p:pic>
        <p:nvPicPr>
          <p:cNvPr id="7" name="Picture 6">
            <a:extLst>
              <a:ext uri="{FF2B5EF4-FFF2-40B4-BE49-F238E27FC236}">
                <a16:creationId xmlns:a16="http://schemas.microsoft.com/office/drawing/2014/main" id="{FC59BE04-99D1-47A7-8F0A-FD6F5C220763}"/>
              </a:ext>
            </a:extLst>
          </p:cNvPr>
          <p:cNvPicPr>
            <a:picLocks noChangeAspect="1"/>
          </p:cNvPicPr>
          <p:nvPr/>
        </p:nvPicPr>
        <p:blipFill>
          <a:blip r:embed="rId4"/>
          <a:stretch>
            <a:fillRect/>
          </a:stretch>
        </p:blipFill>
        <p:spPr>
          <a:xfrm>
            <a:off x="6705698" y="284998"/>
            <a:ext cx="5308329" cy="4061533"/>
          </a:xfrm>
          <a:prstGeom prst="rect">
            <a:avLst/>
          </a:prstGeom>
        </p:spPr>
      </p:pic>
    </p:spTree>
    <p:extLst>
      <p:ext uri="{BB962C8B-B14F-4D97-AF65-F5344CB8AC3E}">
        <p14:creationId xmlns:p14="http://schemas.microsoft.com/office/powerpoint/2010/main" val="75933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26A8-48AF-470D-A422-B0BB25CD08D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4F22995-938B-41FF-A076-6331F9C7A807}"/>
              </a:ext>
            </a:extLst>
          </p:cNvPr>
          <p:cNvSpPr>
            <a:spLocks noGrp="1"/>
          </p:cNvSpPr>
          <p:nvPr>
            <p:ph idx="1"/>
          </p:nvPr>
        </p:nvSpPr>
        <p:spPr/>
        <p:txBody>
          <a:bodyPr/>
          <a:lstStyle/>
          <a:p>
            <a:r>
              <a:rPr lang="en-US" dirty="0"/>
              <a:t>Inflow model from Nicole</a:t>
            </a:r>
          </a:p>
          <a:p>
            <a:r>
              <a:rPr lang="en-US" dirty="0"/>
              <a:t>Model selection for different years</a:t>
            </a:r>
          </a:p>
          <a:p>
            <a:r>
              <a:rPr lang="en-US" dirty="0"/>
              <a:t>What to do about missing chem data at 0.8m?</a:t>
            </a:r>
          </a:p>
          <a:p>
            <a:pPr lvl="1"/>
            <a:r>
              <a:rPr lang="en-US" dirty="0"/>
              <a:t>Is 0.1 or 1.6 justifiable to use?</a:t>
            </a:r>
          </a:p>
        </p:txBody>
      </p:sp>
    </p:spTree>
    <p:extLst>
      <p:ext uri="{BB962C8B-B14F-4D97-AF65-F5344CB8AC3E}">
        <p14:creationId xmlns:p14="http://schemas.microsoft.com/office/powerpoint/2010/main" val="3673114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351</Words>
  <Application>Microsoft Office PowerPoint</Application>
  <PresentationFormat>Widescreen</PresentationFormat>
  <Paragraphs>29</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Questions </vt:lpstr>
      <vt:lpstr>PowerPoint Presentation</vt:lpstr>
      <vt:lpstr>PowerPoint Presentation</vt:lpstr>
      <vt:lpstr>PowerPoint Presentation</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Whitney Woelmer</dc:creator>
  <cp:lastModifiedBy>Whitney Woelmer</cp:lastModifiedBy>
  <cp:revision>12</cp:revision>
  <dcterms:created xsi:type="dcterms:W3CDTF">2018-12-13T15:33:32Z</dcterms:created>
  <dcterms:modified xsi:type="dcterms:W3CDTF">2018-12-13T20:30:19Z</dcterms:modified>
</cp:coreProperties>
</file>