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9" r:id="rId2"/>
    <p:sldId id="256" r:id="rId3"/>
    <p:sldId id="257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376548-F2D6-4487-A154-0569A017088C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979545-5DA1-4048-AD2D-23B11FF10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55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Selected drivers for the 13-16 dataset are biased by what variables are available for the entirety of 2013-2016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979545-5DA1-4048-AD2D-23B11FF109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24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SRP is not available for some years so the model was not run for 2013-2016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979545-5DA1-4048-AD2D-23B11FF109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96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4974F-99C8-4F8A-A1D2-C2ACBD2570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F47B86-C699-4E91-A634-3DC90AEB7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7F4F3-087A-476D-8CED-C626615ED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D148-968C-438B-9EF8-FB2B2D66DCCD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60F74-BEFB-4EED-A494-38797D315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BAB9F-CD66-4968-B6EF-A5E6CD7A2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C695-A174-4391-8C80-692CB7EE3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09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A6674-F49D-4A6A-AB2C-897F75D71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A4FD46-078F-40E1-AC75-6E9A6260B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D9F72-85A1-45E7-A02C-41EB535C0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D148-968C-438B-9EF8-FB2B2D66DCCD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47BBD-1BF1-4489-A0E2-FC4BE227D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A3A49-82AA-4D5B-93BE-1C1DD09F9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C695-A174-4391-8C80-692CB7EE3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77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115B49-46EB-4A16-8DEA-F30465F937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7447F5-8158-4FA5-AFA0-35F0F455F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EF284-71E4-407C-98BF-9655B081B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D148-968C-438B-9EF8-FB2B2D66DCCD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7DC30-CE84-4428-B4D4-0FC745D0F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7FA5E-D3D0-4EF9-B7E2-738F44094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C695-A174-4391-8C80-692CB7EE3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57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03698-58B9-4510-B697-B7DC34695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597C0-A1A9-4046-B2E0-6C3BF2D3E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FDDD0-5905-4A54-AF69-1B1D2C7E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D148-968C-438B-9EF8-FB2B2D66DCCD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F2B77-C30D-4807-B807-8519439C7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4FCCC-DDD6-4CF0-BC28-E192780BF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C695-A174-4391-8C80-692CB7EE3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39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96336-A0C7-428B-963F-AED123CBF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F8A64-A50A-43AB-AA99-301AFD129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50482-0CAF-4A41-9A35-6FD4C826C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D148-968C-438B-9EF8-FB2B2D66DCCD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2ED72-F5E3-4B09-967F-9FFAA09BB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43C8F-76C8-47AA-8B96-03D7FEEB0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C695-A174-4391-8C80-692CB7EE3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632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AB374-22EB-4C7B-A622-05A21CA1E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6484A-E5D1-4058-BCFA-AEFC9353E9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015249-6524-4478-A650-D4B986682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43B55-052A-4182-9041-8AF6E6787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D148-968C-438B-9EF8-FB2B2D66DCCD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16506B-3A1E-4041-8809-3065851DC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065979-AF82-4213-A377-1584C2F96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C695-A174-4391-8C80-692CB7EE3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67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45EC5-539E-46C9-B955-BD517225B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0A279-4580-4334-9B6F-1D454C715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49B629-8841-4ADD-AD58-CF6FEC64F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C40FFB-A8FD-456F-9FC2-E881B0AC44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A3FFD4-DB90-4F18-9631-F8D48BCCA2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9F075A-3E30-4BA4-98A6-7C1E7C385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D148-968C-438B-9EF8-FB2B2D66DCCD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FEF33F-CF65-489A-B574-2866028B1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A58902-FEC2-4388-9512-47421C2CA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C695-A174-4391-8C80-692CB7EE3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36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CC5B9-2FDF-4366-9421-3DE430243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C7DCA4-DDD5-431E-A40D-AFAF1203B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D148-968C-438B-9EF8-FB2B2D66DCCD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3E896B-7B02-4999-A767-2B7129CA7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848151-A0D8-4FA2-8182-F54D8F1E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C695-A174-4391-8C80-692CB7EE3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879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4DA1AD-698A-42F9-9448-0550F252A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D148-968C-438B-9EF8-FB2B2D66DCCD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170EB-F131-4574-BC28-5AAC0E58C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5AC8B0-FD30-4556-9A0C-D8CF5C17A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C695-A174-4391-8C80-692CB7EE3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80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E5EBC-F53E-4328-87E1-F27CE3FF1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902FF-3B27-4A4B-88F5-2AB4F806E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41BC1A-CC08-4791-BC7C-9C097D55A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2DFA48-69BB-4079-BD5A-9E749C68D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D148-968C-438B-9EF8-FB2B2D66DCCD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6A1ED-69CA-4D6F-AEBA-ED6B78746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C5CBD-1F0A-44AB-A5DC-A2E5CD0DF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C695-A174-4391-8C80-692CB7EE3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487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5D33B-B108-40D9-B3AF-99D32BDA2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F062AC-3656-4578-B0C6-42F6C3F47C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6C7D62-CE4C-4E14-9891-97F527B28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DB7D3-D3D4-423B-A3FD-ECADAF4D5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D148-968C-438B-9EF8-FB2B2D66DCCD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CBAC6-4612-4558-B9BE-BB79C1B3E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83C403-EC09-4939-BB41-74C0EA017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C695-A174-4391-8C80-692CB7EE3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26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B13562-274D-4646-9337-9BB12B4C4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9675E-8738-47E6-89EB-92051DB21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56A70-D190-4192-B289-41051D39FE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3D148-968C-438B-9EF8-FB2B2D66DCCD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61649-7B21-43F9-AAB4-9A75720014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D11A1-D12B-4A06-8447-CEAE08340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DC695-A174-4391-8C80-692CB7EE3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507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5830F-3BFF-40E7-992B-B4FF6CBAE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75880-DBE7-4634-930A-30598C5F3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models have auto regressive lag of 1 timestep</a:t>
            </a:r>
          </a:p>
        </p:txBody>
      </p:sp>
    </p:spTree>
    <p:extLst>
      <p:ext uri="{BB962C8B-B14F-4D97-AF65-F5344CB8AC3E}">
        <p14:creationId xmlns:p14="http://schemas.microsoft.com/office/powerpoint/2010/main" val="1051780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F6B60B-E106-4C4A-BFFA-BCBA46FD6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282" y="3038475"/>
            <a:ext cx="3759393" cy="273064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BFB131-5CF2-46CA-8B83-FB3BCE665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Model drivers</a:t>
            </a:r>
          </a:p>
          <a:p>
            <a:pPr lvl="1"/>
            <a:r>
              <a:rPr lang="en-US" dirty="0"/>
              <a:t>Mod1: SW mean + </a:t>
            </a:r>
            <a:r>
              <a:rPr lang="en-US" dirty="0" err="1"/>
              <a:t>SpCond</a:t>
            </a:r>
            <a:r>
              <a:rPr lang="en-US" dirty="0"/>
              <a:t> + Turbidity + DO + </a:t>
            </a:r>
            <a:r>
              <a:rPr lang="en-US" dirty="0" err="1"/>
              <a:t>Temp@inf</a:t>
            </a:r>
            <a:r>
              <a:rPr lang="en-US" dirty="0"/>
              <a:t> max</a:t>
            </a:r>
          </a:p>
          <a:p>
            <a:pPr lvl="1"/>
            <a:r>
              <a:rPr lang="en-US" dirty="0"/>
              <a:t>Mod2: SW mean + </a:t>
            </a:r>
            <a:r>
              <a:rPr lang="en-US" dirty="0" err="1"/>
              <a:t>SpCond</a:t>
            </a:r>
            <a:r>
              <a:rPr lang="en-US" dirty="0"/>
              <a:t> + </a:t>
            </a:r>
            <a:r>
              <a:rPr lang="en-US" dirty="0" err="1"/>
              <a:t>Turbdity</a:t>
            </a:r>
            <a:endParaRPr lang="en-US" dirty="0"/>
          </a:p>
          <a:p>
            <a:pPr lvl="1"/>
            <a:r>
              <a:rPr lang="en-US" dirty="0"/>
              <a:t>Mod3: SW mean + </a:t>
            </a:r>
            <a:r>
              <a:rPr lang="en-US" dirty="0" err="1"/>
              <a:t>SpCond</a:t>
            </a:r>
            <a:r>
              <a:rPr lang="en-US" dirty="0"/>
              <a:t> + Turbidity + DO</a:t>
            </a:r>
          </a:p>
          <a:p>
            <a:pPr lvl="1"/>
            <a:r>
              <a:rPr lang="en-US" dirty="0"/>
              <a:t>Mod4: SW mean + </a:t>
            </a:r>
            <a:r>
              <a:rPr lang="en-US" dirty="0" err="1"/>
              <a:t>SpCond</a:t>
            </a:r>
            <a:r>
              <a:rPr lang="en-US" dirty="0"/>
              <a:t> + Turbidity + </a:t>
            </a:r>
            <a:r>
              <a:rPr lang="en-US" dirty="0" err="1"/>
              <a:t>Temp@inf</a:t>
            </a:r>
            <a:r>
              <a:rPr lang="en-US" dirty="0"/>
              <a:t> max</a:t>
            </a:r>
          </a:p>
          <a:p>
            <a:r>
              <a:rPr lang="en-US" dirty="0"/>
              <a:t>R2</a:t>
            </a:r>
          </a:p>
          <a:p>
            <a:pPr lvl="1"/>
            <a:r>
              <a:rPr lang="en-US" dirty="0"/>
              <a:t>0.50</a:t>
            </a:r>
          </a:p>
          <a:p>
            <a:pPr lvl="1"/>
            <a:r>
              <a:rPr lang="en-US" dirty="0"/>
              <a:t>0.48</a:t>
            </a:r>
          </a:p>
          <a:p>
            <a:pPr lvl="1"/>
            <a:r>
              <a:rPr lang="en-US" dirty="0"/>
              <a:t>0.49</a:t>
            </a:r>
          </a:p>
          <a:p>
            <a:pPr lvl="1"/>
            <a:r>
              <a:rPr lang="en-US" dirty="0"/>
              <a:t>0.49</a:t>
            </a:r>
          </a:p>
          <a:p>
            <a:r>
              <a:rPr lang="en-US" dirty="0"/>
              <a:t>RMSE</a:t>
            </a:r>
          </a:p>
          <a:p>
            <a:pPr lvl="1"/>
            <a:r>
              <a:rPr lang="en-US" dirty="0"/>
              <a:t>0.43</a:t>
            </a:r>
          </a:p>
          <a:p>
            <a:pPr lvl="1"/>
            <a:r>
              <a:rPr lang="en-US" dirty="0"/>
              <a:t>0.44</a:t>
            </a:r>
          </a:p>
          <a:p>
            <a:pPr lvl="1"/>
            <a:r>
              <a:rPr lang="en-US" dirty="0"/>
              <a:t>0.43</a:t>
            </a:r>
          </a:p>
          <a:p>
            <a:pPr lvl="1"/>
            <a:r>
              <a:rPr lang="en-US" dirty="0"/>
              <a:t>0.43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A063EDD-F476-41B5-BDD5-335FE60DD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Drivers selected for entire (2013-2016) dataset</a:t>
            </a:r>
          </a:p>
        </p:txBody>
      </p:sp>
    </p:spTree>
    <p:extLst>
      <p:ext uri="{BB962C8B-B14F-4D97-AF65-F5344CB8AC3E}">
        <p14:creationId xmlns:p14="http://schemas.microsoft.com/office/powerpoint/2010/main" val="3491707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5800A-BA12-4660-B7E6-99C897655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Drivers selected from 2016 only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DB130-35BE-41EA-BECB-96B6C98DC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Model Drivers</a:t>
            </a:r>
          </a:p>
          <a:p>
            <a:pPr lvl="1"/>
            <a:r>
              <a:rPr lang="en-US" dirty="0"/>
              <a:t>Mod1: </a:t>
            </a:r>
            <a:r>
              <a:rPr lang="en-US" dirty="0" err="1"/>
              <a:t>RelHum</a:t>
            </a:r>
            <a:r>
              <a:rPr lang="en-US" dirty="0"/>
              <a:t> max + SRP @ inf + TN:TP @ inf</a:t>
            </a:r>
          </a:p>
          <a:p>
            <a:pPr lvl="1"/>
            <a:r>
              <a:rPr lang="en-US" dirty="0"/>
              <a:t>Mod2: </a:t>
            </a:r>
            <a:r>
              <a:rPr lang="en-US" dirty="0" err="1"/>
              <a:t>RelHum</a:t>
            </a:r>
            <a:r>
              <a:rPr lang="en-US" dirty="0"/>
              <a:t> max + SRP @ inf + TN:TP @ inf + NH4 load</a:t>
            </a:r>
          </a:p>
          <a:p>
            <a:pPr lvl="1"/>
            <a:r>
              <a:rPr lang="en-US" dirty="0"/>
              <a:t>Mod3: </a:t>
            </a:r>
            <a:r>
              <a:rPr lang="en-US" dirty="0" err="1"/>
              <a:t>RelHum</a:t>
            </a:r>
            <a:r>
              <a:rPr lang="en-US" dirty="0"/>
              <a:t> max + SRP @ inf + TN:TP @ inf + rain sum</a:t>
            </a:r>
          </a:p>
          <a:p>
            <a:r>
              <a:rPr lang="en-US" dirty="0"/>
              <a:t>R2</a:t>
            </a:r>
          </a:p>
          <a:p>
            <a:pPr lvl="1"/>
            <a:r>
              <a:rPr lang="en-US" dirty="0"/>
              <a:t>0.71</a:t>
            </a:r>
          </a:p>
          <a:p>
            <a:pPr lvl="1"/>
            <a:r>
              <a:rPr lang="en-US" dirty="0"/>
              <a:t>0.74</a:t>
            </a:r>
          </a:p>
          <a:p>
            <a:pPr lvl="1"/>
            <a:r>
              <a:rPr lang="en-US" dirty="0"/>
              <a:t>0.73</a:t>
            </a:r>
          </a:p>
          <a:p>
            <a:r>
              <a:rPr lang="en-US" dirty="0"/>
              <a:t>RMSE</a:t>
            </a:r>
          </a:p>
          <a:p>
            <a:pPr lvl="1"/>
            <a:r>
              <a:rPr lang="en-US" dirty="0"/>
              <a:t>0.21</a:t>
            </a:r>
          </a:p>
          <a:p>
            <a:pPr lvl="1"/>
            <a:r>
              <a:rPr lang="en-US" dirty="0"/>
              <a:t>0.20</a:t>
            </a:r>
          </a:p>
          <a:p>
            <a:pPr lvl="1"/>
            <a:r>
              <a:rPr lang="en-US" dirty="0"/>
              <a:t>0.20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056B12-F71B-4F4C-89D7-00305C0C8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4981" y="3581260"/>
            <a:ext cx="3759393" cy="27306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1D3D20-CD35-4DFF-AC3E-EF4C2D8BB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4353" y="3581260"/>
            <a:ext cx="3759393" cy="273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873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6829C-3334-4045-8545-F6FB20A50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Drivers selected from 2015 only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9694F-9690-4732-96F6-2CE5A76EB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024"/>
            <a:ext cx="10515600" cy="543877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Model drivers</a:t>
            </a:r>
          </a:p>
          <a:p>
            <a:pPr lvl="1"/>
            <a:r>
              <a:rPr lang="en-US" dirty="0"/>
              <a:t>Mod1: NH4 load + </a:t>
            </a:r>
            <a:r>
              <a:rPr lang="en-US" dirty="0" err="1"/>
              <a:t>SpCond</a:t>
            </a:r>
            <a:endParaRPr lang="en-US" dirty="0"/>
          </a:p>
          <a:p>
            <a:pPr lvl="1"/>
            <a:r>
              <a:rPr lang="en-US" dirty="0"/>
              <a:t>Mod2: NH4 load + </a:t>
            </a:r>
            <a:r>
              <a:rPr lang="en-US" dirty="0" err="1"/>
              <a:t>SpCond</a:t>
            </a:r>
            <a:r>
              <a:rPr lang="en-US" dirty="0"/>
              <a:t> + </a:t>
            </a:r>
            <a:r>
              <a:rPr lang="en-US" dirty="0" err="1"/>
              <a:t>TN:TP@inf</a:t>
            </a:r>
            <a:endParaRPr lang="en-US" dirty="0"/>
          </a:p>
          <a:p>
            <a:pPr lvl="1"/>
            <a:r>
              <a:rPr lang="en-US" dirty="0"/>
              <a:t>Mod3: NH4 load + </a:t>
            </a:r>
            <a:r>
              <a:rPr lang="en-US" dirty="0" err="1"/>
              <a:t>SpCond</a:t>
            </a:r>
            <a:r>
              <a:rPr lang="en-US" dirty="0"/>
              <a:t> + min </a:t>
            </a:r>
            <a:r>
              <a:rPr lang="en-US" dirty="0" err="1"/>
              <a:t>Temp@inf</a:t>
            </a:r>
            <a:endParaRPr lang="en-US" dirty="0"/>
          </a:p>
          <a:p>
            <a:pPr lvl="1"/>
            <a:r>
              <a:rPr lang="en-US" dirty="0"/>
              <a:t>Mod4: NH4 load + </a:t>
            </a:r>
            <a:r>
              <a:rPr lang="en-US" dirty="0" err="1"/>
              <a:t>SpCond</a:t>
            </a:r>
            <a:r>
              <a:rPr lang="en-US" dirty="0"/>
              <a:t> + Turbidity</a:t>
            </a:r>
          </a:p>
          <a:p>
            <a:pPr lvl="1"/>
            <a:r>
              <a:rPr lang="en-US" dirty="0"/>
              <a:t>Mod5: NH4 load + </a:t>
            </a:r>
            <a:r>
              <a:rPr lang="en-US" dirty="0" err="1"/>
              <a:t>SpCond</a:t>
            </a:r>
            <a:r>
              <a:rPr lang="en-US" dirty="0"/>
              <a:t> + DO</a:t>
            </a:r>
          </a:p>
          <a:p>
            <a:pPr lvl="1"/>
            <a:r>
              <a:rPr lang="en-US" dirty="0"/>
              <a:t>Mod6: NH4 load + </a:t>
            </a:r>
            <a:r>
              <a:rPr lang="en-US" dirty="0" err="1"/>
              <a:t>SpCond</a:t>
            </a:r>
            <a:r>
              <a:rPr lang="en-US" dirty="0"/>
              <a:t> + </a:t>
            </a:r>
            <a:r>
              <a:rPr lang="en-US" dirty="0" err="1"/>
              <a:t>SRP@inf</a:t>
            </a:r>
            <a:endParaRPr lang="en-US" dirty="0"/>
          </a:p>
          <a:p>
            <a:r>
              <a:rPr lang="en-US" dirty="0"/>
              <a:t>R2</a:t>
            </a:r>
          </a:p>
          <a:p>
            <a:pPr lvl="1"/>
            <a:r>
              <a:rPr lang="en-US" dirty="0"/>
              <a:t>0.54</a:t>
            </a:r>
          </a:p>
          <a:p>
            <a:pPr lvl="1"/>
            <a:r>
              <a:rPr lang="en-US" dirty="0"/>
              <a:t>0.58</a:t>
            </a:r>
          </a:p>
          <a:p>
            <a:pPr lvl="1"/>
            <a:r>
              <a:rPr lang="en-US" dirty="0"/>
              <a:t>0.57</a:t>
            </a:r>
          </a:p>
          <a:p>
            <a:pPr lvl="1"/>
            <a:r>
              <a:rPr lang="en-US" dirty="0"/>
              <a:t>0.57</a:t>
            </a:r>
          </a:p>
          <a:p>
            <a:pPr lvl="1"/>
            <a:r>
              <a:rPr lang="en-US" dirty="0"/>
              <a:t>0.56</a:t>
            </a:r>
          </a:p>
          <a:p>
            <a:pPr lvl="1"/>
            <a:r>
              <a:rPr lang="en-US" dirty="0"/>
              <a:t>0.56</a:t>
            </a:r>
          </a:p>
          <a:p>
            <a:r>
              <a:rPr lang="en-US" dirty="0"/>
              <a:t>RMSE</a:t>
            </a:r>
          </a:p>
          <a:p>
            <a:pPr lvl="1"/>
            <a:r>
              <a:rPr lang="en-US" dirty="0"/>
              <a:t>0.46</a:t>
            </a:r>
          </a:p>
          <a:p>
            <a:pPr lvl="1"/>
            <a:r>
              <a:rPr lang="en-US" dirty="0"/>
              <a:t>0.44</a:t>
            </a:r>
          </a:p>
          <a:p>
            <a:pPr lvl="1"/>
            <a:r>
              <a:rPr lang="en-US" dirty="0"/>
              <a:t>0.45</a:t>
            </a:r>
          </a:p>
          <a:p>
            <a:pPr lvl="1"/>
            <a:r>
              <a:rPr lang="en-US" dirty="0"/>
              <a:t>0.45</a:t>
            </a:r>
          </a:p>
          <a:p>
            <a:pPr lvl="1"/>
            <a:r>
              <a:rPr lang="en-US" dirty="0"/>
              <a:t>0.45</a:t>
            </a:r>
          </a:p>
          <a:p>
            <a:pPr lvl="1"/>
            <a:r>
              <a:rPr lang="en-US" dirty="0"/>
              <a:t>0.45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ACF264-2570-4898-9206-9BB3EBFC9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7278" y="1046162"/>
            <a:ext cx="3759393" cy="27306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9C425E-6F5B-41DC-B52D-4D68F4131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7277" y="4127360"/>
            <a:ext cx="3759393" cy="273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505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B61E3-64DC-41CE-A09F-98B754D1B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Drivers selected from 2014 only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094D1-E850-497D-A7ED-64107E28C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drivers</a:t>
            </a:r>
          </a:p>
          <a:p>
            <a:pPr lvl="1"/>
            <a:r>
              <a:rPr lang="en-US" dirty="0"/>
              <a:t>Mod1: </a:t>
            </a:r>
            <a:r>
              <a:rPr lang="en-US" dirty="0" err="1"/>
              <a:t>DOC@inf</a:t>
            </a:r>
            <a:r>
              <a:rPr lang="en-US" dirty="0"/>
              <a:t> + SW max + flow min </a:t>
            </a:r>
          </a:p>
          <a:p>
            <a:pPr lvl="1"/>
            <a:r>
              <a:rPr lang="en-US" dirty="0"/>
              <a:t>Mod2: </a:t>
            </a:r>
            <a:r>
              <a:rPr lang="en-US" dirty="0" err="1"/>
              <a:t>DOC@inf</a:t>
            </a:r>
            <a:r>
              <a:rPr lang="en-US" dirty="0"/>
              <a:t> + SW max</a:t>
            </a:r>
          </a:p>
          <a:p>
            <a:r>
              <a:rPr lang="en-US" dirty="0"/>
              <a:t>R2</a:t>
            </a:r>
          </a:p>
          <a:p>
            <a:pPr lvl="1"/>
            <a:r>
              <a:rPr lang="en-US" dirty="0"/>
              <a:t>0.83</a:t>
            </a:r>
          </a:p>
          <a:p>
            <a:pPr lvl="1"/>
            <a:r>
              <a:rPr lang="en-US" dirty="0"/>
              <a:t>0.81</a:t>
            </a:r>
          </a:p>
          <a:p>
            <a:r>
              <a:rPr lang="en-US" dirty="0"/>
              <a:t>RMSE</a:t>
            </a:r>
          </a:p>
          <a:p>
            <a:pPr lvl="1"/>
            <a:r>
              <a:rPr lang="en-US" dirty="0"/>
              <a:t>0.29</a:t>
            </a:r>
          </a:p>
          <a:p>
            <a:pPr lvl="1"/>
            <a:r>
              <a:rPr lang="en-US" dirty="0"/>
              <a:t>0.31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04D5C9-3907-48F4-B0EA-9B47FDC31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9178" y="1182548"/>
            <a:ext cx="3759393" cy="27306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F45B9B-3198-42AE-A797-0805F528B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2053" y="4001294"/>
            <a:ext cx="3759393" cy="273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204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3F5EA-3911-48C6-9C29-4B361313C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Drivers selected from 2013 only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A3CF8-5A7C-4BF2-AD4A-4926D9892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drivers</a:t>
            </a:r>
          </a:p>
          <a:p>
            <a:pPr lvl="1"/>
            <a:r>
              <a:rPr lang="en-US" dirty="0"/>
              <a:t>Mod1: SRP + SW mean</a:t>
            </a:r>
          </a:p>
          <a:p>
            <a:pPr lvl="1"/>
            <a:r>
              <a:rPr lang="en-US" dirty="0"/>
              <a:t>Mod2: SRP + </a:t>
            </a:r>
            <a:r>
              <a:rPr lang="en-US" dirty="0" err="1"/>
              <a:t>Temp@inf</a:t>
            </a:r>
            <a:r>
              <a:rPr lang="en-US" dirty="0"/>
              <a:t> mean</a:t>
            </a:r>
          </a:p>
          <a:p>
            <a:r>
              <a:rPr lang="en-US" dirty="0"/>
              <a:t>R2</a:t>
            </a:r>
          </a:p>
          <a:p>
            <a:pPr lvl="1"/>
            <a:r>
              <a:rPr lang="en-US" dirty="0"/>
              <a:t>0.67</a:t>
            </a:r>
          </a:p>
          <a:p>
            <a:pPr lvl="1"/>
            <a:r>
              <a:rPr lang="en-US" dirty="0"/>
              <a:t>0.67</a:t>
            </a:r>
          </a:p>
          <a:p>
            <a:r>
              <a:rPr lang="en-US" dirty="0"/>
              <a:t>RMSE</a:t>
            </a:r>
          </a:p>
          <a:p>
            <a:pPr lvl="1"/>
            <a:r>
              <a:rPr lang="en-US" dirty="0"/>
              <a:t>0.29</a:t>
            </a:r>
          </a:p>
          <a:p>
            <a:pPr lvl="1"/>
            <a:r>
              <a:rPr lang="en-US" dirty="0"/>
              <a:t>0.29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D3B60A-D9C0-4329-8A0A-7E18E1730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7253" y="1482655"/>
            <a:ext cx="3759393" cy="273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02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392A2-881D-440A-854A-B994A505D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0EB60-E9D3-4AF0-B4EF-CA0038482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Explanatory power (R2 and RMSE) is also quite variable from year to year</a:t>
            </a:r>
          </a:p>
          <a:p>
            <a:pPr lvl="1"/>
            <a:r>
              <a:rPr lang="en-US" dirty="0"/>
              <a:t>I thought this could be because some years have more variation in </a:t>
            </a:r>
            <a:r>
              <a:rPr lang="en-US" dirty="0" err="1"/>
              <a:t>chl</a:t>
            </a:r>
            <a:r>
              <a:rPr lang="en-US" dirty="0"/>
              <a:t> BUT this is not generally the case (e.g. 2016 has high variability and high explanatory power)</a:t>
            </a:r>
          </a:p>
        </p:txBody>
      </p:sp>
    </p:spTree>
    <p:extLst>
      <p:ext uri="{BB962C8B-B14F-4D97-AF65-F5344CB8AC3E}">
        <p14:creationId xmlns:p14="http://schemas.microsoft.com/office/powerpoint/2010/main" val="3105102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AE15D-AE49-45B2-98C4-70A015F17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08C39-97D6-4F9F-9D97-4DE6312D1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Literature search (ongoing): how common is it for the factors driving chlorophyll to change from year to year? </a:t>
            </a:r>
          </a:p>
          <a:p>
            <a:pPr lvl="1"/>
            <a:r>
              <a:rPr lang="en-US" dirty="0"/>
              <a:t>How much are they really changing year to year in FCR? (if the selected variables from 2013 are used for 2015, how </a:t>
            </a:r>
            <a:r>
              <a:rPr lang="en-US"/>
              <a:t>much explanatory power is lost?)</a:t>
            </a:r>
          </a:p>
          <a:p>
            <a:r>
              <a:rPr lang="en-US" dirty="0"/>
              <a:t>Fix the Oct-May timestep issue</a:t>
            </a:r>
          </a:p>
          <a:p>
            <a:pPr lvl="1"/>
            <a:r>
              <a:rPr lang="en-US" dirty="0"/>
              <a:t>Run separate analyses? </a:t>
            </a:r>
          </a:p>
          <a:p>
            <a:r>
              <a:rPr lang="en-US" dirty="0"/>
              <a:t>Run the selected variables for 2013-2016 timeframe on a single year</a:t>
            </a:r>
          </a:p>
          <a:p>
            <a:r>
              <a:rPr lang="en-US" dirty="0"/>
              <a:t>Compare selected variables to the MGMT regime from 2013-2016</a:t>
            </a:r>
          </a:p>
          <a:p>
            <a:r>
              <a:rPr lang="en-US" dirty="0"/>
              <a:t>Analyze BVR data in the same way to see if a MGMT effect can be parsed out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932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1336</TotalTime>
  <Words>458</Words>
  <Application>Microsoft Office PowerPoint</Application>
  <PresentationFormat>Widescreen</PresentationFormat>
  <Paragraphs>87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Drivers selected for entire (2013-2016) dataset</vt:lpstr>
      <vt:lpstr>Drivers selected from 2016 only</vt:lpstr>
      <vt:lpstr>Drivers selected from 2015 only</vt:lpstr>
      <vt:lpstr>Drivers selected from 2014 only</vt:lpstr>
      <vt:lpstr>Drivers selected from 2013 only</vt:lpstr>
      <vt:lpstr>Notes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Drivers selected for entire (2013-2016) dataset</dc:title>
  <dc:creator>Whitney Woelmer</dc:creator>
  <cp:lastModifiedBy>Whitney Woelmer</cp:lastModifiedBy>
  <cp:revision>15</cp:revision>
  <dcterms:created xsi:type="dcterms:W3CDTF">2019-01-15T14:38:35Z</dcterms:created>
  <dcterms:modified xsi:type="dcterms:W3CDTF">2019-01-16T12:54:35Z</dcterms:modified>
</cp:coreProperties>
</file>