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56" r:id="rId5"/>
    <p:sldId id="258" r:id="rId6"/>
    <p:sldId id="267" r:id="rId7"/>
    <p:sldId id="268" r:id="rId8"/>
    <p:sldId id="262" r:id="rId9"/>
    <p:sldId id="260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087B-E3A6-473E-850B-E783F63CE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88572-16B9-4890-A804-B27EF9EB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29DC-0665-412D-A6E5-9AFEA478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4156-4A95-4459-8FEC-C7056A7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F67C-BFF3-46CC-96D6-F4CB8E54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BF5-ADA0-48F9-A054-E5B77E47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44208-5E1D-4B0A-A1AD-DDB894F4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1F46-5CDC-4B59-8FA8-ADDB68F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440F-1895-4C47-9232-9807F9D1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4E44-9A7A-48E7-938D-52438F03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5AD5E-E25F-479A-A9A9-B26C80E49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4E439-5093-46B1-9419-C3C3D339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95A9-5090-4644-8ED4-C5B548E6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24E6-9E44-4C14-9BF9-E1D77E3A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AE1A-CDBB-47B5-92BE-6B66D50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6464-AB8D-49FE-958A-8ACB0FF5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CFC3-7B24-4034-8FA8-2EBFE01A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307E-9A64-4DBD-A75A-A77ADAB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8481-B228-4246-B1B7-CC62C54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AD2D-F0FF-478F-8141-CED5864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6822-9CF4-40FE-BBD4-A5FB4C10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5FDA-A33C-4D6B-B4A6-A54A1DE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A40D-D31A-46F6-A7D7-7487B77D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A6D7-4006-435A-B41B-C9A5530C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C5DF-0892-484A-BE3C-3E3F1D34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030B-221F-4193-B376-325C1AFB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69F5-3A55-4EED-A9CC-0D190F167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57FFB-0FA3-4778-B069-DD43B2D9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E7C3-05B9-4A1D-B461-B058DD24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065A-5DCE-40E1-989B-1BF8BBE4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0461-BD25-439F-9A4F-E16A9310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93C4-9FE3-4D0A-99FA-1F3209A5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290F5-B0C6-4EB0-97CD-B9620273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06EDE-FC9C-4400-BC2C-57D7A911C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0F9E-0600-49CC-91EA-16E81AA19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EB5BE-6F5D-4AB9-94D1-509A07568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A7FDF-84DA-4BD1-A3D4-9EEBE240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3B078-C67F-41E5-BD86-23BC16AC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536E2-FDCD-4BC8-9C0F-77EC43F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8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4860-FD1B-487F-81B9-BA2A2D30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A0F2F-076A-4765-8BCA-34B0119E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BCF8A-65DC-46B4-9953-6FAC96CC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1ACD-C8BA-486C-98CD-5D973D2A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7856-88BF-41BD-971B-09AC7FE9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DEBC-28F8-4C02-B9EA-58920D61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77A69-6196-4339-B7C7-89E36575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8C35-9CBC-4061-A20F-5E4F3A01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F390-6B82-4245-B241-3E6D227C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91274-1962-4E47-9478-125C47AA9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BDE2-D74E-4A96-95AE-F946FD49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D3F0-EC01-4532-9375-CB5A9F74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8CD29-22FC-465F-9140-64608FD3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2BF3-1BE5-4BA7-9830-67AB0526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63B27-BB12-43A3-8613-C83C11309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1AC52-A64D-4F38-9EF6-30FDFCDE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76ED-359C-4A61-B1A7-6B6BC0CA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F6D40-A744-4742-880F-99474CB4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A219-24F2-41EE-BCA7-13553598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7ACDE-B013-4A82-A3CB-0DCEA6F7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0075-4F4E-4911-BF4C-643C70E7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6A8F-789D-4AD6-B960-F5720114A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5BB4-3DD8-4700-AB21-E0812305A220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76A1-3A39-47CC-9336-69EB10AFA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7286-98E7-4650-A404-06809BEC0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79AB-B8C4-4FE0-884B-9745AADC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61395B-FB48-464E-9FE3-4FC811EDD608}"/>
              </a:ext>
            </a:extLst>
          </p:cNvPr>
          <p:cNvSpPr/>
          <p:nvPr/>
        </p:nvSpPr>
        <p:spPr>
          <a:xfrm>
            <a:off x="1447800" y="1038046"/>
            <a:ext cx="80962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Sadro</a:t>
            </a:r>
            <a:r>
              <a:rPr lang="en-US" dirty="0"/>
              <a:t> et al 2012: “Patterns of increase with lake network number were found for dissolved organic carbon and nitrogen, fluorescence of DOM, </a:t>
            </a:r>
            <a:r>
              <a:rPr lang="en-US" dirty="0" err="1"/>
              <a:t>alkalin</a:t>
            </a:r>
            <a:r>
              <a:rPr lang="en-US" dirty="0"/>
              <a:t>- </a:t>
            </a:r>
            <a:r>
              <a:rPr lang="en-US" dirty="0" err="1"/>
              <a:t>ity</a:t>
            </a:r>
            <a:r>
              <a:rPr lang="en-US" dirty="0"/>
              <a:t>, and bacterioplankton abundance, whereas nitrate and nitrogen to phosphorus nutrient ratios decreased.”</a:t>
            </a:r>
          </a:p>
          <a:p>
            <a:r>
              <a:rPr lang="en-US" dirty="0"/>
              <a:t>-but this is just one paper, so should look into others</a:t>
            </a:r>
          </a:p>
          <a:p>
            <a:r>
              <a:rPr lang="en-US" dirty="0"/>
              <a:t>-note on bacterioplankton: their </a:t>
            </a:r>
            <a:r>
              <a:rPr lang="en-US" dirty="0" err="1"/>
              <a:t>chl</a:t>
            </a:r>
            <a:r>
              <a:rPr lang="en-US" dirty="0"/>
              <a:t> a values ranges from 0.3-2.7ug/L so this was not a productive system</a:t>
            </a:r>
          </a:p>
          <a:p>
            <a:endParaRPr lang="en-US" dirty="0"/>
          </a:p>
          <a:p>
            <a:r>
              <a:rPr lang="en-US" b="1" dirty="0"/>
              <a:t>So, as you go along a reservoir continuum (BVR-&gt; FCR) we might expect to see:</a:t>
            </a:r>
          </a:p>
          <a:p>
            <a:r>
              <a:rPr lang="en-US" b="1" dirty="0"/>
              <a:t>DOC, TN, DOM, bacterioplankton +</a:t>
            </a:r>
          </a:p>
          <a:p>
            <a:r>
              <a:rPr lang="en-US" b="1" dirty="0"/>
              <a:t>N:P, Nitrate, </a:t>
            </a:r>
            <a:r>
              <a:rPr lang="en-US" b="1" dirty="0" err="1"/>
              <a:t>chla</a:t>
            </a:r>
            <a:r>
              <a:rPr lang="en-US" b="1" dirty="0"/>
              <a:t> -</a:t>
            </a:r>
          </a:p>
          <a:p>
            <a:endParaRPr lang="en-US" dirty="0"/>
          </a:p>
          <a:p>
            <a:r>
              <a:rPr lang="en-US" dirty="0"/>
              <a:t>Goodman et al 2011, Xu &amp; Xu 2018: lakes act differentially as sinks (during high flow) and as sources (low flow) of DOM (C, N, &amp; P)</a:t>
            </a:r>
          </a:p>
          <a:p>
            <a:endParaRPr lang="en-US" dirty="0"/>
          </a:p>
          <a:p>
            <a:r>
              <a:rPr lang="en-US" b="1" dirty="0"/>
              <a:t>Hypothesis: BVR will act as a sink for DOM immediately after storm events (i.e., DOM will be lower at BVR outflow than at site 50) and a source for DOM during dry periods (i.e., BVR will export DOM)</a:t>
            </a:r>
          </a:p>
        </p:txBody>
      </p:sp>
    </p:spTree>
    <p:extLst>
      <p:ext uri="{BB962C8B-B14F-4D97-AF65-F5344CB8AC3E}">
        <p14:creationId xmlns:p14="http://schemas.microsoft.com/office/powerpoint/2010/main" val="85094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3DE5C-30F2-4F08-9498-40790227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97253"/>
            <a:ext cx="7067682" cy="3538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D9F39-2F65-45FF-A7E5-CDBEA9A7DD33}"/>
              </a:ext>
            </a:extLst>
          </p:cNvPr>
          <p:cNvSpPr txBox="1"/>
          <p:nvPr/>
        </p:nvSpPr>
        <p:spPr>
          <a:xfrm>
            <a:off x="8305800" y="504825"/>
            <a:ext cx="355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-[phosphorus] increases through reservoir continuum?</a:t>
            </a:r>
          </a:p>
          <a:p>
            <a:r>
              <a:rPr lang="en-US" dirty="0"/>
              <a:t>-inflow has a different response than FCR and BVR—different mechanisms in streams?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34B62-09EE-4F90-9233-269EF154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9" y="3635441"/>
            <a:ext cx="6657974" cy="33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7C10BF-C346-4F7C-A665-4FB27FA4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0" y="266701"/>
            <a:ext cx="8726997" cy="4368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C3972-1C42-49F7-8935-B4DD999E5703}"/>
              </a:ext>
            </a:extLst>
          </p:cNvPr>
          <p:cNvSpPr txBox="1"/>
          <p:nvPr/>
        </p:nvSpPr>
        <p:spPr>
          <a:xfrm>
            <a:off x="1600200" y="4972050"/>
            <a:ext cx="654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-BVR is consistently higher</a:t>
            </a:r>
          </a:p>
          <a:p>
            <a:r>
              <a:rPr lang="en-US" dirty="0"/>
              <a:t>-BVR P-limited??</a:t>
            </a:r>
          </a:p>
          <a:p>
            <a:r>
              <a:rPr lang="en-US" dirty="0"/>
              <a:t>-TP and SRP also show less P in BVR</a:t>
            </a:r>
          </a:p>
          <a:p>
            <a:r>
              <a:rPr lang="en-US" dirty="0"/>
              <a:t>-this aligns with findings from </a:t>
            </a:r>
            <a:r>
              <a:rPr lang="en-US" dirty="0" err="1"/>
              <a:t>Sadro</a:t>
            </a:r>
            <a:r>
              <a:rPr lang="en-US" dirty="0"/>
              <a:t> et al 2012</a:t>
            </a:r>
          </a:p>
        </p:txBody>
      </p:sp>
    </p:spTree>
    <p:extLst>
      <p:ext uri="{BB962C8B-B14F-4D97-AF65-F5344CB8AC3E}">
        <p14:creationId xmlns:p14="http://schemas.microsoft.com/office/powerpoint/2010/main" val="6404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41B2B3-0A4B-4EA9-8BF9-CECF0299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2" y="542926"/>
            <a:ext cx="8346465" cy="417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DA404-DFFC-40E2-878E-D8AB446DB36C}"/>
              </a:ext>
            </a:extLst>
          </p:cNvPr>
          <p:cNvSpPr txBox="1"/>
          <p:nvPr/>
        </p:nvSpPr>
        <p:spPr>
          <a:xfrm>
            <a:off x="1866900" y="5267325"/>
            <a:ext cx="696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clear signal I see is that inflow is always lower (which makes sense because of area + productivity)</a:t>
            </a:r>
          </a:p>
        </p:txBody>
      </p:sp>
    </p:spTree>
    <p:extLst>
      <p:ext uri="{BB962C8B-B14F-4D97-AF65-F5344CB8AC3E}">
        <p14:creationId xmlns:p14="http://schemas.microsoft.com/office/powerpoint/2010/main" val="7068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4E38B-6544-42CD-BEBB-22FA0053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7" y="152400"/>
            <a:ext cx="8990701" cy="4500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0661B-8AEC-4A39-9C4F-FCBCB22A000F}"/>
              </a:ext>
            </a:extLst>
          </p:cNvPr>
          <p:cNvSpPr txBox="1"/>
          <p:nvPr/>
        </p:nvSpPr>
        <p:spPr>
          <a:xfrm>
            <a:off x="1003300" y="4653280"/>
            <a:ext cx="8981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-Fluoroprobe </a:t>
            </a:r>
            <a:r>
              <a:rPr lang="en-US" dirty="0" err="1"/>
              <a:t>chl</a:t>
            </a:r>
            <a:r>
              <a:rPr lang="en-US" dirty="0"/>
              <a:t> data</a:t>
            </a:r>
          </a:p>
          <a:p>
            <a:r>
              <a:rPr lang="en-US" dirty="0"/>
              <a:t>-all depths of </a:t>
            </a:r>
            <a:r>
              <a:rPr lang="en-US" dirty="0" err="1"/>
              <a:t>chl</a:t>
            </a:r>
            <a:r>
              <a:rPr lang="en-US" dirty="0"/>
              <a:t> included here</a:t>
            </a:r>
          </a:p>
          <a:p>
            <a:r>
              <a:rPr lang="en-US" dirty="0"/>
              <a:t>-overall, BVR has more </a:t>
            </a:r>
            <a:r>
              <a:rPr lang="en-US" dirty="0" err="1"/>
              <a:t>phytos</a:t>
            </a:r>
            <a:r>
              <a:rPr lang="en-US" dirty="0"/>
              <a:t> than FCR (over all depths**)</a:t>
            </a:r>
          </a:p>
          <a:p>
            <a:r>
              <a:rPr lang="en-US" dirty="0"/>
              <a:t>-trend of BVR bloom developing earlier, followed by FCR spikes in </a:t>
            </a:r>
            <a:r>
              <a:rPr lang="en-US" dirty="0" err="1"/>
              <a:t>chl</a:t>
            </a:r>
            <a:r>
              <a:rPr lang="en-US" dirty="0"/>
              <a:t>????</a:t>
            </a:r>
          </a:p>
          <a:p>
            <a:r>
              <a:rPr lang="en-US" dirty="0"/>
              <a:t>-if most nutrients to FCR are coming from BVR, this makes sense? Or is it the opposite that once </a:t>
            </a:r>
            <a:r>
              <a:rPr lang="en-US" dirty="0" err="1"/>
              <a:t>phyto</a:t>
            </a:r>
            <a:r>
              <a:rPr lang="en-US" dirty="0"/>
              <a:t> population is established, fewer nutrients should be getting downstream?</a:t>
            </a:r>
          </a:p>
          <a:p>
            <a:r>
              <a:rPr lang="en-US" dirty="0"/>
              <a:t>NOTE: probably should correct for area to see if overall concentration is different per unit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8B6E8-95AA-4C6D-9144-07C2A4CE9FEA}"/>
              </a:ext>
            </a:extLst>
          </p:cNvPr>
          <p:cNvSpPr txBox="1"/>
          <p:nvPr/>
        </p:nvSpPr>
        <p:spPr>
          <a:xfrm>
            <a:off x="8943975" y="447675"/>
            <a:ext cx="286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Total Chlorophyll</a:t>
            </a:r>
          </a:p>
          <a:p>
            <a:r>
              <a:rPr lang="en-US" dirty="0" err="1"/>
              <a:t>Sadro</a:t>
            </a:r>
            <a:r>
              <a:rPr lang="en-US" dirty="0"/>
              <a:t>(NS)  -</a:t>
            </a:r>
          </a:p>
          <a:p>
            <a:r>
              <a:rPr lang="en-US" dirty="0"/>
              <a:t>BVR-&gt; FCR -</a:t>
            </a:r>
          </a:p>
        </p:txBody>
      </p:sp>
    </p:spTree>
    <p:extLst>
      <p:ext uri="{BB962C8B-B14F-4D97-AF65-F5344CB8AC3E}">
        <p14:creationId xmlns:p14="http://schemas.microsoft.com/office/powerpoint/2010/main" val="25506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BA8C2C-C77E-4E51-ABEC-E9432040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0" y="438150"/>
            <a:ext cx="8555757" cy="4283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DE85F-0C65-4581-974F-1AFA99D55B5A}"/>
              </a:ext>
            </a:extLst>
          </p:cNvPr>
          <p:cNvSpPr txBox="1"/>
          <p:nvPr/>
        </p:nvSpPr>
        <p:spPr>
          <a:xfrm>
            <a:off x="676275" y="4972050"/>
            <a:ext cx="787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-fluoroprobe </a:t>
            </a:r>
            <a:r>
              <a:rPr lang="en-US" dirty="0" err="1"/>
              <a:t>chl</a:t>
            </a:r>
            <a:r>
              <a:rPr lang="en-US" dirty="0"/>
              <a:t> data at 1m</a:t>
            </a:r>
          </a:p>
          <a:p>
            <a:r>
              <a:rPr lang="en-US" dirty="0"/>
              <a:t>-not a strong signal, varies from year to year which is higher, overall looks like FCR is higher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122E2-A1B6-44D7-B15B-D2CEE37D3661}"/>
              </a:ext>
            </a:extLst>
          </p:cNvPr>
          <p:cNvSpPr txBox="1"/>
          <p:nvPr/>
        </p:nvSpPr>
        <p:spPr>
          <a:xfrm>
            <a:off x="8943975" y="447675"/>
            <a:ext cx="286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Chlorophyll at 1 m</a:t>
            </a:r>
          </a:p>
          <a:p>
            <a:r>
              <a:rPr lang="en-US" dirty="0" err="1"/>
              <a:t>Sadro</a:t>
            </a:r>
            <a:r>
              <a:rPr lang="en-US" dirty="0"/>
              <a:t> (NS) -</a:t>
            </a:r>
          </a:p>
          <a:p>
            <a:r>
              <a:rPr lang="en-US" dirty="0"/>
              <a:t>BVR-&gt; FCR +</a:t>
            </a:r>
          </a:p>
        </p:txBody>
      </p:sp>
    </p:spTree>
    <p:extLst>
      <p:ext uri="{BB962C8B-B14F-4D97-AF65-F5344CB8AC3E}">
        <p14:creationId xmlns:p14="http://schemas.microsoft.com/office/powerpoint/2010/main" val="210062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BC4F3-2282-4829-8BF0-D76B1F97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49" y="233547"/>
            <a:ext cx="8030623" cy="4020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28E6C-5EE8-4282-880A-7073A324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6" y="4187123"/>
            <a:ext cx="7896224" cy="2631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8B554-C2A1-462A-8D71-74A06FFBBD9F}"/>
              </a:ext>
            </a:extLst>
          </p:cNvPr>
          <p:cNvSpPr txBox="1"/>
          <p:nvPr/>
        </p:nvSpPr>
        <p:spPr>
          <a:xfrm>
            <a:off x="8284293" y="138297"/>
            <a:ext cx="4041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-big spikes in inflow nitrate-</a:t>
            </a:r>
            <a:r>
              <a:rPr lang="en-US" dirty="0" err="1"/>
              <a:t>ite</a:t>
            </a:r>
            <a:r>
              <a:rPr lang="en-US" dirty="0"/>
              <a:t> following max discharge events</a:t>
            </a:r>
          </a:p>
          <a:p>
            <a:r>
              <a:rPr lang="en-US" dirty="0"/>
              <a:t>-would (WILL!) be super cool to see what the inflow to BVR looks like during big storm events!!!</a:t>
            </a:r>
          </a:p>
        </p:txBody>
      </p:sp>
    </p:spTree>
    <p:extLst>
      <p:ext uri="{BB962C8B-B14F-4D97-AF65-F5344CB8AC3E}">
        <p14:creationId xmlns:p14="http://schemas.microsoft.com/office/powerpoint/2010/main" val="12245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2F3AF-D7EF-4906-87C6-FAE45C53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0" y="304800"/>
            <a:ext cx="8132098" cy="4071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03374-1129-4B24-971A-5E4E218088A6}"/>
              </a:ext>
            </a:extLst>
          </p:cNvPr>
          <p:cNvSpPr txBox="1"/>
          <p:nvPr/>
        </p:nvSpPr>
        <p:spPr>
          <a:xfrm>
            <a:off x="8240528" y="304800"/>
            <a:ext cx="3951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nitrate-</a:t>
            </a:r>
            <a:r>
              <a:rPr lang="en-US" dirty="0" err="1"/>
              <a:t>ite</a:t>
            </a:r>
            <a:r>
              <a:rPr lang="en-US" dirty="0"/>
              <a:t> for just BVR and FCR to see dynamics at smaller conc.</a:t>
            </a:r>
          </a:p>
          <a:p>
            <a:r>
              <a:rPr lang="en-US" dirty="0"/>
              <a:t>-[diss nitrogen] increases through reservoir continuum??, possibly because of the stream input from inflow???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Sadro</a:t>
            </a:r>
            <a:r>
              <a:rPr lang="en-US" dirty="0"/>
              <a:t> –</a:t>
            </a:r>
          </a:p>
          <a:p>
            <a:r>
              <a:rPr lang="en-US" dirty="0"/>
              <a:t>BVR-&gt; FCR +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B681C-306D-4C71-82AC-2D244B29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99693"/>
            <a:ext cx="7955280" cy="26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6994A-533C-42F3-9058-0B1C61EB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9026"/>
            <a:ext cx="7582328" cy="263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3F310-A64A-401F-9550-103706BF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26867"/>
            <a:ext cx="7955279" cy="46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58F2-48B9-4DD7-B50C-1E74B2B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DEBF5E5-1EDC-4133-A642-E6E2BBE05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21115" r="11312" b="22684"/>
          <a:stretch/>
        </p:blipFill>
        <p:spPr>
          <a:xfrm>
            <a:off x="3010328" y="1982911"/>
            <a:ext cx="4530904" cy="4027471"/>
          </a:xfrm>
        </p:spPr>
      </p:pic>
    </p:spTree>
    <p:extLst>
      <p:ext uri="{BB962C8B-B14F-4D97-AF65-F5344CB8AC3E}">
        <p14:creationId xmlns:p14="http://schemas.microsoft.com/office/powerpoint/2010/main" val="326072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48384-303D-4FCD-A9CF-19DD81C2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2" y="307935"/>
            <a:ext cx="9449955" cy="4730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3D626-3CFB-4FA6-9CE1-01BC4ED5E9C6}"/>
              </a:ext>
            </a:extLst>
          </p:cNvPr>
          <p:cNvSpPr txBox="1"/>
          <p:nvPr/>
        </p:nvSpPr>
        <p:spPr>
          <a:xfrm>
            <a:off x="1905000" y="5372100"/>
            <a:ext cx="893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nitrogen shows a different (less clear) signal than dissolved nitrogen</a:t>
            </a:r>
          </a:p>
          <a:p>
            <a:endParaRPr lang="en-US" dirty="0"/>
          </a:p>
          <a:p>
            <a:r>
              <a:rPr lang="en-US" dirty="0"/>
              <a:t>SO, from this preliminary look, FCR has slightly higher nitrogen concentrations than BVR</a:t>
            </a:r>
          </a:p>
          <a:p>
            <a:r>
              <a:rPr lang="en-US" dirty="0"/>
              <a:t>Relatively low TN at Inf immediately after high values in BVR and FCR is interesting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3D2AE-73D6-4CFD-8D32-CFC536A025C6}"/>
              </a:ext>
            </a:extLst>
          </p:cNvPr>
          <p:cNvSpPr txBox="1"/>
          <p:nvPr/>
        </p:nvSpPr>
        <p:spPr>
          <a:xfrm>
            <a:off x="9220200" y="3524250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Sadro</a:t>
            </a:r>
            <a:r>
              <a:rPr lang="en-US" dirty="0"/>
              <a:t> +</a:t>
            </a:r>
          </a:p>
          <a:p>
            <a:r>
              <a:rPr lang="en-US" dirty="0"/>
              <a:t>BVR-&gt;FCR + (?)</a:t>
            </a:r>
          </a:p>
        </p:txBody>
      </p:sp>
    </p:spTree>
    <p:extLst>
      <p:ext uri="{BB962C8B-B14F-4D97-AF65-F5344CB8AC3E}">
        <p14:creationId xmlns:p14="http://schemas.microsoft.com/office/powerpoint/2010/main" val="154888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1C8311-726A-425C-A0EA-5C5952BA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8" y="419100"/>
            <a:ext cx="8593810" cy="4302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1D07A-A2C7-40FD-92B7-1EEDD0A1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30" y="4442593"/>
            <a:ext cx="7841419" cy="26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2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535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27</cp:revision>
  <dcterms:created xsi:type="dcterms:W3CDTF">2019-03-14T14:33:14Z</dcterms:created>
  <dcterms:modified xsi:type="dcterms:W3CDTF">2019-03-20T12:08:42Z</dcterms:modified>
</cp:coreProperties>
</file>