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DDC7-EA9F-4494-9F5C-212AC956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3988-11A9-45FC-BD2C-7E9FDB2B8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952E-6700-4102-A300-A5D7DAA4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41BC-D886-4B95-AE70-29B52990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0777-585C-4BC4-8F75-4AB86C2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7C39-B0BB-4A77-9A2E-90A84A3F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0D54-E7BD-4F23-8EFE-1D963BB6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BDC8-E4D0-4442-89E0-A2F252BB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686A-8315-4BA9-9D93-2F2B5703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86F0-B10A-411C-9FD3-08105E5B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38208-C1DC-485D-991E-C36B49A45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34DBC-6FB9-411A-9E22-7B3CCB9A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1C3A-50D4-4DEC-BC80-3015B141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C7C8-7AEF-452F-B12E-16922963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5D3A-0D89-4CB7-8F7E-1B10AE6A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5278-26D6-4692-9E89-6EE9768D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41A4-F505-4517-ADA9-7BE84615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C578-9646-47A3-B650-798BBD76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575D-8083-43F9-B200-82F9CBB8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5CAC-4FAD-4492-8D56-8090BEE3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0744-92EE-4AD8-B5DB-6E33B7B6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50F12-9CA3-4399-B1B3-A73CC56F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932B-85EA-4C1B-97AE-3CBDE1AB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D933-3707-46D2-94CF-F5920B9A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B4BA-1703-43FD-BA65-41ABD57E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CEB4-BB5C-4149-B591-F9F3E438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550E-7E84-488A-8157-6B98BB02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1C84F-BFD7-4E03-B0A2-4A28005C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23B62-2AC2-4EF1-BA5A-A613508B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A3D4-7239-4D98-B858-07B89B8F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C22B-DEB7-4E58-8911-812B570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8BEA-9AD7-4F6C-B372-8DA7374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A33BB-651A-4217-84C9-B87C186C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EA1B4-D1CC-4946-9FE6-EDBEE1A3D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45EB4-2813-47E5-B3D4-F1087737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0002-DB54-4371-AC2D-F0E295B40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BBF88-6665-412E-BEBC-9C64B74E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9FDEA-4C72-4DAC-8F7B-25E02511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58B7A-87DE-4AAD-BF9E-EB6C5DD9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5FE1-794B-438A-87F7-4B2D1C67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6F017-E2E6-44CA-B802-191B6E5A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BF5A7-8269-4279-9D7D-23821D80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611E3-C1E3-49FB-92E0-82D777F4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D4F8C-6505-4A61-AD11-49C8088C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535AF-4764-435C-B869-C6BC1FFF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FEB85-637C-4049-BC3A-942F57FD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74B5-096A-4559-A96B-6D6D4964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64A9-46DB-41CF-947D-FC732C0A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CCC35-35A3-4B0F-9D27-3A3BF5F4E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4757-DDD5-4AF0-9E44-C6901503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110D-11C7-457B-8981-34F29E8D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9B6E-EB1F-4AFD-8F83-A10C1A41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B3AE-0DF4-4A47-9BBD-C3676D02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7C384-EC03-40E2-A76F-87ADFC6F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C0D7B-6C70-4BD2-9E9E-081F781E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2FF5-45E7-4466-B06E-85FB1946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4D2C-B5D6-4E88-BE35-C9B29DA3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7597-B43E-470F-A246-4F2FD02A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688B4-12B8-451C-901F-DD7994CD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F781-AEB5-449E-BF43-6E851309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213D-CF66-4E4A-84F7-4FDCCCF20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9610-2B57-413C-8048-1D2EF2D7288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DF3E-7003-4507-8A13-867DD65AE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15F-597E-4FEF-B7F6-72B65658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8BC38-7825-49CA-BD55-10CD4116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4D67-8352-48E1-80D8-F0EE50866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Salt Slugs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0F21-5E8D-48FE-B206-EF676E7E2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14256-45E6-4FA9-A2D3-DE2FC52AB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32297" r="26167" b="7962"/>
          <a:stretch/>
        </p:blipFill>
        <p:spPr>
          <a:xfrm>
            <a:off x="4002879" y="1308576"/>
            <a:ext cx="7899561" cy="5344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2454F8-F72C-4617-9F9D-3D9FE7A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salt slug?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115C-F3C3-431F-96EE-34DEDD12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805305"/>
            <a:ext cx="4180840" cy="4351338"/>
          </a:xfrm>
        </p:spPr>
        <p:txBody>
          <a:bodyPr>
            <a:normAutofit/>
          </a:bodyPr>
          <a:lstStyle/>
          <a:p>
            <a:r>
              <a:rPr lang="en-US" dirty="0"/>
              <a:t>AKA Salt injection</a:t>
            </a:r>
          </a:p>
          <a:p>
            <a:r>
              <a:rPr lang="en-US" dirty="0"/>
              <a:t>A measurement of flow based on the longitudinal dispersion of a solute through a stream reach</a:t>
            </a:r>
          </a:p>
          <a:p>
            <a:r>
              <a:rPr lang="en-US" dirty="0"/>
              <a:t>Discharge is calculated as the area under the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56914-F0CC-47F8-BD3B-3E76934198B3}"/>
              </a:ext>
            </a:extLst>
          </p:cNvPr>
          <p:cNvSpPr txBox="1"/>
          <p:nvPr/>
        </p:nvSpPr>
        <p:spPr>
          <a:xfrm>
            <a:off x="9458960" y="6314817"/>
            <a:ext cx="353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Hauer and Lamberti 2017</a:t>
            </a:r>
          </a:p>
        </p:txBody>
      </p:sp>
    </p:spTree>
    <p:extLst>
      <p:ext uri="{BB962C8B-B14F-4D97-AF65-F5344CB8AC3E}">
        <p14:creationId xmlns:p14="http://schemas.microsoft.com/office/powerpoint/2010/main" val="333560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B416-2193-412C-83EC-597B2600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you do a salt slug?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5CF-C88C-48A0-B327-A39791FE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Well-mixed streams with flow of &lt;10 m</a:t>
            </a:r>
            <a:r>
              <a:rPr lang="en-US" baseline="30000" dirty="0"/>
              <a:t>3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1 L/s = 0.001 m</a:t>
            </a:r>
            <a:r>
              <a:rPr lang="en-US" baseline="30000" dirty="0"/>
              <a:t>3</a:t>
            </a:r>
            <a:r>
              <a:rPr lang="en-US" dirty="0"/>
              <a:t>/s</a:t>
            </a:r>
          </a:p>
          <a:p>
            <a:r>
              <a:rPr lang="en-US" dirty="0"/>
              <a:t>Measurement site</a:t>
            </a:r>
          </a:p>
          <a:p>
            <a:r>
              <a:rPr lang="en-US" dirty="0"/>
              <a:t>Release site </a:t>
            </a:r>
          </a:p>
          <a:p>
            <a:pPr lvl="1"/>
            <a:r>
              <a:rPr lang="en-US" dirty="0"/>
              <a:t>~10X stream width upstream</a:t>
            </a:r>
          </a:p>
          <a:p>
            <a:pPr lvl="1"/>
            <a:r>
              <a:rPr lang="en-US" dirty="0"/>
              <a:t>A well-mixed part of the stream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BEF0F-F017-4AC0-8A3E-966ED8951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64458" r="26167" b="7962"/>
          <a:stretch/>
        </p:blipFill>
        <p:spPr>
          <a:xfrm>
            <a:off x="6382849" y="2613779"/>
            <a:ext cx="5219871" cy="16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ED3E-4DB0-4693-B049-25E5E4E4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 a salt slug?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16155-8E95-45A8-BE17-CC501B26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Mix known amount of salt into a bucket</a:t>
                </a:r>
              </a:p>
              <a:p>
                <a:pPr lvl="1"/>
                <a:r>
                  <a:rPr lang="en-US" dirty="0"/>
                  <a:t>enough salt to raise conductivity by ~50 </a:t>
                </a:r>
                <a:r>
                  <a:rPr lang="en-US" dirty="0" err="1"/>
                  <a:t>uS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500</m:t>
                        </m:r>
                        <m:r>
                          <m:rPr>
                            <m:sty m:val="p"/>
                          </m:rPr>
                          <a:rPr lang="en-US"/>
                          <m:t>g</m:t>
                        </m:r>
                      </m:num>
                      <m:den>
                        <m:r>
                          <a:rPr lang="en-US" i="1"/>
                          <m:t>1</m:t>
                        </m:r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  <m:r>
                          <a:rPr lang="en-US"/>
                          <m:t>3/</m:t>
                        </m:r>
                        <m:r>
                          <m:rPr>
                            <m:sty m:val="p"/>
                          </m:rPr>
                          <a:rPr lang="en-US"/>
                          <m:t>s</m:t>
                        </m:r>
                      </m:den>
                    </m:f>
                  </m:oMath>
                </a14:m>
                <a:r>
                  <a:rPr lang="en-US" dirty="0"/>
                  <a:t>,  at weir with ~0.2m</a:t>
                </a:r>
                <a:r>
                  <a:rPr lang="en-US" baseline="30000" dirty="0"/>
                  <a:t>3</a:t>
                </a:r>
                <a:r>
                  <a:rPr lang="en-US" dirty="0"/>
                  <a:t>/s, want ~100g</a:t>
                </a:r>
              </a:p>
              <a:p>
                <a:r>
                  <a:rPr lang="en-US" dirty="0"/>
                  <a:t>Get baseline specific conductance (</a:t>
                </a:r>
                <a:r>
                  <a:rPr lang="en-US" dirty="0" err="1"/>
                  <a:t>SpC</a:t>
                </a:r>
                <a:r>
                  <a:rPr lang="en-US" dirty="0"/>
                  <a:t>) measurement</a:t>
                </a:r>
              </a:p>
              <a:p>
                <a:r>
                  <a:rPr lang="en-US" dirty="0"/>
                  <a:t>Dump salt solution upstream at release site</a:t>
                </a:r>
              </a:p>
              <a:p>
                <a:pPr lvl="1"/>
                <a:r>
                  <a:rPr lang="en-US" dirty="0"/>
                  <a:t>Fan across stream, rinse all solution from bucket</a:t>
                </a:r>
              </a:p>
              <a:p>
                <a:r>
                  <a:rPr lang="en-US" dirty="0"/>
                  <a:t>Once solution is dumped, measure </a:t>
                </a:r>
                <a:r>
                  <a:rPr lang="en-US" dirty="0" err="1"/>
                  <a:t>SpC</a:t>
                </a:r>
                <a:r>
                  <a:rPr lang="en-US" dirty="0"/>
                  <a:t> at given time interval (5s)</a:t>
                </a:r>
              </a:p>
              <a:p>
                <a:r>
                  <a:rPr lang="en-US" dirty="0"/>
                  <a:t>Continue reading </a:t>
                </a:r>
                <a:r>
                  <a:rPr lang="en-US" dirty="0" err="1"/>
                  <a:t>SpC</a:t>
                </a:r>
                <a:r>
                  <a:rPr lang="en-US" dirty="0"/>
                  <a:t> until it returns to baseline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16155-8E95-45A8-BE17-CC501B26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139A-134C-4EEA-90A1-8E12BF16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standard curve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D9F245-3FBC-4727-B2A5-45F695B2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SpC</a:t>
            </a:r>
            <a:r>
              <a:rPr lang="en-US" dirty="0"/>
              <a:t> of water at stream site over various additions of solute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/>
              <a:t>25</a:t>
            </a:r>
          </a:p>
          <a:p>
            <a:pPr lvl="1"/>
            <a:r>
              <a:rPr lang="en-US" dirty="0"/>
              <a:t>50</a:t>
            </a:r>
          </a:p>
          <a:p>
            <a:pPr lvl="1"/>
            <a:r>
              <a:rPr lang="en-US" dirty="0"/>
              <a:t>100</a:t>
            </a:r>
          </a:p>
          <a:p>
            <a:r>
              <a:rPr lang="en-US" dirty="0"/>
              <a:t>This will give you a standard curve, the slope of which is used to calculate chloride concentration from </a:t>
            </a:r>
            <a:r>
              <a:rPr lang="en-US" dirty="0" err="1"/>
              <a:t>SpC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495C-0EEB-4462-815F-484CBFA9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discharge,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1CA2-653F-4FF5-8230-7036DFCE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3342641"/>
            <a:ext cx="10515600" cy="4351338"/>
          </a:xfrm>
        </p:spPr>
        <p:txBody>
          <a:bodyPr/>
          <a:lstStyle/>
          <a:p>
            <a:r>
              <a:rPr lang="en-US" dirty="0"/>
              <a:t>Where</a:t>
            </a:r>
          </a:p>
          <a:p>
            <a:pPr lvl="1"/>
            <a:r>
              <a:rPr lang="en-US" dirty="0"/>
              <a:t>M = mass of solute added</a:t>
            </a:r>
          </a:p>
          <a:p>
            <a:pPr lvl="1"/>
            <a:r>
              <a:rPr lang="en-US" dirty="0"/>
              <a:t>C = concentration</a:t>
            </a:r>
          </a:p>
          <a:p>
            <a:pPr lvl="1"/>
            <a:r>
              <a:rPr lang="en-US" dirty="0"/>
              <a:t>t =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6498DD-2760-4F4A-A01C-753974E4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7" t="53776" r="45141" b="32448"/>
          <a:stretch/>
        </p:blipFill>
        <p:spPr>
          <a:xfrm>
            <a:off x="3446655" y="1615441"/>
            <a:ext cx="5298689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Salt Slugs 101</vt:lpstr>
      <vt:lpstr>What is a salt slug?</vt:lpstr>
      <vt:lpstr>Where should you do a salt slug?</vt:lpstr>
      <vt:lpstr>How do you do a salt slug?</vt:lpstr>
      <vt:lpstr>Development of standard curve</vt:lpstr>
      <vt:lpstr>Calculation of discharge,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Slugs 101</dc:title>
  <dc:creator>Woelmer, Whitney</dc:creator>
  <cp:lastModifiedBy>Woelmer, Whitney</cp:lastModifiedBy>
  <cp:revision>7</cp:revision>
  <dcterms:created xsi:type="dcterms:W3CDTF">2019-06-09T17:43:52Z</dcterms:created>
  <dcterms:modified xsi:type="dcterms:W3CDTF">2019-06-09T18:44:29Z</dcterms:modified>
</cp:coreProperties>
</file>