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67A8-11A4-40F4-AA61-CB5A2A3F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9CC5-1A64-4254-9DA0-A8227B778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CE96-3963-4F70-9D51-CEC8733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79C8-738F-434C-8655-5DFFD04B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94DD-9138-479B-A070-FE1A6469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C5A-32ED-4EBB-A837-68AF6A59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006A7-596D-4AE5-8C94-C3CE03FE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5798-4F77-4A43-8C97-CD725C79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827C-8825-4E3C-932B-17900CC8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F0B7-1FE7-4FC0-B45C-727D8DD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8B03-0901-459C-9B70-9AEC6E7C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7EB75-214E-4009-894B-8AF53434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460B-8AC8-4548-A7FF-14091B0D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E2D-B8BA-46A5-B2BD-85D753AA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0BF3-93C0-429F-B5DF-5367E87A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5B64-542E-446A-9497-78C73DFE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C265-329B-496D-AD4D-0ACBA385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C43EA-31A4-472F-ACF3-F5147CB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1DCB-E454-4AF9-871C-BB268226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B203-36DA-4849-97D2-A7D36BEF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EE04-0401-44A3-8A16-5F951DC5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9A8E-1F2E-44FD-A72D-2DC09CAD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9220-38CC-4E3D-8290-E6036F1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D881-2A8E-4140-9211-2E8BAD37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91AF-95B6-418E-9C55-AB0EFFCE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50E-4D17-4A48-95BC-C9F59B65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65E-E869-42EA-B904-BEA14656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350-7BCC-4966-83BA-3F786E4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7506-9CCD-46CC-82A4-BA62D493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78B62-0F26-4532-BCA9-5269B635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81AF-1E78-4DC3-A63A-8CCF0D03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BB0-1422-4613-8ECB-1A15D9CE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6C97-14F9-4BD4-B454-248AD2CA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9EFC7-4CBE-40BD-8684-D6494388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E67BB-567B-4D96-8145-BB3B280B2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716DC-AD75-4663-AA26-6B377D2AC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48C2A-9B70-4568-A1C1-E520368C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96EC3-5B1C-40EC-8165-7410D38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44027-FB6F-4712-9E7B-FC75537F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F65F-5207-4378-8004-BFCC96D0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57C0A-F163-4806-9486-B724B171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FAB24-865A-460C-B611-8A06EC0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8A7E-41F0-4575-928B-49C11C19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15EDE-9229-4C75-BB39-6BF6FDF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5708-876D-4FB6-82A2-3F345A4E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D462-A87C-4336-9F84-8BFD8115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BA6-4B0B-4CC1-8B6F-E5AF7431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9313-F6B5-41DA-B4C8-AE4E21EC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D4AFE-B059-4141-A6FE-8D7D143E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2EA-57A6-4A19-8105-3C26874B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9D32-3FB0-4870-BBBB-F5C4F396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431E3-1318-46F8-969E-8850927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D66-32E0-48FC-9FD0-473794CF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689DF-F348-4AED-A3F9-A57246A18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4849-C4B8-4FC7-BA3D-3E73FBDC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2F0A-1C65-4FEE-A156-814781E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F69CD-82D8-4410-9E96-3E90285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8D13E-DD15-481E-BF70-4545D745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A9701-3014-4342-B1A8-C2D47828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ADDA7-115B-4719-BCF4-7AA790EE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A4A3-3403-474F-877E-980087EE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D0FC-8502-4672-9CA2-81A989B8141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DC66-581A-455A-A4E6-A09D2706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3228-5124-4678-8A3D-1EAAC4808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AFCE-EA76-4ADD-9BE0-5D2890FF0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BD6E-D12C-490F-8E61-6E04866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FCR Historical Time Series </a:t>
            </a:r>
            <a:r>
              <a:rPr lang="en-US" b="1" dirty="0"/>
              <a:t>GL(</a:t>
            </a:r>
            <a:r>
              <a:rPr lang="en-US" dirty="0" err="1"/>
              <a:t>inear</a:t>
            </a:r>
            <a:r>
              <a:rPr lang="en-US" dirty="0"/>
              <a:t>)</a:t>
            </a:r>
            <a:r>
              <a:rPr lang="en-US" b="1" dirty="0"/>
              <a:t>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0075-F5C1-4B52-A2D1-AEACA8D3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2013-2016</a:t>
            </a:r>
          </a:p>
          <a:p>
            <a:r>
              <a:rPr lang="en-US" dirty="0"/>
              <a:t>Autoregressive lag of 1 (Chla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53 candidate variables</a:t>
            </a:r>
          </a:p>
          <a:p>
            <a:pPr lvl="1"/>
            <a:r>
              <a:rPr lang="en-US" dirty="0"/>
              <a:t>Selected ~&lt;10 by looking at Spearman’s correlation matrix, visual relationship with </a:t>
            </a:r>
            <a:r>
              <a:rPr lang="en-US" dirty="0" err="1"/>
              <a:t>chla</a:t>
            </a:r>
            <a:r>
              <a:rPr lang="en-US" dirty="0"/>
              <a:t>, and biological importance</a:t>
            </a:r>
          </a:p>
          <a:p>
            <a:r>
              <a:rPr lang="en-US" dirty="0"/>
              <a:t>Global model with ‘dredge’ function to find combinations of models within 2 </a:t>
            </a:r>
            <a:r>
              <a:rPr lang="en-US" dirty="0" err="1"/>
              <a:t>AICc</a:t>
            </a:r>
            <a:r>
              <a:rPr lang="en-US" dirty="0"/>
              <a:t> </a:t>
            </a:r>
          </a:p>
          <a:p>
            <a:r>
              <a:rPr lang="en-US" dirty="0"/>
              <a:t>Developing linear models for each individual year and the overall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5C9121-8E54-4E0E-90B3-28EA9640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3" y="9997"/>
            <a:ext cx="4882082" cy="429998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BCD768-EF2F-4A06-BF81-56C510B2D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48477"/>
              </p:ext>
            </p:extLst>
          </p:nvPr>
        </p:nvGraphicFramePr>
        <p:xfrm>
          <a:off x="409575" y="4258064"/>
          <a:ext cx="11068049" cy="2599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305992865"/>
                    </a:ext>
                  </a:extLst>
                </a:gridCol>
                <a:gridCol w="7660324">
                  <a:extLst>
                    <a:ext uri="{9D8B030D-6E8A-4147-A177-3AD203B41FA5}">
                      <a16:colId xmlns:a16="http://schemas.microsoft.com/office/drawing/2014/main" val="1527352295"/>
                    </a:ext>
                  </a:extLst>
                </a:gridCol>
                <a:gridCol w="637084">
                  <a:extLst>
                    <a:ext uri="{9D8B030D-6E8A-4147-A177-3AD203B41FA5}">
                      <a16:colId xmlns:a16="http://schemas.microsoft.com/office/drawing/2014/main" val="2130829678"/>
                    </a:ext>
                  </a:extLst>
                </a:gridCol>
                <a:gridCol w="796356">
                  <a:extLst>
                    <a:ext uri="{9D8B030D-6E8A-4147-A177-3AD203B41FA5}">
                      <a16:colId xmlns:a16="http://schemas.microsoft.com/office/drawing/2014/main" val="3370569285"/>
                    </a:ext>
                  </a:extLst>
                </a:gridCol>
                <a:gridCol w="546072">
                  <a:extLst>
                    <a:ext uri="{9D8B030D-6E8A-4147-A177-3AD203B41FA5}">
                      <a16:colId xmlns:a16="http://schemas.microsoft.com/office/drawing/2014/main" val="3518279433"/>
                    </a:ext>
                  </a:extLst>
                </a:gridCol>
                <a:gridCol w="380463">
                  <a:extLst>
                    <a:ext uri="{9D8B030D-6E8A-4147-A177-3AD203B41FA5}">
                      <a16:colId xmlns:a16="http://schemas.microsoft.com/office/drawing/2014/main" val="3725953264"/>
                    </a:ext>
                  </a:extLst>
                </a:gridCol>
              </a:tblGrid>
              <a:tr h="13266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Model Equation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AICc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R2 Training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R2 Full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extLst>
                  <a:ext uri="{0D108BD9-81ED-4DB2-BD59-A6C34878D82A}">
                    <a16:rowId xmlns:a16="http://schemas.microsoft.com/office/drawing/2014/main" val="2998945449"/>
                  </a:ext>
                </a:extLst>
              </a:tr>
              <a:tr h="37420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0.32Chla(t-1) - 3.6mean_flow - 0.002ShortWave_mean + 0.14Turbidity_log + 1.58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14.81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0.764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0.419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17012326"/>
                  </a:ext>
                </a:extLst>
              </a:tr>
              <a:tr h="46774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0.30Chla(t-1) - 3.9mean_flow - 0.002ShortWave_mean + 0.15Turbidity_log - 0.09NO3NO2_log + 1.7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14.85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0.764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16015985"/>
                  </a:ext>
                </a:extLst>
              </a:tr>
              <a:tr h="46774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0.33Chla(t-1) - 3.7mean_flow - 0.002ShortWave_mean + 0.13Turbidity_log + 0.017Rain_sum_log + 1.6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15.26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0.766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80113125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0.33Chla(t-1) - 3.4mean_flow - 0.003ShortWave_mean + 0.15Turbidity_log + 0.019Temp_inflow_max + 1.3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15.89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0.765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036115026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0.32Chla(t-1) - 4.0mean_flow - 0.002ShortWave_mean + 0.15Turbidity_log - 0.09NO3NO2_log + 0.016Rain_sum_log + 1.7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16.25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0.767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0.438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2575567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D88140B-1348-4585-8924-82A34E84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02" y="9997"/>
            <a:ext cx="3935971" cy="400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D3C5E-6486-454E-92E8-05614FDF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-85724"/>
            <a:ext cx="5276844" cy="43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057181-3086-4AB6-995B-B675FF71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0"/>
            <a:ext cx="5257800" cy="469971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F96343-2878-4A47-AA07-01481D6AC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44479"/>
              </p:ext>
            </p:extLst>
          </p:nvPr>
        </p:nvGraphicFramePr>
        <p:xfrm>
          <a:off x="6114" y="4121315"/>
          <a:ext cx="6194660" cy="272981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91226">
                  <a:extLst>
                    <a:ext uri="{9D8B030D-6E8A-4147-A177-3AD203B41FA5}">
                      <a16:colId xmlns:a16="http://schemas.microsoft.com/office/drawing/2014/main" val="124244793"/>
                    </a:ext>
                  </a:extLst>
                </a:gridCol>
                <a:gridCol w="4710627">
                  <a:extLst>
                    <a:ext uri="{9D8B030D-6E8A-4147-A177-3AD203B41FA5}">
                      <a16:colId xmlns:a16="http://schemas.microsoft.com/office/drawing/2014/main" val="3134346682"/>
                    </a:ext>
                  </a:extLst>
                </a:gridCol>
                <a:gridCol w="442174">
                  <a:extLst>
                    <a:ext uri="{9D8B030D-6E8A-4147-A177-3AD203B41FA5}">
                      <a16:colId xmlns:a16="http://schemas.microsoft.com/office/drawing/2014/main" val="1846664844"/>
                    </a:ext>
                  </a:extLst>
                </a:gridCol>
                <a:gridCol w="383217">
                  <a:extLst>
                    <a:ext uri="{9D8B030D-6E8A-4147-A177-3AD203B41FA5}">
                      <a16:colId xmlns:a16="http://schemas.microsoft.com/office/drawing/2014/main" val="2629522219"/>
                    </a:ext>
                  </a:extLst>
                </a:gridCol>
                <a:gridCol w="267416">
                  <a:extLst>
                    <a:ext uri="{9D8B030D-6E8A-4147-A177-3AD203B41FA5}">
                      <a16:colId xmlns:a16="http://schemas.microsoft.com/office/drawing/2014/main" val="1902356870"/>
                    </a:ext>
                  </a:extLst>
                </a:gridCol>
              </a:tblGrid>
              <a:tr h="16327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Model Equation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AICc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R2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df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extLst>
                  <a:ext uri="{0D108BD9-81ED-4DB2-BD59-A6C34878D82A}">
                    <a16:rowId xmlns:a16="http://schemas.microsoft.com/office/drawing/2014/main" val="248308400"/>
                  </a:ext>
                </a:extLst>
              </a:tr>
              <a:tr h="50863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0.31Chla(t-1) - 5.01flow_min - 0.002ShortWave_mean + 0.15Turbidity_log + 0.14NH4_inf_log + 1.35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127.38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0.447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239654619"/>
                  </a:ext>
                </a:extLst>
              </a:tr>
              <a:tr h="29106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2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0.30Chla(t-1) - 4.55flow_min - 0.002ShortWave_mean + 0.13Turbidity_log + 1.60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127.97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6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890781599"/>
                  </a:ext>
                </a:extLst>
              </a:tr>
              <a:tr h="5539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3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- 4.71flow_min - 0.001ShortWave_mean + 0.12Turbidity_log + 0.70RelHumimidty_max_log - 1.67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128.18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0.442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135520352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4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- 4.33flow_min - 0.002ShortWave_mean + 0.14Turbidity_log + 0.019Temp_inflow_min + 1.3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128.7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0.439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961842862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5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- 4.49flow_min - 0.002ShortWave_mean + 0.13Turbidity_log + 0.014Rain_sum_log + 1.62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129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642608306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6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0.35Chla(t-1) - 5.26flow_min + 0.12Turbidity_log + 1.09RelHumidity_max_log - 3.74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129.21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0.424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216058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63DFD7E-E3B3-413B-833C-48A6E991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28" y="0"/>
            <a:ext cx="569845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F94888-4277-4989-BBC4-46A9FC79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13" y="-47625"/>
            <a:ext cx="4984787" cy="470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57181-3086-4AB6-995B-B675FF71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0"/>
            <a:ext cx="5257800" cy="469971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F96343-2878-4A47-AA07-01481D6ACA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4" y="4121315"/>
          <a:ext cx="6194660" cy="272981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91226">
                  <a:extLst>
                    <a:ext uri="{9D8B030D-6E8A-4147-A177-3AD203B41FA5}">
                      <a16:colId xmlns:a16="http://schemas.microsoft.com/office/drawing/2014/main" val="124244793"/>
                    </a:ext>
                  </a:extLst>
                </a:gridCol>
                <a:gridCol w="4710627">
                  <a:extLst>
                    <a:ext uri="{9D8B030D-6E8A-4147-A177-3AD203B41FA5}">
                      <a16:colId xmlns:a16="http://schemas.microsoft.com/office/drawing/2014/main" val="3134346682"/>
                    </a:ext>
                  </a:extLst>
                </a:gridCol>
                <a:gridCol w="442174">
                  <a:extLst>
                    <a:ext uri="{9D8B030D-6E8A-4147-A177-3AD203B41FA5}">
                      <a16:colId xmlns:a16="http://schemas.microsoft.com/office/drawing/2014/main" val="1846664844"/>
                    </a:ext>
                  </a:extLst>
                </a:gridCol>
                <a:gridCol w="383217">
                  <a:extLst>
                    <a:ext uri="{9D8B030D-6E8A-4147-A177-3AD203B41FA5}">
                      <a16:colId xmlns:a16="http://schemas.microsoft.com/office/drawing/2014/main" val="2629522219"/>
                    </a:ext>
                  </a:extLst>
                </a:gridCol>
                <a:gridCol w="267416">
                  <a:extLst>
                    <a:ext uri="{9D8B030D-6E8A-4147-A177-3AD203B41FA5}">
                      <a16:colId xmlns:a16="http://schemas.microsoft.com/office/drawing/2014/main" val="1902356870"/>
                    </a:ext>
                  </a:extLst>
                </a:gridCol>
              </a:tblGrid>
              <a:tr h="16327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Model Equation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AICc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R2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df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b"/>
                </a:tc>
                <a:extLst>
                  <a:ext uri="{0D108BD9-81ED-4DB2-BD59-A6C34878D82A}">
                    <a16:rowId xmlns:a16="http://schemas.microsoft.com/office/drawing/2014/main" val="248308400"/>
                  </a:ext>
                </a:extLst>
              </a:tr>
              <a:tr h="50863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0.31Chla(t-1) - 5.01flow_min - 0.002ShortWave_mean + 0.15Turbidity_log + 0.14NH4_inf_log + 1.35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127.38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0.447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239654619"/>
                  </a:ext>
                </a:extLst>
              </a:tr>
              <a:tr h="29106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2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0.30Chla(t-1) - 4.55flow_min - 0.002ShortWave_mean + 0.13Turbidity_log + 1.60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127.97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6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890781599"/>
                  </a:ext>
                </a:extLst>
              </a:tr>
              <a:tr h="55399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3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- 4.71flow_min - 0.001ShortWave_mean + 0.12Turbidity_log + 0.70RelHumimidty_max_log - 1.67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128.18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0.442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4135520352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4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- 4.33flow_min - 0.002ShortWave_mean + 0.14Turbidity_log + 0.019Temp_inflow_min + 1.3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128.7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0.439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961842862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5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0.32Chla(t-1) - 4.49flow_min - 0.002ShortWave_mean + 0.13Turbidity_log + 0.014Rain_sum_log + 1.62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129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0.438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642608306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Mod 6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0.35Chla(t-1) - 5.26flow_min + 0.12Turbidity_log + 1.09RelHumidity_max_log - 3.74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129.21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>
                          <a:effectLst/>
                        </a:rPr>
                        <a:t>0.424</a:t>
                      </a:r>
                      <a:endParaRPr lang="en-US" sz="11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0" dirty="0">
                          <a:effectLst/>
                        </a:rPr>
                        <a:t>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216058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3598E-4E07-4F3F-81D7-4AD282DFD3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2143" y="4241284"/>
          <a:ext cx="5114926" cy="26349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2388">
                  <a:extLst>
                    <a:ext uri="{9D8B030D-6E8A-4147-A177-3AD203B41FA5}">
                      <a16:colId xmlns:a16="http://schemas.microsoft.com/office/drawing/2014/main" val="3305992865"/>
                    </a:ext>
                  </a:extLst>
                </a:gridCol>
                <a:gridCol w="3871372">
                  <a:extLst>
                    <a:ext uri="{9D8B030D-6E8A-4147-A177-3AD203B41FA5}">
                      <a16:colId xmlns:a16="http://schemas.microsoft.com/office/drawing/2014/main" val="1527352295"/>
                    </a:ext>
                  </a:extLst>
                </a:gridCol>
                <a:gridCol w="422498">
                  <a:extLst>
                    <a:ext uri="{9D8B030D-6E8A-4147-A177-3AD203B41FA5}">
                      <a16:colId xmlns:a16="http://schemas.microsoft.com/office/drawing/2014/main" val="3518279433"/>
                    </a:ext>
                  </a:extLst>
                </a:gridCol>
                <a:gridCol w="278668">
                  <a:extLst>
                    <a:ext uri="{9D8B030D-6E8A-4147-A177-3AD203B41FA5}">
                      <a16:colId xmlns:a16="http://schemas.microsoft.com/office/drawing/2014/main" val="3725953264"/>
                    </a:ext>
                  </a:extLst>
                </a:gridCol>
              </a:tblGrid>
              <a:tr h="317004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Model Equation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R2 Full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 anchor="b"/>
                </a:tc>
                <a:extLst>
                  <a:ext uri="{0D108BD9-81ED-4DB2-BD59-A6C34878D82A}">
                    <a16:rowId xmlns:a16="http://schemas.microsoft.com/office/drawing/2014/main" val="2998945449"/>
                  </a:ext>
                </a:extLst>
              </a:tr>
              <a:tr h="35380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0.32Chla(t-1) - 3.6mean_flow - 0.002ShortWave_mean + 0.14Turbidity_log + 1.58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0.419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17012326"/>
                  </a:ext>
                </a:extLst>
              </a:tr>
              <a:tr h="44225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0.30Chla(t-1) - 3.9mean_flow - 0.002ShortWave_mean + 0.15Turbidity_log - 0.09NO3NO2_log + 1.7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16015985"/>
                  </a:ext>
                </a:extLst>
              </a:tr>
              <a:tr h="44225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0.33Chla(t-1) - 3.7mean_flow - 0.002ShortWave_mean + 0.13Turbidity_log + 0.017Rain_sum_log + 1.6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80113125"/>
                  </a:ext>
                </a:extLst>
              </a:tr>
              <a:tr h="5307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0.33Chla(t-1) - 3.4mean_flow - 0.003ShortWave_mean + 0.15Turbidity_log + 0.019Temp_inflow_max + 1.3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0.427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036115026"/>
                  </a:ext>
                </a:extLst>
              </a:tr>
              <a:tr h="5307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Mod 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</a:rPr>
                        <a:t>0.32Chla(t-1) - 4.0mean_flow - 0.002ShortWave_mean + 0.15Turbidity_log - 0.09NO3NO2_log + 0.016Rain_sum_log + 1.7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0.438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32575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9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4E6B-810F-4CC5-9B06-8ED9D4A4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between the two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34E6-7C0B-48B6-ADF4-108E38CC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pPr lvl="1"/>
            <a:r>
              <a:rPr lang="en-US" dirty="0"/>
              <a:t>2013			</a:t>
            </a:r>
          </a:p>
          <a:p>
            <a:pPr lvl="2"/>
            <a:r>
              <a:rPr lang="en-US" dirty="0"/>
              <a:t>Mean </a:t>
            </a:r>
            <a:r>
              <a:rPr lang="en-US" b="1" dirty="0"/>
              <a:t>daily flow</a:t>
            </a:r>
          </a:p>
          <a:p>
            <a:pPr lvl="2"/>
            <a:r>
              <a:rPr lang="en-US" b="1" dirty="0"/>
              <a:t>Daily shortwave mean</a:t>
            </a:r>
          </a:p>
          <a:p>
            <a:pPr lvl="2"/>
            <a:r>
              <a:rPr lang="en-US" b="1" dirty="0"/>
              <a:t>Turbidity (log </a:t>
            </a:r>
            <a:r>
              <a:rPr lang="en-US" b="1" dirty="0" err="1"/>
              <a:t>tr’ed</a:t>
            </a:r>
            <a:r>
              <a:rPr lang="en-US" b="1" dirty="0"/>
              <a:t>)</a:t>
            </a:r>
          </a:p>
          <a:p>
            <a:pPr lvl="2"/>
            <a:r>
              <a:rPr lang="en-US" dirty="0" err="1"/>
              <a:t>Nitrate+Nitrite</a:t>
            </a:r>
            <a:r>
              <a:rPr lang="en-US" dirty="0"/>
              <a:t> (log </a:t>
            </a:r>
            <a:r>
              <a:rPr lang="en-US" dirty="0" err="1"/>
              <a:t>tr’ed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Daily rain sum (log </a:t>
            </a:r>
            <a:r>
              <a:rPr lang="en-US" dirty="0" err="1"/>
              <a:t>tr’ed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Max temperature at inflow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E9B82-6C4A-4DD7-9A0E-530230B5CA7A}"/>
              </a:ext>
            </a:extLst>
          </p:cNvPr>
          <p:cNvSpPr txBox="1">
            <a:spLocks/>
          </p:cNvSpPr>
          <p:nvPr/>
        </p:nvSpPr>
        <p:spPr>
          <a:xfrm>
            <a:off x="6010275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2016			</a:t>
            </a:r>
          </a:p>
          <a:p>
            <a:pPr lvl="2"/>
            <a:r>
              <a:rPr lang="en-US" dirty="0"/>
              <a:t>Minimum </a:t>
            </a:r>
            <a:r>
              <a:rPr lang="en-US" b="1" dirty="0"/>
              <a:t>daily flow</a:t>
            </a:r>
          </a:p>
          <a:p>
            <a:pPr lvl="2"/>
            <a:r>
              <a:rPr lang="en-US" b="1" dirty="0"/>
              <a:t>Daily shortwave mean</a:t>
            </a:r>
          </a:p>
          <a:p>
            <a:pPr lvl="2"/>
            <a:r>
              <a:rPr lang="en-US" b="1" dirty="0"/>
              <a:t>Turbidity (log </a:t>
            </a:r>
            <a:r>
              <a:rPr lang="en-US" b="1" dirty="0" err="1"/>
              <a:t>tr’ed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Ammonium at inflow (log </a:t>
            </a:r>
            <a:r>
              <a:rPr lang="en-US" dirty="0" err="1"/>
              <a:t>tr’ed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Daily rain sum (log </a:t>
            </a:r>
            <a:r>
              <a:rPr lang="en-US" dirty="0" err="1"/>
              <a:t>tr’ed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Min temperature at inflow</a:t>
            </a:r>
          </a:p>
          <a:p>
            <a:pPr lvl="2"/>
            <a:r>
              <a:rPr lang="en-US" dirty="0"/>
              <a:t>Max relative humidity (log </a:t>
            </a:r>
            <a:r>
              <a:rPr lang="en-US" dirty="0" err="1"/>
              <a:t>tr’ed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706</Words>
  <Application>Microsoft Office PowerPoint</Application>
  <PresentationFormat>Widescreen</PresentationFormat>
  <Paragraphs>153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FCR Historical Time Series GL(inear)M</vt:lpstr>
      <vt:lpstr>PowerPoint Presentation</vt:lpstr>
      <vt:lpstr>PowerPoint Presentation</vt:lpstr>
      <vt:lpstr>PowerPoint Presentation</vt:lpstr>
      <vt:lpstr>Variables between the two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16</cp:revision>
  <dcterms:created xsi:type="dcterms:W3CDTF">2018-11-23T18:36:03Z</dcterms:created>
  <dcterms:modified xsi:type="dcterms:W3CDTF">2018-11-28T20:39:17Z</dcterms:modified>
</cp:coreProperties>
</file>