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C2B63-FD34-43F0-9217-4F79D1557430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5072-3A69-42B1-9FE7-231A5B829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5072-3A69-42B1-9FE7-231A5B8299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4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5072-3A69-42B1-9FE7-231A5B8299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4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6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8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2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F498-43F3-4CFD-AE1E-811B827E2A52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B430-2728-4A61-AC88-4152DC33A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04428" y="140940"/>
            <a:ext cx="8335144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코딩컨벤션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61564" y="2892574"/>
            <a:ext cx="3334372" cy="333437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0939" y="4027021"/>
            <a:ext cx="16433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smtClean="0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eunjee</a:t>
            </a:r>
          </a:p>
          <a:p>
            <a:pPr algn="ctr"/>
            <a:r>
              <a:rPr lang="en-US" altLang="ko-KR" sz="3600" smtClean="0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RUN</a:t>
            </a:r>
            <a:endParaRPr lang="ko-KR" altLang="en-US" sz="3600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49954" y="157826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9994" y="1779764"/>
            <a:ext cx="125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portfoli o!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89894" y="254921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75956" y="2722262"/>
            <a:ext cx="158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CC"/>
                </a:solidFill>
              </a:rPr>
              <a:t>대외활동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1229" y="3247524"/>
            <a:ext cx="376834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2018.07-2018.12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강남 </a:t>
            </a:r>
            <a:r>
              <a:rPr lang="ko-KR" altLang="en-US"/>
              <a:t>하이미디어 컴퓨터학원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UI/UX </a:t>
            </a:r>
            <a:r>
              <a:rPr lang="ko-KR" altLang="en-US"/>
              <a:t>엔지니어링 과정 </a:t>
            </a:r>
            <a:r>
              <a:rPr lang="ko-KR" altLang="en-US" smtClean="0"/>
              <a:t>수료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2016.07-2017.09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한국진로직업개발원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디자인팀 업무 </a:t>
            </a:r>
            <a:r>
              <a:rPr lang="en-US" altLang="ko-KR" smtClean="0"/>
              <a:t>(</a:t>
            </a:r>
            <a:r>
              <a:rPr lang="ko-KR" altLang="en-US"/>
              <a:t>방학기간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1026" name="Picture 2" descr="E:\uiux_portfolio\eunjeerun2\images\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95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74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1052736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5536" y="289882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4725144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5536" y="592315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27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0000CC"/>
                </a:solidFill>
              </a:rPr>
              <a:t>CSS </a:t>
            </a:r>
            <a:r>
              <a:rPr lang="ko-KR" altLang="en-US" smtClean="0">
                <a:solidFill>
                  <a:srgbClr val="0000CC"/>
                </a:solidFill>
              </a:rPr>
              <a:t>가이드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직사각형 8"/>
          <p:cNvSpPr>
            <a:spLocks noChangeArrowheads="1"/>
          </p:cNvSpPr>
          <p:nvPr/>
        </p:nvSpPr>
        <p:spPr bwMode="auto">
          <a:xfrm>
            <a:off x="645368" y="1332051"/>
            <a:ext cx="781506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/>
              <a:t>1. html5shiv.js </a:t>
            </a:r>
            <a:r>
              <a:rPr lang="ko-KR" altLang="en-US" sz="1000"/>
              <a:t>임포트 할 경우 </a:t>
            </a:r>
            <a:r>
              <a:rPr lang="en-US" altLang="ko-KR" sz="1000"/>
              <a:t>&lt;header&gt; &lt;section&gt; &lt;footer&gt; </a:t>
            </a:r>
            <a:r>
              <a:rPr lang="ko-KR" altLang="en-US" sz="1000"/>
              <a:t>에는 </a:t>
            </a:r>
            <a:r>
              <a:rPr lang="en-US" altLang="ko-KR" sz="1000"/>
              <a:t>id</a:t>
            </a:r>
            <a:r>
              <a:rPr lang="ko-KR" altLang="en-US" sz="1000"/>
              <a:t>나 클래스를 붙일수 있다</a:t>
            </a:r>
            <a:r>
              <a:rPr lang="en-US" altLang="ko-KR" sz="1000"/>
              <a:t>.</a:t>
            </a:r>
          </a:p>
          <a:p>
            <a:r>
              <a:rPr lang="en-US" altLang="ko-KR" sz="1000" smtClean="0"/>
              <a:t> 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2. </a:t>
            </a:r>
            <a:r>
              <a:rPr lang="ko-KR" altLang="en-US" sz="1000"/>
              <a:t>레이아웃 요소에만 고유식별자 </a:t>
            </a:r>
            <a:r>
              <a:rPr lang="en-US" altLang="ko-KR" sz="1000"/>
              <a:t>#id(</a:t>
            </a:r>
            <a:r>
              <a:rPr lang="ko-KR" altLang="en-US" sz="1000"/>
              <a:t>네이밍 조합허용</a:t>
            </a:r>
            <a:r>
              <a:rPr lang="en-US" altLang="ko-KR" sz="1000"/>
              <a:t>) </a:t>
            </a:r>
            <a:r>
              <a:rPr lang="ko-KR" altLang="en-US" sz="1000"/>
              <a:t>스타일을 지정한다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</a:t>
            </a:r>
            <a:r>
              <a:rPr lang="ko-KR" altLang="en-US" sz="1000"/>
              <a:t>레이아웃 요소에는 레이아웃과 관련된 속성만 선언할 수 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</a:t>
            </a:r>
            <a:r>
              <a:rPr lang="ko-KR" altLang="en-US" sz="1000"/>
              <a:t>그 외의 디자인 속성을 추가</a:t>
            </a:r>
            <a:r>
              <a:rPr lang="en-US" altLang="ko-KR" sz="1000"/>
              <a:t>/</a:t>
            </a:r>
            <a:r>
              <a:rPr lang="ko-KR" altLang="en-US" sz="1000"/>
              <a:t>변경하려면 </a:t>
            </a:r>
            <a:r>
              <a:rPr lang="en-US" altLang="ko-KR" sz="1000"/>
              <a:t>class</a:t>
            </a:r>
            <a:r>
              <a:rPr lang="ko-KR" altLang="en-US" sz="1000"/>
              <a:t>명을 </a:t>
            </a:r>
            <a:r>
              <a:rPr lang="en-US" altLang="ko-KR" sz="1000"/>
              <a:t>[</a:t>
            </a:r>
            <a:r>
              <a:rPr lang="ko-KR" altLang="en-US" sz="1000"/>
              <a:t>함축단어</a:t>
            </a:r>
            <a:r>
              <a:rPr lang="en-US" altLang="ko-KR" sz="1000"/>
              <a:t>]</a:t>
            </a:r>
            <a:r>
              <a:rPr lang="ko-KR" altLang="en-US" sz="1000"/>
              <a:t>로 선언하여 적용한다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   &lt;header class="</a:t>
            </a:r>
            <a:r>
              <a:rPr lang="ko-KR" altLang="en-US" sz="1000"/>
              <a:t>의미</a:t>
            </a:r>
            <a:r>
              <a:rPr lang="en-US" altLang="ko-KR" sz="1000"/>
              <a:t>"&gt;   &lt;section class="</a:t>
            </a:r>
            <a:r>
              <a:rPr lang="ko-KR" altLang="en-US" sz="1000"/>
              <a:t>의미</a:t>
            </a:r>
            <a:r>
              <a:rPr lang="en-US" altLang="ko-KR" sz="1000"/>
              <a:t>"&gt;   &lt;footer class="</a:t>
            </a:r>
            <a:r>
              <a:rPr lang="ko-KR" altLang="en-US" sz="1000"/>
              <a:t>의미</a:t>
            </a:r>
            <a:r>
              <a:rPr lang="en-US" altLang="ko-KR" sz="1000"/>
              <a:t>"&gt;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3. </a:t>
            </a:r>
            <a:r>
              <a:rPr lang="ko-KR" altLang="en-US" sz="1000"/>
              <a:t>하위 요소를 감싸는 클래명은 마지막에 </a:t>
            </a:r>
            <a:r>
              <a:rPr lang="en-US" altLang="ko-KR" sz="1000"/>
              <a:t>_</a:t>
            </a:r>
            <a:r>
              <a:rPr lang="en-US" altLang="ko-KR" sz="1000" smtClean="0"/>
              <a:t>container </a:t>
            </a:r>
            <a:r>
              <a:rPr lang="ko-KR" altLang="en-US" sz="1000" smtClean="0"/>
              <a:t>으로 </a:t>
            </a:r>
            <a:r>
              <a:rPr lang="ko-KR" altLang="en-US" sz="1000"/>
              <a:t>선언한다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4. </a:t>
            </a:r>
            <a:r>
              <a:rPr lang="ko-KR" altLang="en-US" sz="1000"/>
              <a:t>속성선언순서</a:t>
            </a:r>
            <a:endParaRPr lang="en-US" altLang="ko-KR" sz="1000"/>
          </a:p>
          <a:p>
            <a:endParaRPr lang="ko-KR" altLang="en-US" sz="1000"/>
          </a:p>
          <a:p>
            <a:r>
              <a:rPr lang="ko-KR" altLang="en-US" sz="1000"/>
              <a:t>   </a:t>
            </a:r>
            <a:r>
              <a:rPr lang="en-US" altLang="ko-KR" sz="1000" smtClean="0"/>
              <a:t>1) </a:t>
            </a:r>
            <a:r>
              <a:rPr lang="ko-KR" altLang="en-US" sz="1000" smtClean="0"/>
              <a:t>일반 </a:t>
            </a:r>
            <a:r>
              <a:rPr lang="en-US" altLang="ko-KR" sz="1000"/>
              <a:t>: display &gt; overflow &gt; float &gt; position &gt; width/height &gt; </a:t>
            </a:r>
            <a:r>
              <a:rPr lang="en-US" altLang="ko-KR" sz="1000" smtClean="0"/>
              <a:t> </a:t>
            </a:r>
            <a:r>
              <a:rPr lang="en-US" altLang="ko-KR" sz="1000"/>
              <a:t>margin/padding &gt; </a:t>
            </a:r>
            <a:r>
              <a:rPr lang="ko-KR" altLang="en-US" sz="1000" smtClean="0"/>
              <a:t>텍스트관련</a:t>
            </a:r>
            <a:r>
              <a:rPr lang="en-US" altLang="ko-KR" sz="1000" smtClean="0"/>
              <a:t> </a:t>
            </a:r>
            <a:r>
              <a:rPr lang="en-US" altLang="ko-KR" sz="1000"/>
              <a:t>&gt; background &gt; </a:t>
            </a:r>
            <a:r>
              <a:rPr lang="en-US" altLang="ko-KR" sz="1000" smtClean="0"/>
              <a:t>border </a:t>
            </a:r>
            <a:r>
              <a:rPr lang="en-US" altLang="ko-KR" sz="1000"/>
              <a:t>&gt; </a:t>
            </a:r>
            <a:r>
              <a:rPr lang="ko-KR" altLang="en-US" sz="1000" smtClean="0"/>
              <a:t>기타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   </a:t>
            </a:r>
            <a:r>
              <a:rPr lang="en-US" altLang="ko-KR" sz="1000" smtClean="0"/>
              <a:t>2) input </a:t>
            </a:r>
            <a:r>
              <a:rPr lang="en-US" altLang="ko-KR" sz="1000"/>
              <a:t>: type &gt; id &gt; name &gt; title &gt; alt &gt; </a:t>
            </a:r>
            <a:r>
              <a:rPr lang="ko-KR" altLang="en-US" sz="1000"/>
              <a:t>기타 </a:t>
            </a:r>
            <a:r>
              <a:rPr lang="en-US" altLang="ko-KR" sz="1000"/>
              <a:t>&gt; accesskey</a:t>
            </a:r>
          </a:p>
          <a:p>
            <a:endParaRPr lang="ko-KR" altLang="en-US" sz="1000"/>
          </a:p>
          <a:p>
            <a:r>
              <a:rPr lang="ko-KR" altLang="en-US" sz="1000"/>
              <a:t>   </a:t>
            </a:r>
            <a:r>
              <a:rPr lang="en-US" altLang="ko-KR" sz="1000" smtClean="0"/>
              <a:t>3) img </a:t>
            </a:r>
            <a:r>
              <a:rPr lang="en-US" altLang="ko-KR" sz="1000"/>
              <a:t>: src &gt; alt &gt; title </a:t>
            </a:r>
            <a:endParaRPr lang="en-US" altLang="ko-KR" sz="1000" smtClean="0"/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5.</a:t>
            </a:r>
            <a:r>
              <a:rPr lang="ko-KR" altLang="en-US" sz="1000"/>
              <a:t> 개발관련주석 표시예 </a:t>
            </a:r>
            <a:r>
              <a:rPr lang="en-US" altLang="ko-KR" sz="1000"/>
              <a:t>&lt;!-- [D] </a:t>
            </a:r>
            <a:r>
              <a:rPr lang="ko-KR" altLang="en-US" sz="1000"/>
              <a:t>주석설명 </a:t>
            </a:r>
            <a:r>
              <a:rPr lang="en-US" altLang="ko-KR" sz="1000" smtClean="0"/>
              <a:t>--&gt;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/>
              <a:t>  </a:t>
            </a:r>
          </a:p>
          <a:p>
            <a:r>
              <a:rPr lang="en-US" altLang="ko-KR" sz="1000"/>
              <a:t>6. &lt;title&gt; </a:t>
            </a:r>
            <a:r>
              <a:rPr lang="ko-KR" altLang="en-US" sz="1000"/>
              <a:t>표기법 </a:t>
            </a:r>
            <a:r>
              <a:rPr lang="en-US" altLang="ko-KR" sz="1000"/>
              <a:t>- [</a:t>
            </a:r>
            <a:r>
              <a:rPr lang="ko-KR" altLang="en-US" sz="1000"/>
              <a:t>메뉴 </a:t>
            </a:r>
            <a:r>
              <a:rPr lang="en-US" altLang="ko-KR" sz="1000"/>
              <a:t>:: </a:t>
            </a:r>
            <a:r>
              <a:rPr lang="ko-KR" altLang="en-US" sz="1000"/>
              <a:t>학습플래너</a:t>
            </a:r>
            <a:r>
              <a:rPr lang="en-US" altLang="ko-KR" sz="1000"/>
              <a:t>]</a:t>
            </a:r>
            <a:r>
              <a:rPr lang="ko-KR" altLang="en-US" sz="1000"/>
              <a:t>의 형식으로 </a:t>
            </a:r>
            <a:r>
              <a:rPr lang="ko-KR" altLang="en-US" sz="1000" smtClean="0"/>
              <a:t>작성</a:t>
            </a:r>
            <a:endParaRPr lang="en-US" altLang="ko-KR" sz="1000" smtClean="0"/>
          </a:p>
          <a:p>
            <a:endParaRPr lang="en-US" altLang="ko-KR" sz="1000"/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/>
              <a:t>7. </a:t>
            </a:r>
            <a:r>
              <a:rPr lang="ko-KR" altLang="en-US" sz="1000"/>
              <a:t>모바일 링크영역 </a:t>
            </a:r>
            <a:r>
              <a:rPr lang="en-US" altLang="ko-KR" sz="1000"/>
              <a:t>: 0.7cm </a:t>
            </a:r>
            <a:r>
              <a:rPr lang="ko-KR" altLang="en-US" sz="1000"/>
              <a:t>이상 </a:t>
            </a:r>
            <a:r>
              <a:rPr lang="en-US" altLang="ko-KR" sz="1000"/>
              <a:t>(40~48px)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17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627784" y="3229890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495043" y="4410990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56148" y="1638948"/>
            <a:ext cx="2711996" cy="2711996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E:\uiux_portfolio\eunjeerun2\images\che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69" y="3602991"/>
            <a:ext cx="28098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3779912" y="2636912"/>
            <a:ext cx="1584176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0000CC"/>
                </a:solidFill>
              </a:rPr>
              <a:t>END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6760" y="2281251"/>
            <a:ext cx="125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0C00F2"/>
                </a:solidFill>
                <a:latin typeface="Noto Sans CJK KR Regular" pitchFamily="34" charset="-127"/>
                <a:ea typeface="Noto Sans CJK KR Regular" pitchFamily="34" charset="-127"/>
              </a:rPr>
              <a:t>portfoli o!</a:t>
            </a:r>
            <a:endParaRPr lang="ko-KR" altLang="en-US">
              <a:solidFill>
                <a:srgbClr val="0C00F2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71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5438" y="119675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745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인터페이스 디자인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내용 개체 틀 6"/>
          <p:cNvSpPr txBox="1">
            <a:spLocks/>
          </p:cNvSpPr>
          <p:nvPr/>
        </p:nvSpPr>
        <p:spPr>
          <a:xfrm>
            <a:off x="611188" y="1341562"/>
            <a:ext cx="7921625" cy="5327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  </a:t>
            </a:r>
            <a:r>
              <a:rPr lang="ko-KR" altLang="en-US" sz="2400" smtClean="0"/>
              <a:t>일관성 있는 아이덴티티 구축 및 효율적인 </a:t>
            </a:r>
            <a:r>
              <a:rPr lang="en-US" altLang="ko-KR" sz="2400" smtClean="0"/>
              <a:t>UI</a:t>
            </a:r>
            <a:r>
              <a:rPr lang="ko-KR" altLang="en-US" sz="2400" smtClean="0"/>
              <a:t> 작업</a:t>
            </a:r>
            <a:endParaRPr lang="ko-KR" altLang="en-US" sz="24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55576" y="2277666"/>
            <a:ext cx="7921625" cy="44637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2400" b="1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4"/>
              </a:buBlip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5"/>
              </a:buBlip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6"/>
              </a:buBlip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사이트 컨텐츠의 특성과 최근 인터넷 사용환경을 고려하여 </a:t>
            </a:r>
            <a:r>
              <a:rPr lang="en-US" altLang="ko-KR" sz="1050" b="0" smtClean="0">
                <a:latin typeface="Trebuchet MS" pitchFamily="34" charset="0"/>
              </a:rPr>
              <a:t>PC 1100px, Mobile 100% </a:t>
            </a:r>
            <a:r>
              <a:rPr lang="ko-KR" altLang="en-US" sz="1050" b="0" smtClean="0">
                <a:latin typeface="Trebuchet MS" pitchFamily="34" charset="0"/>
              </a:rPr>
              <a:t>의 </a:t>
            </a:r>
            <a:r>
              <a:rPr lang="en-US" altLang="ko-KR" sz="1050" b="0" smtClean="0">
                <a:latin typeface="Trebuchet MS" pitchFamily="34" charset="0"/>
              </a:rPr>
              <a:t>HTML5 </a:t>
            </a:r>
            <a:r>
              <a:rPr lang="ko-KR" altLang="en-US" sz="1050" b="0" smtClean="0">
                <a:latin typeface="Trebuchet MS" pitchFamily="34" charset="0"/>
              </a:rPr>
              <a:t> 반응형 웹을 구현한다 </a:t>
            </a:r>
            <a:r>
              <a:rPr lang="en-US" altLang="ko-KR" sz="1050" b="0">
                <a:latin typeface="Trebuchet MS" pitchFamily="34" charset="0"/>
              </a:rPr>
              <a:t>.</a:t>
            </a:r>
            <a:endParaRPr lang="ko-KR" altLang="en-US" sz="1050" b="0" smtClean="0">
              <a:latin typeface="Trebuchet MS" pitchFamily="34" charset="0"/>
            </a:endParaRP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웹표준 코딩을 통해 </a:t>
            </a:r>
            <a:r>
              <a:rPr lang="en-US" altLang="ko-KR" sz="1050" b="0" smtClean="0">
                <a:latin typeface="Trebuchet MS" pitchFamily="34" charset="0"/>
              </a:rPr>
              <a:t>NWAX </a:t>
            </a:r>
            <a:r>
              <a:rPr lang="ko-KR" altLang="en-US" sz="1050" b="0" smtClean="0">
                <a:latin typeface="Trebuchet MS" pitchFamily="34" charset="0"/>
              </a:rPr>
              <a:t>유효성 검사와 </a:t>
            </a:r>
            <a:r>
              <a:rPr lang="en-US" altLang="ko-KR" sz="1050" b="0" smtClean="0">
                <a:latin typeface="Trebuchet MS" pitchFamily="34" charset="0"/>
              </a:rPr>
              <a:t>http://validator.w3.org/</a:t>
            </a:r>
            <a:r>
              <a:rPr lang="ko-KR" altLang="en-US" sz="1050" b="0" smtClean="0">
                <a:latin typeface="Trebuchet MS" pitchFamily="34" charset="0"/>
              </a:rPr>
              <a:t>의 유효성검사를 통과하도록 한다</a:t>
            </a:r>
            <a:r>
              <a:rPr lang="en-US" altLang="ko-KR" sz="1050" b="0" smtClean="0">
                <a:latin typeface="Trebuchet MS" pitchFamily="34" charset="0"/>
              </a:rPr>
              <a:t>. </a:t>
            </a: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문서의미구조 인증과 시각장애인을 위한 시멘틱 웹 접근성을 최대한 확보한다</a:t>
            </a:r>
            <a:r>
              <a:rPr lang="en-US" altLang="ko-KR" sz="1050" b="0" smtClean="0">
                <a:latin typeface="Trebuchet MS" pitchFamily="34" charset="0"/>
              </a:rPr>
              <a:t>.</a:t>
            </a:r>
            <a:r>
              <a:rPr lang="ko-KR" altLang="en-US" sz="1050" b="0" smtClean="0">
                <a:latin typeface="Trebuchet MS" pitchFamily="34" charset="0"/>
              </a:rPr>
              <a:t> </a:t>
            </a: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모든 이미지는 </a:t>
            </a:r>
            <a:r>
              <a:rPr lang="en-US" altLang="ko-KR" sz="1050" b="0" smtClean="0">
                <a:latin typeface="Trebuchet MS" pitchFamily="34" charset="0"/>
              </a:rPr>
              <a:t>png </a:t>
            </a:r>
            <a:r>
              <a:rPr lang="ko-KR" altLang="en-US" sz="1050" b="0" smtClean="0">
                <a:latin typeface="Trebuchet MS" pitchFamily="34" charset="0"/>
              </a:rPr>
              <a:t>포맷을 기준으로 하며</a:t>
            </a:r>
            <a:r>
              <a:rPr lang="en-US" altLang="ko-KR" sz="1050" b="0" smtClean="0">
                <a:latin typeface="Trebuchet MS" pitchFamily="34" charset="0"/>
              </a:rPr>
              <a:t>,</a:t>
            </a:r>
            <a:r>
              <a:rPr lang="ko-KR" altLang="en-US" sz="1050" b="0" smtClean="0">
                <a:latin typeface="Trebuchet MS" pitchFamily="34" charset="0"/>
              </a:rPr>
              <a:t> 선명한 이미지나 사진 이미지의 사용시 </a:t>
            </a:r>
            <a:r>
              <a:rPr lang="en-US" altLang="ko-KR" sz="1050" b="0" smtClean="0">
                <a:latin typeface="Trebuchet MS" pitchFamily="34" charset="0"/>
              </a:rPr>
              <a:t>jpg </a:t>
            </a:r>
            <a:r>
              <a:rPr lang="ko-KR" altLang="en-US" sz="1050" b="0" smtClean="0">
                <a:latin typeface="Trebuchet MS" pitchFamily="34" charset="0"/>
              </a:rPr>
              <a:t>포맷을 사용한다</a:t>
            </a:r>
            <a:r>
              <a:rPr lang="en-US" altLang="ko-KR" sz="1050" b="0" smtClean="0">
                <a:latin typeface="Trebuchet MS" pitchFamily="34" charset="0"/>
              </a:rPr>
              <a:t>.</a:t>
            </a:r>
            <a:endParaRPr lang="ko-KR" altLang="en-US" sz="1050" b="0" smtClean="0">
              <a:latin typeface="Trebuchet MS" pitchFamily="34" charset="0"/>
            </a:endParaRP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이미지는 사이트의 속도 향상을 위해 </a:t>
            </a:r>
            <a:r>
              <a:rPr lang="en-US" altLang="ko-KR" sz="1050" b="0" smtClean="0">
                <a:latin typeface="Trebuchet MS" pitchFamily="34" charset="0"/>
              </a:rPr>
              <a:t>CSS Image Replace</a:t>
            </a:r>
            <a:r>
              <a:rPr lang="ko-KR" altLang="en-US" sz="1050" b="0" smtClean="0">
                <a:latin typeface="Trebuchet MS" pitchFamily="34" charset="0"/>
              </a:rPr>
              <a:t> 기법과 </a:t>
            </a:r>
            <a:r>
              <a:rPr lang="en-US" altLang="ko-KR" sz="1050" b="0" smtClean="0">
                <a:latin typeface="Trebuchet MS" pitchFamily="34" charset="0"/>
              </a:rPr>
              <a:t>Sprite </a:t>
            </a:r>
            <a:r>
              <a:rPr lang="ko-KR" altLang="en-US" sz="1050" b="0" smtClean="0">
                <a:latin typeface="Trebuchet MS" pitchFamily="34" charset="0"/>
              </a:rPr>
              <a:t>이미지를 사용하는 것을 원칙으로 한다</a:t>
            </a:r>
            <a:r>
              <a:rPr lang="en-US" altLang="ko-KR" sz="1050" b="0" smtClean="0">
                <a:latin typeface="Trebuchet MS" pitchFamily="34" charset="0"/>
              </a:rPr>
              <a:t>.</a:t>
            </a: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사용자의 편의를 위하여 사이트맵과 검색영역을 항시 노출요소로 모든 페이지에서 일관되게 제공한다 </a:t>
            </a:r>
            <a:r>
              <a:rPr lang="en-US" altLang="ko-KR" sz="1050" b="0" smtClean="0">
                <a:latin typeface="Trebuchet MS" pitchFamily="34" charset="0"/>
              </a:rPr>
              <a:t>.</a:t>
            </a:r>
            <a:endParaRPr lang="ko-KR" altLang="en-US" sz="1050" b="0" smtClean="0">
              <a:latin typeface="Trebuchet MS" pitchFamily="34" charset="0"/>
            </a:endParaRP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모든 페이지는 프레임을 사용하지 않는것을 기본으로 하고 페이지의 계층단계</a:t>
            </a:r>
            <a:r>
              <a:rPr lang="en-US" altLang="ko-KR" sz="1050" b="0" smtClean="0">
                <a:latin typeface="Trebuchet MS" pitchFamily="34" charset="0"/>
              </a:rPr>
              <a:t>(Hierarchy Depth)</a:t>
            </a:r>
            <a:r>
              <a:rPr lang="ko-KR" altLang="en-US" sz="1050" b="0" smtClean="0">
                <a:latin typeface="Trebuchet MS" pitchFamily="34" charset="0"/>
              </a:rPr>
              <a:t>는 </a:t>
            </a:r>
            <a:r>
              <a:rPr lang="en-US" altLang="ko-KR" sz="1050" b="0" smtClean="0">
                <a:latin typeface="Trebuchet MS" pitchFamily="34" charset="0"/>
              </a:rPr>
              <a:t>3</a:t>
            </a:r>
            <a:r>
              <a:rPr lang="ko-KR" altLang="en-US" sz="1050" b="0" smtClean="0">
                <a:latin typeface="Trebuchet MS" pitchFamily="34" charset="0"/>
              </a:rPr>
              <a:t>단계를 권장하며</a:t>
            </a:r>
            <a:r>
              <a:rPr lang="en-US" altLang="ko-KR" sz="1050" b="0" smtClean="0">
                <a:latin typeface="Trebuchet MS" pitchFamily="34" charset="0"/>
              </a:rPr>
              <a:t>,</a:t>
            </a:r>
            <a:br>
              <a:rPr lang="en-US" altLang="ko-KR" sz="1050" b="0" smtClean="0">
                <a:latin typeface="Trebuchet MS" pitchFamily="34" charset="0"/>
              </a:rPr>
            </a:br>
            <a:r>
              <a:rPr lang="ko-KR" altLang="en-US" sz="1050" b="0" smtClean="0">
                <a:latin typeface="Trebuchet MS" pitchFamily="34" charset="0"/>
              </a:rPr>
              <a:t>최대 </a:t>
            </a:r>
            <a:r>
              <a:rPr lang="en-US" altLang="ko-KR" sz="1050" b="0" smtClean="0">
                <a:latin typeface="Trebuchet MS" pitchFamily="34" charset="0"/>
              </a:rPr>
              <a:t>5</a:t>
            </a:r>
            <a:r>
              <a:rPr lang="ko-KR" altLang="en-US" sz="1050" b="0" smtClean="0">
                <a:latin typeface="Trebuchet MS" pitchFamily="34" charset="0"/>
              </a:rPr>
              <a:t>단계가 넘지 않도록 설계한다</a:t>
            </a:r>
            <a:r>
              <a:rPr lang="en-US" altLang="ko-KR" sz="1050" b="0" smtClean="0">
                <a:latin typeface="Trebuchet MS" pitchFamily="34" charset="0"/>
              </a:rPr>
              <a:t>.</a:t>
            </a:r>
            <a:endParaRPr lang="ko-KR" altLang="en-US" sz="1050" b="0" smtClean="0">
              <a:latin typeface="Trebuchet MS" pitchFamily="34" charset="0"/>
            </a:endParaRP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모든 페이지는 칼라와 서체의 활용에 있어 통일성을 염두에 두고 웹아이덴티티를 구축한다</a:t>
            </a:r>
            <a:r>
              <a:rPr lang="en-US" altLang="ko-KR" sz="1050" b="0" smtClean="0">
                <a:latin typeface="Trebuchet MS" pitchFamily="34" charset="0"/>
              </a:rPr>
              <a:t>.</a:t>
            </a:r>
            <a:br>
              <a:rPr lang="en-US" altLang="ko-KR" sz="1050" b="0" smtClean="0">
                <a:latin typeface="Trebuchet MS" pitchFamily="34" charset="0"/>
              </a:rPr>
            </a:br>
            <a:r>
              <a:rPr lang="ko-KR" altLang="en-US" sz="1050" b="0" smtClean="0">
                <a:latin typeface="Trebuchet MS" pitchFamily="34" charset="0"/>
              </a:rPr>
              <a:t>불필요한 칼라나 이미지</a:t>
            </a:r>
            <a:r>
              <a:rPr lang="en-US" altLang="ko-KR" sz="1050" b="0" smtClean="0">
                <a:latin typeface="Trebuchet MS" pitchFamily="34" charset="0"/>
              </a:rPr>
              <a:t>, </a:t>
            </a:r>
            <a:r>
              <a:rPr lang="ko-KR" altLang="en-US" sz="1050" b="0" smtClean="0">
                <a:latin typeface="Trebuchet MS" pitchFamily="34" charset="0"/>
              </a:rPr>
              <a:t>아이덴티티를 저해하는 요소는 배제한다</a:t>
            </a:r>
            <a:r>
              <a:rPr lang="en-US" altLang="ko-KR" sz="1050" b="0">
                <a:latin typeface="Trebuchet MS" pitchFamily="34" charset="0"/>
              </a:rPr>
              <a:t>.</a:t>
            </a:r>
            <a:endParaRPr lang="ko-KR" altLang="en-US" sz="1050" b="0" smtClean="0">
              <a:latin typeface="Trebuchet MS" pitchFamily="34" charset="0"/>
            </a:endParaRPr>
          </a:p>
          <a:p>
            <a:pPr>
              <a:spcBef>
                <a:spcPct val="120000"/>
              </a:spcBef>
              <a:buFontTx/>
              <a:buAutoNum type="arabicPeriod"/>
            </a:pPr>
            <a:r>
              <a:rPr lang="ko-KR" altLang="en-US" sz="1050" b="0" smtClean="0">
                <a:latin typeface="Trebuchet MS" pitchFamily="34" charset="0"/>
              </a:rPr>
              <a:t>가장 효율적인 시선의 흐름을 고려하고 좌</a:t>
            </a:r>
            <a:r>
              <a:rPr lang="en-US" altLang="ko-KR" sz="1050" b="0" smtClean="0">
                <a:latin typeface="Trebuchet MS" pitchFamily="34" charset="0"/>
                <a:sym typeface="Wingdings" pitchFamily="2" charset="2"/>
              </a:rPr>
              <a:t></a:t>
            </a:r>
            <a:r>
              <a:rPr lang="ko-KR" altLang="en-US" sz="1050" b="0" smtClean="0">
                <a:latin typeface="Trebuchet MS" pitchFamily="34" charset="0"/>
              </a:rPr>
              <a:t>우로</a:t>
            </a:r>
            <a:r>
              <a:rPr lang="en-US" altLang="ko-KR" sz="1050" b="0" smtClean="0">
                <a:latin typeface="Trebuchet MS" pitchFamily="34" charset="0"/>
              </a:rPr>
              <a:t>, </a:t>
            </a:r>
            <a:r>
              <a:rPr lang="ko-KR" altLang="en-US" sz="1050" b="0" smtClean="0">
                <a:latin typeface="Trebuchet MS" pitchFamily="34" charset="0"/>
              </a:rPr>
              <a:t>상</a:t>
            </a:r>
            <a:r>
              <a:rPr lang="en-US" altLang="ko-KR" sz="1050" b="0" smtClean="0">
                <a:latin typeface="Trebuchet MS" pitchFamily="34" charset="0"/>
                <a:sym typeface="Wingdings" pitchFamily="2" charset="2"/>
              </a:rPr>
              <a:t></a:t>
            </a:r>
            <a:r>
              <a:rPr lang="ko-KR" altLang="en-US" sz="1050" b="0" smtClean="0">
                <a:latin typeface="Trebuchet MS" pitchFamily="34" charset="0"/>
              </a:rPr>
              <a:t>하의 순서로 중요도에 따른 메뉴 및 구성요소를 배치한다 </a:t>
            </a:r>
          </a:p>
          <a:p>
            <a:endParaRPr lang="ko-KR" altLang="en-US" sz="1050" b="0"/>
          </a:p>
        </p:txBody>
      </p:sp>
      <p:sp>
        <p:nvSpPr>
          <p:cNvPr id="6" name="직사각형 5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07504" y="1412776"/>
            <a:ext cx="1728192" cy="17189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ko-KR" altLang="en-US" sz="2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745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레이아웃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33488" y="3790502"/>
            <a:ext cx="8569200" cy="282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>
              <a:spcBef>
                <a:spcPct val="120000"/>
              </a:spcBef>
            </a:pPr>
            <a:r>
              <a:rPr lang="ko-KR" altLang="en-US" sz="1050">
                <a:latin typeface="Trebuchet MS" pitchFamily="34" charset="0"/>
              </a:rPr>
              <a:t>전체적으로 </a:t>
            </a:r>
            <a:r>
              <a:rPr lang="ko-KR" altLang="en-US" sz="1050" smtClean="0">
                <a:latin typeface="Trebuchet MS" pitchFamily="34" charset="0"/>
              </a:rPr>
              <a:t>가로</a:t>
            </a:r>
            <a:r>
              <a:rPr lang="en-US" altLang="ko-KR" sz="1050">
                <a:latin typeface="Trebuchet MS" pitchFamily="34" charset="0"/>
              </a:rPr>
              <a:t> </a:t>
            </a:r>
            <a:r>
              <a:rPr lang="ko-KR" altLang="en-US" sz="1050" smtClean="0">
                <a:latin typeface="Trebuchet MS" pitchFamily="34" charset="0"/>
              </a:rPr>
              <a:t>너비 </a:t>
            </a:r>
            <a:r>
              <a:rPr lang="en-US" altLang="ko-KR" sz="1050" smtClean="0">
                <a:latin typeface="Trebuchet MS" pitchFamily="34" charset="0"/>
              </a:rPr>
              <a:t>100% </a:t>
            </a:r>
            <a:r>
              <a:rPr lang="ko-KR" altLang="en-US" sz="1050" smtClean="0">
                <a:latin typeface="Trebuchet MS" pitchFamily="34" charset="0"/>
              </a:rPr>
              <a:t>영역이 </a:t>
            </a:r>
            <a:r>
              <a:rPr lang="ko-KR" altLang="en-US" sz="1050">
                <a:latin typeface="Trebuchet MS" pitchFamily="34" charset="0"/>
              </a:rPr>
              <a:t>기능적인 역할과 함께 </a:t>
            </a:r>
            <a:r>
              <a:rPr lang="ko-KR" altLang="en-US" sz="1050" smtClean="0">
                <a:latin typeface="Trebuchet MS" pitchFamily="34" charset="0"/>
              </a:rPr>
              <a:t>사이트의 특성</a:t>
            </a:r>
            <a:r>
              <a:rPr lang="en-US" altLang="ko-KR" sz="1050" smtClean="0">
                <a:latin typeface="Trebuchet MS" pitchFamily="34" charset="0"/>
              </a:rPr>
              <a:t>(</a:t>
            </a:r>
            <a:r>
              <a:rPr lang="ko-KR" altLang="en-US" sz="1050" smtClean="0">
                <a:latin typeface="Trebuchet MS" pitchFamily="34" charset="0"/>
              </a:rPr>
              <a:t>마우스 휠로 이동</a:t>
            </a:r>
            <a:r>
              <a:rPr lang="en-US" altLang="ko-KR" sz="1050" smtClean="0">
                <a:latin typeface="Trebuchet MS" pitchFamily="34" charset="0"/>
              </a:rPr>
              <a:t>)</a:t>
            </a:r>
            <a:r>
              <a:rPr lang="ko-KR" altLang="en-US" sz="1050" smtClean="0">
                <a:latin typeface="Trebuchet MS" pitchFamily="34" charset="0"/>
              </a:rPr>
              <a:t>을 </a:t>
            </a:r>
            <a:r>
              <a:rPr lang="ko-KR" altLang="en-US" sz="1050">
                <a:latin typeface="Trebuchet MS" pitchFamily="34" charset="0"/>
              </a:rPr>
              <a:t>이루게 </a:t>
            </a:r>
            <a:r>
              <a:rPr lang="ko-KR" altLang="en-US" sz="1050" smtClean="0">
                <a:latin typeface="Trebuchet MS" pitchFamily="34" charset="0"/>
              </a:rPr>
              <a:t>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120000"/>
              </a:spcBef>
            </a:pPr>
            <a:r>
              <a:rPr lang="ko-KR" altLang="en-US" sz="1050">
                <a:latin typeface="Trebuchet MS" pitchFamily="34" charset="0"/>
              </a:rPr>
              <a:t>모든  페이지에서 이 인터페이스 그리드가 적용되며 이는 사이트의 웹아이덴티티 유지와</a:t>
            </a:r>
            <a:r>
              <a:rPr lang="en-US" altLang="ko-KR" sz="1050">
                <a:latin typeface="Trebuchet MS" pitchFamily="34" charset="0"/>
              </a:rPr>
              <a:t>, </a:t>
            </a:r>
            <a:r>
              <a:rPr lang="ko-KR" altLang="en-US" sz="1050">
                <a:latin typeface="Trebuchet MS" pitchFamily="34" charset="0"/>
              </a:rPr>
              <a:t>효율성</a:t>
            </a:r>
            <a:r>
              <a:rPr lang="en-US" altLang="ko-KR" sz="1050">
                <a:latin typeface="Trebuchet MS" pitchFamily="34" charset="0"/>
              </a:rPr>
              <a:t>, </a:t>
            </a:r>
            <a:r>
              <a:rPr lang="ko-KR" altLang="en-US" sz="1050">
                <a:latin typeface="Trebuchet MS" pitchFamily="34" charset="0"/>
              </a:rPr>
              <a:t>기능성 측면에서도 계속 유지되어야 </a:t>
            </a:r>
            <a:r>
              <a:rPr lang="ko-KR" altLang="en-US" sz="1050" smtClean="0">
                <a:latin typeface="Trebuchet MS" pitchFamily="34" charset="0"/>
              </a:rPr>
              <a:t>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120000"/>
              </a:spcBef>
            </a:pPr>
            <a:r>
              <a:rPr lang="ko-KR" altLang="en-US" sz="1050">
                <a:latin typeface="Trebuchet MS" pitchFamily="34" charset="0"/>
              </a:rPr>
              <a:t>또한 이러한 페이지를 템플릿화 하면 홈페이지의 유지 관리 측면에서도 </a:t>
            </a:r>
            <a:r>
              <a:rPr lang="ko-KR" altLang="en-US" sz="1050" smtClean="0">
                <a:latin typeface="Trebuchet MS" pitchFamily="34" charset="0"/>
              </a:rPr>
              <a:t>효율적으로 </a:t>
            </a:r>
            <a:r>
              <a:rPr lang="ko-KR" altLang="en-US" sz="1050">
                <a:latin typeface="Trebuchet MS" pitchFamily="34" charset="0"/>
              </a:rPr>
              <a:t>작업할 수 있다는 장점이 </a:t>
            </a:r>
            <a:r>
              <a:rPr lang="ko-KR" altLang="en-US" sz="1050" smtClean="0">
                <a:latin typeface="Trebuchet MS" pitchFamily="34" charset="0"/>
              </a:rPr>
              <a:t>있다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</a:p>
          <a:p>
            <a:pPr eaLnBrk="1" hangingPunct="1">
              <a:spcBef>
                <a:spcPct val="120000"/>
              </a:spcBef>
            </a:pPr>
            <a:endParaRPr lang="en-US" altLang="ko-KR" sz="1100" b="1" smtClean="0">
              <a:latin typeface="Trebuchet MS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100" b="1" smtClean="0">
                <a:latin typeface="Trebuchet MS" pitchFamily="34" charset="0"/>
              </a:rPr>
              <a:t>A</a:t>
            </a:r>
            <a:r>
              <a:rPr lang="en-US" altLang="ko-KR" sz="1100" b="1">
                <a:latin typeface="Trebuchet MS" pitchFamily="34" charset="0"/>
              </a:rPr>
              <a:t>) Contents Area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050" smtClean="0">
                <a:latin typeface="Trebuchet MS" pitchFamily="34" charset="0"/>
              </a:rPr>
              <a:t>모</a:t>
            </a:r>
            <a:r>
              <a:rPr lang="ko-KR" altLang="en-US" sz="1050">
                <a:latin typeface="Trebuchet MS" pitchFamily="34" charset="0"/>
              </a:rPr>
              <a:t>든</a:t>
            </a:r>
            <a:r>
              <a:rPr lang="ko-KR" altLang="en-US" sz="1050" smtClean="0">
                <a:latin typeface="Trebuchet MS" pitchFamily="34" charset="0"/>
              </a:rPr>
              <a:t> 콘텐츠가 보여지는 영역</a:t>
            </a:r>
            <a:r>
              <a:rPr lang="en-US" altLang="ko-KR" sz="1050" smtClean="0">
                <a:latin typeface="Trebuchet MS" pitchFamily="34" charset="0"/>
              </a:rPr>
              <a:t>(</a:t>
            </a:r>
            <a:r>
              <a:rPr lang="ko-KR" altLang="en-US" sz="1050" smtClean="0">
                <a:latin typeface="Trebuchet MS" pitchFamily="34" charset="0"/>
              </a:rPr>
              <a:t>배경</a:t>
            </a:r>
            <a:r>
              <a:rPr lang="en-US" altLang="ko-KR" sz="1050" smtClean="0">
                <a:latin typeface="Trebuchet MS" pitchFamily="34" charset="0"/>
              </a:rPr>
              <a:t>, </a:t>
            </a:r>
            <a:r>
              <a:rPr lang="ko-KR" altLang="en-US" sz="1050" smtClean="0">
                <a:latin typeface="Trebuchet MS" pitchFamily="34" charset="0"/>
              </a:rPr>
              <a:t>아이콘 등</a:t>
            </a:r>
            <a:r>
              <a:rPr lang="en-US" altLang="ko-KR" sz="1050" smtClean="0">
                <a:latin typeface="Trebuchet MS" pitchFamily="34" charset="0"/>
              </a:rPr>
              <a:t>)</a:t>
            </a:r>
            <a:endParaRPr lang="en-US" altLang="ko-KR" sz="1050">
              <a:latin typeface="Trebuchet MS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100" b="1" smtClean="0">
                <a:latin typeface="Trebuchet MS" pitchFamily="34" charset="0"/>
              </a:rPr>
              <a:t>B) Main menu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050" smtClean="0">
                <a:latin typeface="Trebuchet MS" pitchFamily="34" charset="0"/>
              </a:rPr>
              <a:t>클릭 시</a:t>
            </a:r>
            <a:r>
              <a:rPr lang="en-US" altLang="ko-KR" sz="1050" smtClean="0">
                <a:latin typeface="Trebuchet MS" pitchFamily="34" charset="0"/>
              </a:rPr>
              <a:t>, </a:t>
            </a:r>
            <a:r>
              <a:rPr lang="ko-KR" altLang="en-US" sz="1050" smtClean="0">
                <a:latin typeface="Trebuchet MS" pitchFamily="34" charset="0"/>
              </a:rPr>
              <a:t>상세메뉴를 라이트박스를 통해 볼 수 있음</a:t>
            </a:r>
            <a:r>
              <a:rPr lang="en-US" altLang="ko-KR" sz="1050" smtClean="0">
                <a:latin typeface="Trebuchet MS" pitchFamily="34" charset="0"/>
              </a:rPr>
              <a:t>. </a:t>
            </a: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100" b="1">
                <a:latin typeface="Trebuchet MS" pitchFamily="34" charset="0"/>
              </a:rPr>
              <a:t>C) </a:t>
            </a:r>
            <a:r>
              <a:rPr lang="en-US" altLang="ko-KR" sz="1100" b="1" smtClean="0">
                <a:latin typeface="Trebuchet MS" pitchFamily="34" charset="0"/>
              </a:rPr>
              <a:t>pagenation</a:t>
            </a:r>
            <a:endParaRPr lang="en-US" altLang="ko-KR" sz="1100" b="1">
              <a:latin typeface="Trebuchet MS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050" smtClean="0">
                <a:latin typeface="Trebuchet MS" pitchFamily="34" charset="0"/>
              </a:rPr>
              <a:t>텍스트 클릭시</a:t>
            </a:r>
            <a:r>
              <a:rPr lang="en-US" altLang="ko-KR" sz="1050" smtClean="0">
                <a:latin typeface="Trebuchet MS" pitchFamily="34" charset="0"/>
              </a:rPr>
              <a:t>, </a:t>
            </a:r>
            <a:r>
              <a:rPr lang="ko-KR" altLang="en-US" sz="1050" smtClean="0">
                <a:latin typeface="Trebuchet MS" pitchFamily="34" charset="0"/>
              </a:rPr>
              <a:t>해당영역으로 바로 이동하게 해주는  페이지네이션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ko-KR" altLang="en-US" sz="1050">
              <a:latin typeface="Trebuchet MS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504" y="1412776"/>
            <a:ext cx="8928992" cy="21602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5696" y="1412776"/>
            <a:ext cx="0" cy="21602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82504" y="1412776"/>
            <a:ext cx="0" cy="21602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520804" y="1412776"/>
            <a:ext cx="0" cy="21602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21004" y="1412776"/>
            <a:ext cx="0" cy="216024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559" y="1052736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start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95736" y="105273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about me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362653" y="10434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skill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68144" y="1043444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portfolio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897394" y="1043444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goal</a:t>
            </a:r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07504" y="1412776"/>
            <a:ext cx="1781696" cy="276999"/>
            <a:chOff x="107504" y="2371993"/>
            <a:chExt cx="1781696" cy="276999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107504" y="2636912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4935" y="2371993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w : 100%</a:t>
              </a:r>
              <a:endParaRPr lang="ko-KR" altLang="en-US" sz="120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1700" y="1617767"/>
            <a:ext cx="3575000" cy="281107"/>
            <a:chOff x="101700" y="2571829"/>
            <a:chExt cx="3575000" cy="281107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101700" y="2852936"/>
              <a:ext cx="3575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435" y="2571829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w : 200%</a:t>
              </a:r>
              <a:endParaRPr lang="ko-KR" altLang="en-US" sz="12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07504" y="1831628"/>
            <a:ext cx="8931678" cy="283270"/>
            <a:chOff x="107504" y="2785690"/>
            <a:chExt cx="8931678" cy="283270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107504" y="3068960"/>
              <a:ext cx="89289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214917" y="2785690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w : 500%</a:t>
              </a:r>
              <a:endParaRPr lang="ko-KR" altLang="en-US" sz="120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01700" y="3140968"/>
            <a:ext cx="1733996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</a:rPr>
              <a:t>C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64935" y="2636912"/>
            <a:ext cx="626745" cy="360040"/>
          </a:xfrm>
          <a:prstGeom prst="rect">
            <a:avLst/>
          </a:prstGeom>
          <a:pattFill prst="pct9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B</a:t>
            </a:r>
            <a:endParaRPr lang="ko-KR" altLang="en-US" sz="2400" b="1"/>
          </a:p>
        </p:txBody>
      </p:sp>
      <p:sp>
        <p:nvSpPr>
          <p:cNvPr id="56" name="직사각형 55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56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1422" y="263691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1422" y="4365104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41422" y="91716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745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컬러시스템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683568" y="1148676"/>
            <a:ext cx="7848872" cy="516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ko-KR" sz="1400" b="1" smtClean="0">
                <a:latin typeface="Trebuchet MS" pitchFamily="34" charset="0"/>
              </a:rPr>
              <a:t>1. </a:t>
            </a:r>
            <a:r>
              <a:rPr lang="ko-KR" altLang="en-US" sz="1400" b="1" smtClean="0">
                <a:latin typeface="Trebuchet MS" pitchFamily="34" charset="0"/>
              </a:rPr>
              <a:t>컬러 </a:t>
            </a:r>
            <a:r>
              <a:rPr lang="ko-KR" altLang="en-US" sz="1400" b="1">
                <a:latin typeface="Trebuchet MS" pitchFamily="34" charset="0"/>
              </a:rPr>
              <a:t>시스템에 대한 </a:t>
            </a:r>
            <a:r>
              <a:rPr lang="ko-KR" altLang="en-US" sz="1400" b="1" smtClean="0">
                <a:latin typeface="Trebuchet MS" pitchFamily="34" charset="0"/>
              </a:rPr>
              <a:t>전제사항</a:t>
            </a:r>
            <a:endParaRPr lang="en-US" altLang="ko-KR" sz="140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HTML</a:t>
            </a:r>
            <a:r>
              <a:rPr lang="ko-KR" altLang="en-US" sz="1050">
                <a:latin typeface="Trebuchet MS" pitchFamily="34" charset="0"/>
              </a:rPr>
              <a:t>에 쓰이는 컬러는 </a:t>
            </a:r>
            <a:r>
              <a:rPr lang="en-US" altLang="ko-KR" sz="1050">
                <a:latin typeface="Trebuchet MS" pitchFamily="34" charset="0"/>
              </a:rPr>
              <a:t>24Bit or 32Bit </a:t>
            </a:r>
            <a:r>
              <a:rPr lang="ko-KR" altLang="en-US" sz="1050">
                <a:latin typeface="Trebuchet MS" pitchFamily="34" charset="0"/>
              </a:rPr>
              <a:t>풀컬러 사용을 원칙으로 </a:t>
            </a:r>
            <a:r>
              <a:rPr lang="ko-KR" altLang="en-US" sz="1050" smtClean="0">
                <a:latin typeface="Trebuchet MS" pitchFamily="34" charset="0"/>
              </a:rPr>
              <a:t>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en-US" altLang="ko-KR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모든 </a:t>
            </a:r>
            <a:r>
              <a:rPr lang="ko-KR" altLang="en-US" sz="1050">
                <a:latin typeface="Trebuchet MS" pitchFamily="34" charset="0"/>
              </a:rPr>
              <a:t>이미지 파일은 </a:t>
            </a:r>
            <a:r>
              <a:rPr lang="en-US" altLang="ko-KR" sz="1050">
                <a:latin typeface="Trebuchet MS" pitchFamily="34" charset="0"/>
              </a:rPr>
              <a:t>png-8  </a:t>
            </a:r>
            <a:r>
              <a:rPr lang="ko-KR" altLang="en-US" sz="1050">
                <a:latin typeface="Trebuchet MS" pitchFamily="34" charset="0"/>
              </a:rPr>
              <a:t>포맷을 사용을  기본원칙으로 </a:t>
            </a:r>
            <a:r>
              <a:rPr lang="ko-KR" altLang="en-US" sz="1050" smtClean="0">
                <a:latin typeface="Trebuchet MS" pitchFamily="34" charset="0"/>
              </a:rPr>
              <a:t>한다</a:t>
            </a:r>
            <a:r>
              <a:rPr lang="en-US" altLang="ko-KR" sz="1050">
                <a:latin typeface="Trebuchet MS" pitchFamily="34" charset="0"/>
              </a:rPr>
              <a:t>.</a:t>
            </a:r>
            <a:endParaRPr lang="en-US" altLang="ko-KR" sz="105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다만 </a:t>
            </a:r>
            <a:r>
              <a:rPr lang="ko-KR" altLang="en-US" sz="1050">
                <a:latin typeface="Trebuchet MS" pitchFamily="34" charset="0"/>
              </a:rPr>
              <a:t>이미지 칼라의 외곡이 심할 경우 칼라 팔레트에서 칼라를 추가할 수 </a:t>
            </a:r>
            <a:r>
              <a:rPr lang="ko-KR" altLang="en-US" sz="1050" smtClean="0">
                <a:latin typeface="Trebuchet MS" pitchFamily="34" charset="0"/>
              </a:rPr>
              <a:t>있다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r>
              <a:rPr lang="ko-KR" altLang="en-US" sz="1050" smtClean="0">
                <a:latin typeface="Trebuchet MS" pitchFamily="34" charset="0"/>
              </a:rPr>
              <a:t> </a:t>
            </a:r>
            <a:endParaRPr lang="en-US" altLang="ko-KR" sz="105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기본 </a:t>
            </a:r>
            <a:r>
              <a:rPr lang="ko-KR" altLang="en-US" sz="1050">
                <a:latin typeface="Trebuchet MS" pitchFamily="34" charset="0"/>
              </a:rPr>
              <a:t>컬러는 </a:t>
            </a:r>
            <a:r>
              <a:rPr lang="en-US" altLang="ko-KR" sz="1050">
                <a:latin typeface="Trebuchet MS" pitchFamily="34" charset="0"/>
              </a:rPr>
              <a:t>CI </a:t>
            </a:r>
            <a:r>
              <a:rPr lang="ko-KR" altLang="en-US" sz="1050">
                <a:latin typeface="Trebuchet MS" pitchFamily="34" charset="0"/>
              </a:rPr>
              <a:t>에서 채택된 </a:t>
            </a:r>
            <a:r>
              <a:rPr lang="en-US" altLang="ko-KR" sz="1050">
                <a:latin typeface="Trebuchet MS" pitchFamily="34" charset="0"/>
              </a:rPr>
              <a:t>Basic </a:t>
            </a:r>
            <a:r>
              <a:rPr lang="ko-KR" altLang="en-US" sz="1050">
                <a:latin typeface="Trebuchet MS" pitchFamily="34" charset="0"/>
              </a:rPr>
              <a:t>칼라를 메인 칼라로 하며 부분적인 </a:t>
            </a:r>
            <a:r>
              <a:rPr lang="en-US" altLang="ko-KR" sz="1050">
                <a:latin typeface="Trebuchet MS" pitchFamily="34" charset="0"/>
              </a:rPr>
              <a:t>Focus Color</a:t>
            </a:r>
            <a:r>
              <a:rPr lang="ko-KR" altLang="en-US" sz="1050">
                <a:latin typeface="Trebuchet MS" pitchFamily="34" charset="0"/>
              </a:rPr>
              <a:t>를 사용할 수 있도록 </a:t>
            </a:r>
            <a:r>
              <a:rPr lang="ko-KR" altLang="en-US" sz="1050" smtClean="0">
                <a:latin typeface="Trebuchet MS" pitchFamily="34" charset="0"/>
              </a:rPr>
              <a:t>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r>
              <a:rPr lang="ko-KR" altLang="en-US" sz="1050" smtClean="0">
                <a:latin typeface="Trebuchet MS" pitchFamily="34" charset="0"/>
              </a:rPr>
              <a:t> </a:t>
            </a: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400" b="1" smtClean="0">
                <a:latin typeface="Trebuchet MS" pitchFamily="34" charset="0"/>
              </a:rPr>
              <a:t>2. </a:t>
            </a:r>
            <a:r>
              <a:rPr lang="ko-KR" altLang="en-US" sz="1400" b="1" smtClean="0">
                <a:latin typeface="Trebuchet MS" pitchFamily="34" charset="0"/>
              </a:rPr>
              <a:t>컬러시스템 적용범위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웹 </a:t>
            </a:r>
            <a:r>
              <a:rPr lang="ko-KR" altLang="en-US" sz="1050">
                <a:latin typeface="Trebuchet MS" pitchFamily="34" charset="0"/>
              </a:rPr>
              <a:t>아이덴티티의 일관성 유지를 위하여 모든 페이지에서 테이블이나 제목배너</a:t>
            </a:r>
            <a:r>
              <a:rPr lang="en-US" altLang="ko-KR" sz="1050">
                <a:latin typeface="Trebuchet MS" pitchFamily="34" charset="0"/>
              </a:rPr>
              <a:t>,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서브메뉴등과 </a:t>
            </a:r>
            <a:r>
              <a:rPr lang="ko-KR" altLang="en-US" sz="1050">
                <a:latin typeface="Trebuchet MS" pitchFamily="34" charset="0"/>
              </a:rPr>
              <a:t>이에 따라 발생하는 이미지들은 컬러 시스템을 그대로 적용하거나 응용하여 사용하도록 </a:t>
            </a:r>
            <a:r>
              <a:rPr lang="ko-KR" altLang="en-US" sz="1050" smtClean="0">
                <a:latin typeface="Trebuchet MS" pitchFamily="34" charset="0"/>
              </a:rPr>
              <a:t>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그러나 </a:t>
            </a:r>
            <a:r>
              <a:rPr lang="ko-KR" altLang="en-US" sz="1050">
                <a:latin typeface="Trebuchet MS" pitchFamily="34" charset="0"/>
              </a:rPr>
              <a:t>컬러 시스템 적용이 어려운 사진 이미지나 고유한 컬러를 필요로 하는 이미지</a:t>
            </a:r>
            <a:r>
              <a:rPr lang="en-US" altLang="ko-KR" sz="1050">
                <a:latin typeface="Trebuchet MS" pitchFamily="34" charset="0"/>
              </a:rPr>
              <a:t>(</a:t>
            </a:r>
            <a:r>
              <a:rPr lang="ko-KR" altLang="en-US" sz="1050">
                <a:latin typeface="Trebuchet MS" pitchFamily="34" charset="0"/>
              </a:rPr>
              <a:t>예 심볼</a:t>
            </a:r>
            <a:r>
              <a:rPr lang="en-US" altLang="ko-KR" sz="1050">
                <a:latin typeface="Trebuchet MS" pitchFamily="34" charset="0"/>
              </a:rPr>
              <a:t>…)</a:t>
            </a:r>
            <a:r>
              <a:rPr lang="ko-KR" altLang="en-US" sz="1050">
                <a:latin typeface="Trebuchet MS" pitchFamily="34" charset="0"/>
              </a:rPr>
              <a:t>는 제외하도록 하며</a:t>
            </a:r>
            <a:r>
              <a:rPr lang="en-US" altLang="ko-KR" sz="1050">
                <a:latin typeface="Trebuchet MS" pitchFamily="34" charset="0"/>
              </a:rPr>
              <a:t>, </a:t>
            </a:r>
            <a:endParaRPr lang="en-US" altLang="ko-KR" sz="105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필요 </a:t>
            </a:r>
            <a:r>
              <a:rPr lang="ko-KR" altLang="en-US" sz="1050">
                <a:latin typeface="Trebuchet MS" pitchFamily="34" charset="0"/>
              </a:rPr>
              <a:t>시 특별한 주제의 강조를 위하여 특수한 칼라를 도입하여 사용할 수 </a:t>
            </a:r>
            <a:r>
              <a:rPr lang="ko-KR" altLang="en-US" sz="1050" smtClean="0">
                <a:latin typeface="Trebuchet MS" pitchFamily="34" charset="0"/>
              </a:rPr>
              <a:t>있다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400" b="1" smtClean="0">
                <a:latin typeface="Trebuchet MS" pitchFamily="34" charset="0"/>
              </a:rPr>
              <a:t>3. </a:t>
            </a:r>
            <a:r>
              <a:rPr lang="ko-KR" altLang="en-US" sz="1400" b="1" smtClean="0">
                <a:latin typeface="Trebuchet MS" pitchFamily="34" charset="0"/>
              </a:rPr>
              <a:t>컬러시스템 </a:t>
            </a:r>
            <a:r>
              <a:rPr lang="ko-KR" altLang="en-US" sz="1400" b="1">
                <a:latin typeface="Trebuchet MS" pitchFamily="34" charset="0"/>
              </a:rPr>
              <a:t>적용 </a:t>
            </a:r>
            <a:r>
              <a:rPr lang="en-US" altLang="ko-KR" sz="1400" b="1">
                <a:latin typeface="Trebuchet MS" pitchFamily="34" charset="0"/>
              </a:rPr>
              <a:t>– </a:t>
            </a:r>
            <a:r>
              <a:rPr lang="ko-KR" altLang="en-US" sz="1400" b="1">
                <a:latin typeface="Trebuchet MS" pitchFamily="34" charset="0"/>
              </a:rPr>
              <a:t>컬러시스템 그리드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컬러를 </a:t>
            </a:r>
            <a:r>
              <a:rPr lang="ko-KR" altLang="en-US" sz="1050">
                <a:latin typeface="Trebuchet MS" pitchFamily="34" charset="0"/>
              </a:rPr>
              <a:t>레이아웃에 적용한 컬러 시스템 그리드는 웹 사이트의 전제적인 인상을 결정 지으며</a:t>
            </a:r>
            <a:r>
              <a:rPr lang="en-US" altLang="ko-KR" sz="1050">
                <a:latin typeface="Trebuchet MS" pitchFamily="34" charset="0"/>
              </a:rPr>
              <a:t>, </a:t>
            </a:r>
            <a:endParaRPr lang="en-US" altLang="ko-KR" sz="105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이 </a:t>
            </a:r>
            <a:r>
              <a:rPr lang="ko-KR" altLang="en-US" sz="1050">
                <a:latin typeface="Trebuchet MS" pitchFamily="34" charset="0"/>
              </a:rPr>
              <a:t>레이아웃을 유지시켜 </a:t>
            </a:r>
            <a:r>
              <a:rPr lang="ko-KR" altLang="en-US" sz="1050" smtClean="0">
                <a:latin typeface="Trebuchet MS" pitchFamily="34" charset="0"/>
              </a:rPr>
              <a:t>웹 </a:t>
            </a:r>
            <a:r>
              <a:rPr lang="ko-KR" altLang="en-US" sz="1050">
                <a:latin typeface="Trebuchet MS" pitchFamily="34" charset="0"/>
              </a:rPr>
              <a:t>아이덴티티를 구축할 수 있</a:t>
            </a:r>
            <a:r>
              <a:rPr lang="ko-KR" altLang="en-US" sz="1050" smtClean="0">
                <a:latin typeface="Trebuchet MS" pitchFamily="34" charset="0"/>
              </a:rPr>
              <a:t>다</a:t>
            </a:r>
            <a:r>
              <a:rPr lang="en-US" altLang="ko-KR" sz="1050">
                <a:latin typeface="Trebuchet MS" pitchFamily="34" charset="0"/>
              </a:rPr>
              <a:t>. </a:t>
            </a:r>
            <a:endParaRPr lang="en-US" altLang="ko-KR" sz="105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레이아웃 </a:t>
            </a:r>
            <a:r>
              <a:rPr lang="ko-KR" altLang="en-US" sz="1050">
                <a:latin typeface="Trebuchet MS" pitchFamily="34" charset="0"/>
              </a:rPr>
              <a:t>그리드는 메뉴와 내용의 양등을 고려하여 최대한 효율적이며 </a:t>
            </a:r>
            <a:r>
              <a:rPr lang="ko-KR" altLang="en-US" sz="1050" smtClean="0">
                <a:latin typeface="Trebuchet MS" pitchFamily="34" charset="0"/>
              </a:rPr>
              <a:t>기능적이고</a:t>
            </a:r>
            <a:r>
              <a:rPr lang="en-US" altLang="ko-KR" sz="1050" smtClean="0">
                <a:latin typeface="Trebuchet MS" pitchFamily="34" charset="0"/>
              </a:rPr>
              <a:t>,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이미지에 </a:t>
            </a:r>
            <a:r>
              <a:rPr lang="ko-KR" altLang="en-US" sz="1050">
                <a:latin typeface="Trebuchet MS" pitchFamily="34" charset="0"/>
              </a:rPr>
              <a:t>알맞은 느낌이 나오도록 </a:t>
            </a:r>
            <a:r>
              <a:rPr lang="ko-KR" altLang="en-US" sz="1050" smtClean="0">
                <a:latin typeface="Trebuchet MS" pitchFamily="34" charset="0"/>
              </a:rPr>
              <a:t>구성한다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컬러의 </a:t>
            </a:r>
            <a:r>
              <a:rPr lang="ko-KR" altLang="en-US" sz="1050">
                <a:latin typeface="Trebuchet MS" pitchFamily="34" charset="0"/>
              </a:rPr>
              <a:t>면적 비례를 고려하여 레이아웃을 잡도록 하며</a:t>
            </a:r>
            <a:r>
              <a:rPr lang="en-US" altLang="ko-KR" sz="1050">
                <a:latin typeface="Trebuchet MS" pitchFamily="34" charset="0"/>
              </a:rPr>
              <a:t>,</a:t>
            </a:r>
            <a:r>
              <a:rPr lang="ko-KR" altLang="en-US" sz="1050">
                <a:latin typeface="Trebuchet MS" pitchFamily="34" charset="0"/>
              </a:rPr>
              <a:t> </a:t>
            </a:r>
            <a:r>
              <a:rPr lang="en-US" altLang="ko-KR" sz="1050">
                <a:latin typeface="Trebuchet MS" pitchFamily="34" charset="0"/>
              </a:rPr>
              <a:t>DIV</a:t>
            </a:r>
            <a:r>
              <a:rPr lang="ko-KR" altLang="en-US" sz="1050">
                <a:latin typeface="Trebuchet MS" pitchFamily="34" charset="0"/>
              </a:rPr>
              <a:t>를 사용하여 구현하도록 </a:t>
            </a:r>
            <a:r>
              <a:rPr lang="ko-KR" altLang="en-US" sz="1050" smtClean="0">
                <a:latin typeface="Trebuchet MS" pitchFamily="34" charset="0"/>
              </a:rPr>
              <a:t>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ko-KR" altLang="en-US" sz="1050">
              <a:latin typeface="Trebuchet MS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82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41422" y="98072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2756" y="217874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745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서체폰트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683568" y="1216211"/>
            <a:ext cx="7848872" cy="287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ko-KR" sz="1400" b="1" smtClean="0">
                <a:latin typeface="Trebuchet MS" pitchFamily="34" charset="0"/>
              </a:rPr>
              <a:t>1. </a:t>
            </a:r>
            <a:r>
              <a:rPr lang="ko-KR" altLang="en-US" sz="1400" b="1">
                <a:latin typeface="Trebuchet MS" pitchFamily="34" charset="0"/>
              </a:rPr>
              <a:t>사용서체</a:t>
            </a:r>
            <a:endParaRPr lang="en-US" altLang="ko-KR" sz="140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한글과 </a:t>
            </a:r>
            <a:r>
              <a:rPr lang="ko-KR" altLang="en-US" sz="1050">
                <a:latin typeface="Trebuchet MS" pitchFamily="34" charset="0"/>
              </a:rPr>
              <a:t>영문 및 </a:t>
            </a:r>
            <a:r>
              <a:rPr lang="en-US" altLang="ko-KR" sz="1050">
                <a:latin typeface="Trebuchet MS" pitchFamily="34" charset="0"/>
              </a:rPr>
              <a:t>PC</a:t>
            </a:r>
            <a:r>
              <a:rPr lang="ko-KR" altLang="en-US" sz="1050">
                <a:latin typeface="Trebuchet MS" pitchFamily="34" charset="0"/>
              </a:rPr>
              <a:t>와 </a:t>
            </a:r>
            <a:r>
              <a:rPr lang="en-US" altLang="ko-KR" sz="1050">
                <a:latin typeface="Trebuchet MS" pitchFamily="34" charset="0"/>
              </a:rPr>
              <a:t>MAC </a:t>
            </a:r>
            <a:r>
              <a:rPr lang="ko-KR" altLang="en-US" sz="1050">
                <a:latin typeface="Trebuchet MS" pitchFamily="34" charset="0"/>
              </a:rPr>
              <a:t>사용자를 고려하여 각 환경에 가장 가독성 높은 폰트를 개별적으로 정의하여 </a:t>
            </a:r>
            <a:endParaRPr lang="en-US" altLang="ko-KR" sz="1050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모든 </a:t>
            </a:r>
            <a:r>
              <a:rPr lang="ko-KR" altLang="en-US" sz="1050">
                <a:latin typeface="Trebuchet MS" pitchFamily="34" charset="0"/>
              </a:rPr>
              <a:t>사용자를 </a:t>
            </a:r>
            <a:r>
              <a:rPr lang="ko-KR" altLang="en-US" sz="1050" smtClean="0">
                <a:latin typeface="Trebuchet MS" pitchFamily="34" charset="0"/>
              </a:rPr>
              <a:t>지원한다</a:t>
            </a:r>
            <a:r>
              <a:rPr lang="en-US" altLang="ko-KR" sz="1050" smtClean="0">
                <a:latin typeface="Trebuchet MS" pitchFamily="34" charset="0"/>
              </a:rPr>
              <a:t>.</a:t>
            </a: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endParaRPr lang="ko-KR" altLang="en-US" sz="105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400" b="1" smtClean="0">
                <a:latin typeface="Trebuchet MS" pitchFamily="34" charset="0"/>
              </a:rPr>
              <a:t>2. </a:t>
            </a:r>
            <a:r>
              <a:rPr lang="ko-KR" altLang="en-US" sz="1400" b="1">
                <a:latin typeface="Trebuchet MS" pitchFamily="34" charset="0"/>
              </a:rPr>
              <a:t>폰트정의 </a:t>
            </a:r>
            <a:endParaRPr lang="ko-KR" altLang="en-US" sz="1400" b="1" smtClean="0">
              <a:latin typeface="Trebuchet MS" pitchFamily="34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ko-KR" sz="1050">
                <a:latin typeface="Trebuchet MS" pitchFamily="34" charset="0"/>
              </a:rPr>
              <a:t>	</a:t>
            </a:r>
            <a:r>
              <a:rPr lang="ko-KR" altLang="en-US" sz="1050">
                <a:latin typeface="Trebuchet MS" pitchFamily="34" charset="0"/>
              </a:rPr>
              <a:t>폰트사이즈는 </a:t>
            </a:r>
            <a:r>
              <a:rPr lang="en-US" altLang="ko-KR" sz="1050">
                <a:latin typeface="Trebuchet MS" pitchFamily="34" charset="0"/>
              </a:rPr>
              <a:t>em</a:t>
            </a:r>
            <a:r>
              <a:rPr lang="ko-KR" altLang="en-US" sz="1050">
                <a:latin typeface="Trebuchet MS" pitchFamily="34" charset="0"/>
              </a:rPr>
              <a:t>단위 사용함을 원칙으로 한다</a:t>
            </a:r>
            <a:r>
              <a:rPr lang="en-US" altLang="ko-KR" sz="1050">
                <a:latin typeface="Trebuchet MS" pitchFamily="34" charset="0"/>
              </a:rPr>
              <a:t>.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최대한의 </a:t>
            </a:r>
            <a:r>
              <a:rPr lang="ko-KR" altLang="en-US" sz="1050">
                <a:latin typeface="Trebuchet MS" pitchFamily="34" charset="0"/>
              </a:rPr>
              <a:t>가독성과 디테일을 보장하는 서체크기와 글간을 정의한다</a:t>
            </a:r>
            <a:r>
              <a:rPr lang="en-US" altLang="ko-KR" sz="1050">
                <a:latin typeface="Trebuchet MS" pitchFamily="34" charset="0"/>
              </a:rPr>
              <a:t>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웹폰트 </a:t>
            </a:r>
            <a:r>
              <a:rPr lang="ko-KR" altLang="en-US" sz="1050">
                <a:latin typeface="Trebuchet MS" pitchFamily="34" charset="0"/>
              </a:rPr>
              <a:t>사용시  </a:t>
            </a:r>
            <a:r>
              <a:rPr lang="en-US" altLang="ko-KR" sz="1050">
                <a:latin typeface="Trebuchet MS" pitchFamily="34" charset="0"/>
              </a:rPr>
              <a:t>ie</a:t>
            </a:r>
            <a:r>
              <a:rPr lang="ko-KR" altLang="en-US" sz="1050">
                <a:latin typeface="Trebuchet MS" pitchFamily="34" charset="0"/>
              </a:rPr>
              <a:t>를 제외한 기타 브라우저에서 사용가능하며</a:t>
            </a:r>
            <a:r>
              <a:rPr lang="en-US" altLang="ko-KR" sz="1050">
                <a:latin typeface="Trebuchet MS" pitchFamily="34" charset="0"/>
              </a:rPr>
              <a:t>, </a:t>
            </a:r>
            <a:r>
              <a:rPr lang="ko-KR" altLang="en-US" sz="1050">
                <a:latin typeface="Trebuchet MS" pitchFamily="34" charset="0"/>
              </a:rPr>
              <a:t>이때 나눔고딕체만을 사용한다</a:t>
            </a:r>
            <a:r>
              <a:rPr lang="en-US" altLang="ko-KR" sz="1050">
                <a:latin typeface="Trebuchet MS" pitchFamily="34" charset="0"/>
              </a:rPr>
              <a:t>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sz="1050" smtClean="0">
                <a:latin typeface="Trebuchet MS" pitchFamily="34" charset="0"/>
              </a:rPr>
              <a:t>	</a:t>
            </a:r>
            <a:r>
              <a:rPr lang="ko-KR" altLang="en-US" sz="1050" smtClean="0">
                <a:latin typeface="Trebuchet MS" pitchFamily="34" charset="0"/>
              </a:rPr>
              <a:t>기타 </a:t>
            </a:r>
            <a:r>
              <a:rPr lang="ko-KR" altLang="en-US" sz="1050">
                <a:latin typeface="Trebuchet MS" pitchFamily="34" charset="0"/>
              </a:rPr>
              <a:t>텍스트는 디자인과정에서 결정한다 </a:t>
            </a:r>
          </a:p>
          <a:p>
            <a:pPr eaLnBrk="1" hangingPunct="1">
              <a:spcBef>
                <a:spcPct val="70000"/>
              </a:spcBef>
            </a:pPr>
            <a:endParaRPr lang="ko-KR" altLang="en-US" sz="1050">
              <a:latin typeface="Trebuchet MS" pitchFamily="34" charset="0"/>
            </a:endParaRPr>
          </a:p>
        </p:txBody>
      </p:sp>
      <p:graphicFrame>
        <p:nvGraphicFramePr>
          <p:cNvPr id="4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53543"/>
              </p:ext>
            </p:extLst>
          </p:nvPr>
        </p:nvGraphicFramePr>
        <p:xfrm>
          <a:off x="373392" y="4196461"/>
          <a:ext cx="8285775" cy="2256874"/>
        </p:xfrm>
        <a:graphic>
          <a:graphicData uri="http://schemas.openxmlformats.org/drawingml/2006/table">
            <a:tbl>
              <a:tblPr/>
              <a:tblGrid>
                <a:gridCol w="935490"/>
                <a:gridCol w="1442215"/>
                <a:gridCol w="2032465"/>
                <a:gridCol w="1631541"/>
                <a:gridCol w="2244064"/>
              </a:tblGrid>
              <a:tr h="319386">
                <a:tc grid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사용자 환경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Font Face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Font Size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Line Height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3719"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PC</a:t>
                      </a:r>
                    </a:p>
                  </a:txBody>
                  <a:tcPr marL="127779" marR="127779" marT="63878" marB="638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국문</a:t>
                      </a:r>
                    </a:p>
                  </a:txBody>
                  <a:tcPr marL="127779" marR="127779" marT="63878" marB="638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나눔고딕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(ie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제외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웹폰트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),</a:t>
                      </a:r>
                      <a:b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</a:b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돋움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굴림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0.8em (13px)</a:t>
                      </a:r>
                    </a:p>
                  </a:txBody>
                  <a:tcPr marL="127779" marR="127779" marT="63878" marB="638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1.25em (20px)</a:t>
                      </a:r>
                    </a:p>
                  </a:txBody>
                  <a:tcPr marL="127779" marR="127779" marT="63878" marB="638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7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영문</a:t>
                      </a:r>
                    </a:p>
                  </a:txBody>
                  <a:tcPr marL="127779" marR="127779" marT="63878" marB="638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Sans-serif,</a:t>
                      </a:r>
                    </a:p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Helvetica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3077"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MAC</a:t>
                      </a:r>
                    </a:p>
                  </a:txBody>
                  <a:tcPr marL="127779" marR="127779" marT="63878" marB="638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국문</a:t>
                      </a:r>
                    </a:p>
                  </a:txBody>
                  <a:tcPr marL="127779" marR="127779" marT="63878" marB="638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나눔고딕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0.8em (13px)</a:t>
                      </a:r>
                    </a:p>
                  </a:txBody>
                  <a:tcPr marL="127779" marR="127779" marT="63878" marB="638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1.25em (20px)</a:t>
                      </a:r>
                    </a:p>
                  </a:txBody>
                  <a:tcPr marL="127779" marR="127779" marT="63878" marB="6387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3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영문</a:t>
                      </a:r>
                    </a:p>
                  </a:txBody>
                  <a:tcPr marL="127779" marR="127779" marT="63878" marB="638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AppleGothic</a:t>
                      </a:r>
                    </a:p>
                  </a:txBody>
                  <a:tcPr marL="127779" marR="127779" marT="63878" marB="6387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41764" y="1412776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745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화면코드표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직사각형 9"/>
          <p:cNvSpPr>
            <a:spLocks noChangeArrowheads="1"/>
          </p:cNvSpPr>
          <p:nvPr/>
        </p:nvSpPr>
        <p:spPr bwMode="auto">
          <a:xfrm>
            <a:off x="683568" y="2991643"/>
            <a:ext cx="3714750" cy="2571750"/>
          </a:xfrm>
          <a:prstGeom prst="rect">
            <a:avLst/>
          </a:prstGeom>
          <a:noFill/>
          <a:ln w="6350" algn="ctr">
            <a:solidFill>
              <a:schemeClr val="bg1">
                <a:lumMod val="85000"/>
              </a:schemeClr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683568" y="1628800"/>
            <a:ext cx="37147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ko-KR" altLang="en-US" sz="1000" smtClean="0"/>
              <a:t>화면코드는 중요 카테고리를 메뉴별로 영문 단어를 부여하여 </a:t>
            </a:r>
            <a:r>
              <a:rPr lang="ko-KR" altLang="en-US" sz="1000"/>
              <a:t>해당 카테고리가 포함되는 디렉토리의 생성과 관련 파일 명명의 기준으로 삼기 위한 코드네임를 </a:t>
            </a:r>
            <a:r>
              <a:rPr lang="ko-KR" altLang="en-US" sz="1000" smtClean="0"/>
              <a:t>말한다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graphicFrame>
        <p:nvGraphicFramePr>
          <p:cNvPr id="5" name="Group 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37555"/>
              </p:ext>
            </p:extLst>
          </p:nvPr>
        </p:nvGraphicFramePr>
        <p:xfrm>
          <a:off x="4932040" y="1338373"/>
          <a:ext cx="3870648" cy="5258976"/>
        </p:xfrm>
        <a:graphic>
          <a:graphicData uri="http://schemas.openxmlformats.org/drawingml/2006/table">
            <a:tbl>
              <a:tblPr/>
              <a:tblGrid>
                <a:gridCol w="1290216"/>
                <a:gridCol w="1290216"/>
                <a:gridCol w="1290216"/>
              </a:tblGrid>
              <a:tr h="334040">
                <a:tc grid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메뉴명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화면코드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(#ID)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040"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레벨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레벨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681">
                <a:tc rowSpan="4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About Me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프로필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profile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681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보유기술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myskill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681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자격증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cert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57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경력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career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rowSpan="3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Design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포스터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poster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리플렛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reflet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캐릭터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char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rowSpan="3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Skill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HTML5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html5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CSS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css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jQuery</a:t>
                      </a: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jquery</a:t>
                      </a: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rowSpan="3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Portfolio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웹표준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wstandard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모바일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mobile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71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반응형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rwd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557"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Epilogue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에필로그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epgue</a:t>
                      </a: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06"/>
          <p:cNvSpPr>
            <a:spLocks noChangeArrowheads="1"/>
          </p:cNvSpPr>
          <p:nvPr/>
        </p:nvSpPr>
        <p:spPr bwMode="auto">
          <a:xfrm>
            <a:off x="778818" y="3248818"/>
            <a:ext cx="3490913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화면코드 구성규칙</a:t>
            </a:r>
            <a:r>
              <a:rPr lang="ko-KR" altLang="en-US" sz="900" b="1"/>
              <a:t> </a:t>
            </a:r>
          </a:p>
          <a:p>
            <a:endParaRPr lang="ko-KR" altLang="en-US" sz="900" b="1"/>
          </a:p>
          <a:p>
            <a:r>
              <a:rPr lang="en-US" altLang="ko-KR" sz="1100" b="1" smtClean="0"/>
              <a:t>1-2</a:t>
            </a:r>
            <a:r>
              <a:rPr lang="ko-KR" altLang="en-US" sz="1100" b="1" smtClean="0"/>
              <a:t>레벨메뉴 </a:t>
            </a:r>
            <a:r>
              <a:rPr lang="en-US" altLang="ko-KR" sz="1100" b="1"/>
              <a:t>:</a:t>
            </a:r>
            <a:r>
              <a:rPr lang="en-US" altLang="ko-KR" sz="900" b="1"/>
              <a:t> </a:t>
            </a:r>
          </a:p>
          <a:p>
            <a:endParaRPr lang="en-US" altLang="ko-KR" sz="900" b="1"/>
          </a:p>
          <a:p>
            <a:r>
              <a:rPr lang="ko-KR" altLang="en-US" sz="900"/>
              <a:t>메뉴명과 연관되어 유추할 수 있는 의미있는 </a:t>
            </a:r>
            <a:r>
              <a:rPr lang="en-US" altLang="ko-KR" sz="900"/>
              <a:t>10</a:t>
            </a:r>
            <a:r>
              <a:rPr lang="ko-KR" altLang="en-US" sz="900"/>
              <a:t>글자 이내의 소문자 영문 약어로 구성</a:t>
            </a:r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endParaRPr lang="en-US" altLang="ko-KR" sz="900"/>
          </a:p>
          <a:p>
            <a:r>
              <a:rPr lang="ko-KR" altLang="en-US" sz="1100" b="1"/>
              <a:t>화면코드 </a:t>
            </a:r>
            <a:r>
              <a:rPr lang="en-US" altLang="ko-KR" sz="1100" b="1"/>
              <a:t>:</a:t>
            </a:r>
            <a:r>
              <a:rPr lang="en-US" altLang="ko-KR" sz="900" b="1"/>
              <a:t> </a:t>
            </a:r>
          </a:p>
          <a:p>
            <a:endParaRPr lang="en-US" altLang="ko-KR" sz="900" b="1"/>
          </a:p>
          <a:p>
            <a:r>
              <a:rPr lang="ko-KR" altLang="en-US" sz="900"/>
              <a:t>최대한 간결한 한단어의 영문 약어를 사용하되</a:t>
            </a:r>
            <a:r>
              <a:rPr lang="en-US" altLang="ko-KR" sz="900"/>
              <a:t>, </a:t>
            </a:r>
          </a:p>
          <a:p>
            <a:r>
              <a:rPr lang="ko-KR" altLang="en-US" sz="900"/>
              <a:t>의미있는 약자를 </a:t>
            </a:r>
            <a:r>
              <a:rPr lang="en-US" altLang="ko-KR" sz="900"/>
              <a:t>_(</a:t>
            </a:r>
            <a:r>
              <a:rPr lang="ko-KR" altLang="en-US" sz="900"/>
              <a:t>언더바</a:t>
            </a:r>
            <a:r>
              <a:rPr lang="en-US" altLang="ko-KR" sz="900"/>
              <a:t>)</a:t>
            </a:r>
            <a:r>
              <a:rPr lang="ko-KR" altLang="en-US" sz="900"/>
              <a:t>로</a:t>
            </a:r>
            <a:r>
              <a:rPr lang="en-US" altLang="ko-KR" sz="900"/>
              <a:t> </a:t>
            </a:r>
            <a:r>
              <a:rPr lang="ko-KR" altLang="en-US" sz="900"/>
              <a:t>연결하며</a:t>
            </a:r>
            <a:r>
              <a:rPr lang="en-US" altLang="ko-KR" sz="900"/>
              <a:t>, </a:t>
            </a:r>
            <a:r>
              <a:rPr lang="ko-KR" altLang="en-US" sz="900"/>
              <a:t>최대 </a:t>
            </a:r>
            <a:r>
              <a:rPr lang="en-US" altLang="ko-KR" sz="900"/>
              <a:t>3</a:t>
            </a:r>
            <a:r>
              <a:rPr lang="ko-KR" altLang="en-US" sz="900"/>
              <a:t>단계까지 허용한다</a:t>
            </a:r>
            <a:r>
              <a:rPr lang="en-US" altLang="ko-KR" sz="900"/>
              <a:t>. </a:t>
            </a:r>
          </a:p>
          <a:p>
            <a:endParaRPr lang="ko-KR" altLang="en-US" sz="900"/>
          </a:p>
          <a:p>
            <a:endParaRPr lang="ko-KR" altLang="en-US" sz="900"/>
          </a:p>
        </p:txBody>
      </p:sp>
      <p:sp>
        <p:nvSpPr>
          <p:cNvPr id="9" name="직사각형 8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70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02476" y="3645024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922142" y="217874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02476" y="882598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Box 85"/>
          <p:cNvSpPr txBox="1">
            <a:spLocks noChangeArrowheads="1"/>
          </p:cNvSpPr>
          <p:nvPr/>
        </p:nvSpPr>
        <p:spPr bwMode="auto">
          <a:xfrm>
            <a:off x="641698" y="1113295"/>
            <a:ext cx="8034758" cy="606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1100" b="1" smtClean="0">
                <a:latin typeface="Times New Roman" pitchFamily="18" charset="0"/>
              </a:rPr>
              <a:t>디렉토리명명 규칙</a:t>
            </a:r>
            <a:endParaRPr lang="en-US" altLang="ko-KR" sz="1100" b="1" smtClean="0">
              <a:latin typeface="Times New Roman" pitchFamily="18" charset="0"/>
            </a:endParaRPr>
          </a:p>
          <a:p>
            <a:pPr marL="228600" indent="-228600">
              <a:lnSpc>
                <a:spcPct val="120000"/>
              </a:lnSpc>
              <a:spcBef>
                <a:spcPct val="50000"/>
              </a:spcBef>
              <a:buAutoNum type="arabicPeriod"/>
              <a:defRPr/>
            </a:pPr>
            <a:endParaRPr lang="ko-KR" altLang="en-US" sz="110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900" smtClean="0">
                <a:latin typeface="Times New Roman" pitchFamily="18" charset="0"/>
              </a:rPr>
              <a:t>     1) HTML</a:t>
            </a:r>
            <a:r>
              <a:rPr lang="ko-KR" altLang="en-US" sz="900">
                <a:latin typeface="Times New Roman" pitchFamily="18" charset="0"/>
              </a:rPr>
              <a:t>이 포함되는  작업 디렉토리는  화면코드에서 명기된 코드네임을 동일하게 </a:t>
            </a:r>
            <a:r>
              <a:rPr lang="ko-KR" altLang="en-US" sz="900" smtClean="0">
                <a:latin typeface="Times New Roman" pitchFamily="18" charset="0"/>
              </a:rPr>
              <a:t>사용한다</a:t>
            </a:r>
            <a:r>
              <a:rPr lang="en-US" altLang="ko-KR" sz="900" smtClean="0">
                <a:latin typeface="Times New Roman" pitchFamily="18" charset="0"/>
              </a:rPr>
              <a:t>.</a:t>
            </a:r>
            <a:endParaRPr lang="ko-KR" altLang="en-US" sz="90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smtClean="0">
                <a:latin typeface="Times New Roman" pitchFamily="18" charset="0"/>
              </a:rPr>
              <a:t>     </a:t>
            </a:r>
            <a:r>
              <a:rPr lang="en-US" altLang="ko-KR" sz="900" smtClean="0">
                <a:latin typeface="Times New Roman" pitchFamily="18" charset="0"/>
              </a:rPr>
              <a:t>2) </a:t>
            </a:r>
            <a:r>
              <a:rPr lang="ko-KR" altLang="en-US" sz="900" smtClean="0">
                <a:latin typeface="Times New Roman" pitchFamily="18" charset="0"/>
              </a:rPr>
              <a:t>그래픽 </a:t>
            </a:r>
            <a:r>
              <a:rPr lang="ko-KR" altLang="en-US" sz="900">
                <a:latin typeface="Times New Roman" pitchFamily="18" charset="0"/>
              </a:rPr>
              <a:t>및 기타 파일은 파일 성격에 따른 단어를 사용한 영문 약어를 </a:t>
            </a:r>
            <a:r>
              <a:rPr lang="ko-KR" altLang="en-US" sz="900" smtClean="0">
                <a:latin typeface="Times New Roman" pitchFamily="18" charset="0"/>
              </a:rPr>
              <a:t>사용한다</a:t>
            </a:r>
            <a:r>
              <a:rPr lang="en-US" altLang="ko-KR" sz="900" smtClean="0">
                <a:latin typeface="Times New Roman" pitchFamily="18" charset="0"/>
              </a:rPr>
              <a:t>.</a:t>
            </a:r>
            <a:endParaRPr lang="ko-KR" altLang="en-US" sz="90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000"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100" b="1" smtClean="0">
                <a:latin typeface="Times New Roman" pitchFamily="18" charset="0"/>
              </a:rPr>
              <a:t>2. </a:t>
            </a:r>
            <a:r>
              <a:rPr lang="ko-KR" altLang="en-US" sz="1100" b="1">
                <a:latin typeface="Times New Roman" pitchFamily="18" charset="0"/>
              </a:rPr>
              <a:t>디렉토리 생성 </a:t>
            </a:r>
            <a:r>
              <a:rPr lang="ko-KR" altLang="en-US" sz="1100" b="1" smtClean="0">
                <a:latin typeface="Times New Roman" pitchFamily="18" charset="0"/>
              </a:rPr>
              <a:t>규칙</a:t>
            </a:r>
            <a:endParaRPr lang="en-US" altLang="ko-KR" sz="1100" b="1" smtClean="0"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100" smtClean="0"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900" smtClean="0">
                <a:latin typeface="Times New Roman" pitchFamily="18" charset="0"/>
              </a:rPr>
              <a:t>     1)  HTML </a:t>
            </a:r>
            <a:r>
              <a:rPr lang="ko-KR" altLang="en-US" sz="900" smtClean="0">
                <a:latin typeface="Times New Roman" pitchFamily="18" charset="0"/>
              </a:rPr>
              <a:t>파일 </a:t>
            </a:r>
            <a:r>
              <a:rPr lang="en-US" altLang="ko-KR" sz="900" smtClean="0">
                <a:latin typeface="Times New Roman" pitchFamily="18" charset="0"/>
              </a:rPr>
              <a:t>: Navigation Depth</a:t>
            </a:r>
            <a:r>
              <a:rPr lang="ko-KR" altLang="en-US" sz="900" smtClean="0">
                <a:latin typeface="Times New Roman" pitchFamily="18" charset="0"/>
              </a:rPr>
              <a:t>에 따른 하위 디렉토리 까지 구성하여 </a:t>
            </a:r>
            <a:r>
              <a:rPr lang="en-US" altLang="ko-KR" sz="900" smtClean="0">
                <a:latin typeface="Times New Roman" pitchFamily="18" charset="0"/>
              </a:rPr>
              <a:t>HTML</a:t>
            </a:r>
            <a:r>
              <a:rPr lang="ko-KR" altLang="en-US" sz="900" smtClean="0">
                <a:latin typeface="Times New Roman" pitchFamily="18" charset="0"/>
              </a:rPr>
              <a:t>파일을 구분한다</a:t>
            </a:r>
            <a:r>
              <a:rPr lang="en-US" altLang="ko-KR" sz="900" smtClean="0">
                <a:latin typeface="Times New Roman" pitchFamily="18" charset="0"/>
              </a:rPr>
              <a:t>.</a:t>
            </a:r>
            <a:endParaRPr lang="ko-KR" altLang="en-US" sz="900" smtClean="0">
              <a:latin typeface="Times New Roman" pitchFamily="18" charset="0"/>
            </a:endParaRP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smtClean="0">
                <a:latin typeface="Times New Roman" pitchFamily="18" charset="0"/>
              </a:rPr>
              <a:t>                                 </a:t>
            </a:r>
            <a:r>
              <a:rPr lang="en-US" altLang="ko-KR" sz="900">
                <a:latin typeface="Times New Roman" pitchFamily="18" charset="0"/>
              </a:rPr>
              <a:t>: 3</a:t>
            </a:r>
            <a:r>
              <a:rPr lang="ko-KR" altLang="en-US" sz="900">
                <a:latin typeface="Times New Roman" pitchFamily="18" charset="0"/>
              </a:rPr>
              <a:t>레벨 수준까지 디렉토리 구성을 원칙으로 한다</a:t>
            </a:r>
            <a:r>
              <a:rPr lang="en-US" altLang="ko-KR" sz="900">
                <a:latin typeface="Times New Roman" pitchFamily="18" charset="0"/>
              </a:rPr>
              <a:t>. 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900">
                <a:latin typeface="Times New Roman" pitchFamily="18" charset="0"/>
              </a:rPr>
              <a:t> </a:t>
            </a:r>
            <a:r>
              <a:rPr lang="en-US" altLang="ko-KR" sz="900" smtClean="0">
                <a:latin typeface="Times New Roman" pitchFamily="18" charset="0"/>
              </a:rPr>
              <a:t>    2</a:t>
            </a:r>
            <a:r>
              <a:rPr lang="en-US" altLang="ko-KR" sz="900">
                <a:latin typeface="Times New Roman" pitchFamily="18" charset="0"/>
              </a:rPr>
              <a:t>) </a:t>
            </a:r>
            <a:r>
              <a:rPr lang="en-US" altLang="ko-KR" sz="900" smtClean="0">
                <a:latin typeface="Times New Roman" pitchFamily="18" charset="0"/>
              </a:rPr>
              <a:t>Image / </a:t>
            </a:r>
            <a:r>
              <a:rPr lang="en-US" altLang="ko-KR" sz="900">
                <a:latin typeface="Times New Roman" pitchFamily="18" charset="0"/>
              </a:rPr>
              <a:t>Multimedia / Program </a:t>
            </a:r>
            <a:r>
              <a:rPr lang="ko-KR" altLang="en-US" sz="900">
                <a:latin typeface="Times New Roman" pitchFamily="18" charset="0"/>
              </a:rPr>
              <a:t>파일 </a:t>
            </a:r>
            <a:r>
              <a:rPr lang="en-US" altLang="ko-KR" sz="900">
                <a:latin typeface="Times New Roman" pitchFamily="18" charset="0"/>
              </a:rPr>
              <a:t>: </a:t>
            </a:r>
            <a:r>
              <a:rPr lang="ko-KR" altLang="en-US" sz="900">
                <a:latin typeface="Times New Roman" pitchFamily="18" charset="0"/>
              </a:rPr>
              <a:t>파일종류에 따라 디렉토리 구성하여 각각의 </a:t>
            </a:r>
            <a:r>
              <a:rPr lang="ko-KR" altLang="en-US" sz="900" smtClean="0">
                <a:latin typeface="Times New Roman" pitchFamily="18" charset="0"/>
              </a:rPr>
              <a:t>파일을구분한다</a:t>
            </a:r>
            <a:r>
              <a:rPr lang="en-US" altLang="ko-KR" sz="900" smtClean="0">
                <a:latin typeface="Times New Roman" pitchFamily="18" charset="0"/>
              </a:rPr>
              <a:t>.</a:t>
            </a:r>
            <a:endParaRPr lang="ko-KR" altLang="en-US" sz="90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ko-KR" sz="90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900" b="1" smtClean="0">
                <a:latin typeface="Times New Roman" pitchFamily="18" charset="0"/>
              </a:rPr>
              <a:t>3. </a:t>
            </a:r>
            <a:r>
              <a:rPr lang="en-US" altLang="ko-KR" sz="1100" b="1" smtClean="0">
                <a:latin typeface="Times New Roman" pitchFamily="18" charset="0"/>
              </a:rPr>
              <a:t>HTML </a:t>
            </a:r>
            <a:r>
              <a:rPr lang="ko-KR" altLang="en-US" sz="1100" b="1" smtClean="0">
                <a:latin typeface="Times New Roman" pitchFamily="18" charset="0"/>
              </a:rPr>
              <a:t>소스파일 보관용 디렉토리명</a:t>
            </a:r>
            <a:endParaRPr lang="en-US" altLang="ko-KR" sz="1100" b="1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ko-KR" sz="90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ko-KR" altLang="en-US" sz="900" smtClean="0">
                <a:latin typeface="Times New Roman" pitchFamily="18" charset="0"/>
              </a:rPr>
              <a:t>     </a:t>
            </a:r>
            <a:r>
              <a:rPr lang="en-US" altLang="ko-KR" sz="900" smtClean="0">
                <a:latin typeface="Times New Roman" pitchFamily="18" charset="0"/>
              </a:rPr>
              <a:t>1) </a:t>
            </a:r>
            <a:r>
              <a:rPr lang="ko-KR" altLang="en-US" sz="900" smtClean="0">
                <a:latin typeface="Times New Roman" pitchFamily="18" charset="0"/>
              </a:rPr>
              <a:t>메뉴 </a:t>
            </a:r>
            <a:r>
              <a:rPr lang="ko-KR" altLang="en-US" sz="900">
                <a:latin typeface="Times New Roman" pitchFamily="18" charset="0"/>
              </a:rPr>
              <a:t>디렉토리  </a:t>
            </a:r>
            <a:r>
              <a:rPr lang="en-US" altLang="ko-KR" sz="900">
                <a:latin typeface="Times New Roman" pitchFamily="18" charset="0"/>
              </a:rPr>
              <a:t>: </a:t>
            </a:r>
            <a:r>
              <a:rPr lang="ko-KR" altLang="en-US" sz="900">
                <a:latin typeface="Times New Roman" pitchFamily="18" charset="0"/>
              </a:rPr>
              <a:t>화면코드를 디렉토리 네임으로 동일하게 </a:t>
            </a:r>
            <a:r>
              <a:rPr lang="ko-KR" altLang="en-US" sz="900" smtClean="0">
                <a:latin typeface="Times New Roman" pitchFamily="18" charset="0"/>
              </a:rPr>
              <a:t>사용</a:t>
            </a:r>
            <a:r>
              <a:rPr lang="en-US" altLang="ko-KR" sz="900">
                <a:latin typeface="Times New Roman" pitchFamily="18" charset="0"/>
              </a:rPr>
              <a:t> </a:t>
            </a:r>
            <a:r>
              <a:rPr lang="en-US" altLang="ko-KR" sz="900" smtClean="0">
                <a:latin typeface="Times New Roman" pitchFamily="18" charset="0"/>
              </a:rPr>
              <a:t>(</a:t>
            </a:r>
            <a:r>
              <a:rPr lang="ko-KR" altLang="en-US" sz="900" smtClean="0">
                <a:latin typeface="Times New Roman" pitchFamily="18" charset="0"/>
              </a:rPr>
              <a:t>띄어쓰기 없는 영문 소문자 사용</a:t>
            </a:r>
            <a:r>
              <a:rPr lang="en-US" altLang="ko-KR" sz="900" smtClean="0">
                <a:latin typeface="Times New Roman" pitchFamily="18" charset="0"/>
              </a:rPr>
              <a:t>)</a:t>
            </a:r>
            <a:endParaRPr lang="ko-KR" altLang="en-US" sz="900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FF0000"/>
                </a:solidFill>
                <a:latin typeface="Times New Roman" pitchFamily="18" charset="0"/>
              </a:rPr>
              <a:t>     2) </a:t>
            </a:r>
            <a:r>
              <a:rPr lang="ko-KR" altLang="en-US" sz="900" b="1">
                <a:solidFill>
                  <a:srgbClr val="FF0000"/>
                </a:solidFill>
                <a:latin typeface="Times New Roman" pitchFamily="18" charset="0"/>
              </a:rPr>
              <a:t>그래픽 </a:t>
            </a:r>
            <a:r>
              <a:rPr lang="en-US" altLang="ko-KR" sz="900" b="1">
                <a:solidFill>
                  <a:srgbClr val="FF0000"/>
                </a:solidFill>
                <a:latin typeface="Times New Roman" pitchFamily="18" charset="0"/>
              </a:rPr>
              <a:t>/ </a:t>
            </a:r>
            <a:r>
              <a:rPr lang="ko-KR" altLang="en-US" sz="900" b="1">
                <a:solidFill>
                  <a:srgbClr val="FF0000"/>
                </a:solidFill>
                <a:latin typeface="Times New Roman" pitchFamily="18" charset="0"/>
              </a:rPr>
              <a:t>기타 파일 </a:t>
            </a:r>
            <a:r>
              <a:rPr lang="ko-KR" altLang="en-US" sz="900" b="1" smtClean="0">
                <a:solidFill>
                  <a:srgbClr val="FF0000"/>
                </a:solidFill>
                <a:latin typeface="Times New Roman" pitchFamily="18" charset="0"/>
              </a:rPr>
              <a:t>디렉토리</a:t>
            </a:r>
            <a:endParaRPr lang="ko-KR" altLang="en-US" sz="900" b="1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css</a:t>
            </a:r>
            <a:r>
              <a:rPr lang="en-US" altLang="ko-KR" sz="1050">
                <a:latin typeface="Times New Roman" pitchFamily="18" charset="0"/>
              </a:rPr>
              <a:t> 				</a:t>
            </a:r>
            <a:r>
              <a:rPr lang="en-US" altLang="ko-KR" sz="1050" smtClean="0">
                <a:latin typeface="Times New Roman" pitchFamily="18" charset="0"/>
              </a:rPr>
              <a:t>	</a:t>
            </a:r>
            <a:r>
              <a:rPr lang="ko-KR" altLang="en-US" sz="1050" smtClean="0">
                <a:latin typeface="Times New Roman" pitchFamily="18" charset="0"/>
              </a:rPr>
              <a:t>스타일시트</a:t>
            </a:r>
            <a:endParaRPr lang="en-US" altLang="ko-KR" sz="1050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js</a:t>
            </a:r>
            <a:r>
              <a:rPr lang="en-US" altLang="ko-KR" sz="1050">
                <a:latin typeface="Times New Roman" pitchFamily="18" charset="0"/>
              </a:rPr>
              <a:t>				</a:t>
            </a:r>
            <a:r>
              <a:rPr lang="en-US" altLang="ko-KR" sz="1050" smtClean="0">
                <a:latin typeface="Times New Roman" pitchFamily="18" charset="0"/>
              </a:rPr>
              <a:t>	</a:t>
            </a:r>
            <a:r>
              <a:rPr lang="ko-KR" altLang="en-US" sz="1050" smtClean="0">
                <a:latin typeface="Times New Roman" pitchFamily="18" charset="0"/>
              </a:rPr>
              <a:t>자바스크립트</a:t>
            </a:r>
            <a:endParaRPr lang="en-US" altLang="ko-KR" sz="1050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images	</a:t>
            </a:r>
            <a:r>
              <a:rPr lang="en-US" altLang="ko-KR" sz="1200" b="1" smtClean="0">
                <a:latin typeface="Times New Roman" pitchFamily="18" charset="0"/>
              </a:rPr>
              <a:t> &gt; aboutme + design + skill + portfolio epilogue</a:t>
            </a:r>
            <a:r>
              <a:rPr lang="en-US" altLang="ko-KR" sz="1050">
                <a:latin typeface="Times New Roman" pitchFamily="18" charset="0"/>
              </a:rPr>
              <a:t>	</a:t>
            </a:r>
            <a:r>
              <a:rPr lang="ko-KR" altLang="en-US" sz="1050">
                <a:latin typeface="Times New Roman" pitchFamily="18" charset="0"/>
              </a:rPr>
              <a:t>정적고정이미지</a:t>
            </a:r>
            <a:endParaRPr lang="en-US" altLang="ko-KR" sz="1050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data &gt; file + img + mov</a:t>
            </a:r>
            <a:r>
              <a:rPr lang="en-US" altLang="ko-KR" sz="1050">
                <a:latin typeface="Times New Roman" pitchFamily="18" charset="0"/>
              </a:rPr>
              <a:t>		</a:t>
            </a:r>
            <a:r>
              <a:rPr lang="en-US" altLang="ko-KR" sz="1050" smtClean="0">
                <a:latin typeface="Times New Roman" pitchFamily="18" charset="0"/>
              </a:rPr>
              <a:t>	</a:t>
            </a:r>
            <a:r>
              <a:rPr lang="ko-KR" altLang="en-US" sz="1050" smtClean="0">
                <a:latin typeface="Times New Roman" pitchFamily="18" charset="0"/>
              </a:rPr>
              <a:t>동적 업데이트된 </a:t>
            </a:r>
            <a:r>
              <a:rPr lang="ko-KR" altLang="en-US" sz="1050">
                <a:latin typeface="Times New Roman" pitchFamily="18" charset="0"/>
              </a:rPr>
              <a:t>업로드파일</a:t>
            </a:r>
            <a:r>
              <a:rPr lang="en-US" altLang="ko-KR" sz="1050">
                <a:latin typeface="Times New Roman" pitchFamily="18" charset="0"/>
              </a:rPr>
              <a:t>, </a:t>
            </a:r>
            <a:r>
              <a:rPr lang="ko-KR" altLang="en-US" sz="1050">
                <a:latin typeface="Times New Roman" pitchFamily="18" charset="0"/>
              </a:rPr>
              <a:t>이미지</a:t>
            </a:r>
            <a:r>
              <a:rPr lang="en-US" altLang="ko-KR" sz="1050">
                <a:latin typeface="Times New Roman" pitchFamily="18" charset="0"/>
              </a:rPr>
              <a:t>, </a:t>
            </a:r>
            <a:r>
              <a:rPr lang="ko-KR" altLang="en-US" sz="1050">
                <a:latin typeface="Times New Roman" pitchFamily="18" charset="0"/>
              </a:rPr>
              <a:t>미디어파일</a:t>
            </a:r>
            <a:endParaRPr lang="en-US" altLang="ko-KR" sz="1050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fragment</a:t>
            </a:r>
            <a:r>
              <a:rPr lang="en-US" altLang="ko-KR" sz="1050">
                <a:latin typeface="Times New Roman" pitchFamily="18" charset="0"/>
              </a:rPr>
              <a:t>			</a:t>
            </a:r>
            <a:r>
              <a:rPr lang="en-US" altLang="ko-KR" sz="1050" smtClean="0">
                <a:latin typeface="Times New Roman" pitchFamily="18" charset="0"/>
              </a:rPr>
              <a:t>	jspf </a:t>
            </a:r>
            <a:r>
              <a:rPr lang="ko-KR" altLang="en-US" sz="1050">
                <a:latin typeface="Times New Roman" pitchFamily="18" charset="0"/>
              </a:rPr>
              <a:t>조각소스 파일</a:t>
            </a:r>
            <a:endParaRPr lang="en-US" altLang="ko-KR" sz="1050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source &gt; (media &gt; banner + icon+mov) + prog</a:t>
            </a:r>
            <a:r>
              <a:rPr lang="en-US" altLang="ko-KR" sz="1050">
                <a:latin typeface="Times New Roman" pitchFamily="18" charset="0"/>
              </a:rPr>
              <a:t>	</a:t>
            </a:r>
            <a:r>
              <a:rPr lang="en-US" altLang="ko-KR" sz="1050" smtClean="0">
                <a:latin typeface="Times New Roman" pitchFamily="18" charset="0"/>
              </a:rPr>
              <a:t>	</a:t>
            </a:r>
            <a:r>
              <a:rPr lang="ko-KR" altLang="en-US" sz="1050" smtClean="0">
                <a:latin typeface="Times New Roman" pitchFamily="18" charset="0"/>
              </a:rPr>
              <a:t>작업소스보관</a:t>
            </a:r>
            <a:r>
              <a:rPr lang="en-US" altLang="ko-KR" sz="1050" smtClean="0">
                <a:latin typeface="Times New Roman" pitchFamily="18" charset="0"/>
              </a:rPr>
              <a:t> </a:t>
            </a:r>
            <a:r>
              <a:rPr lang="ko-KR" altLang="en-US" sz="1050">
                <a:latin typeface="Times New Roman" pitchFamily="18" charset="0"/>
              </a:rPr>
              <a:t>폴더</a:t>
            </a:r>
            <a:r>
              <a:rPr lang="en-US" altLang="ko-KR" sz="1050">
                <a:latin typeface="Times New Roman" pitchFamily="18" charset="0"/>
              </a:rPr>
              <a:t>	</a:t>
            </a:r>
            <a:endParaRPr lang="en-US" altLang="ko-KR" sz="1050" smtClean="0"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ko-KR" sz="1200" b="1">
                <a:latin typeface="Times New Roman" pitchFamily="18" charset="0"/>
              </a:rPr>
              <a:t>aboutme + design + skill + </a:t>
            </a:r>
            <a:r>
              <a:rPr lang="en-US" altLang="ko-KR" sz="1200" b="1" smtClean="0">
                <a:latin typeface="Times New Roman" pitchFamily="18" charset="0"/>
              </a:rPr>
              <a:t>portfolio + epilogue		</a:t>
            </a:r>
            <a:r>
              <a:rPr lang="en-US" altLang="ko-KR" sz="1050" smtClean="0"/>
              <a:t>html </a:t>
            </a:r>
            <a:r>
              <a:rPr lang="ko-KR" altLang="en-US" sz="1050" smtClean="0"/>
              <a:t>소스파일 보관 폴더</a:t>
            </a:r>
            <a:endParaRPr lang="en-US" altLang="ko-KR" sz="1050" smtClean="0"/>
          </a:p>
          <a:p>
            <a:pPr lvl="1">
              <a:spcBef>
                <a:spcPct val="50000"/>
              </a:spcBef>
              <a:defRPr/>
            </a:pPr>
            <a:endParaRPr lang="en-US" altLang="ko-KR" sz="1000">
              <a:latin typeface="Times New Roman" pitchFamily="18" charset="0"/>
            </a:endParaRPr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27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디렉토리구성 규칙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9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369414" y="908720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9414" y="3618902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9414" y="5275086"/>
            <a:ext cx="746202" cy="746202"/>
          </a:xfrm>
          <a:prstGeom prst="ellipse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50024" y="2824708"/>
            <a:ext cx="2286000" cy="23324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127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파일명 네이밍규칙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Rectangle 1036"/>
          <p:cNvSpPr>
            <a:spLocks noChangeArrowheads="1"/>
          </p:cNvSpPr>
          <p:nvPr/>
        </p:nvSpPr>
        <p:spPr bwMode="auto">
          <a:xfrm>
            <a:off x="611560" y="1124744"/>
            <a:ext cx="7776864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smtClean="0">
                <a:latin typeface="+mj-lt"/>
              </a:rPr>
              <a:t>1. </a:t>
            </a:r>
            <a:r>
              <a:rPr lang="ko-KR" altLang="en-US" sz="1600" b="1" smtClean="0">
                <a:latin typeface="+mj-lt"/>
              </a:rPr>
              <a:t>구성</a:t>
            </a:r>
            <a:endParaRPr lang="ko-KR" altLang="en-US" sz="1600" b="1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1100" smtClean="0">
                <a:latin typeface="Times New Roman" pitchFamily="18" charset="0"/>
              </a:rPr>
              <a:t>     1) html </a:t>
            </a:r>
            <a:r>
              <a:rPr lang="ko-KR" altLang="en-US" sz="1100" smtClean="0">
                <a:latin typeface="Times New Roman" pitchFamily="18" charset="0"/>
              </a:rPr>
              <a:t>파일 </a:t>
            </a:r>
            <a:r>
              <a:rPr lang="en-US" altLang="ko-KR" sz="1100" smtClean="0">
                <a:latin typeface="Times New Roman" pitchFamily="18" charset="0"/>
              </a:rPr>
              <a:t>: </a:t>
            </a:r>
            <a:r>
              <a:rPr lang="ko-KR" altLang="en-US" sz="1100" smtClean="0">
                <a:latin typeface="Times New Roman" pitchFamily="18" charset="0"/>
              </a:rPr>
              <a:t>화면코드</a:t>
            </a:r>
            <a:r>
              <a:rPr lang="en-US" altLang="ko-KR" sz="1100" smtClean="0">
                <a:latin typeface="Times New Roman" pitchFamily="18" charset="0"/>
              </a:rPr>
              <a:t>_</a:t>
            </a:r>
            <a:r>
              <a:rPr lang="ko-KR" altLang="en-US" sz="1100" smtClean="0">
                <a:latin typeface="Times New Roman" pitchFamily="18" charset="0"/>
              </a:rPr>
              <a:t>파일이름과 성격</a:t>
            </a:r>
            <a:r>
              <a:rPr lang="en-US" altLang="ko-KR" sz="1100" smtClean="0">
                <a:latin typeface="Times New Roman" pitchFamily="18" charset="0"/>
              </a:rPr>
              <a:t>.html (index.html </a:t>
            </a:r>
            <a:r>
              <a:rPr lang="ko-KR" altLang="en-US" sz="1100" smtClean="0">
                <a:latin typeface="Times New Roman" pitchFamily="18" charset="0"/>
              </a:rPr>
              <a:t>제외</a:t>
            </a:r>
            <a:r>
              <a:rPr lang="en-US" altLang="ko-KR" sz="110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ko-KR" altLang="en-US" sz="1100" smtClean="0">
                <a:latin typeface="Times New Roman" pitchFamily="18" charset="0"/>
              </a:rPr>
              <a:t>     </a:t>
            </a:r>
            <a:r>
              <a:rPr lang="en-US" altLang="ko-KR" sz="1100" smtClean="0">
                <a:latin typeface="Times New Roman" pitchFamily="18" charset="0"/>
              </a:rPr>
              <a:t>2) </a:t>
            </a:r>
            <a:r>
              <a:rPr lang="ko-KR" altLang="en-US" sz="1100" smtClean="0">
                <a:latin typeface="Times New Roman" pitchFamily="18" charset="0"/>
              </a:rPr>
              <a:t>멀티미디어 파일 </a:t>
            </a:r>
            <a:r>
              <a:rPr lang="en-US" altLang="ko-KR" sz="1100">
                <a:latin typeface="Times New Roman" pitchFamily="18" charset="0"/>
              </a:rPr>
              <a:t>: (</a:t>
            </a:r>
            <a:r>
              <a:rPr lang="ko-KR" altLang="en-US" sz="1100" smtClean="0">
                <a:latin typeface="Times New Roman" pitchFamily="18" charset="0"/>
              </a:rPr>
              <a:t>파비콘</a:t>
            </a:r>
            <a:r>
              <a:rPr lang="en-US" altLang="ko-KR" sz="1100" smtClean="0">
                <a:latin typeface="Times New Roman" pitchFamily="18" charset="0"/>
              </a:rPr>
              <a:t> </a:t>
            </a:r>
            <a:r>
              <a:rPr lang="ko-KR" altLang="en-US" sz="1100">
                <a:latin typeface="Times New Roman" pitchFamily="18" charset="0"/>
              </a:rPr>
              <a:t>제외</a:t>
            </a:r>
            <a:r>
              <a:rPr lang="en-US" altLang="ko-KR" sz="110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1100">
                <a:latin typeface="Times New Roman" pitchFamily="18" charset="0"/>
              </a:rPr>
              <a:t> </a:t>
            </a:r>
            <a:r>
              <a:rPr lang="en-US" altLang="ko-KR" sz="1100" smtClean="0">
                <a:latin typeface="Times New Roman" pitchFamily="18" charset="0"/>
              </a:rPr>
              <a:t>                 </a:t>
            </a:r>
            <a:r>
              <a:rPr lang="ko-KR" altLang="en-US" sz="1100" b="1" smtClean="0">
                <a:solidFill>
                  <a:srgbClr val="FF0000"/>
                </a:solidFill>
                <a:latin typeface="Times New Roman" pitchFamily="18" charset="0"/>
              </a:rPr>
              <a:t>프로젝트명</a:t>
            </a:r>
            <a:r>
              <a:rPr lang="en-US" altLang="ko-KR" sz="1100" b="1" smtClean="0">
                <a:latin typeface="Times New Roman" pitchFamily="18" charset="0"/>
              </a:rPr>
              <a:t>_</a:t>
            </a:r>
            <a:r>
              <a:rPr lang="ko-KR" altLang="en-US" sz="1100" b="1" smtClean="0">
                <a:solidFill>
                  <a:srgbClr val="0611F4"/>
                </a:solidFill>
                <a:latin typeface="Times New Roman" pitchFamily="18" charset="0"/>
              </a:rPr>
              <a:t>화면코드</a:t>
            </a:r>
            <a:r>
              <a:rPr lang="en-US" altLang="ko-KR" sz="1100" b="1" smtClean="0">
                <a:latin typeface="Times New Roman" pitchFamily="18" charset="0"/>
              </a:rPr>
              <a:t>_</a:t>
            </a:r>
            <a:r>
              <a:rPr lang="ko-KR" altLang="en-US" sz="1100" b="1" smtClean="0">
                <a:solidFill>
                  <a:srgbClr val="C00000"/>
                </a:solidFill>
                <a:latin typeface="Times New Roman" pitchFamily="18" charset="0"/>
              </a:rPr>
              <a:t>예약어</a:t>
            </a:r>
            <a:r>
              <a:rPr lang="en-US" altLang="ko-KR" sz="1100" b="1">
                <a:latin typeface="Times New Roman" pitchFamily="18" charset="0"/>
              </a:rPr>
              <a:t>_</a:t>
            </a:r>
            <a:r>
              <a:rPr lang="ko-KR" altLang="en-US" sz="1100" b="1" smtClean="0">
                <a:solidFill>
                  <a:srgbClr val="00B050"/>
                </a:solidFill>
                <a:latin typeface="Times New Roman" pitchFamily="18" charset="0"/>
              </a:rPr>
              <a:t>기능및성격</a:t>
            </a:r>
            <a:r>
              <a:rPr lang="en-US" altLang="ko-KR" sz="1100" b="1" smtClean="0">
                <a:latin typeface="Times New Roman" pitchFamily="18" charset="0"/>
              </a:rPr>
              <a:t>.</a:t>
            </a:r>
            <a:r>
              <a:rPr lang="ko-KR" altLang="en-US" sz="1100" b="1" smtClean="0">
                <a:solidFill>
                  <a:srgbClr val="CC00FF"/>
                </a:solidFill>
                <a:latin typeface="Times New Roman" pitchFamily="18" charset="0"/>
              </a:rPr>
              <a:t>확장자</a:t>
            </a:r>
            <a:r>
              <a:rPr lang="ko-KR" altLang="en-US" sz="1100" smtClean="0">
                <a:latin typeface="Times New Roman" pitchFamily="18" charset="0"/>
              </a:rPr>
              <a:t> </a:t>
            </a:r>
            <a:r>
              <a:rPr lang="ko-KR" altLang="en-US" sz="1100">
                <a:latin typeface="Times New Roman" pitchFamily="18" charset="0"/>
              </a:rPr>
              <a:t>로 파일명을 </a:t>
            </a:r>
            <a:r>
              <a:rPr lang="ko-KR" altLang="en-US" sz="1100" smtClean="0">
                <a:latin typeface="Times New Roman" pitchFamily="18" charset="0"/>
              </a:rPr>
              <a:t>구성한다</a:t>
            </a:r>
            <a:r>
              <a:rPr lang="en-US" altLang="ko-KR" sz="1100" smtClean="0">
                <a:latin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ko-KR" sz="1100" smtClean="0">
                <a:latin typeface="Times New Roman" pitchFamily="18" charset="0"/>
              </a:rPr>
              <a:t>                  </a:t>
            </a:r>
            <a:r>
              <a:rPr lang="ko-KR" altLang="en-US" sz="1100" smtClean="0">
                <a:latin typeface="Times New Roman" pitchFamily="18" charset="0"/>
              </a:rPr>
              <a:t>예</a:t>
            </a:r>
            <a:r>
              <a:rPr lang="en-US" altLang="ko-KR" sz="1100" smtClean="0">
                <a:latin typeface="Times New Roman" pitchFamily="18" charset="0"/>
              </a:rPr>
              <a:t>) mysite_aboutme_ico_facebook.png</a:t>
            </a:r>
            <a:br>
              <a:rPr lang="en-US" altLang="ko-KR" sz="1100" smtClean="0">
                <a:latin typeface="Times New Roman" pitchFamily="18" charset="0"/>
              </a:rPr>
            </a:br>
            <a:r>
              <a:rPr lang="en-US" altLang="ko-KR" sz="1100" smtClean="0">
                <a:latin typeface="Times New Roman" pitchFamily="18" charset="0"/>
              </a:rPr>
              <a:t>   </a:t>
            </a:r>
            <a:endParaRPr lang="en-US" altLang="ko-KR" sz="11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smtClean="0">
                <a:latin typeface="+mj-lt"/>
              </a:rPr>
              <a:t>2. </a:t>
            </a:r>
            <a:r>
              <a:rPr lang="ko-KR" altLang="en-US" sz="1600" b="1">
                <a:latin typeface="+mj-lt"/>
              </a:rPr>
              <a:t>화면코드</a:t>
            </a:r>
          </a:p>
          <a:p>
            <a:pPr>
              <a:spcBef>
                <a:spcPct val="50000"/>
              </a:spcBef>
            </a:pPr>
            <a:r>
              <a:rPr lang="en-US" altLang="ko-KR" sz="1100" smtClean="0">
                <a:latin typeface="Times New Roman" pitchFamily="18" charset="0"/>
              </a:rPr>
              <a:t>     1</a:t>
            </a:r>
            <a:r>
              <a:rPr lang="en-US" altLang="ko-KR" sz="1100">
                <a:latin typeface="Times New Roman" pitchFamily="18" charset="0"/>
              </a:rPr>
              <a:t>) </a:t>
            </a:r>
            <a:r>
              <a:rPr lang="ko-KR" altLang="en-US" sz="1200" smtClean="0">
                <a:latin typeface="Arial" charset="0"/>
              </a:rPr>
              <a:t>화면코드 </a:t>
            </a:r>
            <a:r>
              <a:rPr lang="ko-KR" altLang="en-US" sz="1200">
                <a:latin typeface="Arial" charset="0"/>
              </a:rPr>
              <a:t>구성 규칙에 따라 제작된 </a:t>
            </a:r>
            <a:r>
              <a:rPr lang="ko-KR" altLang="en-US" sz="1200" smtClean="0">
                <a:latin typeface="Arial" charset="0"/>
              </a:rPr>
              <a:t>파일명 사용</a:t>
            </a:r>
            <a:endParaRPr lang="ko-KR" altLang="en-US" sz="12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100">
                <a:latin typeface="Times New Roman" pitchFamily="18" charset="0"/>
              </a:rPr>
              <a:t> </a:t>
            </a:r>
            <a:r>
              <a:rPr lang="en-US" altLang="ko-KR" sz="1100" smtClean="0">
                <a:latin typeface="Times New Roman" pitchFamily="18" charset="0"/>
              </a:rPr>
              <a:t>    2) </a:t>
            </a:r>
            <a:r>
              <a:rPr lang="ko-KR" altLang="en-US" sz="1200" smtClean="0">
                <a:latin typeface="Arial" charset="0"/>
              </a:rPr>
              <a:t>알파벳과 언더바의 조합으로 파일의 역할과 소속위치를 구분한다</a:t>
            </a:r>
            <a:endParaRPr lang="en-US" altLang="ko-KR" sz="120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ko-KR" altLang="en-US" sz="105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smtClean="0">
                <a:latin typeface="+mj-lt"/>
              </a:rPr>
              <a:t>3. </a:t>
            </a:r>
            <a:r>
              <a:rPr lang="ko-KR" altLang="en-US" sz="1600" b="1">
                <a:latin typeface="+mj-lt"/>
              </a:rPr>
              <a:t>구분자 </a:t>
            </a:r>
            <a:endParaRPr lang="en-US" altLang="ko-KR" sz="1600" b="1" smtClean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1100" smtClean="0">
                <a:latin typeface="Times New Roman" pitchFamily="18" charset="0"/>
              </a:rPr>
              <a:t>     1</a:t>
            </a:r>
            <a:r>
              <a:rPr lang="en-US" altLang="ko-KR" sz="1100">
                <a:latin typeface="Times New Roman" pitchFamily="18" charset="0"/>
              </a:rPr>
              <a:t>) </a:t>
            </a:r>
            <a:r>
              <a:rPr lang="ko-KR" altLang="en-US" sz="1100" smtClean="0">
                <a:latin typeface="Arial" charset="0"/>
              </a:rPr>
              <a:t>언더바</a:t>
            </a:r>
            <a:r>
              <a:rPr lang="en-US" altLang="ko-KR" sz="1100">
                <a:latin typeface="Arial" charset="0"/>
              </a:rPr>
              <a:t>(’_’)</a:t>
            </a:r>
            <a:r>
              <a:rPr lang="ko-KR" altLang="en-US" sz="1100">
                <a:latin typeface="Arial" charset="0"/>
              </a:rPr>
              <a:t>로서 </a:t>
            </a:r>
            <a:r>
              <a:rPr lang="ko-KR" altLang="en-US" sz="1100" smtClean="0">
                <a:latin typeface="Arial" charset="0"/>
              </a:rPr>
              <a:t>파일명을 구성하는 네이밍요소를 구분한다</a:t>
            </a:r>
            <a:endParaRPr lang="en-US" altLang="ko-KR" sz="110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ko-KR" altLang="en-US" sz="1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smtClean="0">
                <a:latin typeface="+mj-lt"/>
              </a:rPr>
              <a:t>4. </a:t>
            </a:r>
            <a:r>
              <a:rPr lang="ko-KR" altLang="en-US" sz="1600" b="1" smtClean="0">
                <a:latin typeface="+mj-lt"/>
              </a:rPr>
              <a:t>예약어</a:t>
            </a:r>
            <a:endParaRPr lang="ko-KR" altLang="en-US" sz="1600" b="1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1100" smtClean="0">
                <a:latin typeface="Times New Roman" pitchFamily="18" charset="0"/>
              </a:rPr>
              <a:t>     1</a:t>
            </a:r>
            <a:r>
              <a:rPr lang="en-US" altLang="ko-KR" sz="1100">
                <a:latin typeface="Times New Roman" pitchFamily="18" charset="0"/>
              </a:rPr>
              <a:t>) </a:t>
            </a:r>
            <a:r>
              <a:rPr lang="ko-KR" altLang="en-US" sz="1100" smtClean="0">
                <a:latin typeface="Arial" charset="0"/>
              </a:rPr>
              <a:t>멀티미디어의 종류를 나타내는 영문단어 약자 </a:t>
            </a:r>
            <a:r>
              <a:rPr lang="en-US" altLang="ko-KR" sz="1100" smtClean="0">
                <a:latin typeface="Arial" charset="0"/>
              </a:rPr>
              <a:t>( img, ico, mov </a:t>
            </a:r>
            <a:r>
              <a:rPr lang="ko-KR" altLang="en-US" sz="1100" smtClean="0">
                <a:latin typeface="Arial" charset="0"/>
              </a:rPr>
              <a:t>등</a:t>
            </a:r>
            <a:r>
              <a:rPr lang="en-US" altLang="ko-KR" sz="1100" smtClean="0">
                <a:latin typeface="Arial" charset="0"/>
              </a:rPr>
              <a:t>)</a:t>
            </a:r>
            <a:endParaRPr lang="ko-KR" altLang="en-US" sz="110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ko-KR" altLang="en-US" sz="1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b="1" smtClean="0">
                <a:latin typeface="+mj-lt"/>
              </a:rPr>
              <a:t>5. </a:t>
            </a:r>
            <a:r>
              <a:rPr lang="ko-KR" altLang="en-US" sz="1600" b="1" smtClean="0">
                <a:latin typeface="+mj-lt"/>
              </a:rPr>
              <a:t>메인화면 </a:t>
            </a:r>
            <a:r>
              <a:rPr lang="ko-KR" altLang="en-US" sz="1600" b="1">
                <a:latin typeface="+mj-lt"/>
              </a:rPr>
              <a:t>명명 </a:t>
            </a:r>
            <a:r>
              <a:rPr lang="ko-KR" altLang="en-US" sz="1600" b="1" smtClean="0">
                <a:latin typeface="+mj-lt"/>
              </a:rPr>
              <a:t>규칙</a:t>
            </a:r>
            <a:endParaRPr lang="ko-KR" altLang="en-US" sz="1600" b="1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altLang="ko-KR" sz="1100">
                <a:latin typeface="Times New Roman" pitchFamily="18" charset="0"/>
              </a:rPr>
              <a:t> </a:t>
            </a:r>
            <a:r>
              <a:rPr lang="en-US" altLang="ko-KR" sz="1100" smtClean="0">
                <a:latin typeface="Times New Roman" pitchFamily="18" charset="0"/>
              </a:rPr>
              <a:t>     1</a:t>
            </a:r>
            <a:r>
              <a:rPr lang="en-US" altLang="ko-KR" sz="1100">
                <a:latin typeface="Times New Roman" pitchFamily="18" charset="0"/>
              </a:rPr>
              <a:t>) </a:t>
            </a:r>
            <a:r>
              <a:rPr lang="en-US" altLang="ko-KR" sz="1100" smtClean="0">
                <a:latin typeface="Arial" charset="0"/>
              </a:rPr>
              <a:t>main </a:t>
            </a:r>
            <a:r>
              <a:rPr lang="ko-KR" altLang="en-US" sz="1100">
                <a:latin typeface="Arial" charset="0"/>
              </a:rPr>
              <a:t>화면은 서버에서 초기파일로 인식하는 파일명을 기준으로 </a:t>
            </a:r>
            <a:r>
              <a:rPr lang="en-US" altLang="ko-KR" sz="1100">
                <a:latin typeface="Arial" charset="0"/>
              </a:rPr>
              <a:t>html </a:t>
            </a:r>
            <a:r>
              <a:rPr lang="ko-KR" altLang="en-US" sz="1100">
                <a:latin typeface="Arial" charset="0"/>
              </a:rPr>
              <a:t>및 기타 파일명을 지정한다</a:t>
            </a:r>
          </a:p>
          <a:p>
            <a:pPr>
              <a:spcBef>
                <a:spcPct val="50000"/>
              </a:spcBef>
            </a:pPr>
            <a:r>
              <a:rPr lang="en-US" altLang="ko-KR" sz="1100" smtClean="0">
                <a:latin typeface="Times New Roman" pitchFamily="18" charset="0"/>
              </a:rPr>
              <a:t>      2) </a:t>
            </a:r>
            <a:r>
              <a:rPr lang="en-US" altLang="ko-KR" sz="1100" smtClean="0">
                <a:latin typeface="Arial" charset="0"/>
              </a:rPr>
              <a:t>index.html</a:t>
            </a:r>
            <a:r>
              <a:rPr lang="ko-KR" altLang="en-US" sz="1100">
                <a:latin typeface="Arial" charset="0"/>
              </a:rPr>
              <a:t>을 초기화일로 인식하는 </a:t>
            </a:r>
            <a:r>
              <a:rPr lang="ko-KR" altLang="en-US" sz="1100" smtClean="0">
                <a:latin typeface="Arial" charset="0"/>
              </a:rPr>
              <a:t>서버일때 </a:t>
            </a:r>
            <a:r>
              <a:rPr lang="en-US" altLang="ko-KR" sz="1100" smtClean="0">
                <a:latin typeface="Arial" charset="0"/>
                <a:sym typeface="Wingdings" pitchFamily="2" charset="2"/>
              </a:rPr>
              <a:t> </a:t>
            </a:r>
            <a:r>
              <a:rPr lang="en-US" altLang="ko-KR" sz="1100" smtClean="0">
                <a:latin typeface="Arial" charset="0"/>
              </a:rPr>
              <a:t> index.html</a:t>
            </a:r>
            <a:endParaRPr lang="en-US" altLang="ko-KR" sz="1200">
              <a:latin typeface="Arial" charset="0"/>
            </a:endParaRPr>
          </a:p>
        </p:txBody>
      </p:sp>
      <p:sp>
        <p:nvSpPr>
          <p:cNvPr id="6" name="Rectangle 1040"/>
          <p:cNvSpPr>
            <a:spLocks noChangeArrowheads="1"/>
          </p:cNvSpPr>
          <p:nvPr/>
        </p:nvSpPr>
        <p:spPr bwMode="auto">
          <a:xfrm>
            <a:off x="5947717" y="3854996"/>
            <a:ext cx="22288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ko-KR" sz="1000">
                <a:latin typeface="Times New Roman" pitchFamily="18" charset="0"/>
              </a:rPr>
              <a:t>. HTML </a:t>
            </a:r>
            <a:r>
              <a:rPr lang="ko-KR" altLang="en-US" sz="1000">
                <a:latin typeface="Times New Roman" pitchFamily="18" charset="0"/>
              </a:rPr>
              <a:t>파일  </a:t>
            </a:r>
            <a:r>
              <a:rPr lang="en-US" altLang="ko-KR" sz="1000">
                <a:latin typeface="Times New Roman" pitchFamily="18" charset="0"/>
              </a:rPr>
              <a:t>: </a:t>
            </a:r>
            <a:r>
              <a:rPr lang="en-US" altLang="ko-KR" sz="1000" smtClean="0">
                <a:latin typeface="Times New Roman" pitchFamily="18" charset="0"/>
              </a:rPr>
              <a:t>ej.html</a:t>
            </a:r>
            <a:endParaRPr lang="en-US" altLang="ko-KR" sz="1000">
              <a:latin typeface="Times New Roman" pitchFamily="18" charset="0"/>
            </a:endParaRPr>
          </a:p>
          <a:p>
            <a:pPr>
              <a:spcBef>
                <a:spcPct val="100000"/>
              </a:spcBef>
            </a:pPr>
            <a:r>
              <a:rPr lang="en-US" altLang="ko-KR" sz="1000" smtClean="0">
                <a:latin typeface="Times New Roman" pitchFamily="18" charset="0"/>
              </a:rPr>
              <a:t>.</a:t>
            </a:r>
            <a:r>
              <a:rPr lang="ko-KR" altLang="en-US" sz="1000" smtClean="0">
                <a:latin typeface="Times New Roman" pitchFamily="18" charset="0"/>
              </a:rPr>
              <a:t>타이틀 </a:t>
            </a:r>
            <a:r>
              <a:rPr lang="ko-KR" altLang="en-US" sz="1000">
                <a:latin typeface="Times New Roman" pitchFamily="18" charset="0"/>
              </a:rPr>
              <a:t>이미지 </a:t>
            </a:r>
            <a:r>
              <a:rPr lang="en-US" altLang="ko-KR" sz="1000">
                <a:latin typeface="Times New Roman" pitchFamily="18" charset="0"/>
              </a:rPr>
              <a:t>: </a:t>
            </a:r>
            <a:r>
              <a:rPr lang="en-US" altLang="ko-KR" sz="1000" smtClean="0">
                <a:latin typeface="Times New Roman" pitchFamily="18" charset="0"/>
              </a:rPr>
              <a:t>ej_tit.png</a:t>
            </a:r>
            <a:endParaRPr lang="en-US" altLang="ko-KR" sz="1000">
              <a:latin typeface="Times New Roman" pitchFamily="18" charset="0"/>
            </a:endParaRPr>
          </a:p>
          <a:p>
            <a:pPr>
              <a:spcBef>
                <a:spcPct val="100000"/>
              </a:spcBef>
            </a:pPr>
            <a:r>
              <a:rPr lang="en-US" altLang="ko-KR" sz="1000">
                <a:latin typeface="Times New Roman" pitchFamily="18" charset="0"/>
              </a:rPr>
              <a:t>. </a:t>
            </a:r>
            <a:r>
              <a:rPr lang="ko-KR" altLang="en-US" sz="1000">
                <a:latin typeface="Times New Roman" pitchFamily="18" charset="0"/>
              </a:rPr>
              <a:t>해당메뉴에서만 사용되는</a:t>
            </a:r>
          </a:p>
          <a:p>
            <a:pPr>
              <a:spcBef>
                <a:spcPct val="100000"/>
              </a:spcBef>
            </a:pPr>
            <a:r>
              <a:rPr lang="ko-KR" altLang="en-US" sz="1000">
                <a:latin typeface="Times New Roman" pitchFamily="18" charset="0"/>
              </a:rPr>
              <a:t>  </a:t>
            </a:r>
            <a:r>
              <a:rPr lang="ko-KR" altLang="en-US" sz="1000" smtClean="0">
                <a:latin typeface="Times New Roman" pitchFamily="18" charset="0"/>
              </a:rPr>
              <a:t>상위메뉴이동 </a:t>
            </a:r>
            <a:r>
              <a:rPr lang="ko-KR" altLang="en-US" sz="1000">
                <a:latin typeface="Times New Roman" pitchFamily="18" charset="0"/>
              </a:rPr>
              <a:t>아이콘 </a:t>
            </a:r>
            <a:r>
              <a:rPr lang="en-US" altLang="ko-KR" sz="1000">
                <a:latin typeface="Times New Roman" pitchFamily="18" charset="0"/>
              </a:rPr>
              <a:t>: </a:t>
            </a:r>
            <a:r>
              <a:rPr lang="en-US" altLang="ko-KR" sz="1000" smtClean="0">
                <a:latin typeface="Times New Roman" pitchFamily="18" charset="0"/>
              </a:rPr>
              <a:t>ej_up.png</a:t>
            </a:r>
            <a:endParaRPr lang="en-US" altLang="ko-KR" sz="1000">
              <a:latin typeface="Arial" charset="0"/>
            </a:endParaRPr>
          </a:p>
        </p:txBody>
      </p:sp>
      <p:sp>
        <p:nvSpPr>
          <p:cNvPr id="7" name="Text Box 1041"/>
          <p:cNvSpPr txBox="1">
            <a:spLocks noChangeArrowheads="1"/>
          </p:cNvSpPr>
          <p:nvPr/>
        </p:nvSpPr>
        <p:spPr bwMode="auto">
          <a:xfrm>
            <a:off x="5950024" y="2913608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900" smtClean="0"/>
              <a:t>은지의 컨텐츠를 </a:t>
            </a:r>
            <a:r>
              <a:rPr lang="ko-KR" altLang="en-US" sz="900"/>
              <a:t>나타내는 </a:t>
            </a:r>
            <a:endParaRPr lang="en-US" altLang="ko-KR" sz="900" smtClean="0"/>
          </a:p>
          <a:p>
            <a:pPr algn="ctr" eaLnBrk="1" hangingPunct="1">
              <a:spcBef>
                <a:spcPct val="50000"/>
              </a:spcBef>
            </a:pPr>
            <a:r>
              <a:rPr lang="en-US" altLang="ko-KR" sz="900" smtClean="0"/>
              <a:t>HTML</a:t>
            </a:r>
            <a:r>
              <a:rPr lang="ko-KR" altLang="en-US" sz="900"/>
              <a:t>일경우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900" b="1" smtClean="0"/>
              <a:t>( </a:t>
            </a:r>
            <a:r>
              <a:rPr lang="ko-KR" altLang="en-US" sz="900" b="1" smtClean="0"/>
              <a:t>흠연캠프의 </a:t>
            </a:r>
            <a:r>
              <a:rPr lang="ko-KR" altLang="en-US" sz="900" b="1"/>
              <a:t>화면코드 </a:t>
            </a:r>
            <a:r>
              <a:rPr lang="en-US" altLang="ko-KR" sz="900" b="1"/>
              <a:t>: </a:t>
            </a:r>
            <a:r>
              <a:rPr lang="en-US" altLang="ko-KR" sz="900" b="1" smtClean="0"/>
              <a:t>ej )</a:t>
            </a:r>
            <a:endParaRPr lang="en-US" altLang="ko-KR" sz="900" b="1"/>
          </a:p>
        </p:txBody>
      </p:sp>
      <p:sp>
        <p:nvSpPr>
          <p:cNvPr id="8" name="Line 1042"/>
          <p:cNvSpPr>
            <a:spLocks noChangeShapeType="1"/>
          </p:cNvSpPr>
          <p:nvPr/>
        </p:nvSpPr>
        <p:spPr bwMode="auto">
          <a:xfrm>
            <a:off x="5950024" y="3717032"/>
            <a:ext cx="2286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 Box 1043"/>
          <p:cNvSpPr txBox="1">
            <a:spLocks noChangeArrowheads="1"/>
          </p:cNvSpPr>
          <p:nvPr/>
        </p:nvSpPr>
        <p:spPr bwMode="auto">
          <a:xfrm>
            <a:off x="6026224" y="2550096"/>
            <a:ext cx="16421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900" smtClean="0">
                <a:latin typeface="Trebuchet MS" pitchFamily="34" charset="0"/>
              </a:rPr>
              <a:t>html </a:t>
            </a:r>
            <a:r>
              <a:rPr lang="ko-KR" altLang="en-US" sz="900" smtClean="0">
                <a:latin typeface="Trebuchet MS" pitchFamily="34" charset="0"/>
              </a:rPr>
              <a:t>파일명 예시</a:t>
            </a:r>
            <a:endParaRPr lang="en-US" altLang="ko-KR"/>
          </a:p>
        </p:txBody>
      </p:sp>
      <p:sp>
        <p:nvSpPr>
          <p:cNvPr id="17" name="직사각형 16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2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700" y="98426"/>
            <a:ext cx="8789988" cy="8397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0000CC"/>
                </a:solidFill>
              </a:rPr>
              <a:t>네이밍 예약어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56568" y="1268760"/>
            <a:ext cx="7431856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lang="en-US" altLang="ko-KR" sz="800" b="1"/>
          </a:p>
          <a:p>
            <a:pPr eaLnBrk="1" hangingPunct="1">
              <a:lnSpc>
                <a:spcPct val="120000"/>
              </a:lnSpc>
            </a:pPr>
            <a:r>
              <a:rPr lang="ko-KR" altLang="en-US" sz="800" b="1">
                <a:solidFill>
                  <a:srgbClr val="0611F4"/>
                </a:solidFill>
              </a:rPr>
              <a:t>의미 	예약어 	의미 	예약어 	의미 	예약어 	의미 </a:t>
            </a:r>
            <a:r>
              <a:rPr lang="ko-KR" altLang="en-US" sz="800" b="1" smtClean="0">
                <a:solidFill>
                  <a:srgbClr val="0611F4"/>
                </a:solidFill>
              </a:rPr>
              <a:t>	예약어 </a:t>
            </a:r>
            <a:endParaRPr lang="en-US" altLang="ko-KR" sz="800" b="1">
              <a:solidFill>
                <a:srgbClr val="0611F4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800" b="1"/>
              <a:t>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가기	</a:t>
            </a:r>
            <a:r>
              <a:rPr lang="en-US" altLang="ko-KR" sz="800"/>
              <a:t>_go_ 	</a:t>
            </a:r>
            <a:r>
              <a:rPr lang="ko-KR" altLang="en-US" sz="800"/>
              <a:t>별 	</a:t>
            </a:r>
            <a:r>
              <a:rPr lang="en-US" altLang="ko-KR" sz="800"/>
              <a:t>_star_ 	</a:t>
            </a:r>
            <a:r>
              <a:rPr lang="ko-KR" altLang="en-US" sz="800" smtClean="0"/>
              <a:t>갱신</a:t>
            </a:r>
            <a:r>
              <a:rPr lang="en-US" altLang="ko-KR" sz="800"/>
              <a:t>/</a:t>
            </a:r>
            <a:r>
              <a:rPr lang="ko-KR" altLang="en-US" sz="800"/>
              <a:t>업데이트 	</a:t>
            </a:r>
            <a:r>
              <a:rPr lang="en-US" altLang="ko-KR" sz="800"/>
              <a:t>_updt_ 	</a:t>
            </a:r>
            <a:r>
              <a:rPr lang="ko-KR" altLang="en-US" sz="800"/>
              <a:t>불릿 	</a:t>
            </a:r>
            <a:r>
              <a:rPr lang="en-US" altLang="ko-KR" sz="800"/>
              <a:t>bu_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검색 	</a:t>
            </a:r>
            <a:r>
              <a:rPr lang="en-US" altLang="ko-KR" sz="800"/>
              <a:t>_srch_ 	</a:t>
            </a:r>
            <a:r>
              <a:rPr lang="ko-KR" altLang="en-US" sz="800"/>
              <a:t>사진 	</a:t>
            </a:r>
            <a:r>
              <a:rPr lang="en-US" altLang="ko-KR" sz="800"/>
              <a:t>_pht_ 	</a:t>
            </a:r>
            <a:r>
              <a:rPr lang="ko-KR" altLang="en-US" sz="800" smtClean="0"/>
              <a:t>경로 	</a:t>
            </a:r>
            <a:r>
              <a:rPr lang="en-US" altLang="ko-KR" sz="800" smtClean="0"/>
              <a:t>_path_ 	</a:t>
            </a:r>
            <a:r>
              <a:rPr lang="ko-KR" altLang="en-US" sz="800" smtClean="0"/>
              <a:t>삭제 	</a:t>
            </a:r>
            <a:r>
              <a:rPr lang="en-US" altLang="ko-KR" sz="800" smtClean="0"/>
              <a:t>_del_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 smtClean="0"/>
              <a:t>광고 </a:t>
            </a:r>
            <a:r>
              <a:rPr lang="ko-KR" altLang="en-US" sz="800"/>
              <a:t>	</a:t>
            </a:r>
            <a:r>
              <a:rPr lang="en-US" altLang="ko-KR" sz="800"/>
              <a:t>ad_ 	</a:t>
            </a:r>
            <a:r>
              <a:rPr lang="ko-KR" altLang="en-US" sz="800"/>
              <a:t>새로고침 	</a:t>
            </a:r>
            <a:r>
              <a:rPr lang="en-US" altLang="ko-KR" sz="800"/>
              <a:t>_rfsh_ 	</a:t>
            </a:r>
            <a:r>
              <a:rPr lang="ko-KR" altLang="en-US" sz="800" smtClean="0"/>
              <a:t>그루핑</a:t>
            </a:r>
            <a:r>
              <a:rPr lang="en-US" altLang="ko-KR" sz="800"/>
              <a:t>1 	section_ 	</a:t>
            </a:r>
            <a:r>
              <a:rPr lang="ko-KR" altLang="en-US" sz="800"/>
              <a:t>선 	</a:t>
            </a:r>
            <a:r>
              <a:rPr lang="en-US" altLang="ko-KR" sz="800"/>
              <a:t>line_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그루핑</a:t>
            </a:r>
            <a:r>
              <a:rPr lang="en-US" altLang="ko-KR" sz="800"/>
              <a:t>2 	group_ 	</a:t>
            </a:r>
            <a:r>
              <a:rPr lang="ko-KR" altLang="en-US" sz="800"/>
              <a:t>설명 	</a:t>
            </a:r>
            <a:r>
              <a:rPr lang="en-US" altLang="ko-KR" sz="800"/>
              <a:t>dsc_ 	</a:t>
            </a:r>
            <a:r>
              <a:rPr lang="ko-KR" altLang="en-US" sz="800" smtClean="0"/>
              <a:t>그루핑</a:t>
            </a:r>
            <a:r>
              <a:rPr lang="en-US" altLang="ko-KR" sz="800"/>
              <a:t>3 	_area 	</a:t>
            </a:r>
            <a:r>
              <a:rPr lang="ko-KR" altLang="en-US" sz="800"/>
              <a:t>설치</a:t>
            </a:r>
            <a:r>
              <a:rPr lang="en-US" altLang="ko-KR" sz="800"/>
              <a:t>/</a:t>
            </a:r>
            <a:r>
              <a:rPr lang="ko-KR" altLang="en-US" sz="800"/>
              <a:t>인스톨 	</a:t>
            </a:r>
            <a:r>
              <a:rPr lang="en-US" altLang="ko-KR" sz="800"/>
              <a:t>_inst_ 	</a:t>
            </a:r>
            <a:r>
              <a:rPr lang="en-US" altLang="ko-KR" sz="800" smtClean="0"/>
              <a:t> </a:t>
            </a:r>
            <a:r>
              <a:rPr lang="en-US" altLang="ko-KR" sz="800"/>
              <a:t>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꺼짐 	</a:t>
            </a:r>
            <a:r>
              <a:rPr lang="en-US" altLang="ko-KR" sz="800"/>
              <a:t>_off_ 	</a:t>
            </a:r>
            <a:r>
              <a:rPr lang="ko-KR" altLang="en-US" sz="800"/>
              <a:t>섬네일 	</a:t>
            </a:r>
            <a:r>
              <a:rPr lang="en-US" altLang="ko-KR" sz="800"/>
              <a:t>_thmb_ 	</a:t>
            </a:r>
            <a:r>
              <a:rPr lang="ko-KR" altLang="en-US" sz="800" smtClean="0"/>
              <a:t>내비게이션 </a:t>
            </a:r>
            <a:r>
              <a:rPr lang="ko-KR" altLang="en-US" sz="800"/>
              <a:t>	</a:t>
            </a:r>
            <a:r>
              <a:rPr lang="en-US" altLang="ko-KR" sz="800"/>
              <a:t>nav_ 	</a:t>
            </a:r>
            <a:r>
              <a:rPr lang="ko-KR" altLang="en-US" sz="800"/>
              <a:t>수정 	</a:t>
            </a:r>
            <a:r>
              <a:rPr lang="en-US" altLang="ko-KR" sz="800"/>
              <a:t>_edt_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다운로드 	</a:t>
            </a:r>
            <a:r>
              <a:rPr lang="en-US" altLang="ko-KR" sz="800"/>
              <a:t>_dnld_ 	</a:t>
            </a:r>
            <a:r>
              <a:rPr lang="ko-KR" altLang="en-US" sz="800"/>
              <a:t>수직 	</a:t>
            </a:r>
            <a:r>
              <a:rPr lang="en-US" altLang="ko-KR" sz="800"/>
              <a:t>_vr_ 	</a:t>
            </a:r>
            <a:r>
              <a:rPr lang="ko-KR" altLang="en-US" sz="800" smtClean="0"/>
              <a:t>다음 </a:t>
            </a:r>
            <a:r>
              <a:rPr lang="ko-KR" altLang="en-US" sz="800"/>
              <a:t>	</a:t>
            </a:r>
            <a:r>
              <a:rPr lang="en-US" altLang="ko-KR" sz="800"/>
              <a:t>_next_ 	</a:t>
            </a:r>
            <a:r>
              <a:rPr lang="ko-KR" altLang="en-US" sz="800"/>
              <a:t>수평 	</a:t>
            </a:r>
            <a:r>
              <a:rPr lang="en-US" altLang="ko-KR" sz="800"/>
              <a:t>_hr_ 		</a:t>
            </a:r>
            <a:endParaRPr lang="en-US" altLang="ko-KR" sz="800" smtClean="0"/>
          </a:p>
          <a:p>
            <a:pPr eaLnBrk="1" hangingPunct="1">
              <a:lnSpc>
                <a:spcPct val="120000"/>
              </a:lnSpc>
            </a:pPr>
            <a:r>
              <a:rPr lang="en-US" altLang="ko-KR" sz="800" smtClean="0"/>
              <a:t> </a:t>
            </a:r>
            <a:endParaRPr lang="en-US" altLang="ko-KR" sz="800"/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닫기 	</a:t>
            </a:r>
            <a:r>
              <a:rPr lang="en-US" altLang="ko-KR" sz="800"/>
              <a:t>_clse_ 	</a:t>
            </a:r>
            <a:r>
              <a:rPr lang="ko-KR" altLang="en-US" sz="800"/>
              <a:t>숨김 	</a:t>
            </a:r>
            <a:r>
              <a:rPr lang="en-US" altLang="ko-KR" sz="800"/>
              <a:t>blind 	</a:t>
            </a:r>
            <a:r>
              <a:rPr lang="ko-KR" altLang="en-US" sz="800" smtClean="0"/>
              <a:t>답변</a:t>
            </a:r>
            <a:r>
              <a:rPr lang="en-US" altLang="ko-KR" sz="800"/>
              <a:t>/</a:t>
            </a:r>
            <a:r>
              <a:rPr lang="ko-KR" altLang="en-US" sz="800"/>
              <a:t>회신 	</a:t>
            </a:r>
            <a:r>
              <a:rPr lang="en-US" altLang="ko-KR" sz="800"/>
              <a:t>_repl_ 	</a:t>
            </a:r>
            <a:r>
              <a:rPr lang="ko-KR" altLang="en-US" sz="800"/>
              <a:t>숫자 	</a:t>
            </a:r>
            <a:r>
              <a:rPr lang="en-US" altLang="ko-KR" sz="800"/>
              <a:t>_num_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더보기 	</a:t>
            </a:r>
            <a:r>
              <a:rPr lang="en-US" altLang="ko-KR" sz="800"/>
              <a:t>_more_ 	</a:t>
            </a:r>
            <a:r>
              <a:rPr lang="ko-KR" altLang="en-US" sz="800"/>
              <a:t>스프라이트 	</a:t>
            </a:r>
            <a:r>
              <a:rPr lang="en-US" altLang="ko-KR" sz="800"/>
              <a:t>_sp_ 	</a:t>
            </a:r>
            <a:r>
              <a:rPr lang="ko-KR" altLang="en-US" sz="800" smtClean="0"/>
              <a:t>동영상 </a:t>
            </a:r>
            <a:r>
              <a:rPr lang="ko-KR" altLang="en-US" sz="800"/>
              <a:t>	</a:t>
            </a:r>
            <a:r>
              <a:rPr lang="en-US" altLang="ko-KR" sz="800"/>
              <a:t>_mov_ 	</a:t>
            </a:r>
            <a:r>
              <a:rPr lang="ko-KR" altLang="en-US" sz="800"/>
              <a:t>슬래시 	</a:t>
            </a:r>
            <a:r>
              <a:rPr lang="en-US" altLang="ko-KR" sz="800"/>
              <a:t>_sl_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등록 	</a:t>
            </a:r>
            <a:r>
              <a:rPr lang="en-US" altLang="ko-KR" sz="800"/>
              <a:t>_reg_ 	</a:t>
            </a:r>
            <a:r>
              <a:rPr lang="ko-KR" altLang="en-US" sz="800"/>
              <a:t>신규 	</a:t>
            </a:r>
            <a:r>
              <a:rPr lang="en-US" altLang="ko-KR" sz="800"/>
              <a:t>_new_ 	</a:t>
            </a:r>
            <a:r>
              <a:rPr lang="ko-KR" altLang="en-US" sz="800" smtClean="0"/>
              <a:t>라디오버튼 </a:t>
            </a:r>
            <a:r>
              <a:rPr lang="ko-KR" altLang="en-US" sz="800"/>
              <a:t>	</a:t>
            </a:r>
            <a:r>
              <a:rPr lang="en-US" altLang="ko-KR" sz="800"/>
              <a:t>input_rdo 	</a:t>
            </a:r>
            <a:r>
              <a:rPr lang="ko-KR" altLang="en-US" sz="800"/>
              <a:t>쓰기 	</a:t>
            </a:r>
            <a:r>
              <a:rPr lang="en-US" altLang="ko-KR" sz="800"/>
              <a:t>_wrt_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레이어 	</a:t>
            </a:r>
            <a:r>
              <a:rPr lang="en-US" altLang="ko-KR" sz="800"/>
              <a:t>ly_ 	</a:t>
            </a:r>
            <a:r>
              <a:rPr lang="ko-KR" altLang="en-US" sz="800"/>
              <a:t>아래 	</a:t>
            </a:r>
            <a:r>
              <a:rPr lang="en-US" altLang="ko-KR" sz="800"/>
              <a:t>_dn_ 	</a:t>
            </a:r>
            <a:r>
              <a:rPr lang="ko-KR" altLang="en-US" sz="800" smtClean="0"/>
              <a:t>마스크 </a:t>
            </a:r>
            <a:r>
              <a:rPr lang="ko-KR" altLang="en-US" sz="800"/>
              <a:t>	</a:t>
            </a:r>
            <a:r>
              <a:rPr lang="en-US" altLang="ko-KR" sz="800"/>
              <a:t>_mask_ 	</a:t>
            </a:r>
            <a:r>
              <a:rPr lang="ko-KR" altLang="en-US" sz="800"/>
              <a:t>아이콘 	</a:t>
            </a:r>
            <a:r>
              <a:rPr lang="en-US" altLang="ko-KR" sz="800"/>
              <a:t>_ico_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마지막 	</a:t>
            </a:r>
            <a:r>
              <a:rPr lang="en-US" altLang="ko-KR" sz="800"/>
              <a:t>_last_ 	</a:t>
            </a:r>
            <a:r>
              <a:rPr lang="ko-KR" altLang="en-US" sz="800"/>
              <a:t>압축 	</a:t>
            </a:r>
            <a:r>
              <a:rPr lang="en-US" altLang="ko-KR" sz="800"/>
              <a:t>_zip_ 	</a:t>
            </a:r>
            <a:r>
              <a:rPr lang="ko-KR" altLang="en-US" sz="800" smtClean="0"/>
              <a:t>맨 </a:t>
            </a:r>
            <a:r>
              <a:rPr lang="ko-KR" altLang="en-US" sz="800"/>
              <a:t>위 	</a:t>
            </a:r>
            <a:r>
              <a:rPr lang="en-US" altLang="ko-KR" sz="800"/>
              <a:t>_top_ 	</a:t>
            </a:r>
            <a:r>
              <a:rPr lang="ko-KR" altLang="en-US" sz="800"/>
              <a:t>업로드 	</a:t>
            </a:r>
            <a:r>
              <a:rPr lang="en-US" altLang="ko-KR" sz="800"/>
              <a:t>_upld_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목록 	</a:t>
            </a:r>
            <a:r>
              <a:rPr lang="en-US" altLang="ko-KR" sz="800"/>
              <a:t>_lst_ 	</a:t>
            </a:r>
            <a:r>
              <a:rPr lang="ko-KR" altLang="en-US" sz="800"/>
              <a:t>열기 	</a:t>
            </a:r>
            <a:r>
              <a:rPr lang="en-US" altLang="ko-KR" sz="800"/>
              <a:t>_opn_ 	</a:t>
            </a:r>
            <a:r>
              <a:rPr lang="ko-KR" altLang="en-US" sz="800" smtClean="0"/>
              <a:t>문장 </a:t>
            </a:r>
            <a:r>
              <a:rPr lang="ko-KR" altLang="en-US" sz="800"/>
              <a:t>	</a:t>
            </a:r>
            <a:r>
              <a:rPr lang="en-US" altLang="ko-KR" sz="800"/>
              <a:t>p_ 	</a:t>
            </a:r>
            <a:r>
              <a:rPr lang="ko-KR" altLang="en-US" sz="800" smtClean="0"/>
              <a:t>인기 </a:t>
            </a:r>
            <a:r>
              <a:rPr lang="ko-KR" altLang="en-US" sz="800"/>
              <a:t>	</a:t>
            </a:r>
            <a:r>
              <a:rPr lang="en-US" altLang="ko-KR" sz="800"/>
              <a:t>_read_ 		</a:t>
            </a:r>
            <a:r>
              <a:rPr lang="en-US" altLang="ko-KR" sz="800" smtClean="0"/>
              <a:t> </a:t>
            </a:r>
            <a:r>
              <a:rPr lang="en-US" altLang="ko-KR" sz="800"/>
              <a:t>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/>
              <a:t>배경</a:t>
            </a:r>
            <a:r>
              <a:rPr lang="en-US" altLang="ko-KR" sz="800"/>
              <a:t>/</a:t>
            </a:r>
            <a:r>
              <a:rPr lang="ko-KR" altLang="en-US" sz="800"/>
              <a:t>박스 	</a:t>
            </a:r>
            <a:r>
              <a:rPr lang="en-US" altLang="ko-KR" sz="800"/>
              <a:t>_bg_ 	</a:t>
            </a:r>
            <a:r>
              <a:rPr lang="ko-KR" altLang="en-US" sz="800"/>
              <a:t>오른쪽 	</a:t>
            </a:r>
            <a:r>
              <a:rPr lang="en-US" altLang="ko-KR" sz="800"/>
              <a:t>_rgt_ 	</a:t>
            </a:r>
            <a:r>
              <a:rPr lang="ko-KR" altLang="en-US" sz="800" smtClean="0"/>
              <a:t>백슬래시 	</a:t>
            </a:r>
            <a:r>
              <a:rPr lang="en-US" altLang="ko-KR" sz="800" smtClean="0"/>
              <a:t>_bsl_ 	</a:t>
            </a:r>
            <a:r>
              <a:rPr lang="ko-KR" altLang="en-US" sz="800" smtClean="0"/>
              <a:t>오른쪽 위 	</a:t>
            </a:r>
            <a:r>
              <a:rPr lang="en-US" altLang="ko-KR" sz="800" smtClean="0"/>
              <a:t>_rt_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 smtClean="0"/>
              <a:t>버튼 </a:t>
            </a:r>
            <a:r>
              <a:rPr lang="ko-KR" altLang="en-US" sz="800"/>
              <a:t>	</a:t>
            </a:r>
            <a:r>
              <a:rPr lang="en-US" altLang="ko-KR" sz="800"/>
              <a:t>btn_ 	</a:t>
            </a:r>
            <a:r>
              <a:rPr lang="ko-KR" altLang="en-US" sz="800"/>
              <a:t>오른쪽 플로트 	</a:t>
            </a:r>
            <a:r>
              <a:rPr lang="en-US" altLang="ko-KR" sz="800"/>
              <a:t>fr 	</a:t>
            </a:r>
            <a:r>
              <a:rPr lang="ko-KR" altLang="en-US" sz="800" smtClean="0"/>
              <a:t>베스트 	</a:t>
            </a:r>
            <a:r>
              <a:rPr lang="en-US" altLang="ko-KR" sz="800" smtClean="0"/>
              <a:t>_best_ 	</a:t>
            </a:r>
            <a:r>
              <a:rPr lang="ko-KR" altLang="en-US" sz="800" smtClean="0"/>
              <a:t>오른쪽 하단 	</a:t>
            </a:r>
            <a:r>
              <a:rPr lang="en-US" altLang="ko-KR" sz="800" smtClean="0"/>
              <a:t>_rb_ 		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800" smtClean="0"/>
              <a:t>배너</a:t>
            </a:r>
            <a:r>
              <a:rPr lang="en-US" altLang="ko-KR" sz="800"/>
              <a:t>	_banr_	</a:t>
            </a:r>
            <a:r>
              <a:rPr lang="ko-KR" altLang="en-US" sz="800"/>
              <a:t>단영역</a:t>
            </a:r>
            <a:r>
              <a:rPr lang="en-US" altLang="ko-KR" sz="800"/>
              <a:t>	_sect_</a:t>
            </a:r>
            <a:endParaRPr lang="ko-KR" altLang="en-US" sz="800"/>
          </a:p>
        </p:txBody>
      </p:sp>
      <p:sp>
        <p:nvSpPr>
          <p:cNvPr id="4" name="직사각형 3"/>
          <p:cNvSpPr/>
          <p:nvPr/>
        </p:nvSpPr>
        <p:spPr>
          <a:xfrm>
            <a:off x="7831526" y="-12949"/>
            <a:ext cx="131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eunjee_ver_1</a:t>
            </a:r>
            <a:endParaRPr lang="ko-KR" altLang="en-US" sz="1400">
              <a:solidFill>
                <a:schemeClr val="bg1">
                  <a:lumMod val="6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821</Words>
  <Application>Microsoft Office PowerPoint</Application>
  <PresentationFormat>화면 슬라이드 쇼(4:3)</PresentationFormat>
  <Paragraphs>264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Registered User</cp:lastModifiedBy>
  <cp:revision>11</cp:revision>
  <dcterms:created xsi:type="dcterms:W3CDTF">2017-12-19T06:03:54Z</dcterms:created>
  <dcterms:modified xsi:type="dcterms:W3CDTF">2018-12-03T05:40:22Z</dcterms:modified>
</cp:coreProperties>
</file>