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9" r:id="rId2"/>
    <p:sldId id="320" r:id="rId3"/>
    <p:sldId id="351" r:id="rId4"/>
    <p:sldId id="321" r:id="rId5"/>
    <p:sldId id="344" r:id="rId6"/>
    <p:sldId id="346" r:id="rId7"/>
    <p:sldId id="353" r:id="rId8"/>
    <p:sldId id="345" r:id="rId9"/>
    <p:sldId id="354" r:id="rId10"/>
    <p:sldId id="348" r:id="rId11"/>
    <p:sldId id="322" r:id="rId12"/>
    <p:sldId id="323" r:id="rId13"/>
    <p:sldId id="355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86347" autoAdjust="0"/>
  </p:normalViewPr>
  <p:slideViewPr>
    <p:cSldViewPr>
      <p:cViewPr varScale="1">
        <p:scale>
          <a:sx n="152" d="100"/>
          <a:sy n="152" d="100"/>
        </p:scale>
        <p:origin x="-43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4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0E39-8DF8-4CC9-BA76-A89147C32B17}" type="datetimeFigureOut">
              <a:rPr lang="zh-CN" altLang="en-US" smtClean="0"/>
              <a:t>2015/1/22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4C3FD-EDBE-4242-A316-9D83AA437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98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E96C9-AB25-4DE3-8AE1-5DFD3066191A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36086-0912-4107-B2B7-87B7891F95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None/>
              <a:defRPr b="1">
                <a:latin typeface="楷体" pitchFamily="49" charset="-122"/>
                <a:ea typeface="楷体" pitchFamily="49" charset="-122"/>
              </a:defRPr>
            </a:lvl2pPr>
            <a:lvl3pPr>
              <a:defRPr b="0">
                <a:latin typeface="楷体" pitchFamily="49" charset="-122"/>
                <a:ea typeface="楷体" pitchFamily="49" charset="-122"/>
              </a:defRPr>
            </a:lvl3pPr>
            <a:lvl4pPr>
              <a:defRPr b="0">
                <a:latin typeface="楷体" pitchFamily="49" charset="-122"/>
                <a:ea typeface="楷体" pitchFamily="49" charset="-122"/>
              </a:defRPr>
            </a:lvl4pPr>
            <a:lvl5pPr>
              <a:defRPr b="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文本样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第三</a:t>
            </a:r>
            <a:r>
              <a:rPr lang="zh-CN" altLang="en-US" sz="4000" dirty="0" smtClean="0"/>
              <a:t>篇课程重点回顾</a:t>
            </a:r>
            <a:endParaRPr lang="zh-CN" altLang="en-US" sz="4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75606"/>
            <a:ext cx="4104456" cy="3394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0244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前三篇讲的都是单词的内在规律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第一篇 单词本该这样记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sz="2400" dirty="0"/>
              <a:t>内在规律</a:t>
            </a:r>
            <a:r>
              <a:rPr lang="en-US" altLang="zh-CN" sz="2400" dirty="0"/>
              <a:t>+</a:t>
            </a:r>
            <a:r>
              <a:rPr lang="zh-CN" altLang="en-US" sz="2400" dirty="0"/>
              <a:t>历史文化</a:t>
            </a:r>
            <a:r>
              <a:rPr lang="en-US" altLang="zh-CN" sz="2400" dirty="0"/>
              <a:t>+</a:t>
            </a:r>
            <a:r>
              <a:rPr lang="zh-CN" altLang="en-US" sz="2400" dirty="0"/>
              <a:t>灵活巧记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为你找到</a:t>
            </a:r>
            <a:r>
              <a:rPr lang="zh-CN" altLang="en-US" sz="2400" dirty="0"/>
              <a:t>方向</a:t>
            </a:r>
            <a:r>
              <a:rPr lang="en-US" altLang="zh-CN" sz="2400" dirty="0"/>
              <a:t>】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第二篇 破解单词的构造密码</a:t>
            </a:r>
          </a:p>
          <a:p>
            <a:r>
              <a:rPr lang="zh-CN" altLang="en-US" sz="2400" dirty="0"/>
              <a:t>六种构词方式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让单词化繁为简</a:t>
            </a:r>
            <a:r>
              <a:rPr lang="en-US" altLang="zh-CN" sz="2400" dirty="0"/>
              <a:t>】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第三篇 像学数学一样记单词</a:t>
            </a:r>
          </a:p>
          <a:p>
            <a:r>
              <a:rPr lang="zh-CN" altLang="en-US" sz="2400" dirty="0"/>
              <a:t>单词的转化规律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让规律深入</a:t>
            </a:r>
            <a:r>
              <a:rPr lang="zh-CN" altLang="en-US" sz="2400" dirty="0"/>
              <a:t>精确</a:t>
            </a:r>
            <a:r>
              <a:rPr lang="en-US" altLang="zh-CN" sz="2400" dirty="0"/>
              <a:t>】</a:t>
            </a:r>
          </a:p>
          <a:p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28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>
                <a:solidFill>
                  <a:srgbClr val="00B050"/>
                </a:solidFill>
              </a:rPr>
              <a:t/>
            </a:r>
            <a:br>
              <a:rPr lang="en-US" altLang="zh-CN" sz="3200" dirty="0">
                <a:solidFill>
                  <a:srgbClr val="00B050"/>
                </a:solidFill>
              </a:rPr>
            </a:br>
            <a:r>
              <a:rPr lang="en-US" altLang="zh-CN" sz="3200" dirty="0" smtClean="0">
                <a:solidFill>
                  <a:srgbClr val="00B050"/>
                </a:solidFill>
              </a:rPr>
              <a:t/>
            </a:r>
            <a:br>
              <a:rPr lang="en-US" altLang="zh-CN" sz="3200" dirty="0" smtClean="0">
                <a:solidFill>
                  <a:srgbClr val="00B050"/>
                </a:solidFill>
              </a:rPr>
            </a:br>
            <a:r>
              <a:rPr lang="en-US" altLang="zh-CN" sz="3200" dirty="0">
                <a:solidFill>
                  <a:srgbClr val="00B050"/>
                </a:solidFill>
              </a:rPr>
              <a:t/>
            </a:r>
            <a:br>
              <a:rPr lang="en-US" altLang="zh-CN" sz="3200" dirty="0">
                <a:solidFill>
                  <a:srgbClr val="00B050"/>
                </a:solidFill>
              </a:rPr>
            </a:br>
            <a:r>
              <a:rPr lang="en-US" altLang="zh-CN" sz="3200" dirty="0" smtClean="0">
                <a:solidFill>
                  <a:srgbClr val="00B050"/>
                </a:solidFill>
              </a:rPr>
              <a:t/>
            </a:r>
            <a:br>
              <a:rPr lang="en-US" altLang="zh-CN" sz="3200" dirty="0" smtClean="0">
                <a:solidFill>
                  <a:srgbClr val="00B050"/>
                </a:solidFill>
              </a:rPr>
            </a:br>
            <a:r>
              <a:rPr lang="en-US" altLang="zh-CN" sz="3200" dirty="0">
                <a:solidFill>
                  <a:srgbClr val="00B050"/>
                </a:solidFill>
              </a:rPr>
              <a:t/>
            </a:r>
            <a:br>
              <a:rPr lang="en-US" altLang="zh-CN" sz="3200" dirty="0">
                <a:solidFill>
                  <a:srgbClr val="00B050"/>
                </a:solidFill>
              </a:rPr>
            </a:br>
            <a:r>
              <a:rPr lang="zh-CN" altLang="en-US" sz="3600" b="0" dirty="0" smtClean="0"/>
              <a:t>下一篇</a:t>
            </a:r>
            <a:r>
              <a:rPr lang="en-US" altLang="zh-CN" sz="3200" dirty="0" smtClean="0">
                <a:solidFill>
                  <a:srgbClr val="00B050"/>
                </a:solidFill>
              </a:rPr>
              <a:t/>
            </a:r>
            <a:br>
              <a:rPr lang="en-US" altLang="zh-CN" sz="3200" dirty="0" smtClean="0">
                <a:solidFill>
                  <a:srgbClr val="00B050"/>
                </a:solidFill>
              </a:rPr>
            </a:br>
            <a:r>
              <a:rPr lang="zh-CN" altLang="en-US" sz="3200" dirty="0" smtClean="0"/>
              <a:t>我们要</a:t>
            </a:r>
            <a:r>
              <a:rPr lang="zh-CN" altLang="en-US" sz="3600" dirty="0" smtClean="0"/>
              <a:t>学习与单词有关的</a:t>
            </a:r>
            <a:r>
              <a:rPr lang="zh-CN" altLang="en-US" sz="3600" dirty="0" smtClean="0">
                <a:solidFill>
                  <a:srgbClr val="00B050"/>
                </a:solidFill>
              </a:rPr>
              <a:t>西方</a:t>
            </a:r>
            <a:r>
              <a:rPr lang="zh-CN" altLang="en-US" sz="3600" dirty="0">
                <a:solidFill>
                  <a:srgbClr val="00B050"/>
                </a:solidFill>
              </a:rPr>
              <a:t>历史</a:t>
            </a:r>
            <a:r>
              <a:rPr lang="zh-CN" altLang="en-US" sz="3600" dirty="0" smtClean="0">
                <a:solidFill>
                  <a:srgbClr val="00B050"/>
                </a:solidFill>
              </a:rPr>
              <a:t>文化</a:t>
            </a:r>
            <a:r>
              <a:rPr lang="en-US" altLang="zh-CN" sz="3600" dirty="0" smtClean="0">
                <a:solidFill>
                  <a:srgbClr val="00B050"/>
                </a:solidFill>
              </a:rPr>
              <a:t/>
            </a:r>
            <a:br>
              <a:rPr lang="en-US" altLang="zh-CN" sz="3600" dirty="0" smtClean="0">
                <a:solidFill>
                  <a:srgbClr val="00B050"/>
                </a:solidFill>
              </a:rPr>
            </a:br>
            <a:r>
              <a:rPr lang="zh-CN" altLang="en-US" sz="3600" dirty="0">
                <a:solidFill>
                  <a:srgbClr val="00B050"/>
                </a:solidFill>
              </a:rPr>
              <a:t>更加深入</a:t>
            </a:r>
            <a:r>
              <a:rPr lang="zh-CN" altLang="en-US" sz="3600" dirty="0"/>
              <a:t>了解</a:t>
            </a:r>
            <a:r>
              <a:rPr lang="zh-CN" altLang="en-US" sz="3600" dirty="0">
                <a:solidFill>
                  <a:srgbClr val="00B050"/>
                </a:solidFill>
              </a:rPr>
              <a:t>单词的内在规律</a:t>
            </a:r>
            <a:r>
              <a:rPr lang="en-US" altLang="zh-CN" sz="3600" dirty="0">
                <a:solidFill>
                  <a:srgbClr val="00B050"/>
                </a:solidFill>
              </a:rPr>
              <a:t/>
            </a:r>
            <a:br>
              <a:rPr lang="en-US" altLang="zh-CN" sz="3600" dirty="0">
                <a:solidFill>
                  <a:srgbClr val="00B050"/>
                </a:solidFill>
              </a:rPr>
            </a:br>
            <a:r>
              <a:rPr lang="zh-CN" altLang="en-US" sz="3600" dirty="0"/>
              <a:t>简单了解一些很有用的</a:t>
            </a:r>
            <a:r>
              <a:rPr lang="zh-CN" altLang="en-US" sz="3600" dirty="0">
                <a:solidFill>
                  <a:srgbClr val="00B050"/>
                </a:solidFill>
              </a:rPr>
              <a:t>语言学知识！</a:t>
            </a:r>
            <a:r>
              <a:rPr lang="zh-CN" altLang="en-US" sz="3200" dirty="0">
                <a:solidFill>
                  <a:srgbClr val="00B050"/>
                </a:solidFill>
              </a:rPr>
              <a:t/>
            </a:r>
            <a:br>
              <a:rPr lang="zh-CN" altLang="en-US" sz="3200" dirty="0">
                <a:solidFill>
                  <a:srgbClr val="00B050"/>
                </a:solidFill>
              </a:rPr>
            </a:br>
            <a:r>
              <a:rPr lang="en-US" altLang="zh-CN" sz="3600" dirty="0" smtClean="0">
                <a:solidFill>
                  <a:srgbClr val="00B050"/>
                </a:solidFill>
              </a:rPr>
              <a:t/>
            </a:r>
            <a:br>
              <a:rPr lang="en-US" altLang="zh-CN" sz="3600" dirty="0" smtClean="0">
                <a:solidFill>
                  <a:srgbClr val="00B050"/>
                </a:solidFill>
              </a:rPr>
            </a:br>
            <a:r>
              <a:rPr lang="en-US" altLang="zh-CN" sz="3600" dirty="0" smtClean="0">
                <a:solidFill>
                  <a:srgbClr val="00B050"/>
                </a:solidFill>
              </a:rPr>
              <a:t/>
            </a:r>
            <a:br>
              <a:rPr lang="en-US" altLang="zh-CN" sz="3600" dirty="0" smtClean="0">
                <a:solidFill>
                  <a:srgbClr val="00B050"/>
                </a:solidFill>
              </a:rPr>
            </a:b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31790"/>
            <a:ext cx="8229600" cy="1662832"/>
          </a:xfrm>
        </p:spPr>
        <p:txBody>
          <a:bodyPr>
            <a:normAutofit fontScale="32500" lnSpcReduction="20000"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600" dirty="0" smtClean="0"/>
          </a:p>
          <a:p>
            <a:r>
              <a:rPr lang="zh-CN" altLang="en-US" sz="8600" dirty="0" smtClean="0"/>
              <a:t>你的记单词效率将又一次倍增</a:t>
            </a:r>
            <a:endParaRPr lang="en-US" altLang="zh-CN" sz="8600" dirty="0" smtClean="0"/>
          </a:p>
          <a:p>
            <a:r>
              <a:rPr lang="zh-CN" altLang="en-US" sz="8600" dirty="0"/>
              <a:t>你</a:t>
            </a:r>
            <a:r>
              <a:rPr lang="zh-CN" altLang="en-US" sz="8600" dirty="0" smtClean="0"/>
              <a:t>的英语水平将步入高富帅的行列！</a:t>
            </a:r>
            <a:endParaRPr lang="en-US" altLang="zh-CN" sz="86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40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第四篇我们再见！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5606"/>
            <a:ext cx="5430520" cy="3394075"/>
          </a:xfrm>
        </p:spPr>
      </p:pic>
    </p:spTree>
    <p:extLst>
      <p:ext uri="{BB962C8B-B14F-4D97-AF65-F5344CB8AC3E}">
        <p14:creationId xmlns:p14="http://schemas.microsoft.com/office/powerpoint/2010/main" val="27400052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 smtClean="0"/>
              <a:t>   赵铁夫讲单词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2101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什么是单词的转化规律？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有些</a:t>
            </a:r>
            <a:r>
              <a:rPr lang="zh-CN" altLang="en-US" b="0" dirty="0">
                <a:solidFill>
                  <a:srgbClr val="00B050"/>
                </a:solidFill>
              </a:rPr>
              <a:t>单词</a:t>
            </a:r>
            <a:r>
              <a:rPr lang="zh-CN" altLang="en-US" b="0" dirty="0"/>
              <a:t>或者</a:t>
            </a:r>
            <a:r>
              <a:rPr lang="zh-CN" altLang="en-US" b="0" dirty="0">
                <a:solidFill>
                  <a:srgbClr val="00B050"/>
                </a:solidFill>
              </a:rPr>
              <a:t>词根词缀</a:t>
            </a:r>
            <a:r>
              <a:rPr lang="zh-CN" altLang="en-US" b="0" dirty="0"/>
              <a:t>中某个或某几个</a:t>
            </a:r>
            <a:r>
              <a:rPr lang="zh-CN" altLang="en-US" b="0" dirty="0" smtClean="0">
                <a:solidFill>
                  <a:srgbClr val="00B050"/>
                </a:solidFill>
              </a:rPr>
              <a:t>字母</a:t>
            </a:r>
            <a:endParaRPr lang="en-US" altLang="zh-CN" b="0" dirty="0" smtClean="0">
              <a:solidFill>
                <a:srgbClr val="00B050"/>
              </a:solidFill>
            </a:endParaRPr>
          </a:p>
          <a:p>
            <a:r>
              <a:rPr lang="zh-CN" altLang="en-US" b="0" dirty="0"/>
              <a:t>会按照</a:t>
            </a:r>
            <a:r>
              <a:rPr lang="zh-CN" altLang="en-US" b="0" dirty="0">
                <a:solidFill>
                  <a:srgbClr val="00B050"/>
                </a:solidFill>
              </a:rPr>
              <a:t>一定规律</a:t>
            </a:r>
            <a:r>
              <a:rPr lang="zh-CN" altLang="en-US" b="0" dirty="0"/>
              <a:t>发生</a:t>
            </a:r>
            <a:r>
              <a:rPr lang="zh-CN" altLang="en-US" b="0" dirty="0">
                <a:solidFill>
                  <a:srgbClr val="00B050"/>
                </a:solidFill>
              </a:rPr>
              <a:t>转化</a:t>
            </a:r>
            <a:r>
              <a:rPr lang="zh-CN" altLang="en-US" b="0" dirty="0"/>
              <a:t>，</a:t>
            </a:r>
          </a:p>
          <a:p>
            <a:r>
              <a:rPr lang="zh-CN" altLang="en-US" b="0" dirty="0"/>
              <a:t>产生</a:t>
            </a:r>
            <a:r>
              <a:rPr lang="zh-CN" altLang="en-US" b="0" dirty="0">
                <a:solidFill>
                  <a:srgbClr val="00B050"/>
                </a:solidFill>
              </a:rPr>
              <a:t>意义相关</a:t>
            </a:r>
            <a:r>
              <a:rPr lang="zh-CN" altLang="en-US" b="0" dirty="0"/>
              <a:t>的新词或者新的组件。</a:t>
            </a:r>
          </a:p>
          <a:p>
            <a:r>
              <a:rPr lang="zh-CN" altLang="en-US" b="0" dirty="0"/>
              <a:t>而这种规律就被叫做</a:t>
            </a:r>
            <a:r>
              <a:rPr lang="zh-CN" altLang="en-US" b="0" dirty="0">
                <a:solidFill>
                  <a:srgbClr val="00B050"/>
                </a:solidFill>
              </a:rPr>
              <a:t>单词转化规律</a:t>
            </a:r>
            <a:r>
              <a:rPr lang="zh-CN" altLang="en-US" b="0" dirty="0"/>
              <a:t>。</a:t>
            </a:r>
          </a:p>
          <a:p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31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 总结起来一句话：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00B050"/>
                </a:solidFill>
              </a:rPr>
              <a:t>单词中的字母发生转化时，不是随机的，往往是在特定的几个字母之间相互转化。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90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为什么会转化？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300" b="1" dirty="0">
                <a:solidFill>
                  <a:srgbClr val="00B050"/>
                </a:solidFill>
              </a:rPr>
              <a:t>1</a:t>
            </a:r>
            <a:r>
              <a:rPr lang="zh-CN" altLang="en-US" sz="3300" b="1" dirty="0">
                <a:solidFill>
                  <a:srgbClr val="00B050"/>
                </a:solidFill>
              </a:rPr>
              <a:t>）造词</a:t>
            </a:r>
            <a:r>
              <a:rPr lang="zh-CN" altLang="en-US" sz="3300" b="1" dirty="0" smtClean="0">
                <a:solidFill>
                  <a:srgbClr val="00B050"/>
                </a:solidFill>
              </a:rPr>
              <a:t>需要</a:t>
            </a:r>
            <a:endParaRPr lang="en-US" altLang="zh-CN" sz="3300" b="1" dirty="0" smtClean="0">
              <a:solidFill>
                <a:srgbClr val="00B050"/>
              </a:solidFill>
            </a:endParaRPr>
          </a:p>
          <a:p>
            <a:r>
              <a:rPr lang="zh-CN" altLang="en-US" sz="2400" b="0" dirty="0"/>
              <a:t>比如： </a:t>
            </a:r>
            <a:r>
              <a:rPr lang="en-US" altLang="zh-CN" sz="2400" b="0" dirty="0"/>
              <a:t>back/</a:t>
            </a:r>
            <a:r>
              <a:rPr lang="en-US" altLang="zh-CN" sz="2400" b="0" dirty="0" err="1"/>
              <a:t>pack;pore</a:t>
            </a:r>
            <a:r>
              <a:rPr lang="en-US" altLang="zh-CN" sz="2400" b="0" dirty="0"/>
              <a:t>/bore</a:t>
            </a:r>
          </a:p>
          <a:p>
            <a:endParaRPr lang="en-US" altLang="zh-CN" dirty="0" smtClean="0"/>
          </a:p>
          <a:p>
            <a:r>
              <a:rPr lang="en-US" altLang="zh-CN" sz="3300" b="1" dirty="0" smtClean="0">
                <a:solidFill>
                  <a:srgbClr val="00B050"/>
                </a:solidFill>
              </a:rPr>
              <a:t>2</a:t>
            </a:r>
            <a:r>
              <a:rPr lang="zh-CN" altLang="en-US" sz="3300" b="1" dirty="0">
                <a:solidFill>
                  <a:srgbClr val="00B050"/>
                </a:solidFill>
              </a:rPr>
              <a:t>）误写误</a:t>
            </a:r>
            <a:r>
              <a:rPr lang="zh-CN" altLang="en-US" sz="3300" b="1" dirty="0" smtClean="0">
                <a:solidFill>
                  <a:srgbClr val="00B050"/>
                </a:solidFill>
              </a:rPr>
              <a:t>读</a:t>
            </a:r>
            <a:endParaRPr lang="en-US" altLang="zh-CN" sz="3300" b="1" dirty="0" smtClean="0">
              <a:solidFill>
                <a:srgbClr val="00B050"/>
              </a:solidFill>
            </a:endParaRPr>
          </a:p>
          <a:p>
            <a:r>
              <a:rPr lang="zh-CN" altLang="en-US" sz="2600" b="0" dirty="0" smtClean="0"/>
              <a:t>比如：</a:t>
            </a:r>
            <a:r>
              <a:rPr lang="en-US" altLang="zh-CN" sz="2600" b="0" dirty="0"/>
              <a:t>burse/purse</a:t>
            </a:r>
            <a:r>
              <a:rPr lang="zh-CN" altLang="en-US" sz="2600" b="0" dirty="0"/>
              <a:t>钱包</a:t>
            </a:r>
          </a:p>
          <a:p>
            <a:r>
              <a:rPr lang="zh-CN" altLang="en-US" sz="2600" b="0" dirty="0" smtClean="0"/>
              <a:t>因为</a:t>
            </a:r>
            <a:r>
              <a:rPr lang="zh-CN" altLang="en-US" sz="2600" b="0" dirty="0"/>
              <a:t>古时候</a:t>
            </a:r>
          </a:p>
          <a:p>
            <a:r>
              <a:rPr lang="en-US" altLang="zh-CN" sz="2400" b="0" dirty="0"/>
              <a:t>1</a:t>
            </a:r>
            <a:r>
              <a:rPr lang="zh-CN" altLang="en-US" sz="2400" b="0" dirty="0"/>
              <a:t>没有字典</a:t>
            </a:r>
          </a:p>
          <a:p>
            <a:r>
              <a:rPr lang="en-US" altLang="zh-CN" sz="2400" b="0" dirty="0"/>
              <a:t>2</a:t>
            </a:r>
            <a:r>
              <a:rPr lang="zh-CN" altLang="en-US" sz="2400" b="0" dirty="0"/>
              <a:t>信息闭塞</a:t>
            </a:r>
          </a:p>
          <a:p>
            <a:r>
              <a:rPr lang="en-US" altLang="zh-CN" sz="2400" b="0" dirty="0"/>
              <a:t>3</a:t>
            </a:r>
            <a:r>
              <a:rPr lang="zh-CN" altLang="en-US" sz="2400" b="0" dirty="0"/>
              <a:t>印刷术</a:t>
            </a:r>
            <a:r>
              <a:rPr lang="zh-CN" altLang="en-US" sz="2400" b="0" dirty="0" smtClean="0"/>
              <a:t>不发达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所以常常写错读错</a:t>
            </a:r>
            <a:endParaRPr lang="zh-CN" altLang="en-US" sz="2400" b="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5662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转化规律是什么样子的？</a:t>
            </a:r>
            <a:endParaRPr lang="zh-CN" alt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03598"/>
            <a:ext cx="6120680" cy="382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6155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实际我们只需记住这七组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唇齿</a:t>
            </a:r>
            <a:r>
              <a:rPr lang="zh-CN" altLang="en-US" dirty="0">
                <a:solidFill>
                  <a:srgbClr val="00B050"/>
                </a:solidFill>
              </a:rPr>
              <a:t>组</a:t>
            </a:r>
            <a:r>
              <a:rPr lang="en-US" altLang="zh-CN" dirty="0">
                <a:solidFill>
                  <a:srgbClr val="00B050"/>
                </a:solidFill>
              </a:rPr>
              <a:t>b/p-m-f/v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2</a:t>
            </a:r>
            <a:r>
              <a:rPr lang="zh-CN" altLang="en-US" dirty="0" smtClean="0">
                <a:solidFill>
                  <a:srgbClr val="00B050"/>
                </a:solidFill>
              </a:rPr>
              <a:t>舌</a:t>
            </a:r>
            <a:r>
              <a:rPr lang="zh-CN" altLang="en-US" dirty="0">
                <a:solidFill>
                  <a:srgbClr val="00B050"/>
                </a:solidFill>
              </a:rPr>
              <a:t>前组</a:t>
            </a:r>
            <a:r>
              <a:rPr lang="en-US" altLang="zh-CN" dirty="0">
                <a:solidFill>
                  <a:srgbClr val="00B050"/>
                </a:solidFill>
              </a:rPr>
              <a:t>d/t-s/c/z-</a:t>
            </a:r>
            <a:r>
              <a:rPr lang="en-US" altLang="zh-CN" dirty="0" err="1">
                <a:solidFill>
                  <a:srgbClr val="00B050"/>
                </a:solidFill>
              </a:rPr>
              <a:t>th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3</a:t>
            </a:r>
            <a:r>
              <a:rPr lang="zh-CN" altLang="en-US" dirty="0" smtClean="0">
                <a:solidFill>
                  <a:srgbClr val="00B050"/>
                </a:solidFill>
              </a:rPr>
              <a:t>软腭</a:t>
            </a:r>
            <a:r>
              <a:rPr lang="zh-CN" altLang="en-US" dirty="0">
                <a:solidFill>
                  <a:srgbClr val="00B050"/>
                </a:solidFill>
              </a:rPr>
              <a:t>组</a:t>
            </a:r>
            <a:r>
              <a:rPr lang="en-US" altLang="zh-CN" dirty="0" smtClean="0">
                <a:solidFill>
                  <a:srgbClr val="00B050"/>
                </a:solidFill>
              </a:rPr>
              <a:t>g/k/c-h</a:t>
            </a:r>
            <a:r>
              <a:rPr lang="zh-CN" altLang="en-US" dirty="0" smtClean="0">
                <a:solidFill>
                  <a:srgbClr val="00B050"/>
                </a:solidFill>
              </a:rPr>
              <a:t>（</a:t>
            </a:r>
            <a:r>
              <a:rPr lang="en-US" altLang="zh-CN" dirty="0" err="1" smtClean="0">
                <a:solidFill>
                  <a:srgbClr val="00B050"/>
                </a:solidFill>
              </a:rPr>
              <a:t>ch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r>
              <a:rPr lang="zh-CN" altLang="en-US" dirty="0" smtClean="0">
                <a:solidFill>
                  <a:srgbClr val="00B050"/>
                </a:solidFill>
              </a:rPr>
              <a:t>来</a:t>
            </a:r>
            <a:r>
              <a:rPr lang="zh-CN" altLang="en-US" dirty="0">
                <a:solidFill>
                  <a:srgbClr val="00B050"/>
                </a:solidFill>
              </a:rPr>
              <a:t>奶热组</a:t>
            </a:r>
            <a:r>
              <a:rPr lang="en-US" altLang="zh-CN" dirty="0">
                <a:solidFill>
                  <a:srgbClr val="00B050"/>
                </a:solidFill>
              </a:rPr>
              <a:t>r-l-n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5</a:t>
            </a:r>
            <a:r>
              <a:rPr lang="zh-CN" altLang="en-US" dirty="0" smtClean="0">
                <a:solidFill>
                  <a:srgbClr val="00B050"/>
                </a:solidFill>
              </a:rPr>
              <a:t>鼻音</a:t>
            </a:r>
            <a:r>
              <a:rPr lang="zh-CN" altLang="en-US" dirty="0">
                <a:solidFill>
                  <a:srgbClr val="00B050"/>
                </a:solidFill>
              </a:rPr>
              <a:t>组</a:t>
            </a:r>
            <a:r>
              <a:rPr lang="en-US" altLang="zh-CN" dirty="0" smtClean="0">
                <a:solidFill>
                  <a:srgbClr val="00B050"/>
                </a:solidFill>
              </a:rPr>
              <a:t>m-n</a:t>
            </a:r>
          </a:p>
          <a:p>
            <a:r>
              <a:rPr lang="en-US" altLang="zh-CN" dirty="0" smtClean="0">
                <a:solidFill>
                  <a:srgbClr val="00B050"/>
                </a:solidFill>
              </a:rPr>
              <a:t>6</a:t>
            </a:r>
            <a:r>
              <a:rPr lang="zh-CN" altLang="en-US" dirty="0" smtClean="0">
                <a:solidFill>
                  <a:srgbClr val="00B050"/>
                </a:solidFill>
              </a:rPr>
              <a:t>对称组</a:t>
            </a:r>
            <a:r>
              <a:rPr lang="en-US" altLang="zh-CN" dirty="0" smtClean="0">
                <a:solidFill>
                  <a:srgbClr val="00B050"/>
                </a:solidFill>
              </a:rPr>
              <a:t>m-w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7</a:t>
            </a:r>
            <a:r>
              <a:rPr lang="zh-CN" altLang="en-US" dirty="0" smtClean="0">
                <a:solidFill>
                  <a:srgbClr val="00B050"/>
                </a:solidFill>
              </a:rPr>
              <a:t>爹儿孙组</a:t>
            </a:r>
            <a:r>
              <a:rPr lang="en-US" altLang="zh-CN" dirty="0" smtClean="0">
                <a:solidFill>
                  <a:srgbClr val="00B050"/>
                </a:solidFill>
              </a:rPr>
              <a:t>u-v-w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3785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和一个原则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因为相近所以</a:t>
            </a:r>
            <a:r>
              <a:rPr lang="zh-CN" altLang="en-US" dirty="0" smtClean="0">
                <a:solidFill>
                  <a:srgbClr val="00B050"/>
                </a:solidFill>
              </a:rPr>
              <a:t>转化，越</a:t>
            </a:r>
            <a:r>
              <a:rPr lang="zh-CN" altLang="en-US" dirty="0">
                <a:solidFill>
                  <a:srgbClr val="00B050"/>
                </a:solidFill>
              </a:rPr>
              <a:t>相近转化概率越高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9266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单词转化规律有什么用？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那是相当地有用！</a:t>
            </a:r>
            <a:endParaRPr lang="en-US" altLang="zh-CN" dirty="0" smtClean="0"/>
          </a:p>
          <a:p>
            <a:r>
              <a:rPr lang="zh-CN" altLang="en-US" dirty="0"/>
              <a:t>总结起来两个作用：</a:t>
            </a:r>
          </a:p>
          <a:p>
            <a:endParaRPr lang="zh-CN" altLang="en-US" dirty="0"/>
          </a:p>
          <a:p>
            <a:r>
              <a:rPr lang="zh-CN" altLang="en-US" sz="3000" b="1" dirty="0">
                <a:solidFill>
                  <a:srgbClr val="00B050"/>
                </a:solidFill>
              </a:rPr>
              <a:t>第一</a:t>
            </a:r>
            <a:r>
              <a:rPr lang="zh-CN" altLang="en-US" sz="3000" b="1" dirty="0" smtClean="0">
                <a:solidFill>
                  <a:srgbClr val="00B050"/>
                </a:solidFill>
              </a:rPr>
              <a:t>，帮你记</a:t>
            </a:r>
            <a:r>
              <a:rPr lang="zh-CN" altLang="en-US" sz="3000" b="1" dirty="0">
                <a:solidFill>
                  <a:srgbClr val="00B050"/>
                </a:solidFill>
              </a:rPr>
              <a:t>单词</a:t>
            </a:r>
          </a:p>
          <a:p>
            <a:r>
              <a:rPr lang="zh-CN" altLang="en-US" sz="2600" b="0" dirty="0"/>
              <a:t>比如：</a:t>
            </a:r>
            <a:r>
              <a:rPr lang="en-US" altLang="zh-CN" sz="2600" b="0" dirty="0"/>
              <a:t>sunder</a:t>
            </a:r>
            <a:r>
              <a:rPr lang="zh-CN" altLang="en-US" sz="2600" b="0" dirty="0"/>
              <a:t>劈开；</a:t>
            </a:r>
            <a:r>
              <a:rPr lang="en-US" altLang="zh-CN" sz="2600" b="0" dirty="0"/>
              <a:t>consent</a:t>
            </a:r>
            <a:r>
              <a:rPr lang="zh-CN" altLang="en-US" sz="2600" b="0" dirty="0"/>
              <a:t>赞同；</a:t>
            </a:r>
            <a:r>
              <a:rPr lang="en-US" altLang="zh-CN" sz="2600" b="0" dirty="0"/>
              <a:t>patriot</a:t>
            </a:r>
            <a:r>
              <a:rPr lang="zh-CN" altLang="en-US" sz="2600" b="0" dirty="0"/>
              <a:t>爱国者</a:t>
            </a:r>
            <a:r>
              <a:rPr lang="en-US" altLang="zh-CN" sz="2600" b="0" dirty="0"/>
              <a:t>……</a:t>
            </a:r>
          </a:p>
          <a:p>
            <a:endParaRPr lang="en-US" altLang="zh-CN" dirty="0"/>
          </a:p>
          <a:p>
            <a:r>
              <a:rPr lang="zh-CN" altLang="en-US" sz="3000" b="1" dirty="0">
                <a:solidFill>
                  <a:srgbClr val="00B050"/>
                </a:solidFill>
              </a:rPr>
              <a:t>第二，能帮你学其他语言</a:t>
            </a:r>
          </a:p>
          <a:p>
            <a:r>
              <a:rPr lang="zh-CN" altLang="en-US" sz="2600" b="0" dirty="0"/>
              <a:t>比如咱们刚说过的德语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19198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从此你可以像学数学一样记单词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6"/>
            <a:ext cx="4979083" cy="3394075"/>
          </a:xfrm>
        </p:spPr>
      </p:pic>
    </p:spTree>
    <p:extLst>
      <p:ext uri="{BB962C8B-B14F-4D97-AF65-F5344CB8AC3E}">
        <p14:creationId xmlns:p14="http://schemas.microsoft.com/office/powerpoint/2010/main" val="30547870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340</Words>
  <Application>Microsoft Office PowerPoint</Application>
  <PresentationFormat>全屏显示(16:9)</PresentationFormat>
  <Paragraphs>56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第三篇课程重点回顾</vt:lpstr>
      <vt:lpstr>什么是单词的转化规律？</vt:lpstr>
      <vt:lpstr> 总结起来一句话：</vt:lpstr>
      <vt:lpstr>为什么会转化？</vt:lpstr>
      <vt:lpstr>转化规律是什么样子的？</vt:lpstr>
      <vt:lpstr>实际我们只需记住这七组</vt:lpstr>
      <vt:lpstr>和一个原则</vt:lpstr>
      <vt:lpstr>单词转化规律有什么用？</vt:lpstr>
      <vt:lpstr>从此你可以像学数学一样记单词</vt:lpstr>
      <vt:lpstr>前三篇讲的都是单词的内在规律</vt:lpstr>
      <vt:lpstr>       下一篇 我们要学习与单词有关的西方历史文化 更加深入了解单词的内在规律 简单了解一些很有用的语言学知识！   </vt:lpstr>
      <vt:lpstr>第四篇我们再见！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tiefu zhao</cp:lastModifiedBy>
  <cp:revision>78</cp:revision>
  <dcterms:created xsi:type="dcterms:W3CDTF">2014-05-23T13:38:02Z</dcterms:created>
  <dcterms:modified xsi:type="dcterms:W3CDTF">2015-01-22T04:15:12Z</dcterms:modified>
</cp:coreProperties>
</file>