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6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11" r:id="rId20"/>
    <p:sldId id="327" r:id="rId21"/>
    <p:sldId id="328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30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60"/>
  </p:normalViewPr>
  <p:slideViewPr>
    <p:cSldViewPr>
      <p:cViewPr varScale="1">
        <p:scale>
          <a:sx n="144" d="100"/>
          <a:sy n="144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05979"/>
            <a:ext cx="6203032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200151"/>
            <a:ext cx="6203032" cy="33944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5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4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3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5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3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4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8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9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C00000"/>
                </a:solidFill>
              </a:rPr>
              <a:t>课程词汇汇总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名词后缀</a:t>
            </a:r>
            <a:r>
              <a:rPr lang="en-US" altLang="zh-CN" dirty="0" err="1" smtClean="0"/>
              <a:t>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ar</a:t>
            </a:r>
            <a:r>
              <a:rPr lang="zh-CN" altLang="en-US" dirty="0" smtClean="0"/>
              <a:t>（含贬义）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bag</a:t>
            </a:r>
            <a:r>
              <a:rPr lang="zh-CN" altLang="en-US" dirty="0"/>
              <a:t>包</a:t>
            </a:r>
            <a:r>
              <a:rPr lang="en-US" altLang="zh-CN" dirty="0"/>
              <a:t>——beg</a:t>
            </a:r>
            <a:r>
              <a:rPr lang="zh-CN" altLang="en-US" dirty="0"/>
              <a:t>乞讨</a:t>
            </a:r>
            <a:r>
              <a:rPr lang="en-US" altLang="zh-CN" dirty="0"/>
              <a:t>——begg</a:t>
            </a:r>
            <a:r>
              <a:rPr lang="en-US" altLang="zh-CN" dirty="0">
                <a:solidFill>
                  <a:srgbClr val="00B050"/>
                </a:solidFill>
              </a:rPr>
              <a:t>ar</a:t>
            </a:r>
            <a:r>
              <a:rPr lang="zh-CN" altLang="en-US" dirty="0"/>
              <a:t>乞丐</a:t>
            </a:r>
          </a:p>
          <a:p>
            <a:r>
              <a:rPr lang="en-US" altLang="zh-CN" dirty="0"/>
              <a:t>lie</a:t>
            </a:r>
            <a:r>
              <a:rPr lang="zh-CN" altLang="en-US" dirty="0"/>
              <a:t>说谎（谐音：赖）</a:t>
            </a:r>
            <a:r>
              <a:rPr lang="en-US" altLang="zh-CN" dirty="0"/>
              <a:t>——</a:t>
            </a:r>
            <a:r>
              <a:rPr lang="en-US" altLang="zh-CN" dirty="0" smtClean="0"/>
              <a:t>li</a:t>
            </a:r>
            <a:r>
              <a:rPr lang="en-US" altLang="zh-CN" dirty="0" smtClean="0">
                <a:solidFill>
                  <a:srgbClr val="00B050"/>
                </a:solidFill>
              </a:rPr>
              <a:t>ar</a:t>
            </a:r>
            <a:r>
              <a:rPr lang="zh-CN" altLang="en-US" dirty="0" smtClean="0"/>
              <a:t>骗子</a:t>
            </a:r>
            <a:endParaRPr lang="en-US" altLang="zh-CN" dirty="0"/>
          </a:p>
          <a:p>
            <a:r>
              <a:rPr lang="en-US" altLang="zh-CN" dirty="0" smtClean="0"/>
              <a:t>cow</a:t>
            </a:r>
            <a:r>
              <a:rPr lang="zh-CN" altLang="en-US" dirty="0" smtClean="0"/>
              <a:t>奶牛</a:t>
            </a:r>
            <a:r>
              <a:rPr lang="en-US" altLang="zh-CN" dirty="0" smtClean="0"/>
              <a:t>——cow</a:t>
            </a:r>
            <a:r>
              <a:rPr lang="en-US" altLang="zh-CN" dirty="0" smtClean="0">
                <a:solidFill>
                  <a:srgbClr val="00B050"/>
                </a:solidFill>
              </a:rPr>
              <a:t>ard</a:t>
            </a:r>
            <a:r>
              <a:rPr lang="zh-CN" altLang="en-US" dirty="0"/>
              <a:t>胆小鬼</a:t>
            </a:r>
          </a:p>
          <a:p>
            <a:r>
              <a:rPr lang="en-US" altLang="zh-CN" dirty="0"/>
              <a:t>drink</a:t>
            </a:r>
            <a:r>
              <a:rPr lang="zh-CN" altLang="en-US" dirty="0"/>
              <a:t>喝</a:t>
            </a:r>
            <a:r>
              <a:rPr lang="en-US" altLang="zh-CN" dirty="0"/>
              <a:t>——drunk</a:t>
            </a:r>
            <a:r>
              <a:rPr lang="zh-CN" altLang="en-US" dirty="0"/>
              <a:t>喝醉了的</a:t>
            </a:r>
            <a:r>
              <a:rPr lang="en-US" altLang="zh-CN" dirty="0"/>
              <a:t>——drunk</a:t>
            </a:r>
            <a:r>
              <a:rPr lang="en-US" altLang="zh-CN" dirty="0">
                <a:solidFill>
                  <a:srgbClr val="00B050"/>
                </a:solidFill>
              </a:rPr>
              <a:t>ard</a:t>
            </a:r>
            <a:r>
              <a:rPr lang="zh-CN" altLang="en-US" dirty="0" smtClean="0"/>
              <a:t>酒鬼</a:t>
            </a:r>
            <a:endParaRPr lang="en-US" altLang="zh-CN" dirty="0" smtClean="0"/>
          </a:p>
          <a:p>
            <a:r>
              <a:rPr lang="en-US" altLang="zh-CN" dirty="0"/>
              <a:t>bast</a:t>
            </a:r>
            <a:r>
              <a:rPr lang="en-US" altLang="zh-CN" dirty="0">
                <a:solidFill>
                  <a:srgbClr val="00B050"/>
                </a:solidFill>
              </a:rPr>
              <a:t>ard</a:t>
            </a:r>
            <a:r>
              <a:rPr lang="zh-CN" altLang="en-US" dirty="0"/>
              <a:t>私生子；混蛋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55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后缀</a:t>
            </a:r>
            <a:r>
              <a:rPr lang="en-US" altLang="zh-CN" sz="4400" dirty="0" smtClean="0"/>
              <a:t>-y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既可做形容词后缀，又可做名词后缀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27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b="1" dirty="0" smtClean="0"/>
              <a:t>名词</a:t>
            </a:r>
            <a:r>
              <a:rPr lang="en-US" altLang="zh-CN" sz="4400" b="1" dirty="0" smtClean="0"/>
              <a:t>+</a:t>
            </a:r>
            <a:r>
              <a:rPr lang="en-US" altLang="zh-CN" sz="4400" b="1" dirty="0" smtClean="0"/>
              <a:t>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（</a:t>
            </a:r>
            <a:r>
              <a:rPr lang="en-US" altLang="zh-CN" sz="3600" dirty="0" smtClean="0"/>
              <a:t>-y</a:t>
            </a:r>
            <a:r>
              <a:rPr lang="zh-CN" altLang="en-US" sz="3600" dirty="0" smtClean="0"/>
              <a:t>做形容词后缀）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419621"/>
            <a:ext cx="6203032" cy="31750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rainy          </a:t>
            </a:r>
            <a:r>
              <a:rPr lang="zh-CN" altLang="en-US" dirty="0" smtClean="0"/>
              <a:t>下雨</a:t>
            </a:r>
            <a:r>
              <a:rPr lang="zh-CN" altLang="en-US" dirty="0"/>
              <a:t>的</a:t>
            </a:r>
          </a:p>
          <a:p>
            <a:r>
              <a:rPr lang="en-US" altLang="zh-CN" dirty="0"/>
              <a:t>windy          </a:t>
            </a:r>
            <a:r>
              <a:rPr lang="zh-CN" altLang="en-US" dirty="0"/>
              <a:t>有风的</a:t>
            </a:r>
          </a:p>
          <a:p>
            <a:r>
              <a:rPr lang="en-US" altLang="zh-CN" dirty="0"/>
              <a:t>sunny          </a:t>
            </a:r>
            <a:r>
              <a:rPr lang="zh-CN" altLang="en-US" dirty="0"/>
              <a:t>阳光充足的</a:t>
            </a:r>
          </a:p>
          <a:p>
            <a:r>
              <a:rPr lang="en-US" altLang="zh-CN" dirty="0" smtClean="0"/>
              <a:t>snowy          </a:t>
            </a:r>
            <a:r>
              <a:rPr lang="zh-CN" altLang="en-US" dirty="0"/>
              <a:t>多雪</a:t>
            </a:r>
            <a:r>
              <a:rPr lang="zh-CN" altLang="en-US" dirty="0" smtClean="0"/>
              <a:t>的；下雪的</a:t>
            </a:r>
            <a:endParaRPr lang="zh-CN" altLang="en-US" dirty="0"/>
          </a:p>
          <a:p>
            <a:r>
              <a:rPr lang="en-US" altLang="zh-CN" dirty="0" smtClean="0"/>
              <a:t>smoky          </a:t>
            </a:r>
            <a:r>
              <a:rPr lang="zh-CN" altLang="en-US" dirty="0"/>
              <a:t>多烟的</a:t>
            </a:r>
          </a:p>
          <a:p>
            <a:r>
              <a:rPr lang="en-US" altLang="zh-CN" dirty="0"/>
              <a:t>bloody         </a:t>
            </a:r>
            <a:r>
              <a:rPr lang="zh-CN" altLang="en-US" dirty="0" smtClean="0"/>
              <a:t>血腥的</a:t>
            </a:r>
            <a:r>
              <a:rPr lang="zh-CN" altLang="en-US" dirty="0"/>
              <a:t>，流血的</a:t>
            </a:r>
          </a:p>
          <a:p>
            <a:r>
              <a:rPr lang="en-US" altLang="zh-CN" dirty="0" smtClean="0"/>
              <a:t>hairy          </a:t>
            </a:r>
            <a:r>
              <a:rPr lang="zh-CN" altLang="en-US" dirty="0" smtClean="0"/>
              <a:t>多</a:t>
            </a:r>
            <a:r>
              <a:rPr lang="zh-CN" altLang="en-US" dirty="0"/>
              <a:t>毛的</a:t>
            </a:r>
          </a:p>
          <a:p>
            <a:r>
              <a:rPr lang="en-US" altLang="zh-CN" dirty="0" smtClean="0"/>
              <a:t>icy            </a:t>
            </a:r>
            <a:r>
              <a:rPr lang="zh-CN" altLang="en-US" dirty="0" smtClean="0"/>
              <a:t>冰冷的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94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05978"/>
            <a:ext cx="6203032" cy="997619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 smtClean="0"/>
              <a:t>形容词</a:t>
            </a:r>
            <a:r>
              <a:rPr lang="en-US" altLang="zh-CN" sz="4400" b="1" dirty="0" smtClean="0"/>
              <a:t>+</a:t>
            </a:r>
            <a:r>
              <a:rPr lang="en-US" altLang="zh-CN" sz="4400" b="1" dirty="0" smtClean="0"/>
              <a:t>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（</a:t>
            </a:r>
            <a:r>
              <a:rPr lang="en-US" altLang="zh-CN" sz="3600" dirty="0" smtClean="0"/>
              <a:t>-y</a:t>
            </a:r>
            <a:r>
              <a:rPr lang="zh-CN" altLang="en-US" sz="3600" dirty="0" smtClean="0"/>
              <a:t>做名词后缀）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419621"/>
            <a:ext cx="6203032" cy="3175001"/>
          </a:xfrm>
        </p:spPr>
        <p:txBody>
          <a:bodyPr>
            <a:normAutofit/>
          </a:bodyPr>
          <a:lstStyle/>
          <a:p>
            <a:r>
              <a:rPr lang="en-US" altLang="zh-CN" dirty="0"/>
              <a:t>difficulty      </a:t>
            </a:r>
            <a:r>
              <a:rPr lang="zh-CN" altLang="en-US" dirty="0" smtClean="0"/>
              <a:t>困难</a:t>
            </a:r>
            <a:endParaRPr lang="en-US" altLang="zh-CN" dirty="0" smtClean="0"/>
          </a:p>
          <a:p>
            <a:r>
              <a:rPr lang="en-US" altLang="zh-CN" dirty="0" smtClean="0"/>
              <a:t>modesty         </a:t>
            </a:r>
            <a:r>
              <a:rPr lang="zh-CN" altLang="en-US" dirty="0" smtClean="0"/>
              <a:t>谦逊</a:t>
            </a:r>
            <a:endParaRPr lang="en-US" altLang="zh-CN" dirty="0" smtClean="0"/>
          </a:p>
          <a:p>
            <a:r>
              <a:rPr lang="en-US" altLang="zh-CN" dirty="0" smtClean="0"/>
              <a:t>fatty           </a:t>
            </a:r>
            <a:r>
              <a:rPr lang="zh-CN" altLang="en-US" dirty="0" smtClean="0"/>
              <a:t>胖子</a:t>
            </a:r>
            <a:endParaRPr lang="en-US" altLang="zh-CN" dirty="0" smtClean="0"/>
          </a:p>
          <a:p>
            <a:r>
              <a:rPr lang="en-US" altLang="zh-CN" dirty="0" err="1" smtClean="0"/>
              <a:t>oldy</a:t>
            </a:r>
            <a:r>
              <a:rPr lang="en-US" altLang="zh-CN" dirty="0" smtClean="0"/>
              <a:t>            </a:t>
            </a:r>
            <a:r>
              <a:rPr lang="zh-CN" altLang="en-US" dirty="0"/>
              <a:t>老人</a:t>
            </a:r>
          </a:p>
          <a:p>
            <a:r>
              <a:rPr lang="en-US" altLang="zh-CN" dirty="0" smtClean="0"/>
              <a:t>shorty          </a:t>
            </a:r>
            <a:r>
              <a:rPr lang="zh-CN" altLang="en-US" dirty="0" smtClean="0"/>
              <a:t>矮子</a:t>
            </a:r>
            <a:endParaRPr lang="zh-CN" altLang="en-US" dirty="0"/>
          </a:p>
          <a:p>
            <a:r>
              <a:rPr lang="en-US" altLang="zh-CN" dirty="0" err="1" smtClean="0"/>
              <a:t>sweety</a:t>
            </a:r>
            <a:r>
              <a:rPr lang="en-US" altLang="zh-CN" dirty="0" smtClean="0"/>
              <a:t>          </a:t>
            </a:r>
            <a:r>
              <a:rPr lang="zh-CN" altLang="en-US" dirty="0"/>
              <a:t>糖果</a:t>
            </a:r>
            <a:r>
              <a:rPr lang="zh-CN" altLang="en-US" dirty="0" smtClean="0"/>
              <a:t>，</a:t>
            </a:r>
            <a:r>
              <a:rPr lang="zh-CN" altLang="en-US" dirty="0"/>
              <a:t>甜</a:t>
            </a:r>
            <a:r>
              <a:rPr lang="zh-CN" altLang="en-US" dirty="0" smtClean="0"/>
              <a:t>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94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b="1" dirty="0" smtClean="0"/>
              <a:t>动词</a:t>
            </a:r>
            <a:r>
              <a:rPr lang="en-US" altLang="zh-CN" sz="4400" b="1" dirty="0" smtClean="0"/>
              <a:t>+y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（</a:t>
            </a:r>
            <a:r>
              <a:rPr lang="en-US" altLang="zh-CN" sz="3100" dirty="0"/>
              <a:t>-y</a:t>
            </a:r>
            <a:r>
              <a:rPr lang="zh-CN" altLang="en-US" sz="3100" dirty="0"/>
              <a:t>做形容词</a:t>
            </a:r>
            <a:r>
              <a:rPr lang="zh-CN" altLang="en-US" sz="3100" dirty="0" smtClean="0"/>
              <a:t>后缀或名词后缀）</a:t>
            </a: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sleepy          </a:t>
            </a:r>
            <a:r>
              <a:rPr lang="zh-CN" altLang="en-US" dirty="0"/>
              <a:t>想睡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injury          </a:t>
            </a:r>
            <a:r>
              <a:rPr lang="zh-CN" altLang="en-US" dirty="0" smtClean="0"/>
              <a:t>伤害</a:t>
            </a:r>
            <a:r>
              <a:rPr lang="zh-CN" altLang="en-US" dirty="0"/>
              <a:t>，</a:t>
            </a:r>
            <a:r>
              <a:rPr lang="zh-CN" altLang="en-US" dirty="0" smtClean="0"/>
              <a:t>损害</a:t>
            </a:r>
            <a:endParaRPr lang="en-US" altLang="zh-CN" dirty="0" smtClean="0"/>
          </a:p>
          <a:p>
            <a:r>
              <a:rPr lang="en-US" altLang="zh-CN" dirty="0"/>
              <a:t>discovery       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r>
              <a:rPr lang="en-US" altLang="zh-CN" dirty="0" smtClean="0"/>
              <a:t>inquiry         </a:t>
            </a:r>
            <a:r>
              <a:rPr lang="zh-CN" altLang="en-US" dirty="0" smtClean="0"/>
              <a:t>询问；调查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78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</a:t>
            </a:r>
            <a:r>
              <a:rPr lang="en-US" altLang="zh-CN" dirty="0" err="1" smtClean="0"/>
              <a:t>ish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动词后缀</a:t>
            </a:r>
            <a:endParaRPr lang="en-US" altLang="zh-CN" sz="2800" b="1" dirty="0" smtClean="0"/>
          </a:p>
          <a:p>
            <a:r>
              <a:rPr lang="en-US" altLang="zh-CN" dirty="0" smtClean="0"/>
              <a:t>fin</a:t>
            </a:r>
            <a:r>
              <a:rPr lang="en-US" altLang="zh-CN" dirty="0" smtClean="0">
                <a:solidFill>
                  <a:srgbClr val="00B050"/>
                </a:solidFill>
              </a:rPr>
              <a:t>ish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en-US" altLang="zh-CN" dirty="0" smtClean="0"/>
              <a:t>van</a:t>
            </a:r>
            <a:r>
              <a:rPr lang="en-US" altLang="zh-CN" dirty="0" smtClean="0">
                <a:solidFill>
                  <a:srgbClr val="00B050"/>
                </a:solidFill>
              </a:rPr>
              <a:t>ish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消失</a:t>
            </a:r>
            <a:endParaRPr lang="en-US" altLang="zh-CN" dirty="0" smtClean="0"/>
          </a:p>
          <a:p>
            <a:r>
              <a:rPr lang="en-US" altLang="zh-CN" dirty="0" smtClean="0"/>
              <a:t>pun</a:t>
            </a:r>
            <a:r>
              <a:rPr lang="en-US" altLang="zh-CN" dirty="0" smtClean="0">
                <a:solidFill>
                  <a:srgbClr val="00B050"/>
                </a:solidFill>
              </a:rPr>
              <a:t>ish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惩罚</a:t>
            </a:r>
            <a:endParaRPr lang="en-US" altLang="zh-CN" dirty="0" smtClean="0"/>
          </a:p>
          <a:p>
            <a:r>
              <a:rPr lang="zh-CN" altLang="en-US" sz="2800" b="1" dirty="0"/>
              <a:t>形容词</a:t>
            </a:r>
            <a:r>
              <a:rPr lang="zh-CN" altLang="en-US" sz="2800" b="1" dirty="0" smtClean="0"/>
              <a:t>后缀</a:t>
            </a:r>
            <a:endParaRPr lang="en-US" altLang="zh-CN" sz="2800" b="1" dirty="0" smtClean="0"/>
          </a:p>
          <a:p>
            <a:r>
              <a:rPr lang="en-US" altLang="zh-CN" dirty="0" smtClean="0"/>
              <a:t>child</a:t>
            </a:r>
            <a:r>
              <a:rPr lang="en-US" altLang="zh-CN" dirty="0" smtClean="0">
                <a:solidFill>
                  <a:srgbClr val="00B050"/>
                </a:solidFill>
              </a:rPr>
              <a:t>ish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孩子气的</a:t>
            </a:r>
            <a:endParaRPr lang="en-US" altLang="zh-CN" dirty="0"/>
          </a:p>
          <a:p>
            <a:r>
              <a:rPr lang="en-US" altLang="zh-CN" dirty="0" smtClean="0"/>
              <a:t>fool</a:t>
            </a:r>
            <a:r>
              <a:rPr lang="en-US" altLang="zh-CN" dirty="0" smtClean="0">
                <a:solidFill>
                  <a:srgbClr val="00B050"/>
                </a:solidFill>
              </a:rPr>
              <a:t>ish </a:t>
            </a:r>
            <a:r>
              <a:rPr lang="en-US" altLang="zh-CN" dirty="0" smtClean="0"/>
              <a:t> </a:t>
            </a:r>
            <a:r>
              <a:rPr lang="zh-CN" altLang="en-US" dirty="0" smtClean="0"/>
              <a:t>愚蠢的</a:t>
            </a:r>
            <a:endParaRPr lang="en-US" altLang="zh-CN" dirty="0"/>
          </a:p>
          <a:p>
            <a:r>
              <a:rPr lang="en-US" altLang="zh-CN" dirty="0" smtClean="0"/>
              <a:t>Brit</a:t>
            </a:r>
            <a:r>
              <a:rPr lang="en-US" altLang="zh-CN" dirty="0" smtClean="0">
                <a:solidFill>
                  <a:srgbClr val="00B050"/>
                </a:solidFill>
              </a:rPr>
              <a:t>ish </a:t>
            </a:r>
            <a:r>
              <a:rPr lang="en-US" altLang="zh-CN" dirty="0" smtClean="0"/>
              <a:t> </a:t>
            </a:r>
            <a:r>
              <a:rPr lang="zh-CN" altLang="en-US" dirty="0" smtClean="0"/>
              <a:t>英国的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493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第四课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059582"/>
            <a:ext cx="6203032" cy="3535041"/>
          </a:xfrm>
        </p:spPr>
        <p:txBody>
          <a:bodyPr>
            <a:normAutofit/>
          </a:bodyPr>
          <a:lstStyle/>
          <a:p>
            <a:r>
              <a:rPr lang="en-US" altLang="zh-CN" dirty="0"/>
              <a:t>Norman</a:t>
            </a:r>
            <a:r>
              <a:rPr lang="zh-CN" altLang="en-US" dirty="0"/>
              <a:t>诺曼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en-US" altLang="zh-CN" dirty="0"/>
              <a:t>pope</a:t>
            </a:r>
            <a:r>
              <a:rPr lang="zh-CN" altLang="en-US" dirty="0" smtClean="0"/>
              <a:t>教皇</a:t>
            </a:r>
            <a:endParaRPr lang="en-US" altLang="zh-CN" dirty="0" smtClean="0"/>
          </a:p>
          <a:p>
            <a:r>
              <a:rPr lang="en-US" altLang="zh-CN" dirty="0" smtClean="0"/>
              <a:t>papa/dad</a:t>
            </a:r>
            <a:r>
              <a:rPr lang="zh-CN" altLang="en-US" dirty="0" smtClean="0"/>
              <a:t>爸爸</a:t>
            </a:r>
            <a:endParaRPr lang="en-US" altLang="zh-CN" dirty="0" smtClean="0"/>
          </a:p>
          <a:p>
            <a:r>
              <a:rPr lang="en-US" altLang="zh-CN" dirty="0"/>
              <a:t>Holy Bible</a:t>
            </a:r>
            <a:r>
              <a:rPr lang="zh-CN" altLang="en-US" dirty="0" smtClean="0"/>
              <a:t>圣经</a:t>
            </a:r>
            <a:endParaRPr lang="en-US" altLang="zh-CN" dirty="0" smtClean="0"/>
          </a:p>
          <a:p>
            <a:r>
              <a:rPr lang="en-US" altLang="zh-CN" dirty="0"/>
              <a:t>Bible</a:t>
            </a:r>
            <a:r>
              <a:rPr lang="zh-CN" altLang="en-US" dirty="0" smtClean="0"/>
              <a:t>圣经</a:t>
            </a:r>
            <a:endParaRPr lang="en-US" altLang="zh-CN" dirty="0" smtClean="0"/>
          </a:p>
          <a:p>
            <a:r>
              <a:rPr lang="zh-CN" altLang="en-US" b="1" dirty="0"/>
              <a:t>词根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bibli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“书”</a:t>
            </a:r>
            <a:endParaRPr lang="en-US" altLang="zh-CN" b="1" dirty="0" smtClean="0"/>
          </a:p>
          <a:p>
            <a:r>
              <a:rPr lang="en-US" altLang="zh-CN" dirty="0" smtClean="0"/>
              <a:t>Middle Ages</a:t>
            </a:r>
            <a:r>
              <a:rPr lang="zh-CN" altLang="en-US" dirty="0" smtClean="0"/>
              <a:t>中世纪</a:t>
            </a:r>
            <a:endParaRPr lang="en-US" altLang="zh-CN" dirty="0"/>
          </a:p>
          <a:p>
            <a:r>
              <a:rPr lang="en-US" altLang="zh-CN" dirty="0" smtClean="0"/>
              <a:t>Dark Ages</a:t>
            </a:r>
            <a:r>
              <a:rPr lang="zh-CN" altLang="en-US" dirty="0" smtClean="0"/>
              <a:t>黑暗时代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384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第五课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600" b="1" dirty="0" smtClean="0">
                <a:solidFill>
                  <a:srgbClr val="00B050"/>
                </a:solidFill>
              </a:rPr>
              <a:t>希腊神话中的部分人物：</a:t>
            </a:r>
            <a:endParaRPr lang="en-US" altLang="zh-CN" sz="2600" b="1" dirty="0" smtClean="0">
              <a:solidFill>
                <a:srgbClr val="00B050"/>
              </a:solidFill>
            </a:endParaRPr>
          </a:p>
          <a:p>
            <a:r>
              <a:rPr lang="en-US" altLang="zh-CN" sz="2200" dirty="0" smtClean="0"/>
              <a:t>Uranus</a:t>
            </a:r>
            <a:r>
              <a:rPr lang="zh-CN" altLang="en-US" sz="2200" dirty="0"/>
              <a:t>乌拉诺斯（第一代天王）</a:t>
            </a:r>
          </a:p>
          <a:p>
            <a:r>
              <a:rPr lang="en-US" altLang="zh-CN" sz="2200" dirty="0"/>
              <a:t>Cronus</a:t>
            </a:r>
            <a:r>
              <a:rPr lang="zh-CN" altLang="en-US" sz="2200" dirty="0"/>
              <a:t>克洛诺斯（第二代天王）</a:t>
            </a:r>
          </a:p>
          <a:p>
            <a:r>
              <a:rPr lang="en-US" altLang="zh-CN" sz="2200" dirty="0"/>
              <a:t>Zeus</a:t>
            </a:r>
            <a:r>
              <a:rPr lang="zh-CN" altLang="en-US" sz="2200" dirty="0"/>
              <a:t>宙斯（第三代天王）</a:t>
            </a:r>
          </a:p>
          <a:p>
            <a:r>
              <a:rPr lang="en-US" altLang="zh-CN" sz="2200" dirty="0"/>
              <a:t>Gaia</a:t>
            </a:r>
            <a:r>
              <a:rPr lang="zh-CN" altLang="en-US" sz="2200" dirty="0"/>
              <a:t>盖娅（宙斯的奶奶，大地之母）</a:t>
            </a:r>
          </a:p>
          <a:p>
            <a:r>
              <a:rPr lang="en-US" altLang="zh-CN" sz="2200" dirty="0"/>
              <a:t>Hera</a:t>
            </a:r>
            <a:r>
              <a:rPr lang="zh-CN" altLang="en-US" sz="2200" dirty="0"/>
              <a:t>赫拉（宙斯的正妻，天后）</a:t>
            </a:r>
          </a:p>
          <a:p>
            <a:r>
              <a:rPr lang="en-US" altLang="zh-CN" sz="2200" dirty="0"/>
              <a:t>Athena</a:t>
            </a:r>
            <a:r>
              <a:rPr lang="zh-CN" altLang="en-US" sz="2200" dirty="0"/>
              <a:t>雅典娜（ 宙斯的</a:t>
            </a:r>
            <a:r>
              <a:rPr lang="zh-CN" altLang="en-US" sz="2200" dirty="0" smtClean="0"/>
              <a:t>女儿之一，</a:t>
            </a:r>
            <a:r>
              <a:rPr lang="zh-CN" altLang="en-US" sz="2200" dirty="0"/>
              <a:t>智慧女神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endParaRPr lang="zh-CN" altLang="en-US" dirty="0"/>
          </a:p>
          <a:p>
            <a:r>
              <a:rPr lang="zh-CN" altLang="en-US" b="1" dirty="0" smtClean="0"/>
              <a:t>精选句子：</a:t>
            </a:r>
            <a:r>
              <a:rPr lang="en-US" altLang="zh-CN" b="1" dirty="0" smtClean="0"/>
              <a:t>It </a:t>
            </a:r>
            <a:r>
              <a:rPr lang="en-US" altLang="zh-CN" b="1" dirty="0"/>
              <a:t>is </a:t>
            </a:r>
            <a:r>
              <a:rPr lang="en-US" altLang="zh-CN" b="1" dirty="0" err="1"/>
              <a:t>greek</a:t>
            </a:r>
            <a:r>
              <a:rPr lang="en-US" altLang="zh-CN" b="1" dirty="0"/>
              <a:t> to me</a:t>
            </a:r>
            <a:r>
              <a:rPr lang="zh-CN" altLang="en-US" b="1" dirty="0"/>
              <a:t>！对我来说它太难理解了（简直就是希腊语）！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09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第六课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Muse</a:t>
            </a:r>
            <a:r>
              <a:rPr lang="zh-CN" altLang="en-US" dirty="0"/>
              <a:t>缪斯（主管文艺的九位女神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music</a:t>
            </a:r>
            <a:r>
              <a:rPr lang="zh-CN" altLang="en-US" dirty="0"/>
              <a:t>音乐</a:t>
            </a:r>
          </a:p>
          <a:p>
            <a:r>
              <a:rPr lang="en-US" altLang="zh-CN" dirty="0"/>
              <a:t>museum</a:t>
            </a:r>
            <a:r>
              <a:rPr lang="zh-CN" altLang="en-US" dirty="0"/>
              <a:t>博物馆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后缀</a:t>
            </a:r>
            <a:r>
              <a:rPr lang="en-US" altLang="zh-CN" dirty="0">
                <a:solidFill>
                  <a:srgbClr val="00B050"/>
                </a:solidFill>
              </a:rPr>
              <a:t>um=……</a:t>
            </a:r>
            <a:r>
              <a:rPr lang="zh-CN" altLang="en-US" dirty="0" smtClean="0">
                <a:solidFill>
                  <a:srgbClr val="00B050"/>
                </a:solidFill>
              </a:rPr>
              <a:t>地方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stadi</a:t>
            </a:r>
            <a:r>
              <a:rPr lang="en-US" altLang="zh-CN" dirty="0">
                <a:solidFill>
                  <a:srgbClr val="00B050"/>
                </a:solidFill>
              </a:rPr>
              <a:t>um</a:t>
            </a:r>
            <a:r>
              <a:rPr lang="zh-CN" altLang="en-US" dirty="0"/>
              <a:t>体育场（有露天看台的）</a:t>
            </a:r>
          </a:p>
          <a:p>
            <a:r>
              <a:rPr lang="en-US" altLang="zh-CN" dirty="0" smtClean="0"/>
              <a:t>stand</a:t>
            </a:r>
            <a:r>
              <a:rPr lang="zh-CN" altLang="en-US" dirty="0"/>
              <a:t>站；</a:t>
            </a:r>
            <a:r>
              <a:rPr lang="zh-CN" altLang="en-US" dirty="0" smtClean="0"/>
              <a:t>看台     </a:t>
            </a:r>
            <a:endParaRPr lang="zh-CN" altLang="en-US" dirty="0"/>
          </a:p>
          <a:p>
            <a:r>
              <a:rPr lang="en-US" altLang="zh-CN" dirty="0"/>
              <a:t>vacu</a:t>
            </a:r>
            <a:r>
              <a:rPr lang="en-US" altLang="zh-CN" dirty="0">
                <a:solidFill>
                  <a:srgbClr val="00B050"/>
                </a:solidFill>
              </a:rPr>
              <a:t>um</a:t>
            </a:r>
            <a:r>
              <a:rPr lang="zh-CN" altLang="en-US" dirty="0"/>
              <a:t>真空</a:t>
            </a: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9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词根</a:t>
            </a:r>
            <a:r>
              <a:rPr lang="en-US" altLang="zh-CN" dirty="0" err="1"/>
              <a:t>vac</a:t>
            </a:r>
            <a:r>
              <a:rPr lang="en-US" altLang="zh-CN" dirty="0"/>
              <a:t>=</a:t>
            </a:r>
            <a:r>
              <a:rPr lang="zh-CN" altLang="en-US" dirty="0" smtClean="0"/>
              <a:t>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 smtClean="0">
                <a:solidFill>
                  <a:schemeClr val="tx1"/>
                </a:solidFill>
              </a:rPr>
              <a:t>【</a:t>
            </a:r>
            <a:r>
              <a:rPr lang="zh-CN" altLang="en-US" sz="3100" dirty="0" smtClean="0">
                <a:solidFill>
                  <a:schemeClr val="tx1"/>
                </a:solidFill>
              </a:rPr>
              <a:t>借助</a:t>
            </a:r>
            <a:r>
              <a:rPr lang="en-US" altLang="zh-CN" sz="3100" dirty="0">
                <a:solidFill>
                  <a:schemeClr val="tx1"/>
                </a:solidFill>
              </a:rPr>
              <a:t>cave</a:t>
            </a:r>
            <a:r>
              <a:rPr lang="zh-CN" altLang="en-US" sz="3100" dirty="0">
                <a:solidFill>
                  <a:schemeClr val="tx1"/>
                </a:solidFill>
              </a:rPr>
              <a:t>来</a:t>
            </a:r>
            <a:r>
              <a:rPr lang="zh-CN" altLang="en-US" sz="3100" dirty="0" smtClean="0">
                <a:solidFill>
                  <a:schemeClr val="tx1"/>
                </a:solidFill>
              </a:rPr>
              <a:t>记忆</a:t>
            </a:r>
            <a:r>
              <a:rPr lang="en-US" altLang="zh-CN" sz="3100" dirty="0" smtClean="0">
                <a:solidFill>
                  <a:schemeClr val="tx1"/>
                </a:solidFill>
              </a:rPr>
              <a:t>】</a:t>
            </a:r>
            <a:endParaRPr lang="zh-CN" altLang="en-US" sz="31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1200151"/>
            <a:ext cx="5915000" cy="339447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vacant</a:t>
            </a:r>
            <a:r>
              <a:rPr lang="zh-CN" altLang="en-US" dirty="0"/>
              <a:t>空的；空虚的</a:t>
            </a:r>
          </a:p>
          <a:p>
            <a:r>
              <a:rPr lang="en-US" altLang="zh-CN" dirty="0"/>
              <a:t>vacate</a:t>
            </a:r>
            <a:r>
              <a:rPr lang="zh-CN" altLang="en-US" dirty="0"/>
              <a:t>空出；腾出；休假</a:t>
            </a:r>
          </a:p>
          <a:p>
            <a:r>
              <a:rPr lang="en-US" altLang="zh-CN" dirty="0"/>
              <a:t>vacation</a:t>
            </a:r>
            <a:r>
              <a:rPr lang="zh-CN" altLang="en-US" dirty="0"/>
              <a:t>假期</a:t>
            </a:r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61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第一课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alphabet</a:t>
            </a:r>
            <a:r>
              <a:rPr lang="zh-CN" altLang="en-US" dirty="0" smtClean="0"/>
              <a:t>字母表</a:t>
            </a:r>
            <a:endParaRPr lang="en-US" altLang="zh-CN" dirty="0" smtClean="0"/>
          </a:p>
          <a:p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(alpha: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希腊字母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beta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：希腊字母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B)</a:t>
            </a:r>
          </a:p>
          <a:p>
            <a:r>
              <a:rPr lang="en-US" altLang="zh-CN" dirty="0"/>
              <a:t>slave</a:t>
            </a:r>
            <a:r>
              <a:rPr lang="zh-CN" altLang="en-US" dirty="0" smtClean="0"/>
              <a:t>奴隶</a:t>
            </a:r>
            <a:endParaRPr lang="en-US" altLang="zh-CN" dirty="0" smtClean="0"/>
          </a:p>
          <a:p>
            <a:r>
              <a:rPr lang="en-US" altLang="zh-CN" dirty="0" smtClean="0"/>
              <a:t>Slavs</a:t>
            </a:r>
            <a:r>
              <a:rPr lang="zh-CN" altLang="en-US" dirty="0" smtClean="0"/>
              <a:t>斯拉夫人</a:t>
            </a:r>
            <a:endParaRPr lang="en-US" altLang="zh-CN" dirty="0" smtClean="0"/>
          </a:p>
          <a:p>
            <a:r>
              <a:rPr lang="en-US" altLang="zh-CN" dirty="0" smtClean="0"/>
              <a:t>Greeks</a:t>
            </a:r>
            <a:r>
              <a:rPr lang="zh-CN" altLang="en-US" dirty="0"/>
              <a:t>希腊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atins</a:t>
            </a:r>
            <a:r>
              <a:rPr lang="zh-CN" altLang="en-US" dirty="0" smtClean="0"/>
              <a:t>拉丁人</a:t>
            </a:r>
            <a:endParaRPr lang="zh-CN" altLang="en-US" dirty="0"/>
          </a:p>
          <a:p>
            <a:r>
              <a:rPr lang="en-US" altLang="zh-CN" dirty="0" smtClean="0"/>
              <a:t>Germans</a:t>
            </a:r>
            <a:r>
              <a:rPr lang="zh-CN" altLang="en-US" dirty="0" smtClean="0"/>
              <a:t>日耳曼人；德国人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278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第七课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B050"/>
                </a:solidFill>
              </a:rPr>
              <a:t>词根</a:t>
            </a:r>
            <a:r>
              <a:rPr lang="en-US" altLang="zh-CN" sz="2800" dirty="0">
                <a:solidFill>
                  <a:srgbClr val="00B050"/>
                </a:solidFill>
              </a:rPr>
              <a:t>bon=</a:t>
            </a:r>
            <a:r>
              <a:rPr lang="zh-CN" altLang="en-US" sz="2800" dirty="0">
                <a:solidFill>
                  <a:srgbClr val="00B050"/>
                </a:solidFill>
              </a:rPr>
              <a:t>好（棒）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boon</a:t>
            </a:r>
            <a:r>
              <a:rPr lang="zh-CN" altLang="en-US" dirty="0"/>
              <a:t>恩惠；</a:t>
            </a:r>
            <a:r>
              <a:rPr lang="zh-CN" altLang="en-US" dirty="0" smtClean="0"/>
              <a:t>福利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bon</a:t>
            </a:r>
            <a:r>
              <a:rPr lang="en-US" altLang="zh-CN" dirty="0" smtClean="0"/>
              <a:t>fire</a:t>
            </a:r>
            <a:r>
              <a:rPr lang="zh-CN" altLang="en-US" dirty="0" smtClean="0"/>
              <a:t>篝火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bon</a:t>
            </a:r>
            <a:r>
              <a:rPr lang="en-US" altLang="zh-CN" dirty="0" smtClean="0"/>
              <a:t>jour</a:t>
            </a:r>
            <a:r>
              <a:rPr lang="zh-CN" altLang="en-US" dirty="0" smtClean="0"/>
              <a:t>（法语）你好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bon</a:t>
            </a:r>
            <a:r>
              <a:rPr lang="en-US" altLang="zh-CN" dirty="0" smtClean="0"/>
              <a:t>us</a:t>
            </a:r>
            <a:r>
              <a:rPr lang="zh-CN" altLang="en-US" dirty="0" smtClean="0"/>
              <a:t>奖金；红利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4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ben=</a:t>
            </a:r>
            <a:r>
              <a:rPr lang="zh-CN" altLang="en-US" dirty="0"/>
              <a:t>词根</a:t>
            </a:r>
            <a:r>
              <a:rPr lang="en-US" altLang="zh-CN" dirty="0" smtClean="0"/>
              <a:t>bon=</a:t>
            </a:r>
            <a:r>
              <a:rPr lang="zh-CN" altLang="en-US" dirty="0" smtClean="0"/>
              <a:t>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ben</a:t>
            </a:r>
            <a:r>
              <a:rPr lang="en-US" altLang="zh-CN" sz="2800" dirty="0" smtClean="0"/>
              <a:t>efaction</a:t>
            </a:r>
            <a:r>
              <a:rPr lang="zh-CN" altLang="en-US" sz="2800" dirty="0" smtClean="0"/>
              <a:t>善行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ben</a:t>
            </a:r>
            <a:r>
              <a:rPr lang="en-US" altLang="zh-CN" sz="2800" dirty="0" smtClean="0"/>
              <a:t>efactor</a:t>
            </a:r>
            <a:r>
              <a:rPr lang="zh-CN" altLang="en-US" sz="2800" dirty="0" smtClean="0"/>
              <a:t>赞助人；捐助人；施主；恩人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ben</a:t>
            </a:r>
            <a:r>
              <a:rPr lang="en-US" altLang="zh-CN" sz="2800" dirty="0" smtClean="0"/>
              <a:t>ign</a:t>
            </a:r>
            <a:r>
              <a:rPr lang="zh-CN" altLang="en-US" sz="2800" dirty="0"/>
              <a:t>良性的；性善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/malign</a:t>
            </a:r>
            <a:r>
              <a:rPr lang="zh-CN" altLang="en-US" sz="2800" dirty="0" smtClean="0"/>
              <a:t>恶性的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性恶的</a:t>
            </a:r>
            <a:endParaRPr lang="en-US" altLang="zh-CN" sz="2800" dirty="0" smtClean="0"/>
          </a:p>
          <a:p>
            <a:r>
              <a:rPr lang="en-US" altLang="zh-CN" sz="2800" dirty="0">
                <a:solidFill>
                  <a:srgbClr val="00B050"/>
                </a:solidFill>
              </a:rPr>
              <a:t>ben</a:t>
            </a:r>
            <a:r>
              <a:rPr lang="en-US" altLang="zh-CN" sz="2800" dirty="0"/>
              <a:t>ediction</a:t>
            </a:r>
            <a:r>
              <a:rPr lang="zh-CN" altLang="en-US" sz="2800" dirty="0"/>
              <a:t>祝福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915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gen/</a:t>
            </a:r>
            <a:r>
              <a:rPr lang="en-US" altLang="zh-CN" dirty="0" err="1" smtClean="0"/>
              <a:t>gn</a:t>
            </a:r>
            <a:r>
              <a:rPr lang="en-US" altLang="zh-CN" dirty="0" smtClean="0"/>
              <a:t>=</a:t>
            </a:r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gen</a:t>
            </a:r>
            <a:r>
              <a:rPr lang="en-US" altLang="zh-CN" dirty="0" smtClean="0"/>
              <a:t>e</a:t>
            </a:r>
            <a:r>
              <a:rPr lang="zh-CN" altLang="en-US" dirty="0" smtClean="0"/>
              <a:t>基因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gen</a:t>
            </a:r>
            <a:r>
              <a:rPr lang="en-US" altLang="zh-CN" dirty="0"/>
              <a:t>uine</a:t>
            </a:r>
            <a:r>
              <a:rPr lang="zh-CN" altLang="en-US" dirty="0"/>
              <a:t>真诚的；发自内心的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gen</a:t>
            </a:r>
            <a:r>
              <a:rPr lang="en-US" altLang="zh-CN" dirty="0"/>
              <a:t>ius</a:t>
            </a:r>
            <a:r>
              <a:rPr lang="zh-CN" altLang="en-US" dirty="0"/>
              <a:t>天才</a:t>
            </a:r>
            <a:endParaRPr lang="en-US" altLang="zh-CN" dirty="0"/>
          </a:p>
          <a:p>
            <a:r>
              <a:rPr lang="en-US" altLang="zh-CN" dirty="0"/>
              <a:t>hydro</a:t>
            </a:r>
            <a:r>
              <a:rPr lang="en-US" altLang="zh-CN" dirty="0">
                <a:solidFill>
                  <a:srgbClr val="00B050"/>
                </a:solidFill>
              </a:rPr>
              <a:t>gen</a:t>
            </a:r>
            <a:r>
              <a:rPr lang="zh-CN" altLang="en-US" dirty="0"/>
              <a:t>氢</a:t>
            </a:r>
            <a:endParaRPr lang="en-US" altLang="zh-CN" dirty="0"/>
          </a:p>
          <a:p>
            <a:r>
              <a:rPr lang="en-US" altLang="zh-CN" dirty="0"/>
              <a:t>pre</a:t>
            </a:r>
            <a:r>
              <a:rPr lang="en-US" altLang="zh-CN" dirty="0">
                <a:solidFill>
                  <a:srgbClr val="00B050"/>
                </a:solidFill>
              </a:rPr>
              <a:t>gn</a:t>
            </a:r>
            <a:r>
              <a:rPr lang="en-US" altLang="zh-CN" dirty="0"/>
              <a:t>ant</a:t>
            </a:r>
            <a:r>
              <a:rPr lang="zh-CN" altLang="en-US" dirty="0"/>
              <a:t>怀孕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co</a:t>
            </a:r>
            <a:r>
              <a:rPr lang="en-US" altLang="zh-CN" dirty="0" smtClean="0">
                <a:solidFill>
                  <a:srgbClr val="00B050"/>
                </a:solidFill>
              </a:rPr>
              <a:t>gn</a:t>
            </a:r>
            <a:r>
              <a:rPr lang="en-US" altLang="zh-CN" dirty="0" smtClean="0"/>
              <a:t>ate</a:t>
            </a:r>
            <a:r>
              <a:rPr lang="zh-CN" altLang="en-US" dirty="0" smtClean="0"/>
              <a:t>同源的；同族的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788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ry</a:t>
            </a:r>
            <a:r>
              <a:rPr lang="en-US" altLang="zh-CN" dirty="0" smtClean="0"/>
              <a:t>=</a:t>
            </a:r>
            <a:r>
              <a:rPr lang="zh-CN" altLang="en-US" dirty="0" smtClean="0"/>
              <a:t>后缀</a:t>
            </a:r>
            <a:r>
              <a:rPr lang="en-US" altLang="zh-CN" dirty="0" smtClean="0"/>
              <a:t>-um=</a:t>
            </a:r>
            <a:r>
              <a:rPr lang="zh-CN" altLang="en-US" dirty="0" smtClean="0"/>
              <a:t>词根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=place</a:t>
            </a:r>
            <a:r>
              <a:rPr lang="zh-CN" altLang="en-US" dirty="0" smtClean="0"/>
              <a:t>（地方）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facto</a:t>
            </a:r>
            <a:r>
              <a:rPr lang="en-US" altLang="zh-CN" dirty="0" smtClean="0">
                <a:solidFill>
                  <a:srgbClr val="00B050"/>
                </a:solidFill>
              </a:rPr>
              <a:t>ry</a:t>
            </a:r>
            <a:r>
              <a:rPr lang="zh-CN" altLang="en-US" dirty="0"/>
              <a:t>工厂</a:t>
            </a:r>
          </a:p>
          <a:p>
            <a:r>
              <a:rPr lang="en-US" altLang="zh-CN" dirty="0"/>
              <a:t>armo</a:t>
            </a:r>
            <a:r>
              <a:rPr lang="en-US" altLang="zh-CN" dirty="0">
                <a:solidFill>
                  <a:srgbClr val="00B050"/>
                </a:solidFill>
              </a:rPr>
              <a:t>ry</a:t>
            </a:r>
            <a:r>
              <a:rPr lang="zh-CN" altLang="en-US" dirty="0"/>
              <a:t>兵工厂</a:t>
            </a:r>
          </a:p>
          <a:p>
            <a:r>
              <a:rPr lang="en-US" altLang="zh-CN" dirty="0"/>
              <a:t>bake</a:t>
            </a:r>
            <a:r>
              <a:rPr lang="en-US" altLang="zh-CN" dirty="0">
                <a:solidFill>
                  <a:srgbClr val="00B050"/>
                </a:solidFill>
              </a:rPr>
              <a:t>ry</a:t>
            </a:r>
            <a:r>
              <a:rPr lang="zh-CN" altLang="en-US" dirty="0"/>
              <a:t>面包店</a:t>
            </a:r>
          </a:p>
          <a:p>
            <a:r>
              <a:rPr lang="en-US" altLang="zh-CN" dirty="0" smtClean="0"/>
              <a:t>eate</a:t>
            </a:r>
            <a:r>
              <a:rPr lang="en-US" altLang="zh-CN" dirty="0" smtClean="0">
                <a:solidFill>
                  <a:srgbClr val="00B050"/>
                </a:solidFill>
              </a:rPr>
              <a:t>ry</a:t>
            </a:r>
            <a:r>
              <a:rPr lang="zh-CN" altLang="en-US" dirty="0" smtClean="0"/>
              <a:t>餐馆；</a:t>
            </a:r>
            <a:r>
              <a:rPr lang="zh-CN" altLang="en-US" dirty="0"/>
              <a:t>饭店</a:t>
            </a:r>
          </a:p>
          <a:p>
            <a:r>
              <a:rPr lang="en-US" altLang="zh-CN" dirty="0"/>
              <a:t>pigge</a:t>
            </a:r>
            <a:r>
              <a:rPr lang="en-US" altLang="zh-CN" dirty="0">
                <a:solidFill>
                  <a:srgbClr val="00B050"/>
                </a:solidFill>
              </a:rPr>
              <a:t>ry</a:t>
            </a:r>
            <a:r>
              <a:rPr lang="zh-CN" altLang="en-US" dirty="0"/>
              <a:t>猪舍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72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词根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=place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loc</a:t>
            </a:r>
            <a:r>
              <a:rPr lang="en-US" altLang="zh-CN" dirty="0" smtClean="0"/>
              <a:t>al</a:t>
            </a:r>
            <a:r>
              <a:rPr lang="zh-CN" altLang="en-US" dirty="0" smtClean="0"/>
              <a:t>当地的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loc</a:t>
            </a:r>
            <a:r>
              <a:rPr lang="en-US" altLang="zh-CN" dirty="0" smtClean="0"/>
              <a:t>ate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的地方；定位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loc</a:t>
            </a:r>
            <a:r>
              <a:rPr lang="en-US" altLang="zh-CN" dirty="0" smtClean="0"/>
              <a:t>ation</a:t>
            </a:r>
            <a:r>
              <a:rPr lang="zh-CN" altLang="en-US" dirty="0" smtClean="0"/>
              <a:t>位置；地方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loc</a:t>
            </a:r>
            <a:r>
              <a:rPr lang="en-US" altLang="zh-CN" dirty="0" smtClean="0"/>
              <a:t>us</a:t>
            </a:r>
            <a:r>
              <a:rPr lang="zh-CN" altLang="en-US" dirty="0" smtClean="0"/>
              <a:t>地点；所在地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20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=</a:t>
            </a:r>
            <a:r>
              <a:rPr lang="zh-CN" altLang="en-US" dirty="0" smtClean="0"/>
              <a:t>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dict</a:t>
            </a:r>
            <a:r>
              <a:rPr lang="en-US" altLang="zh-CN" dirty="0"/>
              <a:t>ion n </a:t>
            </a:r>
            <a:r>
              <a:rPr lang="zh-CN" altLang="en-US" dirty="0" smtClean="0"/>
              <a:t>措词                   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dict</a:t>
            </a:r>
            <a:r>
              <a:rPr lang="en-US" altLang="zh-CN" dirty="0"/>
              <a:t>ionary n </a:t>
            </a:r>
            <a:r>
              <a:rPr lang="zh-CN" altLang="en-US" dirty="0"/>
              <a:t>字典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dict</a:t>
            </a:r>
            <a:r>
              <a:rPr lang="en-US" altLang="zh-CN" dirty="0"/>
              <a:t>ate v </a:t>
            </a:r>
            <a:r>
              <a:rPr lang="zh-CN" altLang="en-US" dirty="0"/>
              <a:t>口述</a:t>
            </a:r>
            <a:r>
              <a:rPr lang="en-US" altLang="zh-CN" dirty="0"/>
              <a:t>;</a:t>
            </a:r>
            <a:r>
              <a:rPr lang="zh-CN" altLang="en-US" dirty="0"/>
              <a:t>命令</a:t>
            </a:r>
            <a:r>
              <a:rPr lang="en-US" altLang="zh-CN" dirty="0"/>
              <a:t>;</a:t>
            </a:r>
            <a:r>
              <a:rPr lang="zh-CN" altLang="en-US" dirty="0"/>
              <a:t>听写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dict</a:t>
            </a:r>
            <a:r>
              <a:rPr lang="en-US" altLang="zh-CN" dirty="0"/>
              <a:t>ator n </a:t>
            </a:r>
            <a:r>
              <a:rPr lang="zh-CN" altLang="en-US" dirty="0"/>
              <a:t>发命令者</a:t>
            </a:r>
            <a:r>
              <a:rPr lang="en-US" altLang="zh-CN" dirty="0"/>
              <a:t>;</a:t>
            </a:r>
            <a:r>
              <a:rPr lang="zh-CN" altLang="en-US" dirty="0" smtClean="0"/>
              <a:t>独裁者</a:t>
            </a:r>
            <a:endParaRPr lang="en-US" altLang="zh-CN" dirty="0" smtClean="0"/>
          </a:p>
          <a:p>
            <a:r>
              <a:rPr lang="en-US" altLang="zh-CN" dirty="0" smtClean="0"/>
              <a:t>bene</a:t>
            </a:r>
            <a:r>
              <a:rPr lang="en-US" altLang="zh-CN" dirty="0" smtClean="0">
                <a:solidFill>
                  <a:srgbClr val="00B050"/>
                </a:solidFill>
              </a:rPr>
              <a:t>dict</a:t>
            </a:r>
            <a:r>
              <a:rPr lang="en-US" altLang="zh-CN" dirty="0" smtClean="0"/>
              <a:t>ion </a:t>
            </a:r>
            <a:r>
              <a:rPr lang="en-US" altLang="zh-CN" dirty="0"/>
              <a:t>n </a:t>
            </a:r>
            <a:r>
              <a:rPr lang="zh-CN" altLang="en-US" dirty="0"/>
              <a:t>祝福</a:t>
            </a:r>
          </a:p>
          <a:p>
            <a:r>
              <a:rPr lang="en-US" altLang="zh-CN" dirty="0"/>
              <a:t>male</a:t>
            </a:r>
            <a:r>
              <a:rPr lang="en-US" altLang="zh-CN" dirty="0">
                <a:solidFill>
                  <a:srgbClr val="00B050"/>
                </a:solidFill>
              </a:rPr>
              <a:t>dict</a:t>
            </a:r>
            <a:r>
              <a:rPr lang="en-US" altLang="zh-CN" dirty="0"/>
              <a:t>ion n </a:t>
            </a:r>
            <a:r>
              <a:rPr lang="zh-CN" altLang="en-US" dirty="0"/>
              <a:t>恶言</a:t>
            </a:r>
            <a:r>
              <a:rPr lang="en-US" altLang="zh-CN" dirty="0"/>
              <a:t>;</a:t>
            </a:r>
            <a:r>
              <a:rPr lang="zh-CN" altLang="en-US" dirty="0"/>
              <a:t>诅咒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264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带有拉丁词尾</a:t>
            </a:r>
            <a:r>
              <a:rPr lang="en-US" altLang="zh-CN" dirty="0" smtClean="0"/>
              <a:t>-us</a:t>
            </a:r>
            <a:r>
              <a:rPr lang="zh-CN" altLang="en-US" dirty="0" smtClean="0"/>
              <a:t>的单词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bon</a:t>
            </a:r>
            <a:r>
              <a:rPr lang="en-US" altLang="zh-CN" dirty="0" smtClean="0">
                <a:solidFill>
                  <a:srgbClr val="00B050"/>
                </a:solidFill>
              </a:rPr>
              <a:t>us</a:t>
            </a:r>
            <a:r>
              <a:rPr lang="zh-CN" altLang="en-US" dirty="0"/>
              <a:t>奖金</a:t>
            </a:r>
            <a:endParaRPr lang="en-US" altLang="zh-CN" dirty="0" smtClean="0"/>
          </a:p>
          <a:p>
            <a:r>
              <a:rPr lang="en-US" altLang="zh-CN" dirty="0" smtClean="0"/>
              <a:t>hum</a:t>
            </a:r>
            <a:r>
              <a:rPr lang="en-US" altLang="zh-CN" dirty="0" smtClean="0">
                <a:solidFill>
                  <a:srgbClr val="00B050"/>
                </a:solidFill>
              </a:rPr>
              <a:t>us</a:t>
            </a:r>
            <a:r>
              <a:rPr lang="zh-CN" altLang="en-US" dirty="0" smtClean="0"/>
              <a:t>腐殖质</a:t>
            </a:r>
            <a:endParaRPr lang="en-US" altLang="zh-CN" dirty="0" smtClean="0"/>
          </a:p>
          <a:p>
            <a:r>
              <a:rPr lang="en-US" altLang="zh-CN" dirty="0" smtClean="0"/>
              <a:t>circ</a:t>
            </a:r>
            <a:r>
              <a:rPr lang="en-US" altLang="zh-CN" dirty="0" smtClean="0">
                <a:solidFill>
                  <a:srgbClr val="00B050"/>
                </a:solidFill>
              </a:rPr>
              <a:t>us</a:t>
            </a:r>
            <a:r>
              <a:rPr lang="zh-CN" altLang="en-US" dirty="0" smtClean="0"/>
              <a:t>马戏团</a:t>
            </a:r>
            <a:endParaRPr lang="en-US" altLang="zh-CN" dirty="0" smtClean="0"/>
          </a:p>
          <a:p>
            <a:r>
              <a:rPr lang="en-US" altLang="zh-CN" dirty="0" smtClean="0"/>
              <a:t>loc</a:t>
            </a:r>
            <a:r>
              <a:rPr lang="en-US" altLang="zh-CN" dirty="0" smtClean="0">
                <a:solidFill>
                  <a:srgbClr val="00B050"/>
                </a:solidFill>
              </a:rPr>
              <a:t>us</a:t>
            </a:r>
            <a:r>
              <a:rPr lang="zh-CN" altLang="en-US" dirty="0" smtClean="0"/>
              <a:t>地点</a:t>
            </a:r>
            <a:endParaRPr lang="en-US" altLang="zh-CN" dirty="0" smtClean="0"/>
          </a:p>
          <a:p>
            <a:r>
              <a:rPr lang="en-US" altLang="zh-CN" dirty="0" smtClean="0"/>
              <a:t>geni</a:t>
            </a:r>
            <a:r>
              <a:rPr lang="en-US" altLang="zh-CN" dirty="0" smtClean="0">
                <a:solidFill>
                  <a:srgbClr val="00B050"/>
                </a:solidFill>
              </a:rPr>
              <a:t>us</a:t>
            </a:r>
            <a:r>
              <a:rPr lang="zh-CN" altLang="en-US" dirty="0" smtClean="0"/>
              <a:t>天才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44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第八课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dict</a:t>
            </a:r>
            <a:r>
              <a:rPr lang="en-US" altLang="zh-CN" dirty="0" smtClean="0">
                <a:solidFill>
                  <a:srgbClr val="00B050"/>
                </a:solidFill>
              </a:rPr>
              <a:t>um</a:t>
            </a:r>
            <a:r>
              <a:rPr lang="zh-CN" altLang="en-US" dirty="0" smtClean="0"/>
              <a:t>格言</a:t>
            </a:r>
            <a:endParaRPr lang="en-US" altLang="zh-CN" dirty="0"/>
          </a:p>
          <a:p>
            <a:r>
              <a:rPr lang="en-US" altLang="zh-CN" dirty="0" err="1" smtClean="0"/>
              <a:t>stick</a:t>
            </a:r>
            <a:r>
              <a:rPr lang="en-US" altLang="zh-CN" dirty="0" err="1" smtClean="0">
                <a:solidFill>
                  <a:srgbClr val="00B050"/>
                </a:solidFill>
              </a:rPr>
              <a:t>um</a:t>
            </a:r>
            <a:r>
              <a:rPr lang="zh-CN" altLang="en-US" dirty="0"/>
              <a:t>粘性</a:t>
            </a:r>
            <a:r>
              <a:rPr lang="zh-CN" altLang="en-US" dirty="0" smtClean="0"/>
              <a:t>物质；胶水</a:t>
            </a:r>
            <a:endParaRPr lang="en-US" altLang="zh-CN" dirty="0" smtClean="0"/>
          </a:p>
          <a:p>
            <a:r>
              <a:rPr lang="en-US" altLang="zh-CN" dirty="0"/>
              <a:t>alb</a:t>
            </a:r>
            <a:r>
              <a:rPr lang="en-US" altLang="zh-CN" dirty="0">
                <a:solidFill>
                  <a:srgbClr val="00B050"/>
                </a:solidFill>
              </a:rPr>
              <a:t>um</a:t>
            </a:r>
            <a:r>
              <a:rPr lang="zh-CN" altLang="en-US" dirty="0"/>
              <a:t>相册；集邮本；纪念册；唱片集</a:t>
            </a:r>
          </a:p>
          <a:p>
            <a:r>
              <a:rPr lang="en-US" altLang="zh-CN" dirty="0"/>
              <a:t>Alps</a:t>
            </a:r>
            <a:r>
              <a:rPr lang="zh-CN" altLang="en-US" dirty="0"/>
              <a:t>阿尔卑斯山脉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13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776" y="483518"/>
            <a:ext cx="6131024" cy="43204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复数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r>
              <a:rPr lang="en-US" altLang="zh-CN" dirty="0" smtClean="0"/>
              <a:t>dat</a:t>
            </a:r>
            <a:r>
              <a:rPr lang="en-US" altLang="zh-CN" dirty="0" smtClean="0">
                <a:solidFill>
                  <a:srgbClr val="00B050"/>
                </a:solidFill>
              </a:rPr>
              <a:t>um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media</a:t>
            </a:r>
            <a:r>
              <a:rPr lang="zh-CN" altLang="en-US" dirty="0" smtClean="0"/>
              <a:t>媒体；媒介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复数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medi</a:t>
            </a:r>
            <a:r>
              <a:rPr lang="en-US" altLang="zh-CN" dirty="0" smtClean="0">
                <a:solidFill>
                  <a:srgbClr val="00B050"/>
                </a:solidFill>
              </a:rPr>
              <a:t>um</a:t>
            </a:r>
            <a:r>
              <a:rPr lang="zh-CN" altLang="en-US" dirty="0" smtClean="0"/>
              <a:t>媒体；媒介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bacteria</a:t>
            </a:r>
            <a:r>
              <a:rPr lang="zh-CN" altLang="en-US" dirty="0"/>
              <a:t>细菌</a:t>
            </a:r>
            <a:r>
              <a:rPr lang="en-US" altLang="zh-CN" dirty="0"/>
              <a:t>【</a:t>
            </a:r>
            <a:r>
              <a:rPr lang="zh-CN" altLang="en-US" dirty="0"/>
              <a:t>复数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bacteri</a:t>
            </a:r>
            <a:r>
              <a:rPr lang="en-US" altLang="zh-CN" dirty="0">
                <a:solidFill>
                  <a:srgbClr val="00B050"/>
                </a:solidFill>
              </a:rPr>
              <a:t>um</a:t>
            </a:r>
            <a:r>
              <a:rPr lang="zh-CN" altLang="en-US" dirty="0"/>
              <a:t>细菌</a:t>
            </a:r>
          </a:p>
          <a:p>
            <a:endParaRPr lang="zh-CN" altLang="en-US" dirty="0"/>
          </a:p>
          <a:p>
            <a:r>
              <a:rPr lang="en-US" altLang="zh-CN" dirty="0"/>
              <a:t>curricula</a:t>
            </a:r>
            <a:r>
              <a:rPr lang="zh-CN" altLang="en-US" dirty="0"/>
              <a:t>总课程</a:t>
            </a:r>
            <a:r>
              <a:rPr lang="en-US" altLang="zh-CN" dirty="0"/>
              <a:t>【</a:t>
            </a:r>
            <a:r>
              <a:rPr lang="zh-CN" altLang="en-US" dirty="0"/>
              <a:t>复数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curricul</a:t>
            </a:r>
            <a:r>
              <a:rPr lang="en-US" altLang="zh-CN" dirty="0">
                <a:solidFill>
                  <a:srgbClr val="00B050"/>
                </a:solidFill>
              </a:rPr>
              <a:t>um</a:t>
            </a:r>
            <a:r>
              <a:rPr lang="zh-CN" altLang="en-US" dirty="0"/>
              <a:t>总课程</a:t>
            </a:r>
          </a:p>
          <a:p>
            <a:endParaRPr lang="zh-CN" altLang="en-US" dirty="0"/>
          </a:p>
          <a:p>
            <a:r>
              <a:rPr lang="en-US" altLang="zh-CN" dirty="0"/>
              <a:t>ova</a:t>
            </a:r>
            <a:r>
              <a:rPr lang="zh-CN" altLang="en-US" dirty="0"/>
              <a:t>卵子</a:t>
            </a:r>
            <a:r>
              <a:rPr lang="en-US" altLang="zh-CN" dirty="0"/>
              <a:t>【</a:t>
            </a:r>
            <a:r>
              <a:rPr lang="zh-CN" altLang="en-US" dirty="0"/>
              <a:t>复数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ov</a:t>
            </a:r>
            <a:r>
              <a:rPr lang="en-US" altLang="zh-CN" dirty="0">
                <a:solidFill>
                  <a:srgbClr val="00B050"/>
                </a:solidFill>
              </a:rPr>
              <a:t>um</a:t>
            </a:r>
            <a:r>
              <a:rPr lang="zh-CN" altLang="en-US" dirty="0"/>
              <a:t>卵子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19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第九课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>
                <a:solidFill>
                  <a:srgbClr val="00B050"/>
                </a:solidFill>
              </a:rPr>
              <a:t>词根</a:t>
            </a:r>
            <a:r>
              <a:rPr lang="en-US" altLang="zh-CN" sz="3200" dirty="0">
                <a:solidFill>
                  <a:srgbClr val="00B050"/>
                </a:solidFill>
              </a:rPr>
              <a:t>mini/min=</a:t>
            </a:r>
            <a:r>
              <a:rPr lang="zh-CN" altLang="en-US" sz="3200" dirty="0">
                <a:solidFill>
                  <a:srgbClr val="00B050"/>
                </a:solidFill>
              </a:rPr>
              <a:t>小；迷你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min</a:t>
            </a:r>
            <a:r>
              <a:rPr lang="en-US" altLang="zh-CN" dirty="0" smtClean="0"/>
              <a:t>iskirt</a:t>
            </a:r>
            <a:r>
              <a:rPr lang="zh-CN" altLang="en-US" dirty="0" smtClean="0"/>
              <a:t>迷你裙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mini</a:t>
            </a:r>
            <a:r>
              <a:rPr lang="zh-CN" altLang="en-US" dirty="0" smtClean="0"/>
              <a:t>迷你（汽车品牌）          </a:t>
            </a:r>
          </a:p>
          <a:p>
            <a:r>
              <a:rPr lang="en-US" altLang="zh-CN" dirty="0" err="1" smtClean="0"/>
              <a:t>ipad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50"/>
                </a:solidFill>
              </a:rPr>
              <a:t>mini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min</a:t>
            </a:r>
            <a:r>
              <a:rPr lang="en-US" altLang="zh-CN" dirty="0"/>
              <a:t>ute</a:t>
            </a:r>
            <a:r>
              <a:rPr lang="zh-CN" altLang="en-US" dirty="0"/>
              <a:t>分钟；</a:t>
            </a:r>
            <a:r>
              <a:rPr lang="zh-CN" altLang="en-US" dirty="0" smtClean="0"/>
              <a:t>片刻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min</a:t>
            </a:r>
            <a:r>
              <a:rPr lang="en-US" altLang="zh-CN" dirty="0" smtClean="0"/>
              <a:t>or</a:t>
            </a:r>
            <a:r>
              <a:rPr lang="zh-CN" altLang="en-US" dirty="0" smtClean="0"/>
              <a:t>较小的；次要的</a:t>
            </a:r>
            <a:endParaRPr lang="en-US" altLang="zh-CN" dirty="0" smtClean="0"/>
          </a:p>
          <a:p>
            <a:r>
              <a:rPr lang="en-US" altLang="zh-CN" dirty="0" smtClean="0"/>
              <a:t>e</a:t>
            </a:r>
            <a:r>
              <a:rPr lang="en-US" altLang="zh-CN" dirty="0" smtClean="0">
                <a:solidFill>
                  <a:srgbClr val="00B050"/>
                </a:solidFill>
              </a:rPr>
              <a:t>min</a:t>
            </a:r>
            <a:r>
              <a:rPr lang="en-US" altLang="zh-CN" dirty="0" smtClean="0"/>
              <a:t>ent</a:t>
            </a:r>
            <a:r>
              <a:rPr lang="zh-CN" altLang="en-US" dirty="0" smtClean="0"/>
              <a:t>突出的；明显的</a:t>
            </a:r>
            <a:endParaRPr lang="en-US" altLang="zh-CN" dirty="0" smtClean="0"/>
          </a:p>
          <a:p>
            <a:r>
              <a:rPr lang="en-US" altLang="zh-CN" dirty="0" smtClean="0"/>
              <a:t>pree</a:t>
            </a:r>
            <a:r>
              <a:rPr lang="en-US" altLang="zh-CN" dirty="0" smtClean="0">
                <a:solidFill>
                  <a:srgbClr val="00B050"/>
                </a:solidFill>
              </a:rPr>
              <a:t>min</a:t>
            </a:r>
            <a:r>
              <a:rPr lang="en-US" altLang="zh-CN" dirty="0" smtClean="0"/>
              <a:t>ent</a:t>
            </a:r>
            <a:r>
              <a:rPr lang="zh-CN" altLang="en-US" dirty="0" smtClean="0"/>
              <a:t>卓越的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467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</a:rPr>
              <a:t>希腊罗马神话中的神王：</a:t>
            </a:r>
            <a:endParaRPr lang="en-US" altLang="zh-CN" sz="2800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希腊名字：</a:t>
            </a:r>
            <a:r>
              <a:rPr lang="en-US" altLang="zh-CN" dirty="0" smtClean="0"/>
              <a:t>Zeus</a:t>
            </a:r>
            <a:r>
              <a:rPr lang="zh-CN" altLang="en-US" dirty="0"/>
              <a:t>宙斯</a:t>
            </a:r>
          </a:p>
          <a:p>
            <a:r>
              <a:rPr lang="zh-CN" altLang="en-US" dirty="0" smtClean="0"/>
              <a:t>罗马名字：</a:t>
            </a:r>
            <a:r>
              <a:rPr lang="en-US" altLang="zh-CN" dirty="0" smtClean="0"/>
              <a:t>Jupiter</a:t>
            </a:r>
            <a:r>
              <a:rPr lang="zh-CN" altLang="en-US" dirty="0"/>
              <a:t>朱庇特</a:t>
            </a:r>
            <a:r>
              <a:rPr lang="en-US" altLang="zh-CN" dirty="0"/>
              <a:t>;</a:t>
            </a:r>
            <a:r>
              <a:rPr lang="zh-CN" altLang="en-US" dirty="0"/>
              <a:t>木星</a:t>
            </a:r>
          </a:p>
          <a:p>
            <a:endParaRPr lang="zh-CN" altLang="en-US" dirty="0"/>
          </a:p>
          <a:p>
            <a:r>
              <a:rPr lang="zh-CN" altLang="en-US" sz="2800" b="1" dirty="0" smtClean="0">
                <a:solidFill>
                  <a:srgbClr val="00B050"/>
                </a:solidFill>
              </a:rPr>
              <a:t>希腊罗马</a:t>
            </a:r>
            <a:r>
              <a:rPr lang="zh-CN" altLang="en-US" sz="2800" b="1" dirty="0">
                <a:solidFill>
                  <a:srgbClr val="00B050"/>
                </a:solidFill>
              </a:rPr>
              <a:t>神话中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的爱与美之神：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希腊名字：</a:t>
            </a:r>
            <a:r>
              <a:rPr lang="en-US" altLang="zh-CN" dirty="0" smtClean="0"/>
              <a:t>Aphrodite</a:t>
            </a:r>
            <a:r>
              <a:rPr lang="zh-CN" altLang="en-US" dirty="0"/>
              <a:t>阿芙洛狄忒</a:t>
            </a:r>
          </a:p>
          <a:p>
            <a:r>
              <a:rPr lang="zh-CN" altLang="en-US" dirty="0" smtClean="0"/>
              <a:t>罗马名字：</a:t>
            </a:r>
            <a:r>
              <a:rPr lang="en-US" altLang="zh-CN" dirty="0" smtClean="0"/>
              <a:t>Venus</a:t>
            </a:r>
            <a:r>
              <a:rPr lang="zh-CN" altLang="en-US" dirty="0"/>
              <a:t>维纳斯；金星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1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/>
              <a:t>max=</a:t>
            </a:r>
            <a:r>
              <a:rPr lang="zh-CN" altLang="en-US" dirty="0"/>
              <a:t>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MAX</a:t>
            </a:r>
            <a:r>
              <a:rPr lang="en-US" altLang="zh-CN" dirty="0" smtClean="0"/>
              <a:t>=image maximum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max</a:t>
            </a:r>
            <a:r>
              <a:rPr lang="en-US" altLang="zh-CN" dirty="0"/>
              <a:t>imum</a:t>
            </a:r>
            <a:r>
              <a:rPr lang="zh-CN" altLang="en-US" dirty="0"/>
              <a:t>最大值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max</a:t>
            </a:r>
            <a:r>
              <a:rPr lang="en-US" altLang="zh-CN" dirty="0"/>
              <a:t>imal</a:t>
            </a:r>
            <a:r>
              <a:rPr lang="zh-CN" altLang="en-US" dirty="0"/>
              <a:t>最大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max</a:t>
            </a:r>
            <a:r>
              <a:rPr lang="en-US" altLang="zh-CN" dirty="0" smtClean="0"/>
              <a:t>imize</a:t>
            </a:r>
            <a:r>
              <a:rPr lang="zh-CN" altLang="en-US" dirty="0" smtClean="0"/>
              <a:t>最大化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91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词根</a:t>
            </a:r>
            <a:r>
              <a:rPr lang="en-US" altLang="zh-CN" dirty="0" smtClean="0"/>
              <a:t>opt=</a:t>
            </a:r>
            <a:r>
              <a:rPr lang="zh-CN" altLang="en-US" dirty="0" smtClean="0"/>
              <a:t>好（助记：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opt</a:t>
            </a:r>
            <a:r>
              <a:rPr lang="en-US" altLang="zh-CN" dirty="0" smtClean="0"/>
              <a:t>imal</a:t>
            </a:r>
            <a:r>
              <a:rPr lang="zh-CN" altLang="en-US" dirty="0"/>
              <a:t>最佳的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opt</a:t>
            </a:r>
            <a:r>
              <a:rPr lang="en-US" altLang="zh-CN" dirty="0" smtClean="0"/>
              <a:t>imize</a:t>
            </a:r>
            <a:r>
              <a:rPr lang="zh-CN" altLang="en-US" dirty="0" smtClean="0"/>
              <a:t>使最佳化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opt</a:t>
            </a:r>
            <a:r>
              <a:rPr lang="en-US" altLang="zh-CN" dirty="0" smtClean="0"/>
              <a:t>imum</a:t>
            </a:r>
            <a:r>
              <a:rPr lang="zh-CN" altLang="en-US" dirty="0" smtClean="0"/>
              <a:t>最佳效果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8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后缀</a:t>
            </a:r>
            <a:r>
              <a:rPr lang="en-US" altLang="zh-CN" dirty="0"/>
              <a:t>-ism=</a:t>
            </a:r>
            <a:r>
              <a:rPr lang="zh-CN" altLang="en-US" dirty="0"/>
              <a:t>思想的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131590"/>
            <a:ext cx="6203032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200" dirty="0"/>
              <a:t>翻译</a:t>
            </a:r>
            <a:r>
              <a:rPr lang="zh-CN" altLang="en-US" sz="2200" dirty="0" smtClean="0"/>
              <a:t>成“思想”“哲学”“主义”等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dirty="0" smtClean="0"/>
              <a:t>optim</a:t>
            </a:r>
            <a:r>
              <a:rPr lang="en-US" altLang="zh-CN" dirty="0" smtClean="0">
                <a:solidFill>
                  <a:srgbClr val="00B050"/>
                </a:solidFill>
              </a:rPr>
              <a:t>ism</a:t>
            </a:r>
            <a:r>
              <a:rPr lang="en-US" altLang="zh-CN" dirty="0" smtClean="0"/>
              <a:t>      </a:t>
            </a:r>
          </a:p>
          <a:p>
            <a:pPr marL="0" indent="0">
              <a:buNone/>
            </a:pPr>
            <a:r>
              <a:rPr lang="en-US" altLang="zh-CN" dirty="0" smtClean="0"/>
              <a:t>social</a:t>
            </a:r>
            <a:r>
              <a:rPr lang="en-US" altLang="zh-CN" dirty="0" smtClean="0">
                <a:solidFill>
                  <a:srgbClr val="00B050"/>
                </a:solidFill>
              </a:rPr>
              <a:t>ism</a:t>
            </a:r>
          </a:p>
          <a:p>
            <a:pPr marL="0" indent="0">
              <a:buNone/>
            </a:pPr>
            <a:r>
              <a:rPr lang="en-US" altLang="zh-CN" dirty="0" smtClean="0"/>
              <a:t>capital</a:t>
            </a:r>
            <a:r>
              <a:rPr lang="en-US" altLang="zh-CN" dirty="0" smtClean="0">
                <a:solidFill>
                  <a:srgbClr val="00B050"/>
                </a:solidFill>
              </a:rPr>
              <a:t>ism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real</a:t>
            </a:r>
            <a:r>
              <a:rPr lang="en-US" altLang="zh-CN" dirty="0" smtClean="0">
                <a:solidFill>
                  <a:srgbClr val="00B050"/>
                </a:solidFill>
              </a:rPr>
              <a:t>ism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Marx</a:t>
            </a:r>
            <a:r>
              <a:rPr lang="en-US" altLang="zh-CN" dirty="0" smtClean="0">
                <a:solidFill>
                  <a:srgbClr val="00B050"/>
                </a:solidFill>
              </a:rPr>
              <a:t>ism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atom</a:t>
            </a:r>
            <a:r>
              <a:rPr lang="en-US" altLang="zh-CN" dirty="0" smtClean="0">
                <a:solidFill>
                  <a:srgbClr val="00B050"/>
                </a:solidFill>
              </a:rPr>
              <a:t>ism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ao</a:t>
            </a:r>
            <a:r>
              <a:rPr lang="en-US" altLang="zh-CN" dirty="0" smtClean="0">
                <a:solidFill>
                  <a:srgbClr val="00B050"/>
                </a:solidFill>
              </a:rPr>
              <a:t>ism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4294967295"/>
          </p:nvPr>
        </p:nvSpPr>
        <p:spPr>
          <a:xfrm>
            <a:off x="3995936" y="1203599"/>
            <a:ext cx="3888432" cy="3384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乐观；</a:t>
            </a:r>
            <a:r>
              <a:rPr lang="zh-CN" altLang="en-US" sz="3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乐观主义</a:t>
            </a:r>
            <a:endParaRPr lang="en-US" altLang="zh-CN" sz="3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3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社会主义</a:t>
            </a:r>
            <a:endParaRPr lang="en-US" altLang="zh-CN" sz="34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资本主义</a:t>
            </a:r>
          </a:p>
          <a:p>
            <a:pPr marL="0" indent="0">
              <a:buNone/>
            </a:pP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现实主义</a:t>
            </a:r>
          </a:p>
          <a:p>
            <a:pPr marL="0" indent="0">
              <a:buNone/>
            </a:pP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马克思主义</a:t>
            </a:r>
          </a:p>
          <a:p>
            <a:pPr marL="0" indent="0">
              <a:buNone/>
            </a:pP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原子论</a:t>
            </a:r>
          </a:p>
          <a:p>
            <a:pPr marL="0" indent="0">
              <a:buNone/>
            </a:pPr>
            <a:r>
              <a:rPr lang="zh-CN" altLang="en-US" sz="3400" dirty="0">
                <a:latin typeface="隶书" panose="02010509060101010101" pitchFamily="49" charset="-122"/>
                <a:ea typeface="隶书" panose="02010509060101010101" pitchFamily="49" charset="-122"/>
              </a:rPr>
              <a:t>毛泽东思想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69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05978"/>
            <a:ext cx="6203032" cy="33018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b="1" dirty="0" smtClean="0"/>
              <a:t>词根</a:t>
            </a:r>
            <a:r>
              <a:rPr lang="en-US" altLang="zh-CN" sz="4400" b="1" dirty="0"/>
              <a:t>opt</a:t>
            </a:r>
            <a:r>
              <a:rPr lang="en-US" altLang="zh-CN" sz="4400" b="1" dirty="0" smtClean="0"/>
              <a:t>= 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600" dirty="0" smtClean="0"/>
              <a:t>1</a:t>
            </a:r>
            <a:r>
              <a:rPr lang="zh-CN" altLang="en-US" sz="3600" dirty="0"/>
              <a:t>）</a:t>
            </a:r>
            <a:r>
              <a:rPr lang="zh-CN" altLang="en-US" sz="3600" dirty="0" smtClean="0"/>
              <a:t>好  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2</a:t>
            </a:r>
            <a:r>
              <a:rPr lang="zh-CN" altLang="en-US" sz="3600" dirty="0"/>
              <a:t>）</a:t>
            </a:r>
            <a:r>
              <a:rPr lang="zh-CN" altLang="en-US" sz="3600" dirty="0" smtClean="0"/>
              <a:t>眼睛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3</a:t>
            </a:r>
            <a:r>
              <a:rPr lang="zh-CN" altLang="en-US" sz="3600" dirty="0" smtClean="0"/>
              <a:t>）选择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23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 smtClean="0"/>
              <a:t>opt=</a:t>
            </a:r>
            <a:r>
              <a:rPr lang="zh-CN" altLang="en-US" dirty="0"/>
              <a:t>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opt</a:t>
            </a:r>
            <a:r>
              <a:rPr lang="en-US" altLang="zh-CN" dirty="0"/>
              <a:t>im</a:t>
            </a:r>
            <a:r>
              <a:rPr lang="en-US" altLang="zh-CN" dirty="0">
                <a:solidFill>
                  <a:srgbClr val="92D050"/>
                </a:solidFill>
              </a:rPr>
              <a:t>ism</a:t>
            </a:r>
            <a:r>
              <a:rPr lang="zh-CN" altLang="en-US" dirty="0"/>
              <a:t>乐观；乐观主义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opt</a:t>
            </a:r>
            <a:r>
              <a:rPr lang="en-US" altLang="zh-CN" dirty="0" smtClean="0"/>
              <a:t>imal</a:t>
            </a:r>
            <a:r>
              <a:rPr lang="zh-CN" altLang="en-US" dirty="0"/>
              <a:t>最佳的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opt</a:t>
            </a:r>
            <a:r>
              <a:rPr lang="en-US" altLang="zh-CN" dirty="0"/>
              <a:t>imize</a:t>
            </a:r>
            <a:r>
              <a:rPr lang="zh-CN" altLang="en-US" dirty="0"/>
              <a:t>使最佳化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opt</a:t>
            </a:r>
            <a:r>
              <a:rPr lang="en-US" altLang="zh-CN" dirty="0"/>
              <a:t>imum</a:t>
            </a:r>
            <a:r>
              <a:rPr lang="zh-CN" altLang="en-US" dirty="0"/>
              <a:t>最佳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11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 smtClean="0"/>
              <a:t>opt=</a:t>
            </a:r>
            <a:r>
              <a:rPr lang="zh-CN" altLang="en-US" dirty="0" smtClean="0"/>
              <a:t>眼睛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059582"/>
            <a:ext cx="6203032" cy="353504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opt</a:t>
            </a:r>
            <a:r>
              <a:rPr lang="en-US" altLang="zh-CN" sz="2800" dirty="0" smtClean="0"/>
              <a:t>ic/</a:t>
            </a:r>
            <a:r>
              <a:rPr lang="en-US" altLang="zh-CN" sz="2800" dirty="0" smtClean="0">
                <a:solidFill>
                  <a:srgbClr val="00B050"/>
                </a:solidFill>
              </a:rPr>
              <a:t>opt</a:t>
            </a:r>
            <a:r>
              <a:rPr lang="en-US" altLang="zh-CN" sz="2800" dirty="0" smtClean="0"/>
              <a:t>ical</a:t>
            </a:r>
            <a:r>
              <a:rPr lang="zh-CN" altLang="en-US" sz="2800" dirty="0"/>
              <a:t>光学</a:t>
            </a:r>
            <a:r>
              <a:rPr lang="zh-CN" altLang="en-US" sz="2800" dirty="0" smtClean="0"/>
              <a:t>的；眼睛的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opt</a:t>
            </a:r>
            <a:r>
              <a:rPr lang="en-US" altLang="zh-CN" sz="2800" dirty="0" smtClean="0"/>
              <a:t>ics</a:t>
            </a:r>
            <a:r>
              <a:rPr lang="zh-CN" altLang="en-US" sz="2800" dirty="0" smtClean="0"/>
              <a:t>光学</a:t>
            </a:r>
            <a:endParaRPr lang="en-US" altLang="zh-CN" sz="2800" dirty="0" smtClean="0"/>
          </a:p>
          <a:p>
            <a:endParaRPr lang="en-US" altLang="zh-CN" sz="3600" dirty="0" smtClean="0">
              <a:solidFill>
                <a:srgbClr val="00B050"/>
              </a:solidFill>
            </a:endParaRPr>
          </a:p>
          <a:p>
            <a:r>
              <a:rPr lang="zh-CN" altLang="en-US" sz="4300" dirty="0" smtClean="0">
                <a:solidFill>
                  <a:srgbClr val="00B050"/>
                </a:solidFill>
              </a:rPr>
              <a:t>后缀</a:t>
            </a:r>
            <a:r>
              <a:rPr lang="en-US" altLang="zh-CN" sz="4300" dirty="0" err="1" smtClean="0">
                <a:solidFill>
                  <a:srgbClr val="00B050"/>
                </a:solidFill>
              </a:rPr>
              <a:t>ics</a:t>
            </a:r>
            <a:r>
              <a:rPr lang="en-US" altLang="zh-CN" sz="4300" dirty="0" smtClean="0">
                <a:solidFill>
                  <a:srgbClr val="00B050"/>
                </a:solidFill>
              </a:rPr>
              <a:t>=</a:t>
            </a:r>
            <a:r>
              <a:rPr lang="zh-CN" altLang="en-US" sz="4300" dirty="0" smtClean="0">
                <a:solidFill>
                  <a:srgbClr val="00B050"/>
                </a:solidFill>
              </a:rPr>
              <a:t>学</a:t>
            </a:r>
            <a:endParaRPr lang="en-US" altLang="zh-CN" sz="43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/>
              <a:t>phys</a:t>
            </a:r>
            <a:r>
              <a:rPr lang="en-US" altLang="zh-CN" sz="2800" dirty="0" smtClean="0">
                <a:solidFill>
                  <a:srgbClr val="92D050"/>
                </a:solidFill>
              </a:rPr>
              <a:t>ics</a:t>
            </a:r>
            <a:r>
              <a:rPr lang="zh-CN" altLang="en-US" sz="2800" dirty="0" smtClean="0"/>
              <a:t>物理学</a:t>
            </a:r>
            <a:endParaRPr lang="en-US" altLang="zh-CN" sz="2800" dirty="0" smtClean="0"/>
          </a:p>
          <a:p>
            <a:r>
              <a:rPr lang="en-US" altLang="zh-CN" sz="2800" dirty="0" smtClean="0"/>
              <a:t>mathemat</a:t>
            </a:r>
            <a:r>
              <a:rPr lang="en-US" altLang="zh-CN" sz="2800" dirty="0" smtClean="0">
                <a:solidFill>
                  <a:srgbClr val="92D050"/>
                </a:solidFill>
              </a:rPr>
              <a:t>ics</a:t>
            </a:r>
            <a:r>
              <a:rPr lang="zh-CN" altLang="en-US" sz="2800" dirty="0" smtClean="0"/>
              <a:t>数学</a:t>
            </a:r>
            <a:endParaRPr lang="en-US" altLang="zh-CN" sz="2800" dirty="0" smtClean="0"/>
          </a:p>
          <a:p>
            <a:r>
              <a:rPr lang="en-US" altLang="zh-CN" sz="2800" dirty="0" smtClean="0"/>
              <a:t>econom</a:t>
            </a:r>
            <a:r>
              <a:rPr lang="en-US" altLang="zh-CN" sz="2800" dirty="0" smtClean="0">
                <a:solidFill>
                  <a:srgbClr val="92D050"/>
                </a:solidFill>
              </a:rPr>
              <a:t>ics</a:t>
            </a:r>
            <a:r>
              <a:rPr lang="zh-CN" altLang="en-US" sz="2800" dirty="0" smtClean="0"/>
              <a:t>经济学</a:t>
            </a:r>
            <a:endParaRPr lang="en-US" altLang="zh-CN" sz="28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048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词根</a:t>
            </a:r>
            <a:r>
              <a:rPr lang="en-US" altLang="zh-CN" dirty="0" smtClean="0"/>
              <a:t>opt=</a:t>
            </a:r>
            <a:r>
              <a:rPr lang="zh-CN" altLang="en-US" dirty="0"/>
              <a:t>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opt</a:t>
            </a:r>
            <a:r>
              <a:rPr lang="en-US" altLang="zh-CN" dirty="0" smtClean="0"/>
              <a:t>ion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opt</a:t>
            </a:r>
            <a:r>
              <a:rPr lang="en-US" altLang="zh-CN" dirty="0" smtClean="0"/>
              <a:t>ional</a:t>
            </a:r>
            <a:r>
              <a:rPr lang="zh-CN" altLang="en-US" dirty="0" smtClean="0"/>
              <a:t>选择的</a:t>
            </a:r>
            <a:endParaRPr lang="en-US" altLang="zh-CN" dirty="0" smtClean="0"/>
          </a:p>
          <a:p>
            <a:r>
              <a:rPr lang="en-US" altLang="zh-CN" dirty="0" smtClean="0"/>
              <a:t>ad</a:t>
            </a:r>
            <a:r>
              <a:rPr lang="en-US" altLang="zh-CN" dirty="0" smtClean="0">
                <a:solidFill>
                  <a:srgbClr val="00B050"/>
                </a:solidFill>
              </a:rPr>
              <a:t>opt</a:t>
            </a:r>
            <a:r>
              <a:rPr lang="zh-CN" altLang="en-US" dirty="0" smtClean="0"/>
              <a:t>采取；接受；收养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（核心意义：去选择）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135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夫讲单词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6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第二课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Germans</a:t>
            </a:r>
            <a:r>
              <a:rPr lang="zh-CN" altLang="en-US" dirty="0"/>
              <a:t>日耳曼人</a:t>
            </a:r>
            <a:r>
              <a:rPr lang="en-US" altLang="zh-CN" dirty="0"/>
              <a:t>;</a:t>
            </a:r>
            <a:r>
              <a:rPr lang="zh-CN" altLang="en-US" dirty="0" smtClean="0"/>
              <a:t>德国人</a:t>
            </a:r>
            <a:endParaRPr lang="en-US" altLang="zh-CN" dirty="0" smtClean="0"/>
          </a:p>
          <a:p>
            <a:r>
              <a:rPr lang="en-US" altLang="zh-CN" dirty="0" smtClean="0"/>
              <a:t>Germany</a:t>
            </a:r>
            <a:r>
              <a:rPr lang="zh-CN" altLang="en-US" dirty="0" smtClean="0"/>
              <a:t>德国</a:t>
            </a:r>
            <a:endParaRPr lang="zh-CN" altLang="en-US" dirty="0"/>
          </a:p>
          <a:p>
            <a:r>
              <a:rPr lang="en-US" altLang="zh-CN" dirty="0" smtClean="0"/>
              <a:t>Deutschland</a:t>
            </a:r>
            <a:r>
              <a:rPr lang="zh-CN" altLang="en-US" dirty="0" smtClean="0"/>
              <a:t>德国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词根</a:t>
            </a:r>
            <a:r>
              <a:rPr lang="de-DE" altLang="zh-CN" b="1" dirty="0" smtClean="0">
                <a:solidFill>
                  <a:srgbClr val="00B050"/>
                </a:solidFill>
              </a:rPr>
              <a:t>mal</a:t>
            </a:r>
            <a:r>
              <a:rPr lang="en-US" altLang="zh-CN" b="1" dirty="0" smtClean="0">
                <a:solidFill>
                  <a:srgbClr val="00B050"/>
                </a:solidFill>
              </a:rPr>
              <a:t>=bad</a:t>
            </a:r>
            <a:endParaRPr lang="de-DE" altLang="zh-CN" b="1" dirty="0">
              <a:solidFill>
                <a:srgbClr val="00B050"/>
              </a:solidFill>
            </a:endParaRPr>
          </a:p>
          <a:p>
            <a:r>
              <a:rPr lang="de-DE" altLang="zh-CN" dirty="0">
                <a:solidFill>
                  <a:srgbClr val="00B050"/>
                </a:solidFill>
              </a:rPr>
              <a:t>mal</a:t>
            </a:r>
            <a:r>
              <a:rPr lang="de-DE" altLang="zh-CN" dirty="0"/>
              <a:t>function</a:t>
            </a:r>
            <a:r>
              <a:rPr lang="zh-CN" altLang="de-DE" dirty="0"/>
              <a:t>故障</a:t>
            </a:r>
          </a:p>
          <a:p>
            <a:r>
              <a:rPr lang="de-DE" altLang="zh-CN" dirty="0">
                <a:solidFill>
                  <a:srgbClr val="00B050"/>
                </a:solidFill>
              </a:rPr>
              <a:t>mal</a:t>
            </a:r>
            <a:r>
              <a:rPr lang="de-DE" altLang="zh-CN" dirty="0"/>
              <a:t>treat</a:t>
            </a:r>
            <a:r>
              <a:rPr lang="zh-CN" altLang="de-DE" dirty="0"/>
              <a:t>虐待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17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Christmas</a:t>
            </a:r>
            <a:r>
              <a:rPr lang="zh-CN" altLang="en-US" dirty="0"/>
              <a:t>圣诞节（基督弥撒）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hrist</a:t>
            </a:r>
            <a:r>
              <a:rPr lang="zh-CN" altLang="en-US" dirty="0"/>
              <a:t>基督</a:t>
            </a:r>
            <a:endParaRPr lang="en-US" altLang="zh-CN" dirty="0" smtClean="0"/>
          </a:p>
          <a:p>
            <a:r>
              <a:rPr lang="en-US" altLang="zh-CN" dirty="0" smtClean="0"/>
              <a:t>Adam</a:t>
            </a:r>
            <a:r>
              <a:rPr lang="zh-CN" altLang="en-US" dirty="0" smtClean="0"/>
              <a:t>亚当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男</a:t>
            </a:r>
            <a:r>
              <a:rPr lang="en-US" altLang="zh-CN" dirty="0" smtClean="0"/>
              <a:t>】</a:t>
            </a:r>
            <a:r>
              <a:rPr lang="zh-CN" altLang="en-US" dirty="0"/>
              <a:t>（圣经中人类的始祖）</a:t>
            </a:r>
            <a:endParaRPr lang="en-US" altLang="zh-CN" dirty="0" smtClean="0"/>
          </a:p>
          <a:p>
            <a:r>
              <a:rPr lang="en-US" altLang="zh-CN" dirty="0" smtClean="0"/>
              <a:t>Eva</a:t>
            </a:r>
            <a:r>
              <a:rPr lang="zh-CN" altLang="en-US" dirty="0" smtClean="0"/>
              <a:t>夏娃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（</a:t>
            </a:r>
            <a:r>
              <a:rPr lang="zh-CN" altLang="en-US" dirty="0"/>
              <a:t>圣经中人类的始祖</a:t>
            </a:r>
            <a:r>
              <a:rPr lang="zh-CN" altLang="en-US" dirty="0" smtClean="0"/>
              <a:t>）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51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第三课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Britain  </a:t>
            </a:r>
            <a:r>
              <a:rPr lang="zh-CN" altLang="en-US" dirty="0"/>
              <a:t>英国</a:t>
            </a:r>
          </a:p>
          <a:p>
            <a:r>
              <a:rPr lang="en-US" altLang="zh-CN" dirty="0" smtClean="0"/>
              <a:t>British  </a:t>
            </a:r>
            <a:r>
              <a:rPr lang="zh-CN" altLang="en-US" dirty="0"/>
              <a:t>英国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England  </a:t>
            </a:r>
            <a:r>
              <a:rPr lang="zh-CN" altLang="en-US" dirty="0"/>
              <a:t>英格兰</a:t>
            </a:r>
            <a:endParaRPr lang="en-US" altLang="zh-CN" dirty="0" smtClean="0"/>
          </a:p>
          <a:p>
            <a:r>
              <a:rPr lang="en-US" altLang="zh-CN" dirty="0"/>
              <a:t>English  </a:t>
            </a:r>
            <a:r>
              <a:rPr lang="zh-CN" altLang="en-US" dirty="0"/>
              <a:t>英格兰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UK</a:t>
            </a:r>
            <a:r>
              <a:rPr lang="zh-CN" altLang="en-US" dirty="0"/>
              <a:t>（</a:t>
            </a:r>
            <a:r>
              <a:rPr lang="en-US" altLang="zh-CN" dirty="0"/>
              <a:t>United Kingdom</a:t>
            </a:r>
            <a:r>
              <a:rPr lang="zh-CN" altLang="en-US" dirty="0"/>
              <a:t>）英国</a:t>
            </a:r>
          </a:p>
          <a:p>
            <a:r>
              <a:rPr lang="en-US" altLang="zh-CN" dirty="0"/>
              <a:t>US</a:t>
            </a:r>
            <a:r>
              <a:rPr lang="zh-CN" altLang="en-US" dirty="0"/>
              <a:t>（</a:t>
            </a:r>
            <a:r>
              <a:rPr lang="en-US" altLang="zh-CN" dirty="0"/>
              <a:t>United States</a:t>
            </a:r>
            <a:r>
              <a:rPr lang="zh-CN" altLang="en-US" dirty="0"/>
              <a:t>）美国</a:t>
            </a:r>
          </a:p>
          <a:p>
            <a:r>
              <a:rPr lang="en-US" altLang="zh-CN" dirty="0"/>
              <a:t>UN</a:t>
            </a:r>
            <a:r>
              <a:rPr lang="zh-CN" altLang="en-US" dirty="0"/>
              <a:t>（</a:t>
            </a:r>
            <a:r>
              <a:rPr lang="en-US" altLang="zh-CN" dirty="0"/>
              <a:t>United Nation</a:t>
            </a:r>
            <a:r>
              <a:rPr lang="zh-CN" altLang="en-US" dirty="0"/>
              <a:t>）联合国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72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home</a:t>
            </a:r>
            <a:r>
              <a:rPr lang="zh-CN" altLang="en-US" dirty="0" smtClean="0"/>
              <a:t>家</a:t>
            </a:r>
            <a:endParaRPr lang="en-US" altLang="zh-CN" dirty="0" smtClean="0"/>
          </a:p>
          <a:p>
            <a:r>
              <a:rPr lang="en-US" altLang="zh-CN" dirty="0" smtClean="0"/>
              <a:t>dome</a:t>
            </a:r>
            <a:r>
              <a:rPr lang="zh-CN" altLang="en-US" dirty="0" smtClean="0"/>
              <a:t>圆屋顶</a:t>
            </a:r>
            <a:endParaRPr lang="en-US" altLang="zh-CN" dirty="0" smtClean="0"/>
          </a:p>
          <a:p>
            <a:r>
              <a:rPr lang="en-US" altLang="zh-CN" dirty="0"/>
              <a:t>domain</a:t>
            </a:r>
            <a:r>
              <a:rPr lang="zh-CN" altLang="en-US" dirty="0"/>
              <a:t>领域</a:t>
            </a:r>
          </a:p>
          <a:p>
            <a:r>
              <a:rPr lang="en-US" altLang="zh-CN" dirty="0"/>
              <a:t>dominate</a:t>
            </a:r>
            <a:r>
              <a:rPr lang="zh-CN" altLang="en-US" dirty="0"/>
              <a:t>支配；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 smtClean="0"/>
              <a:t>kingdom</a:t>
            </a:r>
            <a:r>
              <a:rPr lang="zh-CN" altLang="en-US" dirty="0" smtClean="0"/>
              <a:t>王国</a:t>
            </a:r>
          </a:p>
        </p:txBody>
      </p:sp>
    </p:spTree>
    <p:extLst>
      <p:ext uri="{BB962C8B-B14F-4D97-AF65-F5344CB8AC3E}">
        <p14:creationId xmlns:p14="http://schemas.microsoft.com/office/powerpoint/2010/main" val="234832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wedish</a:t>
            </a:r>
            <a:r>
              <a:rPr lang="zh-CN" altLang="en-US" dirty="0"/>
              <a:t>瑞典的；瑞典人的；瑞典语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panish</a:t>
            </a:r>
            <a:r>
              <a:rPr lang="zh-CN" altLang="en-US" dirty="0"/>
              <a:t>西班牙的；西班牙人的；西班牙语</a:t>
            </a:r>
          </a:p>
          <a:p>
            <a:r>
              <a:rPr lang="en-US" altLang="zh-CN" dirty="0"/>
              <a:t>Chinese</a:t>
            </a:r>
            <a:r>
              <a:rPr lang="zh-CN" altLang="en-US" dirty="0"/>
              <a:t>中国的；</a:t>
            </a:r>
            <a:r>
              <a:rPr lang="zh-CN" altLang="en-US" dirty="0" smtClean="0"/>
              <a:t>中国人</a:t>
            </a:r>
            <a:r>
              <a:rPr lang="zh-CN" altLang="en-US" dirty="0"/>
              <a:t>的；汉语</a:t>
            </a:r>
          </a:p>
          <a:p>
            <a:r>
              <a:rPr lang="en-US" altLang="zh-CN" dirty="0"/>
              <a:t>Japanese</a:t>
            </a:r>
            <a:r>
              <a:rPr lang="zh-CN" altLang="en-US" dirty="0"/>
              <a:t>日本的；日本人的；日语</a:t>
            </a:r>
          </a:p>
        </p:txBody>
      </p:sp>
    </p:spTree>
    <p:extLst>
      <p:ext uri="{BB962C8B-B14F-4D97-AF65-F5344CB8AC3E}">
        <p14:creationId xmlns:p14="http://schemas.microsoft.com/office/powerpoint/2010/main" val="156927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后缀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）形容词</a:t>
            </a:r>
            <a:r>
              <a:rPr lang="zh-CN" altLang="en-US" sz="2800" b="1" dirty="0"/>
              <a:t>后缀</a:t>
            </a:r>
            <a:endParaRPr lang="en-US" altLang="zh-CN" sz="2800" b="1" dirty="0" smtClean="0"/>
          </a:p>
          <a:p>
            <a:r>
              <a:rPr lang="en-US" altLang="zh-CN" dirty="0" smtClean="0"/>
              <a:t>popul</a:t>
            </a:r>
            <a:r>
              <a:rPr lang="en-US" altLang="zh-CN" dirty="0" smtClean="0">
                <a:solidFill>
                  <a:srgbClr val="00B050"/>
                </a:solidFill>
              </a:rPr>
              <a:t>ar</a:t>
            </a:r>
            <a:r>
              <a:rPr lang="zh-CN" altLang="en-US" dirty="0"/>
              <a:t>流行的</a:t>
            </a:r>
            <a:endParaRPr lang="en-US" altLang="zh-CN" dirty="0"/>
          </a:p>
          <a:p>
            <a:r>
              <a:rPr lang="en-US" altLang="zh-CN" dirty="0" smtClean="0"/>
              <a:t>sol</a:t>
            </a:r>
            <a:r>
              <a:rPr lang="en-US" altLang="zh-CN" dirty="0" smtClean="0">
                <a:solidFill>
                  <a:srgbClr val="00B050"/>
                </a:solidFill>
              </a:rPr>
              <a:t>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太阳的</a:t>
            </a:r>
            <a:endParaRPr lang="en-US" altLang="zh-CN" dirty="0" smtClean="0"/>
          </a:p>
          <a:p>
            <a:r>
              <a:rPr lang="en-US" altLang="zh-CN" dirty="0" smtClean="0"/>
              <a:t>lun</a:t>
            </a:r>
            <a:r>
              <a:rPr lang="en-US" altLang="zh-CN" dirty="0" smtClean="0">
                <a:solidFill>
                  <a:srgbClr val="00B050"/>
                </a:solidFill>
              </a:rPr>
              <a:t>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月亮的</a:t>
            </a:r>
            <a:endParaRPr lang="en-US" altLang="zh-CN" dirty="0" smtClean="0"/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）名词</a:t>
            </a:r>
            <a:r>
              <a:rPr lang="zh-CN" altLang="en-US" sz="2800" b="1" dirty="0"/>
              <a:t>后缀</a:t>
            </a:r>
            <a:endParaRPr lang="en-US" altLang="zh-CN" sz="2800" b="1" dirty="0" smtClean="0"/>
          </a:p>
          <a:p>
            <a:r>
              <a:rPr lang="en-US" altLang="zh-CN" dirty="0"/>
              <a:t>bag</a:t>
            </a:r>
            <a:r>
              <a:rPr lang="zh-CN" altLang="en-US" dirty="0"/>
              <a:t>包</a:t>
            </a:r>
            <a:r>
              <a:rPr lang="en-US" altLang="zh-CN" dirty="0"/>
              <a:t>——beg</a:t>
            </a:r>
            <a:r>
              <a:rPr lang="zh-CN" altLang="en-US" dirty="0"/>
              <a:t>乞讨</a:t>
            </a:r>
            <a:r>
              <a:rPr lang="en-US" altLang="zh-CN" dirty="0"/>
              <a:t>——begg</a:t>
            </a:r>
            <a:r>
              <a:rPr lang="en-US" altLang="zh-CN" dirty="0">
                <a:solidFill>
                  <a:srgbClr val="00B050"/>
                </a:solidFill>
              </a:rPr>
              <a:t>ar</a:t>
            </a:r>
            <a:r>
              <a:rPr lang="zh-CN" altLang="en-US" dirty="0"/>
              <a:t>乞丐</a:t>
            </a:r>
          </a:p>
          <a:p>
            <a:r>
              <a:rPr lang="en-US" altLang="zh-CN" dirty="0"/>
              <a:t>lie</a:t>
            </a:r>
            <a:r>
              <a:rPr lang="zh-CN" altLang="en-US" dirty="0"/>
              <a:t>说谎（谐音：赖）</a:t>
            </a:r>
            <a:r>
              <a:rPr lang="en-US" altLang="zh-CN" dirty="0"/>
              <a:t>——li</a:t>
            </a:r>
            <a:r>
              <a:rPr lang="en-US" altLang="zh-CN" dirty="0">
                <a:solidFill>
                  <a:srgbClr val="00B050"/>
                </a:solidFill>
              </a:rPr>
              <a:t>ar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70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942</Words>
  <Application>Microsoft Office PowerPoint</Application>
  <PresentationFormat>全屏显示(16:9)</PresentationFormat>
  <Paragraphs>256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Office 主题</vt:lpstr>
      <vt:lpstr>1_Office 主题</vt:lpstr>
      <vt:lpstr>4_Office 主题</vt:lpstr>
      <vt:lpstr>课程词汇汇总</vt:lpstr>
      <vt:lpstr>第一课 </vt:lpstr>
      <vt:lpstr>PowerPoint 演示文稿</vt:lpstr>
      <vt:lpstr>第二课</vt:lpstr>
      <vt:lpstr>PowerPoint 演示文稿</vt:lpstr>
      <vt:lpstr>第三课</vt:lpstr>
      <vt:lpstr>PowerPoint 演示文稿</vt:lpstr>
      <vt:lpstr>PowerPoint 演示文稿</vt:lpstr>
      <vt:lpstr>后缀-ar</vt:lpstr>
      <vt:lpstr> 名词后缀ard/ar（含贬义） </vt:lpstr>
      <vt:lpstr>后缀-y</vt:lpstr>
      <vt:lpstr>名词+y （-y做形容词后缀）</vt:lpstr>
      <vt:lpstr>形容词+y （-y做名词后缀）</vt:lpstr>
      <vt:lpstr>动词+y （-y做形容词后缀或名词后缀）</vt:lpstr>
      <vt:lpstr>后缀ish</vt:lpstr>
      <vt:lpstr>第四课</vt:lpstr>
      <vt:lpstr>第五课</vt:lpstr>
      <vt:lpstr>第六课</vt:lpstr>
      <vt:lpstr>  词根vac=空 【借助cave来记忆】</vt:lpstr>
      <vt:lpstr>第七课</vt:lpstr>
      <vt:lpstr>词根ben=词根bon=好</vt:lpstr>
      <vt:lpstr>词根gen/gn=生</vt:lpstr>
      <vt:lpstr> 后缀-ry=后缀-um=词根loc=place（地方）</vt:lpstr>
      <vt:lpstr>词根loc=place</vt:lpstr>
      <vt:lpstr>词根dict=说</vt:lpstr>
      <vt:lpstr>带有拉丁词尾-us的单词</vt:lpstr>
      <vt:lpstr>第八课</vt:lpstr>
      <vt:lpstr>PowerPoint 演示文稿</vt:lpstr>
      <vt:lpstr>第九课</vt:lpstr>
      <vt:lpstr>词根max=大</vt:lpstr>
      <vt:lpstr>词根opt=好（助记：top）</vt:lpstr>
      <vt:lpstr>后缀-ism=思想的集合</vt:lpstr>
      <vt:lpstr> 词根opt=  1）好    2）眼睛  3）选择 </vt:lpstr>
      <vt:lpstr>词根opt=好</vt:lpstr>
      <vt:lpstr>词根opt=眼睛</vt:lpstr>
      <vt:lpstr>词根opt=选择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47</cp:revision>
  <dcterms:created xsi:type="dcterms:W3CDTF">2014-08-02T14:07:21Z</dcterms:created>
  <dcterms:modified xsi:type="dcterms:W3CDTF">2014-12-31T12:56:43Z</dcterms:modified>
</cp:coreProperties>
</file>