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96" r:id="rId3"/>
    <p:sldMasterId id="2147483708" r:id="rId4"/>
  </p:sldMasterIdLst>
  <p:notesMasterIdLst>
    <p:notesMasterId r:id="rId54"/>
  </p:notesMasterIdLst>
  <p:sldIdLst>
    <p:sldId id="296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2" r:id="rId50"/>
    <p:sldId id="370" r:id="rId51"/>
    <p:sldId id="371" r:id="rId52"/>
    <p:sldId id="305" r:id="rId5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6" autoAdjust="0"/>
    <p:restoredTop sz="94660"/>
  </p:normalViewPr>
  <p:slideViewPr>
    <p:cSldViewPr>
      <p:cViewPr varScale="1">
        <p:scale>
          <a:sx n="144" d="100"/>
          <a:sy n="144" d="100"/>
        </p:scale>
        <p:origin x="-72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04D8B-8AC9-4427-ABF7-2EC62169F5D9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2CE12-864D-4150-8ECD-74EEFDA49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7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7BA90-028B-48D0-9B87-E917C062C7DC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7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3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indent="0">
              <a:buNone/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8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9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3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2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8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5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5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4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3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6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>
              <a:defRPr sz="2000">
                <a:latin typeface="华文隶书" panose="02010800040101010101" pitchFamily="2" charset="-122"/>
                <a:ea typeface="华文隶书" panose="02010800040101010101" pitchFamily="2" charset="-122"/>
              </a:defRPr>
            </a:lvl2pPr>
            <a:lvl3pPr>
              <a:defRPr sz="1800">
                <a:latin typeface="华文隶书" panose="02010800040101010101" pitchFamily="2" charset="-122"/>
                <a:ea typeface="华文隶书" panose="02010800040101010101" pitchFamily="2" charset="-122"/>
              </a:defRPr>
            </a:lvl3pPr>
            <a:lvl4pPr>
              <a:defRPr sz="1600">
                <a:latin typeface="华文隶书" panose="02010800040101010101" pitchFamily="2" charset="-122"/>
                <a:ea typeface="华文隶书" panose="02010800040101010101" pitchFamily="2" charset="-122"/>
              </a:defRPr>
            </a:lvl4pPr>
            <a:lvl5pPr>
              <a:defRPr sz="1600">
                <a:latin typeface="华文隶书" panose="02010800040101010101" pitchFamily="2" charset="-122"/>
                <a:ea typeface="华文隶书" panose="020108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0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7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1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9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4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8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7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44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25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8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zh-CN" altLang="en-US" sz="2400" kern="120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zh-CN" altLang="en-US" sz="2000" kern="120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zh-CN" altLang="en-US" sz="1800" kern="120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zh-CN" altLang="en-US" sz="1800" kern="120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zh-CN" altLang="en-US" sz="1800" kern="1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4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24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>
              <a:defRPr sz="2000">
                <a:latin typeface="华文隶书" panose="02010800040101010101" pitchFamily="2" charset="-122"/>
                <a:ea typeface="华文隶书" panose="02010800040101010101" pitchFamily="2" charset="-122"/>
              </a:defRPr>
            </a:lvl2pPr>
            <a:lvl3pPr>
              <a:defRPr sz="1800">
                <a:latin typeface="华文隶书" panose="02010800040101010101" pitchFamily="2" charset="-122"/>
                <a:ea typeface="华文隶书" panose="02010800040101010101" pitchFamily="2" charset="-122"/>
              </a:defRPr>
            </a:lvl3pPr>
            <a:lvl4pPr>
              <a:defRPr sz="1600">
                <a:latin typeface="华文隶书" panose="02010800040101010101" pitchFamily="2" charset="-122"/>
                <a:ea typeface="华文隶书" panose="02010800040101010101" pitchFamily="2" charset="-122"/>
              </a:defRPr>
            </a:lvl4pPr>
            <a:lvl5pPr>
              <a:defRPr sz="1600">
                <a:latin typeface="华文隶书" panose="02010800040101010101" pitchFamily="2" charset="-122"/>
                <a:ea typeface="华文隶书" panose="020108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19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8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68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4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61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词汇汇总</a:t>
            </a:r>
            <a:endParaRPr lang="zh-CN" altLang="en-US" sz="48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2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后缀</a:t>
            </a: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ent</a:t>
            </a:r>
            <a:r>
              <a:rPr lang="en-US" altLang="zh-CN" sz="2800" dirty="0" smtClean="0"/>
              <a:t>/-ant     </a:t>
            </a:r>
            <a:r>
              <a:rPr lang="zh-CN" altLang="en-US" sz="2800" dirty="0" smtClean="0"/>
              <a:t>后缀</a:t>
            </a: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ence</a:t>
            </a:r>
            <a:r>
              <a:rPr lang="en-US" altLang="zh-CN" sz="2800" dirty="0" smtClean="0"/>
              <a:t>/-</a:t>
            </a:r>
            <a:r>
              <a:rPr lang="en-US" altLang="zh-CN" sz="2800" dirty="0" err="1" smtClean="0"/>
              <a:t>ance</a:t>
            </a:r>
            <a:r>
              <a:rPr lang="en-US" altLang="zh-CN" sz="2800" dirty="0" smtClean="0"/>
              <a:t>/-</a:t>
            </a:r>
            <a:r>
              <a:rPr lang="en-US" altLang="zh-CN" sz="2800" dirty="0" err="1" smtClean="0"/>
              <a:t>ency</a:t>
            </a:r>
            <a:r>
              <a:rPr lang="en-US" altLang="zh-CN" sz="2800" dirty="0" smtClean="0"/>
              <a:t>/-</a:t>
            </a:r>
            <a:r>
              <a:rPr lang="en-US" altLang="zh-CN" sz="2800" dirty="0" err="1" smtClean="0"/>
              <a:t>ancy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dist</a:t>
            </a:r>
            <a:r>
              <a:rPr lang="en-US" altLang="zh-CN" dirty="0" smtClean="0">
                <a:solidFill>
                  <a:srgbClr val="00B050"/>
                </a:solidFill>
              </a:rPr>
              <a:t>ant</a:t>
            </a:r>
            <a:r>
              <a:rPr lang="en-US" altLang="zh-CN" dirty="0" smtClean="0"/>
              <a:t>——dist</a:t>
            </a:r>
            <a:r>
              <a:rPr lang="en-US" altLang="zh-CN" dirty="0" smtClean="0">
                <a:solidFill>
                  <a:srgbClr val="00B050"/>
                </a:solidFill>
              </a:rPr>
              <a:t>ance</a:t>
            </a:r>
          </a:p>
          <a:p>
            <a:r>
              <a:rPr lang="en-US" altLang="zh-CN" dirty="0" smtClean="0"/>
              <a:t>err</a:t>
            </a:r>
            <a:r>
              <a:rPr lang="en-US" altLang="zh-CN" dirty="0">
                <a:solidFill>
                  <a:srgbClr val="00B050"/>
                </a:solidFill>
              </a:rPr>
              <a:t>ant</a:t>
            </a:r>
            <a:r>
              <a:rPr lang="en-US" altLang="zh-CN" dirty="0"/>
              <a:t>——</a:t>
            </a:r>
            <a:r>
              <a:rPr lang="en-US" altLang="zh-CN" dirty="0" err="1"/>
              <a:t>err</a:t>
            </a:r>
            <a:r>
              <a:rPr lang="en-US" altLang="zh-CN" dirty="0" err="1">
                <a:solidFill>
                  <a:srgbClr val="00B050"/>
                </a:solidFill>
              </a:rPr>
              <a:t>ancy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vac</a:t>
            </a:r>
            <a:r>
              <a:rPr lang="en-US" altLang="zh-CN" dirty="0">
                <a:solidFill>
                  <a:srgbClr val="00B050"/>
                </a:solidFill>
              </a:rPr>
              <a:t>ant</a:t>
            </a:r>
            <a:r>
              <a:rPr lang="en-US" altLang="zh-CN" dirty="0"/>
              <a:t>——vac</a:t>
            </a:r>
            <a:r>
              <a:rPr lang="en-US" altLang="zh-CN" dirty="0">
                <a:solidFill>
                  <a:srgbClr val="00B050"/>
                </a:solidFill>
              </a:rPr>
              <a:t>ancy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depend</a:t>
            </a:r>
            <a:r>
              <a:rPr lang="en-US" altLang="zh-CN" dirty="0" smtClean="0">
                <a:solidFill>
                  <a:srgbClr val="00B050"/>
                </a:solidFill>
              </a:rPr>
              <a:t>ent</a:t>
            </a:r>
            <a:r>
              <a:rPr lang="en-US" altLang="zh-CN" dirty="0" smtClean="0"/>
              <a:t>——depend</a:t>
            </a:r>
            <a:r>
              <a:rPr lang="en-US" altLang="zh-CN" dirty="0" smtClean="0">
                <a:solidFill>
                  <a:srgbClr val="00B050"/>
                </a:solidFill>
              </a:rPr>
              <a:t>ence</a:t>
            </a:r>
          </a:p>
          <a:p>
            <a:r>
              <a:rPr lang="en-US" altLang="zh-CN" dirty="0" smtClean="0"/>
              <a:t>independ</a:t>
            </a:r>
            <a:r>
              <a:rPr lang="en-US" altLang="zh-CN" dirty="0" smtClean="0">
                <a:solidFill>
                  <a:srgbClr val="00B050"/>
                </a:solidFill>
              </a:rPr>
              <a:t>ent</a:t>
            </a:r>
            <a:r>
              <a:rPr lang="en-US" altLang="zh-CN" dirty="0" smtClean="0"/>
              <a:t>——independ</a:t>
            </a:r>
            <a:r>
              <a:rPr lang="en-US" altLang="zh-CN" dirty="0" smtClean="0">
                <a:solidFill>
                  <a:srgbClr val="00B050"/>
                </a:solidFill>
              </a:rPr>
              <a:t>ence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differ</a:t>
            </a:r>
            <a:r>
              <a:rPr lang="en-US" altLang="zh-CN" dirty="0" smtClean="0">
                <a:solidFill>
                  <a:srgbClr val="00B050"/>
                </a:solidFill>
              </a:rPr>
              <a:t>ent</a:t>
            </a:r>
            <a:r>
              <a:rPr lang="en-US" altLang="zh-CN" dirty="0" smtClean="0"/>
              <a:t>——differ</a:t>
            </a:r>
            <a:r>
              <a:rPr lang="en-US" altLang="zh-CN" dirty="0" smtClean="0">
                <a:solidFill>
                  <a:srgbClr val="00B050"/>
                </a:solidFill>
              </a:rPr>
              <a:t>ence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左右箭头 3"/>
          <p:cNvSpPr/>
          <p:nvPr/>
        </p:nvSpPr>
        <p:spPr>
          <a:xfrm>
            <a:off x="2924132" y="608651"/>
            <a:ext cx="576064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4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ent</a:t>
            </a:r>
            <a:r>
              <a:rPr lang="en-US" altLang="zh-CN" dirty="0" smtClean="0"/>
              <a:t>/-ant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-</a:t>
            </a:r>
            <a:r>
              <a:rPr lang="en-US" altLang="zh-CN" sz="2800" b="1" dirty="0" err="1" smtClean="0"/>
              <a:t>ent</a:t>
            </a:r>
            <a:r>
              <a:rPr lang="en-US" altLang="zh-CN" sz="2800" b="1" dirty="0" smtClean="0"/>
              <a:t>/-ant</a:t>
            </a:r>
            <a:r>
              <a:rPr lang="zh-CN" altLang="en-US" sz="2800" b="1" dirty="0" smtClean="0"/>
              <a:t>做名词后缀时（</a:t>
            </a:r>
            <a:r>
              <a:rPr lang="en-US" altLang="zh-CN" sz="2800" b="1" dirty="0" smtClean="0"/>
              <a:t>……</a:t>
            </a:r>
            <a:r>
              <a:rPr lang="zh-CN" altLang="en-US" sz="2800" b="1" dirty="0" smtClean="0"/>
              <a:t>人）</a:t>
            </a:r>
            <a:endParaRPr lang="en-US" altLang="zh-CN" sz="2800" b="1" dirty="0" smtClean="0"/>
          </a:p>
          <a:p>
            <a:r>
              <a:rPr lang="en-US" altLang="zh-CN" dirty="0" smtClean="0"/>
              <a:t>assist</a:t>
            </a:r>
            <a:r>
              <a:rPr lang="en-US" altLang="zh-CN" dirty="0" smtClean="0">
                <a:solidFill>
                  <a:srgbClr val="00B050"/>
                </a:solidFill>
              </a:rPr>
              <a:t>ant</a:t>
            </a:r>
            <a:r>
              <a:rPr lang="zh-CN" altLang="en-US" dirty="0" smtClean="0"/>
              <a:t>助手（</a:t>
            </a:r>
            <a:r>
              <a:rPr lang="en-US" altLang="zh-CN" dirty="0" smtClean="0"/>
              <a:t>assist</a:t>
            </a:r>
            <a:r>
              <a:rPr lang="zh-CN" altLang="en-US" dirty="0" smtClean="0"/>
              <a:t>帮助；辅助 </a:t>
            </a:r>
            <a:r>
              <a:rPr lang="en-US" altLang="zh-CN" dirty="0" smtClean="0"/>
              <a:t>v.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merch</a:t>
            </a:r>
            <a:r>
              <a:rPr lang="en-US" altLang="zh-CN" dirty="0" smtClean="0">
                <a:solidFill>
                  <a:srgbClr val="00B050"/>
                </a:solidFill>
              </a:rPr>
              <a:t>ant</a:t>
            </a:r>
            <a:r>
              <a:rPr lang="zh-CN" altLang="en-US" dirty="0" smtClean="0"/>
              <a:t>商人</a:t>
            </a:r>
            <a:endParaRPr lang="en-US" altLang="zh-CN" dirty="0" smtClean="0"/>
          </a:p>
          <a:p>
            <a:r>
              <a:rPr lang="en-US" altLang="zh-CN" dirty="0" smtClean="0"/>
              <a:t>peas</a:t>
            </a:r>
            <a:r>
              <a:rPr lang="en-US" altLang="zh-CN" dirty="0" smtClean="0">
                <a:solidFill>
                  <a:srgbClr val="00B050"/>
                </a:solidFill>
              </a:rPr>
              <a:t>ant</a:t>
            </a:r>
            <a:r>
              <a:rPr lang="zh-CN" altLang="en-US" dirty="0" smtClean="0"/>
              <a:t>农民 </a:t>
            </a:r>
            <a:r>
              <a:rPr lang="en-US" altLang="zh-CN" dirty="0" smtClean="0"/>
              <a:t>(pea</a:t>
            </a:r>
            <a:r>
              <a:rPr lang="zh-CN" altLang="en-US" dirty="0" smtClean="0"/>
              <a:t>豌豆）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presid</a:t>
            </a:r>
            <a:r>
              <a:rPr lang="en-US" altLang="zh-CN" dirty="0" smtClean="0">
                <a:solidFill>
                  <a:srgbClr val="00B050"/>
                </a:solidFill>
              </a:rPr>
              <a:t>ent</a:t>
            </a:r>
            <a:r>
              <a:rPr lang="zh-CN" altLang="en-US" dirty="0" smtClean="0"/>
              <a:t>总统；总裁；校长</a:t>
            </a:r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stud</a:t>
            </a:r>
            <a:r>
              <a:rPr lang="en-US" altLang="zh-CN" dirty="0" smtClean="0">
                <a:solidFill>
                  <a:srgbClr val="00B050"/>
                </a:solidFill>
              </a:rPr>
              <a:t>ent</a:t>
            </a:r>
            <a:r>
              <a:rPr lang="zh-CN" altLang="en-US" dirty="0" smtClean="0"/>
              <a:t>学生 （</a:t>
            </a:r>
            <a:r>
              <a:rPr lang="en-US" altLang="zh-CN" dirty="0" smtClean="0"/>
              <a:t>study</a:t>
            </a:r>
            <a:r>
              <a:rPr lang="zh-CN" altLang="en-US" dirty="0" smtClean="0"/>
              <a:t>学习）</a:t>
            </a:r>
            <a:endParaRPr lang="en-US" altLang="zh-CN" dirty="0" smtClean="0"/>
          </a:p>
          <a:p>
            <a:r>
              <a:rPr lang="en-US" altLang="zh-CN" dirty="0" smtClean="0"/>
              <a:t>resid</a:t>
            </a:r>
            <a:r>
              <a:rPr lang="en-US" altLang="zh-CN" dirty="0" smtClean="0">
                <a:solidFill>
                  <a:srgbClr val="00B050"/>
                </a:solidFill>
              </a:rPr>
              <a:t>ent</a:t>
            </a:r>
            <a:r>
              <a:rPr lang="zh-CN" altLang="en-US" dirty="0" smtClean="0"/>
              <a:t>居民</a:t>
            </a:r>
            <a:r>
              <a:rPr lang="en-US" altLang="zh-CN" dirty="0" smtClean="0"/>
              <a:t> (reside</a:t>
            </a:r>
            <a:r>
              <a:rPr lang="zh-CN" altLang="en-US" dirty="0" smtClean="0"/>
              <a:t>居住</a:t>
            </a:r>
            <a:r>
              <a:rPr lang="en-US" altLang="zh-CN" dirty="0" smtClean="0"/>
              <a:t>vi.)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87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词根</a:t>
            </a:r>
            <a:r>
              <a:rPr lang="en-US" altLang="zh-CN" dirty="0" smtClean="0"/>
              <a:t>it=</a:t>
            </a:r>
            <a:r>
              <a:rPr lang="zh-CN" altLang="en-US" dirty="0" smtClean="0"/>
              <a:t>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</a:t>
            </a:r>
            <a:r>
              <a:rPr lang="en-US" altLang="zh-CN" dirty="0" smtClean="0">
                <a:solidFill>
                  <a:srgbClr val="00B050"/>
                </a:solidFill>
              </a:rPr>
              <a:t>it</a:t>
            </a:r>
            <a:r>
              <a:rPr lang="zh-CN" altLang="en-US" dirty="0" smtClean="0"/>
              <a:t>出口</a:t>
            </a:r>
            <a:endParaRPr lang="en-US" altLang="zh-CN" dirty="0" smtClean="0"/>
          </a:p>
          <a:p>
            <a:r>
              <a:rPr lang="en-US" altLang="zh-CN" dirty="0" smtClean="0"/>
              <a:t>orb</a:t>
            </a:r>
            <a:r>
              <a:rPr lang="en-US" altLang="zh-CN" dirty="0" smtClean="0">
                <a:solidFill>
                  <a:srgbClr val="00B050"/>
                </a:solidFill>
              </a:rPr>
              <a:t>it</a:t>
            </a:r>
            <a:r>
              <a:rPr lang="zh-CN" altLang="en-US" dirty="0"/>
              <a:t>轨道</a:t>
            </a:r>
          </a:p>
          <a:p>
            <a:r>
              <a:rPr lang="en-US" altLang="zh-CN" dirty="0"/>
              <a:t>in</a:t>
            </a:r>
            <a:r>
              <a:rPr lang="en-US" altLang="zh-CN" dirty="0">
                <a:solidFill>
                  <a:srgbClr val="00B050"/>
                </a:solidFill>
              </a:rPr>
              <a:t>it</a:t>
            </a:r>
            <a:r>
              <a:rPr lang="en-US" altLang="zh-CN" dirty="0"/>
              <a:t>ial</a:t>
            </a:r>
            <a:r>
              <a:rPr lang="zh-CN" altLang="en-US" dirty="0"/>
              <a:t>入门的，初始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circu</a:t>
            </a:r>
            <a:r>
              <a:rPr lang="en-US" altLang="zh-CN" dirty="0" smtClean="0">
                <a:solidFill>
                  <a:srgbClr val="00B050"/>
                </a:solidFill>
              </a:rPr>
              <a:t>it</a:t>
            </a:r>
            <a:r>
              <a:rPr lang="zh-CN" altLang="en-US" dirty="0" smtClean="0"/>
              <a:t>绕行；电路</a:t>
            </a:r>
            <a:endParaRPr lang="en-US" altLang="zh-CN" dirty="0" smtClean="0"/>
          </a:p>
          <a:p>
            <a:r>
              <a:rPr lang="en-US" altLang="zh-CN" dirty="0"/>
              <a:t>vis</a:t>
            </a:r>
            <a:r>
              <a:rPr lang="en-US" altLang="zh-CN" dirty="0">
                <a:solidFill>
                  <a:srgbClr val="00B050"/>
                </a:solidFill>
              </a:rPr>
              <a:t>it</a:t>
            </a:r>
            <a:r>
              <a:rPr lang="zh-CN" altLang="en-US" dirty="0"/>
              <a:t>参观；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" t="29385" r="7353" b="29385"/>
          <a:stretch/>
        </p:blipFill>
        <p:spPr>
          <a:xfrm>
            <a:off x="4067944" y="1275606"/>
            <a:ext cx="4307490" cy="2016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183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词根</a:t>
            </a:r>
            <a:r>
              <a:rPr lang="en-US" altLang="zh-CN" dirty="0" smtClean="0"/>
              <a:t>vis=</a:t>
            </a:r>
            <a:r>
              <a:rPr lang="zh-CN" altLang="en-US" dirty="0" smtClean="0"/>
              <a:t>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vis</a:t>
            </a:r>
            <a:r>
              <a:rPr lang="en-US" altLang="zh-CN" dirty="0" smtClean="0"/>
              <a:t>it</a:t>
            </a:r>
            <a:r>
              <a:rPr lang="zh-CN" altLang="en-US" dirty="0" smtClean="0"/>
              <a:t>参观；访问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vis</a:t>
            </a:r>
            <a:r>
              <a:rPr lang="en-US" altLang="zh-CN" dirty="0" smtClean="0"/>
              <a:t>ual</a:t>
            </a:r>
            <a:r>
              <a:rPr lang="zh-CN" altLang="en-US" dirty="0"/>
              <a:t>视觉的</a:t>
            </a:r>
            <a:r>
              <a:rPr lang="en-US" altLang="zh-CN" dirty="0"/>
              <a:t>;</a:t>
            </a:r>
            <a:r>
              <a:rPr lang="zh-CN" altLang="en-US" dirty="0"/>
              <a:t>视力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pre</a:t>
            </a:r>
            <a:r>
              <a:rPr lang="en-US" altLang="zh-CN" dirty="0">
                <a:solidFill>
                  <a:srgbClr val="00B050"/>
                </a:solidFill>
              </a:rPr>
              <a:t>vis</a:t>
            </a:r>
            <a:r>
              <a:rPr lang="en-US" altLang="zh-CN" dirty="0"/>
              <a:t>e/foresee</a:t>
            </a:r>
            <a:r>
              <a:rPr lang="zh-CN" altLang="en-US" dirty="0"/>
              <a:t>预知；预见</a:t>
            </a:r>
          </a:p>
          <a:p>
            <a:pPr marL="0" indent="0">
              <a:buNone/>
            </a:pPr>
            <a:r>
              <a:rPr lang="en-US" altLang="zh-CN" dirty="0" smtClean="0"/>
              <a:t>super</a:t>
            </a:r>
            <a:r>
              <a:rPr lang="en-US" altLang="zh-CN" dirty="0" smtClean="0">
                <a:solidFill>
                  <a:srgbClr val="00B050"/>
                </a:solidFill>
              </a:rPr>
              <a:t>vis</a:t>
            </a:r>
            <a:r>
              <a:rPr lang="en-US" altLang="zh-CN" dirty="0" smtClean="0"/>
              <a:t>e</a:t>
            </a:r>
            <a:r>
              <a:rPr lang="zh-CN" altLang="en-US" dirty="0" smtClean="0"/>
              <a:t>监督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vis</a:t>
            </a:r>
            <a:r>
              <a:rPr lang="en-US" altLang="zh-CN" dirty="0"/>
              <a:t>ible</a:t>
            </a:r>
            <a:r>
              <a:rPr lang="zh-CN" altLang="en-US" dirty="0"/>
              <a:t>可见的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vis</a:t>
            </a:r>
            <a:r>
              <a:rPr lang="en-US" altLang="zh-CN" dirty="0" smtClean="0"/>
              <a:t>ion</a:t>
            </a:r>
            <a:r>
              <a:rPr lang="zh-CN" altLang="en-US" dirty="0" smtClean="0"/>
              <a:t>视力；视觉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tele</a:t>
            </a:r>
            <a:r>
              <a:rPr lang="en-US" altLang="zh-CN" dirty="0" smtClean="0">
                <a:solidFill>
                  <a:srgbClr val="00B050"/>
                </a:solidFill>
              </a:rPr>
              <a:t>vis</a:t>
            </a:r>
            <a:r>
              <a:rPr lang="en-US" altLang="zh-CN" dirty="0" smtClean="0"/>
              <a:t>ion</a:t>
            </a:r>
            <a:r>
              <a:rPr lang="zh-CN" altLang="en-US" dirty="0"/>
              <a:t>电视</a:t>
            </a:r>
            <a:endParaRPr lang="en-US" altLang="zh-CN" dirty="0" smtClean="0"/>
          </a:p>
          <a:p>
            <a:endParaRPr lang="en-US" altLang="zh-CN" sz="700" dirty="0" smtClean="0"/>
          </a:p>
          <a:p>
            <a:endParaRPr lang="zh-CN" altLang="en-US" sz="7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sz="4000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60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词根</a:t>
            </a:r>
            <a:r>
              <a:rPr lang="en-US" altLang="zh-CN" dirty="0" err="1" smtClean="0"/>
              <a:t>frac</a:t>
            </a:r>
            <a:r>
              <a:rPr lang="en-US" altLang="zh-CN" dirty="0" smtClean="0"/>
              <a:t>/frag=break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frac</a:t>
            </a:r>
            <a:r>
              <a:rPr lang="en-US" altLang="zh-CN" dirty="0" smtClean="0"/>
              <a:t>tion</a:t>
            </a:r>
            <a:r>
              <a:rPr lang="zh-CN" altLang="en-US" dirty="0" smtClean="0"/>
              <a:t>分数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frac</a:t>
            </a:r>
            <a:r>
              <a:rPr lang="en-US" altLang="zh-CN" dirty="0" smtClean="0"/>
              <a:t>ture</a:t>
            </a:r>
            <a:r>
              <a:rPr lang="zh-CN" altLang="en-US" dirty="0" smtClean="0"/>
              <a:t>折断；骨折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frag</a:t>
            </a:r>
            <a:r>
              <a:rPr lang="en-US" altLang="zh-CN" dirty="0" smtClean="0"/>
              <a:t>ment</a:t>
            </a:r>
            <a:r>
              <a:rPr lang="zh-CN" altLang="en-US" dirty="0" smtClean="0"/>
              <a:t>碎片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B050"/>
                </a:solidFill>
              </a:rPr>
              <a:t>frag</a:t>
            </a:r>
            <a:r>
              <a:rPr lang="en-US" altLang="zh-CN" dirty="0"/>
              <a:t>ile </a:t>
            </a:r>
            <a:r>
              <a:rPr lang="zh-CN" altLang="en-US" dirty="0"/>
              <a:t>易碎的</a:t>
            </a:r>
          </a:p>
          <a:p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94"/>
          <a:stretch/>
        </p:blipFill>
        <p:spPr>
          <a:xfrm>
            <a:off x="3563888" y="1253040"/>
            <a:ext cx="4542043" cy="2160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98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词根</a:t>
            </a:r>
            <a:r>
              <a:rPr lang="en-US" altLang="zh-CN" dirty="0" err="1" smtClean="0"/>
              <a:t>phon</a:t>
            </a:r>
            <a:r>
              <a:rPr lang="en-US" altLang="zh-CN" dirty="0" smtClean="0"/>
              <a:t>=</a:t>
            </a:r>
            <a:r>
              <a:rPr lang="zh-CN" altLang="en-US" dirty="0" smtClean="0"/>
              <a:t>声音（人声；音乐声）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sym</a:t>
            </a:r>
            <a:r>
              <a:rPr lang="en-US" altLang="zh-CN" dirty="0" smtClean="0">
                <a:solidFill>
                  <a:srgbClr val="00B050"/>
                </a:solidFill>
              </a:rPr>
              <a:t>phon</a:t>
            </a:r>
            <a:r>
              <a:rPr lang="en-US" altLang="zh-CN" dirty="0" smtClean="0"/>
              <a:t>y</a:t>
            </a:r>
            <a:r>
              <a:rPr lang="zh-CN" altLang="en-US" dirty="0" smtClean="0"/>
              <a:t>交响乐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00B050"/>
                </a:solidFill>
              </a:rPr>
              <a:t>phon</a:t>
            </a:r>
            <a:r>
              <a:rPr lang="en-US" altLang="zh-CN" dirty="0" smtClean="0"/>
              <a:t>ograph</a:t>
            </a:r>
            <a:r>
              <a:rPr lang="zh-CN" altLang="en-US" dirty="0" smtClean="0"/>
              <a:t>留声机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B050"/>
                </a:solidFill>
              </a:rPr>
              <a:t>phon</a:t>
            </a:r>
            <a:r>
              <a:rPr lang="en-US" altLang="zh-CN" dirty="0"/>
              <a:t>ic</a:t>
            </a:r>
            <a:r>
              <a:rPr lang="zh-CN" altLang="en-US" dirty="0"/>
              <a:t>语音的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phon</a:t>
            </a:r>
            <a:r>
              <a:rPr lang="en-US" altLang="zh-CN" dirty="0"/>
              <a:t>ics</a:t>
            </a:r>
            <a:r>
              <a:rPr lang="zh-CN" altLang="en-US" dirty="0"/>
              <a:t>自然拼读</a:t>
            </a:r>
          </a:p>
          <a:p>
            <a:r>
              <a:rPr lang="en-US" altLang="zh-CN" dirty="0" smtClean="0">
                <a:solidFill>
                  <a:prstClr val="black"/>
                </a:solidFill>
              </a:rPr>
              <a:t>eu</a:t>
            </a:r>
            <a:r>
              <a:rPr lang="en-US" altLang="zh-CN" dirty="0" smtClean="0">
                <a:solidFill>
                  <a:srgbClr val="00B050"/>
                </a:solidFill>
              </a:rPr>
              <a:t>phon</a:t>
            </a:r>
            <a:r>
              <a:rPr lang="en-US" altLang="zh-CN" dirty="0" smtClean="0">
                <a:solidFill>
                  <a:prstClr val="black"/>
                </a:solidFill>
              </a:rPr>
              <a:t>y</a:t>
            </a:r>
            <a:r>
              <a:rPr lang="zh-CN" altLang="en-US" dirty="0" smtClean="0">
                <a:solidFill>
                  <a:prstClr val="black"/>
                </a:solidFill>
              </a:rPr>
              <a:t>好听的声音</a:t>
            </a:r>
            <a:endParaRPr lang="en-US" altLang="zh-CN" dirty="0" smtClean="0"/>
          </a:p>
          <a:p>
            <a:r>
              <a:rPr lang="en-US" altLang="zh-CN" dirty="0" smtClean="0"/>
              <a:t>eu</a:t>
            </a:r>
            <a:r>
              <a:rPr lang="en-US" altLang="zh-CN" dirty="0" smtClean="0">
                <a:solidFill>
                  <a:srgbClr val="00B050"/>
                </a:solidFill>
              </a:rPr>
              <a:t>phon</a:t>
            </a:r>
            <a:r>
              <a:rPr lang="en-US" altLang="zh-CN" dirty="0" smtClean="0"/>
              <a:t>ic</a:t>
            </a:r>
            <a:r>
              <a:rPr lang="zh-CN" altLang="en-US" dirty="0" smtClean="0"/>
              <a:t>好听的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>
                <a:solidFill>
                  <a:srgbClr val="00B050"/>
                </a:solidFill>
              </a:rPr>
              <a:t>phon</a:t>
            </a:r>
            <a:r>
              <a:rPr lang="en-US" altLang="zh-CN" dirty="0" smtClean="0"/>
              <a:t>y</a:t>
            </a:r>
            <a:r>
              <a:rPr lang="zh-CN" altLang="en-US" dirty="0" smtClean="0"/>
              <a:t>虚伪的；假的</a:t>
            </a:r>
            <a:endParaRPr lang="en-US" altLang="zh-CN" dirty="0" smtClean="0"/>
          </a:p>
          <a:p>
            <a:r>
              <a:rPr lang="en-US" altLang="zh-CN" dirty="0" smtClean="0"/>
              <a:t>micro</a:t>
            </a:r>
            <a:r>
              <a:rPr lang="en-US" altLang="zh-CN" dirty="0" smtClean="0">
                <a:solidFill>
                  <a:srgbClr val="00B050"/>
                </a:solidFill>
              </a:rPr>
              <a:t>phon</a:t>
            </a:r>
            <a:r>
              <a:rPr lang="en-US" altLang="zh-CN" dirty="0" smtClean="0"/>
              <a:t>e</a:t>
            </a:r>
            <a:r>
              <a:rPr lang="zh-CN" altLang="en-US" dirty="0" smtClean="0"/>
              <a:t>麦克风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203598"/>
            <a:ext cx="4724208" cy="31478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844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词根</a:t>
            </a:r>
            <a:r>
              <a:rPr lang="en-US" altLang="zh-CN" dirty="0" smtClean="0"/>
              <a:t>son=</a:t>
            </a:r>
            <a:r>
              <a:rPr lang="zh-CN" altLang="en-US" dirty="0" smtClean="0"/>
              <a:t>声音（人声；音乐声；物体声）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rgbClr val="00B050"/>
                </a:solidFill>
              </a:rPr>
              <a:t>son</a:t>
            </a:r>
            <a:r>
              <a:rPr lang="en-US" altLang="zh-CN" dirty="0">
                <a:solidFill>
                  <a:prstClr val="black"/>
                </a:solidFill>
              </a:rPr>
              <a:t>g</a:t>
            </a:r>
            <a:r>
              <a:rPr lang="zh-CN" altLang="en-US" dirty="0">
                <a:solidFill>
                  <a:prstClr val="black"/>
                </a:solidFill>
              </a:rPr>
              <a:t>歌曲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son</a:t>
            </a:r>
            <a:r>
              <a:rPr lang="en-US" altLang="zh-CN" dirty="0" err="1" smtClean="0"/>
              <a:t>y</a:t>
            </a:r>
            <a:r>
              <a:rPr lang="zh-CN" altLang="en-US" dirty="0" smtClean="0"/>
              <a:t>索尼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son</a:t>
            </a:r>
            <a:r>
              <a:rPr lang="en-US" altLang="zh-CN" dirty="0" smtClean="0"/>
              <a:t>ic</a:t>
            </a:r>
            <a:r>
              <a:rPr lang="zh-CN" altLang="en-US" dirty="0" smtClean="0"/>
              <a:t>声音</a:t>
            </a:r>
            <a:r>
              <a:rPr lang="zh-CN" altLang="en-US" dirty="0"/>
              <a:t>的</a:t>
            </a:r>
            <a:r>
              <a:rPr lang="zh-CN" altLang="en-US" dirty="0" smtClean="0"/>
              <a:t>；音速的</a:t>
            </a:r>
            <a:endParaRPr lang="en-US" altLang="zh-CN" dirty="0" smtClean="0"/>
          </a:p>
          <a:p>
            <a:r>
              <a:rPr lang="en-US" altLang="zh-CN" dirty="0" smtClean="0"/>
              <a:t>super</a:t>
            </a:r>
            <a:r>
              <a:rPr lang="en-US" altLang="zh-CN" dirty="0" smtClean="0">
                <a:solidFill>
                  <a:srgbClr val="00B050"/>
                </a:solidFill>
              </a:rPr>
              <a:t>son</a:t>
            </a:r>
            <a:r>
              <a:rPr lang="en-US" altLang="zh-CN" dirty="0" smtClean="0"/>
              <a:t>ic</a:t>
            </a:r>
            <a:r>
              <a:rPr lang="zh-CN" altLang="en-US" dirty="0" smtClean="0"/>
              <a:t>超音速的</a:t>
            </a:r>
            <a:endParaRPr lang="en-US" altLang="zh-CN" dirty="0" smtClean="0"/>
          </a:p>
          <a:p>
            <a:r>
              <a:rPr lang="en-US" altLang="zh-CN" dirty="0" smtClean="0"/>
              <a:t>sub</a:t>
            </a:r>
            <a:r>
              <a:rPr lang="en-US" altLang="zh-CN" dirty="0" smtClean="0">
                <a:solidFill>
                  <a:srgbClr val="00B050"/>
                </a:solidFill>
              </a:rPr>
              <a:t>son</a:t>
            </a:r>
            <a:r>
              <a:rPr lang="en-US" altLang="zh-CN" dirty="0" smtClean="0"/>
              <a:t>ic</a:t>
            </a:r>
            <a:r>
              <a:rPr lang="zh-CN" altLang="en-US" dirty="0" smtClean="0"/>
              <a:t>亚音速的</a:t>
            </a:r>
            <a:endParaRPr lang="en-US" altLang="zh-CN" dirty="0" smtClean="0"/>
          </a:p>
          <a:p>
            <a:r>
              <a:rPr lang="en-US" altLang="zh-CN" dirty="0"/>
              <a:t>uni</a:t>
            </a:r>
            <a:r>
              <a:rPr lang="en-US" altLang="zh-CN" dirty="0">
                <a:solidFill>
                  <a:srgbClr val="00B050"/>
                </a:solidFill>
              </a:rPr>
              <a:t>son</a:t>
            </a:r>
            <a:r>
              <a:rPr lang="zh-CN" altLang="en-US" dirty="0"/>
              <a:t>齐唱；</a:t>
            </a:r>
            <a:r>
              <a:rPr lang="zh-CN" altLang="en-US" dirty="0" smtClean="0"/>
              <a:t>齐奏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275606"/>
            <a:ext cx="3765037" cy="28237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91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词根</a:t>
            </a:r>
            <a:r>
              <a:rPr lang="en-US" altLang="zh-CN" dirty="0" smtClean="0"/>
              <a:t>vis=vid=</a:t>
            </a:r>
            <a:r>
              <a:rPr lang="zh-CN" altLang="en-US" dirty="0" smtClean="0"/>
              <a:t>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5855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vid</a:t>
            </a:r>
            <a:r>
              <a:rPr lang="en-US" altLang="zh-CN" dirty="0" smtClean="0"/>
              <a:t>eo</a:t>
            </a:r>
            <a:r>
              <a:rPr lang="zh-CN" altLang="en-US" dirty="0" smtClean="0"/>
              <a:t>视频                </a:t>
            </a:r>
            <a:endParaRPr lang="en-US" altLang="zh-CN" dirty="0" smtClean="0"/>
          </a:p>
          <a:p>
            <a:r>
              <a:rPr lang="en-US" altLang="zh-CN" dirty="0" smtClean="0"/>
              <a:t>pro</a:t>
            </a:r>
            <a:r>
              <a:rPr lang="en-US" altLang="zh-CN" dirty="0" smtClean="0">
                <a:solidFill>
                  <a:srgbClr val="00B050"/>
                </a:solidFill>
              </a:rPr>
              <a:t>vid</a:t>
            </a:r>
            <a:r>
              <a:rPr lang="en-US" altLang="zh-CN" dirty="0" smtClean="0"/>
              <a:t>ent</a:t>
            </a:r>
            <a:r>
              <a:rPr lang="zh-CN" altLang="en-US" dirty="0" smtClean="0"/>
              <a:t>有远见的</a:t>
            </a:r>
            <a:endParaRPr lang="en-US" altLang="zh-CN" dirty="0" smtClean="0"/>
          </a:p>
          <a:p>
            <a:r>
              <a:rPr lang="en-US" altLang="zh-CN" dirty="0" smtClean="0"/>
              <a:t>e</a:t>
            </a:r>
            <a:r>
              <a:rPr lang="en-US" altLang="zh-CN" dirty="0" smtClean="0">
                <a:solidFill>
                  <a:srgbClr val="00B050"/>
                </a:solidFill>
              </a:rPr>
              <a:t>vid</a:t>
            </a:r>
            <a:r>
              <a:rPr lang="en-US" altLang="zh-CN" dirty="0" smtClean="0"/>
              <a:t>ent</a:t>
            </a:r>
            <a:r>
              <a:rPr lang="zh-CN" altLang="en-US" dirty="0" smtClean="0"/>
              <a:t>明显的</a:t>
            </a:r>
            <a:endParaRPr lang="en-US" altLang="zh-CN" dirty="0" smtClean="0"/>
          </a:p>
          <a:p>
            <a:r>
              <a:rPr lang="en-US" altLang="zh-CN" dirty="0" smtClean="0"/>
              <a:t>e</a:t>
            </a:r>
            <a:r>
              <a:rPr lang="en-US" altLang="zh-CN" dirty="0" smtClean="0">
                <a:solidFill>
                  <a:srgbClr val="00B050"/>
                </a:solidFill>
              </a:rPr>
              <a:t>vid</a:t>
            </a:r>
            <a:r>
              <a:rPr lang="en-US" altLang="zh-CN" dirty="0" smtClean="0"/>
              <a:t>ence</a:t>
            </a:r>
            <a:r>
              <a:rPr lang="zh-CN" altLang="en-US" dirty="0" smtClean="0"/>
              <a:t>证据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endParaRPr lang="en-US" altLang="zh-CN" sz="1000" dirty="0" smtClean="0"/>
          </a:p>
          <a:p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144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词根</a:t>
            </a:r>
            <a:r>
              <a:rPr lang="en-US" altLang="zh-CN" dirty="0" smtClean="0"/>
              <a:t>hum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hum</a:t>
            </a:r>
            <a:r>
              <a:rPr lang="en-US" altLang="zh-CN" dirty="0" smtClean="0"/>
              <a:t>us</a:t>
            </a:r>
            <a:r>
              <a:rPr lang="zh-CN" altLang="en-US" dirty="0" smtClean="0"/>
              <a:t>腐殖质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in</a:t>
            </a:r>
            <a:r>
              <a:rPr lang="en-US" altLang="zh-CN" dirty="0" smtClean="0">
                <a:solidFill>
                  <a:srgbClr val="00B050"/>
                </a:solidFill>
              </a:rPr>
              <a:t>hum</a:t>
            </a:r>
            <a:r>
              <a:rPr lang="en-US" altLang="zh-CN" dirty="0" smtClean="0"/>
              <a:t>e</a:t>
            </a:r>
            <a:r>
              <a:rPr lang="zh-CN" altLang="en-US" dirty="0" smtClean="0"/>
              <a:t>埋葬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ex</a:t>
            </a:r>
            <a:r>
              <a:rPr lang="en-US" altLang="zh-CN" dirty="0" smtClean="0">
                <a:solidFill>
                  <a:srgbClr val="00B050"/>
                </a:solidFill>
              </a:rPr>
              <a:t>hum</a:t>
            </a:r>
            <a:r>
              <a:rPr lang="en-US" altLang="zh-CN" dirty="0" smtClean="0"/>
              <a:t>e</a:t>
            </a:r>
            <a:r>
              <a:rPr lang="zh-CN" altLang="en-US" dirty="0" smtClean="0"/>
              <a:t>挖掘；挖出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hum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小山；小丘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post</a:t>
            </a:r>
            <a:r>
              <a:rPr lang="en-US" altLang="zh-CN" dirty="0">
                <a:solidFill>
                  <a:srgbClr val="00B050"/>
                </a:solidFill>
              </a:rPr>
              <a:t>hum</a:t>
            </a:r>
            <a:r>
              <a:rPr lang="en-US" altLang="zh-CN" dirty="0"/>
              <a:t>ous</a:t>
            </a:r>
            <a:r>
              <a:rPr lang="zh-CN" altLang="en-US" dirty="0"/>
              <a:t>死后的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hum</a:t>
            </a:r>
            <a:r>
              <a:rPr lang="en-US" altLang="zh-CN" dirty="0"/>
              <a:t>id</a:t>
            </a:r>
            <a:r>
              <a:rPr lang="zh-CN" altLang="en-US" dirty="0"/>
              <a:t>潮湿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hum</a:t>
            </a:r>
            <a:r>
              <a:rPr lang="en-US" altLang="zh-CN" dirty="0"/>
              <a:t>ble</a:t>
            </a:r>
            <a:r>
              <a:rPr lang="zh-CN" altLang="en-US" dirty="0"/>
              <a:t>谦逊的；谦卑的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hum</a:t>
            </a:r>
            <a:r>
              <a:rPr lang="en-US" altLang="zh-CN" dirty="0"/>
              <a:t>iliate</a:t>
            </a:r>
            <a:r>
              <a:rPr lang="zh-CN" altLang="en-US" dirty="0"/>
              <a:t>使蒙羞，使丢脸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9"/>
          <a:stretch/>
        </p:blipFill>
        <p:spPr>
          <a:xfrm>
            <a:off x="4499992" y="1131590"/>
            <a:ext cx="4038600" cy="2831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32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9502"/>
            <a:ext cx="8229600" cy="425512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mobile phone/mobile</a:t>
            </a:r>
            <a:r>
              <a:rPr lang="zh-CN" altLang="en-US" dirty="0" smtClean="0">
                <a:solidFill>
                  <a:srgbClr val="00B050"/>
                </a:solidFill>
              </a:rPr>
              <a:t>手机；移动电话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telephone/phone</a:t>
            </a:r>
            <a:r>
              <a:rPr lang="zh-CN" altLang="en-US" dirty="0" smtClean="0">
                <a:solidFill>
                  <a:srgbClr val="00B050"/>
                </a:solidFill>
              </a:rPr>
              <a:t>电话（包括移动电话和固定电话）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  <a:p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5" y="843557"/>
            <a:ext cx="2790329" cy="16881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6" y="3219822"/>
            <a:ext cx="2338498" cy="163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4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名词后缀</a:t>
            </a:r>
            <a:r>
              <a:rPr lang="en-US" altLang="zh-CN" dirty="0" smtClean="0"/>
              <a:t>-ion/-</a:t>
            </a:r>
            <a:r>
              <a:rPr lang="en-US" altLang="zh-CN" dirty="0" err="1" smtClean="0"/>
              <a:t>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act</a:t>
            </a:r>
            <a:r>
              <a:rPr lang="en-US" altLang="zh-CN" dirty="0" smtClean="0">
                <a:solidFill>
                  <a:srgbClr val="00B050"/>
                </a:solidFill>
              </a:rPr>
              <a:t>ion</a:t>
            </a:r>
            <a:r>
              <a:rPr lang="zh-CN" altLang="en-US" dirty="0" smtClean="0">
                <a:solidFill>
                  <a:srgbClr val="00B050"/>
                </a:solidFill>
              </a:rPr>
              <a:t>行动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attract</a:t>
            </a:r>
            <a:r>
              <a:rPr lang="en-US" altLang="zh-CN" dirty="0" smtClean="0">
                <a:solidFill>
                  <a:srgbClr val="00B050"/>
                </a:solidFill>
              </a:rPr>
              <a:t>ion</a:t>
            </a:r>
            <a:r>
              <a:rPr lang="zh-CN" altLang="en-US" dirty="0" smtClean="0">
                <a:solidFill>
                  <a:srgbClr val="00B050"/>
                </a:solidFill>
              </a:rPr>
              <a:t>吸引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decis</a:t>
            </a:r>
            <a:r>
              <a:rPr lang="en-US" altLang="zh-CN" dirty="0" smtClean="0">
                <a:solidFill>
                  <a:srgbClr val="00B050"/>
                </a:solidFill>
              </a:rPr>
              <a:t>ion</a:t>
            </a:r>
            <a:r>
              <a:rPr lang="zh-CN" altLang="en-US" dirty="0" smtClean="0">
                <a:solidFill>
                  <a:srgbClr val="00B050"/>
                </a:solidFill>
              </a:rPr>
              <a:t>决定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addi</a:t>
            </a:r>
            <a:r>
              <a:rPr lang="en-US" altLang="zh-CN" dirty="0" smtClean="0">
                <a:solidFill>
                  <a:srgbClr val="00B050"/>
                </a:solidFill>
              </a:rPr>
              <a:t>tion</a:t>
            </a:r>
            <a:r>
              <a:rPr lang="zh-CN" altLang="en-US" dirty="0">
                <a:solidFill>
                  <a:srgbClr val="00B050"/>
                </a:solidFill>
              </a:rPr>
              <a:t>增加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competi</a:t>
            </a:r>
            <a:r>
              <a:rPr lang="en-US" altLang="zh-CN" dirty="0" smtClean="0">
                <a:solidFill>
                  <a:srgbClr val="00B050"/>
                </a:solidFill>
              </a:rPr>
              <a:t>tion</a:t>
            </a:r>
            <a:r>
              <a:rPr lang="zh-CN" altLang="en-US" dirty="0" smtClean="0">
                <a:solidFill>
                  <a:srgbClr val="00B050"/>
                </a:solidFill>
              </a:rPr>
              <a:t>竞赛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act</a:t>
            </a: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attract</a:t>
            </a: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decide</a:t>
            </a: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add</a:t>
            </a: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compete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43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subway</a:t>
            </a:r>
            <a:r>
              <a:rPr lang="zh-CN" altLang="en-US" dirty="0" smtClean="0"/>
              <a:t>地铁；赛百味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81"/>
          <a:stretch/>
        </p:blipFill>
        <p:spPr>
          <a:xfrm>
            <a:off x="474076" y="1486322"/>
            <a:ext cx="3547960" cy="2880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450436"/>
            <a:ext cx="3888432" cy="29215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04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中国三大电信运营</a:t>
            </a:r>
            <a:r>
              <a:rPr lang="zh-CN" altLang="en-US" dirty="0" smtClean="0"/>
              <a:t>商的英文名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9044" r="14841" b="14593"/>
          <a:stretch/>
        </p:blipFill>
        <p:spPr>
          <a:xfrm>
            <a:off x="395536" y="1419622"/>
            <a:ext cx="2592288" cy="2344420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40" y="1203598"/>
            <a:ext cx="2574032" cy="25740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96" y="1203598"/>
            <a:ext cx="319934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0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词根</a:t>
            </a:r>
            <a:r>
              <a:rPr lang="en-US" altLang="zh-CN" dirty="0" err="1"/>
              <a:t>spir</a:t>
            </a:r>
            <a:r>
              <a:rPr lang="en-US" altLang="zh-CN" dirty="0"/>
              <a:t>=</a:t>
            </a:r>
            <a:r>
              <a:rPr lang="zh-CN" altLang="en-US" dirty="0"/>
              <a:t>吹（一吸一呼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</a:t>
            </a:r>
            <a:r>
              <a:rPr lang="en-US" altLang="zh-CN" dirty="0">
                <a:solidFill>
                  <a:srgbClr val="00B050"/>
                </a:solidFill>
              </a:rPr>
              <a:t>spir</a:t>
            </a:r>
            <a:r>
              <a:rPr lang="en-US" altLang="zh-CN" dirty="0"/>
              <a:t>e</a:t>
            </a:r>
            <a:r>
              <a:rPr lang="zh-CN" altLang="en-US" dirty="0" smtClean="0"/>
              <a:t>呼吸</a:t>
            </a:r>
            <a:r>
              <a:rPr lang="en-US" altLang="zh-CN" dirty="0" smtClean="0"/>
              <a:t>v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en-US" altLang="zh-CN" dirty="0"/>
              <a:t>in</a:t>
            </a:r>
            <a:r>
              <a:rPr lang="en-US" altLang="zh-CN" dirty="0">
                <a:solidFill>
                  <a:srgbClr val="00B050"/>
                </a:solidFill>
              </a:rPr>
              <a:t>spir</a:t>
            </a:r>
            <a:r>
              <a:rPr lang="en-US" altLang="zh-CN" dirty="0"/>
              <a:t>e</a:t>
            </a:r>
            <a:r>
              <a:rPr lang="zh-CN" altLang="en-US" dirty="0"/>
              <a:t>鼓励，</a:t>
            </a:r>
            <a:r>
              <a:rPr lang="zh-CN" altLang="en-US" dirty="0" smtClean="0"/>
              <a:t>鼓舞</a:t>
            </a:r>
            <a:r>
              <a:rPr lang="en-US" altLang="zh-CN" dirty="0" err="1" smtClean="0"/>
              <a:t>vt</a:t>
            </a:r>
            <a:r>
              <a:rPr lang="en-US" altLang="zh-CN" dirty="0" err="1"/>
              <a:t>.</a:t>
            </a:r>
            <a:endParaRPr lang="zh-CN" altLang="en-US" dirty="0"/>
          </a:p>
          <a:p>
            <a:r>
              <a:rPr lang="en-US" altLang="zh-CN" dirty="0" smtClean="0"/>
              <a:t>ex</a:t>
            </a:r>
            <a:r>
              <a:rPr lang="en-US" altLang="zh-CN" dirty="0" smtClean="0">
                <a:solidFill>
                  <a:srgbClr val="00B050"/>
                </a:solidFill>
              </a:rPr>
              <a:t>pir</a:t>
            </a:r>
            <a:r>
              <a:rPr lang="en-US" altLang="zh-CN" dirty="0" smtClean="0"/>
              <a:t>e</a:t>
            </a:r>
            <a:r>
              <a:rPr lang="zh-CN" altLang="en-US" dirty="0" smtClean="0"/>
              <a:t>呼</a:t>
            </a:r>
            <a:r>
              <a:rPr lang="zh-CN" altLang="en-US" dirty="0"/>
              <a:t>出</a:t>
            </a:r>
            <a:r>
              <a:rPr lang="en-US" altLang="zh-CN" dirty="0" err="1" smtClean="0"/>
              <a:t>vt.</a:t>
            </a:r>
            <a:r>
              <a:rPr lang="zh-CN" altLang="en-US" dirty="0" smtClean="0"/>
              <a:t>；终止</a:t>
            </a:r>
            <a:r>
              <a:rPr lang="zh-CN" altLang="en-US" dirty="0"/>
              <a:t>，死亡</a:t>
            </a:r>
            <a:r>
              <a:rPr lang="en-US" altLang="zh-CN" dirty="0" smtClean="0"/>
              <a:t>vi.</a:t>
            </a:r>
            <a:endParaRPr lang="zh-CN" altLang="en-US" dirty="0"/>
          </a:p>
          <a:p>
            <a:r>
              <a:rPr lang="en-US" altLang="zh-CN" dirty="0" smtClean="0"/>
              <a:t>a</a:t>
            </a:r>
            <a:r>
              <a:rPr lang="en-US" altLang="zh-CN" dirty="0" smtClean="0">
                <a:solidFill>
                  <a:srgbClr val="00B050"/>
                </a:solidFill>
              </a:rPr>
              <a:t>spir</a:t>
            </a:r>
            <a:r>
              <a:rPr lang="en-US" altLang="zh-CN" dirty="0" smtClean="0"/>
              <a:t>e</a:t>
            </a:r>
            <a:r>
              <a:rPr lang="zh-CN" altLang="en-US" dirty="0"/>
              <a:t>渴望</a:t>
            </a:r>
            <a:r>
              <a:rPr lang="en-US" altLang="zh-CN" dirty="0" smtClean="0"/>
              <a:t>vi. </a:t>
            </a:r>
            <a:endParaRPr lang="en-US" altLang="zh-CN" dirty="0"/>
          </a:p>
          <a:p>
            <a:r>
              <a:rPr lang="en-US" altLang="zh-CN" dirty="0"/>
              <a:t>con</a:t>
            </a:r>
            <a:r>
              <a:rPr lang="en-US" altLang="zh-CN" dirty="0">
                <a:solidFill>
                  <a:srgbClr val="00B050"/>
                </a:solidFill>
              </a:rPr>
              <a:t>spir</a:t>
            </a:r>
            <a:r>
              <a:rPr lang="en-US" altLang="zh-CN" dirty="0"/>
              <a:t>e</a:t>
            </a:r>
            <a:r>
              <a:rPr lang="zh-CN" altLang="en-US" dirty="0"/>
              <a:t>同谋；</a:t>
            </a:r>
            <a:r>
              <a:rPr lang="zh-CN" altLang="en-US" dirty="0" smtClean="0"/>
              <a:t>协力</a:t>
            </a:r>
            <a:r>
              <a:rPr lang="en-US" altLang="zh-CN" dirty="0" smtClean="0"/>
              <a:t>v.</a:t>
            </a:r>
            <a:endParaRPr lang="zh-CN" altLang="en-US" dirty="0"/>
          </a:p>
          <a:p>
            <a:r>
              <a:rPr lang="en-US" altLang="zh-CN" dirty="0"/>
              <a:t>su</a:t>
            </a:r>
            <a:r>
              <a:rPr lang="en-US" altLang="zh-CN" dirty="0">
                <a:solidFill>
                  <a:srgbClr val="00B050"/>
                </a:solidFill>
              </a:rPr>
              <a:t>spir</a:t>
            </a:r>
            <a:r>
              <a:rPr lang="en-US" altLang="zh-CN" dirty="0"/>
              <a:t>e</a:t>
            </a:r>
            <a:r>
              <a:rPr lang="zh-CN" altLang="en-US" dirty="0" smtClean="0"/>
              <a:t>叹气</a:t>
            </a:r>
            <a:r>
              <a:rPr lang="en-US" altLang="zh-CN" dirty="0" smtClean="0"/>
              <a:t>v.</a:t>
            </a:r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48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</a:t>
            </a:r>
            <a:r>
              <a:rPr lang="en-US" altLang="zh-CN" dirty="0" smtClean="0">
                <a:solidFill>
                  <a:srgbClr val="00B050"/>
                </a:solidFill>
              </a:rPr>
              <a:t>ample</a:t>
            </a:r>
            <a:r>
              <a:rPr lang="zh-CN" altLang="en-US" dirty="0" smtClean="0"/>
              <a:t>举例</a:t>
            </a:r>
            <a:endParaRPr lang="en-US" altLang="zh-CN" dirty="0" smtClean="0"/>
          </a:p>
          <a:p>
            <a:r>
              <a:rPr lang="en-US" altLang="zh-CN" dirty="0" smtClean="0"/>
              <a:t>s</a:t>
            </a:r>
            <a:r>
              <a:rPr lang="en-US" altLang="zh-CN" dirty="0" smtClean="0">
                <a:solidFill>
                  <a:srgbClr val="00B050"/>
                </a:solidFill>
              </a:rPr>
              <a:t>ample</a:t>
            </a:r>
            <a:r>
              <a:rPr lang="zh-CN" altLang="en-US" dirty="0"/>
              <a:t>样品；</a:t>
            </a:r>
            <a:r>
              <a:rPr lang="zh-CN" altLang="en-US" dirty="0" smtClean="0"/>
              <a:t>例子</a:t>
            </a:r>
            <a:endParaRPr lang="en-US" altLang="zh-CN" dirty="0"/>
          </a:p>
          <a:p>
            <a:pPr lvl="0"/>
            <a:r>
              <a:rPr lang="en-US" altLang="zh-CN" sz="2000" dirty="0">
                <a:solidFill>
                  <a:srgbClr val="00B050"/>
                </a:solidFill>
              </a:rPr>
              <a:t>ample</a:t>
            </a:r>
            <a:r>
              <a:rPr lang="zh-CN" altLang="en-US" sz="2000" dirty="0">
                <a:solidFill>
                  <a:prstClr val="black"/>
                </a:solidFill>
              </a:rPr>
              <a:t>大量的；充足的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srgbClr val="00B050"/>
                </a:solidFill>
              </a:rPr>
              <a:t>apple</a:t>
            </a:r>
            <a:r>
              <a:rPr lang="zh-CN" altLang="en-US" sz="2000" dirty="0" smtClean="0">
                <a:solidFill>
                  <a:prstClr val="black"/>
                </a:solidFill>
              </a:rPr>
              <a:t>苹果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r>
              <a:rPr lang="en-US" altLang="zh-CN" sz="2000" dirty="0"/>
              <a:t>ex</a:t>
            </a:r>
            <a:r>
              <a:rPr lang="en-US" altLang="zh-CN" sz="2000" dirty="0">
                <a:solidFill>
                  <a:srgbClr val="00B050"/>
                </a:solidFill>
              </a:rPr>
              <a:t>pect</a:t>
            </a:r>
            <a:r>
              <a:rPr lang="zh-CN" altLang="en-US" sz="2000" dirty="0"/>
              <a:t>期盼</a:t>
            </a:r>
            <a:endParaRPr lang="en-US" altLang="zh-CN" sz="2000" dirty="0"/>
          </a:p>
          <a:p>
            <a:r>
              <a:rPr lang="zh-CN" altLang="en-US" sz="2000" dirty="0" smtClean="0"/>
              <a:t>词根</a:t>
            </a:r>
            <a:r>
              <a:rPr lang="en-US" altLang="zh-CN" sz="2000" dirty="0" err="1" smtClean="0"/>
              <a:t>s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pect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看</a:t>
            </a:r>
            <a:endParaRPr lang="en-US" altLang="zh-CN" sz="2000" dirty="0"/>
          </a:p>
          <a:p>
            <a:pPr lvl="0"/>
            <a:endParaRPr lang="en-US" altLang="zh-CN" sz="20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03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800" dirty="0"/>
              <a:t>前缀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sur</a:t>
            </a:r>
            <a:r>
              <a:rPr lang="en-US" altLang="zh-CN" sz="2800" dirty="0" smtClean="0">
                <a:solidFill>
                  <a:srgbClr val="00B050"/>
                </a:solidFill>
              </a:rPr>
              <a:t>-</a:t>
            </a:r>
            <a:r>
              <a:rPr lang="en-US" altLang="zh-CN" sz="2800" dirty="0">
                <a:solidFill>
                  <a:srgbClr val="00B050"/>
                </a:solidFill>
              </a:rPr>
              <a:t>/super-  </a:t>
            </a:r>
            <a:r>
              <a:rPr lang="en-US" altLang="zh-CN" sz="2800" dirty="0">
                <a:solidFill>
                  <a:prstClr val="black"/>
                </a:solidFill>
              </a:rPr>
              <a:t>=</a:t>
            </a:r>
            <a:r>
              <a:rPr lang="zh-CN" altLang="en-US" sz="2800" dirty="0" smtClean="0">
                <a:solidFill>
                  <a:prstClr val="black"/>
                </a:solidFill>
              </a:rPr>
              <a:t>上</a:t>
            </a:r>
            <a:r>
              <a:rPr lang="en-US" altLang="zh-CN" sz="2800" dirty="0">
                <a:solidFill>
                  <a:prstClr val="black"/>
                </a:solidFill>
              </a:rPr>
              <a:t>【</a:t>
            </a:r>
            <a:r>
              <a:rPr lang="zh-CN" altLang="en-US" sz="2800" dirty="0">
                <a:solidFill>
                  <a:prstClr val="black"/>
                </a:solidFill>
              </a:rPr>
              <a:t>超</a:t>
            </a:r>
            <a:r>
              <a:rPr lang="en-US" altLang="zh-CN" sz="2800" dirty="0">
                <a:solidFill>
                  <a:prstClr val="black"/>
                </a:solidFill>
              </a:rPr>
              <a:t>】</a:t>
            </a:r>
            <a:endParaRPr lang="zh-CN" altLang="en-US" sz="2800" dirty="0">
              <a:solidFill>
                <a:srgbClr val="00B050"/>
              </a:solidFill>
            </a:endParaRPr>
          </a:p>
          <a:p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zh-CN" altLang="en-US" sz="2800" dirty="0" smtClean="0"/>
              <a:t>前缀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su</a:t>
            </a:r>
            <a:r>
              <a:rPr lang="en-US" altLang="zh-CN" sz="2800" dirty="0" smtClean="0">
                <a:solidFill>
                  <a:srgbClr val="00B050"/>
                </a:solidFill>
              </a:rPr>
              <a:t>-/sub-    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下</a:t>
            </a:r>
            <a:r>
              <a:rPr lang="en-US" altLang="zh-CN" sz="2800" dirty="0"/>
              <a:t>【</a:t>
            </a:r>
            <a:r>
              <a:rPr lang="zh-CN" altLang="en-US" sz="2800" dirty="0"/>
              <a:t>副；次；亚</a:t>
            </a:r>
            <a:r>
              <a:rPr lang="en-US" altLang="zh-CN" sz="2800" dirty="0"/>
              <a:t>】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440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前缀</a:t>
            </a:r>
            <a:r>
              <a:rPr lang="en-US" altLang="zh-CN" dirty="0" smtClean="0"/>
              <a:t>super-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</a:rPr>
              <a:t>上</a:t>
            </a:r>
            <a:r>
              <a:rPr lang="en-US" altLang="zh-CN" dirty="0" smtClean="0">
                <a:solidFill>
                  <a:schemeClr val="tx1"/>
                </a:solidFill>
              </a:rPr>
              <a:t>【</a:t>
            </a:r>
            <a:r>
              <a:rPr lang="zh-CN" altLang="en-US" dirty="0" smtClean="0">
                <a:solidFill>
                  <a:schemeClr val="tx1"/>
                </a:solidFill>
              </a:rPr>
              <a:t>超</a:t>
            </a:r>
            <a:r>
              <a:rPr lang="en-US" altLang="zh-CN" dirty="0" smtClean="0">
                <a:solidFill>
                  <a:schemeClr val="tx1"/>
                </a:solidFill>
              </a:rPr>
              <a:t>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super</a:t>
            </a:r>
            <a:r>
              <a:rPr lang="en-US" altLang="zh-CN" dirty="0" smtClean="0"/>
              <a:t>man</a:t>
            </a:r>
            <a:r>
              <a:rPr lang="zh-CN" altLang="en-US" dirty="0" smtClean="0"/>
              <a:t>超人                    </a:t>
            </a:r>
            <a:endParaRPr lang="en-US" altLang="zh-CN" dirty="0" smtClean="0"/>
          </a:p>
          <a:p>
            <a:r>
              <a:rPr lang="en-US" altLang="zh-CN" dirty="0" err="1">
                <a:solidFill>
                  <a:srgbClr val="00B050"/>
                </a:solidFill>
              </a:rPr>
              <a:t>super</a:t>
            </a:r>
            <a:r>
              <a:rPr lang="en-US" altLang="zh-CN" dirty="0" err="1"/>
              <a:t>dog</a:t>
            </a:r>
            <a:r>
              <a:rPr lang="zh-CN" altLang="en-US" dirty="0"/>
              <a:t>超狗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super</a:t>
            </a:r>
            <a:r>
              <a:rPr lang="en-US" altLang="zh-CN" dirty="0"/>
              <a:t>hero</a:t>
            </a:r>
            <a:r>
              <a:rPr lang="zh-CN" altLang="en-US" dirty="0"/>
              <a:t>超级英雄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super</a:t>
            </a:r>
            <a:r>
              <a:rPr lang="en-US" altLang="zh-CN" dirty="0"/>
              <a:t>star</a:t>
            </a:r>
            <a:r>
              <a:rPr lang="zh-CN" altLang="en-US" dirty="0"/>
              <a:t>超级明星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super</a:t>
            </a:r>
            <a:r>
              <a:rPr lang="en-US" altLang="zh-CN" dirty="0"/>
              <a:t>market</a:t>
            </a:r>
            <a:r>
              <a:rPr lang="zh-CN" altLang="en-US" dirty="0" smtClean="0"/>
              <a:t>超级市场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super</a:t>
            </a:r>
            <a:r>
              <a:rPr lang="en-US" altLang="zh-CN" dirty="0" smtClean="0"/>
              <a:t>vise</a:t>
            </a:r>
            <a:r>
              <a:rPr lang="zh-CN" altLang="en-US" dirty="0" smtClean="0"/>
              <a:t>监督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2"/>
          <a:stretch/>
        </p:blipFill>
        <p:spPr>
          <a:xfrm>
            <a:off x="4644008" y="1275606"/>
            <a:ext cx="2238424" cy="2961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8" t="4896" r="8327" b="10982"/>
          <a:stretch/>
        </p:blipFill>
        <p:spPr>
          <a:xfrm>
            <a:off x="4572000" y="1203598"/>
            <a:ext cx="2834039" cy="34563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212" y="1163984"/>
            <a:ext cx="4416490" cy="3568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4944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tx1"/>
                </a:solidFill>
              </a:rPr>
              <a:t>前缀</a:t>
            </a:r>
            <a:r>
              <a:rPr lang="en-US" altLang="zh-CN" dirty="0" err="1" smtClean="0"/>
              <a:t>sur</a:t>
            </a:r>
            <a:r>
              <a:rPr lang="en-US" altLang="zh-CN" dirty="0" smtClean="0"/>
              <a:t>-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zh-CN" altLang="en-US" dirty="0" smtClean="0">
                <a:solidFill>
                  <a:schemeClr val="tx1"/>
                </a:solidFill>
              </a:rPr>
              <a:t>前缀</a:t>
            </a:r>
            <a:r>
              <a:rPr lang="en-US" altLang="zh-CN" dirty="0" smtClean="0"/>
              <a:t>super- </a:t>
            </a:r>
            <a:r>
              <a:rPr lang="en-US" altLang="zh-CN" dirty="0" smtClean="0">
                <a:solidFill>
                  <a:prstClr val="black"/>
                </a:solidFill>
              </a:rPr>
              <a:t>=</a:t>
            </a:r>
            <a:r>
              <a:rPr lang="zh-CN" altLang="en-US" dirty="0" smtClean="0">
                <a:solidFill>
                  <a:prstClr val="black"/>
                </a:solidFill>
              </a:rPr>
              <a:t>上</a:t>
            </a:r>
            <a:r>
              <a:rPr lang="en-US" altLang="zh-CN" dirty="0">
                <a:solidFill>
                  <a:prstClr val="black"/>
                </a:solidFill>
              </a:rPr>
              <a:t>【</a:t>
            </a:r>
            <a:r>
              <a:rPr lang="zh-CN" altLang="en-US" dirty="0">
                <a:solidFill>
                  <a:prstClr val="black"/>
                </a:solidFill>
              </a:rPr>
              <a:t>超</a:t>
            </a:r>
            <a:r>
              <a:rPr lang="en-US" altLang="zh-CN" dirty="0">
                <a:solidFill>
                  <a:prstClr val="black"/>
                </a:solidFill>
              </a:rPr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sur</a:t>
            </a:r>
            <a:r>
              <a:rPr lang="en-US" altLang="zh-CN" dirty="0"/>
              <a:t>real</a:t>
            </a:r>
            <a:r>
              <a:rPr lang="zh-CN" altLang="en-US" dirty="0"/>
              <a:t>超</a:t>
            </a:r>
            <a:r>
              <a:rPr lang="zh-CN" altLang="en-US" dirty="0" smtClean="0"/>
              <a:t>现实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B050"/>
                </a:solidFill>
              </a:rPr>
              <a:t>sur</a:t>
            </a:r>
            <a:r>
              <a:rPr lang="en-US" altLang="zh-CN" dirty="0"/>
              <a:t>pass</a:t>
            </a:r>
            <a:r>
              <a:rPr lang="zh-CN" altLang="en-US" dirty="0" smtClean="0"/>
              <a:t>超过</a:t>
            </a:r>
            <a:endParaRPr lang="zh-CN" altLang="en-US" dirty="0"/>
          </a:p>
          <a:p>
            <a:r>
              <a:rPr lang="en-US" altLang="zh-CN" dirty="0">
                <a:solidFill>
                  <a:srgbClr val="00B050"/>
                </a:solidFill>
              </a:rPr>
              <a:t>sur</a:t>
            </a:r>
            <a:r>
              <a:rPr lang="en-US" altLang="zh-CN" dirty="0"/>
              <a:t>plus</a:t>
            </a:r>
            <a:r>
              <a:rPr lang="zh-CN" altLang="en-US" dirty="0" smtClean="0"/>
              <a:t>过剩</a:t>
            </a:r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sur</a:t>
            </a:r>
            <a:r>
              <a:rPr lang="en-US" altLang="zh-CN" dirty="0"/>
              <a:t>face</a:t>
            </a:r>
            <a:r>
              <a:rPr lang="zh-CN" altLang="en-US" dirty="0" smtClean="0"/>
              <a:t>表面</a:t>
            </a:r>
            <a:endParaRPr lang="zh-CN" altLang="en-US" dirty="0"/>
          </a:p>
          <a:p>
            <a:r>
              <a:rPr lang="en-US" altLang="zh-CN" dirty="0">
                <a:solidFill>
                  <a:srgbClr val="00B050"/>
                </a:solidFill>
              </a:rPr>
              <a:t>sur</a:t>
            </a:r>
            <a:r>
              <a:rPr lang="en-US" altLang="zh-CN" dirty="0"/>
              <a:t>charge</a:t>
            </a:r>
            <a:r>
              <a:rPr lang="zh-CN" altLang="en-US" dirty="0" smtClean="0"/>
              <a:t>附加费；超载</a:t>
            </a:r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sur</a:t>
            </a:r>
            <a:r>
              <a:rPr lang="en-US" altLang="zh-CN" dirty="0"/>
              <a:t>name</a:t>
            </a:r>
            <a:r>
              <a:rPr lang="zh-CN" altLang="en-US" dirty="0" smtClean="0"/>
              <a:t>姓</a:t>
            </a:r>
            <a:r>
              <a:rPr lang="en-US" altLang="zh-CN" dirty="0" smtClean="0"/>
              <a:t>【family name/last name】</a:t>
            </a:r>
            <a:endParaRPr lang="en-US" altLang="zh-CN" dirty="0"/>
          </a:p>
          <a:p>
            <a:r>
              <a:rPr lang="en-US" altLang="zh-CN" dirty="0" smtClean="0"/>
              <a:t>……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68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前缀</a:t>
            </a:r>
            <a:r>
              <a:rPr lang="en-US" altLang="zh-CN" dirty="0"/>
              <a:t>sub-=</a:t>
            </a:r>
            <a:r>
              <a:rPr lang="zh-CN" altLang="en-US" dirty="0"/>
              <a:t>下</a:t>
            </a:r>
            <a:r>
              <a:rPr lang="en-US" altLang="zh-CN" dirty="0"/>
              <a:t>【</a:t>
            </a:r>
            <a:r>
              <a:rPr lang="zh-CN" altLang="en-US" dirty="0"/>
              <a:t>副；次；亚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sub</a:t>
            </a:r>
            <a:r>
              <a:rPr lang="en-US" altLang="zh-CN" dirty="0" smtClean="0"/>
              <a:t>way</a:t>
            </a:r>
            <a:r>
              <a:rPr lang="zh-CN" altLang="en-US" dirty="0" smtClean="0"/>
              <a:t>地铁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sub</a:t>
            </a:r>
            <a:r>
              <a:rPr lang="en-US" altLang="zh-CN" dirty="0" smtClean="0"/>
              <a:t>sonic</a:t>
            </a:r>
            <a:r>
              <a:rPr lang="zh-CN" altLang="en-US" dirty="0" smtClean="0"/>
              <a:t>亚音速的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sub</a:t>
            </a:r>
            <a:r>
              <a:rPr lang="en-US" altLang="zh-CN" dirty="0" smtClean="0"/>
              <a:t>marine</a:t>
            </a:r>
            <a:r>
              <a:rPr lang="zh-CN" altLang="en-US" dirty="0" smtClean="0"/>
              <a:t>潜水艇；水下的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sub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副标题；字幕（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标题；头衔）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18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</a:t>
            </a:r>
            <a:r>
              <a:rPr lang="en-US" altLang="zh-CN" dirty="0"/>
              <a:t>sub-=</a:t>
            </a:r>
            <a:r>
              <a:rPr lang="zh-CN" altLang="en-US" dirty="0"/>
              <a:t>下</a:t>
            </a:r>
            <a:r>
              <a:rPr lang="en-US" altLang="zh-CN" dirty="0"/>
              <a:t>【</a:t>
            </a:r>
            <a:r>
              <a:rPr lang="zh-CN" altLang="en-US" dirty="0"/>
              <a:t>副；次；亚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544" y="1131590"/>
            <a:ext cx="4038600" cy="33944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sub</a:t>
            </a:r>
            <a:r>
              <a:rPr lang="en-US" altLang="zh-CN" dirty="0" smtClean="0"/>
              <a:t>zero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sub</a:t>
            </a:r>
            <a:r>
              <a:rPr lang="en-US" altLang="zh-CN" dirty="0" smtClean="0"/>
              <a:t>continent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B050"/>
                </a:solidFill>
              </a:rPr>
              <a:t>sub</a:t>
            </a:r>
            <a:r>
              <a:rPr lang="en-US" altLang="zh-CN" dirty="0" err="1" smtClean="0"/>
              <a:t>health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sub</a:t>
            </a:r>
            <a:r>
              <a:rPr lang="en-US" altLang="zh-CN" dirty="0" err="1"/>
              <a:t>office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2627784" y="1203598"/>
            <a:ext cx="4038600" cy="33944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零下的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次大陆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亚健康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分局；分办事处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00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63272" cy="853603"/>
          </a:xfrm>
        </p:spPr>
        <p:txBody>
          <a:bodyPr>
            <a:normAutofit/>
          </a:bodyPr>
          <a:lstStyle/>
          <a:p>
            <a:r>
              <a:rPr lang="zh-CN" altLang="en-US" dirty="0"/>
              <a:t>前缀</a:t>
            </a:r>
            <a:r>
              <a:rPr lang="en-US" altLang="zh-CN" dirty="0" err="1" smtClean="0"/>
              <a:t>su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/>
              <a:t>辅音双写 </a:t>
            </a:r>
            <a:r>
              <a:rPr lang="en-US" altLang="zh-CN" dirty="0" smtClean="0">
                <a:solidFill>
                  <a:schemeClr val="tx1"/>
                </a:solidFill>
              </a:rPr>
              <a:t>= </a:t>
            </a:r>
            <a:r>
              <a:rPr lang="zh-CN" altLang="en-US" dirty="0" smtClean="0"/>
              <a:t>前缀</a:t>
            </a:r>
            <a:r>
              <a:rPr lang="en-US" altLang="zh-CN" dirty="0" smtClean="0"/>
              <a:t>sub- </a:t>
            </a:r>
            <a:r>
              <a:rPr lang="en-US" altLang="zh-CN" dirty="0" smtClean="0">
                <a:solidFill>
                  <a:schemeClr val="tx1"/>
                </a:solidFill>
              </a:rPr>
              <a:t>= </a:t>
            </a:r>
            <a:r>
              <a:rPr lang="zh-CN" altLang="en-US" dirty="0" smtClean="0">
                <a:solidFill>
                  <a:schemeClr val="tx1"/>
                </a:solidFill>
              </a:rPr>
              <a:t>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su</a:t>
            </a:r>
            <a:r>
              <a:rPr lang="en-US" altLang="zh-CN" dirty="0" smtClean="0"/>
              <a:t>ffix</a:t>
            </a:r>
            <a:r>
              <a:rPr lang="zh-CN" altLang="en-US" dirty="0" smtClean="0"/>
              <a:t>后缀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su</a:t>
            </a:r>
            <a:r>
              <a:rPr lang="en-US" altLang="zh-CN" dirty="0" smtClean="0"/>
              <a:t>ppress</a:t>
            </a:r>
            <a:r>
              <a:rPr lang="zh-CN" altLang="en-US" dirty="0" smtClean="0"/>
              <a:t>压抑；镇压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su</a:t>
            </a:r>
            <a:r>
              <a:rPr lang="en-US" altLang="zh-CN" dirty="0" smtClean="0"/>
              <a:t>ffer</a:t>
            </a:r>
            <a:r>
              <a:rPr lang="zh-CN" altLang="en-US" dirty="0" smtClean="0"/>
              <a:t>忍受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su</a:t>
            </a:r>
            <a:r>
              <a:rPr lang="en-US" altLang="zh-CN" dirty="0" smtClean="0"/>
              <a:t>pport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0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前缀</a:t>
            </a:r>
            <a:r>
              <a:rPr lang="en-US" altLang="zh-CN" dirty="0" smtClean="0"/>
              <a:t>tele-=</a:t>
            </a:r>
            <a:r>
              <a:rPr lang="zh-CN" altLang="en-US" dirty="0" smtClean="0"/>
              <a:t>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tele</a:t>
            </a:r>
            <a:r>
              <a:rPr lang="en-US" altLang="zh-CN" dirty="0" smtClean="0"/>
              <a:t>vision</a:t>
            </a:r>
            <a:r>
              <a:rPr lang="zh-CN" altLang="en-US" dirty="0" smtClean="0"/>
              <a:t>电视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tele</a:t>
            </a:r>
            <a:r>
              <a:rPr lang="en-US" altLang="zh-CN" dirty="0" smtClean="0"/>
              <a:t>phone</a:t>
            </a:r>
            <a:r>
              <a:rPr lang="zh-CN" altLang="en-US" dirty="0" smtClean="0"/>
              <a:t>电话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tele</a:t>
            </a:r>
            <a:r>
              <a:rPr lang="en-US" altLang="zh-CN" dirty="0" smtClean="0"/>
              <a:t>gram/</a:t>
            </a:r>
            <a:r>
              <a:rPr lang="en-US" altLang="zh-CN" dirty="0" smtClean="0">
                <a:solidFill>
                  <a:srgbClr val="00B050"/>
                </a:solidFill>
              </a:rPr>
              <a:t>tele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电报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tele</a:t>
            </a:r>
            <a:r>
              <a:rPr lang="en-US" altLang="zh-CN" dirty="0" smtClean="0"/>
              <a:t>communication</a:t>
            </a:r>
            <a:r>
              <a:rPr lang="zh-CN" altLang="en-US" dirty="0" smtClean="0"/>
              <a:t>电信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tele</a:t>
            </a:r>
            <a:r>
              <a:rPr lang="en-US" altLang="zh-CN" dirty="0" smtClean="0"/>
              <a:t>com</a:t>
            </a:r>
            <a:r>
              <a:rPr lang="zh-CN" altLang="en-US" dirty="0" smtClean="0"/>
              <a:t>电信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" b="10969"/>
          <a:stretch/>
        </p:blipFill>
        <p:spPr>
          <a:xfrm>
            <a:off x="4427984" y="1203598"/>
            <a:ext cx="3816424" cy="30545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017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fix</a:t>
            </a:r>
            <a:r>
              <a:rPr lang="zh-CN" altLang="en-US" dirty="0">
                <a:solidFill>
                  <a:prstClr val="black"/>
                </a:solidFill>
              </a:rPr>
              <a:t>固定；</a:t>
            </a:r>
            <a:r>
              <a:rPr lang="zh-CN" altLang="en-US" dirty="0" smtClean="0">
                <a:solidFill>
                  <a:prstClr val="black"/>
                </a:solidFill>
              </a:rPr>
              <a:t>维修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suf</a:t>
            </a:r>
            <a:r>
              <a:rPr lang="en-US" altLang="zh-CN" dirty="0">
                <a:solidFill>
                  <a:srgbClr val="00B050"/>
                </a:solidFill>
              </a:rPr>
              <a:t>fix</a:t>
            </a:r>
            <a:r>
              <a:rPr lang="zh-CN" altLang="en-US" dirty="0">
                <a:solidFill>
                  <a:prstClr val="black"/>
                </a:solidFill>
              </a:rPr>
              <a:t>后缀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pre</a:t>
            </a:r>
            <a:r>
              <a:rPr lang="en-US" altLang="zh-CN" dirty="0" smtClean="0">
                <a:solidFill>
                  <a:srgbClr val="00B050"/>
                </a:solidFill>
              </a:rPr>
              <a:t>fix</a:t>
            </a:r>
            <a:r>
              <a:rPr lang="zh-CN" altLang="en-US" dirty="0">
                <a:solidFill>
                  <a:prstClr val="black"/>
                </a:solidFill>
              </a:rPr>
              <a:t>前缀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af</a:t>
            </a:r>
            <a:r>
              <a:rPr lang="en-US" altLang="zh-CN" dirty="0">
                <a:solidFill>
                  <a:srgbClr val="00B050"/>
                </a:solidFill>
              </a:rPr>
              <a:t>fix</a:t>
            </a:r>
            <a:r>
              <a:rPr lang="zh-CN" altLang="en-US" dirty="0">
                <a:solidFill>
                  <a:prstClr val="black"/>
                </a:solidFill>
              </a:rPr>
              <a:t>词缀；贴上，黏上，盖</a:t>
            </a:r>
            <a:r>
              <a:rPr lang="zh-CN" altLang="en-US" dirty="0" smtClean="0">
                <a:solidFill>
                  <a:prstClr val="black"/>
                </a:solidFill>
              </a:rPr>
              <a:t>上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……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0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前缀</a:t>
            </a:r>
            <a:r>
              <a:rPr lang="en-US" altLang="zh-CN" sz="3600" dirty="0" smtClean="0"/>
              <a:t>de-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r>
              <a:rPr lang="zh-CN" altLang="en-US" dirty="0"/>
              <a:t>去除，离开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来自</a:t>
            </a:r>
            <a:r>
              <a:rPr lang="en-US" altLang="zh-CN" dirty="0" smtClean="0"/>
              <a:t>delete】</a:t>
            </a:r>
          </a:p>
          <a:p>
            <a:r>
              <a:rPr lang="en-US" altLang="zh-CN" dirty="0" smtClean="0"/>
              <a:t>2</a:t>
            </a:r>
            <a:r>
              <a:rPr lang="zh-CN" altLang="en-US" dirty="0"/>
              <a:t>）</a:t>
            </a:r>
            <a:r>
              <a:rPr lang="zh-CN" altLang="en-US" dirty="0" smtClean="0"/>
              <a:t>向下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来自</a:t>
            </a:r>
            <a:r>
              <a:rPr lang="en-US" altLang="zh-CN" dirty="0" smtClean="0"/>
              <a:t>down】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89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词根</a:t>
            </a:r>
            <a:r>
              <a:rPr lang="en-US" altLang="zh-CN" dirty="0"/>
              <a:t>port=1</a:t>
            </a:r>
            <a:r>
              <a:rPr lang="zh-CN" altLang="en-US" dirty="0"/>
              <a:t>）部分；</a:t>
            </a:r>
            <a:r>
              <a:rPr lang="en-US" altLang="zh-CN" dirty="0"/>
              <a:t>2</a:t>
            </a:r>
            <a:r>
              <a:rPr lang="zh-CN" altLang="en-US" dirty="0" smtClean="0"/>
              <a:t>）搬运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）词根</a:t>
            </a:r>
            <a:r>
              <a:rPr lang="en-US" altLang="zh-CN" sz="2800" b="1" dirty="0" smtClean="0"/>
              <a:t>port=</a:t>
            </a:r>
            <a:r>
              <a:rPr lang="zh-CN" altLang="en-US" sz="2800" b="1" dirty="0" smtClean="0"/>
              <a:t>部分</a:t>
            </a:r>
            <a:endParaRPr lang="en-US" altLang="zh-CN" sz="2800" b="1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port</a:t>
            </a:r>
            <a:r>
              <a:rPr lang="en-US" altLang="zh-CN" dirty="0" smtClean="0"/>
              <a:t>ion</a:t>
            </a:r>
            <a:r>
              <a:rPr lang="zh-CN" altLang="en-US" dirty="0" smtClean="0"/>
              <a:t>一部分；一份</a:t>
            </a:r>
            <a:r>
              <a:rPr lang="en-US" altLang="zh-CN" dirty="0" smtClean="0"/>
              <a:t>n./</a:t>
            </a:r>
            <a:r>
              <a:rPr lang="en-US" altLang="zh-CN" dirty="0" err="1" smtClean="0"/>
              <a:t>vt.</a:t>
            </a:r>
            <a:endParaRPr lang="zh-CN" altLang="en-US" dirty="0"/>
          </a:p>
          <a:p>
            <a:r>
              <a:rPr lang="en-US" altLang="zh-CN" dirty="0" smtClean="0"/>
              <a:t>pro</a:t>
            </a:r>
            <a:r>
              <a:rPr lang="en-US" altLang="zh-CN" dirty="0" smtClean="0">
                <a:solidFill>
                  <a:srgbClr val="00B050"/>
                </a:solidFill>
              </a:rPr>
              <a:t>port</a:t>
            </a:r>
            <a:r>
              <a:rPr lang="en-US" altLang="zh-CN" dirty="0" smtClean="0"/>
              <a:t>ion(</a:t>
            </a:r>
            <a:r>
              <a:rPr lang="zh-CN" altLang="en-US" dirty="0" smtClean="0"/>
              <a:t>在</a:t>
            </a:r>
            <a:r>
              <a:rPr lang="zh-CN" altLang="en-US" dirty="0"/>
              <a:t>分成部分</a:t>
            </a:r>
            <a:r>
              <a:rPr lang="zh-CN" altLang="en-US" dirty="0" smtClean="0"/>
              <a:t>之前</a:t>
            </a:r>
            <a:r>
              <a:rPr lang="en-US" altLang="zh-CN" dirty="0" smtClean="0"/>
              <a:t>)</a:t>
            </a:r>
            <a:r>
              <a:rPr lang="zh-CN" altLang="en-US" dirty="0" smtClean="0"/>
              <a:t>比例</a:t>
            </a:r>
            <a:r>
              <a:rPr lang="en-US" altLang="zh-CN" dirty="0" smtClean="0"/>
              <a:t>n./</a:t>
            </a:r>
            <a:r>
              <a:rPr lang="en-US" altLang="zh-CN" dirty="0" err="1" smtClean="0"/>
              <a:t>vt.</a:t>
            </a:r>
            <a:endParaRPr lang="en-US" altLang="zh-CN" dirty="0" smtClean="0"/>
          </a:p>
          <a:p>
            <a:r>
              <a:rPr lang="en-US" altLang="zh-CN" dirty="0"/>
              <a:t>ap</a:t>
            </a:r>
            <a:r>
              <a:rPr lang="en-US" altLang="zh-CN" dirty="0">
                <a:solidFill>
                  <a:srgbClr val="00B050"/>
                </a:solidFill>
              </a:rPr>
              <a:t>port</a:t>
            </a:r>
            <a:r>
              <a:rPr lang="en-US" altLang="zh-CN" dirty="0"/>
              <a:t>ion</a:t>
            </a:r>
            <a:r>
              <a:rPr lang="zh-CN" altLang="en-US" dirty="0"/>
              <a:t>分配，分摊</a:t>
            </a:r>
            <a:r>
              <a:rPr lang="en-US" altLang="zh-CN" dirty="0" err="1"/>
              <a:t>vt</a:t>
            </a:r>
            <a:r>
              <a:rPr lang="en-US" altLang="zh-CN" dirty="0" err="1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51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词根</a:t>
            </a:r>
            <a:r>
              <a:rPr lang="en-US" altLang="zh-CN" dirty="0"/>
              <a:t>port=1</a:t>
            </a:r>
            <a:r>
              <a:rPr lang="zh-CN" altLang="en-US" dirty="0"/>
              <a:t>）部分；</a:t>
            </a:r>
            <a:r>
              <a:rPr lang="en-US" altLang="zh-CN" dirty="0"/>
              <a:t>2</a:t>
            </a:r>
            <a:r>
              <a:rPr lang="zh-CN" altLang="en-US" dirty="0" smtClean="0"/>
              <a:t>）搬运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）词根</a:t>
            </a:r>
            <a:r>
              <a:rPr lang="en-US" altLang="zh-CN" sz="2800" b="1" dirty="0" smtClean="0"/>
              <a:t>port=</a:t>
            </a:r>
            <a:r>
              <a:rPr lang="zh-CN" altLang="en-US" sz="2800" b="1" dirty="0" smtClean="0"/>
              <a:t>搬运</a:t>
            </a:r>
            <a:endParaRPr lang="fr-FR" altLang="zh-CN" sz="2800" b="1" dirty="0" smtClean="0"/>
          </a:p>
          <a:p>
            <a:r>
              <a:rPr lang="fr-FR" altLang="zh-CN" dirty="0" smtClean="0"/>
              <a:t>im</a:t>
            </a:r>
            <a:r>
              <a:rPr lang="fr-FR" altLang="zh-CN" dirty="0" smtClean="0">
                <a:solidFill>
                  <a:srgbClr val="00B050"/>
                </a:solidFill>
              </a:rPr>
              <a:t>port</a:t>
            </a:r>
            <a:r>
              <a:rPr lang="zh-CN" altLang="en-US" dirty="0" smtClean="0"/>
              <a:t>进口</a:t>
            </a:r>
            <a:endParaRPr lang="fr-FR" altLang="zh-CN" dirty="0"/>
          </a:p>
          <a:p>
            <a:r>
              <a:rPr lang="fr-FR" altLang="zh-CN" dirty="0" smtClean="0"/>
              <a:t>ex</a:t>
            </a:r>
            <a:r>
              <a:rPr lang="fr-FR" altLang="zh-CN" dirty="0" smtClean="0">
                <a:solidFill>
                  <a:srgbClr val="00B050"/>
                </a:solidFill>
              </a:rPr>
              <a:t>port</a:t>
            </a:r>
            <a:r>
              <a:rPr lang="zh-CN" altLang="en-US" dirty="0" smtClean="0"/>
              <a:t>出口</a:t>
            </a:r>
            <a:endParaRPr lang="fr-FR" altLang="zh-CN" dirty="0"/>
          </a:p>
          <a:p>
            <a:r>
              <a:rPr lang="fr-FR" altLang="zh-CN" dirty="0" smtClean="0">
                <a:solidFill>
                  <a:srgbClr val="00B050"/>
                </a:solidFill>
              </a:rPr>
              <a:t>port</a:t>
            </a:r>
            <a:r>
              <a:rPr lang="fr-FR" altLang="zh-CN" dirty="0" smtClean="0"/>
              <a:t>able</a:t>
            </a:r>
            <a:r>
              <a:rPr lang="zh-CN" altLang="en-US" dirty="0" smtClean="0"/>
              <a:t>便携的</a:t>
            </a:r>
            <a:endParaRPr lang="fr-FR" altLang="zh-CN" dirty="0"/>
          </a:p>
          <a:p>
            <a:r>
              <a:rPr lang="fr-FR" altLang="zh-CN" dirty="0" smtClean="0"/>
              <a:t>trans</a:t>
            </a:r>
            <a:r>
              <a:rPr lang="fr-FR" altLang="zh-CN" dirty="0" smtClean="0">
                <a:solidFill>
                  <a:srgbClr val="00B050"/>
                </a:solidFill>
              </a:rPr>
              <a:t>port</a:t>
            </a:r>
            <a:r>
              <a:rPr lang="zh-CN" altLang="en-US" dirty="0" smtClean="0"/>
              <a:t>运输</a:t>
            </a:r>
            <a:endParaRPr lang="fr-FR" altLang="zh-CN" dirty="0"/>
          </a:p>
          <a:p>
            <a:r>
              <a:rPr lang="fr-FR" altLang="zh-CN" dirty="0" smtClean="0">
                <a:solidFill>
                  <a:srgbClr val="00B050"/>
                </a:solidFill>
              </a:rPr>
              <a:t>port</a:t>
            </a:r>
            <a:r>
              <a:rPr lang="fr-FR" altLang="zh-CN" dirty="0" smtClean="0"/>
              <a:t>er</a:t>
            </a:r>
            <a:r>
              <a:rPr lang="zh-CN" altLang="en-US" dirty="0" smtClean="0"/>
              <a:t>搬运工；门童</a:t>
            </a:r>
            <a:endParaRPr lang="fr-FR" altLang="zh-CN" dirty="0"/>
          </a:p>
          <a:p>
            <a:r>
              <a:rPr lang="fr-FR" altLang="zh-CN" dirty="0" smtClean="0"/>
              <a:t>de</a:t>
            </a:r>
            <a:r>
              <a:rPr lang="fr-FR" altLang="zh-CN" dirty="0" smtClean="0">
                <a:solidFill>
                  <a:srgbClr val="00B050"/>
                </a:solidFill>
              </a:rPr>
              <a:t>port</a:t>
            </a:r>
            <a:r>
              <a:rPr lang="zh-CN" altLang="en-US" dirty="0" smtClean="0"/>
              <a:t>驱逐出境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fr-FR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31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前缀</a:t>
            </a:r>
            <a:r>
              <a:rPr lang="en-US" altLang="zh-CN" dirty="0" smtClean="0"/>
              <a:t>trans-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</a:rPr>
              <a:t>改变；转移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B050"/>
                </a:solidFill>
              </a:rPr>
              <a:t>trans</a:t>
            </a:r>
            <a:r>
              <a:rPr lang="en-US" altLang="zh-CN" sz="1800" dirty="0"/>
              <a:t>form</a:t>
            </a:r>
            <a:r>
              <a:rPr lang="zh-CN" altLang="en-US" sz="1800" dirty="0" smtClean="0"/>
              <a:t>变形</a:t>
            </a:r>
            <a:endParaRPr lang="en-US" altLang="zh-CN" sz="1800" dirty="0" smtClean="0"/>
          </a:p>
          <a:p>
            <a:r>
              <a:rPr lang="en-US" altLang="zh-CN" sz="1800" dirty="0">
                <a:solidFill>
                  <a:srgbClr val="00B050"/>
                </a:solidFill>
              </a:rPr>
              <a:t>trans</a:t>
            </a:r>
            <a:r>
              <a:rPr lang="en-US" altLang="zh-CN" sz="1800" dirty="0" smtClean="0"/>
              <a:t>former</a:t>
            </a:r>
            <a:r>
              <a:rPr lang="zh-CN" altLang="en-US" sz="1800" dirty="0" smtClean="0"/>
              <a:t>变压器；变形金刚</a:t>
            </a:r>
            <a:endParaRPr lang="en-US" altLang="zh-CN" sz="1800" dirty="0" smtClean="0"/>
          </a:p>
          <a:p>
            <a:r>
              <a:rPr lang="en-US" altLang="zh-CN" sz="1800" dirty="0">
                <a:solidFill>
                  <a:srgbClr val="00B050"/>
                </a:solidFill>
              </a:rPr>
              <a:t>trans</a:t>
            </a:r>
            <a:r>
              <a:rPr lang="en-US" altLang="zh-CN" sz="1800" dirty="0"/>
              <a:t>plant</a:t>
            </a:r>
            <a:r>
              <a:rPr lang="zh-CN" altLang="en-US" sz="1800" dirty="0"/>
              <a:t>（转移植物）；移植</a:t>
            </a:r>
          </a:p>
          <a:p>
            <a:r>
              <a:rPr lang="en-US" altLang="zh-CN" sz="1800" dirty="0" smtClean="0">
                <a:solidFill>
                  <a:srgbClr val="00B050"/>
                </a:solidFill>
              </a:rPr>
              <a:t>trans</a:t>
            </a:r>
            <a:r>
              <a:rPr lang="en-US" altLang="zh-CN" sz="1800" dirty="0" smtClean="0"/>
              <a:t>fer</a:t>
            </a:r>
            <a:r>
              <a:rPr lang="zh-CN" altLang="en-US" sz="1800" dirty="0"/>
              <a:t>转移，移交，传输，转账</a:t>
            </a:r>
          </a:p>
          <a:p>
            <a:endParaRPr lang="en-US" altLang="zh-CN" sz="1800" dirty="0" smtClean="0"/>
          </a:p>
          <a:p>
            <a:endParaRPr lang="zh-CN" altLang="en-US" sz="1800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31590"/>
            <a:ext cx="2749312" cy="2749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31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词根</a:t>
            </a:r>
            <a:r>
              <a:rPr lang="en-US" altLang="zh-CN" dirty="0" err="1" smtClean="0"/>
              <a:t>fer</a:t>
            </a:r>
            <a:r>
              <a:rPr lang="en-US" altLang="zh-CN" dirty="0" smtClean="0"/>
              <a:t>=</a:t>
            </a:r>
            <a:r>
              <a:rPr lang="zh-CN" altLang="en-US" dirty="0" smtClean="0"/>
              <a:t>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pre</a:t>
            </a:r>
            <a:r>
              <a:rPr lang="en-US" altLang="zh-CN" dirty="0" smtClean="0">
                <a:solidFill>
                  <a:srgbClr val="00B050"/>
                </a:solidFill>
              </a:rPr>
              <a:t>fer</a:t>
            </a:r>
            <a:r>
              <a:rPr lang="zh-CN" altLang="en-US" dirty="0" smtClean="0"/>
              <a:t>更喜欢</a:t>
            </a:r>
            <a:endParaRPr lang="en-US" altLang="zh-CN" dirty="0"/>
          </a:p>
          <a:p>
            <a:r>
              <a:rPr lang="en-US" altLang="zh-CN" dirty="0" smtClean="0"/>
              <a:t>of</a:t>
            </a:r>
            <a:r>
              <a:rPr lang="en-US" altLang="zh-CN" dirty="0" smtClean="0">
                <a:solidFill>
                  <a:srgbClr val="00B050"/>
                </a:solidFill>
              </a:rPr>
              <a:t>fer</a:t>
            </a:r>
            <a:r>
              <a:rPr lang="zh-CN" altLang="en-US" dirty="0" smtClean="0"/>
              <a:t>提供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00B050"/>
                </a:solidFill>
              </a:rPr>
              <a:t>fer</a:t>
            </a:r>
            <a:r>
              <a:rPr lang="en-US" altLang="zh-CN" dirty="0" smtClean="0"/>
              <a:t>ry</a:t>
            </a:r>
            <a:r>
              <a:rPr lang="zh-CN" altLang="en-US" dirty="0" smtClean="0"/>
              <a:t>摆渡</a:t>
            </a:r>
            <a:r>
              <a:rPr lang="en-US" altLang="zh-CN" dirty="0" smtClean="0"/>
              <a:t>n./</a:t>
            </a:r>
            <a:r>
              <a:rPr lang="en-US" altLang="zh-CN" dirty="0" err="1" smtClean="0"/>
              <a:t>vt.</a:t>
            </a:r>
            <a:endParaRPr lang="en-US" altLang="zh-CN" dirty="0"/>
          </a:p>
          <a:p>
            <a:r>
              <a:rPr lang="en-US" altLang="zh-CN" dirty="0" smtClean="0"/>
              <a:t>suf</a:t>
            </a:r>
            <a:r>
              <a:rPr lang="en-US" altLang="zh-CN" dirty="0" smtClean="0">
                <a:solidFill>
                  <a:srgbClr val="00B050"/>
                </a:solidFill>
              </a:rPr>
              <a:t>fer</a:t>
            </a:r>
            <a:r>
              <a:rPr lang="zh-CN" altLang="en-US" dirty="0" smtClean="0"/>
              <a:t>忍受</a:t>
            </a:r>
            <a:endParaRPr lang="en-US" altLang="zh-CN" dirty="0"/>
          </a:p>
          <a:p>
            <a:r>
              <a:rPr lang="en-US" altLang="zh-CN" dirty="0" smtClean="0"/>
              <a:t>……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8" b="9695"/>
          <a:stretch/>
        </p:blipFill>
        <p:spPr>
          <a:xfrm>
            <a:off x="4499992" y="1011552"/>
            <a:ext cx="4057585" cy="3537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438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press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</a:rPr>
              <a:t>按压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sup</a:t>
            </a:r>
            <a:r>
              <a:rPr lang="en-US" altLang="zh-CN" dirty="0" smtClean="0">
                <a:solidFill>
                  <a:srgbClr val="00B050"/>
                </a:solidFill>
              </a:rPr>
              <a:t>press</a:t>
            </a:r>
            <a:r>
              <a:rPr lang="zh-CN" altLang="en-US" dirty="0" smtClean="0"/>
              <a:t>抑制；镇压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re</a:t>
            </a:r>
            <a:r>
              <a:rPr lang="en-US" altLang="zh-CN" dirty="0" smtClean="0">
                <a:solidFill>
                  <a:srgbClr val="00B050"/>
                </a:solidFill>
              </a:rPr>
              <a:t>press</a:t>
            </a:r>
            <a:r>
              <a:rPr lang="zh-CN" altLang="en-US" dirty="0" smtClean="0"/>
              <a:t>抑制；镇压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de</a:t>
            </a:r>
            <a:r>
              <a:rPr lang="en-US" altLang="zh-CN" dirty="0" smtClean="0">
                <a:solidFill>
                  <a:srgbClr val="00B050"/>
                </a:solidFill>
              </a:rPr>
              <a:t>press</a:t>
            </a:r>
            <a:r>
              <a:rPr lang="zh-CN" altLang="en-US" dirty="0" smtClean="0"/>
              <a:t>经济萧条；心情压抑 </a:t>
            </a:r>
            <a:endParaRPr lang="en-US" altLang="zh-CN" dirty="0" smtClean="0"/>
          </a:p>
          <a:p>
            <a:r>
              <a:rPr lang="en-US" altLang="zh-CN" dirty="0" smtClean="0"/>
              <a:t>com</a:t>
            </a:r>
            <a:r>
              <a:rPr lang="en-US" altLang="zh-CN" dirty="0" smtClean="0">
                <a:solidFill>
                  <a:srgbClr val="00B050"/>
                </a:solidFill>
              </a:rPr>
              <a:t>press</a:t>
            </a:r>
            <a:r>
              <a:rPr lang="zh-CN" altLang="en-US" dirty="0"/>
              <a:t>压缩</a:t>
            </a:r>
          </a:p>
          <a:p>
            <a:r>
              <a:rPr lang="en-US" altLang="zh-CN" dirty="0" smtClean="0"/>
              <a:t>im</a:t>
            </a:r>
            <a:r>
              <a:rPr lang="en-US" altLang="zh-CN" dirty="0" smtClean="0">
                <a:solidFill>
                  <a:srgbClr val="00B050"/>
                </a:solidFill>
              </a:rPr>
              <a:t>press</a:t>
            </a:r>
            <a:r>
              <a:rPr lang="zh-CN" altLang="en-US" dirty="0" smtClean="0"/>
              <a:t>压印；给</a:t>
            </a:r>
            <a:r>
              <a:rPr lang="zh-CN" altLang="en-US" dirty="0"/>
              <a:t>人</a:t>
            </a:r>
            <a:r>
              <a:rPr lang="zh-CN" altLang="en-US" dirty="0" smtClean="0"/>
              <a:t>印象</a:t>
            </a:r>
            <a:endParaRPr lang="en-US" altLang="zh-CN" dirty="0" smtClean="0"/>
          </a:p>
          <a:p>
            <a:r>
              <a:rPr lang="en-US" altLang="zh-CN" dirty="0" smtClean="0"/>
              <a:t>im</a:t>
            </a:r>
            <a:r>
              <a:rPr lang="en-US" altLang="zh-CN" dirty="0" smtClean="0">
                <a:solidFill>
                  <a:srgbClr val="00B050"/>
                </a:solidFill>
              </a:rPr>
              <a:t>press</a:t>
            </a:r>
            <a:r>
              <a:rPr lang="en-US" altLang="zh-CN" dirty="0" smtClean="0"/>
              <a:t>ion</a:t>
            </a:r>
            <a:r>
              <a:rPr lang="zh-CN" altLang="en-US" dirty="0" smtClean="0"/>
              <a:t>印象</a:t>
            </a:r>
            <a:r>
              <a:rPr lang="en-US" altLang="zh-CN" dirty="0" smtClean="0"/>
              <a:t>n.</a:t>
            </a:r>
          </a:p>
          <a:p>
            <a:r>
              <a:rPr lang="en-US" altLang="zh-CN" dirty="0" smtClean="0"/>
              <a:t>im</a:t>
            </a:r>
            <a:r>
              <a:rPr lang="en-US" altLang="zh-CN" dirty="0" smtClean="0">
                <a:solidFill>
                  <a:srgbClr val="00B050"/>
                </a:solidFill>
              </a:rPr>
              <a:t>press</a:t>
            </a:r>
            <a:r>
              <a:rPr lang="en-US" altLang="zh-CN" dirty="0" smtClean="0"/>
              <a:t>ive</a:t>
            </a:r>
            <a:r>
              <a:rPr lang="zh-CN" altLang="en-US" dirty="0" smtClean="0"/>
              <a:t>印象深刻的</a:t>
            </a:r>
            <a:r>
              <a:rPr lang="en-US" altLang="zh-CN" dirty="0" smtClean="0"/>
              <a:t>adj.</a:t>
            </a:r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1203598"/>
            <a:ext cx="3672408" cy="1512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31590"/>
            <a:ext cx="3456384" cy="25922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115" y="1275606"/>
            <a:ext cx="3620153" cy="27110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880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</a:t>
            </a:r>
            <a:r>
              <a:rPr lang="en-US" altLang="zh-CN" dirty="0"/>
              <a:t>pan=</a:t>
            </a:r>
            <a:r>
              <a:rPr lang="zh-CN" altLang="en-US" dirty="0"/>
              <a:t>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pan</a:t>
            </a:r>
            <a:r>
              <a:rPr lang="en-US" altLang="zh-CN" dirty="0"/>
              <a:t>-America</a:t>
            </a:r>
            <a:r>
              <a:rPr lang="zh-CN" altLang="en-US" dirty="0"/>
              <a:t>泛美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pan</a:t>
            </a:r>
            <a:r>
              <a:rPr lang="en-US" altLang="zh-CN" dirty="0" err="1"/>
              <a:t>-American</a:t>
            </a:r>
            <a:r>
              <a:rPr lang="zh-CN" altLang="en-US" dirty="0"/>
              <a:t>泛美的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pan</a:t>
            </a:r>
            <a:r>
              <a:rPr lang="en-US" altLang="zh-CN" dirty="0"/>
              <a:t>-German</a:t>
            </a:r>
            <a:r>
              <a:rPr lang="zh-CN" altLang="en-US" dirty="0"/>
              <a:t>泛德的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pan</a:t>
            </a:r>
            <a:r>
              <a:rPr lang="en-US" altLang="zh-CN" dirty="0"/>
              <a:t>-Islamic</a:t>
            </a:r>
            <a:r>
              <a:rPr lang="zh-CN" altLang="en-US" dirty="0"/>
              <a:t>泛伊斯兰</a:t>
            </a:r>
            <a:r>
              <a:rPr lang="zh-CN" altLang="en-US" dirty="0" smtClean="0"/>
              <a:t>的</a:t>
            </a:r>
            <a:endParaRPr lang="en-US" altLang="zh-CN" dirty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pan</a:t>
            </a:r>
            <a:r>
              <a:rPr lang="en-US" altLang="zh-CN" dirty="0" err="1" smtClean="0"/>
              <a:t>gaea</a:t>
            </a:r>
            <a:r>
              <a:rPr lang="zh-CN" altLang="en-US" dirty="0" smtClean="0"/>
              <a:t>泛大陆</a:t>
            </a:r>
            <a:r>
              <a:rPr lang="zh-CN" altLang="en-US" dirty="0"/>
              <a:t>（</a:t>
            </a:r>
            <a:r>
              <a:rPr lang="en-US" altLang="zh-CN" dirty="0" smtClean="0"/>
              <a:t>Gaea/Gaia</a:t>
            </a:r>
            <a:r>
              <a:rPr lang="zh-CN" altLang="en-US" dirty="0" smtClean="0"/>
              <a:t>盖亚）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B050"/>
                </a:solidFill>
              </a:rPr>
              <a:t>pan</a:t>
            </a:r>
            <a:r>
              <a:rPr lang="en-US" altLang="zh-CN" dirty="0"/>
              <a:t>theon</a:t>
            </a:r>
            <a:r>
              <a:rPr lang="zh-CN" altLang="en-US" dirty="0"/>
              <a:t>万神殿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00B050"/>
                </a:solidFill>
              </a:rPr>
              <a:t>Pan</a:t>
            </a:r>
            <a:r>
              <a:rPr lang="en-US" altLang="zh-CN" dirty="0" smtClean="0"/>
              <a:t>asonic</a:t>
            </a:r>
            <a:r>
              <a:rPr lang="zh-CN" altLang="en-US" dirty="0"/>
              <a:t>松下电器</a:t>
            </a:r>
            <a:endParaRPr lang="en-US" altLang="zh-CN" dirty="0"/>
          </a:p>
          <a:p>
            <a:r>
              <a:rPr lang="en-US" altLang="zh-CN" dirty="0" err="1">
                <a:solidFill>
                  <a:srgbClr val="00B050"/>
                </a:solidFill>
              </a:rPr>
              <a:t>pan</a:t>
            </a:r>
            <a:r>
              <a:rPr lang="en-US" altLang="zh-CN" dirty="0" err="1"/>
              <a:t>sophic</a:t>
            </a:r>
            <a:r>
              <a:rPr lang="zh-CN" altLang="en-US" dirty="0"/>
              <a:t>全知的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47614"/>
            <a:ext cx="2592288" cy="3267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098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词根</a:t>
            </a:r>
            <a:r>
              <a:rPr lang="en-US" altLang="zh-CN" dirty="0" err="1" smtClean="0"/>
              <a:t>soph</a:t>
            </a:r>
            <a:r>
              <a:rPr lang="en-US" altLang="zh-CN" dirty="0" smtClean="0"/>
              <a:t>=</a:t>
            </a:r>
            <a:r>
              <a:rPr lang="zh-CN" altLang="en-US" dirty="0" smtClean="0"/>
              <a:t>智慧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soph</a:t>
            </a:r>
            <a:r>
              <a:rPr lang="en-US" altLang="zh-CN" dirty="0"/>
              <a:t>omore</a:t>
            </a:r>
            <a:r>
              <a:rPr lang="zh-CN" altLang="en-US" dirty="0"/>
              <a:t>大二</a:t>
            </a:r>
            <a:r>
              <a:rPr lang="zh-CN" altLang="en-US" dirty="0" smtClean="0"/>
              <a:t>学生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soph</a:t>
            </a:r>
            <a:r>
              <a:rPr lang="en-US" altLang="zh-CN" dirty="0" smtClean="0"/>
              <a:t>ist</a:t>
            </a:r>
            <a:r>
              <a:rPr lang="zh-CN" altLang="en-US" dirty="0"/>
              <a:t>智者；哲学家</a:t>
            </a:r>
            <a:endParaRPr lang="en-US" altLang="zh-CN" dirty="0"/>
          </a:p>
          <a:p>
            <a:r>
              <a:rPr lang="en-US" altLang="zh-CN" dirty="0"/>
              <a:t>philo</a:t>
            </a:r>
            <a:r>
              <a:rPr lang="en-US" altLang="zh-CN" dirty="0">
                <a:solidFill>
                  <a:srgbClr val="00B050"/>
                </a:solidFill>
              </a:rPr>
              <a:t>soph</a:t>
            </a:r>
            <a:r>
              <a:rPr lang="en-US" altLang="zh-CN" dirty="0"/>
              <a:t>er</a:t>
            </a:r>
            <a:r>
              <a:rPr lang="zh-CN" altLang="en-US" dirty="0"/>
              <a:t>哲学家</a:t>
            </a:r>
            <a:endParaRPr lang="en-US" altLang="zh-CN" dirty="0"/>
          </a:p>
          <a:p>
            <a:r>
              <a:rPr lang="en-US" altLang="zh-CN" dirty="0"/>
              <a:t>philo</a:t>
            </a:r>
            <a:r>
              <a:rPr lang="en-US" altLang="zh-CN" dirty="0">
                <a:solidFill>
                  <a:srgbClr val="00B050"/>
                </a:solidFill>
              </a:rPr>
              <a:t>soph</a:t>
            </a:r>
            <a:r>
              <a:rPr lang="en-US" altLang="zh-CN" dirty="0"/>
              <a:t>y</a:t>
            </a:r>
            <a:r>
              <a:rPr lang="zh-CN" altLang="en-US" dirty="0" smtClean="0"/>
              <a:t>哲学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B050"/>
                </a:solidFill>
              </a:rPr>
              <a:t>Soph</a:t>
            </a:r>
            <a:r>
              <a:rPr lang="en-US" altLang="zh-CN" dirty="0"/>
              <a:t>ia</a:t>
            </a:r>
            <a:r>
              <a:rPr lang="zh-CN" altLang="en-US" dirty="0"/>
              <a:t>索菲亚</a:t>
            </a:r>
            <a:r>
              <a:rPr lang="en-US" altLang="zh-CN" dirty="0"/>
              <a:t>【</a:t>
            </a:r>
            <a:r>
              <a:rPr lang="zh-CN" altLang="en-US" dirty="0"/>
              <a:t>女名</a:t>
            </a:r>
            <a:r>
              <a:rPr lang="en-US" altLang="zh-CN" dirty="0"/>
              <a:t>】  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Soph</a:t>
            </a:r>
            <a:r>
              <a:rPr lang="en-US" altLang="zh-CN" dirty="0"/>
              <a:t>ie</a:t>
            </a:r>
            <a:r>
              <a:rPr lang="zh-CN" altLang="en-US" dirty="0"/>
              <a:t>苏菲</a:t>
            </a:r>
            <a:r>
              <a:rPr lang="en-US" altLang="zh-CN" dirty="0"/>
              <a:t>【</a:t>
            </a:r>
            <a:r>
              <a:rPr lang="zh-CN" altLang="en-US" dirty="0"/>
              <a:t>女名</a:t>
            </a:r>
            <a:r>
              <a:rPr lang="en-US" altLang="zh-CN" dirty="0"/>
              <a:t>】      </a:t>
            </a:r>
          </a:p>
          <a:p>
            <a:r>
              <a:rPr lang="en-US" altLang="zh-CN" dirty="0"/>
              <a:t>Sofia【</a:t>
            </a:r>
            <a:r>
              <a:rPr lang="zh-CN" altLang="en-US" dirty="0"/>
              <a:t>女名</a:t>
            </a:r>
            <a:r>
              <a:rPr lang="en-US" altLang="zh-CN" dirty="0"/>
              <a:t>】</a:t>
            </a:r>
          </a:p>
          <a:p>
            <a:r>
              <a:rPr lang="en-US" altLang="zh-CN" dirty="0" err="1"/>
              <a:t>Sofie</a:t>
            </a:r>
            <a:r>
              <a:rPr lang="en-US" altLang="zh-CN" dirty="0"/>
              <a:t>【</a:t>
            </a:r>
            <a:r>
              <a:rPr lang="zh-CN" altLang="en-US" dirty="0"/>
              <a:t>女名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54" y="1347614"/>
            <a:ext cx="2355726" cy="23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liver</a:t>
            </a:r>
            <a:r>
              <a:rPr lang="zh-CN" altLang="en-US" dirty="0" smtClean="0"/>
              <a:t>肝</a:t>
            </a:r>
            <a:endParaRPr lang="en-US" altLang="zh-CN" dirty="0" smtClean="0"/>
          </a:p>
          <a:p>
            <a:r>
              <a:rPr lang="en-US" altLang="zh-CN" dirty="0" smtClean="0"/>
              <a:t>moron</a:t>
            </a:r>
            <a:r>
              <a:rPr lang="zh-CN" altLang="en-US" dirty="0"/>
              <a:t>大傻瓜              </a:t>
            </a:r>
            <a:endParaRPr lang="en-US" altLang="zh-CN" dirty="0"/>
          </a:p>
          <a:p>
            <a:r>
              <a:rPr lang="en-US" altLang="zh-CN" dirty="0" smtClean="0"/>
              <a:t>freshman</a:t>
            </a:r>
            <a:r>
              <a:rPr lang="zh-CN" altLang="en-US" dirty="0"/>
              <a:t>大一</a:t>
            </a:r>
            <a:r>
              <a:rPr lang="zh-CN" altLang="en-US" dirty="0" smtClean="0"/>
              <a:t>新生</a:t>
            </a:r>
            <a:endParaRPr lang="en-US" altLang="zh-CN" dirty="0" smtClean="0"/>
          </a:p>
          <a:p>
            <a:r>
              <a:rPr lang="en-US" altLang="zh-CN" dirty="0"/>
              <a:t>sophomore</a:t>
            </a:r>
            <a:r>
              <a:rPr lang="zh-CN" altLang="en-US" dirty="0"/>
              <a:t>大二学生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junior</a:t>
            </a:r>
            <a:r>
              <a:rPr lang="zh-CN" altLang="en-US" dirty="0"/>
              <a:t>大三学生</a:t>
            </a:r>
            <a:endParaRPr lang="en-US" altLang="zh-CN" dirty="0"/>
          </a:p>
          <a:p>
            <a:r>
              <a:rPr lang="en-US" altLang="zh-CN" dirty="0"/>
              <a:t>senior</a:t>
            </a:r>
            <a:r>
              <a:rPr lang="zh-CN" altLang="en-US" dirty="0"/>
              <a:t>大四学生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059582"/>
            <a:ext cx="2233035" cy="30758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382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形容词后缀：</a:t>
            </a:r>
            <a:r>
              <a:rPr lang="en-US" altLang="zh-CN" dirty="0" smtClean="0"/>
              <a:t>-al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nation</a:t>
            </a:r>
            <a:r>
              <a:rPr lang="en-US" altLang="zh-CN" dirty="0" smtClean="0">
                <a:solidFill>
                  <a:srgbClr val="00B050"/>
                </a:solidFill>
              </a:rPr>
              <a:t>al</a:t>
            </a:r>
            <a:r>
              <a:rPr lang="zh-CN" altLang="en-US" dirty="0" smtClean="0">
                <a:solidFill>
                  <a:srgbClr val="00B050"/>
                </a:solidFill>
              </a:rPr>
              <a:t>国家的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smtClean="0"/>
              <a:t>classic</a:t>
            </a:r>
            <a:r>
              <a:rPr lang="en-US" altLang="zh-CN" dirty="0" smtClean="0">
                <a:solidFill>
                  <a:srgbClr val="00B050"/>
                </a:solidFill>
              </a:rPr>
              <a:t>al</a:t>
            </a:r>
            <a:r>
              <a:rPr lang="zh-CN" altLang="en-US" dirty="0" smtClean="0">
                <a:solidFill>
                  <a:srgbClr val="00B050"/>
                </a:solidFill>
              </a:rPr>
              <a:t>经典的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smtClean="0"/>
              <a:t>digit</a:t>
            </a:r>
            <a:r>
              <a:rPr lang="en-US" altLang="zh-CN" dirty="0" smtClean="0">
                <a:solidFill>
                  <a:srgbClr val="00B050"/>
                </a:solidFill>
              </a:rPr>
              <a:t>al</a:t>
            </a:r>
            <a:r>
              <a:rPr lang="zh-CN" altLang="en-US" dirty="0" smtClean="0">
                <a:solidFill>
                  <a:srgbClr val="00B050"/>
                </a:solidFill>
              </a:rPr>
              <a:t>数字的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person</a:t>
            </a:r>
            <a:r>
              <a:rPr lang="en-US" altLang="zh-CN" dirty="0" smtClean="0">
                <a:solidFill>
                  <a:srgbClr val="00B050"/>
                </a:solidFill>
              </a:rPr>
              <a:t>al</a:t>
            </a:r>
            <a:r>
              <a:rPr lang="zh-CN" altLang="en-US" dirty="0" smtClean="0">
                <a:solidFill>
                  <a:srgbClr val="00B050"/>
                </a:solidFill>
              </a:rPr>
              <a:t>个人的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97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词根</a:t>
            </a:r>
            <a:r>
              <a:rPr lang="en-US" altLang="zh-CN" dirty="0" err="1"/>
              <a:t>dor</a:t>
            </a:r>
            <a:r>
              <a:rPr lang="en-US" altLang="zh-CN" dirty="0"/>
              <a:t>/don=</a:t>
            </a:r>
            <a:r>
              <a:rPr lang="zh-CN" altLang="en-US" dirty="0"/>
              <a:t>礼物；</a:t>
            </a:r>
            <a:r>
              <a:rPr lang="zh-CN" altLang="en-US" dirty="0" smtClean="0"/>
              <a:t>赠送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donate</a:t>
            </a:r>
            <a:r>
              <a:rPr lang="zh-CN" altLang="en-US" dirty="0" smtClean="0"/>
              <a:t>捐赠</a:t>
            </a:r>
            <a:endParaRPr lang="en-US" altLang="zh-CN" dirty="0" smtClean="0"/>
          </a:p>
          <a:p>
            <a:r>
              <a:rPr lang="en-US" altLang="zh-CN" dirty="0" smtClean="0"/>
              <a:t>donor</a:t>
            </a:r>
            <a:r>
              <a:rPr lang="zh-CN" altLang="en-US" dirty="0"/>
              <a:t>捐赠者</a:t>
            </a:r>
          </a:p>
          <a:p>
            <a:r>
              <a:rPr lang="en-US" altLang="zh-CN" dirty="0" err="1"/>
              <a:t>donee</a:t>
            </a:r>
            <a:r>
              <a:rPr lang="zh-CN" altLang="en-US" dirty="0"/>
              <a:t>受捐者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2"/>
          <a:stretch/>
        </p:blipFill>
        <p:spPr>
          <a:xfrm>
            <a:off x="3498103" y="1275606"/>
            <a:ext cx="2673497" cy="30887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122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</a:t>
            </a:r>
            <a:r>
              <a:rPr lang="en-US" altLang="zh-CN" dirty="0"/>
              <a:t>-</a:t>
            </a:r>
            <a:r>
              <a:rPr lang="en-US" altLang="zh-CN" dirty="0" err="1"/>
              <a:t>er</a:t>
            </a:r>
            <a:r>
              <a:rPr lang="en-US" altLang="zh-CN" dirty="0"/>
              <a:t>【</a:t>
            </a:r>
            <a:r>
              <a:rPr lang="zh-CN" altLang="en-US" dirty="0"/>
              <a:t>主动</a:t>
            </a:r>
            <a:r>
              <a:rPr lang="en-US" altLang="zh-CN" dirty="0"/>
              <a:t>】/-</a:t>
            </a:r>
            <a:r>
              <a:rPr lang="en-US" altLang="zh-CN" dirty="0" err="1"/>
              <a:t>ee</a:t>
            </a:r>
            <a:r>
              <a:rPr lang="en-US" altLang="zh-CN" dirty="0"/>
              <a:t>【</a:t>
            </a:r>
            <a:r>
              <a:rPr lang="zh-CN" altLang="en-US" dirty="0"/>
              <a:t>被动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74441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employee</a:t>
            </a:r>
            <a:r>
              <a:rPr lang="zh-CN" altLang="en-US" dirty="0" smtClean="0"/>
              <a:t>雇员</a:t>
            </a:r>
            <a:endParaRPr lang="zh-CN" altLang="en-US" dirty="0"/>
          </a:p>
          <a:p>
            <a:r>
              <a:rPr lang="en-US" altLang="zh-CN" dirty="0" smtClean="0"/>
              <a:t>employer</a:t>
            </a:r>
            <a:r>
              <a:rPr lang="zh-CN" altLang="en-US" dirty="0" smtClean="0"/>
              <a:t>雇主</a:t>
            </a:r>
            <a:endParaRPr lang="en-US" altLang="zh-CN" dirty="0" smtClean="0"/>
          </a:p>
          <a:p>
            <a:r>
              <a:rPr lang="en-US" altLang="zh-CN" b="1" dirty="0" smtClean="0"/>
              <a:t>employ</a:t>
            </a:r>
            <a:r>
              <a:rPr lang="zh-CN" altLang="en-US" b="1" dirty="0" smtClean="0"/>
              <a:t>雇佣</a:t>
            </a:r>
            <a:endParaRPr lang="zh-CN" altLang="en-US" b="1" dirty="0"/>
          </a:p>
          <a:p>
            <a:endParaRPr lang="zh-CN" altLang="en-US" dirty="0" smtClean="0"/>
          </a:p>
          <a:p>
            <a:r>
              <a:rPr lang="en-US" altLang="zh-CN" dirty="0" smtClean="0"/>
              <a:t>trustor</a:t>
            </a:r>
            <a:r>
              <a:rPr lang="zh-CN" altLang="en-US" dirty="0" smtClean="0"/>
              <a:t>委托人</a:t>
            </a:r>
          </a:p>
          <a:p>
            <a:r>
              <a:rPr lang="en-US" altLang="zh-CN" dirty="0" smtClean="0"/>
              <a:t>trustee</a:t>
            </a:r>
            <a:r>
              <a:rPr lang="zh-CN" altLang="en-US" dirty="0" smtClean="0"/>
              <a:t>受托人</a:t>
            </a:r>
          </a:p>
          <a:p>
            <a:r>
              <a:rPr lang="en-US" altLang="zh-CN" b="1" dirty="0" smtClean="0"/>
              <a:t>trust</a:t>
            </a:r>
            <a:r>
              <a:rPr lang="zh-CN" altLang="en-US" b="1" dirty="0" smtClean="0"/>
              <a:t>相信；信托</a:t>
            </a:r>
            <a:endParaRPr lang="en-US" altLang="zh-CN" b="1" dirty="0" smtClean="0"/>
          </a:p>
          <a:p>
            <a:endParaRPr lang="zh-CN" altLang="en-US" dirty="0"/>
          </a:p>
          <a:p>
            <a:r>
              <a:rPr lang="en-US" altLang="zh-CN" dirty="0" smtClean="0"/>
              <a:t>nominee</a:t>
            </a:r>
            <a:r>
              <a:rPr lang="zh-CN" altLang="en-US" dirty="0" smtClean="0"/>
              <a:t>被提名者</a:t>
            </a:r>
            <a:endParaRPr lang="en-US" altLang="zh-CN" dirty="0" smtClean="0"/>
          </a:p>
          <a:p>
            <a:r>
              <a:rPr lang="en-US" altLang="zh-CN" b="1" dirty="0" smtClean="0"/>
              <a:t>nominate</a:t>
            </a:r>
            <a:r>
              <a:rPr lang="zh-CN" altLang="en-US" b="1" dirty="0" smtClean="0"/>
              <a:t>提名</a:t>
            </a:r>
            <a:endParaRPr lang="zh-CN" altLang="en-US" b="1" dirty="0"/>
          </a:p>
          <a:p>
            <a:endParaRPr lang="zh-CN" altLang="en-US" dirty="0"/>
          </a:p>
          <a:p>
            <a:r>
              <a:rPr lang="en-US" altLang="zh-CN" dirty="0" smtClean="0"/>
              <a:t>interviewer</a:t>
            </a:r>
            <a:r>
              <a:rPr lang="zh-CN" altLang="en-US" dirty="0"/>
              <a:t>采访者；面试官</a:t>
            </a:r>
            <a:endParaRPr lang="en-US" altLang="zh-CN" dirty="0"/>
          </a:p>
          <a:p>
            <a:r>
              <a:rPr lang="en-US" altLang="zh-CN" dirty="0"/>
              <a:t>interviewee</a:t>
            </a:r>
            <a:r>
              <a:rPr lang="zh-CN" altLang="en-US" dirty="0"/>
              <a:t>被采访者；被面试的人</a:t>
            </a:r>
            <a:endParaRPr lang="en-US" altLang="zh-CN" dirty="0"/>
          </a:p>
          <a:p>
            <a:r>
              <a:rPr lang="en-US" altLang="zh-CN" b="1" dirty="0" smtClean="0"/>
              <a:t>interview</a:t>
            </a:r>
            <a:r>
              <a:rPr lang="zh-CN" altLang="en-US" b="1" dirty="0" smtClean="0"/>
              <a:t>采访；面试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5"/>
          <a:stretch/>
        </p:blipFill>
        <p:spPr>
          <a:xfrm>
            <a:off x="3275856" y="1131590"/>
            <a:ext cx="4142906" cy="2330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757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751065"/>
          </a:xfrm>
        </p:spPr>
        <p:txBody>
          <a:bodyPr/>
          <a:lstStyle/>
          <a:p>
            <a:r>
              <a:rPr lang="en-US" altLang="zh-CN" dirty="0" smtClean="0"/>
              <a:t>woman</a:t>
            </a:r>
            <a:r>
              <a:rPr lang="zh-CN" altLang="en-US" dirty="0" smtClean="0"/>
              <a:t>女人          </a:t>
            </a:r>
            <a:endParaRPr lang="en-US" altLang="zh-CN" dirty="0" smtClean="0"/>
          </a:p>
          <a:p>
            <a:r>
              <a:rPr lang="en-US" altLang="zh-CN" dirty="0"/>
              <a:t>woe</a:t>
            </a:r>
            <a:r>
              <a:rPr lang="zh-CN" altLang="en-US" dirty="0"/>
              <a:t>灾难；</a:t>
            </a:r>
            <a:r>
              <a:rPr lang="zh-CN" altLang="en-US" dirty="0" smtClean="0"/>
              <a:t>不幸</a:t>
            </a:r>
            <a:endParaRPr lang="en-US" altLang="zh-CN" dirty="0" smtClean="0"/>
          </a:p>
          <a:p>
            <a:r>
              <a:rPr lang="en-US" altLang="zh-CN" dirty="0"/>
              <a:t>woeful</a:t>
            </a:r>
            <a:r>
              <a:rPr lang="zh-CN" altLang="en-US" dirty="0"/>
              <a:t>充满灾难的；充满不幸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/>
              <a:t>Pandora's box</a:t>
            </a:r>
            <a:r>
              <a:rPr lang="zh-CN" altLang="en-US" dirty="0"/>
              <a:t>灾难不幸之</a:t>
            </a:r>
            <a:r>
              <a:rPr lang="zh-CN" altLang="en-US" dirty="0" smtClean="0"/>
              <a:t>源</a:t>
            </a:r>
            <a:endParaRPr lang="en-US" altLang="zh-CN" dirty="0" smtClean="0"/>
          </a:p>
          <a:p>
            <a:r>
              <a:rPr lang="en-US" altLang="zh-CN" dirty="0"/>
              <a:t>history</a:t>
            </a:r>
            <a:r>
              <a:rPr lang="zh-CN" altLang="en-US" dirty="0"/>
              <a:t>历史</a:t>
            </a:r>
            <a:endParaRPr lang="en-US" altLang="zh-CN" dirty="0"/>
          </a:p>
          <a:p>
            <a:endParaRPr lang="zh-CN" altLang="en-US" sz="32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176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前缀</a:t>
            </a:r>
            <a:r>
              <a:rPr lang="en-US" altLang="zh-CN" dirty="0"/>
              <a:t>pro-/pre-=</a:t>
            </a:r>
            <a:r>
              <a:rPr lang="zh-CN" altLang="en-US" dirty="0" smtClean="0"/>
              <a:t>前</a:t>
            </a:r>
            <a:endParaRPr lang="en-US" altLang="zh-CN" dirty="0" smtClean="0"/>
          </a:p>
          <a:p>
            <a:r>
              <a:rPr lang="zh-CN" altLang="en-US" dirty="0"/>
              <a:t>前缀</a:t>
            </a:r>
            <a:r>
              <a:rPr lang="en-US" altLang="zh-CN" dirty="0"/>
              <a:t>epi-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）后    </a:t>
            </a:r>
            <a:r>
              <a:rPr lang="en-US" altLang="zh-CN" dirty="0" smtClean="0"/>
              <a:t>2</a:t>
            </a:r>
            <a:r>
              <a:rPr lang="zh-CN" altLang="en-US" dirty="0"/>
              <a:t>）</a:t>
            </a:r>
            <a:r>
              <a:rPr lang="zh-CN" altLang="en-US" dirty="0" smtClean="0"/>
              <a:t>上</a:t>
            </a:r>
            <a:r>
              <a:rPr lang="zh-CN" altLang="en-US" dirty="0"/>
              <a:t>；外</a:t>
            </a:r>
            <a:endParaRPr lang="en-US" altLang="zh-CN" dirty="0"/>
          </a:p>
          <a:p>
            <a:r>
              <a:rPr lang="zh-CN" altLang="en-US" dirty="0" smtClean="0"/>
              <a:t>词根</a:t>
            </a:r>
            <a:r>
              <a:rPr lang="en-US" altLang="zh-CN" dirty="0"/>
              <a:t>meth=</a:t>
            </a:r>
            <a:r>
              <a:rPr lang="zh-CN" altLang="en-US" dirty="0"/>
              <a:t>智慧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04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前缀</a:t>
            </a:r>
            <a:r>
              <a:rPr lang="en-US" altLang="zh-CN" dirty="0"/>
              <a:t>epi-=</a:t>
            </a:r>
            <a:r>
              <a:rPr lang="zh-CN" altLang="en-US" dirty="0" smtClean="0"/>
              <a:t>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epi</a:t>
            </a:r>
            <a:r>
              <a:rPr lang="en-US" altLang="zh-CN" dirty="0" smtClean="0"/>
              <a:t>logue</a:t>
            </a:r>
            <a:r>
              <a:rPr lang="zh-CN" altLang="en-US" dirty="0" smtClean="0"/>
              <a:t>后记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epi</a:t>
            </a:r>
            <a:r>
              <a:rPr lang="en-US" altLang="zh-CN" dirty="0" smtClean="0"/>
              <a:t>gone</a:t>
            </a:r>
            <a:r>
              <a:rPr lang="zh-CN" altLang="en-US" dirty="0" smtClean="0"/>
              <a:t>追随者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80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前缀</a:t>
            </a:r>
            <a:r>
              <a:rPr lang="en-US" altLang="zh-CN" dirty="0"/>
              <a:t>epi-=</a:t>
            </a:r>
            <a:r>
              <a:rPr lang="zh-CN" altLang="en-US" dirty="0"/>
              <a:t>上；</a:t>
            </a:r>
            <a:r>
              <a:rPr lang="zh-CN" altLang="en-US" dirty="0" smtClean="0"/>
              <a:t>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epi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铭文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B050"/>
                </a:solidFill>
              </a:rPr>
              <a:t>多</a:t>
            </a:r>
            <a:r>
              <a:rPr lang="zh-CN" altLang="en-US" dirty="0" smtClean="0">
                <a:solidFill>
                  <a:srgbClr val="00B050"/>
                </a:solidFill>
              </a:rPr>
              <a:t>见于专业性词汇            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sz="1600" dirty="0" smtClean="0"/>
              <a:t>（生物学，医学，地质学较多）</a:t>
            </a:r>
            <a:endParaRPr lang="en-US" altLang="zh-CN" sz="1600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epi</a:t>
            </a:r>
            <a:r>
              <a:rPr lang="en-US" altLang="zh-CN" dirty="0" smtClean="0"/>
              <a:t>center</a:t>
            </a:r>
            <a:r>
              <a:rPr lang="zh-CN" altLang="en-US" dirty="0" smtClean="0"/>
              <a:t>震中</a:t>
            </a:r>
            <a:endParaRPr lang="en-US" altLang="zh-CN" dirty="0" smtClean="0"/>
          </a:p>
          <a:p>
            <a:r>
              <a:rPr lang="en-US" altLang="zh-CN" dirty="0" smtClean="0"/>
              <a:t>hypocenter</a:t>
            </a:r>
            <a:r>
              <a:rPr lang="zh-CN" altLang="en-US" dirty="0" smtClean="0"/>
              <a:t>震源           </a:t>
            </a:r>
            <a:endParaRPr lang="en-US" altLang="zh-CN" dirty="0" smtClean="0"/>
          </a:p>
          <a:p>
            <a:r>
              <a:rPr lang="en-US" altLang="zh-CN" dirty="0" err="1" smtClean="0"/>
              <a:t>hyp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00B050"/>
                </a:solidFill>
              </a:rPr>
              <a:t>=</a:t>
            </a:r>
            <a:r>
              <a:rPr lang="en-US" altLang="zh-CN" dirty="0" smtClean="0"/>
              <a:t>sub-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en-US" altLang="zh-CN" dirty="0" smtClean="0"/>
              <a:t>hyper-</a:t>
            </a:r>
            <a:r>
              <a:rPr lang="en-US" altLang="zh-CN" dirty="0" smtClean="0">
                <a:solidFill>
                  <a:srgbClr val="00B050"/>
                </a:solidFill>
              </a:rPr>
              <a:t>=</a:t>
            </a:r>
            <a:r>
              <a:rPr lang="en-US" altLang="zh-CN" dirty="0" smtClean="0"/>
              <a:t>super-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epi</a:t>
            </a:r>
            <a:r>
              <a:rPr lang="en-US" altLang="zh-CN" dirty="0" smtClean="0"/>
              <a:t>cardium</a:t>
            </a:r>
            <a:r>
              <a:rPr lang="zh-CN" altLang="en-US" dirty="0" smtClean="0"/>
              <a:t>心外膜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52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词根</a:t>
            </a:r>
            <a:r>
              <a:rPr lang="en-US" altLang="zh-CN" dirty="0" smtClean="0"/>
              <a:t>log/</a:t>
            </a:r>
            <a:r>
              <a:rPr lang="en-US" altLang="zh-CN" dirty="0" err="1" smtClean="0"/>
              <a:t>logue</a:t>
            </a:r>
            <a:r>
              <a:rPr lang="en-US" altLang="zh-CN" dirty="0" smtClean="0"/>
              <a:t>=</a:t>
            </a:r>
            <a:r>
              <a:rPr lang="zh-CN" altLang="en-US" dirty="0" smtClean="0"/>
              <a:t>说（唠嗑）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dialogue/dialog</a:t>
            </a:r>
          </a:p>
          <a:p>
            <a:r>
              <a:rPr lang="en-US" altLang="zh-CN" dirty="0" smtClean="0"/>
              <a:t>eulogize</a:t>
            </a:r>
          </a:p>
          <a:p>
            <a:r>
              <a:rPr lang="en-US" altLang="zh-CN" dirty="0" smtClean="0"/>
              <a:t>prologue/prolog</a:t>
            </a:r>
          </a:p>
          <a:p>
            <a:r>
              <a:rPr lang="en-US" altLang="zh-CN" dirty="0" smtClean="0"/>
              <a:t>monologue/monolog</a:t>
            </a:r>
          </a:p>
          <a:p>
            <a:r>
              <a:rPr lang="en-US" altLang="zh-CN" dirty="0" smtClean="0"/>
              <a:t>philology</a:t>
            </a:r>
          </a:p>
          <a:p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对话</a:t>
            </a:r>
            <a:endParaRPr lang="en-US" altLang="zh-CN" dirty="0" smtClean="0"/>
          </a:p>
          <a:p>
            <a:r>
              <a:rPr lang="zh-CN" altLang="en-US" dirty="0" smtClean="0"/>
              <a:t>赞美</a:t>
            </a:r>
            <a:endParaRPr lang="en-US" altLang="zh-CN" dirty="0" smtClean="0"/>
          </a:p>
          <a:p>
            <a:r>
              <a:rPr lang="zh-CN" altLang="en-US" dirty="0" smtClean="0"/>
              <a:t>前言；序</a:t>
            </a:r>
            <a:endParaRPr lang="en-US" altLang="zh-CN" dirty="0" smtClean="0"/>
          </a:p>
          <a:p>
            <a:r>
              <a:rPr lang="zh-CN" altLang="en-US" dirty="0" smtClean="0"/>
              <a:t>独白（戏剧）</a:t>
            </a:r>
            <a:endParaRPr lang="en-US" altLang="zh-CN" dirty="0" smtClean="0"/>
          </a:p>
          <a:p>
            <a:r>
              <a:rPr lang="zh-CN" altLang="en-US" dirty="0"/>
              <a:t>语言学</a:t>
            </a:r>
          </a:p>
        </p:txBody>
      </p:sp>
    </p:spTree>
    <p:extLst>
      <p:ext uri="{BB962C8B-B14F-4D97-AF65-F5344CB8AC3E}">
        <p14:creationId xmlns:p14="http://schemas.microsoft.com/office/powerpoint/2010/main" val="19346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atlas</a:t>
            </a:r>
            <a:r>
              <a:rPr lang="zh-CN" altLang="en-US" dirty="0" smtClean="0"/>
              <a:t>地图册；阿特拉斯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神名</a:t>
            </a:r>
            <a:r>
              <a:rPr lang="en-US" altLang="zh-CN" smtClean="0"/>
              <a:t>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27"/>
          <a:stretch/>
        </p:blipFill>
        <p:spPr>
          <a:xfrm>
            <a:off x="3203848" y="1303239"/>
            <a:ext cx="2619176" cy="3394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97" y="1275606"/>
            <a:ext cx="2448272" cy="3449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185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Atlantic</a:t>
            </a:r>
            <a:r>
              <a:rPr lang="zh-CN" altLang="en-US" dirty="0" smtClean="0"/>
              <a:t>大西洋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31590"/>
            <a:ext cx="3096344" cy="39028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6047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</a:rPr>
              <a:t> </a:t>
            </a:r>
            <a:r>
              <a:rPr lang="zh-CN" altLang="en-US" sz="8800" b="1" dirty="0" smtClean="0">
                <a:solidFill>
                  <a:schemeClr val="bg1"/>
                </a:solidFill>
              </a:rPr>
              <a:t>赵</a:t>
            </a:r>
            <a:r>
              <a:rPr lang="zh-CN" altLang="en-US" sz="8800" b="1" dirty="0">
                <a:solidFill>
                  <a:schemeClr val="bg1"/>
                </a:solidFill>
              </a:rPr>
              <a:t>铁</a:t>
            </a:r>
            <a:r>
              <a:rPr lang="zh-CN" altLang="en-US" sz="8800" b="1" dirty="0" smtClean="0">
                <a:solidFill>
                  <a:schemeClr val="bg1"/>
                </a:solidFill>
              </a:rPr>
              <a:t>夫讲单词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2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形容词后缀</a:t>
            </a:r>
            <a:r>
              <a:rPr lang="en-US" altLang="zh-CN" sz="3200" dirty="0" smtClean="0"/>
              <a:t>-</a:t>
            </a:r>
            <a:r>
              <a:rPr lang="en-US" altLang="zh-CN" sz="3200" dirty="0" err="1" smtClean="0"/>
              <a:t>ible</a:t>
            </a:r>
            <a:r>
              <a:rPr lang="en-US" altLang="zh-CN" sz="3200" dirty="0" smtClean="0"/>
              <a:t>/-able/-</a:t>
            </a:r>
            <a:r>
              <a:rPr lang="en-US" altLang="zh-CN" sz="3200" dirty="0" err="1" smtClean="0"/>
              <a:t>ble</a:t>
            </a:r>
            <a:r>
              <a:rPr lang="en-US" altLang="zh-CN" sz="3200" dirty="0" smtClean="0"/>
              <a:t>/-</a:t>
            </a:r>
            <a:r>
              <a:rPr lang="en-US" altLang="zh-CN" sz="3200" dirty="0" err="1" smtClean="0"/>
              <a:t>ile</a:t>
            </a:r>
            <a:r>
              <a:rPr lang="en-US" altLang="zh-CN" sz="3200" dirty="0" smtClean="0">
                <a:solidFill>
                  <a:schemeClr val="tx1"/>
                </a:solidFill>
              </a:rPr>
              <a:t>=</a:t>
            </a:r>
            <a:r>
              <a:rPr lang="en-US" altLang="zh-CN" sz="3200" dirty="0" smtClean="0"/>
              <a:t>able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mob</a:t>
            </a:r>
            <a:r>
              <a:rPr lang="en-US" altLang="zh-CN" dirty="0">
                <a:solidFill>
                  <a:srgbClr val="00B050"/>
                </a:solidFill>
              </a:rPr>
              <a:t>ile</a:t>
            </a:r>
            <a:r>
              <a:rPr lang="en-US" altLang="zh-CN" dirty="0"/>
              <a:t> </a:t>
            </a:r>
            <a:r>
              <a:rPr lang="zh-CN" altLang="en-US" dirty="0"/>
              <a:t>易变</a:t>
            </a:r>
            <a:r>
              <a:rPr lang="zh-CN" altLang="en-US" dirty="0" smtClean="0"/>
              <a:t>的；可移动的</a:t>
            </a:r>
            <a:endParaRPr lang="zh-CN" altLang="en-US" dirty="0"/>
          </a:p>
          <a:p>
            <a:r>
              <a:rPr lang="en-US" altLang="zh-CN" dirty="0" smtClean="0"/>
              <a:t>frag</a:t>
            </a:r>
            <a:r>
              <a:rPr lang="en-US" altLang="zh-CN" dirty="0" smtClean="0">
                <a:solidFill>
                  <a:srgbClr val="00B050"/>
                </a:solidFill>
              </a:rPr>
              <a:t>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易碎</a:t>
            </a:r>
            <a:r>
              <a:rPr lang="zh-CN" altLang="en-US" dirty="0"/>
              <a:t>的</a:t>
            </a:r>
          </a:p>
          <a:p>
            <a:r>
              <a:rPr lang="en-US" altLang="zh-CN" dirty="0" smtClean="0"/>
              <a:t>miss</a:t>
            </a:r>
            <a:r>
              <a:rPr lang="en-US" altLang="zh-CN" dirty="0" smtClean="0">
                <a:solidFill>
                  <a:srgbClr val="00B050"/>
                </a:solidFill>
              </a:rPr>
              <a:t>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</a:t>
            </a:r>
            <a:r>
              <a:rPr lang="zh-CN" altLang="en-US" dirty="0"/>
              <a:t>投掷</a:t>
            </a:r>
            <a:r>
              <a:rPr lang="zh-CN" altLang="en-US" dirty="0" smtClean="0"/>
              <a:t>的；投掷物；导弹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9502"/>
            <a:ext cx="8229600" cy="4608512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5100" b="1" dirty="0" smtClean="0">
                <a:solidFill>
                  <a:srgbClr val="00B050"/>
                </a:solidFill>
              </a:rPr>
              <a:t>前缀</a:t>
            </a:r>
            <a:r>
              <a:rPr lang="en-US" altLang="zh-CN" sz="5100" b="1" dirty="0" err="1" smtClean="0">
                <a:solidFill>
                  <a:srgbClr val="00B050"/>
                </a:solidFill>
              </a:rPr>
              <a:t>im</a:t>
            </a:r>
            <a:r>
              <a:rPr lang="en-US" altLang="zh-CN" sz="5100" b="1" dirty="0" smtClean="0">
                <a:solidFill>
                  <a:srgbClr val="00B050"/>
                </a:solidFill>
              </a:rPr>
              <a:t>-/in- </a:t>
            </a:r>
            <a:r>
              <a:rPr lang="en-US" altLang="zh-CN" sz="5100" b="1" dirty="0" smtClean="0"/>
              <a:t>= </a:t>
            </a:r>
            <a:r>
              <a:rPr lang="en-US" altLang="zh-CN" sz="5100" b="1" dirty="0" smtClean="0">
                <a:solidFill>
                  <a:srgbClr val="00B050"/>
                </a:solidFill>
              </a:rPr>
              <a:t>1)</a:t>
            </a:r>
            <a:r>
              <a:rPr lang="zh-CN" altLang="en-US" sz="5100" b="1" dirty="0" smtClean="0">
                <a:solidFill>
                  <a:srgbClr val="00B050"/>
                </a:solidFill>
              </a:rPr>
              <a:t>向里；</a:t>
            </a:r>
            <a:r>
              <a:rPr lang="en-US" altLang="zh-CN" sz="5100" b="1" dirty="0" smtClean="0">
                <a:solidFill>
                  <a:srgbClr val="00B050"/>
                </a:solidFill>
              </a:rPr>
              <a:t>2</a:t>
            </a:r>
            <a:r>
              <a:rPr lang="zh-CN" altLang="en-US" sz="5100" b="1" dirty="0" smtClean="0">
                <a:solidFill>
                  <a:srgbClr val="00B050"/>
                </a:solidFill>
              </a:rPr>
              <a:t>）否定</a:t>
            </a:r>
            <a:endParaRPr lang="en-US" altLang="zh-CN" sz="5100" b="1" dirty="0" smtClean="0">
              <a:solidFill>
                <a:srgbClr val="00B050"/>
              </a:solidFill>
            </a:endParaRPr>
          </a:p>
          <a:p>
            <a:endParaRPr lang="en-US" altLang="zh-CN" sz="2900" b="1" dirty="0" smtClean="0"/>
          </a:p>
          <a:p>
            <a:r>
              <a:rPr lang="en-US" altLang="zh-CN" sz="2900" b="1" dirty="0" smtClean="0"/>
              <a:t>1)</a:t>
            </a:r>
            <a:r>
              <a:rPr lang="en-US" altLang="zh-CN" sz="2900" b="1" dirty="0" err="1" smtClean="0"/>
              <a:t>im</a:t>
            </a:r>
            <a:r>
              <a:rPr lang="en-US" altLang="zh-CN" sz="2900" b="1" dirty="0" smtClean="0"/>
              <a:t>-/in-</a:t>
            </a:r>
            <a:r>
              <a:rPr lang="zh-CN" altLang="en-US" sz="2900" b="1" dirty="0" smtClean="0"/>
              <a:t>表示“向里”时</a:t>
            </a:r>
            <a:r>
              <a:rPr lang="zh-CN" altLang="en-US" sz="2900" b="1" dirty="0"/>
              <a:t>：</a:t>
            </a:r>
          </a:p>
          <a:p>
            <a:endParaRPr lang="zh-CN" altLang="en-US" dirty="0"/>
          </a:p>
          <a:p>
            <a:r>
              <a:rPr lang="en-US" altLang="zh-CN" dirty="0">
                <a:solidFill>
                  <a:srgbClr val="00B050"/>
                </a:solidFill>
              </a:rPr>
              <a:t>im</a:t>
            </a:r>
            <a:r>
              <a:rPr lang="en-US" altLang="zh-CN" dirty="0"/>
              <a:t>prison </a:t>
            </a:r>
            <a:r>
              <a:rPr lang="zh-CN" altLang="en-US" dirty="0"/>
              <a:t>监禁（</a:t>
            </a:r>
            <a:r>
              <a:rPr lang="en-US" altLang="zh-CN" dirty="0" err="1"/>
              <a:t>im+prison</a:t>
            </a:r>
            <a:r>
              <a:rPr lang="en-US" altLang="zh-CN" dirty="0"/>
              <a:t> </a:t>
            </a:r>
            <a:r>
              <a:rPr lang="zh-CN" altLang="en-US" dirty="0"/>
              <a:t>监狱） 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im</a:t>
            </a:r>
            <a:r>
              <a:rPr lang="en-US" altLang="zh-CN" dirty="0"/>
              <a:t>pel </a:t>
            </a:r>
            <a:r>
              <a:rPr lang="zh-CN" altLang="en-US" dirty="0"/>
              <a:t>驱动（</a:t>
            </a:r>
            <a:r>
              <a:rPr lang="en-US" altLang="zh-CN" dirty="0" err="1"/>
              <a:t>im+pel</a:t>
            </a:r>
            <a:r>
              <a:rPr lang="en-US" altLang="zh-CN" dirty="0"/>
              <a:t> </a:t>
            </a:r>
            <a:r>
              <a:rPr lang="zh-CN" altLang="en-US" dirty="0"/>
              <a:t>推→推进，驱动） 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im</a:t>
            </a:r>
            <a:r>
              <a:rPr lang="en-US" altLang="zh-CN" dirty="0" smtClean="0"/>
              <a:t>press </a:t>
            </a:r>
            <a:r>
              <a:rPr lang="zh-CN" altLang="en-US" dirty="0"/>
              <a:t>留下深刻印象（</a:t>
            </a:r>
            <a:r>
              <a:rPr lang="en-US" altLang="zh-CN" dirty="0" err="1"/>
              <a:t>im+press</a:t>
            </a:r>
            <a:r>
              <a:rPr lang="zh-CN" altLang="en-US" dirty="0"/>
              <a:t>压，就像压进脑海里）</a:t>
            </a:r>
          </a:p>
          <a:p>
            <a:endParaRPr lang="zh-CN" altLang="en-US" dirty="0"/>
          </a:p>
          <a:p>
            <a:r>
              <a:rPr lang="en-US" altLang="zh-CN" dirty="0">
                <a:solidFill>
                  <a:srgbClr val="00B050"/>
                </a:solidFill>
              </a:rPr>
              <a:t>in</a:t>
            </a:r>
            <a:r>
              <a:rPr lang="en-US" altLang="zh-CN" dirty="0"/>
              <a:t>clude</a:t>
            </a:r>
            <a:r>
              <a:rPr lang="zh-CN" altLang="en-US" dirty="0"/>
              <a:t>包括（</a:t>
            </a:r>
            <a:r>
              <a:rPr lang="en-US" altLang="zh-CN" dirty="0" err="1"/>
              <a:t>in+clude</a:t>
            </a:r>
            <a:r>
              <a:rPr lang="zh-CN" altLang="en-US" dirty="0"/>
              <a:t>）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in</a:t>
            </a:r>
            <a:r>
              <a:rPr lang="en-US" altLang="zh-CN" dirty="0"/>
              <a:t>come</a:t>
            </a:r>
            <a:r>
              <a:rPr lang="zh-CN" altLang="en-US" dirty="0"/>
              <a:t>收入（</a:t>
            </a:r>
            <a:r>
              <a:rPr lang="en-US" altLang="zh-CN" dirty="0" err="1"/>
              <a:t>in+come</a:t>
            </a:r>
            <a:r>
              <a:rPr lang="zh-CN" altLang="en-US" dirty="0"/>
              <a:t>进来的钱）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in</a:t>
            </a:r>
            <a:r>
              <a:rPr lang="en-US" altLang="zh-CN" dirty="0"/>
              <a:t>stinct</a:t>
            </a:r>
            <a:r>
              <a:rPr lang="zh-CN" altLang="en-US" dirty="0"/>
              <a:t>直觉；本能（</a:t>
            </a:r>
            <a:r>
              <a:rPr lang="en-US" altLang="zh-CN" dirty="0" err="1"/>
              <a:t>in+stinc</a:t>
            </a:r>
            <a:r>
              <a:rPr lang="zh-CN" altLang="en-US" dirty="0"/>
              <a:t>来自于</a:t>
            </a:r>
            <a:r>
              <a:rPr lang="en-US" altLang="zh-CN" dirty="0"/>
              <a:t>sting</a:t>
            </a:r>
            <a:r>
              <a:rPr lang="zh-CN" altLang="en-US" dirty="0"/>
              <a:t>，扎进内心深处的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sz="2900" b="1" dirty="0" smtClean="0"/>
              <a:t>2</a:t>
            </a:r>
            <a:r>
              <a:rPr lang="zh-CN" altLang="en-US" sz="2900" b="1" dirty="0"/>
              <a:t>）</a:t>
            </a:r>
            <a:r>
              <a:rPr lang="en-US" altLang="zh-CN" sz="2900" b="1" dirty="0" err="1" smtClean="0"/>
              <a:t>im</a:t>
            </a:r>
            <a:r>
              <a:rPr lang="en-US" altLang="zh-CN" sz="2900" b="1" dirty="0" smtClean="0"/>
              <a:t>-/in-</a:t>
            </a:r>
            <a:r>
              <a:rPr lang="zh-CN" altLang="en-US" sz="2900" b="1" dirty="0" smtClean="0"/>
              <a:t>表示“否定”时</a:t>
            </a:r>
            <a:r>
              <a:rPr lang="zh-CN" altLang="en-US" sz="2900" b="1" dirty="0"/>
              <a:t>：</a:t>
            </a:r>
          </a:p>
          <a:p>
            <a:endParaRPr lang="zh-CN" altLang="en-US" dirty="0"/>
          </a:p>
          <a:p>
            <a:r>
              <a:rPr lang="en-US" altLang="zh-CN" dirty="0">
                <a:solidFill>
                  <a:srgbClr val="00B050"/>
                </a:solidFill>
              </a:rPr>
              <a:t>im</a:t>
            </a:r>
            <a:r>
              <a:rPr lang="en-US" altLang="zh-CN" dirty="0"/>
              <a:t>possible </a:t>
            </a:r>
            <a:r>
              <a:rPr lang="zh-CN" altLang="en-US" dirty="0"/>
              <a:t>不可能的（</a:t>
            </a:r>
            <a:r>
              <a:rPr lang="en-US" altLang="zh-CN" dirty="0" err="1" smtClean="0"/>
              <a:t>im+possible</a:t>
            </a:r>
            <a:r>
              <a:rPr lang="en-US" altLang="zh-CN" dirty="0" smtClean="0"/>
              <a:t> </a:t>
            </a:r>
            <a:r>
              <a:rPr lang="zh-CN" altLang="en-US" dirty="0"/>
              <a:t>可能的）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im</a:t>
            </a:r>
            <a:r>
              <a:rPr lang="en-US" altLang="zh-CN" dirty="0"/>
              <a:t>moral </a:t>
            </a:r>
            <a:r>
              <a:rPr lang="zh-CN" altLang="en-US" dirty="0"/>
              <a:t>不道德的（</a:t>
            </a:r>
            <a:r>
              <a:rPr lang="en-US" altLang="zh-CN" dirty="0" err="1"/>
              <a:t>im+moral</a:t>
            </a:r>
            <a:r>
              <a:rPr lang="en-US" altLang="zh-CN" dirty="0"/>
              <a:t> </a:t>
            </a:r>
            <a:r>
              <a:rPr lang="zh-CN" altLang="en-US" dirty="0"/>
              <a:t>道德）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im</a:t>
            </a:r>
            <a:r>
              <a:rPr lang="en-US" altLang="zh-CN" dirty="0"/>
              <a:t>polite </a:t>
            </a:r>
            <a:r>
              <a:rPr lang="zh-CN" altLang="en-US" dirty="0"/>
              <a:t>无礼的（</a:t>
            </a:r>
            <a:r>
              <a:rPr lang="en-US" altLang="zh-CN" dirty="0" err="1"/>
              <a:t>im+polite</a:t>
            </a:r>
            <a:r>
              <a:rPr lang="en-US" altLang="zh-CN" dirty="0"/>
              <a:t> </a:t>
            </a:r>
            <a:r>
              <a:rPr lang="zh-CN" altLang="en-US" dirty="0"/>
              <a:t>礼貌的）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in</a:t>
            </a:r>
            <a:r>
              <a:rPr lang="en-US" altLang="zh-CN" dirty="0" smtClean="0"/>
              <a:t>direct</a:t>
            </a:r>
            <a:r>
              <a:rPr lang="zh-CN" altLang="en-US" dirty="0" smtClean="0"/>
              <a:t>间接的（</a:t>
            </a:r>
            <a:r>
              <a:rPr lang="en-US" altLang="zh-CN" dirty="0" err="1" smtClean="0"/>
              <a:t>in+direct</a:t>
            </a:r>
            <a:r>
              <a:rPr lang="zh-CN" altLang="en-US" dirty="0" smtClean="0"/>
              <a:t>直接</a:t>
            </a:r>
            <a:r>
              <a:rPr lang="zh-CN" altLang="en-US" dirty="0"/>
              <a:t>的） 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in</a:t>
            </a:r>
            <a:r>
              <a:rPr lang="en-US" altLang="zh-CN" dirty="0" smtClean="0"/>
              <a:t>famous</a:t>
            </a:r>
            <a:r>
              <a:rPr lang="zh-CN" altLang="en-US" dirty="0" smtClean="0"/>
              <a:t>声名狼藉的（</a:t>
            </a:r>
            <a:r>
              <a:rPr lang="en-US" altLang="zh-CN" dirty="0" err="1" smtClean="0"/>
              <a:t>in+famous</a:t>
            </a:r>
            <a:r>
              <a:rPr lang="zh-CN" altLang="en-US" dirty="0" smtClean="0"/>
              <a:t>著名的）</a:t>
            </a:r>
            <a:endParaRPr lang="zh-CN" altLang="en-US" dirty="0"/>
          </a:p>
          <a:p>
            <a:r>
              <a:rPr lang="en-US" altLang="zh-CN" dirty="0" smtClean="0">
                <a:solidFill>
                  <a:srgbClr val="00B050"/>
                </a:solidFill>
              </a:rPr>
              <a:t>in</a:t>
            </a:r>
            <a:r>
              <a:rPr lang="en-US" altLang="zh-CN" dirty="0" smtClean="0"/>
              <a:t>stable</a:t>
            </a:r>
            <a:r>
              <a:rPr lang="zh-CN" altLang="en-US" dirty="0" smtClean="0"/>
              <a:t>不稳定的（</a:t>
            </a:r>
            <a:r>
              <a:rPr lang="en-US" altLang="zh-CN" dirty="0" err="1" smtClean="0"/>
              <a:t>in+stable</a:t>
            </a:r>
            <a:r>
              <a:rPr lang="zh-CN" altLang="en-US" dirty="0" smtClean="0"/>
              <a:t>稳定的）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4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前缀</a:t>
            </a:r>
            <a:r>
              <a:rPr lang="en-US" altLang="zh-CN" dirty="0"/>
              <a:t>ex-/</a:t>
            </a:r>
            <a:r>
              <a:rPr lang="en-US" altLang="zh-CN" dirty="0" err="1"/>
              <a:t>ec</a:t>
            </a:r>
            <a:r>
              <a:rPr lang="en-US" altLang="zh-CN" dirty="0"/>
              <a:t>-/</a:t>
            </a:r>
            <a:r>
              <a:rPr lang="en-US" altLang="zh-CN" dirty="0" err="1"/>
              <a:t>es</a:t>
            </a:r>
            <a:r>
              <a:rPr lang="en-US" altLang="zh-CN" dirty="0"/>
              <a:t>-/e-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/>
              <a:t>向</a:t>
            </a:r>
            <a:r>
              <a:rPr lang="zh-CN" altLang="en-US" dirty="0" smtClean="0"/>
              <a:t>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ex</a:t>
            </a:r>
            <a:r>
              <a:rPr lang="en-US" altLang="zh-CN" dirty="0" smtClean="0"/>
              <a:t>it</a:t>
            </a:r>
            <a:r>
              <a:rPr lang="zh-CN" altLang="en-US" dirty="0" smtClean="0"/>
              <a:t>出口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e</a:t>
            </a:r>
            <a:r>
              <a:rPr lang="en-US" altLang="zh-CN" dirty="0" smtClean="0"/>
              <a:t>vident</a:t>
            </a:r>
            <a:r>
              <a:rPr lang="zh-CN" altLang="en-US" dirty="0" smtClean="0"/>
              <a:t>明显的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e</a:t>
            </a:r>
            <a:r>
              <a:rPr lang="en-US" altLang="zh-CN" dirty="0" smtClean="0"/>
              <a:t>vidence</a:t>
            </a:r>
            <a:r>
              <a:rPr lang="zh-CN" altLang="en-US" dirty="0" smtClean="0"/>
              <a:t>证据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15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ent</a:t>
            </a:r>
            <a:r>
              <a:rPr lang="en-US" altLang="zh-CN" dirty="0" smtClean="0"/>
              <a:t>/-ant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-</a:t>
            </a:r>
            <a:r>
              <a:rPr lang="en-US" altLang="zh-CN" sz="2800" b="1" dirty="0" err="1" smtClean="0"/>
              <a:t>ent</a:t>
            </a:r>
            <a:r>
              <a:rPr lang="en-US" altLang="zh-CN" sz="2800" b="1" dirty="0" smtClean="0"/>
              <a:t>/-ant</a:t>
            </a:r>
            <a:r>
              <a:rPr lang="zh-CN" altLang="en-US" sz="2800" b="1" dirty="0" smtClean="0"/>
              <a:t>做形容词后缀时</a:t>
            </a:r>
            <a:endParaRPr lang="en-US" altLang="zh-CN" sz="2800" b="1" dirty="0" smtClean="0"/>
          </a:p>
          <a:p>
            <a:r>
              <a:rPr lang="en-US" altLang="zh-CN" dirty="0" smtClean="0"/>
              <a:t>dist</a:t>
            </a:r>
            <a:r>
              <a:rPr lang="en-US" altLang="zh-CN" dirty="0" smtClean="0">
                <a:solidFill>
                  <a:srgbClr val="00B050"/>
                </a:solidFill>
              </a:rPr>
              <a:t>ant</a:t>
            </a:r>
            <a:r>
              <a:rPr lang="zh-CN" altLang="en-US" dirty="0" smtClean="0"/>
              <a:t>遥远的</a:t>
            </a:r>
            <a:endParaRPr lang="en-US" altLang="zh-CN" dirty="0" smtClean="0"/>
          </a:p>
          <a:p>
            <a:r>
              <a:rPr lang="en-US" altLang="zh-CN" dirty="0" smtClean="0"/>
              <a:t>err</a:t>
            </a:r>
            <a:r>
              <a:rPr lang="en-US" altLang="zh-CN" dirty="0" smtClean="0">
                <a:solidFill>
                  <a:srgbClr val="00B050"/>
                </a:solidFill>
              </a:rPr>
              <a:t>ant</a:t>
            </a:r>
            <a:r>
              <a:rPr lang="zh-CN" altLang="en-US" dirty="0"/>
              <a:t>犯错误</a:t>
            </a:r>
            <a:r>
              <a:rPr lang="zh-CN" altLang="en-US" dirty="0" smtClean="0"/>
              <a:t>的（</a:t>
            </a:r>
            <a:r>
              <a:rPr lang="en-US" altLang="zh-CN" dirty="0" smtClean="0"/>
              <a:t>err</a:t>
            </a:r>
            <a:r>
              <a:rPr lang="zh-CN" altLang="en-US" dirty="0" smtClean="0"/>
              <a:t>错误</a:t>
            </a:r>
            <a:r>
              <a:rPr lang="en-US" altLang="zh-CN" dirty="0" smtClean="0"/>
              <a:t>vi.   error</a:t>
            </a:r>
            <a:r>
              <a:rPr lang="zh-CN" altLang="en-US" dirty="0" smtClean="0"/>
              <a:t>错误</a:t>
            </a:r>
            <a:r>
              <a:rPr lang="en-US" altLang="zh-CN" dirty="0" smtClean="0"/>
              <a:t>n.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vac</a:t>
            </a:r>
            <a:r>
              <a:rPr lang="en-US" altLang="zh-CN" dirty="0" smtClean="0">
                <a:solidFill>
                  <a:srgbClr val="00B050"/>
                </a:solidFill>
              </a:rPr>
              <a:t>ant</a:t>
            </a:r>
            <a:r>
              <a:rPr lang="zh-CN" altLang="en-US" dirty="0" smtClean="0"/>
              <a:t>空的；空闲的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depend</a:t>
            </a:r>
            <a:r>
              <a:rPr lang="en-US" altLang="zh-CN" dirty="0" smtClean="0">
                <a:solidFill>
                  <a:srgbClr val="00B050"/>
                </a:solidFill>
              </a:rPr>
              <a:t>ent</a:t>
            </a:r>
            <a:r>
              <a:rPr lang="zh-CN" altLang="en-US" dirty="0" smtClean="0"/>
              <a:t>依靠的；有所依赖的（</a:t>
            </a:r>
            <a:r>
              <a:rPr lang="en-US" altLang="zh-CN" dirty="0" smtClean="0"/>
              <a:t>depend</a:t>
            </a:r>
            <a:r>
              <a:rPr lang="zh-CN" altLang="en-US" dirty="0" smtClean="0"/>
              <a:t>依靠</a:t>
            </a:r>
            <a:r>
              <a:rPr lang="en-US" altLang="zh-CN" dirty="0" smtClean="0"/>
              <a:t>vi</a:t>
            </a:r>
            <a:r>
              <a:rPr lang="en-US" altLang="zh-CN" dirty="0"/>
              <a:t>.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independ</a:t>
            </a:r>
            <a:r>
              <a:rPr lang="en-US" altLang="zh-CN" dirty="0" smtClean="0">
                <a:solidFill>
                  <a:srgbClr val="00B050"/>
                </a:solidFill>
              </a:rPr>
              <a:t>ent</a:t>
            </a:r>
            <a:r>
              <a:rPr lang="zh-CN" altLang="en-US" dirty="0" smtClean="0"/>
              <a:t>独立的</a:t>
            </a:r>
            <a:endParaRPr lang="en-US" altLang="zh-CN" dirty="0" smtClean="0"/>
          </a:p>
          <a:p>
            <a:r>
              <a:rPr lang="en-US" altLang="zh-CN" dirty="0" smtClean="0"/>
              <a:t>differ</a:t>
            </a:r>
            <a:r>
              <a:rPr lang="en-US" altLang="zh-CN" dirty="0" smtClean="0">
                <a:solidFill>
                  <a:srgbClr val="00B050"/>
                </a:solidFill>
              </a:rPr>
              <a:t>ent</a:t>
            </a:r>
            <a:r>
              <a:rPr lang="zh-CN" altLang="en-US" dirty="0" smtClean="0"/>
              <a:t>不同的（</a:t>
            </a:r>
            <a:r>
              <a:rPr lang="en-US" altLang="zh-CN" dirty="0" smtClean="0"/>
              <a:t>differ</a:t>
            </a:r>
            <a:r>
              <a:rPr lang="zh-CN" altLang="en-US" dirty="0" smtClean="0"/>
              <a:t>不同</a:t>
            </a:r>
            <a:r>
              <a:rPr lang="en-US" altLang="zh-CN" dirty="0" smtClean="0"/>
              <a:t>vi.)</a:t>
            </a: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56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ent</a:t>
            </a:r>
            <a:r>
              <a:rPr lang="en-US" altLang="zh-CN" dirty="0" smtClean="0"/>
              <a:t>/-ant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ent</a:t>
            </a:r>
            <a:r>
              <a:rPr lang="en-US" altLang="zh-CN" dirty="0" smtClean="0"/>
              <a:t>/-ant</a:t>
            </a:r>
            <a:r>
              <a:rPr lang="zh-CN" altLang="en-US" dirty="0" smtClean="0"/>
              <a:t>做形容词后缀时，与之对应的名词后缀：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ent</a:t>
            </a:r>
            <a:r>
              <a:rPr lang="en-US" altLang="zh-CN" dirty="0"/>
              <a:t> </a:t>
            </a:r>
            <a:r>
              <a:rPr lang="en-US" altLang="zh-CN" dirty="0" smtClean="0"/>
              <a:t>    -</a:t>
            </a:r>
            <a:r>
              <a:rPr lang="en-US" altLang="zh-CN" dirty="0" err="1" smtClean="0"/>
              <a:t>ence</a:t>
            </a:r>
            <a:r>
              <a:rPr lang="en-US" altLang="zh-CN" dirty="0" smtClean="0"/>
              <a:t>/-</a:t>
            </a:r>
            <a:r>
              <a:rPr lang="en-US" altLang="zh-CN" dirty="0" err="1" smtClean="0"/>
              <a:t>ency</a:t>
            </a:r>
            <a:endParaRPr lang="en-US" altLang="zh-CN" dirty="0" smtClean="0"/>
          </a:p>
          <a:p>
            <a:r>
              <a:rPr lang="en-US" altLang="zh-CN" dirty="0" smtClean="0"/>
              <a:t>-ant     -</a:t>
            </a:r>
            <a:r>
              <a:rPr lang="en-US" altLang="zh-CN" dirty="0" err="1" smtClean="0"/>
              <a:t>ance</a:t>
            </a:r>
            <a:r>
              <a:rPr lang="en-US" altLang="zh-CN" dirty="0" smtClean="0"/>
              <a:t>/-</a:t>
            </a:r>
            <a:r>
              <a:rPr lang="en-US" altLang="zh-CN" dirty="0" err="1" smtClean="0"/>
              <a:t>ancy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左右箭头 3"/>
          <p:cNvSpPr/>
          <p:nvPr/>
        </p:nvSpPr>
        <p:spPr>
          <a:xfrm>
            <a:off x="1357755" y="1886034"/>
            <a:ext cx="450135" cy="720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97" y="2289986"/>
            <a:ext cx="476250" cy="96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82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1306</Words>
  <Application>Microsoft Office PowerPoint</Application>
  <PresentationFormat>全屏显示(16:9)</PresentationFormat>
  <Paragraphs>398</Paragraphs>
  <Slides>49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49</vt:i4>
      </vt:variant>
    </vt:vector>
  </HeadingPairs>
  <TitlesOfParts>
    <vt:vector size="53" baseType="lpstr">
      <vt:lpstr>Office 主题</vt:lpstr>
      <vt:lpstr>4_Office 主题</vt:lpstr>
      <vt:lpstr>2_Office 主题</vt:lpstr>
      <vt:lpstr>3_Office 主题</vt:lpstr>
      <vt:lpstr>词汇汇总</vt:lpstr>
      <vt:lpstr>名词后缀-ion/-tion</vt:lpstr>
      <vt:lpstr>前缀tele-=远</vt:lpstr>
      <vt:lpstr>形容词后缀：-al</vt:lpstr>
      <vt:lpstr>形容词后缀-ible/-able/-ble/-ile=able</vt:lpstr>
      <vt:lpstr>PowerPoint 演示文稿</vt:lpstr>
      <vt:lpstr>前缀ex-/ec-/es-/e-=向外</vt:lpstr>
      <vt:lpstr>后缀-ent/-ant</vt:lpstr>
      <vt:lpstr>后缀-ent/-ant</vt:lpstr>
      <vt:lpstr>后缀-ent/-ant     后缀-ence/-ance/-ency/-ancy</vt:lpstr>
      <vt:lpstr>后缀-ent/-ant</vt:lpstr>
      <vt:lpstr>词根it=走</vt:lpstr>
      <vt:lpstr>词根vis=看</vt:lpstr>
      <vt:lpstr>词根frac/frag=break</vt:lpstr>
      <vt:lpstr>词根phon=声音（人声；音乐声）</vt:lpstr>
      <vt:lpstr>词根son=声音（人声；音乐声；物体声）</vt:lpstr>
      <vt:lpstr>词根vis=vid=看</vt:lpstr>
      <vt:lpstr>词根hum</vt:lpstr>
      <vt:lpstr>PowerPoint 演示文稿</vt:lpstr>
      <vt:lpstr>subway地铁；赛百味</vt:lpstr>
      <vt:lpstr>中国三大电信运营商的英文名</vt:lpstr>
      <vt:lpstr>词根spir=吹（一吸一呼）</vt:lpstr>
      <vt:lpstr>PowerPoint 演示文稿</vt:lpstr>
      <vt:lpstr>PowerPoint 演示文稿</vt:lpstr>
      <vt:lpstr>前缀super-=上【超】</vt:lpstr>
      <vt:lpstr>前缀sur- = 前缀super- =上【超】</vt:lpstr>
      <vt:lpstr>前缀sub-=下【副；次；亚】</vt:lpstr>
      <vt:lpstr>前缀sub-=下【副；次；亚】</vt:lpstr>
      <vt:lpstr>前缀su-+辅音双写 = 前缀sub- = 下</vt:lpstr>
      <vt:lpstr>fix固定；维修</vt:lpstr>
      <vt:lpstr> 前缀de- </vt:lpstr>
      <vt:lpstr>词根port=1）部分；2）搬运</vt:lpstr>
      <vt:lpstr>词根port=1）部分；2）搬运</vt:lpstr>
      <vt:lpstr>前缀trans-=改变；转移</vt:lpstr>
      <vt:lpstr>词根fer=拿</vt:lpstr>
      <vt:lpstr>press=按压</vt:lpstr>
      <vt:lpstr>前缀pan=全</vt:lpstr>
      <vt:lpstr>词根soph=智慧</vt:lpstr>
      <vt:lpstr>PowerPoint 演示文稿</vt:lpstr>
      <vt:lpstr>词根dor/don=礼物；赠送</vt:lpstr>
      <vt:lpstr>后缀-er【主动】/-ee【被动】</vt:lpstr>
      <vt:lpstr>PowerPoint 演示文稿</vt:lpstr>
      <vt:lpstr>PowerPoint 演示文稿</vt:lpstr>
      <vt:lpstr>前缀epi-=后</vt:lpstr>
      <vt:lpstr>前缀epi-=上；外</vt:lpstr>
      <vt:lpstr>词根log/logue=说（唠嗑）</vt:lpstr>
      <vt:lpstr>atlas地图册；阿特拉斯【神名】</vt:lpstr>
      <vt:lpstr>Atlantic大西洋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tiefu zhao</dc:creator>
  <cp:lastModifiedBy>tiefu zhao</cp:lastModifiedBy>
  <cp:revision>69</cp:revision>
  <dcterms:created xsi:type="dcterms:W3CDTF">2014-08-02T14:07:21Z</dcterms:created>
  <dcterms:modified xsi:type="dcterms:W3CDTF">2015-07-03T02:41:25Z</dcterms:modified>
</cp:coreProperties>
</file>