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97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305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2" autoAdjust="0"/>
    <p:restoredTop sz="86417" autoAdjust="0"/>
  </p:normalViewPr>
  <p:slideViewPr>
    <p:cSldViewPr>
      <p:cViewPr varScale="1">
        <p:scale>
          <a:sx n="152" d="100"/>
          <a:sy n="152" d="100"/>
        </p:scale>
        <p:origin x="-67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CF02-4BE7-48ED-8D5B-72C422DAB7F6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2540-87BA-4667-A14E-E831101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词汇汇总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rich / the wealthy </a:t>
            </a:r>
            <a:r>
              <a:rPr lang="zh-CN" altLang="en-US" dirty="0" smtClean="0"/>
              <a:t>富人</a:t>
            </a:r>
            <a:endParaRPr lang="en-US" altLang="zh-CN" dirty="0" smtClean="0"/>
          </a:p>
          <a:p>
            <a:r>
              <a:rPr lang="en-US" altLang="zh-CN" dirty="0" smtClean="0"/>
              <a:t>wealth </a:t>
            </a:r>
            <a:r>
              <a:rPr lang="zh-CN" altLang="en-US" dirty="0" smtClean="0"/>
              <a:t>财富</a:t>
            </a:r>
            <a:endParaRPr lang="en-US" altLang="zh-CN" dirty="0" smtClean="0"/>
          </a:p>
          <a:p>
            <a:r>
              <a:rPr lang="en-US" altLang="zh-CN" dirty="0" smtClean="0"/>
              <a:t>wealthy </a:t>
            </a:r>
            <a:r>
              <a:rPr lang="zh-CN" altLang="en-US" dirty="0" smtClean="0"/>
              <a:t>富有的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543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1)</a:t>
            </a:r>
            <a:r>
              <a:rPr lang="zh-CN" altLang="en-US" sz="2000" dirty="0" smtClean="0"/>
              <a:t>熊 </a:t>
            </a:r>
            <a:r>
              <a:rPr lang="en-US" altLang="zh-CN" sz="2000" dirty="0" smtClean="0"/>
              <a:t>n.</a:t>
            </a:r>
          </a:p>
          <a:p>
            <a:r>
              <a:rPr lang="en-US" altLang="zh-CN" sz="2000" dirty="0" smtClean="0"/>
              <a:t>2)</a:t>
            </a:r>
            <a:r>
              <a:rPr lang="zh-CN" altLang="en-US" sz="2000" dirty="0" smtClean="0"/>
              <a:t>生（孩子）；结（果实） </a:t>
            </a:r>
            <a:r>
              <a:rPr lang="en-US" altLang="zh-CN" sz="2000" dirty="0" smtClean="0"/>
              <a:t>v.</a:t>
            </a:r>
          </a:p>
          <a:p>
            <a:r>
              <a:rPr lang="en-US" altLang="zh-CN" sz="2000" dirty="0" smtClean="0"/>
              <a:t>3)</a:t>
            </a:r>
            <a:r>
              <a:rPr lang="zh-CN" altLang="en-US" sz="2000" dirty="0" smtClean="0"/>
              <a:t>忍受  </a:t>
            </a:r>
            <a:r>
              <a:rPr lang="en-US" altLang="zh-CN" sz="2000" dirty="0" smtClean="0"/>
              <a:t>v.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" b="7824"/>
          <a:stretch/>
        </p:blipFill>
        <p:spPr>
          <a:xfrm>
            <a:off x="4139952" y="1347614"/>
            <a:ext cx="4615713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542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crat/</a:t>
            </a:r>
            <a:r>
              <a:rPr lang="en-US" altLang="zh-CN" dirty="0" err="1" smtClean="0"/>
              <a:t>cracy</a:t>
            </a:r>
            <a:r>
              <a:rPr lang="en-US" altLang="zh-CN" dirty="0" smtClean="0"/>
              <a:t>=</a:t>
            </a:r>
            <a:r>
              <a:rPr lang="zh-CN" altLang="en-US" dirty="0" smtClean="0"/>
              <a:t>统治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plutocrat</a:t>
            </a:r>
            <a:r>
              <a:rPr lang="zh-CN" altLang="en-US" dirty="0" smtClean="0"/>
              <a:t>财阀</a:t>
            </a:r>
            <a:r>
              <a:rPr lang="en-US" altLang="zh-CN" dirty="0" smtClean="0"/>
              <a:t>——plutocracy</a:t>
            </a:r>
            <a:r>
              <a:rPr lang="zh-CN" altLang="en-US" dirty="0" smtClean="0"/>
              <a:t>财阀政治</a:t>
            </a:r>
            <a:endParaRPr lang="zh-CN" altLang="en-US" dirty="0"/>
          </a:p>
          <a:p>
            <a:r>
              <a:rPr lang="en-US" altLang="zh-CN" dirty="0" err="1" smtClean="0"/>
              <a:t>monocrat</a:t>
            </a:r>
            <a:r>
              <a:rPr lang="zh-CN" altLang="en-US" dirty="0" smtClean="0"/>
              <a:t>独裁者</a:t>
            </a:r>
            <a:r>
              <a:rPr lang="en-US" altLang="zh-CN" dirty="0" smtClean="0"/>
              <a:t>——monocracy</a:t>
            </a:r>
            <a:r>
              <a:rPr lang="zh-CN" altLang="en-US" dirty="0" smtClean="0"/>
              <a:t>独裁政治</a:t>
            </a:r>
            <a:endParaRPr lang="zh-CN" altLang="en-US" dirty="0"/>
          </a:p>
          <a:p>
            <a:r>
              <a:rPr lang="en-US" altLang="zh-CN" dirty="0" smtClean="0"/>
              <a:t>autocrat</a:t>
            </a:r>
            <a:r>
              <a:rPr lang="zh-CN" altLang="en-US" dirty="0" smtClean="0"/>
              <a:t>独裁者</a:t>
            </a:r>
            <a:r>
              <a:rPr lang="en-US" altLang="zh-CN" dirty="0" smtClean="0"/>
              <a:t>——autocracy</a:t>
            </a:r>
            <a:r>
              <a:rPr lang="zh-CN" altLang="en-US" dirty="0" smtClean="0"/>
              <a:t>独裁政治</a:t>
            </a:r>
            <a:endParaRPr lang="en-US" altLang="zh-CN" dirty="0"/>
          </a:p>
          <a:p>
            <a:r>
              <a:rPr lang="en-US" altLang="zh-CN" dirty="0" smtClean="0"/>
              <a:t>democrat</a:t>
            </a:r>
            <a:r>
              <a:rPr lang="zh-CN" altLang="en-US" dirty="0" smtClean="0"/>
              <a:t>民主党人；民主主义者</a:t>
            </a:r>
            <a:r>
              <a:rPr lang="en-US" altLang="zh-CN" dirty="0" smtClean="0"/>
              <a:t>——democracy</a:t>
            </a:r>
            <a:r>
              <a:rPr lang="zh-CN" altLang="en-US" dirty="0" smtClean="0"/>
              <a:t>民主政治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2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</a:t>
            </a:r>
            <a:r>
              <a:rPr lang="en-US" altLang="zh-CN" dirty="0" smtClean="0"/>
              <a:t>auto-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zh-CN" altLang="en-US" dirty="0" smtClean="0"/>
              <a:t>自己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汽车                   </a:t>
            </a:r>
            <a:endParaRPr lang="zh-CN" altLang="en-US" dirty="0"/>
          </a:p>
          <a:p>
            <a:r>
              <a:rPr lang="en-US" altLang="zh-CN" dirty="0" smtClean="0"/>
              <a:t>automobile</a:t>
            </a:r>
            <a:r>
              <a:rPr lang="zh-CN" altLang="en-US" dirty="0"/>
              <a:t>汽车</a:t>
            </a:r>
          </a:p>
          <a:p>
            <a:r>
              <a:rPr lang="en-US" altLang="zh-CN" dirty="0"/>
              <a:t>autograph</a:t>
            </a:r>
            <a:r>
              <a:rPr lang="zh-CN" altLang="en-US" dirty="0"/>
              <a:t>亲笔签名，真迹</a:t>
            </a:r>
          </a:p>
          <a:p>
            <a:r>
              <a:rPr lang="en-US" altLang="zh-CN" dirty="0"/>
              <a:t>biography</a:t>
            </a:r>
            <a:r>
              <a:rPr lang="zh-CN" altLang="en-US" dirty="0"/>
              <a:t>传记</a:t>
            </a:r>
          </a:p>
          <a:p>
            <a:r>
              <a:rPr lang="en-US" altLang="zh-CN" dirty="0"/>
              <a:t>autobiography</a:t>
            </a:r>
            <a:r>
              <a:rPr lang="zh-CN" altLang="en-US" dirty="0"/>
              <a:t>自传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275606"/>
            <a:ext cx="4309441" cy="2859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29" y="900691"/>
            <a:ext cx="4320480" cy="3831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77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词根</a:t>
            </a:r>
            <a:r>
              <a:rPr lang="en-US" altLang="zh-CN" dirty="0" err="1" smtClean="0"/>
              <a:t>dem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人民</a:t>
            </a:r>
            <a:r>
              <a:rPr lang="zh-CN" altLang="en-US" dirty="0"/>
              <a:t>，人们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demos</a:t>
            </a:r>
            <a:r>
              <a:rPr lang="zh-CN" altLang="en-US" sz="2000" dirty="0"/>
              <a:t>人民</a:t>
            </a:r>
          </a:p>
          <a:p>
            <a:r>
              <a:rPr lang="en-US" altLang="zh-CN" sz="2000" dirty="0" smtClean="0"/>
              <a:t>democrat</a:t>
            </a:r>
            <a:r>
              <a:rPr lang="zh-CN" altLang="en-US" sz="2000" dirty="0" smtClean="0"/>
              <a:t>民主党人</a:t>
            </a:r>
            <a:endParaRPr lang="en-US" altLang="zh-CN" sz="2000" dirty="0" smtClean="0"/>
          </a:p>
          <a:p>
            <a:r>
              <a:rPr lang="en-US" altLang="zh-CN" sz="2000" dirty="0" smtClean="0"/>
              <a:t>democracy</a:t>
            </a:r>
            <a:r>
              <a:rPr lang="zh-CN" altLang="en-US" sz="2000" dirty="0" smtClean="0"/>
              <a:t>民主政治</a:t>
            </a:r>
            <a:endParaRPr lang="en-US" altLang="zh-CN" sz="2000" dirty="0"/>
          </a:p>
          <a:p>
            <a:r>
              <a:rPr lang="en-US" altLang="zh-CN" sz="2000" dirty="0"/>
              <a:t>demonstrate</a:t>
            </a:r>
            <a:r>
              <a:rPr lang="zh-CN" altLang="en-US" sz="2000" dirty="0"/>
              <a:t>展示，</a:t>
            </a:r>
            <a:r>
              <a:rPr lang="zh-CN" altLang="en-US" sz="2000" dirty="0" smtClean="0"/>
              <a:t>示威 </a:t>
            </a:r>
            <a:r>
              <a:rPr lang="en-US" altLang="zh-CN" sz="2000" dirty="0" smtClean="0"/>
              <a:t>v.</a:t>
            </a:r>
          </a:p>
          <a:p>
            <a:r>
              <a:rPr lang="en-US" altLang="zh-CN" sz="2000" dirty="0" smtClean="0"/>
              <a:t>demonstration</a:t>
            </a:r>
            <a:r>
              <a:rPr lang="zh-CN" altLang="en-US" sz="2000" dirty="0"/>
              <a:t>展示，</a:t>
            </a:r>
            <a:r>
              <a:rPr lang="zh-CN" altLang="en-US" sz="2000" dirty="0" smtClean="0"/>
              <a:t>示威 </a:t>
            </a:r>
            <a:r>
              <a:rPr lang="en-US" altLang="zh-CN" sz="2000" dirty="0" smtClean="0"/>
              <a:t>n.</a:t>
            </a:r>
            <a:endParaRPr lang="zh-CN" altLang="en-US" sz="2000" dirty="0"/>
          </a:p>
          <a:p>
            <a:r>
              <a:rPr lang="en-US" altLang="zh-CN" sz="2000" dirty="0" err="1" smtClean="0"/>
              <a:t>demo【demonstration</a:t>
            </a:r>
            <a:r>
              <a:rPr lang="zh-CN" altLang="en-US" sz="2000" dirty="0" smtClean="0"/>
              <a:t>缩写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r>
              <a:rPr lang="en-US" altLang="zh-CN" sz="2000" dirty="0" smtClean="0"/>
              <a:t>epidemic</a:t>
            </a:r>
            <a:r>
              <a:rPr lang="zh-CN" altLang="en-US" sz="2000" dirty="0" smtClean="0"/>
              <a:t>（疾病）流行的</a:t>
            </a:r>
            <a:endParaRPr lang="en-US" altLang="zh-CN" sz="2000" dirty="0"/>
          </a:p>
          <a:p>
            <a:r>
              <a:rPr lang="en-US" altLang="zh-CN" sz="2000" dirty="0" smtClean="0"/>
              <a:t>pandemic</a:t>
            </a:r>
            <a:r>
              <a:rPr lang="zh-CN" altLang="en-US" sz="2000" dirty="0" smtClean="0"/>
              <a:t>（疾病）大流行的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2009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词根</a:t>
            </a:r>
            <a:r>
              <a:rPr lang="en-US" altLang="zh-CN" sz="3600" dirty="0" smtClean="0"/>
              <a:t>arm=</a:t>
            </a:r>
            <a:r>
              <a:rPr lang="zh-CN" altLang="en-US" sz="3600" dirty="0" smtClean="0"/>
              <a:t>武器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arm</a:t>
            </a:r>
            <a:r>
              <a:rPr lang="zh-CN" altLang="en-US" dirty="0" smtClean="0"/>
              <a:t>胳膊；武器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arm</a:t>
            </a:r>
            <a:r>
              <a:rPr lang="en-US" altLang="zh-CN" dirty="0" smtClean="0"/>
              <a:t>ed</a:t>
            </a:r>
            <a:r>
              <a:rPr lang="zh-CN" altLang="en-US" dirty="0" smtClean="0"/>
              <a:t>武装的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arm</a:t>
            </a:r>
            <a:r>
              <a:rPr lang="en-US" altLang="zh-CN" dirty="0" smtClean="0"/>
              <a:t>y</a:t>
            </a:r>
            <a:r>
              <a:rPr lang="zh-CN" altLang="en-US" dirty="0" smtClean="0"/>
              <a:t>军队</a:t>
            </a:r>
            <a:endParaRPr lang="en-US" altLang="zh-CN" dirty="0" smtClean="0"/>
          </a:p>
          <a:p>
            <a:r>
              <a:rPr lang="en-US" altLang="zh-CN" dirty="0" smtClean="0"/>
              <a:t>al</a:t>
            </a:r>
            <a:r>
              <a:rPr lang="en-US" altLang="zh-CN" dirty="0" smtClean="0">
                <a:solidFill>
                  <a:srgbClr val="FF0000"/>
                </a:solidFill>
              </a:rPr>
              <a:t>arm</a:t>
            </a:r>
            <a:r>
              <a:rPr lang="zh-CN" altLang="en-US" dirty="0" smtClean="0"/>
              <a:t>警戒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arm</a:t>
            </a:r>
            <a:r>
              <a:rPr lang="en-US" altLang="zh-CN" dirty="0"/>
              <a:t>ory</a:t>
            </a:r>
            <a:r>
              <a:rPr lang="zh-CN" altLang="en-US" dirty="0"/>
              <a:t>兵工厂</a:t>
            </a:r>
          </a:p>
          <a:p>
            <a:r>
              <a:rPr lang="en-US" altLang="zh-CN" dirty="0"/>
              <a:t>dis</a:t>
            </a:r>
            <a:r>
              <a:rPr lang="en-US" altLang="zh-CN" dirty="0">
                <a:solidFill>
                  <a:srgbClr val="FF0000"/>
                </a:solidFill>
              </a:rPr>
              <a:t>arm</a:t>
            </a:r>
            <a:r>
              <a:rPr lang="zh-CN" altLang="en-US" dirty="0"/>
              <a:t>解除武装</a:t>
            </a:r>
          </a:p>
        </p:txBody>
      </p:sp>
    </p:spTree>
    <p:extLst>
      <p:ext uri="{BB962C8B-B14F-4D97-AF65-F5344CB8AC3E}">
        <p14:creationId xmlns:p14="http://schemas.microsoft.com/office/powerpoint/2010/main" val="528762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mar= 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战争；军事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Mars</a:t>
            </a:r>
            <a:r>
              <a:rPr lang="zh-CN" altLang="en-US" dirty="0" smtClean="0"/>
              <a:t>火星；玛尔斯</a:t>
            </a:r>
            <a:endParaRPr lang="en-US" altLang="zh-CN" dirty="0" smtClean="0"/>
          </a:p>
          <a:p>
            <a:r>
              <a:rPr lang="en-US" altLang="zh-CN" dirty="0"/>
              <a:t>March</a:t>
            </a:r>
            <a:r>
              <a:rPr lang="zh-CN" altLang="en-US" dirty="0"/>
              <a:t>三月；</a:t>
            </a:r>
            <a:r>
              <a:rPr lang="zh-CN" altLang="en-US" dirty="0" smtClean="0"/>
              <a:t>行军</a:t>
            </a:r>
            <a:endParaRPr lang="en-US" altLang="zh-CN" dirty="0" smtClean="0"/>
          </a:p>
          <a:p>
            <a:r>
              <a:rPr lang="en-US" altLang="zh-CN" dirty="0"/>
              <a:t>martial</a:t>
            </a:r>
            <a:r>
              <a:rPr lang="zh-CN" altLang="en-US" dirty="0"/>
              <a:t>军事的；战争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marshal</a:t>
            </a:r>
            <a:r>
              <a:rPr lang="zh-CN" altLang="en-US" dirty="0" smtClean="0"/>
              <a:t>元帅</a:t>
            </a:r>
            <a:endParaRPr lang="en-US" altLang="zh-CN" dirty="0" smtClean="0"/>
          </a:p>
          <a:p>
            <a:r>
              <a:rPr lang="en-US" altLang="zh-CN" dirty="0"/>
              <a:t>Mark</a:t>
            </a:r>
            <a:r>
              <a:rPr lang="zh-CN" altLang="en-US" dirty="0" smtClean="0"/>
              <a:t>马克（名字）</a:t>
            </a:r>
            <a:endParaRPr lang="en-US" altLang="zh-CN" dirty="0"/>
          </a:p>
          <a:p>
            <a:r>
              <a:rPr lang="en-US" altLang="zh-CN" dirty="0"/>
              <a:t>Marcus</a:t>
            </a:r>
            <a:r>
              <a:rPr lang="zh-CN" altLang="en-US" dirty="0" smtClean="0"/>
              <a:t>马库斯</a:t>
            </a:r>
            <a:r>
              <a:rPr lang="zh-CN" altLang="en-US" dirty="0"/>
              <a:t>（名字）</a:t>
            </a:r>
            <a:endParaRPr lang="en-US" altLang="zh-CN" dirty="0"/>
          </a:p>
          <a:p>
            <a:r>
              <a:rPr lang="en-US" altLang="zh-CN" dirty="0" smtClean="0"/>
              <a:t>Martin</a:t>
            </a:r>
            <a:r>
              <a:rPr lang="zh-CN" altLang="en-US" dirty="0"/>
              <a:t>马丁 （名字）</a:t>
            </a:r>
            <a:endParaRPr lang="en-US" altLang="zh-CN" dirty="0"/>
          </a:p>
          <a:p>
            <a:r>
              <a:rPr lang="en-US" altLang="zh-CN" dirty="0" smtClean="0"/>
              <a:t>Martina</a:t>
            </a:r>
            <a:r>
              <a:rPr lang="zh-CN" altLang="en-US" dirty="0" smtClean="0"/>
              <a:t>玛蒂娜</a:t>
            </a:r>
            <a:r>
              <a:rPr lang="zh-CN" altLang="en-US" dirty="0"/>
              <a:t>（名字）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64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mar= 2)</a:t>
            </a:r>
            <a:r>
              <a:rPr lang="zh-CN" altLang="en-US" dirty="0" smtClean="0"/>
              <a:t>海；水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mar</a:t>
            </a:r>
            <a:r>
              <a:rPr lang="en-US" altLang="zh-CN" sz="2000" dirty="0" smtClean="0"/>
              <a:t>ine</a:t>
            </a:r>
            <a:r>
              <a:rPr lang="zh-CN" altLang="en-US" sz="2000" dirty="0" smtClean="0"/>
              <a:t>海的；海产的；航海的；海运的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mar</a:t>
            </a:r>
            <a:r>
              <a:rPr lang="en-US" altLang="zh-CN" sz="2000" dirty="0"/>
              <a:t>sh</a:t>
            </a:r>
            <a:r>
              <a:rPr lang="zh-CN" altLang="en-US" sz="2000" dirty="0"/>
              <a:t>沼泽，</a:t>
            </a:r>
            <a:r>
              <a:rPr lang="zh-CN" altLang="en-US" sz="2000" dirty="0" smtClean="0"/>
              <a:t>湿地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mer</a:t>
            </a:r>
            <a:r>
              <a:rPr lang="en-US" altLang="zh-CN" sz="2000" dirty="0" smtClean="0"/>
              <a:t>maid</a:t>
            </a:r>
            <a:r>
              <a:rPr lang="zh-CN" altLang="en-US" sz="2000" dirty="0" smtClean="0"/>
              <a:t>美人鱼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mer</a:t>
            </a:r>
            <a:r>
              <a:rPr lang="en-US" altLang="zh-CN" sz="2000" dirty="0" smtClean="0"/>
              <a:t>man</a:t>
            </a:r>
            <a:r>
              <a:rPr lang="zh-CN" altLang="en-US" sz="2000" dirty="0" smtClean="0"/>
              <a:t>男美人鱼</a:t>
            </a:r>
            <a:endParaRPr lang="en-US" altLang="zh-CN" sz="2000" dirty="0" smtClean="0"/>
          </a:p>
          <a:p>
            <a:r>
              <a:rPr lang="en-US" altLang="zh-CN" sz="2000" dirty="0" smtClean="0"/>
              <a:t>sub</a:t>
            </a:r>
            <a:r>
              <a:rPr lang="en-US" altLang="zh-CN" sz="2000" dirty="0" smtClean="0">
                <a:solidFill>
                  <a:srgbClr val="FF0000"/>
                </a:solidFill>
              </a:rPr>
              <a:t>mar</a:t>
            </a:r>
            <a:r>
              <a:rPr lang="en-US" altLang="zh-CN" sz="2000" dirty="0" smtClean="0"/>
              <a:t>ine 1)</a:t>
            </a:r>
            <a:r>
              <a:rPr lang="zh-CN" altLang="en-US" sz="2000" dirty="0" smtClean="0"/>
              <a:t>海底的</a:t>
            </a:r>
            <a:r>
              <a:rPr lang="en-US" altLang="zh-CN" sz="2000" dirty="0" smtClean="0"/>
              <a:t>adj. 2</a:t>
            </a:r>
            <a:r>
              <a:rPr lang="zh-CN" altLang="en-US" sz="2000" dirty="0" smtClean="0"/>
              <a:t>）潜水艇</a:t>
            </a:r>
            <a:r>
              <a:rPr lang="en-US" altLang="zh-CN" sz="2000" dirty="0" smtClean="0"/>
              <a:t>n.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mar</a:t>
            </a:r>
            <a:r>
              <a:rPr lang="en-US" altLang="zh-CN" sz="2000" dirty="0"/>
              <a:t>iner</a:t>
            </a:r>
            <a:r>
              <a:rPr lang="zh-CN" altLang="en-US" sz="2000" dirty="0"/>
              <a:t>水手，</a:t>
            </a:r>
            <a:r>
              <a:rPr lang="zh-CN" altLang="en-US" sz="2000" dirty="0" smtClean="0"/>
              <a:t>海员</a:t>
            </a:r>
            <a:endParaRPr lang="en-US" altLang="zh-CN" sz="2000" dirty="0" smtClean="0"/>
          </a:p>
          <a:p>
            <a:r>
              <a:rPr lang="en-US" altLang="zh-CN" sz="2000" dirty="0"/>
              <a:t>lunar </a:t>
            </a:r>
            <a:r>
              <a:rPr lang="en-US" altLang="zh-CN" sz="2000" dirty="0" smtClean="0">
                <a:solidFill>
                  <a:srgbClr val="FF0000"/>
                </a:solidFill>
              </a:rPr>
              <a:t>mar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月海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6" t="12784" r="18616" b="22534"/>
          <a:stretch/>
        </p:blipFill>
        <p:spPr>
          <a:xfrm>
            <a:off x="5148064" y="1059582"/>
            <a:ext cx="3244242" cy="32567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481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maid</a:t>
            </a:r>
            <a:r>
              <a:rPr lang="zh-CN" altLang="en-US" dirty="0" smtClean="0"/>
              <a:t>少女；</a:t>
            </a:r>
            <a:r>
              <a:rPr lang="en-US" altLang="zh-CN" dirty="0"/>
              <a:t>lad</a:t>
            </a:r>
            <a:r>
              <a:rPr lang="zh-CN" altLang="en-US" dirty="0" smtClean="0"/>
              <a:t>少年</a:t>
            </a:r>
            <a:endParaRPr lang="en-US" altLang="zh-CN" dirty="0" smtClean="0"/>
          </a:p>
          <a:p>
            <a:r>
              <a:rPr lang="en-US" altLang="zh-CN" dirty="0" smtClean="0"/>
              <a:t>lady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madam</a:t>
            </a:r>
            <a:r>
              <a:rPr lang="zh-CN" altLang="en-US" dirty="0" smtClean="0"/>
              <a:t>女士</a:t>
            </a:r>
            <a:endParaRPr lang="en-US" altLang="zh-CN" dirty="0"/>
          </a:p>
          <a:p>
            <a:r>
              <a:rPr lang="en-US" altLang="zh-CN" dirty="0" smtClean="0"/>
              <a:t>gentleman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sir</a:t>
            </a:r>
            <a:r>
              <a:rPr lang="zh-CN" altLang="en-US" dirty="0" smtClean="0"/>
              <a:t>男士</a:t>
            </a:r>
            <a:endParaRPr lang="en-US" altLang="zh-CN" dirty="0" smtClean="0"/>
          </a:p>
          <a:p>
            <a:r>
              <a:rPr lang="en-US" altLang="zh-CN" dirty="0" smtClean="0"/>
              <a:t>male</a:t>
            </a:r>
            <a:r>
              <a:rPr lang="zh-CN" altLang="en-US" dirty="0" smtClean="0"/>
              <a:t>男性的；</a:t>
            </a:r>
            <a:r>
              <a:rPr lang="en-US" altLang="zh-CN" dirty="0" smtClean="0"/>
              <a:t>female</a:t>
            </a:r>
            <a:r>
              <a:rPr lang="zh-CN" altLang="en-US" dirty="0" smtClean="0"/>
              <a:t>女性的</a:t>
            </a:r>
            <a:endParaRPr lang="en-US" altLang="zh-CN" dirty="0" smtClean="0"/>
          </a:p>
          <a:p>
            <a:r>
              <a:rPr lang="en-US" altLang="zh-CN" dirty="0"/>
              <a:t>pork</a:t>
            </a:r>
            <a:r>
              <a:rPr lang="zh-CN" altLang="en-US" dirty="0" smtClean="0"/>
              <a:t>猪肉</a:t>
            </a:r>
            <a:endParaRPr lang="en-US" altLang="zh-CN" dirty="0" smtClean="0"/>
          </a:p>
          <a:p>
            <a:r>
              <a:rPr lang="en-US" altLang="zh-CN" dirty="0"/>
              <a:t>salty</a:t>
            </a:r>
            <a:r>
              <a:rPr lang="zh-CN" altLang="en-US" dirty="0"/>
              <a:t>咸的</a:t>
            </a:r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418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作形容词后缀时</a:t>
            </a:r>
            <a:endParaRPr lang="en-US" altLang="zh-CN" sz="2800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-in/-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ine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= 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en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=  </a:t>
            </a:r>
            <a:r>
              <a:rPr lang="en-US" altLang="zh-CN" b="1" dirty="0" smtClean="0">
                <a:solidFill>
                  <a:srgbClr val="FF0000"/>
                </a:solidFill>
              </a:rPr>
              <a:t>-an/-al/-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2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Judas kiss</a:t>
            </a:r>
            <a:r>
              <a:rPr lang="zh-CN" altLang="en-US" dirty="0" smtClean="0"/>
              <a:t>口蜜腹剑</a:t>
            </a:r>
            <a:endParaRPr lang="en-US" altLang="zh-CN" dirty="0" smtClean="0"/>
          </a:p>
          <a:p>
            <a:r>
              <a:rPr lang="en-US" altLang="zh-CN" dirty="0" smtClean="0"/>
              <a:t>Easter </a:t>
            </a:r>
            <a:r>
              <a:rPr lang="zh-CN" altLang="en-US" dirty="0" smtClean="0"/>
              <a:t>复活节</a:t>
            </a:r>
            <a:endParaRPr lang="en-US" altLang="zh-CN" dirty="0" smtClean="0"/>
          </a:p>
          <a:p>
            <a:r>
              <a:rPr lang="en-US" altLang="zh-CN" dirty="0" smtClean="0"/>
              <a:t>Easter egg </a:t>
            </a:r>
            <a:r>
              <a:rPr lang="zh-CN" altLang="en-US" dirty="0" smtClean="0"/>
              <a:t>复活节蛋</a:t>
            </a:r>
            <a:endParaRPr lang="en-US" altLang="zh-CN" dirty="0" smtClean="0"/>
          </a:p>
          <a:p>
            <a:r>
              <a:rPr lang="en-US" altLang="zh-CN" dirty="0" smtClean="0"/>
              <a:t>Easter bunny </a:t>
            </a:r>
            <a:r>
              <a:rPr lang="zh-CN" altLang="en-US" dirty="0" smtClean="0"/>
              <a:t>复活节兔</a:t>
            </a:r>
            <a:endParaRPr lang="en-US" altLang="zh-CN" dirty="0" smtClean="0"/>
          </a:p>
          <a:p>
            <a:r>
              <a:rPr lang="en-US" altLang="zh-CN" dirty="0"/>
              <a:t>dawn</a:t>
            </a:r>
            <a:r>
              <a:rPr lang="zh-CN" altLang="en-US" dirty="0"/>
              <a:t>黎明</a:t>
            </a:r>
            <a:r>
              <a:rPr lang="en-US" altLang="zh-CN" dirty="0"/>
              <a:t>——down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dusk</a:t>
            </a:r>
            <a:r>
              <a:rPr lang="zh-CN" altLang="en-US" dirty="0" smtClean="0"/>
              <a:t>黄昏</a:t>
            </a:r>
            <a:r>
              <a:rPr lang="en-US" altLang="zh-CN" dirty="0" smtClean="0"/>
              <a:t>——dark</a:t>
            </a:r>
            <a:r>
              <a:rPr lang="zh-CN" altLang="en-US" dirty="0" smtClean="0"/>
              <a:t>黑暗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0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）名词后缀“人”</a:t>
            </a:r>
            <a:endParaRPr lang="en-US" altLang="zh-CN" b="1" dirty="0" smtClean="0"/>
          </a:p>
          <a:p>
            <a:r>
              <a:rPr lang="en-US" altLang="zh-CN" sz="2000" dirty="0"/>
              <a:t>Americ</a:t>
            </a:r>
            <a:r>
              <a:rPr lang="en-US" altLang="zh-CN" sz="2000" dirty="0">
                <a:solidFill>
                  <a:srgbClr val="FF0000"/>
                </a:solidFill>
              </a:rPr>
              <a:t>an</a:t>
            </a:r>
          </a:p>
          <a:p>
            <a:r>
              <a:rPr lang="en-US" altLang="zh-CN" sz="2000" dirty="0"/>
              <a:t>Rom</a:t>
            </a:r>
            <a:r>
              <a:rPr lang="en-US" altLang="zh-CN" sz="2000" dirty="0">
                <a:solidFill>
                  <a:srgbClr val="FF0000"/>
                </a:solidFill>
              </a:rPr>
              <a:t>an</a:t>
            </a:r>
          </a:p>
          <a:p>
            <a:r>
              <a:rPr lang="en-US" altLang="zh-CN" sz="2000" dirty="0" smtClean="0"/>
              <a:t>Europe</a:t>
            </a:r>
            <a:r>
              <a:rPr lang="en-US" altLang="zh-CN" sz="2000" dirty="0" smtClean="0">
                <a:solidFill>
                  <a:srgbClr val="FF0000"/>
                </a:solidFill>
              </a:rPr>
              <a:t>an</a:t>
            </a:r>
          </a:p>
          <a:p>
            <a:endParaRPr lang="en-US" altLang="zh-CN" sz="2000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）形容词后缀</a:t>
            </a:r>
            <a:endParaRPr lang="en-US" altLang="zh-CN" b="1" dirty="0" smtClean="0"/>
          </a:p>
          <a:p>
            <a:r>
              <a:rPr lang="en-US" altLang="zh-CN" b="1" dirty="0" smtClean="0"/>
              <a:t>-al=-</a:t>
            </a:r>
            <a:r>
              <a:rPr lang="en-US" altLang="zh-CN" b="1" dirty="0" err="1" smtClean="0"/>
              <a:t>ar</a:t>
            </a:r>
            <a:r>
              <a:rPr lang="en-US" altLang="zh-CN" b="1" dirty="0" smtClean="0"/>
              <a:t>=-an</a:t>
            </a:r>
            <a:r>
              <a:rPr lang="zh-CN" altLang="en-US" b="1" dirty="0" smtClean="0"/>
              <a:t>（做形容词后缀时）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03598"/>
            <a:ext cx="326031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 fontScale="85000" lnSpcReduction="20000"/>
          </a:bodyPr>
          <a:lstStyle/>
          <a:p>
            <a:r>
              <a:rPr lang="de-DE" altLang="zh-CN" sz="3300" dirty="0" smtClean="0"/>
              <a:t>1</a:t>
            </a:r>
            <a:r>
              <a:rPr lang="zh-CN" altLang="en-US" sz="3300" dirty="0" smtClean="0"/>
              <a:t>）动词后缀</a:t>
            </a:r>
            <a:endParaRPr lang="de-DE" altLang="zh-CN" sz="3300" dirty="0" smtClean="0"/>
          </a:p>
          <a:p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de-DE" altLang="zh-CN" dirty="0" smtClean="0"/>
              <a:t>rich</a:t>
            </a:r>
            <a:r>
              <a:rPr lang="zh-CN" altLang="en-US" dirty="0" smtClean="0"/>
              <a:t>使富足</a:t>
            </a:r>
            <a:endParaRPr lang="de-DE" altLang="zh-CN" dirty="0" smtClean="0"/>
          </a:p>
          <a:p>
            <a:r>
              <a:rPr lang="de-DE" altLang="zh-CN" dirty="0" smtClean="0"/>
              <a:t>rich</a:t>
            </a:r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zh-CN" altLang="en-US" dirty="0"/>
              <a:t>使</a:t>
            </a:r>
            <a:r>
              <a:rPr lang="zh-CN" altLang="en-US" dirty="0" smtClean="0"/>
              <a:t>富足</a:t>
            </a:r>
            <a:endParaRPr lang="de-DE" altLang="zh-CN" dirty="0"/>
          </a:p>
          <a:p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de-DE" altLang="zh-CN" dirty="0" smtClean="0"/>
              <a:t>large</a:t>
            </a:r>
            <a:r>
              <a:rPr lang="zh-CN" altLang="en-US" dirty="0" smtClean="0"/>
              <a:t>扩大</a:t>
            </a:r>
            <a:endParaRPr lang="de-DE" altLang="zh-CN" dirty="0"/>
          </a:p>
          <a:p>
            <a:r>
              <a:rPr lang="de-DE" altLang="zh-CN" dirty="0" smtClean="0"/>
              <a:t>larg</a:t>
            </a:r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zh-CN" altLang="en-US" dirty="0" smtClean="0"/>
              <a:t>扩大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en</a:t>
            </a:r>
            <a:r>
              <a:rPr lang="en-US" altLang="zh-CN" dirty="0" smtClean="0"/>
              <a:t>courage</a:t>
            </a:r>
            <a:r>
              <a:rPr lang="zh-CN" altLang="en-US" dirty="0" smtClean="0"/>
              <a:t>鼓励</a:t>
            </a:r>
            <a:endParaRPr lang="de-DE" altLang="zh-CN" dirty="0"/>
          </a:p>
          <a:p>
            <a:r>
              <a:rPr lang="de-DE" altLang="zh-CN" dirty="0" smtClean="0"/>
              <a:t>sharp</a:t>
            </a:r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zh-CN" altLang="en-US" dirty="0" smtClean="0"/>
              <a:t>使锋利</a:t>
            </a:r>
            <a:endParaRPr lang="de-DE" altLang="zh-CN" dirty="0"/>
          </a:p>
          <a:p>
            <a:r>
              <a:rPr lang="de-DE" altLang="zh-CN" dirty="0" smtClean="0"/>
              <a:t>wid</a:t>
            </a:r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zh-CN" altLang="en-US" dirty="0" smtClean="0"/>
              <a:t>加宽</a:t>
            </a:r>
            <a:endParaRPr lang="de-DE" altLang="zh-CN" dirty="0"/>
          </a:p>
          <a:p>
            <a:r>
              <a:rPr lang="de-DE" altLang="zh-CN" dirty="0" smtClean="0"/>
              <a:t>dark</a:t>
            </a:r>
            <a:r>
              <a:rPr lang="de-DE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使变暗</a:t>
            </a:r>
            <a:endParaRPr lang="de-DE" altLang="zh-CN" dirty="0"/>
          </a:p>
          <a:p>
            <a:r>
              <a:rPr lang="de-DE" altLang="zh-CN" dirty="0" smtClean="0"/>
              <a:t>strength</a:t>
            </a:r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zh-CN" altLang="en-US" dirty="0" smtClean="0"/>
              <a:t>加强</a:t>
            </a:r>
            <a:endParaRPr lang="de-DE" altLang="zh-CN" dirty="0"/>
          </a:p>
          <a:p>
            <a:r>
              <a:rPr lang="de-DE" altLang="zh-CN" dirty="0" smtClean="0"/>
              <a:t>length</a:t>
            </a:r>
            <a:r>
              <a:rPr lang="de-DE" altLang="zh-CN" dirty="0" smtClean="0">
                <a:solidFill>
                  <a:srgbClr val="FF0000"/>
                </a:solidFill>
              </a:rPr>
              <a:t>en</a:t>
            </a:r>
            <a:r>
              <a:rPr lang="zh-CN" altLang="en-US" dirty="0" smtClean="0"/>
              <a:t>延长</a:t>
            </a:r>
            <a:endParaRPr lang="de-DE" altLang="zh-CN" dirty="0"/>
          </a:p>
          <a:p>
            <a:endParaRPr lang="zh-CN" altLang="en-US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66938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sz="2800" dirty="0" smtClean="0"/>
              <a:t>2</a:t>
            </a:r>
            <a:r>
              <a:rPr lang="zh-CN" altLang="en-US" sz="2800" dirty="0" smtClean="0"/>
              <a:t>）形容词后缀“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制的”</a:t>
            </a:r>
            <a:endParaRPr lang="de-DE" altLang="zh-CN" sz="2800" dirty="0" smtClean="0"/>
          </a:p>
          <a:p>
            <a:r>
              <a:rPr lang="en-US" altLang="zh-CN" sz="2000" dirty="0" smtClean="0"/>
              <a:t>gold</a:t>
            </a:r>
            <a:r>
              <a:rPr lang="en-US" altLang="zh-CN" sz="2000" dirty="0" smtClean="0">
                <a:solidFill>
                  <a:srgbClr val="FF0000"/>
                </a:solidFill>
              </a:rPr>
              <a:t>en</a:t>
            </a:r>
            <a:r>
              <a:rPr lang="zh-CN" altLang="en-US" sz="2000" dirty="0" smtClean="0"/>
              <a:t>金制的；金色的</a:t>
            </a:r>
            <a:endParaRPr lang="en-US" altLang="zh-CN" sz="2000" dirty="0"/>
          </a:p>
          <a:p>
            <a:r>
              <a:rPr lang="en-US" altLang="zh-CN" sz="2000" dirty="0" smtClean="0"/>
              <a:t>wood</a:t>
            </a:r>
            <a:r>
              <a:rPr lang="en-US" altLang="zh-CN" sz="2000" dirty="0" smtClean="0">
                <a:solidFill>
                  <a:srgbClr val="FF0000"/>
                </a:solidFill>
              </a:rPr>
              <a:t>en</a:t>
            </a:r>
            <a:r>
              <a:rPr lang="zh-CN" altLang="en-US" sz="2000" dirty="0" smtClean="0"/>
              <a:t>木制的</a:t>
            </a:r>
            <a:endParaRPr lang="en-US" altLang="zh-CN" sz="2000" dirty="0"/>
          </a:p>
          <a:p>
            <a:r>
              <a:rPr lang="en-US" altLang="zh-CN" sz="2000" dirty="0" smtClean="0"/>
              <a:t>earth</a:t>
            </a:r>
            <a:r>
              <a:rPr lang="en-US" altLang="zh-CN" sz="2000" dirty="0" smtClean="0">
                <a:solidFill>
                  <a:srgbClr val="FF0000"/>
                </a:solidFill>
              </a:rPr>
              <a:t>en</a:t>
            </a:r>
            <a:r>
              <a:rPr lang="zh-CN" altLang="en-US" sz="2000" dirty="0"/>
              <a:t>土制的；陶制的</a:t>
            </a:r>
            <a:endParaRPr lang="en-US" altLang="zh-CN" sz="2000" dirty="0"/>
          </a:p>
          <a:p>
            <a:r>
              <a:rPr lang="en-US" altLang="zh-CN" sz="2000" dirty="0" smtClean="0"/>
              <a:t>wool</a:t>
            </a:r>
            <a:r>
              <a:rPr lang="en-US" altLang="zh-CN" sz="2000" dirty="0" smtClean="0">
                <a:solidFill>
                  <a:srgbClr val="FF0000"/>
                </a:solidFill>
              </a:rPr>
              <a:t>en</a:t>
            </a:r>
            <a:r>
              <a:rPr lang="zh-CN" altLang="en-US" sz="2000" dirty="0" smtClean="0"/>
              <a:t>羊毛制的</a:t>
            </a:r>
            <a:endParaRPr lang="en-US" altLang="zh-CN" sz="2000" dirty="0"/>
          </a:p>
          <a:p>
            <a:r>
              <a:rPr lang="en-US" altLang="zh-CN" sz="2000" dirty="0" smtClean="0"/>
              <a:t>lead</a:t>
            </a:r>
            <a:r>
              <a:rPr lang="en-US" altLang="zh-CN" sz="2000" dirty="0" smtClean="0">
                <a:solidFill>
                  <a:srgbClr val="FF0000"/>
                </a:solidFill>
              </a:rPr>
              <a:t>en</a:t>
            </a:r>
            <a:r>
              <a:rPr lang="zh-CN" altLang="en-US" sz="2000" dirty="0"/>
              <a:t>铅制</a:t>
            </a:r>
            <a:r>
              <a:rPr lang="zh-CN" altLang="en-US" sz="2000" dirty="0" smtClean="0"/>
              <a:t>的；铅灰色的</a:t>
            </a:r>
            <a:endParaRPr lang="en-US" altLang="zh-CN" sz="2000" dirty="0" smtClean="0"/>
          </a:p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11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1)</a:t>
            </a:r>
            <a:r>
              <a:rPr lang="zh-CN" altLang="en-US" sz="2800" dirty="0" smtClean="0"/>
              <a:t>形容词后缀</a:t>
            </a:r>
            <a:endParaRPr lang="en-US" altLang="zh-CN" sz="2800" dirty="0" smtClean="0"/>
          </a:p>
          <a:p>
            <a:r>
              <a:rPr lang="en-US" altLang="zh-CN" sz="2000" dirty="0" smtClean="0"/>
              <a:t>sal</a:t>
            </a:r>
            <a:r>
              <a:rPr lang="en-US" altLang="zh-CN" sz="2000" dirty="0" smtClean="0">
                <a:solidFill>
                  <a:srgbClr val="FF0000"/>
                </a:solidFill>
              </a:rPr>
              <a:t>ine</a:t>
            </a:r>
            <a:r>
              <a:rPr lang="zh-CN" altLang="en-US" sz="2000" dirty="0"/>
              <a:t>含盐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r>
              <a:rPr lang="en-US" altLang="zh-CN" sz="2000" dirty="0" smtClean="0"/>
              <a:t>femin</a:t>
            </a:r>
            <a:r>
              <a:rPr lang="en-US" altLang="zh-CN" sz="2000" dirty="0" smtClean="0">
                <a:solidFill>
                  <a:srgbClr val="FF0000"/>
                </a:solidFill>
              </a:rPr>
              <a:t>ine</a:t>
            </a:r>
            <a:r>
              <a:rPr lang="zh-CN" altLang="en-US" sz="2000" dirty="0"/>
              <a:t>女性的</a:t>
            </a:r>
          </a:p>
          <a:p>
            <a:r>
              <a:rPr lang="en-US" altLang="zh-CN" sz="2000" dirty="0"/>
              <a:t>elephant</a:t>
            </a:r>
            <a:r>
              <a:rPr lang="en-US" altLang="zh-CN" sz="2000" dirty="0">
                <a:solidFill>
                  <a:srgbClr val="FF0000"/>
                </a:solidFill>
              </a:rPr>
              <a:t>ine</a:t>
            </a:r>
            <a:r>
              <a:rPr lang="zh-CN" altLang="en-US" sz="2000" dirty="0"/>
              <a:t>像大象的</a:t>
            </a:r>
          </a:p>
          <a:p>
            <a:r>
              <a:rPr lang="en-US" altLang="zh-CN" dirty="0"/>
              <a:t>porc</a:t>
            </a:r>
            <a:r>
              <a:rPr lang="en-US" altLang="zh-CN" dirty="0">
                <a:solidFill>
                  <a:srgbClr val="FF0000"/>
                </a:solidFill>
              </a:rPr>
              <a:t>ine</a:t>
            </a:r>
            <a:r>
              <a:rPr lang="zh-CN" altLang="en-US" dirty="0"/>
              <a:t>像猪的</a:t>
            </a:r>
          </a:p>
          <a:p>
            <a:r>
              <a:rPr lang="en-US" altLang="zh-CN" sz="2000" dirty="0" smtClean="0"/>
              <a:t>prist</a:t>
            </a:r>
            <a:r>
              <a:rPr lang="en-US" altLang="zh-CN" sz="2000" dirty="0" smtClean="0">
                <a:solidFill>
                  <a:srgbClr val="FF0000"/>
                </a:solidFill>
              </a:rPr>
              <a:t>ine</a:t>
            </a:r>
            <a:r>
              <a:rPr lang="zh-CN" altLang="en-US" sz="2000" dirty="0"/>
              <a:t>原始的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707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</a:t>
            </a:r>
            <a:r>
              <a:rPr lang="en-US" altLang="zh-CN" dirty="0"/>
              <a:t>-</a:t>
            </a:r>
            <a:r>
              <a:rPr lang="en-US" altLang="zh-CN" dirty="0" err="1"/>
              <a:t>ine</a:t>
            </a:r>
            <a:r>
              <a:rPr lang="zh-CN" altLang="en-US" dirty="0"/>
              <a:t>；</a:t>
            </a:r>
            <a:r>
              <a:rPr lang="en-US" altLang="zh-CN" dirty="0"/>
              <a:t>-in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）名词后缀</a:t>
            </a:r>
            <a:endParaRPr lang="en-US" altLang="zh-CN" sz="2800" dirty="0" smtClean="0"/>
          </a:p>
          <a:p>
            <a:r>
              <a:rPr lang="en-US" altLang="zh-CN" sz="2000" dirty="0" smtClean="0"/>
              <a:t>rap</a:t>
            </a:r>
            <a:r>
              <a:rPr lang="en-US" altLang="zh-CN" sz="2000" dirty="0" smtClean="0">
                <a:solidFill>
                  <a:srgbClr val="FF0000"/>
                </a:solidFill>
              </a:rPr>
              <a:t>ine </a:t>
            </a:r>
            <a:r>
              <a:rPr lang="zh-CN" altLang="en-US" sz="2000" dirty="0" smtClean="0"/>
              <a:t>抢劫</a:t>
            </a:r>
            <a:r>
              <a:rPr lang="en-US" altLang="zh-CN" sz="2000" dirty="0" smtClean="0"/>
              <a:t>n.</a:t>
            </a:r>
          </a:p>
          <a:p>
            <a:r>
              <a:rPr lang="en-US" altLang="zh-CN" sz="1600" dirty="0" smtClean="0"/>
              <a:t>rob </a:t>
            </a:r>
            <a:r>
              <a:rPr lang="zh-CN" altLang="en-US" sz="1600" dirty="0" smtClean="0"/>
              <a:t>抢劫</a:t>
            </a:r>
            <a:r>
              <a:rPr lang="en-US" altLang="zh-CN" sz="1600" dirty="0"/>
              <a:t>v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robbery </a:t>
            </a:r>
            <a:r>
              <a:rPr lang="zh-CN" altLang="en-US" sz="1600" dirty="0" smtClean="0"/>
              <a:t>抢劫</a:t>
            </a:r>
            <a:r>
              <a:rPr lang="en-US" altLang="zh-CN" sz="1600" dirty="0" smtClean="0"/>
              <a:t>n.</a:t>
            </a:r>
          </a:p>
          <a:p>
            <a:endParaRPr lang="en-US" altLang="zh-CN" sz="1800" dirty="0" smtClean="0"/>
          </a:p>
          <a:p>
            <a:r>
              <a:rPr lang="en-US" altLang="zh-CN" sz="2000" dirty="0" smtClean="0"/>
              <a:t>rout</a:t>
            </a:r>
            <a:r>
              <a:rPr lang="en-US" altLang="zh-CN" sz="2000" dirty="0" smtClean="0">
                <a:solidFill>
                  <a:srgbClr val="FF0000"/>
                </a:solidFill>
              </a:rPr>
              <a:t>ine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）日常工作；例行公事</a:t>
            </a:r>
            <a:r>
              <a:rPr lang="en-US" altLang="zh-CN" sz="2000" dirty="0"/>
              <a:t>n.  2) </a:t>
            </a:r>
            <a:r>
              <a:rPr lang="zh-CN" altLang="en-US" sz="2000" dirty="0"/>
              <a:t>日常的；例行的</a:t>
            </a:r>
            <a:r>
              <a:rPr lang="en-US" altLang="zh-CN" sz="2000" dirty="0"/>
              <a:t>adj. </a:t>
            </a:r>
            <a:endParaRPr lang="zh-CN" altLang="en-US" sz="2000" dirty="0"/>
          </a:p>
          <a:p>
            <a:r>
              <a:rPr lang="en-US" altLang="zh-CN" sz="1600" dirty="0" smtClean="0"/>
              <a:t>route </a:t>
            </a:r>
            <a:r>
              <a:rPr lang="zh-CN" altLang="en-US" sz="1600" dirty="0" smtClean="0"/>
              <a:t>路线</a:t>
            </a:r>
            <a:endParaRPr lang="en-US" altLang="zh-CN" sz="1600" dirty="0" smtClean="0"/>
          </a:p>
          <a:p>
            <a:r>
              <a:rPr lang="en-US" altLang="zh-CN" sz="1600" dirty="0" smtClean="0"/>
              <a:t>road </a:t>
            </a:r>
            <a:r>
              <a:rPr lang="zh-CN" altLang="en-US" sz="1600" dirty="0" smtClean="0"/>
              <a:t>路</a:t>
            </a:r>
            <a:endParaRPr lang="en-US" altLang="zh-CN" sz="1600" dirty="0"/>
          </a:p>
          <a:p>
            <a:endParaRPr lang="en-US" altLang="zh-CN" sz="18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05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</a:t>
            </a:r>
            <a:r>
              <a:rPr lang="en-US" altLang="zh-CN" dirty="0"/>
              <a:t>-</a:t>
            </a:r>
            <a:r>
              <a:rPr lang="en-US" altLang="zh-CN" dirty="0" err="1"/>
              <a:t>ine</a:t>
            </a:r>
            <a:r>
              <a:rPr lang="zh-CN" altLang="en-US" dirty="0"/>
              <a:t>；</a:t>
            </a:r>
            <a:r>
              <a:rPr lang="en-US" altLang="zh-CN" dirty="0"/>
              <a:t>-in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）名词后缀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多与医药生物相关）</a:t>
            </a:r>
            <a:endParaRPr lang="en-US" altLang="zh-CN" sz="2800" dirty="0" smtClean="0"/>
          </a:p>
          <a:p>
            <a:r>
              <a:rPr lang="en-US" altLang="zh-CN" sz="2000" dirty="0"/>
              <a:t>medic</a:t>
            </a:r>
            <a:r>
              <a:rPr lang="en-US" altLang="zh-CN" sz="2000" dirty="0">
                <a:solidFill>
                  <a:srgbClr val="FF0000"/>
                </a:solidFill>
              </a:rPr>
              <a:t>ine</a:t>
            </a:r>
            <a:r>
              <a:rPr lang="zh-CN" altLang="en-US" sz="2000" dirty="0" smtClean="0"/>
              <a:t>药</a:t>
            </a:r>
            <a:endParaRPr lang="en-US" altLang="zh-CN" sz="2000" dirty="0" smtClean="0"/>
          </a:p>
          <a:p>
            <a:r>
              <a:rPr lang="en-US" altLang="zh-CN" sz="2000" dirty="0"/>
              <a:t>vacc</a:t>
            </a:r>
            <a:r>
              <a:rPr lang="en-US" altLang="zh-CN" sz="2000" dirty="0">
                <a:solidFill>
                  <a:srgbClr val="FF0000"/>
                </a:solidFill>
              </a:rPr>
              <a:t>ine</a:t>
            </a:r>
            <a:r>
              <a:rPr lang="zh-CN" altLang="en-US" sz="2000" dirty="0"/>
              <a:t>疫苗</a:t>
            </a:r>
            <a:endParaRPr lang="en-US" altLang="zh-CN" sz="2000" dirty="0"/>
          </a:p>
          <a:p>
            <a:r>
              <a:rPr lang="en-US" altLang="zh-CN" sz="2000" dirty="0" err="1"/>
              <a:t>vasel</a:t>
            </a:r>
            <a:r>
              <a:rPr lang="en-US" altLang="zh-CN" sz="2000" dirty="0" err="1">
                <a:solidFill>
                  <a:srgbClr val="FF0000"/>
                </a:solidFill>
              </a:rPr>
              <a:t>ine</a:t>
            </a:r>
            <a:r>
              <a:rPr lang="zh-CN" altLang="en-US" sz="2000" dirty="0"/>
              <a:t>凡士林</a:t>
            </a:r>
          </a:p>
          <a:p>
            <a:r>
              <a:rPr lang="en-US" altLang="zh-CN" sz="2000" dirty="0"/>
              <a:t>insul</a:t>
            </a:r>
            <a:r>
              <a:rPr lang="en-US" altLang="zh-CN" sz="2000" dirty="0">
                <a:solidFill>
                  <a:srgbClr val="FF0000"/>
                </a:solidFill>
              </a:rPr>
              <a:t>in</a:t>
            </a:r>
            <a:r>
              <a:rPr lang="zh-CN" altLang="en-US" sz="2000" dirty="0"/>
              <a:t>胰岛素</a:t>
            </a:r>
            <a:endParaRPr lang="en-US" altLang="zh-CN" sz="2000" dirty="0"/>
          </a:p>
          <a:p>
            <a:r>
              <a:rPr lang="en-US" altLang="zh-CN" sz="2000" dirty="0"/>
              <a:t>caffe</a:t>
            </a:r>
            <a:r>
              <a:rPr lang="en-US" altLang="zh-CN" sz="2000" dirty="0">
                <a:solidFill>
                  <a:srgbClr val="FF0000"/>
                </a:solidFill>
              </a:rPr>
              <a:t>ine</a:t>
            </a:r>
            <a:r>
              <a:rPr lang="zh-CN" altLang="en-US" sz="2000" dirty="0" smtClean="0"/>
              <a:t>咖啡因</a:t>
            </a:r>
            <a:endParaRPr lang="en-US" altLang="zh-CN" sz="2000" dirty="0" smtClean="0"/>
          </a:p>
          <a:p>
            <a:r>
              <a:rPr lang="en-US" altLang="zh-CN" sz="2000" dirty="0" smtClean="0"/>
              <a:t>……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8" b="19229"/>
          <a:stretch/>
        </p:blipFill>
        <p:spPr>
          <a:xfrm>
            <a:off x="3995936" y="2139702"/>
            <a:ext cx="3708400" cy="22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7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coffee</a:t>
            </a:r>
            <a:r>
              <a:rPr lang="zh-CN" altLang="en-US" dirty="0" smtClean="0"/>
              <a:t>咖啡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en-US" altLang="zh-CN" dirty="0" smtClean="0"/>
              <a:t> Latte</a:t>
            </a:r>
            <a:r>
              <a:rPr lang="zh-CN" altLang="en-US" dirty="0" smtClean="0"/>
              <a:t>拿铁咖啡</a:t>
            </a:r>
            <a:endParaRPr lang="en-US" altLang="zh-CN" dirty="0" smtClean="0"/>
          </a:p>
          <a:p>
            <a:r>
              <a:rPr lang="en-US" altLang="zh-CN" dirty="0" smtClean="0"/>
              <a:t>Cappuccino</a:t>
            </a:r>
            <a:r>
              <a:rPr lang="zh-CN" altLang="en-US" dirty="0" smtClean="0"/>
              <a:t>卡布奇诺</a:t>
            </a:r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en-US" altLang="zh-CN" dirty="0" smtClean="0"/>
              <a:t> Mocha</a:t>
            </a:r>
            <a:r>
              <a:rPr lang="zh-CN" altLang="en-US" dirty="0" smtClean="0"/>
              <a:t>摩卡咖啡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45" y="1203599"/>
            <a:ext cx="2987191" cy="31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marine </a:t>
            </a:r>
            <a:r>
              <a:rPr lang="zh-CN" altLang="en-US" dirty="0"/>
              <a:t>海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marine  </a:t>
            </a:r>
            <a:r>
              <a:rPr lang="en-US" altLang="zh-CN" sz="1800" dirty="0"/>
              <a:t>life </a:t>
            </a:r>
            <a:r>
              <a:rPr lang="zh-CN" altLang="en-US" sz="1800" dirty="0"/>
              <a:t>海洋生物</a:t>
            </a:r>
            <a:endParaRPr lang="en-US" altLang="zh-CN" sz="1800" dirty="0"/>
          </a:p>
          <a:p>
            <a:r>
              <a:rPr lang="en-US" altLang="zh-CN" sz="1800" dirty="0"/>
              <a:t>marine  climate </a:t>
            </a:r>
            <a:r>
              <a:rPr lang="zh-CN" altLang="en-US" sz="1800" dirty="0"/>
              <a:t>海洋气候</a:t>
            </a:r>
            <a:endParaRPr lang="en-US" altLang="zh-CN" sz="1800" dirty="0"/>
          </a:p>
          <a:p>
            <a:r>
              <a:rPr lang="en-US" altLang="zh-CN" sz="1800" dirty="0"/>
              <a:t>marine  product </a:t>
            </a:r>
            <a:r>
              <a:rPr lang="zh-CN" altLang="en-US" sz="1800" dirty="0"/>
              <a:t>海产品</a:t>
            </a:r>
            <a:endParaRPr lang="en-US" altLang="zh-CN" sz="1800" dirty="0"/>
          </a:p>
          <a:p>
            <a:r>
              <a:rPr lang="en-US" altLang="zh-CN" sz="1800" dirty="0"/>
              <a:t>marine  pollution </a:t>
            </a:r>
            <a:r>
              <a:rPr lang="zh-CN" altLang="en-US" sz="1800" dirty="0"/>
              <a:t>海洋污染</a:t>
            </a:r>
            <a:endParaRPr lang="en-US" altLang="zh-CN" sz="1800" dirty="0"/>
          </a:p>
          <a:p>
            <a:r>
              <a:rPr lang="en-US" altLang="zh-CN" sz="1800" dirty="0"/>
              <a:t>Marine Corps</a:t>
            </a:r>
          </a:p>
          <a:p>
            <a:r>
              <a:rPr lang="en-US" altLang="zh-CN" sz="1800" dirty="0"/>
              <a:t>Navy</a:t>
            </a:r>
            <a:r>
              <a:rPr lang="zh-CN" altLang="en-US" sz="1800" dirty="0"/>
              <a:t>海军</a:t>
            </a:r>
            <a:endParaRPr lang="en-US" altLang="zh-CN" sz="18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54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Marine </a:t>
            </a:r>
            <a:r>
              <a:rPr lang="zh-CN" altLang="en-US" dirty="0" smtClean="0"/>
              <a:t>（</a:t>
            </a:r>
            <a:r>
              <a:rPr lang="en-US" altLang="zh-CN" dirty="0"/>
              <a:t>C</a:t>
            </a:r>
            <a:r>
              <a:rPr lang="en-US" altLang="zh-CN" dirty="0" smtClean="0"/>
              <a:t>orps</a:t>
            </a:r>
            <a:r>
              <a:rPr lang="zh-CN" altLang="en-US" dirty="0" smtClean="0"/>
              <a:t>）海军陆战队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corps</a:t>
            </a:r>
            <a:r>
              <a:rPr lang="zh-CN" altLang="en-US" dirty="0"/>
              <a:t>军团，</a:t>
            </a:r>
            <a:r>
              <a:rPr lang="zh-CN" altLang="en-US" dirty="0" smtClean="0"/>
              <a:t>部队</a:t>
            </a:r>
            <a:endParaRPr lang="en-US" altLang="zh-CN" dirty="0" smtClean="0"/>
          </a:p>
          <a:p>
            <a:r>
              <a:rPr lang="en-US" altLang="zh-CN" dirty="0"/>
              <a:t>corpse</a:t>
            </a:r>
            <a:r>
              <a:rPr lang="zh-CN" altLang="en-US" dirty="0"/>
              <a:t>尸体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1"/>
          <a:stretch/>
        </p:blipFill>
        <p:spPr>
          <a:xfrm>
            <a:off x="3203848" y="1132323"/>
            <a:ext cx="5320290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508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Mercury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</a:t>
            </a:r>
            <a:r>
              <a:rPr lang="zh-CN" altLang="en-US" dirty="0"/>
              <a:t>墨丘利</a:t>
            </a:r>
            <a:r>
              <a:rPr lang="en-US" altLang="zh-CN" dirty="0"/>
              <a:t>【</a:t>
            </a:r>
            <a:r>
              <a:rPr lang="zh-CN" altLang="en-US" dirty="0"/>
              <a:t>神使；商业之神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水星</a:t>
            </a:r>
            <a:endParaRPr lang="en-US" altLang="zh-CN" dirty="0" smtClean="0"/>
          </a:p>
          <a:p>
            <a:r>
              <a:rPr lang="en-US" altLang="zh-CN" dirty="0" smtClean="0"/>
              <a:t>3)</a:t>
            </a:r>
            <a:r>
              <a:rPr lang="zh-CN" altLang="en-US" dirty="0" smtClean="0"/>
              <a:t>水银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6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1111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piggy</a:t>
            </a:r>
            <a:r>
              <a:rPr lang="zh-CN" altLang="en-US" dirty="0" smtClean="0"/>
              <a:t>小猪猪</a:t>
            </a:r>
            <a:endParaRPr lang="en-US" altLang="zh-CN" dirty="0" smtClean="0"/>
          </a:p>
          <a:p>
            <a:r>
              <a:rPr lang="en-US" altLang="zh-CN" dirty="0"/>
              <a:t>kitty</a:t>
            </a:r>
            <a:r>
              <a:rPr lang="zh-CN" altLang="en-US" dirty="0"/>
              <a:t>小猫咪</a:t>
            </a:r>
            <a:endParaRPr lang="en-US" altLang="zh-CN" dirty="0"/>
          </a:p>
          <a:p>
            <a:r>
              <a:rPr lang="en-US" altLang="zh-CN" dirty="0"/>
              <a:t>pony</a:t>
            </a:r>
            <a:r>
              <a:rPr lang="zh-CN" altLang="en-US" dirty="0"/>
              <a:t>小马；矮种马</a:t>
            </a:r>
            <a:endParaRPr lang="en-US" altLang="zh-CN" dirty="0"/>
          </a:p>
          <a:p>
            <a:r>
              <a:rPr lang="en-US" altLang="zh-CN" dirty="0"/>
              <a:t>puppy</a:t>
            </a:r>
            <a:r>
              <a:rPr lang="zh-CN" altLang="en-US" dirty="0"/>
              <a:t>小狗狗</a:t>
            </a:r>
            <a:endParaRPr lang="en-US" altLang="zh-CN" dirty="0"/>
          </a:p>
          <a:p>
            <a:r>
              <a:rPr lang="en-US" altLang="zh-CN" dirty="0"/>
              <a:t>doggy/doggie</a:t>
            </a:r>
            <a:r>
              <a:rPr lang="zh-CN" altLang="en-US" dirty="0"/>
              <a:t>小狗狗</a:t>
            </a:r>
            <a:endParaRPr lang="en-US" altLang="zh-CN" dirty="0"/>
          </a:p>
          <a:p>
            <a:r>
              <a:rPr lang="en-US" altLang="zh-CN" dirty="0"/>
              <a:t>doggie bag / doggy bag </a:t>
            </a:r>
            <a:r>
              <a:rPr lang="zh-CN" altLang="en-US" dirty="0"/>
              <a:t>打包袋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8992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词根</a:t>
            </a:r>
            <a:r>
              <a:rPr lang="en-US" altLang="zh-CN" dirty="0" err="1" smtClean="0"/>
              <a:t>merc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merch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商业；金钱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merchant </a:t>
            </a:r>
            <a:r>
              <a:rPr lang="zh-CN" altLang="en-US" dirty="0" smtClean="0"/>
              <a:t>商人 </a:t>
            </a:r>
            <a:r>
              <a:rPr lang="en-US" altLang="zh-CN" dirty="0" smtClean="0"/>
              <a:t>n.</a:t>
            </a:r>
            <a:endParaRPr lang="zh-CN" altLang="en-US" dirty="0"/>
          </a:p>
          <a:p>
            <a:r>
              <a:rPr lang="en-US" altLang="zh-CN" dirty="0" smtClean="0"/>
              <a:t>merchandise 1)</a:t>
            </a:r>
            <a:r>
              <a:rPr lang="zh-CN" altLang="en-US" dirty="0" smtClean="0"/>
              <a:t>买卖</a:t>
            </a:r>
            <a:r>
              <a:rPr lang="zh-CN" altLang="en-US" dirty="0"/>
              <a:t>；</a:t>
            </a:r>
            <a:r>
              <a:rPr lang="zh-CN" altLang="en-US" dirty="0" smtClean="0"/>
              <a:t>经营</a:t>
            </a:r>
            <a:r>
              <a:rPr lang="en-US" altLang="zh-CN" dirty="0" smtClean="0"/>
              <a:t>v.  2)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n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 smtClean="0"/>
              <a:t>commerce </a:t>
            </a:r>
            <a:r>
              <a:rPr lang="zh-CN" altLang="en-US" dirty="0" smtClean="0"/>
              <a:t>商业贸易 </a:t>
            </a:r>
            <a:r>
              <a:rPr lang="en-US" altLang="zh-CN" dirty="0" smtClean="0"/>
              <a:t>n.</a:t>
            </a:r>
            <a:endParaRPr lang="zh-CN" altLang="en-US" dirty="0"/>
          </a:p>
          <a:p>
            <a:r>
              <a:rPr lang="en-US" altLang="zh-CN" dirty="0" smtClean="0"/>
              <a:t>commercial </a:t>
            </a:r>
            <a:r>
              <a:rPr lang="zh-CN" altLang="en-US" dirty="0" smtClean="0"/>
              <a:t>商业的</a:t>
            </a:r>
            <a:r>
              <a:rPr lang="en-US" altLang="zh-CN" dirty="0" smtClean="0"/>
              <a:t>;</a:t>
            </a:r>
            <a:r>
              <a:rPr lang="zh-CN" altLang="en-US" dirty="0" smtClean="0"/>
              <a:t>贸易的 </a:t>
            </a:r>
            <a:r>
              <a:rPr lang="en-US" altLang="zh-CN" dirty="0" smtClean="0"/>
              <a:t>adj.</a:t>
            </a:r>
          </a:p>
          <a:p>
            <a:r>
              <a:rPr lang="en-US" altLang="zh-CN" dirty="0" smtClean="0"/>
              <a:t>mercy </a:t>
            </a:r>
            <a:r>
              <a:rPr lang="zh-CN" altLang="en-US" dirty="0" smtClean="0"/>
              <a:t>怜悯</a:t>
            </a:r>
            <a:r>
              <a:rPr lang="zh-CN" altLang="en-US" dirty="0"/>
              <a:t>，</a:t>
            </a:r>
            <a:r>
              <a:rPr lang="zh-CN" altLang="en-US" dirty="0" smtClean="0"/>
              <a:t>慈善 </a:t>
            </a:r>
            <a:r>
              <a:rPr lang="en-US" altLang="zh-CN" dirty="0"/>
              <a:t>n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en-US" altLang="zh-CN" dirty="0" smtClean="0"/>
              <a:t>amerce </a:t>
            </a:r>
            <a:r>
              <a:rPr lang="zh-CN" altLang="en-US" dirty="0" smtClean="0"/>
              <a:t>罚款 </a:t>
            </a:r>
            <a:r>
              <a:rPr lang="en-US" altLang="zh-CN" dirty="0" smtClean="0"/>
              <a:t>v.</a:t>
            </a:r>
          </a:p>
          <a:p>
            <a:r>
              <a:rPr lang="en-US" altLang="zh-CN" dirty="0" smtClean="0"/>
              <a:t>fine 1)</a:t>
            </a:r>
            <a:r>
              <a:rPr lang="zh-CN" altLang="en-US" dirty="0" smtClean="0"/>
              <a:t>罚款 </a:t>
            </a:r>
            <a:r>
              <a:rPr lang="en-US" altLang="zh-CN" dirty="0" smtClean="0"/>
              <a:t>v./n.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2)</a:t>
            </a:r>
            <a:r>
              <a:rPr lang="zh-CN" altLang="en-US" dirty="0" smtClean="0"/>
              <a:t>好的 </a:t>
            </a:r>
            <a:r>
              <a:rPr lang="en-US" altLang="zh-CN" dirty="0" smtClean="0"/>
              <a:t>adj.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词根</a:t>
            </a:r>
            <a:r>
              <a:rPr lang="en-US" altLang="zh-CN" dirty="0" err="1" smtClean="0"/>
              <a:t>merc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merch</a:t>
            </a:r>
            <a:r>
              <a:rPr lang="en-US" altLang="zh-CN" dirty="0"/>
              <a:t>/mark = </a:t>
            </a:r>
            <a:r>
              <a:rPr lang="zh-CN" altLang="en-US" dirty="0"/>
              <a:t>商业；金钱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market</a:t>
            </a:r>
            <a:r>
              <a:rPr lang="zh-CN" altLang="en-US" sz="2800" dirty="0" smtClean="0"/>
              <a:t>市场</a:t>
            </a:r>
            <a:endParaRPr lang="en-US" altLang="zh-CN" sz="2800" dirty="0" smtClean="0"/>
          </a:p>
          <a:p>
            <a:r>
              <a:rPr lang="en-US" altLang="zh-CN" sz="2800" dirty="0" smtClean="0"/>
              <a:t>supermarket</a:t>
            </a:r>
            <a:r>
              <a:rPr lang="zh-CN" altLang="en-US" sz="2800" dirty="0" smtClean="0"/>
              <a:t>超市</a:t>
            </a:r>
            <a:endParaRPr lang="en-US" altLang="zh-CN" sz="2800" dirty="0" smtClean="0"/>
          </a:p>
          <a:p>
            <a:r>
              <a:rPr lang="en-US" altLang="zh-CN" sz="2800" dirty="0" smtClean="0"/>
              <a:t>mart</a:t>
            </a:r>
            <a:r>
              <a:rPr lang="zh-CN" altLang="en-US" sz="2800" dirty="0" smtClean="0"/>
              <a:t>市场</a:t>
            </a:r>
            <a:endParaRPr lang="en-US" altLang="zh-CN" sz="2800" dirty="0" smtClean="0"/>
          </a:p>
          <a:p>
            <a:r>
              <a:rPr lang="en-US" altLang="zh-CN" sz="2800" dirty="0"/>
              <a:t>Walmart</a:t>
            </a:r>
            <a:r>
              <a:rPr lang="zh-CN" altLang="en-US" sz="2800" dirty="0"/>
              <a:t>沃尔玛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203598"/>
            <a:ext cx="3361970" cy="3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4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表示否定时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前缀 </a:t>
            </a:r>
            <a:r>
              <a:rPr lang="en-US" altLang="zh-CN" sz="2800" b="1" dirty="0" smtClean="0"/>
              <a:t>un-  =  in-  =  an-/a-</a:t>
            </a:r>
          </a:p>
          <a:p>
            <a:endParaRPr lang="en-US" altLang="zh-CN" b="1" dirty="0" smtClean="0"/>
          </a:p>
          <a:p>
            <a:r>
              <a:rPr lang="en-US" altLang="zh-CN" sz="2000" dirty="0" smtClean="0"/>
              <a:t>undo</a:t>
            </a:r>
            <a:r>
              <a:rPr lang="zh-CN" altLang="en-US" sz="2000" dirty="0" smtClean="0"/>
              <a:t>不做；取消</a:t>
            </a:r>
            <a:endParaRPr lang="en-US" altLang="zh-CN" sz="2000" dirty="0" smtClean="0"/>
          </a:p>
          <a:p>
            <a:r>
              <a:rPr lang="en-US" altLang="zh-CN" sz="2000" dirty="0" smtClean="0"/>
              <a:t>unable</a:t>
            </a:r>
            <a:r>
              <a:rPr lang="zh-CN" altLang="en-US" sz="2000" dirty="0" smtClean="0"/>
              <a:t>不能的</a:t>
            </a:r>
            <a:endParaRPr lang="en-US" altLang="zh-CN" sz="2000" dirty="0" smtClean="0"/>
          </a:p>
          <a:p>
            <a:r>
              <a:rPr lang="en-US" altLang="zh-CN" sz="2000" dirty="0" smtClean="0"/>
              <a:t>unlike</a:t>
            </a:r>
            <a:r>
              <a:rPr lang="zh-CN" altLang="en-US" sz="2000" dirty="0" smtClean="0"/>
              <a:t>不像的</a:t>
            </a:r>
            <a:endParaRPr lang="en-US" altLang="zh-CN" sz="2000" dirty="0" smtClean="0"/>
          </a:p>
          <a:p>
            <a:r>
              <a:rPr lang="en-US" altLang="zh-CN" sz="2000" dirty="0" smtClean="0"/>
              <a:t>unlock</a:t>
            </a:r>
            <a:r>
              <a:rPr lang="zh-CN" altLang="en-US" sz="2000" dirty="0" smtClean="0"/>
              <a:t>开锁</a:t>
            </a:r>
            <a:endParaRPr lang="en-US" altLang="zh-CN" sz="2000" dirty="0" smtClean="0"/>
          </a:p>
          <a:p>
            <a:r>
              <a:rPr lang="en-US" altLang="zh-CN" sz="2000" dirty="0" smtClean="0"/>
              <a:t>……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618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前缀</a:t>
            </a:r>
            <a:r>
              <a:rPr lang="en-US" altLang="zh-CN" dirty="0"/>
              <a:t> </a:t>
            </a:r>
            <a:r>
              <a:rPr lang="en-US" altLang="zh-CN" dirty="0" smtClean="0"/>
              <a:t>a-/an- = </a:t>
            </a:r>
            <a:r>
              <a:rPr lang="zh-CN" altLang="en-US" dirty="0" smtClean="0"/>
              <a:t>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>
                <a:solidFill>
                  <a:srgbClr val="FF0000"/>
                </a:solidFill>
              </a:rPr>
              <a:t>a</a:t>
            </a:r>
            <a:r>
              <a:rPr lang="es-ES" altLang="zh-CN" dirty="0"/>
              <a:t>symmetry  </a:t>
            </a:r>
            <a:r>
              <a:rPr lang="zh-CN" altLang="en-US" dirty="0" smtClean="0"/>
              <a:t>不对称 </a:t>
            </a:r>
            <a:r>
              <a:rPr lang="en-US" altLang="zh-CN" dirty="0" smtClean="0"/>
              <a:t>n</a:t>
            </a:r>
            <a:r>
              <a:rPr lang="en-US" altLang="zh-CN" dirty="0"/>
              <a:t>.</a:t>
            </a:r>
            <a:endParaRPr lang="es-ES" altLang="zh-CN" dirty="0"/>
          </a:p>
          <a:p>
            <a:r>
              <a:rPr lang="es-ES" altLang="zh-CN" dirty="0" smtClean="0">
                <a:solidFill>
                  <a:srgbClr val="FF0000"/>
                </a:solidFill>
              </a:rPr>
              <a:t>a</a:t>
            </a:r>
            <a:r>
              <a:rPr lang="es-ES" altLang="zh-CN" dirty="0" smtClean="0"/>
              <a:t>social </a:t>
            </a:r>
            <a:r>
              <a:rPr lang="zh-CN" altLang="en-US" dirty="0" smtClean="0"/>
              <a:t>不爱社交的 </a:t>
            </a:r>
            <a:r>
              <a:rPr lang="en-US" altLang="zh-CN" dirty="0" smtClean="0"/>
              <a:t>adj</a:t>
            </a:r>
            <a:r>
              <a:rPr lang="en-US" altLang="zh-CN" dirty="0"/>
              <a:t>.</a:t>
            </a:r>
            <a:endParaRPr lang="es-ES" altLang="zh-CN" dirty="0"/>
          </a:p>
          <a:p>
            <a:r>
              <a:rPr lang="es-ES" altLang="zh-CN" dirty="0" smtClean="0">
                <a:solidFill>
                  <a:srgbClr val="FF0000"/>
                </a:solidFill>
              </a:rPr>
              <a:t>a</a:t>
            </a:r>
            <a:r>
              <a:rPr lang="es-ES" altLang="zh-CN" dirty="0" smtClean="0"/>
              <a:t>centric </a:t>
            </a:r>
            <a:r>
              <a:rPr lang="zh-CN" altLang="en-US" dirty="0" smtClean="0"/>
              <a:t>离心的；无中心的 </a:t>
            </a:r>
            <a:r>
              <a:rPr lang="en-US" altLang="zh-CN" dirty="0" smtClean="0"/>
              <a:t>adj.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tom </a:t>
            </a:r>
            <a:r>
              <a:rPr lang="zh-CN" altLang="en-US" dirty="0" smtClean="0"/>
              <a:t>原子 </a:t>
            </a:r>
            <a:r>
              <a:rPr lang="en-US" altLang="zh-CN" dirty="0" smtClean="0"/>
              <a:t>n.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10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3967089"/>
          </a:xfrm>
        </p:spPr>
        <p:txBody>
          <a:bodyPr/>
          <a:lstStyle/>
          <a:p>
            <a:r>
              <a:rPr lang="en-US" altLang="zh-CN" dirty="0"/>
              <a:t>Trojan war </a:t>
            </a:r>
            <a:r>
              <a:rPr lang="zh-CN" altLang="en-US" dirty="0"/>
              <a:t>特洛伊</a:t>
            </a:r>
            <a:r>
              <a:rPr lang="zh-CN" altLang="en-US" dirty="0" smtClean="0"/>
              <a:t>战争</a:t>
            </a:r>
            <a:endParaRPr lang="en-US" altLang="zh-CN" dirty="0" smtClean="0"/>
          </a:p>
          <a:p>
            <a:r>
              <a:rPr lang="en-US" altLang="zh-CN" dirty="0"/>
              <a:t>apple of </a:t>
            </a:r>
            <a:r>
              <a:rPr lang="en-US" altLang="zh-CN" dirty="0" smtClean="0"/>
              <a:t>discord</a:t>
            </a:r>
            <a:r>
              <a:rPr lang="zh-CN" altLang="en-US" dirty="0"/>
              <a:t>纷争的苹果；</a:t>
            </a:r>
            <a:r>
              <a:rPr lang="zh-CN" altLang="en-US" dirty="0" smtClean="0"/>
              <a:t>祸根</a:t>
            </a:r>
            <a:endParaRPr lang="en-US" altLang="zh-CN" dirty="0" smtClean="0"/>
          </a:p>
          <a:p>
            <a:r>
              <a:rPr lang="en-US" altLang="zh-CN" dirty="0"/>
              <a:t>Judgment of </a:t>
            </a:r>
            <a:r>
              <a:rPr lang="en-US" altLang="zh-CN" dirty="0" smtClean="0"/>
              <a:t>Paris</a:t>
            </a:r>
            <a:r>
              <a:rPr lang="zh-CN" altLang="en-US" dirty="0"/>
              <a:t>帕里斯的裁决；不爱江山爱美人</a:t>
            </a:r>
            <a:endParaRPr lang="en-US" altLang="zh-CN" dirty="0"/>
          </a:p>
          <a:p>
            <a:r>
              <a:rPr lang="en-US" altLang="zh-CN" dirty="0"/>
              <a:t>Achilles' </a:t>
            </a:r>
            <a:r>
              <a:rPr lang="en-US" altLang="zh-CN" dirty="0" smtClean="0"/>
              <a:t>heel</a:t>
            </a:r>
            <a:r>
              <a:rPr lang="zh-CN" altLang="en-US" dirty="0"/>
              <a:t>阿基里斯之踵；致命的要害</a:t>
            </a:r>
            <a:endParaRPr lang="en-US" altLang="zh-CN" dirty="0"/>
          </a:p>
          <a:p>
            <a:r>
              <a:rPr lang="en-US" altLang="zh-CN" dirty="0"/>
              <a:t>Trojan </a:t>
            </a:r>
            <a:r>
              <a:rPr lang="en-US" altLang="zh-CN" dirty="0" smtClean="0"/>
              <a:t>horse</a:t>
            </a:r>
            <a:r>
              <a:rPr lang="zh-CN" altLang="en-US" dirty="0" smtClean="0"/>
              <a:t>内奸；藏</a:t>
            </a:r>
            <a:r>
              <a:rPr lang="zh-CN" altLang="en-US" dirty="0"/>
              <a:t>在内部的破坏</a:t>
            </a:r>
            <a:r>
              <a:rPr lang="zh-CN" altLang="en-US" dirty="0" smtClean="0"/>
              <a:t>分子；木马病毒</a:t>
            </a:r>
            <a:endParaRPr lang="en-US" altLang="zh-CN" dirty="0" smtClean="0"/>
          </a:p>
          <a:p>
            <a:r>
              <a:rPr lang="en-US" altLang="zh-CN" dirty="0"/>
              <a:t>Greek </a:t>
            </a:r>
            <a:r>
              <a:rPr lang="en-US" altLang="zh-CN" dirty="0" smtClean="0"/>
              <a:t>gifts</a:t>
            </a:r>
            <a:r>
              <a:rPr lang="zh-CN" altLang="en-US" dirty="0"/>
              <a:t>害人的礼物；来者不善；黄鼠狼给鸡</a:t>
            </a:r>
            <a:r>
              <a:rPr lang="zh-CN" altLang="en-US" dirty="0" smtClean="0"/>
              <a:t>拜年</a:t>
            </a:r>
            <a:endParaRPr lang="en-US" altLang="zh-CN" dirty="0" smtClean="0"/>
          </a:p>
          <a:p>
            <a:r>
              <a:rPr lang="en-US" altLang="zh-CN" dirty="0"/>
              <a:t>Helen of </a:t>
            </a:r>
            <a:r>
              <a:rPr lang="en-US" altLang="zh-CN" dirty="0" smtClean="0"/>
              <a:t>Troy</a:t>
            </a:r>
            <a:r>
              <a:rPr lang="zh-CN" altLang="en-US" dirty="0"/>
              <a:t>特洛伊的海伦；绝世美女；红颜祸水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55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Georgia </a:t>
            </a:r>
            <a:r>
              <a:rPr lang="zh-CN" altLang="en-US" dirty="0" smtClean="0"/>
              <a:t>乔</a:t>
            </a:r>
            <a:r>
              <a:rPr lang="zh-CN" altLang="en-US" dirty="0"/>
              <a:t>治亚州</a:t>
            </a:r>
            <a:r>
              <a:rPr lang="en-US" altLang="zh-CN" dirty="0"/>
              <a:t>/</a:t>
            </a:r>
            <a:r>
              <a:rPr lang="zh-CN" altLang="en-US" dirty="0"/>
              <a:t>格鲁吉亚</a:t>
            </a:r>
          </a:p>
          <a:p>
            <a:r>
              <a:rPr lang="en-US" altLang="zh-CN" dirty="0" smtClean="0"/>
              <a:t>Florence </a:t>
            </a:r>
            <a:r>
              <a:rPr lang="zh-CN" altLang="en-US" dirty="0" smtClean="0"/>
              <a:t>佛罗伦萨</a:t>
            </a:r>
            <a:r>
              <a:rPr lang="en-US" altLang="zh-CN" dirty="0"/>
              <a:t>/</a:t>
            </a:r>
            <a:r>
              <a:rPr lang="zh-CN" altLang="en-US" dirty="0"/>
              <a:t>弗洛伦斯</a:t>
            </a:r>
          </a:p>
          <a:p>
            <a:r>
              <a:rPr lang="en-US" altLang="zh-CN" dirty="0" smtClean="0"/>
              <a:t>Benz </a:t>
            </a:r>
            <a:r>
              <a:rPr lang="zh-CN" altLang="en-US" dirty="0" smtClean="0"/>
              <a:t>奔驰</a:t>
            </a:r>
            <a:r>
              <a:rPr lang="en-US" altLang="zh-CN" dirty="0"/>
              <a:t>/</a:t>
            </a:r>
            <a:r>
              <a:rPr lang="zh-CN" altLang="en-US" dirty="0"/>
              <a:t>本茨</a:t>
            </a:r>
          </a:p>
          <a:p>
            <a:r>
              <a:rPr lang="en-US" altLang="zh-CN" dirty="0" smtClean="0"/>
              <a:t>Rolls-Royce </a:t>
            </a:r>
            <a:r>
              <a:rPr lang="zh-CN" altLang="en-US" dirty="0" smtClean="0"/>
              <a:t>劳斯莱斯</a:t>
            </a:r>
            <a:r>
              <a:rPr lang="en-US" altLang="zh-CN" dirty="0"/>
              <a:t>/</a:t>
            </a:r>
            <a:r>
              <a:rPr lang="zh-CN" altLang="en-US" dirty="0"/>
              <a:t>罗尔斯罗伊斯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672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夫讲单词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Olymp</a:t>
            </a:r>
            <a:r>
              <a:rPr lang="en-US" altLang="zh-CN" dirty="0" smtClean="0">
                <a:solidFill>
                  <a:srgbClr val="FF0000"/>
                </a:solidFill>
              </a:rPr>
              <a:t>us</a:t>
            </a:r>
            <a:r>
              <a:rPr lang="zh-CN" altLang="en-US" dirty="0" smtClean="0"/>
              <a:t>奥林匹斯</a:t>
            </a:r>
            <a:endParaRPr lang="en-US" altLang="zh-CN" dirty="0" smtClean="0"/>
          </a:p>
          <a:p>
            <a:r>
              <a:rPr lang="en-US" altLang="zh-CN" dirty="0" smtClean="0"/>
              <a:t>Olymp</a:t>
            </a:r>
            <a:r>
              <a:rPr lang="en-US" altLang="zh-CN" dirty="0" smtClean="0">
                <a:solidFill>
                  <a:srgbClr val="FF0000"/>
                </a:solidFill>
              </a:rPr>
              <a:t>ia</a:t>
            </a:r>
            <a:r>
              <a:rPr lang="zh-CN" altLang="en-US" dirty="0" smtClean="0"/>
              <a:t>奥林匹亚</a:t>
            </a:r>
            <a:endParaRPr lang="en-US" altLang="zh-CN" dirty="0"/>
          </a:p>
          <a:p>
            <a:r>
              <a:rPr lang="en-US" altLang="zh-CN" dirty="0" smtClean="0"/>
              <a:t>Olymp</a:t>
            </a:r>
            <a:r>
              <a:rPr lang="en-US" altLang="zh-CN" dirty="0" smtClean="0">
                <a:solidFill>
                  <a:srgbClr val="FF0000"/>
                </a:solidFill>
              </a:rPr>
              <a:t>ic</a:t>
            </a:r>
            <a:r>
              <a:rPr lang="zh-CN" altLang="en-US" dirty="0" smtClean="0"/>
              <a:t>奥林匹克</a:t>
            </a:r>
            <a:endParaRPr lang="en-US" altLang="zh-CN" dirty="0" smtClean="0"/>
          </a:p>
          <a:p>
            <a:r>
              <a:rPr lang="en-US" altLang="zh-CN" dirty="0" smtClean="0"/>
              <a:t>Olymp</a:t>
            </a:r>
            <a:r>
              <a:rPr lang="en-US" altLang="zh-CN" dirty="0" smtClean="0">
                <a:solidFill>
                  <a:srgbClr val="FF0000"/>
                </a:solidFill>
              </a:rPr>
              <a:t>ic</a:t>
            </a:r>
            <a:r>
              <a:rPr lang="en-US" altLang="zh-CN" dirty="0" smtClean="0"/>
              <a:t> Games </a:t>
            </a:r>
            <a:r>
              <a:rPr lang="zh-CN" altLang="en-US" dirty="0" smtClean="0"/>
              <a:t>奥运会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676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宙斯三兄弟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天王：</a:t>
            </a:r>
            <a:r>
              <a:rPr lang="en-US" altLang="zh-CN" dirty="0" smtClean="0"/>
              <a:t>Z</a:t>
            </a:r>
            <a:r>
              <a:rPr lang="en-US" altLang="zh-CN" dirty="0"/>
              <a:t>eus </a:t>
            </a:r>
            <a:r>
              <a:rPr lang="en-US" altLang="zh-CN" dirty="0" smtClean="0"/>
              <a:t>        【</a:t>
            </a:r>
            <a:r>
              <a:rPr lang="zh-CN" altLang="en-US" dirty="0" smtClean="0"/>
              <a:t>罗</a:t>
            </a:r>
            <a:r>
              <a:rPr lang="en-US" altLang="zh-CN" dirty="0"/>
              <a:t>】</a:t>
            </a:r>
            <a:r>
              <a:rPr lang="en-US" altLang="zh-CN" dirty="0" smtClean="0"/>
              <a:t>Jupiter</a:t>
            </a:r>
          </a:p>
          <a:p>
            <a:r>
              <a:rPr lang="zh-CN" altLang="en-US" dirty="0"/>
              <a:t>海</a:t>
            </a:r>
            <a:r>
              <a:rPr lang="zh-CN" altLang="en-US" dirty="0" smtClean="0"/>
              <a:t>王：</a:t>
            </a:r>
            <a:r>
              <a:rPr lang="en-US" altLang="zh-CN" dirty="0"/>
              <a:t>Poseidon     【</a:t>
            </a:r>
            <a:r>
              <a:rPr lang="zh-CN" altLang="en-US" dirty="0"/>
              <a:t>罗</a:t>
            </a:r>
            <a:r>
              <a:rPr lang="en-US" altLang="zh-CN" dirty="0"/>
              <a:t>】Neptune</a:t>
            </a:r>
            <a:endParaRPr lang="en-US" altLang="zh-CN" dirty="0" smtClean="0"/>
          </a:p>
          <a:p>
            <a:r>
              <a:rPr lang="zh-CN" altLang="en-US" dirty="0"/>
              <a:t>冥</a:t>
            </a:r>
            <a:r>
              <a:rPr lang="zh-CN" altLang="en-US" dirty="0" smtClean="0"/>
              <a:t>王：</a:t>
            </a:r>
            <a:r>
              <a:rPr lang="en-US" altLang="zh-CN" dirty="0"/>
              <a:t>Hades        </a:t>
            </a:r>
            <a:r>
              <a:rPr lang="en-US" altLang="zh-CN" dirty="0" smtClean="0"/>
              <a:t>【</a:t>
            </a:r>
            <a:r>
              <a:rPr lang="zh-CN" altLang="en-US" dirty="0"/>
              <a:t>罗</a:t>
            </a:r>
            <a:r>
              <a:rPr lang="en-US" altLang="zh-CN" dirty="0" smtClean="0"/>
              <a:t>】Pluto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82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uranium    【92】 </a:t>
            </a:r>
            <a:r>
              <a:rPr lang="zh-CN" altLang="en-US" dirty="0" smtClean="0"/>
              <a:t>铀元素</a:t>
            </a:r>
            <a:endParaRPr lang="en-US" altLang="zh-CN" dirty="0" smtClean="0"/>
          </a:p>
          <a:p>
            <a:r>
              <a:rPr lang="en-US" altLang="zh-CN" dirty="0"/>
              <a:t>neptunium  </a:t>
            </a:r>
            <a:r>
              <a:rPr lang="en-US" altLang="zh-CN" dirty="0" smtClean="0"/>
              <a:t>【93】 </a:t>
            </a:r>
            <a:r>
              <a:rPr lang="zh-CN" altLang="en-US" dirty="0" smtClean="0"/>
              <a:t>镎元素</a:t>
            </a:r>
            <a:endParaRPr lang="en-US" altLang="zh-CN" dirty="0" smtClean="0"/>
          </a:p>
          <a:p>
            <a:r>
              <a:rPr lang="en-US" altLang="zh-CN" dirty="0"/>
              <a:t>plutonium </a:t>
            </a:r>
            <a:r>
              <a:rPr lang="en-US" altLang="zh-CN" dirty="0" smtClean="0"/>
              <a:t> 【94】 </a:t>
            </a:r>
            <a:r>
              <a:rPr lang="zh-CN" altLang="en-US" dirty="0" smtClean="0"/>
              <a:t>钚元素</a:t>
            </a:r>
            <a:endParaRPr lang="zh-CN" altLang="en-US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02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名词后缀</a:t>
            </a:r>
            <a:r>
              <a:rPr lang="en-US" altLang="zh-CN" dirty="0"/>
              <a:t>-</a:t>
            </a:r>
            <a:r>
              <a:rPr lang="en-US" altLang="zh-CN" dirty="0" err="1"/>
              <a:t>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）无意义</a:t>
            </a:r>
          </a:p>
          <a:p>
            <a:r>
              <a:rPr lang="en-US" altLang="zh-CN" sz="1800" dirty="0"/>
              <a:t>heal </a:t>
            </a:r>
            <a:r>
              <a:rPr lang="zh-CN" altLang="en-US" sz="1800" dirty="0" smtClean="0"/>
              <a:t>治愈 </a:t>
            </a:r>
            <a:r>
              <a:rPr lang="en-US" altLang="zh-CN" sz="1800" dirty="0" smtClean="0"/>
              <a:t>v</a:t>
            </a:r>
            <a:r>
              <a:rPr lang="en-US" altLang="zh-CN" sz="1800" dirty="0"/>
              <a:t>.           ——health </a:t>
            </a:r>
            <a:r>
              <a:rPr lang="zh-CN" altLang="en-US" sz="1800" dirty="0" smtClean="0"/>
              <a:t>健康 </a:t>
            </a:r>
            <a:r>
              <a:rPr lang="en-US" altLang="zh-CN" sz="1800" dirty="0" smtClean="0"/>
              <a:t>n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dead </a:t>
            </a:r>
            <a:r>
              <a:rPr lang="zh-CN" altLang="en-US" sz="1800" dirty="0"/>
              <a:t>死</a:t>
            </a:r>
            <a:r>
              <a:rPr lang="zh-CN" altLang="en-US" sz="1800" dirty="0" smtClean="0"/>
              <a:t>的 </a:t>
            </a:r>
            <a:r>
              <a:rPr lang="en-US" altLang="zh-CN" sz="1800" dirty="0" smtClean="0"/>
              <a:t>adj</a:t>
            </a:r>
            <a:r>
              <a:rPr lang="en-US" altLang="zh-CN" sz="1800" dirty="0"/>
              <a:t>.         ——death </a:t>
            </a:r>
            <a:r>
              <a:rPr lang="zh-CN" altLang="en-US" sz="1800" dirty="0" smtClean="0"/>
              <a:t>死亡 </a:t>
            </a:r>
            <a:r>
              <a:rPr lang="en-US" altLang="zh-CN" sz="1800" dirty="0" smtClean="0"/>
              <a:t>n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bear </a:t>
            </a:r>
            <a:r>
              <a:rPr lang="zh-CN" altLang="en-US" sz="1800" dirty="0"/>
              <a:t>生孩子；</a:t>
            </a:r>
            <a:r>
              <a:rPr lang="zh-CN" altLang="en-US" sz="1800" dirty="0" smtClean="0"/>
              <a:t>结果 </a:t>
            </a:r>
            <a:r>
              <a:rPr lang="en-US" altLang="zh-CN" sz="1800" dirty="0" smtClean="0"/>
              <a:t>v</a:t>
            </a:r>
            <a:r>
              <a:rPr lang="en-US" altLang="zh-CN" sz="1800" dirty="0"/>
              <a:t>.   ——birth </a:t>
            </a:r>
            <a:r>
              <a:rPr lang="zh-CN" altLang="en-US" sz="1800" dirty="0" smtClean="0"/>
              <a:t>出生 </a:t>
            </a:r>
            <a:r>
              <a:rPr lang="en-US" altLang="zh-CN" sz="1800" dirty="0" smtClean="0"/>
              <a:t>n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 smtClean="0"/>
              <a:t>grow </a:t>
            </a:r>
            <a:r>
              <a:rPr lang="zh-CN" altLang="en-US" sz="1800" dirty="0" smtClean="0"/>
              <a:t>生长 </a:t>
            </a:r>
            <a:r>
              <a:rPr lang="en-US" altLang="zh-CN" sz="1800" dirty="0" smtClean="0"/>
              <a:t>v</a:t>
            </a:r>
            <a:r>
              <a:rPr lang="en-US" altLang="zh-CN" sz="1800" dirty="0"/>
              <a:t>.    </a:t>
            </a:r>
            <a:r>
              <a:rPr lang="en-US" altLang="zh-CN" sz="1800" dirty="0" smtClean="0"/>
              <a:t>       ——growth </a:t>
            </a:r>
            <a:r>
              <a:rPr lang="zh-CN" altLang="en-US" sz="1800" dirty="0" smtClean="0"/>
              <a:t>生长 </a:t>
            </a:r>
            <a:r>
              <a:rPr lang="en-US" altLang="zh-CN" sz="1800" dirty="0" smtClean="0"/>
              <a:t>n.</a:t>
            </a:r>
          </a:p>
          <a:p>
            <a:r>
              <a:rPr lang="en-US" altLang="zh-CN" sz="1800" dirty="0"/>
              <a:t>young </a:t>
            </a:r>
            <a:r>
              <a:rPr lang="zh-CN" altLang="en-US" sz="1800" dirty="0"/>
              <a:t>年轻的 </a:t>
            </a:r>
            <a:r>
              <a:rPr lang="en-US" altLang="zh-CN" sz="1800" dirty="0"/>
              <a:t>adj.      ——youth </a:t>
            </a:r>
            <a:r>
              <a:rPr lang="zh-CN" altLang="en-US" sz="1800" dirty="0"/>
              <a:t>年轻；年轻人；青春 </a:t>
            </a:r>
            <a:r>
              <a:rPr lang="en-US" altLang="zh-CN" sz="1800" dirty="0"/>
              <a:t>n.</a:t>
            </a:r>
          </a:p>
          <a:p>
            <a:r>
              <a:rPr lang="en-US" altLang="zh-CN" sz="1800" dirty="0"/>
              <a:t>true </a:t>
            </a:r>
            <a:r>
              <a:rPr lang="zh-CN" altLang="en-US" sz="1800" dirty="0"/>
              <a:t>真实的 </a:t>
            </a:r>
            <a:r>
              <a:rPr lang="en-US" altLang="zh-CN" sz="1800" dirty="0"/>
              <a:t>adj.       ——truth </a:t>
            </a:r>
            <a:r>
              <a:rPr lang="zh-CN" altLang="en-US" sz="1800" dirty="0"/>
              <a:t>真理；真实 </a:t>
            </a:r>
            <a:r>
              <a:rPr lang="en-US" altLang="zh-CN" sz="1800" dirty="0"/>
              <a:t>n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smtClean="0"/>
              <a:t>……</a:t>
            </a:r>
            <a:endParaRPr lang="en-US" altLang="zh-CN" sz="18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51771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）度；</a:t>
            </a:r>
            <a:r>
              <a:rPr lang="zh-CN" altLang="en-US" b="1" dirty="0" smtClean="0"/>
              <a:t>量</a:t>
            </a:r>
            <a:endParaRPr lang="en-US" altLang="zh-CN" b="1" dirty="0" smtClean="0"/>
          </a:p>
          <a:p>
            <a:r>
              <a:rPr lang="en-US" altLang="zh-CN" sz="2000" dirty="0" smtClean="0"/>
              <a:t>strong  </a:t>
            </a:r>
            <a:r>
              <a:rPr lang="zh-CN" altLang="en-US" sz="2000" dirty="0"/>
              <a:t>强壮的</a:t>
            </a:r>
            <a:r>
              <a:rPr lang="en-US" altLang="zh-CN" sz="2000" dirty="0" smtClean="0"/>
              <a:t> adj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——</a:t>
            </a:r>
            <a:r>
              <a:rPr lang="en-US" altLang="zh-CN" sz="2000" dirty="0" smtClean="0"/>
              <a:t>    strength  </a:t>
            </a:r>
            <a:r>
              <a:rPr lang="zh-CN" altLang="en-US" sz="2000" dirty="0" smtClean="0"/>
              <a:t>力量</a:t>
            </a:r>
            <a:r>
              <a:rPr lang="en-US" altLang="zh-CN" sz="2000" dirty="0" smtClean="0"/>
              <a:t> n.</a:t>
            </a:r>
          </a:p>
          <a:p>
            <a:r>
              <a:rPr lang="en-US" altLang="zh-CN" sz="2000" dirty="0"/>
              <a:t>deep    </a:t>
            </a:r>
            <a:r>
              <a:rPr lang="zh-CN" altLang="en-US" sz="2000" dirty="0"/>
              <a:t>深的</a:t>
            </a:r>
            <a:r>
              <a:rPr lang="en-US" altLang="zh-CN" sz="2000" dirty="0"/>
              <a:t> adj.     ——    depth    </a:t>
            </a:r>
            <a:r>
              <a:rPr lang="zh-CN" altLang="en-US" sz="2000" dirty="0"/>
              <a:t>深度 </a:t>
            </a:r>
            <a:r>
              <a:rPr lang="en-US" altLang="zh-CN" sz="2000" dirty="0"/>
              <a:t>n.</a:t>
            </a:r>
          </a:p>
          <a:p>
            <a:r>
              <a:rPr lang="en-US" altLang="zh-CN" sz="2000" dirty="0"/>
              <a:t>wide    </a:t>
            </a:r>
            <a:r>
              <a:rPr lang="zh-CN" altLang="en-US" sz="2000" dirty="0"/>
              <a:t>宽的</a:t>
            </a:r>
            <a:r>
              <a:rPr lang="en-US" altLang="zh-CN" sz="2000" dirty="0"/>
              <a:t> adj.     ——    width    </a:t>
            </a:r>
            <a:r>
              <a:rPr lang="zh-CN" altLang="en-US" sz="2000" dirty="0"/>
              <a:t>宽度</a:t>
            </a:r>
            <a:r>
              <a:rPr lang="en-US" altLang="zh-CN" sz="2000" dirty="0"/>
              <a:t> n.</a:t>
            </a:r>
          </a:p>
          <a:p>
            <a:r>
              <a:rPr lang="en-US" altLang="zh-CN" sz="2000" dirty="0"/>
              <a:t>long    </a:t>
            </a:r>
            <a:r>
              <a:rPr lang="zh-CN" altLang="en-US" sz="2000" dirty="0"/>
              <a:t>长的 </a:t>
            </a:r>
            <a:r>
              <a:rPr lang="en-US" altLang="zh-CN" sz="2000" dirty="0"/>
              <a:t>adj.     ——    length   </a:t>
            </a:r>
            <a:r>
              <a:rPr lang="zh-CN" altLang="en-US" sz="2000" dirty="0"/>
              <a:t>长度</a:t>
            </a:r>
            <a:r>
              <a:rPr lang="en-US" altLang="zh-CN" sz="2000" dirty="0"/>
              <a:t> n.</a:t>
            </a:r>
          </a:p>
          <a:p>
            <a:r>
              <a:rPr lang="en-US" altLang="zh-CN" sz="2000" dirty="0"/>
              <a:t>broad   </a:t>
            </a:r>
            <a:r>
              <a:rPr lang="zh-CN" altLang="en-US" sz="2000" dirty="0"/>
              <a:t>宽广的</a:t>
            </a:r>
            <a:r>
              <a:rPr lang="en-US" altLang="zh-CN" sz="2000" dirty="0"/>
              <a:t> adj.   ——    breadth  </a:t>
            </a:r>
            <a:r>
              <a:rPr lang="zh-CN" altLang="en-US" sz="2000" dirty="0"/>
              <a:t>宽度</a:t>
            </a:r>
            <a:r>
              <a:rPr lang="en-US" altLang="zh-CN" sz="2000" dirty="0"/>
              <a:t> n.</a:t>
            </a:r>
            <a:endParaRPr lang="zh-CN" altLang="en-US" sz="2000" dirty="0"/>
          </a:p>
          <a:p>
            <a:r>
              <a:rPr lang="en-US" altLang="zh-CN" sz="2000" dirty="0"/>
              <a:t>……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00574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-t 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high   </a:t>
            </a:r>
            <a:r>
              <a:rPr lang="zh-CN" altLang="en-US" sz="2000" dirty="0" smtClean="0"/>
              <a:t>高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adj.  </a:t>
            </a:r>
            <a:r>
              <a:rPr lang="en-US" altLang="zh-CN" sz="2000" dirty="0" smtClean="0"/>
              <a:t>     ——  height </a:t>
            </a:r>
            <a:r>
              <a:rPr lang="zh-CN" altLang="en-US" sz="2000" dirty="0" smtClean="0"/>
              <a:t>高度</a:t>
            </a:r>
            <a:r>
              <a:rPr lang="en-US" altLang="zh-CN" sz="2000" dirty="0" smtClean="0"/>
              <a:t>  n.</a:t>
            </a:r>
          </a:p>
          <a:p>
            <a:r>
              <a:rPr lang="en-US" altLang="zh-CN" sz="2000" dirty="0"/>
              <a:t>weigh  </a:t>
            </a:r>
            <a:r>
              <a:rPr lang="zh-CN" altLang="en-US" sz="2000" dirty="0"/>
              <a:t>称重</a:t>
            </a:r>
            <a:r>
              <a:rPr lang="en-US" altLang="zh-CN" sz="2000" dirty="0"/>
              <a:t> v.       ——  weight </a:t>
            </a:r>
            <a:r>
              <a:rPr lang="zh-CN" altLang="en-US" sz="2000" dirty="0"/>
              <a:t>重量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n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fly    </a:t>
            </a:r>
            <a:r>
              <a:rPr lang="zh-CN" altLang="en-US" sz="2000" dirty="0"/>
              <a:t>飞行</a:t>
            </a:r>
            <a:r>
              <a:rPr lang="en-US" altLang="zh-CN" sz="2000" dirty="0"/>
              <a:t> v.       ——  flight </a:t>
            </a:r>
            <a:r>
              <a:rPr lang="zh-CN" altLang="en-US" sz="2000" dirty="0"/>
              <a:t>飞行；航班</a:t>
            </a:r>
            <a:r>
              <a:rPr lang="en-US" altLang="zh-CN" sz="2000" dirty="0"/>
              <a:t> n.</a:t>
            </a:r>
          </a:p>
          <a:p>
            <a:r>
              <a:rPr lang="en-US" altLang="zh-CN" sz="2000" dirty="0"/>
              <a:t>complain </a:t>
            </a:r>
            <a:r>
              <a:rPr lang="zh-CN" altLang="en-US" sz="2000" dirty="0"/>
              <a:t>抱怨 </a:t>
            </a:r>
            <a:r>
              <a:rPr lang="en-US" altLang="zh-CN" sz="2000" dirty="0"/>
              <a:t>v.     ——  complaint </a:t>
            </a:r>
            <a:r>
              <a:rPr lang="zh-CN" altLang="en-US" sz="2000" dirty="0"/>
              <a:t>抱怨</a:t>
            </a:r>
            <a:r>
              <a:rPr lang="en-US" altLang="zh-CN" sz="2000" dirty="0"/>
              <a:t>  n.</a:t>
            </a:r>
          </a:p>
          <a:p>
            <a:r>
              <a:rPr lang="en-US" altLang="zh-CN" sz="2000" dirty="0"/>
              <a:t>pursue </a:t>
            </a:r>
            <a:r>
              <a:rPr lang="zh-CN" altLang="en-US" sz="2000" dirty="0"/>
              <a:t>追赶；追求</a:t>
            </a:r>
            <a:r>
              <a:rPr lang="en-US" altLang="zh-CN" sz="2000" dirty="0"/>
              <a:t> v. ——  </a:t>
            </a:r>
            <a:r>
              <a:rPr lang="en-US" altLang="zh-CN" sz="2000" dirty="0" smtClean="0"/>
              <a:t>pursuit </a:t>
            </a:r>
            <a:r>
              <a:rPr lang="zh-CN" altLang="en-US" sz="2000" dirty="0" smtClean="0"/>
              <a:t>追赶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追求 </a:t>
            </a:r>
            <a:r>
              <a:rPr lang="en-US" altLang="zh-CN" sz="2000" dirty="0" smtClean="0"/>
              <a:t>n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9399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1080</Words>
  <Application>Microsoft Office PowerPoint</Application>
  <PresentationFormat>全屏显示(16:9)</PresentationFormat>
  <Paragraphs>230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4_Office 主题</vt:lpstr>
      <vt:lpstr>词汇汇总</vt:lpstr>
      <vt:lpstr>PowerPoint 演示文稿</vt:lpstr>
      <vt:lpstr>PowerPoint 演示文稿</vt:lpstr>
      <vt:lpstr>PowerPoint 演示文稿</vt:lpstr>
      <vt:lpstr>宙斯三兄弟</vt:lpstr>
      <vt:lpstr>PowerPoint 演示文稿</vt:lpstr>
      <vt:lpstr>名词后缀-th</vt:lpstr>
      <vt:lpstr>名词后缀-th</vt:lpstr>
      <vt:lpstr>后缀-t = -th</vt:lpstr>
      <vt:lpstr>PowerPoint 演示文稿</vt:lpstr>
      <vt:lpstr>bear</vt:lpstr>
      <vt:lpstr>词根crat/cracy=统治</vt:lpstr>
      <vt:lpstr>前缀auto- = 自己</vt:lpstr>
      <vt:lpstr> 词根dem = 人民，人们 </vt:lpstr>
      <vt:lpstr>词根arm=武器</vt:lpstr>
      <vt:lpstr>词根mar= 1）war战争；军事</vt:lpstr>
      <vt:lpstr>词根mar= 2)海；水</vt:lpstr>
      <vt:lpstr>PowerPoint 演示文稿</vt:lpstr>
      <vt:lpstr>PowerPoint 演示文稿</vt:lpstr>
      <vt:lpstr>后缀an</vt:lpstr>
      <vt:lpstr>后缀-en</vt:lpstr>
      <vt:lpstr>后缀-en</vt:lpstr>
      <vt:lpstr>后缀-ine；-in</vt:lpstr>
      <vt:lpstr>后缀-ine；-in</vt:lpstr>
      <vt:lpstr>后缀-ine；-in</vt:lpstr>
      <vt:lpstr>coffee咖啡</vt:lpstr>
      <vt:lpstr>marine 海的</vt:lpstr>
      <vt:lpstr>Marine （Corps）海军陆战队</vt:lpstr>
      <vt:lpstr>Mercury</vt:lpstr>
      <vt:lpstr>词根merc/merch = 商业；金钱</vt:lpstr>
      <vt:lpstr>词根merc/merch/mark = 商业；金钱</vt:lpstr>
      <vt:lpstr>表示否定时</vt:lpstr>
      <vt:lpstr>前缀 a-/an- = 否定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145</cp:revision>
  <dcterms:created xsi:type="dcterms:W3CDTF">2014-08-02T14:07:21Z</dcterms:created>
  <dcterms:modified xsi:type="dcterms:W3CDTF">2015-12-30T02:12:29Z</dcterms:modified>
</cp:coreProperties>
</file>