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6" r:id="rId3"/>
    <p:sldId id="366" r:id="rId4"/>
    <p:sldId id="340" r:id="rId5"/>
    <p:sldId id="342" r:id="rId6"/>
    <p:sldId id="343" r:id="rId7"/>
    <p:sldId id="344" r:id="rId8"/>
    <p:sldId id="345" r:id="rId9"/>
    <p:sldId id="346" r:id="rId10"/>
    <p:sldId id="361" r:id="rId11"/>
    <p:sldId id="347" r:id="rId12"/>
    <p:sldId id="355" r:id="rId13"/>
    <p:sldId id="368" r:id="rId14"/>
    <p:sldId id="356" r:id="rId15"/>
    <p:sldId id="367" r:id="rId16"/>
    <p:sldId id="348" r:id="rId17"/>
    <p:sldId id="349" r:id="rId18"/>
    <p:sldId id="352" r:id="rId19"/>
    <p:sldId id="369" r:id="rId20"/>
    <p:sldId id="354" r:id="rId21"/>
    <p:sldId id="363" r:id="rId22"/>
  </p:sldIdLst>
  <p:sldSz cx="9144000" cy="5143500" type="screen16x9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85" autoAdjust="0"/>
    <p:restoredTop sz="94660"/>
  </p:normalViewPr>
  <p:slideViewPr>
    <p:cSldViewPr>
      <p:cViewPr>
        <p:scale>
          <a:sx n="125" d="100"/>
          <a:sy n="125" d="100"/>
        </p:scale>
        <p:origin x="-1398" y="-4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gs" Target="tags/tag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88F8F1-7E51-495B-97CC-E28A50F4CD93}" type="doc">
      <dgm:prSet loTypeId="urn:microsoft.com/office/officeart/2005/8/layout/equation1" loCatId="relationship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3160844-C2C7-4D65-862F-8C9D489CE84D}">
      <dgm:prSet custT="1"/>
      <dgm:spPr/>
      <dgm:t>
        <a:bodyPr/>
        <a:lstStyle/>
        <a:p>
          <a:pPr rtl="0"/>
          <a:r>
            <a:rPr lang="zh-CN" altLang="en-US" sz="2400" b="1" dirty="0" smtClean="0">
              <a:latin typeface="黑体" panose="02010609060101010101" pitchFamily="49" charset="-122"/>
              <a:ea typeface="黑体" panose="02010609060101010101" pitchFamily="49" charset="-122"/>
            </a:rPr>
            <a:t>规律</a:t>
          </a:r>
          <a:endParaRPr lang="zh-CN" altLang="en-US" sz="2400" b="1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14DF3385-7FB4-4EB2-B2EB-38879B5C55F1}" cxnId="{E84FD266-096B-4302-9FEB-350935BB08AF}" type="parTrans">
      <dgm:prSet/>
      <dgm:spPr/>
      <dgm:t>
        <a:bodyPr/>
        <a:lstStyle/>
        <a:p>
          <a:endParaRPr lang="zh-CN" altLang="en-US"/>
        </a:p>
      </dgm:t>
    </dgm:pt>
    <dgm:pt modelId="{8167E150-E90B-4428-853C-305A859D4A57}" cxnId="{E84FD266-096B-4302-9FEB-350935BB08AF}" type="sibTrans">
      <dgm:prSet/>
      <dgm:spPr/>
      <dgm:t>
        <a:bodyPr/>
        <a:lstStyle/>
        <a:p>
          <a:endParaRPr lang="zh-CN" altLang="en-US"/>
        </a:p>
      </dgm:t>
    </dgm:pt>
    <dgm:pt modelId="{C94905C4-5E61-4A11-96B1-029A3EDD674E}">
      <dgm:prSet custT="1"/>
      <dgm:spPr/>
      <dgm:t>
        <a:bodyPr/>
        <a:lstStyle/>
        <a:p>
          <a:pPr rtl="0"/>
          <a:r>
            <a:rPr lang="zh-CN" altLang="en-US" sz="16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历史文化</a:t>
          </a:r>
          <a:endParaRPr lang="zh-CN" altLang="en-US" sz="1600" b="1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2652BB36-A08E-4E56-93B1-1026C574618D}" cxnId="{7437A6DD-E358-41EF-9884-FF0F3F829029}" type="parTrans">
      <dgm:prSet/>
      <dgm:spPr/>
      <dgm:t>
        <a:bodyPr/>
        <a:lstStyle/>
        <a:p>
          <a:endParaRPr lang="zh-CN" altLang="en-US"/>
        </a:p>
      </dgm:t>
    </dgm:pt>
    <dgm:pt modelId="{C5A08F23-7AB5-4C14-84A4-95EC2874E272}" cxnId="{7437A6DD-E358-41EF-9884-FF0F3F829029}" type="sibTrans">
      <dgm:prSet/>
      <dgm:spPr/>
      <dgm:t>
        <a:bodyPr/>
        <a:lstStyle/>
        <a:p>
          <a:endParaRPr lang="zh-CN" altLang="en-US"/>
        </a:p>
      </dgm:t>
    </dgm:pt>
    <dgm:pt modelId="{639F7F51-2F67-4FBD-8389-A4211EBC82B3}">
      <dgm:prSet custT="1"/>
      <dgm:spPr/>
      <dgm:t>
        <a:bodyPr/>
        <a:lstStyle/>
        <a:p>
          <a:pPr rtl="0"/>
          <a:r>
            <a:rPr lang="zh-CN" altLang="en-US" sz="1600" b="1" dirty="0" smtClean="0">
              <a:latin typeface="黑体" panose="02010609060101010101" pitchFamily="49" charset="-122"/>
              <a:ea typeface="黑体" panose="02010609060101010101" pitchFamily="49" charset="-122"/>
            </a:rPr>
            <a:t>灵活巧记</a:t>
          </a:r>
          <a:endParaRPr lang="zh-CN" altLang="en-US" sz="1600" b="1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9BD02CB6-FD07-48E0-8582-35899ADDB8FC}" cxnId="{EB221569-B547-45D9-85EC-9AEFD45702E9}" type="parTrans">
      <dgm:prSet/>
      <dgm:spPr/>
      <dgm:t>
        <a:bodyPr/>
        <a:lstStyle/>
        <a:p>
          <a:endParaRPr lang="zh-CN" altLang="en-US"/>
        </a:p>
      </dgm:t>
    </dgm:pt>
    <dgm:pt modelId="{E942711A-684B-4E36-838A-800F65D9E166}" cxnId="{EB221569-B547-45D9-85EC-9AEFD45702E9}" type="sibTrans">
      <dgm:prSet/>
      <dgm:spPr/>
      <dgm:t>
        <a:bodyPr/>
        <a:lstStyle/>
        <a:p>
          <a:endParaRPr lang="zh-CN" altLang="en-US"/>
        </a:p>
      </dgm:t>
    </dgm:pt>
    <dgm:pt modelId="{9919A5FD-3628-4EC6-9E33-C35FBEC60626}">
      <dgm:prSet custT="1"/>
      <dgm:spPr/>
      <dgm:t>
        <a:bodyPr/>
        <a:lstStyle/>
        <a:p>
          <a:pPr rtl="0"/>
          <a:r>
            <a:rPr lang="zh-CN" altLang="en-US" sz="1600" b="1" dirty="0" smtClean="0">
              <a:latin typeface="黑体" panose="02010609060101010101" pitchFamily="49" charset="-122"/>
              <a:ea typeface="黑体" panose="02010609060101010101" pitchFamily="49" charset="-122"/>
            </a:rPr>
            <a:t>百倍效率记单词</a:t>
          </a:r>
          <a:endParaRPr lang="zh-CN" altLang="en-US" sz="1600" b="1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CA0E6DFE-FA70-445D-BC82-8659F992ED03}" cxnId="{25C52E1F-ABCE-4594-B443-3F27565CDA2F}" type="parTrans">
      <dgm:prSet/>
      <dgm:spPr/>
      <dgm:t>
        <a:bodyPr/>
        <a:lstStyle/>
        <a:p>
          <a:endParaRPr lang="zh-CN" altLang="en-US"/>
        </a:p>
      </dgm:t>
    </dgm:pt>
    <dgm:pt modelId="{31A66BF1-8A18-4CBF-ACD1-61C0ADAF156A}" cxnId="{25C52E1F-ABCE-4594-B443-3F27565CDA2F}" type="sibTrans">
      <dgm:prSet/>
      <dgm:spPr/>
      <dgm:t>
        <a:bodyPr/>
        <a:lstStyle/>
        <a:p>
          <a:endParaRPr lang="zh-CN" altLang="en-US"/>
        </a:p>
      </dgm:t>
    </dgm:pt>
    <dgm:pt modelId="{B1231EB0-30EE-42FF-B03C-5ABF4676113F}" type="pres">
      <dgm:prSet presAssocID="{A988F8F1-7E51-495B-97CC-E28A50F4CD93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6A15346-B7D6-4F45-9F57-1A7D09646AAE}" type="pres">
      <dgm:prSet presAssocID="{83160844-C2C7-4D65-862F-8C9D489CE84D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9610AB-EB8B-40A2-A587-0A3528BC36A0}" type="pres">
      <dgm:prSet presAssocID="{8167E150-E90B-4428-853C-305A859D4A57}" presName="spacerL" presStyleCnt="0"/>
      <dgm:spPr/>
    </dgm:pt>
    <dgm:pt modelId="{DE446515-D041-434F-AEF1-A23FFBCF0909}" type="pres">
      <dgm:prSet presAssocID="{8167E150-E90B-4428-853C-305A859D4A57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D19657E9-440E-4968-AA10-28870AA3E770}" type="pres">
      <dgm:prSet presAssocID="{8167E150-E90B-4428-853C-305A859D4A57}" presName="spacerR" presStyleCnt="0"/>
      <dgm:spPr/>
    </dgm:pt>
    <dgm:pt modelId="{787B34EB-2C9F-4521-8809-4F7BAAAF5320}" type="pres">
      <dgm:prSet presAssocID="{C94905C4-5E61-4A11-96B1-029A3EDD674E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2E274E-8991-4773-8C4C-54BE8E2EF539}" type="pres">
      <dgm:prSet presAssocID="{C5A08F23-7AB5-4C14-84A4-95EC2874E272}" presName="spacerL" presStyleCnt="0"/>
      <dgm:spPr/>
    </dgm:pt>
    <dgm:pt modelId="{6392D30C-EC01-4187-8ADD-08B01B235CDC}" type="pres">
      <dgm:prSet presAssocID="{C5A08F23-7AB5-4C14-84A4-95EC2874E272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B662A801-895C-44F8-977D-73D5F01B2AAE}" type="pres">
      <dgm:prSet presAssocID="{C5A08F23-7AB5-4C14-84A4-95EC2874E272}" presName="spacerR" presStyleCnt="0"/>
      <dgm:spPr/>
    </dgm:pt>
    <dgm:pt modelId="{1B1AA7EA-71B1-4E48-8974-D1791D5487E9}" type="pres">
      <dgm:prSet presAssocID="{639F7F51-2F67-4FBD-8389-A4211EBC82B3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73D0553-DF36-4559-89E4-815C6D5A7504}" type="pres">
      <dgm:prSet presAssocID="{E942711A-684B-4E36-838A-800F65D9E166}" presName="spacerL" presStyleCnt="0"/>
      <dgm:spPr/>
    </dgm:pt>
    <dgm:pt modelId="{090D5CD5-1DF6-4156-965F-EF24A5B28FEE}" type="pres">
      <dgm:prSet presAssocID="{E942711A-684B-4E36-838A-800F65D9E166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4333A070-6B82-437E-ACF0-8F407890F37B}" type="pres">
      <dgm:prSet presAssocID="{E942711A-684B-4E36-838A-800F65D9E166}" presName="spacerR" presStyleCnt="0"/>
      <dgm:spPr/>
    </dgm:pt>
    <dgm:pt modelId="{6C182F55-FBEE-4127-87C5-CFF9C19FD9CC}" type="pres">
      <dgm:prSet presAssocID="{9919A5FD-3628-4EC6-9E33-C35FBEC6062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B221569-B547-45D9-85EC-9AEFD45702E9}" srcId="{A988F8F1-7E51-495B-97CC-E28A50F4CD93}" destId="{639F7F51-2F67-4FBD-8389-A4211EBC82B3}" srcOrd="2" destOrd="0" parTransId="{9BD02CB6-FD07-48E0-8582-35899ADDB8FC}" sibTransId="{E942711A-684B-4E36-838A-800F65D9E166}"/>
    <dgm:cxn modelId="{2F93501F-1C58-4497-92AF-AF98CE99011D}" type="presOf" srcId="{8167E150-E90B-4428-853C-305A859D4A57}" destId="{DE446515-D041-434F-AEF1-A23FFBCF0909}" srcOrd="0" destOrd="0" presId="urn:microsoft.com/office/officeart/2005/8/layout/equation1"/>
    <dgm:cxn modelId="{2A33D22C-D8DB-4949-890C-921FDE7B4A28}" type="presOf" srcId="{83160844-C2C7-4D65-862F-8C9D489CE84D}" destId="{66A15346-B7D6-4F45-9F57-1A7D09646AAE}" srcOrd="0" destOrd="0" presId="urn:microsoft.com/office/officeart/2005/8/layout/equation1"/>
    <dgm:cxn modelId="{7437A6DD-E358-41EF-9884-FF0F3F829029}" srcId="{A988F8F1-7E51-495B-97CC-E28A50F4CD93}" destId="{C94905C4-5E61-4A11-96B1-029A3EDD674E}" srcOrd="1" destOrd="0" parTransId="{2652BB36-A08E-4E56-93B1-1026C574618D}" sibTransId="{C5A08F23-7AB5-4C14-84A4-95EC2874E272}"/>
    <dgm:cxn modelId="{3A77B577-5830-45C9-8CC7-0CDB0631136B}" type="presOf" srcId="{A988F8F1-7E51-495B-97CC-E28A50F4CD93}" destId="{B1231EB0-30EE-42FF-B03C-5ABF4676113F}" srcOrd="0" destOrd="0" presId="urn:microsoft.com/office/officeart/2005/8/layout/equation1"/>
    <dgm:cxn modelId="{ABB855D3-4456-4F7F-A7E4-AB40D5989CF1}" type="presOf" srcId="{C94905C4-5E61-4A11-96B1-029A3EDD674E}" destId="{787B34EB-2C9F-4521-8809-4F7BAAAF5320}" srcOrd="0" destOrd="0" presId="urn:microsoft.com/office/officeart/2005/8/layout/equation1"/>
    <dgm:cxn modelId="{49C88709-732F-4BAF-BBE8-3DB06EBF2356}" type="presOf" srcId="{E942711A-684B-4E36-838A-800F65D9E166}" destId="{090D5CD5-1DF6-4156-965F-EF24A5B28FEE}" srcOrd="0" destOrd="0" presId="urn:microsoft.com/office/officeart/2005/8/layout/equation1"/>
    <dgm:cxn modelId="{94655978-E117-4165-AC0E-C7EFDB63CB52}" type="presOf" srcId="{639F7F51-2F67-4FBD-8389-A4211EBC82B3}" destId="{1B1AA7EA-71B1-4E48-8974-D1791D5487E9}" srcOrd="0" destOrd="0" presId="urn:microsoft.com/office/officeart/2005/8/layout/equation1"/>
    <dgm:cxn modelId="{AF979267-ADAE-4E76-9D1F-7644FE3E1D60}" type="presOf" srcId="{C5A08F23-7AB5-4C14-84A4-95EC2874E272}" destId="{6392D30C-EC01-4187-8ADD-08B01B235CDC}" srcOrd="0" destOrd="0" presId="urn:microsoft.com/office/officeart/2005/8/layout/equation1"/>
    <dgm:cxn modelId="{150DBBF4-AD22-4A49-9641-76E8445F0D1D}" type="presOf" srcId="{9919A5FD-3628-4EC6-9E33-C35FBEC60626}" destId="{6C182F55-FBEE-4127-87C5-CFF9C19FD9CC}" srcOrd="0" destOrd="0" presId="urn:microsoft.com/office/officeart/2005/8/layout/equation1"/>
    <dgm:cxn modelId="{E84FD266-096B-4302-9FEB-350935BB08AF}" srcId="{A988F8F1-7E51-495B-97CC-E28A50F4CD93}" destId="{83160844-C2C7-4D65-862F-8C9D489CE84D}" srcOrd="0" destOrd="0" parTransId="{14DF3385-7FB4-4EB2-B2EB-38879B5C55F1}" sibTransId="{8167E150-E90B-4428-853C-305A859D4A57}"/>
    <dgm:cxn modelId="{25C52E1F-ABCE-4594-B443-3F27565CDA2F}" srcId="{A988F8F1-7E51-495B-97CC-E28A50F4CD93}" destId="{9919A5FD-3628-4EC6-9E33-C35FBEC60626}" srcOrd="3" destOrd="0" parTransId="{CA0E6DFE-FA70-445D-BC82-8659F992ED03}" sibTransId="{31A66BF1-8A18-4CBF-ACD1-61C0ADAF156A}"/>
    <dgm:cxn modelId="{01C15534-DF89-485E-A338-0FBC5A4B3045}" type="presParOf" srcId="{B1231EB0-30EE-42FF-B03C-5ABF4676113F}" destId="{66A15346-B7D6-4F45-9F57-1A7D09646AAE}" srcOrd="0" destOrd="0" presId="urn:microsoft.com/office/officeart/2005/8/layout/equation1"/>
    <dgm:cxn modelId="{83119AEB-6FB2-4DA1-98DF-6FAC6954408B}" type="presParOf" srcId="{B1231EB0-30EE-42FF-B03C-5ABF4676113F}" destId="{AA9610AB-EB8B-40A2-A587-0A3528BC36A0}" srcOrd="1" destOrd="0" presId="urn:microsoft.com/office/officeart/2005/8/layout/equation1"/>
    <dgm:cxn modelId="{3254CDA1-2716-4E95-9961-CD3D577E96BA}" type="presParOf" srcId="{B1231EB0-30EE-42FF-B03C-5ABF4676113F}" destId="{DE446515-D041-434F-AEF1-A23FFBCF0909}" srcOrd="2" destOrd="0" presId="urn:microsoft.com/office/officeart/2005/8/layout/equation1"/>
    <dgm:cxn modelId="{181CBA78-D1D5-4083-B200-320DD2D4385E}" type="presParOf" srcId="{B1231EB0-30EE-42FF-B03C-5ABF4676113F}" destId="{D19657E9-440E-4968-AA10-28870AA3E770}" srcOrd="3" destOrd="0" presId="urn:microsoft.com/office/officeart/2005/8/layout/equation1"/>
    <dgm:cxn modelId="{22B749F9-D703-4CA9-BCBE-BFD9330EBF0B}" type="presParOf" srcId="{B1231EB0-30EE-42FF-B03C-5ABF4676113F}" destId="{787B34EB-2C9F-4521-8809-4F7BAAAF5320}" srcOrd="4" destOrd="0" presId="urn:microsoft.com/office/officeart/2005/8/layout/equation1"/>
    <dgm:cxn modelId="{9DED0FDB-EEF8-4EDA-8BFC-D9B99C9F801A}" type="presParOf" srcId="{B1231EB0-30EE-42FF-B03C-5ABF4676113F}" destId="{872E274E-8991-4773-8C4C-54BE8E2EF539}" srcOrd="5" destOrd="0" presId="urn:microsoft.com/office/officeart/2005/8/layout/equation1"/>
    <dgm:cxn modelId="{FB05E5B0-B353-42EF-AC92-A1A91E9BCC86}" type="presParOf" srcId="{B1231EB0-30EE-42FF-B03C-5ABF4676113F}" destId="{6392D30C-EC01-4187-8ADD-08B01B235CDC}" srcOrd="6" destOrd="0" presId="urn:microsoft.com/office/officeart/2005/8/layout/equation1"/>
    <dgm:cxn modelId="{254FC1F0-F8E2-43ED-A7F6-576C988A08C6}" type="presParOf" srcId="{B1231EB0-30EE-42FF-B03C-5ABF4676113F}" destId="{B662A801-895C-44F8-977D-73D5F01B2AAE}" srcOrd="7" destOrd="0" presId="urn:microsoft.com/office/officeart/2005/8/layout/equation1"/>
    <dgm:cxn modelId="{B453C52D-3FA0-4339-9CE8-F2C9D2D3A31A}" type="presParOf" srcId="{B1231EB0-30EE-42FF-B03C-5ABF4676113F}" destId="{1B1AA7EA-71B1-4E48-8974-D1791D5487E9}" srcOrd="8" destOrd="0" presId="urn:microsoft.com/office/officeart/2005/8/layout/equation1"/>
    <dgm:cxn modelId="{80E62039-2DDE-438D-BE79-242650EE910B}" type="presParOf" srcId="{B1231EB0-30EE-42FF-B03C-5ABF4676113F}" destId="{F73D0553-DF36-4559-89E4-815C6D5A7504}" srcOrd="9" destOrd="0" presId="urn:microsoft.com/office/officeart/2005/8/layout/equation1"/>
    <dgm:cxn modelId="{2400AF6F-6A4B-414B-81F3-F092E3B4FDAD}" type="presParOf" srcId="{B1231EB0-30EE-42FF-B03C-5ABF4676113F}" destId="{090D5CD5-1DF6-4156-965F-EF24A5B28FEE}" srcOrd="10" destOrd="0" presId="urn:microsoft.com/office/officeart/2005/8/layout/equation1"/>
    <dgm:cxn modelId="{7C2A3E7D-09B4-4E2C-BD86-BDAC30301D57}" type="presParOf" srcId="{B1231EB0-30EE-42FF-B03C-5ABF4676113F}" destId="{4333A070-6B82-437E-ACF0-8F407890F37B}" srcOrd="11" destOrd="0" presId="urn:microsoft.com/office/officeart/2005/8/layout/equation1"/>
    <dgm:cxn modelId="{54ED165B-49D4-49C3-920C-0E4633461339}" type="presParOf" srcId="{B1231EB0-30EE-42FF-B03C-5ABF4676113F}" destId="{6C182F55-FBEE-4127-87C5-CFF9C19FD9CC}" srcOrd="12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712968" cy="4968552"/>
        <a:chOff x="0" y="0"/>
        <a:chExt cx="8712968" cy="4968552"/>
      </a:xfrm>
      <a:scene3d>
        <a:camera prst="perspectiveRelaxedModerately" zoom="92000"/>
        <a:lightRig rig="balanced" dir="t">
          <a:rot lat="0" lon="0" rev="12700000"/>
        </a:lightRig>
      </a:scene3d>
    </dsp:grpSpPr>
    <dsp:sp modelId="{66A15346-B7D6-4F45-9F57-1A7D09646AAE}">
      <dsp:nvSpPr>
        <dsp:cNvPr id="3" name="椭圆 2"/>
        <dsp:cNvSpPr/>
      </dsp:nvSpPr>
      <dsp:spPr bwMode="white">
        <a:xfrm>
          <a:off x="0" y="1784686"/>
          <a:ext cx="1399179" cy="1399179"/>
        </a:xfrm>
        <a:prstGeom prst="ellipse">
          <a:avLst/>
        </a:prstGeom>
        <a:sp3d prstMaterial="plastic">
          <a:bevelT w="50800" h="50800"/>
          <a:bevelB w="50800" h="50800"/>
        </a:sp3d>
      </dsp:spPr>
      <dsp:style>
        <a:lnRef idx="0">
          <a:schemeClr val="lt1"/>
        </a:lnRef>
        <a:fillRef idx="1">
          <a:schemeClr val="accent1"/>
        </a:fillRef>
        <a:effectRef idx="2">
          <a:scrgbClr r="0" g="0" b="0"/>
        </a:effectRef>
        <a:fontRef idx="minor">
          <a:schemeClr val="lt1"/>
        </a:fontRef>
      </dsp:style>
      <dsp:txBody>
        <a:bodyPr lIns="30480" tIns="30480" rIns="30480" bIns="3048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dirty="0" smtClean="0">
              <a:latin typeface="黑体" panose="02010609060101010101" pitchFamily="49" charset="-122"/>
              <a:ea typeface="黑体" panose="02010609060101010101" pitchFamily="49" charset="-122"/>
            </a:rPr>
            <a:t>规律</a:t>
          </a:r>
          <a:endParaRPr lang="zh-CN" altLang="en-US" sz="2400" b="1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0" y="1784686"/>
        <a:ext cx="1399179" cy="1399179"/>
      </dsp:txXfrm>
    </dsp:sp>
    <dsp:sp modelId="{DE446515-D041-434F-AEF1-A23FFBCF0909}">
      <dsp:nvSpPr>
        <dsp:cNvPr id="4" name="加号 3"/>
        <dsp:cNvSpPr/>
      </dsp:nvSpPr>
      <dsp:spPr bwMode="white">
        <a:xfrm>
          <a:off x="1512792" y="2078514"/>
          <a:ext cx="811524" cy="811524"/>
        </a:xfrm>
        <a:prstGeom prst="mathPlus">
          <a:avLst/>
        </a:prstGeom>
        <a:sp3d z="-25400" prstMaterial="plastic">
          <a:bevelT w="25400" h="25400"/>
          <a:bevelB w="25400" h="25400"/>
        </a:sp3d>
      </dsp:spPr>
      <dsp:style>
        <a:lnRef idx="1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200"/>
          </a:lvl1pPr>
          <a:lvl2pPr marL="57150" indent="-57150" algn="ctr">
            <a:defRPr sz="900"/>
          </a:lvl2pPr>
          <a:lvl3pPr marL="114300" indent="-57150" algn="ctr">
            <a:defRPr sz="900"/>
          </a:lvl3pPr>
          <a:lvl4pPr marL="171450" indent="-57150" algn="ctr">
            <a:defRPr sz="900"/>
          </a:lvl4pPr>
          <a:lvl5pPr marL="228600" indent="-57150" algn="ctr">
            <a:defRPr sz="900"/>
          </a:lvl5pPr>
          <a:lvl6pPr marL="285750" indent="-57150" algn="ctr">
            <a:defRPr sz="900"/>
          </a:lvl6pPr>
          <a:lvl7pPr marL="342900" indent="-57150" algn="ctr">
            <a:defRPr sz="900"/>
          </a:lvl7pPr>
          <a:lvl8pPr marL="400050" indent="-57150" algn="ctr">
            <a:defRPr sz="900"/>
          </a:lvl8pPr>
          <a:lvl9pPr marL="457200" indent="-57150" algn="ctr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1512792" y="2078514"/>
        <a:ext cx="811524" cy="811524"/>
      </dsp:txXfrm>
    </dsp:sp>
    <dsp:sp modelId="{787B34EB-2C9F-4521-8809-4F7BAAAF5320}">
      <dsp:nvSpPr>
        <dsp:cNvPr id="5" name="椭圆 4"/>
        <dsp:cNvSpPr/>
      </dsp:nvSpPr>
      <dsp:spPr bwMode="white">
        <a:xfrm>
          <a:off x="2437930" y="1784686"/>
          <a:ext cx="1399179" cy="1399179"/>
        </a:xfrm>
        <a:prstGeom prst="ellipse">
          <a:avLst/>
        </a:prstGeom>
        <a:sp3d prstMaterial="plastic">
          <a:bevelT w="50800" h="50800"/>
          <a:bevelB w="50800" h="50800"/>
        </a:sp3d>
      </dsp:spPr>
      <dsp:style>
        <a:lnRef idx="0">
          <a:schemeClr val="lt1"/>
        </a:lnRef>
        <a:fillRef idx="1">
          <a:schemeClr val="accent1"/>
        </a:fillRef>
        <a:effectRef idx="2">
          <a:scrgbClr r="0" g="0" b="0"/>
        </a:effectRef>
        <a:fontRef idx="minor">
          <a:schemeClr val="lt1"/>
        </a:fontRef>
      </dsp:style>
      <dsp:txBody>
        <a:bodyPr lIns="20320" tIns="20320" rIns="20320" bIns="2032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历史文化</a:t>
          </a:r>
          <a:endParaRPr lang="zh-CN" altLang="en-US" sz="1600" b="1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2437930" y="1784686"/>
        <a:ext cx="1399179" cy="1399179"/>
      </dsp:txXfrm>
    </dsp:sp>
    <dsp:sp modelId="{6392D30C-EC01-4187-8ADD-08B01B235CDC}">
      <dsp:nvSpPr>
        <dsp:cNvPr id="6" name="加号 5"/>
        <dsp:cNvSpPr/>
      </dsp:nvSpPr>
      <dsp:spPr bwMode="white">
        <a:xfrm>
          <a:off x="3950722" y="2078514"/>
          <a:ext cx="811524" cy="811524"/>
        </a:xfrm>
        <a:prstGeom prst="mathPlus">
          <a:avLst/>
        </a:prstGeom>
        <a:sp3d z="-25400" prstMaterial="plastic">
          <a:bevelT w="25400" h="25400"/>
          <a:bevelB w="25400" h="25400"/>
        </a:sp3d>
      </dsp:spPr>
      <dsp:style>
        <a:lnRef idx="1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200"/>
          </a:lvl1pPr>
          <a:lvl2pPr marL="57150" indent="-57150" algn="ctr">
            <a:defRPr sz="900"/>
          </a:lvl2pPr>
          <a:lvl3pPr marL="114300" indent="-57150" algn="ctr">
            <a:defRPr sz="900"/>
          </a:lvl3pPr>
          <a:lvl4pPr marL="171450" indent="-57150" algn="ctr">
            <a:defRPr sz="900"/>
          </a:lvl4pPr>
          <a:lvl5pPr marL="228600" indent="-57150" algn="ctr">
            <a:defRPr sz="900"/>
          </a:lvl5pPr>
          <a:lvl6pPr marL="285750" indent="-57150" algn="ctr">
            <a:defRPr sz="900"/>
          </a:lvl6pPr>
          <a:lvl7pPr marL="342900" indent="-57150" algn="ctr">
            <a:defRPr sz="900"/>
          </a:lvl7pPr>
          <a:lvl8pPr marL="400050" indent="-57150" algn="ctr">
            <a:defRPr sz="900"/>
          </a:lvl8pPr>
          <a:lvl9pPr marL="457200" indent="-57150" algn="ctr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3950722" y="2078514"/>
        <a:ext cx="811524" cy="811524"/>
      </dsp:txXfrm>
    </dsp:sp>
    <dsp:sp modelId="{1B1AA7EA-71B1-4E48-8974-D1791D5487E9}">
      <dsp:nvSpPr>
        <dsp:cNvPr id="7" name="椭圆 6"/>
        <dsp:cNvSpPr/>
      </dsp:nvSpPr>
      <dsp:spPr bwMode="white">
        <a:xfrm>
          <a:off x="4875859" y="1784686"/>
          <a:ext cx="1399179" cy="1399179"/>
        </a:xfrm>
        <a:prstGeom prst="ellipse">
          <a:avLst/>
        </a:prstGeom>
        <a:sp3d prstMaterial="plastic">
          <a:bevelT w="50800" h="50800"/>
          <a:bevelB w="50800" h="50800"/>
        </a:sp3d>
      </dsp:spPr>
      <dsp:style>
        <a:lnRef idx="0">
          <a:schemeClr val="lt1"/>
        </a:lnRef>
        <a:fillRef idx="1">
          <a:schemeClr val="accent1"/>
        </a:fillRef>
        <a:effectRef idx="2">
          <a:scrgbClr r="0" g="0" b="0"/>
        </a:effectRef>
        <a:fontRef idx="minor">
          <a:schemeClr val="lt1"/>
        </a:fontRef>
      </dsp:style>
      <dsp:txBody>
        <a:bodyPr lIns="20320" tIns="20320" rIns="20320" bIns="2032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dirty="0" smtClean="0">
              <a:latin typeface="黑体" panose="02010609060101010101" pitchFamily="49" charset="-122"/>
              <a:ea typeface="黑体" panose="02010609060101010101" pitchFamily="49" charset="-122"/>
            </a:rPr>
            <a:t>灵活巧记</a:t>
          </a:r>
          <a:endParaRPr lang="zh-CN" altLang="en-US" sz="1600" b="1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4875859" y="1784686"/>
        <a:ext cx="1399179" cy="1399179"/>
      </dsp:txXfrm>
    </dsp:sp>
    <dsp:sp modelId="{090D5CD5-1DF6-4156-965F-EF24A5B28FEE}">
      <dsp:nvSpPr>
        <dsp:cNvPr id="8" name="等于号 7"/>
        <dsp:cNvSpPr/>
      </dsp:nvSpPr>
      <dsp:spPr bwMode="white">
        <a:xfrm>
          <a:off x="6388652" y="2078514"/>
          <a:ext cx="811524" cy="811524"/>
        </a:xfrm>
        <a:prstGeom prst="mathEqual">
          <a:avLst/>
        </a:prstGeom>
        <a:sp3d z="-25400" prstMaterial="plastic">
          <a:bevelT w="25400" h="25400"/>
          <a:bevelB w="25400" h="25400"/>
        </a:sp3d>
      </dsp:spPr>
      <dsp:style>
        <a:lnRef idx="1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3100"/>
          </a:lvl1pPr>
          <a:lvl2pPr marL="228600" indent="-228600" algn="ctr">
            <a:defRPr sz="2400"/>
          </a:lvl2pPr>
          <a:lvl3pPr marL="457200" indent="-228600" algn="ctr">
            <a:defRPr sz="2400"/>
          </a:lvl3pPr>
          <a:lvl4pPr marL="685800" indent="-228600" algn="ctr">
            <a:defRPr sz="2400"/>
          </a:lvl4pPr>
          <a:lvl5pPr marL="914400" indent="-228600" algn="ctr">
            <a:defRPr sz="2400"/>
          </a:lvl5pPr>
          <a:lvl6pPr marL="1143000" indent="-228600" algn="ctr">
            <a:defRPr sz="2400"/>
          </a:lvl6pPr>
          <a:lvl7pPr marL="1371600" indent="-228600" algn="ctr">
            <a:defRPr sz="2400"/>
          </a:lvl7pPr>
          <a:lvl8pPr marL="1600200" indent="-228600" algn="ctr">
            <a:defRPr sz="2400"/>
          </a:lvl8pPr>
          <a:lvl9pPr marL="1828800" indent="-228600" algn="ctr">
            <a:defRPr sz="2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6388652" y="2078514"/>
        <a:ext cx="811524" cy="811524"/>
      </dsp:txXfrm>
    </dsp:sp>
    <dsp:sp modelId="{6C182F55-FBEE-4127-87C5-CFF9C19FD9CC}">
      <dsp:nvSpPr>
        <dsp:cNvPr id="9" name="椭圆 8"/>
        <dsp:cNvSpPr/>
      </dsp:nvSpPr>
      <dsp:spPr bwMode="white">
        <a:xfrm>
          <a:off x="7313789" y="1784686"/>
          <a:ext cx="1399179" cy="1399179"/>
        </a:xfrm>
        <a:prstGeom prst="ellipse">
          <a:avLst/>
        </a:prstGeom>
        <a:sp3d prstMaterial="plastic">
          <a:bevelT w="50800" h="50800"/>
          <a:bevelB w="50800" h="50800"/>
        </a:sp3d>
      </dsp:spPr>
      <dsp:style>
        <a:lnRef idx="0">
          <a:schemeClr val="lt1"/>
        </a:lnRef>
        <a:fillRef idx="1">
          <a:schemeClr val="accent1"/>
        </a:fillRef>
        <a:effectRef idx="2">
          <a:scrgbClr r="0" g="0" b="0"/>
        </a:effectRef>
        <a:fontRef idx="minor">
          <a:schemeClr val="lt1"/>
        </a:fontRef>
      </dsp:style>
      <dsp:txBody>
        <a:bodyPr lIns="20320" tIns="20320" rIns="20320" bIns="2032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dirty="0" smtClean="0">
              <a:latin typeface="黑体" panose="02010609060101010101" pitchFamily="49" charset="-122"/>
              <a:ea typeface="黑体" panose="02010609060101010101" pitchFamily="49" charset="-122"/>
            </a:rPr>
            <a:t>百倍效率记单词</a:t>
          </a:r>
          <a:endParaRPr lang="zh-CN" altLang="en-US" sz="1600" b="1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7313789" y="1784686"/>
        <a:ext cx="1399179" cy="13991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="1">
                <a:solidFill>
                  <a:srgbClr val="00B050"/>
                </a:solidFill>
                <a:latin typeface="华文隶书" panose="02010800040101010101" pitchFamily="2" charset="-122"/>
                <a:ea typeface="华文隶书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/>
                </a:solidFill>
                <a:latin typeface="华文隶书" panose="02010800040101010101" pitchFamily="2" charset="-122"/>
                <a:ea typeface="华文隶书" panose="0201080004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411510"/>
            <a:ext cx="7787208" cy="792089"/>
          </a:xfrm>
        </p:spPr>
        <p:txBody>
          <a:bodyPr>
            <a:normAutofit/>
          </a:bodyPr>
          <a:lstStyle>
            <a:lvl1pPr algn="l">
              <a:defRPr sz="400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275605"/>
            <a:ext cx="8003232" cy="316835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>
              <a:defRPr sz="200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>
              <a:defRPr sz="180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>
              <a:defRPr sz="160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>
              <a:defRPr sz="160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400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2400"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>
              <a:defRPr sz="2000"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>
              <a:defRPr sz="1800"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>
              <a:defRPr sz="1600"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>
              <a:defRPr sz="1600"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2400">
                <a:latin typeface="华文隶书" panose="02010800040101010101" pitchFamily="2" charset="-122"/>
                <a:ea typeface="华文隶书" panose="02010800040101010101" pitchFamily="2" charset="-122"/>
              </a:defRPr>
            </a:lvl1pPr>
            <a:lvl2pPr>
              <a:defRPr sz="2000">
                <a:latin typeface="华文隶书" panose="02010800040101010101" pitchFamily="2" charset="-122"/>
                <a:ea typeface="华文隶书" panose="02010800040101010101" pitchFamily="2" charset="-122"/>
              </a:defRPr>
            </a:lvl2pPr>
            <a:lvl3pPr>
              <a:defRPr sz="1800">
                <a:latin typeface="华文隶书" panose="02010800040101010101" pitchFamily="2" charset="-122"/>
                <a:ea typeface="华文隶书" panose="02010800040101010101" pitchFamily="2" charset="-122"/>
              </a:defRPr>
            </a:lvl3pPr>
            <a:lvl4pPr>
              <a:defRPr sz="1600">
                <a:latin typeface="华文隶书" panose="02010800040101010101" pitchFamily="2" charset="-122"/>
                <a:ea typeface="华文隶书" panose="02010800040101010101" pitchFamily="2" charset="-122"/>
              </a:defRPr>
            </a:lvl4pPr>
            <a:lvl5pPr>
              <a:defRPr sz="1600">
                <a:latin typeface="华文隶书" panose="02010800040101010101" pitchFamily="2" charset="-122"/>
                <a:ea typeface="华文隶书" panose="02010800040101010101" pitchFamily="2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G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</a:rPr>
              <a:t>词汇</a:t>
            </a:r>
            <a:r>
              <a:rPr lang="zh-CN" altLang="en-US" sz="6000" dirty="0">
                <a:solidFill>
                  <a:schemeClr val="bg1"/>
                </a:solidFill>
              </a:rPr>
              <a:t>扩展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555526"/>
            <a:ext cx="8229600" cy="3816424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</a:rPr>
              <a:t>shun</a:t>
            </a:r>
            <a:r>
              <a:rPr lang="zh-CN" altLang="en-US" sz="3200" dirty="0" smtClean="0">
                <a:solidFill>
                  <a:srgbClr val="00B050"/>
                </a:solidFill>
              </a:rPr>
              <a:t>回避</a:t>
            </a:r>
            <a:endParaRPr lang="en-US" altLang="zh-CN" sz="3200" dirty="0" smtClean="0">
              <a:solidFill>
                <a:srgbClr val="00B050"/>
              </a:solidFill>
            </a:endParaRPr>
          </a:p>
          <a:p>
            <a:r>
              <a:rPr lang="en-US" altLang="zh-CN" dirty="0" smtClean="0"/>
              <a:t>[</a:t>
            </a:r>
            <a:r>
              <a:rPr lang="zh-CN" altLang="en-US" dirty="0"/>
              <a:t>谐音</a:t>
            </a:r>
            <a:r>
              <a:rPr lang="en-US" altLang="zh-CN" dirty="0" smtClean="0"/>
              <a:t>]“</a:t>
            </a:r>
            <a:r>
              <a:rPr lang="zh-CN" altLang="en-US" dirty="0" smtClean="0"/>
              <a:t>闪”</a:t>
            </a:r>
            <a:r>
              <a:rPr lang="zh-CN" altLang="en-US" dirty="0"/>
              <a:t>（</a:t>
            </a:r>
            <a:r>
              <a:rPr lang="zh-CN" altLang="en-US" dirty="0" smtClean="0"/>
              <a:t>见到某人某事，就闪开）</a:t>
            </a:r>
            <a:endParaRPr lang="en-US" altLang="zh-CN" dirty="0" smtClean="0"/>
          </a:p>
          <a:p>
            <a:r>
              <a:rPr lang="zh-CN" altLang="en-US" dirty="0"/>
              <a:t>　　　</a:t>
            </a:r>
            <a:endParaRPr lang="zh-CN" altLang="en-US" dirty="0"/>
          </a:p>
          <a:p>
            <a:endParaRPr lang="zh-CN" altLang="en-US" dirty="0"/>
          </a:p>
          <a:p>
            <a:endParaRPr lang="en-US" altLang="zh-CN" dirty="0" smtClean="0">
              <a:solidFill>
                <a:srgbClr val="00B050"/>
              </a:solidFill>
            </a:endParaRPr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66" b="14737"/>
          <a:stretch>
            <a:fillRect/>
          </a:stretch>
        </p:blipFill>
        <p:spPr>
          <a:xfrm>
            <a:off x="603960" y="1707654"/>
            <a:ext cx="4437698" cy="26642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umbrella</a:t>
            </a:r>
            <a:r>
              <a:rPr lang="zh-CN" altLang="en-US" dirty="0" smtClean="0"/>
              <a:t>雨伞；遮阳伞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[</a:t>
            </a:r>
            <a:r>
              <a:rPr lang="zh-CN" altLang="en-US" dirty="0"/>
              <a:t>谐音</a:t>
            </a:r>
            <a:r>
              <a:rPr lang="en-US" altLang="zh-CN" dirty="0"/>
              <a:t>]“</a:t>
            </a:r>
            <a:r>
              <a:rPr lang="zh-CN" altLang="en-US" dirty="0"/>
              <a:t>俺不热了” </a:t>
            </a:r>
            <a:endParaRPr lang="en-US" altLang="zh-CN" dirty="0" smtClean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14"/>
          <a:stretch>
            <a:fillRect/>
          </a:stretch>
        </p:blipFill>
        <p:spPr>
          <a:xfrm>
            <a:off x="755576" y="1766312"/>
            <a:ext cx="4181772" cy="26614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boff</a:t>
            </a:r>
            <a:r>
              <a:rPr lang="zh-CN" altLang="en-US" dirty="0" smtClean="0"/>
              <a:t>高声大笑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[</a:t>
            </a:r>
            <a:r>
              <a:rPr lang="zh-CN" altLang="en-US" dirty="0"/>
              <a:t>谐音</a:t>
            </a:r>
            <a:r>
              <a:rPr lang="en-US" altLang="zh-CN" dirty="0"/>
              <a:t>]“</a:t>
            </a:r>
            <a:r>
              <a:rPr lang="zh-CN" altLang="en-US" dirty="0"/>
              <a:t>暴富</a:t>
            </a:r>
            <a:r>
              <a:rPr lang="zh-CN" altLang="en-US" dirty="0" smtClean="0"/>
              <a:t>”（有钱了，可以任性了，真高兴！）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br>
              <a:rPr lang="zh-CN" altLang="en-US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211710"/>
            <a:ext cx="1600200" cy="1619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dolt</a:t>
            </a:r>
            <a:r>
              <a:rPr lang="zh-CN" altLang="en-US" dirty="0" smtClean="0"/>
              <a:t>傻瓜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[</a:t>
            </a:r>
            <a:r>
              <a:rPr lang="zh-CN" altLang="en-US" dirty="0"/>
              <a:t>谐音</a:t>
            </a:r>
            <a:r>
              <a:rPr lang="en-US" altLang="zh-CN" dirty="0" smtClean="0"/>
              <a:t>]</a:t>
            </a:r>
            <a:r>
              <a:rPr lang="zh-CN" altLang="en-US" dirty="0" smtClean="0"/>
              <a:t>“逗他”</a:t>
            </a:r>
            <a:endParaRPr lang="en-US" altLang="zh-CN" dirty="0" smtClean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851670"/>
            <a:ext cx="3024336" cy="24482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411510"/>
            <a:ext cx="8003232" cy="4032449"/>
          </a:xfrm>
        </p:spPr>
        <p:txBody>
          <a:bodyPr/>
          <a:lstStyle/>
          <a:p>
            <a:r>
              <a:rPr lang="en-US" altLang="zh-CN" sz="4000" dirty="0" smtClean="0">
                <a:solidFill>
                  <a:srgbClr val="00B050"/>
                </a:solidFill>
              </a:rPr>
              <a:t>ugly</a:t>
            </a:r>
            <a:r>
              <a:rPr lang="zh-CN" altLang="en-US" sz="4000" dirty="0" smtClean="0">
                <a:solidFill>
                  <a:srgbClr val="00B050"/>
                </a:solidFill>
              </a:rPr>
              <a:t>丑</a:t>
            </a:r>
            <a:endParaRPr lang="en-US" altLang="zh-CN" sz="4000" dirty="0" smtClean="0">
              <a:solidFill>
                <a:srgbClr val="00B050"/>
              </a:solidFill>
            </a:endParaRPr>
          </a:p>
          <a:p>
            <a:r>
              <a:rPr lang="en-US" altLang="zh-CN" dirty="0" smtClean="0"/>
              <a:t>[</a:t>
            </a:r>
            <a:r>
              <a:rPr lang="zh-CN" altLang="en-US" dirty="0"/>
              <a:t>谐音</a:t>
            </a:r>
            <a:r>
              <a:rPr lang="en-US" altLang="zh-CN" dirty="0"/>
              <a:t>]“</a:t>
            </a:r>
            <a:r>
              <a:rPr lang="zh-CN" altLang="en-US" dirty="0" smtClean="0"/>
              <a:t>阿哥雷”（阿哥长的真雷人啊）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1" b="5343"/>
          <a:stretch>
            <a:fillRect/>
          </a:stretch>
        </p:blipFill>
        <p:spPr>
          <a:xfrm>
            <a:off x="827584" y="1707654"/>
            <a:ext cx="3816423" cy="27986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627534"/>
            <a:ext cx="8229600" cy="3960439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</a:rPr>
              <a:t>taboo</a:t>
            </a:r>
            <a:r>
              <a:rPr lang="zh-CN" altLang="en-US" sz="2800" dirty="0" smtClean="0">
                <a:solidFill>
                  <a:srgbClr val="00B050"/>
                </a:solidFill>
              </a:rPr>
              <a:t>禁忌</a:t>
            </a:r>
            <a:endParaRPr lang="en-US" altLang="zh-CN" sz="2800" dirty="0">
              <a:solidFill>
                <a:srgbClr val="00B050"/>
              </a:solidFill>
            </a:endParaRPr>
          </a:p>
          <a:p>
            <a:r>
              <a:rPr lang="en-US" altLang="zh-CN" dirty="0"/>
              <a:t>[</a:t>
            </a:r>
            <a:r>
              <a:rPr lang="zh-CN" altLang="en-US" dirty="0"/>
              <a:t>谐音</a:t>
            </a:r>
            <a:r>
              <a:rPr lang="en-US" altLang="zh-CN" dirty="0"/>
              <a:t>]"</a:t>
            </a:r>
            <a:r>
              <a:rPr lang="zh-CN" altLang="en-US" dirty="0"/>
              <a:t>特不</a:t>
            </a:r>
            <a:r>
              <a:rPr lang="en-US" altLang="zh-CN" dirty="0"/>
              <a:t>"</a:t>
            </a:r>
            <a:r>
              <a:rPr lang="zh-CN" altLang="en-US" dirty="0"/>
              <a:t>（特别不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r>
              <a:rPr lang="zh-CN" altLang="en-US" dirty="0"/>
              <a:t>　　　　</a:t>
            </a:r>
            <a:endParaRPr lang="zh-CN" altLang="en-US" dirty="0"/>
          </a:p>
          <a:p>
            <a:r>
              <a:rPr lang="en-US" altLang="zh-CN" sz="2800" dirty="0" smtClean="0">
                <a:solidFill>
                  <a:srgbClr val="00B050"/>
                </a:solidFill>
              </a:rPr>
              <a:t>dart</a:t>
            </a:r>
            <a:r>
              <a:rPr lang="zh-CN" altLang="en-US" sz="2800" dirty="0" smtClean="0">
                <a:solidFill>
                  <a:srgbClr val="00B050"/>
                </a:solidFill>
              </a:rPr>
              <a:t>飞镖</a:t>
            </a:r>
            <a:endParaRPr lang="en-US" altLang="zh-CN" sz="2800" dirty="0">
              <a:solidFill>
                <a:srgbClr val="00B050"/>
              </a:solidFill>
            </a:endParaRPr>
          </a:p>
          <a:p>
            <a:r>
              <a:rPr lang="en-US" altLang="zh-CN" dirty="0"/>
              <a:t>[</a:t>
            </a:r>
            <a:r>
              <a:rPr lang="zh-CN" altLang="en-US" dirty="0"/>
              <a:t>谐音</a:t>
            </a:r>
            <a:r>
              <a:rPr lang="en-US" altLang="zh-CN" dirty="0" smtClean="0"/>
              <a:t>]“</a:t>
            </a:r>
            <a:r>
              <a:rPr lang="zh-CN" altLang="en-US" dirty="0" smtClean="0"/>
              <a:t>打他”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2800" dirty="0" smtClean="0">
                <a:solidFill>
                  <a:srgbClr val="00B050"/>
                </a:solidFill>
              </a:rPr>
              <a:t>fen</a:t>
            </a:r>
            <a:r>
              <a:rPr lang="zh-CN" altLang="en-US" sz="2800" dirty="0" smtClean="0">
                <a:solidFill>
                  <a:srgbClr val="00B050"/>
                </a:solidFill>
              </a:rPr>
              <a:t>沼泽；泥沼</a:t>
            </a:r>
            <a:endParaRPr lang="en-US" altLang="zh-CN" sz="2800" dirty="0" smtClean="0">
              <a:solidFill>
                <a:srgbClr val="00B050"/>
              </a:solidFill>
            </a:endParaRPr>
          </a:p>
          <a:p>
            <a:r>
              <a:rPr lang="en-US" altLang="zh-CN" dirty="0" smtClean="0"/>
              <a:t>[</a:t>
            </a:r>
            <a:r>
              <a:rPr lang="zh-CN" altLang="en-US" dirty="0" smtClean="0"/>
              <a:t>谐音</a:t>
            </a:r>
            <a:r>
              <a:rPr lang="en-US" altLang="zh-CN" dirty="0" smtClean="0"/>
              <a:t>]</a:t>
            </a:r>
            <a:r>
              <a:rPr lang="zh-CN" altLang="en-US" dirty="0" smtClean="0"/>
              <a:t>“粪”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627535"/>
            <a:ext cx="8003232" cy="3816424"/>
          </a:xfrm>
        </p:spPr>
        <p:txBody>
          <a:bodyPr>
            <a:normAutofit lnSpcReduction="10000"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</a:rPr>
              <a:t>ambulance</a:t>
            </a:r>
            <a:r>
              <a:rPr lang="zh-CN" altLang="en-US" sz="3200" dirty="0" smtClean="0">
                <a:solidFill>
                  <a:srgbClr val="00B050"/>
                </a:solidFill>
              </a:rPr>
              <a:t>救护车</a:t>
            </a:r>
            <a:endParaRPr lang="en-US" altLang="zh-CN" sz="3200" dirty="0">
              <a:solidFill>
                <a:srgbClr val="00B050"/>
              </a:solidFill>
            </a:endParaRPr>
          </a:p>
          <a:p>
            <a:r>
              <a:rPr lang="en-US" altLang="zh-CN" dirty="0"/>
              <a:t>[</a:t>
            </a:r>
            <a:r>
              <a:rPr lang="zh-CN" altLang="en-US" dirty="0"/>
              <a:t>谐音</a:t>
            </a:r>
            <a:r>
              <a:rPr lang="en-US" altLang="zh-CN" dirty="0"/>
              <a:t>]“</a:t>
            </a:r>
            <a:r>
              <a:rPr lang="zh-CN" altLang="en-US" dirty="0"/>
              <a:t>俺不能死</a:t>
            </a:r>
            <a:r>
              <a:rPr lang="zh-CN" altLang="en-US" dirty="0" smtClean="0"/>
              <a:t>”</a:t>
            </a:r>
            <a:r>
              <a:rPr lang="zh-CN" altLang="en-US" dirty="0"/>
              <a:t>　　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sz="3200" dirty="0" smtClean="0">
                <a:solidFill>
                  <a:srgbClr val="00B050"/>
                </a:solidFill>
              </a:rPr>
              <a:t>knack</a:t>
            </a:r>
            <a:r>
              <a:rPr lang="zh-CN" altLang="en-US" sz="3200" dirty="0" smtClean="0">
                <a:solidFill>
                  <a:srgbClr val="00B050"/>
                </a:solidFill>
              </a:rPr>
              <a:t>窍门</a:t>
            </a:r>
            <a:endParaRPr lang="en-US" altLang="zh-CN" sz="3200" dirty="0">
              <a:solidFill>
                <a:srgbClr val="00B050"/>
              </a:solidFill>
            </a:endParaRPr>
          </a:p>
          <a:p>
            <a:r>
              <a:rPr lang="en-US" altLang="zh-CN" dirty="0"/>
              <a:t>[</a:t>
            </a:r>
            <a:r>
              <a:rPr lang="zh-CN" altLang="en-US" dirty="0"/>
              <a:t>联想</a:t>
            </a:r>
            <a:r>
              <a:rPr lang="en-US" altLang="zh-CN" dirty="0"/>
              <a:t>] “knock</a:t>
            </a:r>
            <a:r>
              <a:rPr lang="zh-CN" altLang="en-US" dirty="0"/>
              <a:t>敲门</a:t>
            </a:r>
            <a:r>
              <a:rPr lang="zh-CN" altLang="en-US" dirty="0" smtClean="0"/>
              <a:t>”</a:t>
            </a:r>
            <a:endParaRPr lang="zh-CN" altLang="en-US" dirty="0"/>
          </a:p>
          <a:p>
            <a:endParaRPr lang="en-US" altLang="zh-CN" dirty="0" smtClean="0"/>
          </a:p>
          <a:p>
            <a:r>
              <a:rPr lang="en-US" altLang="zh-CN" sz="3200" dirty="0" smtClean="0">
                <a:solidFill>
                  <a:srgbClr val="00B050"/>
                </a:solidFill>
              </a:rPr>
              <a:t>bale</a:t>
            </a:r>
            <a:r>
              <a:rPr lang="zh-CN" altLang="en-US" sz="3200" dirty="0" smtClean="0">
                <a:solidFill>
                  <a:srgbClr val="00B050"/>
                </a:solidFill>
              </a:rPr>
              <a:t>灾祸；不幸</a:t>
            </a:r>
            <a:endParaRPr lang="en-US" altLang="zh-CN" sz="3200" dirty="0">
              <a:solidFill>
                <a:srgbClr val="00B050"/>
              </a:solidFill>
            </a:endParaRPr>
          </a:p>
          <a:p>
            <a:r>
              <a:rPr lang="en-US" altLang="zh-CN" dirty="0"/>
              <a:t>[</a:t>
            </a:r>
            <a:r>
              <a:rPr lang="zh-CN" altLang="en-US" dirty="0"/>
              <a:t>谐音</a:t>
            </a:r>
            <a:r>
              <a:rPr lang="en-US" altLang="zh-CN" dirty="0" smtClean="0"/>
              <a:t>]“</a:t>
            </a:r>
            <a:r>
              <a:rPr lang="zh-CN" altLang="en-US" dirty="0" smtClean="0"/>
              <a:t>背哦</a:t>
            </a:r>
            <a:r>
              <a:rPr lang="zh-CN" altLang="en-US" dirty="0"/>
              <a:t>”</a:t>
            </a:r>
            <a:r>
              <a:rPr lang="zh-CN" altLang="en-US" dirty="0" smtClean="0"/>
              <a:t>（</a:t>
            </a:r>
            <a:r>
              <a:rPr lang="zh-CN" altLang="en-US" dirty="0"/>
              <a:t>东北话：点背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267494"/>
            <a:ext cx="8003232" cy="4176465"/>
          </a:xfrm>
        </p:spPr>
        <p:txBody>
          <a:bodyPr>
            <a:normAutofit lnSpcReduction="10000"/>
          </a:bodyPr>
          <a:lstStyle/>
          <a:p>
            <a:endParaRPr lang="zh-CN" altLang="en-US" dirty="0"/>
          </a:p>
          <a:p>
            <a:r>
              <a:rPr lang="en-US" altLang="zh-CN" sz="3200" dirty="0" smtClean="0">
                <a:solidFill>
                  <a:srgbClr val="00B050"/>
                </a:solidFill>
              </a:rPr>
              <a:t>sting</a:t>
            </a:r>
            <a:r>
              <a:rPr lang="zh-CN" altLang="en-US" sz="3200" dirty="0" smtClean="0">
                <a:solidFill>
                  <a:srgbClr val="00B050"/>
                </a:solidFill>
              </a:rPr>
              <a:t>刺；叮咬</a:t>
            </a:r>
            <a:endParaRPr lang="en-US" altLang="zh-CN" sz="3200" dirty="0">
              <a:solidFill>
                <a:srgbClr val="00B050"/>
              </a:solidFill>
            </a:endParaRPr>
          </a:p>
          <a:p>
            <a:r>
              <a:rPr lang="en-US" altLang="zh-CN" dirty="0"/>
              <a:t>[</a:t>
            </a:r>
            <a:r>
              <a:rPr lang="zh-CN" altLang="en-US" dirty="0"/>
              <a:t>谐音</a:t>
            </a:r>
            <a:r>
              <a:rPr lang="en-US" altLang="zh-CN" dirty="0"/>
              <a:t>]“</a:t>
            </a:r>
            <a:r>
              <a:rPr lang="zh-CN" altLang="en-US" dirty="0"/>
              <a:t>死叮” 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sz="3200" dirty="0" smtClean="0">
                <a:solidFill>
                  <a:srgbClr val="00B050"/>
                </a:solidFill>
              </a:rPr>
              <a:t>strong</a:t>
            </a:r>
            <a:r>
              <a:rPr lang="zh-CN" altLang="en-US" sz="3200" dirty="0" smtClean="0">
                <a:solidFill>
                  <a:srgbClr val="00B050"/>
                </a:solidFill>
              </a:rPr>
              <a:t>强壮的</a:t>
            </a:r>
            <a:endParaRPr lang="en-US" altLang="zh-CN" sz="3200" dirty="0">
              <a:solidFill>
                <a:srgbClr val="00B050"/>
              </a:solidFill>
            </a:endParaRPr>
          </a:p>
          <a:p>
            <a:r>
              <a:rPr lang="en-US" altLang="zh-CN" dirty="0"/>
              <a:t>[</a:t>
            </a:r>
            <a:r>
              <a:rPr lang="zh-CN" altLang="en-US" dirty="0"/>
              <a:t>谐音</a:t>
            </a:r>
            <a:r>
              <a:rPr lang="en-US" altLang="zh-CN" dirty="0"/>
              <a:t>]“</a:t>
            </a:r>
            <a:r>
              <a:rPr lang="zh-CN" altLang="en-US" dirty="0"/>
              <a:t>死壮” 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sz="3200" dirty="0" smtClean="0">
                <a:solidFill>
                  <a:srgbClr val="00B050"/>
                </a:solidFill>
              </a:rPr>
              <a:t>scowl</a:t>
            </a:r>
            <a:r>
              <a:rPr lang="zh-CN" altLang="en-US" sz="3200" dirty="0" smtClean="0">
                <a:solidFill>
                  <a:srgbClr val="00B050"/>
                </a:solidFill>
              </a:rPr>
              <a:t>皱眉头</a:t>
            </a:r>
            <a:endParaRPr lang="en-US" altLang="zh-CN" sz="3200" dirty="0">
              <a:solidFill>
                <a:srgbClr val="00B050"/>
              </a:solidFill>
            </a:endParaRPr>
          </a:p>
          <a:p>
            <a:r>
              <a:rPr lang="en-US" altLang="zh-CN" dirty="0"/>
              <a:t>[</a:t>
            </a:r>
            <a:r>
              <a:rPr lang="zh-CN" altLang="en-US" dirty="0"/>
              <a:t>谐音</a:t>
            </a:r>
            <a:r>
              <a:rPr lang="en-US" altLang="zh-CN" dirty="0"/>
              <a:t>]“</a:t>
            </a:r>
            <a:r>
              <a:rPr lang="zh-CN" altLang="en-US" dirty="0"/>
              <a:t>思考” 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555527"/>
            <a:ext cx="8003232" cy="3888432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</a:rPr>
              <a:t>ambition</a:t>
            </a:r>
            <a:r>
              <a:rPr lang="zh-CN" altLang="en-US" sz="3200" dirty="0" smtClean="0">
                <a:solidFill>
                  <a:srgbClr val="00B050"/>
                </a:solidFill>
              </a:rPr>
              <a:t>雄心；壮志</a:t>
            </a:r>
            <a:endParaRPr lang="en-US" altLang="zh-CN" sz="3200" dirty="0">
              <a:solidFill>
                <a:srgbClr val="00B050"/>
              </a:solidFill>
            </a:endParaRPr>
          </a:p>
          <a:p>
            <a:r>
              <a:rPr lang="en-US" altLang="zh-CN" dirty="0"/>
              <a:t>[</a:t>
            </a:r>
            <a:r>
              <a:rPr lang="zh-CN" altLang="en-US" dirty="0"/>
              <a:t>谐音</a:t>
            </a:r>
            <a:r>
              <a:rPr lang="en-US" altLang="zh-CN" dirty="0"/>
              <a:t>]“</a:t>
            </a:r>
            <a:r>
              <a:rPr lang="zh-CN" altLang="en-US" dirty="0"/>
              <a:t>俺必胜” </a:t>
            </a:r>
            <a:endParaRPr lang="en-US" altLang="zh-CN" dirty="0" smtClean="0"/>
          </a:p>
          <a:p>
            <a:endParaRPr lang="zh-CN" altLang="en-US" sz="2800" dirty="0"/>
          </a:p>
          <a:p>
            <a:r>
              <a:rPr lang="en-US" altLang="zh-CN" sz="3200" dirty="0" smtClean="0">
                <a:solidFill>
                  <a:srgbClr val="00B050"/>
                </a:solidFill>
              </a:rPr>
              <a:t>blight</a:t>
            </a:r>
            <a:r>
              <a:rPr lang="zh-CN" altLang="en-US" sz="3200" dirty="0" smtClean="0">
                <a:solidFill>
                  <a:srgbClr val="00B050"/>
                </a:solidFill>
              </a:rPr>
              <a:t>枯萎</a:t>
            </a:r>
            <a:endParaRPr lang="en-US" altLang="zh-CN" sz="3200" dirty="0">
              <a:solidFill>
                <a:srgbClr val="00B050"/>
              </a:solidFill>
            </a:endParaRPr>
          </a:p>
          <a:p>
            <a:r>
              <a:rPr lang="en-US" altLang="zh-CN" dirty="0"/>
              <a:t>[</a:t>
            </a:r>
            <a:r>
              <a:rPr lang="zh-CN" altLang="en-US" dirty="0"/>
              <a:t>联想</a:t>
            </a:r>
            <a:r>
              <a:rPr lang="en-US" altLang="zh-CN" dirty="0"/>
              <a:t>] “</a:t>
            </a:r>
            <a:r>
              <a:rPr lang="zh-CN" altLang="en-US" dirty="0"/>
              <a:t>不见光，</a:t>
            </a:r>
            <a:r>
              <a:rPr lang="en-US" altLang="zh-CN" dirty="0"/>
              <a:t>b</a:t>
            </a:r>
            <a:r>
              <a:rPr lang="zh-CN" altLang="en-US" dirty="0"/>
              <a:t>见</a:t>
            </a:r>
            <a:r>
              <a:rPr lang="en-US" altLang="zh-CN" dirty="0"/>
              <a:t>light</a:t>
            </a:r>
            <a:r>
              <a:rPr lang="zh-CN" altLang="en-US" dirty="0"/>
              <a:t>，植物枯萎了”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……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切记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不要</a:t>
            </a:r>
            <a:r>
              <a:rPr lang="zh-CN" altLang="en-US" dirty="0"/>
              <a:t>受以上例子的迷惑，巧合记忆只是</a:t>
            </a:r>
            <a:r>
              <a:rPr lang="zh-CN" altLang="en-US" dirty="0" smtClean="0"/>
              <a:t>巧合</a:t>
            </a:r>
            <a:endParaRPr lang="en-US" altLang="zh-CN" dirty="0" smtClean="0"/>
          </a:p>
          <a:p>
            <a:r>
              <a:rPr lang="zh-CN" altLang="en-US" dirty="0"/>
              <a:t>只适合以上例子等少数</a:t>
            </a:r>
            <a:r>
              <a:rPr lang="zh-CN" altLang="en-US" dirty="0" smtClean="0"/>
              <a:t>单词</a:t>
            </a:r>
            <a:endParaRPr lang="en-US" altLang="zh-CN" dirty="0" smtClean="0"/>
          </a:p>
          <a:p>
            <a:r>
              <a:rPr lang="zh-CN" altLang="en-US" dirty="0" smtClean="0"/>
              <a:t>英语中有数百万单词，而以上只占很小的比例</a:t>
            </a:r>
            <a:endParaRPr lang="zh-CN" altLang="en-US" dirty="0"/>
          </a:p>
          <a:p>
            <a:r>
              <a:rPr lang="zh-CN" altLang="en-US" dirty="0"/>
              <a:t>绝大多数单词还要运用规律</a:t>
            </a:r>
            <a:r>
              <a:rPr lang="zh-CN" altLang="en-US" dirty="0" smtClean="0"/>
              <a:t>与</a:t>
            </a:r>
            <a:r>
              <a:rPr lang="zh-CN" altLang="en-US" dirty="0"/>
              <a:t>历史文化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>
                <a:solidFill>
                  <a:srgbClr val="00B050"/>
                </a:solidFill>
              </a:rPr>
              <a:t>在很难找到简单实用的有关记单词的规律或辞源时，可以考虑用巧合记忆法（利用单词拼写或者发音上的巧合）。</a:t>
            </a:r>
            <a:endParaRPr lang="zh-CN" altLang="en-US" sz="28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179512" y="123478"/>
          <a:ext cx="8712968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00B050"/>
                </a:solidFill>
              </a:rPr>
              <a:t>适合巧合记忆的单词还有：</a:t>
            </a:r>
            <a:endParaRPr lang="zh-CN" altLang="en-US" sz="40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hyphen</a:t>
            </a:r>
            <a:r>
              <a:rPr lang="zh-CN" altLang="en-US" dirty="0" smtClean="0"/>
              <a:t>连字符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[</a:t>
            </a:r>
            <a:r>
              <a:rPr lang="zh-CN" altLang="en-US" dirty="0"/>
              <a:t>谐音</a:t>
            </a:r>
            <a:r>
              <a:rPr lang="en-US" altLang="zh-CN" dirty="0"/>
              <a:t>] “</a:t>
            </a:r>
            <a:r>
              <a:rPr lang="zh-CN" altLang="en-US" dirty="0"/>
              <a:t>还分着呢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baby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en-US" altLang="zh-CN" dirty="0" smtClean="0"/>
              <a:t>sit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empty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en-US" altLang="zh-CN" dirty="0" smtClean="0"/>
              <a:t>handed</a:t>
            </a:r>
            <a:endParaRPr lang="zh-CN" altLang="en-US" dirty="0"/>
          </a:p>
        </p:txBody>
      </p:sp>
      <p:sp>
        <p:nvSpPr>
          <p:cNvPr id="8" name="下箭头 7"/>
          <p:cNvSpPr/>
          <p:nvPr/>
        </p:nvSpPr>
        <p:spPr>
          <a:xfrm>
            <a:off x="1403648" y="2211710"/>
            <a:ext cx="72008" cy="504056"/>
          </a:xfrm>
          <a:prstGeom prst="downArrow">
            <a:avLst/>
          </a:prstGeom>
          <a:solidFill>
            <a:schemeClr val="accent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>
            <a:off x="1574268" y="3075806"/>
            <a:ext cx="72008" cy="504056"/>
          </a:xfrm>
          <a:prstGeom prst="downArrow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curse</a:t>
            </a:r>
            <a:r>
              <a:rPr lang="zh-CN" altLang="en-US" dirty="0" smtClean="0"/>
              <a:t>诅咒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[</a:t>
            </a:r>
            <a:r>
              <a:rPr lang="zh-CN" altLang="en-US" dirty="0"/>
              <a:t>谐音</a:t>
            </a:r>
            <a:r>
              <a:rPr lang="en-US" altLang="zh-CN" dirty="0"/>
              <a:t>] “</a:t>
            </a:r>
            <a:r>
              <a:rPr lang="zh-CN" altLang="en-US" dirty="0"/>
              <a:t>克死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4" y="2139701"/>
            <a:ext cx="3137545" cy="20916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dirty="0" smtClean="0"/>
            </a:br>
            <a:r>
              <a:rPr lang="en-US" altLang="zh-CN" dirty="0" smtClean="0"/>
              <a:t>enigma </a:t>
            </a:r>
            <a:r>
              <a:rPr lang="en-US" altLang="zh-CN" sz="2700" dirty="0" smtClean="0"/>
              <a:t>1</a:t>
            </a:r>
            <a:r>
              <a:rPr lang="zh-CN" altLang="en-US" sz="2700" dirty="0" smtClean="0"/>
              <a:t>）迷</a:t>
            </a:r>
            <a:r>
              <a:rPr lang="zh-CN" altLang="en-US" sz="2700" dirty="0"/>
              <a:t>；看不懂的东西；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203598"/>
            <a:ext cx="7941568" cy="3394472"/>
          </a:xfrm>
        </p:spPr>
        <p:txBody>
          <a:bodyPr/>
          <a:lstStyle/>
          <a:p>
            <a:r>
              <a:rPr lang="zh-CN" altLang="en-US" sz="2400" dirty="0" smtClean="0"/>
              <a:t>           </a:t>
            </a:r>
            <a:r>
              <a:rPr lang="en-US" altLang="zh-CN" dirty="0" smtClean="0">
                <a:solidFill>
                  <a:srgbClr val="00B050"/>
                </a:solidFill>
              </a:rPr>
              <a:t>2</a:t>
            </a:r>
            <a:r>
              <a:rPr lang="zh-CN" altLang="en-US" dirty="0" smtClean="0">
                <a:solidFill>
                  <a:srgbClr val="00B050"/>
                </a:solidFill>
              </a:rPr>
              <a:t>）二战</a:t>
            </a:r>
            <a:r>
              <a:rPr lang="zh-CN" altLang="en-US" dirty="0">
                <a:solidFill>
                  <a:srgbClr val="00B050"/>
                </a:solidFill>
              </a:rPr>
              <a:t>时德国的密码机</a:t>
            </a:r>
            <a:r>
              <a:rPr lang="en-US" altLang="zh-CN" dirty="0">
                <a:solidFill>
                  <a:srgbClr val="00B050"/>
                </a:solidFill>
              </a:rPr>
              <a:t>-</a:t>
            </a:r>
            <a:r>
              <a:rPr lang="zh-CN" altLang="en-US" dirty="0">
                <a:solidFill>
                  <a:srgbClr val="00B050"/>
                </a:solidFill>
              </a:rPr>
              <a:t>恩尼格玛密码机</a:t>
            </a:r>
            <a:endParaRPr lang="zh-CN" altLang="en-US" dirty="0">
              <a:solidFill>
                <a:srgbClr val="00B050"/>
              </a:solidFill>
            </a:endParaRPr>
          </a:p>
          <a:p>
            <a:r>
              <a:rPr lang="en-US" altLang="zh-CN" sz="2400" dirty="0" smtClean="0"/>
              <a:t> [</a:t>
            </a:r>
            <a:r>
              <a:rPr lang="zh-CN" altLang="en-US" sz="2400" dirty="0"/>
              <a:t>谐音</a:t>
            </a:r>
            <a:r>
              <a:rPr lang="en-US" altLang="zh-CN" sz="2400" dirty="0"/>
              <a:t>] “</a:t>
            </a:r>
            <a:r>
              <a:rPr lang="zh-CN" altLang="en-US" sz="2400" dirty="0"/>
              <a:t>哎，你干嘛呢？（我怎么看不懂你呢）</a:t>
            </a:r>
            <a:r>
              <a:rPr lang="zh-CN" altLang="en-US" sz="2400" dirty="0" smtClean="0"/>
              <a:t>”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283719"/>
            <a:ext cx="2736304" cy="21911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widow</a:t>
            </a:r>
            <a:r>
              <a:rPr lang="zh-CN" altLang="en-US" dirty="0" smtClean="0"/>
              <a:t>寡妇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[</a:t>
            </a:r>
            <a:r>
              <a:rPr lang="zh-CN" altLang="en-US" dirty="0"/>
              <a:t>联想</a:t>
            </a:r>
            <a:r>
              <a:rPr lang="en-US" altLang="zh-CN" dirty="0"/>
              <a:t>] “</a:t>
            </a:r>
            <a:r>
              <a:rPr lang="zh-CN" altLang="en-US" dirty="0"/>
              <a:t>很像</a:t>
            </a:r>
            <a:r>
              <a:rPr lang="en-US" altLang="zh-CN" dirty="0"/>
              <a:t>window</a:t>
            </a:r>
            <a:r>
              <a:rPr lang="zh-CN" altLang="en-US" dirty="0"/>
              <a:t>，</a:t>
            </a:r>
            <a:r>
              <a:rPr lang="zh-CN" altLang="en-US" dirty="0" smtClean="0"/>
              <a:t>寡妇守窗盼</a:t>
            </a:r>
            <a:r>
              <a:rPr lang="zh-CN" altLang="en-US" dirty="0"/>
              <a:t>夫归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782373"/>
            <a:ext cx="2664295" cy="27071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tan</a:t>
            </a:r>
            <a:r>
              <a:rPr lang="zh-CN" altLang="en-US" dirty="0"/>
              <a:t>（日晒后皮肤的）黝黑色；棕褐色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[</a:t>
            </a:r>
            <a:r>
              <a:rPr lang="zh-CN" altLang="en-US" dirty="0"/>
              <a:t>谐音</a:t>
            </a:r>
            <a:r>
              <a:rPr lang="en-US" altLang="zh-CN" dirty="0" smtClean="0"/>
              <a:t>]“</a:t>
            </a:r>
            <a:r>
              <a:rPr lang="zh-CN" altLang="en-US" dirty="0" smtClean="0"/>
              <a:t>碳”（像碳一样黝黑）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>
            <a:fillRect/>
          </a:stretch>
        </p:blipFill>
        <p:spPr>
          <a:xfrm>
            <a:off x="755576" y="1779662"/>
            <a:ext cx="2592288" cy="26165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hood</a:t>
            </a:r>
            <a:r>
              <a:rPr lang="zh-CN" altLang="en-US" dirty="0" smtClean="0"/>
              <a:t>头巾；引擎盖；风帽，帽兜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[</a:t>
            </a:r>
            <a:r>
              <a:rPr lang="zh-CN" altLang="en-US" dirty="0"/>
              <a:t>谐音</a:t>
            </a:r>
            <a:r>
              <a:rPr lang="en-US" altLang="zh-CN" dirty="0"/>
              <a:t>]“</a:t>
            </a:r>
            <a:r>
              <a:rPr lang="zh-CN" altLang="en-US" dirty="0"/>
              <a:t>护的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56" y="1995686"/>
            <a:ext cx="2491358" cy="22461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995686"/>
            <a:ext cx="3024336" cy="22767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commondata" val="eyJoZGlkIjoiM2JhMmQ2ZmU4OTVmNDllNTFjYWNhMzA5MzVmNDg0YTA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713</Words>
  <Application>WPS 演示</Application>
  <PresentationFormat>全屏显示(16:9)</PresentationFormat>
  <Paragraphs>123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Arial</vt:lpstr>
      <vt:lpstr>宋体</vt:lpstr>
      <vt:lpstr>Wingdings</vt:lpstr>
      <vt:lpstr>华文隶书</vt:lpstr>
      <vt:lpstr>微软雅黑</vt:lpstr>
      <vt:lpstr>隶书</vt:lpstr>
      <vt:lpstr>Arial Unicode MS</vt:lpstr>
      <vt:lpstr>Calibri</vt:lpstr>
      <vt:lpstr>黑体</vt:lpstr>
      <vt:lpstr>Office 主题</vt:lpstr>
      <vt:lpstr>词汇扩展</vt:lpstr>
      <vt:lpstr>PowerPoint 演示文稿</vt:lpstr>
      <vt:lpstr>PowerPoint 演示文稿</vt:lpstr>
      <vt:lpstr>hyphen连字符</vt:lpstr>
      <vt:lpstr>curse诅咒</vt:lpstr>
      <vt:lpstr> enigma 1）迷；看不懂的东西； </vt:lpstr>
      <vt:lpstr>widow寡妇</vt:lpstr>
      <vt:lpstr>tan（日晒后皮肤的）黝黑色；棕褐色</vt:lpstr>
      <vt:lpstr>hood头巾；引擎盖；风帽，帽兜</vt:lpstr>
      <vt:lpstr>PowerPoint 演示文稿</vt:lpstr>
      <vt:lpstr>umbrella雨伞；遮阳伞</vt:lpstr>
      <vt:lpstr>boff高声大笑</vt:lpstr>
      <vt:lpstr>dolt傻瓜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切记：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tiefu zhao</dc:creator>
  <cp:lastModifiedBy>飞天猪文朋</cp:lastModifiedBy>
  <cp:revision>65</cp:revision>
  <dcterms:created xsi:type="dcterms:W3CDTF">2014-08-02T14:07:00Z</dcterms:created>
  <dcterms:modified xsi:type="dcterms:W3CDTF">2024-06-04T13:31:26Z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0F96781B50914991A6A2987E37CC0ED8_12</vt:lpwstr>
  </property>
  <property fmtid="{D5CDD505-2E9C-101B-9397-08002B2CF9AE}" pid="3" name="KSOProductBuildVer">
    <vt:lpwstr>2052-12.1.0.16929</vt:lpwstr>
  </property>
</Properties>
</file>