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13" r:id="rId3"/>
    <p:sldId id="314" r:id="rId4"/>
    <p:sldId id="330" r:id="rId5"/>
    <p:sldId id="331" r:id="rId6"/>
    <p:sldId id="332" r:id="rId7"/>
    <p:sldId id="333" r:id="rId8"/>
    <p:sldId id="337" r:id="rId9"/>
    <p:sldId id="338" r:id="rId10"/>
    <p:sldId id="335" r:id="rId11"/>
  </p:sldIdLst>
  <p:sldSz cx="9144000" cy="5143500" type="screen16x9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42" autoAdjust="0"/>
    <p:restoredTop sz="94660"/>
  </p:normalViewPr>
  <p:slideViewPr>
    <p:cSldViewPr>
      <p:cViewPr>
        <p:scale>
          <a:sx n="125" d="100"/>
          <a:sy n="125" d="100"/>
        </p:scale>
        <p:origin x="-1392" y="-4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="1">
                <a:solidFill>
                  <a:srgbClr val="00B050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411510"/>
            <a:ext cx="7787208" cy="792089"/>
          </a:xfrm>
        </p:spPr>
        <p:txBody>
          <a:bodyPr>
            <a:normAutofit/>
          </a:bodyPr>
          <a:lstStyle>
            <a:lvl1pPr algn="l">
              <a:defRPr sz="400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275605"/>
            <a:ext cx="8003232" cy="331901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>
              <a:defRPr sz="200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>
              <a:defRPr sz="180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>
              <a:defRPr sz="160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>
              <a:defRPr sz="160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00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>
              <a:defRPr sz="2000"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>
              <a:defRPr sz="1800"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  <a:lvl2pPr>
              <a:defRPr sz="2000">
                <a:latin typeface="华文隶书" panose="02010800040101010101" pitchFamily="2" charset="-122"/>
                <a:ea typeface="华文隶书" panose="02010800040101010101" pitchFamily="2" charset="-122"/>
              </a:defRPr>
            </a:lvl2pPr>
            <a:lvl3pPr>
              <a:defRPr sz="1800">
                <a:latin typeface="华文隶书" panose="02010800040101010101" pitchFamily="2" charset="-122"/>
                <a:ea typeface="华文隶书" panose="02010800040101010101" pitchFamily="2" charset="-122"/>
              </a:defRPr>
            </a:lvl3pPr>
            <a:lvl4pPr>
              <a:defRPr sz="1600">
                <a:latin typeface="华文隶书" panose="02010800040101010101" pitchFamily="2" charset="-122"/>
                <a:ea typeface="华文隶书" panose="02010800040101010101" pitchFamily="2" charset="-122"/>
              </a:defRPr>
            </a:lvl4pPr>
            <a:lvl5pPr>
              <a:defRPr sz="1600">
                <a:latin typeface="华文隶书" panose="02010800040101010101" pitchFamily="2" charset="-122"/>
                <a:ea typeface="华文隶书" panose="02010800040101010101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第一课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/>
              <a:t>joint</a:t>
            </a:r>
            <a:r>
              <a:rPr lang="zh-CN" altLang="en-US" sz="2800" b="1" dirty="0"/>
              <a:t>关节，连接处</a:t>
            </a:r>
            <a:endParaRPr lang="zh-CN" altLang="en-US" sz="2800" b="1" dirty="0"/>
          </a:p>
          <a:p>
            <a:r>
              <a:rPr lang="en-US" altLang="zh-CN" dirty="0" smtClean="0"/>
              <a:t>fortnight</a:t>
            </a:r>
            <a:r>
              <a:rPr lang="zh-CN" altLang="en-US" dirty="0"/>
              <a:t>两星期</a:t>
            </a:r>
            <a:endParaRPr lang="zh-CN" altLang="en-US" dirty="0"/>
          </a:p>
          <a:p>
            <a:r>
              <a:rPr lang="en-US" altLang="zh-CN" dirty="0" err="1"/>
              <a:t>sennight</a:t>
            </a:r>
            <a:r>
              <a:rPr lang="zh-CN" altLang="en-US" dirty="0" smtClean="0"/>
              <a:t>一星期             </a:t>
            </a:r>
            <a:endParaRPr lang="zh-CN" altLang="en-US" dirty="0"/>
          </a:p>
          <a:p>
            <a:r>
              <a:rPr lang="en-US" altLang="zh-CN" dirty="0"/>
              <a:t>adjoin</a:t>
            </a:r>
            <a:r>
              <a:rPr lang="zh-CN" altLang="en-US" dirty="0"/>
              <a:t>毗邻</a:t>
            </a:r>
            <a:endParaRPr lang="zh-CN" altLang="en-US" dirty="0"/>
          </a:p>
          <a:p>
            <a:r>
              <a:rPr lang="en-US" altLang="zh-CN" dirty="0"/>
              <a:t>adjust</a:t>
            </a:r>
            <a:r>
              <a:rPr lang="zh-CN" altLang="en-US" dirty="0"/>
              <a:t>调整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245" y="1347614"/>
            <a:ext cx="2484854" cy="277315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  <a:headEnd/>
            <a:tailEnd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1" dirty="0"/>
              <a:t>pregnant</a:t>
            </a:r>
            <a:r>
              <a:rPr lang="zh-CN" altLang="en-US" sz="2800" b="1" dirty="0"/>
              <a:t>怀孕的</a:t>
            </a:r>
            <a:endParaRPr lang="zh-CN" altLang="en-US" sz="2800" b="1" dirty="0"/>
          </a:p>
          <a:p>
            <a:r>
              <a:rPr lang="en-US" altLang="zh-CN" dirty="0" smtClean="0"/>
              <a:t>abandon</a:t>
            </a:r>
            <a:r>
              <a:rPr lang="zh-CN" altLang="en-US" dirty="0"/>
              <a:t>放弃</a:t>
            </a:r>
            <a:endParaRPr lang="zh-CN" altLang="en-US" dirty="0"/>
          </a:p>
          <a:p>
            <a:r>
              <a:rPr lang="en-US" altLang="zh-CN" dirty="0"/>
              <a:t>pest</a:t>
            </a:r>
            <a:r>
              <a:rPr lang="zh-CN" altLang="en-US" dirty="0"/>
              <a:t>害虫</a:t>
            </a:r>
            <a:endParaRPr lang="zh-CN" altLang="en-US" dirty="0"/>
          </a:p>
          <a:p>
            <a:r>
              <a:rPr lang="en-US" altLang="zh-CN" dirty="0" smtClean="0"/>
              <a:t>ox</a:t>
            </a:r>
            <a:r>
              <a:rPr lang="zh-CN" altLang="en-US" dirty="0"/>
              <a:t>（被阉割的）公牛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275606"/>
            <a:ext cx="4176464" cy="27045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  <a:headEnd/>
            <a:tailEnd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2600" b="1" dirty="0"/>
              <a:t>orange</a:t>
            </a:r>
            <a:r>
              <a:rPr lang="zh-CN" altLang="en-US" sz="2600" b="1" dirty="0"/>
              <a:t>橙子</a:t>
            </a:r>
            <a:r>
              <a:rPr lang="en-US" altLang="zh-CN" sz="2600" b="1" dirty="0"/>
              <a:t>——range(</a:t>
            </a:r>
            <a:r>
              <a:rPr lang="zh-CN" altLang="en-US" sz="2600" b="1" dirty="0"/>
              <a:t>排列</a:t>
            </a:r>
            <a:r>
              <a:rPr lang="en-US" altLang="zh-CN" sz="2600" b="1" dirty="0"/>
              <a:t>)+o</a:t>
            </a:r>
            <a:endParaRPr lang="en-US" altLang="zh-CN" sz="2600" b="1" dirty="0"/>
          </a:p>
          <a:p>
            <a:r>
              <a:rPr lang="en-US" altLang="zh-CN" dirty="0"/>
              <a:t>golden apple</a:t>
            </a:r>
            <a:r>
              <a:rPr lang="zh-CN" altLang="en-US" dirty="0"/>
              <a:t>橙子</a:t>
            </a:r>
            <a:endParaRPr lang="zh-CN" altLang="en-US" dirty="0"/>
          </a:p>
          <a:p>
            <a:r>
              <a:rPr lang="en-US" altLang="zh-CN" dirty="0"/>
              <a:t>bomb</a:t>
            </a:r>
            <a:r>
              <a:rPr lang="zh-CN" altLang="en-US" dirty="0"/>
              <a:t>炸弹</a:t>
            </a:r>
            <a:endParaRPr lang="zh-CN" altLang="en-US" dirty="0"/>
          </a:p>
          <a:p>
            <a:r>
              <a:rPr lang="en-US" altLang="zh-CN" dirty="0"/>
              <a:t>bomber</a:t>
            </a:r>
            <a:r>
              <a:rPr lang="zh-CN" altLang="en-US" dirty="0"/>
              <a:t>轰炸机</a:t>
            </a:r>
            <a:endParaRPr lang="zh-CN" altLang="en-US" dirty="0"/>
          </a:p>
          <a:p>
            <a:r>
              <a:rPr lang="en-US" altLang="zh-CN" dirty="0"/>
              <a:t>fighter</a:t>
            </a:r>
            <a:r>
              <a:rPr lang="zh-CN" altLang="en-US" dirty="0"/>
              <a:t>战斗机</a:t>
            </a:r>
            <a:endParaRPr lang="zh-CN" altLang="en-US" dirty="0"/>
          </a:p>
          <a:p>
            <a:r>
              <a:rPr lang="en-US" altLang="zh-CN" dirty="0"/>
              <a:t>bigwig</a:t>
            </a:r>
            <a:r>
              <a:rPr lang="zh-CN" altLang="en-US" dirty="0"/>
              <a:t>大人物</a:t>
            </a:r>
            <a:endParaRPr lang="zh-CN" altLang="en-US" dirty="0"/>
          </a:p>
          <a:p>
            <a:r>
              <a:rPr lang="en-US" altLang="zh-CN" dirty="0"/>
              <a:t>big potato</a:t>
            </a:r>
            <a:r>
              <a:rPr lang="zh-CN" altLang="en-US" dirty="0"/>
              <a:t>大人物</a:t>
            </a:r>
            <a:endParaRPr lang="zh-CN" altLang="en-US" dirty="0"/>
          </a:p>
          <a:p>
            <a:r>
              <a:rPr lang="en-US" altLang="zh-CN" dirty="0"/>
              <a:t>dawn</a:t>
            </a:r>
            <a:r>
              <a:rPr lang="zh-CN" altLang="en-US" dirty="0"/>
              <a:t>黎明</a:t>
            </a:r>
            <a:r>
              <a:rPr lang="en-US" altLang="zh-CN" dirty="0"/>
              <a:t>——down</a:t>
            </a:r>
            <a:r>
              <a:rPr lang="zh-CN" altLang="en-US" dirty="0"/>
              <a:t>下</a:t>
            </a:r>
            <a:endParaRPr lang="zh-CN" altLang="en-US" dirty="0"/>
          </a:p>
          <a:p>
            <a:r>
              <a:rPr lang="en-US" altLang="zh-CN" dirty="0"/>
              <a:t>bundle</a:t>
            </a:r>
            <a:r>
              <a:rPr lang="zh-CN" altLang="en-US" dirty="0"/>
              <a:t>捆；束</a:t>
            </a:r>
            <a:r>
              <a:rPr lang="en-US" altLang="zh-CN" dirty="0"/>
              <a:t>——bind</a:t>
            </a:r>
            <a:r>
              <a:rPr lang="zh-CN" altLang="en-US" dirty="0"/>
              <a:t>绑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707654"/>
            <a:ext cx="3488960" cy="216356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peck</a:t>
            </a:r>
            <a:r>
              <a:rPr lang="zh-CN" altLang="en-US" sz="2400" dirty="0"/>
              <a:t>啄食      </a:t>
            </a:r>
            <a:r>
              <a:rPr lang="en-US" altLang="zh-CN" sz="2400" dirty="0"/>
              <a:t>——pick</a:t>
            </a:r>
            <a:r>
              <a:rPr lang="zh-CN" altLang="en-US" sz="2400" dirty="0"/>
              <a:t>采摘；挑选</a:t>
            </a:r>
            <a:endParaRPr lang="zh-CN" altLang="en-US" sz="2400" dirty="0"/>
          </a:p>
          <a:p>
            <a:r>
              <a:rPr lang="en-US" altLang="zh-CN" sz="2400" dirty="0"/>
              <a:t>veto</a:t>
            </a:r>
            <a:r>
              <a:rPr lang="zh-CN" altLang="en-US" sz="2400" dirty="0"/>
              <a:t>投反对票  </a:t>
            </a:r>
            <a:r>
              <a:rPr lang="en-US" altLang="zh-CN" sz="2400" dirty="0"/>
              <a:t>——vote</a:t>
            </a:r>
            <a:r>
              <a:rPr lang="zh-CN" altLang="en-US" sz="2400" dirty="0"/>
              <a:t>投票</a:t>
            </a:r>
            <a:endParaRPr lang="zh-CN" altLang="en-US" sz="2400" dirty="0"/>
          </a:p>
          <a:p>
            <a:r>
              <a:rPr lang="en-US" altLang="zh-CN" sz="2400" dirty="0"/>
              <a:t>back</a:t>
            </a:r>
            <a:r>
              <a:rPr lang="zh-CN" altLang="en-US" sz="2400" dirty="0"/>
              <a:t>回；后背  </a:t>
            </a:r>
            <a:r>
              <a:rPr lang="en-US" altLang="zh-CN" sz="2400" dirty="0"/>
              <a:t>——pack</a:t>
            </a:r>
            <a:r>
              <a:rPr lang="zh-CN" altLang="en-US" sz="2400" dirty="0"/>
              <a:t>背包 </a:t>
            </a:r>
            <a:r>
              <a:rPr lang="zh-CN" altLang="en-US" sz="2400" dirty="0" smtClean="0"/>
              <a:t>      </a:t>
            </a:r>
            <a:endParaRPr lang="zh-CN" altLang="en-US" sz="2400" dirty="0"/>
          </a:p>
          <a:p>
            <a:r>
              <a:rPr lang="en-US" altLang="zh-CN" sz="2400" dirty="0"/>
              <a:t>sting</a:t>
            </a:r>
            <a:r>
              <a:rPr lang="zh-CN" altLang="en-US" sz="2400" dirty="0"/>
              <a:t>刺       </a:t>
            </a:r>
            <a:r>
              <a:rPr lang="en-US" altLang="zh-CN" sz="2400" dirty="0"/>
              <a:t>——stink</a:t>
            </a:r>
            <a:r>
              <a:rPr lang="zh-CN" altLang="en-US" sz="2400" dirty="0"/>
              <a:t>刺鼻</a:t>
            </a:r>
            <a:endParaRPr lang="zh-CN" altLang="en-US" sz="2400" dirty="0"/>
          </a:p>
          <a:p>
            <a:r>
              <a:rPr lang="en-US" altLang="zh-CN" sz="2400" dirty="0"/>
              <a:t>break</a:t>
            </a:r>
            <a:r>
              <a:rPr lang="zh-CN" altLang="en-US" sz="2400" dirty="0"/>
              <a:t>中断     </a:t>
            </a:r>
            <a:r>
              <a:rPr lang="en-US" altLang="zh-CN" sz="2400" dirty="0"/>
              <a:t>——brake</a:t>
            </a:r>
            <a:r>
              <a:rPr lang="zh-CN" altLang="en-US" sz="2400" dirty="0"/>
              <a:t>车闸</a:t>
            </a:r>
            <a:endParaRPr lang="zh-CN" altLang="en-US" sz="2400" dirty="0"/>
          </a:p>
          <a:p>
            <a:r>
              <a:rPr lang="en-US" altLang="zh-CN" sz="2400" dirty="0"/>
              <a:t>wine</a:t>
            </a:r>
            <a:r>
              <a:rPr lang="zh-CN" altLang="en-US" sz="2400" dirty="0"/>
              <a:t>葡萄酒    </a:t>
            </a:r>
            <a:r>
              <a:rPr lang="en-US" altLang="zh-CN" sz="2400" dirty="0"/>
              <a:t>——vine</a:t>
            </a:r>
            <a:r>
              <a:rPr lang="zh-CN" altLang="en-US" sz="2400" dirty="0"/>
              <a:t>葡萄藤</a:t>
            </a:r>
            <a:endParaRPr lang="zh-CN" altLang="en-US" sz="2400" dirty="0"/>
          </a:p>
          <a:p>
            <a:r>
              <a:rPr lang="en-US" altLang="zh-CN" sz="2400" dirty="0"/>
              <a:t>......</a:t>
            </a:r>
            <a:endParaRPr lang="en-US" altLang="zh-CN" sz="2400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699543"/>
            <a:ext cx="8003232" cy="3895080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rgbClr val="00B050"/>
                </a:solidFill>
              </a:rPr>
              <a:t>相关</a:t>
            </a:r>
            <a:r>
              <a:rPr lang="zh-CN" altLang="en-US" sz="3200" dirty="0">
                <a:solidFill>
                  <a:srgbClr val="00B050"/>
                </a:solidFill>
              </a:rPr>
              <a:t>相仿的更多例子请看第二</a:t>
            </a:r>
            <a:r>
              <a:rPr lang="zh-CN" altLang="en-US" sz="3200" dirty="0" smtClean="0">
                <a:solidFill>
                  <a:srgbClr val="00B050"/>
                </a:solidFill>
              </a:rPr>
              <a:t>篇</a:t>
            </a:r>
            <a:endParaRPr lang="zh-CN" altLang="en-US" sz="3200" dirty="0">
              <a:solidFill>
                <a:srgbClr val="00B05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394470"/>
            <a:ext cx="5425414" cy="293725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slight</a:t>
            </a:r>
            <a:r>
              <a:rPr lang="zh-CN" altLang="en-US" dirty="0"/>
              <a:t>（</a:t>
            </a:r>
            <a:r>
              <a:rPr lang="en-US" altLang="zh-CN" dirty="0" err="1"/>
              <a:t>s</a:t>
            </a:r>
            <a:r>
              <a:rPr lang="en-US" altLang="zh-CN" dirty="0" err="1">
                <a:solidFill>
                  <a:srgbClr val="FFFF00"/>
                </a:solidFill>
              </a:rPr>
              <a:t>mall</a:t>
            </a:r>
            <a:r>
              <a:rPr lang="en-US" altLang="zh-CN" dirty="0" err="1"/>
              <a:t>+light</a:t>
            </a:r>
            <a:r>
              <a:rPr lang="zh-CN" altLang="en-US" dirty="0"/>
              <a:t>）轻微的</a:t>
            </a:r>
            <a:endParaRPr lang="zh-CN" altLang="en-US" dirty="0"/>
          </a:p>
          <a:p>
            <a:r>
              <a:rPr lang="en-US" altLang="zh-CN" dirty="0"/>
              <a:t>kidult</a:t>
            </a:r>
            <a:r>
              <a:rPr lang="zh-CN" altLang="en-US" dirty="0"/>
              <a:t>（</a:t>
            </a:r>
            <a:r>
              <a:rPr lang="en-US" altLang="zh-CN" dirty="0" err="1"/>
              <a:t>kid+</a:t>
            </a:r>
            <a:r>
              <a:rPr lang="en-US" altLang="zh-CN" dirty="0" err="1">
                <a:solidFill>
                  <a:srgbClr val="FFFF00"/>
                </a:solidFill>
              </a:rPr>
              <a:t>ad</a:t>
            </a:r>
            <a:r>
              <a:rPr lang="en-US" altLang="zh-CN" dirty="0" err="1"/>
              <a:t>ult</a:t>
            </a:r>
            <a:r>
              <a:rPr lang="en-US" altLang="zh-CN" dirty="0"/>
              <a:t>)</a:t>
            </a:r>
            <a:r>
              <a:rPr lang="zh-CN" altLang="en-US" dirty="0"/>
              <a:t>长少皆宜的</a:t>
            </a:r>
            <a:endParaRPr lang="zh-CN" altLang="en-US" dirty="0"/>
          </a:p>
          <a:p>
            <a:r>
              <a:rPr lang="en-US" altLang="zh-CN" dirty="0"/>
              <a:t>(</a:t>
            </a:r>
            <a:r>
              <a:rPr lang="zh-CN" altLang="en-US" dirty="0"/>
              <a:t>电影、电视等</a:t>
            </a:r>
            <a:r>
              <a:rPr lang="en-US" altLang="zh-CN" dirty="0"/>
              <a:t>)</a:t>
            </a:r>
            <a:r>
              <a:rPr lang="zh-CN" altLang="en-US" dirty="0"/>
              <a:t>同时迎合儿童和成人兴趣的</a:t>
            </a:r>
            <a:endParaRPr lang="zh-CN" altLang="en-US" dirty="0"/>
          </a:p>
          <a:p>
            <a:r>
              <a:rPr lang="en-US" altLang="zh-CN" dirty="0"/>
              <a:t>hedge</a:t>
            </a:r>
            <a:r>
              <a:rPr lang="zh-CN" altLang="en-US" dirty="0"/>
              <a:t>（</a:t>
            </a:r>
            <a:r>
              <a:rPr lang="en-US" altLang="zh-CN" dirty="0" err="1"/>
              <a:t>h</a:t>
            </a:r>
            <a:r>
              <a:rPr lang="en-US" altLang="zh-CN" dirty="0" err="1">
                <a:solidFill>
                  <a:srgbClr val="FFFF00"/>
                </a:solidFill>
              </a:rPr>
              <a:t>igh</a:t>
            </a:r>
            <a:r>
              <a:rPr lang="en-US" altLang="zh-CN" dirty="0" err="1"/>
              <a:t>+edge</a:t>
            </a:r>
            <a:r>
              <a:rPr lang="zh-CN" altLang="en-US" dirty="0"/>
              <a:t>）树篱</a:t>
            </a:r>
            <a:endParaRPr lang="zh-CN" altLang="en-US" dirty="0"/>
          </a:p>
          <a:p>
            <a:r>
              <a:rPr lang="en-US" altLang="zh-CN" dirty="0"/>
              <a:t>ballot</a:t>
            </a:r>
            <a:r>
              <a:rPr lang="zh-CN" altLang="en-US" dirty="0"/>
              <a:t>（</a:t>
            </a:r>
            <a:r>
              <a:rPr lang="en-US" altLang="zh-CN" dirty="0" err="1"/>
              <a:t>ball+</a:t>
            </a:r>
            <a:r>
              <a:rPr lang="en-US" altLang="zh-CN" dirty="0" err="1">
                <a:solidFill>
                  <a:srgbClr val="FFFF00"/>
                </a:solidFill>
              </a:rPr>
              <a:t>l</a:t>
            </a:r>
            <a:r>
              <a:rPr lang="en-US" altLang="zh-CN" dirty="0" err="1"/>
              <a:t>ot</a:t>
            </a:r>
            <a:r>
              <a:rPr lang="zh-CN" altLang="en-US" dirty="0"/>
              <a:t>）投票；选票</a:t>
            </a:r>
            <a:endParaRPr lang="zh-CN" altLang="en-US" dirty="0"/>
          </a:p>
          <a:p>
            <a:r>
              <a:rPr lang="en-US" altLang="zh-CN" dirty="0" smtClean="0"/>
              <a:t>……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699543"/>
            <a:ext cx="8003232" cy="3895080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rgbClr val="00B050"/>
                </a:solidFill>
              </a:rPr>
              <a:t>拼缀法的</a:t>
            </a:r>
            <a:r>
              <a:rPr lang="zh-CN" altLang="en-US" sz="3200" dirty="0">
                <a:solidFill>
                  <a:srgbClr val="00B050"/>
                </a:solidFill>
              </a:rPr>
              <a:t>更多例子请看第二</a:t>
            </a:r>
            <a:r>
              <a:rPr lang="zh-CN" altLang="en-US" sz="3200" dirty="0" smtClean="0">
                <a:solidFill>
                  <a:srgbClr val="00B050"/>
                </a:solidFill>
              </a:rPr>
              <a:t>篇</a:t>
            </a:r>
            <a:endParaRPr lang="zh-CN" altLang="en-US" sz="3200" dirty="0">
              <a:solidFill>
                <a:srgbClr val="00B05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86" y="1419622"/>
            <a:ext cx="5425414" cy="293725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smelly adj.</a:t>
            </a:r>
            <a:r>
              <a:rPr lang="zh-CN" altLang="en-US" dirty="0" smtClean="0"/>
              <a:t>有</a:t>
            </a:r>
            <a:r>
              <a:rPr lang="zh-CN" altLang="en-US" dirty="0"/>
              <a:t>味道</a:t>
            </a:r>
            <a:r>
              <a:rPr lang="zh-CN" altLang="en-US" dirty="0" smtClean="0"/>
              <a:t>的；臭的</a:t>
            </a:r>
            <a:endParaRPr lang="en-US" altLang="zh-CN" dirty="0" smtClean="0"/>
          </a:p>
          <a:p>
            <a:r>
              <a:rPr lang="en-US" altLang="zh-CN" dirty="0" smtClean="0"/>
              <a:t>stink  v.</a:t>
            </a:r>
            <a:r>
              <a:rPr lang="zh-CN" altLang="en-US" dirty="0" smtClean="0"/>
              <a:t>刺鼻（相比</a:t>
            </a:r>
            <a:r>
              <a:rPr lang="en-US" altLang="zh-CN" dirty="0" smtClean="0"/>
              <a:t>smelly</a:t>
            </a:r>
            <a:r>
              <a:rPr lang="zh-CN" altLang="en-US" dirty="0" smtClean="0"/>
              <a:t>味道更加强烈）</a:t>
            </a:r>
            <a:endParaRPr lang="en-US" altLang="zh-CN" dirty="0" smtClean="0"/>
          </a:p>
          <a:p>
            <a:r>
              <a:rPr lang="en-US" altLang="zh-CN" dirty="0" smtClean="0"/>
              <a:t>stinky adj.</a:t>
            </a:r>
            <a:r>
              <a:rPr lang="zh-CN" altLang="en-US" dirty="0" smtClean="0"/>
              <a:t>刺鼻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blackball </a:t>
            </a:r>
            <a:r>
              <a:rPr lang="en-US" altLang="zh-CN" dirty="0" smtClean="0"/>
              <a:t> v</a:t>
            </a:r>
            <a:r>
              <a:rPr lang="en-US" altLang="zh-CN" dirty="0"/>
              <a:t>.</a:t>
            </a:r>
            <a:r>
              <a:rPr lang="zh-CN" altLang="en-US" dirty="0" smtClean="0"/>
              <a:t>投票反对；</a:t>
            </a:r>
            <a:r>
              <a:rPr lang="en-US" altLang="zh-CN" dirty="0"/>
              <a:t>n</a:t>
            </a:r>
            <a:r>
              <a:rPr lang="en-US" altLang="zh-CN" dirty="0" smtClean="0"/>
              <a:t>.</a:t>
            </a:r>
            <a:r>
              <a:rPr lang="zh-CN" altLang="en-US" dirty="0" smtClean="0"/>
              <a:t>反对票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1" dirty="0"/>
              <a:t>kitty</a:t>
            </a:r>
            <a:r>
              <a:rPr lang="zh-CN" altLang="en-US" sz="2800" b="1" dirty="0"/>
              <a:t>小猫</a:t>
            </a:r>
            <a:r>
              <a:rPr lang="en-US" altLang="zh-CN" sz="2800" b="1" dirty="0"/>
              <a:t>——cat </a:t>
            </a:r>
            <a:endParaRPr lang="en-US" altLang="zh-CN" sz="2800" b="1" dirty="0"/>
          </a:p>
          <a:p>
            <a:r>
              <a:rPr lang="en-US" altLang="zh-CN" dirty="0" smtClean="0"/>
              <a:t>imbibe</a:t>
            </a:r>
            <a:r>
              <a:rPr lang="zh-CN" altLang="en-US" dirty="0"/>
              <a:t>吸取；</a:t>
            </a:r>
            <a:r>
              <a:rPr lang="zh-CN" altLang="en-US" dirty="0" smtClean="0"/>
              <a:t>吸</a:t>
            </a:r>
            <a:r>
              <a:rPr lang="en-US" altLang="zh-CN" dirty="0" smtClean="0"/>
              <a:t>——pipe</a:t>
            </a:r>
            <a:endParaRPr lang="zh-CN" altLang="en-US" dirty="0"/>
          </a:p>
          <a:p>
            <a:r>
              <a:rPr lang="zh-CN" altLang="en-US" dirty="0" smtClean="0"/>
              <a:t>词根</a:t>
            </a:r>
            <a:r>
              <a:rPr lang="en-US" altLang="zh-CN" dirty="0" smtClean="0"/>
              <a:t>cord=heart</a:t>
            </a:r>
            <a:endParaRPr lang="en-US" altLang="zh-CN" dirty="0" smtClean="0"/>
          </a:p>
          <a:p>
            <a:r>
              <a:rPr lang="en-US" altLang="zh-CN" dirty="0" smtClean="0"/>
              <a:t>garage</a:t>
            </a:r>
            <a:r>
              <a:rPr lang="zh-CN" altLang="en-US" dirty="0"/>
              <a:t>车库</a:t>
            </a:r>
            <a:r>
              <a:rPr lang="en-US" altLang="zh-CN" dirty="0"/>
              <a:t>——car</a:t>
            </a:r>
            <a:endParaRPr lang="en-US" altLang="zh-CN" dirty="0"/>
          </a:p>
          <a:p>
            <a:r>
              <a:rPr lang="en-US" altLang="zh-CN" dirty="0"/>
              <a:t>......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059583"/>
            <a:ext cx="2664296" cy="32403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M2JhMmQ2ZmU4OTVmNDllNTFjYWNhMzA5MzVmNDg0YTA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627</Words>
  <Application>WPS 演示</Application>
  <PresentationFormat>全屏显示(16:9)</PresentationFormat>
  <Paragraphs>66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华文隶书</vt:lpstr>
      <vt:lpstr>微软雅黑</vt:lpstr>
      <vt:lpstr>隶书</vt:lpstr>
      <vt:lpstr>黑体</vt:lpstr>
      <vt:lpstr>Arial Unicode MS</vt:lpstr>
      <vt:lpstr>Calibri</vt:lpstr>
      <vt:lpstr>Office 主题</vt:lpstr>
      <vt:lpstr>第一课</vt:lpstr>
      <vt:lpstr>PowerPoint 演示文稿</vt:lpstr>
      <vt:lpstr>第二课</vt:lpstr>
      <vt:lpstr>第三课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tiefu zhao</dc:creator>
  <cp:lastModifiedBy>飞天猪文朋</cp:lastModifiedBy>
  <cp:revision>45</cp:revision>
  <dcterms:created xsi:type="dcterms:W3CDTF">2014-08-02T14:07:00Z</dcterms:created>
  <dcterms:modified xsi:type="dcterms:W3CDTF">2024-06-04T13:29:41Z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42E47C7B3B9F4FF99307058BF82FA57E_12</vt:lpwstr>
  </property>
  <property fmtid="{D5CDD505-2E9C-101B-9397-08002B2CF9AE}" pid="3" name="KSOProductBuildVer">
    <vt:lpwstr>2052-12.1.0.16929</vt:lpwstr>
  </property>
</Properties>
</file>