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7" r:id="rId13"/>
    <p:sldId id="284" r:id="rId14"/>
    <p:sldId id="285" r:id="rId15"/>
    <p:sldId id="288" r:id="rId16"/>
    <p:sldId id="289" r:id="rId17"/>
    <p:sldId id="286" r:id="rId18"/>
    <p:sldId id="290" r:id="rId19"/>
    <p:sldId id="297" r:id="rId20"/>
    <p:sldId id="291" r:id="rId21"/>
    <p:sldId id="303" r:id="rId22"/>
    <p:sldId id="293" r:id="rId23"/>
    <p:sldId id="298" r:id="rId24"/>
    <p:sldId id="310" r:id="rId25"/>
    <p:sldId id="299" r:id="rId26"/>
    <p:sldId id="312" r:id="rId27"/>
    <p:sldId id="308" r:id="rId28"/>
    <p:sldId id="294" r:id="rId29"/>
    <p:sldId id="309" r:id="rId30"/>
    <p:sldId id="295" r:id="rId31"/>
    <p:sldId id="306" r:id="rId32"/>
    <p:sldId id="296" r:id="rId33"/>
  </p:sldIdLst>
  <p:sldSz cx="9144000" cy="5143500" type="screen16x9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4" autoAdjust="0"/>
    <p:restoredTop sz="94660"/>
  </p:normalViewPr>
  <p:slideViewPr>
    <p:cSldViewPr>
      <p:cViewPr varScale="1">
        <p:scale>
          <a:sx n="152" d="100"/>
          <a:sy n="152" d="100"/>
        </p:scale>
        <p:origin x="-43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35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E96C9-AB25-4DE3-8AE1-5DFD306619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36086-0912-4107-B2B7-87B7891F95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buNone/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文本样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 </a:t>
            </a:r>
            <a:br>
              <a:rPr lang="en-US" altLang="zh-CN" dirty="0" smtClean="0"/>
            </a:br>
            <a:r>
              <a:rPr lang="zh-CN" altLang="en-US" sz="4000" dirty="0" smtClean="0"/>
              <a:t>你问：该怎样正确记忆单词？</a:t>
            </a:r>
            <a:br>
              <a:rPr lang="en-US" altLang="zh-CN" sz="4000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</a:t>
            </a:r>
            <a:r>
              <a:rPr lang="en-US" altLang="zh-CN" dirty="0" smtClean="0"/>
              <a:t>answer</a:t>
            </a:r>
            <a:r>
              <a:rPr lang="zh-CN" altLang="en-US" dirty="0" smtClean="0"/>
              <a:t>曰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sz="2400" dirty="0" smtClean="0">
                <a:solidFill>
                  <a:srgbClr val="00B050"/>
                </a:solidFill>
              </a:rPr>
              <a:t>1</a:t>
            </a:r>
            <a:r>
              <a:rPr lang="zh-CN" altLang="en-US" sz="2400" dirty="0" smtClean="0">
                <a:solidFill>
                  <a:srgbClr val="00B050"/>
                </a:solidFill>
              </a:rPr>
              <a:t>）掌握单词的规律      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</a:rPr>
              <a:t>2</a:t>
            </a:r>
            <a:r>
              <a:rPr lang="zh-CN" altLang="en-US" sz="2400" dirty="0" smtClean="0">
                <a:solidFill>
                  <a:srgbClr val="00B050"/>
                </a:solidFill>
              </a:rPr>
              <a:t>）了解西方历史文化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</a:rPr>
              <a:t>3</a:t>
            </a:r>
            <a:r>
              <a:rPr lang="zh-CN" altLang="en-US" sz="2400" dirty="0" smtClean="0">
                <a:solidFill>
                  <a:srgbClr val="00B050"/>
                </a:solidFill>
              </a:rPr>
              <a:t>）适时灵活巧记</a:t>
            </a:r>
            <a:endParaRPr lang="zh-CN" altLang="en-US" sz="2400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 descr="图片1 (3)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355976" y="1851670"/>
            <a:ext cx="4244491" cy="28597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00B050"/>
                </a:solidFill>
              </a:rPr>
              <a:t>三 缩略法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900" dirty="0" smtClean="0">
                <a:solidFill>
                  <a:srgbClr val="00B050"/>
                </a:solidFill>
              </a:rPr>
              <a:t>定义：单词直接缩略，或者缩略后再组合到一起。</a:t>
            </a:r>
            <a:endParaRPr lang="en-US" altLang="zh-CN" sz="2900" dirty="0" smtClean="0">
              <a:solidFill>
                <a:srgbClr val="00B050"/>
              </a:solidFill>
            </a:endParaRPr>
          </a:p>
          <a:p>
            <a:endParaRPr lang="en-US" altLang="zh-CN" sz="2900" dirty="0" smtClean="0">
              <a:solidFill>
                <a:srgbClr val="00B05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 smtClean="0"/>
            </a:br>
            <a:r>
              <a:rPr lang="zh-CN" altLang="en-US" dirty="0" smtClean="0"/>
              <a:t>缩略法的分类：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4400" dirty="0" smtClean="0">
                <a:solidFill>
                  <a:srgbClr val="00B050"/>
                </a:solidFill>
              </a:rPr>
              <a:t>1)</a:t>
            </a:r>
            <a:r>
              <a:rPr lang="zh-CN" altLang="en-US" sz="4400" dirty="0" smtClean="0">
                <a:solidFill>
                  <a:srgbClr val="00B050"/>
                </a:solidFill>
              </a:rPr>
              <a:t>*截取</a:t>
            </a:r>
            <a:endParaRPr lang="en-US" altLang="zh-CN" sz="3600" dirty="0" smtClean="0">
              <a:solidFill>
                <a:srgbClr val="00B050"/>
              </a:solidFill>
            </a:endParaRPr>
          </a:p>
          <a:p>
            <a:r>
              <a:rPr lang="zh-CN" altLang="en-US" sz="3200" dirty="0" smtClean="0"/>
              <a:t>例证：</a:t>
            </a:r>
            <a:endParaRPr lang="en-US" altLang="zh-CN" sz="3200" dirty="0" smtClean="0"/>
          </a:p>
          <a:p>
            <a:r>
              <a:rPr lang="en-US" altLang="zh-CN" sz="3200" dirty="0" smtClean="0"/>
              <a:t>ad-ad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vertisement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3200" dirty="0" smtClean="0"/>
              <a:t>auto-auto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mobile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4000" dirty="0" smtClean="0"/>
          </a:p>
          <a:p>
            <a:r>
              <a:rPr lang="en-US" altLang="zh-CN" sz="4400" dirty="0" smtClean="0">
                <a:solidFill>
                  <a:srgbClr val="00B050"/>
                </a:solidFill>
              </a:rPr>
              <a:t>2)</a:t>
            </a:r>
            <a:r>
              <a:rPr lang="zh-CN" altLang="en-US" sz="4400" dirty="0" smtClean="0">
                <a:solidFill>
                  <a:srgbClr val="00B050"/>
                </a:solidFill>
              </a:rPr>
              <a:t>*首字母缩略</a:t>
            </a:r>
            <a:endParaRPr lang="en-US" altLang="zh-CN" sz="4400" dirty="0" smtClean="0">
              <a:solidFill>
                <a:srgbClr val="00B050"/>
              </a:solidFill>
            </a:endParaRPr>
          </a:p>
          <a:p>
            <a:r>
              <a:rPr lang="zh-CN" altLang="en-US" sz="3200" dirty="0" smtClean="0"/>
              <a:t>例证：</a:t>
            </a:r>
            <a:endParaRPr lang="en-US" altLang="zh-CN" sz="3200" dirty="0" smtClean="0"/>
          </a:p>
          <a:p>
            <a:r>
              <a:rPr lang="en-US" altLang="zh-CN" sz="3200" dirty="0" smtClean="0"/>
              <a:t>VIP(very important person) </a:t>
            </a:r>
            <a:endParaRPr lang="en-US" altLang="zh-CN" sz="3200" dirty="0" smtClean="0"/>
          </a:p>
          <a:p>
            <a:r>
              <a:rPr lang="en-US" altLang="zh-CN" sz="3200" dirty="0" smtClean="0"/>
              <a:t>BBC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British Broadcasting Corporation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4400" dirty="0" smtClean="0">
                <a:solidFill>
                  <a:srgbClr val="00B050"/>
                </a:solidFill>
              </a:rPr>
              <a:t>3)PS/</a:t>
            </a:r>
            <a:r>
              <a:rPr lang="zh-CN" altLang="en-US" sz="4400" dirty="0" smtClean="0">
                <a:solidFill>
                  <a:srgbClr val="00B050"/>
                </a:solidFill>
              </a:rPr>
              <a:t>拼缀</a:t>
            </a:r>
            <a:endParaRPr lang="en-US" altLang="zh-CN" sz="4400" dirty="0" smtClean="0">
              <a:solidFill>
                <a:srgbClr val="00B05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 smtClean="0"/>
            </a:br>
            <a:r>
              <a:rPr lang="zh-CN" altLang="en-US" dirty="0" smtClean="0">
                <a:solidFill>
                  <a:srgbClr val="00B050"/>
                </a:solidFill>
              </a:rPr>
              <a:t>缩略法之</a:t>
            </a:r>
            <a:r>
              <a:rPr lang="en-US" altLang="zh-CN" dirty="0" smtClean="0">
                <a:solidFill>
                  <a:srgbClr val="00B050"/>
                </a:solidFill>
              </a:rPr>
              <a:t>PS/</a:t>
            </a:r>
            <a:r>
              <a:rPr lang="zh-CN" altLang="en-US" dirty="0" smtClean="0">
                <a:solidFill>
                  <a:srgbClr val="00B050"/>
                </a:solidFill>
              </a:rPr>
              <a:t>拼缀</a:t>
            </a:r>
            <a:br>
              <a:rPr lang="en-US" altLang="zh-CN" sz="3600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435280" cy="339447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 smtClean="0">
                <a:solidFill>
                  <a:srgbClr val="00B050"/>
                </a:solidFill>
              </a:rPr>
              <a:t>定义：</a:t>
            </a:r>
            <a:r>
              <a:rPr lang="zh-CN" altLang="en-US" sz="2200" dirty="0" smtClean="0">
                <a:solidFill>
                  <a:srgbClr val="00B050"/>
                </a:solidFill>
              </a:rPr>
              <a:t>把一单词剪切，或者两个单词分别剪切之后再组合到一起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例证：</a:t>
            </a:r>
            <a:endParaRPr lang="en-US" altLang="zh-CN" dirty="0" smtClean="0"/>
          </a:p>
          <a:p>
            <a:r>
              <a:rPr lang="en-US" altLang="zh-CN" sz="2100" dirty="0" smtClean="0"/>
              <a:t>thorn</a:t>
            </a:r>
            <a:r>
              <a:rPr lang="zh-CN" altLang="en-US" sz="2100" dirty="0" smtClean="0"/>
              <a:t>荆棘，刺（</a:t>
            </a:r>
            <a:r>
              <a:rPr lang="en-US" altLang="zh-CN" sz="2100" dirty="0" smtClean="0"/>
              <a:t>thin</a:t>
            </a:r>
            <a:r>
              <a:rPr lang="zh-CN" altLang="en-US" sz="2100" dirty="0" smtClean="0"/>
              <a:t>瘦，细</a:t>
            </a:r>
            <a:r>
              <a:rPr lang="en-US" altLang="zh-CN" sz="2100" dirty="0" smtClean="0"/>
              <a:t>+horn</a:t>
            </a:r>
            <a:r>
              <a:rPr lang="zh-CN" altLang="en-US" sz="2100" dirty="0" smtClean="0"/>
              <a:t>号角）</a:t>
            </a:r>
            <a:endParaRPr lang="zh-CN" altLang="en-US" sz="2100" dirty="0" smtClean="0"/>
          </a:p>
          <a:p>
            <a:r>
              <a:rPr lang="en-US" altLang="zh-CN" sz="2100" dirty="0" smtClean="0"/>
              <a:t>endow</a:t>
            </a:r>
            <a:r>
              <a:rPr lang="zh-CN" altLang="en-US" sz="2100" dirty="0" smtClean="0"/>
              <a:t>捐赠，捐钱（</a:t>
            </a:r>
            <a:r>
              <a:rPr lang="en-US" altLang="zh-CN" sz="2100" dirty="0" err="1" smtClean="0"/>
              <a:t>end+own</a:t>
            </a:r>
            <a:r>
              <a:rPr lang="zh-CN" altLang="en-US" sz="2100" dirty="0" smtClean="0"/>
              <a:t>）</a:t>
            </a:r>
            <a:endParaRPr lang="zh-CN" altLang="en-US" sz="2100" dirty="0" smtClean="0"/>
          </a:p>
          <a:p>
            <a:r>
              <a:rPr lang="en-US" altLang="zh-CN" sz="2100" dirty="0" smtClean="0"/>
              <a:t>pinch </a:t>
            </a:r>
            <a:r>
              <a:rPr lang="en-US" altLang="zh-CN" sz="2100" dirty="0" err="1" smtClean="0"/>
              <a:t>vt</a:t>
            </a:r>
            <a:r>
              <a:rPr lang="en-US" altLang="zh-CN" sz="2100" dirty="0" smtClean="0"/>
              <a:t>.</a:t>
            </a:r>
            <a:r>
              <a:rPr lang="zh-CN" altLang="en-US" sz="2100" dirty="0" smtClean="0"/>
              <a:t>捏，拧，掐掉（</a:t>
            </a:r>
            <a:r>
              <a:rPr lang="en-US" altLang="zh-CN" sz="2100" dirty="0" err="1" smtClean="0"/>
              <a:t>pick+inch</a:t>
            </a:r>
            <a:r>
              <a:rPr lang="en-US" altLang="zh-CN" sz="2100" dirty="0" smtClean="0"/>
              <a:t>【</a:t>
            </a:r>
            <a:r>
              <a:rPr lang="zh-CN" altLang="en-US" sz="2100" dirty="0" smtClean="0"/>
              <a:t>英寸</a:t>
            </a:r>
            <a:r>
              <a:rPr lang="en-US" altLang="zh-CN" sz="2100" dirty="0" smtClean="0"/>
              <a:t>】</a:t>
            </a:r>
            <a:r>
              <a:rPr lang="zh-CN" altLang="en-US" sz="2100" dirty="0" smtClean="0"/>
              <a:t>）</a:t>
            </a:r>
            <a:endParaRPr lang="zh-CN" altLang="en-US" sz="2100" dirty="0" smtClean="0"/>
          </a:p>
          <a:p>
            <a:r>
              <a:rPr lang="en-US" altLang="zh-CN" sz="2100" dirty="0" smtClean="0"/>
              <a:t>stool n.</a:t>
            </a:r>
            <a:r>
              <a:rPr lang="zh-CN" altLang="en-US" sz="2100" dirty="0" smtClean="0"/>
              <a:t>凳子（</a:t>
            </a:r>
            <a:r>
              <a:rPr lang="en-US" altLang="zh-CN" sz="2100" dirty="0" err="1" smtClean="0"/>
              <a:t>sit+tool</a:t>
            </a:r>
            <a:r>
              <a:rPr lang="zh-CN" altLang="en-US" sz="2100" dirty="0" smtClean="0"/>
              <a:t>）</a:t>
            </a:r>
            <a:endParaRPr lang="zh-CN" altLang="en-US" sz="2100" dirty="0" smtClean="0"/>
          </a:p>
          <a:p>
            <a:r>
              <a:rPr lang="en-US" altLang="zh-CN" sz="2100" dirty="0" smtClean="0"/>
              <a:t>brunch</a:t>
            </a:r>
            <a:r>
              <a:rPr lang="zh-CN" altLang="en-US" sz="2100" dirty="0" smtClean="0"/>
              <a:t>早午餐（</a:t>
            </a:r>
            <a:r>
              <a:rPr lang="en-US" altLang="zh-CN" sz="2100" dirty="0" err="1" smtClean="0"/>
              <a:t>breakfast+lunch</a:t>
            </a:r>
            <a:r>
              <a:rPr lang="zh-CN" altLang="en-US" sz="2100" dirty="0" smtClean="0"/>
              <a:t>）</a:t>
            </a:r>
            <a:endParaRPr lang="zh-CN" altLang="en-US" sz="2100" dirty="0" smtClean="0"/>
          </a:p>
          <a:p>
            <a:r>
              <a:rPr lang="en-US" altLang="zh-CN" sz="2100" dirty="0" smtClean="0"/>
              <a:t>bask</a:t>
            </a:r>
            <a:r>
              <a:rPr lang="zh-CN" altLang="en-US" sz="2100" dirty="0" smtClean="0"/>
              <a:t>日光浴（</a:t>
            </a:r>
            <a:r>
              <a:rPr lang="en-US" altLang="zh-CN" sz="2100" dirty="0" err="1" smtClean="0"/>
              <a:t>bath+sky</a:t>
            </a:r>
            <a:r>
              <a:rPr lang="zh-CN" altLang="en-US" sz="2100" dirty="0" smtClean="0"/>
              <a:t>）</a:t>
            </a:r>
            <a:endParaRPr lang="en-US" altLang="zh-CN" sz="2100" dirty="0" smtClean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四 词根词缀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定义</a:t>
            </a:r>
            <a:r>
              <a:rPr lang="en-US" altLang="zh-CN" dirty="0" smtClean="0">
                <a:solidFill>
                  <a:srgbClr val="00B050"/>
                </a:solidFill>
              </a:rPr>
              <a:t>:</a:t>
            </a:r>
            <a:r>
              <a:rPr lang="zh-CN" altLang="en-US" dirty="0" smtClean="0">
                <a:solidFill>
                  <a:srgbClr val="00B050"/>
                </a:solidFill>
              </a:rPr>
              <a:t>单词中含有词根或者词缀，或者词根加词缀。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例证：</a:t>
            </a:r>
            <a:endParaRPr lang="en-US" altLang="zh-CN" dirty="0" smtClean="0"/>
          </a:p>
          <a:p>
            <a:r>
              <a:rPr lang="en-US" altLang="zh-CN" sz="2000" dirty="0" smtClean="0"/>
              <a:t>macroeconomics</a:t>
            </a:r>
            <a:r>
              <a:rPr lang="zh-CN" altLang="en-US" sz="2000" dirty="0" smtClean="0"/>
              <a:t>宏观经济学</a:t>
            </a:r>
            <a:endParaRPr lang="en-US" altLang="zh-CN" sz="2000" dirty="0" smtClean="0"/>
          </a:p>
          <a:p>
            <a:r>
              <a:rPr lang="en-US" altLang="zh-CN" sz="2000" dirty="0" smtClean="0"/>
              <a:t>postgraduate</a:t>
            </a:r>
            <a:r>
              <a:rPr lang="zh-CN" altLang="en-US" sz="2000" dirty="0" smtClean="0"/>
              <a:t>研究生</a:t>
            </a:r>
            <a:endParaRPr lang="en-US" altLang="zh-CN" sz="2000" dirty="0" smtClean="0"/>
          </a:p>
          <a:p>
            <a:r>
              <a:rPr lang="en-US" altLang="zh-CN" sz="2000" dirty="0" smtClean="0"/>
              <a:t>postwar</a:t>
            </a:r>
            <a:r>
              <a:rPr lang="zh-CN" altLang="en-US" sz="2000" dirty="0" smtClean="0"/>
              <a:t>战后的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词根词缀的作用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00151"/>
            <a:ext cx="8651304" cy="3394472"/>
          </a:xfrm>
        </p:spPr>
        <p:txBody>
          <a:bodyPr/>
          <a:lstStyle/>
          <a:p>
            <a:pPr marL="0" indent="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词根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奠定基本意义（没有固定位置）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前缀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修饰（在单词之前）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后缀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标示词性（在单词最后）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中缀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起到连接，辅助发音的作用（在单词中间）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  记忆词根词缀的四大方法：</a:t>
            </a:r>
            <a:endParaRPr lang="en-US" altLang="zh-CN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）字母顺序变换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）相关相仿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</a:rPr>
              <a:t>）音变规律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</a:rPr>
              <a:t>）利用熟词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00B050"/>
                </a:solidFill>
              </a:rPr>
              <a:t>五 字母象形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600" dirty="0" smtClean="0">
                <a:solidFill>
                  <a:srgbClr val="00B050"/>
                </a:solidFill>
              </a:rPr>
              <a:t>定义：字母依据形状，象征一定意义，并且借此构造单词。</a:t>
            </a:r>
            <a:endParaRPr lang="en-US" altLang="zh-CN" sz="2600" dirty="0" smtClean="0">
              <a:solidFill>
                <a:srgbClr val="00B050"/>
              </a:solidFill>
            </a:endParaRP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例证：</a:t>
            </a:r>
            <a:endParaRPr lang="en-US" altLang="zh-CN" sz="2400" dirty="0" smtClean="0"/>
          </a:p>
          <a:p>
            <a:r>
              <a:rPr lang="en-US" altLang="zh-CN" sz="1900" dirty="0" smtClean="0"/>
              <a:t>dome</a:t>
            </a:r>
            <a:r>
              <a:rPr lang="zh-CN" altLang="en-US" sz="1900" dirty="0" smtClean="0"/>
              <a:t>圆屋顶</a:t>
            </a:r>
            <a:r>
              <a:rPr lang="en-US" altLang="zh-CN" sz="1900" dirty="0" smtClean="0"/>
              <a:t>——</a:t>
            </a:r>
            <a:r>
              <a:rPr lang="en-US" altLang="zh-CN" sz="1900" dirty="0" err="1" smtClean="0"/>
              <a:t>D+home</a:t>
            </a:r>
            <a:endParaRPr lang="en-US" altLang="zh-CN" sz="1900" dirty="0" smtClean="0"/>
          </a:p>
          <a:p>
            <a:r>
              <a:rPr lang="en-US" altLang="zh-CN" sz="1900" dirty="0" smtClean="0"/>
              <a:t>bow</a:t>
            </a:r>
            <a:r>
              <a:rPr lang="zh-CN" altLang="en-US" sz="1900" dirty="0" smtClean="0"/>
              <a:t>弓</a:t>
            </a:r>
            <a:r>
              <a:rPr lang="en-US" altLang="zh-CN" sz="1900" dirty="0" smtClean="0"/>
              <a:t>——</a:t>
            </a:r>
            <a:r>
              <a:rPr lang="en-US" altLang="zh-CN" sz="1900" dirty="0" err="1" smtClean="0"/>
              <a:t>B+tow</a:t>
            </a:r>
            <a:r>
              <a:rPr lang="zh-CN" altLang="en-US" sz="1900" dirty="0" smtClean="0"/>
              <a:t>拖</a:t>
            </a:r>
            <a:endParaRPr lang="zh-CN" altLang="en-US" sz="1900" dirty="0" smtClean="0"/>
          </a:p>
          <a:p>
            <a:r>
              <a:rPr lang="en-US" altLang="zh-CN" sz="1900" dirty="0" smtClean="0"/>
              <a:t>climb</a:t>
            </a:r>
            <a:r>
              <a:rPr lang="zh-CN" altLang="en-US" sz="1900" dirty="0" smtClean="0"/>
              <a:t>爬行</a:t>
            </a:r>
            <a:r>
              <a:rPr lang="en-US" altLang="zh-CN" sz="1900" dirty="0" smtClean="0"/>
              <a:t>——</a:t>
            </a:r>
            <a:r>
              <a:rPr lang="en-US" altLang="zh-CN" sz="1900" dirty="0" err="1" smtClean="0"/>
              <a:t>C+limb</a:t>
            </a:r>
            <a:r>
              <a:rPr lang="zh-CN" altLang="en-US" sz="1900" dirty="0" smtClean="0"/>
              <a:t>四肢</a:t>
            </a:r>
            <a:endParaRPr lang="zh-CN" altLang="en-US" sz="1900" dirty="0" smtClean="0"/>
          </a:p>
          <a:p>
            <a:r>
              <a:rPr lang="en-US" altLang="zh-CN" sz="1900" dirty="0" smtClean="0"/>
              <a:t>orange</a:t>
            </a:r>
            <a:r>
              <a:rPr lang="zh-CN" altLang="en-US" sz="1900" dirty="0" smtClean="0"/>
              <a:t>橙子</a:t>
            </a:r>
            <a:r>
              <a:rPr lang="en-US" altLang="zh-CN" sz="1900" dirty="0" smtClean="0"/>
              <a:t>——</a:t>
            </a:r>
            <a:r>
              <a:rPr lang="en-US" altLang="zh-CN" sz="1900" dirty="0" err="1" smtClean="0"/>
              <a:t>O+range</a:t>
            </a:r>
            <a:r>
              <a:rPr lang="zh-CN" altLang="en-US" sz="1900" dirty="0" smtClean="0"/>
              <a:t>排列</a:t>
            </a:r>
            <a:endParaRPr lang="zh-CN" altLang="en-US" sz="1900" dirty="0" smtClean="0"/>
          </a:p>
          <a:p>
            <a:r>
              <a:rPr lang="en-US" altLang="zh-CN" sz="1900" dirty="0" smtClean="0"/>
              <a:t>barn</a:t>
            </a:r>
            <a:r>
              <a:rPr lang="zh-CN" altLang="en-US" sz="1900" dirty="0" smtClean="0"/>
              <a:t>谷仓</a:t>
            </a:r>
            <a:r>
              <a:rPr lang="en-US" altLang="zh-CN" sz="1900" dirty="0" smtClean="0"/>
              <a:t>——</a:t>
            </a:r>
            <a:r>
              <a:rPr lang="en-US" altLang="zh-CN" sz="1900" dirty="0" err="1" smtClean="0"/>
              <a:t>n+bar</a:t>
            </a:r>
            <a:r>
              <a:rPr lang="zh-CN" altLang="en-US" sz="1900" dirty="0" smtClean="0"/>
              <a:t>木棒</a:t>
            </a:r>
            <a:endParaRPr lang="zh-CN" altLang="en-US" sz="1900" dirty="0" smtClean="0"/>
          </a:p>
          <a:p>
            <a:r>
              <a:rPr lang="en-US" altLang="zh-CN" sz="1900" dirty="0" smtClean="0"/>
              <a:t>curve</a:t>
            </a:r>
            <a:r>
              <a:rPr lang="zh-CN" altLang="en-US" sz="1900" dirty="0" smtClean="0"/>
              <a:t>曲线</a:t>
            </a:r>
            <a:r>
              <a:rPr lang="en-US" altLang="zh-CN" sz="1900" dirty="0" smtClean="0"/>
              <a:t>——V+</a:t>
            </a:r>
            <a:r>
              <a:rPr lang="zh-CN" altLang="en-US" sz="1900" dirty="0" smtClean="0"/>
              <a:t>词根</a:t>
            </a:r>
            <a:r>
              <a:rPr lang="en-US" altLang="zh-CN" sz="1900" dirty="0" smtClean="0"/>
              <a:t>cur</a:t>
            </a:r>
            <a:endParaRPr lang="en-US" altLang="zh-CN" sz="1900" dirty="0" smtClean="0"/>
          </a:p>
          <a:p>
            <a:r>
              <a:rPr lang="en-US" altLang="zh-CN" sz="1900" dirty="0" smtClean="0"/>
              <a:t>snake</a:t>
            </a:r>
            <a:r>
              <a:rPr lang="zh-CN" altLang="en-US" sz="1900" dirty="0" smtClean="0"/>
              <a:t>蛇</a:t>
            </a:r>
            <a:r>
              <a:rPr lang="en-US" altLang="zh-CN" sz="1900" dirty="0" smtClean="0"/>
              <a:t>——</a:t>
            </a:r>
            <a:r>
              <a:rPr lang="en-US" altLang="zh-CN" sz="1900" dirty="0" err="1" smtClean="0"/>
              <a:t>S+naked</a:t>
            </a:r>
            <a:r>
              <a:rPr lang="zh-CN" altLang="en-US" sz="1900" dirty="0" smtClean="0"/>
              <a:t>裸露的</a:t>
            </a:r>
            <a:endParaRPr lang="zh-CN" altLang="en-US" sz="19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00B050"/>
                </a:solidFill>
              </a:rPr>
              <a:t>六 拟声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定义：模拟与事物相关的声音，并且借此构造单词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例证：</a:t>
            </a:r>
            <a:endParaRPr lang="en-US" altLang="zh-CN" dirty="0" smtClean="0"/>
          </a:p>
          <a:p>
            <a:r>
              <a:rPr lang="en-US" altLang="zh-CN" sz="1800" dirty="0" smtClean="0"/>
              <a:t>bang</a:t>
            </a:r>
            <a:r>
              <a:rPr lang="zh-CN" altLang="en-US" sz="1800" dirty="0" smtClean="0"/>
              <a:t>爆炸声</a:t>
            </a:r>
            <a:endParaRPr lang="zh-CN" altLang="en-US" sz="1800" dirty="0" smtClean="0"/>
          </a:p>
          <a:p>
            <a:r>
              <a:rPr lang="en-US" altLang="zh-CN" sz="1800" dirty="0" smtClean="0"/>
              <a:t>bomb</a:t>
            </a:r>
            <a:r>
              <a:rPr lang="zh-CN" altLang="en-US" sz="1800" dirty="0" smtClean="0"/>
              <a:t>炸弹</a:t>
            </a:r>
            <a:endParaRPr lang="zh-CN" altLang="en-US" sz="1800" dirty="0" smtClean="0"/>
          </a:p>
          <a:p>
            <a:r>
              <a:rPr lang="en-US" altLang="zh-CN" sz="1800" dirty="0" smtClean="0"/>
              <a:t>bomber</a:t>
            </a:r>
            <a:r>
              <a:rPr lang="zh-CN" altLang="en-US" sz="1800" dirty="0" smtClean="0"/>
              <a:t>轰炸机</a:t>
            </a:r>
            <a:endParaRPr lang="zh-CN" altLang="en-US" sz="1800" dirty="0" smtClean="0"/>
          </a:p>
          <a:p>
            <a:r>
              <a:rPr lang="en-US" altLang="zh-CN" sz="1800" dirty="0" smtClean="0"/>
              <a:t>hog</a:t>
            </a:r>
            <a:r>
              <a:rPr lang="zh-CN" altLang="en-US" sz="1800" dirty="0" smtClean="0"/>
              <a:t>猪</a:t>
            </a:r>
            <a:endParaRPr lang="zh-CN" altLang="en-US" sz="1800" dirty="0" smtClean="0"/>
          </a:p>
          <a:p>
            <a:r>
              <a:rPr lang="en-US" altLang="zh-CN" sz="1800" dirty="0" smtClean="0"/>
              <a:t>wolf</a:t>
            </a:r>
            <a:r>
              <a:rPr lang="zh-CN" altLang="en-US" sz="1800" dirty="0" smtClean="0"/>
              <a:t>狼</a:t>
            </a:r>
            <a:endParaRPr lang="zh-CN" altLang="en-US" sz="1800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六种构词法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相关相仿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复合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缩略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词根词缀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字母象形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拟声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05978"/>
            <a:ext cx="8363272" cy="857250"/>
          </a:xfrm>
        </p:spPr>
        <p:txBody>
          <a:bodyPr/>
          <a:lstStyle/>
          <a:p>
            <a:r>
              <a:rPr lang="zh-CN" altLang="en-US" sz="3600" dirty="0" smtClean="0"/>
              <a:t>现在你会破解单词了吗？</a:t>
            </a:r>
            <a:endParaRPr lang="zh-CN" altLang="en-US" sz="3600" dirty="0"/>
          </a:p>
        </p:txBody>
      </p:sp>
      <p:pic>
        <p:nvPicPr>
          <p:cNvPr id="4" name="内容占位符 3" descr="201254174631182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23528" y="1203598"/>
            <a:ext cx="5095737" cy="3394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本篇课程就在系统的讲解单词的最重要规律之一：</a:t>
            </a:r>
            <a:endParaRPr lang="en-US" altLang="zh-CN" dirty="0" smtClean="0"/>
          </a:p>
          <a:p>
            <a:r>
              <a:rPr lang="zh-CN" altLang="en-US" sz="4000" dirty="0" smtClean="0">
                <a:solidFill>
                  <a:srgbClr val="00B050"/>
                </a:solidFill>
              </a:rPr>
              <a:t>构造规律</a:t>
            </a:r>
            <a:endParaRPr lang="en-US" altLang="zh-CN" sz="4000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也就是单词是按照什么方法模式构造的</a:t>
            </a:r>
            <a:endParaRPr lang="en-US" altLang="zh-CN" dirty="0" smtClean="0"/>
          </a:p>
          <a:p>
            <a:r>
              <a:rPr lang="zh-CN" altLang="en-US" dirty="0" smtClean="0"/>
              <a:t>总共有六种</a:t>
            </a:r>
            <a:r>
              <a:rPr lang="zh-CN" altLang="en-US" dirty="0"/>
              <a:t>方</a:t>
            </a:r>
            <a:r>
              <a:rPr lang="zh-CN" altLang="en-US" dirty="0" smtClean="0"/>
              <a:t>式方法</a:t>
            </a:r>
            <a:endParaRPr lang="en-US" altLang="zh-CN" dirty="0" smtClean="0"/>
          </a:p>
          <a:p>
            <a:r>
              <a:rPr lang="zh-CN" altLang="en-US" dirty="0" smtClean="0"/>
              <a:t>可以涵盖绝大多数单词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不过我们还要注意一些问题！</a:t>
            </a:r>
            <a:endParaRPr lang="zh-CN" altLang="en-US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要注意的问题一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不要认为学会方法之后就无需重复或者无需复习了！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sz="2400" dirty="0" smtClean="0"/>
              <a:t>相比从前，我们重复的次数显著减少，但不能不重复。</a:t>
            </a:r>
            <a:endParaRPr lang="en-US" altLang="zh-CN" sz="2400" dirty="0" smtClean="0"/>
          </a:p>
          <a:p>
            <a:r>
              <a:rPr lang="zh-CN" altLang="en-US" sz="2400" dirty="0" smtClean="0"/>
              <a:t>因为重复和方法好比胳膊与大腿</a:t>
            </a:r>
            <a:r>
              <a:rPr lang="en-US" altLang="zh-CN" sz="2400" dirty="0"/>
              <a:t>——</a:t>
            </a:r>
            <a:r>
              <a:rPr lang="zh-CN" altLang="en-US" sz="2400" dirty="0" smtClean="0"/>
              <a:t>相辅相成；缺一不可！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要注意的问题二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不要认为完整的学习课程之后</a:t>
            </a:r>
            <a:r>
              <a:rPr lang="zh-CN" altLang="en-US" sz="2400" dirty="0">
                <a:solidFill>
                  <a:srgbClr val="00B050"/>
                </a:solidFill>
              </a:rPr>
              <a:t>，</a:t>
            </a:r>
            <a:r>
              <a:rPr lang="zh-CN" altLang="en-US" sz="2400" dirty="0" smtClean="0">
                <a:solidFill>
                  <a:srgbClr val="00B050"/>
                </a:solidFill>
              </a:rPr>
              <a:t>就不用再通过阅读</a:t>
            </a:r>
            <a:r>
              <a:rPr lang="zh-CN" altLang="en-US" sz="2400" dirty="0">
                <a:solidFill>
                  <a:srgbClr val="00B050"/>
                </a:solidFill>
              </a:rPr>
              <a:t>等</a:t>
            </a:r>
            <a:r>
              <a:rPr lang="zh-CN" altLang="en-US" sz="2400" dirty="0" smtClean="0">
                <a:solidFill>
                  <a:srgbClr val="00B050"/>
                </a:solidFill>
              </a:rPr>
              <a:t>方式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zh-CN" altLang="en-US" sz="2400" dirty="0" smtClean="0">
                <a:solidFill>
                  <a:srgbClr val="00B050"/>
                </a:solidFill>
              </a:rPr>
              <a:t>学习单词了，</a:t>
            </a:r>
            <a:r>
              <a:rPr lang="zh-CN" altLang="en-US" sz="2400" dirty="0">
                <a:solidFill>
                  <a:srgbClr val="00B050"/>
                </a:solidFill>
              </a:rPr>
              <a:t>甚至不用再学习其他类型的其他老师的</a:t>
            </a:r>
            <a:r>
              <a:rPr lang="zh-CN" altLang="en-US" sz="2400" dirty="0" smtClean="0">
                <a:solidFill>
                  <a:srgbClr val="00B050"/>
                </a:solidFill>
              </a:rPr>
              <a:t>英语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 smtClean="0">
                <a:solidFill>
                  <a:srgbClr val="00B050"/>
                </a:solidFill>
              </a:rPr>
              <a:t>课程了！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zh-CN" altLang="en-US" sz="2000" dirty="0" smtClean="0"/>
              <a:t>因为我们不但要记住单词</a:t>
            </a:r>
            <a:endParaRPr lang="en-US" altLang="zh-CN" sz="2000" dirty="0" smtClean="0"/>
          </a:p>
          <a:p>
            <a:r>
              <a:rPr lang="zh-CN" altLang="en-US" sz="2000" dirty="0" smtClean="0"/>
              <a:t>还要了解单词的用法</a:t>
            </a:r>
            <a:endParaRPr lang="en-US" altLang="zh-CN" sz="2000" dirty="0" smtClean="0"/>
          </a:p>
          <a:p>
            <a:r>
              <a:rPr lang="zh-CN" altLang="en-US" sz="2000" dirty="0" smtClean="0"/>
              <a:t>明白单词使用的语境</a:t>
            </a:r>
            <a:endParaRPr lang="en-US" altLang="zh-CN" sz="2000" dirty="0" smtClean="0"/>
          </a:p>
          <a:p>
            <a:r>
              <a:rPr lang="zh-CN" altLang="en-US" sz="2000" dirty="0" smtClean="0"/>
              <a:t>当然了，关于英语我们应该学习的还有很多呢</a:t>
            </a:r>
            <a:endParaRPr lang="en-US" altLang="zh-CN" sz="2000" dirty="0" smtClean="0"/>
          </a:p>
          <a:p>
            <a:r>
              <a:rPr lang="zh-CN" altLang="en-US" sz="2000" dirty="0" smtClean="0"/>
              <a:t>比如口语，语法 ，西方文化等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endParaRPr lang="zh-CN" alt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下面给大家推荐一些学习类型的网站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供</a:t>
            </a:r>
            <a:r>
              <a:rPr lang="zh-CN" altLang="en-US" dirty="0"/>
              <a:t>大家更省钱，更方便，更高效地学习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000" dirty="0" smtClean="0">
                <a:solidFill>
                  <a:srgbClr val="FF0000"/>
                </a:solidFill>
              </a:rPr>
              <a:t>  </a:t>
            </a:r>
            <a:r>
              <a:rPr lang="zh-CN" altLang="en-US" sz="3900" dirty="0" smtClean="0">
                <a:solidFill>
                  <a:srgbClr val="FF0000"/>
                </a:solidFill>
              </a:rPr>
              <a:t>视频类学习网站：</a:t>
            </a:r>
            <a:endParaRPr lang="en-US" altLang="zh-CN" sz="3900" dirty="0" smtClean="0">
              <a:solidFill>
                <a:srgbClr val="FF0000"/>
              </a:solidFill>
            </a:endParaRPr>
          </a:p>
          <a:p>
            <a:r>
              <a:rPr lang="zh-CN" altLang="en-US" sz="2200" dirty="0" smtClean="0"/>
              <a:t>  </a:t>
            </a:r>
            <a:r>
              <a:rPr lang="en-US" altLang="zh-CN" sz="2200" dirty="0" smtClean="0">
                <a:solidFill>
                  <a:srgbClr val="00B050"/>
                </a:solidFill>
              </a:rPr>
              <a:t>【</a:t>
            </a:r>
            <a:r>
              <a:rPr lang="zh-CN" altLang="en-US" sz="2200" dirty="0" smtClean="0">
                <a:solidFill>
                  <a:srgbClr val="00B050"/>
                </a:solidFill>
              </a:rPr>
              <a:t>国内网站</a:t>
            </a:r>
            <a:r>
              <a:rPr lang="en-US" altLang="zh-CN" sz="2200" dirty="0" smtClean="0">
                <a:solidFill>
                  <a:srgbClr val="00B050"/>
                </a:solidFill>
              </a:rPr>
              <a:t>】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网易云课堂</a:t>
            </a:r>
            <a:endParaRPr lang="en-US" altLang="zh-CN" sz="2200" dirty="0"/>
          </a:p>
          <a:p>
            <a:r>
              <a:rPr lang="zh-CN" altLang="en-US" sz="2200" dirty="0" smtClean="0"/>
              <a:t>   百度传课网</a:t>
            </a:r>
            <a:endParaRPr lang="en-US" altLang="zh-CN" sz="2200" dirty="0" smtClean="0"/>
          </a:p>
          <a:p>
            <a:r>
              <a:rPr lang="zh-CN" altLang="en-US" sz="2200" dirty="0" smtClean="0"/>
              <a:t>   腾</a:t>
            </a:r>
            <a:r>
              <a:rPr lang="zh-CN" altLang="en-US" sz="2200" dirty="0"/>
              <a:t>讯精品</a:t>
            </a:r>
            <a:r>
              <a:rPr lang="zh-CN" altLang="en-US" sz="2200" dirty="0" smtClean="0"/>
              <a:t>课</a:t>
            </a:r>
            <a:endParaRPr lang="en-US" altLang="zh-CN" sz="2200" dirty="0"/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网易公开课</a:t>
            </a:r>
            <a:endParaRPr lang="en-US" altLang="zh-CN" sz="2200" dirty="0"/>
          </a:p>
          <a:p>
            <a:r>
              <a:rPr lang="zh-CN" altLang="en-US" sz="2200" dirty="0" smtClean="0"/>
              <a:t>   土豆成长频道</a:t>
            </a:r>
            <a:r>
              <a:rPr lang="en-US" altLang="zh-CN" sz="2200" dirty="0" smtClean="0"/>
              <a:t>【</a:t>
            </a:r>
            <a:r>
              <a:rPr lang="zh-CN" altLang="en-US" sz="2200" dirty="0" smtClean="0"/>
              <a:t>视频网站</a:t>
            </a:r>
            <a:r>
              <a:rPr lang="en-US" altLang="zh-CN" sz="2200" dirty="0" smtClean="0"/>
              <a:t>】</a:t>
            </a:r>
            <a:endParaRPr lang="en-US" altLang="zh-CN" sz="2200" dirty="0"/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爱</a:t>
            </a:r>
            <a:r>
              <a:rPr lang="zh-CN" altLang="en-US" sz="2200" dirty="0"/>
              <a:t>奇</a:t>
            </a:r>
            <a:r>
              <a:rPr lang="zh-CN" altLang="en-US" sz="2200" dirty="0" smtClean="0"/>
              <a:t>艺教育频道</a:t>
            </a:r>
            <a:r>
              <a:rPr lang="en-US" altLang="zh-CN" sz="2200" dirty="0"/>
              <a:t>【</a:t>
            </a:r>
            <a:r>
              <a:rPr lang="zh-CN" altLang="en-US" sz="2200" dirty="0"/>
              <a:t>视频网站</a:t>
            </a:r>
            <a:r>
              <a:rPr lang="en-US" altLang="zh-CN" sz="2200" dirty="0" smtClean="0"/>
              <a:t>】</a:t>
            </a:r>
            <a:endParaRPr lang="en-US" altLang="zh-CN" sz="2200" dirty="0" smtClean="0"/>
          </a:p>
          <a:p>
            <a:r>
              <a:rPr lang="en-US" altLang="zh-CN" sz="1700" dirty="0"/>
              <a:t> </a:t>
            </a:r>
            <a:r>
              <a:rPr lang="en-US" altLang="zh-CN" sz="1700" dirty="0" smtClean="0"/>
              <a:t>   ……</a:t>
            </a:r>
            <a:endParaRPr lang="en-US" altLang="zh-CN" sz="1700" dirty="0" smtClean="0"/>
          </a:p>
          <a:p>
            <a:r>
              <a:rPr lang="zh-CN" altLang="en-US" sz="1800" dirty="0" smtClean="0"/>
              <a:t>  </a:t>
            </a:r>
            <a:endParaRPr lang="zh-CN" altLang="en-US" sz="2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z="6000" dirty="0" smtClean="0">
                <a:solidFill>
                  <a:srgbClr val="00B050"/>
                </a:solidFill>
              </a:rPr>
              <a:t>  【</a:t>
            </a:r>
            <a:r>
              <a:rPr lang="zh-CN" altLang="en-US" sz="6000" dirty="0" smtClean="0">
                <a:solidFill>
                  <a:srgbClr val="00B050"/>
                </a:solidFill>
              </a:rPr>
              <a:t>国外网站</a:t>
            </a:r>
            <a:r>
              <a:rPr lang="en-US" altLang="zh-CN" sz="6000" dirty="0" smtClean="0">
                <a:solidFill>
                  <a:srgbClr val="00B050"/>
                </a:solidFill>
              </a:rPr>
              <a:t>】</a:t>
            </a:r>
            <a:endParaRPr lang="en-US" altLang="zh-CN" sz="6000" dirty="0" smtClean="0">
              <a:solidFill>
                <a:srgbClr val="00B050"/>
              </a:solidFill>
            </a:endParaRPr>
          </a:p>
          <a:p>
            <a:r>
              <a:rPr lang="en-US" altLang="zh-CN" sz="6000" dirty="0" smtClean="0"/>
              <a:t>   Khan </a:t>
            </a:r>
            <a:r>
              <a:rPr lang="en-US" altLang="zh-CN" sz="6000" dirty="0"/>
              <a:t>Academy</a:t>
            </a:r>
            <a:endParaRPr lang="en-US" altLang="zh-CN" sz="6000" dirty="0"/>
          </a:p>
          <a:p>
            <a:r>
              <a:rPr lang="en-US" altLang="zh-CN" sz="6000" dirty="0" smtClean="0"/>
              <a:t>   </a:t>
            </a:r>
            <a:r>
              <a:rPr lang="en-US" altLang="zh-CN" sz="6000" dirty="0" err="1" smtClean="0"/>
              <a:t>Udemy</a:t>
            </a:r>
            <a:endParaRPr lang="en-US" altLang="zh-CN" sz="6000" dirty="0" smtClean="0"/>
          </a:p>
          <a:p>
            <a:r>
              <a:rPr lang="en-US" altLang="zh-CN" sz="6000" dirty="0" smtClean="0"/>
              <a:t>   </a:t>
            </a:r>
            <a:r>
              <a:rPr lang="en-US" altLang="zh-CN" sz="6000" dirty="0" err="1"/>
              <a:t>U</a:t>
            </a:r>
            <a:r>
              <a:rPr lang="en-US" altLang="zh-CN" sz="6000" dirty="0" err="1" smtClean="0"/>
              <a:t>dacity</a:t>
            </a:r>
            <a:endParaRPr lang="en-US" altLang="zh-CN" sz="6000" dirty="0" smtClean="0"/>
          </a:p>
          <a:p>
            <a:r>
              <a:rPr lang="en-US" altLang="zh-CN" sz="6000" dirty="0" smtClean="0"/>
              <a:t>   </a:t>
            </a:r>
            <a:r>
              <a:rPr lang="en-US" altLang="zh-CN" sz="6000" dirty="0" err="1" smtClean="0"/>
              <a:t>edx</a:t>
            </a:r>
            <a:endParaRPr lang="en-US" altLang="zh-CN" sz="6000" dirty="0" smtClean="0"/>
          </a:p>
          <a:p>
            <a:r>
              <a:rPr lang="en-US" altLang="zh-CN" sz="6000" dirty="0" smtClean="0"/>
              <a:t>   </a:t>
            </a:r>
            <a:r>
              <a:rPr lang="en-US" altLang="zh-CN" sz="6000" dirty="0" err="1" smtClean="0"/>
              <a:t>coursera</a:t>
            </a:r>
            <a:endParaRPr lang="en-US" altLang="zh-CN" sz="6000" dirty="0" smtClean="0"/>
          </a:p>
          <a:p>
            <a:r>
              <a:rPr lang="en-US" altLang="zh-CN" sz="6000" dirty="0" smtClean="0"/>
              <a:t>   </a:t>
            </a:r>
            <a:r>
              <a:rPr lang="en-US" altLang="zh-CN" sz="6000" dirty="0" err="1" smtClean="0"/>
              <a:t>youtube</a:t>
            </a:r>
            <a:r>
              <a:rPr lang="en-US" altLang="zh-CN" sz="6000" dirty="0" smtClean="0"/>
              <a:t>【</a:t>
            </a:r>
            <a:r>
              <a:rPr lang="zh-CN" altLang="en-US" sz="6000" dirty="0" smtClean="0"/>
              <a:t>视频网站</a:t>
            </a:r>
            <a:r>
              <a:rPr lang="en-US" altLang="zh-CN" sz="6000" dirty="0" smtClean="0"/>
              <a:t>】</a:t>
            </a:r>
            <a:endParaRPr lang="en-US" altLang="zh-CN" sz="6000" dirty="0" smtClean="0"/>
          </a:p>
          <a:p>
            <a:r>
              <a:rPr lang="en-US" altLang="zh-CN" sz="6000" dirty="0"/>
              <a:t> </a:t>
            </a:r>
            <a:r>
              <a:rPr lang="en-US" altLang="zh-CN" sz="6000" dirty="0" smtClean="0"/>
              <a:t>  ……</a:t>
            </a:r>
            <a:endParaRPr lang="en-US" altLang="zh-CN" sz="6000" dirty="0" smtClean="0"/>
          </a:p>
          <a:p>
            <a:r>
              <a:rPr lang="zh-CN" altLang="en-US" sz="1800" dirty="0" smtClean="0"/>
              <a:t>  </a:t>
            </a:r>
            <a:endParaRPr lang="zh-CN" altLang="en-US" sz="2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这些</a:t>
            </a:r>
            <a:r>
              <a:rPr lang="zh-CN" altLang="en-US" dirty="0"/>
              <a:t>网站上汇集了来自全国甚至全世界的最优秀的老师，上面有很多免费课程，也有很多更加完整系统的付费课程，但是相比于传统的线下报班学习要便宜很很很很多</a:t>
            </a:r>
            <a:r>
              <a:rPr lang="en-US" altLang="zh-CN" dirty="0"/>
              <a:t>……</a:t>
            </a:r>
            <a:r>
              <a:rPr lang="zh-CN" altLang="en-US" dirty="0"/>
              <a:t>珍惜这互联网大潮带给我们的福利吧</a:t>
            </a:r>
            <a:r>
              <a:rPr lang="zh-CN" altLang="en-US" dirty="0" smtClean="0"/>
              <a:t>！ 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 </a:t>
            </a:r>
            <a:r>
              <a:rPr lang="zh-CN" altLang="en-US" sz="3200" dirty="0" smtClean="0">
                <a:solidFill>
                  <a:schemeClr val="bg1"/>
                </a:solidFill>
              </a:rPr>
              <a:t>如果你想休息眼睛，也可以只听课不看课啊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00151"/>
            <a:ext cx="8435280" cy="339447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 smtClean="0">
                <a:solidFill>
                  <a:srgbClr val="00B050"/>
                </a:solidFill>
              </a:rPr>
              <a:t>   </a:t>
            </a:r>
            <a:r>
              <a:rPr lang="zh-CN" altLang="en-US" sz="3200" dirty="0" smtClean="0">
                <a:solidFill>
                  <a:srgbClr val="FF0000"/>
                </a:solidFill>
              </a:rPr>
              <a:t>推荐音频类学习网站：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   喜马拉雅</a:t>
            </a:r>
            <a:endParaRPr lang="zh-CN" altLang="en-US" sz="2000" dirty="0" smtClean="0"/>
          </a:p>
          <a:p>
            <a:r>
              <a:rPr lang="zh-CN" altLang="en-US" sz="2000" dirty="0" smtClean="0"/>
              <a:t>   荔枝</a:t>
            </a:r>
            <a:r>
              <a:rPr lang="en-US" altLang="zh-CN" sz="2000" dirty="0" err="1" smtClean="0"/>
              <a:t>fm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蜻蜓</a:t>
            </a:r>
            <a:r>
              <a:rPr lang="en-US" altLang="zh-CN" sz="2000" dirty="0" err="1" smtClean="0"/>
              <a:t>fm</a:t>
            </a:r>
            <a:endParaRPr lang="en-US" altLang="zh-CN" sz="2000" dirty="0" smtClean="0"/>
          </a:p>
          <a:p>
            <a:r>
              <a:rPr lang="zh-CN" altLang="en-US" sz="2000" dirty="0" smtClean="0"/>
              <a:t>   凤凰</a:t>
            </a:r>
            <a:r>
              <a:rPr lang="en-US" altLang="zh-CN" sz="2000" dirty="0" err="1" smtClean="0"/>
              <a:t>fm</a:t>
            </a:r>
            <a:endParaRPr lang="en-US" altLang="zh-CN" sz="2000" dirty="0" smtClean="0"/>
          </a:p>
          <a:p>
            <a:r>
              <a:rPr lang="zh-CN" altLang="en-US" sz="2000" dirty="0" smtClean="0"/>
              <a:t>   百度乐播</a:t>
            </a:r>
            <a:endParaRPr lang="en-US" altLang="zh-CN" sz="2000" dirty="0" smtClean="0"/>
          </a:p>
          <a:p>
            <a:r>
              <a:rPr lang="zh-CN" altLang="en-US" sz="2000" dirty="0" smtClean="0"/>
              <a:t>   网</a:t>
            </a:r>
            <a:r>
              <a:rPr lang="zh-CN" altLang="en-US" sz="2000" dirty="0"/>
              <a:t>易云</a:t>
            </a:r>
            <a:r>
              <a:rPr lang="zh-CN" altLang="en-US" sz="2000" dirty="0" smtClean="0"/>
              <a:t>音乐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主播电台</a:t>
            </a:r>
            <a:endParaRPr lang="zh-CN" altLang="en-US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itunes</a:t>
            </a:r>
            <a:endParaRPr lang="en-US" altLang="zh-CN" sz="2000" dirty="0" smtClean="0"/>
          </a:p>
          <a:p>
            <a:r>
              <a:rPr lang="en-US" altLang="zh-CN" sz="2000" dirty="0" smtClean="0"/>
              <a:t>   ……</a:t>
            </a:r>
            <a:endParaRPr lang="en-US" altLang="zh-CN" sz="2000" dirty="0" smtClean="0"/>
          </a:p>
          <a:p>
            <a:r>
              <a:rPr lang="zh-CN" altLang="en-US" sz="2000" dirty="0" smtClean="0"/>
              <a:t>  </a:t>
            </a:r>
            <a:endParaRPr lang="zh-CN" altLang="en-US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这</a:t>
            </a:r>
            <a:r>
              <a:rPr lang="zh-CN" altLang="en-US" dirty="0"/>
              <a:t>类</a:t>
            </a:r>
            <a:r>
              <a:rPr lang="zh-CN" altLang="en-US" dirty="0" smtClean="0"/>
              <a:t>网站一般以娱乐为主，但也</a:t>
            </a:r>
            <a:r>
              <a:rPr lang="zh-CN" altLang="en-US" dirty="0"/>
              <a:t>有很多教育类的节目，解放双眼，轻松学习。下载个手机客户端。车上，床上，马桶上，地球上随时随地微听课，微学习。珍惜分秒，积水成渊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好的词典与工具书也必须要推荐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39447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金山词霸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有道</a:t>
            </a:r>
            <a:r>
              <a:rPr lang="zh-CN" altLang="en-US" dirty="0" smtClean="0">
                <a:solidFill>
                  <a:srgbClr val="00B050"/>
                </a:solidFill>
              </a:rPr>
              <a:t>词典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海词</a:t>
            </a:r>
            <a:r>
              <a:rPr lang="zh-CN" altLang="en-US" dirty="0" smtClean="0">
                <a:solidFill>
                  <a:srgbClr val="00B050"/>
                </a:solidFill>
              </a:rPr>
              <a:t>词典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www.wordreference.com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多语言词典，准确性较高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维基百科</a:t>
            </a:r>
            <a:r>
              <a:rPr lang="en-US" altLang="zh-CN" dirty="0"/>
              <a:t>【</a:t>
            </a:r>
            <a:r>
              <a:rPr lang="zh-CN" altLang="en-US" dirty="0" smtClean="0"/>
              <a:t>最全面的多语言百科全书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B050"/>
                </a:solidFill>
              </a:rPr>
              <a:t>大英</a:t>
            </a:r>
            <a:r>
              <a:rPr lang="zh-CN" altLang="en-US" dirty="0" smtClean="0">
                <a:solidFill>
                  <a:srgbClr val="00B050"/>
                </a:solidFill>
              </a:rPr>
              <a:t>百科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最权威的百科全书之一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etymology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辞源词典，可以查到很多单词的历史和来源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它们分别是：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相关相仿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复合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缩略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词根词缀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字母象形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拟声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时代在变，世界在变</a:t>
            </a:r>
            <a:endParaRPr lang="en-US" altLang="zh-CN" dirty="0" smtClean="0"/>
          </a:p>
          <a:p>
            <a:r>
              <a:rPr lang="zh-CN" altLang="en-US" dirty="0"/>
              <a:t>谁</a:t>
            </a:r>
            <a:r>
              <a:rPr lang="zh-CN" altLang="en-US" dirty="0" smtClean="0"/>
              <a:t>说学英语必须要靠做题，啃课本，熬教室？</a:t>
            </a:r>
            <a:endParaRPr lang="en-US" altLang="zh-CN" dirty="0" smtClean="0"/>
          </a:p>
          <a:p>
            <a:r>
              <a:rPr lang="zh-CN" altLang="en-US" dirty="0" smtClean="0"/>
              <a:t>互联网时代来了，美剧来了，</a:t>
            </a:r>
            <a:r>
              <a:rPr lang="en-US" altLang="zh-CN" dirty="0" err="1" smtClean="0"/>
              <a:t>mooc</a:t>
            </a:r>
            <a:r>
              <a:rPr lang="zh-CN" altLang="en-US" dirty="0" smtClean="0"/>
              <a:t>来了，我也来了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你那改变自己，甚至改变世界的小信心来了吗？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最后我要说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兴趣是学习最持久的动力</a:t>
            </a:r>
            <a:endParaRPr lang="en-US" altLang="zh-CN" dirty="0" smtClean="0"/>
          </a:p>
          <a:p>
            <a:r>
              <a:rPr lang="zh-CN" altLang="en-US" dirty="0" smtClean="0"/>
              <a:t>而压力与励志只是暂时的动力</a:t>
            </a:r>
            <a:endParaRPr lang="en-US" altLang="zh-CN" dirty="0" smtClean="0"/>
          </a:p>
          <a:p>
            <a:r>
              <a:rPr lang="zh-CN" altLang="en-US" dirty="0" smtClean="0"/>
              <a:t>所以真心希望你能</a:t>
            </a:r>
            <a:endParaRPr lang="en-US" altLang="zh-CN" dirty="0" smtClean="0"/>
          </a:p>
          <a:p>
            <a:r>
              <a:rPr lang="zh-CN" altLang="en-US" dirty="0" smtClean="0"/>
              <a:t>找到学习的乐趣与方向</a:t>
            </a:r>
            <a:endParaRPr lang="en-US" altLang="zh-CN" dirty="0" smtClean="0"/>
          </a:p>
          <a:p>
            <a:r>
              <a:rPr lang="zh-CN" altLang="en-US" dirty="0" smtClean="0"/>
              <a:t>每天过的快乐并且有意义！</a:t>
            </a:r>
            <a:endParaRPr lang="en-US" altLang="zh-CN" dirty="0" smtClean="0"/>
          </a:p>
          <a:p>
            <a:r>
              <a:rPr lang="zh-CN" altLang="en-US" dirty="0" smtClean="0"/>
              <a:t>谢谢 我们下篇课程再见！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当我们掌握了这六种构词法后</a:t>
            </a:r>
            <a:endParaRPr lang="en-US" altLang="zh-CN" dirty="0" smtClean="0"/>
          </a:p>
          <a:p>
            <a:r>
              <a:rPr lang="zh-CN" altLang="en-US" dirty="0" smtClean="0"/>
              <a:t>我们就可以破解单词了 </a:t>
            </a:r>
            <a:endParaRPr lang="en-US" altLang="zh-CN" dirty="0" smtClean="0"/>
          </a:p>
          <a:p>
            <a:r>
              <a:rPr lang="zh-CN" altLang="en-US" dirty="0" smtClean="0"/>
              <a:t>也就是把零散的字母组合</a:t>
            </a:r>
            <a:endParaRPr lang="en-US" altLang="zh-CN" dirty="0" smtClean="0"/>
          </a:p>
          <a:p>
            <a:r>
              <a:rPr lang="zh-CN" altLang="en-US" dirty="0" smtClean="0"/>
              <a:t>转变成我们熟悉或者即将熟悉的组件</a:t>
            </a:r>
            <a:endParaRPr lang="en-US" altLang="zh-CN" dirty="0" smtClean="0"/>
          </a:p>
          <a:p>
            <a:r>
              <a:rPr lang="zh-CN" altLang="en-US" dirty="0" smtClean="0"/>
              <a:t>记单词变得轻松多了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下面我们一起来回顾这六种构词法吧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448ab1d0199d00717df6aa92b330c434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67544" y="2072550"/>
            <a:ext cx="3240360" cy="2412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 相关相仿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2600" dirty="0" smtClean="0">
                <a:solidFill>
                  <a:srgbClr val="00B050"/>
                </a:solidFill>
              </a:rPr>
              <a:t>定义：模仿旧词造新词（旧词与新词之间意义相关，拼写相仿</a:t>
            </a:r>
            <a:r>
              <a:rPr lang="en-US" altLang="zh-CN" sz="2600" dirty="0" smtClean="0">
                <a:solidFill>
                  <a:srgbClr val="00B050"/>
                </a:solidFill>
              </a:rPr>
              <a:t>—</a:t>
            </a:r>
            <a:r>
              <a:rPr lang="zh-CN" altLang="en-US" sz="2600" dirty="0" smtClean="0">
                <a:solidFill>
                  <a:srgbClr val="00B050"/>
                </a:solidFill>
              </a:rPr>
              <a:t>）</a:t>
            </a:r>
            <a:endParaRPr lang="en-US" altLang="zh-CN" sz="2600" dirty="0" smtClean="0">
              <a:solidFill>
                <a:srgbClr val="00B050"/>
              </a:solidFill>
            </a:endParaRPr>
          </a:p>
          <a:p>
            <a:r>
              <a:rPr lang="en-US" altLang="zh-CN" sz="2600" dirty="0" smtClean="0">
                <a:solidFill>
                  <a:srgbClr val="00B050"/>
                </a:solidFill>
              </a:rPr>
              <a:t>  </a:t>
            </a:r>
            <a:endParaRPr lang="en-US" altLang="zh-CN" sz="2600" dirty="0" smtClean="0">
              <a:solidFill>
                <a:srgbClr val="00B050"/>
              </a:solidFill>
            </a:endParaRPr>
          </a:p>
          <a:p>
            <a:r>
              <a:rPr lang="zh-CN" altLang="en-US" sz="2600" dirty="0" smtClean="0"/>
              <a:t>例证：</a:t>
            </a:r>
            <a:endParaRPr lang="en-US" altLang="zh-CN" sz="3100" dirty="0" smtClean="0"/>
          </a:p>
          <a:p>
            <a:r>
              <a:rPr lang="en-US" altLang="zh-CN" sz="2100" dirty="0" smtClean="0"/>
              <a:t>peck</a:t>
            </a:r>
            <a:r>
              <a:rPr lang="zh-CN" altLang="en-US" sz="2100" dirty="0" smtClean="0"/>
              <a:t>啄食      </a:t>
            </a:r>
            <a:r>
              <a:rPr lang="en-US" altLang="zh-CN" sz="2100" dirty="0" smtClean="0"/>
              <a:t>——pick</a:t>
            </a:r>
            <a:r>
              <a:rPr lang="zh-CN" altLang="en-US" sz="2100" dirty="0" smtClean="0"/>
              <a:t>采摘；挑选</a:t>
            </a:r>
            <a:endParaRPr lang="zh-CN" altLang="en-US" sz="2100" dirty="0" smtClean="0"/>
          </a:p>
          <a:p>
            <a:r>
              <a:rPr lang="en-US" altLang="zh-CN" sz="2100" dirty="0" smtClean="0"/>
              <a:t>veto</a:t>
            </a:r>
            <a:r>
              <a:rPr lang="zh-CN" altLang="en-US" sz="2100" dirty="0" smtClean="0"/>
              <a:t>投反对票  </a:t>
            </a:r>
            <a:r>
              <a:rPr lang="en-US" altLang="zh-CN" sz="2100" dirty="0" smtClean="0"/>
              <a:t>——vote</a:t>
            </a:r>
            <a:r>
              <a:rPr lang="zh-CN" altLang="en-US" sz="2100" dirty="0" smtClean="0"/>
              <a:t>投票</a:t>
            </a:r>
            <a:endParaRPr lang="zh-CN" altLang="en-US" sz="2100" dirty="0" smtClean="0"/>
          </a:p>
          <a:p>
            <a:r>
              <a:rPr lang="en-US" altLang="zh-CN" sz="2100" dirty="0" smtClean="0"/>
              <a:t>back</a:t>
            </a:r>
            <a:r>
              <a:rPr lang="zh-CN" altLang="en-US" sz="2100" dirty="0" smtClean="0"/>
              <a:t>回；后背  </a:t>
            </a:r>
            <a:r>
              <a:rPr lang="en-US" altLang="zh-CN" sz="2100" dirty="0" smtClean="0"/>
              <a:t>——pack</a:t>
            </a:r>
            <a:r>
              <a:rPr lang="zh-CN" altLang="en-US" sz="2100" dirty="0" smtClean="0"/>
              <a:t>背包 </a:t>
            </a:r>
            <a:endParaRPr lang="zh-CN" altLang="en-US" sz="2100" dirty="0" smtClean="0"/>
          </a:p>
          <a:p>
            <a:r>
              <a:rPr lang="en-US" altLang="zh-CN" sz="2100" dirty="0" smtClean="0"/>
              <a:t>sting</a:t>
            </a:r>
            <a:r>
              <a:rPr lang="zh-CN" altLang="en-US" sz="2100" dirty="0" smtClean="0"/>
              <a:t>刺       </a:t>
            </a:r>
            <a:r>
              <a:rPr lang="en-US" altLang="zh-CN" sz="2100" dirty="0" smtClean="0"/>
              <a:t>——stink</a:t>
            </a:r>
            <a:r>
              <a:rPr lang="zh-CN" altLang="en-US" sz="2100" dirty="0" smtClean="0"/>
              <a:t>刺鼻</a:t>
            </a:r>
            <a:endParaRPr lang="zh-CN" altLang="en-US" sz="2100" dirty="0" smtClean="0"/>
          </a:p>
          <a:p>
            <a:r>
              <a:rPr lang="en-US" altLang="zh-CN" sz="2100" dirty="0" smtClean="0"/>
              <a:t>break</a:t>
            </a:r>
            <a:r>
              <a:rPr lang="zh-CN" altLang="en-US" sz="2100" dirty="0" smtClean="0"/>
              <a:t>中断     </a:t>
            </a:r>
            <a:r>
              <a:rPr lang="en-US" altLang="zh-CN" sz="2100" dirty="0" smtClean="0"/>
              <a:t>——brake</a:t>
            </a:r>
            <a:r>
              <a:rPr lang="zh-CN" altLang="en-US" sz="2100" dirty="0" smtClean="0"/>
              <a:t>车闸</a:t>
            </a:r>
            <a:endParaRPr lang="zh-CN" altLang="en-US" sz="2100" dirty="0" smtClean="0"/>
          </a:p>
          <a:p>
            <a:r>
              <a:rPr lang="en-US" altLang="zh-CN" sz="2100" dirty="0" smtClean="0"/>
              <a:t>wine</a:t>
            </a:r>
            <a:r>
              <a:rPr lang="zh-CN" altLang="en-US" sz="2100" dirty="0" smtClean="0"/>
              <a:t>葡萄酒    </a:t>
            </a:r>
            <a:r>
              <a:rPr lang="en-US" altLang="zh-CN" sz="2100" dirty="0" smtClean="0"/>
              <a:t>——vine</a:t>
            </a:r>
            <a:r>
              <a:rPr lang="zh-CN" altLang="en-US" sz="2100" dirty="0" smtClean="0"/>
              <a:t>葡萄藤</a:t>
            </a:r>
            <a:endParaRPr lang="en-US" altLang="zh-CN" sz="2100" dirty="0" smtClean="0"/>
          </a:p>
          <a:p>
            <a:r>
              <a:rPr lang="en-US" altLang="zh-CN" sz="2100" dirty="0" smtClean="0"/>
              <a:t>……</a:t>
            </a:r>
            <a:endParaRPr lang="zh-CN" altLang="en-US" sz="2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 smtClean="0"/>
            </a:br>
            <a:r>
              <a:rPr lang="zh-CN" altLang="en-US" sz="4000" dirty="0" smtClean="0"/>
              <a:t>相关相仿的分类：</a:t>
            </a:r>
            <a:br>
              <a:rPr lang="en-US" altLang="zh-CN" sz="4000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3800" dirty="0" smtClean="0">
                <a:solidFill>
                  <a:srgbClr val="00B050"/>
                </a:solidFill>
              </a:rPr>
              <a:t>1</a:t>
            </a:r>
            <a:r>
              <a:rPr lang="zh-CN" altLang="en-US" sz="3800" dirty="0" smtClean="0">
                <a:solidFill>
                  <a:srgbClr val="00B050"/>
                </a:solidFill>
              </a:rPr>
              <a:t>）字母不变，字母顺序改变</a:t>
            </a:r>
            <a:endParaRPr lang="en-US" altLang="zh-CN" sz="3800" dirty="0" smtClean="0">
              <a:solidFill>
                <a:srgbClr val="00B050"/>
              </a:solidFill>
            </a:endParaRPr>
          </a:p>
          <a:p>
            <a:endParaRPr lang="en-US" altLang="zh-CN" sz="2600" dirty="0" smtClean="0"/>
          </a:p>
          <a:p>
            <a:r>
              <a:rPr lang="zh-CN" altLang="en-US" sz="2600" dirty="0" smtClean="0"/>
              <a:t>例证：</a:t>
            </a:r>
            <a:endParaRPr lang="en-US" altLang="zh-CN" sz="2600" dirty="0" smtClean="0"/>
          </a:p>
          <a:p>
            <a:r>
              <a:rPr lang="en-US" altLang="zh-CN" sz="2600" dirty="0" smtClean="0"/>
              <a:t>veto</a:t>
            </a:r>
            <a:r>
              <a:rPr lang="zh-CN" altLang="en-US" sz="2600" dirty="0" smtClean="0"/>
              <a:t>投反对票  </a:t>
            </a:r>
            <a:r>
              <a:rPr lang="en-US" altLang="zh-CN" sz="2600" dirty="0" smtClean="0"/>
              <a:t>——vote</a:t>
            </a:r>
            <a:r>
              <a:rPr lang="zh-CN" altLang="en-US" sz="2600" dirty="0" smtClean="0"/>
              <a:t>投票</a:t>
            </a:r>
            <a:endParaRPr lang="zh-CN" altLang="en-US" sz="2600" dirty="0" smtClean="0"/>
          </a:p>
          <a:p>
            <a:r>
              <a:rPr lang="en-US" altLang="zh-CN" sz="2600" dirty="0" smtClean="0"/>
              <a:t>brake</a:t>
            </a:r>
            <a:r>
              <a:rPr lang="zh-CN" altLang="en-US" sz="2600" dirty="0" smtClean="0"/>
              <a:t>车闸     </a:t>
            </a:r>
            <a:r>
              <a:rPr lang="en-US" altLang="zh-CN" sz="2600" dirty="0" smtClean="0"/>
              <a:t>——break</a:t>
            </a:r>
            <a:r>
              <a:rPr lang="zh-CN" altLang="en-US" sz="2600" dirty="0" smtClean="0"/>
              <a:t>中断</a:t>
            </a:r>
            <a:endParaRPr lang="zh-CN" altLang="en-US" sz="2600" dirty="0" smtClean="0"/>
          </a:p>
          <a:p>
            <a:r>
              <a:rPr lang="en-US" altLang="zh-CN" sz="2600" dirty="0" smtClean="0"/>
              <a:t>snake</a:t>
            </a:r>
            <a:r>
              <a:rPr lang="zh-CN" altLang="en-US" sz="2600" dirty="0" smtClean="0"/>
              <a:t>蛇       </a:t>
            </a:r>
            <a:r>
              <a:rPr lang="en-US" altLang="zh-CN" sz="2600" dirty="0" smtClean="0"/>
              <a:t>——sneak</a:t>
            </a:r>
            <a:r>
              <a:rPr lang="zh-CN" altLang="en-US" sz="2600" dirty="0" smtClean="0"/>
              <a:t>（偷偷摸摸地）</a:t>
            </a:r>
            <a:endParaRPr lang="en-US" altLang="zh-CN" sz="2600" dirty="0" smtClean="0"/>
          </a:p>
          <a:p>
            <a:endParaRPr lang="en-US" altLang="zh-CN" dirty="0" smtClean="0"/>
          </a:p>
          <a:p>
            <a:r>
              <a:rPr lang="en-US" altLang="zh-CN" sz="3800" dirty="0" smtClean="0">
                <a:solidFill>
                  <a:srgbClr val="00B050"/>
                </a:solidFill>
              </a:rPr>
              <a:t>2</a:t>
            </a:r>
            <a:r>
              <a:rPr lang="zh-CN" altLang="en-US" sz="3800" dirty="0" smtClean="0">
                <a:solidFill>
                  <a:srgbClr val="00B050"/>
                </a:solidFill>
              </a:rPr>
              <a:t>）字母顺序不变，字母改变</a:t>
            </a:r>
            <a:endParaRPr lang="en-US" altLang="zh-CN" sz="3800" dirty="0" smtClean="0">
              <a:solidFill>
                <a:srgbClr val="00B050"/>
              </a:solidFill>
            </a:endParaRPr>
          </a:p>
          <a:p>
            <a:endParaRPr lang="en-US" altLang="zh-CN" sz="2600" dirty="0" smtClean="0"/>
          </a:p>
          <a:p>
            <a:r>
              <a:rPr lang="zh-CN" altLang="en-US" sz="2600" dirty="0" smtClean="0"/>
              <a:t>例证：</a:t>
            </a:r>
            <a:endParaRPr lang="en-US" altLang="zh-CN" sz="2600" dirty="0" smtClean="0"/>
          </a:p>
          <a:p>
            <a:r>
              <a:rPr lang="en-US" altLang="zh-CN" sz="2600" dirty="0" smtClean="0"/>
              <a:t>back</a:t>
            </a:r>
            <a:r>
              <a:rPr lang="zh-CN" altLang="en-US" sz="2600" dirty="0" smtClean="0"/>
              <a:t>回；后背  </a:t>
            </a:r>
            <a:r>
              <a:rPr lang="en-US" altLang="zh-CN" sz="2600" dirty="0" smtClean="0"/>
              <a:t>——pack</a:t>
            </a:r>
            <a:r>
              <a:rPr lang="zh-CN" altLang="en-US" sz="2600" dirty="0" smtClean="0"/>
              <a:t>背包 </a:t>
            </a:r>
            <a:endParaRPr lang="zh-CN" altLang="en-US" sz="2600" dirty="0" smtClean="0"/>
          </a:p>
          <a:p>
            <a:r>
              <a:rPr lang="en-US" altLang="zh-CN" sz="2600" dirty="0" smtClean="0"/>
              <a:t>sting</a:t>
            </a:r>
            <a:r>
              <a:rPr lang="zh-CN" altLang="en-US" sz="2600" dirty="0" smtClean="0"/>
              <a:t>刺       </a:t>
            </a:r>
            <a:r>
              <a:rPr lang="en-US" altLang="zh-CN" sz="2600" dirty="0" smtClean="0"/>
              <a:t>——stink</a:t>
            </a:r>
            <a:r>
              <a:rPr lang="zh-CN" altLang="en-US" sz="2600" dirty="0" smtClean="0"/>
              <a:t>刺鼻</a:t>
            </a:r>
            <a:endParaRPr lang="zh-CN" altLang="en-US" sz="2600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相关相仿的作用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直接记单词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sz="2400" dirty="0" smtClean="0"/>
              <a:t>借助熟词记生词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记词根词缀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sz="2400" dirty="0" smtClean="0"/>
              <a:t>记住词根词缀，再扩展单词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二 复合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定义</a:t>
            </a:r>
            <a:r>
              <a:rPr lang="en-US" altLang="zh-CN" dirty="0" smtClean="0">
                <a:solidFill>
                  <a:srgbClr val="00B050"/>
                </a:solidFill>
              </a:rPr>
              <a:t>:</a:t>
            </a:r>
            <a:r>
              <a:rPr lang="zh-CN" altLang="en-US" dirty="0" smtClean="0">
                <a:solidFill>
                  <a:srgbClr val="00B050"/>
                </a:solidFill>
              </a:rPr>
              <a:t>把两个单词直接组合到一起。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例证：</a:t>
            </a:r>
            <a:endParaRPr lang="en-US" altLang="zh-CN" sz="2400" dirty="0" smtClean="0"/>
          </a:p>
          <a:p>
            <a:r>
              <a:rPr lang="en-US" altLang="zh-CN" sz="2000" dirty="0" smtClean="0"/>
              <a:t>grown-up</a:t>
            </a:r>
            <a:r>
              <a:rPr lang="zh-CN" altLang="en-US" sz="2000" dirty="0" smtClean="0"/>
              <a:t>成年人</a:t>
            </a:r>
            <a:endParaRPr lang="en-US" altLang="zh-CN" sz="2000" dirty="0" smtClean="0"/>
          </a:p>
          <a:p>
            <a:r>
              <a:rPr lang="en-US" altLang="zh-CN" sz="2000" dirty="0" smtClean="0"/>
              <a:t>reading-room</a:t>
            </a:r>
            <a:r>
              <a:rPr lang="zh-CN" altLang="en-US" sz="2000" dirty="0" smtClean="0"/>
              <a:t>阅览室</a:t>
            </a:r>
            <a:endParaRPr lang="en-US" altLang="zh-CN" sz="2000" dirty="0" smtClean="0"/>
          </a:p>
          <a:p>
            <a:r>
              <a:rPr lang="en-US" altLang="zh-CN" sz="2000" dirty="0" smtClean="0"/>
              <a:t>mankind</a:t>
            </a:r>
            <a:r>
              <a:rPr lang="zh-CN" altLang="en-US" sz="2000" dirty="0" smtClean="0"/>
              <a:t>人类</a:t>
            </a:r>
            <a:endParaRPr lang="en-US" altLang="zh-CN" sz="2000" dirty="0" smtClean="0"/>
          </a:p>
          <a:p>
            <a:r>
              <a:rPr lang="en-US" altLang="zh-CN" sz="2000" dirty="0" smtClean="0"/>
              <a:t>income</a:t>
            </a:r>
            <a:r>
              <a:rPr lang="zh-CN" altLang="en-US" sz="2000" dirty="0" smtClean="0"/>
              <a:t>收入</a:t>
            </a:r>
            <a:endParaRPr lang="zh-CN" alt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p="http://schemas.openxmlformats.org/presentationml/2006/main">
  <p:tag name="commondata" val="eyJoZGlkIjoiM2JhMmQ2ZmU4OTVmNDllNTFjYWNhMzA5MzVmNDg0YT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2372</Words>
  <Application>WPS 演示</Application>
  <PresentationFormat>全屏显示(16:9)</PresentationFormat>
  <Paragraphs>276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宋体</vt:lpstr>
      <vt:lpstr>Wingdings</vt:lpstr>
      <vt:lpstr>黑体</vt:lpstr>
      <vt:lpstr>楷体</vt:lpstr>
      <vt:lpstr>微软雅黑</vt:lpstr>
      <vt:lpstr>Arial Unicode MS</vt:lpstr>
      <vt:lpstr>Calibri</vt:lpstr>
      <vt:lpstr>Office 主题</vt:lpstr>
      <vt:lpstr>  你问：该怎样正确记忆单词？ </vt:lpstr>
      <vt:lpstr>PowerPoint 演示文稿</vt:lpstr>
      <vt:lpstr>它们分别是：</vt:lpstr>
      <vt:lpstr>PowerPoint 演示文稿</vt:lpstr>
      <vt:lpstr>PowerPoint 演示文稿</vt:lpstr>
      <vt:lpstr>一 相关相仿</vt:lpstr>
      <vt:lpstr> 相关相仿的分类： </vt:lpstr>
      <vt:lpstr>相关相仿的作用</vt:lpstr>
      <vt:lpstr>二 复合</vt:lpstr>
      <vt:lpstr>三 缩略法</vt:lpstr>
      <vt:lpstr> 缩略法的分类： </vt:lpstr>
      <vt:lpstr> 缩略法之PS/拼缀 </vt:lpstr>
      <vt:lpstr>四 词根词缀</vt:lpstr>
      <vt:lpstr>词根词缀的作用</vt:lpstr>
      <vt:lpstr>  记忆词根词缀的四大方法：</vt:lpstr>
      <vt:lpstr>五 字母象形</vt:lpstr>
      <vt:lpstr>六 拟声</vt:lpstr>
      <vt:lpstr>六种构词法</vt:lpstr>
      <vt:lpstr>现在你会破解单词了吗？</vt:lpstr>
      <vt:lpstr>PowerPoint 演示文稿</vt:lpstr>
      <vt:lpstr>要注意的问题一</vt:lpstr>
      <vt:lpstr>要注意的问题二</vt:lpstr>
      <vt:lpstr>PowerPoint 演示文稿</vt:lpstr>
      <vt:lpstr>PowerPoint 演示文稿</vt:lpstr>
      <vt:lpstr>PowerPoint 演示文稿</vt:lpstr>
      <vt:lpstr>PowerPoint 演示文稿</vt:lpstr>
      <vt:lpstr> 如果你想休息眼睛，也可以只听课不看课啊</vt:lpstr>
      <vt:lpstr>PowerPoint 演示文稿</vt:lpstr>
      <vt:lpstr>好的词典与工具书也必须要推荐</vt:lpstr>
      <vt:lpstr>PowerPoint 演示文稿</vt:lpstr>
      <vt:lpstr>最后我要说……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飞天猪文朋</cp:lastModifiedBy>
  <cp:revision>57</cp:revision>
  <dcterms:created xsi:type="dcterms:W3CDTF">2014-05-23T13:38:00Z</dcterms:created>
  <dcterms:modified xsi:type="dcterms:W3CDTF">2024-06-04T13:37:00Z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1FBC585FD6EC45CC8B4A673A9BFE89A2_12</vt:lpwstr>
  </property>
  <property fmtid="{D5CDD505-2E9C-101B-9397-08002B2CF9AE}" pid="3" name="KSOProductBuildVer">
    <vt:lpwstr>2052-12.1.0.16929</vt:lpwstr>
  </property>
</Properties>
</file>