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0" r:id="rId2"/>
    <p:sldId id="275" r:id="rId3"/>
    <p:sldId id="291" r:id="rId4"/>
    <p:sldId id="292" r:id="rId5"/>
    <p:sldId id="276" r:id="rId6"/>
    <p:sldId id="293" r:id="rId7"/>
    <p:sldId id="294" r:id="rId8"/>
    <p:sldId id="295" r:id="rId9"/>
    <p:sldId id="277" r:id="rId10"/>
    <p:sldId id="296" r:id="rId11"/>
    <p:sldId id="297" r:id="rId12"/>
    <p:sldId id="298" r:id="rId13"/>
    <p:sldId id="278" r:id="rId14"/>
    <p:sldId id="279" r:id="rId15"/>
    <p:sldId id="280" r:id="rId16"/>
    <p:sldId id="301" r:id="rId17"/>
    <p:sldId id="302" r:id="rId18"/>
    <p:sldId id="303" r:id="rId19"/>
    <p:sldId id="281" r:id="rId20"/>
    <p:sldId id="299" r:id="rId21"/>
    <p:sldId id="300" r:id="rId22"/>
    <p:sldId id="282" r:id="rId23"/>
    <p:sldId id="283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284" r:id="rId34"/>
    <p:sldId id="320" r:id="rId35"/>
    <p:sldId id="317" r:id="rId36"/>
    <p:sldId id="285" r:id="rId37"/>
    <p:sldId id="318" r:id="rId38"/>
    <p:sldId id="319" r:id="rId39"/>
    <p:sldId id="286" r:id="rId40"/>
    <p:sldId id="287" r:id="rId41"/>
    <p:sldId id="288" r:id="rId42"/>
    <p:sldId id="289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>
      <p:cViewPr varScale="1">
        <p:scale>
          <a:sx n="152" d="100"/>
          <a:sy n="152" d="100"/>
        </p:scale>
        <p:origin x="-43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3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E96C9-AB25-4DE3-8AE1-5DFD3066191A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6086-0912-4107-B2B7-87B7891F9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None/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defRPr>
            </a:lvl3pPr>
            <a:lvl4pPr>
              <a:defRPr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defRPr>
            </a:lvl4pPr>
            <a:lvl5pPr>
              <a:defRPr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词汇汇总</a:t>
            </a:r>
            <a:endParaRPr lang="zh-CN" altLang="en-US" sz="5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58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limb</a:t>
            </a:r>
            <a:r>
              <a:rPr lang="zh-CN" altLang="en-US" sz="1600" dirty="0"/>
              <a:t>四肢</a:t>
            </a:r>
            <a:r>
              <a:rPr lang="en-US" altLang="zh-CN" sz="1600" dirty="0"/>
              <a:t>——limp</a:t>
            </a:r>
            <a:r>
              <a:rPr lang="zh-CN" altLang="en-US" sz="1600" dirty="0"/>
              <a:t>跛行</a:t>
            </a:r>
          </a:p>
          <a:p>
            <a:endParaRPr lang="zh-CN" altLang="en-US" sz="1600" dirty="0"/>
          </a:p>
          <a:p>
            <a:r>
              <a:rPr lang="en-US" altLang="zh-CN" sz="1600" dirty="0"/>
              <a:t>yield</a:t>
            </a:r>
            <a:r>
              <a:rPr lang="zh-CN" altLang="en-US" sz="1600" dirty="0"/>
              <a:t>生产，产出（作物）</a:t>
            </a:r>
            <a:r>
              <a:rPr lang="en-US" altLang="zh-CN" sz="1600" dirty="0"/>
              <a:t>——field</a:t>
            </a:r>
            <a:r>
              <a:rPr lang="zh-CN" altLang="en-US" sz="1600" dirty="0"/>
              <a:t>田地</a:t>
            </a:r>
          </a:p>
          <a:p>
            <a:endParaRPr lang="zh-CN" altLang="en-US" sz="1600" dirty="0"/>
          </a:p>
          <a:p>
            <a:r>
              <a:rPr lang="en-US" altLang="zh-CN" sz="1600" dirty="0"/>
              <a:t>tip</a:t>
            </a:r>
            <a:r>
              <a:rPr lang="zh-CN" altLang="en-US" sz="1600" dirty="0"/>
              <a:t>尖端</a:t>
            </a:r>
            <a:r>
              <a:rPr lang="en-US" altLang="zh-CN" sz="1600" dirty="0"/>
              <a:t>——top</a:t>
            </a:r>
            <a:r>
              <a:rPr lang="zh-CN" altLang="en-US" sz="1600" dirty="0"/>
              <a:t>顶端</a:t>
            </a:r>
          </a:p>
          <a:p>
            <a:endParaRPr lang="zh-CN" altLang="en-US" sz="1600" dirty="0"/>
          </a:p>
          <a:p>
            <a:r>
              <a:rPr lang="en-US" altLang="zh-CN" sz="1600" dirty="0"/>
              <a:t>rival</a:t>
            </a:r>
            <a:r>
              <a:rPr lang="zh-CN" altLang="en-US" sz="1600" dirty="0"/>
              <a:t>对手</a:t>
            </a:r>
            <a:r>
              <a:rPr lang="en-US" altLang="zh-CN" sz="1600" dirty="0"/>
              <a:t>——river</a:t>
            </a:r>
            <a:r>
              <a:rPr lang="zh-CN" altLang="en-US" sz="1600" dirty="0"/>
              <a:t>江，河</a:t>
            </a:r>
          </a:p>
          <a:p>
            <a:endParaRPr lang="zh-CN" altLang="en-US" sz="1600" dirty="0"/>
          </a:p>
          <a:p>
            <a:r>
              <a:rPr lang="en-US" altLang="zh-CN" sz="1600" dirty="0"/>
              <a:t>drip</a:t>
            </a:r>
            <a:r>
              <a:rPr lang="zh-CN" altLang="en-US" sz="1600" dirty="0"/>
              <a:t>滴下；漏水</a:t>
            </a:r>
            <a:r>
              <a:rPr lang="en-US" altLang="zh-CN" sz="1600" dirty="0"/>
              <a:t>——drop</a:t>
            </a:r>
            <a:r>
              <a:rPr lang="zh-CN" altLang="en-US" sz="1600" dirty="0"/>
              <a:t>水滴</a:t>
            </a:r>
          </a:p>
          <a:p>
            <a:endParaRPr lang="zh-CN" altLang="en-US" sz="1600" dirty="0"/>
          </a:p>
          <a:p>
            <a:r>
              <a:rPr lang="en-US" altLang="zh-CN" sz="1600" dirty="0"/>
              <a:t>bat</a:t>
            </a:r>
            <a:r>
              <a:rPr lang="zh-CN" altLang="en-US" sz="1600" dirty="0"/>
              <a:t>球拍，球棒</a:t>
            </a:r>
            <a:r>
              <a:rPr lang="en-US" altLang="zh-CN" sz="1600" dirty="0"/>
              <a:t>;</a:t>
            </a:r>
            <a:r>
              <a:rPr lang="zh-CN" altLang="en-US" sz="1600" dirty="0"/>
              <a:t>蝙蝠</a:t>
            </a:r>
            <a:r>
              <a:rPr lang="en-US" altLang="zh-CN" sz="1600" dirty="0"/>
              <a:t>——beat</a:t>
            </a:r>
            <a:r>
              <a:rPr lang="zh-CN" altLang="en-US" sz="1600" dirty="0"/>
              <a:t>打</a:t>
            </a:r>
            <a:r>
              <a:rPr lang="en-US" altLang="zh-CN" sz="1600" dirty="0"/>
              <a:t>/rat</a:t>
            </a:r>
            <a:r>
              <a:rPr lang="zh-CN" altLang="en-US" sz="1600" dirty="0"/>
              <a:t>老鼠</a:t>
            </a:r>
          </a:p>
          <a:p>
            <a:endParaRPr lang="zh-CN" altLang="en-US" sz="1600" dirty="0"/>
          </a:p>
          <a:p>
            <a:r>
              <a:rPr lang="en-US" altLang="zh-CN" sz="1600" dirty="0"/>
              <a:t>board</a:t>
            </a:r>
            <a:r>
              <a:rPr lang="zh-CN" altLang="en-US" sz="1600" dirty="0"/>
              <a:t>木板</a:t>
            </a:r>
            <a:r>
              <a:rPr lang="en-US" altLang="zh-CN" sz="1600" dirty="0"/>
              <a:t>——oar</a:t>
            </a:r>
            <a:r>
              <a:rPr lang="zh-CN" altLang="en-US" sz="1600" dirty="0"/>
              <a:t>船桨</a:t>
            </a:r>
          </a:p>
        </p:txBody>
      </p:sp>
    </p:spTree>
    <p:extLst>
      <p:ext uri="{BB962C8B-B14F-4D97-AF65-F5344CB8AC3E}">
        <p14:creationId xmlns:p14="http://schemas.microsoft.com/office/powerpoint/2010/main" val="344947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</a:rPr>
              <a:t>draw</a:t>
            </a:r>
            <a:r>
              <a:rPr lang="zh-CN" altLang="en-US" sz="3600" dirty="0">
                <a:solidFill>
                  <a:srgbClr val="00B050"/>
                </a:solidFill>
              </a:rPr>
              <a:t>拉，拽，抽；画</a:t>
            </a:r>
            <a:r>
              <a:rPr lang="en-US" altLang="zh-CN" sz="3600" dirty="0">
                <a:solidFill>
                  <a:srgbClr val="00B050"/>
                </a:solidFill>
              </a:rPr>
              <a:t>——drag</a:t>
            </a:r>
            <a:r>
              <a:rPr lang="zh-CN" altLang="en-US" sz="3600" dirty="0">
                <a:solidFill>
                  <a:srgbClr val="00B050"/>
                </a:solidFill>
              </a:rPr>
              <a:t>拉拽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draw</a:t>
            </a:r>
            <a:r>
              <a:rPr lang="en-US" altLang="zh-CN" dirty="0"/>
              <a:t>er</a:t>
            </a:r>
            <a:r>
              <a:rPr lang="zh-CN" altLang="en-US" dirty="0"/>
              <a:t>抽屉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draw</a:t>
            </a:r>
            <a:r>
              <a:rPr lang="en-US" altLang="zh-CN" dirty="0"/>
              <a:t>l</a:t>
            </a:r>
            <a:r>
              <a:rPr lang="zh-CN" altLang="en-US" dirty="0"/>
              <a:t>拖长腔调慢吞吞地说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draw</a:t>
            </a:r>
            <a:r>
              <a:rPr lang="en-US" altLang="zh-CN" dirty="0"/>
              <a:t>back</a:t>
            </a:r>
            <a:r>
              <a:rPr lang="zh-CN" altLang="en-US" dirty="0"/>
              <a:t>缺点；劣势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draw</a:t>
            </a:r>
            <a:r>
              <a:rPr lang="en-US" altLang="zh-CN" dirty="0"/>
              <a:t>bridge</a:t>
            </a:r>
            <a:r>
              <a:rPr lang="zh-CN" altLang="en-US" dirty="0"/>
              <a:t>吊桥；开合桥</a:t>
            </a:r>
          </a:p>
        </p:txBody>
      </p:sp>
    </p:spTree>
    <p:extLst>
      <p:ext uri="{BB962C8B-B14F-4D97-AF65-F5344CB8AC3E}">
        <p14:creationId xmlns:p14="http://schemas.microsoft.com/office/powerpoint/2010/main" val="349178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rip</a:t>
            </a:r>
            <a:r>
              <a:rPr lang="zh-CN" altLang="en-US" dirty="0"/>
              <a:t>裂</a:t>
            </a:r>
            <a:r>
              <a:rPr lang="en-US" altLang="zh-CN" dirty="0"/>
              <a:t>——ripe</a:t>
            </a:r>
            <a:r>
              <a:rPr lang="zh-CN" altLang="en-US" dirty="0"/>
              <a:t>成熟的</a:t>
            </a:r>
            <a:r>
              <a:rPr lang="en-US" altLang="zh-CN" dirty="0"/>
              <a:t>——reap</a:t>
            </a:r>
            <a:r>
              <a:rPr lang="zh-CN" altLang="en-US" dirty="0"/>
              <a:t>收割</a:t>
            </a:r>
            <a:r>
              <a:rPr lang="en-US" altLang="zh-CN" dirty="0"/>
              <a:t>——heap</a:t>
            </a:r>
            <a:r>
              <a:rPr lang="zh-CN" altLang="en-US" dirty="0"/>
              <a:t>堆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port  n.</a:t>
            </a:r>
            <a:r>
              <a:rPr lang="zh-CN" altLang="en-US" dirty="0" smtClean="0"/>
              <a:t>端口</a:t>
            </a:r>
            <a:r>
              <a:rPr lang="zh-CN" altLang="en-US" dirty="0"/>
              <a:t>，港口，插孔</a:t>
            </a:r>
            <a:r>
              <a:rPr lang="en-US" altLang="zh-CN" dirty="0" smtClean="0"/>
              <a:t>——pore  n.</a:t>
            </a:r>
            <a:r>
              <a:rPr lang="zh-CN" altLang="en-US" dirty="0" smtClean="0"/>
              <a:t>孔</a:t>
            </a:r>
            <a:endParaRPr lang="en-US" altLang="zh-CN" dirty="0" smtClean="0"/>
          </a:p>
          <a:p>
            <a:r>
              <a:rPr lang="en-US" altLang="zh-CN" dirty="0"/>
              <a:t>pore  </a:t>
            </a:r>
            <a:r>
              <a:rPr lang="en-US" altLang="zh-CN" dirty="0" smtClean="0"/>
              <a:t>n.</a:t>
            </a:r>
            <a:r>
              <a:rPr lang="zh-CN" altLang="en-US" dirty="0" smtClean="0"/>
              <a:t>孔</a:t>
            </a:r>
            <a:r>
              <a:rPr lang="en-US" altLang="zh-CN" dirty="0" smtClean="0"/>
              <a:t>——</a:t>
            </a:r>
            <a:r>
              <a:rPr lang="en-US" altLang="zh-CN" dirty="0"/>
              <a:t>bore  </a:t>
            </a:r>
            <a:r>
              <a:rPr lang="en-US" altLang="zh-CN" dirty="0" smtClean="0"/>
              <a:t>v.</a:t>
            </a:r>
            <a:r>
              <a:rPr lang="zh-CN" altLang="en-US" dirty="0" smtClean="0"/>
              <a:t>打孔</a:t>
            </a:r>
            <a:r>
              <a:rPr lang="zh-CN" altLang="en-US" dirty="0"/>
              <a:t>，开凿，</a:t>
            </a:r>
            <a:r>
              <a:rPr lang="zh-CN" altLang="en-US" dirty="0" smtClean="0"/>
              <a:t>钻探</a:t>
            </a:r>
            <a:endParaRPr lang="en-US" altLang="zh-CN" dirty="0" smtClean="0"/>
          </a:p>
          <a:p>
            <a:r>
              <a:rPr lang="en-US" altLang="zh-CN" dirty="0"/>
              <a:t>bore  </a:t>
            </a:r>
            <a:r>
              <a:rPr lang="en-US" altLang="zh-CN" dirty="0" smtClean="0"/>
              <a:t>v.</a:t>
            </a:r>
            <a:r>
              <a:rPr lang="zh-CN" altLang="en-US" dirty="0" smtClean="0"/>
              <a:t>打孔</a:t>
            </a:r>
            <a:r>
              <a:rPr lang="zh-CN" altLang="en-US" dirty="0"/>
              <a:t>，开凿，</a:t>
            </a:r>
            <a:r>
              <a:rPr lang="zh-CN" altLang="en-US" dirty="0" smtClean="0"/>
              <a:t>钻探</a:t>
            </a:r>
            <a:r>
              <a:rPr lang="en-US" altLang="zh-CN" dirty="0" smtClean="0"/>
              <a:t>——ore n</a:t>
            </a:r>
            <a:r>
              <a:rPr lang="en-US" altLang="zh-CN" dirty="0"/>
              <a:t>.</a:t>
            </a:r>
            <a:r>
              <a:rPr lang="zh-CN" altLang="en-US" dirty="0" smtClean="0"/>
              <a:t>矿物</a:t>
            </a:r>
            <a:r>
              <a:rPr lang="zh-CN" altLang="en-US" dirty="0"/>
              <a:t>，矿石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04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500" dirty="0">
                <a:solidFill>
                  <a:srgbClr val="00B050"/>
                </a:solidFill>
              </a:rPr>
              <a:t>词根</a:t>
            </a:r>
            <a:r>
              <a:rPr lang="en-US" altLang="zh-CN" sz="3500" dirty="0" err="1">
                <a:solidFill>
                  <a:srgbClr val="00B050"/>
                </a:solidFill>
              </a:rPr>
              <a:t>ance</a:t>
            </a:r>
            <a:r>
              <a:rPr lang="zh-CN" altLang="en-US" sz="3500" dirty="0">
                <a:solidFill>
                  <a:srgbClr val="00B050"/>
                </a:solidFill>
              </a:rPr>
              <a:t>：前；曾经（</a:t>
            </a:r>
            <a:r>
              <a:rPr lang="en-US" altLang="zh-CN" sz="3500" dirty="0">
                <a:solidFill>
                  <a:srgbClr val="00B050"/>
                </a:solidFill>
              </a:rPr>
              <a:t>once</a:t>
            </a:r>
            <a:r>
              <a:rPr lang="zh-CN" altLang="en-US" sz="3500" dirty="0">
                <a:solidFill>
                  <a:srgbClr val="00B050"/>
                </a:solidFill>
              </a:rPr>
              <a:t>）</a:t>
            </a:r>
          </a:p>
          <a:p>
            <a:r>
              <a:rPr lang="en-US" altLang="zh-CN" dirty="0"/>
              <a:t>ancestor</a:t>
            </a:r>
            <a:r>
              <a:rPr lang="zh-CN" altLang="en-US" dirty="0"/>
              <a:t>祖先</a:t>
            </a:r>
          </a:p>
          <a:p>
            <a:endParaRPr lang="en-US" altLang="zh-CN" sz="3000" dirty="0" smtClean="0">
              <a:solidFill>
                <a:srgbClr val="00B050"/>
              </a:solidFill>
            </a:endParaRPr>
          </a:p>
          <a:p>
            <a:r>
              <a:rPr lang="zh-CN" altLang="en-US" sz="3000" dirty="0" smtClean="0">
                <a:solidFill>
                  <a:srgbClr val="00B050"/>
                </a:solidFill>
              </a:rPr>
              <a:t>词根</a:t>
            </a:r>
            <a:r>
              <a:rPr lang="en-US" altLang="zh-CN" sz="3000" dirty="0" smtClean="0">
                <a:solidFill>
                  <a:srgbClr val="00B050"/>
                </a:solidFill>
              </a:rPr>
              <a:t>cur=</a:t>
            </a:r>
            <a:r>
              <a:rPr lang="zh-CN" altLang="en-US" sz="3000" dirty="0" smtClean="0">
                <a:solidFill>
                  <a:srgbClr val="00B050"/>
                </a:solidFill>
              </a:rPr>
              <a:t>走；跑（</a:t>
            </a:r>
            <a:r>
              <a:rPr lang="en-US" altLang="zh-CN" sz="3000" dirty="0" smtClean="0">
                <a:solidFill>
                  <a:srgbClr val="00B050"/>
                </a:solidFill>
              </a:rPr>
              <a:t>car</a:t>
            </a:r>
            <a:r>
              <a:rPr lang="zh-CN" altLang="en-US" sz="3000" dirty="0" smtClean="0">
                <a:solidFill>
                  <a:srgbClr val="00B050"/>
                </a:solidFill>
              </a:rPr>
              <a:t>）</a:t>
            </a:r>
            <a:endParaRPr lang="zh-CN" altLang="en-US" sz="3000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cur</a:t>
            </a:r>
            <a:r>
              <a:rPr lang="en-US" altLang="zh-CN" dirty="0"/>
              <a:t>b</a:t>
            </a:r>
            <a:r>
              <a:rPr lang="zh-CN" altLang="en-US" dirty="0"/>
              <a:t>路边石；限制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cur</a:t>
            </a:r>
            <a:r>
              <a:rPr lang="en-US" altLang="zh-CN" dirty="0" smtClean="0"/>
              <a:t>ve</a:t>
            </a:r>
            <a:r>
              <a:rPr lang="zh-CN" altLang="en-US" dirty="0"/>
              <a:t>曲线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cur</a:t>
            </a:r>
            <a:r>
              <a:rPr lang="en-US" altLang="zh-CN" dirty="0" smtClean="0"/>
              <a:t>rent</a:t>
            </a:r>
            <a:r>
              <a:rPr lang="zh-CN" altLang="en-US" dirty="0"/>
              <a:t>水流；电流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cur</a:t>
            </a:r>
            <a:r>
              <a:rPr lang="en-US" altLang="zh-CN" dirty="0" smtClean="0"/>
              <a:t>few</a:t>
            </a:r>
            <a:r>
              <a:rPr lang="zh-CN" altLang="en-US" dirty="0"/>
              <a:t>宵禁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cur</a:t>
            </a:r>
            <a:r>
              <a:rPr lang="en-US" altLang="zh-CN" dirty="0" smtClean="0"/>
              <a:t>sor</a:t>
            </a:r>
            <a:r>
              <a:rPr lang="zh-CN" altLang="en-US" dirty="0"/>
              <a:t>光标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92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复合法构造单词示例：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grown-up</a:t>
            </a:r>
            <a:r>
              <a:rPr lang="zh-CN" altLang="en-US" sz="2400" dirty="0"/>
              <a:t>成年人</a:t>
            </a:r>
          </a:p>
          <a:p>
            <a:r>
              <a:rPr lang="en-US" altLang="zh-CN" sz="2400" dirty="0" smtClean="0"/>
              <a:t>mankind</a:t>
            </a:r>
            <a:r>
              <a:rPr lang="zh-CN" altLang="en-US" sz="2400" dirty="0"/>
              <a:t>人类</a:t>
            </a:r>
          </a:p>
          <a:p>
            <a:r>
              <a:rPr lang="en-US" altLang="zh-CN" sz="2400" dirty="0" smtClean="0"/>
              <a:t>income</a:t>
            </a:r>
            <a:r>
              <a:rPr lang="zh-CN" altLang="en-US" sz="2400" dirty="0"/>
              <a:t>收入</a:t>
            </a:r>
          </a:p>
          <a:p>
            <a:r>
              <a:rPr lang="en-US" altLang="zh-CN" sz="2400" dirty="0" smtClean="0"/>
              <a:t>blackboard</a:t>
            </a:r>
            <a:r>
              <a:rPr lang="zh-CN" altLang="en-US" sz="2400" dirty="0"/>
              <a:t>黑板</a:t>
            </a:r>
          </a:p>
          <a:p>
            <a:r>
              <a:rPr lang="en-US" altLang="zh-CN" sz="2400" dirty="0" smtClean="0"/>
              <a:t>reading-room</a:t>
            </a:r>
            <a:r>
              <a:rPr lang="zh-CN" altLang="en-US" sz="2400" dirty="0"/>
              <a:t>阅览室</a:t>
            </a:r>
          </a:p>
          <a:p>
            <a:r>
              <a:rPr lang="en-US" altLang="zh-CN" sz="2400" dirty="0" smtClean="0"/>
              <a:t>bathroom</a:t>
            </a:r>
            <a:r>
              <a:rPr lang="zh-CN" altLang="en-US" sz="2400" dirty="0"/>
              <a:t>洗澡间</a:t>
            </a:r>
          </a:p>
          <a:p>
            <a:r>
              <a:rPr lang="en-US" altLang="zh-CN" sz="2400" dirty="0" smtClean="0"/>
              <a:t>somebody</a:t>
            </a:r>
            <a:r>
              <a:rPr lang="zh-CN" altLang="en-US" sz="2400" dirty="0"/>
              <a:t>某人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166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</a:rPr>
              <a:t>缩略法构造单词示例：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ad     -</a:t>
            </a:r>
            <a:r>
              <a:rPr lang="en-US" altLang="zh-CN" dirty="0"/>
              <a:t>ad</a:t>
            </a:r>
            <a:r>
              <a:rPr lang="en-US" altLang="zh-CN" dirty="0">
                <a:solidFill>
                  <a:srgbClr val="00B050"/>
                </a:solidFill>
              </a:rPr>
              <a:t>vertisement</a:t>
            </a:r>
          </a:p>
          <a:p>
            <a:r>
              <a:rPr lang="en-US" altLang="zh-CN" dirty="0" smtClean="0"/>
              <a:t>auto   -auto</a:t>
            </a:r>
            <a:r>
              <a:rPr lang="en-US" altLang="zh-CN" dirty="0" smtClean="0">
                <a:solidFill>
                  <a:srgbClr val="00B050"/>
                </a:solidFill>
              </a:rPr>
              <a:t>mobile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dorm   -dorm</a:t>
            </a:r>
            <a:r>
              <a:rPr lang="en-US" altLang="zh-CN" dirty="0" smtClean="0">
                <a:solidFill>
                  <a:srgbClr val="00B050"/>
                </a:solidFill>
              </a:rPr>
              <a:t>itory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exam   -exam</a:t>
            </a:r>
            <a:r>
              <a:rPr lang="en-US" altLang="zh-CN" dirty="0" smtClean="0">
                <a:solidFill>
                  <a:srgbClr val="00B050"/>
                </a:solidFill>
              </a:rPr>
              <a:t>ination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pub    -pub</a:t>
            </a:r>
            <a:r>
              <a:rPr lang="en-US" altLang="zh-CN" dirty="0" smtClean="0">
                <a:solidFill>
                  <a:srgbClr val="00B050"/>
                </a:solidFill>
              </a:rPr>
              <a:t>lic-house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bus    -</a:t>
            </a:r>
            <a:r>
              <a:rPr lang="en-US" altLang="zh-CN" dirty="0" smtClean="0">
                <a:solidFill>
                  <a:srgbClr val="00B050"/>
                </a:solidFill>
              </a:rPr>
              <a:t>omni</a:t>
            </a:r>
            <a:r>
              <a:rPr lang="en-US" altLang="zh-CN" dirty="0" smtClean="0"/>
              <a:t>bus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VIP(very important person)</a:t>
            </a:r>
          </a:p>
          <a:p>
            <a:endParaRPr lang="en-US" altLang="zh-CN" dirty="0"/>
          </a:p>
          <a:p>
            <a:r>
              <a:rPr lang="en-US" altLang="zh-CN" dirty="0"/>
              <a:t>BBC</a:t>
            </a:r>
            <a:r>
              <a:rPr lang="zh-CN" altLang="en-US" dirty="0"/>
              <a:t>（</a:t>
            </a:r>
            <a:r>
              <a:rPr lang="en-US" altLang="zh-CN" dirty="0"/>
              <a:t>British Broadcasting Corporation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IT</a:t>
            </a:r>
            <a:r>
              <a:rPr lang="zh-CN" altLang="en-US" dirty="0"/>
              <a:t>（</a:t>
            </a:r>
            <a:r>
              <a:rPr lang="en-US" altLang="zh-CN" dirty="0"/>
              <a:t>information technology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OS</a:t>
            </a:r>
            <a:r>
              <a:rPr lang="zh-CN" altLang="en-US" dirty="0"/>
              <a:t>（</a:t>
            </a:r>
            <a:r>
              <a:rPr lang="en-US" altLang="zh-CN" dirty="0"/>
              <a:t>operating system)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4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tonight</a:t>
            </a:r>
            <a:r>
              <a:rPr lang="zh-CN" altLang="en-US" dirty="0"/>
              <a:t>（</a:t>
            </a:r>
            <a:r>
              <a:rPr lang="en-US" altLang="zh-CN" dirty="0" err="1"/>
              <a:t>today+night</a:t>
            </a:r>
            <a:r>
              <a:rPr lang="zh-CN" altLang="en-US" dirty="0"/>
              <a:t>）今晚</a:t>
            </a:r>
          </a:p>
          <a:p>
            <a:endParaRPr lang="zh-CN" altLang="en-US" dirty="0"/>
          </a:p>
          <a:p>
            <a:r>
              <a:rPr lang="en-US" altLang="zh-CN" dirty="0"/>
              <a:t>slight(</a:t>
            </a:r>
            <a:r>
              <a:rPr lang="en-US" altLang="zh-CN" dirty="0" err="1"/>
              <a:t>small+light</a:t>
            </a:r>
            <a:r>
              <a:rPr lang="en-US" altLang="zh-CN" dirty="0"/>
              <a:t>)</a:t>
            </a:r>
            <a:r>
              <a:rPr lang="zh-CN" altLang="en-US" dirty="0"/>
              <a:t>轻微</a:t>
            </a:r>
          </a:p>
          <a:p>
            <a:endParaRPr lang="zh-CN" altLang="en-US" dirty="0"/>
          </a:p>
          <a:p>
            <a:r>
              <a:rPr lang="en-US" altLang="zh-CN" dirty="0"/>
              <a:t>ballot</a:t>
            </a:r>
            <a:r>
              <a:rPr lang="zh-CN" altLang="en-US" dirty="0"/>
              <a:t>（</a:t>
            </a:r>
            <a:r>
              <a:rPr lang="en-US" altLang="zh-CN" dirty="0" err="1"/>
              <a:t>ball+lot</a:t>
            </a:r>
            <a:r>
              <a:rPr lang="zh-CN" altLang="en-US" dirty="0"/>
              <a:t>）投票；选票</a:t>
            </a:r>
          </a:p>
          <a:p>
            <a:endParaRPr lang="zh-CN" altLang="en-US" dirty="0"/>
          </a:p>
          <a:p>
            <a:r>
              <a:rPr lang="en-US" altLang="zh-CN" dirty="0"/>
              <a:t>smog</a:t>
            </a:r>
            <a:r>
              <a:rPr lang="zh-CN" altLang="en-US" dirty="0"/>
              <a:t>（</a:t>
            </a:r>
            <a:r>
              <a:rPr lang="en-US" altLang="zh-CN" dirty="0" err="1"/>
              <a:t>smoke+fog</a:t>
            </a:r>
            <a:r>
              <a:rPr lang="zh-CN" altLang="en-US" dirty="0"/>
              <a:t>）烟雾 </a:t>
            </a:r>
          </a:p>
          <a:p>
            <a:endParaRPr lang="zh-CN" altLang="en-US" dirty="0"/>
          </a:p>
          <a:p>
            <a:r>
              <a:rPr lang="en-US" altLang="zh-CN" dirty="0"/>
              <a:t>welcome</a:t>
            </a:r>
            <a:r>
              <a:rPr lang="zh-CN" altLang="en-US" dirty="0"/>
              <a:t>（</a:t>
            </a:r>
            <a:r>
              <a:rPr lang="en-US" altLang="zh-CN" dirty="0" err="1"/>
              <a:t>well+come</a:t>
            </a:r>
            <a:r>
              <a:rPr lang="zh-CN" altLang="en-US" dirty="0"/>
              <a:t>）欢迎</a:t>
            </a:r>
          </a:p>
          <a:p>
            <a:endParaRPr lang="zh-CN" altLang="en-US" dirty="0"/>
          </a:p>
          <a:p>
            <a:r>
              <a:rPr lang="en-US" altLang="zh-CN" dirty="0"/>
              <a:t>sci-fi (science + fiction) </a:t>
            </a:r>
            <a:r>
              <a:rPr lang="zh-CN" altLang="en-US" dirty="0"/>
              <a:t>科幻小说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28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7534"/>
            <a:ext cx="8229600" cy="417646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alarm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all+arm</a:t>
            </a:r>
            <a:r>
              <a:rPr lang="zh-CN" altLang="en-US" sz="2400" dirty="0"/>
              <a:t>）警报；警告</a:t>
            </a:r>
          </a:p>
          <a:p>
            <a:r>
              <a:rPr lang="en-US" altLang="zh-CN" sz="2400" dirty="0" smtClean="0"/>
              <a:t>lorry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lot+carry</a:t>
            </a:r>
            <a:r>
              <a:rPr lang="zh-CN" altLang="en-US" sz="2400" dirty="0"/>
              <a:t>）卡车</a:t>
            </a:r>
          </a:p>
          <a:p>
            <a:r>
              <a:rPr lang="en-US" altLang="zh-CN" sz="2400" dirty="0" smtClean="0"/>
              <a:t>hedge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high+edge</a:t>
            </a:r>
            <a:r>
              <a:rPr lang="zh-CN" altLang="en-US" sz="2400" dirty="0"/>
              <a:t>）树篱</a:t>
            </a:r>
          </a:p>
          <a:p>
            <a:r>
              <a:rPr lang="en-US" altLang="zh-CN" sz="2400" dirty="0" smtClean="0"/>
              <a:t>baton 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beat+on</a:t>
            </a:r>
            <a:r>
              <a:rPr lang="zh-CN" altLang="en-US" sz="2400" dirty="0"/>
              <a:t>）警棍</a:t>
            </a:r>
          </a:p>
          <a:p>
            <a:r>
              <a:rPr lang="en-US" altLang="zh-CN" sz="2400" dirty="0" smtClean="0"/>
              <a:t>stable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stand+able</a:t>
            </a:r>
            <a:r>
              <a:rPr lang="zh-CN" altLang="en-US" sz="2400" dirty="0"/>
              <a:t>）平稳的，稳固的</a:t>
            </a:r>
          </a:p>
          <a:p>
            <a:r>
              <a:rPr lang="en-US" altLang="zh-CN" sz="2400" dirty="0" smtClean="0"/>
              <a:t>scout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scan+out</a:t>
            </a:r>
            <a:r>
              <a:rPr lang="zh-CN" altLang="en-US" sz="2400" dirty="0"/>
              <a:t>）侦察兵，侦查舰，侦察机</a:t>
            </a:r>
          </a:p>
          <a:p>
            <a:r>
              <a:rPr lang="en-US" altLang="zh-CN" sz="2400" dirty="0" smtClean="0"/>
              <a:t>scold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say+cold</a:t>
            </a:r>
            <a:r>
              <a:rPr lang="zh-CN" altLang="en-US" sz="2400" dirty="0"/>
              <a:t>）训斥，责骂</a:t>
            </a:r>
          </a:p>
          <a:p>
            <a:r>
              <a:rPr lang="en-US" altLang="zh-CN" dirty="0" smtClean="0"/>
              <a:t>curse</a:t>
            </a:r>
            <a:r>
              <a:rPr lang="zh-CN" altLang="en-US" dirty="0"/>
              <a:t>咒骂</a:t>
            </a:r>
            <a:r>
              <a:rPr lang="en-US" altLang="zh-CN" dirty="0"/>
              <a:t>——scold</a:t>
            </a:r>
            <a:r>
              <a:rPr lang="zh-CN" altLang="en-US" dirty="0"/>
              <a:t>训斥</a:t>
            </a:r>
          </a:p>
          <a:p>
            <a:r>
              <a:rPr lang="en-US" altLang="zh-CN" sz="2400" dirty="0" smtClean="0"/>
              <a:t>superb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super+brilliant</a:t>
            </a:r>
            <a:r>
              <a:rPr lang="en-US" altLang="zh-CN" sz="2400" dirty="0"/>
              <a:t>/best</a:t>
            </a:r>
            <a:r>
              <a:rPr lang="zh-CN" altLang="en-US" sz="2400" dirty="0"/>
              <a:t>）超级好的</a:t>
            </a:r>
          </a:p>
        </p:txBody>
      </p:sp>
    </p:spTree>
    <p:extLst>
      <p:ext uri="{BB962C8B-B14F-4D97-AF65-F5344CB8AC3E}">
        <p14:creationId xmlns:p14="http://schemas.microsoft.com/office/powerpoint/2010/main" val="248925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thorn</a:t>
            </a:r>
            <a:r>
              <a:rPr lang="zh-CN" altLang="en-US" dirty="0"/>
              <a:t>荆棘，刺（</a:t>
            </a:r>
            <a:r>
              <a:rPr lang="en-US" altLang="zh-CN" dirty="0"/>
              <a:t>thin</a:t>
            </a:r>
            <a:r>
              <a:rPr lang="zh-CN" altLang="en-US" dirty="0"/>
              <a:t>瘦，细</a:t>
            </a:r>
            <a:r>
              <a:rPr lang="en-US" altLang="zh-CN" dirty="0"/>
              <a:t>+horn</a:t>
            </a:r>
            <a:r>
              <a:rPr lang="zh-CN" altLang="en-US" dirty="0"/>
              <a:t>号角）</a:t>
            </a:r>
          </a:p>
          <a:p>
            <a:endParaRPr lang="zh-CN" altLang="en-US" dirty="0"/>
          </a:p>
          <a:p>
            <a:r>
              <a:rPr lang="en-US" altLang="zh-CN" dirty="0"/>
              <a:t>endow</a:t>
            </a:r>
            <a:r>
              <a:rPr lang="zh-CN" altLang="en-US" dirty="0"/>
              <a:t>捐赠，捐钱（</a:t>
            </a:r>
            <a:r>
              <a:rPr lang="en-US" altLang="zh-CN" dirty="0" err="1"/>
              <a:t>end+own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pinch </a:t>
            </a:r>
            <a:r>
              <a:rPr lang="en-US" altLang="zh-CN" dirty="0" err="1"/>
              <a:t>vt.</a:t>
            </a:r>
            <a:r>
              <a:rPr lang="zh-CN" altLang="en-US" dirty="0"/>
              <a:t>捏，拧，掐掉（</a:t>
            </a:r>
            <a:r>
              <a:rPr lang="en-US" altLang="zh-CN" dirty="0" err="1"/>
              <a:t>pick+inch</a:t>
            </a:r>
            <a:r>
              <a:rPr lang="en-US" altLang="zh-CN" dirty="0"/>
              <a:t>【</a:t>
            </a:r>
            <a:r>
              <a:rPr lang="zh-CN" altLang="en-US" dirty="0"/>
              <a:t>英寸</a:t>
            </a:r>
            <a:r>
              <a:rPr lang="en-US" altLang="zh-CN" dirty="0"/>
              <a:t>】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stool n.</a:t>
            </a:r>
            <a:r>
              <a:rPr lang="zh-CN" altLang="en-US" dirty="0"/>
              <a:t>凳子（</a:t>
            </a:r>
            <a:r>
              <a:rPr lang="en-US" altLang="zh-CN" dirty="0" err="1"/>
              <a:t>sit+tool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brunch</a:t>
            </a:r>
            <a:r>
              <a:rPr lang="zh-CN" altLang="en-US" dirty="0"/>
              <a:t>早午餐（</a:t>
            </a:r>
            <a:r>
              <a:rPr lang="en-US" altLang="zh-CN" dirty="0" err="1"/>
              <a:t>breakfast+lunch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bask</a:t>
            </a:r>
            <a:r>
              <a:rPr lang="zh-CN" altLang="en-US" dirty="0"/>
              <a:t>日光浴（</a:t>
            </a:r>
            <a:r>
              <a:rPr lang="en-US" altLang="zh-CN" dirty="0" err="1"/>
              <a:t>bath+sky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25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</a:rPr>
              <a:t>前缀</a:t>
            </a:r>
            <a:r>
              <a:rPr lang="en-US" altLang="zh-CN" sz="3200" dirty="0">
                <a:solidFill>
                  <a:srgbClr val="00B050"/>
                </a:solidFill>
              </a:rPr>
              <a:t>micro-</a:t>
            </a:r>
            <a:r>
              <a:rPr lang="zh-CN" altLang="en-US" sz="3200" dirty="0">
                <a:solidFill>
                  <a:srgbClr val="00B050"/>
                </a:solidFill>
              </a:rPr>
              <a:t>：小；微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micro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显微镜</a:t>
            </a:r>
            <a:endParaRPr lang="zh-CN" altLang="en-US" dirty="0"/>
          </a:p>
          <a:p>
            <a:r>
              <a:rPr lang="en-US" altLang="zh-CN" dirty="0" err="1">
                <a:solidFill>
                  <a:srgbClr val="00B050"/>
                </a:solidFill>
              </a:rPr>
              <a:t>micro</a:t>
            </a:r>
            <a:r>
              <a:rPr lang="en-US" altLang="zh-CN" dirty="0" err="1"/>
              <a:t>world</a:t>
            </a:r>
            <a:r>
              <a:rPr lang="zh-CN" altLang="en-US" dirty="0" smtClean="0"/>
              <a:t>微观世界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micro</a:t>
            </a:r>
            <a:r>
              <a:rPr lang="en-US" altLang="zh-CN" dirty="0"/>
              <a:t>wave</a:t>
            </a:r>
            <a:r>
              <a:rPr lang="zh-CN" altLang="en-US" dirty="0" smtClean="0"/>
              <a:t>微波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micro</a:t>
            </a:r>
            <a:r>
              <a:rPr lang="en-US" altLang="zh-CN" dirty="0"/>
              <a:t>biology</a:t>
            </a:r>
            <a:r>
              <a:rPr lang="zh-CN" altLang="en-US" dirty="0" smtClean="0"/>
              <a:t>微生物学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micro</a:t>
            </a:r>
            <a:r>
              <a:rPr lang="en-US" altLang="zh-CN" dirty="0"/>
              <a:t>film</a:t>
            </a:r>
            <a:r>
              <a:rPr lang="zh-CN" altLang="en-US" dirty="0"/>
              <a:t>微缩</a:t>
            </a:r>
            <a:r>
              <a:rPr lang="zh-CN" altLang="en-US" dirty="0" smtClean="0"/>
              <a:t>胶卷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64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u=you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r=are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y=why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cuz</a:t>
            </a:r>
            <a:r>
              <a:rPr lang="en-US" altLang="zh-CN" dirty="0"/>
              <a:t>=</a:t>
            </a:r>
            <a:r>
              <a:rPr lang="en-US" altLang="zh-CN" dirty="0" smtClean="0"/>
              <a:t>because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pls</a:t>
            </a:r>
            <a:r>
              <a:rPr lang="en-US" altLang="zh-CN" dirty="0"/>
              <a:t>=</a:t>
            </a:r>
            <a:r>
              <a:rPr lang="en-US" altLang="zh-CN" dirty="0" smtClean="0"/>
              <a:t>please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sup=what's </a:t>
            </a:r>
            <a:r>
              <a:rPr lang="en-US" altLang="zh-CN" dirty="0"/>
              <a:t>up?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49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300" dirty="0" err="1">
                <a:solidFill>
                  <a:srgbClr val="00B050"/>
                </a:solidFill>
              </a:rPr>
              <a:t>wanna</a:t>
            </a:r>
            <a:r>
              <a:rPr lang="en-US" altLang="zh-CN" sz="3300" dirty="0">
                <a:solidFill>
                  <a:srgbClr val="00B050"/>
                </a:solidFill>
              </a:rPr>
              <a:t>=want to</a:t>
            </a:r>
          </a:p>
          <a:p>
            <a:r>
              <a:rPr lang="zh-CN" altLang="en-US" sz="2400" dirty="0"/>
              <a:t>例句：</a:t>
            </a:r>
            <a:r>
              <a:rPr lang="en-US" altLang="zh-CN" sz="2400" dirty="0"/>
              <a:t>I </a:t>
            </a:r>
            <a:r>
              <a:rPr lang="en-US" altLang="zh-CN" sz="2400" dirty="0" err="1"/>
              <a:t>wanna</a:t>
            </a:r>
            <a:r>
              <a:rPr lang="en-US" altLang="zh-CN" sz="2400" dirty="0"/>
              <a:t> go=I want to go</a:t>
            </a:r>
            <a:r>
              <a:rPr lang="zh-CN" altLang="en-US" sz="2400" dirty="0"/>
              <a:t>我想走</a:t>
            </a:r>
          </a:p>
          <a:p>
            <a:endParaRPr lang="zh-CN" altLang="en-US" sz="2400" dirty="0"/>
          </a:p>
          <a:p>
            <a:r>
              <a:rPr lang="en-US" altLang="zh-CN" sz="3300" dirty="0" err="1">
                <a:solidFill>
                  <a:srgbClr val="00B050"/>
                </a:solidFill>
              </a:rPr>
              <a:t>gonna</a:t>
            </a:r>
            <a:r>
              <a:rPr lang="en-US" altLang="zh-CN" sz="3300" dirty="0">
                <a:solidFill>
                  <a:srgbClr val="00B050"/>
                </a:solidFill>
              </a:rPr>
              <a:t>=going to</a:t>
            </a:r>
          </a:p>
          <a:p>
            <a:r>
              <a:rPr lang="zh-CN" altLang="en-US" sz="2400" dirty="0"/>
              <a:t>例句：</a:t>
            </a:r>
            <a:r>
              <a:rPr lang="en-US" altLang="zh-CN" sz="2400" dirty="0"/>
              <a:t>I am </a:t>
            </a:r>
            <a:r>
              <a:rPr lang="en-US" altLang="zh-CN" sz="2400" dirty="0" err="1"/>
              <a:t>gonna</a:t>
            </a:r>
            <a:r>
              <a:rPr lang="en-US" altLang="zh-CN" sz="2400" dirty="0"/>
              <a:t> go=I am going to go</a:t>
            </a:r>
            <a:r>
              <a:rPr lang="zh-CN" altLang="en-US" sz="2400" dirty="0"/>
              <a:t>我打算走</a:t>
            </a:r>
          </a:p>
          <a:p>
            <a:endParaRPr lang="zh-CN" altLang="en-US" sz="2400" dirty="0"/>
          </a:p>
          <a:p>
            <a:r>
              <a:rPr lang="en-US" altLang="zh-CN" sz="3300" dirty="0" err="1">
                <a:solidFill>
                  <a:srgbClr val="00B050"/>
                </a:solidFill>
              </a:rPr>
              <a:t>gotta</a:t>
            </a:r>
            <a:r>
              <a:rPr lang="en-US" altLang="zh-CN" sz="3300" dirty="0">
                <a:solidFill>
                  <a:srgbClr val="00B050"/>
                </a:solidFill>
              </a:rPr>
              <a:t>=</a:t>
            </a:r>
            <a:r>
              <a:rPr lang="zh-CN" altLang="en-US" sz="3300" dirty="0">
                <a:solidFill>
                  <a:srgbClr val="00B050"/>
                </a:solidFill>
              </a:rPr>
              <a:t>（</a:t>
            </a:r>
            <a:r>
              <a:rPr lang="en-US" altLang="zh-CN" sz="3300" dirty="0">
                <a:solidFill>
                  <a:srgbClr val="00B050"/>
                </a:solidFill>
              </a:rPr>
              <a:t>have</a:t>
            </a:r>
            <a:r>
              <a:rPr lang="zh-CN" altLang="en-US" sz="3300" dirty="0">
                <a:solidFill>
                  <a:srgbClr val="00B050"/>
                </a:solidFill>
              </a:rPr>
              <a:t>）</a:t>
            </a:r>
            <a:r>
              <a:rPr lang="en-US" altLang="zh-CN" sz="3300" dirty="0">
                <a:solidFill>
                  <a:srgbClr val="00B050"/>
                </a:solidFill>
              </a:rPr>
              <a:t>got to</a:t>
            </a:r>
          </a:p>
          <a:p>
            <a:r>
              <a:rPr lang="zh-CN" altLang="en-US" sz="2400" dirty="0"/>
              <a:t>例句：</a:t>
            </a:r>
            <a:r>
              <a:rPr lang="en-US" altLang="zh-CN" sz="2400" dirty="0"/>
              <a:t>I </a:t>
            </a:r>
            <a:r>
              <a:rPr lang="en-US" altLang="zh-CN" sz="2400" dirty="0" err="1"/>
              <a:t>gotta</a:t>
            </a:r>
            <a:r>
              <a:rPr lang="en-US" altLang="zh-CN" sz="2400" dirty="0"/>
              <a:t> go=I have got to go</a:t>
            </a:r>
            <a:r>
              <a:rPr lang="zh-CN" altLang="en-US" sz="2400" dirty="0"/>
              <a:t>我必须走了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30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500" dirty="0">
                <a:solidFill>
                  <a:srgbClr val="00B050"/>
                </a:solidFill>
              </a:rPr>
              <a:t>astronomer</a:t>
            </a:r>
            <a:r>
              <a:rPr lang="zh-CN" altLang="en-US" sz="4500" dirty="0">
                <a:solidFill>
                  <a:srgbClr val="00B050"/>
                </a:solidFill>
              </a:rPr>
              <a:t>天文学家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astr</a:t>
            </a:r>
            <a:r>
              <a:rPr lang="en-US" altLang="zh-CN" dirty="0"/>
              <a:t>-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词根</a:t>
            </a:r>
            <a:r>
              <a:rPr lang="zh-CN" altLang="en-US" dirty="0"/>
              <a:t>（基本意义：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-o-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中缀</a:t>
            </a:r>
            <a:r>
              <a:rPr lang="zh-CN" altLang="en-US" dirty="0"/>
              <a:t>（连接；辅助发音）</a:t>
            </a:r>
          </a:p>
          <a:p>
            <a:r>
              <a:rPr lang="en-US" altLang="zh-CN" dirty="0"/>
              <a:t>-nom-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词根</a:t>
            </a:r>
            <a:r>
              <a:rPr lang="zh-CN" altLang="en-US" dirty="0"/>
              <a:t>（基本意义：命名）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er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后缀（标示词性</a:t>
            </a:r>
            <a:r>
              <a:rPr lang="zh-CN" altLang="en-US" dirty="0"/>
              <a:t>：名词</a:t>
            </a:r>
            <a:r>
              <a:rPr lang="en-US" altLang="zh-CN" dirty="0" smtClean="0"/>
              <a:t>【……</a:t>
            </a:r>
            <a:r>
              <a:rPr lang="zh-CN" altLang="en-US" dirty="0" smtClean="0"/>
              <a:t>人</a:t>
            </a:r>
            <a:r>
              <a:rPr lang="en-US" altLang="zh-CN" dirty="0"/>
              <a:t>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sz="3400" dirty="0" smtClean="0">
              <a:solidFill>
                <a:srgbClr val="00B050"/>
              </a:solidFill>
            </a:endParaRPr>
          </a:p>
          <a:p>
            <a:r>
              <a:rPr lang="en-US" altLang="zh-CN" sz="4500" dirty="0" smtClean="0">
                <a:solidFill>
                  <a:srgbClr val="00B050"/>
                </a:solidFill>
              </a:rPr>
              <a:t>individual</a:t>
            </a:r>
            <a:r>
              <a:rPr lang="zh-CN" altLang="en-US" sz="4500" dirty="0">
                <a:solidFill>
                  <a:srgbClr val="00B050"/>
                </a:solidFill>
              </a:rPr>
              <a:t>个体的，单独的</a:t>
            </a:r>
          </a:p>
          <a:p>
            <a:r>
              <a:rPr lang="en-US" altLang="zh-CN" dirty="0"/>
              <a:t>in-</a:t>
            </a:r>
            <a:r>
              <a:rPr lang="zh-CN" altLang="en-US" dirty="0" smtClean="0"/>
              <a:t>：    前缀</a:t>
            </a:r>
            <a:r>
              <a:rPr lang="zh-CN" altLang="en-US" dirty="0"/>
              <a:t>（修饰：否定）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divid</a:t>
            </a:r>
            <a:r>
              <a:rPr lang="en-US" altLang="zh-CN" dirty="0"/>
              <a:t>-</a:t>
            </a:r>
            <a:r>
              <a:rPr lang="zh-CN" altLang="en-US" dirty="0"/>
              <a:t>：单词变体</a:t>
            </a:r>
            <a:r>
              <a:rPr lang="en-US" altLang="zh-CN" dirty="0"/>
              <a:t>/</a:t>
            </a:r>
            <a:r>
              <a:rPr lang="zh-CN" altLang="en-US" dirty="0"/>
              <a:t>词根（基本意义：分割）</a:t>
            </a:r>
          </a:p>
          <a:p>
            <a:r>
              <a:rPr lang="en-US" altLang="zh-CN" dirty="0"/>
              <a:t>-u-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中缀</a:t>
            </a:r>
            <a:r>
              <a:rPr lang="zh-CN" altLang="en-US" dirty="0"/>
              <a:t>（连接；辅助发音）</a:t>
            </a:r>
          </a:p>
          <a:p>
            <a:r>
              <a:rPr lang="en-US" altLang="zh-CN" dirty="0"/>
              <a:t>-al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后缀（标示词性</a:t>
            </a:r>
            <a:r>
              <a:rPr lang="zh-CN" altLang="en-US" dirty="0"/>
              <a:t>：形容词）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9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B050"/>
                </a:solidFill>
              </a:rPr>
              <a:t>形容词后缀</a:t>
            </a:r>
            <a:r>
              <a:rPr lang="en-US" altLang="zh-CN" sz="3200" dirty="0">
                <a:solidFill>
                  <a:srgbClr val="00B050"/>
                </a:solidFill>
              </a:rPr>
              <a:t>-</a:t>
            </a:r>
            <a:r>
              <a:rPr lang="en-US" altLang="zh-CN" sz="3200" dirty="0" err="1">
                <a:solidFill>
                  <a:srgbClr val="00B050"/>
                </a:solidFill>
              </a:rPr>
              <a:t>ous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fam</a:t>
            </a:r>
            <a:r>
              <a:rPr lang="en-US" altLang="zh-CN" dirty="0">
                <a:solidFill>
                  <a:srgbClr val="00B050"/>
                </a:solidFill>
              </a:rPr>
              <a:t>ous</a:t>
            </a:r>
          </a:p>
          <a:p>
            <a:r>
              <a:rPr lang="en-US" altLang="zh-CN" dirty="0"/>
              <a:t>delici</a:t>
            </a:r>
            <a:r>
              <a:rPr lang="en-US" altLang="zh-CN" dirty="0">
                <a:solidFill>
                  <a:srgbClr val="00B050"/>
                </a:solidFill>
              </a:rPr>
              <a:t>ous</a:t>
            </a:r>
          </a:p>
          <a:p>
            <a:r>
              <a:rPr lang="en-US" altLang="zh-CN" dirty="0"/>
              <a:t>gener</a:t>
            </a:r>
            <a:r>
              <a:rPr lang="en-US" altLang="zh-CN" dirty="0">
                <a:solidFill>
                  <a:srgbClr val="00B050"/>
                </a:solidFill>
              </a:rPr>
              <a:t>ous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31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名词</a:t>
            </a:r>
            <a:r>
              <a:rPr lang="zh-CN" altLang="en-US" sz="3600" dirty="0">
                <a:solidFill>
                  <a:srgbClr val="00B050"/>
                </a:solidFill>
              </a:rPr>
              <a:t>后缀</a:t>
            </a:r>
            <a:r>
              <a:rPr lang="en-US" altLang="zh-CN" sz="3600" dirty="0">
                <a:solidFill>
                  <a:srgbClr val="00B050"/>
                </a:solidFill>
              </a:rPr>
              <a:t>-</a:t>
            </a:r>
            <a:r>
              <a:rPr lang="en-US" altLang="zh-CN" sz="3600" dirty="0" smtClean="0">
                <a:solidFill>
                  <a:srgbClr val="00B050"/>
                </a:solidFill>
              </a:rPr>
              <a:t>ology=……</a:t>
            </a:r>
            <a:r>
              <a:rPr lang="zh-CN" altLang="en-US" sz="3600" dirty="0" smtClean="0">
                <a:solidFill>
                  <a:srgbClr val="00B050"/>
                </a:solidFill>
              </a:rPr>
              <a:t>学；术</a:t>
            </a:r>
            <a:endParaRPr lang="en-US" altLang="zh-CN" sz="3600" dirty="0">
              <a:solidFill>
                <a:srgbClr val="00B050"/>
              </a:solidFill>
            </a:endParaRPr>
          </a:p>
          <a:p>
            <a:r>
              <a:rPr lang="en-US" altLang="zh-CN" dirty="0"/>
              <a:t>bi</a:t>
            </a:r>
            <a:r>
              <a:rPr lang="en-US" altLang="zh-CN" dirty="0">
                <a:solidFill>
                  <a:srgbClr val="00B050"/>
                </a:solidFill>
              </a:rPr>
              <a:t>ology</a:t>
            </a:r>
            <a:r>
              <a:rPr lang="zh-CN" altLang="en-US" dirty="0"/>
              <a:t>生物学</a:t>
            </a:r>
          </a:p>
          <a:p>
            <a:r>
              <a:rPr lang="en-US" altLang="zh-CN" dirty="0"/>
              <a:t>techn</a:t>
            </a:r>
            <a:r>
              <a:rPr lang="en-US" altLang="zh-CN" dirty="0">
                <a:solidFill>
                  <a:srgbClr val="00B050"/>
                </a:solidFill>
              </a:rPr>
              <a:t>ology</a:t>
            </a:r>
            <a:r>
              <a:rPr lang="zh-CN" altLang="en-US" dirty="0"/>
              <a:t>技术</a:t>
            </a:r>
          </a:p>
          <a:p>
            <a:r>
              <a:rPr lang="en-US" altLang="zh-CN" dirty="0"/>
              <a:t>psych</a:t>
            </a:r>
            <a:r>
              <a:rPr lang="en-US" altLang="zh-CN" dirty="0">
                <a:solidFill>
                  <a:srgbClr val="00B050"/>
                </a:solidFill>
              </a:rPr>
              <a:t>ology</a:t>
            </a:r>
            <a:r>
              <a:rPr lang="zh-CN" altLang="en-US" dirty="0"/>
              <a:t>心理学</a:t>
            </a:r>
          </a:p>
          <a:p>
            <a:r>
              <a:rPr lang="en-US" altLang="zh-CN" dirty="0"/>
              <a:t>astr</a:t>
            </a:r>
            <a:r>
              <a:rPr lang="en-US" altLang="zh-CN" dirty="0">
                <a:solidFill>
                  <a:srgbClr val="00B050"/>
                </a:solidFill>
              </a:rPr>
              <a:t>ology</a:t>
            </a:r>
            <a:r>
              <a:rPr lang="zh-CN" altLang="en-US" dirty="0"/>
              <a:t>星相学；占星术</a:t>
            </a:r>
          </a:p>
        </p:txBody>
      </p:sp>
    </p:spTree>
    <p:extLst>
      <p:ext uri="{BB962C8B-B14F-4D97-AF65-F5344CB8AC3E}">
        <p14:creationId xmlns:p14="http://schemas.microsoft.com/office/powerpoint/2010/main" val="360168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300" dirty="0">
                <a:solidFill>
                  <a:srgbClr val="00B050"/>
                </a:solidFill>
              </a:rPr>
              <a:t>词根</a:t>
            </a:r>
            <a:r>
              <a:rPr lang="en-US" altLang="zh-CN" sz="3300" dirty="0" smtClean="0">
                <a:solidFill>
                  <a:srgbClr val="00B050"/>
                </a:solidFill>
              </a:rPr>
              <a:t>ton=tone</a:t>
            </a:r>
            <a:r>
              <a:rPr lang="zh-CN" altLang="en-US" sz="3300" dirty="0" smtClean="0">
                <a:solidFill>
                  <a:srgbClr val="00B050"/>
                </a:solidFill>
              </a:rPr>
              <a:t>（音调）</a:t>
            </a:r>
            <a:endParaRPr lang="zh-CN" altLang="en-US" sz="3300" dirty="0">
              <a:solidFill>
                <a:srgbClr val="00B050"/>
              </a:solidFill>
            </a:endParaRPr>
          </a:p>
          <a:p>
            <a:r>
              <a:rPr lang="zh-CN" altLang="en-US" sz="3300" dirty="0" smtClean="0">
                <a:solidFill>
                  <a:srgbClr val="00B050"/>
                </a:solidFill>
              </a:rPr>
              <a:t>词根</a:t>
            </a:r>
            <a:r>
              <a:rPr lang="en-US" altLang="zh-CN" sz="3300" dirty="0" smtClean="0">
                <a:solidFill>
                  <a:srgbClr val="00B050"/>
                </a:solidFill>
              </a:rPr>
              <a:t>mono=one</a:t>
            </a:r>
            <a:r>
              <a:rPr lang="zh-CN" altLang="en-US" sz="3300" dirty="0" smtClean="0">
                <a:solidFill>
                  <a:srgbClr val="00B050"/>
                </a:solidFill>
              </a:rPr>
              <a:t>（一）</a:t>
            </a:r>
            <a:endParaRPr lang="en-US" altLang="zh-CN" sz="3300" dirty="0" smtClean="0">
              <a:solidFill>
                <a:srgbClr val="00B050"/>
              </a:solidFill>
            </a:endParaRPr>
          </a:p>
          <a:p>
            <a:r>
              <a:rPr lang="zh-CN" altLang="en-US" sz="3300" dirty="0" smtClean="0">
                <a:solidFill>
                  <a:srgbClr val="00B050"/>
                </a:solidFill>
              </a:rPr>
              <a:t>词根</a:t>
            </a:r>
            <a:r>
              <a:rPr lang="en-US" altLang="zh-CN" sz="3300" dirty="0" smtClean="0">
                <a:solidFill>
                  <a:srgbClr val="00B050"/>
                </a:solidFill>
              </a:rPr>
              <a:t>morph=form</a:t>
            </a:r>
            <a:r>
              <a:rPr lang="zh-CN" altLang="en-US" sz="3300" dirty="0" smtClean="0">
                <a:solidFill>
                  <a:srgbClr val="00B050"/>
                </a:solidFill>
              </a:rPr>
              <a:t>（形成；形状）</a:t>
            </a:r>
            <a:endParaRPr lang="zh-CN" altLang="en-US" sz="3300" dirty="0">
              <a:solidFill>
                <a:srgbClr val="00B050"/>
              </a:solidFill>
            </a:endParaRPr>
          </a:p>
          <a:p>
            <a:endParaRPr lang="zh-CN" altLang="en-US" dirty="0"/>
          </a:p>
          <a:p>
            <a:r>
              <a:rPr lang="en-US" altLang="zh-CN" dirty="0" smtClean="0"/>
              <a:t>monotonous</a:t>
            </a:r>
            <a:r>
              <a:rPr lang="zh-CN" altLang="en-US" dirty="0"/>
              <a:t>单调的</a:t>
            </a:r>
          </a:p>
          <a:p>
            <a:r>
              <a:rPr lang="en-US" altLang="zh-CN" dirty="0" smtClean="0"/>
              <a:t>morphology</a:t>
            </a:r>
            <a:r>
              <a:rPr lang="zh-CN" altLang="en-US" dirty="0"/>
              <a:t>形态学</a:t>
            </a:r>
          </a:p>
          <a:p>
            <a:r>
              <a:rPr lang="en-US" altLang="zh-CN" dirty="0" smtClean="0"/>
              <a:t>amorphous</a:t>
            </a:r>
            <a:r>
              <a:rPr lang="zh-CN" altLang="en-US" dirty="0"/>
              <a:t>无定型的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43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词根</a:t>
            </a:r>
            <a:r>
              <a:rPr lang="en-US" altLang="zh-CN" sz="3600" dirty="0">
                <a:solidFill>
                  <a:srgbClr val="00B050"/>
                </a:solidFill>
              </a:rPr>
              <a:t>alt</a:t>
            </a:r>
            <a:r>
              <a:rPr lang="zh-CN" altLang="en-US" sz="3600" dirty="0">
                <a:solidFill>
                  <a:srgbClr val="00B050"/>
                </a:solidFill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</a:rPr>
              <a:t>tall</a:t>
            </a:r>
            <a:r>
              <a:rPr lang="zh-CN" altLang="en-US" sz="3600" dirty="0">
                <a:solidFill>
                  <a:srgbClr val="00B050"/>
                </a:solidFill>
              </a:rPr>
              <a:t>高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alt</a:t>
            </a:r>
            <a:r>
              <a:rPr lang="en-US" altLang="zh-CN" dirty="0"/>
              <a:t>o</a:t>
            </a:r>
            <a:r>
              <a:rPr lang="zh-CN" altLang="en-US" dirty="0"/>
              <a:t>男高音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alt</a:t>
            </a:r>
            <a:r>
              <a:rPr lang="en-US" altLang="zh-CN" dirty="0"/>
              <a:t>itude</a:t>
            </a:r>
            <a:r>
              <a:rPr lang="zh-CN" altLang="en-US" dirty="0"/>
              <a:t>高度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alt</a:t>
            </a:r>
            <a:r>
              <a:rPr lang="en-US" altLang="zh-CN" dirty="0"/>
              <a:t>imeter</a:t>
            </a:r>
            <a:r>
              <a:rPr lang="zh-CN" altLang="en-US" dirty="0"/>
              <a:t>高度计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6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>
                <a:solidFill>
                  <a:srgbClr val="00B050"/>
                </a:solidFill>
              </a:rPr>
              <a:t>相关</a:t>
            </a:r>
            <a:r>
              <a:rPr lang="zh-CN" altLang="en-US" sz="3000" dirty="0" smtClean="0">
                <a:solidFill>
                  <a:srgbClr val="00B050"/>
                </a:solidFill>
              </a:rPr>
              <a:t>相仿记忆词根词缀：</a:t>
            </a:r>
            <a:endParaRPr lang="en-US" altLang="zh-CN" sz="3000" dirty="0" smtClean="0">
              <a:solidFill>
                <a:srgbClr val="00B05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前缀</a:t>
            </a:r>
            <a:r>
              <a:rPr lang="en-US" altLang="zh-CN" dirty="0" smtClean="0"/>
              <a:t>in-    ——</a:t>
            </a:r>
            <a:r>
              <a:rPr lang="zh-CN" altLang="en-US" dirty="0"/>
              <a:t>前缀</a:t>
            </a:r>
            <a:r>
              <a:rPr lang="en-US" altLang="zh-CN" dirty="0" err="1"/>
              <a:t>im</a:t>
            </a:r>
            <a:r>
              <a:rPr lang="en-US" altLang="zh-CN" dirty="0"/>
              <a:t>-</a:t>
            </a:r>
          </a:p>
          <a:p>
            <a:endParaRPr lang="en-US" altLang="zh-CN" dirty="0"/>
          </a:p>
          <a:p>
            <a:r>
              <a:rPr lang="zh-CN" altLang="en-US" dirty="0"/>
              <a:t>前缀</a:t>
            </a:r>
            <a:r>
              <a:rPr lang="en-US" altLang="zh-CN" dirty="0" smtClean="0"/>
              <a:t>micro- </a:t>
            </a:r>
            <a:r>
              <a:rPr lang="en-US" altLang="zh-CN" dirty="0"/>
              <a:t>——</a:t>
            </a:r>
            <a:r>
              <a:rPr lang="zh-CN" altLang="en-US" dirty="0" smtClean="0"/>
              <a:t>前缀</a:t>
            </a:r>
            <a:r>
              <a:rPr lang="en-US" altLang="zh-CN" dirty="0"/>
              <a:t>macro-</a:t>
            </a:r>
          </a:p>
          <a:p>
            <a:endParaRPr lang="en-US" altLang="zh-CN" dirty="0"/>
          </a:p>
          <a:p>
            <a:r>
              <a:rPr lang="zh-CN" altLang="en-US" dirty="0"/>
              <a:t>单词</a:t>
            </a:r>
            <a:r>
              <a:rPr lang="en-US" altLang="zh-CN" dirty="0" smtClean="0"/>
              <a:t>once-  ——</a:t>
            </a:r>
            <a:r>
              <a:rPr lang="zh-CN" altLang="en-US" dirty="0"/>
              <a:t>词根</a:t>
            </a:r>
            <a:r>
              <a:rPr lang="en-US" altLang="zh-CN" dirty="0" err="1" smtClean="0"/>
              <a:t>ance</a:t>
            </a:r>
            <a:r>
              <a:rPr lang="en-US" altLang="zh-CN" dirty="0" smtClean="0"/>
              <a:t>-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单词</a:t>
            </a:r>
            <a:r>
              <a:rPr lang="en-US" altLang="zh-CN" dirty="0" smtClean="0"/>
              <a:t>past-  ——</a:t>
            </a:r>
            <a:r>
              <a:rPr lang="zh-CN" altLang="en-US" dirty="0"/>
              <a:t>前缀</a:t>
            </a:r>
            <a:r>
              <a:rPr lang="en-US" altLang="zh-CN" dirty="0" smtClean="0"/>
              <a:t>post-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11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B050"/>
                </a:solidFill>
              </a:rPr>
              <a:t>前缀</a:t>
            </a:r>
            <a:r>
              <a:rPr lang="en-US" altLang="zh-CN" sz="3200" dirty="0">
                <a:solidFill>
                  <a:srgbClr val="00B050"/>
                </a:solidFill>
              </a:rPr>
              <a:t>non-=no/none</a:t>
            </a:r>
            <a:r>
              <a:rPr lang="zh-CN" altLang="en-US" sz="3200" dirty="0">
                <a:solidFill>
                  <a:srgbClr val="00B050"/>
                </a:solidFill>
              </a:rPr>
              <a:t>否定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non</a:t>
            </a:r>
            <a:r>
              <a:rPr lang="en-US" altLang="zh-CN" dirty="0"/>
              <a:t>-smoker</a:t>
            </a:r>
            <a:r>
              <a:rPr lang="zh-CN" altLang="en-US" dirty="0"/>
              <a:t>不吸烟者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non</a:t>
            </a:r>
            <a:r>
              <a:rPr lang="en-US" altLang="zh-CN" dirty="0"/>
              <a:t>-existent</a:t>
            </a:r>
            <a:r>
              <a:rPr lang="zh-CN" altLang="en-US" dirty="0"/>
              <a:t>不存在的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non</a:t>
            </a:r>
            <a:r>
              <a:rPr lang="en-US" altLang="zh-CN" dirty="0"/>
              <a:t>-profit</a:t>
            </a:r>
            <a:r>
              <a:rPr lang="zh-CN" altLang="en-US" dirty="0"/>
              <a:t>非盈利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non</a:t>
            </a:r>
            <a:r>
              <a:rPr lang="en-US" altLang="zh-CN" dirty="0"/>
              <a:t>-governmental</a:t>
            </a:r>
            <a:r>
              <a:rPr lang="zh-CN" altLang="en-US" dirty="0"/>
              <a:t>非政府的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non</a:t>
            </a:r>
            <a:r>
              <a:rPr lang="en-US" altLang="zh-CN" dirty="0"/>
              <a:t>-stop</a:t>
            </a:r>
            <a:r>
              <a:rPr lang="zh-CN" altLang="en-US" dirty="0"/>
              <a:t>直达</a:t>
            </a:r>
          </a:p>
        </p:txBody>
      </p:sp>
    </p:spTree>
    <p:extLst>
      <p:ext uri="{BB962C8B-B14F-4D97-AF65-F5344CB8AC3E}">
        <p14:creationId xmlns:p14="http://schemas.microsoft.com/office/powerpoint/2010/main" val="230766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B050"/>
                </a:solidFill>
              </a:rPr>
              <a:t>词根</a:t>
            </a:r>
            <a:r>
              <a:rPr lang="en-US" altLang="zh-CN" sz="3200" dirty="0">
                <a:solidFill>
                  <a:srgbClr val="00B050"/>
                </a:solidFill>
              </a:rPr>
              <a:t>fore</a:t>
            </a:r>
            <a:r>
              <a:rPr lang="zh-CN" altLang="en-US" sz="3200" dirty="0">
                <a:solidFill>
                  <a:srgbClr val="00B050"/>
                </a:solidFill>
              </a:rPr>
              <a:t>：</a:t>
            </a:r>
            <a:r>
              <a:rPr lang="en-US" altLang="zh-CN" sz="3200" dirty="0">
                <a:solidFill>
                  <a:srgbClr val="00B050"/>
                </a:solidFill>
              </a:rPr>
              <a:t>before</a:t>
            </a:r>
            <a:r>
              <a:rPr lang="zh-CN" altLang="en-US" sz="3200" dirty="0">
                <a:solidFill>
                  <a:srgbClr val="00B050"/>
                </a:solidFill>
              </a:rPr>
              <a:t>前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fore</a:t>
            </a:r>
            <a:r>
              <a:rPr lang="en-US" altLang="zh-CN" dirty="0"/>
              <a:t>see</a:t>
            </a:r>
            <a:r>
              <a:rPr lang="zh-CN" altLang="en-US" dirty="0"/>
              <a:t>预见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fore</a:t>
            </a:r>
            <a:r>
              <a:rPr lang="en-US" altLang="zh-CN" dirty="0"/>
              <a:t>arm</a:t>
            </a:r>
            <a:r>
              <a:rPr lang="zh-CN" altLang="en-US" dirty="0"/>
              <a:t>前臂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fore</a:t>
            </a:r>
            <a:r>
              <a:rPr lang="en-US" altLang="zh-CN" dirty="0"/>
              <a:t>bear</a:t>
            </a:r>
            <a:r>
              <a:rPr lang="zh-CN" altLang="en-US" dirty="0"/>
              <a:t>祖先（</a:t>
            </a:r>
            <a:r>
              <a:rPr lang="en-US" altLang="zh-CN" dirty="0"/>
              <a:t>bear</a:t>
            </a:r>
            <a:r>
              <a:rPr lang="zh-CN" altLang="en-US" dirty="0"/>
              <a:t>生）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37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000" dirty="0">
                <a:solidFill>
                  <a:srgbClr val="00B050"/>
                </a:solidFill>
              </a:rPr>
              <a:t>前缀</a:t>
            </a:r>
            <a:r>
              <a:rPr lang="en-US" altLang="zh-CN" sz="3000" dirty="0">
                <a:solidFill>
                  <a:srgbClr val="00B050"/>
                </a:solidFill>
              </a:rPr>
              <a:t>macro-</a:t>
            </a:r>
            <a:r>
              <a:rPr lang="zh-CN" altLang="en-US" sz="3000" dirty="0">
                <a:solidFill>
                  <a:srgbClr val="00B050"/>
                </a:solidFill>
              </a:rPr>
              <a:t>：大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macro</a:t>
            </a:r>
            <a:r>
              <a:rPr lang="en-US" altLang="zh-CN" dirty="0" smtClean="0"/>
              <a:t>economics</a:t>
            </a:r>
            <a:r>
              <a:rPr lang="zh-CN" altLang="en-US" dirty="0" smtClean="0"/>
              <a:t>宏观经济学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3000" dirty="0" smtClean="0">
                <a:solidFill>
                  <a:srgbClr val="00B050"/>
                </a:solidFill>
              </a:rPr>
              <a:t>前缀</a:t>
            </a:r>
            <a:r>
              <a:rPr lang="en-US" altLang="zh-CN" sz="3000" dirty="0">
                <a:solidFill>
                  <a:srgbClr val="00B050"/>
                </a:solidFill>
              </a:rPr>
              <a:t>post-</a:t>
            </a:r>
            <a:r>
              <a:rPr lang="zh-CN" altLang="en-US" sz="3000" dirty="0">
                <a:solidFill>
                  <a:srgbClr val="00B050"/>
                </a:solidFill>
              </a:rPr>
              <a:t>：之后的</a:t>
            </a:r>
            <a:r>
              <a:rPr lang="en-US" altLang="zh-CN" sz="3000" dirty="0">
                <a:solidFill>
                  <a:srgbClr val="00B050"/>
                </a:solidFill>
              </a:rPr>
              <a:t>——past</a:t>
            </a:r>
            <a:r>
              <a:rPr lang="zh-CN" altLang="en-US" sz="3000" dirty="0">
                <a:solidFill>
                  <a:srgbClr val="00B050"/>
                </a:solidFill>
              </a:rPr>
              <a:t>过去的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post</a:t>
            </a:r>
            <a:r>
              <a:rPr lang="en-US" altLang="zh-CN" dirty="0" smtClean="0"/>
              <a:t>graduate</a:t>
            </a:r>
            <a:r>
              <a:rPr lang="zh-CN" altLang="en-US" dirty="0"/>
              <a:t>研究生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post</a:t>
            </a:r>
            <a:r>
              <a:rPr lang="en-US" altLang="zh-CN" dirty="0" smtClean="0"/>
              <a:t>war</a:t>
            </a:r>
            <a:r>
              <a:rPr lang="zh-CN" altLang="en-US" dirty="0"/>
              <a:t>战后的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62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500" dirty="0">
                <a:solidFill>
                  <a:srgbClr val="00B050"/>
                </a:solidFill>
              </a:rPr>
              <a:t>词根</a:t>
            </a:r>
            <a:r>
              <a:rPr lang="en-US" altLang="zh-CN" sz="3500" dirty="0" err="1">
                <a:solidFill>
                  <a:srgbClr val="00B050"/>
                </a:solidFill>
              </a:rPr>
              <a:t>uni</a:t>
            </a:r>
            <a:r>
              <a:rPr lang="zh-CN" altLang="en-US" sz="3500" dirty="0">
                <a:solidFill>
                  <a:srgbClr val="00B050"/>
                </a:solidFill>
              </a:rPr>
              <a:t>：</a:t>
            </a:r>
            <a:r>
              <a:rPr lang="zh-CN" altLang="en-US" sz="3500" dirty="0" smtClean="0">
                <a:solidFill>
                  <a:srgbClr val="00B050"/>
                </a:solidFill>
              </a:rPr>
              <a:t>一</a:t>
            </a:r>
            <a:endParaRPr lang="en-US" altLang="zh-CN" sz="3500" dirty="0" smtClean="0">
              <a:solidFill>
                <a:srgbClr val="00B050"/>
              </a:solidFill>
            </a:endParaRPr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uni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单元</a:t>
            </a:r>
            <a:endParaRPr lang="zh-CN" altLang="en-US" sz="3200" dirty="0"/>
          </a:p>
          <a:p>
            <a:r>
              <a:rPr lang="en-US" altLang="zh-CN" dirty="0">
                <a:solidFill>
                  <a:srgbClr val="00B050"/>
                </a:solidFill>
              </a:rPr>
              <a:t>uni</a:t>
            </a:r>
            <a:r>
              <a:rPr lang="en-US" altLang="zh-CN" dirty="0"/>
              <a:t>form </a:t>
            </a:r>
            <a:r>
              <a:rPr lang="zh-CN" altLang="en-US" dirty="0"/>
              <a:t>制服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uni</a:t>
            </a:r>
            <a:r>
              <a:rPr lang="en-US" altLang="zh-CN" dirty="0"/>
              <a:t>on </a:t>
            </a:r>
            <a:r>
              <a:rPr lang="zh-CN" altLang="en-US" dirty="0"/>
              <a:t>联合；团结；协会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uni</a:t>
            </a:r>
            <a:r>
              <a:rPr lang="en-US" altLang="zh-CN" dirty="0"/>
              <a:t>que </a:t>
            </a:r>
            <a:r>
              <a:rPr lang="zh-CN" altLang="en-US" dirty="0"/>
              <a:t>唯一的，独一无二的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uni</a:t>
            </a:r>
            <a:r>
              <a:rPr lang="en-US" altLang="zh-CN" dirty="0"/>
              <a:t>te </a:t>
            </a:r>
            <a:r>
              <a:rPr lang="zh-CN" altLang="en-US" dirty="0"/>
              <a:t>联合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uni</a:t>
            </a:r>
            <a:r>
              <a:rPr lang="en-US" altLang="zh-CN" dirty="0"/>
              <a:t>ty </a:t>
            </a:r>
            <a:r>
              <a:rPr lang="zh-CN" altLang="en-US" dirty="0"/>
              <a:t>单一；统一；团结</a:t>
            </a:r>
          </a:p>
        </p:txBody>
      </p:sp>
    </p:spTree>
    <p:extLst>
      <p:ext uri="{BB962C8B-B14F-4D97-AF65-F5344CB8AC3E}">
        <p14:creationId xmlns:p14="http://schemas.microsoft.com/office/powerpoint/2010/main" val="122131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前缀</a:t>
            </a:r>
            <a:r>
              <a:rPr lang="en-US" altLang="zh-CN" sz="3600" dirty="0" smtClean="0">
                <a:solidFill>
                  <a:srgbClr val="00B050"/>
                </a:solidFill>
              </a:rPr>
              <a:t>dis</a:t>
            </a:r>
            <a:r>
              <a:rPr lang="en-US" altLang="zh-CN" sz="3600" dirty="0">
                <a:solidFill>
                  <a:srgbClr val="00B050"/>
                </a:solidFill>
              </a:rPr>
              <a:t>-</a:t>
            </a:r>
            <a:r>
              <a:rPr lang="zh-CN" altLang="en-US" sz="3600" dirty="0" smtClean="0">
                <a:solidFill>
                  <a:srgbClr val="00B050"/>
                </a:solidFill>
              </a:rPr>
              <a:t>表示“否定”</a:t>
            </a:r>
            <a:endParaRPr lang="en-US" altLang="zh-CN" sz="3600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dis</a:t>
            </a:r>
            <a:r>
              <a:rPr lang="en-US" altLang="zh-CN" dirty="0" smtClean="0"/>
              <a:t>aster</a:t>
            </a:r>
            <a:r>
              <a:rPr lang="zh-CN" altLang="en-US" dirty="0"/>
              <a:t>灾难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dis</a:t>
            </a:r>
            <a:r>
              <a:rPr lang="en-US" altLang="zh-CN" dirty="0" smtClean="0"/>
              <a:t>like</a:t>
            </a:r>
            <a:r>
              <a:rPr lang="zh-CN" altLang="en-US" dirty="0"/>
              <a:t>不喜欢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dis</a:t>
            </a:r>
            <a:r>
              <a:rPr lang="en-US" altLang="zh-CN" dirty="0" smtClean="0"/>
              <a:t>agree</a:t>
            </a:r>
            <a:r>
              <a:rPr lang="zh-CN" altLang="en-US" dirty="0"/>
              <a:t>不同意</a:t>
            </a:r>
          </a:p>
        </p:txBody>
      </p:sp>
    </p:spTree>
    <p:extLst>
      <p:ext uri="{BB962C8B-B14F-4D97-AF65-F5344CB8AC3E}">
        <p14:creationId xmlns:p14="http://schemas.microsoft.com/office/powerpoint/2010/main" val="410369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B050"/>
                </a:solidFill>
              </a:rPr>
              <a:t>词根</a:t>
            </a:r>
            <a:r>
              <a:rPr lang="en-US" altLang="zh-CN" sz="3600" dirty="0">
                <a:solidFill>
                  <a:srgbClr val="00B050"/>
                </a:solidFill>
              </a:rPr>
              <a:t>hum</a:t>
            </a:r>
            <a:r>
              <a:rPr lang="zh-CN" altLang="en-US" sz="3600" dirty="0">
                <a:solidFill>
                  <a:srgbClr val="00B050"/>
                </a:solidFill>
              </a:rPr>
              <a:t>：泥土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an</a:t>
            </a:r>
            <a:r>
              <a:rPr lang="zh-CN" altLang="en-US" dirty="0"/>
              <a:t>人类</a:t>
            </a:r>
          </a:p>
          <a:p>
            <a:r>
              <a:rPr lang="en-US" altLang="zh-CN" dirty="0"/>
              <a:t>in</a:t>
            </a:r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e</a:t>
            </a:r>
            <a:r>
              <a:rPr lang="zh-CN" altLang="en-US" dirty="0"/>
              <a:t>埋藏；埋葬</a:t>
            </a:r>
          </a:p>
          <a:p>
            <a:r>
              <a:rPr lang="en-US" altLang="zh-CN" dirty="0"/>
              <a:t>ex</a:t>
            </a:r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e</a:t>
            </a:r>
            <a:r>
              <a:rPr lang="zh-CN" altLang="en-US" dirty="0"/>
              <a:t>挖掘；挖出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mock</a:t>
            </a:r>
            <a:r>
              <a:rPr lang="zh-CN" altLang="en-US" dirty="0"/>
              <a:t>土丘；小山岗</a:t>
            </a:r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3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960439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字母象形法构造单词示例：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dome</a:t>
            </a:r>
            <a:r>
              <a:rPr lang="zh-CN" altLang="en-US" sz="2400" dirty="0"/>
              <a:t>圆屋顶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D+home</a:t>
            </a:r>
            <a:endParaRPr lang="en-US" altLang="zh-CN" sz="2400" dirty="0"/>
          </a:p>
          <a:p>
            <a:r>
              <a:rPr lang="en-US" altLang="zh-CN" sz="2400" dirty="0" smtClean="0"/>
              <a:t>bow</a:t>
            </a:r>
            <a:r>
              <a:rPr lang="zh-CN" altLang="en-US" sz="2400" dirty="0"/>
              <a:t>弓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B+tow</a:t>
            </a:r>
            <a:r>
              <a:rPr lang="zh-CN" altLang="en-US" sz="2400" dirty="0"/>
              <a:t>拖</a:t>
            </a:r>
          </a:p>
          <a:p>
            <a:r>
              <a:rPr lang="en-US" altLang="zh-CN" sz="2400" dirty="0" smtClean="0"/>
              <a:t>climb</a:t>
            </a:r>
            <a:r>
              <a:rPr lang="zh-CN" altLang="en-US" sz="2400" dirty="0"/>
              <a:t>爬行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C+limb</a:t>
            </a:r>
            <a:r>
              <a:rPr lang="zh-CN" altLang="en-US" sz="2400" dirty="0"/>
              <a:t>四肢</a:t>
            </a:r>
          </a:p>
          <a:p>
            <a:r>
              <a:rPr lang="en-US" altLang="zh-CN" sz="2400" dirty="0" smtClean="0"/>
              <a:t>orange</a:t>
            </a:r>
            <a:r>
              <a:rPr lang="zh-CN" altLang="en-US" sz="2400" dirty="0"/>
              <a:t>橙子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O+range</a:t>
            </a:r>
            <a:r>
              <a:rPr lang="zh-CN" altLang="en-US" sz="2400" dirty="0"/>
              <a:t>排列</a:t>
            </a:r>
          </a:p>
          <a:p>
            <a:r>
              <a:rPr lang="en-US" altLang="zh-CN" sz="2400" dirty="0" smtClean="0"/>
              <a:t>barn</a:t>
            </a:r>
            <a:r>
              <a:rPr lang="zh-CN" altLang="en-US" sz="2400" dirty="0"/>
              <a:t>谷仓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n+bar</a:t>
            </a:r>
            <a:r>
              <a:rPr lang="zh-CN" altLang="en-US" sz="2400" dirty="0"/>
              <a:t>木棒</a:t>
            </a:r>
          </a:p>
          <a:p>
            <a:r>
              <a:rPr lang="en-US" altLang="zh-CN" sz="2400" dirty="0" smtClean="0"/>
              <a:t>curve</a:t>
            </a:r>
            <a:r>
              <a:rPr lang="zh-CN" altLang="en-US" sz="2400" dirty="0"/>
              <a:t>曲线</a:t>
            </a:r>
            <a:r>
              <a:rPr lang="en-US" altLang="zh-CN" sz="2400" dirty="0"/>
              <a:t>——V+</a:t>
            </a:r>
            <a:r>
              <a:rPr lang="zh-CN" altLang="en-US" sz="2400" dirty="0"/>
              <a:t>词根</a:t>
            </a:r>
            <a:r>
              <a:rPr lang="en-US" altLang="zh-CN" sz="2400" dirty="0"/>
              <a:t>cur</a:t>
            </a:r>
          </a:p>
          <a:p>
            <a:r>
              <a:rPr lang="en-US" altLang="zh-CN" sz="2400" dirty="0" smtClean="0"/>
              <a:t>snake</a:t>
            </a:r>
            <a:r>
              <a:rPr lang="zh-CN" altLang="en-US" sz="2400" dirty="0"/>
              <a:t>蛇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S+naked</a:t>
            </a:r>
            <a:r>
              <a:rPr lang="zh-CN" altLang="en-US" sz="2400" dirty="0"/>
              <a:t>裸露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33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seek</a:t>
            </a:r>
            <a:r>
              <a:rPr lang="zh-CN" altLang="en-US" dirty="0"/>
              <a:t>探索，</a:t>
            </a:r>
            <a:r>
              <a:rPr lang="zh-CN" altLang="en-US" dirty="0" smtClean="0"/>
              <a:t>寻找</a:t>
            </a:r>
            <a:endParaRPr lang="en-US" altLang="zh-CN" dirty="0" smtClean="0"/>
          </a:p>
          <a:p>
            <a:r>
              <a:rPr lang="en-US" altLang="zh-CN" dirty="0"/>
              <a:t>golden apple</a:t>
            </a:r>
            <a:r>
              <a:rPr lang="zh-CN" altLang="en-US" dirty="0"/>
              <a:t>橙子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8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r>
              <a:rPr lang="zh-CN" altLang="en-US" sz="4500" dirty="0" smtClean="0">
                <a:solidFill>
                  <a:srgbClr val="00B050"/>
                </a:solidFill>
              </a:rPr>
              <a:t>词根</a:t>
            </a:r>
            <a:r>
              <a:rPr lang="en-US" altLang="zh-CN" sz="4500" dirty="0">
                <a:solidFill>
                  <a:srgbClr val="00B050"/>
                </a:solidFill>
              </a:rPr>
              <a:t>cur/curs=</a:t>
            </a:r>
            <a:r>
              <a:rPr lang="zh-CN" altLang="en-US" sz="4500" dirty="0">
                <a:solidFill>
                  <a:srgbClr val="00B050"/>
                </a:solidFill>
              </a:rPr>
              <a:t>走；跑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cur</a:t>
            </a:r>
            <a:r>
              <a:rPr lang="en-US" altLang="zh-CN" dirty="0"/>
              <a:t>few</a:t>
            </a:r>
            <a:r>
              <a:rPr lang="zh-CN" altLang="en-US" dirty="0"/>
              <a:t>宵禁</a:t>
            </a:r>
          </a:p>
          <a:p>
            <a:r>
              <a:rPr lang="en-US" altLang="zh-CN" dirty="0"/>
              <a:t>in</a:t>
            </a:r>
            <a:r>
              <a:rPr lang="en-US" altLang="zh-CN" dirty="0">
                <a:solidFill>
                  <a:srgbClr val="00B050"/>
                </a:solidFill>
              </a:rPr>
              <a:t>cur</a:t>
            </a:r>
            <a:r>
              <a:rPr lang="zh-CN" altLang="en-US" dirty="0"/>
              <a:t>招致；招惹</a:t>
            </a:r>
          </a:p>
          <a:p>
            <a:r>
              <a:rPr lang="en-US" altLang="zh-CN" dirty="0"/>
              <a:t>ex</a:t>
            </a:r>
            <a:r>
              <a:rPr lang="en-US" altLang="zh-CN" dirty="0">
                <a:solidFill>
                  <a:srgbClr val="00B050"/>
                </a:solidFill>
              </a:rPr>
              <a:t>curs</a:t>
            </a:r>
            <a:r>
              <a:rPr lang="en-US" altLang="zh-CN" dirty="0"/>
              <a:t>e</a:t>
            </a:r>
            <a:r>
              <a:rPr lang="zh-CN" altLang="en-US" dirty="0"/>
              <a:t>远足，旅行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curs</a:t>
            </a:r>
            <a:r>
              <a:rPr lang="en-US" altLang="zh-CN" dirty="0"/>
              <a:t>or</a:t>
            </a:r>
            <a:r>
              <a:rPr lang="zh-CN" altLang="en-US" dirty="0"/>
              <a:t>光标</a:t>
            </a:r>
          </a:p>
          <a:p>
            <a:r>
              <a:rPr lang="en-US" altLang="zh-CN" dirty="0"/>
              <a:t>pre</a:t>
            </a:r>
            <a:r>
              <a:rPr lang="en-US" altLang="zh-CN" dirty="0">
                <a:solidFill>
                  <a:srgbClr val="00B050"/>
                </a:solidFill>
              </a:rPr>
              <a:t>curs</a:t>
            </a:r>
            <a:r>
              <a:rPr lang="en-US" altLang="zh-CN" dirty="0"/>
              <a:t>or</a:t>
            </a:r>
            <a:r>
              <a:rPr lang="zh-CN" altLang="en-US" dirty="0"/>
              <a:t>先驱；先锋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08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拟声法构造单词示例：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bang</a:t>
            </a:r>
            <a:r>
              <a:rPr lang="zh-CN" altLang="en-US" sz="2000" dirty="0"/>
              <a:t>爆炸声</a:t>
            </a:r>
          </a:p>
          <a:p>
            <a:r>
              <a:rPr lang="en-US" altLang="zh-CN" sz="2000" dirty="0" smtClean="0"/>
              <a:t>bomb</a:t>
            </a:r>
            <a:r>
              <a:rPr lang="zh-CN" altLang="en-US" sz="2000" dirty="0"/>
              <a:t>炸弹</a:t>
            </a:r>
          </a:p>
          <a:p>
            <a:r>
              <a:rPr lang="en-US" altLang="zh-CN" sz="2000" dirty="0" smtClean="0"/>
              <a:t>bomber</a:t>
            </a:r>
            <a:r>
              <a:rPr lang="zh-CN" altLang="en-US" sz="2000" dirty="0"/>
              <a:t>轰炸机</a:t>
            </a:r>
          </a:p>
          <a:p>
            <a:r>
              <a:rPr lang="en-US" altLang="zh-CN" sz="2000" dirty="0" smtClean="0"/>
              <a:t>hog</a:t>
            </a:r>
            <a:r>
              <a:rPr lang="zh-CN" altLang="en-US" sz="2000" dirty="0"/>
              <a:t>猪</a:t>
            </a:r>
          </a:p>
          <a:p>
            <a:r>
              <a:rPr lang="en-US" altLang="zh-CN" sz="2000" dirty="0" smtClean="0"/>
              <a:t>wolf</a:t>
            </a:r>
            <a:r>
              <a:rPr lang="zh-CN" altLang="en-US" sz="2000" dirty="0"/>
              <a:t>狼</a:t>
            </a:r>
          </a:p>
          <a:p>
            <a:r>
              <a:rPr lang="en-US" altLang="zh-CN" sz="2000" dirty="0" smtClean="0"/>
              <a:t>cough</a:t>
            </a:r>
            <a:r>
              <a:rPr lang="zh-CN" altLang="en-US" sz="2000" dirty="0"/>
              <a:t>咳嗽</a:t>
            </a:r>
          </a:p>
          <a:p>
            <a:r>
              <a:rPr lang="en-US" altLang="zh-CN" sz="2000" dirty="0" smtClean="0"/>
              <a:t>puddle</a:t>
            </a:r>
            <a:r>
              <a:rPr lang="zh-CN" altLang="en-US" sz="2000" dirty="0"/>
              <a:t>水坑</a:t>
            </a:r>
          </a:p>
        </p:txBody>
      </p:sp>
    </p:spTree>
    <p:extLst>
      <p:ext uri="{BB962C8B-B14F-4D97-AF65-F5344CB8AC3E}">
        <p14:creationId xmlns:p14="http://schemas.microsoft.com/office/powerpoint/2010/main" val="354158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awe</a:t>
            </a:r>
            <a:r>
              <a:rPr lang="zh-CN" altLang="en-US" dirty="0"/>
              <a:t>敬畏；惊恐；惊叹</a:t>
            </a:r>
          </a:p>
          <a:p>
            <a:r>
              <a:rPr lang="en-US" altLang="zh-CN" dirty="0"/>
              <a:t>awesome</a:t>
            </a:r>
            <a:r>
              <a:rPr lang="zh-CN" altLang="en-US" dirty="0"/>
              <a:t>很棒的</a:t>
            </a:r>
          </a:p>
          <a:p>
            <a:r>
              <a:rPr lang="en-US" altLang="zh-CN" dirty="0"/>
              <a:t>awful</a:t>
            </a:r>
            <a:r>
              <a:rPr lang="zh-CN" altLang="en-US" dirty="0"/>
              <a:t>特别的的糟糕</a:t>
            </a:r>
          </a:p>
          <a:p>
            <a:r>
              <a:rPr lang="en-US" altLang="zh-CN" dirty="0" smtClean="0"/>
              <a:t>barbarian</a:t>
            </a:r>
            <a:r>
              <a:rPr lang="zh-CN" altLang="en-US" dirty="0"/>
              <a:t>野人；野蛮人</a:t>
            </a:r>
          </a:p>
          <a:p>
            <a:r>
              <a:rPr lang="en-US" altLang="zh-CN" dirty="0" smtClean="0"/>
              <a:t>boil</a:t>
            </a:r>
            <a:r>
              <a:rPr lang="zh-CN" altLang="en-US" dirty="0"/>
              <a:t>煮沸；沸腾</a:t>
            </a:r>
          </a:p>
        </p:txBody>
      </p:sp>
    </p:spTree>
    <p:extLst>
      <p:ext uri="{BB962C8B-B14F-4D97-AF65-F5344CB8AC3E}">
        <p14:creationId xmlns:p14="http://schemas.microsoft.com/office/powerpoint/2010/main" val="231771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40324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roar</a:t>
            </a:r>
            <a:r>
              <a:rPr lang="zh-CN" altLang="en-US" dirty="0"/>
              <a:t>（狮子，老虎）吼叫</a:t>
            </a:r>
          </a:p>
          <a:p>
            <a:endParaRPr lang="zh-CN" altLang="en-US" dirty="0"/>
          </a:p>
          <a:p>
            <a:r>
              <a:rPr lang="en-US" altLang="zh-CN" dirty="0"/>
              <a:t>howl</a:t>
            </a:r>
            <a:r>
              <a:rPr lang="zh-CN" altLang="en-US" dirty="0"/>
              <a:t>（狼）嚎叫，吼叫</a:t>
            </a:r>
          </a:p>
          <a:p>
            <a:endParaRPr lang="zh-CN" altLang="en-US" dirty="0"/>
          </a:p>
          <a:p>
            <a:r>
              <a:rPr lang="en-US" altLang="zh-CN" dirty="0"/>
              <a:t>tick</a:t>
            </a:r>
            <a:r>
              <a:rPr lang="zh-CN" altLang="en-US" dirty="0"/>
              <a:t>（钟表等）滴答声</a:t>
            </a:r>
          </a:p>
          <a:p>
            <a:endParaRPr lang="zh-CN" altLang="en-US" dirty="0"/>
          </a:p>
          <a:p>
            <a:r>
              <a:rPr lang="en-US" altLang="zh-CN" dirty="0"/>
              <a:t>crack</a:t>
            </a:r>
            <a:r>
              <a:rPr lang="zh-CN" altLang="en-US" dirty="0"/>
              <a:t>劈啪声，断裂声</a:t>
            </a:r>
          </a:p>
          <a:p>
            <a:endParaRPr lang="zh-CN" altLang="en-US" dirty="0"/>
          </a:p>
          <a:p>
            <a:r>
              <a:rPr lang="en-US" altLang="zh-CN" dirty="0"/>
              <a:t>hum</a:t>
            </a:r>
            <a:r>
              <a:rPr lang="zh-CN" altLang="en-US" dirty="0"/>
              <a:t>哼唱，嗡嗡声</a:t>
            </a:r>
          </a:p>
          <a:p>
            <a:endParaRPr lang="zh-CN" altLang="en-US" dirty="0"/>
          </a:p>
          <a:p>
            <a:r>
              <a:rPr lang="en-US" altLang="zh-CN" dirty="0"/>
              <a:t>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47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   赵铁夫讲单词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5517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800" dirty="0">
                <a:solidFill>
                  <a:srgbClr val="00B050"/>
                </a:solidFill>
              </a:rPr>
              <a:t>前缀</a:t>
            </a:r>
            <a:r>
              <a:rPr lang="en-US" altLang="zh-CN" sz="3800" dirty="0" err="1">
                <a:solidFill>
                  <a:srgbClr val="00B050"/>
                </a:solidFill>
              </a:rPr>
              <a:t>im</a:t>
            </a:r>
            <a:r>
              <a:rPr lang="en-US" altLang="zh-CN" sz="3800" dirty="0">
                <a:solidFill>
                  <a:srgbClr val="00B050"/>
                </a:solidFill>
              </a:rPr>
              <a:t>-/in-</a:t>
            </a:r>
            <a:r>
              <a:rPr lang="zh-CN" altLang="en-US" sz="3800" dirty="0">
                <a:solidFill>
                  <a:srgbClr val="00B050"/>
                </a:solidFill>
              </a:rPr>
              <a:t>：向里；否定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in</a:t>
            </a:r>
            <a:r>
              <a:rPr lang="en-US" altLang="zh-CN" dirty="0" smtClean="0"/>
              <a:t>different</a:t>
            </a:r>
            <a:r>
              <a:rPr lang="zh-CN" altLang="en-US" dirty="0"/>
              <a:t>一般的，通常的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in</a:t>
            </a:r>
            <a:r>
              <a:rPr lang="en-US" altLang="zh-CN" dirty="0" smtClean="0"/>
              <a:t>direct</a:t>
            </a:r>
            <a:r>
              <a:rPr lang="zh-CN" altLang="en-US" dirty="0"/>
              <a:t>间接地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im</a:t>
            </a:r>
            <a:r>
              <a:rPr lang="en-US" altLang="zh-CN" dirty="0" smtClean="0"/>
              <a:t>possible</a:t>
            </a:r>
            <a:r>
              <a:rPr lang="zh-CN" altLang="en-US" dirty="0"/>
              <a:t>不可能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im</a:t>
            </a:r>
            <a:r>
              <a:rPr lang="en-US" altLang="zh-CN" dirty="0" smtClean="0"/>
              <a:t>mense</a:t>
            </a:r>
            <a:r>
              <a:rPr lang="zh-CN" altLang="en-US" dirty="0"/>
              <a:t>巨大的（</a:t>
            </a:r>
            <a:r>
              <a:rPr lang="en-US" altLang="zh-CN" dirty="0"/>
              <a:t>measure</a:t>
            </a:r>
            <a:r>
              <a:rPr lang="zh-CN" altLang="en-US" dirty="0"/>
              <a:t>测量）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11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0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3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相关相仿构造单词示例：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peck</a:t>
            </a:r>
            <a:r>
              <a:rPr lang="zh-CN" altLang="en-US" sz="2400" dirty="0"/>
              <a:t>啄食      </a:t>
            </a:r>
            <a:r>
              <a:rPr lang="en-US" altLang="zh-CN" sz="2400" dirty="0"/>
              <a:t>——pick</a:t>
            </a:r>
            <a:r>
              <a:rPr lang="zh-CN" altLang="en-US" sz="2400" dirty="0"/>
              <a:t>采摘；挑选</a:t>
            </a:r>
          </a:p>
          <a:p>
            <a:r>
              <a:rPr lang="en-US" altLang="zh-CN" sz="2400" dirty="0" smtClean="0"/>
              <a:t>back</a:t>
            </a:r>
            <a:r>
              <a:rPr lang="zh-CN" altLang="en-US" sz="2400" dirty="0"/>
              <a:t>回；后背  </a:t>
            </a:r>
            <a:r>
              <a:rPr lang="en-US" altLang="zh-CN" sz="2400" dirty="0"/>
              <a:t>——pack</a:t>
            </a:r>
            <a:r>
              <a:rPr lang="zh-CN" altLang="en-US" sz="2400" dirty="0"/>
              <a:t>背包 </a:t>
            </a:r>
          </a:p>
          <a:p>
            <a:r>
              <a:rPr lang="en-US" altLang="zh-CN" sz="2400" dirty="0" smtClean="0"/>
              <a:t>sting</a:t>
            </a:r>
            <a:r>
              <a:rPr lang="zh-CN" altLang="en-US" sz="2400" dirty="0"/>
              <a:t>刺       </a:t>
            </a:r>
            <a:r>
              <a:rPr lang="en-US" altLang="zh-CN" sz="2400" dirty="0"/>
              <a:t>——stink</a:t>
            </a:r>
            <a:r>
              <a:rPr lang="zh-CN" altLang="en-US" sz="2400" dirty="0"/>
              <a:t>刺鼻</a:t>
            </a:r>
          </a:p>
          <a:p>
            <a:r>
              <a:rPr lang="en-US" altLang="zh-CN" sz="2400" dirty="0" smtClean="0"/>
              <a:t>lift</a:t>
            </a:r>
            <a:r>
              <a:rPr lang="zh-CN" altLang="en-US" sz="2400" dirty="0"/>
              <a:t>举高，举起</a:t>
            </a:r>
            <a:r>
              <a:rPr lang="en-US" altLang="zh-CN" sz="2400" dirty="0"/>
              <a:t>——loft</a:t>
            </a:r>
            <a:r>
              <a:rPr lang="zh-CN" altLang="en-US" sz="2400" dirty="0"/>
              <a:t>阁楼，顶楼</a:t>
            </a:r>
          </a:p>
          <a:p>
            <a:r>
              <a:rPr lang="en-US" altLang="zh-CN" sz="2400" dirty="0" smtClean="0"/>
              <a:t>line</a:t>
            </a:r>
            <a:r>
              <a:rPr lang="zh-CN" altLang="en-US" sz="2400" dirty="0"/>
              <a:t>线        </a:t>
            </a:r>
            <a:r>
              <a:rPr lang="en-US" altLang="zh-CN" sz="2400" dirty="0"/>
              <a:t>——lane</a:t>
            </a:r>
            <a:r>
              <a:rPr lang="zh-CN" altLang="en-US" sz="2400" dirty="0"/>
              <a:t>小巷</a:t>
            </a:r>
          </a:p>
          <a:p>
            <a:r>
              <a:rPr lang="en-US" altLang="zh-CN" sz="2400" dirty="0" smtClean="0"/>
              <a:t>clear</a:t>
            </a:r>
            <a:r>
              <a:rPr lang="zh-CN" altLang="en-US" sz="2400" dirty="0"/>
              <a:t>清楚     </a:t>
            </a:r>
            <a:r>
              <a:rPr lang="en-US" altLang="zh-CN" sz="2400" dirty="0"/>
              <a:t>——blear n/v</a:t>
            </a:r>
            <a:r>
              <a:rPr lang="zh-CN" altLang="en-US" sz="2400" dirty="0"/>
              <a:t>模糊 </a:t>
            </a:r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4321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shaft</a:t>
            </a:r>
            <a:r>
              <a:rPr lang="zh-CN" altLang="en-US" sz="2400" dirty="0"/>
              <a:t>轴       </a:t>
            </a:r>
            <a:r>
              <a:rPr lang="en-US" altLang="zh-CN" sz="2400" dirty="0"/>
              <a:t>——shift</a:t>
            </a:r>
            <a:r>
              <a:rPr lang="zh-CN" altLang="en-US" sz="2400" dirty="0"/>
              <a:t>转换</a:t>
            </a:r>
          </a:p>
          <a:p>
            <a:r>
              <a:rPr lang="en-US" altLang="zh-CN" sz="2400" dirty="0" smtClean="0"/>
              <a:t>own</a:t>
            </a:r>
            <a:r>
              <a:rPr lang="zh-CN" altLang="en-US" sz="2400" dirty="0"/>
              <a:t>拥有       </a:t>
            </a:r>
            <a:r>
              <a:rPr lang="en-US" altLang="zh-CN" sz="2400" dirty="0"/>
              <a:t>——owe</a:t>
            </a:r>
            <a:r>
              <a:rPr lang="zh-CN" altLang="en-US" sz="2400" dirty="0"/>
              <a:t>欠</a:t>
            </a:r>
          </a:p>
          <a:p>
            <a:r>
              <a:rPr lang="en-US" altLang="zh-CN" sz="2400" dirty="0" smtClean="0"/>
              <a:t>fake</a:t>
            </a:r>
            <a:r>
              <a:rPr lang="zh-CN" altLang="en-US" sz="2400" dirty="0"/>
              <a:t>伪造      </a:t>
            </a:r>
            <a:r>
              <a:rPr lang="en-US" altLang="zh-CN" sz="2400" dirty="0"/>
              <a:t>——make</a:t>
            </a:r>
          </a:p>
          <a:p>
            <a:r>
              <a:rPr lang="en-US" altLang="zh-CN" sz="2400" dirty="0" smtClean="0"/>
              <a:t>vine</a:t>
            </a:r>
            <a:r>
              <a:rPr lang="zh-CN" altLang="en-US" sz="2400" dirty="0"/>
              <a:t>葡萄藤    </a:t>
            </a:r>
            <a:r>
              <a:rPr lang="en-US" altLang="zh-CN" sz="2400" dirty="0"/>
              <a:t>——wine</a:t>
            </a:r>
            <a:r>
              <a:rPr lang="zh-CN" altLang="en-US" sz="2400" dirty="0"/>
              <a:t>葡萄酒</a:t>
            </a:r>
          </a:p>
          <a:p>
            <a:r>
              <a:rPr lang="en-US" altLang="zh-CN" sz="2400" dirty="0" smtClean="0"/>
              <a:t>snake</a:t>
            </a:r>
            <a:r>
              <a:rPr lang="zh-CN" altLang="en-US" sz="2400" dirty="0"/>
              <a:t>蛇       </a:t>
            </a:r>
            <a:r>
              <a:rPr lang="en-US" altLang="zh-CN" sz="2400" dirty="0"/>
              <a:t>——naked</a:t>
            </a:r>
            <a:r>
              <a:rPr lang="zh-CN" altLang="en-US" sz="2400" dirty="0"/>
              <a:t>裸露的；裸体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en-US" altLang="zh-CN" sz="2400" dirty="0" smtClean="0"/>
              <a:t>bare</a:t>
            </a:r>
            <a:r>
              <a:rPr lang="zh-CN" altLang="en-US" sz="2400" dirty="0"/>
              <a:t>光秃秃的  </a:t>
            </a:r>
            <a:r>
              <a:rPr lang="en-US" altLang="zh-CN" sz="2400" dirty="0"/>
              <a:t>——bar</a:t>
            </a:r>
            <a:r>
              <a:rPr lang="zh-CN" altLang="en-US" sz="2400" dirty="0"/>
              <a:t>木棒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32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veto</a:t>
            </a:r>
            <a:r>
              <a:rPr lang="zh-CN" altLang="en-US" sz="2400" dirty="0"/>
              <a:t>投反对票  </a:t>
            </a:r>
            <a:r>
              <a:rPr lang="en-US" altLang="zh-CN" sz="2400" dirty="0"/>
              <a:t>——vote</a:t>
            </a:r>
            <a:r>
              <a:rPr lang="zh-CN" altLang="en-US" sz="2400" dirty="0"/>
              <a:t>投票</a:t>
            </a:r>
          </a:p>
          <a:p>
            <a:r>
              <a:rPr lang="en-US" altLang="zh-CN" sz="2400" dirty="0" smtClean="0"/>
              <a:t>brake</a:t>
            </a:r>
            <a:r>
              <a:rPr lang="zh-CN" altLang="en-US" sz="2400" dirty="0"/>
              <a:t>车闸     </a:t>
            </a:r>
            <a:r>
              <a:rPr lang="en-US" altLang="zh-CN" sz="2400" dirty="0"/>
              <a:t>——break</a:t>
            </a:r>
            <a:r>
              <a:rPr lang="zh-CN" altLang="en-US" sz="2400" dirty="0"/>
              <a:t>中断</a:t>
            </a:r>
          </a:p>
          <a:p>
            <a:r>
              <a:rPr lang="en-US" altLang="zh-CN" sz="2400" dirty="0" smtClean="0"/>
              <a:t>snake</a:t>
            </a:r>
            <a:r>
              <a:rPr lang="zh-CN" altLang="en-US" sz="2400" dirty="0"/>
              <a:t>蛇       </a:t>
            </a:r>
            <a:r>
              <a:rPr lang="en-US" altLang="zh-CN" sz="2400" dirty="0"/>
              <a:t>——sneak</a:t>
            </a:r>
            <a:r>
              <a:rPr lang="zh-CN" altLang="en-US" sz="2400" dirty="0"/>
              <a:t>（偷偷摸摸地）</a:t>
            </a:r>
            <a:r>
              <a:rPr lang="en-US" altLang="zh-CN" sz="2400" dirty="0"/>
              <a:t>.....</a:t>
            </a:r>
            <a:r>
              <a:rPr lang="zh-CN" altLang="en-US" sz="2400" dirty="0"/>
              <a:t>；潜行</a:t>
            </a:r>
          </a:p>
          <a:p>
            <a:r>
              <a:rPr lang="en-US" altLang="zh-CN" sz="2400" dirty="0" err="1" smtClean="0"/>
              <a:t>eros</a:t>
            </a:r>
            <a:r>
              <a:rPr lang="zh-CN" altLang="en-US" sz="2400" dirty="0"/>
              <a:t>厄罗斯    </a:t>
            </a:r>
            <a:r>
              <a:rPr lang="en-US" altLang="zh-CN" sz="2400" dirty="0"/>
              <a:t>——rose</a:t>
            </a:r>
            <a:r>
              <a:rPr lang="zh-CN" altLang="en-US" sz="2400" dirty="0"/>
              <a:t>玫瑰</a:t>
            </a:r>
          </a:p>
          <a:p>
            <a:r>
              <a:rPr lang="en-US" altLang="zh-CN" sz="2400" dirty="0" smtClean="0"/>
              <a:t>evil</a:t>
            </a:r>
            <a:r>
              <a:rPr lang="zh-CN" altLang="en-US" sz="2400" dirty="0"/>
              <a:t>邪恶的    </a:t>
            </a:r>
            <a:r>
              <a:rPr lang="en-US" altLang="zh-CN" sz="2400" dirty="0"/>
              <a:t>——live</a:t>
            </a:r>
            <a:r>
              <a:rPr lang="zh-CN" altLang="en-US" sz="2400" dirty="0"/>
              <a:t>生活</a:t>
            </a:r>
          </a:p>
          <a:p>
            <a:r>
              <a:rPr lang="en-US" altLang="zh-CN" sz="2400" dirty="0" smtClean="0"/>
              <a:t>lust</a:t>
            </a:r>
            <a:r>
              <a:rPr lang="zh-CN" altLang="en-US" sz="2400" dirty="0"/>
              <a:t>肉欲      </a:t>
            </a:r>
            <a:r>
              <a:rPr lang="en-US" altLang="zh-CN" sz="2400" dirty="0"/>
              <a:t>——slut</a:t>
            </a:r>
            <a:r>
              <a:rPr lang="zh-CN" altLang="en-US" sz="2400" dirty="0"/>
              <a:t>荡妇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1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B050"/>
                </a:solidFill>
              </a:rPr>
              <a:t>the+</a:t>
            </a:r>
            <a:r>
              <a:rPr lang="zh-CN" altLang="en-US" sz="3200" dirty="0">
                <a:solidFill>
                  <a:srgbClr val="00B050"/>
                </a:solidFill>
              </a:rPr>
              <a:t>形容词</a:t>
            </a:r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r>
              <a:rPr lang="zh-CN" altLang="en-US" sz="3200" dirty="0">
                <a:solidFill>
                  <a:srgbClr val="00B050"/>
                </a:solidFill>
              </a:rPr>
              <a:t>一类人</a:t>
            </a:r>
          </a:p>
          <a:p>
            <a:r>
              <a:rPr lang="en-US" altLang="zh-CN" dirty="0"/>
              <a:t>the rich</a:t>
            </a:r>
            <a:r>
              <a:rPr lang="zh-CN" altLang="en-US" dirty="0"/>
              <a:t>富人</a:t>
            </a:r>
          </a:p>
          <a:p>
            <a:r>
              <a:rPr lang="en-US" altLang="zh-CN" dirty="0"/>
              <a:t>the poor</a:t>
            </a:r>
            <a:r>
              <a:rPr lang="zh-CN" altLang="en-US" dirty="0"/>
              <a:t>穷人</a:t>
            </a:r>
          </a:p>
          <a:p>
            <a:r>
              <a:rPr lang="en-US" altLang="zh-CN" dirty="0"/>
              <a:t>the dead</a:t>
            </a:r>
            <a:r>
              <a:rPr lang="zh-CN" altLang="en-US" dirty="0" smtClean="0"/>
              <a:t>死人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2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skim</a:t>
            </a:r>
            <a:r>
              <a:rPr lang="zh-CN" altLang="en-US" dirty="0" smtClean="0">
                <a:solidFill>
                  <a:srgbClr val="00B050"/>
                </a:solidFill>
              </a:rPr>
              <a:t>（模仿</a:t>
            </a:r>
            <a:r>
              <a:rPr lang="en-US" altLang="zh-CN" dirty="0" smtClean="0">
                <a:solidFill>
                  <a:srgbClr val="00B050"/>
                </a:solidFill>
              </a:rPr>
              <a:t>skin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掠过（水面，地面等）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浏览，</a:t>
            </a:r>
            <a:r>
              <a:rPr lang="zh-CN" altLang="en-US" sz="2400" dirty="0" smtClean="0"/>
              <a:t>略读（表面上看一看）</a:t>
            </a:r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撇去（泡沫，表面杂物等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sack </a:t>
            </a:r>
            <a:r>
              <a:rPr lang="zh-CN" altLang="en-US" dirty="0" smtClean="0">
                <a:solidFill>
                  <a:srgbClr val="00B050"/>
                </a:solidFill>
              </a:rPr>
              <a:t>麻袋</a:t>
            </a:r>
            <a:r>
              <a:rPr lang="zh-CN" altLang="en-US" dirty="0">
                <a:solidFill>
                  <a:srgbClr val="00B050"/>
                </a:solidFill>
              </a:rPr>
              <a:t>；洗劫；解雇</a:t>
            </a:r>
            <a:r>
              <a:rPr lang="en-US" altLang="zh-CN" dirty="0">
                <a:solidFill>
                  <a:srgbClr val="00B050"/>
                </a:solidFill>
              </a:rPr>
              <a:t>——pack</a:t>
            </a:r>
            <a:r>
              <a:rPr lang="zh-CN" altLang="en-US" dirty="0">
                <a:solidFill>
                  <a:srgbClr val="00B050"/>
                </a:solidFill>
              </a:rPr>
              <a:t>背包</a:t>
            </a:r>
          </a:p>
          <a:p>
            <a:r>
              <a:rPr lang="zh-CN" altLang="en-US" sz="2400" dirty="0" smtClean="0"/>
              <a:t>短语：</a:t>
            </a:r>
            <a:r>
              <a:rPr lang="en-US" altLang="zh-CN" sz="2400" dirty="0" smtClean="0"/>
              <a:t>get </a:t>
            </a:r>
            <a:r>
              <a:rPr lang="en-US" altLang="zh-CN" sz="2400" dirty="0"/>
              <a:t>the sack</a:t>
            </a:r>
            <a:r>
              <a:rPr lang="zh-CN" altLang="en-US" sz="2400" dirty="0"/>
              <a:t>被炒鱿鱼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261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1148</Words>
  <Application>Microsoft Office PowerPoint</Application>
  <PresentationFormat>全屏显示(16:9)</PresentationFormat>
  <Paragraphs>280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词汇汇总</vt:lpstr>
      <vt:lpstr>第一课</vt:lpstr>
      <vt:lpstr>PowerPoint 演示文稿</vt:lpstr>
      <vt:lpstr>PowerPoint 演示文稿</vt:lpstr>
      <vt:lpstr>第二课</vt:lpstr>
      <vt:lpstr>PowerPoint 演示文稿</vt:lpstr>
      <vt:lpstr>PowerPoint 演示文稿</vt:lpstr>
      <vt:lpstr>PowerPoint 演示文稿</vt:lpstr>
      <vt:lpstr>第三课</vt:lpstr>
      <vt:lpstr>PowerPoint 演示文稿</vt:lpstr>
      <vt:lpstr>PowerPoint 演示文稿</vt:lpstr>
      <vt:lpstr>PowerPoint 演示文稿</vt:lpstr>
      <vt:lpstr>第四课</vt:lpstr>
      <vt:lpstr>第五课</vt:lpstr>
      <vt:lpstr>第六课</vt:lpstr>
      <vt:lpstr>PowerPoint 演示文稿</vt:lpstr>
      <vt:lpstr>PowerPoint 演示文稿</vt:lpstr>
      <vt:lpstr>PowerPoint 演示文稿</vt:lpstr>
      <vt:lpstr>第七课</vt:lpstr>
      <vt:lpstr>PowerPoint 演示文稿</vt:lpstr>
      <vt:lpstr>PowerPoint 演示文稿</vt:lpstr>
      <vt:lpstr>第八课</vt:lpstr>
      <vt:lpstr>第九课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第十课</vt:lpstr>
      <vt:lpstr>PowerPoint 演示文稿</vt:lpstr>
      <vt:lpstr>PowerPoint 演示文稿</vt:lpstr>
      <vt:lpstr>第十一课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tiefu zhao</cp:lastModifiedBy>
  <cp:revision>54</cp:revision>
  <dcterms:created xsi:type="dcterms:W3CDTF">2014-05-23T13:38:02Z</dcterms:created>
  <dcterms:modified xsi:type="dcterms:W3CDTF">2015-01-06T10:40:55Z</dcterms:modified>
</cp:coreProperties>
</file>