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6" r:id="rId4"/>
    <p:sldId id="356" r:id="rId5"/>
    <p:sldId id="357" r:id="rId6"/>
    <p:sldId id="397" r:id="rId7"/>
    <p:sldId id="358" r:id="rId8"/>
    <p:sldId id="361" r:id="rId9"/>
    <p:sldId id="359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99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90" r:id="rId40"/>
    <p:sldId id="391" r:id="rId41"/>
    <p:sldId id="392" r:id="rId42"/>
    <p:sldId id="393" r:id="rId43"/>
    <p:sldId id="312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205979"/>
            <a:ext cx="6275040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200151"/>
            <a:ext cx="6275040" cy="33944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2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C00000"/>
                </a:solidFill>
              </a:rPr>
              <a:t>词汇汇总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主讲：赵铁夫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转化</a:t>
            </a:r>
            <a:r>
              <a:rPr lang="zh-CN" altLang="en-US" dirty="0">
                <a:solidFill>
                  <a:srgbClr val="C00000"/>
                </a:solidFill>
              </a:rPr>
              <a:t>规律：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唇齿组</a:t>
            </a:r>
            <a:r>
              <a:rPr lang="en-US" altLang="zh-CN" dirty="0"/>
              <a:t>b/p-m-f/v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舌前组</a:t>
            </a:r>
            <a:r>
              <a:rPr lang="en-US" altLang="zh-CN" dirty="0"/>
              <a:t>d/t-s/c/z-</a:t>
            </a:r>
            <a:r>
              <a:rPr lang="en-US" altLang="zh-CN" dirty="0" err="1"/>
              <a:t>th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软腭组</a:t>
            </a:r>
            <a:r>
              <a:rPr lang="en-US" altLang="zh-CN" dirty="0"/>
              <a:t>g/k/c-h</a:t>
            </a:r>
            <a:r>
              <a:rPr lang="zh-CN" altLang="en-US" dirty="0"/>
              <a:t>（</a:t>
            </a:r>
            <a:r>
              <a:rPr lang="en-US" altLang="zh-CN" dirty="0" err="1"/>
              <a:t>ch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来奶热组</a:t>
            </a:r>
            <a:r>
              <a:rPr lang="en-US" altLang="zh-CN" dirty="0"/>
              <a:t>r-l-n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鼻音组</a:t>
            </a:r>
            <a:r>
              <a:rPr lang="en-US" altLang="zh-CN" dirty="0"/>
              <a:t>m-n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对称组</a:t>
            </a:r>
            <a:r>
              <a:rPr lang="en-US" altLang="zh-CN" dirty="0"/>
              <a:t>m-w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爹儿孙组</a:t>
            </a:r>
            <a:r>
              <a:rPr lang="en-US" altLang="zh-CN" dirty="0"/>
              <a:t>u-v-w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来奶热组</a:t>
            </a:r>
            <a:r>
              <a:rPr lang="en-US" altLang="zh-CN" dirty="0">
                <a:solidFill>
                  <a:srgbClr val="C00000"/>
                </a:solidFill>
              </a:rPr>
              <a:t>r-l-n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b="1" dirty="0">
                <a:solidFill>
                  <a:srgbClr val="00B050"/>
                </a:solidFill>
              </a:rPr>
              <a:t>r-l</a:t>
            </a:r>
          </a:p>
          <a:p>
            <a:endParaRPr lang="en-US" altLang="zh-CN" dirty="0"/>
          </a:p>
          <a:p>
            <a:r>
              <a:rPr lang="en-US" altLang="zh-CN" dirty="0"/>
              <a:t>river</a:t>
            </a:r>
            <a:r>
              <a:rPr lang="zh-CN" altLang="en-US" dirty="0"/>
              <a:t>河流</a:t>
            </a:r>
            <a:r>
              <a:rPr lang="en-US" altLang="zh-CN" dirty="0"/>
              <a:t>/rival</a:t>
            </a:r>
            <a:r>
              <a:rPr lang="zh-CN" altLang="en-US" dirty="0"/>
              <a:t>对手</a:t>
            </a:r>
          </a:p>
          <a:p>
            <a:r>
              <a:rPr lang="en-US" altLang="zh-CN" dirty="0"/>
              <a:t>blood</a:t>
            </a:r>
            <a:r>
              <a:rPr lang="zh-CN" altLang="en-US" dirty="0"/>
              <a:t>血液</a:t>
            </a:r>
            <a:r>
              <a:rPr lang="en-US" altLang="zh-CN" dirty="0"/>
              <a:t>/brood </a:t>
            </a:r>
            <a:r>
              <a:rPr lang="zh-CN" altLang="en-US" dirty="0"/>
              <a:t>一窝（流着相同血的一群）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star</a:t>
            </a:r>
            <a:r>
              <a:rPr lang="en-US" altLang="zh-CN" b="1" dirty="0"/>
              <a:t>——</a:t>
            </a:r>
            <a:r>
              <a:rPr lang="zh-CN" altLang="en-US" b="1" dirty="0"/>
              <a:t>词根</a:t>
            </a:r>
            <a:r>
              <a:rPr lang="en-US" altLang="zh-CN" b="1" dirty="0" err="1"/>
              <a:t>stell</a:t>
            </a:r>
            <a:r>
              <a:rPr lang="zh-CN" altLang="en-US" b="1" dirty="0"/>
              <a:t>星</a:t>
            </a:r>
          </a:p>
          <a:p>
            <a:r>
              <a:rPr lang="en-US" altLang="zh-CN" dirty="0" err="1"/>
              <a:t>stelliform</a:t>
            </a:r>
            <a:r>
              <a:rPr lang="zh-CN" altLang="en-US" dirty="0"/>
              <a:t>星形的</a:t>
            </a:r>
          </a:p>
          <a:p>
            <a:r>
              <a:rPr lang="en-US" altLang="zh-CN" dirty="0"/>
              <a:t>stellar</a:t>
            </a:r>
            <a:r>
              <a:rPr lang="zh-CN" altLang="en-US" dirty="0"/>
              <a:t>星的；星球的</a:t>
            </a:r>
          </a:p>
          <a:p>
            <a:r>
              <a:rPr lang="en-US" altLang="zh-CN" dirty="0"/>
              <a:t>interstellar</a:t>
            </a:r>
            <a:r>
              <a:rPr lang="zh-CN" altLang="en-US" dirty="0"/>
              <a:t>星际的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5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r-n</a:t>
            </a:r>
          </a:p>
          <a:p>
            <a:endParaRPr lang="en-US" altLang="zh-CN" dirty="0"/>
          </a:p>
          <a:p>
            <a:r>
              <a:rPr lang="en-US" altLang="zh-CN" dirty="0"/>
              <a:t>clean</a:t>
            </a:r>
            <a:r>
              <a:rPr lang="zh-CN" altLang="en-US" dirty="0"/>
              <a:t>干净的</a:t>
            </a:r>
            <a:r>
              <a:rPr lang="en-US" altLang="zh-CN" dirty="0"/>
              <a:t>/clear</a:t>
            </a:r>
            <a:r>
              <a:rPr lang="zh-CN" altLang="en-US" dirty="0"/>
              <a:t>清楚的；清澈的；晴朗的</a:t>
            </a:r>
          </a:p>
          <a:p>
            <a:r>
              <a:rPr lang="zh-CN" altLang="en-US" dirty="0"/>
              <a:t>（特指天空，水，眼睛等干净）</a:t>
            </a:r>
          </a:p>
          <a:p>
            <a:r>
              <a:rPr lang="en-US" altLang="zh-CN" dirty="0"/>
              <a:t>turn</a:t>
            </a:r>
            <a:r>
              <a:rPr lang="zh-CN" altLang="en-US" dirty="0"/>
              <a:t>转动</a:t>
            </a:r>
            <a:r>
              <a:rPr lang="en-US" altLang="zh-CN" dirty="0"/>
              <a:t>/turret</a:t>
            </a:r>
            <a:r>
              <a:rPr lang="zh-CN" altLang="en-US" dirty="0"/>
              <a:t>（能转动的）炮塔</a:t>
            </a:r>
          </a:p>
          <a:p>
            <a:r>
              <a:rPr lang="en-US" altLang="zh-CN" dirty="0"/>
              <a:t>rest</a:t>
            </a:r>
            <a:r>
              <a:rPr lang="zh-CN" altLang="en-US" dirty="0"/>
              <a:t>休息</a:t>
            </a:r>
            <a:r>
              <a:rPr lang="en-US" altLang="zh-CN" dirty="0"/>
              <a:t>/nest</a:t>
            </a:r>
            <a:r>
              <a:rPr lang="zh-CN" altLang="en-US" dirty="0"/>
              <a:t>巢穴</a:t>
            </a:r>
          </a:p>
        </p:txBody>
      </p:sp>
    </p:spTree>
    <p:extLst>
      <p:ext uri="{BB962C8B-B14F-4D97-AF65-F5344CB8AC3E}">
        <p14:creationId xmlns:p14="http://schemas.microsoft.com/office/powerpoint/2010/main" val="30965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7534"/>
            <a:ext cx="8219256" cy="396708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100" b="1" dirty="0"/>
              <a:t>前缀</a:t>
            </a:r>
            <a:r>
              <a:rPr lang="en-US" altLang="zh-CN" sz="3100" b="1" dirty="0"/>
              <a:t>com/con/</a:t>
            </a:r>
            <a:r>
              <a:rPr lang="en-US" altLang="zh-CN" sz="3100" b="1" dirty="0" err="1"/>
              <a:t>cor</a:t>
            </a:r>
            <a:r>
              <a:rPr lang="en-US" altLang="zh-CN" sz="3100" b="1" dirty="0"/>
              <a:t>/col=</a:t>
            </a:r>
            <a:r>
              <a:rPr lang="zh-CN" altLang="en-US" sz="3100" b="1" dirty="0"/>
              <a:t>一起，共同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common</a:t>
            </a:r>
            <a:r>
              <a:rPr lang="zh-CN" altLang="en-US" dirty="0"/>
              <a:t>共同的</a:t>
            </a:r>
          </a:p>
          <a:p>
            <a:r>
              <a:rPr lang="en-US" altLang="zh-CN" dirty="0"/>
              <a:t>company</a:t>
            </a:r>
            <a:r>
              <a:rPr lang="zh-CN" altLang="en-US" dirty="0"/>
              <a:t>伙伴</a:t>
            </a:r>
          </a:p>
          <a:p>
            <a:r>
              <a:rPr lang="en-US" altLang="zh-CN" dirty="0"/>
              <a:t>comrade n.</a:t>
            </a:r>
            <a:r>
              <a:rPr lang="zh-CN" altLang="en-US" dirty="0"/>
              <a:t>同志；战友</a:t>
            </a:r>
          </a:p>
          <a:p>
            <a:r>
              <a:rPr lang="en-US" altLang="zh-CN" dirty="0"/>
              <a:t>compress</a:t>
            </a:r>
            <a:r>
              <a:rPr lang="zh-CN" altLang="en-US" dirty="0"/>
              <a:t>压紧，压缩（压到一起）</a:t>
            </a:r>
          </a:p>
          <a:p>
            <a:r>
              <a:rPr lang="en-US" altLang="zh-CN" dirty="0"/>
              <a:t>combat</a:t>
            </a:r>
            <a:r>
              <a:rPr lang="zh-CN" altLang="en-US" dirty="0"/>
              <a:t>战斗</a:t>
            </a:r>
          </a:p>
          <a:p>
            <a:r>
              <a:rPr lang="en-US" altLang="zh-CN" dirty="0"/>
              <a:t>combine</a:t>
            </a:r>
            <a:r>
              <a:rPr lang="zh-CN" altLang="en-US" dirty="0"/>
              <a:t>结合</a:t>
            </a:r>
          </a:p>
          <a:p>
            <a:r>
              <a:rPr lang="en-US" altLang="zh-CN" dirty="0"/>
              <a:t>compile</a:t>
            </a:r>
            <a:r>
              <a:rPr lang="zh-CN" altLang="en-US" dirty="0"/>
              <a:t>编辑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concentrate</a:t>
            </a:r>
            <a:r>
              <a:rPr lang="zh-CN" altLang="en-US" dirty="0"/>
              <a:t>集中</a:t>
            </a:r>
          </a:p>
          <a:p>
            <a:r>
              <a:rPr lang="en-US" altLang="zh-CN" dirty="0"/>
              <a:t>conform</a:t>
            </a:r>
            <a:r>
              <a:rPr lang="zh-CN" altLang="en-US" dirty="0"/>
              <a:t>一致的；使</a:t>
            </a:r>
            <a:r>
              <a:rPr lang="en-US" altLang="zh-CN" dirty="0"/>
              <a:t>...</a:t>
            </a:r>
            <a:r>
              <a:rPr lang="zh-CN" altLang="en-US" dirty="0"/>
              <a:t>一致</a:t>
            </a:r>
          </a:p>
          <a:p>
            <a:r>
              <a:rPr lang="en-US" altLang="zh-CN" dirty="0"/>
              <a:t>constellation</a:t>
            </a:r>
            <a:r>
              <a:rPr lang="zh-CN" altLang="en-US" dirty="0"/>
              <a:t>星座；星群</a:t>
            </a:r>
          </a:p>
        </p:txBody>
      </p:sp>
    </p:spTree>
    <p:extLst>
      <p:ext uri="{BB962C8B-B14F-4D97-AF65-F5344CB8AC3E}">
        <p14:creationId xmlns:p14="http://schemas.microsoft.com/office/powerpoint/2010/main" val="14376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l-n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man</a:t>
            </a:r>
            <a:r>
              <a:rPr lang="zh-CN" altLang="en-US" dirty="0"/>
              <a:t>男人</a:t>
            </a:r>
            <a:r>
              <a:rPr lang="en-US" altLang="zh-CN" dirty="0"/>
              <a:t>/male</a:t>
            </a:r>
            <a:r>
              <a:rPr lang="zh-CN" altLang="en-US" dirty="0"/>
              <a:t>男性</a:t>
            </a:r>
          </a:p>
          <a:p>
            <a:r>
              <a:rPr lang="en-US" altLang="zh-CN" dirty="0"/>
              <a:t>sun</a:t>
            </a:r>
            <a:r>
              <a:rPr lang="zh-CN" altLang="en-US" dirty="0"/>
              <a:t>太阳</a:t>
            </a:r>
            <a:r>
              <a:rPr lang="en-US" altLang="zh-CN" dirty="0"/>
              <a:t>/</a:t>
            </a:r>
            <a:r>
              <a:rPr lang="zh-CN" altLang="en-US" dirty="0"/>
              <a:t>词根</a:t>
            </a:r>
            <a:r>
              <a:rPr lang="en-US" altLang="zh-CN" dirty="0"/>
              <a:t>sol</a:t>
            </a:r>
            <a:r>
              <a:rPr lang="zh-CN" altLang="en-US" dirty="0"/>
              <a:t>：唯一</a:t>
            </a:r>
          </a:p>
          <a:p>
            <a:r>
              <a:rPr lang="en-US" altLang="zh-CN" dirty="0"/>
              <a:t>light</a:t>
            </a:r>
            <a:r>
              <a:rPr lang="zh-CN" altLang="en-US" dirty="0"/>
              <a:t>光</a:t>
            </a:r>
            <a:r>
              <a:rPr lang="en-US" altLang="zh-CN" dirty="0"/>
              <a:t>/night</a:t>
            </a:r>
            <a:r>
              <a:rPr lang="zh-CN" altLang="en-US" dirty="0"/>
              <a:t>夜晚（深夜）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0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唇齿组</a:t>
            </a:r>
            <a:r>
              <a:rPr lang="en-US" altLang="zh-CN" dirty="0">
                <a:solidFill>
                  <a:srgbClr val="C00000"/>
                </a:solidFill>
              </a:rPr>
              <a:t>b/p-m-f/v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solidFill>
                  <a:srgbClr val="00B050"/>
                </a:solidFill>
              </a:rPr>
              <a:t>b/p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back</a:t>
            </a:r>
            <a:r>
              <a:rPr lang="zh-CN" altLang="en-US" dirty="0"/>
              <a:t>后背</a:t>
            </a:r>
            <a:r>
              <a:rPr lang="en-US" altLang="zh-CN" dirty="0"/>
              <a:t>/pack</a:t>
            </a:r>
            <a:r>
              <a:rPr lang="zh-CN" altLang="en-US" dirty="0"/>
              <a:t>背包</a:t>
            </a:r>
          </a:p>
          <a:p>
            <a:r>
              <a:rPr lang="en-US" altLang="zh-CN" dirty="0"/>
              <a:t>pore</a:t>
            </a:r>
            <a:r>
              <a:rPr lang="zh-CN" altLang="en-US" dirty="0"/>
              <a:t>孔</a:t>
            </a:r>
            <a:r>
              <a:rPr lang="en-US" altLang="zh-CN" dirty="0"/>
              <a:t>/bore</a:t>
            </a:r>
            <a:r>
              <a:rPr lang="zh-CN" altLang="en-US" dirty="0"/>
              <a:t>打孔</a:t>
            </a:r>
          </a:p>
          <a:p>
            <a:r>
              <a:rPr lang="en-US" altLang="zh-CN" dirty="0"/>
              <a:t>pipe</a:t>
            </a:r>
            <a:r>
              <a:rPr lang="zh-CN" altLang="en-US" dirty="0"/>
              <a:t>管道</a:t>
            </a:r>
            <a:r>
              <a:rPr lang="en-US" altLang="zh-CN" dirty="0"/>
              <a:t>/</a:t>
            </a:r>
            <a:r>
              <a:rPr lang="zh-CN" altLang="en-US" dirty="0"/>
              <a:t>词根</a:t>
            </a:r>
            <a:r>
              <a:rPr lang="en-US" altLang="zh-CN" dirty="0" err="1"/>
              <a:t>bibe</a:t>
            </a:r>
            <a:r>
              <a:rPr lang="en-US" altLang="zh-CN" dirty="0"/>
              <a:t>-imbibe</a:t>
            </a:r>
            <a:r>
              <a:rPr lang="zh-CN" altLang="en-US" dirty="0"/>
              <a:t>吸</a:t>
            </a:r>
          </a:p>
          <a:p>
            <a:r>
              <a:rPr lang="en-US" altLang="zh-CN" dirty="0"/>
              <a:t>burse</a:t>
            </a:r>
            <a:r>
              <a:rPr lang="zh-CN" altLang="en-US" dirty="0"/>
              <a:t>钱包</a:t>
            </a:r>
            <a:r>
              <a:rPr lang="en-US" altLang="zh-CN" dirty="0"/>
              <a:t>/purse</a:t>
            </a:r>
            <a:r>
              <a:rPr lang="zh-CN" altLang="en-US" dirty="0"/>
              <a:t>钱包</a:t>
            </a:r>
          </a:p>
        </p:txBody>
      </p:sp>
    </p:spTree>
    <p:extLst>
      <p:ext uri="{BB962C8B-B14F-4D97-AF65-F5344CB8AC3E}">
        <p14:creationId xmlns:p14="http://schemas.microsoft.com/office/powerpoint/2010/main" val="14019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f/v</a:t>
            </a:r>
          </a:p>
          <a:p>
            <a:endParaRPr lang="en-US" altLang="zh-CN" dirty="0"/>
          </a:p>
          <a:p>
            <a:r>
              <a:rPr lang="en-US" altLang="zh-CN" dirty="0"/>
              <a:t>knife/knives</a:t>
            </a:r>
            <a:r>
              <a:rPr lang="zh-CN" altLang="en-US" dirty="0"/>
              <a:t>（复数）</a:t>
            </a:r>
          </a:p>
          <a:p>
            <a:r>
              <a:rPr lang="en-US" altLang="zh-CN" dirty="0"/>
              <a:t>wolf/</a:t>
            </a:r>
            <a:r>
              <a:rPr lang="en-US" altLang="zh-CN" dirty="0" err="1"/>
              <a:t>wovles</a:t>
            </a:r>
            <a:r>
              <a:rPr lang="zh-CN" altLang="en-US" dirty="0"/>
              <a:t>（复数）</a:t>
            </a:r>
          </a:p>
          <a:p>
            <a:r>
              <a:rPr lang="en-US" altLang="zh-CN" dirty="0"/>
              <a:t>live</a:t>
            </a:r>
            <a:r>
              <a:rPr lang="zh-CN" altLang="en-US" dirty="0"/>
              <a:t>生活；活着</a:t>
            </a:r>
            <a:r>
              <a:rPr lang="en-US" altLang="zh-CN" dirty="0"/>
              <a:t>/life</a:t>
            </a:r>
            <a:r>
              <a:rPr lang="zh-CN" altLang="en-US" dirty="0"/>
              <a:t>生命</a:t>
            </a:r>
          </a:p>
          <a:p>
            <a:r>
              <a:rPr lang="en-US" altLang="zh-CN" dirty="0"/>
              <a:t>save</a:t>
            </a:r>
            <a:r>
              <a:rPr lang="zh-CN" altLang="en-US" dirty="0"/>
              <a:t>救</a:t>
            </a:r>
            <a:r>
              <a:rPr lang="en-US" altLang="zh-CN" dirty="0"/>
              <a:t>/safe</a:t>
            </a:r>
            <a:r>
              <a:rPr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4070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19256" cy="41044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b/p-f/v</a:t>
            </a:r>
          </a:p>
          <a:p>
            <a:endParaRPr lang="en-US" altLang="zh-CN" dirty="0"/>
          </a:p>
          <a:p>
            <a:r>
              <a:rPr lang="en-US" altLang="zh-CN" dirty="0"/>
              <a:t>blush</a:t>
            </a:r>
            <a:r>
              <a:rPr lang="zh-CN" altLang="en-US" dirty="0"/>
              <a:t>脸红</a:t>
            </a:r>
            <a:r>
              <a:rPr lang="en-US" altLang="zh-CN" dirty="0"/>
              <a:t>/flush</a:t>
            </a:r>
            <a:r>
              <a:rPr lang="zh-CN" altLang="en-US" dirty="0"/>
              <a:t>脸红</a:t>
            </a:r>
          </a:p>
          <a:p>
            <a:r>
              <a:rPr lang="en-US" altLang="zh-CN" dirty="0"/>
              <a:t>boot</a:t>
            </a:r>
            <a:r>
              <a:rPr lang="zh-CN" altLang="en-US" dirty="0"/>
              <a:t>靴子</a:t>
            </a:r>
            <a:r>
              <a:rPr lang="en-US" altLang="zh-CN" dirty="0"/>
              <a:t>/foot</a:t>
            </a:r>
            <a:r>
              <a:rPr lang="zh-CN" altLang="en-US" dirty="0"/>
              <a:t>脚</a:t>
            </a:r>
          </a:p>
          <a:p>
            <a:r>
              <a:rPr lang="en-US" altLang="zh-CN" dirty="0"/>
              <a:t>furnace</a:t>
            </a:r>
            <a:r>
              <a:rPr lang="zh-CN" altLang="en-US" dirty="0"/>
              <a:t>火炉</a:t>
            </a:r>
            <a:r>
              <a:rPr lang="en-US" altLang="zh-CN" dirty="0"/>
              <a:t>/burn</a:t>
            </a:r>
            <a:r>
              <a:rPr lang="zh-CN" altLang="en-US" dirty="0"/>
              <a:t>燃烧</a:t>
            </a:r>
          </a:p>
          <a:p>
            <a:r>
              <a:rPr lang="en-US" altLang="zh-CN" dirty="0"/>
              <a:t>fire</a:t>
            </a:r>
            <a:r>
              <a:rPr lang="zh-CN" altLang="en-US" dirty="0"/>
              <a:t>火</a:t>
            </a:r>
            <a:r>
              <a:rPr lang="en-US" altLang="zh-CN" dirty="0"/>
              <a:t>/pyre</a:t>
            </a:r>
            <a:r>
              <a:rPr lang="zh-CN" altLang="en-US" dirty="0"/>
              <a:t>火葬用的</a:t>
            </a:r>
            <a:r>
              <a:rPr lang="zh-CN" altLang="en-US" dirty="0" smtClean="0"/>
              <a:t>柴火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词根</a:t>
            </a:r>
            <a:r>
              <a:rPr lang="en-US" altLang="zh-CN" b="1" dirty="0"/>
              <a:t>pater/</a:t>
            </a:r>
            <a:r>
              <a:rPr lang="en-US" altLang="zh-CN" b="1" dirty="0" err="1"/>
              <a:t>patr</a:t>
            </a:r>
            <a:r>
              <a:rPr lang="zh-CN" altLang="en-US" b="1" dirty="0"/>
              <a:t>：父亲</a:t>
            </a:r>
            <a:r>
              <a:rPr lang="en-US" altLang="zh-CN" b="1" dirty="0"/>
              <a:t>/father</a:t>
            </a:r>
            <a:r>
              <a:rPr lang="zh-CN" altLang="en-US" b="1" dirty="0"/>
              <a:t>父亲</a:t>
            </a:r>
          </a:p>
          <a:p>
            <a:r>
              <a:rPr lang="en-US" altLang="zh-CN" dirty="0"/>
              <a:t>patriot</a:t>
            </a:r>
            <a:r>
              <a:rPr lang="zh-CN" altLang="en-US" dirty="0"/>
              <a:t>爱国者</a:t>
            </a:r>
          </a:p>
          <a:p>
            <a:r>
              <a:rPr lang="en-US" altLang="zh-CN" dirty="0"/>
              <a:t>compatriot</a:t>
            </a:r>
            <a:r>
              <a:rPr lang="zh-CN" altLang="en-US" dirty="0"/>
              <a:t>同胞；同</a:t>
            </a:r>
            <a:r>
              <a:rPr lang="zh-CN" altLang="en-US" dirty="0" smtClean="0"/>
              <a:t>国人</a:t>
            </a:r>
          </a:p>
        </p:txBody>
      </p:sp>
    </p:spTree>
    <p:extLst>
      <p:ext uri="{BB962C8B-B14F-4D97-AF65-F5344CB8AC3E}">
        <p14:creationId xmlns:p14="http://schemas.microsoft.com/office/powerpoint/2010/main" val="13610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19256" cy="410445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后缀</a:t>
            </a:r>
            <a:r>
              <a:rPr lang="en-US" altLang="zh-CN" sz="2800" b="1" dirty="0" smtClean="0"/>
              <a:t>-</a:t>
            </a:r>
            <a:r>
              <a:rPr lang="en-US" altLang="zh-CN" sz="2800" b="1" dirty="0" err="1" smtClean="0"/>
              <a:t>ot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人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pilot</a:t>
            </a:r>
            <a:r>
              <a:rPr lang="zh-CN" altLang="en-US" dirty="0" smtClean="0"/>
              <a:t>飞行员</a:t>
            </a:r>
          </a:p>
          <a:p>
            <a:r>
              <a:rPr lang="en-US" altLang="zh-CN" dirty="0" smtClean="0"/>
              <a:t>idiot</a:t>
            </a:r>
            <a:r>
              <a:rPr lang="zh-CN" altLang="en-US" dirty="0" smtClean="0"/>
              <a:t>白痴</a:t>
            </a:r>
          </a:p>
          <a:p>
            <a:r>
              <a:rPr lang="en-US" altLang="zh-CN" dirty="0" smtClean="0"/>
              <a:t>zealot </a:t>
            </a:r>
            <a:r>
              <a:rPr lang="zh-CN" altLang="en-US" dirty="0" smtClean="0"/>
              <a:t>狂热者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m-f/v</a:t>
            </a:r>
          </a:p>
          <a:p>
            <a:endParaRPr lang="en-US" altLang="zh-CN" sz="2800" dirty="0"/>
          </a:p>
          <a:p>
            <a:r>
              <a:rPr lang="en-US" altLang="zh-CN" dirty="0"/>
              <a:t>mother</a:t>
            </a:r>
            <a:r>
              <a:rPr lang="zh-CN" altLang="en-US" dirty="0"/>
              <a:t>母亲</a:t>
            </a:r>
            <a:r>
              <a:rPr lang="en-US" altLang="zh-CN" dirty="0"/>
              <a:t>/father</a:t>
            </a:r>
            <a:r>
              <a:rPr lang="zh-CN" altLang="en-US" dirty="0"/>
              <a:t>父亲</a:t>
            </a:r>
          </a:p>
          <a:p>
            <a:r>
              <a:rPr lang="en-US" altLang="zh-CN" dirty="0"/>
              <a:t>telegram</a:t>
            </a:r>
            <a:r>
              <a:rPr lang="zh-CN" altLang="en-US" dirty="0"/>
              <a:t>电报</a:t>
            </a:r>
            <a:r>
              <a:rPr lang="en-US" altLang="zh-CN" dirty="0"/>
              <a:t>/telegraph</a:t>
            </a:r>
            <a:r>
              <a:rPr lang="zh-CN" altLang="en-US" dirty="0"/>
              <a:t>电报</a:t>
            </a:r>
          </a:p>
          <a:p>
            <a:r>
              <a:rPr lang="en-US" altLang="zh-CN" dirty="0"/>
              <a:t>make</a:t>
            </a:r>
            <a:r>
              <a:rPr lang="zh-CN" altLang="en-US" dirty="0"/>
              <a:t>制造</a:t>
            </a:r>
            <a:r>
              <a:rPr lang="en-US" altLang="zh-CN" dirty="0"/>
              <a:t>/fake</a:t>
            </a:r>
            <a:r>
              <a:rPr lang="zh-CN" altLang="en-US" dirty="0"/>
              <a:t>伪造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6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第一课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monocycle</a:t>
            </a:r>
            <a:r>
              <a:rPr lang="zh-CN" altLang="en-US" dirty="0"/>
              <a:t>独轮车</a:t>
            </a:r>
          </a:p>
          <a:p>
            <a:r>
              <a:rPr lang="en-US" altLang="zh-CN" dirty="0"/>
              <a:t>bicycle</a:t>
            </a:r>
            <a:r>
              <a:rPr lang="zh-CN" altLang="en-US" dirty="0"/>
              <a:t>自行车</a:t>
            </a:r>
          </a:p>
          <a:p>
            <a:r>
              <a:rPr lang="en-US" altLang="zh-CN" dirty="0"/>
              <a:t>mono</a:t>
            </a:r>
            <a:r>
              <a:rPr lang="zh-CN" altLang="en-US" dirty="0"/>
              <a:t>一（前缀）</a:t>
            </a:r>
          </a:p>
          <a:p>
            <a:r>
              <a:rPr lang="en-US" altLang="zh-CN" dirty="0"/>
              <a:t>moon</a:t>
            </a:r>
            <a:r>
              <a:rPr lang="zh-CN" altLang="en-US" dirty="0"/>
              <a:t>月亮</a:t>
            </a:r>
          </a:p>
          <a:p>
            <a:r>
              <a:rPr lang="en-US" altLang="zh-CN" dirty="0"/>
              <a:t>monolayer</a:t>
            </a:r>
            <a:r>
              <a:rPr lang="zh-CN" altLang="en-US" dirty="0"/>
              <a:t>单层</a:t>
            </a:r>
          </a:p>
          <a:p>
            <a:r>
              <a:rPr lang="en-US" altLang="zh-CN" dirty="0"/>
              <a:t>monoplane</a:t>
            </a:r>
            <a:r>
              <a:rPr lang="zh-CN" altLang="en-US" dirty="0"/>
              <a:t>单翼机</a:t>
            </a:r>
          </a:p>
          <a:p>
            <a:r>
              <a:rPr lang="en-US" altLang="zh-CN" dirty="0"/>
              <a:t>monorail</a:t>
            </a:r>
            <a:r>
              <a:rPr lang="zh-CN" altLang="en-US" dirty="0"/>
              <a:t>单轨</a:t>
            </a:r>
            <a:r>
              <a:rPr lang="en-US" altLang="zh-CN" dirty="0"/>
              <a:t>(</a:t>
            </a:r>
            <a:r>
              <a:rPr lang="zh-CN" altLang="en-US" dirty="0"/>
              <a:t>铁路）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舌前组</a:t>
            </a:r>
            <a:r>
              <a:rPr lang="en-US" altLang="zh-CN" dirty="0">
                <a:solidFill>
                  <a:srgbClr val="C00000"/>
                </a:solidFill>
              </a:rPr>
              <a:t>d/t-s/c/z-</a:t>
            </a:r>
            <a:r>
              <a:rPr lang="en-US" altLang="zh-CN" dirty="0" err="1">
                <a:solidFill>
                  <a:srgbClr val="C00000"/>
                </a:solidFill>
              </a:rPr>
              <a:t>th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800" b="1" dirty="0">
                <a:solidFill>
                  <a:srgbClr val="00B050"/>
                </a:solidFill>
              </a:rPr>
              <a:t>d/t</a:t>
            </a:r>
          </a:p>
          <a:p>
            <a:endParaRPr lang="en-US" altLang="zh-CN" dirty="0"/>
          </a:p>
          <a:p>
            <a:r>
              <a:rPr lang="en-US" altLang="zh-CN" dirty="0"/>
              <a:t>dense</a:t>
            </a:r>
            <a:r>
              <a:rPr lang="zh-CN" altLang="en-US" dirty="0"/>
              <a:t>稠密的（压紧的）</a:t>
            </a:r>
            <a:r>
              <a:rPr lang="en-US" altLang="zh-CN" dirty="0"/>
              <a:t>/tense</a:t>
            </a:r>
            <a:r>
              <a:rPr lang="zh-CN" altLang="en-US" dirty="0"/>
              <a:t>拉紧的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two</a:t>
            </a:r>
            <a:r>
              <a:rPr lang="en-US" altLang="zh-CN" b="1" dirty="0"/>
              <a:t>——</a:t>
            </a:r>
            <a:r>
              <a:rPr lang="en-US" altLang="zh-CN" b="1" dirty="0" err="1"/>
              <a:t>dou</a:t>
            </a:r>
            <a:r>
              <a:rPr lang="en-US" altLang="zh-CN" b="1" dirty="0"/>
              <a:t>/du</a:t>
            </a:r>
          </a:p>
          <a:p>
            <a:r>
              <a:rPr lang="en-US" altLang="zh-CN" dirty="0"/>
              <a:t>dual</a:t>
            </a:r>
            <a:r>
              <a:rPr lang="zh-CN" altLang="en-US" dirty="0"/>
              <a:t>双重的</a:t>
            </a:r>
          </a:p>
          <a:p>
            <a:r>
              <a:rPr lang="en-US" altLang="zh-CN" dirty="0"/>
              <a:t>duel</a:t>
            </a:r>
            <a:r>
              <a:rPr lang="zh-CN" altLang="en-US" dirty="0"/>
              <a:t>决斗（</a:t>
            </a:r>
            <a:r>
              <a:rPr lang="en-US" altLang="zh-CN" dirty="0"/>
              <a:t>elect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double</a:t>
            </a:r>
            <a:r>
              <a:rPr lang="zh-CN" altLang="en-US" dirty="0"/>
              <a:t>双重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edible</a:t>
            </a:r>
            <a:r>
              <a:rPr lang="zh-CN" altLang="en-US" dirty="0"/>
              <a:t>可食用的</a:t>
            </a:r>
            <a:r>
              <a:rPr lang="en-US" altLang="zh-CN" dirty="0"/>
              <a:t>/eat</a:t>
            </a:r>
            <a:r>
              <a:rPr lang="zh-CN" altLang="en-US" dirty="0"/>
              <a:t>吃</a:t>
            </a:r>
            <a:r>
              <a:rPr lang="en-US" altLang="zh-CN" dirty="0"/>
              <a:t>+</a:t>
            </a:r>
            <a:r>
              <a:rPr lang="zh-CN" altLang="en-US" dirty="0"/>
              <a:t>后缀</a:t>
            </a:r>
            <a:r>
              <a:rPr lang="en-US" altLang="zh-CN" dirty="0"/>
              <a:t>able/</a:t>
            </a:r>
            <a:r>
              <a:rPr lang="en-US" altLang="zh-CN" dirty="0" err="1"/>
              <a:t>ible</a:t>
            </a:r>
            <a:r>
              <a:rPr lang="zh-CN" altLang="en-US" dirty="0"/>
              <a:t>能够的</a:t>
            </a:r>
          </a:p>
          <a:p>
            <a:r>
              <a:rPr lang="en-US" altLang="zh-CN" dirty="0"/>
              <a:t>hound</a:t>
            </a:r>
            <a:r>
              <a:rPr lang="zh-CN" altLang="en-US" dirty="0"/>
              <a:t>猎犬</a:t>
            </a:r>
            <a:r>
              <a:rPr lang="en-US" altLang="zh-CN" dirty="0"/>
              <a:t>/hunt</a:t>
            </a:r>
            <a:r>
              <a:rPr lang="zh-CN" altLang="en-US" dirty="0"/>
              <a:t>打猎</a:t>
            </a:r>
          </a:p>
          <a:p>
            <a:r>
              <a:rPr lang="en-US" altLang="zh-CN" dirty="0"/>
              <a:t>melt</a:t>
            </a:r>
            <a:r>
              <a:rPr lang="zh-CN" altLang="en-US" dirty="0"/>
              <a:t>熔化</a:t>
            </a:r>
            <a:r>
              <a:rPr lang="en-US" altLang="zh-CN" dirty="0"/>
              <a:t>/weld</a:t>
            </a:r>
            <a:r>
              <a:rPr lang="zh-CN" altLang="en-US" dirty="0"/>
              <a:t>焊接</a:t>
            </a:r>
          </a:p>
        </p:txBody>
      </p:sp>
    </p:spTree>
    <p:extLst>
      <p:ext uri="{BB962C8B-B14F-4D97-AF65-F5344CB8AC3E}">
        <p14:creationId xmlns:p14="http://schemas.microsoft.com/office/powerpoint/2010/main" val="41552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德语英语对比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55482"/>
              </p:ext>
            </p:extLst>
          </p:nvPr>
        </p:nvGraphicFramePr>
        <p:xfrm>
          <a:off x="539552" y="1203598"/>
          <a:ext cx="3024336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6572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德语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英语</a:t>
                      </a:r>
                      <a:endParaRPr lang="zh-CN" altLang="en-US" dirty="0"/>
                    </a:p>
                  </a:txBody>
                  <a:tcPr/>
                </a:tc>
              </a:tr>
              <a:tr h="47341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bed</a:t>
                      </a:r>
                      <a:endParaRPr lang="zh-CN" altLang="en-US" dirty="0"/>
                    </a:p>
                  </a:txBody>
                  <a:tcPr/>
                </a:tc>
              </a:tr>
              <a:tr h="4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</a:t>
                      </a:r>
                      <a:endParaRPr lang="zh-CN" altLang="en-US" dirty="0"/>
                    </a:p>
                  </a:txBody>
                  <a:tcPr/>
                </a:tc>
              </a:tr>
              <a:tr h="47341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mitte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middle</a:t>
                      </a:r>
                      <a:endParaRPr lang="zh-CN" altLang="en-US" dirty="0"/>
                    </a:p>
                  </a:txBody>
                  <a:tcPr/>
                </a:tc>
              </a:tr>
              <a:tr h="4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thank</a:t>
                      </a:r>
                      <a:endParaRPr lang="zh-CN" altLang="en-US" dirty="0"/>
                    </a:p>
                  </a:txBody>
                  <a:tcPr/>
                </a:tc>
              </a:tr>
              <a:tr h="4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500" b="1" dirty="0">
                <a:solidFill>
                  <a:srgbClr val="00B050"/>
                </a:solidFill>
              </a:rPr>
              <a:t>s/c/z</a:t>
            </a:r>
          </a:p>
          <a:p>
            <a:endParaRPr lang="en-US" altLang="zh-CN" dirty="0"/>
          </a:p>
          <a:p>
            <a:r>
              <a:rPr lang="en-US" altLang="zh-CN" dirty="0"/>
              <a:t>advise</a:t>
            </a:r>
            <a:r>
              <a:rPr lang="zh-CN" altLang="en-US" dirty="0"/>
              <a:t>建议</a:t>
            </a:r>
            <a:r>
              <a:rPr lang="en-US" altLang="zh-CN" dirty="0"/>
              <a:t>v/advice</a:t>
            </a:r>
            <a:r>
              <a:rPr lang="zh-CN" altLang="en-US" dirty="0"/>
              <a:t>建议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devise</a:t>
            </a:r>
            <a:r>
              <a:rPr lang="zh-CN" altLang="en-US" dirty="0"/>
              <a:t>（设计，分明，制造）设备，装置</a:t>
            </a:r>
            <a:r>
              <a:rPr lang="en-US" altLang="zh-CN" dirty="0"/>
              <a:t>v/device</a:t>
            </a:r>
            <a:r>
              <a:rPr lang="zh-CN" altLang="en-US" dirty="0"/>
              <a:t>设备，装置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fuss</a:t>
            </a:r>
            <a:r>
              <a:rPr lang="zh-CN" altLang="en-US" dirty="0"/>
              <a:t>大惊小怪，小题大做</a:t>
            </a:r>
            <a:r>
              <a:rPr lang="en-US" altLang="zh-CN" dirty="0"/>
              <a:t>/fuzz</a:t>
            </a:r>
            <a:r>
              <a:rPr lang="zh-CN" altLang="en-US" dirty="0"/>
              <a:t>绒毛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cross</a:t>
            </a:r>
            <a:r>
              <a:rPr lang="zh-CN" altLang="en-US" b="1" dirty="0"/>
              <a:t>十字</a:t>
            </a:r>
            <a:r>
              <a:rPr lang="en-US" altLang="zh-CN" b="1" dirty="0"/>
              <a:t>——</a:t>
            </a:r>
            <a:r>
              <a:rPr lang="zh-CN" altLang="en-US" b="1" dirty="0"/>
              <a:t>词根</a:t>
            </a:r>
            <a:r>
              <a:rPr lang="en-US" altLang="zh-CN" b="1" dirty="0" err="1"/>
              <a:t>cruc</a:t>
            </a:r>
            <a:endParaRPr lang="en-US" altLang="zh-CN" b="1" dirty="0"/>
          </a:p>
          <a:p>
            <a:r>
              <a:rPr lang="en-US" altLang="zh-CN" dirty="0"/>
              <a:t>crucial</a:t>
            </a:r>
            <a:r>
              <a:rPr lang="zh-CN" altLang="en-US" dirty="0"/>
              <a:t>十字形的，决定性的</a:t>
            </a:r>
          </a:p>
          <a:p>
            <a:r>
              <a:rPr lang="en-US" altLang="zh-CN" dirty="0"/>
              <a:t>cruciform</a:t>
            </a:r>
            <a:r>
              <a:rPr lang="zh-CN" altLang="en-US" dirty="0"/>
              <a:t>十字形</a:t>
            </a:r>
          </a:p>
          <a:p>
            <a:r>
              <a:rPr lang="en-US" altLang="zh-CN" dirty="0"/>
              <a:t>crusaders</a:t>
            </a:r>
            <a:r>
              <a:rPr lang="zh-CN" altLang="en-US" dirty="0"/>
              <a:t>十字军	</a:t>
            </a:r>
          </a:p>
        </p:txBody>
      </p:sp>
    </p:spTree>
    <p:extLst>
      <p:ext uri="{BB962C8B-B14F-4D97-AF65-F5344CB8AC3E}">
        <p14:creationId xmlns:p14="http://schemas.microsoft.com/office/powerpoint/2010/main" val="4455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d/t-s/c/z</a:t>
            </a:r>
          </a:p>
          <a:p>
            <a:endParaRPr lang="en-US" altLang="zh-CN" dirty="0"/>
          </a:p>
          <a:p>
            <a:r>
              <a:rPr lang="en-US" altLang="zh-CN" dirty="0"/>
              <a:t>absent</a:t>
            </a:r>
            <a:r>
              <a:rPr lang="zh-CN" altLang="en-US" dirty="0"/>
              <a:t>缺席</a:t>
            </a:r>
            <a:r>
              <a:rPr lang="en-US" altLang="zh-CN" dirty="0" err="1"/>
              <a:t>adj</a:t>
            </a:r>
            <a:r>
              <a:rPr lang="en-US" altLang="zh-CN" dirty="0"/>
              <a:t>/absence</a:t>
            </a:r>
            <a:r>
              <a:rPr lang="zh-CN" altLang="en-US" dirty="0"/>
              <a:t>缺席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little</a:t>
            </a:r>
            <a:r>
              <a:rPr lang="zh-CN" altLang="en-US" dirty="0"/>
              <a:t>小</a:t>
            </a:r>
            <a:r>
              <a:rPr lang="en-US" altLang="zh-CN" dirty="0"/>
              <a:t>/less</a:t>
            </a:r>
            <a:r>
              <a:rPr lang="zh-CN" altLang="en-US" dirty="0"/>
              <a:t>较小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expand</a:t>
            </a:r>
            <a:r>
              <a:rPr lang="zh-CN" altLang="en-US" dirty="0"/>
              <a:t>扩张</a:t>
            </a:r>
            <a:r>
              <a:rPr lang="en-US" altLang="zh-CN" dirty="0"/>
              <a:t>v/expansion</a:t>
            </a:r>
            <a:r>
              <a:rPr lang="zh-CN" altLang="en-US" dirty="0"/>
              <a:t>扩张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decide</a:t>
            </a:r>
            <a:r>
              <a:rPr lang="zh-CN" altLang="en-US" dirty="0"/>
              <a:t>决定</a:t>
            </a:r>
            <a:r>
              <a:rPr lang="en-US" altLang="zh-CN" dirty="0"/>
              <a:t>v/decision</a:t>
            </a:r>
            <a:r>
              <a:rPr lang="zh-CN" altLang="en-US" dirty="0"/>
              <a:t>决定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sense</a:t>
            </a:r>
            <a:r>
              <a:rPr lang="zh-CN" altLang="en-US" dirty="0"/>
              <a:t>感觉</a:t>
            </a:r>
            <a:r>
              <a:rPr lang="en-US" altLang="zh-CN" dirty="0"/>
              <a:t>/consent</a:t>
            </a:r>
            <a:r>
              <a:rPr lang="zh-CN" altLang="en-US" dirty="0"/>
              <a:t>赞同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close——</a:t>
            </a:r>
            <a:r>
              <a:rPr lang="zh-CN" altLang="en-US" sz="2800" b="1" dirty="0"/>
              <a:t>词根</a:t>
            </a:r>
            <a:r>
              <a:rPr lang="en-US" altLang="zh-CN" sz="2800" b="1" dirty="0" err="1"/>
              <a:t>clud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clude</a:t>
            </a:r>
            <a:r>
              <a:rPr lang="zh-CN" altLang="en-US" sz="2800" b="1" dirty="0"/>
              <a:t>关闭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包括</a:t>
            </a:r>
          </a:p>
          <a:p>
            <a:r>
              <a:rPr lang="en-US" altLang="zh-CN" dirty="0"/>
              <a:t>exclude</a:t>
            </a:r>
            <a:r>
              <a:rPr lang="zh-CN" altLang="en-US" dirty="0"/>
              <a:t>排除；不包括</a:t>
            </a:r>
          </a:p>
          <a:p>
            <a:r>
              <a:rPr lang="en-US" altLang="zh-CN" dirty="0"/>
              <a:t>include</a:t>
            </a:r>
            <a:r>
              <a:rPr lang="zh-CN" altLang="en-US" dirty="0"/>
              <a:t>包括</a:t>
            </a:r>
          </a:p>
          <a:p>
            <a:r>
              <a:rPr lang="en-US" altLang="zh-CN" dirty="0"/>
              <a:t>separate</a:t>
            </a:r>
            <a:r>
              <a:rPr lang="zh-CN" altLang="en-US" dirty="0"/>
              <a:t>分开</a:t>
            </a:r>
          </a:p>
          <a:p>
            <a:r>
              <a:rPr lang="en-US" altLang="zh-CN" dirty="0"/>
              <a:t>seclude</a:t>
            </a:r>
            <a:r>
              <a:rPr lang="zh-CN" altLang="en-US" dirty="0"/>
              <a:t>使</a:t>
            </a:r>
            <a:r>
              <a:rPr lang="en-US" altLang="zh-CN" dirty="0"/>
              <a:t>...</a:t>
            </a:r>
            <a:r>
              <a:rPr lang="zh-CN" altLang="en-US" dirty="0"/>
              <a:t>隔绝；隐居</a:t>
            </a:r>
          </a:p>
          <a:p>
            <a:r>
              <a:rPr lang="en-US" altLang="zh-CN" dirty="0"/>
              <a:t>preclude</a:t>
            </a:r>
            <a:r>
              <a:rPr lang="zh-CN" altLang="en-US" dirty="0"/>
              <a:t>（提前）阻止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8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d/t-</a:t>
            </a:r>
            <a:r>
              <a:rPr lang="en-US" altLang="zh-CN" sz="3200" b="1" dirty="0" err="1">
                <a:solidFill>
                  <a:srgbClr val="00B050"/>
                </a:solidFill>
              </a:rPr>
              <a:t>th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devil</a:t>
            </a:r>
            <a:r>
              <a:rPr lang="zh-CN" altLang="en-US" dirty="0"/>
              <a:t>恶魔</a:t>
            </a:r>
            <a:r>
              <a:rPr lang="en-US" altLang="zh-CN" dirty="0"/>
              <a:t>/</a:t>
            </a:r>
            <a:r>
              <a:rPr lang="en-US" altLang="zh-CN" dirty="0" err="1"/>
              <a:t>the+evil</a:t>
            </a:r>
            <a:endParaRPr lang="en-US" altLang="zh-CN" dirty="0"/>
          </a:p>
          <a:p>
            <a:r>
              <a:rPr lang="en-US" altLang="zh-CN" dirty="0"/>
              <a:t>maternity</a:t>
            </a:r>
            <a:r>
              <a:rPr lang="zh-CN" altLang="en-US" dirty="0"/>
              <a:t>母性；妇产科医院</a:t>
            </a:r>
            <a:r>
              <a:rPr lang="en-US" altLang="zh-CN" dirty="0"/>
              <a:t>——mother</a:t>
            </a:r>
          </a:p>
          <a:p>
            <a:r>
              <a:rPr lang="en-US" altLang="zh-CN" dirty="0"/>
              <a:t>maternal</a:t>
            </a:r>
            <a:r>
              <a:rPr lang="zh-CN" altLang="en-US" dirty="0"/>
              <a:t>母亲的；母性的</a:t>
            </a:r>
            <a:r>
              <a:rPr lang="en-US" altLang="zh-CN" dirty="0"/>
              <a:t>——mother</a:t>
            </a:r>
          </a:p>
          <a:p>
            <a:r>
              <a:rPr lang="zh-CN" altLang="en-US" dirty="0"/>
              <a:t>词根</a:t>
            </a:r>
            <a:r>
              <a:rPr lang="en-US" altLang="zh-CN" dirty="0"/>
              <a:t>pater/</a:t>
            </a:r>
            <a:r>
              <a:rPr lang="en-US" altLang="zh-CN" dirty="0" err="1"/>
              <a:t>patr</a:t>
            </a:r>
            <a:r>
              <a:rPr lang="zh-CN" altLang="en-US" dirty="0"/>
              <a:t>：父亲</a:t>
            </a:r>
            <a:r>
              <a:rPr lang="en-US" altLang="zh-CN" dirty="0"/>
              <a:t>/father</a:t>
            </a:r>
            <a:r>
              <a:rPr lang="zh-CN" altLang="en-US" dirty="0"/>
              <a:t>父亲</a:t>
            </a:r>
          </a:p>
        </p:txBody>
      </p:sp>
    </p:spTree>
    <p:extLst>
      <p:ext uri="{BB962C8B-B14F-4D97-AF65-F5344CB8AC3E}">
        <p14:creationId xmlns:p14="http://schemas.microsoft.com/office/powerpoint/2010/main" val="25553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s/c/z-</a:t>
            </a:r>
            <a:r>
              <a:rPr lang="en-US" altLang="zh-CN" sz="3200" b="1" dirty="0" err="1">
                <a:solidFill>
                  <a:srgbClr val="00B050"/>
                </a:solidFill>
              </a:rPr>
              <a:t>th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pass</a:t>
            </a:r>
            <a:r>
              <a:rPr lang="zh-CN" altLang="en-US" dirty="0"/>
              <a:t>经过</a:t>
            </a:r>
            <a:r>
              <a:rPr lang="en-US" altLang="zh-CN" dirty="0"/>
              <a:t>/path</a:t>
            </a:r>
            <a:r>
              <a:rPr lang="zh-CN" altLang="en-US" dirty="0"/>
              <a:t>小路</a:t>
            </a:r>
          </a:p>
          <a:p>
            <a:r>
              <a:rPr lang="en-US" altLang="zh-CN" dirty="0"/>
              <a:t>thunder</a:t>
            </a:r>
            <a:r>
              <a:rPr lang="zh-CN" altLang="en-US" dirty="0"/>
              <a:t>雷</a:t>
            </a:r>
            <a:r>
              <a:rPr lang="en-US" altLang="zh-CN" dirty="0"/>
              <a:t>/sunder</a:t>
            </a:r>
            <a:r>
              <a:rPr lang="zh-CN" altLang="en-US" dirty="0"/>
              <a:t>劈开</a:t>
            </a:r>
          </a:p>
          <a:p>
            <a:r>
              <a:rPr lang="en-US" altLang="zh-CN" dirty="0"/>
              <a:t>moustache/mustache</a:t>
            </a:r>
            <a:r>
              <a:rPr lang="zh-CN" altLang="en-US" dirty="0"/>
              <a:t>胡须</a:t>
            </a:r>
          </a:p>
        </p:txBody>
      </p:sp>
    </p:spTree>
    <p:extLst>
      <p:ext uri="{BB962C8B-B14F-4D97-AF65-F5344CB8AC3E}">
        <p14:creationId xmlns:p14="http://schemas.microsoft.com/office/powerpoint/2010/main" val="3951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软腭组</a:t>
            </a:r>
            <a:r>
              <a:rPr lang="en-US" altLang="zh-CN" dirty="0">
                <a:solidFill>
                  <a:srgbClr val="C00000"/>
                </a:solidFill>
              </a:rPr>
              <a:t>g/k/c-h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 err="1">
                <a:solidFill>
                  <a:srgbClr val="C00000"/>
                </a:solidFill>
              </a:rPr>
              <a:t>ch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g/k/c</a:t>
            </a:r>
          </a:p>
          <a:p>
            <a:endParaRPr lang="en-US" altLang="zh-CN" dirty="0"/>
          </a:p>
          <a:p>
            <a:r>
              <a:rPr lang="en-US" altLang="zh-CN" dirty="0"/>
              <a:t>stink</a:t>
            </a:r>
            <a:r>
              <a:rPr lang="zh-CN" altLang="en-US" dirty="0"/>
              <a:t>刺鼻</a:t>
            </a:r>
            <a:r>
              <a:rPr lang="en-US" altLang="zh-CN" dirty="0"/>
              <a:t>/sting</a:t>
            </a:r>
            <a:r>
              <a:rPr lang="zh-CN" altLang="en-US" dirty="0"/>
              <a:t>刺</a:t>
            </a:r>
          </a:p>
          <a:p>
            <a:r>
              <a:rPr lang="en-US" altLang="zh-CN" dirty="0"/>
              <a:t>kindle</a:t>
            </a:r>
            <a:r>
              <a:rPr lang="zh-CN" altLang="en-US" dirty="0"/>
              <a:t>点燃</a:t>
            </a:r>
            <a:r>
              <a:rPr lang="en-US" altLang="zh-CN" dirty="0"/>
              <a:t>/candle</a:t>
            </a:r>
            <a:r>
              <a:rPr lang="zh-CN" altLang="en-US" dirty="0"/>
              <a:t>蜡烛</a:t>
            </a:r>
          </a:p>
          <a:p>
            <a:r>
              <a:rPr lang="en-US" altLang="zh-CN" dirty="0"/>
              <a:t>car/garage</a:t>
            </a:r>
            <a:r>
              <a:rPr lang="zh-CN" altLang="en-US" dirty="0"/>
              <a:t>车库</a:t>
            </a:r>
          </a:p>
          <a:p>
            <a:r>
              <a:rPr lang="en-US" altLang="zh-CN" dirty="0"/>
              <a:t>cat</a:t>
            </a:r>
            <a:r>
              <a:rPr lang="zh-CN" altLang="en-US" dirty="0"/>
              <a:t>猫</a:t>
            </a:r>
            <a:r>
              <a:rPr lang="en-US" altLang="zh-CN" dirty="0"/>
              <a:t>/kitty</a:t>
            </a:r>
            <a:r>
              <a:rPr lang="zh-CN" altLang="en-US" dirty="0"/>
              <a:t>小猫</a:t>
            </a:r>
          </a:p>
          <a:p>
            <a:r>
              <a:rPr lang="en-US" altLang="zh-CN" dirty="0"/>
              <a:t>picture</a:t>
            </a:r>
            <a:r>
              <a:rPr lang="zh-CN" altLang="en-US" dirty="0"/>
              <a:t>图片</a:t>
            </a:r>
            <a:r>
              <a:rPr lang="en-US" altLang="zh-CN" dirty="0"/>
              <a:t>/pigment</a:t>
            </a:r>
            <a:r>
              <a:rPr lang="zh-CN" altLang="en-US" dirty="0"/>
              <a:t>颜料，色料</a:t>
            </a:r>
          </a:p>
          <a:p>
            <a:r>
              <a:rPr lang="en-US" altLang="zh-CN" dirty="0"/>
              <a:t>mark</a:t>
            </a:r>
            <a:r>
              <a:rPr lang="zh-CN" altLang="en-US" dirty="0"/>
              <a:t>标记</a:t>
            </a:r>
            <a:r>
              <a:rPr lang="en-US" altLang="zh-CN" dirty="0"/>
              <a:t>/margin</a:t>
            </a:r>
            <a:r>
              <a:rPr lang="zh-CN" altLang="en-US" dirty="0"/>
              <a:t>页边的空白</a:t>
            </a:r>
          </a:p>
        </p:txBody>
      </p:sp>
    </p:spTree>
    <p:extLst>
      <p:ext uri="{BB962C8B-B14F-4D97-AF65-F5344CB8AC3E}">
        <p14:creationId xmlns:p14="http://schemas.microsoft.com/office/powerpoint/2010/main" val="5083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g/k/c-h</a:t>
            </a:r>
          </a:p>
          <a:p>
            <a:endParaRPr lang="en-US" altLang="zh-CN" dirty="0"/>
          </a:p>
          <a:p>
            <a:r>
              <a:rPr lang="en-US" altLang="zh-CN" b="1" dirty="0"/>
              <a:t>heart</a:t>
            </a:r>
            <a:r>
              <a:rPr lang="zh-CN" altLang="en-US" b="1" dirty="0"/>
              <a:t>心</a:t>
            </a:r>
            <a:r>
              <a:rPr lang="en-US" altLang="zh-CN" b="1" dirty="0"/>
              <a:t>——</a:t>
            </a:r>
            <a:r>
              <a:rPr lang="zh-CN" altLang="en-US" b="1" dirty="0"/>
              <a:t>词根</a:t>
            </a:r>
            <a:r>
              <a:rPr lang="en-US" altLang="zh-CN" b="1" dirty="0"/>
              <a:t>cord</a:t>
            </a:r>
            <a:r>
              <a:rPr lang="zh-CN" altLang="en-US" b="1" dirty="0"/>
              <a:t>心</a:t>
            </a:r>
          </a:p>
          <a:p>
            <a:r>
              <a:rPr lang="en-US" altLang="zh-CN" dirty="0"/>
              <a:t>cordate</a:t>
            </a:r>
            <a:r>
              <a:rPr lang="zh-CN" altLang="en-US" dirty="0"/>
              <a:t>心形的</a:t>
            </a:r>
          </a:p>
          <a:p>
            <a:r>
              <a:rPr lang="en-US" altLang="zh-CN" dirty="0"/>
              <a:t>discord</a:t>
            </a:r>
            <a:r>
              <a:rPr lang="zh-CN" altLang="en-US" dirty="0"/>
              <a:t>不和；不一致</a:t>
            </a:r>
          </a:p>
          <a:p>
            <a:r>
              <a:rPr lang="en-US" altLang="zh-CN" dirty="0"/>
              <a:t>concord</a:t>
            </a:r>
            <a:r>
              <a:rPr lang="zh-CN" altLang="en-US" dirty="0"/>
              <a:t>和谐；一致的</a:t>
            </a:r>
          </a:p>
        </p:txBody>
      </p:sp>
    </p:spTree>
    <p:extLst>
      <p:ext uri="{BB962C8B-B14F-4D97-AF65-F5344CB8AC3E}">
        <p14:creationId xmlns:p14="http://schemas.microsoft.com/office/powerpoint/2010/main" val="17760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g/k/c-</a:t>
            </a:r>
            <a:r>
              <a:rPr lang="en-US" altLang="zh-CN" sz="3200" b="1" dirty="0" err="1">
                <a:solidFill>
                  <a:srgbClr val="00B050"/>
                </a:solidFill>
              </a:rPr>
              <a:t>ch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打破</a:t>
            </a:r>
            <a:r>
              <a:rPr lang="en-US" altLang="zh-CN" dirty="0"/>
              <a:t>--breach</a:t>
            </a:r>
            <a:r>
              <a:rPr lang="zh-CN" altLang="en-US" dirty="0"/>
              <a:t>缺口；破坏</a:t>
            </a:r>
          </a:p>
          <a:p>
            <a:r>
              <a:rPr lang="en-US" altLang="zh-CN" dirty="0"/>
              <a:t>speak</a:t>
            </a:r>
            <a:r>
              <a:rPr lang="zh-CN" altLang="en-US" dirty="0"/>
              <a:t>说</a:t>
            </a:r>
            <a:r>
              <a:rPr lang="en-US" altLang="zh-CN" dirty="0"/>
              <a:t>---speech</a:t>
            </a:r>
            <a:r>
              <a:rPr lang="zh-CN" altLang="en-US" dirty="0"/>
              <a:t>演讲</a:t>
            </a:r>
          </a:p>
          <a:p>
            <a:r>
              <a:rPr lang="en-US" altLang="zh-CN" dirty="0"/>
              <a:t>blank</a:t>
            </a:r>
            <a:r>
              <a:rPr lang="zh-CN" altLang="en-US" dirty="0"/>
              <a:t>空白的</a:t>
            </a:r>
            <a:r>
              <a:rPr lang="en-US" altLang="zh-CN" dirty="0"/>
              <a:t>---blanch</a:t>
            </a:r>
            <a:r>
              <a:rPr lang="zh-CN" altLang="en-US" dirty="0"/>
              <a:t>漂白</a:t>
            </a:r>
          </a:p>
          <a:p>
            <a:r>
              <a:rPr lang="en-US" altLang="zh-CN" dirty="0"/>
              <a:t>bake</a:t>
            </a:r>
            <a:r>
              <a:rPr lang="zh-CN" altLang="en-US" dirty="0"/>
              <a:t>烤</a:t>
            </a:r>
            <a:r>
              <a:rPr lang="en-US" altLang="zh-CN" dirty="0"/>
              <a:t>---batch</a:t>
            </a:r>
            <a:r>
              <a:rPr lang="zh-CN" altLang="en-US" dirty="0"/>
              <a:t>（面包等）一炉，一批</a:t>
            </a:r>
          </a:p>
        </p:txBody>
      </p:sp>
    </p:spTree>
    <p:extLst>
      <p:ext uri="{BB962C8B-B14F-4D97-AF65-F5344CB8AC3E}">
        <p14:creationId xmlns:p14="http://schemas.microsoft.com/office/powerpoint/2010/main" val="2619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back</a:t>
            </a:r>
            <a:r>
              <a:rPr lang="zh-CN" altLang="en-US" dirty="0"/>
              <a:t>回；后背  </a:t>
            </a:r>
            <a:r>
              <a:rPr lang="en-US" altLang="zh-CN" dirty="0"/>
              <a:t>——pack</a:t>
            </a:r>
            <a:r>
              <a:rPr lang="zh-CN" altLang="en-US" dirty="0"/>
              <a:t>背包 </a:t>
            </a:r>
          </a:p>
          <a:p>
            <a:r>
              <a:rPr lang="en-US" altLang="zh-CN" dirty="0"/>
              <a:t>sting</a:t>
            </a:r>
            <a:r>
              <a:rPr lang="zh-CN" altLang="en-US" dirty="0"/>
              <a:t>刺       </a:t>
            </a:r>
            <a:r>
              <a:rPr lang="en-US" altLang="zh-CN" dirty="0"/>
              <a:t>——stink</a:t>
            </a:r>
            <a:r>
              <a:rPr lang="zh-CN" altLang="en-US" dirty="0"/>
              <a:t>刺鼻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中断     </a:t>
            </a:r>
            <a:r>
              <a:rPr lang="en-US" altLang="zh-CN" dirty="0"/>
              <a:t>——brake</a:t>
            </a:r>
            <a:r>
              <a:rPr lang="zh-CN" altLang="en-US" dirty="0"/>
              <a:t>车闸</a:t>
            </a:r>
          </a:p>
          <a:p>
            <a:r>
              <a:rPr lang="en-US" altLang="zh-CN" dirty="0"/>
              <a:t>wine</a:t>
            </a:r>
            <a:r>
              <a:rPr lang="zh-CN" altLang="en-US" dirty="0"/>
              <a:t>葡萄酒    </a:t>
            </a:r>
            <a:r>
              <a:rPr lang="en-US" altLang="zh-CN" dirty="0"/>
              <a:t>——vine</a:t>
            </a:r>
            <a:r>
              <a:rPr lang="zh-CN" altLang="en-US" dirty="0"/>
              <a:t>葡萄藤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orange</a:t>
            </a:r>
            <a:r>
              <a:rPr lang="zh-CN" altLang="en-US" dirty="0"/>
              <a:t>橙子</a:t>
            </a:r>
          </a:p>
        </p:txBody>
      </p:sp>
    </p:spTree>
    <p:extLst>
      <p:ext uri="{BB962C8B-B14F-4D97-AF65-F5344CB8AC3E}">
        <p14:creationId xmlns:p14="http://schemas.microsoft.com/office/powerpoint/2010/main" val="197620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地位如此低的字母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b="1" dirty="0">
                <a:solidFill>
                  <a:srgbClr val="00B050"/>
                </a:solidFill>
              </a:rPr>
              <a:t>h</a:t>
            </a:r>
            <a:r>
              <a:rPr lang="zh-CN" altLang="en-US" sz="2600" b="1" dirty="0">
                <a:solidFill>
                  <a:srgbClr val="00B050"/>
                </a:solidFill>
              </a:rPr>
              <a:t>常常不发音</a:t>
            </a:r>
          </a:p>
          <a:p>
            <a:r>
              <a:rPr lang="en-US" altLang="zh-CN" dirty="0"/>
              <a:t>hour</a:t>
            </a:r>
          </a:p>
          <a:p>
            <a:r>
              <a:rPr lang="en-US" altLang="zh-CN" dirty="0"/>
              <a:t>honest</a:t>
            </a:r>
          </a:p>
          <a:p>
            <a:r>
              <a:rPr lang="en-US" altLang="zh-CN" dirty="0"/>
              <a:t>honor</a:t>
            </a:r>
          </a:p>
          <a:p>
            <a:endParaRPr lang="en-US" altLang="zh-CN" sz="2600" b="1" dirty="0">
              <a:solidFill>
                <a:srgbClr val="00B050"/>
              </a:solidFill>
            </a:endParaRPr>
          </a:p>
          <a:p>
            <a:r>
              <a:rPr lang="en-US" altLang="zh-CN" sz="2600" b="1" dirty="0">
                <a:solidFill>
                  <a:srgbClr val="00B050"/>
                </a:solidFill>
              </a:rPr>
              <a:t>h</a:t>
            </a:r>
            <a:r>
              <a:rPr lang="zh-CN" altLang="en-US" sz="2600" b="1" dirty="0">
                <a:solidFill>
                  <a:srgbClr val="00B050"/>
                </a:solidFill>
              </a:rPr>
              <a:t>常常被略去或添加，对单词意思影响不大</a:t>
            </a:r>
          </a:p>
          <a:p>
            <a:r>
              <a:rPr lang="en-US" altLang="zh-CN" dirty="0"/>
              <a:t>hard---arduous</a:t>
            </a:r>
            <a:r>
              <a:rPr lang="zh-CN" altLang="en-US" dirty="0"/>
              <a:t>努力的</a:t>
            </a:r>
          </a:p>
          <a:p>
            <a:r>
              <a:rPr lang="en-US" altLang="zh-CN" dirty="0"/>
              <a:t>channel</a:t>
            </a:r>
            <a:r>
              <a:rPr lang="zh-CN" altLang="en-US" dirty="0"/>
              <a:t>海峡</a:t>
            </a:r>
            <a:r>
              <a:rPr lang="en-US" altLang="zh-CN" dirty="0"/>
              <a:t>, </a:t>
            </a:r>
            <a:r>
              <a:rPr lang="zh-CN" altLang="en-US" dirty="0"/>
              <a:t>水道</a:t>
            </a:r>
            <a:r>
              <a:rPr lang="en-US" altLang="zh-CN" dirty="0"/>
              <a:t>, </a:t>
            </a:r>
            <a:r>
              <a:rPr lang="zh-CN" altLang="en-US" dirty="0"/>
              <a:t>沟</a:t>
            </a:r>
            <a:r>
              <a:rPr lang="en-US" altLang="zh-CN" dirty="0"/>
              <a:t>, </a:t>
            </a:r>
            <a:r>
              <a:rPr lang="zh-CN" altLang="en-US" dirty="0"/>
              <a:t>路线</a:t>
            </a:r>
            <a:r>
              <a:rPr lang="en-US" altLang="zh-CN" dirty="0"/>
              <a:t>--- canal</a:t>
            </a:r>
            <a:r>
              <a:rPr lang="zh-CN" altLang="en-US" dirty="0"/>
              <a:t>运河</a:t>
            </a:r>
          </a:p>
          <a:p>
            <a:r>
              <a:rPr lang="en-US" altLang="zh-CN" dirty="0"/>
              <a:t>cord</a:t>
            </a:r>
            <a:r>
              <a:rPr lang="zh-CN" altLang="en-US" dirty="0"/>
              <a:t>绳子</a:t>
            </a:r>
            <a:r>
              <a:rPr lang="en-US" altLang="zh-CN" dirty="0"/>
              <a:t>---chord</a:t>
            </a:r>
            <a:r>
              <a:rPr lang="zh-CN" altLang="en-US" dirty="0"/>
              <a:t>琴弦；和弦</a:t>
            </a:r>
          </a:p>
        </p:txBody>
      </p:sp>
    </p:spTree>
    <p:extLst>
      <p:ext uri="{BB962C8B-B14F-4D97-AF65-F5344CB8AC3E}">
        <p14:creationId xmlns:p14="http://schemas.microsoft.com/office/powerpoint/2010/main" val="35011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</a:rPr>
              <a:t>鼻音组</a:t>
            </a:r>
            <a:r>
              <a:rPr lang="en-US" altLang="zh-CN" sz="3200" dirty="0">
                <a:solidFill>
                  <a:srgbClr val="00B050"/>
                </a:solidFill>
              </a:rPr>
              <a:t>m-n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前缀</a:t>
            </a:r>
            <a:r>
              <a:rPr lang="en-US" altLang="zh-CN" dirty="0"/>
              <a:t>com/con=common</a:t>
            </a:r>
          </a:p>
          <a:p>
            <a:r>
              <a:rPr lang="zh-CN" altLang="en-US" dirty="0"/>
              <a:t>词根</a:t>
            </a:r>
            <a:r>
              <a:rPr lang="en-US" altLang="zh-CN" dirty="0" err="1"/>
              <a:t>sym</a:t>
            </a:r>
            <a:r>
              <a:rPr lang="en-US" altLang="zh-CN" dirty="0"/>
              <a:t>/</a:t>
            </a:r>
            <a:r>
              <a:rPr lang="en-US" altLang="zh-CN" dirty="0" err="1"/>
              <a:t>syn</a:t>
            </a:r>
            <a:r>
              <a:rPr lang="en-US" altLang="zh-CN" dirty="0"/>
              <a:t>=same</a:t>
            </a:r>
          </a:p>
          <a:p>
            <a:r>
              <a:rPr lang="zh-CN" altLang="en-US" dirty="0"/>
              <a:t>前缀</a:t>
            </a:r>
            <a:r>
              <a:rPr lang="en-US" altLang="zh-CN" dirty="0" err="1"/>
              <a:t>im</a:t>
            </a:r>
            <a:r>
              <a:rPr lang="en-US" altLang="zh-CN" dirty="0"/>
              <a:t>/in=1</a:t>
            </a:r>
            <a:r>
              <a:rPr lang="zh-CN" altLang="en-US" dirty="0"/>
              <a:t>）向里；</a:t>
            </a:r>
            <a:r>
              <a:rPr lang="en-US" altLang="zh-CN" dirty="0"/>
              <a:t>2</a:t>
            </a:r>
            <a:r>
              <a:rPr lang="zh-CN" altLang="en-US" dirty="0"/>
              <a:t>）否定</a:t>
            </a:r>
          </a:p>
        </p:txBody>
      </p:sp>
    </p:spTree>
    <p:extLst>
      <p:ext uri="{BB962C8B-B14F-4D97-AF65-F5344CB8AC3E}">
        <p14:creationId xmlns:p14="http://schemas.microsoft.com/office/powerpoint/2010/main" val="13989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）</a:t>
            </a:r>
            <a:r>
              <a:rPr lang="en-US" altLang="zh-CN" sz="3600" b="1" dirty="0" err="1"/>
              <a:t>im</a:t>
            </a:r>
            <a:r>
              <a:rPr lang="en-US" altLang="zh-CN" sz="3600" b="1" dirty="0"/>
              <a:t>/in</a:t>
            </a:r>
            <a:r>
              <a:rPr lang="zh-CN" altLang="en-US" sz="3600" b="1" dirty="0"/>
              <a:t>表示向里时：</a:t>
            </a:r>
          </a:p>
          <a:p>
            <a:endParaRPr lang="zh-CN" altLang="en-US" dirty="0"/>
          </a:p>
          <a:p>
            <a:r>
              <a:rPr lang="en-US" altLang="zh-CN" dirty="0"/>
              <a:t>imprison </a:t>
            </a:r>
            <a:r>
              <a:rPr lang="zh-CN" altLang="en-US" dirty="0"/>
              <a:t>监禁（</a:t>
            </a:r>
            <a:r>
              <a:rPr lang="en-US" altLang="zh-CN" dirty="0" err="1"/>
              <a:t>im+prison</a:t>
            </a:r>
            <a:r>
              <a:rPr lang="en-US" altLang="zh-CN" dirty="0"/>
              <a:t> </a:t>
            </a:r>
            <a:r>
              <a:rPr lang="zh-CN" altLang="en-US" dirty="0"/>
              <a:t>监狱） </a:t>
            </a:r>
          </a:p>
          <a:p>
            <a:r>
              <a:rPr lang="en-US" altLang="zh-CN" dirty="0"/>
              <a:t>impel </a:t>
            </a:r>
            <a:r>
              <a:rPr lang="zh-CN" altLang="en-US" dirty="0"/>
              <a:t>驱动（</a:t>
            </a:r>
            <a:r>
              <a:rPr lang="en-US" altLang="zh-CN" dirty="0" err="1"/>
              <a:t>im+pel</a:t>
            </a:r>
            <a:r>
              <a:rPr lang="en-US" altLang="zh-CN" dirty="0"/>
              <a:t> </a:t>
            </a:r>
            <a:r>
              <a:rPr lang="zh-CN" altLang="en-US" dirty="0"/>
              <a:t>推→推进，驱动） </a:t>
            </a:r>
          </a:p>
          <a:p>
            <a:r>
              <a:rPr lang="en-US" altLang="zh-CN" dirty="0"/>
              <a:t>imperil </a:t>
            </a:r>
            <a:r>
              <a:rPr lang="zh-CN" altLang="en-US" dirty="0"/>
              <a:t>使陷入危险中（</a:t>
            </a:r>
            <a:r>
              <a:rPr lang="en-US" altLang="zh-CN" dirty="0" err="1"/>
              <a:t>im+peril</a:t>
            </a:r>
            <a:r>
              <a:rPr lang="en-US" altLang="zh-CN" dirty="0"/>
              <a:t> </a:t>
            </a:r>
            <a:r>
              <a:rPr lang="zh-CN" altLang="en-US" dirty="0"/>
              <a:t>危险）</a:t>
            </a:r>
          </a:p>
          <a:p>
            <a:r>
              <a:rPr lang="en-US" altLang="zh-CN" dirty="0"/>
              <a:t>impress </a:t>
            </a:r>
            <a:r>
              <a:rPr lang="zh-CN" altLang="en-US" dirty="0"/>
              <a:t>留下深刻印象（</a:t>
            </a:r>
            <a:r>
              <a:rPr lang="en-US" altLang="zh-CN" dirty="0" err="1"/>
              <a:t>im+press</a:t>
            </a:r>
            <a:r>
              <a:rPr lang="zh-CN" altLang="en-US" dirty="0"/>
              <a:t>压，就像压进脑海里）</a:t>
            </a:r>
          </a:p>
          <a:p>
            <a:endParaRPr lang="zh-CN" altLang="en-US" dirty="0"/>
          </a:p>
          <a:p>
            <a:r>
              <a:rPr lang="en-US" altLang="zh-CN" dirty="0"/>
              <a:t>include</a:t>
            </a:r>
            <a:r>
              <a:rPr lang="zh-CN" altLang="en-US" dirty="0"/>
              <a:t>包括（</a:t>
            </a:r>
            <a:r>
              <a:rPr lang="en-US" altLang="zh-CN" dirty="0" err="1"/>
              <a:t>in+clude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income</a:t>
            </a:r>
            <a:r>
              <a:rPr lang="zh-CN" altLang="en-US" dirty="0"/>
              <a:t>收入（</a:t>
            </a:r>
            <a:r>
              <a:rPr lang="en-US" altLang="zh-CN" dirty="0" err="1"/>
              <a:t>in+come</a:t>
            </a:r>
            <a:r>
              <a:rPr lang="zh-CN" altLang="en-US" dirty="0"/>
              <a:t>进来的钱）</a:t>
            </a:r>
          </a:p>
          <a:p>
            <a:r>
              <a:rPr lang="en-US" altLang="zh-CN" dirty="0"/>
              <a:t>instinct</a:t>
            </a:r>
            <a:r>
              <a:rPr lang="zh-CN" altLang="en-US" dirty="0"/>
              <a:t>直觉；本能（</a:t>
            </a:r>
            <a:r>
              <a:rPr lang="en-US" altLang="zh-CN" dirty="0" err="1"/>
              <a:t>in+stinc</a:t>
            </a:r>
            <a:r>
              <a:rPr lang="zh-CN" altLang="en-US" dirty="0"/>
              <a:t>来自于</a:t>
            </a:r>
            <a:r>
              <a:rPr lang="en-US" altLang="zh-CN" dirty="0"/>
              <a:t>sting</a:t>
            </a:r>
            <a:r>
              <a:rPr lang="zh-CN" altLang="en-US" dirty="0"/>
              <a:t>，扎进内心深处的）</a:t>
            </a:r>
          </a:p>
          <a:p>
            <a:r>
              <a:rPr lang="en-US" altLang="zh-CN" dirty="0"/>
              <a:t>inhume</a:t>
            </a:r>
            <a:r>
              <a:rPr lang="zh-CN" altLang="en-US" dirty="0"/>
              <a:t>埋藏（</a:t>
            </a:r>
            <a:r>
              <a:rPr lang="en-US" altLang="zh-CN" dirty="0"/>
              <a:t>in+</a:t>
            </a:r>
            <a:r>
              <a:rPr lang="zh-CN" altLang="en-US" dirty="0"/>
              <a:t>词根</a:t>
            </a:r>
            <a:r>
              <a:rPr lang="en-US" altLang="zh-CN" dirty="0"/>
              <a:t>hum+</a:t>
            </a:r>
            <a:r>
              <a:rPr lang="zh-CN" altLang="en-US" dirty="0"/>
              <a:t>动词后缀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hum</a:t>
            </a:r>
            <a:r>
              <a:rPr lang="zh-CN" altLang="en-US" dirty="0"/>
              <a:t>表示泥土）</a:t>
            </a:r>
          </a:p>
        </p:txBody>
      </p:sp>
    </p:spTree>
    <p:extLst>
      <p:ext uri="{BB962C8B-B14F-4D97-AF65-F5344CB8AC3E}">
        <p14:creationId xmlns:p14="http://schemas.microsoft.com/office/powerpoint/2010/main" val="17422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b="1" dirty="0"/>
              <a:t>2</a:t>
            </a:r>
            <a:r>
              <a:rPr lang="zh-CN" altLang="en-US" sz="3000" b="1" dirty="0"/>
              <a:t>）</a:t>
            </a:r>
            <a:r>
              <a:rPr lang="en-US" altLang="zh-CN" sz="3000" b="1" dirty="0" err="1"/>
              <a:t>im</a:t>
            </a:r>
            <a:r>
              <a:rPr lang="en-US" altLang="zh-CN" sz="3000" b="1" dirty="0"/>
              <a:t>/in</a:t>
            </a:r>
            <a:r>
              <a:rPr lang="zh-CN" altLang="en-US" sz="3000" b="1" dirty="0"/>
              <a:t>表示否定时：</a:t>
            </a:r>
          </a:p>
          <a:p>
            <a:endParaRPr lang="zh-CN" altLang="en-US" dirty="0"/>
          </a:p>
          <a:p>
            <a:r>
              <a:rPr lang="en-US" altLang="zh-CN" dirty="0"/>
              <a:t>impossible </a:t>
            </a:r>
            <a:r>
              <a:rPr lang="zh-CN" altLang="en-US" dirty="0"/>
              <a:t>不可能的（</a:t>
            </a:r>
            <a:r>
              <a:rPr lang="en-US" altLang="zh-CN" dirty="0" err="1"/>
              <a:t>im+plssible</a:t>
            </a:r>
            <a:r>
              <a:rPr lang="en-US" altLang="zh-CN" dirty="0"/>
              <a:t> </a:t>
            </a:r>
            <a:r>
              <a:rPr lang="zh-CN" altLang="en-US" dirty="0"/>
              <a:t>可能的）</a:t>
            </a:r>
          </a:p>
          <a:p>
            <a:r>
              <a:rPr lang="en-US" altLang="zh-CN" dirty="0"/>
              <a:t>immoral </a:t>
            </a:r>
            <a:r>
              <a:rPr lang="zh-CN" altLang="en-US" dirty="0"/>
              <a:t>不道德的（</a:t>
            </a:r>
            <a:r>
              <a:rPr lang="en-US" altLang="zh-CN" dirty="0" err="1"/>
              <a:t>im+moral</a:t>
            </a:r>
            <a:r>
              <a:rPr lang="en-US" altLang="zh-CN" dirty="0"/>
              <a:t> </a:t>
            </a:r>
            <a:r>
              <a:rPr lang="zh-CN" altLang="en-US" dirty="0"/>
              <a:t>道德）</a:t>
            </a:r>
          </a:p>
          <a:p>
            <a:r>
              <a:rPr lang="en-US" altLang="zh-CN" dirty="0"/>
              <a:t>impolite </a:t>
            </a:r>
            <a:r>
              <a:rPr lang="zh-CN" altLang="en-US" dirty="0"/>
              <a:t>无礼的（</a:t>
            </a:r>
            <a:r>
              <a:rPr lang="en-US" altLang="zh-CN" dirty="0" err="1"/>
              <a:t>im+polite</a:t>
            </a:r>
            <a:r>
              <a:rPr lang="en-US" altLang="zh-CN" dirty="0"/>
              <a:t> </a:t>
            </a:r>
            <a:r>
              <a:rPr lang="zh-CN" altLang="en-US" dirty="0"/>
              <a:t>礼貌的）</a:t>
            </a:r>
          </a:p>
          <a:p>
            <a:r>
              <a:rPr lang="en-US" altLang="zh-CN" dirty="0"/>
              <a:t>impartial </a:t>
            </a:r>
            <a:r>
              <a:rPr lang="zh-CN" altLang="en-US" dirty="0"/>
              <a:t>公平的（</a:t>
            </a:r>
            <a:r>
              <a:rPr lang="en-US" altLang="zh-CN" dirty="0" err="1"/>
              <a:t>im+partial</a:t>
            </a:r>
            <a:r>
              <a:rPr lang="en-US" altLang="zh-CN" dirty="0"/>
              <a:t> </a:t>
            </a:r>
            <a:r>
              <a:rPr lang="zh-CN" altLang="en-US" dirty="0"/>
              <a:t>有偏见的） </a:t>
            </a:r>
          </a:p>
          <a:p>
            <a:r>
              <a:rPr lang="en-US" altLang="zh-CN" dirty="0"/>
              <a:t>impassive </a:t>
            </a:r>
            <a:r>
              <a:rPr lang="zh-CN" altLang="en-US" dirty="0"/>
              <a:t>无动于衷的（</a:t>
            </a:r>
            <a:r>
              <a:rPr lang="en-US" altLang="zh-CN" dirty="0" err="1"/>
              <a:t>im+pass</a:t>
            </a:r>
            <a:r>
              <a:rPr lang="en-US" altLang="zh-CN" dirty="0"/>
              <a:t> </a:t>
            </a:r>
            <a:r>
              <a:rPr lang="zh-CN" altLang="en-US" dirty="0"/>
              <a:t>感情</a:t>
            </a:r>
            <a:r>
              <a:rPr lang="en-US" altLang="zh-CN" dirty="0"/>
              <a:t>+</a:t>
            </a:r>
            <a:r>
              <a:rPr lang="en-US" altLang="zh-CN" dirty="0" err="1"/>
              <a:t>ive</a:t>
            </a:r>
            <a:r>
              <a:rPr lang="en-US" altLang="zh-CN" dirty="0"/>
              <a:t>→</a:t>
            </a:r>
            <a:r>
              <a:rPr lang="zh-CN" altLang="en-US" dirty="0"/>
              <a:t>没感情） </a:t>
            </a:r>
          </a:p>
          <a:p>
            <a:r>
              <a:rPr lang="en-US" altLang="zh-CN" dirty="0"/>
              <a:t>immortal </a:t>
            </a:r>
            <a:r>
              <a:rPr lang="zh-CN" altLang="en-US" dirty="0"/>
              <a:t>不朽的（</a:t>
            </a:r>
            <a:r>
              <a:rPr lang="en-US" altLang="zh-CN" dirty="0" err="1"/>
              <a:t>im+mortal</a:t>
            </a:r>
            <a:r>
              <a:rPr lang="en-US" altLang="zh-CN" dirty="0"/>
              <a:t> </a:t>
            </a:r>
            <a:r>
              <a:rPr lang="zh-CN" altLang="en-US" dirty="0"/>
              <a:t>死的） </a:t>
            </a:r>
          </a:p>
          <a:p>
            <a:r>
              <a:rPr lang="en-US" altLang="zh-CN" dirty="0"/>
              <a:t>immutable </a:t>
            </a:r>
            <a:r>
              <a:rPr lang="zh-CN" altLang="en-US" dirty="0"/>
              <a:t>不变的（</a:t>
            </a:r>
            <a:r>
              <a:rPr lang="en-US" altLang="zh-CN" dirty="0" err="1"/>
              <a:t>im+mutable</a:t>
            </a:r>
            <a:r>
              <a:rPr lang="en-US" altLang="zh-CN" dirty="0"/>
              <a:t> </a:t>
            </a:r>
            <a:r>
              <a:rPr lang="zh-CN" altLang="en-US" dirty="0"/>
              <a:t>可变的） </a:t>
            </a:r>
          </a:p>
        </p:txBody>
      </p:sp>
    </p:spTree>
    <p:extLst>
      <p:ext uri="{BB962C8B-B14F-4D97-AF65-F5344CB8AC3E}">
        <p14:creationId xmlns:p14="http://schemas.microsoft.com/office/powerpoint/2010/main" val="14768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polite</a:t>
            </a:r>
            <a:r>
              <a:rPr lang="zh-CN" altLang="en-US" dirty="0"/>
              <a:t>（礼貌的）→</a:t>
            </a:r>
            <a:r>
              <a:rPr lang="en-US" altLang="zh-CN" dirty="0"/>
              <a:t>impolite</a:t>
            </a:r>
            <a:r>
              <a:rPr lang="zh-CN" altLang="en-US" dirty="0"/>
              <a:t>（不礼貌的） </a:t>
            </a:r>
          </a:p>
          <a:p>
            <a:r>
              <a:rPr lang="en-US" altLang="zh-CN" dirty="0"/>
              <a:t>proper</a:t>
            </a:r>
            <a:r>
              <a:rPr lang="zh-CN" altLang="en-US" dirty="0"/>
              <a:t>（合适的）→</a:t>
            </a:r>
            <a:r>
              <a:rPr lang="en-US" altLang="zh-CN" dirty="0"/>
              <a:t>improper</a:t>
            </a:r>
            <a:r>
              <a:rPr lang="zh-CN" altLang="en-US" dirty="0"/>
              <a:t>（不合适的） </a:t>
            </a:r>
          </a:p>
          <a:p>
            <a:r>
              <a:rPr lang="en-US" altLang="zh-CN" dirty="0"/>
              <a:t>pure→</a:t>
            </a:r>
            <a:r>
              <a:rPr lang="zh-CN" altLang="en-US" dirty="0"/>
              <a:t>（纯洁的）→</a:t>
            </a:r>
            <a:r>
              <a:rPr lang="en-US" altLang="zh-CN" dirty="0"/>
              <a:t>impure</a:t>
            </a:r>
            <a:r>
              <a:rPr lang="zh-CN" altLang="en-US" dirty="0"/>
              <a:t>（不纯洁的 </a:t>
            </a:r>
          </a:p>
          <a:p>
            <a:r>
              <a:rPr lang="en-US" altLang="zh-CN" dirty="0"/>
              <a:t>prefect</a:t>
            </a:r>
            <a:r>
              <a:rPr lang="zh-CN" altLang="en-US" dirty="0"/>
              <a:t>（完美的）→</a:t>
            </a:r>
            <a:r>
              <a:rPr lang="en-US" altLang="zh-CN" dirty="0" err="1"/>
              <a:t>imprefect</a:t>
            </a:r>
            <a:r>
              <a:rPr lang="zh-CN" altLang="en-US" dirty="0"/>
              <a:t>（不完美的） </a:t>
            </a:r>
          </a:p>
          <a:p>
            <a:r>
              <a:rPr lang="en-US" altLang="zh-CN" dirty="0"/>
              <a:t>patient</a:t>
            </a:r>
            <a:r>
              <a:rPr lang="zh-CN" altLang="en-US" dirty="0"/>
              <a:t>（有耐心的）→</a:t>
            </a:r>
            <a:r>
              <a:rPr lang="en-US" altLang="zh-CN" dirty="0"/>
              <a:t>impatient</a:t>
            </a:r>
            <a:r>
              <a:rPr lang="zh-CN" altLang="en-US" dirty="0"/>
              <a:t>（没耐心的）</a:t>
            </a:r>
          </a:p>
        </p:txBody>
      </p:sp>
    </p:spTree>
    <p:extLst>
      <p:ext uri="{BB962C8B-B14F-4D97-AF65-F5344CB8AC3E}">
        <p14:creationId xmlns:p14="http://schemas.microsoft.com/office/powerpoint/2010/main" val="31065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direct</a:t>
            </a:r>
            <a:r>
              <a:rPr lang="zh-CN" altLang="en-US" dirty="0"/>
              <a:t>（直接的）→</a:t>
            </a:r>
            <a:r>
              <a:rPr lang="en-US" altLang="zh-CN" dirty="0"/>
              <a:t>indirect</a:t>
            </a:r>
            <a:r>
              <a:rPr lang="zh-CN" altLang="en-US" dirty="0"/>
              <a:t>（间接的） </a:t>
            </a:r>
          </a:p>
          <a:p>
            <a:r>
              <a:rPr lang="en-US" altLang="zh-CN" dirty="0"/>
              <a:t>famous</a:t>
            </a:r>
            <a:r>
              <a:rPr lang="zh-CN" altLang="en-US" dirty="0"/>
              <a:t>（著名的）→</a:t>
            </a:r>
            <a:r>
              <a:rPr lang="en-US" altLang="zh-CN" dirty="0"/>
              <a:t>infamous</a:t>
            </a:r>
            <a:r>
              <a:rPr lang="zh-CN" altLang="en-US" dirty="0"/>
              <a:t>（声名狼藉的） </a:t>
            </a:r>
          </a:p>
          <a:p>
            <a:r>
              <a:rPr lang="en-US" altLang="zh-CN" dirty="0"/>
              <a:t>glorious</a:t>
            </a:r>
            <a:r>
              <a:rPr lang="zh-CN" altLang="en-US" dirty="0"/>
              <a:t>（光荣的）→</a:t>
            </a:r>
            <a:r>
              <a:rPr lang="en-US" altLang="zh-CN" dirty="0"/>
              <a:t>inglorious</a:t>
            </a:r>
            <a:r>
              <a:rPr lang="zh-CN" altLang="en-US" dirty="0"/>
              <a:t>（不光彩的） </a:t>
            </a:r>
          </a:p>
          <a:p>
            <a:r>
              <a:rPr lang="en-US" altLang="zh-CN" dirty="0"/>
              <a:t>stable</a:t>
            </a:r>
            <a:r>
              <a:rPr lang="zh-CN" altLang="en-US" dirty="0"/>
              <a:t>（稳定的）→</a:t>
            </a:r>
            <a:r>
              <a:rPr lang="en-US" altLang="zh-CN" dirty="0"/>
              <a:t>instable</a:t>
            </a:r>
            <a:r>
              <a:rPr lang="zh-CN" altLang="en-US" dirty="0"/>
              <a:t>（不稳定的） </a:t>
            </a:r>
          </a:p>
          <a:p>
            <a:r>
              <a:rPr lang="en-US" altLang="zh-CN" dirty="0"/>
              <a:t>harmonious</a:t>
            </a:r>
            <a:r>
              <a:rPr lang="zh-CN" altLang="en-US" dirty="0"/>
              <a:t>（和谐的）→</a:t>
            </a:r>
            <a:r>
              <a:rPr lang="en-US" altLang="zh-CN" dirty="0"/>
              <a:t>inharmonious</a:t>
            </a:r>
            <a:r>
              <a:rPr lang="zh-CN" altLang="en-US" dirty="0"/>
              <a:t>（不和谐的）</a:t>
            </a:r>
          </a:p>
          <a:p>
            <a:r>
              <a:rPr lang="en-US" altLang="zh-CN" dirty="0"/>
              <a:t>correct</a:t>
            </a:r>
            <a:r>
              <a:rPr lang="zh-CN" altLang="en-US" dirty="0"/>
              <a:t>（正确的）→</a:t>
            </a:r>
            <a:r>
              <a:rPr lang="en-US" altLang="zh-CN" dirty="0"/>
              <a:t>incorrect</a:t>
            </a:r>
            <a:r>
              <a:rPr lang="zh-CN" altLang="en-US" dirty="0"/>
              <a:t>（不正确的）</a:t>
            </a:r>
          </a:p>
          <a:p>
            <a:r>
              <a:rPr lang="en-US" altLang="zh-CN" dirty="0"/>
              <a:t>ability</a:t>
            </a:r>
            <a:r>
              <a:rPr lang="zh-CN" altLang="en-US" dirty="0"/>
              <a:t>（能力）→</a:t>
            </a:r>
            <a:r>
              <a:rPr lang="en-US" altLang="zh-CN" dirty="0"/>
              <a:t>inability</a:t>
            </a:r>
            <a:r>
              <a:rPr lang="zh-CN" altLang="en-US" dirty="0"/>
              <a:t>（无能，无力）</a:t>
            </a:r>
          </a:p>
          <a:p>
            <a:r>
              <a:rPr lang="en-US" altLang="zh-CN" dirty="0"/>
              <a:t>accurate</a:t>
            </a:r>
            <a:r>
              <a:rPr lang="zh-CN" altLang="en-US" dirty="0"/>
              <a:t>（准确的）→</a:t>
            </a:r>
            <a:r>
              <a:rPr lang="en-US" altLang="zh-CN" dirty="0"/>
              <a:t>inaccurate</a:t>
            </a:r>
            <a:r>
              <a:rPr lang="zh-CN" altLang="en-US" dirty="0"/>
              <a:t>（不准确的）</a:t>
            </a:r>
          </a:p>
        </p:txBody>
      </p:sp>
    </p:spTree>
    <p:extLst>
      <p:ext uri="{BB962C8B-B14F-4D97-AF65-F5344CB8AC3E}">
        <p14:creationId xmlns:p14="http://schemas.microsoft.com/office/powerpoint/2010/main" val="17119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800" b="1" dirty="0">
                <a:solidFill>
                  <a:srgbClr val="00B050"/>
                </a:solidFill>
              </a:rPr>
              <a:t>m-w</a:t>
            </a:r>
          </a:p>
          <a:p>
            <a:endParaRPr lang="en-US" altLang="zh-CN" dirty="0"/>
          </a:p>
          <a:p>
            <a:r>
              <a:rPr lang="en-US" altLang="zh-CN" dirty="0"/>
              <a:t>mild</a:t>
            </a:r>
            <a:r>
              <a:rPr lang="zh-CN" altLang="en-US" dirty="0"/>
              <a:t>温和的</a:t>
            </a:r>
            <a:r>
              <a:rPr lang="en-US" altLang="zh-CN" dirty="0"/>
              <a:t>/wild</a:t>
            </a:r>
            <a:r>
              <a:rPr lang="zh-CN" altLang="en-US" dirty="0"/>
              <a:t>狂野的</a:t>
            </a:r>
          </a:p>
          <a:p>
            <a:r>
              <a:rPr lang="en-US" altLang="zh-CN" dirty="0"/>
              <a:t>war</a:t>
            </a:r>
            <a:r>
              <a:rPr lang="zh-CN" altLang="en-US" dirty="0"/>
              <a:t>战争</a:t>
            </a:r>
            <a:r>
              <a:rPr lang="en-US" altLang="zh-CN" dirty="0"/>
              <a:t>/Mars</a:t>
            </a:r>
            <a:r>
              <a:rPr lang="zh-CN" altLang="en-US" dirty="0"/>
              <a:t>战神马尔斯</a:t>
            </a:r>
          </a:p>
          <a:p>
            <a:r>
              <a:rPr lang="en-US" altLang="zh-CN" dirty="0"/>
              <a:t>melt</a:t>
            </a:r>
            <a:r>
              <a:rPr lang="zh-CN" altLang="en-US" dirty="0"/>
              <a:t>熔化</a:t>
            </a:r>
            <a:r>
              <a:rPr lang="en-US" altLang="zh-CN" dirty="0"/>
              <a:t>/weld</a:t>
            </a:r>
            <a:r>
              <a:rPr lang="zh-CN" altLang="en-US" dirty="0"/>
              <a:t>焊接</a:t>
            </a:r>
          </a:p>
          <a:p>
            <a:endParaRPr lang="zh-CN" altLang="en-US" dirty="0"/>
          </a:p>
          <a:p>
            <a:r>
              <a:rPr lang="zh-CN" altLang="en-US" b="1" dirty="0"/>
              <a:t>词根</a:t>
            </a:r>
            <a:r>
              <a:rPr lang="en-US" altLang="zh-CN" b="1" dirty="0" err="1"/>
              <a:t>mur</a:t>
            </a:r>
            <a:r>
              <a:rPr lang="zh-CN" altLang="en-US" b="1" dirty="0"/>
              <a:t>墙</a:t>
            </a:r>
            <a:r>
              <a:rPr lang="en-US" altLang="zh-CN" b="1" dirty="0"/>
              <a:t>——wall</a:t>
            </a:r>
          </a:p>
          <a:p>
            <a:r>
              <a:rPr lang="en-US" altLang="zh-CN" dirty="0"/>
              <a:t>mural </a:t>
            </a:r>
            <a:r>
              <a:rPr lang="zh-CN" altLang="en-US" dirty="0"/>
              <a:t>墙壁的；壁画</a:t>
            </a:r>
          </a:p>
          <a:p>
            <a:r>
              <a:rPr lang="en-US" altLang="zh-CN" dirty="0"/>
              <a:t>muralist </a:t>
            </a:r>
            <a:r>
              <a:rPr lang="zh-CN" altLang="en-US" dirty="0"/>
              <a:t>壁画家，壁画师</a:t>
            </a:r>
          </a:p>
          <a:p>
            <a:r>
              <a:rPr lang="en-US" altLang="zh-CN" dirty="0"/>
              <a:t>immure</a:t>
            </a:r>
            <a:r>
              <a:rPr lang="zh-CN" altLang="en-US" dirty="0"/>
              <a:t>把</a:t>
            </a:r>
            <a:r>
              <a:rPr lang="en-US" altLang="zh-CN" dirty="0"/>
              <a:t>…</a:t>
            </a:r>
            <a:r>
              <a:rPr lang="zh-CN" altLang="en-US" dirty="0"/>
              <a:t>嵌在墙里；监禁，禁闭</a:t>
            </a:r>
          </a:p>
        </p:txBody>
      </p:sp>
    </p:spTree>
    <p:extLst>
      <p:ext uri="{BB962C8B-B14F-4D97-AF65-F5344CB8AC3E}">
        <p14:creationId xmlns:p14="http://schemas.microsoft.com/office/powerpoint/2010/main" val="12640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800" b="1" dirty="0">
                <a:solidFill>
                  <a:srgbClr val="00B050"/>
                </a:solidFill>
              </a:rPr>
              <a:t>u-v-w</a:t>
            </a:r>
          </a:p>
          <a:p>
            <a:endParaRPr lang="en-US" altLang="zh-CN" dirty="0"/>
          </a:p>
          <a:p>
            <a:r>
              <a:rPr lang="en-US" altLang="zh-CN" dirty="0"/>
              <a:t>went</a:t>
            </a:r>
            <a:r>
              <a:rPr lang="zh-CN" altLang="en-US" dirty="0"/>
              <a:t>走</a:t>
            </a:r>
            <a:r>
              <a:rPr lang="en-US" altLang="zh-CN" dirty="0"/>
              <a:t>/vent</a:t>
            </a:r>
            <a:r>
              <a:rPr lang="zh-CN" altLang="en-US" dirty="0"/>
              <a:t>出口</a:t>
            </a:r>
          </a:p>
          <a:p>
            <a:r>
              <a:rPr lang="en-US" altLang="zh-CN" dirty="0"/>
              <a:t>solve</a:t>
            </a:r>
            <a:r>
              <a:rPr lang="zh-CN" altLang="en-US" dirty="0"/>
              <a:t>解决</a:t>
            </a:r>
            <a:r>
              <a:rPr lang="en-US" altLang="zh-CN" dirty="0"/>
              <a:t>v/solution</a:t>
            </a:r>
            <a:r>
              <a:rPr lang="zh-CN" altLang="en-US" dirty="0"/>
              <a:t>解决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revolve</a:t>
            </a:r>
            <a:r>
              <a:rPr lang="zh-CN" altLang="en-US" dirty="0"/>
              <a:t>反复旋转</a:t>
            </a:r>
            <a:r>
              <a:rPr lang="en-US" altLang="zh-CN" dirty="0"/>
              <a:t>/revolution</a:t>
            </a:r>
            <a:r>
              <a:rPr lang="zh-CN" altLang="en-US" dirty="0"/>
              <a:t>公转；革命</a:t>
            </a:r>
          </a:p>
          <a:p>
            <a:endParaRPr lang="zh-CN" altLang="en-US" b="1" dirty="0"/>
          </a:p>
          <a:p>
            <a:r>
              <a:rPr lang="zh-CN" altLang="en-US" sz="2800" b="1" dirty="0"/>
              <a:t>词根</a:t>
            </a:r>
            <a:r>
              <a:rPr lang="en-US" altLang="zh-CN" sz="2800" b="1" dirty="0" err="1"/>
              <a:t>nav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nau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航行</a:t>
            </a:r>
          </a:p>
          <a:p>
            <a:r>
              <a:rPr lang="en-US" altLang="zh-CN" dirty="0"/>
              <a:t>navy</a:t>
            </a:r>
            <a:r>
              <a:rPr lang="zh-CN" altLang="en-US" dirty="0"/>
              <a:t>海军</a:t>
            </a:r>
          </a:p>
          <a:p>
            <a:r>
              <a:rPr lang="en-US" altLang="zh-CN" dirty="0"/>
              <a:t>nausea</a:t>
            </a:r>
            <a:r>
              <a:rPr lang="zh-CN" altLang="en-US" dirty="0"/>
              <a:t>晕船；恶心</a:t>
            </a:r>
          </a:p>
          <a:p>
            <a:r>
              <a:rPr lang="en-US" altLang="zh-CN" dirty="0"/>
              <a:t>astronaut</a:t>
            </a:r>
            <a:r>
              <a:rPr lang="zh-CN" altLang="en-US" dirty="0"/>
              <a:t>宇航员</a:t>
            </a:r>
          </a:p>
        </p:txBody>
      </p:sp>
    </p:spTree>
    <p:extLst>
      <p:ext uri="{BB962C8B-B14F-4D97-AF65-F5344CB8AC3E}">
        <p14:creationId xmlns:p14="http://schemas.microsoft.com/office/powerpoint/2010/main" val="20205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词根</a:t>
            </a:r>
            <a:r>
              <a:rPr lang="en-US" altLang="zh-CN" sz="3200" b="1" dirty="0" err="1"/>
              <a:t>nov</a:t>
            </a:r>
            <a:r>
              <a:rPr lang="en-US" altLang="zh-CN" sz="3200" b="1" dirty="0"/>
              <a:t>=new</a:t>
            </a:r>
          </a:p>
          <a:p>
            <a:r>
              <a:rPr lang="en-US" altLang="zh-CN" dirty="0"/>
              <a:t>novel</a:t>
            </a:r>
            <a:r>
              <a:rPr lang="zh-CN" altLang="en-US" dirty="0"/>
              <a:t>小说</a:t>
            </a:r>
          </a:p>
          <a:p>
            <a:r>
              <a:rPr lang="en-US" altLang="zh-CN" dirty="0" err="1"/>
              <a:t>novellet</a:t>
            </a:r>
            <a:r>
              <a:rPr lang="en-US" altLang="zh-CN" dirty="0"/>
              <a:t>/novelette</a:t>
            </a:r>
            <a:r>
              <a:rPr lang="zh-CN" altLang="en-US" dirty="0" smtClean="0"/>
              <a:t>中短篇小说</a:t>
            </a:r>
            <a:endParaRPr lang="zh-CN" altLang="en-US" dirty="0"/>
          </a:p>
          <a:p>
            <a:r>
              <a:rPr lang="en-US" altLang="zh-CN" dirty="0"/>
              <a:t>nova</a:t>
            </a:r>
            <a:r>
              <a:rPr lang="zh-CN" altLang="en-US" dirty="0"/>
              <a:t>新星</a:t>
            </a:r>
          </a:p>
          <a:p>
            <a:r>
              <a:rPr lang="en-US" altLang="zh-CN" dirty="0"/>
              <a:t>Lenovo</a:t>
            </a:r>
            <a:r>
              <a:rPr lang="zh-CN" altLang="en-US" dirty="0"/>
              <a:t>联想</a:t>
            </a:r>
          </a:p>
          <a:p>
            <a:r>
              <a:rPr lang="en-US" altLang="zh-CN" dirty="0"/>
              <a:t>renovate</a:t>
            </a:r>
            <a:r>
              <a:rPr lang="zh-CN" altLang="en-US" dirty="0"/>
              <a:t>翻新</a:t>
            </a:r>
          </a:p>
          <a:p>
            <a:r>
              <a:rPr lang="en-US" altLang="zh-CN" dirty="0"/>
              <a:t>innovate</a:t>
            </a:r>
            <a:r>
              <a:rPr lang="zh-CN" altLang="en-US" dirty="0"/>
              <a:t>革新</a:t>
            </a:r>
          </a:p>
        </p:txBody>
      </p:sp>
    </p:spTree>
    <p:extLst>
      <p:ext uri="{BB962C8B-B14F-4D97-AF65-F5344CB8AC3E}">
        <p14:creationId xmlns:p14="http://schemas.microsoft.com/office/powerpoint/2010/main" val="21560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后缀</a:t>
            </a:r>
            <a:r>
              <a:rPr lang="en-US" altLang="zh-CN" sz="3200" b="1" dirty="0"/>
              <a:t>-let/-et=little</a:t>
            </a:r>
            <a:r>
              <a:rPr lang="zh-CN" altLang="en-US" sz="3200" b="1" dirty="0"/>
              <a:t>（小）</a:t>
            </a:r>
          </a:p>
          <a:p>
            <a:r>
              <a:rPr lang="en-US" altLang="zh-CN" dirty="0"/>
              <a:t>piglet    n.</a:t>
            </a:r>
            <a:r>
              <a:rPr lang="zh-CN" altLang="en-US" dirty="0"/>
              <a:t>小猪</a:t>
            </a:r>
          </a:p>
          <a:p>
            <a:r>
              <a:rPr lang="en-US" altLang="zh-CN" dirty="0"/>
              <a:t>streamlet n.</a:t>
            </a:r>
            <a:r>
              <a:rPr lang="zh-CN" altLang="en-US" dirty="0"/>
              <a:t>小溪</a:t>
            </a:r>
            <a:r>
              <a:rPr lang="en-US" altLang="zh-CN" dirty="0"/>
              <a:t>,</a:t>
            </a:r>
            <a:r>
              <a:rPr lang="zh-CN" altLang="en-US" dirty="0"/>
              <a:t>细流</a:t>
            </a:r>
          </a:p>
          <a:p>
            <a:r>
              <a:rPr lang="en-US" altLang="zh-CN" dirty="0"/>
              <a:t>booklet   n.</a:t>
            </a:r>
            <a:r>
              <a:rPr lang="zh-CN" altLang="en-US" dirty="0"/>
              <a:t>小册子</a:t>
            </a:r>
          </a:p>
          <a:p>
            <a:r>
              <a:rPr lang="en-US" altLang="zh-CN" dirty="0"/>
              <a:t>turret    n.</a:t>
            </a:r>
            <a:r>
              <a:rPr lang="zh-CN" altLang="en-US" dirty="0"/>
              <a:t>（能转动的）炮塔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back</a:t>
            </a:r>
            <a:r>
              <a:rPr lang="zh-CN" altLang="en-US" dirty="0"/>
              <a:t>后背</a:t>
            </a:r>
            <a:r>
              <a:rPr lang="en-US" altLang="zh-CN" dirty="0"/>
              <a:t>——pack</a:t>
            </a:r>
            <a:r>
              <a:rPr lang="zh-CN" altLang="en-US" dirty="0"/>
              <a:t>背包</a:t>
            </a:r>
            <a:r>
              <a:rPr lang="en-US" altLang="zh-CN" dirty="0"/>
              <a:t>——packet</a:t>
            </a:r>
            <a:r>
              <a:rPr lang="zh-CN" altLang="en-US" dirty="0"/>
              <a:t>小包</a:t>
            </a:r>
            <a:r>
              <a:rPr lang="en-US" altLang="zh-CN" dirty="0"/>
              <a:t>——pocket</a:t>
            </a:r>
            <a:r>
              <a:rPr lang="zh-CN" altLang="en-US" dirty="0"/>
              <a:t>口袋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11560" y="483518"/>
            <a:ext cx="4040188" cy="47982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英语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" y="1059582"/>
            <a:ext cx="4040188" cy="35350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program</a:t>
            </a:r>
            <a:r>
              <a:rPr lang="en-US" altLang="zh-CN" dirty="0" err="1" smtClean="0">
                <a:solidFill>
                  <a:schemeClr val="bg1"/>
                </a:solidFill>
              </a:rPr>
              <a:t>me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en-US" altLang="zh-CN" dirty="0" err="1" smtClean="0"/>
              <a:t>colo</a:t>
            </a:r>
            <a:r>
              <a:rPr lang="en-US" altLang="zh-CN" dirty="0" err="1" smtClean="0">
                <a:solidFill>
                  <a:schemeClr val="bg1"/>
                </a:solidFill>
              </a:rPr>
              <a:t>u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r>
              <a:rPr lang="en-US" altLang="zh-CN" dirty="0" err="1" smtClean="0"/>
              <a:t>labo</a:t>
            </a:r>
            <a:r>
              <a:rPr lang="en-US" altLang="zh-CN" dirty="0" err="1" smtClean="0">
                <a:solidFill>
                  <a:schemeClr val="bg1"/>
                </a:solidFill>
              </a:rPr>
              <a:t>u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劳动</a:t>
            </a:r>
            <a:endParaRPr lang="en-US" altLang="zh-CN" dirty="0" smtClean="0"/>
          </a:p>
          <a:p>
            <a:r>
              <a:rPr lang="en-US" altLang="zh-CN" dirty="0" smtClean="0"/>
              <a:t>autumn</a:t>
            </a:r>
            <a:r>
              <a:rPr lang="zh-CN" altLang="en-US" dirty="0" smtClean="0"/>
              <a:t>秋天</a:t>
            </a:r>
            <a:endParaRPr lang="en-US" altLang="zh-CN" dirty="0" smtClean="0"/>
          </a:p>
          <a:p>
            <a:r>
              <a:rPr lang="en-US" altLang="zh-CN" dirty="0" err="1" smtClean="0"/>
              <a:t>aeroplane</a:t>
            </a:r>
            <a:r>
              <a:rPr lang="zh-CN" altLang="en-US" dirty="0" smtClean="0"/>
              <a:t>飞机</a:t>
            </a:r>
            <a:endParaRPr lang="en-US" altLang="zh-CN" dirty="0" smtClean="0"/>
          </a:p>
          <a:p>
            <a:r>
              <a:rPr lang="en-US" altLang="zh-CN" dirty="0"/>
              <a:t>film</a:t>
            </a:r>
            <a:r>
              <a:rPr lang="zh-CN" altLang="en-US" dirty="0"/>
              <a:t>薄膜；胶片；电影</a:t>
            </a:r>
          </a:p>
          <a:p>
            <a:r>
              <a:rPr lang="en-US" altLang="zh-CN" dirty="0" err="1"/>
              <a:t>centre</a:t>
            </a:r>
            <a:r>
              <a:rPr lang="zh-CN" altLang="en-US" dirty="0"/>
              <a:t>中心</a:t>
            </a:r>
          </a:p>
          <a:p>
            <a:r>
              <a:rPr lang="en-US" altLang="zh-CN" dirty="0" err="1"/>
              <a:t>metre</a:t>
            </a:r>
            <a:r>
              <a:rPr lang="zh-CN" altLang="en-US" dirty="0"/>
              <a:t>米</a:t>
            </a:r>
          </a:p>
          <a:p>
            <a:r>
              <a:rPr lang="en-US" altLang="zh-CN" dirty="0" err="1"/>
              <a:t>cheque</a:t>
            </a:r>
            <a:r>
              <a:rPr lang="zh-CN" altLang="en-US" dirty="0"/>
              <a:t>支票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4008" y="483518"/>
            <a:ext cx="4041775" cy="47982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美语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6" y="1059582"/>
            <a:ext cx="4041775" cy="3600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en-US" altLang="zh-CN" dirty="0" smtClean="0"/>
              <a:t>color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r>
              <a:rPr lang="en-US" altLang="zh-CN" dirty="0" smtClean="0"/>
              <a:t>labor</a:t>
            </a:r>
            <a:r>
              <a:rPr lang="zh-CN" altLang="en-US" dirty="0" smtClean="0"/>
              <a:t>劳动</a:t>
            </a:r>
            <a:endParaRPr lang="en-US" altLang="zh-CN" dirty="0" smtClean="0"/>
          </a:p>
          <a:p>
            <a:r>
              <a:rPr lang="en-US" altLang="zh-CN" dirty="0" smtClean="0"/>
              <a:t>fall</a:t>
            </a:r>
            <a:r>
              <a:rPr lang="zh-CN" altLang="en-US" dirty="0" smtClean="0"/>
              <a:t>落下；瀑布；秋天</a:t>
            </a:r>
            <a:endParaRPr lang="en-US" altLang="zh-CN" dirty="0" smtClean="0"/>
          </a:p>
          <a:p>
            <a:r>
              <a:rPr lang="en-US" altLang="zh-CN" dirty="0" smtClean="0"/>
              <a:t>airplane</a:t>
            </a:r>
            <a:r>
              <a:rPr lang="zh-CN" altLang="en-US" dirty="0" smtClean="0"/>
              <a:t>飞机</a:t>
            </a:r>
            <a:endParaRPr lang="en-US" altLang="zh-CN" dirty="0" smtClean="0"/>
          </a:p>
          <a:p>
            <a:r>
              <a:rPr lang="en-US" altLang="zh-CN" dirty="0"/>
              <a:t>movie</a:t>
            </a:r>
            <a:r>
              <a:rPr lang="zh-CN" altLang="en-US" dirty="0"/>
              <a:t>电影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中心</a:t>
            </a:r>
          </a:p>
          <a:p>
            <a:r>
              <a:rPr lang="en-US" altLang="zh-CN" dirty="0"/>
              <a:t>meter</a:t>
            </a:r>
            <a:r>
              <a:rPr lang="zh-CN" altLang="en-US" dirty="0"/>
              <a:t>米</a:t>
            </a:r>
          </a:p>
          <a:p>
            <a:r>
              <a:rPr lang="en-US" altLang="zh-CN" dirty="0"/>
              <a:t>check</a:t>
            </a:r>
            <a:r>
              <a:rPr lang="zh-CN" altLang="en-US" dirty="0"/>
              <a:t>支票</a:t>
            </a:r>
          </a:p>
        </p:txBody>
      </p:sp>
    </p:spTree>
    <p:extLst>
      <p:ext uri="{BB962C8B-B14F-4D97-AF65-F5344CB8AC3E}">
        <p14:creationId xmlns:p14="http://schemas.microsoft.com/office/powerpoint/2010/main" val="21635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前缀</a:t>
            </a:r>
            <a:r>
              <a:rPr lang="en-US" altLang="zh-CN" sz="3200" b="1" dirty="0"/>
              <a:t>re-=</a:t>
            </a:r>
            <a:r>
              <a:rPr lang="zh-CN" altLang="en-US" sz="3200" b="1" dirty="0"/>
              <a:t>反复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再，反</a:t>
            </a:r>
          </a:p>
          <a:p>
            <a:r>
              <a:rPr lang="en-US" altLang="zh-CN" dirty="0"/>
              <a:t>restart</a:t>
            </a:r>
            <a:r>
              <a:rPr lang="zh-CN" altLang="en-US" dirty="0"/>
              <a:t>重启</a:t>
            </a:r>
          </a:p>
          <a:p>
            <a:r>
              <a:rPr lang="en-US" altLang="zh-CN" dirty="0"/>
              <a:t>return</a:t>
            </a:r>
            <a:r>
              <a:rPr lang="zh-CN" altLang="en-US" dirty="0"/>
              <a:t>返回</a:t>
            </a:r>
          </a:p>
          <a:p>
            <a:r>
              <a:rPr lang="en-US" altLang="zh-CN" dirty="0"/>
              <a:t>review</a:t>
            </a:r>
            <a:r>
              <a:rPr lang="zh-CN" altLang="en-US" dirty="0"/>
              <a:t>复习，</a:t>
            </a:r>
            <a:r>
              <a:rPr lang="zh-CN" altLang="en-US" dirty="0" smtClean="0"/>
              <a:t>复查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夫讲单词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元音转化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拥有元音发音的非元音字母或字母组合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，可以</a:t>
            </a:r>
            <a:r>
              <a:rPr lang="zh-CN" altLang="en-US" sz="2800" b="1" dirty="0">
                <a:solidFill>
                  <a:srgbClr val="00B050"/>
                </a:solidFill>
              </a:rPr>
              <a:t>视作元音或元音字母组合看待。</a:t>
            </a:r>
          </a:p>
          <a:p>
            <a:r>
              <a:rPr lang="zh-CN" altLang="en-US" sz="2800" dirty="0"/>
              <a:t>例如：</a:t>
            </a:r>
          </a:p>
          <a:p>
            <a:r>
              <a:rPr lang="zh-CN" altLang="en-US" b="1" dirty="0"/>
              <a:t>词根</a:t>
            </a:r>
            <a:r>
              <a:rPr lang="en-US" altLang="zh-CN" b="1" dirty="0" err="1"/>
              <a:t>sym</a:t>
            </a:r>
            <a:r>
              <a:rPr lang="en-US" altLang="zh-CN" b="1" dirty="0"/>
              <a:t>/</a:t>
            </a:r>
            <a:r>
              <a:rPr lang="en-US" altLang="zh-CN" b="1" dirty="0" err="1"/>
              <a:t>syn</a:t>
            </a:r>
            <a:r>
              <a:rPr lang="en-US" altLang="zh-CN" b="1" dirty="0"/>
              <a:t>=same</a:t>
            </a:r>
          </a:p>
          <a:p>
            <a:r>
              <a:rPr lang="en-US" altLang="zh-CN" sz="2000" dirty="0"/>
              <a:t>symphony</a:t>
            </a:r>
            <a:r>
              <a:rPr lang="zh-CN" altLang="en-US" sz="2000" dirty="0"/>
              <a:t>交响乐（</a:t>
            </a:r>
            <a:r>
              <a:rPr lang="en-US" altLang="zh-CN" sz="2000" dirty="0" err="1"/>
              <a:t>sym+phon</a:t>
            </a:r>
            <a:r>
              <a:rPr lang="zh-CN" altLang="en-US" sz="2000" dirty="0"/>
              <a:t>声音）</a:t>
            </a:r>
          </a:p>
          <a:p>
            <a:r>
              <a:rPr lang="en-US" altLang="zh-CN" sz="2000" dirty="0"/>
              <a:t>symmetry</a:t>
            </a:r>
            <a:r>
              <a:rPr lang="zh-CN" altLang="en-US" sz="2000" dirty="0"/>
              <a:t>对称（</a:t>
            </a:r>
            <a:r>
              <a:rPr lang="en-US" altLang="zh-CN" sz="2000" dirty="0" err="1"/>
              <a:t>sym+metr</a:t>
            </a:r>
            <a:r>
              <a:rPr lang="zh-CN" altLang="en-US" sz="2000" dirty="0"/>
              <a:t>测量→两边测量一样→对称）</a:t>
            </a:r>
          </a:p>
          <a:p>
            <a:r>
              <a:rPr lang="en-US" altLang="zh-CN" sz="2000" dirty="0"/>
              <a:t>synonym</a:t>
            </a:r>
            <a:r>
              <a:rPr lang="zh-CN" altLang="en-US" sz="2000" dirty="0"/>
              <a:t>同义词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pig</a:t>
            </a:r>
            <a:r>
              <a:rPr lang="zh-CN" altLang="en-US" b="1" dirty="0"/>
              <a:t>猪</a:t>
            </a:r>
            <a:r>
              <a:rPr lang="en-US" altLang="zh-CN" b="1" dirty="0"/>
              <a:t>/pork</a:t>
            </a:r>
            <a:r>
              <a:rPr lang="zh-CN" altLang="en-US" b="1" dirty="0"/>
              <a:t>猪肉</a:t>
            </a:r>
          </a:p>
        </p:txBody>
      </p:sp>
    </p:spTree>
    <p:extLst>
      <p:ext uri="{BB962C8B-B14F-4D97-AF65-F5344CB8AC3E}">
        <p14:creationId xmlns:p14="http://schemas.microsoft.com/office/powerpoint/2010/main" val="4103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和一些拥有近似元音发音的非元音字母组合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，可以</a:t>
            </a:r>
            <a:r>
              <a:rPr lang="zh-CN" altLang="en-US" sz="2800" b="1" dirty="0">
                <a:solidFill>
                  <a:srgbClr val="00B050"/>
                </a:solidFill>
              </a:rPr>
              <a:t>视作元音字母组合看待。</a:t>
            </a:r>
          </a:p>
          <a:p>
            <a:r>
              <a:rPr lang="zh-CN" altLang="en-US" b="1" dirty="0"/>
              <a:t>例如：</a:t>
            </a:r>
          </a:p>
          <a:p>
            <a:r>
              <a:rPr lang="zh-CN" altLang="en-US" b="1" dirty="0"/>
              <a:t>元音</a:t>
            </a:r>
            <a:r>
              <a:rPr lang="en-US" altLang="zh-CN" b="1" dirty="0"/>
              <a:t>+n</a:t>
            </a:r>
            <a:r>
              <a:rPr lang="zh-CN" altLang="en-US" b="1" dirty="0"/>
              <a:t>，元音</a:t>
            </a:r>
            <a:r>
              <a:rPr lang="en-US" altLang="zh-CN" b="1" dirty="0"/>
              <a:t>+r</a:t>
            </a:r>
            <a:r>
              <a:rPr lang="zh-CN" altLang="en-US" b="1" dirty="0"/>
              <a:t>，元音</a:t>
            </a:r>
            <a:r>
              <a:rPr lang="en-US" altLang="zh-CN" b="1" dirty="0"/>
              <a:t>+l</a:t>
            </a:r>
            <a:r>
              <a:rPr lang="zh-CN" altLang="en-US" b="1" dirty="0"/>
              <a:t>，元音</a:t>
            </a:r>
            <a:r>
              <a:rPr lang="en-US" altLang="zh-CN" b="1" dirty="0"/>
              <a:t>+ng</a:t>
            </a:r>
            <a:r>
              <a:rPr lang="zh-CN" altLang="en-US" b="1" dirty="0"/>
              <a:t>的字母组合</a:t>
            </a:r>
          </a:p>
          <a:p>
            <a:r>
              <a:rPr lang="en-US" altLang="zh-CN" sz="2000" dirty="0"/>
              <a:t>clay</a:t>
            </a:r>
            <a:r>
              <a:rPr lang="zh-CN" altLang="en-US" sz="2000" dirty="0"/>
              <a:t>粘土；肉体</a:t>
            </a:r>
            <a:r>
              <a:rPr lang="en-US" altLang="zh-CN" sz="2000" dirty="0"/>
              <a:t>/cling</a:t>
            </a:r>
            <a:r>
              <a:rPr lang="zh-CN" altLang="en-US" sz="2000" dirty="0"/>
              <a:t>附着；黏附</a:t>
            </a:r>
          </a:p>
          <a:p>
            <a:r>
              <a:rPr lang="en-US" altLang="zh-CN" sz="2000" dirty="0"/>
              <a:t>sway</a:t>
            </a:r>
            <a:r>
              <a:rPr lang="zh-CN" altLang="en-US" sz="2000" dirty="0"/>
              <a:t>摇摆</a:t>
            </a:r>
            <a:r>
              <a:rPr lang="en-US" altLang="zh-CN" sz="2000" dirty="0"/>
              <a:t>/swing</a:t>
            </a:r>
            <a:r>
              <a:rPr lang="zh-CN" altLang="en-US" sz="2000" dirty="0"/>
              <a:t>摇摆</a:t>
            </a:r>
          </a:p>
          <a:p>
            <a:r>
              <a:rPr lang="en-US" altLang="zh-CN" sz="2000" dirty="0"/>
              <a:t>great</a:t>
            </a:r>
            <a:r>
              <a:rPr lang="zh-CN" altLang="en-US" sz="2000" dirty="0"/>
              <a:t>伟大的；大的</a:t>
            </a:r>
            <a:r>
              <a:rPr lang="en-US" altLang="zh-CN" sz="2000" dirty="0"/>
              <a:t>/grand</a:t>
            </a:r>
            <a:r>
              <a:rPr lang="zh-CN" altLang="en-US" sz="2000" dirty="0"/>
              <a:t>宏大的</a:t>
            </a:r>
          </a:p>
          <a:p>
            <a:r>
              <a:rPr lang="en-US" altLang="zh-CN" sz="2000" dirty="0"/>
              <a:t>owe</a:t>
            </a:r>
            <a:r>
              <a:rPr lang="zh-CN" altLang="en-US" sz="2000" dirty="0"/>
              <a:t>欠</a:t>
            </a:r>
            <a:r>
              <a:rPr lang="en-US" altLang="zh-CN" sz="2000" dirty="0"/>
              <a:t>/own</a:t>
            </a:r>
            <a:r>
              <a:rPr lang="zh-CN" altLang="en-US" sz="2000" dirty="0"/>
              <a:t>拥有（字母</a:t>
            </a:r>
            <a:r>
              <a:rPr lang="en-US" altLang="zh-CN" sz="2000" dirty="0"/>
              <a:t>e</a:t>
            </a:r>
            <a:r>
              <a:rPr lang="zh-CN" altLang="en-US" sz="2000" dirty="0"/>
              <a:t>在单词结尾地位极低）</a:t>
            </a:r>
          </a:p>
        </p:txBody>
      </p:sp>
    </p:spTree>
    <p:extLst>
      <p:ext uri="{BB962C8B-B14F-4D97-AF65-F5344CB8AC3E}">
        <p14:creationId xmlns:p14="http://schemas.microsoft.com/office/powerpoint/2010/main" val="34945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元音无规律转化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B050"/>
                </a:solidFill>
              </a:rPr>
              <a:t>a</a:t>
            </a:r>
          </a:p>
          <a:p>
            <a:endParaRPr lang="en-US" altLang="zh-CN" dirty="0"/>
          </a:p>
          <a:p>
            <a:r>
              <a:rPr lang="en-US" altLang="zh-CN" dirty="0"/>
              <a:t>bag</a:t>
            </a:r>
            <a:r>
              <a:rPr lang="zh-CN" altLang="en-US" dirty="0"/>
              <a:t>包</a:t>
            </a:r>
            <a:r>
              <a:rPr lang="en-US" altLang="zh-CN" dirty="0"/>
              <a:t>/beg</a:t>
            </a:r>
            <a:r>
              <a:rPr lang="zh-CN" altLang="en-US" dirty="0"/>
              <a:t>乞讨</a:t>
            </a:r>
          </a:p>
          <a:p>
            <a:r>
              <a:rPr lang="en-US" altLang="zh-CN" dirty="0"/>
              <a:t>beat</a:t>
            </a:r>
            <a:r>
              <a:rPr lang="zh-CN" altLang="en-US" dirty="0"/>
              <a:t>打</a:t>
            </a:r>
            <a:r>
              <a:rPr lang="en-US" altLang="zh-CN" dirty="0"/>
              <a:t>/bat</a:t>
            </a:r>
            <a:r>
              <a:rPr lang="zh-CN" altLang="en-US" dirty="0"/>
              <a:t>球棒</a:t>
            </a:r>
          </a:p>
          <a:p>
            <a:r>
              <a:rPr lang="en-US" altLang="zh-CN" dirty="0"/>
              <a:t>mother/maternal</a:t>
            </a:r>
            <a:r>
              <a:rPr lang="zh-CN" altLang="en-US" dirty="0"/>
              <a:t>母性的；母亲的</a:t>
            </a:r>
          </a:p>
          <a:p>
            <a:r>
              <a:rPr lang="en-US" altLang="zh-CN" dirty="0"/>
              <a:t>name</a:t>
            </a:r>
            <a:r>
              <a:rPr lang="zh-CN" altLang="en-US" dirty="0"/>
              <a:t>名字</a:t>
            </a:r>
            <a:r>
              <a:rPr lang="en-US" altLang="zh-CN" dirty="0"/>
              <a:t>/nominate</a:t>
            </a:r>
            <a:r>
              <a:rPr lang="zh-CN" altLang="en-US" dirty="0"/>
              <a:t>提名</a:t>
            </a:r>
          </a:p>
        </p:txBody>
      </p:sp>
    </p:spTree>
    <p:extLst>
      <p:ext uri="{BB962C8B-B14F-4D97-AF65-F5344CB8AC3E}">
        <p14:creationId xmlns:p14="http://schemas.microsoft.com/office/powerpoint/2010/main" val="26940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B050"/>
                </a:solidFill>
              </a:rPr>
              <a:t>e</a:t>
            </a:r>
          </a:p>
          <a:p>
            <a:endParaRPr lang="en-US" altLang="zh-CN" dirty="0"/>
          </a:p>
          <a:p>
            <a:r>
              <a:rPr lang="en-US" altLang="zh-CN" dirty="0"/>
              <a:t>man/men</a:t>
            </a:r>
          </a:p>
          <a:p>
            <a:r>
              <a:rPr lang="en-US" altLang="zh-CN" dirty="0"/>
              <a:t>rest</a:t>
            </a:r>
            <a:r>
              <a:rPr lang="zh-CN" altLang="en-US" dirty="0"/>
              <a:t>休息</a:t>
            </a:r>
            <a:r>
              <a:rPr lang="en-US" altLang="zh-CN" dirty="0"/>
              <a:t>/rust</a:t>
            </a:r>
            <a:r>
              <a:rPr lang="zh-CN" altLang="en-US" dirty="0"/>
              <a:t>生锈</a:t>
            </a:r>
          </a:p>
          <a:p>
            <a:r>
              <a:rPr lang="en-US" altLang="zh-CN" dirty="0"/>
              <a:t>bag</a:t>
            </a:r>
            <a:r>
              <a:rPr lang="zh-CN" altLang="en-US" dirty="0"/>
              <a:t>包</a:t>
            </a:r>
            <a:r>
              <a:rPr lang="en-US" altLang="zh-CN" dirty="0"/>
              <a:t>/beg</a:t>
            </a:r>
            <a:r>
              <a:rPr lang="zh-CN" altLang="en-US" dirty="0"/>
              <a:t>乞讨</a:t>
            </a:r>
          </a:p>
          <a:p>
            <a:r>
              <a:rPr lang="zh-CN" altLang="en-US" dirty="0"/>
              <a:t>后缀</a:t>
            </a:r>
            <a:r>
              <a:rPr lang="en-US" altLang="zh-CN" dirty="0"/>
              <a:t>-or/</a:t>
            </a:r>
            <a:r>
              <a:rPr lang="zh-CN" altLang="en-US" dirty="0"/>
              <a:t>后缀</a:t>
            </a:r>
            <a:r>
              <a:rPr lang="en-US" altLang="zh-CN" dirty="0"/>
              <a:t>-</a:t>
            </a:r>
            <a:r>
              <a:rPr lang="en-US" altLang="zh-CN" dirty="0" err="1"/>
              <a:t>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0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solidFill>
                  <a:srgbClr val="00B050"/>
                </a:solidFill>
              </a:rPr>
              <a:t>i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lift</a:t>
            </a:r>
            <a:r>
              <a:rPr lang="zh-CN" altLang="en-US" dirty="0"/>
              <a:t>举起</a:t>
            </a:r>
            <a:r>
              <a:rPr lang="en-US" altLang="zh-CN" dirty="0"/>
              <a:t>/loft</a:t>
            </a:r>
            <a:r>
              <a:rPr lang="zh-CN" altLang="en-US" dirty="0"/>
              <a:t>阁楼</a:t>
            </a:r>
          </a:p>
          <a:p>
            <a:r>
              <a:rPr lang="en-US" altLang="zh-CN" dirty="0"/>
              <a:t>knit</a:t>
            </a:r>
            <a:r>
              <a:rPr lang="zh-CN" altLang="en-US" dirty="0"/>
              <a:t>编织</a:t>
            </a:r>
            <a:r>
              <a:rPr lang="en-US" altLang="zh-CN" dirty="0"/>
              <a:t>/knot</a:t>
            </a:r>
            <a:r>
              <a:rPr lang="zh-CN" altLang="en-US" dirty="0"/>
              <a:t>（绳等的）结</a:t>
            </a:r>
          </a:p>
          <a:p>
            <a:r>
              <a:rPr lang="en-US" altLang="zh-CN" dirty="0"/>
              <a:t>fridge</a:t>
            </a:r>
            <a:r>
              <a:rPr lang="zh-CN" altLang="en-US" dirty="0"/>
              <a:t>冰箱</a:t>
            </a:r>
            <a:r>
              <a:rPr lang="en-US" altLang="zh-CN" dirty="0"/>
              <a:t>/freeze</a:t>
            </a:r>
            <a:r>
              <a:rPr lang="zh-CN" altLang="en-US" dirty="0"/>
              <a:t>冻结</a:t>
            </a:r>
          </a:p>
          <a:p>
            <a:r>
              <a:rPr lang="zh-CN" altLang="en-US" dirty="0"/>
              <a:t>前缀</a:t>
            </a:r>
            <a:r>
              <a:rPr lang="en-US" altLang="zh-CN" dirty="0"/>
              <a:t>micro-</a:t>
            </a:r>
            <a:r>
              <a:rPr lang="zh-CN" altLang="en-US" dirty="0"/>
              <a:t>小</a:t>
            </a:r>
            <a:r>
              <a:rPr lang="en-US" altLang="zh-CN" dirty="0"/>
              <a:t>/macro-</a:t>
            </a:r>
            <a:r>
              <a:rPr lang="zh-CN" altLang="en-US" dirty="0"/>
              <a:t>大</a:t>
            </a:r>
          </a:p>
          <a:p>
            <a:r>
              <a:rPr lang="en-US" altLang="zh-CN" dirty="0"/>
              <a:t>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1443</Words>
  <Application>Microsoft Office PowerPoint</Application>
  <PresentationFormat>全屏显示(16:9)</PresentationFormat>
  <Paragraphs>319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</vt:lpstr>
      <vt:lpstr>1_Office 主题</vt:lpstr>
      <vt:lpstr>4_Office 主题</vt:lpstr>
      <vt:lpstr>词汇汇总</vt:lpstr>
      <vt:lpstr>第一课</vt:lpstr>
      <vt:lpstr>PowerPoint 演示文稿</vt:lpstr>
      <vt:lpstr>PowerPoint 演示文稿</vt:lpstr>
      <vt:lpstr>元音转化</vt:lpstr>
      <vt:lpstr>PowerPoint 演示文稿</vt:lpstr>
      <vt:lpstr>元音无规律转化</vt:lpstr>
      <vt:lpstr>PowerPoint 演示文稿</vt:lpstr>
      <vt:lpstr>PowerPoint 演示文稿</vt:lpstr>
      <vt:lpstr>转化规律：</vt:lpstr>
      <vt:lpstr>来奶热组r-l-n</vt:lpstr>
      <vt:lpstr>PowerPoint 演示文稿</vt:lpstr>
      <vt:lpstr>PowerPoint 演示文稿</vt:lpstr>
      <vt:lpstr>PowerPoint 演示文稿</vt:lpstr>
      <vt:lpstr>唇齿组b/p-m-f/v</vt:lpstr>
      <vt:lpstr>PowerPoint 演示文稿</vt:lpstr>
      <vt:lpstr>PowerPoint 演示文稿</vt:lpstr>
      <vt:lpstr>PowerPoint 演示文稿</vt:lpstr>
      <vt:lpstr>PowerPoint 演示文稿</vt:lpstr>
      <vt:lpstr>舌前组d/t-s/c/z-th</vt:lpstr>
      <vt:lpstr>德语英语对比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软腭组g/k/c-h（ch）</vt:lpstr>
      <vt:lpstr>PowerPoint 演示文稿</vt:lpstr>
      <vt:lpstr>PowerPoint 演示文稿</vt:lpstr>
      <vt:lpstr>地位如此低的字母h和e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62</cp:revision>
  <dcterms:created xsi:type="dcterms:W3CDTF">2014-08-02T14:07:21Z</dcterms:created>
  <dcterms:modified xsi:type="dcterms:W3CDTF">2015-01-22T01:20:28Z</dcterms:modified>
</cp:coreProperties>
</file>