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96" r:id="rId6"/>
    <p:sldId id="309" r:id="rId7"/>
    <p:sldId id="314" r:id="rId8"/>
    <p:sldId id="315" r:id="rId9"/>
    <p:sldId id="316" r:id="rId10"/>
    <p:sldId id="317" r:id="rId11"/>
    <p:sldId id="365" r:id="rId12"/>
    <p:sldId id="369" r:id="rId13"/>
    <p:sldId id="370" r:id="rId14"/>
    <p:sldId id="366" r:id="rId15"/>
    <p:sldId id="367" r:id="rId16"/>
    <p:sldId id="368" r:id="rId17"/>
    <p:sldId id="357" r:id="rId18"/>
    <p:sldId id="363" r:id="rId19"/>
    <p:sldId id="364" r:id="rId20"/>
    <p:sldId id="329" r:id="rId21"/>
    <p:sldId id="362" r:id="rId22"/>
    <p:sldId id="361" r:id="rId23"/>
    <p:sldId id="360" r:id="rId24"/>
    <p:sldId id="358" r:id="rId25"/>
    <p:sldId id="359" r:id="rId26"/>
    <p:sldId id="352" r:id="rId27"/>
    <p:sldId id="330" r:id="rId28"/>
    <p:sldId id="353" r:id="rId29"/>
    <p:sldId id="339" r:id="rId30"/>
    <p:sldId id="340" r:id="rId31"/>
    <p:sldId id="341" r:id="rId32"/>
    <p:sldId id="342" r:id="rId33"/>
    <p:sldId id="343" r:id="rId34"/>
    <p:sldId id="344" r:id="rId35"/>
    <p:sldId id="354" r:id="rId36"/>
    <p:sldId id="347" r:id="rId37"/>
    <p:sldId id="351" r:id="rId38"/>
    <p:sldId id="312"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26" autoAdjust="0"/>
    <p:restoredTop sz="94660"/>
  </p:normalViewPr>
  <p:slideViewPr>
    <p:cSldViewPr>
      <p:cViewPr varScale="1">
        <p:scale>
          <a:sx n="144" d="100"/>
          <a:sy n="144" d="100"/>
        </p:scale>
        <p:origin x="-72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sz="2400" dirty="0">
                <a:latin typeface="黑体" panose="02010609060101010101" pitchFamily="49" charset="-122"/>
                <a:ea typeface="黑体" panose="02010609060101010101" pitchFamily="49" charset="-122"/>
              </a:rPr>
              <a:t>常用</a:t>
            </a:r>
            <a:r>
              <a:rPr lang="en-US" altLang="zh-CN" sz="2400" dirty="0">
                <a:latin typeface="黑体" panose="02010609060101010101" pitchFamily="49" charset="-122"/>
                <a:ea typeface="黑体" panose="02010609060101010101" pitchFamily="49" charset="-122"/>
              </a:rPr>
              <a:t>20000</a:t>
            </a:r>
            <a:r>
              <a:rPr lang="zh-CN" altLang="en-US" sz="2400" dirty="0">
                <a:latin typeface="黑体" panose="02010609060101010101" pitchFamily="49" charset="-122"/>
                <a:ea typeface="黑体" panose="02010609060101010101" pitchFamily="49" charset="-122"/>
              </a:rPr>
              <a:t>英语词汇构成图</a:t>
            </a:r>
          </a:p>
        </c:rich>
      </c:tx>
      <c:layout>
        <c:manualLayout>
          <c:xMode val="edge"/>
          <c:yMode val="edge"/>
          <c:x val="0.14733938705884531"/>
          <c:y val="1.7935860233985301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常用20000英语词汇构成图</c:v>
                </c:pt>
              </c:strCache>
            </c:strRef>
          </c:tx>
          <c:explosion val="6"/>
          <c:dPt>
            <c:idx val="0"/>
            <c:bubble3D val="0"/>
            <c:explosion val="0"/>
          </c:dPt>
          <c:dPt>
            <c:idx val="2"/>
            <c:bubble3D val="0"/>
            <c:explosion val="0"/>
          </c:dPt>
          <c:dLbls>
            <c:dLbl>
              <c:idx val="0"/>
              <c:layout>
                <c:manualLayout>
                  <c:x val="-0.22217366473169647"/>
                  <c:y val="0.11049148964615985"/>
                </c:manualLayout>
              </c:layout>
              <c:tx>
                <c:rich>
                  <a:bodyPr/>
                  <a:lstStyle/>
                  <a:p>
                    <a:r>
                      <a:rPr lang="zh-CN" altLang="en-US" sz="1400" dirty="0">
                        <a:latin typeface="黑体" panose="02010609060101010101" pitchFamily="49" charset="-122"/>
                        <a:ea typeface="黑体" panose="02010609060101010101" pitchFamily="49" charset="-122"/>
                      </a:rPr>
                      <a:t>盎格鲁撒克逊语
</a:t>
                    </a:r>
                    <a:r>
                      <a:rPr lang="en-US" altLang="zh-CN" sz="1400" dirty="0">
                        <a:latin typeface="黑体" panose="02010609060101010101" pitchFamily="49" charset="-122"/>
                        <a:ea typeface="黑体" panose="02010609060101010101" pitchFamily="49" charset="-122"/>
                      </a:rPr>
                      <a:t>27%</a:t>
                    </a:r>
                    <a:endParaRPr lang="zh-CN" altLang="en-US" sz="1400" dirty="0">
                      <a:latin typeface="黑体" panose="02010609060101010101" pitchFamily="49" charset="-122"/>
                      <a:ea typeface="黑体" panose="02010609060101010101" pitchFamily="49" charset="-122"/>
                    </a:endParaRPr>
                  </a:p>
                </c:rich>
              </c:tx>
              <c:showLegendKey val="0"/>
              <c:showVal val="0"/>
              <c:showCatName val="1"/>
              <c:showSerName val="0"/>
              <c:showPercent val="1"/>
              <c:showBubbleSize val="0"/>
            </c:dLbl>
            <c:dLbl>
              <c:idx val="1"/>
              <c:layout>
                <c:manualLayout>
                  <c:x val="0.20741329667074029"/>
                  <c:y val="-0.31014185806096872"/>
                </c:manualLayout>
              </c:layout>
              <c:tx>
                <c:rich>
                  <a:bodyPr/>
                  <a:lstStyle/>
                  <a:p>
                    <a:r>
                      <a:rPr lang="zh-CN" altLang="en-US" sz="1400" dirty="0">
                        <a:latin typeface="黑体" panose="02010609060101010101" pitchFamily="49" charset="-122"/>
                        <a:ea typeface="黑体" panose="02010609060101010101" pitchFamily="49" charset="-122"/>
                      </a:rPr>
                      <a:t>拉丁语和希腊语
</a:t>
                    </a:r>
                    <a:r>
                      <a:rPr lang="en-US" altLang="zh-CN" sz="1400" dirty="0">
                        <a:latin typeface="黑体" panose="02010609060101010101" pitchFamily="49" charset="-122"/>
                        <a:ea typeface="黑体" panose="02010609060101010101" pitchFamily="49" charset="-122"/>
                      </a:rPr>
                      <a:t>62%</a:t>
                    </a:r>
                  </a:p>
                </c:rich>
              </c:tx>
              <c:showLegendKey val="0"/>
              <c:showVal val="0"/>
              <c:showCatName val="1"/>
              <c:showSerName val="0"/>
              <c:showPercent val="1"/>
              <c:showBubbleSize val="0"/>
            </c:dLbl>
            <c:dLbl>
              <c:idx val="2"/>
              <c:layout/>
              <c:tx>
                <c:rich>
                  <a:bodyPr/>
                  <a:lstStyle/>
                  <a:p>
                    <a:r>
                      <a:rPr lang="zh-CN" altLang="en-US" sz="1600" dirty="0">
                        <a:latin typeface="黑体" panose="02010609060101010101" pitchFamily="49" charset="-122"/>
                        <a:ea typeface="黑体" panose="02010609060101010101" pitchFamily="49" charset="-122"/>
                      </a:rPr>
                      <a:t>其他
</a:t>
                    </a:r>
                    <a:r>
                      <a:rPr lang="en-US" altLang="zh-CN" sz="1600" dirty="0">
                        <a:latin typeface="黑体" panose="02010609060101010101" pitchFamily="49" charset="-122"/>
                        <a:ea typeface="黑体" panose="02010609060101010101" pitchFamily="49" charset="-122"/>
                      </a:rPr>
                      <a:t>11%</a:t>
                    </a:r>
                    <a:endParaRPr lang="zh-CN" altLang="en-US" sz="1600" dirty="0">
                      <a:latin typeface="黑体" panose="02010609060101010101" pitchFamily="49" charset="-122"/>
                      <a:ea typeface="黑体" panose="02010609060101010101" pitchFamily="49" charset="-122"/>
                    </a:endParaRPr>
                  </a:p>
                </c:rich>
              </c:tx>
              <c:showLegendKey val="0"/>
              <c:showVal val="0"/>
              <c:showCatName val="1"/>
              <c:showSerName val="0"/>
              <c:showPercent val="1"/>
              <c:showBubbleSize val="0"/>
            </c:dLbl>
            <c:showLegendKey val="0"/>
            <c:showVal val="0"/>
            <c:showCatName val="1"/>
            <c:showSerName val="0"/>
            <c:showPercent val="1"/>
            <c:showBubbleSize val="0"/>
            <c:showLeaderLines val="1"/>
          </c:dLbls>
          <c:cat>
            <c:strRef>
              <c:f>Sheet1!$A$2:$A$4</c:f>
              <c:strCache>
                <c:ptCount val="3"/>
                <c:pt idx="0">
                  <c:v>盎格鲁撒克逊语</c:v>
                </c:pt>
                <c:pt idx="1">
                  <c:v>拉丁语和希腊语</c:v>
                </c:pt>
                <c:pt idx="2">
                  <c:v>其他</c:v>
                </c:pt>
              </c:strCache>
            </c:strRef>
          </c:cat>
          <c:val>
            <c:numRef>
              <c:f>Sheet1!$B$2:$B$4</c:f>
              <c:numCache>
                <c:formatCode>General</c:formatCode>
                <c:ptCount val="3"/>
                <c:pt idx="0">
                  <c:v>5400</c:v>
                </c:pt>
                <c:pt idx="1">
                  <c:v>12400</c:v>
                </c:pt>
                <c:pt idx="2">
                  <c:v>2200</c:v>
                </c:pt>
              </c:numCache>
            </c:numRef>
          </c:val>
        </c:ser>
        <c:dLbls>
          <c:showLegendKey val="0"/>
          <c:showVal val="0"/>
          <c:showCatName val="1"/>
          <c:showSerName val="0"/>
          <c:showPercent val="1"/>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ED439-E44A-43F8-A29F-16BE060E80A2}" type="doc">
      <dgm:prSet loTypeId="urn:microsoft.com/office/officeart/2005/8/layout/hierarchy2" loCatId="hierarchy" qsTypeId="urn:microsoft.com/office/officeart/2009/2/quickstyle/3d8" qsCatId="3D" csTypeId="urn:microsoft.com/office/officeart/2005/8/colors/accent3_3" csCatId="accent3" phldr="1"/>
      <dgm:spPr/>
      <dgm:t>
        <a:bodyPr/>
        <a:lstStyle/>
        <a:p>
          <a:endParaRPr lang="zh-CN" altLang="en-US"/>
        </a:p>
      </dgm:t>
    </dgm:pt>
    <dgm:pt modelId="{74C03BE8-6762-47F1-BA3C-FA9E8FE51AE1}">
      <dgm:prSet/>
      <dgm:spPr/>
      <dgm:t>
        <a:bodyPr/>
        <a:lstStyle/>
        <a:p>
          <a:pPr rtl="0"/>
          <a:r>
            <a:rPr lang="zh-CN" dirty="0" smtClean="0">
              <a:latin typeface="华文隶书" panose="02010800040101010101" pitchFamily="2" charset="-122"/>
              <a:ea typeface="华文隶书" panose="02010800040101010101" pitchFamily="2" charset="-122"/>
            </a:rPr>
            <a:t>拉丁字母</a:t>
          </a:r>
          <a:endParaRPr lang="zh-CN" dirty="0">
            <a:latin typeface="华文隶书" panose="02010800040101010101" pitchFamily="2" charset="-122"/>
            <a:ea typeface="华文隶书" panose="02010800040101010101" pitchFamily="2" charset="-122"/>
          </a:endParaRPr>
        </a:p>
      </dgm:t>
    </dgm:pt>
    <dgm:pt modelId="{CA68F87E-5CC4-4504-80A3-528556D6FD0F}" type="parTrans" cxnId="{C3D14614-3879-435D-86FC-D8BDF2475C1B}">
      <dgm:prSet/>
      <dgm:spPr/>
      <dgm:t>
        <a:bodyPr/>
        <a:lstStyle/>
        <a:p>
          <a:endParaRPr lang="zh-CN" altLang="en-US"/>
        </a:p>
      </dgm:t>
    </dgm:pt>
    <dgm:pt modelId="{3AA89C7C-A0D9-4265-97E1-C684CFCE207C}" type="sibTrans" cxnId="{C3D14614-3879-435D-86FC-D8BDF2475C1B}">
      <dgm:prSet/>
      <dgm:spPr/>
      <dgm:t>
        <a:bodyPr/>
        <a:lstStyle/>
        <a:p>
          <a:endParaRPr lang="zh-CN" altLang="en-US"/>
        </a:p>
      </dgm:t>
    </dgm:pt>
    <dgm:pt modelId="{6162D6B0-15C7-49EA-B1AD-E1BB9024146E}">
      <dgm:prSet/>
      <dgm:spPr/>
      <dgm:t>
        <a:bodyPr/>
        <a:lstStyle/>
        <a:p>
          <a:r>
            <a:rPr lang="zh-CN" altLang="en-US" dirty="0" smtClean="0">
              <a:latin typeface="华文隶书" panose="02010800040101010101" pitchFamily="2" charset="-122"/>
              <a:ea typeface="华文隶书" panose="02010800040101010101" pitchFamily="2" charset="-122"/>
            </a:rPr>
            <a:t>希腊字母</a:t>
          </a:r>
          <a:endParaRPr lang="zh-CN" altLang="en-US" dirty="0">
            <a:latin typeface="华文隶书" panose="02010800040101010101" pitchFamily="2" charset="-122"/>
            <a:ea typeface="华文隶书" panose="02010800040101010101" pitchFamily="2" charset="-122"/>
          </a:endParaRPr>
        </a:p>
      </dgm:t>
    </dgm:pt>
    <dgm:pt modelId="{17AAFE9E-6A20-458B-91C8-E3C3945212F6}" type="parTrans" cxnId="{D603EED5-40EE-42FA-93BD-24B29E7E1BCB}">
      <dgm:prSet/>
      <dgm:spPr/>
      <dgm:t>
        <a:bodyPr/>
        <a:lstStyle/>
        <a:p>
          <a:endParaRPr lang="zh-CN" altLang="en-US"/>
        </a:p>
      </dgm:t>
    </dgm:pt>
    <dgm:pt modelId="{5683577C-C9CB-49FF-AB4A-5163B3FC86D1}" type="sibTrans" cxnId="{D603EED5-40EE-42FA-93BD-24B29E7E1BCB}">
      <dgm:prSet/>
      <dgm:spPr/>
      <dgm:t>
        <a:bodyPr/>
        <a:lstStyle/>
        <a:p>
          <a:endParaRPr lang="zh-CN" altLang="en-US"/>
        </a:p>
      </dgm:t>
    </dgm:pt>
    <dgm:pt modelId="{3C8B59D1-A905-4159-81D3-023841528F18}">
      <dgm:prSet/>
      <dgm:spPr/>
      <dgm:t>
        <a:bodyPr/>
        <a:lstStyle/>
        <a:p>
          <a:r>
            <a:rPr lang="zh-CN" altLang="en-US" dirty="0" smtClean="0">
              <a:latin typeface="华文隶书" panose="02010800040101010101" pitchFamily="2" charset="-122"/>
              <a:ea typeface="华文隶书" panose="02010800040101010101" pitchFamily="2" charset="-122"/>
            </a:rPr>
            <a:t>西里尔字母</a:t>
          </a:r>
          <a:endParaRPr lang="zh-CN" altLang="en-US" dirty="0">
            <a:latin typeface="华文隶书" panose="02010800040101010101" pitchFamily="2" charset="-122"/>
            <a:ea typeface="华文隶书" panose="02010800040101010101" pitchFamily="2" charset="-122"/>
          </a:endParaRPr>
        </a:p>
      </dgm:t>
    </dgm:pt>
    <dgm:pt modelId="{A292E5CB-26B1-429B-8BC5-EB96132508E1}" type="parTrans" cxnId="{86D33CFA-F2A0-4842-B544-99BF1686F7E7}">
      <dgm:prSet/>
      <dgm:spPr/>
      <dgm:t>
        <a:bodyPr/>
        <a:lstStyle/>
        <a:p>
          <a:endParaRPr lang="zh-CN" altLang="en-US"/>
        </a:p>
      </dgm:t>
    </dgm:pt>
    <dgm:pt modelId="{00B2EFF0-DD90-40B2-A8EC-682361F74BB7}" type="sibTrans" cxnId="{86D33CFA-F2A0-4842-B544-99BF1686F7E7}">
      <dgm:prSet/>
      <dgm:spPr/>
      <dgm:t>
        <a:bodyPr/>
        <a:lstStyle/>
        <a:p>
          <a:endParaRPr lang="zh-CN" altLang="en-US"/>
        </a:p>
      </dgm:t>
    </dgm:pt>
    <dgm:pt modelId="{5FE3C403-02B4-4481-B7D8-6F52BBEC24D9}" type="pres">
      <dgm:prSet presAssocID="{45CED439-E44A-43F8-A29F-16BE060E80A2}" presName="diagram" presStyleCnt="0">
        <dgm:presLayoutVars>
          <dgm:chPref val="1"/>
          <dgm:dir/>
          <dgm:animOne val="branch"/>
          <dgm:animLvl val="lvl"/>
          <dgm:resizeHandles val="exact"/>
        </dgm:presLayoutVars>
      </dgm:prSet>
      <dgm:spPr/>
      <dgm:t>
        <a:bodyPr/>
        <a:lstStyle/>
        <a:p>
          <a:endParaRPr lang="zh-CN" altLang="en-US"/>
        </a:p>
      </dgm:t>
    </dgm:pt>
    <dgm:pt modelId="{3216769E-FC5D-47A1-BE65-5441EC7DA559}" type="pres">
      <dgm:prSet presAssocID="{6162D6B0-15C7-49EA-B1AD-E1BB9024146E}" presName="root1" presStyleCnt="0"/>
      <dgm:spPr/>
    </dgm:pt>
    <dgm:pt modelId="{F417C68D-3387-4D1A-A220-B7DFD2957017}" type="pres">
      <dgm:prSet presAssocID="{6162D6B0-15C7-49EA-B1AD-E1BB9024146E}" presName="LevelOneTextNode" presStyleLbl="node0" presStyleIdx="0" presStyleCnt="1">
        <dgm:presLayoutVars>
          <dgm:chPref val="3"/>
        </dgm:presLayoutVars>
      </dgm:prSet>
      <dgm:spPr/>
      <dgm:t>
        <a:bodyPr/>
        <a:lstStyle/>
        <a:p>
          <a:endParaRPr lang="zh-CN" altLang="en-US"/>
        </a:p>
      </dgm:t>
    </dgm:pt>
    <dgm:pt modelId="{5853D9C8-2462-4160-B9CF-0F440B2A7AFC}" type="pres">
      <dgm:prSet presAssocID="{6162D6B0-15C7-49EA-B1AD-E1BB9024146E}" presName="level2hierChild" presStyleCnt="0"/>
      <dgm:spPr/>
    </dgm:pt>
    <dgm:pt modelId="{DFF70C46-50B6-4490-B5C9-4304C669123B}" type="pres">
      <dgm:prSet presAssocID="{CA68F87E-5CC4-4504-80A3-528556D6FD0F}" presName="conn2-1" presStyleLbl="parChTrans1D2" presStyleIdx="0" presStyleCnt="2"/>
      <dgm:spPr/>
      <dgm:t>
        <a:bodyPr/>
        <a:lstStyle/>
        <a:p>
          <a:endParaRPr lang="zh-CN" altLang="en-US"/>
        </a:p>
      </dgm:t>
    </dgm:pt>
    <dgm:pt modelId="{AD91FBAA-6C29-476F-918C-473627C8D746}" type="pres">
      <dgm:prSet presAssocID="{CA68F87E-5CC4-4504-80A3-528556D6FD0F}" presName="connTx" presStyleLbl="parChTrans1D2" presStyleIdx="0" presStyleCnt="2"/>
      <dgm:spPr/>
      <dgm:t>
        <a:bodyPr/>
        <a:lstStyle/>
        <a:p>
          <a:endParaRPr lang="zh-CN" altLang="en-US"/>
        </a:p>
      </dgm:t>
    </dgm:pt>
    <dgm:pt modelId="{473014D4-D779-46BE-B35D-E83AB36E7AC9}" type="pres">
      <dgm:prSet presAssocID="{74C03BE8-6762-47F1-BA3C-FA9E8FE51AE1}" presName="root2" presStyleCnt="0"/>
      <dgm:spPr/>
    </dgm:pt>
    <dgm:pt modelId="{31CF77DB-A3E3-4438-80A0-10CEB37CAFC0}" type="pres">
      <dgm:prSet presAssocID="{74C03BE8-6762-47F1-BA3C-FA9E8FE51AE1}" presName="LevelTwoTextNode" presStyleLbl="node2" presStyleIdx="0" presStyleCnt="2">
        <dgm:presLayoutVars>
          <dgm:chPref val="3"/>
        </dgm:presLayoutVars>
      </dgm:prSet>
      <dgm:spPr/>
      <dgm:t>
        <a:bodyPr/>
        <a:lstStyle/>
        <a:p>
          <a:endParaRPr lang="zh-CN" altLang="en-US"/>
        </a:p>
      </dgm:t>
    </dgm:pt>
    <dgm:pt modelId="{CF2C23F5-3FC9-4673-9997-E1E6E884EF08}" type="pres">
      <dgm:prSet presAssocID="{74C03BE8-6762-47F1-BA3C-FA9E8FE51AE1}" presName="level3hierChild" presStyleCnt="0"/>
      <dgm:spPr/>
    </dgm:pt>
    <dgm:pt modelId="{4BC48539-8E89-4B32-9BB6-9FFB7CC98C76}" type="pres">
      <dgm:prSet presAssocID="{A292E5CB-26B1-429B-8BC5-EB96132508E1}" presName="conn2-1" presStyleLbl="parChTrans1D2" presStyleIdx="1" presStyleCnt="2"/>
      <dgm:spPr/>
      <dgm:t>
        <a:bodyPr/>
        <a:lstStyle/>
        <a:p>
          <a:endParaRPr lang="zh-CN" altLang="en-US"/>
        </a:p>
      </dgm:t>
    </dgm:pt>
    <dgm:pt modelId="{0806880E-945F-4DDD-8745-F311F9B6F15F}" type="pres">
      <dgm:prSet presAssocID="{A292E5CB-26B1-429B-8BC5-EB96132508E1}" presName="connTx" presStyleLbl="parChTrans1D2" presStyleIdx="1" presStyleCnt="2"/>
      <dgm:spPr/>
      <dgm:t>
        <a:bodyPr/>
        <a:lstStyle/>
        <a:p>
          <a:endParaRPr lang="zh-CN" altLang="en-US"/>
        </a:p>
      </dgm:t>
    </dgm:pt>
    <dgm:pt modelId="{74960397-5ED7-4330-A81F-ED35817B603B}" type="pres">
      <dgm:prSet presAssocID="{3C8B59D1-A905-4159-81D3-023841528F18}" presName="root2" presStyleCnt="0"/>
      <dgm:spPr/>
    </dgm:pt>
    <dgm:pt modelId="{9CA7F922-F120-49C9-BCC9-ED9BD1F1A9AC}" type="pres">
      <dgm:prSet presAssocID="{3C8B59D1-A905-4159-81D3-023841528F18}" presName="LevelTwoTextNode" presStyleLbl="node2" presStyleIdx="1" presStyleCnt="2" custLinFactNeighborX="-1746" custLinFactNeighborY="3807">
        <dgm:presLayoutVars>
          <dgm:chPref val="3"/>
        </dgm:presLayoutVars>
      </dgm:prSet>
      <dgm:spPr/>
      <dgm:t>
        <a:bodyPr/>
        <a:lstStyle/>
        <a:p>
          <a:endParaRPr lang="zh-CN" altLang="en-US"/>
        </a:p>
      </dgm:t>
    </dgm:pt>
    <dgm:pt modelId="{8F477D8D-33DA-4F09-970B-DC900E051B10}" type="pres">
      <dgm:prSet presAssocID="{3C8B59D1-A905-4159-81D3-023841528F18}" presName="level3hierChild" presStyleCnt="0"/>
      <dgm:spPr/>
    </dgm:pt>
  </dgm:ptLst>
  <dgm:cxnLst>
    <dgm:cxn modelId="{B606CC26-178D-4AFD-B525-4368C5421C54}" type="presOf" srcId="{CA68F87E-5CC4-4504-80A3-528556D6FD0F}" destId="{AD91FBAA-6C29-476F-918C-473627C8D746}" srcOrd="1" destOrd="0" presId="urn:microsoft.com/office/officeart/2005/8/layout/hierarchy2"/>
    <dgm:cxn modelId="{6B66872D-516F-4FA2-9700-EA56E9AE9DCE}" type="presOf" srcId="{6162D6B0-15C7-49EA-B1AD-E1BB9024146E}" destId="{F417C68D-3387-4D1A-A220-B7DFD2957017}" srcOrd="0" destOrd="0" presId="urn:microsoft.com/office/officeart/2005/8/layout/hierarchy2"/>
    <dgm:cxn modelId="{D603EED5-40EE-42FA-93BD-24B29E7E1BCB}" srcId="{45CED439-E44A-43F8-A29F-16BE060E80A2}" destId="{6162D6B0-15C7-49EA-B1AD-E1BB9024146E}" srcOrd="0" destOrd="0" parTransId="{17AAFE9E-6A20-458B-91C8-E3C3945212F6}" sibTransId="{5683577C-C9CB-49FF-AB4A-5163B3FC86D1}"/>
    <dgm:cxn modelId="{C3D14614-3879-435D-86FC-D8BDF2475C1B}" srcId="{6162D6B0-15C7-49EA-B1AD-E1BB9024146E}" destId="{74C03BE8-6762-47F1-BA3C-FA9E8FE51AE1}" srcOrd="0" destOrd="0" parTransId="{CA68F87E-5CC4-4504-80A3-528556D6FD0F}" sibTransId="{3AA89C7C-A0D9-4265-97E1-C684CFCE207C}"/>
    <dgm:cxn modelId="{2DD15A6C-1468-4E18-A6A2-A40BEC3B86AD}" type="presOf" srcId="{74C03BE8-6762-47F1-BA3C-FA9E8FE51AE1}" destId="{31CF77DB-A3E3-4438-80A0-10CEB37CAFC0}" srcOrd="0" destOrd="0" presId="urn:microsoft.com/office/officeart/2005/8/layout/hierarchy2"/>
    <dgm:cxn modelId="{95D154F2-6BDD-49DE-BDCA-C23345CFB4FB}" type="presOf" srcId="{3C8B59D1-A905-4159-81D3-023841528F18}" destId="{9CA7F922-F120-49C9-BCC9-ED9BD1F1A9AC}" srcOrd="0" destOrd="0" presId="urn:microsoft.com/office/officeart/2005/8/layout/hierarchy2"/>
    <dgm:cxn modelId="{584EBDF1-3B06-4145-9DC0-74CFF3A2802F}" type="presOf" srcId="{A292E5CB-26B1-429B-8BC5-EB96132508E1}" destId="{4BC48539-8E89-4B32-9BB6-9FFB7CC98C76}" srcOrd="0" destOrd="0" presId="urn:microsoft.com/office/officeart/2005/8/layout/hierarchy2"/>
    <dgm:cxn modelId="{86D33CFA-F2A0-4842-B544-99BF1686F7E7}" srcId="{6162D6B0-15C7-49EA-B1AD-E1BB9024146E}" destId="{3C8B59D1-A905-4159-81D3-023841528F18}" srcOrd="1" destOrd="0" parTransId="{A292E5CB-26B1-429B-8BC5-EB96132508E1}" sibTransId="{00B2EFF0-DD90-40B2-A8EC-682361F74BB7}"/>
    <dgm:cxn modelId="{9F83C9EF-F91B-45AC-8955-589F51D9764D}" type="presOf" srcId="{A292E5CB-26B1-429B-8BC5-EB96132508E1}" destId="{0806880E-945F-4DDD-8745-F311F9B6F15F}" srcOrd="1" destOrd="0" presId="urn:microsoft.com/office/officeart/2005/8/layout/hierarchy2"/>
    <dgm:cxn modelId="{5C1AFE6A-4C2B-415F-ACF8-E42FE41F6ECC}" type="presOf" srcId="{45CED439-E44A-43F8-A29F-16BE060E80A2}" destId="{5FE3C403-02B4-4481-B7D8-6F52BBEC24D9}" srcOrd="0" destOrd="0" presId="urn:microsoft.com/office/officeart/2005/8/layout/hierarchy2"/>
    <dgm:cxn modelId="{A9C9C1F5-4FDB-443D-BF05-D2BF27EDE5E8}" type="presOf" srcId="{CA68F87E-5CC4-4504-80A3-528556D6FD0F}" destId="{DFF70C46-50B6-4490-B5C9-4304C669123B}" srcOrd="0" destOrd="0" presId="urn:microsoft.com/office/officeart/2005/8/layout/hierarchy2"/>
    <dgm:cxn modelId="{AF41ABB4-4DF7-4B10-82F1-F39A7294637A}" type="presParOf" srcId="{5FE3C403-02B4-4481-B7D8-6F52BBEC24D9}" destId="{3216769E-FC5D-47A1-BE65-5441EC7DA559}" srcOrd="0" destOrd="0" presId="urn:microsoft.com/office/officeart/2005/8/layout/hierarchy2"/>
    <dgm:cxn modelId="{B60198BB-4A7C-4694-B17A-16C31F0D2CF5}" type="presParOf" srcId="{3216769E-FC5D-47A1-BE65-5441EC7DA559}" destId="{F417C68D-3387-4D1A-A220-B7DFD2957017}" srcOrd="0" destOrd="0" presId="urn:microsoft.com/office/officeart/2005/8/layout/hierarchy2"/>
    <dgm:cxn modelId="{C66F65C9-01D5-4B9C-863D-260129E922C8}" type="presParOf" srcId="{3216769E-FC5D-47A1-BE65-5441EC7DA559}" destId="{5853D9C8-2462-4160-B9CF-0F440B2A7AFC}" srcOrd="1" destOrd="0" presId="urn:microsoft.com/office/officeart/2005/8/layout/hierarchy2"/>
    <dgm:cxn modelId="{BAB83C29-19C7-4298-92BF-3F5D2EB96653}" type="presParOf" srcId="{5853D9C8-2462-4160-B9CF-0F440B2A7AFC}" destId="{DFF70C46-50B6-4490-B5C9-4304C669123B}" srcOrd="0" destOrd="0" presId="urn:microsoft.com/office/officeart/2005/8/layout/hierarchy2"/>
    <dgm:cxn modelId="{F2BF8779-B3F9-49AC-9FE3-8EE0E8501A62}" type="presParOf" srcId="{DFF70C46-50B6-4490-B5C9-4304C669123B}" destId="{AD91FBAA-6C29-476F-918C-473627C8D746}" srcOrd="0" destOrd="0" presId="urn:microsoft.com/office/officeart/2005/8/layout/hierarchy2"/>
    <dgm:cxn modelId="{359617B5-D036-4690-B8F0-57A6392123C5}" type="presParOf" srcId="{5853D9C8-2462-4160-B9CF-0F440B2A7AFC}" destId="{473014D4-D779-46BE-B35D-E83AB36E7AC9}" srcOrd="1" destOrd="0" presId="urn:microsoft.com/office/officeart/2005/8/layout/hierarchy2"/>
    <dgm:cxn modelId="{074319A6-3660-4772-8A60-644251552A51}" type="presParOf" srcId="{473014D4-D779-46BE-B35D-E83AB36E7AC9}" destId="{31CF77DB-A3E3-4438-80A0-10CEB37CAFC0}" srcOrd="0" destOrd="0" presId="urn:microsoft.com/office/officeart/2005/8/layout/hierarchy2"/>
    <dgm:cxn modelId="{E93F124A-A8DE-4A54-8B36-41F02D9BBEBE}" type="presParOf" srcId="{473014D4-D779-46BE-B35D-E83AB36E7AC9}" destId="{CF2C23F5-3FC9-4673-9997-E1E6E884EF08}" srcOrd="1" destOrd="0" presId="urn:microsoft.com/office/officeart/2005/8/layout/hierarchy2"/>
    <dgm:cxn modelId="{7F629517-F1A2-402C-A077-A1FB403405C4}" type="presParOf" srcId="{5853D9C8-2462-4160-B9CF-0F440B2A7AFC}" destId="{4BC48539-8E89-4B32-9BB6-9FFB7CC98C76}" srcOrd="2" destOrd="0" presId="urn:microsoft.com/office/officeart/2005/8/layout/hierarchy2"/>
    <dgm:cxn modelId="{2391AC3C-8831-4432-B3A7-FFBA7469C158}" type="presParOf" srcId="{4BC48539-8E89-4B32-9BB6-9FFB7CC98C76}" destId="{0806880E-945F-4DDD-8745-F311F9B6F15F}" srcOrd="0" destOrd="0" presId="urn:microsoft.com/office/officeart/2005/8/layout/hierarchy2"/>
    <dgm:cxn modelId="{7D6DA494-2139-4DD6-AF9B-0309F3990609}" type="presParOf" srcId="{5853D9C8-2462-4160-B9CF-0F440B2A7AFC}" destId="{74960397-5ED7-4330-A81F-ED35817B603B}" srcOrd="3" destOrd="0" presId="urn:microsoft.com/office/officeart/2005/8/layout/hierarchy2"/>
    <dgm:cxn modelId="{0DFFF1C3-2463-44CA-99F3-DE2B9CB21B20}" type="presParOf" srcId="{74960397-5ED7-4330-A81F-ED35817B603B}" destId="{9CA7F922-F120-49C9-BCC9-ED9BD1F1A9AC}" srcOrd="0" destOrd="0" presId="urn:microsoft.com/office/officeart/2005/8/layout/hierarchy2"/>
    <dgm:cxn modelId="{3D835FBF-7C10-4D78-B9FC-C85F46D832FC}" type="presParOf" srcId="{74960397-5ED7-4330-A81F-ED35817B603B}" destId="{8F477D8D-33DA-4F09-970B-DC900E051B1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CECD3D-37CF-4C9C-A472-CFE7276A31C9}" type="doc">
      <dgm:prSet loTypeId="urn:microsoft.com/office/officeart/2009/3/layout/DescendingProcess" loCatId="process" qsTypeId="urn:microsoft.com/office/officeart/2005/8/quickstyle/simple5" qsCatId="simple" csTypeId="urn:microsoft.com/office/officeart/2005/8/colors/accent1_2" csCatId="accent1" phldr="1"/>
      <dgm:spPr/>
      <dgm:t>
        <a:bodyPr/>
        <a:lstStyle/>
        <a:p>
          <a:endParaRPr lang="zh-CN" altLang="en-US"/>
        </a:p>
      </dgm:t>
    </dgm:pt>
    <dgm:pt modelId="{CFCC390C-47AF-4495-9146-641549A4D779}">
      <dgm:prSet phldrT="[文本]"/>
      <dgm:spPr/>
      <dgm:t>
        <a:bodyPr/>
        <a:lstStyle/>
        <a:p>
          <a:r>
            <a:rPr lang="zh-CN" altLang="en-US" b="1" dirty="0" smtClean="0">
              <a:latin typeface="黑体" panose="02010609060101010101" pitchFamily="49" charset="-122"/>
              <a:ea typeface="黑体" panose="02010609060101010101" pitchFamily="49" charset="-122"/>
            </a:rPr>
            <a:t>盎格鲁撒克逊人入侵英国（公元</a:t>
          </a:r>
          <a:r>
            <a:rPr lang="en-US" altLang="zh-CN" b="1" dirty="0" smtClean="0">
              <a:latin typeface="黑体" panose="02010609060101010101" pitchFamily="49" charset="-122"/>
              <a:ea typeface="黑体" panose="02010609060101010101" pitchFamily="49" charset="-122"/>
            </a:rPr>
            <a:t>5</a:t>
          </a:r>
          <a:r>
            <a:rPr lang="zh-CN" altLang="en-US" b="1" dirty="0" smtClean="0">
              <a:latin typeface="黑体" panose="02010609060101010101" pitchFamily="49" charset="-122"/>
              <a:ea typeface="黑体" panose="02010609060101010101" pitchFamily="49" charset="-122"/>
            </a:rPr>
            <a:t>世纪</a:t>
          </a:r>
          <a:r>
            <a:rPr lang="en-US" altLang="zh-CN" b="1" dirty="0" smtClean="0">
              <a:latin typeface="黑体" panose="02010609060101010101" pitchFamily="49" charset="-122"/>
              <a:ea typeface="黑体" panose="02010609060101010101" pitchFamily="49" charset="-122"/>
            </a:rPr>
            <a:t>—6</a:t>
          </a:r>
          <a:r>
            <a:rPr lang="zh-CN" altLang="en-US" b="1" dirty="0" smtClean="0">
              <a:latin typeface="黑体" panose="02010609060101010101" pitchFamily="49" charset="-122"/>
              <a:ea typeface="黑体" panose="02010609060101010101" pitchFamily="49" charset="-122"/>
            </a:rPr>
            <a:t>世纪）</a:t>
          </a:r>
          <a:endParaRPr lang="zh-CN" altLang="en-US" b="1" dirty="0">
            <a:latin typeface="黑体" panose="02010609060101010101" pitchFamily="49" charset="-122"/>
            <a:ea typeface="黑体" panose="02010609060101010101" pitchFamily="49" charset="-122"/>
          </a:endParaRPr>
        </a:p>
      </dgm:t>
    </dgm:pt>
    <dgm:pt modelId="{0A6C752D-BED7-45B0-8A7A-BF1D290F6897}" type="parTrans" cxnId="{F46F9981-E2C3-48B5-AED6-57FF925C6B9F}">
      <dgm:prSet/>
      <dgm:spPr/>
      <dgm:t>
        <a:bodyPr/>
        <a:lstStyle/>
        <a:p>
          <a:endParaRPr lang="zh-CN" altLang="en-US"/>
        </a:p>
      </dgm:t>
    </dgm:pt>
    <dgm:pt modelId="{20787144-085A-4B65-AEF6-710CB9DBA994}" type="sibTrans" cxnId="{F46F9981-E2C3-48B5-AED6-57FF925C6B9F}">
      <dgm:prSet/>
      <dgm:spPr/>
      <dgm:t>
        <a:bodyPr/>
        <a:lstStyle/>
        <a:p>
          <a:endParaRPr lang="zh-CN" altLang="en-US"/>
        </a:p>
      </dgm:t>
    </dgm:pt>
    <dgm:pt modelId="{77E940F0-9CA3-4810-9CEE-ACF02CFA9691}">
      <dgm:prSet phldrT="[文本]"/>
      <dgm:spPr/>
      <dgm:t>
        <a:bodyPr/>
        <a:lstStyle/>
        <a:p>
          <a:r>
            <a:rPr lang="zh-CN" altLang="en-US" b="1" dirty="0" smtClean="0">
              <a:solidFill>
                <a:srgbClr val="00B050"/>
              </a:solidFill>
              <a:latin typeface="黑体" panose="02010609060101010101" pitchFamily="49" charset="-122"/>
              <a:ea typeface="黑体" panose="02010609060101010101" pitchFamily="49" charset="-122"/>
            </a:rPr>
            <a:t>现代英语产生</a:t>
          </a:r>
          <a:endParaRPr lang="zh-CN" altLang="en-US" b="1" dirty="0">
            <a:solidFill>
              <a:srgbClr val="00B050"/>
            </a:solidFill>
            <a:latin typeface="黑体" panose="02010609060101010101" pitchFamily="49" charset="-122"/>
            <a:ea typeface="黑体" panose="02010609060101010101" pitchFamily="49" charset="-122"/>
          </a:endParaRPr>
        </a:p>
      </dgm:t>
    </dgm:pt>
    <dgm:pt modelId="{7076C79B-8C12-4AD9-83AA-988BDA82DA21}" type="parTrans" cxnId="{F0C2214A-572D-4A82-BBB9-297AA73E6DD0}">
      <dgm:prSet/>
      <dgm:spPr/>
      <dgm:t>
        <a:bodyPr/>
        <a:lstStyle/>
        <a:p>
          <a:endParaRPr lang="zh-CN" altLang="en-US"/>
        </a:p>
      </dgm:t>
    </dgm:pt>
    <dgm:pt modelId="{29E82027-DBB4-43D8-BE39-26F9C5208703}" type="sibTrans" cxnId="{F0C2214A-572D-4A82-BBB9-297AA73E6DD0}">
      <dgm:prSet/>
      <dgm:spPr/>
      <dgm:t>
        <a:bodyPr/>
        <a:lstStyle/>
        <a:p>
          <a:endParaRPr lang="zh-CN" altLang="en-US"/>
        </a:p>
      </dgm:t>
    </dgm:pt>
    <dgm:pt modelId="{39F5BEC3-02CB-4CDA-992A-223ABF2FD7DE}">
      <dgm:prSet phldrT="[文本]"/>
      <dgm:spPr/>
      <dgm:t>
        <a:bodyPr/>
        <a:lstStyle/>
        <a:p>
          <a:r>
            <a:rPr lang="zh-CN" altLang="en-US" b="1" dirty="0" smtClean="0">
              <a:latin typeface="黑体" panose="02010609060101010101" pitchFamily="49" charset="-122"/>
              <a:ea typeface="黑体" panose="02010609060101010101" pitchFamily="49" charset="-122"/>
            </a:rPr>
            <a:t>诺曼征服（公元</a:t>
          </a:r>
          <a:r>
            <a:rPr lang="en-US" altLang="zh-CN" b="1" dirty="0" smtClean="0">
              <a:latin typeface="黑体" panose="02010609060101010101" pitchFamily="49" charset="-122"/>
              <a:ea typeface="黑体" panose="02010609060101010101" pitchFamily="49" charset="-122"/>
            </a:rPr>
            <a:t>1066</a:t>
          </a:r>
          <a:r>
            <a:rPr lang="zh-CN" altLang="en-US" b="1" dirty="0" smtClean="0">
              <a:latin typeface="黑体" panose="02010609060101010101" pitchFamily="49" charset="-122"/>
              <a:ea typeface="黑体" panose="02010609060101010101" pitchFamily="49" charset="-122"/>
            </a:rPr>
            <a:t>年）</a:t>
          </a:r>
          <a:endParaRPr lang="zh-CN" altLang="en-US" b="1" dirty="0">
            <a:latin typeface="黑体" panose="02010609060101010101" pitchFamily="49" charset="-122"/>
            <a:ea typeface="黑体" panose="02010609060101010101" pitchFamily="49" charset="-122"/>
          </a:endParaRPr>
        </a:p>
      </dgm:t>
    </dgm:pt>
    <dgm:pt modelId="{F855ECD5-0A2E-4974-8847-EBA3042889F3}" type="sibTrans" cxnId="{99E4FEA6-4877-4FED-8A62-515BD766AB9C}">
      <dgm:prSet/>
      <dgm:spPr/>
      <dgm:t>
        <a:bodyPr/>
        <a:lstStyle/>
        <a:p>
          <a:endParaRPr lang="zh-CN" altLang="en-US"/>
        </a:p>
      </dgm:t>
    </dgm:pt>
    <dgm:pt modelId="{6AC0848E-3FDE-4BFC-A39F-55F18DB0C135}" type="parTrans" cxnId="{99E4FEA6-4877-4FED-8A62-515BD766AB9C}">
      <dgm:prSet/>
      <dgm:spPr/>
      <dgm:t>
        <a:bodyPr/>
        <a:lstStyle/>
        <a:p>
          <a:endParaRPr lang="zh-CN" altLang="en-US"/>
        </a:p>
      </dgm:t>
    </dgm:pt>
    <dgm:pt modelId="{E4EF3275-BB30-4C10-B87B-E72BFF92364E}">
      <dgm:prSet phldrT="[文本]"/>
      <dgm:spPr/>
      <dgm:t>
        <a:bodyPr/>
        <a:lstStyle/>
        <a:p>
          <a:r>
            <a:rPr lang="zh-CN" altLang="en-US" b="1" dirty="0" smtClean="0">
              <a:latin typeface="黑体" panose="02010609060101010101" pitchFamily="49" charset="-122"/>
              <a:ea typeface="黑体" panose="02010609060101010101" pitchFamily="49" charset="-122"/>
            </a:rPr>
            <a:t>文艺复兴（</a:t>
          </a:r>
          <a:r>
            <a:rPr lang="en-US" altLang="en-US" b="1" dirty="0" smtClean="0">
              <a:latin typeface="黑体" panose="02010609060101010101" pitchFamily="49" charset="-122"/>
              <a:ea typeface="黑体" panose="02010609060101010101" pitchFamily="49" charset="-122"/>
            </a:rPr>
            <a:t>14</a:t>
          </a:r>
          <a:r>
            <a:rPr lang="zh-CN" altLang="en-US" b="1" dirty="0" smtClean="0">
              <a:latin typeface="黑体" panose="02010609060101010101" pitchFamily="49" charset="-122"/>
              <a:ea typeface="黑体" panose="02010609060101010101" pitchFamily="49" charset="-122"/>
            </a:rPr>
            <a:t>世纪</a:t>
          </a:r>
          <a:r>
            <a:rPr lang="en-US" altLang="en-US" b="1" dirty="0" smtClean="0">
              <a:latin typeface="黑体" panose="02010609060101010101" pitchFamily="49" charset="-122"/>
              <a:ea typeface="黑体" panose="02010609060101010101" pitchFamily="49" charset="-122"/>
            </a:rPr>
            <a:t>——17</a:t>
          </a:r>
          <a:r>
            <a:rPr lang="zh-CN" altLang="en-US" b="1" dirty="0" smtClean="0">
              <a:latin typeface="黑体" panose="02010609060101010101" pitchFamily="49" charset="-122"/>
              <a:ea typeface="黑体" panose="02010609060101010101" pitchFamily="49" charset="-122"/>
            </a:rPr>
            <a:t>世纪）</a:t>
          </a:r>
          <a:endParaRPr lang="zh-CN" altLang="en-US" b="1" dirty="0">
            <a:latin typeface="黑体" panose="02010609060101010101" pitchFamily="49" charset="-122"/>
            <a:ea typeface="黑体" panose="02010609060101010101" pitchFamily="49" charset="-122"/>
          </a:endParaRPr>
        </a:p>
      </dgm:t>
    </dgm:pt>
    <dgm:pt modelId="{FE134C3F-8062-43E5-9DB6-B8022A07CE00}" type="sibTrans" cxnId="{1ABFD96F-15C3-4AB3-AAF4-C03CD9EB9E7F}">
      <dgm:prSet/>
      <dgm:spPr/>
      <dgm:t>
        <a:bodyPr/>
        <a:lstStyle/>
        <a:p>
          <a:endParaRPr lang="zh-CN" altLang="en-US"/>
        </a:p>
      </dgm:t>
    </dgm:pt>
    <dgm:pt modelId="{FAD34351-3E07-45B4-ADBB-7032857527AD}" type="parTrans" cxnId="{1ABFD96F-15C3-4AB3-AAF4-C03CD9EB9E7F}">
      <dgm:prSet/>
      <dgm:spPr/>
      <dgm:t>
        <a:bodyPr/>
        <a:lstStyle/>
        <a:p>
          <a:endParaRPr lang="zh-CN" altLang="en-US"/>
        </a:p>
      </dgm:t>
    </dgm:pt>
    <dgm:pt modelId="{FF5681DE-979E-4BE1-A775-3792711941D2}" type="pres">
      <dgm:prSet presAssocID="{A5CECD3D-37CF-4C9C-A472-CFE7276A31C9}" presName="Name0" presStyleCnt="0">
        <dgm:presLayoutVars>
          <dgm:chMax val="7"/>
          <dgm:chPref val="5"/>
        </dgm:presLayoutVars>
      </dgm:prSet>
      <dgm:spPr/>
      <dgm:t>
        <a:bodyPr/>
        <a:lstStyle/>
        <a:p>
          <a:endParaRPr lang="zh-CN" altLang="en-US"/>
        </a:p>
      </dgm:t>
    </dgm:pt>
    <dgm:pt modelId="{8A0637AD-EC5E-4B48-BEE9-D52656414095}" type="pres">
      <dgm:prSet presAssocID="{A5CECD3D-37CF-4C9C-A472-CFE7276A31C9}" presName="arrowNode" presStyleLbl="node1" presStyleIdx="0" presStyleCnt="1" custLinFactNeighborX="-67571" custLinFactNeighborY="-4024"/>
      <dgm:spPr/>
    </dgm:pt>
    <dgm:pt modelId="{D1174B1C-6A37-402B-870E-A98DAA64AD9F}" type="pres">
      <dgm:prSet presAssocID="{CFCC390C-47AF-4495-9146-641549A4D779}" presName="txNode1" presStyleLbl="revTx" presStyleIdx="0" presStyleCnt="4" custScaleX="323406" custLinFactNeighborX="95393" custLinFactNeighborY="91341">
        <dgm:presLayoutVars>
          <dgm:bulletEnabled val="1"/>
        </dgm:presLayoutVars>
      </dgm:prSet>
      <dgm:spPr/>
      <dgm:t>
        <a:bodyPr/>
        <a:lstStyle/>
        <a:p>
          <a:endParaRPr lang="zh-CN" altLang="en-US"/>
        </a:p>
      </dgm:t>
    </dgm:pt>
    <dgm:pt modelId="{F9B2FE51-5C20-49D3-82DB-46286C31AB20}" type="pres">
      <dgm:prSet presAssocID="{39F5BEC3-02CB-4CDA-992A-223ABF2FD7DE}" presName="txNode2" presStyleLbl="revTx" presStyleIdx="1" presStyleCnt="4" custScaleX="136857" custLinFactY="4112" custLinFactNeighborX="-46511" custLinFactNeighborY="100000">
        <dgm:presLayoutVars>
          <dgm:bulletEnabled val="1"/>
        </dgm:presLayoutVars>
      </dgm:prSet>
      <dgm:spPr/>
      <dgm:t>
        <a:bodyPr/>
        <a:lstStyle/>
        <a:p>
          <a:endParaRPr lang="zh-CN" altLang="en-US"/>
        </a:p>
      </dgm:t>
    </dgm:pt>
    <dgm:pt modelId="{09375BAA-A26D-49FD-95FF-6FBA8DDC7570}" type="pres">
      <dgm:prSet presAssocID="{F855ECD5-0A2E-4974-8847-EBA3042889F3}" presName="dotNode2" presStyleCnt="0"/>
      <dgm:spPr/>
    </dgm:pt>
    <dgm:pt modelId="{96DC626B-1F95-4E5D-9F41-26CCF52E2D07}" type="pres">
      <dgm:prSet presAssocID="{F855ECD5-0A2E-4974-8847-EBA3042889F3}" presName="dotRepeatNode" presStyleLbl="fgShp" presStyleIdx="0" presStyleCnt="2" custLinFactX="-1100000" custLinFactY="100000" custLinFactNeighborX="-1132927" custLinFactNeighborY="118162"/>
      <dgm:spPr/>
      <dgm:t>
        <a:bodyPr/>
        <a:lstStyle/>
        <a:p>
          <a:endParaRPr lang="zh-CN" altLang="en-US"/>
        </a:p>
      </dgm:t>
    </dgm:pt>
    <dgm:pt modelId="{F6273D70-D320-40DF-81FC-CDD782DCB22B}" type="pres">
      <dgm:prSet presAssocID="{E4EF3275-BB30-4C10-B87B-E72BFF92364E}" presName="txNode3" presStyleLbl="revTx" presStyleIdx="2" presStyleCnt="4" custScaleX="169692" custLinFactY="16291" custLinFactNeighborX="81991" custLinFactNeighborY="100000">
        <dgm:presLayoutVars>
          <dgm:bulletEnabled val="1"/>
        </dgm:presLayoutVars>
      </dgm:prSet>
      <dgm:spPr/>
      <dgm:t>
        <a:bodyPr/>
        <a:lstStyle/>
        <a:p>
          <a:endParaRPr lang="zh-CN" altLang="en-US"/>
        </a:p>
      </dgm:t>
    </dgm:pt>
    <dgm:pt modelId="{0FE6B935-D520-4A29-893D-D8CA13306F1E}" type="pres">
      <dgm:prSet presAssocID="{FE134C3F-8062-43E5-9DB6-B8022A07CE00}" presName="dotNode3" presStyleCnt="0"/>
      <dgm:spPr/>
    </dgm:pt>
    <dgm:pt modelId="{8EA14B05-D11B-449E-BCFB-2DEA8450D726}" type="pres">
      <dgm:prSet presAssocID="{FE134C3F-8062-43E5-9DB6-B8022A07CE00}" presName="dotRepeatNode" presStyleLbl="fgShp" presStyleIdx="1" presStyleCnt="2" custLinFactX="-1175039" custLinFactY="110392" custLinFactNeighborX="-1200000" custLinFactNeighborY="200000"/>
      <dgm:spPr/>
      <dgm:t>
        <a:bodyPr/>
        <a:lstStyle/>
        <a:p>
          <a:endParaRPr lang="zh-CN" altLang="en-US"/>
        </a:p>
      </dgm:t>
    </dgm:pt>
    <dgm:pt modelId="{A6EA912D-DF0B-4129-91EB-2F68FB90BFFF}" type="pres">
      <dgm:prSet presAssocID="{77E940F0-9CA3-4810-9CEE-ACF02CFA9691}" presName="txNode4" presStyleLbl="revTx" presStyleIdx="3" presStyleCnt="4">
        <dgm:presLayoutVars>
          <dgm:bulletEnabled val="1"/>
        </dgm:presLayoutVars>
      </dgm:prSet>
      <dgm:spPr/>
      <dgm:t>
        <a:bodyPr/>
        <a:lstStyle/>
        <a:p>
          <a:endParaRPr lang="zh-CN" altLang="en-US"/>
        </a:p>
      </dgm:t>
    </dgm:pt>
  </dgm:ptLst>
  <dgm:cxnLst>
    <dgm:cxn modelId="{1ABFD96F-15C3-4AB3-AAF4-C03CD9EB9E7F}" srcId="{A5CECD3D-37CF-4C9C-A472-CFE7276A31C9}" destId="{E4EF3275-BB30-4C10-B87B-E72BFF92364E}" srcOrd="2" destOrd="0" parTransId="{FAD34351-3E07-45B4-ADBB-7032857527AD}" sibTransId="{FE134C3F-8062-43E5-9DB6-B8022A07CE00}"/>
    <dgm:cxn modelId="{99E4FEA6-4877-4FED-8A62-515BD766AB9C}" srcId="{A5CECD3D-37CF-4C9C-A472-CFE7276A31C9}" destId="{39F5BEC3-02CB-4CDA-992A-223ABF2FD7DE}" srcOrd="1" destOrd="0" parTransId="{6AC0848E-3FDE-4BFC-A39F-55F18DB0C135}" sibTransId="{F855ECD5-0A2E-4974-8847-EBA3042889F3}"/>
    <dgm:cxn modelId="{F46F9981-E2C3-48B5-AED6-57FF925C6B9F}" srcId="{A5CECD3D-37CF-4C9C-A472-CFE7276A31C9}" destId="{CFCC390C-47AF-4495-9146-641549A4D779}" srcOrd="0" destOrd="0" parTransId="{0A6C752D-BED7-45B0-8A7A-BF1D290F6897}" sibTransId="{20787144-085A-4B65-AEF6-710CB9DBA994}"/>
    <dgm:cxn modelId="{4C390EAE-DB40-44E9-84C5-AF1DEAD060A8}" type="presOf" srcId="{F855ECD5-0A2E-4974-8847-EBA3042889F3}" destId="{96DC626B-1F95-4E5D-9F41-26CCF52E2D07}" srcOrd="0" destOrd="0" presId="urn:microsoft.com/office/officeart/2009/3/layout/DescendingProcess"/>
    <dgm:cxn modelId="{99423B37-3792-4308-8B75-704B867FB6AB}" type="presOf" srcId="{E4EF3275-BB30-4C10-B87B-E72BFF92364E}" destId="{F6273D70-D320-40DF-81FC-CDD782DCB22B}" srcOrd="0" destOrd="0" presId="urn:microsoft.com/office/officeart/2009/3/layout/DescendingProcess"/>
    <dgm:cxn modelId="{AD5E45C5-E3D3-4F0A-B449-7F056C5C4A50}" type="presOf" srcId="{FE134C3F-8062-43E5-9DB6-B8022A07CE00}" destId="{8EA14B05-D11B-449E-BCFB-2DEA8450D726}" srcOrd="0" destOrd="0" presId="urn:microsoft.com/office/officeart/2009/3/layout/DescendingProcess"/>
    <dgm:cxn modelId="{4FA8FBD3-F3A3-4ED6-BCD8-08E22785474B}" type="presOf" srcId="{77E940F0-9CA3-4810-9CEE-ACF02CFA9691}" destId="{A6EA912D-DF0B-4129-91EB-2F68FB90BFFF}" srcOrd="0" destOrd="0" presId="urn:microsoft.com/office/officeart/2009/3/layout/DescendingProcess"/>
    <dgm:cxn modelId="{A91721A5-807D-479A-A971-4100B4EDCF8E}" type="presOf" srcId="{39F5BEC3-02CB-4CDA-992A-223ABF2FD7DE}" destId="{F9B2FE51-5C20-49D3-82DB-46286C31AB20}" srcOrd="0" destOrd="0" presId="urn:microsoft.com/office/officeart/2009/3/layout/DescendingProcess"/>
    <dgm:cxn modelId="{F0C2214A-572D-4A82-BBB9-297AA73E6DD0}" srcId="{A5CECD3D-37CF-4C9C-A472-CFE7276A31C9}" destId="{77E940F0-9CA3-4810-9CEE-ACF02CFA9691}" srcOrd="3" destOrd="0" parTransId="{7076C79B-8C12-4AD9-83AA-988BDA82DA21}" sibTransId="{29E82027-DBB4-43D8-BE39-26F9C5208703}"/>
    <dgm:cxn modelId="{6D1ADCE8-1B39-4461-B68B-2C4D972689BF}" type="presOf" srcId="{A5CECD3D-37CF-4C9C-A472-CFE7276A31C9}" destId="{FF5681DE-979E-4BE1-A775-3792711941D2}" srcOrd="0" destOrd="0" presId="urn:microsoft.com/office/officeart/2009/3/layout/DescendingProcess"/>
    <dgm:cxn modelId="{4260B038-FB59-427D-849A-A1817A387D17}" type="presOf" srcId="{CFCC390C-47AF-4495-9146-641549A4D779}" destId="{D1174B1C-6A37-402B-870E-A98DAA64AD9F}" srcOrd="0" destOrd="0" presId="urn:microsoft.com/office/officeart/2009/3/layout/DescendingProcess"/>
    <dgm:cxn modelId="{6978113C-7294-454B-A638-6C8381979A92}" type="presParOf" srcId="{FF5681DE-979E-4BE1-A775-3792711941D2}" destId="{8A0637AD-EC5E-4B48-BEE9-D52656414095}" srcOrd="0" destOrd="0" presId="urn:microsoft.com/office/officeart/2009/3/layout/DescendingProcess"/>
    <dgm:cxn modelId="{E6538FA1-8CD7-44C7-8D52-5FA5BAE8CE59}" type="presParOf" srcId="{FF5681DE-979E-4BE1-A775-3792711941D2}" destId="{D1174B1C-6A37-402B-870E-A98DAA64AD9F}" srcOrd="1" destOrd="0" presId="urn:microsoft.com/office/officeart/2009/3/layout/DescendingProcess"/>
    <dgm:cxn modelId="{14E47428-2F03-4CEF-82B5-4F33D588D199}" type="presParOf" srcId="{FF5681DE-979E-4BE1-A775-3792711941D2}" destId="{F9B2FE51-5C20-49D3-82DB-46286C31AB20}" srcOrd="2" destOrd="0" presId="urn:microsoft.com/office/officeart/2009/3/layout/DescendingProcess"/>
    <dgm:cxn modelId="{F5FACA8D-CAAF-4482-9C63-74889ECFE300}" type="presParOf" srcId="{FF5681DE-979E-4BE1-A775-3792711941D2}" destId="{09375BAA-A26D-49FD-95FF-6FBA8DDC7570}" srcOrd="3" destOrd="0" presId="urn:microsoft.com/office/officeart/2009/3/layout/DescendingProcess"/>
    <dgm:cxn modelId="{597C65D9-F4B0-4C48-840D-410AD08F1604}" type="presParOf" srcId="{09375BAA-A26D-49FD-95FF-6FBA8DDC7570}" destId="{96DC626B-1F95-4E5D-9F41-26CCF52E2D07}" srcOrd="0" destOrd="0" presId="urn:microsoft.com/office/officeart/2009/3/layout/DescendingProcess"/>
    <dgm:cxn modelId="{5BB58416-F7A4-47F2-819A-AD84F19FECFE}" type="presParOf" srcId="{FF5681DE-979E-4BE1-A775-3792711941D2}" destId="{F6273D70-D320-40DF-81FC-CDD782DCB22B}" srcOrd="4" destOrd="0" presId="urn:microsoft.com/office/officeart/2009/3/layout/DescendingProcess"/>
    <dgm:cxn modelId="{46260FD6-981B-41C1-BF1F-F1DB219CEA6F}" type="presParOf" srcId="{FF5681DE-979E-4BE1-A775-3792711941D2}" destId="{0FE6B935-D520-4A29-893D-D8CA13306F1E}" srcOrd="5" destOrd="0" presId="urn:microsoft.com/office/officeart/2009/3/layout/DescendingProcess"/>
    <dgm:cxn modelId="{A7BD92E8-F2EB-4CC0-B28E-976F5A152300}" type="presParOf" srcId="{0FE6B935-D520-4A29-893D-D8CA13306F1E}" destId="{8EA14B05-D11B-449E-BCFB-2DEA8450D726}" srcOrd="0" destOrd="0" presId="urn:microsoft.com/office/officeart/2009/3/layout/DescendingProcess"/>
    <dgm:cxn modelId="{0DE7A1B2-95BC-49E4-95E3-EBE391A70282}" type="presParOf" srcId="{FF5681DE-979E-4BE1-A775-3792711941D2}" destId="{A6EA912D-DF0B-4129-91EB-2F68FB90BFFF}"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076A2-AFB4-4C72-AFCF-A0B37F631D66}" type="doc">
      <dgm:prSet loTypeId="urn:microsoft.com/office/officeart/2009/3/layout/DescendingProcess" loCatId="process" qsTypeId="urn:microsoft.com/office/officeart/2005/8/quickstyle/3d1" qsCatId="3D" csTypeId="urn:microsoft.com/office/officeart/2005/8/colors/accent2_3" csCatId="accent2" phldr="1"/>
      <dgm:spPr/>
      <dgm:t>
        <a:bodyPr/>
        <a:lstStyle/>
        <a:p>
          <a:endParaRPr lang="zh-CN" altLang="en-US"/>
        </a:p>
      </dgm:t>
    </dgm:pt>
    <dgm:pt modelId="{7EFA05FD-D8A1-4462-B356-EA7670D0F687}">
      <dgm:prSet phldrT="[文本]" custT="1"/>
      <dgm:spPr/>
      <dgm:t>
        <a:bodyPr/>
        <a:lstStyle/>
        <a:p>
          <a:r>
            <a:rPr lang="zh-CN" altLang="en-US" sz="1400" b="1" dirty="0" smtClean="0">
              <a:latin typeface="黑体" panose="02010609060101010101" pitchFamily="49" charset="-122"/>
              <a:ea typeface="黑体" panose="02010609060101010101" pitchFamily="49" charset="-122"/>
            </a:rPr>
            <a:t>大航海时代与英国殖民扩张等（</a:t>
          </a:r>
          <a:r>
            <a:rPr lang="en-US" altLang="zh-CN" sz="1400" b="1" dirty="0" smtClean="0">
              <a:latin typeface="黑体" panose="02010609060101010101" pitchFamily="49" charset="-122"/>
              <a:ea typeface="黑体" panose="02010609060101010101" pitchFamily="49" charset="-122"/>
            </a:rPr>
            <a:t>16</a:t>
          </a:r>
          <a:r>
            <a:rPr lang="zh-CN" altLang="en-US" sz="1400" b="1" dirty="0" smtClean="0">
              <a:latin typeface="黑体" panose="02010609060101010101" pitchFamily="49" charset="-122"/>
              <a:ea typeface="黑体" panose="02010609060101010101" pitchFamily="49" charset="-122"/>
            </a:rPr>
            <a:t>世纪</a:t>
          </a:r>
          <a:r>
            <a:rPr lang="en-US" altLang="zh-CN" sz="1400" b="1" dirty="0" smtClean="0">
              <a:latin typeface="黑体" panose="02010609060101010101" pitchFamily="49" charset="-122"/>
              <a:ea typeface="黑体" panose="02010609060101010101" pitchFamily="49" charset="-122"/>
            </a:rPr>
            <a:t>—</a:t>
          </a:r>
          <a:r>
            <a:rPr lang="zh-CN" altLang="en-US" sz="1400" b="1" dirty="0" smtClean="0">
              <a:latin typeface="黑体" panose="02010609060101010101" pitchFamily="49" charset="-122"/>
              <a:ea typeface="黑体" panose="02010609060101010101" pitchFamily="49" charset="-122"/>
            </a:rPr>
            <a:t>）</a:t>
          </a:r>
          <a:endParaRPr lang="zh-CN" altLang="en-US" sz="1400" b="1" dirty="0">
            <a:latin typeface="黑体" panose="02010609060101010101" pitchFamily="49" charset="-122"/>
            <a:ea typeface="黑体" panose="02010609060101010101" pitchFamily="49" charset="-122"/>
          </a:endParaRPr>
        </a:p>
      </dgm:t>
    </dgm:pt>
    <dgm:pt modelId="{5453FD1C-BBF5-4B3F-9DE4-81DD9AE11104}" type="parTrans" cxnId="{C9C9B3DD-012F-4CB0-9E23-8A24C3DF25B4}">
      <dgm:prSet/>
      <dgm:spPr/>
      <dgm:t>
        <a:bodyPr/>
        <a:lstStyle/>
        <a:p>
          <a:endParaRPr lang="zh-CN" altLang="en-US"/>
        </a:p>
      </dgm:t>
    </dgm:pt>
    <dgm:pt modelId="{99ED1BBE-A778-409B-B86E-0D7C6CFBF461}" type="sibTrans" cxnId="{C9C9B3DD-012F-4CB0-9E23-8A24C3DF25B4}">
      <dgm:prSet/>
      <dgm:spPr/>
      <dgm:t>
        <a:bodyPr/>
        <a:lstStyle/>
        <a:p>
          <a:endParaRPr lang="zh-CN" altLang="en-US"/>
        </a:p>
      </dgm:t>
    </dgm:pt>
    <dgm:pt modelId="{51443EFE-1060-4C4C-B5E5-BDD4524CAE8A}">
      <dgm:prSet phldrT="[文本]" custT="1"/>
      <dgm:spPr/>
      <dgm:t>
        <a:bodyPr/>
        <a:lstStyle/>
        <a:p>
          <a:r>
            <a:rPr lang="zh-CN" altLang="en-US" sz="1600" b="1" dirty="0" smtClean="0">
              <a:solidFill>
                <a:srgbClr val="00B050"/>
              </a:solidFill>
              <a:latin typeface="黑体" panose="02010609060101010101" pitchFamily="49" charset="-122"/>
              <a:ea typeface="黑体" panose="02010609060101010101" pitchFamily="49" charset="-122"/>
            </a:rPr>
            <a:t>英语成为世界语言</a:t>
          </a:r>
          <a:endParaRPr lang="zh-CN" altLang="en-US" sz="1600" b="1" dirty="0">
            <a:solidFill>
              <a:srgbClr val="00B050"/>
            </a:solidFill>
            <a:latin typeface="黑体" panose="02010609060101010101" pitchFamily="49" charset="-122"/>
            <a:ea typeface="黑体" panose="02010609060101010101" pitchFamily="49" charset="-122"/>
          </a:endParaRPr>
        </a:p>
      </dgm:t>
    </dgm:pt>
    <dgm:pt modelId="{310E7874-965C-48B6-B5DB-EB9CCA542DC5}" type="parTrans" cxnId="{D5CC08D3-2B0B-4CEB-A397-45842110A90F}">
      <dgm:prSet/>
      <dgm:spPr/>
      <dgm:t>
        <a:bodyPr/>
        <a:lstStyle/>
        <a:p>
          <a:endParaRPr lang="zh-CN" altLang="en-US"/>
        </a:p>
      </dgm:t>
    </dgm:pt>
    <dgm:pt modelId="{48557409-A4B1-46F9-84CA-D781C6F5BE26}" type="sibTrans" cxnId="{D5CC08D3-2B0B-4CEB-A397-45842110A90F}">
      <dgm:prSet/>
      <dgm:spPr/>
      <dgm:t>
        <a:bodyPr/>
        <a:lstStyle/>
        <a:p>
          <a:endParaRPr lang="zh-CN" altLang="en-US"/>
        </a:p>
      </dgm:t>
    </dgm:pt>
    <dgm:pt modelId="{F4CB5C6F-188A-4052-BC03-E2A4CF1C6562}" type="pres">
      <dgm:prSet presAssocID="{558076A2-AFB4-4C72-AFCF-A0B37F631D66}" presName="Name0" presStyleCnt="0">
        <dgm:presLayoutVars>
          <dgm:chMax val="7"/>
          <dgm:chPref val="5"/>
        </dgm:presLayoutVars>
      </dgm:prSet>
      <dgm:spPr/>
      <dgm:t>
        <a:bodyPr/>
        <a:lstStyle/>
        <a:p>
          <a:endParaRPr lang="zh-CN" altLang="en-US"/>
        </a:p>
      </dgm:t>
    </dgm:pt>
    <dgm:pt modelId="{3FDFA719-4972-4E08-8143-60D614E21750}" type="pres">
      <dgm:prSet presAssocID="{558076A2-AFB4-4C72-AFCF-A0B37F631D66}" presName="arrowNode" presStyleLbl="node1" presStyleIdx="0" presStyleCnt="1" custLinFactNeighborX="-48179" custLinFactNeighborY="0"/>
      <dgm:spPr/>
    </dgm:pt>
    <dgm:pt modelId="{D2B8E473-59BF-434D-A46C-F168E8A01FB2}" type="pres">
      <dgm:prSet presAssocID="{7EFA05FD-D8A1-4462-B356-EA7670D0F687}" presName="txNode1" presStyleLbl="revTx" presStyleIdx="0" presStyleCnt="2" custScaleX="354901" custScaleY="90973" custLinFactX="98860" custLinFactY="51737" custLinFactNeighborX="100000" custLinFactNeighborY="100000">
        <dgm:presLayoutVars>
          <dgm:bulletEnabled val="1"/>
        </dgm:presLayoutVars>
      </dgm:prSet>
      <dgm:spPr/>
      <dgm:t>
        <a:bodyPr/>
        <a:lstStyle/>
        <a:p>
          <a:endParaRPr lang="zh-CN" altLang="en-US"/>
        </a:p>
      </dgm:t>
    </dgm:pt>
    <dgm:pt modelId="{F748E48A-D981-4634-BC56-9CFE4B91582D}" type="pres">
      <dgm:prSet presAssocID="{51443EFE-1060-4C4C-B5E5-BDD4524CAE8A}" presName="txNode2" presStyleLbl="revTx" presStyleIdx="1" presStyleCnt="2" custScaleX="130303" custLinFactY="-53820" custLinFactNeighborX="65217" custLinFactNeighborY="-100000">
        <dgm:presLayoutVars>
          <dgm:bulletEnabled val="1"/>
        </dgm:presLayoutVars>
      </dgm:prSet>
      <dgm:spPr/>
      <dgm:t>
        <a:bodyPr/>
        <a:lstStyle/>
        <a:p>
          <a:endParaRPr lang="zh-CN" altLang="en-US"/>
        </a:p>
      </dgm:t>
    </dgm:pt>
  </dgm:ptLst>
  <dgm:cxnLst>
    <dgm:cxn modelId="{59F49EA3-278F-4A23-9110-3FF6DA8E4377}" type="presOf" srcId="{558076A2-AFB4-4C72-AFCF-A0B37F631D66}" destId="{F4CB5C6F-188A-4052-BC03-E2A4CF1C6562}" srcOrd="0" destOrd="0" presId="urn:microsoft.com/office/officeart/2009/3/layout/DescendingProcess"/>
    <dgm:cxn modelId="{C9C9B3DD-012F-4CB0-9E23-8A24C3DF25B4}" srcId="{558076A2-AFB4-4C72-AFCF-A0B37F631D66}" destId="{7EFA05FD-D8A1-4462-B356-EA7670D0F687}" srcOrd="0" destOrd="0" parTransId="{5453FD1C-BBF5-4B3F-9DE4-81DD9AE11104}" sibTransId="{99ED1BBE-A778-409B-B86E-0D7C6CFBF461}"/>
    <dgm:cxn modelId="{D5CC08D3-2B0B-4CEB-A397-45842110A90F}" srcId="{558076A2-AFB4-4C72-AFCF-A0B37F631D66}" destId="{51443EFE-1060-4C4C-B5E5-BDD4524CAE8A}" srcOrd="1" destOrd="0" parTransId="{310E7874-965C-48B6-B5DB-EB9CCA542DC5}" sibTransId="{48557409-A4B1-46F9-84CA-D781C6F5BE26}"/>
    <dgm:cxn modelId="{3DDE0F84-3C1C-4C61-A711-90597A7A7221}" type="presOf" srcId="{7EFA05FD-D8A1-4462-B356-EA7670D0F687}" destId="{D2B8E473-59BF-434D-A46C-F168E8A01FB2}" srcOrd="0" destOrd="0" presId="urn:microsoft.com/office/officeart/2009/3/layout/DescendingProcess"/>
    <dgm:cxn modelId="{FC3650AC-485A-4DA7-BECA-887232358544}" type="presOf" srcId="{51443EFE-1060-4C4C-B5E5-BDD4524CAE8A}" destId="{F748E48A-D981-4634-BC56-9CFE4B91582D}" srcOrd="0" destOrd="0" presId="urn:microsoft.com/office/officeart/2009/3/layout/DescendingProcess"/>
    <dgm:cxn modelId="{D3C57C38-F506-4951-8DC5-4D1CB735E8FC}" type="presParOf" srcId="{F4CB5C6F-188A-4052-BC03-E2A4CF1C6562}" destId="{3FDFA719-4972-4E08-8143-60D614E21750}" srcOrd="0" destOrd="0" presId="urn:microsoft.com/office/officeart/2009/3/layout/DescendingProcess"/>
    <dgm:cxn modelId="{252DA906-970F-4E94-9EC5-361E3B911CE3}" type="presParOf" srcId="{F4CB5C6F-188A-4052-BC03-E2A4CF1C6562}" destId="{D2B8E473-59BF-434D-A46C-F168E8A01FB2}" srcOrd="1" destOrd="0" presId="urn:microsoft.com/office/officeart/2009/3/layout/DescendingProcess"/>
    <dgm:cxn modelId="{9501D8FF-85B7-4868-83B7-FAB896A66DA3}" type="presParOf" srcId="{F4CB5C6F-188A-4052-BC03-E2A4CF1C6562}" destId="{F748E48A-D981-4634-BC56-9CFE4B91582D}" srcOrd="2" destOrd="0" presId="urn:microsoft.com/office/officeart/2009/3/layout/Descending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383B72-D331-4BAB-9C78-F805341E041E}" type="doc">
      <dgm:prSet loTypeId="urn:microsoft.com/office/officeart/2005/8/layout/vList2" loCatId="list" qsTypeId="urn:microsoft.com/office/officeart/2005/8/quickstyle/3d2" qsCatId="3D" csTypeId="urn:microsoft.com/office/officeart/2005/8/colors/accent1_2" csCatId="accent1"/>
      <dgm:spPr/>
      <dgm:t>
        <a:bodyPr/>
        <a:lstStyle/>
        <a:p>
          <a:endParaRPr lang="zh-CN" altLang="en-US"/>
        </a:p>
      </dgm:t>
    </dgm:pt>
    <dgm:pt modelId="{D116A321-51E9-464A-86D7-DAEE8BC77A0E}">
      <dgm:prSet/>
      <dgm:spPr/>
      <dgm:t>
        <a:bodyPr/>
        <a:lstStyle/>
        <a:p>
          <a:pPr rtl="0"/>
          <a:r>
            <a:rPr lang="zh-CN" dirty="0" smtClean="0">
              <a:latin typeface="黑体" panose="02010609060101010101" pitchFamily="49" charset="-122"/>
              <a:ea typeface="黑体" panose="02010609060101010101" pitchFamily="49" charset="-122"/>
            </a:rPr>
            <a:t>作用一：识别男女名</a:t>
          </a:r>
          <a:endParaRPr lang="zh-CN" dirty="0">
            <a:latin typeface="黑体" panose="02010609060101010101" pitchFamily="49" charset="-122"/>
            <a:ea typeface="黑体" panose="02010609060101010101" pitchFamily="49" charset="-122"/>
          </a:endParaRPr>
        </a:p>
      </dgm:t>
    </dgm:pt>
    <dgm:pt modelId="{8CAB0758-F8A4-4458-854B-87AF7263D3AB}" type="parTrans" cxnId="{28F6E1A8-3086-4F4E-970E-9D7E4AF3560F}">
      <dgm:prSet/>
      <dgm:spPr/>
      <dgm:t>
        <a:bodyPr/>
        <a:lstStyle/>
        <a:p>
          <a:endParaRPr lang="zh-CN" altLang="en-US"/>
        </a:p>
      </dgm:t>
    </dgm:pt>
    <dgm:pt modelId="{446C4710-2503-46E5-8614-FE23D1487AC7}" type="sibTrans" cxnId="{28F6E1A8-3086-4F4E-970E-9D7E4AF3560F}">
      <dgm:prSet/>
      <dgm:spPr/>
      <dgm:t>
        <a:bodyPr/>
        <a:lstStyle/>
        <a:p>
          <a:endParaRPr lang="zh-CN" altLang="en-US"/>
        </a:p>
      </dgm:t>
    </dgm:pt>
    <dgm:pt modelId="{38B893A9-21BB-4979-A2A2-A0620AD0631D}" type="pres">
      <dgm:prSet presAssocID="{33383B72-D331-4BAB-9C78-F805341E041E}" presName="linear" presStyleCnt="0">
        <dgm:presLayoutVars>
          <dgm:animLvl val="lvl"/>
          <dgm:resizeHandles val="exact"/>
        </dgm:presLayoutVars>
      </dgm:prSet>
      <dgm:spPr/>
      <dgm:t>
        <a:bodyPr/>
        <a:lstStyle/>
        <a:p>
          <a:endParaRPr lang="zh-CN" altLang="en-US"/>
        </a:p>
      </dgm:t>
    </dgm:pt>
    <dgm:pt modelId="{9696799A-554B-4016-90FE-35761F528C5F}" type="pres">
      <dgm:prSet presAssocID="{D116A321-51E9-464A-86D7-DAEE8BC77A0E}" presName="parentText" presStyleLbl="node1" presStyleIdx="0" presStyleCnt="1">
        <dgm:presLayoutVars>
          <dgm:chMax val="0"/>
          <dgm:bulletEnabled val="1"/>
        </dgm:presLayoutVars>
      </dgm:prSet>
      <dgm:spPr/>
      <dgm:t>
        <a:bodyPr/>
        <a:lstStyle/>
        <a:p>
          <a:endParaRPr lang="zh-CN" altLang="en-US"/>
        </a:p>
      </dgm:t>
    </dgm:pt>
  </dgm:ptLst>
  <dgm:cxnLst>
    <dgm:cxn modelId="{633260B4-C98D-47E6-AF0E-38F20F10DA08}" type="presOf" srcId="{D116A321-51E9-464A-86D7-DAEE8BC77A0E}" destId="{9696799A-554B-4016-90FE-35761F528C5F}" srcOrd="0" destOrd="0" presId="urn:microsoft.com/office/officeart/2005/8/layout/vList2"/>
    <dgm:cxn modelId="{44D5F08F-C01B-40B3-B0E7-4BD52DFE0180}" type="presOf" srcId="{33383B72-D331-4BAB-9C78-F805341E041E}" destId="{38B893A9-21BB-4979-A2A2-A0620AD0631D}" srcOrd="0" destOrd="0" presId="urn:microsoft.com/office/officeart/2005/8/layout/vList2"/>
    <dgm:cxn modelId="{28F6E1A8-3086-4F4E-970E-9D7E4AF3560F}" srcId="{33383B72-D331-4BAB-9C78-F805341E041E}" destId="{D116A321-51E9-464A-86D7-DAEE8BC77A0E}" srcOrd="0" destOrd="0" parTransId="{8CAB0758-F8A4-4458-854B-87AF7263D3AB}" sibTransId="{446C4710-2503-46E5-8614-FE23D1487AC7}"/>
    <dgm:cxn modelId="{9B79DD6F-DBA1-408B-AC62-961382F75E26}" type="presParOf" srcId="{38B893A9-21BB-4979-A2A2-A0620AD0631D}" destId="{9696799A-554B-4016-90FE-35761F528C5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383B72-D331-4BAB-9C78-F805341E041E}"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D116A321-51E9-464A-86D7-DAEE8BC77A0E}">
      <dgm:prSet/>
      <dgm:spPr/>
      <dgm:t>
        <a:bodyPr/>
        <a:lstStyle/>
        <a:p>
          <a:pPr rtl="0"/>
          <a:r>
            <a:rPr lang="zh-CN" dirty="0" smtClean="0">
              <a:latin typeface="黑体" panose="02010609060101010101" pitchFamily="49" charset="-122"/>
              <a:ea typeface="黑体" panose="02010609060101010101" pitchFamily="49" charset="-122"/>
            </a:rPr>
            <a:t>作用</a:t>
          </a:r>
          <a:r>
            <a:rPr lang="zh-CN" altLang="en-US" dirty="0" smtClean="0">
              <a:latin typeface="黑体" panose="02010609060101010101" pitchFamily="49" charset="-122"/>
              <a:ea typeface="黑体" panose="02010609060101010101" pitchFamily="49" charset="-122"/>
            </a:rPr>
            <a:t>二</a:t>
          </a:r>
          <a:r>
            <a:rPr 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助解单词</a:t>
          </a:r>
          <a:endParaRPr lang="zh-CN" dirty="0">
            <a:latin typeface="黑体" panose="02010609060101010101" pitchFamily="49" charset="-122"/>
            <a:ea typeface="黑体" panose="02010609060101010101" pitchFamily="49" charset="-122"/>
          </a:endParaRPr>
        </a:p>
      </dgm:t>
    </dgm:pt>
    <dgm:pt modelId="{8CAB0758-F8A4-4458-854B-87AF7263D3AB}" type="parTrans" cxnId="{28F6E1A8-3086-4F4E-970E-9D7E4AF3560F}">
      <dgm:prSet/>
      <dgm:spPr/>
      <dgm:t>
        <a:bodyPr/>
        <a:lstStyle/>
        <a:p>
          <a:endParaRPr lang="zh-CN" altLang="en-US"/>
        </a:p>
      </dgm:t>
    </dgm:pt>
    <dgm:pt modelId="{446C4710-2503-46E5-8614-FE23D1487AC7}" type="sibTrans" cxnId="{28F6E1A8-3086-4F4E-970E-9D7E4AF3560F}">
      <dgm:prSet/>
      <dgm:spPr/>
      <dgm:t>
        <a:bodyPr/>
        <a:lstStyle/>
        <a:p>
          <a:endParaRPr lang="zh-CN" altLang="en-US"/>
        </a:p>
      </dgm:t>
    </dgm:pt>
    <dgm:pt modelId="{38B893A9-21BB-4979-A2A2-A0620AD0631D}" type="pres">
      <dgm:prSet presAssocID="{33383B72-D331-4BAB-9C78-F805341E041E}" presName="linear" presStyleCnt="0">
        <dgm:presLayoutVars>
          <dgm:animLvl val="lvl"/>
          <dgm:resizeHandles val="exact"/>
        </dgm:presLayoutVars>
      </dgm:prSet>
      <dgm:spPr/>
      <dgm:t>
        <a:bodyPr/>
        <a:lstStyle/>
        <a:p>
          <a:endParaRPr lang="zh-CN" altLang="en-US"/>
        </a:p>
      </dgm:t>
    </dgm:pt>
    <dgm:pt modelId="{9696799A-554B-4016-90FE-35761F528C5F}" type="pres">
      <dgm:prSet presAssocID="{D116A321-51E9-464A-86D7-DAEE8BC77A0E}" presName="parentText" presStyleLbl="node1" presStyleIdx="0" presStyleCnt="1" custLinFactNeighborX="-3797" custLinFactNeighborY="-691">
        <dgm:presLayoutVars>
          <dgm:chMax val="0"/>
          <dgm:bulletEnabled val="1"/>
        </dgm:presLayoutVars>
      </dgm:prSet>
      <dgm:spPr/>
      <dgm:t>
        <a:bodyPr/>
        <a:lstStyle/>
        <a:p>
          <a:endParaRPr lang="zh-CN" altLang="en-US"/>
        </a:p>
      </dgm:t>
    </dgm:pt>
  </dgm:ptLst>
  <dgm:cxnLst>
    <dgm:cxn modelId="{40852B03-8355-4233-B059-349FBA91101F}" type="presOf" srcId="{D116A321-51E9-464A-86D7-DAEE8BC77A0E}" destId="{9696799A-554B-4016-90FE-35761F528C5F}" srcOrd="0" destOrd="0" presId="urn:microsoft.com/office/officeart/2005/8/layout/vList2"/>
    <dgm:cxn modelId="{28F6E1A8-3086-4F4E-970E-9D7E4AF3560F}" srcId="{33383B72-D331-4BAB-9C78-F805341E041E}" destId="{D116A321-51E9-464A-86D7-DAEE8BC77A0E}" srcOrd="0" destOrd="0" parTransId="{8CAB0758-F8A4-4458-854B-87AF7263D3AB}" sibTransId="{446C4710-2503-46E5-8614-FE23D1487AC7}"/>
    <dgm:cxn modelId="{20C0FA4F-E38F-4FDF-B53E-A3BCAD784CAF}" type="presOf" srcId="{33383B72-D331-4BAB-9C78-F805341E041E}" destId="{38B893A9-21BB-4979-A2A2-A0620AD0631D}" srcOrd="0" destOrd="0" presId="urn:microsoft.com/office/officeart/2005/8/layout/vList2"/>
    <dgm:cxn modelId="{2C6A02D1-6C3E-41D6-B1AC-C1743E59AE1C}" type="presParOf" srcId="{38B893A9-21BB-4979-A2A2-A0620AD0631D}" destId="{9696799A-554B-4016-90FE-35761F528C5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7C68D-3387-4D1A-A220-B7DFD2957017}">
      <dsp:nvSpPr>
        <dsp:cNvPr id="0" name=""/>
        <dsp:cNvSpPr/>
      </dsp:nvSpPr>
      <dsp:spPr>
        <a:xfrm>
          <a:off x="461976" y="597300"/>
          <a:ext cx="2075293" cy="1037646"/>
        </a:xfrm>
        <a:prstGeom prst="roundRect">
          <a:avLst>
            <a:gd name="adj" fmla="val 10000"/>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华文隶书" panose="02010800040101010101" pitchFamily="2" charset="-122"/>
              <a:ea typeface="华文隶书" panose="02010800040101010101" pitchFamily="2" charset="-122"/>
            </a:rPr>
            <a:t>希腊字母</a:t>
          </a:r>
          <a:endParaRPr lang="zh-CN" altLang="en-US" sz="3100" kern="1200" dirty="0">
            <a:latin typeface="华文隶书" panose="02010800040101010101" pitchFamily="2" charset="-122"/>
            <a:ea typeface="华文隶书" panose="02010800040101010101" pitchFamily="2" charset="-122"/>
          </a:endParaRPr>
        </a:p>
      </dsp:txBody>
      <dsp:txXfrm>
        <a:off x="492368" y="627692"/>
        <a:ext cx="2014509" cy="976862"/>
      </dsp:txXfrm>
    </dsp:sp>
    <dsp:sp modelId="{DFF70C46-50B6-4490-B5C9-4304C669123B}">
      <dsp:nvSpPr>
        <dsp:cNvPr id="0" name=""/>
        <dsp:cNvSpPr/>
      </dsp:nvSpPr>
      <dsp:spPr>
        <a:xfrm rot="19457599">
          <a:off x="2441181" y="775964"/>
          <a:ext cx="1022292" cy="83671"/>
        </a:xfrm>
        <a:custGeom>
          <a:avLst/>
          <a:gdLst/>
          <a:ahLst/>
          <a:cxnLst/>
          <a:rect l="0" t="0" r="0" b="0"/>
          <a:pathLst>
            <a:path>
              <a:moveTo>
                <a:pt x="0" y="41835"/>
              </a:moveTo>
              <a:lnTo>
                <a:pt x="1022292" y="41835"/>
              </a:lnTo>
            </a:path>
          </a:pathLst>
        </a:custGeom>
        <a:noFill/>
        <a:ln w="25400" cap="flat" cmpd="sng" algn="ctr">
          <a:solidFill>
            <a:schemeClr val="accent3">
              <a:tint val="99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26770" y="792243"/>
        <a:ext cx="51114" cy="51114"/>
      </dsp:txXfrm>
    </dsp:sp>
    <dsp:sp modelId="{31CF77DB-A3E3-4438-80A0-10CEB37CAFC0}">
      <dsp:nvSpPr>
        <dsp:cNvPr id="0" name=""/>
        <dsp:cNvSpPr/>
      </dsp:nvSpPr>
      <dsp:spPr>
        <a:xfrm>
          <a:off x="3367386" y="653"/>
          <a:ext cx="2075293" cy="1037646"/>
        </a:xfrm>
        <a:prstGeom prst="roundRect">
          <a:avLst>
            <a:gd name="adj" fmla="val 10000"/>
          </a:avLst>
        </a:prstGeom>
        <a:solidFill>
          <a:schemeClr val="accent3">
            <a:tint val="99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zh-CN" sz="3100" kern="1200" dirty="0" smtClean="0">
              <a:latin typeface="华文隶书" panose="02010800040101010101" pitchFamily="2" charset="-122"/>
              <a:ea typeface="华文隶书" panose="02010800040101010101" pitchFamily="2" charset="-122"/>
            </a:rPr>
            <a:t>拉丁字母</a:t>
          </a:r>
          <a:endParaRPr lang="zh-CN" sz="3100" kern="1200" dirty="0">
            <a:latin typeface="华文隶书" panose="02010800040101010101" pitchFamily="2" charset="-122"/>
            <a:ea typeface="华文隶书" panose="02010800040101010101" pitchFamily="2" charset="-122"/>
          </a:endParaRPr>
        </a:p>
      </dsp:txBody>
      <dsp:txXfrm>
        <a:off x="3397778" y="31045"/>
        <a:ext cx="2014509" cy="976862"/>
      </dsp:txXfrm>
    </dsp:sp>
    <dsp:sp modelId="{4BC48539-8E89-4B32-9BB6-9FFB7CC98C76}">
      <dsp:nvSpPr>
        <dsp:cNvPr id="0" name=""/>
        <dsp:cNvSpPr/>
      </dsp:nvSpPr>
      <dsp:spPr>
        <a:xfrm rot="2217422">
          <a:off x="2437466" y="1372938"/>
          <a:ext cx="993487" cy="83671"/>
        </a:xfrm>
        <a:custGeom>
          <a:avLst/>
          <a:gdLst/>
          <a:ahLst/>
          <a:cxnLst/>
          <a:rect l="0" t="0" r="0" b="0"/>
          <a:pathLst>
            <a:path>
              <a:moveTo>
                <a:pt x="0" y="41835"/>
              </a:moveTo>
              <a:lnTo>
                <a:pt x="993487" y="41835"/>
              </a:lnTo>
            </a:path>
          </a:pathLst>
        </a:custGeom>
        <a:noFill/>
        <a:ln w="25400" cap="flat" cmpd="sng" algn="ctr">
          <a:solidFill>
            <a:schemeClr val="accent3">
              <a:tint val="99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09373" y="1389937"/>
        <a:ext cx="49674" cy="49674"/>
      </dsp:txXfrm>
    </dsp:sp>
    <dsp:sp modelId="{9CA7F922-F120-49C9-BCC9-ED9BD1F1A9AC}">
      <dsp:nvSpPr>
        <dsp:cNvPr id="0" name=""/>
        <dsp:cNvSpPr/>
      </dsp:nvSpPr>
      <dsp:spPr>
        <a:xfrm>
          <a:off x="3331151" y="1194601"/>
          <a:ext cx="2075293" cy="1037646"/>
        </a:xfrm>
        <a:prstGeom prst="roundRect">
          <a:avLst>
            <a:gd name="adj" fmla="val 10000"/>
          </a:avLst>
        </a:prstGeom>
        <a:solidFill>
          <a:schemeClr val="accent3">
            <a:tint val="99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华文隶书" panose="02010800040101010101" pitchFamily="2" charset="-122"/>
              <a:ea typeface="华文隶书" panose="02010800040101010101" pitchFamily="2" charset="-122"/>
            </a:rPr>
            <a:t>西里尔字母</a:t>
          </a:r>
          <a:endParaRPr lang="zh-CN" altLang="en-US" sz="3100" kern="1200" dirty="0">
            <a:latin typeface="华文隶书" panose="02010800040101010101" pitchFamily="2" charset="-122"/>
            <a:ea typeface="华文隶书" panose="02010800040101010101" pitchFamily="2" charset="-122"/>
          </a:endParaRPr>
        </a:p>
      </dsp:txBody>
      <dsp:txXfrm>
        <a:off x="3361543" y="1224993"/>
        <a:ext cx="2014509" cy="976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637AD-EC5E-4B48-BEE9-D52656414095}">
      <dsp:nvSpPr>
        <dsp:cNvPr id="0" name=""/>
        <dsp:cNvSpPr/>
      </dsp:nvSpPr>
      <dsp:spPr>
        <a:xfrm rot="4396374">
          <a:off x="1247541" y="560311"/>
          <a:ext cx="2430721" cy="1695125"/>
        </a:xfrm>
        <a:prstGeom prst="swooshArrow">
          <a:avLst>
            <a:gd name="adj1" fmla="val 16310"/>
            <a:gd name="adj2" fmla="val 313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6DC626B-1F95-4E5D-9F41-26CCF52E2D07}">
      <dsp:nvSpPr>
        <dsp:cNvPr id="0" name=""/>
        <dsp:cNvSpPr/>
      </dsp:nvSpPr>
      <dsp:spPr>
        <a:xfrm>
          <a:off x="2460881" y="991029"/>
          <a:ext cx="61383" cy="61383"/>
        </a:xfrm>
        <a:prstGeom prst="ellips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8EA14B05-D11B-449E-BCFB-2DEA8450D726}">
      <dsp:nvSpPr>
        <dsp:cNvPr id="0" name=""/>
        <dsp:cNvSpPr/>
      </dsp:nvSpPr>
      <dsp:spPr>
        <a:xfrm>
          <a:off x="2908246" y="1568838"/>
          <a:ext cx="61383" cy="61383"/>
        </a:xfrm>
        <a:prstGeom prst="ellips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D1174B1C-6A37-402B-870E-A98DAA64AD9F}">
      <dsp:nvSpPr>
        <dsp:cNvPr id="0" name=""/>
        <dsp:cNvSpPr/>
      </dsp:nvSpPr>
      <dsp:spPr>
        <a:xfrm>
          <a:off x="2467347" y="411509"/>
          <a:ext cx="3706264" cy="45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b" anchorCtr="0">
          <a:noAutofit/>
        </a:bodyPr>
        <a:lstStyle/>
        <a:p>
          <a:pPr lvl="0" algn="ctr" defTabSz="577850">
            <a:lnSpc>
              <a:spcPct val="90000"/>
            </a:lnSpc>
            <a:spcBef>
              <a:spcPct val="0"/>
            </a:spcBef>
            <a:spcAft>
              <a:spcPct val="35000"/>
            </a:spcAft>
          </a:pPr>
          <a:r>
            <a:rPr lang="zh-CN" altLang="en-US" sz="1300" b="1" kern="1200" dirty="0" smtClean="0">
              <a:latin typeface="黑体" panose="02010609060101010101" pitchFamily="49" charset="-122"/>
              <a:ea typeface="黑体" panose="02010609060101010101" pitchFamily="49" charset="-122"/>
            </a:rPr>
            <a:t>盎格鲁撒克逊人入侵英国（公元</a:t>
          </a:r>
          <a:r>
            <a:rPr lang="en-US" altLang="zh-CN" sz="1300" b="1" kern="1200" dirty="0" smtClean="0">
              <a:latin typeface="黑体" panose="02010609060101010101" pitchFamily="49" charset="-122"/>
              <a:ea typeface="黑体" panose="02010609060101010101" pitchFamily="49" charset="-122"/>
            </a:rPr>
            <a:t>5</a:t>
          </a:r>
          <a:r>
            <a:rPr lang="zh-CN" altLang="en-US" sz="1300" b="1" kern="1200" dirty="0" smtClean="0">
              <a:latin typeface="黑体" panose="02010609060101010101" pitchFamily="49" charset="-122"/>
              <a:ea typeface="黑体" panose="02010609060101010101" pitchFamily="49" charset="-122"/>
            </a:rPr>
            <a:t>世纪</a:t>
          </a:r>
          <a:r>
            <a:rPr lang="en-US" altLang="zh-CN" sz="1300" b="1" kern="1200" dirty="0" smtClean="0">
              <a:latin typeface="黑体" panose="02010609060101010101" pitchFamily="49" charset="-122"/>
              <a:ea typeface="黑体" panose="02010609060101010101" pitchFamily="49" charset="-122"/>
            </a:rPr>
            <a:t>—6</a:t>
          </a:r>
          <a:r>
            <a:rPr lang="zh-CN" altLang="en-US" sz="1300" b="1" kern="1200" dirty="0" smtClean="0">
              <a:latin typeface="黑体" panose="02010609060101010101" pitchFamily="49" charset="-122"/>
              <a:ea typeface="黑体" panose="02010609060101010101" pitchFamily="49" charset="-122"/>
            </a:rPr>
            <a:t>世纪）</a:t>
          </a:r>
          <a:endParaRPr lang="zh-CN" altLang="en-US" sz="1300" b="1" kern="1200" dirty="0">
            <a:latin typeface="黑体" panose="02010609060101010101" pitchFamily="49" charset="-122"/>
            <a:ea typeface="黑体" panose="02010609060101010101" pitchFamily="49" charset="-122"/>
          </a:endParaRPr>
        </a:p>
      </dsp:txBody>
      <dsp:txXfrm>
        <a:off x="2467347" y="411509"/>
        <a:ext cx="3706264" cy="450519"/>
      </dsp:txXfrm>
    </dsp:sp>
    <dsp:sp modelId="{F9B2FE51-5C20-49D3-82DB-46286C31AB20}">
      <dsp:nvSpPr>
        <dsp:cNvPr id="0" name=""/>
        <dsp:cNvSpPr/>
      </dsp:nvSpPr>
      <dsp:spPr>
        <a:xfrm>
          <a:off x="3146143" y="1131590"/>
          <a:ext cx="2161841" cy="45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b="1" kern="1200" dirty="0" smtClean="0">
              <a:latin typeface="黑体" panose="02010609060101010101" pitchFamily="49" charset="-122"/>
              <a:ea typeface="黑体" panose="02010609060101010101" pitchFamily="49" charset="-122"/>
            </a:rPr>
            <a:t>诺曼征服（公元</a:t>
          </a:r>
          <a:r>
            <a:rPr lang="en-US" altLang="zh-CN" sz="1300" b="1" kern="1200" dirty="0" smtClean="0">
              <a:latin typeface="黑体" panose="02010609060101010101" pitchFamily="49" charset="-122"/>
              <a:ea typeface="黑体" panose="02010609060101010101" pitchFamily="49" charset="-122"/>
            </a:rPr>
            <a:t>1066</a:t>
          </a:r>
          <a:r>
            <a:rPr lang="zh-CN" altLang="en-US" sz="1300" b="1" kern="1200" dirty="0" smtClean="0">
              <a:latin typeface="黑体" panose="02010609060101010101" pitchFamily="49" charset="-122"/>
              <a:ea typeface="黑体" panose="02010609060101010101" pitchFamily="49" charset="-122"/>
            </a:rPr>
            <a:t>年）</a:t>
          </a:r>
          <a:endParaRPr lang="zh-CN" altLang="en-US" sz="1300" b="1" kern="1200" dirty="0">
            <a:latin typeface="黑体" panose="02010609060101010101" pitchFamily="49" charset="-122"/>
            <a:ea typeface="黑体" panose="02010609060101010101" pitchFamily="49" charset="-122"/>
          </a:endParaRPr>
        </a:p>
      </dsp:txBody>
      <dsp:txXfrm>
        <a:off x="3146143" y="1131590"/>
        <a:ext cx="2161841" cy="450519"/>
      </dsp:txXfrm>
    </dsp:sp>
    <dsp:sp modelId="{F6273D70-D320-40DF-81FC-CDD782DCB22B}">
      <dsp:nvSpPr>
        <dsp:cNvPr id="0" name=""/>
        <dsp:cNvSpPr/>
      </dsp:nvSpPr>
      <dsp:spPr>
        <a:xfrm>
          <a:off x="3384378" y="1707654"/>
          <a:ext cx="2627955" cy="45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r" defTabSz="577850">
            <a:lnSpc>
              <a:spcPct val="90000"/>
            </a:lnSpc>
            <a:spcBef>
              <a:spcPct val="0"/>
            </a:spcBef>
            <a:spcAft>
              <a:spcPct val="35000"/>
            </a:spcAft>
          </a:pPr>
          <a:r>
            <a:rPr lang="zh-CN" altLang="en-US" sz="1300" b="1" kern="1200" dirty="0" smtClean="0">
              <a:latin typeface="黑体" panose="02010609060101010101" pitchFamily="49" charset="-122"/>
              <a:ea typeface="黑体" panose="02010609060101010101" pitchFamily="49" charset="-122"/>
            </a:rPr>
            <a:t>文艺复兴（</a:t>
          </a:r>
          <a:r>
            <a:rPr lang="en-US" altLang="en-US" sz="1300" b="1" kern="1200" dirty="0" smtClean="0">
              <a:latin typeface="黑体" panose="02010609060101010101" pitchFamily="49" charset="-122"/>
              <a:ea typeface="黑体" panose="02010609060101010101" pitchFamily="49" charset="-122"/>
            </a:rPr>
            <a:t>14</a:t>
          </a:r>
          <a:r>
            <a:rPr lang="zh-CN" altLang="en-US" sz="1300" b="1" kern="1200" dirty="0" smtClean="0">
              <a:latin typeface="黑体" panose="02010609060101010101" pitchFamily="49" charset="-122"/>
              <a:ea typeface="黑体" panose="02010609060101010101" pitchFamily="49" charset="-122"/>
            </a:rPr>
            <a:t>世纪</a:t>
          </a:r>
          <a:r>
            <a:rPr lang="en-US" altLang="en-US" sz="1300" b="1" kern="1200" dirty="0" smtClean="0">
              <a:latin typeface="黑体" panose="02010609060101010101" pitchFamily="49" charset="-122"/>
              <a:ea typeface="黑体" panose="02010609060101010101" pitchFamily="49" charset="-122"/>
            </a:rPr>
            <a:t>——17</a:t>
          </a:r>
          <a:r>
            <a:rPr lang="zh-CN" altLang="en-US" sz="1300" b="1" kern="1200" dirty="0" smtClean="0">
              <a:latin typeface="黑体" panose="02010609060101010101" pitchFamily="49" charset="-122"/>
              <a:ea typeface="黑体" panose="02010609060101010101" pitchFamily="49" charset="-122"/>
            </a:rPr>
            <a:t>世纪）</a:t>
          </a:r>
          <a:endParaRPr lang="zh-CN" altLang="en-US" sz="1300" b="1" kern="1200" dirty="0">
            <a:latin typeface="黑体" panose="02010609060101010101" pitchFamily="49" charset="-122"/>
            <a:ea typeface="黑体" panose="02010609060101010101" pitchFamily="49" charset="-122"/>
          </a:endParaRPr>
        </a:p>
      </dsp:txBody>
      <dsp:txXfrm>
        <a:off x="3384378" y="1707654"/>
        <a:ext cx="2627955" cy="450519"/>
      </dsp:txXfrm>
    </dsp:sp>
    <dsp:sp modelId="{A6EA912D-DF0B-4129-91EB-2F68FB90BFFF}">
      <dsp:nvSpPr>
        <dsp:cNvPr id="0" name=""/>
        <dsp:cNvSpPr/>
      </dsp:nvSpPr>
      <dsp:spPr>
        <a:xfrm>
          <a:off x="4202924" y="2365229"/>
          <a:ext cx="1548661" cy="45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t" anchorCtr="0">
          <a:noAutofit/>
        </a:bodyPr>
        <a:lstStyle/>
        <a:p>
          <a:pPr lvl="0" algn="ctr" defTabSz="577850">
            <a:lnSpc>
              <a:spcPct val="90000"/>
            </a:lnSpc>
            <a:spcBef>
              <a:spcPct val="0"/>
            </a:spcBef>
            <a:spcAft>
              <a:spcPct val="35000"/>
            </a:spcAft>
          </a:pPr>
          <a:r>
            <a:rPr lang="zh-CN" altLang="en-US" sz="1300" b="1" kern="1200" dirty="0" smtClean="0">
              <a:solidFill>
                <a:srgbClr val="00B050"/>
              </a:solidFill>
              <a:latin typeface="黑体" panose="02010609060101010101" pitchFamily="49" charset="-122"/>
              <a:ea typeface="黑体" panose="02010609060101010101" pitchFamily="49" charset="-122"/>
            </a:rPr>
            <a:t>现代英语产生</a:t>
          </a:r>
          <a:endParaRPr lang="zh-CN" altLang="en-US" sz="1300" b="1" kern="1200" dirty="0">
            <a:solidFill>
              <a:srgbClr val="00B050"/>
            </a:solidFill>
            <a:latin typeface="黑体" panose="02010609060101010101" pitchFamily="49" charset="-122"/>
            <a:ea typeface="黑体" panose="02010609060101010101" pitchFamily="49" charset="-122"/>
          </a:endParaRPr>
        </a:p>
      </dsp:txBody>
      <dsp:txXfrm>
        <a:off x="4202924" y="2365229"/>
        <a:ext cx="1548661" cy="450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FA719-4972-4E08-8143-60D614E21750}">
      <dsp:nvSpPr>
        <dsp:cNvPr id="0" name=""/>
        <dsp:cNvSpPr/>
      </dsp:nvSpPr>
      <dsp:spPr>
        <a:xfrm rot="4396374">
          <a:off x="1606584" y="515844"/>
          <a:ext cx="2237816" cy="1560598"/>
        </a:xfrm>
        <a:prstGeom prst="swooshArrow">
          <a:avLst>
            <a:gd name="adj1" fmla="val 16310"/>
            <a:gd name="adj2" fmla="val 3137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B8E473-59BF-434D-A46C-F168E8A01FB2}">
      <dsp:nvSpPr>
        <dsp:cNvPr id="0" name=""/>
        <dsp:cNvSpPr/>
      </dsp:nvSpPr>
      <dsp:spPr>
        <a:xfrm>
          <a:off x="2952321" y="648074"/>
          <a:ext cx="3744422" cy="377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b="1" kern="1200" dirty="0" smtClean="0">
              <a:latin typeface="黑体" panose="02010609060101010101" pitchFamily="49" charset="-122"/>
              <a:ea typeface="黑体" panose="02010609060101010101" pitchFamily="49" charset="-122"/>
            </a:rPr>
            <a:t>大航海时代与英国殖民扩张等（</a:t>
          </a:r>
          <a:r>
            <a:rPr lang="en-US" altLang="zh-CN" sz="1400" b="1" kern="1200" dirty="0" smtClean="0">
              <a:latin typeface="黑体" panose="02010609060101010101" pitchFamily="49" charset="-122"/>
              <a:ea typeface="黑体" panose="02010609060101010101" pitchFamily="49" charset="-122"/>
            </a:rPr>
            <a:t>16</a:t>
          </a:r>
          <a:r>
            <a:rPr lang="zh-CN" altLang="en-US" sz="1400" b="1" kern="1200" dirty="0" smtClean="0">
              <a:latin typeface="黑体" panose="02010609060101010101" pitchFamily="49" charset="-122"/>
              <a:ea typeface="黑体" panose="02010609060101010101" pitchFamily="49" charset="-122"/>
            </a:rPr>
            <a:t>世纪</a:t>
          </a:r>
          <a:r>
            <a:rPr lang="en-US" altLang="zh-CN" sz="1400" b="1" kern="1200" dirty="0" smtClean="0">
              <a:latin typeface="黑体" panose="02010609060101010101" pitchFamily="49" charset="-122"/>
              <a:ea typeface="黑体" panose="02010609060101010101" pitchFamily="49" charset="-122"/>
            </a:rPr>
            <a:t>—</a:t>
          </a:r>
          <a:r>
            <a:rPr lang="zh-CN" altLang="en-US" sz="1400" b="1" kern="1200" dirty="0" smtClean="0">
              <a:latin typeface="黑体" panose="02010609060101010101" pitchFamily="49" charset="-122"/>
              <a:ea typeface="黑体" panose="02010609060101010101" pitchFamily="49" charset="-122"/>
            </a:rPr>
            <a:t>）</a:t>
          </a:r>
          <a:endParaRPr lang="zh-CN" altLang="en-US" sz="1400" b="1" kern="1200" dirty="0">
            <a:latin typeface="黑体" panose="02010609060101010101" pitchFamily="49" charset="-122"/>
            <a:ea typeface="黑体" panose="02010609060101010101" pitchFamily="49" charset="-122"/>
          </a:endParaRPr>
        </a:p>
      </dsp:txBody>
      <dsp:txXfrm>
        <a:off x="2952321" y="648074"/>
        <a:ext cx="3744422" cy="377325"/>
      </dsp:txXfrm>
    </dsp:sp>
    <dsp:sp modelId="{F748E48A-D981-4634-BC56-9CFE4B91582D}">
      <dsp:nvSpPr>
        <dsp:cNvPr id="0" name=""/>
        <dsp:cNvSpPr/>
      </dsp:nvSpPr>
      <dsp:spPr>
        <a:xfrm>
          <a:off x="4626513" y="1539528"/>
          <a:ext cx="1857805" cy="414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lvl="0" algn="ctr" defTabSz="711200">
            <a:lnSpc>
              <a:spcPct val="90000"/>
            </a:lnSpc>
            <a:spcBef>
              <a:spcPct val="0"/>
            </a:spcBef>
            <a:spcAft>
              <a:spcPct val="35000"/>
            </a:spcAft>
          </a:pPr>
          <a:r>
            <a:rPr lang="zh-CN" altLang="en-US" sz="1600" b="1" kern="1200" dirty="0" smtClean="0">
              <a:solidFill>
                <a:srgbClr val="00B050"/>
              </a:solidFill>
              <a:latin typeface="黑体" panose="02010609060101010101" pitchFamily="49" charset="-122"/>
              <a:ea typeface="黑体" panose="02010609060101010101" pitchFamily="49" charset="-122"/>
            </a:rPr>
            <a:t>英语成为世界语言</a:t>
          </a:r>
          <a:endParaRPr lang="zh-CN" altLang="en-US" sz="1600" b="1" kern="1200" dirty="0">
            <a:solidFill>
              <a:srgbClr val="00B050"/>
            </a:solidFill>
            <a:latin typeface="黑体" panose="02010609060101010101" pitchFamily="49" charset="-122"/>
            <a:ea typeface="黑体" panose="02010609060101010101" pitchFamily="49" charset="-122"/>
          </a:endParaRPr>
        </a:p>
      </dsp:txBody>
      <dsp:txXfrm>
        <a:off x="4626513" y="1539528"/>
        <a:ext cx="1857805" cy="414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99A-554B-4016-90FE-35761F528C5F}">
      <dsp:nvSpPr>
        <dsp:cNvPr id="0" name=""/>
        <dsp:cNvSpPr/>
      </dsp:nvSpPr>
      <dsp:spPr>
        <a:xfrm>
          <a:off x="0" y="46080"/>
          <a:ext cx="5688632" cy="11319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zh-CN" sz="4500" kern="1200" dirty="0" smtClean="0">
              <a:latin typeface="黑体" panose="02010609060101010101" pitchFamily="49" charset="-122"/>
              <a:ea typeface="黑体" panose="02010609060101010101" pitchFamily="49" charset="-122"/>
            </a:rPr>
            <a:t>作用一：识别男女名</a:t>
          </a:r>
          <a:endParaRPr lang="zh-CN" sz="4500" kern="1200" dirty="0">
            <a:latin typeface="黑体" panose="02010609060101010101" pitchFamily="49" charset="-122"/>
            <a:ea typeface="黑体" panose="02010609060101010101" pitchFamily="49" charset="-122"/>
          </a:endParaRPr>
        </a:p>
      </dsp:txBody>
      <dsp:txXfrm>
        <a:off x="55258" y="101338"/>
        <a:ext cx="5578116" cy="10214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99A-554B-4016-90FE-35761F528C5F}">
      <dsp:nvSpPr>
        <dsp:cNvPr id="0" name=""/>
        <dsp:cNvSpPr/>
      </dsp:nvSpPr>
      <dsp:spPr>
        <a:xfrm>
          <a:off x="0" y="4"/>
          <a:ext cx="5688632" cy="120743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rtl="0">
            <a:lnSpc>
              <a:spcPct val="90000"/>
            </a:lnSpc>
            <a:spcBef>
              <a:spcPct val="0"/>
            </a:spcBef>
            <a:spcAft>
              <a:spcPct val="35000"/>
            </a:spcAft>
          </a:pPr>
          <a:r>
            <a:rPr lang="zh-CN" sz="4800" kern="1200" dirty="0" smtClean="0">
              <a:latin typeface="黑体" panose="02010609060101010101" pitchFamily="49" charset="-122"/>
              <a:ea typeface="黑体" panose="02010609060101010101" pitchFamily="49" charset="-122"/>
            </a:rPr>
            <a:t>作用</a:t>
          </a:r>
          <a:r>
            <a:rPr lang="zh-CN" altLang="en-US" sz="4800" kern="1200" dirty="0" smtClean="0">
              <a:latin typeface="黑体" panose="02010609060101010101" pitchFamily="49" charset="-122"/>
              <a:ea typeface="黑体" panose="02010609060101010101" pitchFamily="49" charset="-122"/>
            </a:rPr>
            <a:t>二</a:t>
          </a:r>
          <a:r>
            <a:rPr lang="zh-CN" sz="4800" kern="1200" dirty="0" smtClean="0">
              <a:latin typeface="黑体" panose="02010609060101010101" pitchFamily="49" charset="-122"/>
              <a:ea typeface="黑体" panose="02010609060101010101" pitchFamily="49" charset="-122"/>
            </a:rPr>
            <a:t>：</a:t>
          </a:r>
          <a:r>
            <a:rPr lang="zh-CN" altLang="en-US" sz="4800" kern="1200" dirty="0" smtClean="0">
              <a:latin typeface="黑体" panose="02010609060101010101" pitchFamily="49" charset="-122"/>
              <a:ea typeface="黑体" panose="02010609060101010101" pitchFamily="49" charset="-122"/>
            </a:rPr>
            <a:t>助解单词</a:t>
          </a:r>
          <a:endParaRPr lang="zh-CN" sz="4800" kern="1200" dirty="0">
            <a:latin typeface="黑体" panose="02010609060101010101" pitchFamily="49" charset="-122"/>
            <a:ea typeface="黑体" panose="02010609060101010101" pitchFamily="49" charset="-122"/>
          </a:endParaRPr>
        </a:p>
      </dsp:txBody>
      <dsp:txXfrm>
        <a:off x="58942" y="58946"/>
        <a:ext cx="5570748" cy="10895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lvl1pPr>
              <a:defRPr b="1">
                <a:solidFill>
                  <a:srgbClr val="00B050"/>
                </a:solidFill>
                <a:latin typeface="华文隶书" panose="02010800040101010101" pitchFamily="2" charset="-122"/>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r">
              <a:buNone/>
              <a:defRPr>
                <a:solidFill>
                  <a:schemeClr val="tx1"/>
                </a:solidFill>
                <a:latin typeface="华文隶书" panose="02010800040101010101" pitchFamily="2" charset="-122"/>
                <a:ea typeface="华文隶书" panose="020108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lvl1pPr>
              <a:defRPr b="1">
                <a:solidFill>
                  <a:srgbClr val="00B050"/>
                </a:solidFill>
                <a:latin typeface="华文隶书" panose="02010800040101010101" pitchFamily="2" charset="-122"/>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r">
              <a:buNone/>
              <a:defRPr>
                <a:solidFill>
                  <a:schemeClr val="tx1"/>
                </a:solidFill>
                <a:latin typeface="华文隶书" panose="02010800040101010101" pitchFamily="2" charset="-122"/>
                <a:ea typeface="华文隶书" panose="020108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5712066"/>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11760" y="205979"/>
            <a:ext cx="6275040" cy="857250"/>
          </a:xfrm>
        </p:spPr>
        <p:txBody>
          <a:bodyPr>
            <a:normAutofit/>
          </a:bodyPr>
          <a:lstStyle>
            <a:lvl1pPr algn="l">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411760" y="1200151"/>
            <a:ext cx="6275040" cy="3394472"/>
          </a:xfrm>
        </p:spPr>
        <p:txBody>
          <a:bodyPr>
            <a:normAutofit/>
          </a:bodyPr>
          <a:lstStyle>
            <a:lvl1pPr marL="0" indent="0">
              <a:buNone/>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8516694"/>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8455004"/>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normAutofit/>
          </a:bodyPr>
          <a:lstStyle>
            <a:lvl1pPr>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9274726"/>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9545942"/>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1725098"/>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1835320"/>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025542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marL="0" indent="0">
              <a:buNone/>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0437117"/>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6944297"/>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8989169"/>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lvl1pPr>
              <a:defRPr b="1">
                <a:solidFill>
                  <a:srgbClr val="00B050"/>
                </a:solidFill>
                <a:latin typeface="华文隶书" panose="02010800040101010101" pitchFamily="2" charset="-122"/>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r">
              <a:buNone/>
              <a:defRPr>
                <a:solidFill>
                  <a:schemeClr val="tx1"/>
                </a:solidFill>
                <a:latin typeface="华文隶书" panose="02010800040101010101" pitchFamily="2" charset="-122"/>
                <a:ea typeface="华文隶书" panose="020108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4685110"/>
      </p:ext>
    </p:extLst>
  </p:cSld>
  <p:clrMapOvr>
    <a:masterClrMapping/>
  </p:clrMapOvr>
  <p:transition spd="slow">
    <p:push/>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marL="0" indent="0">
              <a:buNone/>
              <a:defRPr sz="2400">
                <a:latin typeface="隶书" panose="02010509060101010101" pitchFamily="49" charset="-122"/>
                <a:ea typeface="隶书" panose="02010509060101010101" pitchFamily="49" charset="-122"/>
              </a:defRPr>
            </a:lvl1pPr>
            <a:lvl2pPr marL="457200" indent="0">
              <a:buNone/>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stStyle>
          <a:p>
            <a:pPr lvl="0"/>
            <a:r>
              <a:rPr lang="zh-CN" altLang="en-US" dirty="0" smtClean="0"/>
              <a:t>单击此处编辑母版文本样</a:t>
            </a:r>
            <a:endParaRPr lang="en-US" altLang="zh-CN" dirty="0" smtClean="0"/>
          </a:p>
          <a:p>
            <a:pPr lvl="0"/>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5328627"/>
      </p:ext>
    </p:extLst>
  </p:cSld>
  <p:clrMapOvr>
    <a:masterClrMapping/>
  </p:clrMapOvr>
  <p:transition spd="slow">
    <p:push/>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123939"/>
      </p:ext>
    </p:extLst>
  </p:cSld>
  <p:clrMapOvr>
    <a:masterClrMapping/>
  </p:clrMapOvr>
  <p:transition spd="slow">
    <p:push/>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normAutofit/>
          </a:bodyPr>
          <a:lstStyle>
            <a:lvl1pPr>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5473736"/>
      </p:ext>
    </p:extLst>
  </p:cSld>
  <p:clrMapOvr>
    <a:masterClrMapping/>
  </p:clrMapOvr>
  <p:transition spd="slow">
    <p:push/>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B050"/>
                </a:solidFill>
                <a:latin typeface="华文隶书" panose="02010800040101010101" pitchFamily="2" charset="-122"/>
                <a:ea typeface="华文隶书" panose="020108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atin typeface="华文隶书" panose="02010800040101010101" pitchFamily="2" charset="-122"/>
                <a:ea typeface="华文隶书" panose="0201080004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atin typeface="华文隶书" panose="02010800040101010101" pitchFamily="2" charset="-122"/>
                <a:ea typeface="华文隶书" panose="0201080004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6778783"/>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5940751"/>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101648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4458681"/>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3425772"/>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2635000"/>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109000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lvl1pPr>
              <a:defRPr b="1">
                <a:solidFill>
                  <a:srgbClr val="00B050"/>
                </a:solidFill>
                <a:latin typeface="华文隶书" panose="02010800040101010101" pitchFamily="2" charset="-122"/>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r">
              <a:buNone/>
              <a:defRPr>
                <a:solidFill>
                  <a:schemeClr val="tx1"/>
                </a:solidFill>
                <a:latin typeface="华文隶书" panose="02010800040101010101" pitchFamily="2" charset="-122"/>
                <a:ea typeface="华文隶书" panose="020108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0761776"/>
      </p:ext>
    </p:extLst>
  </p:cSld>
  <p:clrMapOvr>
    <a:masterClrMapping/>
  </p:clrMapOvr>
  <p:transition spd="slow">
    <p:pull/>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marL="0" indent="0">
              <a:buNone/>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8459277"/>
      </p:ext>
    </p:extLst>
  </p:cSld>
  <p:clrMapOvr>
    <a:masterClrMapping/>
  </p:clrMapOvr>
  <p:transition spd="slow">
    <p:pull/>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3834792"/>
      </p:ext>
    </p:extLst>
  </p:cSld>
  <p:clrMapOvr>
    <a:masterClrMapping/>
  </p:clrMapOvr>
  <p:transition spd="slow">
    <p:pull/>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1645691"/>
          </a:xfrm>
        </p:spPr>
        <p:txBody>
          <a:bodyPr>
            <a:normAutofit/>
          </a:bodyPr>
          <a:lstStyle>
            <a:lvl1pPr>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923677"/>
            <a:ext cx="4038600" cy="2670945"/>
          </a:xfrm>
        </p:spPr>
        <p:txBody>
          <a:bodyPr>
            <a:normAutofit/>
          </a:bodyPr>
          <a:lstStyle>
            <a:lvl1pPr marL="0" indent="0">
              <a:buNone/>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923677"/>
            <a:ext cx="4038600" cy="2670945"/>
          </a:xfrm>
        </p:spPr>
        <p:txBody>
          <a:bodyPr>
            <a:normAutofit/>
          </a:bodyPr>
          <a:lstStyle>
            <a:lvl1pPr marL="0" indent="0">
              <a:buNone/>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7115344"/>
      </p:ext>
    </p:extLst>
  </p:cSld>
  <p:clrMapOvr>
    <a:masterClrMapping/>
  </p:clrMapOvr>
  <p:transition spd="slow">
    <p:pull/>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7937960"/>
      </p:ext>
    </p:extLst>
  </p:cSld>
  <p:clrMapOvr>
    <a:masterClrMapping/>
  </p:clrMapOvr>
  <p:transition spd="slow">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53869685"/>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normAutofit/>
          </a:bodyPr>
          <a:lstStyle>
            <a:lvl1pPr>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normAutofit/>
          </a:bodyPr>
          <a:lstStyle>
            <a:lvl1pPr>
              <a:defRPr sz="2400">
                <a:latin typeface="华文隶书" panose="02010800040101010101" pitchFamily="2" charset="-122"/>
                <a:ea typeface="华文隶书" panose="02010800040101010101" pitchFamily="2" charset="-122"/>
              </a:defRPr>
            </a:lvl1pPr>
            <a:lvl2pPr>
              <a:defRPr sz="2000">
                <a:latin typeface="华文隶书" panose="02010800040101010101" pitchFamily="2" charset="-122"/>
                <a:ea typeface="华文隶书" panose="02010800040101010101" pitchFamily="2" charset="-122"/>
              </a:defRPr>
            </a:lvl2pPr>
            <a:lvl3pPr>
              <a:defRPr sz="1800">
                <a:latin typeface="华文隶书" panose="02010800040101010101" pitchFamily="2" charset="-122"/>
                <a:ea typeface="华文隶书" panose="02010800040101010101" pitchFamily="2" charset="-122"/>
              </a:defRPr>
            </a:lvl3pPr>
            <a:lvl4pPr>
              <a:defRPr sz="1600">
                <a:latin typeface="华文隶书" panose="02010800040101010101" pitchFamily="2" charset="-122"/>
                <a:ea typeface="华文隶书" panose="02010800040101010101" pitchFamily="2" charset="-122"/>
              </a:defRPr>
            </a:lvl4pPr>
            <a:lvl5pPr>
              <a:defRPr sz="1600">
                <a:latin typeface="华文隶书" panose="02010800040101010101" pitchFamily="2" charset="-122"/>
                <a:ea typeface="华文隶书" panose="0201080004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8068049"/>
      </p:ext>
    </p:extLst>
  </p:cSld>
  <p:clrMapOvr>
    <a:masterClrMapping/>
  </p:clrMapOvr>
  <p:transition spd="slow">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338"/>
      </p:ext>
    </p:extLst>
  </p:cSld>
  <p:clrMapOvr>
    <a:masterClrMapping/>
  </p:clrMapOvr>
  <p:transition spd="slow">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0730435"/>
      </p:ext>
    </p:extLst>
  </p:cSld>
  <p:clrMapOvr>
    <a:masterClrMapping/>
  </p:clrMapOvr>
  <p:transition spd="slow">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5097347"/>
      </p:ext>
    </p:extLst>
  </p:cSld>
  <p:clrMapOvr>
    <a:masterClrMapping/>
  </p:clrMapOvr>
  <p:transition spd="slow">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4987059"/>
      </p:ext>
    </p:extLst>
  </p:cSld>
  <p:clrMapOvr>
    <a:masterClrMapping/>
  </p:clrMapOvr>
  <p:transition spd="slow">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lvl1pPr>
              <a:defRPr b="1">
                <a:solidFill>
                  <a:srgbClr val="00B050"/>
                </a:solidFill>
                <a:latin typeface="华文隶书" panose="02010800040101010101" pitchFamily="2" charset="-122"/>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r">
              <a:buNone/>
              <a:defRPr>
                <a:solidFill>
                  <a:schemeClr val="tx1"/>
                </a:solidFill>
                <a:latin typeface="华文隶书" panose="02010800040101010101" pitchFamily="2" charset="-122"/>
                <a:ea typeface="华文隶书" panose="020108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84218"/>
      </p:ext>
    </p:extLst>
  </p:cSld>
  <p:clrMapOvr>
    <a:masterClrMapping/>
  </p:clrMapOvr>
  <p:transition spd="slow">
    <p:push/>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marL="0" indent="0">
              <a:buNone/>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9026062"/>
      </p:ext>
    </p:extLst>
  </p:cSld>
  <p:clrMapOvr>
    <a:masterClrMapping/>
  </p:clrMapOvr>
  <p:transition spd="slow">
    <p:push/>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3829885"/>
      </p:ext>
    </p:extLst>
  </p:cSld>
  <p:clrMapOvr>
    <a:masterClrMapping/>
  </p:clrMapOvr>
  <p:transition spd="slow">
    <p:push/>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4000">
                <a:solidFill>
                  <a:srgbClr val="00B05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normAutofit/>
          </a:bodyPr>
          <a:lstStyle>
            <a:lvl1pPr>
              <a:defRPr sz="2400">
                <a:latin typeface="隶书" panose="02010509060101010101" pitchFamily="49" charset="-122"/>
                <a:ea typeface="隶书" panose="02010509060101010101" pitchFamily="49" charset="-122"/>
              </a:defRPr>
            </a:lvl1pPr>
            <a:lvl2pPr>
              <a:defRPr sz="2000">
                <a:latin typeface="隶书" panose="02010509060101010101" pitchFamily="49" charset="-122"/>
                <a:ea typeface="隶书" panose="02010509060101010101" pitchFamily="49" charset="-122"/>
              </a:defRPr>
            </a:lvl2pPr>
            <a:lvl3pPr>
              <a:defRPr sz="1800">
                <a:latin typeface="隶书" panose="02010509060101010101" pitchFamily="49" charset="-122"/>
                <a:ea typeface="隶书" panose="02010509060101010101" pitchFamily="49" charset="-122"/>
              </a:defRPr>
            </a:lvl3pPr>
            <a:lvl4pPr>
              <a:defRPr sz="1600">
                <a:latin typeface="隶书" panose="02010509060101010101" pitchFamily="49" charset="-122"/>
                <a:ea typeface="隶书" panose="02010509060101010101" pitchFamily="49" charset="-122"/>
              </a:defRPr>
            </a:lvl4pPr>
            <a:lvl5pPr>
              <a:defRPr sz="1600">
                <a:latin typeface="隶书" panose="02010509060101010101" pitchFamily="49" charset="-122"/>
                <a:ea typeface="隶书" panose="020105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normAutofit/>
          </a:bodyPr>
          <a:lstStyle>
            <a:lvl1pPr>
              <a:defRPr sz="2400">
                <a:latin typeface="华文隶书" panose="02010800040101010101" pitchFamily="2" charset="-122"/>
                <a:ea typeface="华文隶书" panose="02010800040101010101" pitchFamily="2" charset="-122"/>
              </a:defRPr>
            </a:lvl1pPr>
            <a:lvl2pPr>
              <a:defRPr sz="2000">
                <a:latin typeface="华文隶书" panose="02010800040101010101" pitchFamily="2" charset="-122"/>
                <a:ea typeface="华文隶书" panose="02010800040101010101" pitchFamily="2" charset="-122"/>
              </a:defRPr>
            </a:lvl2pPr>
            <a:lvl3pPr>
              <a:defRPr sz="1800">
                <a:latin typeface="华文隶书" panose="02010800040101010101" pitchFamily="2" charset="-122"/>
                <a:ea typeface="华文隶书" panose="02010800040101010101" pitchFamily="2" charset="-122"/>
              </a:defRPr>
            </a:lvl3pPr>
            <a:lvl4pPr>
              <a:defRPr sz="1600">
                <a:latin typeface="华文隶书" panose="02010800040101010101" pitchFamily="2" charset="-122"/>
                <a:ea typeface="华文隶书" panose="02010800040101010101" pitchFamily="2" charset="-122"/>
              </a:defRPr>
            </a:lvl4pPr>
            <a:lvl5pPr>
              <a:defRPr sz="1600">
                <a:latin typeface="华文隶书" panose="02010800040101010101" pitchFamily="2" charset="-122"/>
                <a:ea typeface="华文隶书" panose="0201080004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307557"/>
      </p:ext>
    </p:extLst>
  </p:cSld>
  <p:clrMapOvr>
    <a:masterClrMapping/>
  </p:clrMapOvr>
  <p:transition spd="slow">
    <p:push/>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330366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5251479"/>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7440960"/>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5776513"/>
      </p:ext>
    </p:extLst>
  </p:cSld>
  <p:clrMapOvr>
    <a:masterClrMapping/>
  </p:clrMapOvr>
  <p:transition spd="slow">
    <p:push/>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2571674"/>
      </p:ext>
    </p:extLst>
  </p:cSld>
  <p:clrMapOvr>
    <a:masterClrMapping/>
  </p:clrMapOvr>
  <p:transition spd="slow">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1119892"/>
      </p:ext>
    </p:extLst>
  </p:cSld>
  <p:clrMapOvr>
    <a:masterClrMapping/>
  </p:clrMapOvr>
  <p:transition spd="slow">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468059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6293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03247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00682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ll/>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02562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13.xml"/><Relationship Id="rId5" Type="http://schemas.openxmlformats.org/officeDocument/2006/relationships/image" Target="../media/image15.jp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1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8.jpg"/><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8.jpg"/><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solidFill>
                  <a:srgbClr val="C00000"/>
                </a:solidFill>
              </a:rPr>
              <a:t>梳理总结</a:t>
            </a:r>
            <a:endParaRPr lang="zh-CN" altLang="en-US" sz="6000" dirty="0">
              <a:solidFill>
                <a:srgbClr val="C00000"/>
              </a:solidFill>
            </a:endParaRPr>
          </a:p>
        </p:txBody>
      </p:sp>
      <p:sp>
        <p:nvSpPr>
          <p:cNvPr id="3" name="副标题 2"/>
          <p:cNvSpPr>
            <a:spLocks noGrp="1"/>
          </p:cNvSpPr>
          <p:nvPr>
            <p:ph type="subTitle" idx="1"/>
          </p:nvPr>
        </p:nvSpPr>
        <p:spPr/>
        <p:txBody>
          <a:bodyPr/>
          <a:lstStyle/>
          <a:p>
            <a:r>
              <a:rPr lang="zh-CN" altLang="en-US" smtClean="0"/>
              <a:t>主讲：赵铁夫</a:t>
            </a:r>
            <a:endParaRPr lang="zh-CN" altLang="en-US" dirty="0"/>
          </a:p>
        </p:txBody>
      </p:sp>
    </p:spTree>
    <p:extLst>
      <p:ext uri="{BB962C8B-B14F-4D97-AF65-F5344CB8AC3E}">
        <p14:creationId xmlns:p14="http://schemas.microsoft.com/office/powerpoint/2010/main" val="1119821492"/>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a:t>英语</a:t>
            </a:r>
            <a:r>
              <a:rPr lang="zh-CN" altLang="en-US" sz="2800" dirty="0" smtClean="0"/>
              <a:t>属于：</a:t>
            </a:r>
            <a:endParaRPr lang="en-US" altLang="zh-CN" sz="2800" dirty="0" smtClean="0"/>
          </a:p>
          <a:p>
            <a:r>
              <a:rPr lang="zh-CN" altLang="en-US" sz="2800" dirty="0" smtClean="0"/>
              <a:t>印欧</a:t>
            </a:r>
            <a:r>
              <a:rPr lang="zh-CN" altLang="en-US" sz="2800" dirty="0"/>
              <a:t>语系，日耳曼语族，西日耳曼语</a:t>
            </a:r>
            <a:r>
              <a:rPr lang="zh-CN" altLang="en-US" sz="2800" dirty="0" smtClean="0"/>
              <a:t>支。</a:t>
            </a:r>
            <a:endParaRPr lang="zh-CN" altLang="en-US" sz="2800" dirty="0"/>
          </a:p>
        </p:txBody>
      </p:sp>
    </p:spTree>
    <p:extLst>
      <p:ext uri="{BB962C8B-B14F-4D97-AF65-F5344CB8AC3E}">
        <p14:creationId xmlns:p14="http://schemas.microsoft.com/office/powerpoint/2010/main" val="3252689294"/>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7544" y="205979"/>
            <a:ext cx="8219256" cy="857250"/>
          </a:xfrm>
        </p:spPr>
        <p:txBody>
          <a:bodyPr/>
          <a:lstStyle/>
          <a:p>
            <a:r>
              <a:rPr lang="zh-CN" altLang="en-US" dirty="0" smtClean="0"/>
              <a:t>英语处在世界语言的位置</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329" t="-19538" r="-172" b="12104"/>
          <a:stretch/>
        </p:blipFill>
        <p:spPr>
          <a:xfrm>
            <a:off x="539552" y="915566"/>
            <a:ext cx="7770440" cy="3945466"/>
          </a:xfrm>
          <a:prstGeom prst="rect">
            <a:avLst/>
          </a:prstGeom>
          <a:ln>
            <a:noFill/>
          </a:ln>
          <a:effectLst>
            <a:softEdge rad="112500"/>
          </a:effectLst>
        </p:spPr>
      </p:pic>
    </p:spTree>
    <p:extLst>
      <p:ext uri="{BB962C8B-B14F-4D97-AF65-F5344CB8AC3E}">
        <p14:creationId xmlns:p14="http://schemas.microsoft.com/office/powerpoint/2010/main" val="2252090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4250" fill="hold"/>
                                        <p:tgtEl>
                                          <p:spTgt spid="4"/>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22832" t="-3821" r="6120"/>
          <a:stretch/>
        </p:blipFill>
        <p:spPr>
          <a:xfrm>
            <a:off x="93133" y="389467"/>
            <a:ext cx="6135051" cy="4512619"/>
          </a:xfrm>
          <a:prstGeom prst="rect">
            <a:avLst/>
          </a:prstGeom>
          <a:ln>
            <a:noFill/>
          </a:ln>
          <a:effectLst>
            <a:softEdge rad="112500"/>
          </a:effectLst>
        </p:spPr>
      </p:pic>
    </p:spTree>
    <p:extLst>
      <p:ext uri="{BB962C8B-B14F-4D97-AF65-F5344CB8AC3E}">
        <p14:creationId xmlns:p14="http://schemas.microsoft.com/office/powerpoint/2010/main" val="194997531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600" dirty="0">
                <a:solidFill>
                  <a:srgbClr val="FF0000"/>
                </a:solidFill>
              </a:rPr>
              <a:t>英语历史</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82374036"/>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05979"/>
            <a:ext cx="8291264" cy="857250"/>
          </a:xfrm>
        </p:spPr>
        <p:txBody>
          <a:bodyPr>
            <a:noAutofit/>
          </a:bodyPr>
          <a:lstStyle/>
          <a:p>
            <a:r>
              <a:rPr lang="zh-CN" altLang="en-US" sz="3200" dirty="0" smtClean="0"/>
              <a:t>对英语及单词影响最大的三个民族</a:t>
            </a:r>
            <a:endParaRPr lang="zh-CN" altLang="en-US" sz="3200" dirty="0"/>
          </a:p>
        </p:txBody>
      </p:sp>
      <p:sp>
        <p:nvSpPr>
          <p:cNvPr id="3" name="内容占位符 2"/>
          <p:cNvSpPr>
            <a:spLocks noGrp="1"/>
          </p:cNvSpPr>
          <p:nvPr>
            <p:ph idx="1"/>
          </p:nvPr>
        </p:nvSpPr>
        <p:spPr>
          <a:xfrm>
            <a:off x="323528" y="1200151"/>
            <a:ext cx="8363272" cy="3394472"/>
          </a:xfrm>
        </p:spPr>
        <p:txBody>
          <a:bodyPr/>
          <a:lstStyle/>
          <a:p>
            <a:r>
              <a:rPr lang="zh-CN" altLang="en-US" dirty="0" smtClean="0"/>
              <a:t>希腊拉丁民族     日耳曼民族           犹太民族</a:t>
            </a:r>
            <a:endParaRPr lang="zh-CN" altLang="en-US" dirty="0"/>
          </a:p>
          <a:p>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2139702"/>
            <a:ext cx="2520176" cy="2134589"/>
          </a:xfrm>
          <a:prstGeom prst="rect">
            <a:avLst/>
          </a:prstGeom>
          <a:ln>
            <a:noFill/>
          </a:ln>
          <a:effectLst>
            <a:softEdge rad="112500"/>
          </a:effec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2139701"/>
            <a:ext cx="2994907" cy="2134589"/>
          </a:xfrm>
          <a:prstGeom prst="rect">
            <a:avLst/>
          </a:prstGeom>
          <a:ln>
            <a:noFill/>
          </a:ln>
          <a:effectLst>
            <a:softEdge rad="112500"/>
          </a:effec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9267" y="2139702"/>
            <a:ext cx="2664296" cy="2183418"/>
          </a:xfrm>
          <a:prstGeom prst="rect">
            <a:avLst/>
          </a:prstGeom>
          <a:ln>
            <a:noFill/>
          </a:ln>
          <a:effectLst>
            <a:softEdge rad="112500"/>
          </a:effectLst>
        </p:spPr>
      </p:pic>
    </p:spTree>
    <p:extLst>
      <p:ext uri="{BB962C8B-B14F-4D97-AF65-F5344CB8AC3E}">
        <p14:creationId xmlns:p14="http://schemas.microsoft.com/office/powerpoint/2010/main" val="113657204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05979"/>
            <a:ext cx="8291264" cy="709587"/>
          </a:xfrm>
        </p:spPr>
        <p:txBody>
          <a:bodyPr/>
          <a:lstStyle/>
          <a:p>
            <a:r>
              <a:rPr lang="zh-CN" altLang="en-US" dirty="0" smtClean="0"/>
              <a:t>三个民族对英语的影响</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240097861"/>
              </p:ext>
            </p:extLst>
          </p:nvPr>
        </p:nvGraphicFramePr>
        <p:xfrm>
          <a:off x="467544" y="932180"/>
          <a:ext cx="8229600" cy="4089400"/>
        </p:xfrm>
        <a:graphic>
          <a:graphicData uri="http://schemas.openxmlformats.org/drawingml/2006/table">
            <a:tbl>
              <a:tblPr firstRow="1" bandRow="1">
                <a:tableStyleId>{5C22544A-7EE6-4342-B048-85BDC9FD1C3A}</a:tableStyleId>
              </a:tblPr>
              <a:tblGrid>
                <a:gridCol w="1378496"/>
                <a:gridCol w="4464496"/>
                <a:gridCol w="2386608"/>
              </a:tblGrid>
              <a:tr h="370840">
                <a:tc>
                  <a:txBody>
                    <a:bodyPr/>
                    <a:lstStyle/>
                    <a:p>
                      <a:endParaRPr lang="zh-CN" altLang="en-US" dirty="0"/>
                    </a:p>
                  </a:txBody>
                  <a:tcPr/>
                </a:tc>
                <a:tc>
                  <a:txBody>
                    <a:bodyPr/>
                    <a:lstStyle/>
                    <a:p>
                      <a:r>
                        <a:rPr lang="zh-CN" altLang="en-US" dirty="0" smtClean="0">
                          <a:latin typeface="隶书" panose="02010509060101010101" pitchFamily="49" charset="-122"/>
                          <a:ea typeface="隶书" panose="02010509060101010101" pitchFamily="49" charset="-122"/>
                        </a:rPr>
                        <a:t>语言文字影响</a:t>
                      </a:r>
                      <a:endParaRPr lang="zh-CN" altLang="en-US" dirty="0">
                        <a:latin typeface="隶书" panose="02010509060101010101" pitchFamily="49" charset="-122"/>
                        <a:ea typeface="隶书" panose="02010509060101010101" pitchFamily="49" charset="-122"/>
                      </a:endParaRPr>
                    </a:p>
                  </a:txBody>
                  <a:tcPr/>
                </a:tc>
                <a:tc>
                  <a:txBody>
                    <a:bodyPr/>
                    <a:lstStyle/>
                    <a:p>
                      <a:r>
                        <a:rPr lang="zh-CN" altLang="en-US" dirty="0" smtClean="0">
                          <a:latin typeface="华文隶书" panose="02010800040101010101" pitchFamily="2" charset="-122"/>
                          <a:ea typeface="华文隶书" panose="02010800040101010101" pitchFamily="2" charset="-122"/>
                        </a:rPr>
                        <a:t>文化影响</a:t>
                      </a:r>
                      <a:endParaRPr lang="zh-CN" altLang="en-US" dirty="0">
                        <a:latin typeface="华文隶书" panose="02010800040101010101" pitchFamily="2" charset="-122"/>
                        <a:ea typeface="华文隶书" panose="02010800040101010101" pitchFamily="2" charset="-122"/>
                      </a:endParaRPr>
                    </a:p>
                  </a:txBody>
                  <a:tcPr/>
                </a:tc>
              </a:tr>
              <a:tr h="370840">
                <a:tc>
                  <a:txBody>
                    <a:bodyPr/>
                    <a:lstStyle/>
                    <a:p>
                      <a:r>
                        <a:rPr lang="zh-CN" altLang="en-US" b="1" dirty="0" smtClean="0"/>
                        <a:t>希腊民族</a:t>
                      </a:r>
                      <a:endParaRPr lang="en-US" altLang="zh-CN" b="1" dirty="0" smtClean="0"/>
                    </a:p>
                    <a:p>
                      <a:r>
                        <a:rPr lang="en-US" altLang="zh-CN" dirty="0" smtClean="0"/>
                        <a:t>Greeks</a:t>
                      </a:r>
                    </a:p>
                    <a:p>
                      <a:endParaRPr lang="en-US" altLang="zh-CN" dirty="0" smtClean="0"/>
                    </a:p>
                    <a:p>
                      <a:r>
                        <a:rPr lang="zh-CN" altLang="en-US" b="1" dirty="0" smtClean="0"/>
                        <a:t>拉丁民族</a:t>
                      </a:r>
                      <a:endParaRPr lang="en-US" altLang="zh-CN" b="1" dirty="0" smtClean="0"/>
                    </a:p>
                    <a:p>
                      <a:r>
                        <a:rPr lang="en-US" altLang="zh-CN" dirty="0" err="1" smtClean="0"/>
                        <a:t>Latins</a:t>
                      </a:r>
                      <a:endParaRPr lang="zh-CN" altLang="en-US" dirty="0"/>
                    </a:p>
                  </a:txBody>
                  <a:tcPr/>
                </a:tc>
                <a:tc>
                  <a:txBody>
                    <a:bodyPr/>
                    <a:lstStyle/>
                    <a:p>
                      <a:r>
                        <a:rPr lang="en-US" altLang="zh-CN" b="1" dirty="0" smtClean="0"/>
                        <a:t>1</a:t>
                      </a:r>
                      <a:r>
                        <a:rPr lang="zh-CN" altLang="en-US" b="1" dirty="0" smtClean="0"/>
                        <a:t>英语字母：</a:t>
                      </a:r>
                      <a:endParaRPr lang="en-US" altLang="zh-CN" b="1" dirty="0" smtClean="0"/>
                    </a:p>
                    <a:p>
                      <a:r>
                        <a:rPr lang="zh-CN" altLang="en-US" sz="1600" dirty="0" smtClean="0"/>
                        <a:t>为英语提供拉丁字母</a:t>
                      </a:r>
                      <a:endParaRPr lang="en-US" altLang="zh-CN" sz="1600" dirty="0" smtClean="0"/>
                    </a:p>
                    <a:p>
                      <a:r>
                        <a:rPr lang="en-US" altLang="zh-CN" b="1" dirty="0" smtClean="0"/>
                        <a:t>2</a:t>
                      </a:r>
                      <a:r>
                        <a:rPr lang="zh-CN" altLang="en-US" b="1" dirty="0" smtClean="0"/>
                        <a:t>英语词汇：</a:t>
                      </a:r>
                    </a:p>
                    <a:p>
                      <a:r>
                        <a:rPr lang="en-US" altLang="zh-CN" sz="1600" dirty="0" smtClean="0"/>
                        <a:t>【</a:t>
                      </a:r>
                      <a:r>
                        <a:rPr lang="zh-CN" altLang="en-US" sz="1600" dirty="0" smtClean="0"/>
                        <a:t>直接</a:t>
                      </a:r>
                      <a:r>
                        <a:rPr lang="en-US" altLang="zh-CN" sz="1600" dirty="0" smtClean="0"/>
                        <a:t>】</a:t>
                      </a:r>
                      <a:r>
                        <a:rPr lang="zh-CN" altLang="en-US" sz="1600" dirty="0" smtClean="0"/>
                        <a:t>很多英语单词直接来自拉丁语和希腊语</a:t>
                      </a:r>
                    </a:p>
                    <a:p>
                      <a:r>
                        <a:rPr lang="en-US" altLang="zh-CN" sz="1600" dirty="0" smtClean="0"/>
                        <a:t>【</a:t>
                      </a:r>
                      <a:r>
                        <a:rPr lang="zh-CN" altLang="en-US" sz="1600" dirty="0" smtClean="0"/>
                        <a:t>间接</a:t>
                      </a:r>
                      <a:r>
                        <a:rPr lang="en-US" altLang="zh-CN" sz="1600" dirty="0" smtClean="0"/>
                        <a:t>】</a:t>
                      </a:r>
                      <a:r>
                        <a:rPr lang="zh-CN" altLang="en-US" sz="1600" dirty="0" smtClean="0"/>
                        <a:t>大多数词根词缀来自拉丁语和希腊语</a:t>
                      </a:r>
                      <a:endParaRPr lang="en-US" altLang="zh-CN" sz="1600" dirty="0" smtClean="0"/>
                    </a:p>
                    <a:p>
                      <a:r>
                        <a:rPr lang="zh-CN" altLang="en-US" sz="1600" dirty="0" smtClean="0"/>
                        <a:t>（英语的父亲是拉丁语和希腊语）</a:t>
                      </a:r>
                    </a:p>
                    <a:p>
                      <a:r>
                        <a:rPr lang="en-US" altLang="zh-CN" sz="1800" b="1" dirty="0" smtClean="0"/>
                        <a:t>3</a:t>
                      </a:r>
                      <a:r>
                        <a:rPr lang="zh-CN" altLang="en-US" sz="1800" b="1" dirty="0" smtClean="0"/>
                        <a:t>很多缩略词来自拉丁语</a:t>
                      </a:r>
                    </a:p>
                  </a:txBody>
                  <a:tcPr/>
                </a:tc>
                <a:tc>
                  <a:txBody>
                    <a:bodyPr/>
                    <a:lstStyle/>
                    <a:p>
                      <a:r>
                        <a:rPr lang="zh-CN" altLang="en-US" b="1" dirty="0" smtClean="0"/>
                        <a:t>古希腊罗马文化</a:t>
                      </a:r>
                      <a:endParaRPr lang="en-US" altLang="zh-CN" b="1" dirty="0" smtClean="0"/>
                    </a:p>
                    <a:p>
                      <a:r>
                        <a:rPr lang="zh-CN" altLang="en-US" sz="1600" dirty="0" smtClean="0"/>
                        <a:t>建筑</a:t>
                      </a:r>
                      <a:endParaRPr lang="en-US" altLang="zh-CN" sz="1600" dirty="0" smtClean="0"/>
                    </a:p>
                    <a:p>
                      <a:r>
                        <a:rPr lang="zh-CN" altLang="en-US" sz="1600" dirty="0" smtClean="0"/>
                        <a:t>艺术</a:t>
                      </a:r>
                      <a:endParaRPr lang="en-US" altLang="zh-CN" sz="1600" dirty="0" smtClean="0"/>
                    </a:p>
                    <a:p>
                      <a:r>
                        <a:rPr lang="zh-CN" altLang="en-US" sz="1600" dirty="0" smtClean="0"/>
                        <a:t>政治</a:t>
                      </a:r>
                      <a:endParaRPr lang="en-US" altLang="zh-CN" sz="1600" dirty="0" smtClean="0"/>
                    </a:p>
                    <a:p>
                      <a:r>
                        <a:rPr lang="zh-CN" altLang="en-US" sz="1600" dirty="0" smtClean="0"/>
                        <a:t>哲学</a:t>
                      </a:r>
                      <a:endParaRPr lang="en-US" altLang="zh-CN" sz="1600" dirty="0" smtClean="0"/>
                    </a:p>
                    <a:p>
                      <a:r>
                        <a:rPr lang="zh-CN" altLang="en-US" sz="1800" b="1" dirty="0" smtClean="0"/>
                        <a:t>希腊神话</a:t>
                      </a:r>
                      <a:endParaRPr lang="en-US" altLang="zh-CN" sz="1800" b="1" dirty="0" smtClean="0"/>
                    </a:p>
                    <a:p>
                      <a:r>
                        <a:rPr lang="en-US" altLang="zh-CN" sz="1600" dirty="0" smtClean="0"/>
                        <a:t>……</a:t>
                      </a:r>
                      <a:endParaRPr lang="zh-CN" altLang="en-US" sz="1600" dirty="0"/>
                    </a:p>
                  </a:txBody>
                  <a:tcPr/>
                </a:tc>
              </a:tr>
              <a:tr h="370840">
                <a:tc>
                  <a:txBody>
                    <a:bodyPr/>
                    <a:lstStyle/>
                    <a:p>
                      <a:r>
                        <a:rPr lang="zh-CN" altLang="en-US" b="1" dirty="0" smtClean="0"/>
                        <a:t>日耳曼民族</a:t>
                      </a:r>
                      <a:endParaRPr lang="en-US" altLang="zh-CN" b="1" dirty="0" smtClean="0"/>
                    </a:p>
                    <a:p>
                      <a:r>
                        <a:rPr lang="en-US" altLang="zh-CN" dirty="0" smtClean="0"/>
                        <a:t>Germans</a:t>
                      </a:r>
                      <a:endParaRPr lang="zh-CN" altLang="en-US" dirty="0"/>
                    </a:p>
                  </a:txBody>
                  <a:tcPr/>
                </a:tc>
                <a:tc>
                  <a:txBody>
                    <a:bodyPr/>
                    <a:lstStyle/>
                    <a:p>
                      <a:r>
                        <a:rPr lang="en-US" altLang="zh-CN" b="1" dirty="0" smtClean="0"/>
                        <a:t>1</a:t>
                      </a:r>
                      <a:r>
                        <a:rPr lang="zh-CN" altLang="en-US" b="1" dirty="0" smtClean="0"/>
                        <a:t>构成英国民族的主体</a:t>
                      </a:r>
                      <a:endParaRPr lang="en-US" altLang="zh-CN" b="1" dirty="0" smtClean="0"/>
                    </a:p>
                    <a:p>
                      <a:r>
                        <a:rPr lang="en-US" altLang="zh-CN" b="1" dirty="0" smtClean="0"/>
                        <a:t>2</a:t>
                      </a:r>
                      <a:r>
                        <a:rPr lang="zh-CN" altLang="en-US" b="1" dirty="0" smtClean="0"/>
                        <a:t>盎格鲁撒克逊语为英语建立发展的母体</a:t>
                      </a:r>
                      <a:endParaRPr lang="en-US" altLang="zh-CN" b="1" dirty="0" smtClean="0"/>
                    </a:p>
                    <a:p>
                      <a:r>
                        <a:rPr lang="en-US" altLang="zh-CN" b="1" dirty="0" smtClean="0"/>
                        <a:t>3</a:t>
                      </a:r>
                      <a:r>
                        <a:rPr lang="zh-CN" altLang="en-US" b="1" dirty="0" smtClean="0"/>
                        <a:t>盎格鲁撒克逊语为英语提供了最基础的词汇和部分词缀</a:t>
                      </a:r>
                      <a:endParaRPr lang="zh-CN" altLang="en-US" b="1" dirty="0"/>
                    </a:p>
                  </a:txBody>
                  <a:tcPr/>
                </a:tc>
                <a:tc>
                  <a:txBody>
                    <a:bodyPr/>
                    <a:lstStyle/>
                    <a:p>
                      <a:r>
                        <a:rPr lang="zh-CN" altLang="en-US" b="1" dirty="0" smtClean="0"/>
                        <a:t>北欧神话</a:t>
                      </a:r>
                      <a:endParaRPr lang="zh-CN" altLang="en-US" b="1" dirty="0"/>
                    </a:p>
                  </a:txBody>
                  <a:tcPr/>
                </a:tc>
              </a:tr>
              <a:tr h="370840">
                <a:tc>
                  <a:txBody>
                    <a:bodyPr/>
                    <a:lstStyle/>
                    <a:p>
                      <a:r>
                        <a:rPr lang="zh-CN" altLang="en-US" b="1" dirty="0" smtClean="0"/>
                        <a:t>犹太民族</a:t>
                      </a:r>
                      <a:endParaRPr lang="en-US" altLang="zh-CN" b="1" dirty="0" smtClean="0"/>
                    </a:p>
                    <a:p>
                      <a:r>
                        <a:rPr lang="en-US" altLang="zh-CN" dirty="0" smtClean="0"/>
                        <a:t>Jews</a:t>
                      </a:r>
                    </a:p>
                  </a:txBody>
                  <a:tcPr/>
                </a:tc>
                <a:tc>
                  <a:txBody>
                    <a:bodyPr/>
                    <a:lstStyle/>
                    <a:p>
                      <a:r>
                        <a:rPr lang="zh-CN" altLang="en-US" b="1" dirty="0" smtClean="0"/>
                        <a:t>微乎其微</a:t>
                      </a:r>
                      <a:endParaRPr lang="en-US" altLang="zh-CN" b="1" dirty="0" smtClean="0"/>
                    </a:p>
                  </a:txBody>
                  <a:tcPr/>
                </a:tc>
                <a:tc>
                  <a:txBody>
                    <a:bodyPr/>
                    <a:lstStyle/>
                    <a:p>
                      <a:r>
                        <a:rPr lang="zh-CN" altLang="en-US" b="1" dirty="0" smtClean="0"/>
                        <a:t>基督教</a:t>
                      </a:r>
                      <a:endParaRPr lang="zh-CN" altLang="en-US" b="1" dirty="0"/>
                    </a:p>
                  </a:txBody>
                  <a:tcPr/>
                </a:tc>
              </a:tr>
            </a:tbl>
          </a:graphicData>
        </a:graphic>
      </p:graphicFrame>
    </p:spTree>
    <p:extLst>
      <p:ext uri="{BB962C8B-B14F-4D97-AF65-F5344CB8AC3E}">
        <p14:creationId xmlns:p14="http://schemas.microsoft.com/office/powerpoint/2010/main" val="1714743784"/>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9552" y="205979"/>
            <a:ext cx="8147248" cy="857250"/>
          </a:xfrm>
        </p:spPr>
        <p:txBody>
          <a:bodyPr/>
          <a:lstStyle/>
          <a:p>
            <a:r>
              <a:rPr lang="zh-CN" altLang="en-US" dirty="0" smtClean="0"/>
              <a:t>英语历史简表</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792450928"/>
              </p:ext>
            </p:extLst>
          </p:nvPr>
        </p:nvGraphicFramePr>
        <p:xfrm>
          <a:off x="539553" y="1203598"/>
          <a:ext cx="7992887" cy="3338696"/>
        </p:xfrm>
        <a:graphic>
          <a:graphicData uri="http://schemas.openxmlformats.org/drawingml/2006/table">
            <a:tbl>
              <a:tblPr firstRow="1" bandRow="1">
                <a:tableStyleId>{5C22544A-7EE6-4342-B048-85BDC9FD1C3A}</a:tableStyleId>
              </a:tblPr>
              <a:tblGrid>
                <a:gridCol w="3432011"/>
                <a:gridCol w="2280438"/>
                <a:gridCol w="2280438"/>
              </a:tblGrid>
              <a:tr h="504056">
                <a:tc>
                  <a:txBody>
                    <a:bodyPr/>
                    <a:lstStyle/>
                    <a:p>
                      <a:r>
                        <a:rPr lang="en-US" altLang="zh-CN" dirty="0" smtClean="0"/>
                        <a:t>1</a:t>
                      </a:r>
                      <a:r>
                        <a:rPr lang="zh-CN" altLang="en-US" dirty="0" smtClean="0"/>
                        <a:t>盎格鲁撒克逊人入侵英国</a:t>
                      </a:r>
                      <a:endParaRPr lang="zh-CN" altLang="en-US" dirty="0"/>
                    </a:p>
                  </a:txBody>
                  <a:tcPr/>
                </a:tc>
                <a:tc>
                  <a:txBody>
                    <a:bodyPr/>
                    <a:lstStyle/>
                    <a:p>
                      <a:r>
                        <a:rPr lang="en-US" altLang="zh-CN" dirty="0" smtClean="0"/>
                        <a:t>2</a:t>
                      </a:r>
                      <a:r>
                        <a:rPr lang="zh-CN" altLang="en-US" dirty="0" smtClean="0"/>
                        <a:t>诺曼征服</a:t>
                      </a:r>
                      <a:endParaRPr lang="zh-CN" altLang="en-US" dirty="0"/>
                    </a:p>
                  </a:txBody>
                  <a:tcPr/>
                </a:tc>
                <a:tc>
                  <a:txBody>
                    <a:bodyPr/>
                    <a:lstStyle/>
                    <a:p>
                      <a:r>
                        <a:rPr lang="en-US" altLang="zh-CN" dirty="0" smtClean="0"/>
                        <a:t>3</a:t>
                      </a:r>
                      <a:r>
                        <a:rPr lang="zh-CN" altLang="en-US" dirty="0" smtClean="0"/>
                        <a:t>文艺复兴</a:t>
                      </a:r>
                      <a:endParaRPr lang="zh-CN" altLang="en-US" dirty="0"/>
                    </a:p>
                  </a:txBody>
                  <a:tcPr/>
                </a:tc>
              </a:tr>
              <a:tr h="504056">
                <a:tc>
                  <a:txBody>
                    <a:bodyPr/>
                    <a:lstStyle/>
                    <a:p>
                      <a:r>
                        <a:rPr lang="en-US" altLang="zh-CN" dirty="0" smtClean="0"/>
                        <a:t>A</a:t>
                      </a:r>
                      <a:r>
                        <a:rPr lang="zh-CN" altLang="en-US" dirty="0" smtClean="0"/>
                        <a:t>英国主体民族盎格鲁撒克逊人入侵英国，并把自己的语言带到英国</a:t>
                      </a:r>
                      <a:endParaRPr lang="en-US" altLang="zh-CN" dirty="0" smtClean="0"/>
                    </a:p>
                    <a:p>
                      <a:endParaRPr lang="en-US" altLang="zh-CN" dirty="0" smtClean="0"/>
                    </a:p>
                    <a:p>
                      <a:endParaRPr lang="en-US" altLang="zh-CN" dirty="0" smtClean="0"/>
                    </a:p>
                    <a:p>
                      <a:r>
                        <a:rPr lang="en-US" altLang="zh-CN" dirty="0" smtClean="0"/>
                        <a:t>B</a:t>
                      </a:r>
                      <a:r>
                        <a:rPr lang="zh-CN" altLang="en-US" dirty="0" smtClean="0"/>
                        <a:t>拉丁语希腊语和盎格鲁撒克逊语发生一定程度的融合，不过与我们现代英语差距还很大</a:t>
                      </a:r>
                      <a:endParaRPr lang="zh-CN" altLang="en-US" dirty="0"/>
                    </a:p>
                  </a:txBody>
                  <a:tcPr/>
                </a:tc>
                <a:tc>
                  <a:txBody>
                    <a:bodyPr/>
                    <a:lstStyle/>
                    <a:p>
                      <a:r>
                        <a:rPr lang="en-US" altLang="zh-CN" dirty="0" smtClean="0"/>
                        <a:t>A</a:t>
                      </a:r>
                      <a:r>
                        <a:rPr lang="zh-CN" altLang="en-US" dirty="0" smtClean="0"/>
                        <a:t>一群说着法语的日耳曼人入侵英国，把法语（拉丁语希腊语的儿子）带到英国</a:t>
                      </a:r>
                      <a:endParaRPr lang="en-US" altLang="zh-CN" dirty="0" smtClean="0"/>
                    </a:p>
                    <a:p>
                      <a:endParaRPr lang="en-US" altLang="zh-CN" dirty="0" smtClean="0"/>
                    </a:p>
                    <a:p>
                      <a:r>
                        <a:rPr lang="en-US" altLang="zh-CN" dirty="0" smtClean="0"/>
                        <a:t>B</a:t>
                      </a:r>
                      <a:r>
                        <a:rPr lang="zh-CN" altLang="en-US" dirty="0" smtClean="0"/>
                        <a:t>拉丁语希腊语和盎格鲁撒克逊语发生进一步的，深度的融合</a:t>
                      </a:r>
                      <a:endParaRPr lang="zh-CN" altLang="en-US" dirty="0"/>
                    </a:p>
                  </a:txBody>
                  <a:tcPr/>
                </a:tc>
                <a:tc>
                  <a:txBody>
                    <a:bodyPr/>
                    <a:lstStyle/>
                    <a:p>
                      <a:r>
                        <a:rPr lang="en-US" altLang="zh-CN" dirty="0" smtClean="0"/>
                        <a:t>A</a:t>
                      </a:r>
                      <a:r>
                        <a:rPr lang="zh-CN" altLang="en-US" dirty="0" smtClean="0"/>
                        <a:t>复兴古希腊罗马文化，从而大量希腊拉丁词汇涌入英语中</a:t>
                      </a:r>
                      <a:endParaRPr lang="en-US" altLang="zh-CN" dirty="0" smtClean="0"/>
                    </a:p>
                    <a:p>
                      <a:endParaRPr lang="en-US" altLang="zh-CN" dirty="0" smtClean="0"/>
                    </a:p>
                    <a:p>
                      <a:endParaRPr lang="en-US" altLang="zh-CN" dirty="0" smtClean="0"/>
                    </a:p>
                    <a:p>
                      <a:r>
                        <a:rPr lang="en-US" altLang="zh-CN" dirty="0" smtClean="0"/>
                        <a:t>B</a:t>
                      </a:r>
                      <a:r>
                        <a:rPr lang="zh-CN" altLang="en-US" dirty="0" smtClean="0"/>
                        <a:t>拉丁语希腊语和盎格鲁撒克逊语发生最后的深度融合，现代英语产生</a:t>
                      </a:r>
                    </a:p>
                    <a:p>
                      <a:endParaRPr lang="zh-CN" altLang="en-US" dirty="0"/>
                    </a:p>
                  </a:txBody>
                  <a:tcPr/>
                </a:tc>
              </a:tr>
            </a:tbl>
          </a:graphicData>
        </a:graphic>
      </p:graphicFrame>
    </p:spTree>
    <p:extLst>
      <p:ext uri="{BB962C8B-B14F-4D97-AF65-F5344CB8AC3E}">
        <p14:creationId xmlns:p14="http://schemas.microsoft.com/office/powerpoint/2010/main" val="64777930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ext uri="{D42A27DB-BD31-4B8C-83A1-F6EECF244321}">
                <p14:modId xmlns:p14="http://schemas.microsoft.com/office/powerpoint/2010/main" val="3589697207"/>
              </p:ext>
            </p:extLst>
          </p:nvPr>
        </p:nvGraphicFramePr>
        <p:xfrm>
          <a:off x="179512" y="0"/>
          <a:ext cx="7416824" cy="2815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3801288086"/>
              </p:ext>
            </p:extLst>
          </p:nvPr>
        </p:nvGraphicFramePr>
        <p:xfrm>
          <a:off x="1691680" y="2427734"/>
          <a:ext cx="6696744" cy="25922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66462814"/>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7544" y="205979"/>
            <a:ext cx="8219256" cy="857250"/>
          </a:xfrm>
        </p:spPr>
        <p:txBody>
          <a:bodyPr/>
          <a:lstStyle/>
          <a:p>
            <a:pPr algn="l"/>
            <a:r>
              <a:rPr lang="zh-CN" altLang="en-US" dirty="0" smtClean="0"/>
              <a:t>目前英语国家分布图</a:t>
            </a:r>
            <a:endParaRPr lang="zh-CN" altLang="en-US" dirty="0"/>
          </a:p>
        </p:txBody>
      </p:sp>
      <p:sp>
        <p:nvSpPr>
          <p:cNvPr id="3" name="内容占位符 2"/>
          <p:cNvSpPr>
            <a:spLocks noGrp="1"/>
          </p:cNvSpPr>
          <p:nvPr>
            <p:ph idx="1"/>
          </p:nvPr>
        </p:nvSpPr>
        <p:spPr>
          <a:xfrm>
            <a:off x="467544" y="1059582"/>
            <a:ext cx="8229600" cy="3600400"/>
          </a:xfrm>
        </p:spPr>
        <p:txBody>
          <a:bodyPr/>
          <a:lstStyle/>
          <a:p>
            <a:r>
              <a:rPr lang="zh-CN" altLang="en-US" sz="1600" dirty="0" smtClean="0">
                <a:solidFill>
                  <a:srgbClr val="0070C0"/>
                </a:solidFill>
              </a:rPr>
              <a:t>深蓝色为官方</a:t>
            </a:r>
            <a:r>
              <a:rPr lang="zh-CN" altLang="en-US" sz="1600" dirty="0">
                <a:solidFill>
                  <a:srgbClr val="0070C0"/>
                </a:solidFill>
              </a:rPr>
              <a:t>语言及主要</a:t>
            </a:r>
            <a:r>
              <a:rPr lang="zh-CN" altLang="en-US" sz="1600" dirty="0" smtClean="0">
                <a:solidFill>
                  <a:srgbClr val="0070C0"/>
                </a:solidFill>
              </a:rPr>
              <a:t>第一语言</a:t>
            </a:r>
            <a:r>
              <a:rPr lang="en-US" altLang="zh-CN" sz="1600" dirty="0" smtClean="0">
                <a:solidFill>
                  <a:srgbClr val="00B050"/>
                </a:solidFill>
              </a:rPr>
              <a:t>/</a:t>
            </a:r>
            <a:r>
              <a:rPr lang="zh-CN" altLang="en-US" sz="1600" dirty="0" smtClean="0">
                <a:solidFill>
                  <a:srgbClr val="00FFFF"/>
                </a:solidFill>
              </a:rPr>
              <a:t>浅蓝色为官方</a:t>
            </a:r>
            <a:r>
              <a:rPr lang="zh-CN" altLang="en-US" sz="1600" dirty="0">
                <a:solidFill>
                  <a:srgbClr val="00FFFF"/>
                </a:solidFill>
              </a:rPr>
              <a:t>语言但非主要</a:t>
            </a:r>
            <a:r>
              <a:rPr lang="zh-CN" altLang="en-US" sz="1600" dirty="0" smtClean="0">
                <a:solidFill>
                  <a:srgbClr val="00FFFF"/>
                </a:solidFill>
              </a:rPr>
              <a:t>第一语言</a:t>
            </a:r>
            <a:endParaRPr lang="en-US" altLang="zh-CN" sz="1600" dirty="0" smtClean="0">
              <a:solidFill>
                <a:srgbClr val="00FFFF"/>
              </a:solidFill>
            </a:endParaRPr>
          </a:p>
          <a:p>
            <a:endParaRPr lang="en-US" altLang="zh-CN" dirty="0" smtClean="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35646"/>
            <a:ext cx="7621064" cy="3384376"/>
          </a:xfrm>
          <a:prstGeom prst="rect">
            <a:avLst/>
          </a:prstGeom>
        </p:spPr>
      </p:pic>
    </p:spTree>
    <p:extLst>
      <p:ext uri="{BB962C8B-B14F-4D97-AF65-F5344CB8AC3E}">
        <p14:creationId xmlns:p14="http://schemas.microsoft.com/office/powerpoint/2010/main" val="160317553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627534"/>
            <a:ext cx="8229600" cy="3967089"/>
          </a:xfrm>
        </p:spPr>
        <p:txBody>
          <a:bodyPr>
            <a:normAutofit fontScale="92500" lnSpcReduction="10000"/>
          </a:bodyPr>
          <a:lstStyle/>
          <a:p>
            <a:r>
              <a:rPr lang="zh-CN" altLang="en-US" sz="2800" b="1" dirty="0" smtClean="0">
                <a:solidFill>
                  <a:srgbClr val="00B050"/>
                </a:solidFill>
              </a:rPr>
              <a:t>美国国土构成：</a:t>
            </a:r>
            <a:endParaRPr lang="en-US" altLang="zh-CN" sz="2800" b="1" dirty="0" smtClean="0">
              <a:solidFill>
                <a:srgbClr val="00B050"/>
              </a:solidFill>
            </a:endParaRPr>
          </a:p>
          <a:p>
            <a:r>
              <a:rPr lang="zh-CN" altLang="en-US" dirty="0"/>
              <a:t>美利坚合众国（英语：</a:t>
            </a:r>
            <a:r>
              <a:rPr lang="en-US" altLang="zh-CN" dirty="0"/>
              <a:t>United States of America</a:t>
            </a:r>
            <a:r>
              <a:rPr lang="zh-CN" altLang="en-US" dirty="0"/>
              <a:t>，缩写：</a:t>
            </a:r>
            <a:r>
              <a:rPr lang="en-US" altLang="zh-CN" dirty="0"/>
              <a:t>USA</a:t>
            </a:r>
            <a:r>
              <a:rPr lang="zh-CN" altLang="en-US" dirty="0"/>
              <a:t>、</a:t>
            </a:r>
            <a:r>
              <a:rPr lang="en-US" altLang="zh-CN" dirty="0"/>
              <a:t>US </a:t>
            </a:r>
            <a:r>
              <a:rPr lang="zh-CN" altLang="en-US" dirty="0"/>
              <a:t>，中文简称：美国）是由华盛顿哥伦比亚特区、</a:t>
            </a:r>
            <a:r>
              <a:rPr lang="en-US" altLang="zh-CN" dirty="0"/>
              <a:t>50</a:t>
            </a:r>
            <a:r>
              <a:rPr lang="zh-CN" altLang="en-US" dirty="0"/>
              <a:t>个州、波多黎各自由邦和关岛等众多海外领土组成的联邦共和立宪制国家</a:t>
            </a:r>
            <a:endParaRPr lang="en-US" altLang="zh-CN" dirty="0"/>
          </a:p>
          <a:p>
            <a:endParaRPr lang="en-US" altLang="zh-CN" sz="2800" b="1" dirty="0" smtClean="0">
              <a:solidFill>
                <a:srgbClr val="00B050"/>
              </a:solidFill>
            </a:endParaRPr>
          </a:p>
          <a:p>
            <a:r>
              <a:rPr lang="zh-CN" altLang="en-US" sz="2800" b="1" dirty="0" smtClean="0">
                <a:solidFill>
                  <a:srgbClr val="00B050"/>
                </a:solidFill>
              </a:rPr>
              <a:t>英国国土构成：</a:t>
            </a:r>
            <a:endParaRPr lang="en-US" altLang="zh-CN" sz="2800" b="1" dirty="0" smtClean="0">
              <a:solidFill>
                <a:srgbClr val="00B050"/>
              </a:solidFill>
            </a:endParaRPr>
          </a:p>
          <a:p>
            <a:r>
              <a:rPr lang="zh-CN" altLang="en-US" dirty="0"/>
              <a:t>大不列颠及北爱尔兰联合王国（英语：</a:t>
            </a:r>
            <a:r>
              <a:rPr lang="en-US" altLang="zh-CN" dirty="0"/>
              <a:t>The United Kingdom of Great Britain and Northern Ireland</a:t>
            </a:r>
            <a:r>
              <a:rPr lang="zh-CN" altLang="en-US" dirty="0"/>
              <a:t>），简称联合王国（英语：</a:t>
            </a:r>
            <a:r>
              <a:rPr lang="en-US" altLang="zh-CN" dirty="0"/>
              <a:t>United Kingdom</a:t>
            </a:r>
            <a:r>
              <a:rPr lang="zh-CN" altLang="en-US" dirty="0"/>
              <a:t>）或不列颠（英语：</a:t>
            </a:r>
            <a:r>
              <a:rPr lang="en-US" altLang="zh-CN" dirty="0"/>
              <a:t>Britain</a:t>
            </a:r>
            <a:r>
              <a:rPr lang="zh-CN" altLang="en-US" dirty="0" smtClean="0"/>
              <a:t>），</a:t>
            </a:r>
            <a:r>
              <a:rPr lang="zh-CN" altLang="en-US" dirty="0"/>
              <a:t>通称英国，是由大不列颠岛上的英格兰、苏格兰和威尔士，以及爱尔兰岛东北部的北爱尔兰以及一系列附属岛屿共同组成的一个西欧岛国。</a:t>
            </a:r>
          </a:p>
        </p:txBody>
      </p:sp>
    </p:spTree>
    <p:extLst>
      <p:ext uri="{BB962C8B-B14F-4D97-AF65-F5344CB8AC3E}">
        <p14:creationId xmlns:p14="http://schemas.microsoft.com/office/powerpoint/2010/main" val="2502886545"/>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600" dirty="0" smtClean="0">
                <a:solidFill>
                  <a:srgbClr val="FF0000"/>
                </a:solidFill>
              </a:rPr>
              <a:t>语言学常识</a:t>
            </a:r>
            <a:endParaRPr lang="zh-CN" altLang="en-US" sz="6600"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67288321"/>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600" dirty="0" smtClean="0">
                <a:solidFill>
                  <a:srgbClr val="FF0000"/>
                </a:solidFill>
              </a:rPr>
              <a:t>后缀知识补充</a:t>
            </a:r>
            <a:endParaRPr lang="zh-CN" altLang="en-US" sz="6600"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9695594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关于后缀的知识</a:t>
            </a:r>
            <a:endParaRPr lang="zh-CN" altLang="en-US" dirty="0"/>
          </a:p>
        </p:txBody>
      </p:sp>
      <p:sp>
        <p:nvSpPr>
          <p:cNvPr id="3" name="内容占位符 2"/>
          <p:cNvSpPr>
            <a:spLocks noGrp="1"/>
          </p:cNvSpPr>
          <p:nvPr>
            <p:ph idx="1"/>
          </p:nvPr>
        </p:nvSpPr>
        <p:spPr/>
        <p:txBody>
          <a:bodyPr/>
          <a:lstStyle/>
          <a:p>
            <a:r>
              <a:rPr lang="en-US" altLang="zh-CN" b="1" dirty="0" smtClean="0"/>
              <a:t>1</a:t>
            </a:r>
            <a:r>
              <a:rPr lang="zh-CN" altLang="en-US" b="1" dirty="0" smtClean="0"/>
              <a:t>）英语中，主要只有三种词性的后缀：名词；动词；形容词</a:t>
            </a:r>
            <a:endParaRPr lang="en-US" altLang="zh-CN" b="1" dirty="0" smtClean="0"/>
          </a:p>
          <a:p>
            <a:r>
              <a:rPr lang="en-US" altLang="zh-CN" b="1" dirty="0" smtClean="0"/>
              <a:t>2</a:t>
            </a:r>
            <a:r>
              <a:rPr lang="zh-CN" altLang="en-US" b="1" dirty="0" smtClean="0"/>
              <a:t>）大部分的后缀只标示一种词性，少数后缀标示多种词性</a:t>
            </a:r>
            <a:endParaRPr lang="en-US" altLang="zh-CN" b="1" dirty="0" smtClean="0"/>
          </a:p>
          <a:p>
            <a:r>
              <a:rPr lang="zh-CN" altLang="en-US" sz="1800" dirty="0" smtClean="0"/>
              <a:t>例如：</a:t>
            </a:r>
            <a:endParaRPr lang="en-US" altLang="zh-CN" sz="1800" dirty="0" smtClean="0"/>
          </a:p>
          <a:p>
            <a:r>
              <a:rPr lang="en-US" altLang="zh-CN" sz="1800" dirty="0" smtClean="0"/>
              <a:t>-ate【</a:t>
            </a:r>
            <a:r>
              <a:rPr lang="zh-CN" altLang="en-US" sz="1800" dirty="0" smtClean="0"/>
              <a:t>动词 ；形容词 ；名词</a:t>
            </a:r>
            <a:r>
              <a:rPr lang="en-US" altLang="zh-CN" sz="1800" dirty="0" smtClean="0"/>
              <a:t>】</a:t>
            </a:r>
          </a:p>
          <a:p>
            <a:r>
              <a:rPr lang="en-US" altLang="zh-CN" sz="1800" dirty="0" smtClean="0"/>
              <a:t>-</a:t>
            </a:r>
            <a:r>
              <a:rPr lang="en-US" altLang="zh-CN" sz="1800" dirty="0" err="1" smtClean="0"/>
              <a:t>ar</a:t>
            </a:r>
            <a:r>
              <a:rPr lang="en-US" altLang="zh-CN" sz="1800" dirty="0" smtClean="0"/>
              <a:t> 【</a:t>
            </a:r>
            <a:r>
              <a:rPr lang="zh-CN" altLang="en-US" sz="1800" dirty="0" smtClean="0"/>
              <a:t>形容词 ；名词</a:t>
            </a:r>
            <a:r>
              <a:rPr lang="en-US" altLang="zh-CN" sz="1800" dirty="0" smtClean="0"/>
              <a:t>】</a:t>
            </a:r>
          </a:p>
          <a:p>
            <a:r>
              <a:rPr lang="en-US" altLang="zh-CN" sz="1800" dirty="0" smtClean="0"/>
              <a:t>-y  【</a:t>
            </a:r>
            <a:r>
              <a:rPr lang="zh-CN" altLang="en-US" sz="1800" dirty="0" smtClean="0"/>
              <a:t>形容词 ；名词</a:t>
            </a:r>
            <a:r>
              <a:rPr lang="en-US" altLang="zh-CN" sz="1800" dirty="0" smtClean="0"/>
              <a:t>】</a:t>
            </a:r>
          </a:p>
          <a:p>
            <a:r>
              <a:rPr lang="en-US" altLang="zh-CN" sz="1800" dirty="0" smtClean="0"/>
              <a:t>-</a:t>
            </a:r>
            <a:r>
              <a:rPr lang="en-US" altLang="zh-CN" sz="1800" dirty="0" err="1" smtClean="0"/>
              <a:t>ish</a:t>
            </a:r>
            <a:r>
              <a:rPr lang="en-US" altLang="zh-CN" sz="1800" dirty="0" smtClean="0"/>
              <a:t>【</a:t>
            </a:r>
            <a:r>
              <a:rPr lang="zh-CN" altLang="en-US" sz="1800" dirty="0" smtClean="0"/>
              <a:t>动词 ；形容词</a:t>
            </a:r>
            <a:r>
              <a:rPr lang="en-US" altLang="zh-CN" sz="1800" dirty="0" smtClean="0"/>
              <a:t>】</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76755480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600" dirty="0" smtClean="0">
                <a:solidFill>
                  <a:srgbClr val="FF0000"/>
                </a:solidFill>
              </a:rPr>
              <a:t>拉丁语与单词</a:t>
            </a:r>
            <a:endParaRPr lang="zh-CN" altLang="en-US" sz="6600"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10873247"/>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8604448" cy="857250"/>
          </a:xfrm>
        </p:spPr>
        <p:txBody>
          <a:bodyPr>
            <a:normAutofit fontScale="90000"/>
          </a:bodyPr>
          <a:lstStyle/>
          <a:p>
            <a:r>
              <a:rPr lang="zh-CN" altLang="en-US" dirty="0" smtClean="0"/>
              <a:t>英语的大部分词汇来自拉丁语和希腊语</a:t>
            </a:r>
            <a:endParaRPr lang="zh-CN" altLang="en-US" dirty="0"/>
          </a:p>
        </p:txBody>
      </p:sp>
      <p:graphicFrame>
        <p:nvGraphicFramePr>
          <p:cNvPr id="5" name="图表 4"/>
          <p:cNvGraphicFramePr/>
          <p:nvPr>
            <p:extLst>
              <p:ext uri="{D42A27DB-BD31-4B8C-83A1-F6EECF244321}">
                <p14:modId xmlns:p14="http://schemas.microsoft.com/office/powerpoint/2010/main" val="2852098447"/>
              </p:ext>
            </p:extLst>
          </p:nvPr>
        </p:nvGraphicFramePr>
        <p:xfrm>
          <a:off x="-396552" y="987574"/>
          <a:ext cx="6912768" cy="42484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309568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拉丁语中标示三种性的词尾</a:t>
            </a:r>
            <a:endParaRPr lang="zh-CN" altLang="en-US" dirty="0"/>
          </a:p>
        </p:txBody>
      </p:sp>
      <p:sp>
        <p:nvSpPr>
          <p:cNvPr id="5" name="内容占位符 4"/>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你</a:t>
            </a:r>
            <a:r>
              <a:rPr lang="zh-CN" altLang="en-US" dirty="0"/>
              <a:t>一定</a:t>
            </a:r>
            <a:r>
              <a:rPr lang="zh-CN" altLang="en-US" dirty="0" smtClean="0"/>
              <a:t>要牢记，因为他们很有用</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699" y="1203598"/>
            <a:ext cx="296837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651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1000"/>
                                        <p:tgtEl>
                                          <p:spTgt spid="5">
                                            <p:txEl>
                                              <p:pRg st="5" end="5"/>
                                            </p:txEl>
                                          </p:spTgt>
                                        </p:tgtEl>
                                      </p:cBhvr>
                                    </p:animEffect>
                                    <p:anim calcmode="lin" valueType="num">
                                      <p:cBhvr>
                                        <p:cTn id="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47313699"/>
              </p:ext>
            </p:extLst>
          </p:nvPr>
        </p:nvGraphicFramePr>
        <p:xfrm>
          <a:off x="1619672" y="1491630"/>
          <a:ext cx="5688632" cy="122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9256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59632" y="205978"/>
            <a:ext cx="7560840" cy="925611"/>
          </a:xfrm>
        </p:spPr>
        <p:txBody>
          <a:bodyPr>
            <a:noAutofit/>
          </a:bodyPr>
          <a:lstStyle/>
          <a:p>
            <a:r>
              <a:rPr lang="zh-CN" altLang="en-US" dirty="0" smtClean="0">
                <a:solidFill>
                  <a:srgbClr val="C00000"/>
                </a:solidFill>
              </a:rPr>
              <a:t>以字母</a:t>
            </a:r>
            <a:r>
              <a:rPr lang="en-US" altLang="zh-CN" dirty="0" smtClean="0">
                <a:solidFill>
                  <a:srgbClr val="C00000"/>
                </a:solidFill>
              </a:rPr>
              <a:t>a</a:t>
            </a:r>
            <a:r>
              <a:rPr lang="zh-CN" altLang="en-US" dirty="0" smtClean="0">
                <a:solidFill>
                  <a:srgbClr val="C00000"/>
                </a:solidFill>
              </a:rPr>
              <a:t>结尾的人名一般都是女名</a:t>
            </a:r>
            <a:endParaRPr lang="zh-CN" altLang="en-US" dirty="0">
              <a:solidFill>
                <a:srgbClr val="C00000"/>
              </a:solidFill>
            </a:endParaRPr>
          </a:p>
        </p:txBody>
      </p:sp>
      <p:sp>
        <p:nvSpPr>
          <p:cNvPr id="3" name="内容占位符 2"/>
          <p:cNvSpPr>
            <a:spLocks noGrp="1"/>
          </p:cNvSpPr>
          <p:nvPr>
            <p:ph idx="1"/>
          </p:nvPr>
        </p:nvSpPr>
        <p:spPr>
          <a:xfrm>
            <a:off x="1259632" y="1200151"/>
            <a:ext cx="7427168" cy="3394472"/>
          </a:xfrm>
        </p:spPr>
        <p:txBody>
          <a:bodyPr>
            <a:normAutofit/>
          </a:bodyPr>
          <a:lstStyle/>
          <a:p>
            <a:r>
              <a:rPr lang="zh-CN" altLang="en-US" b="1" dirty="0" smtClean="0">
                <a:solidFill>
                  <a:srgbClr val="00B050"/>
                </a:solidFill>
              </a:rPr>
              <a:t>来自圣经                 </a:t>
            </a:r>
            <a:endParaRPr lang="en-US" altLang="zh-CN" b="1" dirty="0" smtClean="0">
              <a:solidFill>
                <a:srgbClr val="00B050"/>
              </a:solidFill>
            </a:endParaRPr>
          </a:p>
          <a:p>
            <a:r>
              <a:rPr lang="en-US" altLang="zh-CN" sz="1800" dirty="0"/>
              <a:t>Eva</a:t>
            </a:r>
            <a:r>
              <a:rPr lang="zh-CN" altLang="en-US" sz="1800" dirty="0"/>
              <a:t>夏娃；</a:t>
            </a:r>
          </a:p>
          <a:p>
            <a:r>
              <a:rPr lang="en-US" altLang="zh-CN" sz="1800" dirty="0" smtClean="0"/>
              <a:t>Christa</a:t>
            </a:r>
            <a:r>
              <a:rPr lang="zh-CN" altLang="en-US" sz="1800" dirty="0" smtClean="0"/>
              <a:t>克丽丝塔；</a:t>
            </a:r>
            <a:endParaRPr lang="zh-CN" altLang="en-US" sz="1800" dirty="0"/>
          </a:p>
          <a:p>
            <a:r>
              <a:rPr lang="en-US" altLang="zh-CN" sz="1800" dirty="0" smtClean="0"/>
              <a:t>Christiana</a:t>
            </a:r>
            <a:r>
              <a:rPr lang="zh-CN" altLang="en-US" sz="1800" dirty="0" smtClean="0"/>
              <a:t>克里斯蒂安娜</a:t>
            </a:r>
            <a:endParaRPr lang="en-US" altLang="zh-CN" sz="1800" dirty="0" smtClean="0"/>
          </a:p>
          <a:p>
            <a:r>
              <a:rPr lang="en-US" altLang="zh-CN" sz="1800" dirty="0"/>
              <a:t>C</a:t>
            </a:r>
            <a:r>
              <a:rPr lang="en-US" altLang="zh-CN" sz="1800" dirty="0" smtClean="0"/>
              <a:t>hristina</a:t>
            </a:r>
            <a:r>
              <a:rPr lang="zh-CN" altLang="en-US" sz="1800" dirty="0" smtClean="0"/>
              <a:t>克里斯蒂娜</a:t>
            </a:r>
            <a:endParaRPr lang="en-US" altLang="zh-CN" sz="1800" dirty="0"/>
          </a:p>
          <a:p>
            <a:r>
              <a:rPr lang="zh-CN" altLang="en-US" b="1" dirty="0">
                <a:solidFill>
                  <a:srgbClr val="00B050"/>
                </a:solidFill>
              </a:rPr>
              <a:t>来自希腊神话</a:t>
            </a:r>
          </a:p>
          <a:p>
            <a:r>
              <a:rPr lang="en-US" altLang="zh-CN" sz="1800" dirty="0" smtClean="0"/>
              <a:t>Gaia</a:t>
            </a:r>
            <a:r>
              <a:rPr lang="zh-CN" altLang="en-US" sz="1800" dirty="0" smtClean="0"/>
              <a:t>盖娅</a:t>
            </a:r>
            <a:r>
              <a:rPr lang="zh-CN" altLang="en-US" sz="1800" dirty="0"/>
              <a:t>（宙斯的</a:t>
            </a:r>
            <a:r>
              <a:rPr lang="zh-CN" altLang="en-US" sz="1800" dirty="0" smtClean="0"/>
              <a:t>奶奶</a:t>
            </a:r>
            <a:r>
              <a:rPr lang="zh-CN" altLang="en-US" sz="1800" dirty="0"/>
              <a:t>，</a:t>
            </a:r>
            <a:r>
              <a:rPr lang="zh-CN" altLang="en-US" sz="1800" dirty="0" smtClean="0"/>
              <a:t>大地之</a:t>
            </a:r>
            <a:r>
              <a:rPr lang="zh-CN" altLang="en-US" sz="1800" dirty="0"/>
              <a:t>母</a:t>
            </a:r>
            <a:r>
              <a:rPr lang="zh-CN" altLang="en-US" sz="1800" dirty="0" smtClean="0"/>
              <a:t>）</a:t>
            </a:r>
            <a:endParaRPr lang="en-US" altLang="zh-CN" sz="1800" dirty="0"/>
          </a:p>
          <a:p>
            <a:r>
              <a:rPr lang="en-US" altLang="zh-CN" sz="1800" dirty="0" smtClean="0"/>
              <a:t>Hera</a:t>
            </a:r>
            <a:r>
              <a:rPr lang="zh-CN" altLang="en-US" sz="1800" dirty="0" smtClean="0"/>
              <a:t>赫拉（宙斯的正妻，天后）</a:t>
            </a:r>
            <a:endParaRPr lang="en-US" altLang="zh-CN" sz="1800" dirty="0" smtClean="0"/>
          </a:p>
          <a:p>
            <a:r>
              <a:rPr lang="en-US" altLang="zh-CN" sz="1800" dirty="0"/>
              <a:t>Athena</a:t>
            </a:r>
            <a:r>
              <a:rPr lang="zh-CN" altLang="en-US" sz="1800" dirty="0"/>
              <a:t>雅典娜（ 宙斯的女儿</a:t>
            </a:r>
            <a:r>
              <a:rPr lang="zh-CN" altLang="en-US" sz="1800" dirty="0" smtClean="0"/>
              <a:t>，智慧女神）</a:t>
            </a:r>
            <a:endParaRPr lang="zh-CN" altLang="en-US" sz="1800" dirty="0"/>
          </a:p>
          <a:p>
            <a:endParaRPr lang="en-US" altLang="zh-CN" sz="1800" dirty="0"/>
          </a:p>
          <a:p>
            <a:endParaRPr lang="en-US" altLang="zh-CN" dirty="0" smtClean="0">
              <a:solidFill>
                <a:srgbClr val="00B050"/>
              </a:solidFill>
            </a:endParaRPr>
          </a:p>
          <a:p>
            <a:endParaRPr lang="en-US" altLang="zh-CN" dirty="0" smtClean="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50069133"/>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51470"/>
            <a:ext cx="7848872" cy="1224136"/>
          </a:xfrm>
        </p:spPr>
        <p:txBody>
          <a:bodyPr>
            <a:noAutofit/>
          </a:bodyPr>
          <a:lstStyle/>
          <a:p>
            <a:r>
              <a:rPr lang="zh-CN" altLang="en-US" dirty="0">
                <a:solidFill>
                  <a:srgbClr val="C00000"/>
                </a:solidFill>
              </a:rPr>
              <a:t>以</a:t>
            </a:r>
            <a:r>
              <a:rPr lang="zh-CN" altLang="en-US" dirty="0" smtClean="0">
                <a:solidFill>
                  <a:srgbClr val="C00000"/>
                </a:solidFill>
              </a:rPr>
              <a:t>字母组合</a:t>
            </a:r>
            <a:r>
              <a:rPr lang="en-US" altLang="zh-CN" dirty="0" smtClean="0">
                <a:solidFill>
                  <a:srgbClr val="C00000"/>
                </a:solidFill>
              </a:rPr>
              <a:t>us</a:t>
            </a:r>
            <a:r>
              <a:rPr lang="zh-CN" altLang="en-US" dirty="0" smtClean="0">
                <a:solidFill>
                  <a:srgbClr val="C00000"/>
                </a:solidFill>
              </a:rPr>
              <a:t>结尾的一般都是男名</a:t>
            </a:r>
            <a:endParaRPr lang="zh-CN" altLang="en-US" dirty="0">
              <a:solidFill>
                <a:srgbClr val="C00000"/>
              </a:solidFill>
            </a:endParaRPr>
          </a:p>
        </p:txBody>
      </p:sp>
      <p:sp>
        <p:nvSpPr>
          <p:cNvPr id="3" name="内容占位符 2"/>
          <p:cNvSpPr>
            <a:spLocks noGrp="1"/>
          </p:cNvSpPr>
          <p:nvPr>
            <p:ph idx="1"/>
          </p:nvPr>
        </p:nvSpPr>
        <p:spPr>
          <a:xfrm>
            <a:off x="1115616" y="1200151"/>
            <a:ext cx="7571184" cy="3394472"/>
          </a:xfrm>
        </p:spPr>
        <p:txBody>
          <a:bodyPr/>
          <a:lstStyle/>
          <a:p>
            <a:r>
              <a:rPr lang="en-US" altLang="zh-CN" dirty="0" smtClean="0"/>
              <a:t>Uran</a:t>
            </a:r>
            <a:r>
              <a:rPr lang="en-US" altLang="zh-CN" dirty="0" smtClean="0">
                <a:solidFill>
                  <a:srgbClr val="00B050"/>
                </a:solidFill>
              </a:rPr>
              <a:t>us</a:t>
            </a:r>
            <a:r>
              <a:rPr lang="zh-CN" altLang="en-US" dirty="0" smtClean="0"/>
              <a:t>乌拉诺斯（第一代天王）</a:t>
            </a:r>
            <a:endParaRPr lang="en-US" altLang="zh-CN" dirty="0"/>
          </a:p>
          <a:p>
            <a:r>
              <a:rPr lang="en-US" altLang="zh-CN" dirty="0" smtClean="0"/>
              <a:t>Cron</a:t>
            </a:r>
            <a:r>
              <a:rPr lang="en-US" altLang="zh-CN" dirty="0" smtClean="0">
                <a:solidFill>
                  <a:srgbClr val="00B050"/>
                </a:solidFill>
              </a:rPr>
              <a:t>us</a:t>
            </a:r>
            <a:r>
              <a:rPr lang="zh-CN" altLang="en-US" dirty="0" smtClean="0"/>
              <a:t>克洛诺斯（第二代天王）</a:t>
            </a:r>
            <a:endParaRPr lang="en-US" altLang="zh-CN" dirty="0"/>
          </a:p>
          <a:p>
            <a:r>
              <a:rPr lang="en-US" altLang="zh-CN" dirty="0" smtClean="0"/>
              <a:t>Ze</a:t>
            </a:r>
            <a:r>
              <a:rPr lang="en-US" altLang="zh-CN" dirty="0" smtClean="0">
                <a:solidFill>
                  <a:srgbClr val="00B050"/>
                </a:solidFill>
              </a:rPr>
              <a:t>us</a:t>
            </a:r>
            <a:r>
              <a:rPr lang="zh-CN" altLang="en-US" dirty="0" smtClean="0"/>
              <a:t>宙斯（第三代天王）</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806815880"/>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27584" y="205979"/>
            <a:ext cx="7859216" cy="857250"/>
          </a:xfrm>
        </p:spPr>
        <p:txBody>
          <a:bodyPr>
            <a:normAutofit/>
          </a:bodyPr>
          <a:lstStyle/>
          <a:p>
            <a:r>
              <a:rPr lang="zh-CN" altLang="en-US" dirty="0" smtClean="0">
                <a:solidFill>
                  <a:srgbClr val="C00000"/>
                </a:solidFill>
              </a:rPr>
              <a:t>但是这个世界有规律，就有特例</a:t>
            </a:r>
            <a:endParaRPr lang="zh-CN" altLang="en-US" dirty="0">
              <a:solidFill>
                <a:srgbClr val="C00000"/>
              </a:solidFill>
            </a:endParaRPr>
          </a:p>
        </p:txBody>
      </p:sp>
      <p:sp>
        <p:nvSpPr>
          <p:cNvPr id="3" name="内容占位符 2"/>
          <p:cNvSpPr>
            <a:spLocks noGrp="1"/>
          </p:cNvSpPr>
          <p:nvPr>
            <p:ph idx="1"/>
          </p:nvPr>
        </p:nvSpPr>
        <p:spPr>
          <a:xfrm>
            <a:off x="755576" y="1200151"/>
            <a:ext cx="7931224" cy="3394472"/>
          </a:xfrm>
        </p:spPr>
        <p:txBody>
          <a:bodyPr/>
          <a:lstStyle/>
          <a:p>
            <a:r>
              <a:rPr lang="zh-CN" altLang="en-US" dirty="0" smtClean="0"/>
              <a:t>比如：</a:t>
            </a:r>
            <a:endParaRPr lang="en-US" altLang="zh-CN" dirty="0" smtClean="0"/>
          </a:p>
          <a:p>
            <a:r>
              <a:rPr lang="en-US" altLang="zh-CN" dirty="0" smtClean="0"/>
              <a:t>Venus</a:t>
            </a:r>
            <a:r>
              <a:rPr lang="zh-CN" altLang="en-US" dirty="0" smtClean="0"/>
              <a:t>维纳斯</a:t>
            </a:r>
            <a:endParaRPr lang="en-US" altLang="zh-CN" dirty="0" smtClean="0"/>
          </a:p>
          <a:p>
            <a:r>
              <a:rPr lang="zh-CN" altLang="en-US" sz="2800" dirty="0">
                <a:solidFill>
                  <a:srgbClr val="00B050"/>
                </a:solidFill>
              </a:rPr>
              <a:t>不过</a:t>
            </a:r>
            <a:r>
              <a:rPr lang="zh-CN" altLang="en-US" sz="2800" dirty="0" smtClean="0">
                <a:solidFill>
                  <a:srgbClr val="00B050"/>
                </a:solidFill>
              </a:rPr>
              <a:t>这种情况很少见！</a:t>
            </a:r>
            <a:endParaRPr lang="en-US" altLang="zh-CN" sz="2800" dirty="0" smtClean="0">
              <a:solidFill>
                <a:srgbClr val="00B050"/>
              </a:solidFill>
            </a:endParaRPr>
          </a:p>
          <a:p>
            <a:r>
              <a:rPr lang="zh-CN" altLang="en-US" sz="2800" dirty="0" smtClean="0">
                <a:solidFill>
                  <a:srgbClr val="00B050"/>
                </a:solidFill>
              </a:rPr>
              <a:t>而且识别男女名字的这个作用跟第二个作用相比</a:t>
            </a:r>
            <a:endParaRPr lang="en-US" altLang="zh-CN" sz="2800" dirty="0" smtClean="0">
              <a:solidFill>
                <a:srgbClr val="00B050"/>
              </a:solidFill>
            </a:endParaRPr>
          </a:p>
          <a:p>
            <a:r>
              <a:rPr lang="zh-CN" altLang="en-US" sz="2800" dirty="0" smtClean="0">
                <a:solidFill>
                  <a:srgbClr val="00B050"/>
                </a:solidFill>
              </a:rPr>
              <a:t>也真的算不了什么！</a:t>
            </a:r>
            <a:endParaRPr lang="en-US" altLang="zh-CN" sz="2800" dirty="0" smtClean="0">
              <a:solidFill>
                <a:srgbClr val="00B050"/>
              </a:solidFill>
            </a:endParaRP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6982422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36914518"/>
              </p:ext>
            </p:extLst>
          </p:nvPr>
        </p:nvGraphicFramePr>
        <p:xfrm>
          <a:off x="1619672" y="1491630"/>
          <a:ext cx="5688632" cy="122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3717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205979"/>
            <a:ext cx="8435280" cy="857250"/>
          </a:xfrm>
        </p:spPr>
        <p:txBody>
          <a:bodyPr>
            <a:normAutofit/>
          </a:bodyPr>
          <a:lstStyle/>
          <a:p>
            <a:r>
              <a:rPr lang="zh-CN" altLang="en-US" dirty="0" smtClean="0"/>
              <a:t>世界上使用最广泛的三大字母</a:t>
            </a:r>
            <a:endParaRPr lang="zh-CN" altLang="en-US" dirty="0"/>
          </a:p>
        </p:txBody>
      </p:sp>
      <p:sp>
        <p:nvSpPr>
          <p:cNvPr id="3" name="内容占位符 2"/>
          <p:cNvSpPr>
            <a:spLocks noGrp="1"/>
          </p:cNvSpPr>
          <p:nvPr>
            <p:ph idx="1"/>
          </p:nvPr>
        </p:nvSpPr>
        <p:spPr>
          <a:xfrm>
            <a:off x="323528" y="1200151"/>
            <a:ext cx="8363272" cy="3394472"/>
          </a:xfrm>
        </p:spPr>
        <p:txBody>
          <a:bodyPr/>
          <a:lstStyle/>
          <a:p>
            <a:r>
              <a:rPr lang="zh-CN" altLang="en-US" sz="2000" b="1" dirty="0" smtClean="0"/>
              <a:t>希</a:t>
            </a:r>
            <a:r>
              <a:rPr lang="zh-CN" altLang="en-US" sz="2000" b="1" dirty="0"/>
              <a:t>里尔</a:t>
            </a:r>
            <a:r>
              <a:rPr lang="zh-CN" altLang="en-US" sz="2000" b="1" dirty="0" smtClean="0"/>
              <a:t>字母</a:t>
            </a:r>
            <a:r>
              <a:rPr lang="en-US" altLang="zh-CN" sz="2000" b="1" dirty="0" smtClean="0"/>
              <a:t>(</a:t>
            </a:r>
            <a:r>
              <a:rPr lang="zh-CN" altLang="en-US" sz="2000" b="1" dirty="0" smtClean="0"/>
              <a:t>斯拉夫字母） 拉丁字母</a:t>
            </a:r>
            <a:r>
              <a:rPr lang="en-US" altLang="zh-CN" sz="2000" b="1" dirty="0"/>
              <a:t>(</a:t>
            </a:r>
            <a:r>
              <a:rPr lang="zh-CN" altLang="en-US" sz="2000" b="1" dirty="0"/>
              <a:t>罗马字母</a:t>
            </a:r>
            <a:r>
              <a:rPr lang="zh-CN" altLang="en-US" sz="2000" b="1" dirty="0" smtClean="0"/>
              <a:t>）  </a:t>
            </a:r>
            <a:r>
              <a:rPr lang="zh-CN" altLang="en-US" sz="2000" dirty="0" smtClean="0"/>
              <a:t>阿拉伯</a:t>
            </a:r>
            <a:r>
              <a:rPr lang="zh-CN" altLang="en-US" sz="2000" dirty="0"/>
              <a:t>字母</a:t>
            </a:r>
          </a:p>
          <a:p>
            <a:endParaRPr lang="zh-CN" altLang="en-US" dirty="0"/>
          </a:p>
          <a:p>
            <a:endParaRPr lang="zh-CN" altLang="en-US" dirty="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 t="21157" r="1"/>
          <a:stretch/>
        </p:blipFill>
        <p:spPr>
          <a:xfrm>
            <a:off x="323527" y="1995685"/>
            <a:ext cx="2758827" cy="1897377"/>
          </a:xfrm>
          <a:prstGeom prst="rect">
            <a:avLst/>
          </a:prstGeom>
          <a:ln>
            <a:noFill/>
          </a:ln>
          <a:effectLst>
            <a:softEdge rad="112500"/>
          </a:effec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568" y="1997474"/>
            <a:ext cx="2598497" cy="1895588"/>
          </a:xfrm>
          <a:prstGeom prst="rect">
            <a:avLst/>
          </a:prstGeom>
          <a:ln>
            <a:noFill/>
          </a:ln>
          <a:effectLst>
            <a:softEdge rad="112500"/>
          </a:effec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6011" y="1954724"/>
            <a:ext cx="2833688" cy="1938338"/>
          </a:xfrm>
          <a:prstGeom prst="rect">
            <a:avLst/>
          </a:prstGeom>
          <a:ln>
            <a:noFill/>
          </a:ln>
          <a:effectLst>
            <a:softEdge rad="112500"/>
          </a:effectLst>
        </p:spPr>
      </p:pic>
    </p:spTree>
    <p:extLst>
      <p:ext uri="{BB962C8B-B14F-4D97-AF65-F5344CB8AC3E}">
        <p14:creationId xmlns:p14="http://schemas.microsoft.com/office/powerpoint/2010/main" val="396523014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英语中大多数词汇来自于希腊语和拉丁语，尤其拉丁语。而拉丁词汇转变成英语词汇时，一般会去掉词尾的</a:t>
            </a:r>
            <a:r>
              <a:rPr lang="en-US" altLang="zh-CN" dirty="0" smtClean="0"/>
              <a:t>-us/-um/-a</a:t>
            </a:r>
            <a:r>
              <a:rPr lang="zh-CN" altLang="en-US" dirty="0" smtClean="0"/>
              <a:t>等，不过也有一些特例，所以很多现代英语词汇就保留了当年的拉丁词尾</a:t>
            </a:r>
            <a:r>
              <a:rPr lang="en-US" altLang="zh-CN" dirty="0"/>
              <a:t>-us/-</a:t>
            </a:r>
            <a:r>
              <a:rPr lang="en-US" altLang="zh-CN" dirty="0" smtClean="0"/>
              <a:t>um</a:t>
            </a:r>
            <a:r>
              <a:rPr lang="zh-CN" altLang="en-US" dirty="0" smtClean="0"/>
              <a:t>，不过已经失去了拉丁语中标示“性”的作用。</a:t>
            </a:r>
            <a:endParaRPr lang="zh-CN" altLang="en-US" dirty="0"/>
          </a:p>
        </p:txBody>
      </p:sp>
    </p:spTree>
    <p:extLst>
      <p:ext uri="{BB962C8B-B14F-4D97-AF65-F5344CB8AC3E}">
        <p14:creationId xmlns:p14="http://schemas.microsoft.com/office/powerpoint/2010/main" val="12657435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83517"/>
            <a:ext cx="8229600" cy="579711"/>
          </a:xfrm>
        </p:spPr>
        <p:txBody>
          <a:bodyPr>
            <a:normAutofit fontScale="90000"/>
          </a:bodyPr>
          <a:lstStyle/>
          <a:p>
            <a:pPr algn="l"/>
            <a:r>
              <a:rPr lang="en-US" altLang="zh-CN" dirty="0" smtClean="0"/>
              <a:t/>
            </a:r>
            <a:br>
              <a:rPr lang="en-US" altLang="zh-CN" dirty="0" smtClean="0"/>
            </a:br>
            <a:r>
              <a:rPr lang="en-US" altLang="zh-CN" dirty="0" smtClean="0"/>
              <a:t/>
            </a:r>
            <a:br>
              <a:rPr lang="en-US" altLang="zh-CN" dirty="0" smtClean="0"/>
            </a:br>
            <a:r>
              <a:rPr lang="zh-CN" altLang="en-US" dirty="0" smtClean="0"/>
              <a:t>当我们遇到以</a:t>
            </a:r>
            <a:r>
              <a:rPr lang="en-US" altLang="zh-CN" dirty="0" smtClean="0"/>
              <a:t>-um/-us</a:t>
            </a:r>
            <a:r>
              <a:rPr lang="zh-CN" altLang="en-US" dirty="0" smtClean="0"/>
              <a:t>结尾的单词时，</a:t>
            </a:r>
            <a:r>
              <a:rPr lang="en-US" altLang="zh-CN" dirty="0" smtClean="0"/>
              <a:t/>
            </a:r>
            <a:br>
              <a:rPr lang="en-US" altLang="zh-CN" dirty="0" smtClean="0"/>
            </a:br>
            <a:r>
              <a:rPr lang="zh-CN" altLang="en-US" sz="2700" dirty="0" smtClean="0">
                <a:solidFill>
                  <a:schemeClr val="bg2">
                    <a:lumMod val="10000"/>
                  </a:schemeClr>
                </a:solidFill>
              </a:rPr>
              <a:t>如不能明确他们的作用和意义时，可以把他们看作：只是个拉丁词尾而已，并无特定意义和作用。</a:t>
            </a:r>
            <a:br>
              <a:rPr lang="zh-CN" altLang="en-US" sz="2700" dirty="0" smtClean="0">
                <a:solidFill>
                  <a:schemeClr val="bg2">
                    <a:lumMod val="10000"/>
                  </a:schemeClr>
                </a:solidFill>
              </a:rPr>
            </a:br>
            <a:endParaRPr lang="zh-CN" altLang="en-US" dirty="0">
              <a:solidFill>
                <a:schemeClr val="bg2">
                  <a:lumMod val="10000"/>
                </a:schemeClr>
              </a:solidFill>
            </a:endParaRPr>
          </a:p>
        </p:txBody>
      </p:sp>
      <p:sp>
        <p:nvSpPr>
          <p:cNvPr id="3" name="内容占位符 2"/>
          <p:cNvSpPr>
            <a:spLocks noGrp="1"/>
          </p:cNvSpPr>
          <p:nvPr>
            <p:ph sz="half" idx="1"/>
          </p:nvPr>
        </p:nvSpPr>
        <p:spPr/>
        <p:txBody>
          <a:bodyPr>
            <a:normAutofit fontScale="85000" lnSpcReduction="20000"/>
          </a:bodyPr>
          <a:lstStyle/>
          <a:p>
            <a:r>
              <a:rPr lang="zh-CN" altLang="en-US" b="1" dirty="0" smtClean="0"/>
              <a:t>比如：</a:t>
            </a:r>
            <a:endParaRPr lang="en-US" altLang="zh-CN" b="1" dirty="0" smtClean="0"/>
          </a:p>
          <a:p>
            <a:r>
              <a:rPr lang="en-US" altLang="zh-CN" dirty="0"/>
              <a:t>bonus</a:t>
            </a:r>
            <a:r>
              <a:rPr lang="zh-CN" altLang="en-US" dirty="0"/>
              <a:t>奖金</a:t>
            </a:r>
          </a:p>
          <a:p>
            <a:r>
              <a:rPr lang="en-US" altLang="zh-CN" dirty="0"/>
              <a:t>humus</a:t>
            </a:r>
            <a:r>
              <a:rPr lang="zh-CN" altLang="en-US" dirty="0"/>
              <a:t>腐殖质</a:t>
            </a:r>
          </a:p>
          <a:p>
            <a:r>
              <a:rPr lang="en-US" altLang="zh-CN" dirty="0"/>
              <a:t>circus</a:t>
            </a:r>
            <a:r>
              <a:rPr lang="zh-CN" altLang="en-US" dirty="0"/>
              <a:t>马戏团</a:t>
            </a:r>
          </a:p>
          <a:p>
            <a:r>
              <a:rPr lang="en-US" altLang="zh-CN" dirty="0"/>
              <a:t>locus</a:t>
            </a:r>
            <a:r>
              <a:rPr lang="zh-CN" altLang="en-US" dirty="0"/>
              <a:t>地点</a:t>
            </a:r>
          </a:p>
          <a:p>
            <a:r>
              <a:rPr lang="en-US" altLang="zh-CN" dirty="0"/>
              <a:t>genius</a:t>
            </a:r>
            <a:r>
              <a:rPr lang="zh-CN" altLang="en-US" dirty="0"/>
              <a:t>天才</a:t>
            </a:r>
          </a:p>
          <a:p>
            <a:r>
              <a:rPr lang="en-US" altLang="zh-CN" dirty="0"/>
              <a:t>……</a:t>
            </a:r>
          </a:p>
          <a:p>
            <a:endParaRPr lang="en-US" altLang="zh-CN" dirty="0" smtClean="0"/>
          </a:p>
          <a:p>
            <a:endParaRPr lang="zh-CN" altLang="en-US" dirty="0"/>
          </a:p>
        </p:txBody>
      </p:sp>
      <p:sp>
        <p:nvSpPr>
          <p:cNvPr id="7" name="内容占位符 6"/>
          <p:cNvSpPr>
            <a:spLocks noGrp="1"/>
          </p:cNvSpPr>
          <p:nvPr>
            <p:ph sz="half" idx="2"/>
          </p:nvPr>
        </p:nvSpPr>
        <p:spPr/>
        <p:txBody>
          <a:bodyPr>
            <a:normAutofit fontScale="85000" lnSpcReduction="20000"/>
          </a:bodyPr>
          <a:lstStyle/>
          <a:p>
            <a:endParaRPr lang="en-US" altLang="zh-CN" dirty="0" smtClean="0"/>
          </a:p>
          <a:p>
            <a:r>
              <a:rPr lang="en-US" altLang="zh-CN" dirty="0" smtClean="0"/>
              <a:t>minimum</a:t>
            </a:r>
            <a:r>
              <a:rPr lang="zh-CN" altLang="en-US" dirty="0"/>
              <a:t>最小值；最</a:t>
            </a:r>
            <a:r>
              <a:rPr lang="zh-CN" altLang="en-US" dirty="0" smtClean="0"/>
              <a:t>小量</a:t>
            </a:r>
            <a:endParaRPr lang="zh-CN" altLang="en-US" dirty="0"/>
          </a:p>
          <a:p>
            <a:r>
              <a:rPr lang="en-US" altLang="zh-CN" dirty="0"/>
              <a:t>maximum</a:t>
            </a:r>
            <a:r>
              <a:rPr lang="zh-CN" altLang="en-US" dirty="0"/>
              <a:t>最大量；最大值</a:t>
            </a:r>
          </a:p>
          <a:p>
            <a:r>
              <a:rPr lang="en-US" altLang="zh-CN" dirty="0"/>
              <a:t>optimum</a:t>
            </a:r>
            <a:r>
              <a:rPr lang="zh-CN" altLang="en-US" dirty="0"/>
              <a:t>最佳效果；最适宜条件</a:t>
            </a:r>
          </a:p>
          <a:p>
            <a:r>
              <a:rPr lang="en-US" altLang="zh-CN" dirty="0"/>
              <a:t>dictum</a:t>
            </a:r>
            <a:r>
              <a:rPr lang="zh-CN" altLang="en-US" dirty="0"/>
              <a:t>格言</a:t>
            </a:r>
          </a:p>
          <a:p>
            <a:r>
              <a:rPr lang="en-US" altLang="zh-CN" dirty="0"/>
              <a:t>continuum</a:t>
            </a:r>
            <a:r>
              <a:rPr lang="zh-CN" altLang="en-US" dirty="0"/>
              <a:t>连续体；连续区</a:t>
            </a:r>
          </a:p>
          <a:p>
            <a:r>
              <a:rPr lang="en-US" altLang="zh-CN" dirty="0" err="1"/>
              <a:t>stickum</a:t>
            </a:r>
            <a:r>
              <a:rPr lang="zh-CN" altLang="en-US" dirty="0"/>
              <a:t>粘性物质；胶水</a:t>
            </a:r>
          </a:p>
          <a:p>
            <a:r>
              <a:rPr lang="en-US" altLang="zh-CN" dirty="0"/>
              <a:t>……</a:t>
            </a:r>
          </a:p>
          <a:p>
            <a:endParaRPr lang="zh-CN" altLang="en-US" dirty="0"/>
          </a:p>
          <a:p>
            <a:endParaRPr lang="zh-CN" altLang="en-US" dirty="0"/>
          </a:p>
        </p:txBody>
      </p:sp>
    </p:spTree>
    <p:extLst>
      <p:ext uri="{BB962C8B-B14F-4D97-AF65-F5344CB8AC3E}">
        <p14:creationId xmlns:p14="http://schemas.microsoft.com/office/powerpoint/2010/main" val="2672622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 end="1"/>
                                            </p:txEl>
                                          </p:spTgt>
                                        </p:tgtEl>
                                        <p:attrNameLst>
                                          <p:attrName>style.visibility</p:attrName>
                                        </p:attrNameLst>
                                      </p:cBhvr>
                                      <p:to>
                                        <p:strVal val="visible"/>
                                      </p:to>
                                    </p:set>
                                    <p:animEffect transition="in" filter="fade">
                                      <p:cBhvr>
                                        <p:cTn id="63" dur="1000"/>
                                        <p:tgtEl>
                                          <p:spTgt spid="7">
                                            <p:txEl>
                                              <p:pRg st="1" end="1"/>
                                            </p:txEl>
                                          </p:spTgt>
                                        </p:tgtEl>
                                      </p:cBhvr>
                                    </p:animEffect>
                                    <p:anim calcmode="lin" valueType="num">
                                      <p:cBhvr>
                                        <p:cTn id="6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2" end="2"/>
                                            </p:txEl>
                                          </p:spTgt>
                                        </p:tgtEl>
                                        <p:attrNameLst>
                                          <p:attrName>style.visibility</p:attrName>
                                        </p:attrNameLst>
                                      </p:cBhvr>
                                      <p:to>
                                        <p:strVal val="visible"/>
                                      </p:to>
                                    </p:set>
                                    <p:animEffect transition="in" filter="fade">
                                      <p:cBhvr>
                                        <p:cTn id="70" dur="1000"/>
                                        <p:tgtEl>
                                          <p:spTgt spid="7">
                                            <p:txEl>
                                              <p:pRg st="2" end="2"/>
                                            </p:txEl>
                                          </p:spTgt>
                                        </p:tgtEl>
                                      </p:cBhvr>
                                    </p:animEffect>
                                    <p:anim calcmode="lin" valueType="num">
                                      <p:cBhvr>
                                        <p:cTn id="7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3" end="3"/>
                                            </p:txEl>
                                          </p:spTgt>
                                        </p:tgtEl>
                                        <p:attrNameLst>
                                          <p:attrName>style.visibility</p:attrName>
                                        </p:attrNameLst>
                                      </p:cBhvr>
                                      <p:to>
                                        <p:strVal val="visible"/>
                                      </p:to>
                                    </p:set>
                                    <p:animEffect transition="in" filter="fade">
                                      <p:cBhvr>
                                        <p:cTn id="77" dur="1000"/>
                                        <p:tgtEl>
                                          <p:spTgt spid="7">
                                            <p:txEl>
                                              <p:pRg st="3" end="3"/>
                                            </p:txEl>
                                          </p:spTgt>
                                        </p:tgtEl>
                                      </p:cBhvr>
                                    </p:animEffect>
                                    <p:anim calcmode="lin" valueType="num">
                                      <p:cBhvr>
                                        <p:cTn id="7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4" end="4"/>
                                            </p:txEl>
                                          </p:spTgt>
                                        </p:tgtEl>
                                        <p:attrNameLst>
                                          <p:attrName>style.visibility</p:attrName>
                                        </p:attrNameLst>
                                      </p:cBhvr>
                                      <p:to>
                                        <p:strVal val="visible"/>
                                      </p:to>
                                    </p:set>
                                    <p:animEffect transition="in" filter="fade">
                                      <p:cBhvr>
                                        <p:cTn id="84" dur="1000"/>
                                        <p:tgtEl>
                                          <p:spTgt spid="7">
                                            <p:txEl>
                                              <p:pRg st="4" end="4"/>
                                            </p:txEl>
                                          </p:spTgt>
                                        </p:tgtEl>
                                      </p:cBhvr>
                                    </p:animEffect>
                                    <p:anim calcmode="lin" valueType="num">
                                      <p:cBhvr>
                                        <p:cTn id="8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5" end="5"/>
                                            </p:txEl>
                                          </p:spTgt>
                                        </p:tgtEl>
                                        <p:attrNameLst>
                                          <p:attrName>style.visibility</p:attrName>
                                        </p:attrNameLst>
                                      </p:cBhvr>
                                      <p:to>
                                        <p:strVal val="visible"/>
                                      </p:to>
                                    </p:set>
                                    <p:animEffect transition="in" filter="fade">
                                      <p:cBhvr>
                                        <p:cTn id="91" dur="1000"/>
                                        <p:tgtEl>
                                          <p:spTgt spid="7">
                                            <p:txEl>
                                              <p:pRg st="5" end="5"/>
                                            </p:txEl>
                                          </p:spTgt>
                                        </p:tgtEl>
                                      </p:cBhvr>
                                    </p:animEffect>
                                    <p:anim calcmode="lin" valueType="num">
                                      <p:cBhvr>
                                        <p:cTn id="9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6" end="6"/>
                                            </p:txEl>
                                          </p:spTgt>
                                        </p:tgtEl>
                                        <p:attrNameLst>
                                          <p:attrName>style.visibility</p:attrName>
                                        </p:attrNameLst>
                                      </p:cBhvr>
                                      <p:to>
                                        <p:strVal val="visible"/>
                                      </p:to>
                                    </p:set>
                                    <p:animEffect transition="in" filter="fade">
                                      <p:cBhvr>
                                        <p:cTn id="98" dur="1000"/>
                                        <p:tgtEl>
                                          <p:spTgt spid="7">
                                            <p:txEl>
                                              <p:pRg st="6" end="6"/>
                                            </p:txEl>
                                          </p:spTgt>
                                        </p:tgtEl>
                                      </p:cBhvr>
                                    </p:animEffect>
                                    <p:anim calcmode="lin" valueType="num">
                                      <p:cBhvr>
                                        <p:cTn id="9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7">
                                            <p:txEl>
                                              <p:pRg st="7" end="7"/>
                                            </p:txEl>
                                          </p:spTgt>
                                        </p:tgtEl>
                                        <p:attrNameLst>
                                          <p:attrName>style.visibility</p:attrName>
                                        </p:attrNameLst>
                                      </p:cBhvr>
                                      <p:to>
                                        <p:strVal val="visible"/>
                                      </p:to>
                                    </p:set>
                                    <p:animEffect transition="in" filter="fade">
                                      <p:cBhvr>
                                        <p:cTn id="105" dur="1000"/>
                                        <p:tgtEl>
                                          <p:spTgt spid="7">
                                            <p:txEl>
                                              <p:pRg st="7" end="7"/>
                                            </p:txEl>
                                          </p:spTgt>
                                        </p:tgtEl>
                                      </p:cBhvr>
                                    </p:animEffect>
                                    <p:anim calcmode="lin" valueType="num">
                                      <p:cBhvr>
                                        <p:cTn id="10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0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7544" y="195486"/>
            <a:ext cx="8568952" cy="857250"/>
          </a:xfrm>
        </p:spPr>
        <p:txBody>
          <a:bodyPr>
            <a:noAutofit/>
          </a:bodyPr>
          <a:lstStyle/>
          <a:p>
            <a:r>
              <a:rPr lang="zh-CN" altLang="en-US" sz="3600" dirty="0" smtClean="0">
                <a:solidFill>
                  <a:srgbClr val="C00000"/>
                </a:solidFill>
              </a:rPr>
              <a:t>拉丁语中表示形容词副词最高级的词尾：</a:t>
            </a:r>
            <a:endParaRPr lang="zh-CN" altLang="en-US" sz="3600" dirty="0">
              <a:solidFill>
                <a:srgbClr val="C00000"/>
              </a:solidFill>
            </a:endParaRPr>
          </a:p>
        </p:txBody>
      </p:sp>
      <p:sp>
        <p:nvSpPr>
          <p:cNvPr id="3" name="内容占位符 2"/>
          <p:cNvSpPr>
            <a:spLocks noGrp="1"/>
          </p:cNvSpPr>
          <p:nvPr>
            <p:ph idx="1"/>
          </p:nvPr>
        </p:nvSpPr>
        <p:spPr>
          <a:xfrm>
            <a:off x="457200" y="987574"/>
            <a:ext cx="8229600" cy="4032448"/>
          </a:xfrm>
        </p:spPr>
        <p:txBody>
          <a:bodyPr>
            <a:normAutofit fontScale="92500" lnSpcReduction="10000"/>
          </a:bodyPr>
          <a:lstStyle/>
          <a:p>
            <a:r>
              <a:rPr lang="en-US" altLang="zh-CN" sz="3900" b="1" dirty="0" err="1" smtClean="0">
                <a:solidFill>
                  <a:srgbClr val="C00000"/>
                </a:solidFill>
              </a:rPr>
              <a:t>im</a:t>
            </a:r>
            <a:r>
              <a:rPr lang="zh-CN" altLang="en-US" sz="2800" b="1" dirty="0" smtClean="0"/>
              <a:t>（简化版解释）</a:t>
            </a:r>
            <a:endParaRPr lang="en-US" altLang="zh-CN" sz="2800" b="1" dirty="0" smtClean="0"/>
          </a:p>
          <a:p>
            <a:r>
              <a:rPr lang="zh-CN" altLang="en-US" sz="3200" dirty="0" smtClean="0">
                <a:solidFill>
                  <a:srgbClr val="00B050"/>
                </a:solidFill>
              </a:rPr>
              <a:t>例词：</a:t>
            </a:r>
            <a:endParaRPr lang="en-US" altLang="zh-CN" sz="3200" dirty="0" smtClean="0">
              <a:solidFill>
                <a:srgbClr val="00B050"/>
              </a:solidFill>
            </a:endParaRPr>
          </a:p>
          <a:p>
            <a:r>
              <a:rPr lang="en-US" altLang="zh-CN" sz="2200" dirty="0"/>
              <a:t>min</a:t>
            </a:r>
            <a:r>
              <a:rPr lang="en-US" altLang="zh-CN" sz="2200" dirty="0">
                <a:solidFill>
                  <a:srgbClr val="00B050"/>
                </a:solidFill>
              </a:rPr>
              <a:t>im</a:t>
            </a:r>
            <a:r>
              <a:rPr lang="en-US" altLang="zh-CN" sz="2200" dirty="0"/>
              <a:t>um</a:t>
            </a:r>
            <a:r>
              <a:rPr lang="zh-CN" altLang="en-US" sz="2200" dirty="0"/>
              <a:t>最小值</a:t>
            </a:r>
          </a:p>
          <a:p>
            <a:r>
              <a:rPr lang="en-US" altLang="zh-CN" sz="2200" dirty="0"/>
              <a:t>min</a:t>
            </a:r>
            <a:r>
              <a:rPr lang="en-US" altLang="zh-CN" sz="2200" dirty="0">
                <a:solidFill>
                  <a:srgbClr val="00B050"/>
                </a:solidFill>
              </a:rPr>
              <a:t>im</a:t>
            </a:r>
            <a:r>
              <a:rPr lang="en-US" altLang="zh-CN" sz="2200" dirty="0"/>
              <a:t>al</a:t>
            </a:r>
            <a:r>
              <a:rPr lang="zh-CN" altLang="en-US" sz="2200" dirty="0"/>
              <a:t>最小的；最低的</a:t>
            </a:r>
          </a:p>
          <a:p>
            <a:r>
              <a:rPr lang="en-US" altLang="zh-CN" sz="2200" dirty="0"/>
              <a:t>max</a:t>
            </a:r>
            <a:r>
              <a:rPr lang="en-US" altLang="zh-CN" sz="2200" dirty="0">
                <a:solidFill>
                  <a:srgbClr val="00B050"/>
                </a:solidFill>
              </a:rPr>
              <a:t>im</a:t>
            </a:r>
            <a:r>
              <a:rPr lang="en-US" altLang="zh-CN" sz="2200" dirty="0"/>
              <a:t>um</a:t>
            </a:r>
            <a:r>
              <a:rPr lang="zh-CN" altLang="en-US" sz="2200" dirty="0"/>
              <a:t>最大值</a:t>
            </a:r>
          </a:p>
          <a:p>
            <a:r>
              <a:rPr lang="en-US" altLang="zh-CN" sz="2200" dirty="0"/>
              <a:t>max</a:t>
            </a:r>
            <a:r>
              <a:rPr lang="en-US" altLang="zh-CN" sz="2200" dirty="0">
                <a:solidFill>
                  <a:srgbClr val="00B050"/>
                </a:solidFill>
              </a:rPr>
              <a:t>im</a:t>
            </a:r>
            <a:r>
              <a:rPr lang="en-US" altLang="zh-CN" sz="2200" dirty="0"/>
              <a:t>al</a:t>
            </a:r>
            <a:r>
              <a:rPr lang="zh-CN" altLang="en-US" sz="2200" dirty="0"/>
              <a:t>最大的</a:t>
            </a:r>
          </a:p>
          <a:p>
            <a:r>
              <a:rPr lang="en-US" altLang="zh-CN" sz="2200" dirty="0"/>
              <a:t>opt</a:t>
            </a:r>
            <a:r>
              <a:rPr lang="en-US" altLang="zh-CN" sz="2200" dirty="0">
                <a:solidFill>
                  <a:srgbClr val="00B050"/>
                </a:solidFill>
              </a:rPr>
              <a:t>im</a:t>
            </a:r>
            <a:r>
              <a:rPr lang="en-US" altLang="zh-CN" sz="2200" dirty="0"/>
              <a:t>al</a:t>
            </a:r>
            <a:r>
              <a:rPr lang="zh-CN" altLang="en-US" sz="2200" dirty="0"/>
              <a:t>最佳的</a:t>
            </a:r>
          </a:p>
          <a:p>
            <a:r>
              <a:rPr lang="en-US" altLang="zh-CN" sz="2200" dirty="0"/>
              <a:t>opt</a:t>
            </a:r>
            <a:r>
              <a:rPr lang="en-US" altLang="zh-CN" sz="2200" dirty="0">
                <a:solidFill>
                  <a:srgbClr val="00B050"/>
                </a:solidFill>
              </a:rPr>
              <a:t>im</a:t>
            </a:r>
            <a:r>
              <a:rPr lang="en-US" altLang="zh-CN" sz="2200" dirty="0"/>
              <a:t>ize</a:t>
            </a:r>
            <a:r>
              <a:rPr lang="zh-CN" altLang="en-US" sz="2200" dirty="0"/>
              <a:t>使最佳化</a:t>
            </a:r>
          </a:p>
          <a:p>
            <a:r>
              <a:rPr lang="en-US" altLang="zh-CN" sz="2200" dirty="0"/>
              <a:t>opt</a:t>
            </a:r>
            <a:r>
              <a:rPr lang="en-US" altLang="zh-CN" sz="2200" dirty="0">
                <a:solidFill>
                  <a:srgbClr val="00B050"/>
                </a:solidFill>
              </a:rPr>
              <a:t>im</a:t>
            </a:r>
            <a:r>
              <a:rPr lang="en-US" altLang="zh-CN" sz="2200" dirty="0"/>
              <a:t>um</a:t>
            </a:r>
            <a:r>
              <a:rPr lang="zh-CN" altLang="en-US" sz="2200" dirty="0"/>
              <a:t>最佳效果</a:t>
            </a:r>
          </a:p>
          <a:p>
            <a:r>
              <a:rPr lang="en-US" altLang="zh-CN" sz="2200" dirty="0"/>
              <a:t>pr</a:t>
            </a:r>
            <a:r>
              <a:rPr lang="en-US" altLang="zh-CN" sz="2200" dirty="0">
                <a:solidFill>
                  <a:srgbClr val="00B050"/>
                </a:solidFill>
              </a:rPr>
              <a:t>im</a:t>
            </a:r>
            <a:r>
              <a:rPr lang="en-US" altLang="zh-CN" sz="2200" dirty="0"/>
              <a:t>e</a:t>
            </a:r>
            <a:r>
              <a:rPr lang="zh-CN" altLang="en-US" sz="2200" dirty="0"/>
              <a:t>首要的；最前面的</a:t>
            </a:r>
          </a:p>
          <a:p>
            <a:endParaRPr lang="zh-CN" altLang="en-US" sz="2800" dirty="0">
              <a:solidFill>
                <a:srgbClr val="00B050"/>
              </a:solidFill>
            </a:endParaRPr>
          </a:p>
        </p:txBody>
      </p:sp>
    </p:spTree>
    <p:extLst>
      <p:ext uri="{BB962C8B-B14F-4D97-AF65-F5344CB8AC3E}">
        <p14:creationId xmlns:p14="http://schemas.microsoft.com/office/powerpoint/2010/main" val="17096571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05979"/>
            <a:ext cx="8291264" cy="857250"/>
          </a:xfrm>
        </p:spPr>
        <p:txBody>
          <a:bodyPr>
            <a:normAutofit/>
          </a:bodyPr>
          <a:lstStyle/>
          <a:p>
            <a:r>
              <a:rPr lang="zh-CN" altLang="en-US" sz="4900" dirty="0" smtClean="0"/>
              <a:t>第</a:t>
            </a:r>
            <a:r>
              <a:rPr lang="zh-CN" altLang="en-US" sz="4900" dirty="0"/>
              <a:t>一部分 单词进化论</a:t>
            </a:r>
          </a:p>
        </p:txBody>
      </p:sp>
      <p:sp>
        <p:nvSpPr>
          <p:cNvPr id="3" name="内容占位符 2"/>
          <p:cNvSpPr>
            <a:spLocks noGrp="1"/>
          </p:cNvSpPr>
          <p:nvPr>
            <p:ph idx="1"/>
          </p:nvPr>
        </p:nvSpPr>
        <p:spPr>
          <a:xfrm>
            <a:off x="457200" y="1200151"/>
            <a:ext cx="8075240" cy="3394472"/>
          </a:xfrm>
        </p:spPr>
        <p:txBody>
          <a:bodyPr>
            <a:normAutofit fontScale="92500"/>
          </a:bodyPr>
          <a:lstStyle/>
          <a:p>
            <a:r>
              <a:rPr lang="zh-CN" altLang="en-US" dirty="0"/>
              <a:t>由简单变复杂；由纯种变混血；由地区性变世界性；英语在发展，单词在进化。追根溯源，纵观</a:t>
            </a:r>
            <a:r>
              <a:rPr lang="zh-CN" altLang="en-US" dirty="0" smtClean="0"/>
              <a:t>古今</a:t>
            </a:r>
            <a:r>
              <a:rPr lang="zh-CN" altLang="en-US" dirty="0"/>
              <a:t>。</a:t>
            </a:r>
            <a:r>
              <a:rPr lang="zh-CN" altLang="en-US" dirty="0" smtClean="0"/>
              <a:t>通过学习第一部分，我们</a:t>
            </a:r>
            <a:r>
              <a:rPr lang="zh-CN" altLang="en-US" dirty="0" smtClean="0"/>
              <a:t>了解了英语的历史，它现在的分布，对它影响最大的三</a:t>
            </a:r>
            <a:r>
              <a:rPr lang="zh-CN" altLang="en-US" dirty="0" smtClean="0"/>
              <a:t>个民族</a:t>
            </a:r>
            <a:r>
              <a:rPr lang="zh-CN" altLang="en-US" dirty="0" smtClean="0"/>
              <a:t>以及所对应的三种文化，并且我们还深入英语的基因，了解了一些字母组件，诸如：</a:t>
            </a:r>
            <a:r>
              <a:rPr lang="en-US" altLang="zh-CN" dirty="0" err="1" smtClean="0"/>
              <a:t>im</a:t>
            </a:r>
            <a:r>
              <a:rPr lang="en-US" altLang="zh-CN" dirty="0" smtClean="0"/>
              <a:t>/us/a/um</a:t>
            </a:r>
            <a:r>
              <a:rPr lang="zh-CN" altLang="en-US" dirty="0" smtClean="0"/>
              <a:t>等的真正来源和含义</a:t>
            </a:r>
            <a:r>
              <a:rPr lang="en-US" altLang="zh-CN" dirty="0" smtClean="0"/>
              <a:t>……</a:t>
            </a:r>
          </a:p>
          <a:p>
            <a:r>
              <a:rPr lang="zh-CN" altLang="en-US" dirty="0" smtClean="0">
                <a:solidFill>
                  <a:schemeClr val="tx1">
                    <a:lumMod val="95000"/>
                    <a:lumOff val="5000"/>
                  </a:schemeClr>
                </a:solidFill>
              </a:rPr>
              <a:t>这些都会对你日后学习英语，记忆单词有着巨大的帮助作用！</a:t>
            </a:r>
            <a:endParaRPr lang="en-US" altLang="zh-CN" dirty="0" smtClean="0">
              <a:solidFill>
                <a:schemeClr val="tx1">
                  <a:lumMod val="95000"/>
                  <a:lumOff val="5000"/>
                </a:schemeClr>
              </a:solidFill>
            </a:endParaRPr>
          </a:p>
          <a:p>
            <a:endParaRPr lang="en-US" altLang="zh-CN" dirty="0">
              <a:solidFill>
                <a:schemeClr val="tx1">
                  <a:lumMod val="95000"/>
                  <a:lumOff val="5000"/>
                </a:schemeClr>
              </a:solidFill>
            </a:endParaRPr>
          </a:p>
          <a:p>
            <a:r>
              <a:rPr lang="zh-CN" altLang="en-US" dirty="0" smtClean="0">
                <a:solidFill>
                  <a:srgbClr val="00B050"/>
                </a:solidFill>
              </a:rPr>
              <a:t>更多精彩，下部分再见！ </a:t>
            </a:r>
            <a:endParaRPr lang="en-US" altLang="zh-CN" dirty="0">
              <a:solidFill>
                <a:srgbClr val="00B050"/>
              </a:solidFill>
            </a:endParaRPr>
          </a:p>
          <a:p>
            <a:endParaRPr lang="zh-CN" altLang="en-US" dirty="0"/>
          </a:p>
        </p:txBody>
      </p:sp>
    </p:spTree>
    <p:extLst>
      <p:ext uri="{BB962C8B-B14F-4D97-AF65-F5344CB8AC3E}">
        <p14:creationId xmlns:p14="http://schemas.microsoft.com/office/powerpoint/2010/main" val="8183642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8000" b="1" dirty="0" smtClean="0">
                <a:solidFill>
                  <a:schemeClr val="bg1"/>
                </a:solidFill>
              </a:rPr>
              <a:t> </a:t>
            </a:r>
            <a:r>
              <a:rPr lang="zh-CN" altLang="en-US" sz="88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赵</a:t>
            </a:r>
            <a:r>
              <a:rPr lang="zh-CN" altLang="en-US" sz="88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铁</a:t>
            </a:r>
            <a:r>
              <a:rPr lang="zh-CN" altLang="en-US" sz="88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夫讲单词</a:t>
            </a:r>
            <a:endParaRPr lang="zh-CN" altLang="en-US" sz="88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07630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希腊字母的两个儿子</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826767083"/>
              </p:ext>
            </p:extLst>
          </p:nvPr>
        </p:nvGraphicFramePr>
        <p:xfrm>
          <a:off x="1691680" y="1419622"/>
          <a:ext cx="5904656"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299950"/>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使用斯拉夫字母的国家</a:t>
            </a:r>
            <a:endParaRPr lang="zh-CN" altLang="en-US" dirty="0"/>
          </a:p>
        </p:txBody>
      </p:sp>
      <p:sp>
        <p:nvSpPr>
          <p:cNvPr id="3" name="内容占位符 2"/>
          <p:cNvSpPr>
            <a:spLocks noGrp="1"/>
          </p:cNvSpPr>
          <p:nvPr>
            <p:ph idx="1"/>
          </p:nvPr>
        </p:nvSpPr>
        <p:spPr/>
        <p:txBody>
          <a:bodyPr/>
          <a:lstStyle/>
          <a:p>
            <a:r>
              <a:rPr lang="zh-CN" altLang="en-US" dirty="0"/>
              <a:t>俄罗斯；乌克兰；白俄罗斯等</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9662"/>
            <a:ext cx="6058039" cy="3074133"/>
          </a:xfrm>
          <a:prstGeom prst="rect">
            <a:avLst/>
          </a:prstGeom>
        </p:spPr>
      </p:pic>
    </p:spTree>
    <p:extLst>
      <p:ext uri="{BB962C8B-B14F-4D97-AF65-F5344CB8AC3E}">
        <p14:creationId xmlns:p14="http://schemas.microsoft.com/office/powerpoint/2010/main" val="1022045842"/>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使用拉丁字母</a:t>
            </a:r>
            <a:r>
              <a:rPr lang="zh-CN" altLang="en-US" dirty="0"/>
              <a:t>的国家</a:t>
            </a:r>
          </a:p>
        </p:txBody>
      </p:sp>
      <p:sp>
        <p:nvSpPr>
          <p:cNvPr id="3" name="内容占位符 2"/>
          <p:cNvSpPr>
            <a:spLocks noGrp="1"/>
          </p:cNvSpPr>
          <p:nvPr>
            <p:ph idx="1"/>
          </p:nvPr>
        </p:nvSpPr>
        <p:spPr/>
        <p:txBody>
          <a:bodyPr>
            <a:normAutofit/>
          </a:bodyPr>
          <a:lstStyle/>
          <a:p>
            <a:r>
              <a:rPr lang="zh-CN" altLang="en-US" sz="2000" dirty="0" smtClean="0"/>
              <a:t>绝大部分</a:t>
            </a:r>
            <a:r>
              <a:rPr lang="zh-CN" altLang="en-US" sz="2000" dirty="0"/>
              <a:t>欧洲语言所使用的字母。英语；法语；德语；西班牙语</a:t>
            </a:r>
            <a:r>
              <a:rPr lang="zh-CN" altLang="en-US" sz="2000" dirty="0" smtClean="0"/>
              <a:t>；葡萄牙语等，甚至汉语拼音。</a:t>
            </a:r>
            <a:endParaRPr lang="en-US" altLang="zh-CN" sz="2000" dirty="0" smtClean="0"/>
          </a:p>
          <a:p>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95686"/>
            <a:ext cx="5766221" cy="2959949"/>
          </a:xfrm>
          <a:prstGeom prst="rect">
            <a:avLst/>
          </a:prstGeom>
        </p:spPr>
      </p:pic>
    </p:spTree>
    <p:extLst>
      <p:ext uri="{BB962C8B-B14F-4D97-AF65-F5344CB8AC3E}">
        <p14:creationId xmlns:p14="http://schemas.microsoft.com/office/powerpoint/2010/main" val="4291494319"/>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就像生物学为了研究方便，</a:t>
            </a:r>
            <a:r>
              <a:rPr lang="zh-CN" altLang="en-US" dirty="0" smtClean="0"/>
              <a:t>把各种生物</a:t>
            </a:r>
            <a:r>
              <a:rPr lang="zh-CN" altLang="en-US" dirty="0"/>
              <a:t>按照界 、门 、纲 、目 、科、 属 、</a:t>
            </a:r>
            <a:r>
              <a:rPr lang="zh-CN" altLang="en-US" dirty="0" smtClean="0"/>
              <a:t>种等划分。</a:t>
            </a:r>
            <a:endParaRPr lang="en-US" altLang="zh-CN" dirty="0" smtClean="0"/>
          </a:p>
          <a:p>
            <a:endParaRPr lang="en-US" altLang="zh-CN" dirty="0"/>
          </a:p>
          <a:p>
            <a:r>
              <a:rPr lang="zh-CN" altLang="en-US" dirty="0"/>
              <a:t>语言也是一样，我们可以把全世界的各种语言按照</a:t>
            </a:r>
            <a:r>
              <a:rPr lang="zh-CN" altLang="en-US" dirty="0" smtClean="0">
                <a:solidFill>
                  <a:srgbClr val="00B050"/>
                </a:solidFill>
              </a:rPr>
              <a:t>语系，语族，语支</a:t>
            </a:r>
            <a:r>
              <a:rPr lang="zh-CN" altLang="en-US" dirty="0" smtClean="0"/>
              <a:t>划分。</a:t>
            </a:r>
            <a:endParaRPr lang="zh-CN" altLang="en-US" dirty="0"/>
          </a:p>
        </p:txBody>
      </p:sp>
    </p:spTree>
    <p:extLst>
      <p:ext uri="{BB962C8B-B14F-4D97-AF65-F5344CB8AC3E}">
        <p14:creationId xmlns:p14="http://schemas.microsoft.com/office/powerpoint/2010/main" val="585540169"/>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印欧语系国家</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带有颜色的部分为使用印欧语系诸语言的国家</a:t>
            </a:r>
            <a:endParaRPr lang="en-US" altLang="zh-CN" sz="2000" dirty="0" smtClean="0"/>
          </a:p>
          <a:p>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9662"/>
            <a:ext cx="6840760" cy="325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19451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印欧语系诸语族</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9752" y="987574"/>
            <a:ext cx="3614852" cy="4011910"/>
          </a:xfrm>
        </p:spPr>
      </p:pic>
    </p:spTree>
    <p:extLst>
      <p:ext uri="{BB962C8B-B14F-4D97-AF65-F5344CB8AC3E}">
        <p14:creationId xmlns:p14="http://schemas.microsoft.com/office/powerpoint/2010/main" val="869065171"/>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1140</Words>
  <Application>Microsoft Office PowerPoint</Application>
  <PresentationFormat>全屏显示(16:9)</PresentationFormat>
  <Paragraphs>173</Paragraphs>
  <Slides>34</Slides>
  <Notes>0</Notes>
  <HiddenSlides>0</HiddenSlides>
  <MMClips>0</MMClips>
  <ScaleCrop>false</ScaleCrop>
  <HeadingPairs>
    <vt:vector size="4" baseType="variant">
      <vt:variant>
        <vt:lpstr>主题</vt:lpstr>
      </vt:variant>
      <vt:variant>
        <vt:i4>5</vt:i4>
      </vt:variant>
      <vt:variant>
        <vt:lpstr>幻灯片标题</vt:lpstr>
      </vt:variant>
      <vt:variant>
        <vt:i4>34</vt:i4>
      </vt:variant>
    </vt:vector>
  </HeadingPairs>
  <TitlesOfParts>
    <vt:vector size="39" baseType="lpstr">
      <vt:lpstr>Office 主题</vt:lpstr>
      <vt:lpstr>1_Office 主题</vt:lpstr>
      <vt:lpstr>4_Office 主题</vt:lpstr>
      <vt:lpstr>2_Office 主题</vt:lpstr>
      <vt:lpstr>3_Office 主题</vt:lpstr>
      <vt:lpstr>梳理总结</vt:lpstr>
      <vt:lpstr>语言学常识</vt:lpstr>
      <vt:lpstr>世界上使用最广泛的三大字母</vt:lpstr>
      <vt:lpstr>希腊字母的两个儿子</vt:lpstr>
      <vt:lpstr>使用斯拉夫字母的国家</vt:lpstr>
      <vt:lpstr>使用拉丁字母的国家</vt:lpstr>
      <vt:lpstr>PowerPoint 演示文稿</vt:lpstr>
      <vt:lpstr>印欧语系国家</vt:lpstr>
      <vt:lpstr>印欧语系诸语族</vt:lpstr>
      <vt:lpstr>PowerPoint 演示文稿</vt:lpstr>
      <vt:lpstr>英语处在世界语言的位置</vt:lpstr>
      <vt:lpstr>PowerPoint 演示文稿</vt:lpstr>
      <vt:lpstr>英语历史</vt:lpstr>
      <vt:lpstr>对英语及单词影响最大的三个民族</vt:lpstr>
      <vt:lpstr>三个民族对英语的影响</vt:lpstr>
      <vt:lpstr>英语历史简表</vt:lpstr>
      <vt:lpstr>PowerPoint 演示文稿</vt:lpstr>
      <vt:lpstr>目前英语国家分布图</vt:lpstr>
      <vt:lpstr>PowerPoint 演示文稿</vt:lpstr>
      <vt:lpstr>后缀知识补充</vt:lpstr>
      <vt:lpstr>关于后缀的知识</vt:lpstr>
      <vt:lpstr>拉丁语与单词</vt:lpstr>
      <vt:lpstr>英语的大部分词汇来自拉丁语和希腊语</vt:lpstr>
      <vt:lpstr>拉丁语中标示三种性的词尾</vt:lpstr>
      <vt:lpstr>PowerPoint 演示文稿</vt:lpstr>
      <vt:lpstr>以字母a结尾的人名一般都是女名</vt:lpstr>
      <vt:lpstr>以字母组合us结尾的一般都是男名</vt:lpstr>
      <vt:lpstr>但是这个世界有规律，就有特例</vt:lpstr>
      <vt:lpstr>PowerPoint 演示文稿</vt:lpstr>
      <vt:lpstr>PowerPoint 演示文稿</vt:lpstr>
      <vt:lpstr>  当我们遇到以-um/-us结尾的单词时， 如不能明确他们的作用和意义时，可以把他们看作：只是个拉丁词尾而已，并无特定意义和作用。 </vt:lpstr>
      <vt:lpstr>拉丁语中表示形容词副词最高级的词尾：</vt:lpstr>
      <vt:lpstr>第一部分 单词进化论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tiefu zhao</dc:creator>
  <cp:lastModifiedBy>tiefu zhao</cp:lastModifiedBy>
  <cp:revision>58</cp:revision>
  <dcterms:created xsi:type="dcterms:W3CDTF">2014-08-02T14:07:21Z</dcterms:created>
  <dcterms:modified xsi:type="dcterms:W3CDTF">2015-01-27T05:15:32Z</dcterms:modified>
</cp:coreProperties>
</file>