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397" r:id="rId2"/>
    <p:sldId id="416" r:id="rId3"/>
    <p:sldId id="420" r:id="rId4"/>
    <p:sldId id="452" r:id="rId5"/>
    <p:sldId id="453" r:id="rId6"/>
    <p:sldId id="459" r:id="rId7"/>
    <p:sldId id="433" r:id="rId8"/>
    <p:sldId id="434" r:id="rId9"/>
    <p:sldId id="437" r:id="rId10"/>
    <p:sldId id="438" r:id="rId11"/>
    <p:sldId id="440" r:id="rId12"/>
    <p:sldId id="456" r:id="rId13"/>
    <p:sldId id="457" r:id="rId14"/>
    <p:sldId id="458" r:id="rId15"/>
    <p:sldId id="460" r:id="rId16"/>
    <p:sldId id="461" r:id="rId17"/>
    <p:sldId id="305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2" autoAdjust="0"/>
    <p:restoredTop sz="86417" autoAdjust="0"/>
  </p:normalViewPr>
  <p:slideViewPr>
    <p:cSldViewPr>
      <p:cViewPr varScale="1">
        <p:scale>
          <a:sx n="152" d="100"/>
          <a:sy n="152" d="100"/>
        </p:scale>
        <p:origin x="-67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7CF02-4BE7-48ED-8D5B-72C422DAB7F6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2540-87BA-4667-A14E-E831101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词汇汇总</a:t>
            </a:r>
            <a:endParaRPr lang="zh-CN" altLang="en-US" sz="54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3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medal</a:t>
            </a:r>
            <a:r>
              <a:rPr lang="zh-CN" altLang="en-US" dirty="0" smtClean="0"/>
              <a:t>奖章</a:t>
            </a:r>
            <a:endParaRPr lang="en-US" altLang="zh-CN" dirty="0"/>
          </a:p>
          <a:p>
            <a:r>
              <a:rPr lang="en-US" altLang="zh-CN" dirty="0" smtClean="0"/>
              <a:t>metal</a:t>
            </a:r>
            <a:r>
              <a:rPr lang="zh-CN" altLang="en-US" dirty="0" smtClean="0"/>
              <a:t>金属</a:t>
            </a:r>
            <a:endParaRPr lang="en-US" altLang="zh-CN" dirty="0"/>
          </a:p>
          <a:p>
            <a:r>
              <a:rPr lang="en-US" altLang="zh-CN" dirty="0"/>
              <a:t>metallic</a:t>
            </a:r>
            <a:r>
              <a:rPr lang="zh-CN" altLang="en-US" dirty="0"/>
              <a:t>金属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etallica</a:t>
            </a:r>
            <a:r>
              <a:rPr lang="zh-CN" altLang="en-US" dirty="0" smtClean="0"/>
              <a:t>金属乐队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0"/>
            <a:ext cx="3147814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98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/>
              <a:t>名词后缀</a:t>
            </a:r>
            <a:r>
              <a:rPr lang="en-US" altLang="zh-CN" sz="3600" dirty="0"/>
              <a:t>-or/-</a:t>
            </a:r>
            <a:r>
              <a:rPr lang="en-US" altLang="zh-CN" sz="3600" dirty="0" err="1" smtClean="0"/>
              <a:t>er</a:t>
            </a:r>
            <a:r>
              <a:rPr lang="zh-CN" altLang="en-US" sz="3600" dirty="0" smtClean="0"/>
              <a:t>：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r>
              <a:rPr lang="en-US" altLang="zh-CN" sz="3600" dirty="0"/>
              <a:t>……</a:t>
            </a:r>
            <a:r>
              <a:rPr lang="zh-CN" altLang="en-US" sz="3600" dirty="0" smtClean="0"/>
              <a:t>人</a:t>
            </a:r>
            <a:r>
              <a:rPr lang="en-US" altLang="zh-CN" sz="3600" dirty="0" smtClean="0"/>
              <a:t>  2</a:t>
            </a:r>
            <a:r>
              <a:rPr lang="zh-CN" altLang="en-US" sz="3600" dirty="0"/>
              <a:t>）</a:t>
            </a:r>
            <a:r>
              <a:rPr lang="en-US" altLang="zh-CN" sz="3600" dirty="0"/>
              <a:t>……</a:t>
            </a:r>
            <a:r>
              <a:rPr lang="zh-CN" altLang="en-US" sz="3600" dirty="0" smtClean="0"/>
              <a:t>事物</a:t>
            </a:r>
            <a:r>
              <a:rPr lang="zh-CN" altLang="en-US" sz="3100" dirty="0"/>
              <a:t/>
            </a:r>
            <a:br>
              <a:rPr lang="zh-CN" altLang="en-US" sz="31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bomb</a:t>
            </a:r>
            <a:r>
              <a:rPr lang="en-US" altLang="zh-CN" sz="2800" dirty="0" smtClean="0">
                <a:solidFill>
                  <a:srgbClr val="00B050"/>
                </a:solidFill>
              </a:rPr>
              <a:t>er</a:t>
            </a:r>
            <a:r>
              <a:rPr lang="zh-CN" altLang="en-US" sz="2800" dirty="0"/>
              <a:t>轰炸机</a:t>
            </a:r>
            <a:endParaRPr lang="en-US" altLang="zh-CN" sz="2800" dirty="0"/>
          </a:p>
          <a:p>
            <a:r>
              <a:rPr lang="en-US" altLang="zh-CN" sz="2800" dirty="0"/>
              <a:t>react</a:t>
            </a:r>
            <a:r>
              <a:rPr lang="en-US" altLang="zh-CN" sz="2800" dirty="0">
                <a:solidFill>
                  <a:srgbClr val="00B050"/>
                </a:solidFill>
              </a:rPr>
              <a:t>or</a:t>
            </a:r>
            <a:r>
              <a:rPr lang="zh-CN" altLang="en-US" sz="2800" dirty="0"/>
              <a:t>反应堆</a:t>
            </a:r>
            <a:endParaRPr lang="en-US" altLang="zh-CN" sz="2800" dirty="0"/>
          </a:p>
          <a:p>
            <a:r>
              <a:rPr lang="en-US" altLang="zh-CN" sz="2800" dirty="0"/>
              <a:t>err</a:t>
            </a:r>
            <a:r>
              <a:rPr lang="en-US" altLang="zh-CN" sz="2800" dirty="0">
                <a:solidFill>
                  <a:srgbClr val="00B050"/>
                </a:solidFill>
              </a:rPr>
              <a:t>or</a:t>
            </a:r>
            <a:r>
              <a:rPr lang="zh-CN" altLang="en-US" sz="2800" dirty="0" smtClean="0"/>
              <a:t>错误</a:t>
            </a:r>
            <a:endParaRPr lang="en-US" altLang="zh-CN" sz="2800" dirty="0" smtClean="0"/>
          </a:p>
          <a:p>
            <a:r>
              <a:rPr lang="en-US" altLang="zh-CN" sz="2800" dirty="0" smtClean="0"/>
              <a:t>……</a:t>
            </a:r>
            <a:endParaRPr lang="zh-CN" altLang="en-US" sz="2800" dirty="0"/>
          </a:p>
          <a:p>
            <a:endParaRPr lang="en-US" altLang="zh-CN" sz="2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4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七大洲名</a:t>
            </a:r>
            <a:r>
              <a:rPr lang="en-US" altLang="zh-CN" dirty="0" smtClean="0"/>
              <a:t>【the </a:t>
            </a:r>
            <a:r>
              <a:rPr lang="en-US" altLang="zh-CN" dirty="0"/>
              <a:t>seven </a:t>
            </a:r>
            <a:r>
              <a:rPr lang="en-US" altLang="zh-CN" dirty="0" smtClean="0"/>
              <a:t>continents】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Asia</a:t>
            </a:r>
            <a:r>
              <a:rPr lang="zh-CN" altLang="en-US" dirty="0"/>
              <a:t>亚洲</a:t>
            </a:r>
            <a:endParaRPr lang="en-US" altLang="zh-CN" dirty="0"/>
          </a:p>
          <a:p>
            <a:r>
              <a:rPr lang="en-US" altLang="zh-CN" dirty="0" smtClean="0"/>
              <a:t>Africa</a:t>
            </a:r>
            <a:r>
              <a:rPr lang="zh-CN" altLang="en-US" dirty="0" smtClean="0"/>
              <a:t>非洲</a:t>
            </a:r>
            <a:endParaRPr lang="en-US" altLang="zh-CN" dirty="0"/>
          </a:p>
          <a:p>
            <a:r>
              <a:rPr lang="en-US" altLang="zh-CN" dirty="0"/>
              <a:t>South </a:t>
            </a:r>
            <a:r>
              <a:rPr lang="en-US" altLang="zh-CN" dirty="0" smtClean="0"/>
              <a:t>America</a:t>
            </a:r>
            <a:r>
              <a:rPr lang="zh-CN" altLang="en-US" dirty="0" smtClean="0"/>
              <a:t>南美洲</a:t>
            </a:r>
            <a:endParaRPr lang="en-US" altLang="zh-CN" dirty="0"/>
          </a:p>
          <a:p>
            <a:r>
              <a:rPr lang="en-US" altLang="zh-CN" dirty="0"/>
              <a:t>North </a:t>
            </a:r>
            <a:r>
              <a:rPr lang="en-US" altLang="zh-CN" dirty="0" smtClean="0"/>
              <a:t>America</a:t>
            </a:r>
            <a:r>
              <a:rPr lang="zh-CN" altLang="en-US" dirty="0" smtClean="0"/>
              <a:t>北美洲</a:t>
            </a:r>
            <a:endParaRPr lang="en-US" altLang="zh-CN" dirty="0"/>
          </a:p>
          <a:p>
            <a:r>
              <a:rPr lang="en-US" altLang="zh-CN" dirty="0" smtClean="0"/>
              <a:t>Oceania</a:t>
            </a:r>
            <a:r>
              <a:rPr lang="zh-CN" altLang="en-US" dirty="0" smtClean="0"/>
              <a:t>大洋洲</a:t>
            </a:r>
            <a:endParaRPr lang="en-US" altLang="zh-CN" dirty="0"/>
          </a:p>
          <a:p>
            <a:r>
              <a:rPr lang="en-US" altLang="zh-CN" dirty="0" smtClean="0"/>
              <a:t>Antarctica</a:t>
            </a:r>
            <a:r>
              <a:rPr lang="zh-CN" altLang="en-US" dirty="0" smtClean="0"/>
              <a:t>南极洲</a:t>
            </a:r>
            <a:endParaRPr lang="en-US" altLang="zh-CN" dirty="0"/>
          </a:p>
          <a:p>
            <a:r>
              <a:rPr lang="en-US" altLang="zh-CN" dirty="0" smtClean="0"/>
              <a:t>Europe</a:t>
            </a:r>
            <a:r>
              <a:rPr lang="zh-CN" altLang="en-US" dirty="0" smtClean="0"/>
              <a:t>欧洲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39" y="1059582"/>
            <a:ext cx="5136647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48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字母结尾的国家名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Canada</a:t>
            </a:r>
            <a:r>
              <a:rPr lang="zh-CN" altLang="en-US" dirty="0" smtClean="0"/>
              <a:t>加拿大</a:t>
            </a:r>
            <a:endParaRPr lang="en-US" altLang="zh-CN" dirty="0"/>
          </a:p>
          <a:p>
            <a:r>
              <a:rPr lang="en-US" altLang="zh-CN" dirty="0" smtClean="0"/>
              <a:t>America</a:t>
            </a:r>
            <a:r>
              <a:rPr lang="zh-CN" altLang="en-US" dirty="0" smtClean="0"/>
              <a:t>美国</a:t>
            </a:r>
            <a:endParaRPr lang="en-US" altLang="zh-CN" dirty="0"/>
          </a:p>
          <a:p>
            <a:r>
              <a:rPr lang="en-US" altLang="zh-CN" dirty="0" smtClean="0"/>
              <a:t>Austria</a:t>
            </a:r>
            <a:r>
              <a:rPr lang="zh-CN" altLang="en-US" dirty="0" smtClean="0"/>
              <a:t>奥地利</a:t>
            </a:r>
            <a:endParaRPr lang="en-US" altLang="zh-CN" dirty="0"/>
          </a:p>
          <a:p>
            <a:r>
              <a:rPr lang="en-US" altLang="zh-CN" dirty="0" smtClean="0"/>
              <a:t>Australia</a:t>
            </a:r>
            <a:r>
              <a:rPr lang="zh-CN" altLang="en-US" dirty="0" smtClean="0"/>
              <a:t>澳大利亚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10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部分以</a:t>
            </a:r>
            <a:r>
              <a:rPr lang="en-US" altLang="zh-CN" dirty="0"/>
              <a:t>a</a:t>
            </a:r>
            <a:r>
              <a:rPr lang="zh-CN" altLang="en-US" dirty="0"/>
              <a:t>字母结尾的美国州</a:t>
            </a:r>
            <a:r>
              <a:rPr lang="zh-CN" altLang="en-US" dirty="0" smtClean="0"/>
              <a:t>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California</a:t>
            </a:r>
            <a:r>
              <a:rPr lang="zh-CN" altLang="en-US" dirty="0" smtClean="0"/>
              <a:t>加利福尼亚</a:t>
            </a:r>
            <a:endParaRPr lang="en-US" altLang="zh-CN" dirty="0"/>
          </a:p>
          <a:p>
            <a:r>
              <a:rPr lang="en-US" altLang="zh-CN" dirty="0" smtClean="0"/>
              <a:t>Virginia</a:t>
            </a:r>
            <a:r>
              <a:rPr lang="zh-CN" altLang="en-US" dirty="0" smtClean="0"/>
              <a:t>弗吉尼亚</a:t>
            </a:r>
            <a:endParaRPr lang="en-US" altLang="zh-CN" dirty="0"/>
          </a:p>
          <a:p>
            <a:r>
              <a:rPr lang="en-US" altLang="zh-CN" dirty="0" smtClean="0"/>
              <a:t>Florida</a:t>
            </a:r>
            <a:r>
              <a:rPr lang="zh-CN" altLang="en-US" dirty="0" smtClean="0"/>
              <a:t>佛罗里达</a:t>
            </a:r>
            <a:endParaRPr lang="en-US" altLang="zh-CN" dirty="0" smtClean="0"/>
          </a:p>
          <a:p>
            <a:r>
              <a:rPr lang="en-US" altLang="zh-CN" dirty="0" smtClean="0"/>
              <a:t>Montana</a:t>
            </a:r>
            <a:r>
              <a:rPr lang="zh-CN" altLang="en-US" dirty="0"/>
              <a:t>蒙大</a:t>
            </a:r>
            <a:r>
              <a:rPr lang="zh-CN" altLang="en-US" dirty="0" smtClean="0"/>
              <a:t>纳</a:t>
            </a:r>
            <a:endParaRPr lang="en-US" altLang="zh-CN" dirty="0" smtClean="0"/>
          </a:p>
          <a:p>
            <a:r>
              <a:rPr lang="en-US" altLang="zh-CN" dirty="0" smtClean="0"/>
              <a:t>Nevada</a:t>
            </a:r>
            <a:r>
              <a:rPr lang="zh-CN" altLang="en-US" dirty="0" smtClean="0"/>
              <a:t>内华达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47614"/>
            <a:ext cx="4306069" cy="27627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619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titan</a:t>
            </a:r>
            <a:r>
              <a:rPr lang="zh-CN" altLang="en-US" dirty="0"/>
              <a:t>泰坦；</a:t>
            </a:r>
            <a:r>
              <a:rPr lang="zh-CN" altLang="en-US" dirty="0" smtClean="0"/>
              <a:t>巨人</a:t>
            </a:r>
            <a:endParaRPr lang="en-US" altLang="zh-CN" dirty="0" smtClean="0"/>
          </a:p>
          <a:p>
            <a:r>
              <a:rPr lang="en-US" altLang="zh-CN" dirty="0"/>
              <a:t>the titan of literature</a:t>
            </a:r>
            <a:r>
              <a:rPr lang="zh-CN" altLang="en-US" dirty="0"/>
              <a:t>文学</a:t>
            </a:r>
            <a:r>
              <a:rPr lang="zh-CN" altLang="en-US" dirty="0" smtClean="0"/>
              <a:t>巨擘</a:t>
            </a:r>
            <a:endParaRPr lang="en-US" altLang="zh-CN" dirty="0" smtClean="0"/>
          </a:p>
          <a:p>
            <a:r>
              <a:rPr lang="en-US" altLang="zh-CN" dirty="0" smtClean="0"/>
              <a:t>Titanic</a:t>
            </a:r>
            <a:r>
              <a:rPr lang="zh-CN" altLang="en-US" dirty="0" smtClean="0"/>
              <a:t>泰坦尼克号</a:t>
            </a:r>
            <a:endParaRPr lang="en-US" altLang="zh-CN" dirty="0" smtClean="0"/>
          </a:p>
          <a:p>
            <a:r>
              <a:rPr lang="en-US" altLang="zh-CN" dirty="0"/>
              <a:t>Cronus</a:t>
            </a:r>
            <a:r>
              <a:rPr lang="zh-CN" altLang="en-US" dirty="0" smtClean="0"/>
              <a:t>克洛诺斯</a:t>
            </a:r>
            <a:r>
              <a:rPr lang="en-US" altLang="zh-CN" dirty="0"/>
              <a:t>【</a:t>
            </a:r>
            <a:r>
              <a:rPr lang="zh-CN" altLang="en-US" dirty="0" smtClean="0"/>
              <a:t>泰坦神之一</a:t>
            </a:r>
            <a:r>
              <a:rPr lang="zh-CN" altLang="en-US" dirty="0"/>
              <a:t>，</a:t>
            </a:r>
            <a:r>
              <a:rPr lang="zh-CN" altLang="en-US" dirty="0" smtClean="0"/>
              <a:t>罗马名字：</a:t>
            </a:r>
            <a:r>
              <a:rPr lang="en-US" altLang="zh-CN" dirty="0"/>
              <a:t>Saturn】 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30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词根</a:t>
            </a:r>
            <a:r>
              <a:rPr lang="en-US" altLang="zh-CN" dirty="0" err="1"/>
              <a:t>chron</a:t>
            </a:r>
            <a:r>
              <a:rPr lang="en-US" altLang="zh-CN" dirty="0"/>
              <a:t>=</a:t>
            </a:r>
            <a:r>
              <a:rPr lang="zh-CN" altLang="en-US" dirty="0"/>
              <a:t>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 fontScale="40000" lnSpcReduction="20000"/>
          </a:bodyPr>
          <a:lstStyle/>
          <a:p>
            <a:endParaRPr lang="en-US" altLang="zh-CN" sz="30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4500" dirty="0" smtClean="0">
                <a:solidFill>
                  <a:srgbClr val="00B050"/>
                </a:solidFill>
              </a:rPr>
              <a:t>chron</a:t>
            </a:r>
            <a:r>
              <a:rPr lang="en-US" altLang="zh-CN" sz="4500" dirty="0" smtClean="0"/>
              <a:t>ology</a:t>
            </a:r>
            <a:r>
              <a:rPr lang="zh-CN" altLang="en-US" sz="4500" dirty="0" smtClean="0"/>
              <a:t>年代学，大事记</a:t>
            </a:r>
            <a:endParaRPr lang="en-US" altLang="zh-CN" sz="4500" dirty="0" smtClean="0"/>
          </a:p>
          <a:p>
            <a:pPr>
              <a:lnSpc>
                <a:spcPct val="120000"/>
              </a:lnSpc>
            </a:pPr>
            <a:endParaRPr lang="en-US" altLang="zh-CN" sz="4500" dirty="0" smtClean="0"/>
          </a:p>
          <a:p>
            <a:pPr>
              <a:lnSpc>
                <a:spcPct val="120000"/>
              </a:lnSpc>
            </a:pPr>
            <a:r>
              <a:rPr lang="en-US" altLang="zh-CN" sz="4500" dirty="0" smtClean="0"/>
              <a:t>geo</a:t>
            </a:r>
            <a:r>
              <a:rPr lang="en-US" altLang="zh-CN" sz="4500" dirty="0" smtClean="0">
                <a:solidFill>
                  <a:srgbClr val="00B050"/>
                </a:solidFill>
              </a:rPr>
              <a:t>chron</a:t>
            </a:r>
            <a:r>
              <a:rPr lang="en-US" altLang="zh-CN" sz="4500" dirty="0" smtClean="0"/>
              <a:t>ology</a:t>
            </a:r>
            <a:r>
              <a:rPr lang="zh-CN" altLang="en-US" sz="4500" dirty="0" smtClean="0"/>
              <a:t>地质年代学</a:t>
            </a:r>
            <a:endParaRPr lang="en-US" altLang="zh-CN" sz="4500" dirty="0" smtClean="0"/>
          </a:p>
          <a:p>
            <a:pPr>
              <a:lnSpc>
                <a:spcPct val="120000"/>
              </a:lnSpc>
            </a:pPr>
            <a:endParaRPr lang="en-US" altLang="zh-CN" sz="45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4500" dirty="0" smtClean="0">
                <a:solidFill>
                  <a:srgbClr val="00B050"/>
                </a:solidFill>
              </a:rPr>
              <a:t>chron</a:t>
            </a:r>
            <a:r>
              <a:rPr lang="en-US" altLang="zh-CN" sz="4500" dirty="0" smtClean="0"/>
              <a:t>ometer</a:t>
            </a:r>
            <a:r>
              <a:rPr lang="zh-CN" altLang="en-US" sz="4500" dirty="0" smtClean="0"/>
              <a:t>精密计时器</a:t>
            </a:r>
            <a:endParaRPr lang="en-US" altLang="zh-CN" sz="4500" dirty="0" smtClean="0"/>
          </a:p>
          <a:p>
            <a:pPr>
              <a:lnSpc>
                <a:spcPct val="120000"/>
              </a:lnSpc>
            </a:pPr>
            <a:endParaRPr lang="en-US" altLang="zh-CN" sz="4500" dirty="0" smtClean="0"/>
          </a:p>
          <a:p>
            <a:pPr>
              <a:lnSpc>
                <a:spcPct val="120000"/>
              </a:lnSpc>
            </a:pPr>
            <a:r>
              <a:rPr lang="en-US" altLang="zh-CN" sz="4500" dirty="0" smtClean="0"/>
              <a:t>syn</a:t>
            </a:r>
            <a:r>
              <a:rPr lang="en-US" altLang="zh-CN" sz="4500" dirty="0" smtClean="0">
                <a:solidFill>
                  <a:srgbClr val="00B050"/>
                </a:solidFill>
              </a:rPr>
              <a:t>chron</a:t>
            </a:r>
            <a:r>
              <a:rPr lang="en-US" altLang="zh-CN" sz="4500" dirty="0" smtClean="0"/>
              <a:t>ize</a:t>
            </a:r>
            <a:r>
              <a:rPr lang="zh-CN" altLang="en-US" sz="4500" dirty="0" smtClean="0"/>
              <a:t>使同步；使同时</a:t>
            </a:r>
            <a:endParaRPr lang="en-US" altLang="zh-CN" sz="4500" dirty="0" smtClean="0"/>
          </a:p>
          <a:p>
            <a:pPr>
              <a:lnSpc>
                <a:spcPct val="120000"/>
              </a:lnSpc>
            </a:pPr>
            <a:endParaRPr lang="en-US" altLang="zh-CN" sz="45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4500" dirty="0" smtClean="0">
                <a:solidFill>
                  <a:srgbClr val="00B050"/>
                </a:solidFill>
              </a:rPr>
              <a:t>chron</a:t>
            </a:r>
            <a:r>
              <a:rPr lang="en-US" altLang="zh-CN" sz="4500" dirty="0" smtClean="0"/>
              <a:t>ic</a:t>
            </a:r>
            <a:r>
              <a:rPr lang="zh-CN" altLang="en-US" sz="4500" dirty="0"/>
              <a:t>慢性的；长期</a:t>
            </a:r>
            <a:r>
              <a:rPr lang="zh-CN" altLang="en-US" sz="4500" dirty="0" smtClean="0"/>
              <a:t>的</a:t>
            </a:r>
            <a:endParaRPr lang="en-US" altLang="zh-CN" sz="4500" dirty="0" smtClean="0"/>
          </a:p>
          <a:p>
            <a:r>
              <a:rPr lang="en-US" altLang="zh-CN" sz="3000" dirty="0"/>
              <a:t>chronic illness  </a:t>
            </a:r>
            <a:r>
              <a:rPr lang="zh-CN" altLang="en-US" sz="3000" dirty="0"/>
              <a:t>慢性疾病</a:t>
            </a:r>
            <a:endParaRPr lang="en-US" altLang="zh-CN" sz="3000" dirty="0"/>
          </a:p>
          <a:p>
            <a:r>
              <a:rPr lang="en-US" altLang="zh-CN" sz="3000" dirty="0"/>
              <a:t>chronic poverty  </a:t>
            </a:r>
            <a:r>
              <a:rPr lang="zh-CN" altLang="en-US" sz="3000" dirty="0"/>
              <a:t>长期贫困</a:t>
            </a:r>
            <a:endParaRPr lang="en-US" altLang="zh-CN" sz="3000" dirty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15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夫讲单词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2492" y="267494"/>
            <a:ext cx="8229600" cy="4183113"/>
          </a:xfrm>
        </p:spPr>
        <p:txBody>
          <a:bodyPr/>
          <a:lstStyle/>
          <a:p>
            <a:r>
              <a:rPr lang="en-US" altLang="zh-CN" dirty="0"/>
              <a:t>Chaos【</a:t>
            </a:r>
            <a:r>
              <a:rPr lang="zh-CN" altLang="en-US" dirty="0"/>
              <a:t>神名</a:t>
            </a:r>
            <a:r>
              <a:rPr lang="en-US" altLang="zh-CN" dirty="0"/>
              <a:t>】</a:t>
            </a:r>
            <a:r>
              <a:rPr lang="zh-CN" altLang="en-US" dirty="0"/>
              <a:t>卡俄斯；混乱；混沌</a:t>
            </a:r>
            <a:endParaRPr lang="en-US" altLang="zh-CN" dirty="0" smtClean="0"/>
          </a:p>
          <a:p>
            <a:r>
              <a:rPr lang="en-US" altLang="zh-CN" dirty="0" smtClean="0"/>
              <a:t>chaotic</a:t>
            </a:r>
            <a:r>
              <a:rPr lang="zh-CN" altLang="en-US" dirty="0"/>
              <a:t>混乱的；混沌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Gaia/Gaea【</a:t>
            </a:r>
            <a:r>
              <a:rPr lang="zh-CN" altLang="en-US" dirty="0"/>
              <a:t>神名</a:t>
            </a:r>
            <a:r>
              <a:rPr lang="en-US" altLang="zh-CN" dirty="0"/>
              <a:t>】</a:t>
            </a:r>
            <a:r>
              <a:rPr lang="zh-CN" altLang="en-US" dirty="0" smtClean="0"/>
              <a:t>盖娅</a:t>
            </a:r>
            <a:r>
              <a:rPr lang="en-US" altLang="zh-CN" dirty="0" smtClean="0"/>
              <a:t>【</a:t>
            </a:r>
            <a:r>
              <a:rPr lang="zh-CN" altLang="en-US" dirty="0"/>
              <a:t>罗：</a:t>
            </a:r>
            <a:r>
              <a:rPr lang="en-US" altLang="zh-CN" dirty="0"/>
              <a:t>Terra</a:t>
            </a:r>
            <a:r>
              <a:rPr lang="zh-CN" altLang="en-US" dirty="0"/>
              <a:t>特拉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earth/terra</a:t>
            </a:r>
            <a:r>
              <a:rPr lang="zh-CN" altLang="en-US" dirty="0" smtClean="0"/>
              <a:t>地球</a:t>
            </a:r>
            <a:endParaRPr lang="en-US" altLang="zh-CN" dirty="0" smtClean="0"/>
          </a:p>
          <a:p>
            <a:r>
              <a:rPr lang="en-US" altLang="zh-CN" dirty="0" err="1"/>
              <a:t>pangaea</a:t>
            </a:r>
            <a:r>
              <a:rPr lang="zh-CN" altLang="en-US" dirty="0" smtClean="0"/>
              <a:t>泛大陆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9742"/>
            <a:ext cx="3603774" cy="244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72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词根</a:t>
            </a:r>
            <a:r>
              <a:rPr lang="en-US" altLang="zh-CN" dirty="0"/>
              <a:t>geo=</a:t>
            </a:r>
            <a:r>
              <a:rPr lang="zh-CN" altLang="en-US" dirty="0"/>
              <a:t>大地；</a:t>
            </a:r>
            <a:r>
              <a:rPr lang="zh-CN" altLang="en-US" dirty="0" smtClean="0"/>
              <a:t>土地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geology</a:t>
            </a:r>
            <a:r>
              <a:rPr lang="zh-CN" altLang="en-US" sz="2000" dirty="0" smtClean="0"/>
              <a:t>地质学</a:t>
            </a:r>
            <a:endParaRPr lang="en-US" altLang="zh-CN" sz="2000" dirty="0"/>
          </a:p>
          <a:p>
            <a:r>
              <a:rPr lang="en-US" altLang="zh-CN" sz="2000" dirty="0" smtClean="0"/>
              <a:t>geography</a:t>
            </a:r>
            <a:r>
              <a:rPr lang="zh-CN" altLang="en-US" sz="2000" dirty="0" smtClean="0"/>
              <a:t>地理学</a:t>
            </a:r>
            <a:endParaRPr lang="en-US" altLang="zh-CN" sz="2000" dirty="0"/>
          </a:p>
          <a:p>
            <a:r>
              <a:rPr lang="en-US" altLang="zh-CN" sz="2000" dirty="0" smtClean="0"/>
              <a:t>geometry</a:t>
            </a:r>
            <a:r>
              <a:rPr lang="zh-CN" altLang="en-US" sz="2000" dirty="0" smtClean="0"/>
              <a:t>几何学</a:t>
            </a:r>
            <a:endParaRPr lang="en-US" altLang="zh-CN" sz="2000" dirty="0"/>
          </a:p>
          <a:p>
            <a:r>
              <a:rPr lang="en-US" altLang="zh-CN" sz="2000" dirty="0" smtClean="0"/>
              <a:t>geomorphology</a:t>
            </a:r>
            <a:r>
              <a:rPr lang="zh-CN" altLang="en-US" sz="2000" dirty="0" smtClean="0"/>
              <a:t>地貌学；地形学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地质学分支</a:t>
            </a:r>
            <a:r>
              <a:rPr lang="en-US" altLang="zh-CN" sz="2000" dirty="0" smtClean="0"/>
              <a:t>】</a:t>
            </a:r>
          </a:p>
          <a:p>
            <a:r>
              <a:rPr lang="en-US" altLang="zh-CN" sz="2000" dirty="0"/>
              <a:t>George</a:t>
            </a:r>
            <a:r>
              <a:rPr lang="zh-CN" altLang="en-US" sz="2000" dirty="0"/>
              <a:t>乔治（农夫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Georgia 1</a:t>
            </a:r>
            <a:r>
              <a:rPr lang="zh-CN" altLang="en-US" sz="2000" dirty="0" smtClean="0"/>
              <a:t>）乔治娅</a:t>
            </a:r>
            <a:r>
              <a:rPr lang="zh-CN" altLang="en-US" sz="2000" dirty="0"/>
              <a:t>（女子名</a:t>
            </a:r>
            <a:r>
              <a:rPr lang="zh-CN" altLang="en-US" sz="2000" dirty="0" smtClean="0"/>
              <a:t>）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）格鲁吉亚</a:t>
            </a:r>
            <a:r>
              <a:rPr lang="zh-CN" altLang="en-US" sz="2000" dirty="0"/>
              <a:t>（前苏联加盟共和国）</a:t>
            </a:r>
          </a:p>
          <a:p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）乔</a:t>
            </a:r>
            <a:r>
              <a:rPr lang="zh-CN" altLang="en-US" sz="2000" dirty="0"/>
              <a:t>治亚州（美国的一个州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561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词根</a:t>
            </a:r>
            <a:r>
              <a:rPr lang="en-US" altLang="zh-CN" dirty="0" err="1"/>
              <a:t>terr</a:t>
            </a:r>
            <a:r>
              <a:rPr lang="en-US" altLang="zh-CN" dirty="0"/>
              <a:t>=1</a:t>
            </a:r>
            <a:r>
              <a:rPr lang="zh-CN" altLang="en-US" dirty="0"/>
              <a:t>）大地；土地 </a:t>
            </a:r>
            <a:r>
              <a:rPr lang="en-US" altLang="zh-CN" dirty="0"/>
              <a:t>2</a:t>
            </a:r>
            <a:r>
              <a:rPr lang="zh-CN" altLang="en-US" dirty="0"/>
              <a:t>）恐怖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altLang="zh-CN" sz="2800" b="1" dirty="0" err="1" smtClean="0"/>
              <a:t>terr</a:t>
            </a:r>
            <a:r>
              <a:rPr lang="en-US" altLang="zh-CN" sz="2800" b="1" dirty="0" smtClean="0"/>
              <a:t>= </a:t>
            </a:r>
            <a:r>
              <a:rPr lang="zh-CN" altLang="en-US" sz="2800" b="1" dirty="0" smtClean="0"/>
              <a:t>大地</a:t>
            </a:r>
            <a:r>
              <a:rPr lang="zh-CN" altLang="en-US" sz="2800" b="1" dirty="0"/>
              <a:t>；土地</a:t>
            </a:r>
            <a:endParaRPr lang="en-US" altLang="zh-CN" sz="2800" b="1" dirty="0" smtClean="0"/>
          </a:p>
          <a:p>
            <a:pPr lvl="0"/>
            <a:r>
              <a:rPr lang="en-US" altLang="zh-CN" dirty="0">
                <a:solidFill>
                  <a:srgbClr val="00B050"/>
                </a:solidFill>
              </a:rPr>
              <a:t>Terr</a:t>
            </a:r>
            <a:r>
              <a:rPr lang="en-US" altLang="zh-CN" dirty="0">
                <a:solidFill>
                  <a:prstClr val="black"/>
                </a:solidFill>
              </a:rPr>
              <a:t>a-Cotta Warriors and horses</a:t>
            </a:r>
            <a:r>
              <a:rPr lang="zh-CN" altLang="en-US" dirty="0">
                <a:solidFill>
                  <a:prstClr val="black"/>
                </a:solidFill>
              </a:rPr>
              <a:t>兵马俑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/>
              <a:t>in</a:t>
            </a:r>
            <a:r>
              <a:rPr lang="en-US" altLang="zh-CN" dirty="0" smtClean="0">
                <a:solidFill>
                  <a:srgbClr val="00B050"/>
                </a:solidFill>
              </a:rPr>
              <a:t>ter</a:t>
            </a:r>
            <a:r>
              <a:rPr lang="zh-CN" altLang="en-US" dirty="0" smtClean="0"/>
              <a:t>埋葬 </a:t>
            </a:r>
            <a:r>
              <a:rPr lang="en-US" altLang="zh-CN" dirty="0" smtClean="0"/>
              <a:t>v.</a:t>
            </a:r>
          </a:p>
          <a:p>
            <a:r>
              <a:rPr lang="en-US" altLang="zh-CN" dirty="0" smtClean="0"/>
              <a:t>in</a:t>
            </a:r>
            <a:r>
              <a:rPr lang="en-US" altLang="zh-CN" dirty="0" smtClean="0">
                <a:solidFill>
                  <a:srgbClr val="00B050"/>
                </a:solidFill>
              </a:rPr>
              <a:t>ter</a:t>
            </a:r>
            <a:r>
              <a:rPr lang="en-US" altLang="zh-CN" dirty="0" smtClean="0"/>
              <a:t>ment</a:t>
            </a:r>
            <a:r>
              <a:rPr lang="zh-CN" altLang="en-US" dirty="0" smtClean="0"/>
              <a:t>埋葬；葬礼 </a:t>
            </a:r>
            <a:r>
              <a:rPr lang="en-US" altLang="zh-CN" dirty="0" smtClean="0"/>
              <a:t>n.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terr</a:t>
            </a:r>
            <a:r>
              <a:rPr lang="en-US" altLang="zh-CN" dirty="0" smtClean="0"/>
              <a:t>ace</a:t>
            </a:r>
            <a:r>
              <a:rPr lang="zh-CN" altLang="en-US" dirty="0" smtClean="0"/>
              <a:t>梯田；阳台等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F0"/>
                </a:solidFill>
              </a:rPr>
              <a:t>Med</a:t>
            </a:r>
            <a:r>
              <a:rPr lang="en-US" altLang="zh-CN" dirty="0"/>
              <a:t>i</a:t>
            </a:r>
            <a:r>
              <a:rPr lang="en-US" altLang="zh-CN" dirty="0">
                <a:solidFill>
                  <a:srgbClr val="00B050"/>
                </a:solidFill>
              </a:rPr>
              <a:t>terr</a:t>
            </a:r>
            <a:r>
              <a:rPr lang="en-US" altLang="zh-CN" dirty="0">
                <a:solidFill>
                  <a:srgbClr val="00B0F0"/>
                </a:solidFill>
              </a:rPr>
              <a:t>an</a:t>
            </a:r>
            <a:r>
              <a:rPr lang="en-US" altLang="zh-CN" dirty="0"/>
              <a:t>ean</a:t>
            </a:r>
            <a:r>
              <a:rPr lang="zh-CN" altLang="en-US" dirty="0" smtClean="0"/>
              <a:t>地中海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terr</a:t>
            </a:r>
            <a:r>
              <a:rPr lang="en-US" altLang="zh-CN" dirty="0" smtClean="0"/>
              <a:t>ain</a:t>
            </a:r>
            <a:r>
              <a:rPr lang="zh-CN" altLang="en-US" dirty="0" smtClean="0"/>
              <a:t>地形；地势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terr</a:t>
            </a:r>
            <a:r>
              <a:rPr lang="en-US" altLang="zh-CN" dirty="0" smtClean="0"/>
              <a:t>itory</a:t>
            </a:r>
            <a:r>
              <a:rPr lang="zh-CN" altLang="en-US" dirty="0" smtClean="0"/>
              <a:t>领土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7194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词根</a:t>
            </a:r>
            <a:r>
              <a:rPr lang="en-US" altLang="zh-CN" dirty="0" err="1"/>
              <a:t>terr</a:t>
            </a:r>
            <a:r>
              <a:rPr lang="en-US" altLang="zh-CN" dirty="0"/>
              <a:t>=1</a:t>
            </a:r>
            <a:r>
              <a:rPr lang="zh-CN" altLang="en-US" dirty="0"/>
              <a:t>）大地；土地 </a:t>
            </a:r>
            <a:r>
              <a:rPr lang="en-US" altLang="zh-CN" dirty="0"/>
              <a:t>2</a:t>
            </a:r>
            <a:r>
              <a:rPr lang="zh-CN" altLang="en-US" dirty="0"/>
              <a:t>）恐怖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 err="1" smtClean="0"/>
              <a:t>terr</a:t>
            </a:r>
            <a:r>
              <a:rPr lang="en-US" altLang="zh-CN" sz="2800" b="1" dirty="0" smtClean="0"/>
              <a:t>= </a:t>
            </a:r>
            <a:r>
              <a:rPr lang="zh-CN" altLang="en-US" sz="2800" b="1" dirty="0" smtClean="0"/>
              <a:t>恐怖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terr</a:t>
            </a:r>
            <a:r>
              <a:rPr lang="en-US" altLang="zh-CN" dirty="0" smtClean="0"/>
              <a:t>or</a:t>
            </a:r>
            <a:r>
              <a:rPr lang="zh-CN" altLang="en-US" dirty="0"/>
              <a:t>恐怖；恐怖的事物或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terr</a:t>
            </a:r>
            <a:r>
              <a:rPr lang="en-US" altLang="zh-CN" dirty="0"/>
              <a:t>orist</a:t>
            </a:r>
            <a:r>
              <a:rPr lang="zh-CN" altLang="en-US" dirty="0"/>
              <a:t>恐怖分子（最恐怖的人群）</a:t>
            </a:r>
          </a:p>
          <a:p>
            <a:r>
              <a:rPr lang="es-ES" altLang="zh-CN" dirty="0" smtClean="0">
                <a:solidFill>
                  <a:srgbClr val="00B050"/>
                </a:solidFill>
              </a:rPr>
              <a:t>terr</a:t>
            </a:r>
            <a:r>
              <a:rPr lang="es-ES" altLang="zh-CN" dirty="0" smtClean="0"/>
              <a:t>ible</a:t>
            </a:r>
            <a:r>
              <a:rPr lang="zh-CN" altLang="es-ES" dirty="0"/>
              <a:t>可怕的；糟糕</a:t>
            </a:r>
            <a:r>
              <a:rPr lang="zh-CN" altLang="es-ES" dirty="0" smtClean="0"/>
              <a:t>的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terr</a:t>
            </a:r>
            <a:r>
              <a:rPr lang="en-US" altLang="zh-CN" dirty="0"/>
              <a:t>ify</a:t>
            </a:r>
            <a:r>
              <a:rPr lang="zh-CN" altLang="en-US" dirty="0" smtClean="0"/>
              <a:t>恐吓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terr</a:t>
            </a:r>
            <a:r>
              <a:rPr lang="en-US" altLang="zh-CN" dirty="0"/>
              <a:t>ific</a:t>
            </a:r>
            <a:r>
              <a:rPr lang="zh-CN" altLang="en-US" dirty="0"/>
              <a:t>极好的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0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名词后缀</a:t>
            </a:r>
            <a:r>
              <a:rPr lang="en-US" altLang="zh-CN" dirty="0"/>
              <a:t>-</a:t>
            </a:r>
            <a:r>
              <a:rPr lang="en-US" altLang="zh-CN" dirty="0" err="1"/>
              <a:t>ist</a:t>
            </a:r>
            <a:r>
              <a:rPr lang="en-US" altLang="zh-CN" dirty="0"/>
              <a:t>=</a:t>
            </a:r>
            <a:r>
              <a:rPr lang="zh-CN" altLang="en-US" dirty="0"/>
              <a:t>者；</a:t>
            </a:r>
            <a:r>
              <a:rPr lang="zh-CN" altLang="en-US" dirty="0" smtClean="0"/>
              <a:t>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 smtClean="0">
                <a:solidFill>
                  <a:schemeClr val="tx1"/>
                </a:solidFill>
              </a:rPr>
              <a:t>(</a:t>
            </a:r>
            <a:r>
              <a:rPr lang="zh-CN" altLang="en-US" sz="3100" dirty="0" smtClean="0">
                <a:solidFill>
                  <a:schemeClr val="tx1"/>
                </a:solidFill>
              </a:rPr>
              <a:t>多指某领域之最的人群）</a:t>
            </a:r>
            <a:endParaRPr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tour</a:t>
            </a:r>
            <a:r>
              <a:rPr lang="en-US" altLang="zh-CN" sz="2000" dirty="0" smtClean="0">
                <a:solidFill>
                  <a:srgbClr val="00B050"/>
                </a:solidFill>
              </a:rPr>
              <a:t>ist</a:t>
            </a:r>
            <a:r>
              <a:rPr lang="zh-CN" altLang="en-US" sz="2000" dirty="0" smtClean="0"/>
              <a:t>旅行者</a:t>
            </a:r>
            <a:r>
              <a:rPr lang="en-US" altLang="zh-CN" sz="2000" dirty="0" smtClean="0"/>
              <a:t>——tour</a:t>
            </a:r>
            <a:r>
              <a:rPr lang="zh-CN" altLang="en-US" sz="2000" dirty="0" smtClean="0"/>
              <a:t>旅行</a:t>
            </a:r>
            <a:endParaRPr lang="en-US" altLang="zh-CN" sz="2000" dirty="0"/>
          </a:p>
          <a:p>
            <a:r>
              <a:rPr lang="en-US" altLang="zh-CN" sz="2000" dirty="0" smtClean="0"/>
              <a:t>scient</a:t>
            </a:r>
            <a:r>
              <a:rPr lang="en-US" altLang="zh-CN" sz="2000" dirty="0" smtClean="0">
                <a:solidFill>
                  <a:srgbClr val="00B050"/>
                </a:solidFill>
              </a:rPr>
              <a:t>ist</a:t>
            </a:r>
            <a:r>
              <a:rPr lang="zh-CN" altLang="en-US" sz="2000" dirty="0" smtClean="0"/>
              <a:t>科学家</a:t>
            </a:r>
            <a:r>
              <a:rPr lang="en-US" altLang="zh-CN" sz="2000" dirty="0" smtClean="0"/>
              <a:t>——science</a:t>
            </a:r>
            <a:r>
              <a:rPr lang="zh-CN" altLang="en-US" sz="2000" dirty="0" smtClean="0"/>
              <a:t>科学</a:t>
            </a:r>
            <a:endParaRPr lang="en-US" altLang="zh-CN" sz="2000" dirty="0" smtClean="0"/>
          </a:p>
          <a:p>
            <a:r>
              <a:rPr lang="en-US" altLang="zh-CN" sz="2000" dirty="0" smtClean="0"/>
              <a:t>physic</a:t>
            </a:r>
            <a:r>
              <a:rPr lang="en-US" altLang="zh-CN" sz="2000" dirty="0" smtClean="0">
                <a:solidFill>
                  <a:srgbClr val="00B050"/>
                </a:solidFill>
              </a:rPr>
              <a:t>ist</a:t>
            </a:r>
            <a:r>
              <a:rPr lang="zh-CN" altLang="en-US" sz="2000" dirty="0" smtClean="0"/>
              <a:t>物理学家</a:t>
            </a:r>
            <a:r>
              <a:rPr lang="en-US" altLang="zh-CN" sz="2000" dirty="0" smtClean="0"/>
              <a:t>——physics</a:t>
            </a:r>
            <a:r>
              <a:rPr lang="zh-CN" altLang="en-US" sz="2000" dirty="0" smtClean="0"/>
              <a:t>物理学</a:t>
            </a:r>
            <a:endParaRPr lang="en-US" altLang="zh-CN" sz="2000" dirty="0"/>
          </a:p>
          <a:p>
            <a:r>
              <a:rPr lang="en-US" altLang="zh-CN" sz="2000" dirty="0" smtClean="0"/>
              <a:t>art</a:t>
            </a:r>
            <a:r>
              <a:rPr lang="en-US" altLang="zh-CN" sz="2000" dirty="0" smtClean="0">
                <a:solidFill>
                  <a:srgbClr val="00B050"/>
                </a:solidFill>
              </a:rPr>
              <a:t>ist</a:t>
            </a:r>
            <a:r>
              <a:rPr lang="zh-CN" altLang="en-US" sz="2000" dirty="0" smtClean="0"/>
              <a:t>艺术家</a:t>
            </a:r>
            <a:r>
              <a:rPr lang="en-US" altLang="zh-CN" sz="2000" dirty="0" smtClean="0"/>
              <a:t>——art</a:t>
            </a:r>
            <a:r>
              <a:rPr lang="zh-CN" altLang="en-US" sz="2000" dirty="0" smtClean="0"/>
              <a:t>艺术</a:t>
            </a:r>
            <a:endParaRPr lang="en-US" altLang="zh-CN" sz="2000" dirty="0"/>
          </a:p>
          <a:p>
            <a:r>
              <a:rPr lang="en-US" altLang="zh-CN" sz="2000" dirty="0" smtClean="0"/>
              <a:t>dent</a:t>
            </a:r>
            <a:r>
              <a:rPr lang="en-US" altLang="zh-CN" sz="2000" dirty="0" smtClean="0">
                <a:solidFill>
                  <a:srgbClr val="00B050"/>
                </a:solidFill>
              </a:rPr>
              <a:t>ist</a:t>
            </a:r>
            <a:r>
              <a:rPr lang="zh-CN" altLang="en-US" sz="2000" dirty="0" smtClean="0"/>
              <a:t>牙医</a:t>
            </a:r>
            <a:r>
              <a:rPr lang="en-US" altLang="zh-CN" sz="2000" dirty="0" smtClean="0"/>
              <a:t>——dent</a:t>
            </a:r>
            <a:r>
              <a:rPr lang="zh-CN" altLang="en-US" sz="2000" dirty="0" smtClean="0"/>
              <a:t>凹痕；牙齿</a:t>
            </a:r>
            <a:endParaRPr lang="en-US" altLang="zh-CN" sz="2000" dirty="0" smtClean="0"/>
          </a:p>
          <a:p>
            <a:r>
              <a:rPr lang="en-US" altLang="zh-CN" sz="2000" dirty="0" smtClean="0"/>
              <a:t>dent——tent</a:t>
            </a:r>
            <a:r>
              <a:rPr lang="zh-CN" altLang="en-US" sz="2000" dirty="0" smtClean="0"/>
              <a:t>帐篷</a:t>
            </a:r>
            <a:endParaRPr lang="en-US" altLang="zh-CN" sz="2000" dirty="0" smtClean="0"/>
          </a:p>
          <a:p>
            <a:r>
              <a:rPr lang="en-US" altLang="zh-CN" sz="2000" dirty="0"/>
              <a:t>terror</a:t>
            </a:r>
            <a:r>
              <a:rPr lang="en-US" altLang="zh-CN" sz="2000" dirty="0">
                <a:solidFill>
                  <a:srgbClr val="00B050"/>
                </a:solidFill>
              </a:rPr>
              <a:t>ist</a:t>
            </a:r>
            <a:r>
              <a:rPr lang="zh-CN" altLang="en-US" sz="2000" dirty="0" smtClean="0"/>
              <a:t>恐怖分子（最恐怖的人群）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31590"/>
            <a:ext cx="2808312" cy="2808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310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-an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）名词后缀“人”</a:t>
            </a:r>
            <a:endParaRPr lang="en-US" altLang="zh-CN" b="1" dirty="0" smtClean="0"/>
          </a:p>
          <a:p>
            <a:r>
              <a:rPr lang="en-US" altLang="zh-CN" sz="2000" dirty="0" smtClean="0"/>
              <a:t>Americ</a:t>
            </a:r>
            <a:r>
              <a:rPr lang="en-US" altLang="zh-CN" sz="2000" dirty="0" smtClean="0">
                <a:solidFill>
                  <a:srgbClr val="00B050"/>
                </a:solidFill>
              </a:rPr>
              <a:t>an</a:t>
            </a:r>
            <a:r>
              <a:rPr lang="zh-CN" altLang="en-US" sz="2000" dirty="0" smtClean="0">
                <a:solidFill>
                  <a:srgbClr val="00B050"/>
                </a:solidFill>
              </a:rPr>
              <a:t>美国人；美国的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Rom</a:t>
            </a:r>
            <a:r>
              <a:rPr lang="en-US" altLang="zh-CN" sz="2000" dirty="0" smtClean="0">
                <a:solidFill>
                  <a:srgbClr val="00B050"/>
                </a:solidFill>
              </a:rPr>
              <a:t>an</a:t>
            </a:r>
            <a:r>
              <a:rPr lang="zh-CN" altLang="en-US" sz="2000" dirty="0" smtClean="0">
                <a:solidFill>
                  <a:srgbClr val="00B050"/>
                </a:solidFill>
              </a:rPr>
              <a:t>罗马人；罗马的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Europe</a:t>
            </a:r>
            <a:r>
              <a:rPr lang="en-US" altLang="zh-CN" sz="2000" dirty="0" smtClean="0">
                <a:solidFill>
                  <a:srgbClr val="00B050"/>
                </a:solidFill>
              </a:rPr>
              <a:t>an</a:t>
            </a:r>
            <a:r>
              <a:rPr lang="zh-CN" altLang="en-US" sz="2000" dirty="0" smtClean="0">
                <a:solidFill>
                  <a:srgbClr val="00B050"/>
                </a:solidFill>
              </a:rPr>
              <a:t>欧洲人；欧洲的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endParaRPr lang="en-US" altLang="zh-CN" sz="2000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）形容词后缀</a:t>
            </a:r>
            <a:endParaRPr lang="en-US" altLang="zh-CN" b="1" dirty="0" smtClean="0"/>
          </a:p>
          <a:p>
            <a:r>
              <a:rPr lang="en-US" altLang="zh-CN" b="1" dirty="0" smtClean="0"/>
              <a:t>-al=-</a:t>
            </a:r>
            <a:r>
              <a:rPr lang="en-US" altLang="zh-CN" b="1" dirty="0" err="1" smtClean="0"/>
              <a:t>ar</a:t>
            </a:r>
            <a:r>
              <a:rPr lang="en-US" altLang="zh-CN" b="1" dirty="0" smtClean="0"/>
              <a:t>=-an</a:t>
            </a:r>
            <a:r>
              <a:rPr lang="zh-CN" altLang="en-US" b="1" dirty="0" smtClean="0"/>
              <a:t>（做形容词后缀时）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03598"/>
            <a:ext cx="326031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7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）形容词</a:t>
            </a:r>
            <a:r>
              <a:rPr lang="zh-CN" altLang="en-US" sz="2800" b="1" dirty="0"/>
              <a:t>后缀</a:t>
            </a:r>
            <a:endParaRPr lang="en-US" altLang="zh-CN" sz="2800" b="1" dirty="0" smtClean="0"/>
          </a:p>
          <a:p>
            <a:r>
              <a:rPr lang="en-US" altLang="zh-CN" dirty="0" smtClean="0"/>
              <a:t>popul</a:t>
            </a:r>
            <a:r>
              <a:rPr lang="en-US" altLang="zh-CN" dirty="0" smtClean="0">
                <a:solidFill>
                  <a:srgbClr val="00B050"/>
                </a:solidFill>
              </a:rPr>
              <a:t>ar</a:t>
            </a:r>
            <a:r>
              <a:rPr lang="zh-CN" altLang="en-US" dirty="0"/>
              <a:t>流行的</a:t>
            </a:r>
            <a:endParaRPr lang="en-US" altLang="zh-CN" dirty="0"/>
          </a:p>
          <a:p>
            <a:r>
              <a:rPr lang="en-US" altLang="zh-CN" dirty="0" smtClean="0"/>
              <a:t>sol</a:t>
            </a:r>
            <a:r>
              <a:rPr lang="en-US" altLang="zh-CN" dirty="0" smtClean="0">
                <a:solidFill>
                  <a:srgbClr val="00B050"/>
                </a:solidFill>
              </a:rPr>
              <a:t>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太阳的</a:t>
            </a:r>
            <a:endParaRPr lang="en-US" altLang="zh-CN" dirty="0" smtClean="0"/>
          </a:p>
          <a:p>
            <a:r>
              <a:rPr lang="en-US" altLang="zh-CN" dirty="0" smtClean="0"/>
              <a:t>lun</a:t>
            </a:r>
            <a:r>
              <a:rPr lang="en-US" altLang="zh-CN" dirty="0" smtClean="0">
                <a:solidFill>
                  <a:srgbClr val="00B050"/>
                </a:solidFill>
              </a:rPr>
              <a:t>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月亮的</a:t>
            </a:r>
            <a:endParaRPr lang="en-US" altLang="zh-CN" dirty="0" smtClean="0"/>
          </a:p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）名词后缀（</a:t>
            </a:r>
            <a:r>
              <a:rPr lang="en-US" altLang="zh-CN" sz="2800" b="1" dirty="0" smtClean="0"/>
              <a:t>……</a:t>
            </a:r>
            <a:r>
              <a:rPr lang="zh-CN" altLang="en-US" sz="2800" b="1" dirty="0" smtClean="0"/>
              <a:t>人</a:t>
            </a:r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常含贬义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en-US" altLang="zh-CN" dirty="0"/>
              <a:t>bag</a:t>
            </a:r>
            <a:r>
              <a:rPr lang="zh-CN" altLang="en-US" dirty="0"/>
              <a:t>包</a:t>
            </a:r>
            <a:r>
              <a:rPr lang="en-US" altLang="zh-CN" dirty="0"/>
              <a:t>——beg</a:t>
            </a:r>
            <a:r>
              <a:rPr lang="zh-CN" altLang="en-US" dirty="0"/>
              <a:t>乞讨</a:t>
            </a:r>
            <a:r>
              <a:rPr lang="en-US" altLang="zh-CN" dirty="0"/>
              <a:t>——begg</a:t>
            </a:r>
            <a:r>
              <a:rPr lang="en-US" altLang="zh-CN" dirty="0">
                <a:solidFill>
                  <a:srgbClr val="00B050"/>
                </a:solidFill>
              </a:rPr>
              <a:t>ar</a:t>
            </a:r>
            <a:r>
              <a:rPr lang="zh-CN" altLang="en-US" dirty="0"/>
              <a:t>乞丐</a:t>
            </a:r>
          </a:p>
          <a:p>
            <a:r>
              <a:rPr lang="en-US" altLang="zh-CN" dirty="0"/>
              <a:t>lie</a:t>
            </a:r>
            <a:r>
              <a:rPr lang="zh-CN" altLang="en-US" dirty="0"/>
              <a:t>说谎（谐音：赖）</a:t>
            </a:r>
            <a:r>
              <a:rPr lang="en-US" altLang="zh-CN" dirty="0"/>
              <a:t>——li</a:t>
            </a:r>
            <a:r>
              <a:rPr lang="en-US" altLang="zh-CN" dirty="0">
                <a:solidFill>
                  <a:srgbClr val="00B050"/>
                </a:solidFill>
              </a:rPr>
              <a:t>ar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304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前缀</a:t>
            </a:r>
            <a:r>
              <a:rPr lang="en-US" altLang="zh-CN" dirty="0" err="1" smtClean="0"/>
              <a:t>medi</a:t>
            </a:r>
            <a:r>
              <a:rPr lang="en-US" altLang="zh-CN" dirty="0" smtClean="0"/>
              <a:t>=middle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00B050"/>
                </a:solidFill>
              </a:rPr>
              <a:t>medi</a:t>
            </a:r>
            <a:r>
              <a:rPr lang="en-US" altLang="zh-CN" dirty="0">
                <a:solidFill>
                  <a:prstClr val="black"/>
                </a:solidFill>
              </a:rPr>
              <a:t>al</a:t>
            </a:r>
            <a:r>
              <a:rPr lang="zh-CN" altLang="en-US" dirty="0">
                <a:solidFill>
                  <a:prstClr val="black"/>
                </a:solidFill>
              </a:rPr>
              <a:t>中间的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medi</a:t>
            </a:r>
            <a:r>
              <a:rPr lang="en-US" altLang="zh-CN" dirty="0" smtClean="0"/>
              <a:t>a</a:t>
            </a:r>
            <a:r>
              <a:rPr lang="zh-CN" altLang="en-US" dirty="0" smtClean="0"/>
              <a:t>媒介；媒体      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medi</a:t>
            </a:r>
            <a:r>
              <a:rPr lang="en-US" altLang="zh-CN" dirty="0" smtClean="0"/>
              <a:t>um</a:t>
            </a:r>
            <a:r>
              <a:rPr lang="zh-CN" altLang="en-US" dirty="0"/>
              <a:t>媒介；媒体 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medi</a:t>
            </a:r>
            <a:r>
              <a:rPr lang="en-US" altLang="zh-CN" dirty="0" smtClean="0"/>
              <a:t>ate v.</a:t>
            </a:r>
            <a:r>
              <a:rPr lang="zh-CN" altLang="en-US" dirty="0" smtClean="0"/>
              <a:t>调停</a:t>
            </a:r>
            <a:r>
              <a:rPr lang="zh-CN" altLang="en-US" dirty="0"/>
              <a:t>，</a:t>
            </a:r>
            <a:r>
              <a:rPr lang="zh-CN" altLang="en-US" dirty="0" smtClean="0"/>
              <a:t>调解</a:t>
            </a:r>
            <a:endParaRPr lang="en-US" altLang="zh-CN" dirty="0" smtClean="0"/>
          </a:p>
          <a:p>
            <a:r>
              <a:rPr lang="en-US" altLang="zh-CN" dirty="0" smtClean="0"/>
              <a:t>im</a:t>
            </a:r>
            <a:r>
              <a:rPr lang="en-US" altLang="zh-CN" dirty="0" smtClean="0">
                <a:solidFill>
                  <a:srgbClr val="00B050"/>
                </a:solidFill>
              </a:rPr>
              <a:t>medi</a:t>
            </a:r>
            <a:r>
              <a:rPr lang="en-US" altLang="zh-CN" dirty="0" smtClean="0"/>
              <a:t>ate  adj</a:t>
            </a:r>
            <a:r>
              <a:rPr lang="en-US" altLang="zh-CN" dirty="0"/>
              <a:t>.</a:t>
            </a:r>
            <a:r>
              <a:rPr lang="zh-CN" altLang="en-US" dirty="0" smtClean="0"/>
              <a:t>立即的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1419622"/>
            <a:ext cx="2633150" cy="2807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47" y="1386508"/>
            <a:ext cx="3960440" cy="2897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359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476</Words>
  <Application>Microsoft Office PowerPoint</Application>
  <PresentationFormat>全屏显示(16:9)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4_Office 主题</vt:lpstr>
      <vt:lpstr>词汇汇总</vt:lpstr>
      <vt:lpstr>PowerPoint 演示文稿</vt:lpstr>
      <vt:lpstr>词根geo=大地；土地</vt:lpstr>
      <vt:lpstr>词根terr=1）大地；土地 2）恐怖</vt:lpstr>
      <vt:lpstr>词根terr=1）大地；土地 2）恐怖</vt:lpstr>
      <vt:lpstr>名词后缀-ist=者；家 (多指某领域之最的人群）</vt:lpstr>
      <vt:lpstr>后缀-an</vt:lpstr>
      <vt:lpstr>后缀-ar</vt:lpstr>
      <vt:lpstr>前缀medi=middle</vt:lpstr>
      <vt:lpstr>PowerPoint 演示文稿</vt:lpstr>
      <vt:lpstr> 名词后缀-or/-er：1）……人  2）……事物 </vt:lpstr>
      <vt:lpstr>七大洲名【the seven continents】</vt:lpstr>
      <vt:lpstr>部分以a字母结尾的国家名</vt:lpstr>
      <vt:lpstr>部分以a字母结尾的美国州名</vt:lpstr>
      <vt:lpstr>PowerPoint 演示文稿</vt:lpstr>
      <vt:lpstr>词根chron=时间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143</cp:revision>
  <dcterms:created xsi:type="dcterms:W3CDTF">2014-08-02T14:07:21Z</dcterms:created>
  <dcterms:modified xsi:type="dcterms:W3CDTF">2015-08-29T07:31:36Z</dcterms:modified>
</cp:coreProperties>
</file>