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9" r:id="rId2"/>
    <p:sldId id="326" r:id="rId3"/>
    <p:sldId id="327" r:id="rId4"/>
    <p:sldId id="318" r:id="rId5"/>
    <p:sldId id="322" r:id="rId6"/>
    <p:sldId id="319" r:id="rId7"/>
    <p:sldId id="320" r:id="rId8"/>
    <p:sldId id="321" r:id="rId9"/>
    <p:sldId id="324" r:id="rId10"/>
    <p:sldId id="325" r:id="rId11"/>
    <p:sldId id="328" r:id="rId12"/>
    <p:sldId id="334" r:id="rId13"/>
    <p:sldId id="337" r:id="rId14"/>
    <p:sldId id="339" r:id="rId15"/>
    <p:sldId id="329" r:id="rId16"/>
    <p:sldId id="340" r:id="rId17"/>
    <p:sldId id="330" r:id="rId18"/>
    <p:sldId id="341" r:id="rId19"/>
    <p:sldId id="342" r:id="rId20"/>
    <p:sldId id="343" r:id="rId21"/>
    <p:sldId id="331" r:id="rId22"/>
    <p:sldId id="344" r:id="rId23"/>
    <p:sldId id="332" r:id="rId24"/>
    <p:sldId id="347" r:id="rId25"/>
    <p:sldId id="346" r:id="rId26"/>
    <p:sldId id="348" r:id="rId27"/>
    <p:sldId id="333" r:id="rId28"/>
    <p:sldId id="275" r:id="rId29"/>
    <p:sldId id="281" r:id="rId30"/>
    <p:sldId id="282" r:id="rId31"/>
    <p:sldId id="264" r:id="rId32"/>
    <p:sldId id="314" r:id="rId33"/>
    <p:sldId id="283" r:id="rId34"/>
    <p:sldId id="284" r:id="rId35"/>
    <p:sldId id="286" r:id="rId36"/>
    <p:sldId id="285" r:id="rId37"/>
    <p:sldId id="287" r:id="rId38"/>
    <p:sldId id="288" r:id="rId39"/>
    <p:sldId id="289" r:id="rId40"/>
    <p:sldId id="313" r:id="rId41"/>
    <p:sldId id="290" r:id="rId42"/>
    <p:sldId id="291" r:id="rId43"/>
    <p:sldId id="292" r:id="rId44"/>
    <p:sldId id="293" r:id="rId45"/>
    <p:sldId id="294" r:id="rId46"/>
    <p:sldId id="295" r:id="rId47"/>
    <p:sldId id="296" r:id="rId48"/>
    <p:sldId id="297" r:id="rId49"/>
    <p:sldId id="298" r:id="rId50"/>
    <p:sldId id="300" r:id="rId51"/>
    <p:sldId id="301" r:id="rId52"/>
    <p:sldId id="303" r:id="rId53"/>
    <p:sldId id="304" r:id="rId54"/>
    <p:sldId id="316" r:id="rId55"/>
    <p:sldId id="305" r:id="rId56"/>
    <p:sldId id="315" r:id="rId57"/>
    <p:sldId id="306" r:id="rId58"/>
    <p:sldId id="308" r:id="rId59"/>
    <p:sldId id="309" r:id="rId60"/>
    <p:sldId id="311" r:id="rId61"/>
    <p:sldId id="312" r:id="rId62"/>
    <p:sldId id="310" r:id="rId63"/>
    <p:sldId id="307" r:id="rId64"/>
    <p:sldId id="317" r:id="rId6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0000CC"/>
    <a:srgbClr val="2A862E"/>
    <a:srgbClr val="FBFBFB"/>
    <a:srgbClr val="EEEEEE"/>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6685" autoAdjust="0"/>
  </p:normalViewPr>
  <p:slideViewPr>
    <p:cSldViewPr>
      <p:cViewPr varScale="1">
        <p:scale>
          <a:sx n="57" d="100"/>
          <a:sy n="57" d="100"/>
        </p:scale>
        <p:origin x="166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slide" Target="../slides/slide15.xml"/><Relationship Id="rId7" Type="http://schemas.openxmlformats.org/officeDocument/2006/relationships/slide" Target="../slides/slide23.xml"/><Relationship Id="rId2" Type="http://schemas.openxmlformats.org/officeDocument/2006/relationships/slide" Target="../slides/slide11.xml"/><Relationship Id="rId1" Type="http://schemas.openxmlformats.org/officeDocument/2006/relationships/slide" Target="../slides/slide3.xml"/><Relationship Id="rId6" Type="http://schemas.openxmlformats.org/officeDocument/2006/relationships/slide" Target="../slides/slide21.xml"/><Relationship Id="rId5" Type="http://schemas.openxmlformats.org/officeDocument/2006/relationships/slide" Target="../slides/slide17.xml"/><Relationship Id="rId4" Type="http://schemas.openxmlformats.org/officeDocument/2006/relationships/slide" Target="../slides/slide27.xml"/><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7A0336-DBEF-435B-AA6C-267FA4EC3EEF}"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zh-CN" altLang="en-US"/>
        </a:p>
      </dgm:t>
    </dgm:pt>
    <dgm:pt modelId="{60088781-A592-47FC-BD58-A972C390EF07}">
      <dgm:prSet phldrT="[文本]"/>
      <dgm:spPr/>
      <dgm:t>
        <a:bodyPr/>
        <a:lstStyle/>
        <a:p>
          <a:r>
            <a:rPr lang="en-US" altLang="zh-CN" dirty="0" smtClean="0">
              <a:hlinkClick xmlns:r="http://schemas.openxmlformats.org/officeDocument/2006/relationships" r:id="rId1" action="ppaction://hlinksldjump"/>
            </a:rPr>
            <a:t>Socket</a:t>
          </a:r>
          <a:endParaRPr lang="zh-CN" altLang="en-US" dirty="0"/>
        </a:p>
      </dgm:t>
    </dgm:pt>
    <dgm:pt modelId="{FABF5BDA-8D78-4A7E-B411-5B88E0EF824E}" type="parTrans" cxnId="{326950DB-48E4-4889-899F-F24D8FEDE9A3}">
      <dgm:prSet/>
      <dgm:spPr/>
      <dgm:t>
        <a:bodyPr/>
        <a:lstStyle/>
        <a:p>
          <a:endParaRPr lang="zh-CN" altLang="en-US"/>
        </a:p>
      </dgm:t>
    </dgm:pt>
    <dgm:pt modelId="{6FD633C2-C23D-4E75-B801-C688523879E0}" type="sibTrans" cxnId="{326950DB-48E4-4889-899F-F24D8FEDE9A3}">
      <dgm:prSet/>
      <dgm:spPr/>
      <dgm:t>
        <a:bodyPr/>
        <a:lstStyle/>
        <a:p>
          <a:endParaRPr lang="zh-CN" altLang="en-US"/>
        </a:p>
      </dgm:t>
    </dgm:pt>
    <dgm:pt modelId="{9EDE9C3C-ADFE-4B9E-AA39-5BC53447BBD9}">
      <dgm:prSet phldrT="[文本]"/>
      <dgm:spPr/>
      <dgm:t>
        <a:bodyPr/>
        <a:lstStyle/>
        <a:p>
          <a:r>
            <a:rPr lang="en-US" altLang="zh-CN" dirty="0" smtClean="0">
              <a:hlinkClick xmlns:r="http://schemas.openxmlformats.org/officeDocument/2006/relationships" r:id="rId2" action="ppaction://hlinksldjump"/>
            </a:rPr>
            <a:t>Java Socket</a:t>
          </a:r>
          <a:endParaRPr lang="zh-CN" altLang="en-US" dirty="0"/>
        </a:p>
      </dgm:t>
    </dgm:pt>
    <dgm:pt modelId="{ABEEBEB5-CB5C-4A6F-A352-FD5E35E124EA}" type="parTrans" cxnId="{A53D76E5-8F07-4B8B-955A-44564430BE58}">
      <dgm:prSet/>
      <dgm:spPr/>
      <dgm:t>
        <a:bodyPr/>
        <a:lstStyle/>
        <a:p>
          <a:endParaRPr lang="zh-CN" altLang="en-US"/>
        </a:p>
      </dgm:t>
    </dgm:pt>
    <dgm:pt modelId="{D20142CF-15F3-40B9-AFE7-A0E6D3757CCA}" type="sibTrans" cxnId="{A53D76E5-8F07-4B8B-955A-44564430BE58}">
      <dgm:prSet/>
      <dgm:spPr/>
      <dgm:t>
        <a:bodyPr/>
        <a:lstStyle/>
        <a:p>
          <a:endParaRPr lang="zh-CN" altLang="en-US"/>
        </a:p>
      </dgm:t>
    </dgm:pt>
    <dgm:pt modelId="{86D3BED3-6B20-427C-ADBD-CBC236D4A55E}">
      <dgm:prSet phldrT="[文本]"/>
      <dgm:spPr/>
      <dgm:t>
        <a:bodyPr/>
        <a:lstStyle/>
        <a:p>
          <a:r>
            <a:rPr lang="en-US" altLang="zh-CN" dirty="0" smtClean="0">
              <a:hlinkClick xmlns:r="http://schemas.openxmlformats.org/officeDocument/2006/relationships" r:id="rId3" action="ppaction://hlinksldjump"/>
            </a:rPr>
            <a:t>RPC</a:t>
          </a:r>
          <a:endParaRPr lang="zh-CN" altLang="en-US" dirty="0"/>
        </a:p>
      </dgm:t>
    </dgm:pt>
    <dgm:pt modelId="{D464DFA6-CAD6-4419-A45E-17A2FC57F2D3}" type="parTrans" cxnId="{0FC1D02C-CCFE-4C5D-8062-AEE65BCEEA1D}">
      <dgm:prSet/>
      <dgm:spPr/>
      <dgm:t>
        <a:bodyPr/>
        <a:lstStyle/>
        <a:p>
          <a:endParaRPr lang="zh-CN" altLang="en-US"/>
        </a:p>
      </dgm:t>
    </dgm:pt>
    <dgm:pt modelId="{647F8497-161A-4A9C-B50B-D06F7B966BC0}" type="sibTrans" cxnId="{0FC1D02C-CCFE-4C5D-8062-AEE65BCEEA1D}">
      <dgm:prSet/>
      <dgm:spPr/>
      <dgm:t>
        <a:bodyPr/>
        <a:lstStyle/>
        <a:p>
          <a:endParaRPr lang="zh-CN" altLang="en-US"/>
        </a:p>
      </dgm:t>
    </dgm:pt>
    <dgm:pt modelId="{58152D02-0530-4558-8971-A3C2499C1341}">
      <dgm:prSet phldrT="[文本]"/>
      <dgm:spPr/>
      <dgm:t>
        <a:bodyPr/>
        <a:lstStyle/>
        <a:p>
          <a:r>
            <a:rPr lang="en-US" altLang="zh-CN" dirty="0" smtClean="0">
              <a:hlinkClick xmlns:r="http://schemas.openxmlformats.org/officeDocument/2006/relationships" r:id="rId4" action="ppaction://hlinksldjump"/>
            </a:rPr>
            <a:t>Hedwig</a:t>
          </a:r>
          <a:endParaRPr lang="zh-CN" altLang="en-US" dirty="0"/>
        </a:p>
      </dgm:t>
    </dgm:pt>
    <dgm:pt modelId="{A08518BA-EC70-4A59-95A6-AA412571D1E7}" type="parTrans" cxnId="{AE454514-AD3F-4D06-B817-A43FE47BF437}">
      <dgm:prSet/>
      <dgm:spPr/>
      <dgm:t>
        <a:bodyPr/>
        <a:lstStyle/>
        <a:p>
          <a:endParaRPr lang="zh-CN" altLang="en-US"/>
        </a:p>
      </dgm:t>
    </dgm:pt>
    <dgm:pt modelId="{B3296A3B-0385-4313-86C9-D2A462DB0817}" type="sibTrans" cxnId="{AE454514-AD3F-4D06-B817-A43FE47BF437}">
      <dgm:prSet/>
      <dgm:spPr/>
      <dgm:t>
        <a:bodyPr/>
        <a:lstStyle/>
        <a:p>
          <a:endParaRPr lang="zh-CN" altLang="en-US"/>
        </a:p>
      </dgm:t>
    </dgm:pt>
    <dgm:pt modelId="{76D5A92B-D9BC-4DED-92F7-94CC34409EDE}">
      <dgm:prSet phldrT="[文本]"/>
      <dgm:spPr/>
      <dgm:t>
        <a:bodyPr/>
        <a:lstStyle/>
        <a:p>
          <a:r>
            <a:rPr lang="en-US" altLang="zh-CN" dirty="0" smtClean="0">
              <a:hlinkClick xmlns:r="http://schemas.openxmlformats.org/officeDocument/2006/relationships" r:id="rId5" action="ppaction://hlinksldjump"/>
            </a:rPr>
            <a:t>RMI</a:t>
          </a:r>
          <a:endParaRPr lang="zh-CN" altLang="en-US" dirty="0"/>
        </a:p>
      </dgm:t>
    </dgm:pt>
    <dgm:pt modelId="{2065FCD5-64A8-48B2-BE80-A2A98D04863A}" type="parTrans" cxnId="{2AB7D96F-D967-4D2B-B169-035899481B6D}">
      <dgm:prSet/>
      <dgm:spPr/>
      <dgm:t>
        <a:bodyPr/>
        <a:lstStyle/>
        <a:p>
          <a:endParaRPr lang="zh-CN" altLang="en-US"/>
        </a:p>
      </dgm:t>
    </dgm:pt>
    <dgm:pt modelId="{F4C318D0-C269-4F4E-9F2F-64C4AE19809B}" type="sibTrans" cxnId="{2AB7D96F-D967-4D2B-B169-035899481B6D}">
      <dgm:prSet/>
      <dgm:spPr/>
      <dgm:t>
        <a:bodyPr/>
        <a:lstStyle/>
        <a:p>
          <a:endParaRPr lang="zh-CN" altLang="en-US"/>
        </a:p>
      </dgm:t>
    </dgm:pt>
    <dgm:pt modelId="{58CB7D4A-317A-4A65-AC87-08183F52E11E}">
      <dgm:prSet phldrT="[文本]"/>
      <dgm:spPr/>
      <dgm:t>
        <a:bodyPr/>
        <a:lstStyle/>
        <a:p>
          <a:r>
            <a:rPr lang="en-US" altLang="zh-CN" dirty="0" err="1" smtClean="0">
              <a:hlinkClick xmlns:r="http://schemas.openxmlformats.org/officeDocument/2006/relationships" r:id="rId6" action="ppaction://hlinksldjump"/>
            </a:rPr>
            <a:t>Zookeeper+RMI</a:t>
          </a:r>
          <a:endParaRPr lang="zh-CN" altLang="en-US" dirty="0"/>
        </a:p>
      </dgm:t>
    </dgm:pt>
    <dgm:pt modelId="{13578476-B645-4463-AFCB-486AE0C32658}" type="parTrans" cxnId="{141D6D6B-6EBE-4858-9B68-3C962AF1C452}">
      <dgm:prSet/>
      <dgm:spPr/>
      <dgm:t>
        <a:bodyPr/>
        <a:lstStyle/>
        <a:p>
          <a:endParaRPr lang="zh-CN" altLang="en-US"/>
        </a:p>
      </dgm:t>
    </dgm:pt>
    <dgm:pt modelId="{B2CFB19E-7806-43AB-B160-A0EB022C67E9}" type="sibTrans" cxnId="{141D6D6B-6EBE-4858-9B68-3C962AF1C452}">
      <dgm:prSet/>
      <dgm:spPr/>
      <dgm:t>
        <a:bodyPr/>
        <a:lstStyle/>
        <a:p>
          <a:endParaRPr lang="zh-CN" altLang="en-US"/>
        </a:p>
      </dgm:t>
    </dgm:pt>
    <dgm:pt modelId="{08766F12-3C1C-496B-BED0-65DCE519E9CE}">
      <dgm:prSet phldrT="[文本]"/>
      <dgm:spPr/>
      <dgm:t>
        <a:bodyPr/>
        <a:lstStyle/>
        <a:p>
          <a:r>
            <a:rPr lang="en-US" altLang="zh-CN" dirty="0" smtClean="0">
              <a:hlinkClick xmlns:r="http://schemas.openxmlformats.org/officeDocument/2006/relationships" r:id="rId7" action="ppaction://hlinksldjump"/>
            </a:rPr>
            <a:t>Hessian</a:t>
          </a:r>
          <a:endParaRPr lang="zh-CN" altLang="en-US" dirty="0"/>
        </a:p>
      </dgm:t>
    </dgm:pt>
    <dgm:pt modelId="{505B095D-6DC7-47EA-932B-A165AAFF3D74}" type="parTrans" cxnId="{BB9DB453-BB7C-4F45-9073-64DEFD5D7E45}">
      <dgm:prSet/>
      <dgm:spPr/>
      <dgm:t>
        <a:bodyPr/>
        <a:lstStyle/>
        <a:p>
          <a:endParaRPr lang="zh-CN" altLang="en-US"/>
        </a:p>
      </dgm:t>
    </dgm:pt>
    <dgm:pt modelId="{58E577CE-6F33-4FA7-8B26-B925C22E1999}" type="sibTrans" cxnId="{BB9DB453-BB7C-4F45-9073-64DEFD5D7E45}">
      <dgm:prSet/>
      <dgm:spPr/>
      <dgm:t>
        <a:bodyPr/>
        <a:lstStyle/>
        <a:p>
          <a:endParaRPr lang="zh-CN" altLang="en-US"/>
        </a:p>
      </dgm:t>
    </dgm:pt>
    <dgm:pt modelId="{5EA3F9E2-B67C-4F79-9C35-D9D1F82F16F1}" type="pres">
      <dgm:prSet presAssocID="{DE7A0336-DBEF-435B-AA6C-267FA4EC3EEF}" presName="linear" presStyleCnt="0">
        <dgm:presLayoutVars>
          <dgm:dir/>
          <dgm:resizeHandles val="exact"/>
        </dgm:presLayoutVars>
      </dgm:prSet>
      <dgm:spPr/>
      <dgm:t>
        <a:bodyPr/>
        <a:lstStyle/>
        <a:p>
          <a:endParaRPr lang="zh-CN" altLang="en-US"/>
        </a:p>
      </dgm:t>
    </dgm:pt>
    <dgm:pt modelId="{FB49BBB6-5A81-4F7C-BE17-80AB3BEAB8C0}" type="pres">
      <dgm:prSet presAssocID="{60088781-A592-47FC-BD58-A972C390EF07}" presName="comp" presStyleCnt="0"/>
      <dgm:spPr/>
    </dgm:pt>
    <dgm:pt modelId="{4DAC2415-99DF-4C2C-A69F-D636CDE4B3A5}" type="pres">
      <dgm:prSet presAssocID="{60088781-A592-47FC-BD58-A972C390EF07}" presName="box" presStyleLbl="node1" presStyleIdx="0" presStyleCnt="7"/>
      <dgm:spPr/>
      <dgm:t>
        <a:bodyPr/>
        <a:lstStyle/>
        <a:p>
          <a:endParaRPr lang="zh-CN" altLang="en-US"/>
        </a:p>
      </dgm:t>
    </dgm:pt>
    <dgm:pt modelId="{E67E0523-5FBD-4424-91AB-BF82ADE83A09}" type="pres">
      <dgm:prSet presAssocID="{60088781-A592-47FC-BD58-A972C390EF07}" presName="img" presStyleLbl="fgImgPlace1" presStyleIdx="0" presStyleCnt="7"/>
      <dgm:spPr>
        <a:blipFill>
          <a:blip xmlns:r="http://schemas.openxmlformats.org/officeDocument/2006/relationships" r:embed="rId8" cstate="print">
            <a:extLst>
              <a:ext uri="{28A0092B-C50C-407E-A947-70E740481C1C}">
                <a14:useLocalDpi xmlns:a14="http://schemas.microsoft.com/office/drawing/2010/main" val="0"/>
              </a:ext>
            </a:extLst>
          </a:blip>
          <a:srcRect/>
          <a:stretch>
            <a:fillRect t="-57000" b="-57000"/>
          </a:stretch>
        </a:blipFill>
      </dgm:spPr>
      <dgm:t>
        <a:bodyPr/>
        <a:lstStyle/>
        <a:p>
          <a:endParaRPr lang="zh-CN" altLang="en-US"/>
        </a:p>
      </dgm:t>
    </dgm:pt>
    <dgm:pt modelId="{1BFDA0AA-62C6-4C5D-B38F-3C8B80A7196F}" type="pres">
      <dgm:prSet presAssocID="{60088781-A592-47FC-BD58-A972C390EF07}" presName="text" presStyleLbl="node1" presStyleIdx="0" presStyleCnt="7">
        <dgm:presLayoutVars>
          <dgm:bulletEnabled val="1"/>
        </dgm:presLayoutVars>
      </dgm:prSet>
      <dgm:spPr/>
      <dgm:t>
        <a:bodyPr/>
        <a:lstStyle/>
        <a:p>
          <a:endParaRPr lang="zh-CN" altLang="en-US"/>
        </a:p>
      </dgm:t>
    </dgm:pt>
    <dgm:pt modelId="{AAFE9442-4F9E-4EE4-990A-F747BD3C1583}" type="pres">
      <dgm:prSet presAssocID="{6FD633C2-C23D-4E75-B801-C688523879E0}" presName="spacer" presStyleCnt="0"/>
      <dgm:spPr/>
    </dgm:pt>
    <dgm:pt modelId="{7DC021F7-6D34-470C-9CC2-0F78B36C79ED}" type="pres">
      <dgm:prSet presAssocID="{9EDE9C3C-ADFE-4B9E-AA39-5BC53447BBD9}" presName="comp" presStyleCnt="0"/>
      <dgm:spPr/>
    </dgm:pt>
    <dgm:pt modelId="{C3A4E475-3F5D-4BDF-B78E-081CD3E40602}" type="pres">
      <dgm:prSet presAssocID="{9EDE9C3C-ADFE-4B9E-AA39-5BC53447BBD9}" presName="box" presStyleLbl="node1" presStyleIdx="1" presStyleCnt="7"/>
      <dgm:spPr/>
      <dgm:t>
        <a:bodyPr/>
        <a:lstStyle/>
        <a:p>
          <a:endParaRPr lang="zh-CN" altLang="en-US"/>
        </a:p>
      </dgm:t>
    </dgm:pt>
    <dgm:pt modelId="{96C01A90-475E-4205-9B3B-40A7E7C314A2}" type="pres">
      <dgm:prSet presAssocID="{9EDE9C3C-ADFE-4B9E-AA39-5BC53447BBD9}" presName="img" presStyleLbl="fgImgPlace1" presStyleIdx="1" presStyleCnt="7"/>
      <dgm:spPr>
        <a:blipFill rotWithShape="1">
          <a:blip xmlns:r="http://schemas.openxmlformats.org/officeDocument/2006/relationships" r:embed="rId9"/>
          <a:stretch>
            <a:fillRect/>
          </a:stretch>
        </a:blipFill>
      </dgm:spPr>
    </dgm:pt>
    <dgm:pt modelId="{FB88EC36-AC16-4F85-B5E2-5A8305FA7A41}" type="pres">
      <dgm:prSet presAssocID="{9EDE9C3C-ADFE-4B9E-AA39-5BC53447BBD9}" presName="text" presStyleLbl="node1" presStyleIdx="1" presStyleCnt="7">
        <dgm:presLayoutVars>
          <dgm:bulletEnabled val="1"/>
        </dgm:presLayoutVars>
      </dgm:prSet>
      <dgm:spPr/>
      <dgm:t>
        <a:bodyPr/>
        <a:lstStyle/>
        <a:p>
          <a:endParaRPr lang="zh-CN" altLang="en-US"/>
        </a:p>
      </dgm:t>
    </dgm:pt>
    <dgm:pt modelId="{73791D68-0C8C-460C-8809-CF1E2A1E1B57}" type="pres">
      <dgm:prSet presAssocID="{D20142CF-15F3-40B9-AFE7-A0E6D3757CCA}" presName="spacer" presStyleCnt="0"/>
      <dgm:spPr/>
    </dgm:pt>
    <dgm:pt modelId="{A5C37B20-EC2A-4B42-816F-F7A9AB780CBD}" type="pres">
      <dgm:prSet presAssocID="{86D3BED3-6B20-427C-ADBD-CBC236D4A55E}" presName="comp" presStyleCnt="0"/>
      <dgm:spPr/>
    </dgm:pt>
    <dgm:pt modelId="{57EA64DB-539A-4F7B-9177-02D2BED4BCDF}" type="pres">
      <dgm:prSet presAssocID="{86D3BED3-6B20-427C-ADBD-CBC236D4A55E}" presName="box" presStyleLbl="node1" presStyleIdx="2" presStyleCnt="7"/>
      <dgm:spPr/>
      <dgm:t>
        <a:bodyPr/>
        <a:lstStyle/>
        <a:p>
          <a:endParaRPr lang="zh-CN" altLang="en-US"/>
        </a:p>
      </dgm:t>
    </dgm:pt>
    <dgm:pt modelId="{B121CA3D-F5F7-4D01-9655-B9C342160249}" type="pres">
      <dgm:prSet presAssocID="{86D3BED3-6B20-427C-ADBD-CBC236D4A55E}" presName="img" presStyleLbl="fgImgPlace1" presStyleIdx="2" presStyleCnt="7"/>
      <dgm:spPr>
        <a:blipFill rotWithShape="1">
          <a:blip xmlns:r="http://schemas.openxmlformats.org/officeDocument/2006/relationships" r:embed="rId9"/>
          <a:stretch>
            <a:fillRect/>
          </a:stretch>
        </a:blipFill>
      </dgm:spPr>
    </dgm:pt>
    <dgm:pt modelId="{9804A890-3341-4707-84AE-9C16BA7B6081}" type="pres">
      <dgm:prSet presAssocID="{86D3BED3-6B20-427C-ADBD-CBC236D4A55E}" presName="text" presStyleLbl="node1" presStyleIdx="2" presStyleCnt="7">
        <dgm:presLayoutVars>
          <dgm:bulletEnabled val="1"/>
        </dgm:presLayoutVars>
      </dgm:prSet>
      <dgm:spPr/>
      <dgm:t>
        <a:bodyPr/>
        <a:lstStyle/>
        <a:p>
          <a:endParaRPr lang="zh-CN" altLang="en-US"/>
        </a:p>
      </dgm:t>
    </dgm:pt>
    <dgm:pt modelId="{0246322D-8426-4E2B-8EC9-CBBAAADD06EF}" type="pres">
      <dgm:prSet presAssocID="{647F8497-161A-4A9C-B50B-D06F7B966BC0}" presName="spacer" presStyleCnt="0"/>
      <dgm:spPr/>
    </dgm:pt>
    <dgm:pt modelId="{1CA9C983-90C8-47F2-A30A-EA0CF32BE6AD}" type="pres">
      <dgm:prSet presAssocID="{76D5A92B-D9BC-4DED-92F7-94CC34409EDE}" presName="comp" presStyleCnt="0"/>
      <dgm:spPr/>
    </dgm:pt>
    <dgm:pt modelId="{A02B5723-2C0C-4B73-85D8-5482390C6ECC}" type="pres">
      <dgm:prSet presAssocID="{76D5A92B-D9BC-4DED-92F7-94CC34409EDE}" presName="box" presStyleLbl="node1" presStyleIdx="3" presStyleCnt="7"/>
      <dgm:spPr/>
      <dgm:t>
        <a:bodyPr/>
        <a:lstStyle/>
        <a:p>
          <a:endParaRPr lang="zh-CN" altLang="en-US"/>
        </a:p>
      </dgm:t>
    </dgm:pt>
    <dgm:pt modelId="{48F8CE39-54EF-4481-AB22-33A8C39993B4}" type="pres">
      <dgm:prSet presAssocID="{76D5A92B-D9BC-4DED-92F7-94CC34409EDE}" presName="img" presStyleLbl="fgImgPlace1" presStyleIdx="3" presStyleCnt="7"/>
      <dgm:spPr>
        <a:blipFill rotWithShape="1">
          <a:blip xmlns:r="http://schemas.openxmlformats.org/officeDocument/2006/relationships" r:embed="rId9"/>
          <a:stretch>
            <a:fillRect/>
          </a:stretch>
        </a:blipFill>
      </dgm:spPr>
    </dgm:pt>
    <dgm:pt modelId="{1715E8EA-B076-4F4E-8ACE-7EC31BAEC111}" type="pres">
      <dgm:prSet presAssocID="{76D5A92B-D9BC-4DED-92F7-94CC34409EDE}" presName="text" presStyleLbl="node1" presStyleIdx="3" presStyleCnt="7">
        <dgm:presLayoutVars>
          <dgm:bulletEnabled val="1"/>
        </dgm:presLayoutVars>
      </dgm:prSet>
      <dgm:spPr/>
      <dgm:t>
        <a:bodyPr/>
        <a:lstStyle/>
        <a:p>
          <a:endParaRPr lang="zh-CN" altLang="en-US"/>
        </a:p>
      </dgm:t>
    </dgm:pt>
    <dgm:pt modelId="{5D87D718-A407-4945-8167-F17EF6B2A7B0}" type="pres">
      <dgm:prSet presAssocID="{F4C318D0-C269-4F4E-9F2F-64C4AE19809B}" presName="spacer" presStyleCnt="0"/>
      <dgm:spPr/>
    </dgm:pt>
    <dgm:pt modelId="{34F18B20-D174-4486-94EC-C255421F65B1}" type="pres">
      <dgm:prSet presAssocID="{58CB7D4A-317A-4A65-AC87-08183F52E11E}" presName="comp" presStyleCnt="0"/>
      <dgm:spPr/>
    </dgm:pt>
    <dgm:pt modelId="{F2C528D3-AB01-4CC6-BA8B-0FD0835693B0}" type="pres">
      <dgm:prSet presAssocID="{58CB7D4A-317A-4A65-AC87-08183F52E11E}" presName="box" presStyleLbl="node1" presStyleIdx="4" presStyleCnt="7"/>
      <dgm:spPr/>
      <dgm:t>
        <a:bodyPr/>
        <a:lstStyle/>
        <a:p>
          <a:endParaRPr lang="zh-CN" altLang="en-US"/>
        </a:p>
      </dgm:t>
    </dgm:pt>
    <dgm:pt modelId="{343E9518-69EC-4BCD-A7E0-0673230002E9}" type="pres">
      <dgm:prSet presAssocID="{58CB7D4A-317A-4A65-AC87-08183F52E11E}" presName="img" presStyleLbl="fgImgPlace1" presStyleIdx="4" presStyleCnt="7"/>
      <dgm:spPr>
        <a:blipFill rotWithShape="1">
          <a:blip xmlns:r="http://schemas.openxmlformats.org/officeDocument/2006/relationships" r:embed="rId9"/>
          <a:stretch>
            <a:fillRect/>
          </a:stretch>
        </a:blipFill>
      </dgm:spPr>
    </dgm:pt>
    <dgm:pt modelId="{2EDA9403-DDE0-430A-85A3-DF803BA20997}" type="pres">
      <dgm:prSet presAssocID="{58CB7D4A-317A-4A65-AC87-08183F52E11E}" presName="text" presStyleLbl="node1" presStyleIdx="4" presStyleCnt="7">
        <dgm:presLayoutVars>
          <dgm:bulletEnabled val="1"/>
        </dgm:presLayoutVars>
      </dgm:prSet>
      <dgm:spPr/>
      <dgm:t>
        <a:bodyPr/>
        <a:lstStyle/>
        <a:p>
          <a:endParaRPr lang="zh-CN" altLang="en-US"/>
        </a:p>
      </dgm:t>
    </dgm:pt>
    <dgm:pt modelId="{1DF1DE1B-5BEF-4087-B001-E3D513046386}" type="pres">
      <dgm:prSet presAssocID="{B2CFB19E-7806-43AB-B160-A0EB022C67E9}" presName="spacer" presStyleCnt="0"/>
      <dgm:spPr/>
    </dgm:pt>
    <dgm:pt modelId="{8F1EC1D1-3AD9-4297-B928-EDFE08777F26}" type="pres">
      <dgm:prSet presAssocID="{08766F12-3C1C-496B-BED0-65DCE519E9CE}" presName="comp" presStyleCnt="0"/>
      <dgm:spPr/>
    </dgm:pt>
    <dgm:pt modelId="{00A58727-207B-4356-82DD-F9068BD28245}" type="pres">
      <dgm:prSet presAssocID="{08766F12-3C1C-496B-BED0-65DCE519E9CE}" presName="box" presStyleLbl="node1" presStyleIdx="5" presStyleCnt="7"/>
      <dgm:spPr/>
      <dgm:t>
        <a:bodyPr/>
        <a:lstStyle/>
        <a:p>
          <a:endParaRPr lang="zh-CN" altLang="en-US"/>
        </a:p>
      </dgm:t>
    </dgm:pt>
    <dgm:pt modelId="{0DF62E77-213E-46C9-8BEF-E9539FB873DF}" type="pres">
      <dgm:prSet presAssocID="{08766F12-3C1C-496B-BED0-65DCE519E9CE}" presName="img" presStyleLbl="fgImgPlace1" presStyleIdx="5" presStyleCnt="7"/>
      <dgm:spPr>
        <a:blipFill rotWithShape="1">
          <a:blip xmlns:r="http://schemas.openxmlformats.org/officeDocument/2006/relationships" r:embed="rId9"/>
          <a:stretch>
            <a:fillRect/>
          </a:stretch>
        </a:blipFill>
      </dgm:spPr>
    </dgm:pt>
    <dgm:pt modelId="{31D25A0B-55C0-4693-AC57-FB1B77882B5B}" type="pres">
      <dgm:prSet presAssocID="{08766F12-3C1C-496B-BED0-65DCE519E9CE}" presName="text" presStyleLbl="node1" presStyleIdx="5" presStyleCnt="7">
        <dgm:presLayoutVars>
          <dgm:bulletEnabled val="1"/>
        </dgm:presLayoutVars>
      </dgm:prSet>
      <dgm:spPr/>
      <dgm:t>
        <a:bodyPr/>
        <a:lstStyle/>
        <a:p>
          <a:endParaRPr lang="zh-CN" altLang="en-US"/>
        </a:p>
      </dgm:t>
    </dgm:pt>
    <dgm:pt modelId="{2FEA86C6-3772-4118-9997-2330627F760B}" type="pres">
      <dgm:prSet presAssocID="{58E577CE-6F33-4FA7-8B26-B925C22E1999}" presName="spacer" presStyleCnt="0"/>
      <dgm:spPr/>
    </dgm:pt>
    <dgm:pt modelId="{097B0562-C43F-4DEB-8D45-891B317DA6F5}" type="pres">
      <dgm:prSet presAssocID="{58152D02-0530-4558-8971-A3C2499C1341}" presName="comp" presStyleCnt="0"/>
      <dgm:spPr/>
    </dgm:pt>
    <dgm:pt modelId="{FD41D82F-9C7C-4C1E-9E09-802C0905EB9D}" type="pres">
      <dgm:prSet presAssocID="{58152D02-0530-4558-8971-A3C2499C1341}" presName="box" presStyleLbl="node1" presStyleIdx="6" presStyleCnt="7"/>
      <dgm:spPr/>
      <dgm:t>
        <a:bodyPr/>
        <a:lstStyle/>
        <a:p>
          <a:endParaRPr lang="zh-CN" altLang="en-US"/>
        </a:p>
      </dgm:t>
    </dgm:pt>
    <dgm:pt modelId="{F026C6C6-22AA-4EB9-BBD7-651EA8106A43}" type="pres">
      <dgm:prSet presAssocID="{58152D02-0530-4558-8971-A3C2499C1341}" presName="img" presStyleLbl="fgImgPlace1" presStyleIdx="6" presStyleCnt="7"/>
      <dgm:spPr>
        <a:blipFill rotWithShape="1">
          <a:blip xmlns:r="http://schemas.openxmlformats.org/officeDocument/2006/relationships" r:embed="rId9"/>
          <a:stretch>
            <a:fillRect/>
          </a:stretch>
        </a:blipFill>
      </dgm:spPr>
    </dgm:pt>
    <dgm:pt modelId="{2FB79F8A-B778-416A-95C2-D3DDAED223D7}" type="pres">
      <dgm:prSet presAssocID="{58152D02-0530-4558-8971-A3C2499C1341}" presName="text" presStyleLbl="node1" presStyleIdx="6" presStyleCnt="7">
        <dgm:presLayoutVars>
          <dgm:bulletEnabled val="1"/>
        </dgm:presLayoutVars>
      </dgm:prSet>
      <dgm:spPr/>
      <dgm:t>
        <a:bodyPr/>
        <a:lstStyle/>
        <a:p>
          <a:endParaRPr lang="zh-CN" altLang="en-US"/>
        </a:p>
      </dgm:t>
    </dgm:pt>
  </dgm:ptLst>
  <dgm:cxnLst>
    <dgm:cxn modelId="{0FC1D02C-CCFE-4C5D-8062-AEE65BCEEA1D}" srcId="{DE7A0336-DBEF-435B-AA6C-267FA4EC3EEF}" destId="{86D3BED3-6B20-427C-ADBD-CBC236D4A55E}" srcOrd="2" destOrd="0" parTransId="{D464DFA6-CAD6-4419-A45E-17A2FC57F2D3}" sibTransId="{647F8497-161A-4A9C-B50B-D06F7B966BC0}"/>
    <dgm:cxn modelId="{2AB7D96F-D967-4D2B-B169-035899481B6D}" srcId="{DE7A0336-DBEF-435B-AA6C-267FA4EC3EEF}" destId="{76D5A92B-D9BC-4DED-92F7-94CC34409EDE}" srcOrd="3" destOrd="0" parTransId="{2065FCD5-64A8-48B2-BE80-A2A98D04863A}" sibTransId="{F4C318D0-C269-4F4E-9F2F-64C4AE19809B}"/>
    <dgm:cxn modelId="{A53D76E5-8F07-4B8B-955A-44564430BE58}" srcId="{DE7A0336-DBEF-435B-AA6C-267FA4EC3EEF}" destId="{9EDE9C3C-ADFE-4B9E-AA39-5BC53447BBD9}" srcOrd="1" destOrd="0" parTransId="{ABEEBEB5-CB5C-4A6F-A352-FD5E35E124EA}" sibTransId="{D20142CF-15F3-40B9-AFE7-A0E6D3757CCA}"/>
    <dgm:cxn modelId="{141D6D6B-6EBE-4858-9B68-3C962AF1C452}" srcId="{DE7A0336-DBEF-435B-AA6C-267FA4EC3EEF}" destId="{58CB7D4A-317A-4A65-AC87-08183F52E11E}" srcOrd="4" destOrd="0" parTransId="{13578476-B645-4463-AFCB-486AE0C32658}" sibTransId="{B2CFB19E-7806-43AB-B160-A0EB022C67E9}"/>
    <dgm:cxn modelId="{B563875C-8CF9-4CFA-9706-FE4D1646A0B7}" type="presOf" srcId="{58152D02-0530-4558-8971-A3C2499C1341}" destId="{2FB79F8A-B778-416A-95C2-D3DDAED223D7}" srcOrd="1" destOrd="0" presId="urn:microsoft.com/office/officeart/2005/8/layout/vList4"/>
    <dgm:cxn modelId="{F5E12810-B4A5-4321-8123-D609EAC91899}" type="presOf" srcId="{9EDE9C3C-ADFE-4B9E-AA39-5BC53447BBD9}" destId="{C3A4E475-3F5D-4BDF-B78E-081CD3E40602}" srcOrd="0" destOrd="0" presId="urn:microsoft.com/office/officeart/2005/8/layout/vList4"/>
    <dgm:cxn modelId="{B3C3CB32-B713-4BDF-98FC-A34C03373C2B}" type="presOf" srcId="{60088781-A592-47FC-BD58-A972C390EF07}" destId="{4DAC2415-99DF-4C2C-A69F-D636CDE4B3A5}" srcOrd="0" destOrd="0" presId="urn:microsoft.com/office/officeart/2005/8/layout/vList4"/>
    <dgm:cxn modelId="{AE454514-AD3F-4D06-B817-A43FE47BF437}" srcId="{DE7A0336-DBEF-435B-AA6C-267FA4EC3EEF}" destId="{58152D02-0530-4558-8971-A3C2499C1341}" srcOrd="6" destOrd="0" parTransId="{A08518BA-EC70-4A59-95A6-AA412571D1E7}" sibTransId="{B3296A3B-0385-4313-86C9-D2A462DB0817}"/>
    <dgm:cxn modelId="{1D54F1D3-E6FB-46AF-9235-FBF844EB6098}" type="presOf" srcId="{DE7A0336-DBEF-435B-AA6C-267FA4EC3EEF}" destId="{5EA3F9E2-B67C-4F79-9C35-D9D1F82F16F1}" srcOrd="0" destOrd="0" presId="urn:microsoft.com/office/officeart/2005/8/layout/vList4"/>
    <dgm:cxn modelId="{0EABBBFB-CD5A-41A4-B917-210EA6A6A351}" type="presOf" srcId="{58CB7D4A-317A-4A65-AC87-08183F52E11E}" destId="{F2C528D3-AB01-4CC6-BA8B-0FD0835693B0}" srcOrd="0" destOrd="0" presId="urn:microsoft.com/office/officeart/2005/8/layout/vList4"/>
    <dgm:cxn modelId="{08A48AF3-BB12-4195-BBD8-72BF1F1EDE60}" type="presOf" srcId="{60088781-A592-47FC-BD58-A972C390EF07}" destId="{1BFDA0AA-62C6-4C5D-B38F-3C8B80A7196F}" srcOrd="1" destOrd="0" presId="urn:microsoft.com/office/officeart/2005/8/layout/vList4"/>
    <dgm:cxn modelId="{CBB3A2D7-1C50-41CE-B2A7-0AC51AC372B5}" type="presOf" srcId="{86D3BED3-6B20-427C-ADBD-CBC236D4A55E}" destId="{57EA64DB-539A-4F7B-9177-02D2BED4BCDF}" srcOrd="0" destOrd="0" presId="urn:microsoft.com/office/officeart/2005/8/layout/vList4"/>
    <dgm:cxn modelId="{2A0B37AE-3EB7-4EAF-A416-0FAB5E860477}" type="presOf" srcId="{58CB7D4A-317A-4A65-AC87-08183F52E11E}" destId="{2EDA9403-DDE0-430A-85A3-DF803BA20997}" srcOrd="1" destOrd="0" presId="urn:microsoft.com/office/officeart/2005/8/layout/vList4"/>
    <dgm:cxn modelId="{82F303A2-C388-4EBC-9C4D-B75C90C1DB11}" type="presOf" srcId="{86D3BED3-6B20-427C-ADBD-CBC236D4A55E}" destId="{9804A890-3341-4707-84AE-9C16BA7B6081}" srcOrd="1" destOrd="0" presId="urn:microsoft.com/office/officeart/2005/8/layout/vList4"/>
    <dgm:cxn modelId="{BB9DB453-BB7C-4F45-9073-64DEFD5D7E45}" srcId="{DE7A0336-DBEF-435B-AA6C-267FA4EC3EEF}" destId="{08766F12-3C1C-496B-BED0-65DCE519E9CE}" srcOrd="5" destOrd="0" parTransId="{505B095D-6DC7-47EA-932B-A165AAFF3D74}" sibTransId="{58E577CE-6F33-4FA7-8B26-B925C22E1999}"/>
    <dgm:cxn modelId="{BACAB7EC-61E9-47FA-B3F2-C0ECA82848CE}" type="presOf" srcId="{08766F12-3C1C-496B-BED0-65DCE519E9CE}" destId="{31D25A0B-55C0-4693-AC57-FB1B77882B5B}" srcOrd="1" destOrd="0" presId="urn:microsoft.com/office/officeart/2005/8/layout/vList4"/>
    <dgm:cxn modelId="{AE304A76-05E2-43CC-A824-87E5F1AFE96B}" type="presOf" srcId="{76D5A92B-D9BC-4DED-92F7-94CC34409EDE}" destId="{A02B5723-2C0C-4B73-85D8-5482390C6ECC}" srcOrd="0" destOrd="0" presId="urn:microsoft.com/office/officeart/2005/8/layout/vList4"/>
    <dgm:cxn modelId="{AD2B6255-6915-4295-942F-DACFABC066D6}" type="presOf" srcId="{58152D02-0530-4558-8971-A3C2499C1341}" destId="{FD41D82F-9C7C-4C1E-9E09-802C0905EB9D}" srcOrd="0" destOrd="0" presId="urn:microsoft.com/office/officeart/2005/8/layout/vList4"/>
    <dgm:cxn modelId="{E58B968D-C821-4370-A5D5-384CA41DD3F0}" type="presOf" srcId="{9EDE9C3C-ADFE-4B9E-AA39-5BC53447BBD9}" destId="{FB88EC36-AC16-4F85-B5E2-5A8305FA7A41}" srcOrd="1" destOrd="0" presId="urn:microsoft.com/office/officeart/2005/8/layout/vList4"/>
    <dgm:cxn modelId="{326950DB-48E4-4889-899F-F24D8FEDE9A3}" srcId="{DE7A0336-DBEF-435B-AA6C-267FA4EC3EEF}" destId="{60088781-A592-47FC-BD58-A972C390EF07}" srcOrd="0" destOrd="0" parTransId="{FABF5BDA-8D78-4A7E-B411-5B88E0EF824E}" sibTransId="{6FD633C2-C23D-4E75-B801-C688523879E0}"/>
    <dgm:cxn modelId="{B677AB6F-59BD-4F5A-A030-992B45D15790}" type="presOf" srcId="{76D5A92B-D9BC-4DED-92F7-94CC34409EDE}" destId="{1715E8EA-B076-4F4E-8ACE-7EC31BAEC111}" srcOrd="1" destOrd="0" presId="urn:microsoft.com/office/officeart/2005/8/layout/vList4"/>
    <dgm:cxn modelId="{EA1BABD6-F3BE-4D30-87EE-CA66D6535E8A}" type="presOf" srcId="{08766F12-3C1C-496B-BED0-65DCE519E9CE}" destId="{00A58727-207B-4356-82DD-F9068BD28245}" srcOrd="0" destOrd="0" presId="urn:microsoft.com/office/officeart/2005/8/layout/vList4"/>
    <dgm:cxn modelId="{E3A623A1-4FD6-417E-BD41-33FA34D482BA}" type="presParOf" srcId="{5EA3F9E2-B67C-4F79-9C35-D9D1F82F16F1}" destId="{FB49BBB6-5A81-4F7C-BE17-80AB3BEAB8C0}" srcOrd="0" destOrd="0" presId="urn:microsoft.com/office/officeart/2005/8/layout/vList4"/>
    <dgm:cxn modelId="{74F1207D-F70F-4007-9128-C399FD95318F}" type="presParOf" srcId="{FB49BBB6-5A81-4F7C-BE17-80AB3BEAB8C0}" destId="{4DAC2415-99DF-4C2C-A69F-D636CDE4B3A5}" srcOrd="0" destOrd="0" presId="urn:microsoft.com/office/officeart/2005/8/layout/vList4"/>
    <dgm:cxn modelId="{F592246E-FCD7-4CB8-8782-6546FBA88E2D}" type="presParOf" srcId="{FB49BBB6-5A81-4F7C-BE17-80AB3BEAB8C0}" destId="{E67E0523-5FBD-4424-91AB-BF82ADE83A09}" srcOrd="1" destOrd="0" presId="urn:microsoft.com/office/officeart/2005/8/layout/vList4"/>
    <dgm:cxn modelId="{B2527EE3-39FC-4BD2-B608-8B646F864A21}" type="presParOf" srcId="{FB49BBB6-5A81-4F7C-BE17-80AB3BEAB8C0}" destId="{1BFDA0AA-62C6-4C5D-B38F-3C8B80A7196F}" srcOrd="2" destOrd="0" presId="urn:microsoft.com/office/officeart/2005/8/layout/vList4"/>
    <dgm:cxn modelId="{583EFB2E-5B4B-4BB3-B8BF-C17BB786E339}" type="presParOf" srcId="{5EA3F9E2-B67C-4F79-9C35-D9D1F82F16F1}" destId="{AAFE9442-4F9E-4EE4-990A-F747BD3C1583}" srcOrd="1" destOrd="0" presId="urn:microsoft.com/office/officeart/2005/8/layout/vList4"/>
    <dgm:cxn modelId="{359F8A9D-E74C-491F-9251-85873B903973}" type="presParOf" srcId="{5EA3F9E2-B67C-4F79-9C35-D9D1F82F16F1}" destId="{7DC021F7-6D34-470C-9CC2-0F78B36C79ED}" srcOrd="2" destOrd="0" presId="urn:microsoft.com/office/officeart/2005/8/layout/vList4"/>
    <dgm:cxn modelId="{63518EE9-D1DB-4CEE-866B-0E2DFB534454}" type="presParOf" srcId="{7DC021F7-6D34-470C-9CC2-0F78B36C79ED}" destId="{C3A4E475-3F5D-4BDF-B78E-081CD3E40602}" srcOrd="0" destOrd="0" presId="urn:microsoft.com/office/officeart/2005/8/layout/vList4"/>
    <dgm:cxn modelId="{1FAEBF92-376C-42A5-B1A6-3F927BD1C298}" type="presParOf" srcId="{7DC021F7-6D34-470C-9CC2-0F78B36C79ED}" destId="{96C01A90-475E-4205-9B3B-40A7E7C314A2}" srcOrd="1" destOrd="0" presId="urn:microsoft.com/office/officeart/2005/8/layout/vList4"/>
    <dgm:cxn modelId="{26D5587C-864B-49F7-8923-8C6E79CE2334}" type="presParOf" srcId="{7DC021F7-6D34-470C-9CC2-0F78B36C79ED}" destId="{FB88EC36-AC16-4F85-B5E2-5A8305FA7A41}" srcOrd="2" destOrd="0" presId="urn:microsoft.com/office/officeart/2005/8/layout/vList4"/>
    <dgm:cxn modelId="{2C81D1A0-2FED-4626-9E47-D2EB7D6ABBD9}" type="presParOf" srcId="{5EA3F9E2-B67C-4F79-9C35-D9D1F82F16F1}" destId="{73791D68-0C8C-460C-8809-CF1E2A1E1B57}" srcOrd="3" destOrd="0" presId="urn:microsoft.com/office/officeart/2005/8/layout/vList4"/>
    <dgm:cxn modelId="{D7910760-109D-4E25-9883-A57A9F9D2478}" type="presParOf" srcId="{5EA3F9E2-B67C-4F79-9C35-D9D1F82F16F1}" destId="{A5C37B20-EC2A-4B42-816F-F7A9AB780CBD}" srcOrd="4" destOrd="0" presId="urn:microsoft.com/office/officeart/2005/8/layout/vList4"/>
    <dgm:cxn modelId="{F33F61CE-476C-4001-8A78-6E01A6D784A0}" type="presParOf" srcId="{A5C37B20-EC2A-4B42-816F-F7A9AB780CBD}" destId="{57EA64DB-539A-4F7B-9177-02D2BED4BCDF}" srcOrd="0" destOrd="0" presId="urn:microsoft.com/office/officeart/2005/8/layout/vList4"/>
    <dgm:cxn modelId="{DFBDF589-DADF-4BDE-B41B-AF41FE05CCE7}" type="presParOf" srcId="{A5C37B20-EC2A-4B42-816F-F7A9AB780CBD}" destId="{B121CA3D-F5F7-4D01-9655-B9C342160249}" srcOrd="1" destOrd="0" presId="urn:microsoft.com/office/officeart/2005/8/layout/vList4"/>
    <dgm:cxn modelId="{7C1848DE-931B-44DB-A708-18D3F306B5D2}" type="presParOf" srcId="{A5C37B20-EC2A-4B42-816F-F7A9AB780CBD}" destId="{9804A890-3341-4707-84AE-9C16BA7B6081}" srcOrd="2" destOrd="0" presId="urn:microsoft.com/office/officeart/2005/8/layout/vList4"/>
    <dgm:cxn modelId="{142FDC71-C9A4-4F90-B705-82F7C8B7E712}" type="presParOf" srcId="{5EA3F9E2-B67C-4F79-9C35-D9D1F82F16F1}" destId="{0246322D-8426-4E2B-8EC9-CBBAAADD06EF}" srcOrd="5" destOrd="0" presId="urn:microsoft.com/office/officeart/2005/8/layout/vList4"/>
    <dgm:cxn modelId="{CC925BE0-337C-4F24-874C-2C06D1032FA7}" type="presParOf" srcId="{5EA3F9E2-B67C-4F79-9C35-D9D1F82F16F1}" destId="{1CA9C983-90C8-47F2-A30A-EA0CF32BE6AD}" srcOrd="6" destOrd="0" presId="urn:microsoft.com/office/officeart/2005/8/layout/vList4"/>
    <dgm:cxn modelId="{2B6E5B4E-CC42-4A0D-9B28-A070435330D7}" type="presParOf" srcId="{1CA9C983-90C8-47F2-A30A-EA0CF32BE6AD}" destId="{A02B5723-2C0C-4B73-85D8-5482390C6ECC}" srcOrd="0" destOrd="0" presId="urn:microsoft.com/office/officeart/2005/8/layout/vList4"/>
    <dgm:cxn modelId="{81E37071-B16D-43E3-95BE-8247FA946F44}" type="presParOf" srcId="{1CA9C983-90C8-47F2-A30A-EA0CF32BE6AD}" destId="{48F8CE39-54EF-4481-AB22-33A8C39993B4}" srcOrd="1" destOrd="0" presId="urn:microsoft.com/office/officeart/2005/8/layout/vList4"/>
    <dgm:cxn modelId="{288D6A84-7463-4BBF-B2AC-83AEEBD7C813}" type="presParOf" srcId="{1CA9C983-90C8-47F2-A30A-EA0CF32BE6AD}" destId="{1715E8EA-B076-4F4E-8ACE-7EC31BAEC111}" srcOrd="2" destOrd="0" presId="urn:microsoft.com/office/officeart/2005/8/layout/vList4"/>
    <dgm:cxn modelId="{4F4E3C8B-4D93-4BB9-82B2-6484CCF4B647}" type="presParOf" srcId="{5EA3F9E2-B67C-4F79-9C35-D9D1F82F16F1}" destId="{5D87D718-A407-4945-8167-F17EF6B2A7B0}" srcOrd="7" destOrd="0" presId="urn:microsoft.com/office/officeart/2005/8/layout/vList4"/>
    <dgm:cxn modelId="{8EB7F152-748C-4D74-AECB-08A4D059040B}" type="presParOf" srcId="{5EA3F9E2-B67C-4F79-9C35-D9D1F82F16F1}" destId="{34F18B20-D174-4486-94EC-C255421F65B1}" srcOrd="8" destOrd="0" presId="urn:microsoft.com/office/officeart/2005/8/layout/vList4"/>
    <dgm:cxn modelId="{4B3CD504-E0EE-49BA-A560-8FAA96475292}" type="presParOf" srcId="{34F18B20-D174-4486-94EC-C255421F65B1}" destId="{F2C528D3-AB01-4CC6-BA8B-0FD0835693B0}" srcOrd="0" destOrd="0" presId="urn:microsoft.com/office/officeart/2005/8/layout/vList4"/>
    <dgm:cxn modelId="{18BD9580-EC2B-4114-BD0A-367C950E8C60}" type="presParOf" srcId="{34F18B20-D174-4486-94EC-C255421F65B1}" destId="{343E9518-69EC-4BCD-A7E0-0673230002E9}" srcOrd="1" destOrd="0" presId="urn:microsoft.com/office/officeart/2005/8/layout/vList4"/>
    <dgm:cxn modelId="{4D105831-0C53-435B-835D-7B4C0471891C}" type="presParOf" srcId="{34F18B20-D174-4486-94EC-C255421F65B1}" destId="{2EDA9403-DDE0-430A-85A3-DF803BA20997}" srcOrd="2" destOrd="0" presId="urn:microsoft.com/office/officeart/2005/8/layout/vList4"/>
    <dgm:cxn modelId="{8F9D611E-B5C0-47F2-A8B1-254045B89774}" type="presParOf" srcId="{5EA3F9E2-B67C-4F79-9C35-D9D1F82F16F1}" destId="{1DF1DE1B-5BEF-4087-B001-E3D513046386}" srcOrd="9" destOrd="0" presId="urn:microsoft.com/office/officeart/2005/8/layout/vList4"/>
    <dgm:cxn modelId="{B3EBEA05-AF36-4EE4-A587-4DA33AFAACFC}" type="presParOf" srcId="{5EA3F9E2-B67C-4F79-9C35-D9D1F82F16F1}" destId="{8F1EC1D1-3AD9-4297-B928-EDFE08777F26}" srcOrd="10" destOrd="0" presId="urn:microsoft.com/office/officeart/2005/8/layout/vList4"/>
    <dgm:cxn modelId="{B06F1F0D-9335-436E-8F77-545653757745}" type="presParOf" srcId="{8F1EC1D1-3AD9-4297-B928-EDFE08777F26}" destId="{00A58727-207B-4356-82DD-F9068BD28245}" srcOrd="0" destOrd="0" presId="urn:microsoft.com/office/officeart/2005/8/layout/vList4"/>
    <dgm:cxn modelId="{CEE25431-B92A-4683-AA87-323EE807140D}" type="presParOf" srcId="{8F1EC1D1-3AD9-4297-B928-EDFE08777F26}" destId="{0DF62E77-213E-46C9-8BEF-E9539FB873DF}" srcOrd="1" destOrd="0" presId="urn:microsoft.com/office/officeart/2005/8/layout/vList4"/>
    <dgm:cxn modelId="{48AFAF4C-F1AA-42FE-B46B-79C6500AEE9D}" type="presParOf" srcId="{8F1EC1D1-3AD9-4297-B928-EDFE08777F26}" destId="{31D25A0B-55C0-4693-AC57-FB1B77882B5B}" srcOrd="2" destOrd="0" presId="urn:microsoft.com/office/officeart/2005/8/layout/vList4"/>
    <dgm:cxn modelId="{914292B7-4D3B-44D6-A72F-F4FC15C350D2}" type="presParOf" srcId="{5EA3F9E2-B67C-4F79-9C35-D9D1F82F16F1}" destId="{2FEA86C6-3772-4118-9997-2330627F760B}" srcOrd="11" destOrd="0" presId="urn:microsoft.com/office/officeart/2005/8/layout/vList4"/>
    <dgm:cxn modelId="{AF8E397E-9507-4968-AC07-73D76AF76F93}" type="presParOf" srcId="{5EA3F9E2-B67C-4F79-9C35-D9D1F82F16F1}" destId="{097B0562-C43F-4DEB-8D45-891B317DA6F5}" srcOrd="12" destOrd="0" presId="urn:microsoft.com/office/officeart/2005/8/layout/vList4"/>
    <dgm:cxn modelId="{B4206F13-35F1-443B-844D-DE6518A9BF18}" type="presParOf" srcId="{097B0562-C43F-4DEB-8D45-891B317DA6F5}" destId="{FD41D82F-9C7C-4C1E-9E09-802C0905EB9D}" srcOrd="0" destOrd="0" presId="urn:microsoft.com/office/officeart/2005/8/layout/vList4"/>
    <dgm:cxn modelId="{86281B69-81EB-43A1-B584-82F1A35CE63C}" type="presParOf" srcId="{097B0562-C43F-4DEB-8D45-891B317DA6F5}" destId="{F026C6C6-22AA-4EB9-BBD7-651EA8106A43}" srcOrd="1" destOrd="0" presId="urn:microsoft.com/office/officeart/2005/8/layout/vList4"/>
    <dgm:cxn modelId="{610AA2AC-E412-400C-91CE-372FA3536829}" type="presParOf" srcId="{097B0562-C43F-4DEB-8D45-891B317DA6F5}" destId="{2FB79F8A-B778-416A-95C2-D3DDAED223D7}"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C2415-99DF-4C2C-A69F-D636CDE4B3A5}">
      <dsp:nvSpPr>
        <dsp:cNvPr id="0" name=""/>
        <dsp:cNvSpPr/>
      </dsp:nvSpPr>
      <dsp:spPr>
        <a:xfrm>
          <a:off x="0" y="0"/>
          <a:ext cx="8424936" cy="7377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altLang="zh-CN" sz="3400" kern="1200" dirty="0" smtClean="0">
              <a:hlinkClick xmlns:r="http://schemas.openxmlformats.org/officeDocument/2006/relationships" r:id="" action="ppaction://hlinksldjump"/>
            </a:rPr>
            <a:t>Socket</a:t>
          </a:r>
          <a:endParaRPr lang="zh-CN" altLang="en-US" sz="3400" kern="1200" dirty="0"/>
        </a:p>
      </dsp:txBody>
      <dsp:txXfrm>
        <a:off x="1758760" y="0"/>
        <a:ext cx="6666175" cy="737730"/>
      </dsp:txXfrm>
    </dsp:sp>
    <dsp:sp modelId="{E67E0523-5FBD-4424-91AB-BF82ADE83A09}">
      <dsp:nvSpPr>
        <dsp:cNvPr id="0" name=""/>
        <dsp:cNvSpPr/>
      </dsp:nvSpPr>
      <dsp:spPr>
        <a:xfrm>
          <a:off x="73773" y="73773"/>
          <a:ext cx="1684987" cy="590184"/>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57000" b="-5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A4E475-3F5D-4BDF-B78E-081CD3E40602}">
      <dsp:nvSpPr>
        <dsp:cNvPr id="0" name=""/>
        <dsp:cNvSpPr/>
      </dsp:nvSpPr>
      <dsp:spPr>
        <a:xfrm>
          <a:off x="0" y="811503"/>
          <a:ext cx="8424936" cy="7377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altLang="zh-CN" sz="3400" kern="1200" dirty="0" smtClean="0">
              <a:hlinkClick xmlns:r="http://schemas.openxmlformats.org/officeDocument/2006/relationships" r:id="" action="ppaction://hlinksldjump"/>
            </a:rPr>
            <a:t>Java Socket</a:t>
          </a:r>
          <a:endParaRPr lang="zh-CN" altLang="en-US" sz="3400" kern="1200" dirty="0"/>
        </a:p>
      </dsp:txBody>
      <dsp:txXfrm>
        <a:off x="1758760" y="811503"/>
        <a:ext cx="6666175" cy="737730"/>
      </dsp:txXfrm>
    </dsp:sp>
    <dsp:sp modelId="{96C01A90-475E-4205-9B3B-40A7E7C314A2}">
      <dsp:nvSpPr>
        <dsp:cNvPr id="0" name=""/>
        <dsp:cNvSpPr/>
      </dsp:nvSpPr>
      <dsp:spPr>
        <a:xfrm>
          <a:off x="73773" y="885276"/>
          <a:ext cx="1684987" cy="590184"/>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EA64DB-539A-4F7B-9177-02D2BED4BCDF}">
      <dsp:nvSpPr>
        <dsp:cNvPr id="0" name=""/>
        <dsp:cNvSpPr/>
      </dsp:nvSpPr>
      <dsp:spPr>
        <a:xfrm>
          <a:off x="0" y="1623006"/>
          <a:ext cx="8424936" cy="7377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altLang="zh-CN" sz="3400" kern="1200" dirty="0" smtClean="0">
              <a:hlinkClick xmlns:r="http://schemas.openxmlformats.org/officeDocument/2006/relationships" r:id="" action="ppaction://hlinksldjump"/>
            </a:rPr>
            <a:t>RPC</a:t>
          </a:r>
          <a:endParaRPr lang="zh-CN" altLang="en-US" sz="3400" kern="1200" dirty="0"/>
        </a:p>
      </dsp:txBody>
      <dsp:txXfrm>
        <a:off x="1758760" y="1623006"/>
        <a:ext cx="6666175" cy="737730"/>
      </dsp:txXfrm>
    </dsp:sp>
    <dsp:sp modelId="{B121CA3D-F5F7-4D01-9655-B9C342160249}">
      <dsp:nvSpPr>
        <dsp:cNvPr id="0" name=""/>
        <dsp:cNvSpPr/>
      </dsp:nvSpPr>
      <dsp:spPr>
        <a:xfrm>
          <a:off x="73773" y="1696779"/>
          <a:ext cx="1684987" cy="590184"/>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2B5723-2C0C-4B73-85D8-5482390C6ECC}">
      <dsp:nvSpPr>
        <dsp:cNvPr id="0" name=""/>
        <dsp:cNvSpPr/>
      </dsp:nvSpPr>
      <dsp:spPr>
        <a:xfrm>
          <a:off x="0" y="2434510"/>
          <a:ext cx="8424936" cy="7377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altLang="zh-CN" sz="3400" kern="1200" dirty="0" smtClean="0">
              <a:hlinkClick xmlns:r="http://schemas.openxmlformats.org/officeDocument/2006/relationships" r:id="" action="ppaction://hlinksldjump"/>
            </a:rPr>
            <a:t>RMI</a:t>
          </a:r>
          <a:endParaRPr lang="zh-CN" altLang="en-US" sz="3400" kern="1200" dirty="0"/>
        </a:p>
      </dsp:txBody>
      <dsp:txXfrm>
        <a:off x="1758760" y="2434510"/>
        <a:ext cx="6666175" cy="737730"/>
      </dsp:txXfrm>
    </dsp:sp>
    <dsp:sp modelId="{48F8CE39-54EF-4481-AB22-33A8C39993B4}">
      <dsp:nvSpPr>
        <dsp:cNvPr id="0" name=""/>
        <dsp:cNvSpPr/>
      </dsp:nvSpPr>
      <dsp:spPr>
        <a:xfrm>
          <a:off x="73773" y="2508283"/>
          <a:ext cx="1684987" cy="590184"/>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C528D3-AB01-4CC6-BA8B-0FD0835693B0}">
      <dsp:nvSpPr>
        <dsp:cNvPr id="0" name=""/>
        <dsp:cNvSpPr/>
      </dsp:nvSpPr>
      <dsp:spPr>
        <a:xfrm>
          <a:off x="0" y="3246013"/>
          <a:ext cx="8424936" cy="7377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altLang="zh-CN" sz="3400" kern="1200" dirty="0" err="1" smtClean="0">
              <a:hlinkClick xmlns:r="http://schemas.openxmlformats.org/officeDocument/2006/relationships" r:id="" action="ppaction://hlinksldjump"/>
            </a:rPr>
            <a:t>Zookeeper+RMI</a:t>
          </a:r>
          <a:endParaRPr lang="zh-CN" altLang="en-US" sz="3400" kern="1200" dirty="0"/>
        </a:p>
      </dsp:txBody>
      <dsp:txXfrm>
        <a:off x="1758760" y="3246013"/>
        <a:ext cx="6666175" cy="737730"/>
      </dsp:txXfrm>
    </dsp:sp>
    <dsp:sp modelId="{343E9518-69EC-4BCD-A7E0-0673230002E9}">
      <dsp:nvSpPr>
        <dsp:cNvPr id="0" name=""/>
        <dsp:cNvSpPr/>
      </dsp:nvSpPr>
      <dsp:spPr>
        <a:xfrm>
          <a:off x="73773" y="3319786"/>
          <a:ext cx="1684987" cy="590184"/>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A58727-207B-4356-82DD-F9068BD28245}">
      <dsp:nvSpPr>
        <dsp:cNvPr id="0" name=""/>
        <dsp:cNvSpPr/>
      </dsp:nvSpPr>
      <dsp:spPr>
        <a:xfrm>
          <a:off x="0" y="4057517"/>
          <a:ext cx="8424936" cy="7377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altLang="zh-CN" sz="3400" kern="1200" dirty="0" smtClean="0">
              <a:hlinkClick xmlns:r="http://schemas.openxmlformats.org/officeDocument/2006/relationships" r:id="" action="ppaction://hlinksldjump"/>
            </a:rPr>
            <a:t>Hessian</a:t>
          </a:r>
          <a:endParaRPr lang="zh-CN" altLang="en-US" sz="3400" kern="1200" dirty="0"/>
        </a:p>
      </dsp:txBody>
      <dsp:txXfrm>
        <a:off x="1758760" y="4057517"/>
        <a:ext cx="6666175" cy="737730"/>
      </dsp:txXfrm>
    </dsp:sp>
    <dsp:sp modelId="{0DF62E77-213E-46C9-8BEF-E9539FB873DF}">
      <dsp:nvSpPr>
        <dsp:cNvPr id="0" name=""/>
        <dsp:cNvSpPr/>
      </dsp:nvSpPr>
      <dsp:spPr>
        <a:xfrm>
          <a:off x="73773" y="4131290"/>
          <a:ext cx="1684987" cy="590184"/>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41D82F-9C7C-4C1E-9E09-802C0905EB9D}">
      <dsp:nvSpPr>
        <dsp:cNvPr id="0" name=""/>
        <dsp:cNvSpPr/>
      </dsp:nvSpPr>
      <dsp:spPr>
        <a:xfrm>
          <a:off x="0" y="4869020"/>
          <a:ext cx="8424936" cy="7377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altLang="zh-CN" sz="3400" kern="1200" dirty="0" smtClean="0">
              <a:hlinkClick xmlns:r="http://schemas.openxmlformats.org/officeDocument/2006/relationships" r:id="" action="ppaction://hlinksldjump"/>
            </a:rPr>
            <a:t>Hedwig</a:t>
          </a:r>
          <a:endParaRPr lang="zh-CN" altLang="en-US" sz="3400" kern="1200" dirty="0"/>
        </a:p>
      </dsp:txBody>
      <dsp:txXfrm>
        <a:off x="1758760" y="4869020"/>
        <a:ext cx="6666175" cy="737730"/>
      </dsp:txXfrm>
    </dsp:sp>
    <dsp:sp modelId="{F026C6C6-22AA-4EB9-BBD7-651EA8106A43}">
      <dsp:nvSpPr>
        <dsp:cNvPr id="0" name=""/>
        <dsp:cNvSpPr/>
      </dsp:nvSpPr>
      <dsp:spPr>
        <a:xfrm>
          <a:off x="73773" y="4942793"/>
          <a:ext cx="1684987" cy="590184"/>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fld id="{81F92052-21A6-46A2-A216-A2627C7C736B}" type="datetimeFigureOut">
              <a:rPr lang="zh-CN" altLang="en-US"/>
              <a:pPr>
                <a:defRPr/>
              </a:pPr>
              <a:t>2016/7/26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宋体" charset="-122"/>
              </a:defRPr>
            </a:lvl1pPr>
          </a:lstStyle>
          <a:p>
            <a:pPr>
              <a:defRPr/>
            </a:pPr>
            <a:fld id="{E9BF800A-7D59-461D-99AE-52FE59A097F7}" type="slidenum">
              <a:rPr lang="zh-CN" altLang="en-US"/>
              <a:pPr>
                <a:defRPr/>
              </a:pPr>
              <a:t>‹#›</a:t>
            </a:fld>
            <a:endParaRPr lang="zh-CN" altLang="en-US"/>
          </a:p>
        </p:txBody>
      </p:sp>
    </p:spTree>
    <p:extLst>
      <p:ext uri="{BB962C8B-B14F-4D97-AF65-F5344CB8AC3E}">
        <p14:creationId xmlns:p14="http://schemas.microsoft.com/office/powerpoint/2010/main" val="17690954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宋体" charset="-122"/>
        <a:cs typeface="+mn-cs"/>
      </a:defRPr>
    </a:lvl1pPr>
    <a:lvl2pPr marL="457200" algn="l" rtl="0" eaLnBrk="0" fontAlgn="base" hangingPunct="0">
      <a:spcBef>
        <a:spcPct val="30000"/>
      </a:spcBef>
      <a:spcAft>
        <a:spcPct val="0"/>
      </a:spcAft>
      <a:defRPr sz="1200" kern="1200">
        <a:solidFill>
          <a:schemeClr val="tx1"/>
        </a:solidFill>
        <a:latin typeface="+mn-lt"/>
        <a:ea typeface="宋体" charset="-122"/>
        <a:cs typeface="+mn-cs"/>
      </a:defRPr>
    </a:lvl2pPr>
    <a:lvl3pPr marL="914400" algn="l" rtl="0" eaLnBrk="0" fontAlgn="base" hangingPunct="0">
      <a:spcBef>
        <a:spcPct val="30000"/>
      </a:spcBef>
      <a:spcAft>
        <a:spcPct val="0"/>
      </a:spcAft>
      <a:defRPr sz="1200" kern="1200">
        <a:solidFill>
          <a:schemeClr val="tx1"/>
        </a:solidFill>
        <a:latin typeface="+mn-lt"/>
        <a:ea typeface="宋体" charset="-122"/>
        <a:cs typeface="+mn-cs"/>
      </a:defRPr>
    </a:lvl3pPr>
    <a:lvl4pPr marL="1371600" algn="l" rtl="0" eaLnBrk="0" fontAlgn="base" hangingPunct="0">
      <a:spcBef>
        <a:spcPct val="30000"/>
      </a:spcBef>
      <a:spcAft>
        <a:spcPct val="0"/>
      </a:spcAft>
      <a:defRPr sz="1200" kern="1200">
        <a:solidFill>
          <a:schemeClr val="tx1"/>
        </a:solidFill>
        <a:latin typeface="+mn-lt"/>
        <a:ea typeface="宋体" charset="-122"/>
        <a:cs typeface="+mn-cs"/>
      </a:defRPr>
    </a:lvl4pPr>
    <a:lvl5pPr marL="1828800" algn="l" rtl="0" eaLnBrk="0" fontAlgn="base" hangingPunct="0">
      <a:spcBef>
        <a:spcPct val="30000"/>
      </a:spcBef>
      <a:spcAft>
        <a:spcPct val="0"/>
      </a:spcAft>
      <a:defRPr sz="1200" kern="1200">
        <a:solidFill>
          <a:schemeClr val="tx1"/>
        </a:solidFill>
        <a:latin typeface="+mn-lt"/>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a:lstStyle/>
          <a:p>
            <a:endParaRPr lang="zh-CN" altLang="en-US" smtClean="0">
              <a:ea typeface="宋体" pitchFamily="2" charset="-122"/>
            </a:endParaRPr>
          </a:p>
        </p:txBody>
      </p:sp>
      <p:sp>
        <p:nvSpPr>
          <p:cNvPr id="10244" name="灯片编号占位符 3"/>
          <p:cNvSpPr>
            <a:spLocks noGrp="1"/>
          </p:cNvSpPr>
          <p:nvPr>
            <p:ph type="sldNum" sz="quarter" idx="5"/>
          </p:nvPr>
        </p:nvSpPr>
        <p:spPr bwMode="auto">
          <a:noFill/>
          <a:ln>
            <a:miter lim="800000"/>
            <a:headEnd/>
            <a:tailEnd/>
          </a:ln>
        </p:spPr>
        <p:txBody>
          <a:bodyPr/>
          <a:lstStyle/>
          <a:p>
            <a:fld id="{F0569859-F19F-4497-896E-9E4BD2080BB2}" type="slidenum">
              <a:rPr lang="zh-CN" altLang="en-US" smtClean="0">
                <a:ea typeface="宋体" pitchFamily="2" charset="-122"/>
              </a:rPr>
              <a:pPr/>
              <a:t>1</a:t>
            </a:fld>
            <a:endParaRPr lang="zh-CN" altLang="en-US" smtClean="0">
              <a:ea typeface="宋体" pitchFamily="2" charset="-122"/>
            </a:endParaRPr>
          </a:p>
        </p:txBody>
      </p:sp>
    </p:spTree>
    <p:extLst>
      <p:ext uri="{BB962C8B-B14F-4D97-AF65-F5344CB8AC3E}">
        <p14:creationId xmlns:p14="http://schemas.microsoft.com/office/powerpoint/2010/main" val="1550125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36</a:t>
            </a:fld>
            <a:endParaRPr lang="en-US" altLang="zh-CN" sz="1200">
              <a:latin typeface="+mn-lt"/>
              <a:ea typeface="+mn-ea"/>
            </a:endParaRPr>
          </a:p>
        </p:txBody>
      </p:sp>
    </p:spTree>
    <p:extLst>
      <p:ext uri="{BB962C8B-B14F-4D97-AF65-F5344CB8AC3E}">
        <p14:creationId xmlns:p14="http://schemas.microsoft.com/office/powerpoint/2010/main" val="1162271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37</a:t>
            </a:fld>
            <a:endParaRPr lang="en-US" altLang="zh-CN" sz="1200">
              <a:latin typeface="+mn-lt"/>
              <a:ea typeface="+mn-ea"/>
            </a:endParaRPr>
          </a:p>
        </p:txBody>
      </p:sp>
    </p:spTree>
    <p:extLst>
      <p:ext uri="{BB962C8B-B14F-4D97-AF65-F5344CB8AC3E}">
        <p14:creationId xmlns:p14="http://schemas.microsoft.com/office/powerpoint/2010/main" val="4215268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38</a:t>
            </a:fld>
            <a:endParaRPr lang="en-US" altLang="zh-CN" sz="1200">
              <a:latin typeface="+mn-lt"/>
              <a:ea typeface="+mn-ea"/>
            </a:endParaRPr>
          </a:p>
        </p:txBody>
      </p:sp>
    </p:spTree>
    <p:extLst>
      <p:ext uri="{BB962C8B-B14F-4D97-AF65-F5344CB8AC3E}">
        <p14:creationId xmlns:p14="http://schemas.microsoft.com/office/powerpoint/2010/main" val="1854704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39</a:t>
            </a:fld>
            <a:endParaRPr lang="en-US" altLang="zh-CN" sz="1200">
              <a:latin typeface="+mn-lt"/>
              <a:ea typeface="+mn-ea"/>
            </a:endParaRPr>
          </a:p>
        </p:txBody>
      </p:sp>
    </p:spTree>
    <p:extLst>
      <p:ext uri="{BB962C8B-B14F-4D97-AF65-F5344CB8AC3E}">
        <p14:creationId xmlns:p14="http://schemas.microsoft.com/office/powerpoint/2010/main" val="2364609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40</a:t>
            </a:fld>
            <a:endParaRPr lang="en-US" altLang="zh-CN" sz="1200">
              <a:latin typeface="+mn-lt"/>
              <a:ea typeface="+mn-ea"/>
            </a:endParaRPr>
          </a:p>
        </p:txBody>
      </p:sp>
    </p:spTree>
    <p:extLst>
      <p:ext uri="{BB962C8B-B14F-4D97-AF65-F5344CB8AC3E}">
        <p14:creationId xmlns:p14="http://schemas.microsoft.com/office/powerpoint/2010/main" val="983115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41</a:t>
            </a:fld>
            <a:endParaRPr lang="en-US" altLang="zh-CN" sz="1200">
              <a:latin typeface="+mn-lt"/>
              <a:ea typeface="+mn-ea"/>
            </a:endParaRPr>
          </a:p>
        </p:txBody>
      </p:sp>
    </p:spTree>
    <p:extLst>
      <p:ext uri="{BB962C8B-B14F-4D97-AF65-F5344CB8AC3E}">
        <p14:creationId xmlns:p14="http://schemas.microsoft.com/office/powerpoint/2010/main" val="991604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42</a:t>
            </a:fld>
            <a:endParaRPr lang="en-US" altLang="zh-CN" sz="1200">
              <a:latin typeface="+mn-lt"/>
              <a:ea typeface="+mn-ea"/>
            </a:endParaRPr>
          </a:p>
        </p:txBody>
      </p:sp>
    </p:spTree>
    <p:extLst>
      <p:ext uri="{BB962C8B-B14F-4D97-AF65-F5344CB8AC3E}">
        <p14:creationId xmlns:p14="http://schemas.microsoft.com/office/powerpoint/2010/main" val="2931366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43</a:t>
            </a:fld>
            <a:endParaRPr lang="en-US" altLang="zh-CN" sz="1200">
              <a:latin typeface="+mn-lt"/>
              <a:ea typeface="+mn-ea"/>
            </a:endParaRPr>
          </a:p>
        </p:txBody>
      </p:sp>
    </p:spTree>
    <p:extLst>
      <p:ext uri="{BB962C8B-B14F-4D97-AF65-F5344CB8AC3E}">
        <p14:creationId xmlns:p14="http://schemas.microsoft.com/office/powerpoint/2010/main" val="2805946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44</a:t>
            </a:fld>
            <a:endParaRPr lang="en-US" altLang="zh-CN" sz="1200">
              <a:latin typeface="+mn-lt"/>
              <a:ea typeface="+mn-ea"/>
            </a:endParaRPr>
          </a:p>
        </p:txBody>
      </p:sp>
    </p:spTree>
    <p:extLst>
      <p:ext uri="{BB962C8B-B14F-4D97-AF65-F5344CB8AC3E}">
        <p14:creationId xmlns:p14="http://schemas.microsoft.com/office/powerpoint/2010/main" val="47646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45</a:t>
            </a:fld>
            <a:endParaRPr lang="en-US" altLang="zh-CN" sz="1200">
              <a:latin typeface="+mn-lt"/>
              <a:ea typeface="+mn-ea"/>
            </a:endParaRPr>
          </a:p>
        </p:txBody>
      </p:sp>
    </p:spTree>
    <p:extLst>
      <p:ext uri="{BB962C8B-B14F-4D97-AF65-F5344CB8AC3E}">
        <p14:creationId xmlns:p14="http://schemas.microsoft.com/office/powerpoint/2010/main" val="4259758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28</a:t>
            </a:fld>
            <a:endParaRPr lang="en-US" altLang="zh-CN" sz="1200">
              <a:latin typeface="+mn-lt"/>
              <a:ea typeface="+mn-ea"/>
            </a:endParaRPr>
          </a:p>
        </p:txBody>
      </p:sp>
    </p:spTree>
    <p:extLst>
      <p:ext uri="{BB962C8B-B14F-4D97-AF65-F5344CB8AC3E}">
        <p14:creationId xmlns:p14="http://schemas.microsoft.com/office/powerpoint/2010/main" val="2395518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46</a:t>
            </a:fld>
            <a:endParaRPr lang="en-US" altLang="zh-CN" sz="1200">
              <a:latin typeface="+mn-lt"/>
              <a:ea typeface="+mn-ea"/>
            </a:endParaRPr>
          </a:p>
        </p:txBody>
      </p:sp>
    </p:spTree>
    <p:extLst>
      <p:ext uri="{BB962C8B-B14F-4D97-AF65-F5344CB8AC3E}">
        <p14:creationId xmlns:p14="http://schemas.microsoft.com/office/powerpoint/2010/main" val="3783912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47</a:t>
            </a:fld>
            <a:endParaRPr lang="en-US" altLang="zh-CN" sz="1200">
              <a:latin typeface="+mn-lt"/>
              <a:ea typeface="+mn-ea"/>
            </a:endParaRPr>
          </a:p>
        </p:txBody>
      </p:sp>
    </p:spTree>
    <p:extLst>
      <p:ext uri="{BB962C8B-B14F-4D97-AF65-F5344CB8AC3E}">
        <p14:creationId xmlns:p14="http://schemas.microsoft.com/office/powerpoint/2010/main" val="690425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48</a:t>
            </a:fld>
            <a:endParaRPr lang="en-US" altLang="zh-CN" sz="1200">
              <a:latin typeface="+mn-lt"/>
              <a:ea typeface="+mn-ea"/>
            </a:endParaRPr>
          </a:p>
        </p:txBody>
      </p:sp>
    </p:spTree>
    <p:extLst>
      <p:ext uri="{BB962C8B-B14F-4D97-AF65-F5344CB8AC3E}">
        <p14:creationId xmlns:p14="http://schemas.microsoft.com/office/powerpoint/2010/main" val="2332223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49</a:t>
            </a:fld>
            <a:endParaRPr lang="en-US" altLang="zh-CN" sz="1200">
              <a:latin typeface="+mn-lt"/>
              <a:ea typeface="+mn-ea"/>
            </a:endParaRPr>
          </a:p>
        </p:txBody>
      </p:sp>
    </p:spTree>
    <p:extLst>
      <p:ext uri="{BB962C8B-B14F-4D97-AF65-F5344CB8AC3E}">
        <p14:creationId xmlns:p14="http://schemas.microsoft.com/office/powerpoint/2010/main" val="1399361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50</a:t>
            </a:fld>
            <a:endParaRPr lang="en-US" altLang="zh-CN" sz="1200">
              <a:latin typeface="+mn-lt"/>
              <a:ea typeface="+mn-ea"/>
            </a:endParaRPr>
          </a:p>
        </p:txBody>
      </p:sp>
    </p:spTree>
    <p:extLst>
      <p:ext uri="{BB962C8B-B14F-4D97-AF65-F5344CB8AC3E}">
        <p14:creationId xmlns:p14="http://schemas.microsoft.com/office/powerpoint/2010/main" val="417072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51</a:t>
            </a:fld>
            <a:endParaRPr lang="en-US" altLang="zh-CN" sz="1200">
              <a:latin typeface="+mn-lt"/>
              <a:ea typeface="+mn-ea"/>
            </a:endParaRPr>
          </a:p>
        </p:txBody>
      </p:sp>
    </p:spTree>
    <p:extLst>
      <p:ext uri="{BB962C8B-B14F-4D97-AF65-F5344CB8AC3E}">
        <p14:creationId xmlns:p14="http://schemas.microsoft.com/office/powerpoint/2010/main" val="2230138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52</a:t>
            </a:fld>
            <a:endParaRPr lang="en-US" altLang="zh-CN" sz="1200">
              <a:latin typeface="+mn-lt"/>
              <a:ea typeface="+mn-ea"/>
            </a:endParaRPr>
          </a:p>
        </p:txBody>
      </p:sp>
    </p:spTree>
    <p:extLst>
      <p:ext uri="{BB962C8B-B14F-4D97-AF65-F5344CB8AC3E}">
        <p14:creationId xmlns:p14="http://schemas.microsoft.com/office/powerpoint/2010/main" val="3454806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53</a:t>
            </a:fld>
            <a:endParaRPr lang="en-US" altLang="zh-CN" sz="1200">
              <a:latin typeface="+mn-lt"/>
              <a:ea typeface="+mn-ea"/>
            </a:endParaRPr>
          </a:p>
        </p:txBody>
      </p:sp>
    </p:spTree>
    <p:extLst>
      <p:ext uri="{BB962C8B-B14F-4D97-AF65-F5344CB8AC3E}">
        <p14:creationId xmlns:p14="http://schemas.microsoft.com/office/powerpoint/2010/main" val="2426975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54</a:t>
            </a:fld>
            <a:endParaRPr lang="en-US" altLang="zh-CN" sz="1200">
              <a:latin typeface="+mn-lt"/>
              <a:ea typeface="+mn-ea"/>
            </a:endParaRPr>
          </a:p>
        </p:txBody>
      </p:sp>
    </p:spTree>
    <p:extLst>
      <p:ext uri="{BB962C8B-B14F-4D97-AF65-F5344CB8AC3E}">
        <p14:creationId xmlns:p14="http://schemas.microsoft.com/office/powerpoint/2010/main" val="4149581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55</a:t>
            </a:fld>
            <a:endParaRPr lang="en-US" altLang="zh-CN" sz="1200">
              <a:latin typeface="+mn-lt"/>
              <a:ea typeface="+mn-ea"/>
            </a:endParaRPr>
          </a:p>
        </p:txBody>
      </p:sp>
    </p:spTree>
    <p:extLst>
      <p:ext uri="{BB962C8B-B14F-4D97-AF65-F5344CB8AC3E}">
        <p14:creationId xmlns:p14="http://schemas.microsoft.com/office/powerpoint/2010/main" val="1438853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29</a:t>
            </a:fld>
            <a:endParaRPr lang="en-US" altLang="zh-CN" sz="1200">
              <a:latin typeface="+mn-lt"/>
              <a:ea typeface="+mn-ea"/>
            </a:endParaRPr>
          </a:p>
        </p:txBody>
      </p:sp>
    </p:spTree>
    <p:extLst>
      <p:ext uri="{BB962C8B-B14F-4D97-AF65-F5344CB8AC3E}">
        <p14:creationId xmlns:p14="http://schemas.microsoft.com/office/powerpoint/2010/main" val="1104258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56</a:t>
            </a:fld>
            <a:endParaRPr lang="en-US" altLang="zh-CN" sz="1200">
              <a:latin typeface="+mn-lt"/>
              <a:ea typeface="+mn-ea"/>
            </a:endParaRPr>
          </a:p>
        </p:txBody>
      </p:sp>
    </p:spTree>
    <p:extLst>
      <p:ext uri="{BB962C8B-B14F-4D97-AF65-F5344CB8AC3E}">
        <p14:creationId xmlns:p14="http://schemas.microsoft.com/office/powerpoint/2010/main" val="8678165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57</a:t>
            </a:fld>
            <a:endParaRPr lang="en-US" altLang="zh-CN" sz="1200">
              <a:latin typeface="+mn-lt"/>
              <a:ea typeface="+mn-ea"/>
            </a:endParaRPr>
          </a:p>
        </p:txBody>
      </p:sp>
    </p:spTree>
    <p:extLst>
      <p:ext uri="{BB962C8B-B14F-4D97-AF65-F5344CB8AC3E}">
        <p14:creationId xmlns:p14="http://schemas.microsoft.com/office/powerpoint/2010/main" val="3660285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58</a:t>
            </a:fld>
            <a:endParaRPr lang="en-US" altLang="zh-CN" sz="1200">
              <a:latin typeface="+mn-lt"/>
              <a:ea typeface="+mn-ea"/>
            </a:endParaRPr>
          </a:p>
        </p:txBody>
      </p:sp>
    </p:spTree>
    <p:extLst>
      <p:ext uri="{BB962C8B-B14F-4D97-AF65-F5344CB8AC3E}">
        <p14:creationId xmlns:p14="http://schemas.microsoft.com/office/powerpoint/2010/main" val="3665514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59</a:t>
            </a:fld>
            <a:endParaRPr lang="en-US" altLang="zh-CN" sz="1200">
              <a:latin typeface="+mn-lt"/>
              <a:ea typeface="+mn-ea"/>
            </a:endParaRPr>
          </a:p>
        </p:txBody>
      </p:sp>
    </p:spTree>
    <p:extLst>
      <p:ext uri="{BB962C8B-B14F-4D97-AF65-F5344CB8AC3E}">
        <p14:creationId xmlns:p14="http://schemas.microsoft.com/office/powerpoint/2010/main" val="29232021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60</a:t>
            </a:fld>
            <a:endParaRPr lang="en-US" altLang="zh-CN" sz="1200">
              <a:latin typeface="+mn-lt"/>
              <a:ea typeface="+mn-ea"/>
            </a:endParaRPr>
          </a:p>
        </p:txBody>
      </p:sp>
    </p:spTree>
    <p:extLst>
      <p:ext uri="{BB962C8B-B14F-4D97-AF65-F5344CB8AC3E}">
        <p14:creationId xmlns:p14="http://schemas.microsoft.com/office/powerpoint/2010/main" val="2350776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61</a:t>
            </a:fld>
            <a:endParaRPr lang="en-US" altLang="zh-CN" sz="1200">
              <a:latin typeface="+mn-lt"/>
              <a:ea typeface="+mn-ea"/>
            </a:endParaRPr>
          </a:p>
        </p:txBody>
      </p:sp>
    </p:spTree>
    <p:extLst>
      <p:ext uri="{BB962C8B-B14F-4D97-AF65-F5344CB8AC3E}">
        <p14:creationId xmlns:p14="http://schemas.microsoft.com/office/powerpoint/2010/main" val="29100262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62</a:t>
            </a:fld>
            <a:endParaRPr lang="en-US" altLang="zh-CN" sz="1200">
              <a:latin typeface="+mn-lt"/>
              <a:ea typeface="+mn-ea"/>
            </a:endParaRPr>
          </a:p>
        </p:txBody>
      </p:sp>
    </p:spTree>
    <p:extLst>
      <p:ext uri="{BB962C8B-B14F-4D97-AF65-F5344CB8AC3E}">
        <p14:creationId xmlns:p14="http://schemas.microsoft.com/office/powerpoint/2010/main" val="8052117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63</a:t>
            </a:fld>
            <a:endParaRPr lang="en-US" altLang="zh-CN" sz="1200">
              <a:latin typeface="+mn-lt"/>
              <a:ea typeface="+mn-ea"/>
            </a:endParaRPr>
          </a:p>
        </p:txBody>
      </p:sp>
    </p:spTree>
    <p:extLst>
      <p:ext uri="{BB962C8B-B14F-4D97-AF65-F5344CB8AC3E}">
        <p14:creationId xmlns:p14="http://schemas.microsoft.com/office/powerpoint/2010/main" val="393479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30</a:t>
            </a:fld>
            <a:endParaRPr lang="en-US" altLang="zh-CN" sz="1200">
              <a:latin typeface="+mn-lt"/>
              <a:ea typeface="+mn-ea"/>
            </a:endParaRPr>
          </a:p>
        </p:txBody>
      </p:sp>
    </p:spTree>
    <p:extLst>
      <p:ext uri="{BB962C8B-B14F-4D97-AF65-F5344CB8AC3E}">
        <p14:creationId xmlns:p14="http://schemas.microsoft.com/office/powerpoint/2010/main" val="1140418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31</a:t>
            </a:fld>
            <a:endParaRPr lang="en-US" altLang="zh-CN" sz="1200">
              <a:latin typeface="+mn-lt"/>
              <a:ea typeface="+mn-ea"/>
            </a:endParaRPr>
          </a:p>
        </p:txBody>
      </p:sp>
    </p:spTree>
    <p:extLst>
      <p:ext uri="{BB962C8B-B14F-4D97-AF65-F5344CB8AC3E}">
        <p14:creationId xmlns:p14="http://schemas.microsoft.com/office/powerpoint/2010/main" val="1649496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32</a:t>
            </a:fld>
            <a:endParaRPr lang="en-US" altLang="zh-CN" sz="1200">
              <a:latin typeface="+mn-lt"/>
              <a:ea typeface="+mn-ea"/>
            </a:endParaRPr>
          </a:p>
        </p:txBody>
      </p:sp>
    </p:spTree>
    <p:extLst>
      <p:ext uri="{BB962C8B-B14F-4D97-AF65-F5344CB8AC3E}">
        <p14:creationId xmlns:p14="http://schemas.microsoft.com/office/powerpoint/2010/main" val="3858012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33</a:t>
            </a:fld>
            <a:endParaRPr lang="en-US" altLang="zh-CN" sz="1200">
              <a:latin typeface="+mn-lt"/>
              <a:ea typeface="+mn-ea"/>
            </a:endParaRPr>
          </a:p>
        </p:txBody>
      </p:sp>
    </p:spTree>
    <p:extLst>
      <p:ext uri="{BB962C8B-B14F-4D97-AF65-F5344CB8AC3E}">
        <p14:creationId xmlns:p14="http://schemas.microsoft.com/office/powerpoint/2010/main" val="4256217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34</a:t>
            </a:fld>
            <a:endParaRPr lang="en-US" altLang="zh-CN" sz="1200">
              <a:latin typeface="+mn-lt"/>
              <a:ea typeface="+mn-ea"/>
            </a:endParaRPr>
          </a:p>
        </p:txBody>
      </p:sp>
    </p:spTree>
    <p:extLst>
      <p:ext uri="{BB962C8B-B14F-4D97-AF65-F5344CB8AC3E}">
        <p14:creationId xmlns:p14="http://schemas.microsoft.com/office/powerpoint/2010/main" val="2699204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日期占位符 3"/>
          <p:cNvSpPr txBox="1">
            <a:spLocks noGrp="1"/>
          </p:cNvSpPr>
          <p:nvPr/>
        </p:nvSpPr>
        <p:spPr>
          <a:xfrm>
            <a:off x="3884027" y="0"/>
            <a:ext cx="2972421" cy="457513"/>
          </a:xfrm>
          <a:prstGeom prst="rect">
            <a:avLst/>
          </a:prstGeom>
          <a:noFill/>
        </p:spPr>
        <p:txBody>
          <a:bodyPr lIns="91435" tIns="45718" rIns="91435" bIns="45718"/>
          <a:lstStyle/>
          <a:p>
            <a:pPr algn="r" fontAlgn="auto">
              <a:spcBef>
                <a:spcPts val="0"/>
              </a:spcBef>
              <a:spcAft>
                <a:spcPts val="0"/>
              </a:spcAft>
              <a:defRPr/>
            </a:pPr>
            <a:fld id="{FEB1C232-BBEB-4375-A85E-A61EB668F919}" type="datetime8">
              <a:rPr lang="zh-CN" altLang="en-US" sz="1200">
                <a:latin typeface="+mn-lt"/>
                <a:ea typeface="+mn-ea"/>
              </a:rPr>
              <a:pPr algn="r" fontAlgn="auto">
                <a:spcBef>
                  <a:spcPts val="0"/>
                </a:spcBef>
                <a:spcAft>
                  <a:spcPts val="0"/>
                </a:spcAft>
                <a:defRPr/>
              </a:pPr>
              <a:t>2016年7月26日2时33分</a:t>
            </a:fld>
            <a:endParaRPr lang="en-US" altLang="zh-CN" sz="1200">
              <a:latin typeface="+mn-lt"/>
              <a:ea typeface="+mn-ea"/>
            </a:endParaRPr>
          </a:p>
        </p:txBody>
      </p:sp>
      <p:sp>
        <p:nvSpPr>
          <p:cNvPr id="5" name="页脚占位符 4"/>
          <p:cNvSpPr txBox="1">
            <a:spLocks noGrp="1"/>
          </p:cNvSpPr>
          <p:nvPr/>
        </p:nvSpPr>
        <p:spPr>
          <a:xfrm>
            <a:off x="1" y="8684926"/>
            <a:ext cx="2972421" cy="457513"/>
          </a:xfrm>
          <a:prstGeom prst="rect">
            <a:avLst/>
          </a:prstGeom>
          <a:noFill/>
        </p:spPr>
        <p:txBody>
          <a:bodyPr lIns="91435" tIns="45718" rIns="91435" bIns="45718" anchor="b"/>
          <a:lstStyle/>
          <a:p>
            <a:pPr fontAlgn="auto">
              <a:spcBef>
                <a:spcPts val="0"/>
              </a:spcBef>
              <a:spcAft>
                <a:spcPts val="0"/>
              </a:spcAft>
              <a:defRPr/>
            </a:pPr>
            <a:r>
              <a:rPr lang="en-US" altLang="zh-CN" sz="1200" dirty="0">
                <a:latin typeface="+mn-lt"/>
                <a:ea typeface="+mn-ea"/>
              </a:rPr>
              <a:t>© 2004 Microsoft Corporation. All rights reserved.</a:t>
            </a:r>
          </a:p>
          <a:p>
            <a:pPr fontAlgn="auto">
              <a:spcBef>
                <a:spcPts val="0"/>
              </a:spcBef>
              <a:spcAft>
                <a:spcPts val="0"/>
              </a:spcAft>
              <a:defRPr/>
            </a:pPr>
            <a:r>
              <a:rPr lang="en-US" altLang="zh-CN" sz="1200" dirty="0">
                <a:latin typeface="+mn-lt"/>
                <a:ea typeface="+mn-ea"/>
              </a:rPr>
              <a:t>This presentation is for informational purposes only. Microsoft makes no warranties, express or implied, in this summary.</a:t>
            </a:r>
            <a:endParaRPr lang="en-US" altLang="zh-CN" sz="1200" dirty="0">
              <a:latin typeface="Times New Roman" pitchFamily="18" charset="0"/>
              <a:ea typeface="+mn-ea"/>
            </a:endParaRPr>
          </a:p>
        </p:txBody>
      </p:sp>
      <p:sp>
        <p:nvSpPr>
          <p:cNvPr id="6" name="灯片编号占位符 5"/>
          <p:cNvSpPr txBox="1">
            <a:spLocks noGrp="1"/>
          </p:cNvSpPr>
          <p:nvPr/>
        </p:nvSpPr>
        <p:spPr>
          <a:xfrm>
            <a:off x="3884027" y="8684926"/>
            <a:ext cx="2972421" cy="457513"/>
          </a:xfrm>
          <a:prstGeom prst="rect">
            <a:avLst/>
          </a:prstGeom>
          <a:noFill/>
        </p:spPr>
        <p:txBody>
          <a:bodyPr lIns="91435" tIns="45718" rIns="91435" bIns="45718" anchor="b"/>
          <a:lstStyle/>
          <a:p>
            <a:pPr algn="r" fontAlgn="auto">
              <a:spcBef>
                <a:spcPts val="0"/>
              </a:spcBef>
              <a:spcAft>
                <a:spcPts val="0"/>
              </a:spcAft>
              <a:defRPr/>
            </a:pPr>
            <a:fld id="{6DBBAD23-722F-40DD-BA37-2014114AB2A6}" type="slidenum">
              <a:rPr lang="zh-CN" altLang="en-US" sz="1200">
                <a:latin typeface="+mn-lt"/>
                <a:ea typeface="+mn-ea"/>
              </a:rPr>
              <a:pPr algn="r" fontAlgn="auto">
                <a:spcBef>
                  <a:spcPts val="0"/>
                </a:spcBef>
                <a:spcAft>
                  <a:spcPts val="0"/>
                </a:spcAft>
                <a:defRPr/>
              </a:pPr>
              <a:t>35</a:t>
            </a:fld>
            <a:endParaRPr lang="en-US" altLang="zh-CN" sz="1200">
              <a:latin typeface="+mn-lt"/>
              <a:ea typeface="+mn-ea"/>
            </a:endParaRPr>
          </a:p>
        </p:txBody>
      </p:sp>
    </p:spTree>
    <p:extLst>
      <p:ext uri="{BB962C8B-B14F-4D97-AF65-F5344CB8AC3E}">
        <p14:creationId xmlns:p14="http://schemas.microsoft.com/office/powerpoint/2010/main" val="167298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AD3625A-B62A-43D4-885A-A2134484BFC2}" type="datetimeFigureOut">
              <a:rPr lang="zh-CN" altLang="en-US"/>
              <a:pPr>
                <a:defRPr/>
              </a:pPr>
              <a:t>2016/7/26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ACA9687-9E46-4E33-9E34-7CBB97D60E98}"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A88D8BB-BB3D-4991-9459-082D199B42CD}" type="datetimeFigureOut">
              <a:rPr lang="zh-CN" altLang="en-US"/>
              <a:pPr>
                <a:defRPr/>
              </a:pPr>
              <a:t>2016/7/26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12DF982-3FFE-4957-B791-2987D335BBC5}"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AA970A8-DA8E-44BF-B613-F510FD8F79B6}" type="datetimeFigureOut">
              <a:rPr lang="zh-CN" altLang="en-US"/>
              <a:pPr>
                <a:defRPr/>
              </a:pPr>
              <a:t>2016/7/26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267943-13A8-4752-9305-B5E3CD475C45}"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4C06D67-95ED-474C-ABA9-2CEECB801C1D}" type="datetimeFigureOut">
              <a:rPr lang="zh-CN" altLang="en-US"/>
              <a:pPr>
                <a:defRPr/>
              </a:pPr>
              <a:t>2016/7/26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4D40FD5-5C54-45D5-96F1-DD900637BAFD}"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D51E7D3-BF49-4BE2-AA60-C223009B7E1B}" type="datetimeFigureOut">
              <a:rPr lang="zh-CN" altLang="en-US"/>
              <a:pPr>
                <a:defRPr/>
              </a:pPr>
              <a:t>2016/7/26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25DE121-CBB5-495D-9094-7448E6B8C4D2}"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D916B91-91F2-49E1-BDBA-49F96F3641A9}" type="datetimeFigureOut">
              <a:rPr lang="zh-CN" altLang="en-US"/>
              <a:pPr>
                <a:defRPr/>
              </a:pPr>
              <a:t>2016/7/26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BB1888B-3B36-4251-A61D-FD98905419B4}"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E0F3DA4-E10B-4ED8-8547-159FC5773899}" type="datetimeFigureOut">
              <a:rPr lang="zh-CN" altLang="en-US"/>
              <a:pPr>
                <a:defRPr/>
              </a:pPr>
              <a:t>2016/7/26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4E30378-EB6F-438E-912C-47147881D2A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AEF1D33-0504-4B0B-B060-90CD1D08A338}" type="datetimeFigureOut">
              <a:rPr lang="zh-CN" altLang="en-US"/>
              <a:pPr>
                <a:defRPr/>
              </a:pPr>
              <a:t>2016/7/26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4EC42A2-4FC6-45C9-9E30-F1B90A34FD56}"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31F7527-6E66-4CF4-834D-144AB6CC292E}" type="datetimeFigureOut">
              <a:rPr lang="zh-CN" altLang="en-US"/>
              <a:pPr>
                <a:defRPr/>
              </a:pPr>
              <a:t>2016/7/26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7DB45495-DA02-4B48-AB52-AEAE4FA98B1F}"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2ACA725-8EFA-49AD-8A3D-1AE97F1A0EB4}" type="datetimeFigureOut">
              <a:rPr lang="zh-CN" altLang="en-US"/>
              <a:pPr>
                <a:defRPr/>
              </a:pPr>
              <a:t>2016/7/26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55835B5-458F-49A9-9ED1-AEB3DEB3B76F}"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91B42DD-21A4-4AA9-97CA-887B93D141B6}" type="datetimeFigureOut">
              <a:rPr lang="zh-CN" altLang="en-US"/>
              <a:pPr>
                <a:defRPr/>
              </a:pPr>
              <a:t>2016/7/26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1C4FE75-A660-4EA5-A7CA-CD97260C47B5}"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charset="-122"/>
              </a:defRPr>
            </a:lvl1pPr>
          </a:lstStyle>
          <a:p>
            <a:pPr>
              <a:defRPr/>
            </a:pPr>
            <a:fld id="{2A2CD958-8C6F-4644-B1CD-1E5E0424BA72}" type="datetimeFigureOut">
              <a:rPr lang="zh-CN" altLang="en-US"/>
              <a:pPr>
                <a:defRPr/>
              </a:pPr>
              <a:t>2016/7/26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charset="-122"/>
              </a:defRPr>
            </a:lvl1pPr>
          </a:lstStyle>
          <a:p>
            <a:pPr>
              <a:defRPr/>
            </a:pPr>
            <a:fld id="{F8C34D7A-2A4E-4B03-8E82-E2572E8C9F6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宋体"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宋体"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宋体"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宋体"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宋体"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宋体"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9.png"/><Relationship Id="rId4" Type="http://schemas.openxmlformats.org/officeDocument/2006/relationships/oleObject" Target="../embeddings/oleObject1.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0.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0.wmf"/><Relationship Id="rId4" Type="http://schemas.openxmlformats.org/officeDocument/2006/relationships/oleObject" Target="../embeddings/oleObject3.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21.png"/><Relationship Id="rId4" Type="http://schemas.openxmlformats.org/officeDocument/2006/relationships/oleObject" Target="../embeddings/oleObject4.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36.xml"/><Relationship Id="rId7"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22.png"/><Relationship Id="rId4" Type="http://schemas.openxmlformats.org/officeDocument/2006/relationships/oleObject" Target="../embeddings/oleObject5.bin"/><Relationship Id="rId9" Type="http://schemas.openxmlformats.org/officeDocument/2006/relationships/image" Target="../media/image24.png"/></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2875" y="2363143"/>
            <a:ext cx="8858250" cy="1785937"/>
          </a:xfrm>
          <a:prstGeom prst="roundRect">
            <a:avLst>
              <a:gd name="adj" fmla="val 12033"/>
            </a:avLst>
          </a:prstGeom>
          <a:solidFill>
            <a:schemeClr val="bg1"/>
          </a:solidFill>
          <a:ln>
            <a:noFill/>
          </a:ln>
          <a:effectLst>
            <a:outerShdw blurRad="762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 name="TextBox 3"/>
          <p:cNvSpPr txBox="1"/>
          <p:nvPr/>
        </p:nvSpPr>
        <p:spPr>
          <a:xfrm>
            <a:off x="357158" y="2492896"/>
            <a:ext cx="6015042" cy="1508105"/>
          </a:xfrm>
          <a:prstGeom prst="rect">
            <a:avLst/>
          </a:prstGeom>
          <a:noFill/>
        </p:spPr>
        <p:txBody>
          <a:bodyPr wrap="square">
            <a:spAutoFit/>
          </a:bodyPr>
          <a:lstStyle/>
          <a:p>
            <a:r>
              <a:rPr lang="zh-CN" altLang="en-US" sz="3600" dirty="0" smtClean="0">
                <a:latin typeface="微软雅黑" pitchFamily="34" charset="-122"/>
                <a:ea typeface="微软雅黑" pitchFamily="34" charset="-122"/>
              </a:rPr>
              <a:t>从零打造</a:t>
            </a:r>
            <a:r>
              <a:rPr lang="en-US" altLang="zh-CN" sz="3600" dirty="0" smtClean="0">
                <a:latin typeface="微软雅黑" pitchFamily="34" charset="-122"/>
                <a:ea typeface="微软雅黑" pitchFamily="34" charset="-122"/>
              </a:rPr>
              <a:t>RPC</a:t>
            </a:r>
            <a:r>
              <a:rPr lang="zh-CN" altLang="en-US" sz="3600" dirty="0" smtClean="0">
                <a:latin typeface="微软雅黑" pitchFamily="34" charset="-122"/>
                <a:ea typeface="微软雅黑" pitchFamily="34" charset="-122"/>
              </a:rPr>
              <a:t>服务框架</a:t>
            </a:r>
            <a:endParaRPr lang="en-US" altLang="zh-CN" sz="3600" dirty="0">
              <a:latin typeface="微软雅黑" pitchFamily="34" charset="-122"/>
              <a:ea typeface="微软雅黑" pitchFamily="34" charset="-122"/>
            </a:endParaRPr>
          </a:p>
          <a:p>
            <a:r>
              <a:rPr lang="en-US" altLang="zh-CN" sz="3600" dirty="0" smtClean="0">
                <a:solidFill>
                  <a:schemeClr val="tx2">
                    <a:lumMod val="60000"/>
                    <a:lumOff val="40000"/>
                  </a:schemeClr>
                </a:solidFill>
                <a:latin typeface="微软雅黑" pitchFamily="34" charset="-122"/>
                <a:ea typeface="微软雅黑" pitchFamily="34" charset="-122"/>
              </a:rPr>
              <a:t>          </a:t>
            </a:r>
            <a:r>
              <a:rPr lang="en-US" altLang="zh-CN" sz="3200" dirty="0" smtClean="0">
                <a:solidFill>
                  <a:schemeClr val="tx2">
                    <a:lumMod val="60000"/>
                    <a:lumOff val="40000"/>
                  </a:schemeClr>
                </a:solidFill>
                <a:latin typeface="微软雅黑" pitchFamily="34" charset="-122"/>
                <a:ea typeface="微软雅黑" pitchFamily="34" charset="-122"/>
              </a:rPr>
              <a:t>                              </a:t>
            </a:r>
            <a:r>
              <a:rPr lang="zh-CN" altLang="en-US" sz="2000" dirty="0" smtClean="0">
                <a:solidFill>
                  <a:schemeClr val="tx2">
                    <a:lumMod val="60000"/>
                    <a:lumOff val="40000"/>
                  </a:schemeClr>
                </a:solidFill>
                <a:latin typeface="微软雅黑" pitchFamily="34" charset="-122"/>
                <a:ea typeface="微软雅黑" pitchFamily="34" charset="-122"/>
              </a:rPr>
              <a:t>吴文祺</a:t>
            </a:r>
            <a:endParaRPr lang="en-US" altLang="zh-CN" sz="2000" dirty="0" smtClean="0">
              <a:latin typeface="微软雅黑" pitchFamily="34" charset="-122"/>
              <a:ea typeface="微软雅黑" pitchFamily="34" charset="-122"/>
            </a:endParaRPr>
          </a:p>
          <a:p>
            <a:pPr algn="r" fontAlgn="auto">
              <a:spcBef>
                <a:spcPts val="0"/>
              </a:spcBef>
              <a:spcAft>
                <a:spcPts val="0"/>
              </a:spcAft>
              <a:defRPr/>
            </a:pPr>
            <a:r>
              <a:rPr lang="en-US" altLang="zh-CN" sz="2000" dirty="0" smtClean="0">
                <a:latin typeface="微软雅黑" pitchFamily="34" charset="-122"/>
                <a:ea typeface="微软雅黑" pitchFamily="34" charset="-122"/>
              </a:rPr>
              <a:t>2016.02.19</a:t>
            </a:r>
          </a:p>
        </p:txBody>
      </p:sp>
      <p:pic>
        <p:nvPicPr>
          <p:cNvPr id="2052" name="Picture 9"/>
          <p:cNvPicPr>
            <a:picLocks noChangeAspect="1" noChangeArrowheads="1"/>
          </p:cNvPicPr>
          <p:nvPr/>
        </p:nvPicPr>
        <p:blipFill>
          <a:blip r:embed="rId3" cstate="print"/>
          <a:srcRect/>
          <a:stretch>
            <a:fillRect/>
          </a:stretch>
        </p:blipFill>
        <p:spPr bwMode="auto">
          <a:xfrm>
            <a:off x="7324725" y="2500313"/>
            <a:ext cx="733425" cy="714375"/>
          </a:xfrm>
          <a:prstGeom prst="rect">
            <a:avLst/>
          </a:prstGeom>
          <a:noFill/>
          <a:ln w="9525">
            <a:noFill/>
            <a:miter lim="800000"/>
            <a:headEnd/>
            <a:tailEnd/>
          </a:ln>
        </p:spPr>
      </p:pic>
      <p:pic>
        <p:nvPicPr>
          <p:cNvPr id="2053" name="Picture 10"/>
          <p:cNvPicPr>
            <a:picLocks noChangeAspect="1" noChangeArrowheads="1"/>
          </p:cNvPicPr>
          <p:nvPr/>
        </p:nvPicPr>
        <p:blipFill>
          <a:blip r:embed="rId4" cstate="print"/>
          <a:srcRect/>
          <a:stretch>
            <a:fillRect/>
          </a:stretch>
        </p:blipFill>
        <p:spPr bwMode="auto">
          <a:xfrm>
            <a:off x="8120063" y="2500313"/>
            <a:ext cx="714375" cy="714375"/>
          </a:xfrm>
          <a:prstGeom prst="rect">
            <a:avLst/>
          </a:prstGeom>
          <a:noFill/>
          <a:ln w="9525">
            <a:noFill/>
            <a:miter lim="800000"/>
            <a:headEnd/>
            <a:tailEnd/>
          </a:ln>
        </p:spPr>
      </p:pic>
      <p:pic>
        <p:nvPicPr>
          <p:cNvPr id="2054" name="Picture 11"/>
          <p:cNvPicPr>
            <a:picLocks noChangeAspect="1" noChangeArrowheads="1"/>
          </p:cNvPicPr>
          <p:nvPr/>
        </p:nvPicPr>
        <p:blipFill>
          <a:blip r:embed="rId5" cstate="print"/>
          <a:srcRect/>
          <a:stretch>
            <a:fillRect/>
          </a:stretch>
        </p:blipFill>
        <p:spPr bwMode="auto">
          <a:xfrm>
            <a:off x="6500813" y="3257550"/>
            <a:ext cx="762000" cy="742950"/>
          </a:xfrm>
          <a:prstGeom prst="rect">
            <a:avLst/>
          </a:prstGeom>
          <a:noFill/>
          <a:ln w="9525">
            <a:noFill/>
            <a:miter lim="800000"/>
            <a:headEnd/>
            <a:tailEnd/>
          </a:ln>
        </p:spPr>
      </p:pic>
      <p:pic>
        <p:nvPicPr>
          <p:cNvPr id="2055" name="Picture 13"/>
          <p:cNvPicPr>
            <a:picLocks noChangeAspect="1" noChangeArrowheads="1"/>
          </p:cNvPicPr>
          <p:nvPr/>
        </p:nvPicPr>
        <p:blipFill>
          <a:blip r:embed="rId6" cstate="print"/>
          <a:srcRect/>
          <a:stretch>
            <a:fillRect/>
          </a:stretch>
        </p:blipFill>
        <p:spPr bwMode="auto">
          <a:xfrm>
            <a:off x="7334250" y="3265488"/>
            <a:ext cx="735013" cy="735012"/>
          </a:xfrm>
          <a:prstGeom prst="rect">
            <a:avLst/>
          </a:prstGeom>
          <a:noFill/>
          <a:ln w="9525">
            <a:noFill/>
            <a:miter lim="800000"/>
            <a:headEnd/>
            <a:tailEnd/>
          </a:ln>
        </p:spPr>
      </p:pic>
      <p:pic>
        <p:nvPicPr>
          <p:cNvPr id="2056" name="Picture 14"/>
          <p:cNvPicPr>
            <a:picLocks noChangeAspect="1" noChangeArrowheads="1"/>
          </p:cNvPicPr>
          <p:nvPr/>
        </p:nvPicPr>
        <p:blipFill>
          <a:blip r:embed="rId7" cstate="print"/>
          <a:srcRect/>
          <a:stretch>
            <a:fillRect/>
          </a:stretch>
        </p:blipFill>
        <p:spPr bwMode="auto">
          <a:xfrm>
            <a:off x="8120063" y="3571875"/>
            <a:ext cx="428625" cy="428625"/>
          </a:xfrm>
          <a:prstGeom prst="rect">
            <a:avLst/>
          </a:prstGeom>
          <a:noFill/>
          <a:ln w="9525">
            <a:noFill/>
            <a:miter lim="800000"/>
            <a:headEnd/>
            <a:tailEnd/>
          </a:ln>
        </p:spPr>
      </p:pic>
      <p:pic>
        <p:nvPicPr>
          <p:cNvPr id="2057" name="Picture 14"/>
          <p:cNvPicPr>
            <a:picLocks noChangeAspect="1" noChangeArrowheads="1"/>
          </p:cNvPicPr>
          <p:nvPr/>
        </p:nvPicPr>
        <p:blipFill>
          <a:blip r:embed="rId7" cstate="print"/>
          <a:srcRect/>
          <a:stretch>
            <a:fillRect/>
          </a:stretch>
        </p:blipFill>
        <p:spPr bwMode="auto">
          <a:xfrm>
            <a:off x="8548688" y="3265488"/>
            <a:ext cx="285750" cy="285750"/>
          </a:xfrm>
          <a:prstGeom prst="rect">
            <a:avLst/>
          </a:prstGeom>
          <a:noFill/>
          <a:ln w="9525">
            <a:noFill/>
            <a:miter lim="800000"/>
            <a:headEnd/>
            <a:tailEnd/>
          </a:ln>
        </p:spPr>
      </p:pic>
      <p:pic>
        <p:nvPicPr>
          <p:cNvPr id="2058" name="Picture 13"/>
          <p:cNvPicPr>
            <a:picLocks noChangeAspect="1" noChangeArrowheads="1"/>
          </p:cNvPicPr>
          <p:nvPr/>
        </p:nvPicPr>
        <p:blipFill>
          <a:blip r:embed="rId6" cstate="print"/>
          <a:srcRect/>
          <a:stretch>
            <a:fillRect/>
          </a:stretch>
        </p:blipFill>
        <p:spPr bwMode="auto">
          <a:xfrm>
            <a:off x="6472238" y="2471738"/>
            <a:ext cx="785812" cy="735012"/>
          </a:xfrm>
          <a:prstGeom prst="rect">
            <a:avLst/>
          </a:prstGeom>
          <a:noFill/>
          <a:ln w="9525">
            <a:noFill/>
            <a:miter lim="800000"/>
            <a:headEnd/>
            <a:tailEnd/>
          </a:ln>
        </p:spPr>
      </p:pic>
      <p:pic>
        <p:nvPicPr>
          <p:cNvPr id="2059" name="Picture 2" descr="C:\Users\wenshitao\Desktop\1号店 LOGO\1STORE logo.png"/>
          <p:cNvPicPr>
            <a:picLocks noChangeAspect="1" noChangeArrowheads="1"/>
          </p:cNvPicPr>
          <p:nvPr/>
        </p:nvPicPr>
        <p:blipFill>
          <a:blip r:embed="rId8" cstate="print"/>
          <a:srcRect/>
          <a:stretch>
            <a:fillRect/>
          </a:stretch>
        </p:blipFill>
        <p:spPr bwMode="auto">
          <a:xfrm>
            <a:off x="6510338" y="2490788"/>
            <a:ext cx="717550" cy="677862"/>
          </a:xfrm>
          <a:prstGeom prst="rect">
            <a:avLst/>
          </a:prstGeom>
          <a:noFill/>
          <a:ln w="9525">
            <a:noFill/>
            <a:miter lim="800000"/>
            <a:headEnd/>
            <a:tailEnd/>
          </a:ln>
        </p:spPr>
      </p:pic>
      <p:pic>
        <p:nvPicPr>
          <p:cNvPr id="2060" name="Picture 4" descr="C:\Users\wenshitao\Desktop\1STORE logo.png"/>
          <p:cNvPicPr>
            <a:picLocks noChangeAspect="1" noChangeArrowheads="1"/>
          </p:cNvPicPr>
          <p:nvPr/>
        </p:nvPicPr>
        <p:blipFill>
          <a:blip r:embed="rId9" cstate="print"/>
          <a:srcRect/>
          <a:stretch>
            <a:fillRect/>
          </a:stretch>
        </p:blipFill>
        <p:spPr bwMode="auto">
          <a:xfrm>
            <a:off x="3563888" y="620688"/>
            <a:ext cx="1931988" cy="1643062"/>
          </a:xfrm>
          <a:prstGeom prst="rect">
            <a:avLst/>
          </a:prstGeom>
          <a:noFill/>
          <a:ln w="9525">
            <a:noFill/>
            <a:miter lim="800000"/>
            <a:headEnd/>
            <a:tailEnd/>
          </a:ln>
        </p:spPr>
      </p:pic>
    </p:spTree>
    <p:extLst>
      <p:ext uri="{BB962C8B-B14F-4D97-AF65-F5344CB8AC3E}">
        <p14:creationId xmlns:p14="http://schemas.microsoft.com/office/powerpoint/2010/main" val="144418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3113621"/>
            <a:ext cx="5544616" cy="3469170"/>
          </a:xfrm>
          <a:prstGeom prst="rect">
            <a:avLst/>
          </a:prstGeom>
        </p:spPr>
      </p:pic>
      <p:sp>
        <p:nvSpPr>
          <p:cNvPr id="6" name="矩形 5"/>
          <p:cNvSpPr/>
          <p:nvPr/>
        </p:nvSpPr>
        <p:spPr>
          <a:xfrm>
            <a:off x="1003401" y="4293096"/>
            <a:ext cx="2378268" cy="2031325"/>
          </a:xfrm>
          <a:prstGeom prst="rect">
            <a:avLst/>
          </a:prstGeom>
        </p:spPr>
        <p:txBody>
          <a:bodyPr wrap="square">
            <a:spAutoFit/>
          </a:bodyPr>
          <a:lstStyle/>
          <a:p>
            <a:r>
              <a:rPr lang="zh-CN" altLang="en-US" dirty="0"/>
              <a:t>FIN，关闭连接</a:t>
            </a:r>
          </a:p>
          <a:p>
            <a:endParaRPr lang="en-US" altLang="zh-CN" dirty="0" smtClean="0"/>
          </a:p>
          <a:p>
            <a:r>
              <a:rPr lang="zh-CN" altLang="en-US" dirty="0"/>
              <a:t>ACK，表示响应</a:t>
            </a:r>
          </a:p>
          <a:p>
            <a:endParaRPr lang="en-US" altLang="zh-CN" dirty="0" smtClean="0"/>
          </a:p>
          <a:p>
            <a:r>
              <a:rPr lang="zh-CN" altLang="en-US" dirty="0" smtClean="0"/>
              <a:t>PSH，有数据传输</a:t>
            </a:r>
            <a:endParaRPr lang="zh-CN" altLang="en-US" dirty="0"/>
          </a:p>
          <a:p>
            <a:endParaRPr lang="zh-CN" altLang="en-US" dirty="0"/>
          </a:p>
          <a:p>
            <a:r>
              <a:rPr lang="zh-CN" altLang="en-US" dirty="0" smtClean="0"/>
              <a:t>RST</a:t>
            </a:r>
            <a:r>
              <a:rPr lang="zh-CN" altLang="en-US" dirty="0"/>
              <a:t>，</a:t>
            </a:r>
            <a:r>
              <a:rPr lang="zh-CN" altLang="en-US" dirty="0" smtClean="0"/>
              <a:t>连接</a:t>
            </a:r>
            <a:r>
              <a:rPr lang="zh-CN" altLang="en-US" dirty="0"/>
              <a:t>重置。</a:t>
            </a:r>
          </a:p>
        </p:txBody>
      </p:sp>
      <p:sp>
        <p:nvSpPr>
          <p:cNvPr id="7" name="矩形 6"/>
          <p:cNvSpPr/>
          <p:nvPr/>
        </p:nvSpPr>
        <p:spPr>
          <a:xfrm>
            <a:off x="0" y="620688"/>
            <a:ext cx="9144000" cy="2862322"/>
          </a:xfrm>
          <a:prstGeom prst="rect">
            <a:avLst/>
          </a:prstGeom>
        </p:spPr>
        <p:txBody>
          <a:bodyPr wrap="square">
            <a:spAutoFit/>
          </a:bodyPr>
          <a:lstStyle/>
          <a:p>
            <a:r>
              <a:rPr lang="zh-CN" altLang="en-US" sz="2000" dirty="0">
                <a:solidFill>
                  <a:srgbClr val="333333"/>
                </a:solidFill>
                <a:latin typeface="Georgia" panose="02040502050405020303" pitchFamily="18" charset="0"/>
              </a:rPr>
              <a:t>图示过程如下：</a:t>
            </a:r>
          </a:p>
          <a:p>
            <a:pPr>
              <a:buFont typeface="Arial" panose="020B0604020202020204" pitchFamily="34" charset="0"/>
              <a:buChar char="•"/>
            </a:pPr>
            <a:r>
              <a:rPr lang="zh-CN" altLang="en-US" sz="2000" dirty="0" smtClean="0">
                <a:solidFill>
                  <a:srgbClr val="333333"/>
                </a:solidFill>
                <a:latin typeface="Georgia" panose="02040502050405020303" pitchFamily="18" charset="0"/>
              </a:rPr>
              <a:t>某个应用进程首先调用</a:t>
            </a:r>
            <a:r>
              <a:rPr lang="en-US" altLang="zh-CN" sz="2000" dirty="0">
                <a:solidFill>
                  <a:srgbClr val="D16349"/>
                </a:solidFill>
                <a:latin typeface="Georgia" panose="02040502050405020303" pitchFamily="18" charset="0"/>
              </a:rPr>
              <a:t>close</a:t>
            </a:r>
            <a:r>
              <a:rPr lang="zh-CN" altLang="en-US" sz="2000" dirty="0">
                <a:solidFill>
                  <a:srgbClr val="D16349"/>
                </a:solidFill>
                <a:latin typeface="Georgia" panose="02040502050405020303" pitchFamily="18" charset="0"/>
              </a:rPr>
              <a:t>主动关闭连接，这时</a:t>
            </a:r>
            <a:r>
              <a:rPr lang="en-US" altLang="zh-CN" sz="2000" dirty="0">
                <a:solidFill>
                  <a:srgbClr val="D16349"/>
                </a:solidFill>
                <a:latin typeface="Georgia" panose="02040502050405020303" pitchFamily="18" charset="0"/>
              </a:rPr>
              <a:t>TCP</a:t>
            </a:r>
            <a:r>
              <a:rPr lang="zh-CN" altLang="en-US" sz="2000" dirty="0">
                <a:solidFill>
                  <a:srgbClr val="D16349"/>
                </a:solidFill>
                <a:latin typeface="Georgia" panose="02040502050405020303" pitchFamily="18" charset="0"/>
              </a:rPr>
              <a:t>发送一个</a:t>
            </a:r>
            <a:r>
              <a:rPr lang="en-US" altLang="zh-CN" sz="2000" dirty="0">
                <a:solidFill>
                  <a:srgbClr val="D16349"/>
                </a:solidFill>
                <a:latin typeface="Georgia" panose="02040502050405020303" pitchFamily="18" charset="0"/>
              </a:rPr>
              <a:t>FIN M</a:t>
            </a:r>
            <a:r>
              <a:rPr lang="zh-CN" altLang="en-US" sz="2000" dirty="0">
                <a:solidFill>
                  <a:srgbClr val="D16349"/>
                </a:solidFill>
                <a:latin typeface="Georgia" panose="02040502050405020303" pitchFamily="18" charset="0"/>
              </a:rPr>
              <a:t>；</a:t>
            </a:r>
            <a:endParaRPr lang="zh-CN" altLang="en-US" sz="2000" dirty="0">
              <a:solidFill>
                <a:srgbClr val="333333"/>
              </a:solidFill>
              <a:latin typeface="Georgia" panose="02040502050405020303" pitchFamily="18" charset="0"/>
            </a:endParaRPr>
          </a:p>
          <a:p>
            <a:pPr>
              <a:buFont typeface="Arial" panose="020B0604020202020204" pitchFamily="34" charset="0"/>
              <a:buChar char="•"/>
            </a:pPr>
            <a:r>
              <a:rPr lang="zh-CN" altLang="en-US" sz="2000" dirty="0">
                <a:solidFill>
                  <a:srgbClr val="333333"/>
                </a:solidFill>
                <a:latin typeface="Georgia" panose="02040502050405020303" pitchFamily="18" charset="0"/>
              </a:rPr>
              <a:t>另一端接收到</a:t>
            </a:r>
            <a:r>
              <a:rPr lang="en-US" altLang="zh-CN" sz="2000" dirty="0">
                <a:solidFill>
                  <a:srgbClr val="333333"/>
                </a:solidFill>
                <a:latin typeface="Georgia" panose="02040502050405020303" pitchFamily="18" charset="0"/>
              </a:rPr>
              <a:t>FIN M</a:t>
            </a:r>
            <a:r>
              <a:rPr lang="zh-CN" altLang="en-US" sz="2000" dirty="0">
                <a:solidFill>
                  <a:srgbClr val="333333"/>
                </a:solidFill>
                <a:latin typeface="Georgia" panose="02040502050405020303" pitchFamily="18" charset="0"/>
              </a:rPr>
              <a:t>之后，执行被动关闭，对这个</a:t>
            </a:r>
            <a:r>
              <a:rPr lang="en-US" altLang="zh-CN" sz="2000" dirty="0">
                <a:solidFill>
                  <a:srgbClr val="333333"/>
                </a:solidFill>
                <a:latin typeface="Georgia" panose="02040502050405020303" pitchFamily="18" charset="0"/>
              </a:rPr>
              <a:t>FIN</a:t>
            </a:r>
            <a:r>
              <a:rPr lang="zh-CN" altLang="en-US" sz="2000" dirty="0">
                <a:solidFill>
                  <a:srgbClr val="333333"/>
                </a:solidFill>
                <a:latin typeface="Georgia" panose="02040502050405020303" pitchFamily="18" charset="0"/>
              </a:rPr>
              <a:t>进行确认。它的接收也作为文件结束符传递给应用进程，因为</a:t>
            </a:r>
            <a:r>
              <a:rPr lang="en-US" altLang="zh-CN" sz="2000" dirty="0">
                <a:solidFill>
                  <a:srgbClr val="333333"/>
                </a:solidFill>
                <a:latin typeface="Georgia" panose="02040502050405020303" pitchFamily="18" charset="0"/>
              </a:rPr>
              <a:t>FIN</a:t>
            </a:r>
            <a:r>
              <a:rPr lang="zh-CN" altLang="en-US" sz="2000" dirty="0">
                <a:solidFill>
                  <a:srgbClr val="333333"/>
                </a:solidFill>
                <a:latin typeface="Georgia" panose="02040502050405020303" pitchFamily="18" charset="0"/>
              </a:rPr>
              <a:t>的接收意味着应用进程在相应的连接上再也接收不到额外数据；</a:t>
            </a:r>
          </a:p>
          <a:p>
            <a:pPr>
              <a:buFont typeface="Arial" panose="020B0604020202020204" pitchFamily="34" charset="0"/>
              <a:buChar char="•"/>
            </a:pPr>
            <a:r>
              <a:rPr lang="zh-CN" altLang="en-US" sz="2000" dirty="0">
                <a:solidFill>
                  <a:srgbClr val="333333"/>
                </a:solidFill>
                <a:latin typeface="Georgia" panose="02040502050405020303" pitchFamily="18" charset="0"/>
              </a:rPr>
              <a:t>一段时间之后，接收到文件结束符的应用进程调用</a:t>
            </a:r>
            <a:r>
              <a:rPr lang="en-US" altLang="zh-CN" sz="2000" dirty="0">
                <a:solidFill>
                  <a:srgbClr val="D16349"/>
                </a:solidFill>
                <a:latin typeface="Georgia" panose="02040502050405020303" pitchFamily="18" charset="0"/>
              </a:rPr>
              <a:t>close</a:t>
            </a:r>
            <a:r>
              <a:rPr lang="zh-CN" altLang="en-US" sz="2000" dirty="0">
                <a:solidFill>
                  <a:srgbClr val="D16349"/>
                </a:solidFill>
                <a:latin typeface="Georgia" panose="02040502050405020303" pitchFamily="18" charset="0"/>
              </a:rPr>
              <a:t>关闭它的</a:t>
            </a:r>
            <a:r>
              <a:rPr lang="en-US" altLang="zh-CN" sz="2000" dirty="0">
                <a:solidFill>
                  <a:srgbClr val="D16349"/>
                </a:solidFill>
                <a:latin typeface="Georgia" panose="02040502050405020303" pitchFamily="18" charset="0"/>
              </a:rPr>
              <a:t>socket</a:t>
            </a:r>
            <a:r>
              <a:rPr lang="zh-CN" altLang="en-US" sz="2000" dirty="0">
                <a:solidFill>
                  <a:srgbClr val="D16349"/>
                </a:solidFill>
                <a:latin typeface="Georgia" panose="02040502050405020303" pitchFamily="18" charset="0"/>
              </a:rPr>
              <a:t>。这导致它的</a:t>
            </a:r>
            <a:r>
              <a:rPr lang="en-US" altLang="zh-CN" sz="2000" dirty="0">
                <a:solidFill>
                  <a:srgbClr val="D16349"/>
                </a:solidFill>
                <a:latin typeface="Georgia" panose="02040502050405020303" pitchFamily="18" charset="0"/>
              </a:rPr>
              <a:t>TCP</a:t>
            </a:r>
            <a:r>
              <a:rPr lang="zh-CN" altLang="en-US" sz="2000" dirty="0">
                <a:solidFill>
                  <a:srgbClr val="D16349"/>
                </a:solidFill>
                <a:latin typeface="Georgia" panose="02040502050405020303" pitchFamily="18" charset="0"/>
              </a:rPr>
              <a:t>也发送一个</a:t>
            </a:r>
            <a:r>
              <a:rPr lang="en-US" altLang="zh-CN" sz="2000" dirty="0">
                <a:solidFill>
                  <a:srgbClr val="D16349"/>
                </a:solidFill>
                <a:latin typeface="Georgia" panose="02040502050405020303" pitchFamily="18" charset="0"/>
              </a:rPr>
              <a:t>FIN N</a:t>
            </a:r>
            <a:r>
              <a:rPr lang="zh-CN" altLang="en-US" sz="2000" dirty="0">
                <a:solidFill>
                  <a:srgbClr val="D16349"/>
                </a:solidFill>
                <a:latin typeface="Georgia" panose="02040502050405020303" pitchFamily="18" charset="0"/>
              </a:rPr>
              <a:t>；</a:t>
            </a:r>
            <a:endParaRPr lang="zh-CN" altLang="en-US" sz="2000" dirty="0">
              <a:solidFill>
                <a:srgbClr val="333333"/>
              </a:solidFill>
              <a:latin typeface="Georgia" panose="02040502050405020303" pitchFamily="18" charset="0"/>
            </a:endParaRPr>
          </a:p>
          <a:p>
            <a:pPr>
              <a:buFont typeface="Arial" panose="020B0604020202020204" pitchFamily="34" charset="0"/>
              <a:buChar char="•"/>
            </a:pPr>
            <a:r>
              <a:rPr lang="zh-CN" altLang="en-US" sz="2000" dirty="0">
                <a:solidFill>
                  <a:srgbClr val="333333"/>
                </a:solidFill>
                <a:latin typeface="Georgia" panose="02040502050405020303" pitchFamily="18" charset="0"/>
              </a:rPr>
              <a:t>接收到这个</a:t>
            </a:r>
            <a:r>
              <a:rPr lang="en-US" altLang="zh-CN" sz="2000" dirty="0">
                <a:solidFill>
                  <a:srgbClr val="333333"/>
                </a:solidFill>
                <a:latin typeface="Georgia" panose="02040502050405020303" pitchFamily="18" charset="0"/>
              </a:rPr>
              <a:t>FIN</a:t>
            </a:r>
            <a:r>
              <a:rPr lang="zh-CN" altLang="en-US" sz="2000" dirty="0">
                <a:solidFill>
                  <a:srgbClr val="333333"/>
                </a:solidFill>
                <a:latin typeface="Georgia" panose="02040502050405020303" pitchFamily="18" charset="0"/>
              </a:rPr>
              <a:t>的源发送端</a:t>
            </a:r>
            <a:r>
              <a:rPr lang="en-US" altLang="zh-CN" sz="2000" dirty="0">
                <a:solidFill>
                  <a:srgbClr val="333333"/>
                </a:solidFill>
                <a:latin typeface="Georgia" panose="02040502050405020303" pitchFamily="18" charset="0"/>
              </a:rPr>
              <a:t>TCP</a:t>
            </a:r>
            <a:r>
              <a:rPr lang="zh-CN" altLang="en-US" sz="2000" dirty="0">
                <a:solidFill>
                  <a:srgbClr val="333333"/>
                </a:solidFill>
                <a:latin typeface="Georgia" panose="02040502050405020303" pitchFamily="18" charset="0"/>
              </a:rPr>
              <a:t>对它进行确认。</a:t>
            </a:r>
          </a:p>
          <a:p>
            <a:r>
              <a:rPr lang="zh-CN" altLang="en-US" sz="2000" dirty="0">
                <a:solidFill>
                  <a:srgbClr val="333333"/>
                </a:solidFill>
                <a:latin typeface="Georgia" panose="02040502050405020303" pitchFamily="18" charset="0"/>
              </a:rPr>
              <a:t>这样每个方向上都有一个</a:t>
            </a:r>
            <a:r>
              <a:rPr lang="en-US" altLang="zh-CN" sz="2000" dirty="0">
                <a:solidFill>
                  <a:srgbClr val="333333"/>
                </a:solidFill>
                <a:latin typeface="Georgia" panose="02040502050405020303" pitchFamily="18" charset="0"/>
              </a:rPr>
              <a:t>FIN</a:t>
            </a:r>
            <a:r>
              <a:rPr lang="zh-CN" altLang="en-US" sz="2000" dirty="0">
                <a:solidFill>
                  <a:srgbClr val="333333"/>
                </a:solidFill>
                <a:latin typeface="Georgia" panose="02040502050405020303" pitchFamily="18" charset="0"/>
              </a:rPr>
              <a:t>和</a:t>
            </a:r>
            <a:r>
              <a:rPr lang="en-US" altLang="zh-CN" sz="2000" dirty="0">
                <a:solidFill>
                  <a:srgbClr val="333333"/>
                </a:solidFill>
                <a:latin typeface="Georgia" panose="02040502050405020303" pitchFamily="18" charset="0"/>
              </a:rPr>
              <a:t>ACK</a:t>
            </a:r>
            <a:r>
              <a:rPr lang="zh-CN" altLang="en-US" sz="2000" dirty="0">
                <a:solidFill>
                  <a:srgbClr val="333333"/>
                </a:solidFill>
                <a:latin typeface="Georgia" panose="02040502050405020303" pitchFamily="18" charset="0"/>
              </a:rPr>
              <a:t>。</a:t>
            </a:r>
            <a:endParaRPr lang="zh-CN" altLang="en-US" sz="2000" b="0" i="0" dirty="0">
              <a:solidFill>
                <a:srgbClr val="333333"/>
              </a:solidFill>
              <a:effectLst/>
              <a:latin typeface="Georgia" panose="02040502050405020303" pitchFamily="18" charset="0"/>
            </a:endParaRPr>
          </a:p>
        </p:txBody>
      </p:sp>
      <p:sp>
        <p:nvSpPr>
          <p:cNvPr id="8" name="标题 1"/>
          <p:cNvSpPr txBox="1">
            <a:spLocks/>
          </p:cNvSpPr>
          <p:nvPr/>
        </p:nvSpPr>
        <p:spPr bwMode="auto">
          <a:xfrm>
            <a:off x="895350" y="71283"/>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err="1" smtClean="0">
                <a:latin typeface="微软雅黑" pitchFamily="34" charset="-122"/>
                <a:ea typeface="微软雅黑" pitchFamily="34" charset="-122"/>
                <a:cs typeface="+mj-cs"/>
              </a:rPr>
              <a:t>Socket_TCP</a:t>
            </a:r>
            <a:r>
              <a:rPr lang="zh-CN" altLang="en-US" sz="2400" dirty="0" smtClean="0">
                <a:latin typeface="微软雅黑" pitchFamily="34" charset="-122"/>
                <a:ea typeface="微软雅黑" pitchFamily="34" charset="-122"/>
                <a:cs typeface="+mj-cs"/>
              </a:rPr>
              <a:t>四次握手关闭连接</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1858327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资料带 2"/>
          <p:cNvSpPr/>
          <p:nvPr/>
        </p:nvSpPr>
        <p:spPr>
          <a:xfrm>
            <a:off x="1259632" y="1268760"/>
            <a:ext cx="6569370" cy="4104456"/>
          </a:xfrm>
          <a:prstGeom prst="flowChartPunchedTap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smtClean="0">
                <a:latin typeface="华文楷体" panose="02010600040101010101" pitchFamily="2" charset="-122"/>
                <a:ea typeface="华文楷体" panose="02010600040101010101" pitchFamily="2" charset="-122"/>
              </a:rPr>
              <a:t>Java Socket</a:t>
            </a:r>
            <a:endParaRPr lang="zh-CN" altLang="en-US" sz="6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08179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836712"/>
            <a:ext cx="9036496" cy="5184576"/>
          </a:xfrm>
        </p:spPr>
      </p:pic>
      <p:sp>
        <p:nvSpPr>
          <p:cNvPr id="4" name="标题 1"/>
          <p:cNvSpPr txBox="1">
            <a:spLocks/>
          </p:cNvSpPr>
          <p:nvPr/>
        </p:nvSpPr>
        <p:spPr bwMode="auto">
          <a:xfrm>
            <a:off x="895350" y="71283"/>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Java Socket_</a:t>
            </a:r>
            <a:r>
              <a:rPr lang="zh-CN" altLang="en-US" sz="2400" dirty="0" smtClean="0">
                <a:latin typeface="微软雅黑" pitchFamily="34" charset="-122"/>
                <a:ea typeface="微软雅黑" pitchFamily="34" charset="-122"/>
                <a:cs typeface="+mj-cs"/>
              </a:rPr>
              <a:t>服务端示例关键代码</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12873605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895350" y="71283"/>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Java Socket_</a:t>
            </a:r>
            <a:r>
              <a:rPr lang="zh-CN" altLang="en-US" sz="2400" dirty="0" smtClean="0">
                <a:latin typeface="微软雅黑" pitchFamily="34" charset="-122"/>
                <a:ea typeface="微软雅黑" pitchFamily="34" charset="-122"/>
                <a:cs typeface="+mj-cs"/>
              </a:rPr>
              <a:t>客户端示例关键代码</a:t>
            </a:r>
            <a:endParaRPr lang="zh-CN" altLang="en-US" sz="2400" dirty="0">
              <a:latin typeface="微软雅黑" pitchFamily="34" charset="-122"/>
              <a:ea typeface="微软雅黑" pitchFamily="34" charset="-122"/>
              <a:cs typeface="+mj-cs"/>
            </a:endParaRPr>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2" y="1052736"/>
            <a:ext cx="9050095" cy="3240360"/>
          </a:xfrm>
          <a:prstGeom prst="rect">
            <a:avLst/>
          </a:prstGeom>
        </p:spPr>
      </p:pic>
    </p:spTree>
    <p:extLst>
      <p:ext uri="{BB962C8B-B14F-4D97-AF65-F5344CB8AC3E}">
        <p14:creationId xmlns:p14="http://schemas.microsoft.com/office/powerpoint/2010/main" val="3946717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92696"/>
            <a:ext cx="8686800" cy="5688632"/>
          </a:xfrm>
        </p:spPr>
        <p:txBody>
          <a:bodyPr/>
          <a:lstStyle/>
          <a:p>
            <a:r>
              <a:rPr lang="zh-CN" altLang="en-US" sz="2400" b="1" dirty="0"/>
              <a:t>在服务器</a:t>
            </a:r>
            <a:r>
              <a:rPr lang="zh-CN" altLang="en-US" sz="2400" b="1" dirty="0" smtClean="0"/>
              <a:t>端</a:t>
            </a:r>
            <a:r>
              <a:rPr lang="zh-CN" altLang="en-US" sz="2400" b="1" dirty="0"/>
              <a:t>，</a:t>
            </a:r>
            <a:r>
              <a:rPr lang="zh-CN" altLang="en-US" sz="2400" b="1" dirty="0" smtClean="0"/>
              <a:t>维护一个客户端连接线程列表，列表中每个线程持有一个和客户端连接的</a:t>
            </a:r>
            <a:r>
              <a:rPr lang="en-US" altLang="zh-CN" sz="2400" b="1" dirty="0" smtClean="0"/>
              <a:t>Socket</a:t>
            </a:r>
            <a:r>
              <a:rPr lang="zh-CN" altLang="en-US" sz="2400" b="1" dirty="0" smtClean="0"/>
              <a:t>。</a:t>
            </a:r>
            <a:r>
              <a:rPr lang="zh-CN" altLang="en-US" sz="2400" dirty="0" smtClean="0"/>
              <a:t>获取</a:t>
            </a:r>
            <a:r>
              <a:rPr lang="zh-CN" altLang="en-US" sz="2400" dirty="0"/>
              <a:t>到客户端的连接后，用一个单独的线程</a:t>
            </a:r>
            <a:r>
              <a:rPr lang="zh-CN" altLang="en-US" sz="2400" dirty="0" smtClean="0"/>
              <a:t>持有，使得这个连接不会立即被关闭，从而可以一直保持和客户端的连接。</a:t>
            </a:r>
            <a:endParaRPr lang="en-US" altLang="zh-CN" sz="2400" dirty="0" smtClean="0"/>
          </a:p>
          <a:p>
            <a:r>
              <a:rPr lang="zh-CN" altLang="en-US" sz="2400" dirty="0"/>
              <a:t>在</a:t>
            </a:r>
            <a:r>
              <a:rPr lang="zh-CN" altLang="en-US" sz="2400" dirty="0" smtClean="0"/>
              <a:t>客户端，和服务端建立连接后，也是用单独的线程持有该连接，从而可以用这个</a:t>
            </a:r>
            <a:r>
              <a:rPr lang="en-US" altLang="zh-CN" sz="2400" dirty="0" smtClean="0"/>
              <a:t>socket</a:t>
            </a:r>
            <a:r>
              <a:rPr lang="zh-CN" altLang="en-US" sz="2400" dirty="0" smtClean="0"/>
              <a:t>持续的往服务端发送消息。</a:t>
            </a:r>
            <a:endParaRPr lang="en-US" altLang="zh-CN" sz="2400" dirty="0" smtClean="0"/>
          </a:p>
          <a:p>
            <a:r>
              <a:rPr lang="zh-CN" altLang="en-US" sz="2400" b="1" dirty="0"/>
              <a:t>服务</a:t>
            </a:r>
            <a:r>
              <a:rPr lang="zh-CN" altLang="en-US" sz="2400" b="1" dirty="0" smtClean="0"/>
              <a:t>端的工作就是接收到某一个客户端发来的消息之后，转发给所有客户端。</a:t>
            </a:r>
            <a:endParaRPr lang="en-US" altLang="zh-CN" sz="2400" b="1" dirty="0" smtClean="0"/>
          </a:p>
          <a:p>
            <a:r>
              <a:rPr lang="zh-CN" altLang="en-US" sz="2400" b="1" dirty="0" smtClean="0"/>
              <a:t>参照代码的</a:t>
            </a:r>
            <a:endParaRPr lang="en-US" altLang="zh-CN" sz="2400" b="1" dirty="0" smtClean="0"/>
          </a:p>
          <a:p>
            <a:pPr marL="0" indent="0">
              <a:buNone/>
            </a:pPr>
            <a:r>
              <a:rPr lang="en-US" altLang="zh-CN" sz="2400" b="1" dirty="0" err="1" smtClean="0"/>
              <a:t>com.wuwenqi.java.socket.HeartServer</a:t>
            </a:r>
            <a:endParaRPr lang="en-US" altLang="zh-CN" sz="2400" b="1" dirty="0" smtClean="0"/>
          </a:p>
          <a:p>
            <a:pPr marL="0" indent="0">
              <a:buNone/>
            </a:pPr>
            <a:r>
              <a:rPr lang="en-US" altLang="zh-CN" sz="2400" b="1" dirty="0" err="1" smtClean="0"/>
              <a:t>com.wuwenqi.java.socket.HeartClient</a:t>
            </a:r>
            <a:endParaRPr lang="zh-CN" altLang="en-US" sz="2400" b="1" dirty="0"/>
          </a:p>
          <a:p>
            <a:endParaRPr lang="zh-CN" altLang="en-US" dirty="0"/>
          </a:p>
        </p:txBody>
      </p:sp>
      <p:sp>
        <p:nvSpPr>
          <p:cNvPr id="4" name="标题 1"/>
          <p:cNvSpPr txBox="1">
            <a:spLocks/>
          </p:cNvSpPr>
          <p:nvPr/>
        </p:nvSpPr>
        <p:spPr bwMode="auto">
          <a:xfrm>
            <a:off x="895350" y="71283"/>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Java Socket_</a:t>
            </a:r>
            <a:r>
              <a:rPr lang="zh-CN" altLang="en-US" sz="2400" dirty="0" smtClean="0">
                <a:latin typeface="微软雅黑" pitchFamily="34" charset="-122"/>
                <a:ea typeface="微软雅黑" pitchFamily="34" charset="-122"/>
                <a:cs typeface="+mj-cs"/>
              </a:rPr>
              <a:t>聊天程序</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621082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资料带 2"/>
          <p:cNvSpPr/>
          <p:nvPr/>
        </p:nvSpPr>
        <p:spPr>
          <a:xfrm>
            <a:off x="1259632" y="1268760"/>
            <a:ext cx="6569370" cy="4104456"/>
          </a:xfrm>
          <a:prstGeom prst="flowChartPunchedTap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smtClean="0">
                <a:latin typeface="华文楷体" panose="02010600040101010101" pitchFamily="2" charset="-122"/>
                <a:ea typeface="华文楷体" panose="02010600040101010101" pitchFamily="2" charset="-122"/>
              </a:rPr>
              <a:t>RPC</a:t>
            </a:r>
            <a:endParaRPr lang="zh-CN" altLang="en-US" sz="6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449009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32948"/>
            <a:ext cx="9144000" cy="6064404"/>
          </a:xfrm>
        </p:spPr>
        <p:txBody>
          <a:bodyPr/>
          <a:lstStyle/>
          <a:p>
            <a:pPr marL="457200" lvl="1" indent="0">
              <a:buNone/>
            </a:pPr>
            <a:r>
              <a:rPr lang="en-US" altLang="zh-CN" dirty="0" smtClean="0"/>
              <a:t>1</a:t>
            </a:r>
            <a:r>
              <a:rPr lang="zh-CN" altLang="en-US" dirty="0" smtClean="0"/>
              <a:t>、建立连接</a:t>
            </a:r>
            <a:endParaRPr lang="en-US" altLang="zh-CN" dirty="0" smtClean="0"/>
          </a:p>
          <a:p>
            <a:pPr marL="457200" lvl="1" indent="0">
              <a:buNone/>
            </a:pPr>
            <a:r>
              <a:rPr lang="en-US" altLang="zh-CN" dirty="0" smtClean="0"/>
              <a:t>2</a:t>
            </a:r>
            <a:r>
              <a:rPr lang="zh-CN" altLang="en-US" dirty="0" smtClean="0"/>
              <a:t>、客户端</a:t>
            </a:r>
            <a:r>
              <a:rPr lang="zh-CN" altLang="en-US" b="1" dirty="0" smtClean="0"/>
              <a:t>按照一定规则（协议）</a:t>
            </a:r>
            <a:r>
              <a:rPr lang="zh-CN" altLang="en-US" dirty="0" smtClean="0"/>
              <a:t>将要调用的服务方法、输入的参数传给服务端</a:t>
            </a:r>
            <a:endParaRPr lang="en-US" altLang="zh-CN" dirty="0" smtClean="0"/>
          </a:p>
          <a:p>
            <a:pPr marL="457200" lvl="1" indent="0">
              <a:buNone/>
            </a:pPr>
            <a:r>
              <a:rPr lang="en-US" altLang="zh-CN" dirty="0" smtClean="0"/>
              <a:t>3</a:t>
            </a:r>
            <a:r>
              <a:rPr lang="zh-CN" altLang="en-US" dirty="0" smtClean="0"/>
              <a:t>、服务端接收客户端的消息后，</a:t>
            </a:r>
            <a:r>
              <a:rPr lang="zh-CN" altLang="en-US" b="1" dirty="0" smtClean="0"/>
              <a:t>按照一定规则（协议）</a:t>
            </a:r>
            <a:r>
              <a:rPr lang="zh-CN" altLang="en-US" dirty="0" smtClean="0"/>
              <a:t>解析得知客户端需要调用那个</a:t>
            </a:r>
            <a:r>
              <a:rPr lang="zh-CN" altLang="en-US" dirty="0" smtClean="0"/>
              <a:t>方法以及传入</a:t>
            </a:r>
            <a:r>
              <a:rPr lang="zh-CN" altLang="en-US" dirty="0" smtClean="0"/>
              <a:t>的参数，然后用这些参数调用对应的方法，得到结果后，按照一定的规则，</a:t>
            </a:r>
            <a:r>
              <a:rPr lang="zh-CN" altLang="en-US" dirty="0" smtClean="0"/>
              <a:t>将结果传回给</a:t>
            </a:r>
            <a:r>
              <a:rPr lang="zh-CN" altLang="en-US" dirty="0" smtClean="0"/>
              <a:t>客户端</a:t>
            </a:r>
            <a:endParaRPr lang="en-US" altLang="zh-CN" dirty="0" smtClean="0"/>
          </a:p>
          <a:p>
            <a:pPr marL="457200" lvl="1" indent="0">
              <a:buNone/>
            </a:pPr>
            <a:r>
              <a:rPr lang="en-US" altLang="zh-CN" dirty="0" smtClean="0"/>
              <a:t>4</a:t>
            </a:r>
            <a:r>
              <a:rPr lang="zh-CN" altLang="en-US" dirty="0" smtClean="0"/>
              <a:t>、客户端</a:t>
            </a:r>
            <a:r>
              <a:rPr lang="zh-CN" altLang="en-US" b="1" dirty="0" smtClean="0"/>
              <a:t>按照一定的规则（协议）</a:t>
            </a:r>
            <a:r>
              <a:rPr lang="zh-CN" altLang="en-US" dirty="0" smtClean="0"/>
              <a:t>解析服务端的消息，</a:t>
            </a:r>
            <a:r>
              <a:rPr lang="zh-CN" altLang="en-US" dirty="0" smtClean="0"/>
              <a:t>得到调用结果</a:t>
            </a:r>
            <a:endParaRPr lang="en-US" altLang="zh-CN" dirty="0" smtClean="0"/>
          </a:p>
          <a:p>
            <a:pPr marL="457200" lvl="1" indent="0">
              <a:buNone/>
            </a:pPr>
            <a:r>
              <a:rPr lang="en-US" altLang="zh-CN" dirty="0" smtClean="0"/>
              <a:t>5</a:t>
            </a:r>
            <a:r>
              <a:rPr lang="zh-CN" altLang="en-US" dirty="0" smtClean="0"/>
              <a:t>、一个简单的示例，见附件代码的</a:t>
            </a:r>
            <a:endParaRPr lang="en-US" altLang="zh-CN" dirty="0" smtClean="0"/>
          </a:p>
          <a:p>
            <a:pPr marL="457200" lvl="1" indent="0">
              <a:buNone/>
            </a:pPr>
            <a:r>
              <a:rPr lang="en-US" altLang="zh-CN" dirty="0" err="1" smtClean="0"/>
              <a:t>com.wuwenqi.java.rpc.RpcFramework</a:t>
            </a:r>
            <a:endParaRPr lang="en-US" altLang="zh-CN" dirty="0" smtClean="0"/>
          </a:p>
          <a:p>
            <a:pPr marL="457200" lvl="1" indent="0">
              <a:buNone/>
            </a:pPr>
            <a:r>
              <a:rPr lang="en-US" altLang="zh-CN" dirty="0" err="1" smtClean="0"/>
              <a:t>com.wuwenqi.java.rpc.RpcProvider</a:t>
            </a:r>
            <a:endParaRPr lang="zh-CN" altLang="en-US" dirty="0"/>
          </a:p>
          <a:p>
            <a:pPr marL="457200" lvl="1" indent="0">
              <a:buNone/>
            </a:pPr>
            <a:r>
              <a:rPr lang="en-US" altLang="zh-CN" dirty="0" err="1" smtClean="0"/>
              <a:t>com.wuwenqi.java.rpc.RpcConsumer</a:t>
            </a:r>
            <a:endParaRPr lang="zh-CN" altLang="en-US" dirty="0"/>
          </a:p>
          <a:p>
            <a:pPr marL="457200" lvl="1" indent="0">
              <a:buNone/>
            </a:pPr>
            <a:endParaRPr lang="en-US" altLang="zh-CN" dirty="0" smtClean="0"/>
          </a:p>
          <a:p>
            <a:pPr marL="457200" lvl="1" indent="0">
              <a:buNone/>
            </a:pPr>
            <a:endParaRPr lang="zh-CN" altLang="en-US" dirty="0"/>
          </a:p>
        </p:txBody>
      </p:sp>
      <p:sp>
        <p:nvSpPr>
          <p:cNvPr id="4" name="标题 1"/>
          <p:cNvSpPr txBox="1">
            <a:spLocks/>
          </p:cNvSpPr>
          <p:nvPr/>
        </p:nvSpPr>
        <p:spPr bwMode="auto">
          <a:xfrm>
            <a:off x="895350" y="71283"/>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RPC_</a:t>
            </a:r>
            <a:r>
              <a:rPr lang="zh-CN" altLang="en-US" sz="2400" dirty="0" smtClean="0">
                <a:latin typeface="微软雅黑" pitchFamily="34" charset="-122"/>
                <a:ea typeface="微软雅黑" pitchFamily="34" charset="-122"/>
                <a:cs typeface="+mj-cs"/>
              </a:rPr>
              <a:t>一个简单的</a:t>
            </a:r>
            <a:r>
              <a:rPr lang="en-US" altLang="zh-CN" sz="2400" dirty="0" smtClean="0">
                <a:latin typeface="微软雅黑" pitchFamily="34" charset="-122"/>
                <a:ea typeface="微软雅黑" pitchFamily="34" charset="-122"/>
                <a:cs typeface="+mj-cs"/>
              </a:rPr>
              <a:t>RPC</a:t>
            </a:r>
            <a:r>
              <a:rPr lang="zh-CN" altLang="en-US" sz="2400" dirty="0" smtClean="0">
                <a:latin typeface="微软雅黑" pitchFamily="34" charset="-122"/>
                <a:ea typeface="微软雅黑" pitchFamily="34" charset="-122"/>
                <a:cs typeface="+mj-cs"/>
              </a:rPr>
              <a:t>框架的实现</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1766176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资料带 2"/>
          <p:cNvSpPr/>
          <p:nvPr/>
        </p:nvSpPr>
        <p:spPr>
          <a:xfrm>
            <a:off x="1259632" y="1268760"/>
            <a:ext cx="6569370" cy="4104456"/>
          </a:xfrm>
          <a:prstGeom prst="flowChartPunchedTap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smtClean="0">
                <a:latin typeface="华文楷体" panose="02010600040101010101" pitchFamily="2" charset="-122"/>
                <a:ea typeface="华文楷体" panose="02010600040101010101" pitchFamily="2" charset="-122"/>
              </a:rPr>
              <a:t>RMI</a:t>
            </a:r>
            <a:endParaRPr lang="zh-CN" altLang="en-US" sz="6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9139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895350" y="71283"/>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RMI_</a:t>
            </a:r>
            <a:r>
              <a:rPr lang="zh-CN" altLang="en-US" sz="2400" dirty="0" smtClean="0">
                <a:latin typeface="微软雅黑" pitchFamily="34" charset="-122"/>
                <a:ea typeface="微软雅黑" pitchFamily="34" charset="-122"/>
                <a:cs typeface="+mj-cs"/>
              </a:rPr>
              <a:t>需要暴露的服务接口极其实现类</a:t>
            </a:r>
            <a:endParaRPr lang="zh-CN" altLang="en-US" sz="2400" dirty="0">
              <a:latin typeface="微软雅黑" pitchFamily="34" charset="-122"/>
              <a:ea typeface="微软雅黑" pitchFamily="34" charset="-122"/>
              <a:cs typeface="+mj-cs"/>
            </a:endParaRPr>
          </a:p>
        </p:txBody>
      </p:sp>
      <p:sp>
        <p:nvSpPr>
          <p:cNvPr id="7" name="矩形 6"/>
          <p:cNvSpPr/>
          <p:nvPr/>
        </p:nvSpPr>
        <p:spPr>
          <a:xfrm>
            <a:off x="0" y="692696"/>
            <a:ext cx="9144000" cy="1754326"/>
          </a:xfrm>
          <a:prstGeom prst="rect">
            <a:avLst/>
          </a:prstGeom>
        </p:spPr>
        <p:txBody>
          <a:bodyPr wrap="square">
            <a:spAutoFit/>
          </a:bodyPr>
          <a:lstStyle/>
          <a:p>
            <a:r>
              <a:rPr lang="en-US" altLang="zh-CN" b="1" dirty="0">
                <a:solidFill>
                  <a:srgbClr val="7F0055"/>
                </a:solidFill>
                <a:latin typeface="Courier New" panose="02070309020205020404" pitchFamily="49" charset="0"/>
              </a:rPr>
              <a:t>import</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java.rmi.Remote</a:t>
            </a:r>
            <a:r>
              <a:rPr lang="en-US" altLang="zh-CN" b="1" dirty="0">
                <a:solidFill>
                  <a:srgbClr val="000000"/>
                </a:solidFill>
                <a:latin typeface="Courier New" panose="02070309020205020404" pitchFamily="49" charset="0"/>
              </a:rPr>
              <a:t>;</a:t>
            </a:r>
          </a:p>
          <a:p>
            <a:r>
              <a:rPr lang="en-US" altLang="zh-CN" b="1" dirty="0">
                <a:solidFill>
                  <a:srgbClr val="7F0055"/>
                </a:solidFill>
                <a:latin typeface="Courier New" panose="02070309020205020404" pitchFamily="49" charset="0"/>
              </a:rPr>
              <a:t>import</a:t>
            </a:r>
            <a:r>
              <a:rPr lang="en-US" altLang="zh-CN" b="1" dirty="0">
                <a:solidFill>
                  <a:srgbClr val="000000"/>
                </a:solidFill>
                <a:latin typeface="Courier New" panose="02070309020205020404" pitchFamily="49" charset="0"/>
              </a:rPr>
              <a:t> </a:t>
            </a:r>
            <a:r>
              <a:rPr lang="en-US" altLang="zh-CN" b="1" dirty="0" err="1">
                <a:solidFill>
                  <a:srgbClr val="000000"/>
                </a:solidFill>
                <a:highlight>
                  <a:srgbClr val="D4D4D4"/>
                </a:highlight>
                <a:latin typeface="Courier New" panose="02070309020205020404" pitchFamily="49" charset="0"/>
              </a:rPr>
              <a:t>java.rmi.RemoteException</a:t>
            </a:r>
            <a:r>
              <a:rPr lang="en-US" altLang="zh-CN" b="1" dirty="0">
                <a:solidFill>
                  <a:srgbClr val="000000"/>
                </a:solidFill>
                <a:highlight>
                  <a:srgbClr val="D4D4D4"/>
                </a:highlight>
                <a:latin typeface="Courier New" panose="02070309020205020404" pitchFamily="49" charset="0"/>
              </a:rPr>
              <a:t>;</a:t>
            </a:r>
          </a:p>
          <a:p>
            <a:r>
              <a:rPr lang="en-US" altLang="zh-CN" dirty="0" smtClean="0">
                <a:latin typeface="Courier New" panose="02070309020205020404" pitchFamily="49" charset="0"/>
              </a:rPr>
              <a:t>/** </a:t>
            </a:r>
            <a:r>
              <a:rPr lang="zh-CN" altLang="en-US" dirty="0" smtClean="0">
                <a:latin typeface="Courier New" panose="02070309020205020404" pitchFamily="49" charset="0"/>
              </a:rPr>
              <a:t>服务接口 *</a:t>
            </a:r>
            <a:r>
              <a:rPr lang="en-US" altLang="zh-CN" dirty="0" smtClean="0">
                <a:latin typeface="Courier New" panose="02070309020205020404" pitchFamily="49" charset="0"/>
              </a:rPr>
              <a:t>/</a:t>
            </a:r>
            <a:endParaRPr lang="zh-CN" altLang="en-US" dirty="0">
              <a:latin typeface="Courier New" panose="02070309020205020404" pitchFamily="49" charset="0"/>
            </a:endParaRPr>
          </a:p>
          <a:p>
            <a:r>
              <a:rPr lang="en-US" altLang="zh-CN" b="1" dirty="0">
                <a:solidFill>
                  <a:srgbClr val="7F0055"/>
                </a:solidFill>
                <a:latin typeface="Courier New" panose="02070309020205020404" pitchFamily="49" charset="0"/>
              </a:rPr>
              <a:t>public</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interface</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ISayService</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extends</a:t>
            </a:r>
            <a:r>
              <a:rPr lang="en-US" altLang="zh-CN" b="1" dirty="0">
                <a:solidFill>
                  <a:srgbClr val="000000"/>
                </a:solidFill>
                <a:latin typeface="Courier New" panose="02070309020205020404" pitchFamily="49" charset="0"/>
              </a:rPr>
              <a:t> Remote {</a:t>
            </a:r>
          </a:p>
          <a:p>
            <a:r>
              <a:rPr lang="en-US" altLang="zh-CN" b="1" dirty="0" smtClean="0">
                <a:solidFill>
                  <a:srgbClr val="7F0055"/>
                </a:solidFill>
                <a:latin typeface="Courier New" panose="02070309020205020404" pitchFamily="49" charset="0"/>
              </a:rPr>
              <a:t>	public</a:t>
            </a:r>
            <a:r>
              <a:rPr lang="en-US" altLang="zh-CN" b="1" dirty="0" smtClean="0">
                <a:solidFill>
                  <a:srgbClr val="000000"/>
                </a:solidFill>
                <a:latin typeface="Courier New" panose="02070309020205020404" pitchFamily="49" charset="0"/>
              </a:rPr>
              <a:t> </a:t>
            </a:r>
            <a:r>
              <a:rPr lang="en-US" altLang="zh-CN" b="1" dirty="0">
                <a:solidFill>
                  <a:srgbClr val="000000"/>
                </a:solidFill>
                <a:latin typeface="Courier New" panose="02070309020205020404" pitchFamily="49" charset="0"/>
              </a:rPr>
              <a:t>String say(String name) </a:t>
            </a:r>
            <a:r>
              <a:rPr lang="en-US" altLang="zh-CN" b="1" dirty="0">
                <a:solidFill>
                  <a:srgbClr val="7F0055"/>
                </a:solidFill>
                <a:latin typeface="Courier New" panose="02070309020205020404" pitchFamily="49" charset="0"/>
              </a:rPr>
              <a:t>throws</a:t>
            </a:r>
            <a:r>
              <a:rPr lang="en-US" altLang="zh-CN" b="1" dirty="0">
                <a:solidFill>
                  <a:srgbClr val="000000"/>
                </a:solidFill>
                <a:latin typeface="Courier New" panose="02070309020205020404" pitchFamily="49" charset="0"/>
              </a:rPr>
              <a:t> </a:t>
            </a:r>
            <a:r>
              <a:rPr lang="en-US" altLang="zh-CN" b="1" dirty="0" err="1">
                <a:solidFill>
                  <a:srgbClr val="000000"/>
                </a:solidFill>
                <a:highlight>
                  <a:srgbClr val="D4D4D4"/>
                </a:highlight>
                <a:latin typeface="Courier New" panose="02070309020205020404" pitchFamily="49" charset="0"/>
              </a:rPr>
              <a:t>RemoteException</a:t>
            </a:r>
            <a:r>
              <a:rPr lang="en-US" altLang="zh-CN" b="1" dirty="0">
                <a:solidFill>
                  <a:srgbClr val="000000"/>
                </a:solidFill>
                <a:highlight>
                  <a:srgbClr val="D4D4D4"/>
                </a:highlight>
                <a:latin typeface="Courier New" panose="02070309020205020404" pitchFamily="49" charset="0"/>
              </a:rPr>
              <a:t>;</a:t>
            </a:r>
          </a:p>
          <a:p>
            <a:r>
              <a:rPr lang="en-US" altLang="zh-CN" dirty="0">
                <a:solidFill>
                  <a:srgbClr val="000000"/>
                </a:solidFill>
                <a:latin typeface="Courier New" panose="02070309020205020404" pitchFamily="49" charset="0"/>
              </a:rPr>
              <a:t>}</a:t>
            </a:r>
            <a:endParaRPr lang="zh-CN" altLang="en-US" dirty="0"/>
          </a:p>
        </p:txBody>
      </p:sp>
      <p:sp>
        <p:nvSpPr>
          <p:cNvPr id="8" name="矩形 7"/>
          <p:cNvSpPr/>
          <p:nvPr/>
        </p:nvSpPr>
        <p:spPr>
          <a:xfrm>
            <a:off x="-36512" y="2699042"/>
            <a:ext cx="11017224" cy="3970318"/>
          </a:xfrm>
          <a:prstGeom prst="rect">
            <a:avLst/>
          </a:prstGeom>
        </p:spPr>
        <p:txBody>
          <a:bodyPr wrap="square">
            <a:spAutoFit/>
          </a:bodyPr>
          <a:lstStyle/>
          <a:p>
            <a:r>
              <a:rPr lang="en-US" altLang="zh-CN" b="1" dirty="0">
                <a:solidFill>
                  <a:srgbClr val="7F0055"/>
                </a:solidFill>
                <a:latin typeface="Courier New" panose="02070309020205020404" pitchFamily="49" charset="0"/>
              </a:rPr>
              <a:t>import</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java.rmi.RemoteException</a:t>
            </a:r>
            <a:r>
              <a:rPr lang="en-US" altLang="zh-CN" b="1" dirty="0">
                <a:solidFill>
                  <a:srgbClr val="000000"/>
                </a:solidFill>
                <a:latin typeface="Courier New" panose="02070309020205020404" pitchFamily="49" charset="0"/>
              </a:rPr>
              <a:t>;</a:t>
            </a:r>
          </a:p>
          <a:p>
            <a:r>
              <a:rPr lang="en-US" altLang="zh-CN" b="1" dirty="0">
                <a:solidFill>
                  <a:srgbClr val="7F0055"/>
                </a:solidFill>
                <a:latin typeface="Courier New" panose="02070309020205020404" pitchFamily="49" charset="0"/>
              </a:rPr>
              <a:t>import</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java.rmi.server.UnicastRemoteObject</a:t>
            </a:r>
            <a:r>
              <a:rPr lang="en-US" altLang="zh-CN" b="1" dirty="0">
                <a:solidFill>
                  <a:srgbClr val="000000"/>
                </a:solidFill>
                <a:latin typeface="Courier New" panose="02070309020205020404" pitchFamily="49" charset="0"/>
              </a:rPr>
              <a:t>;</a:t>
            </a:r>
          </a:p>
          <a:p>
            <a:r>
              <a:rPr lang="en-US" altLang="zh-CN" dirty="0" smtClean="0">
                <a:latin typeface="Courier New" panose="02070309020205020404" pitchFamily="49" charset="0"/>
              </a:rPr>
              <a:t>/** </a:t>
            </a:r>
            <a:r>
              <a:rPr lang="zh-CN" altLang="en-US" dirty="0" smtClean="0">
                <a:latin typeface="Courier New" panose="02070309020205020404" pitchFamily="49" charset="0"/>
              </a:rPr>
              <a:t>服务的具体实现类 *</a:t>
            </a:r>
            <a:r>
              <a:rPr lang="en-US" altLang="zh-CN" dirty="0" smtClean="0">
                <a:latin typeface="Courier New" panose="02070309020205020404" pitchFamily="49" charset="0"/>
              </a:rPr>
              <a:t>/</a:t>
            </a:r>
            <a:endParaRPr lang="zh-CN" altLang="en-US" dirty="0">
              <a:latin typeface="Courier New" panose="02070309020205020404" pitchFamily="49" charset="0"/>
            </a:endParaRPr>
          </a:p>
          <a:p>
            <a:r>
              <a:rPr lang="en-US" altLang="zh-CN" b="1" dirty="0">
                <a:solidFill>
                  <a:srgbClr val="7F0055"/>
                </a:solidFill>
                <a:latin typeface="Courier New" panose="02070309020205020404" pitchFamily="49" charset="0"/>
              </a:rPr>
              <a:t>public</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class</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HelloService</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extends</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UnicastRemoteObject</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implements</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ISayService</a:t>
            </a:r>
            <a:r>
              <a:rPr lang="en-US" altLang="zh-CN" b="1" dirty="0">
                <a:solidFill>
                  <a:srgbClr val="000000"/>
                </a:solidFill>
                <a:latin typeface="Courier New" panose="02070309020205020404" pitchFamily="49" charset="0"/>
              </a:rPr>
              <a:t> {</a:t>
            </a:r>
          </a:p>
          <a:p>
            <a:pPr lvl="1"/>
            <a:r>
              <a:rPr lang="en-US" altLang="zh-CN" b="1" dirty="0" smtClean="0">
                <a:solidFill>
                  <a:srgbClr val="7F0055"/>
                </a:solidFill>
                <a:latin typeface="Courier New" panose="02070309020205020404" pitchFamily="49" charset="0"/>
              </a:rPr>
              <a:t>private</a:t>
            </a:r>
            <a:r>
              <a:rPr lang="en-US" altLang="zh-CN" b="1" dirty="0" smtClean="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static</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final</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long</a:t>
            </a:r>
            <a:r>
              <a:rPr lang="en-US" altLang="zh-CN" b="1" dirty="0">
                <a:solidFill>
                  <a:srgbClr val="000000"/>
                </a:solidFill>
                <a:latin typeface="Courier New" panose="02070309020205020404" pitchFamily="49" charset="0"/>
              </a:rPr>
              <a:t> </a:t>
            </a:r>
            <a:r>
              <a:rPr lang="en-US" altLang="zh-CN" b="1" i="1" dirty="0" err="1">
                <a:solidFill>
                  <a:srgbClr val="0000C0"/>
                </a:solidFill>
                <a:latin typeface="Courier New" panose="02070309020205020404" pitchFamily="49" charset="0"/>
              </a:rPr>
              <a:t>serialVersionUID</a:t>
            </a:r>
            <a:r>
              <a:rPr lang="en-US" altLang="zh-CN" b="1" i="1" dirty="0">
                <a:solidFill>
                  <a:srgbClr val="000000"/>
                </a:solidFill>
                <a:latin typeface="Courier New" panose="02070309020205020404" pitchFamily="49" charset="0"/>
              </a:rPr>
              <a:t> = -1290670668000998377L;</a:t>
            </a:r>
          </a:p>
          <a:p>
            <a:pPr lvl="1"/>
            <a:r>
              <a:rPr lang="en-US" altLang="zh-CN" b="1" dirty="0" smtClean="0">
                <a:solidFill>
                  <a:srgbClr val="7F0055"/>
                </a:solidFill>
                <a:latin typeface="Courier New" panose="02070309020205020404" pitchFamily="49" charset="0"/>
              </a:rPr>
              <a:t>protected</a:t>
            </a:r>
            <a:r>
              <a:rPr lang="en-US" altLang="zh-CN" b="1" dirty="0" smtClean="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HelloService</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throws</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RemoteException</a:t>
            </a:r>
            <a:r>
              <a:rPr lang="en-US" altLang="zh-CN" b="1" dirty="0">
                <a:solidFill>
                  <a:srgbClr val="000000"/>
                </a:solidFill>
                <a:latin typeface="Courier New" panose="02070309020205020404" pitchFamily="49" charset="0"/>
              </a:rPr>
              <a:t> {</a:t>
            </a:r>
          </a:p>
          <a:p>
            <a:pPr lvl="1"/>
            <a:r>
              <a:rPr lang="en-US" altLang="zh-CN" b="1" dirty="0" smtClean="0">
                <a:solidFill>
                  <a:srgbClr val="7F0055"/>
                </a:solidFill>
                <a:latin typeface="Courier New" panose="02070309020205020404" pitchFamily="49" charset="0"/>
              </a:rPr>
              <a:t>	super</a:t>
            </a:r>
            <a:r>
              <a:rPr lang="en-US" altLang="zh-CN" b="1" dirty="0">
                <a:solidFill>
                  <a:srgbClr val="000000"/>
                </a:solidFill>
                <a:latin typeface="Courier New" panose="02070309020205020404" pitchFamily="49" charset="0"/>
              </a:rPr>
              <a:t>();</a:t>
            </a:r>
          </a:p>
          <a:p>
            <a:pPr lvl="1"/>
            <a:r>
              <a:rPr lang="en-US" altLang="zh-CN" dirty="0">
                <a:solidFill>
                  <a:srgbClr val="000000"/>
                </a:solidFill>
                <a:latin typeface="Courier New" panose="02070309020205020404" pitchFamily="49" charset="0"/>
              </a:rPr>
              <a:t>}</a:t>
            </a:r>
          </a:p>
          <a:p>
            <a:pPr lvl="1"/>
            <a:endParaRPr lang="zh-CN" altLang="en-US" dirty="0">
              <a:latin typeface="Courier New" panose="02070309020205020404" pitchFamily="49" charset="0"/>
            </a:endParaRPr>
          </a:p>
          <a:p>
            <a:pPr lvl="1"/>
            <a:r>
              <a:rPr lang="en-US" altLang="zh-CN" dirty="0">
                <a:solidFill>
                  <a:srgbClr val="646464"/>
                </a:solidFill>
                <a:latin typeface="Courier New" panose="02070309020205020404" pitchFamily="49" charset="0"/>
              </a:rPr>
              <a:t>@Override</a:t>
            </a:r>
          </a:p>
          <a:p>
            <a:pPr lvl="1"/>
            <a:r>
              <a:rPr lang="en-US" altLang="zh-CN" b="1" dirty="0">
                <a:solidFill>
                  <a:srgbClr val="7F0055"/>
                </a:solidFill>
                <a:latin typeface="Courier New" panose="02070309020205020404" pitchFamily="49" charset="0"/>
              </a:rPr>
              <a:t>public</a:t>
            </a:r>
            <a:r>
              <a:rPr lang="en-US" altLang="zh-CN" b="1" dirty="0">
                <a:solidFill>
                  <a:srgbClr val="000000"/>
                </a:solidFill>
                <a:latin typeface="Courier New" panose="02070309020205020404" pitchFamily="49" charset="0"/>
              </a:rPr>
              <a:t> String say(String name) {</a:t>
            </a:r>
          </a:p>
          <a:p>
            <a:pPr lvl="1"/>
            <a:r>
              <a:rPr lang="en-US" altLang="zh-CN" b="1" dirty="0">
                <a:solidFill>
                  <a:srgbClr val="7F0055"/>
                </a:solidFill>
                <a:latin typeface="Courier New" panose="02070309020205020404" pitchFamily="49" charset="0"/>
              </a:rPr>
              <a:t>return</a:t>
            </a:r>
            <a:r>
              <a:rPr lang="en-US" altLang="zh-CN" b="1" dirty="0">
                <a:solidFill>
                  <a:srgbClr val="000000"/>
                </a:solidFill>
                <a:latin typeface="Courier New" panose="02070309020205020404" pitchFamily="49" charset="0"/>
              </a:rPr>
              <a:t> </a:t>
            </a:r>
            <a:r>
              <a:rPr lang="en-US" altLang="zh-CN" b="1" dirty="0">
                <a:solidFill>
                  <a:srgbClr val="2A00FF"/>
                </a:solidFill>
                <a:latin typeface="Courier New" panose="02070309020205020404" pitchFamily="49" charset="0"/>
              </a:rPr>
              <a:t>"Hello ! "</a:t>
            </a:r>
            <a:r>
              <a:rPr lang="en-US" altLang="zh-CN" b="1" dirty="0">
                <a:solidFill>
                  <a:srgbClr val="000000"/>
                </a:solidFill>
                <a:latin typeface="Courier New" panose="02070309020205020404" pitchFamily="49" charset="0"/>
              </a:rPr>
              <a:t> + name;</a:t>
            </a:r>
          </a:p>
          <a:p>
            <a:pPr lvl="1"/>
            <a:r>
              <a:rPr lang="en-US" altLang="zh-CN"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a:t>
            </a:r>
            <a:endParaRPr lang="zh-CN" altLang="en-US" dirty="0"/>
          </a:p>
        </p:txBody>
      </p:sp>
    </p:spTree>
    <p:extLst>
      <p:ext uri="{BB962C8B-B14F-4D97-AF65-F5344CB8AC3E}">
        <p14:creationId xmlns:p14="http://schemas.microsoft.com/office/powerpoint/2010/main" val="998368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895350" y="71283"/>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RMI_</a:t>
            </a:r>
            <a:r>
              <a:rPr lang="zh-CN" altLang="en-US" sz="2400" dirty="0" smtClean="0">
                <a:latin typeface="微软雅黑" pitchFamily="34" charset="-122"/>
                <a:ea typeface="微软雅黑" pitchFamily="34" charset="-122"/>
                <a:cs typeface="+mj-cs"/>
              </a:rPr>
              <a:t>服务端暴露服务</a:t>
            </a:r>
            <a:endParaRPr lang="zh-CN" altLang="en-US" sz="2400" dirty="0">
              <a:latin typeface="微软雅黑" pitchFamily="34" charset="-122"/>
              <a:ea typeface="微软雅黑" pitchFamily="34" charset="-122"/>
              <a:cs typeface="+mj-cs"/>
            </a:endParaRPr>
          </a:p>
        </p:txBody>
      </p:sp>
      <p:sp>
        <p:nvSpPr>
          <p:cNvPr id="2" name="矩形 1"/>
          <p:cNvSpPr/>
          <p:nvPr/>
        </p:nvSpPr>
        <p:spPr>
          <a:xfrm>
            <a:off x="26349" y="620688"/>
            <a:ext cx="9117651" cy="5909310"/>
          </a:xfrm>
          <a:prstGeom prst="rect">
            <a:avLst/>
          </a:prstGeom>
        </p:spPr>
        <p:txBody>
          <a:bodyPr wrap="square">
            <a:spAutoFit/>
          </a:bodyPr>
          <a:lstStyle/>
          <a:p>
            <a:r>
              <a:rPr lang="en-US" altLang="zh-CN" b="1" dirty="0">
                <a:solidFill>
                  <a:srgbClr val="7F0055"/>
                </a:solidFill>
                <a:latin typeface="Courier New" panose="02070309020205020404" pitchFamily="49" charset="0"/>
              </a:rPr>
              <a:t>import</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java.net.MalformedURLException</a:t>
            </a:r>
            <a:r>
              <a:rPr lang="en-US" altLang="zh-CN" b="1" dirty="0">
                <a:solidFill>
                  <a:srgbClr val="000000"/>
                </a:solidFill>
                <a:latin typeface="Courier New" panose="02070309020205020404" pitchFamily="49" charset="0"/>
              </a:rPr>
              <a:t>;</a:t>
            </a:r>
          </a:p>
          <a:p>
            <a:r>
              <a:rPr lang="en-US" altLang="zh-CN" b="1" dirty="0">
                <a:solidFill>
                  <a:srgbClr val="7F0055"/>
                </a:solidFill>
                <a:latin typeface="Courier New" panose="02070309020205020404" pitchFamily="49" charset="0"/>
              </a:rPr>
              <a:t>import</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java.rmi.Naming</a:t>
            </a:r>
            <a:r>
              <a:rPr lang="en-US" altLang="zh-CN" b="1" dirty="0">
                <a:solidFill>
                  <a:srgbClr val="000000"/>
                </a:solidFill>
                <a:latin typeface="Courier New" panose="02070309020205020404" pitchFamily="49" charset="0"/>
              </a:rPr>
              <a:t>;</a:t>
            </a:r>
          </a:p>
          <a:p>
            <a:r>
              <a:rPr lang="en-US" altLang="zh-CN" b="1" dirty="0">
                <a:solidFill>
                  <a:srgbClr val="7F0055"/>
                </a:solidFill>
                <a:latin typeface="Courier New" panose="02070309020205020404" pitchFamily="49" charset="0"/>
              </a:rPr>
              <a:t>import</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java.rmi.RemoteException</a:t>
            </a:r>
            <a:r>
              <a:rPr lang="en-US" altLang="zh-CN" b="1" dirty="0">
                <a:solidFill>
                  <a:srgbClr val="000000"/>
                </a:solidFill>
                <a:latin typeface="Courier New" panose="02070309020205020404" pitchFamily="49" charset="0"/>
              </a:rPr>
              <a:t>;</a:t>
            </a:r>
          </a:p>
          <a:p>
            <a:r>
              <a:rPr lang="en-US" altLang="zh-CN" b="1" dirty="0">
                <a:solidFill>
                  <a:srgbClr val="7F0055"/>
                </a:solidFill>
                <a:latin typeface="Courier New" panose="02070309020205020404" pitchFamily="49" charset="0"/>
              </a:rPr>
              <a:t>import</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java.rmi.registry.LocateRegistry</a:t>
            </a:r>
            <a:r>
              <a:rPr lang="en-US" altLang="zh-CN" b="1" dirty="0">
                <a:solidFill>
                  <a:srgbClr val="000000"/>
                </a:solidFill>
                <a:latin typeface="Courier New" panose="02070309020205020404" pitchFamily="49" charset="0"/>
              </a:rPr>
              <a:t>;</a:t>
            </a:r>
          </a:p>
          <a:p>
            <a:endParaRPr lang="zh-CN" altLang="en-US" dirty="0">
              <a:latin typeface="Courier New" panose="02070309020205020404" pitchFamily="49" charset="0"/>
            </a:endParaRPr>
          </a:p>
          <a:p>
            <a:r>
              <a:rPr lang="en-US" altLang="zh-CN" b="1" dirty="0">
                <a:solidFill>
                  <a:srgbClr val="7F0055"/>
                </a:solidFill>
                <a:latin typeface="Courier New" panose="02070309020205020404" pitchFamily="49" charset="0"/>
              </a:rPr>
              <a:t>public</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class</a:t>
            </a:r>
            <a:r>
              <a:rPr lang="en-US" altLang="zh-CN" b="1" dirty="0">
                <a:solidFill>
                  <a:srgbClr val="000000"/>
                </a:solidFill>
                <a:latin typeface="Courier New" panose="02070309020205020404" pitchFamily="49" charset="0"/>
              </a:rPr>
              <a:t> Server {</a:t>
            </a:r>
          </a:p>
          <a:p>
            <a:endParaRPr lang="zh-CN" altLang="en-US" dirty="0">
              <a:latin typeface="Courier New" panose="02070309020205020404" pitchFamily="49" charset="0"/>
            </a:endParaRPr>
          </a:p>
          <a:p>
            <a:r>
              <a:rPr lang="en-US" altLang="zh-CN" b="1" dirty="0">
                <a:solidFill>
                  <a:srgbClr val="7F0055"/>
                </a:solidFill>
                <a:latin typeface="Courier New" panose="02070309020205020404" pitchFamily="49" charset="0"/>
              </a:rPr>
              <a:t> </a:t>
            </a:r>
            <a:r>
              <a:rPr lang="en-US" altLang="zh-CN" b="1" dirty="0" smtClean="0">
                <a:solidFill>
                  <a:srgbClr val="7F0055"/>
                </a:solidFill>
                <a:latin typeface="Courier New" panose="02070309020205020404" pitchFamily="49" charset="0"/>
              </a:rPr>
              <a:t> public</a:t>
            </a:r>
            <a:r>
              <a:rPr lang="en-US" altLang="zh-CN" b="1" dirty="0" smtClean="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static</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void</a:t>
            </a:r>
            <a:r>
              <a:rPr lang="en-US" altLang="zh-CN" b="1" dirty="0">
                <a:solidFill>
                  <a:srgbClr val="000000"/>
                </a:solidFill>
                <a:latin typeface="Courier New" panose="02070309020205020404" pitchFamily="49" charset="0"/>
              </a:rPr>
              <a:t> main(String[] </a:t>
            </a:r>
            <a:r>
              <a:rPr lang="en-US" altLang="zh-CN" b="1" dirty="0" err="1">
                <a:solidFill>
                  <a:srgbClr val="000000"/>
                </a:solidFill>
                <a:latin typeface="Courier New" panose="02070309020205020404" pitchFamily="49" charset="0"/>
              </a:rPr>
              <a:t>args</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throws</a:t>
            </a:r>
            <a:r>
              <a:rPr lang="en-US" altLang="zh-CN" b="1" dirty="0">
                <a:solidFill>
                  <a:srgbClr val="000000"/>
                </a:solidFill>
                <a:latin typeface="Courier New" panose="02070309020205020404" pitchFamily="49" charset="0"/>
              </a:rPr>
              <a:t> Exception {</a:t>
            </a:r>
          </a:p>
          <a:p>
            <a:pPr lvl="2"/>
            <a:r>
              <a:rPr lang="en-US" altLang="zh-CN" b="1" dirty="0">
                <a:solidFill>
                  <a:srgbClr val="7F0055"/>
                </a:solidFill>
                <a:latin typeface="Courier New" panose="02070309020205020404" pitchFamily="49" charset="0"/>
              </a:rPr>
              <a:t>try</a:t>
            </a:r>
            <a:r>
              <a:rPr lang="en-US" altLang="zh-CN" b="1" dirty="0">
                <a:solidFill>
                  <a:srgbClr val="000000"/>
                </a:solidFill>
                <a:latin typeface="Courier New" panose="02070309020205020404" pitchFamily="49" charset="0"/>
              </a:rPr>
              <a:t> {</a:t>
            </a:r>
          </a:p>
          <a:p>
            <a:pPr lvl="3"/>
            <a:r>
              <a:rPr lang="en-US" altLang="zh-CN" b="1" dirty="0" err="1">
                <a:solidFill>
                  <a:srgbClr val="000000"/>
                </a:solidFill>
                <a:latin typeface="Courier New" panose="02070309020205020404" pitchFamily="49" charset="0"/>
              </a:rPr>
              <a:t>LocateRegistry.</a:t>
            </a:r>
            <a:r>
              <a:rPr lang="en-US" altLang="zh-CN" b="1" i="1" dirty="0" err="1">
                <a:solidFill>
                  <a:srgbClr val="000000"/>
                </a:solidFill>
                <a:latin typeface="Courier New" panose="02070309020205020404" pitchFamily="49" charset="0"/>
              </a:rPr>
              <a:t>createRegistry</a:t>
            </a:r>
            <a:r>
              <a:rPr lang="en-US" altLang="zh-CN" b="1" i="1" dirty="0">
                <a:solidFill>
                  <a:srgbClr val="000000"/>
                </a:solidFill>
                <a:latin typeface="Courier New" panose="02070309020205020404" pitchFamily="49" charset="0"/>
              </a:rPr>
              <a:t>(1099);</a:t>
            </a:r>
          </a:p>
          <a:p>
            <a:pPr lvl="3"/>
            <a:r>
              <a:rPr lang="en-US" altLang="zh-CN" b="1" dirty="0" err="1">
                <a:solidFill>
                  <a:srgbClr val="000000"/>
                </a:solidFill>
                <a:latin typeface="Courier New" panose="02070309020205020404" pitchFamily="49" charset="0"/>
              </a:rPr>
              <a:t>ISayService</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helloService</a:t>
            </a:r>
            <a:r>
              <a:rPr lang="en-US" altLang="zh-CN" b="1" dirty="0">
                <a:solidFill>
                  <a:srgbClr val="000000"/>
                </a:solidFill>
                <a:latin typeface="Courier New" panose="02070309020205020404" pitchFamily="49" charset="0"/>
              </a:rPr>
              <a:t> = </a:t>
            </a:r>
            <a:r>
              <a:rPr lang="en-US" altLang="zh-CN" b="1" dirty="0">
                <a:solidFill>
                  <a:srgbClr val="7F0055"/>
                </a:solidFill>
                <a:latin typeface="Courier New" panose="02070309020205020404" pitchFamily="49" charset="0"/>
              </a:rPr>
              <a:t>new</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HelloService</a:t>
            </a:r>
            <a:r>
              <a:rPr lang="en-US" altLang="zh-CN" b="1" dirty="0">
                <a:solidFill>
                  <a:srgbClr val="000000"/>
                </a:solidFill>
                <a:latin typeface="Courier New" panose="02070309020205020404" pitchFamily="49" charset="0"/>
              </a:rPr>
              <a:t>();</a:t>
            </a:r>
          </a:p>
          <a:p>
            <a:pPr lvl="3"/>
            <a:r>
              <a:rPr lang="en-US" altLang="zh-CN" b="1" dirty="0" err="1">
                <a:solidFill>
                  <a:srgbClr val="000000"/>
                </a:solidFill>
                <a:latin typeface="Courier New" panose="02070309020205020404" pitchFamily="49" charset="0"/>
              </a:rPr>
              <a:t>Naming.</a:t>
            </a:r>
            <a:r>
              <a:rPr lang="en-US" altLang="zh-CN" b="1" i="1" dirty="0" err="1">
                <a:solidFill>
                  <a:srgbClr val="000000"/>
                </a:solidFill>
                <a:latin typeface="Courier New" panose="02070309020205020404" pitchFamily="49" charset="0"/>
              </a:rPr>
              <a:t>rebind</a:t>
            </a:r>
            <a:r>
              <a:rPr lang="en-US" altLang="zh-CN" b="1" i="1" dirty="0">
                <a:solidFill>
                  <a:srgbClr val="000000"/>
                </a:solidFill>
                <a:latin typeface="Courier New" panose="02070309020205020404" pitchFamily="49" charset="0"/>
              </a:rPr>
              <a:t>(</a:t>
            </a:r>
            <a:r>
              <a:rPr lang="en-US" altLang="zh-CN" b="1" i="1" dirty="0">
                <a:solidFill>
                  <a:srgbClr val="2A00FF"/>
                </a:solidFill>
                <a:latin typeface="Courier New" panose="02070309020205020404" pitchFamily="49" charset="0"/>
              </a:rPr>
              <a:t>"</a:t>
            </a:r>
            <a:r>
              <a:rPr lang="en-US" altLang="zh-CN" b="1" i="1" dirty="0" err="1">
                <a:solidFill>
                  <a:srgbClr val="2A00FF"/>
                </a:solidFill>
                <a:latin typeface="Courier New" panose="02070309020205020404" pitchFamily="49" charset="0"/>
              </a:rPr>
              <a:t>helloService</a:t>
            </a:r>
            <a:r>
              <a:rPr lang="en-US" altLang="zh-CN" b="1" i="1" dirty="0">
                <a:solidFill>
                  <a:srgbClr val="2A00FF"/>
                </a:solidFill>
                <a:latin typeface="Courier New" panose="02070309020205020404" pitchFamily="49" charset="0"/>
              </a:rPr>
              <a:t>"</a:t>
            </a:r>
            <a:r>
              <a:rPr lang="en-US" altLang="zh-CN" b="1" i="1" dirty="0">
                <a:solidFill>
                  <a:srgbClr val="000000"/>
                </a:solidFill>
                <a:latin typeface="Courier New" panose="02070309020205020404" pitchFamily="49" charset="0"/>
              </a:rPr>
              <a:t>, </a:t>
            </a:r>
            <a:r>
              <a:rPr lang="en-US" altLang="zh-CN" b="1" i="1" dirty="0" err="1">
                <a:solidFill>
                  <a:srgbClr val="000000"/>
                </a:solidFill>
                <a:latin typeface="Courier New" panose="02070309020205020404" pitchFamily="49" charset="0"/>
              </a:rPr>
              <a:t>helloService</a:t>
            </a:r>
            <a:r>
              <a:rPr lang="en-US" altLang="zh-CN" b="1" i="1" dirty="0">
                <a:solidFill>
                  <a:srgbClr val="000000"/>
                </a:solidFill>
                <a:latin typeface="Courier New" panose="02070309020205020404" pitchFamily="49" charset="0"/>
              </a:rPr>
              <a:t>);</a:t>
            </a:r>
          </a:p>
          <a:p>
            <a:pPr lvl="3"/>
            <a:r>
              <a:rPr lang="en-US" altLang="zh-CN" dirty="0" err="1">
                <a:solidFill>
                  <a:srgbClr val="000000"/>
                </a:solidFill>
                <a:latin typeface="Courier New" panose="02070309020205020404" pitchFamily="49" charset="0"/>
              </a:rPr>
              <a:t>System.</a:t>
            </a:r>
            <a:r>
              <a:rPr lang="en-US" altLang="zh-CN" i="1" dirty="0" err="1">
                <a:solidFill>
                  <a:srgbClr val="0000C0"/>
                </a:solidFill>
                <a:latin typeface="Courier New" panose="02070309020205020404" pitchFamily="49" charset="0"/>
              </a:rPr>
              <a:t>out</a:t>
            </a:r>
            <a:r>
              <a:rPr lang="en-US" altLang="zh-CN" i="1" dirty="0" err="1">
                <a:solidFill>
                  <a:srgbClr val="000000"/>
                </a:solidFill>
                <a:latin typeface="Courier New" panose="02070309020205020404" pitchFamily="49" charset="0"/>
              </a:rPr>
              <a:t>.println</a:t>
            </a:r>
            <a:r>
              <a:rPr lang="en-US" altLang="zh-CN" i="1" dirty="0">
                <a:solidFill>
                  <a:srgbClr val="000000"/>
                </a:solidFill>
                <a:latin typeface="Courier New" panose="02070309020205020404" pitchFamily="49" charset="0"/>
              </a:rPr>
              <a:t>(</a:t>
            </a:r>
            <a:r>
              <a:rPr lang="en-US" altLang="zh-CN" i="1" dirty="0">
                <a:solidFill>
                  <a:srgbClr val="2A00FF"/>
                </a:solidFill>
                <a:latin typeface="Courier New" panose="02070309020205020404" pitchFamily="49" charset="0"/>
              </a:rPr>
              <a:t>"</a:t>
            </a:r>
            <a:r>
              <a:rPr lang="en-US" altLang="zh-CN" i="1" dirty="0" err="1">
                <a:solidFill>
                  <a:srgbClr val="2A00FF"/>
                </a:solidFill>
                <a:latin typeface="Courier New" panose="02070309020205020404" pitchFamily="49" charset="0"/>
              </a:rPr>
              <a:t>HelloService</a:t>
            </a:r>
            <a:r>
              <a:rPr lang="en-US" altLang="zh-CN" i="1" dirty="0">
                <a:solidFill>
                  <a:srgbClr val="2A00FF"/>
                </a:solidFill>
                <a:latin typeface="Courier New" panose="02070309020205020404" pitchFamily="49" charset="0"/>
              </a:rPr>
              <a:t> is ready"</a:t>
            </a:r>
            <a:r>
              <a:rPr lang="en-US" altLang="zh-CN" i="1" dirty="0">
                <a:solidFill>
                  <a:srgbClr val="000000"/>
                </a:solidFill>
                <a:latin typeface="Courier New" panose="02070309020205020404" pitchFamily="49" charset="0"/>
              </a:rPr>
              <a:t>);</a:t>
            </a:r>
          </a:p>
          <a:p>
            <a:pPr lvl="2"/>
            <a:endParaRPr lang="zh-CN" altLang="en-US" dirty="0">
              <a:latin typeface="Courier New" panose="02070309020205020404" pitchFamily="49" charset="0"/>
            </a:endParaRPr>
          </a:p>
          <a:p>
            <a:pPr lvl="2"/>
            <a:r>
              <a:rPr lang="en-US" altLang="zh-CN"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catch</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RemoteException</a:t>
            </a:r>
            <a:r>
              <a:rPr lang="en-US" altLang="zh-CN" b="1" dirty="0">
                <a:solidFill>
                  <a:srgbClr val="000000"/>
                </a:solidFill>
                <a:latin typeface="Courier New" panose="02070309020205020404" pitchFamily="49" charset="0"/>
              </a:rPr>
              <a:t> e) {</a:t>
            </a:r>
          </a:p>
          <a:p>
            <a:pPr lvl="2"/>
            <a:r>
              <a:rPr lang="en-US" altLang="zh-CN" dirty="0" smtClean="0">
                <a:solidFill>
                  <a:srgbClr val="000000"/>
                </a:solidFill>
                <a:latin typeface="Courier New" panose="02070309020205020404" pitchFamily="49" charset="0"/>
              </a:rPr>
              <a:t>	</a:t>
            </a:r>
            <a:r>
              <a:rPr lang="en-US" altLang="zh-CN" dirty="0" err="1" smtClean="0">
                <a:solidFill>
                  <a:srgbClr val="000000"/>
                </a:solidFill>
                <a:latin typeface="Courier New" panose="02070309020205020404" pitchFamily="49" charset="0"/>
              </a:rPr>
              <a:t>e.printStackTrace</a:t>
            </a:r>
            <a:r>
              <a:rPr lang="en-US" altLang="zh-CN" dirty="0">
                <a:solidFill>
                  <a:srgbClr val="000000"/>
                </a:solidFill>
                <a:latin typeface="Courier New" panose="02070309020205020404" pitchFamily="49" charset="0"/>
              </a:rPr>
              <a:t>();</a:t>
            </a:r>
          </a:p>
          <a:p>
            <a:pPr lvl="2"/>
            <a:r>
              <a:rPr lang="en-US" altLang="zh-CN"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catch</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MalformedURLException</a:t>
            </a:r>
            <a:r>
              <a:rPr lang="en-US" altLang="zh-CN" b="1" dirty="0">
                <a:solidFill>
                  <a:srgbClr val="000000"/>
                </a:solidFill>
                <a:latin typeface="Courier New" panose="02070309020205020404" pitchFamily="49" charset="0"/>
              </a:rPr>
              <a:t> e) {</a:t>
            </a:r>
          </a:p>
          <a:p>
            <a:pPr lvl="2"/>
            <a:r>
              <a:rPr lang="en-US" altLang="zh-CN" dirty="0" smtClean="0">
                <a:solidFill>
                  <a:srgbClr val="000000"/>
                </a:solidFill>
                <a:latin typeface="Courier New" panose="02070309020205020404" pitchFamily="49" charset="0"/>
              </a:rPr>
              <a:t>	</a:t>
            </a:r>
            <a:r>
              <a:rPr lang="en-US" altLang="zh-CN" dirty="0" err="1" smtClean="0">
                <a:solidFill>
                  <a:srgbClr val="000000"/>
                </a:solidFill>
                <a:latin typeface="Courier New" panose="02070309020205020404" pitchFamily="49" charset="0"/>
              </a:rPr>
              <a:t>e.printStackTrace</a:t>
            </a:r>
            <a:r>
              <a:rPr lang="en-US" altLang="zh-CN" dirty="0">
                <a:solidFill>
                  <a:srgbClr val="000000"/>
                </a:solidFill>
                <a:latin typeface="Courier New" panose="02070309020205020404" pitchFamily="49" charset="0"/>
              </a:rPr>
              <a:t>();</a:t>
            </a:r>
          </a:p>
          <a:p>
            <a:pPr lvl="2"/>
            <a:r>
              <a:rPr lang="en-US" altLang="zh-CN" dirty="0" smtClean="0">
                <a:solidFill>
                  <a:srgbClr val="000000"/>
                </a:solidFill>
                <a:latin typeface="Courier New" panose="02070309020205020404" pitchFamily="49" charset="0"/>
              </a:rPr>
              <a:t>}</a:t>
            </a:r>
          </a:p>
          <a:p>
            <a:pPr lvl="1"/>
            <a:r>
              <a:rPr lang="en-US" altLang="zh-CN" dirty="0" smtClean="0">
                <a:solidFill>
                  <a:srgbClr val="000000"/>
                </a:solidFill>
                <a:latin typeface="Courier New" panose="02070309020205020404" pitchFamily="49" charset="0"/>
              </a:rPr>
              <a:t>}</a:t>
            </a:r>
            <a:endParaRPr lang="en-US" altLang="zh-CN" dirty="0">
              <a:solidFill>
                <a:srgbClr val="000000"/>
              </a:solidFill>
              <a:latin typeface="Courier New" panose="02070309020205020404" pitchFamily="49" charset="0"/>
            </a:endParaRPr>
          </a:p>
          <a:p>
            <a:r>
              <a:rPr lang="en-US" altLang="zh-CN" dirty="0">
                <a:solidFill>
                  <a:srgbClr val="000000"/>
                </a:solidFill>
                <a:latin typeface="Courier New" panose="02070309020205020404" pitchFamily="49" charset="0"/>
              </a:rPr>
              <a:t>}</a:t>
            </a:r>
            <a:endParaRPr lang="zh-CN" altLang="en-US" dirty="0"/>
          </a:p>
        </p:txBody>
      </p:sp>
    </p:spTree>
    <p:extLst>
      <p:ext uri="{BB962C8B-B14F-4D97-AF65-F5344CB8AC3E}">
        <p14:creationId xmlns:p14="http://schemas.microsoft.com/office/powerpoint/2010/main" val="3071416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2400" dirty="0" smtClean="0">
                <a:latin typeface="微软雅黑" pitchFamily="34" charset="-122"/>
                <a:ea typeface="微软雅黑" pitchFamily="34" charset="-122"/>
                <a:cs typeface="+mj-cs"/>
              </a:rPr>
              <a:t>目录</a:t>
            </a:r>
            <a:endParaRPr lang="zh-CN" altLang="en-US" sz="2400" dirty="0">
              <a:latin typeface="微软雅黑" pitchFamily="34" charset="-122"/>
              <a:ea typeface="微软雅黑" pitchFamily="34" charset="-122"/>
              <a:cs typeface="+mj-cs"/>
            </a:endParaRPr>
          </a:p>
        </p:txBody>
      </p:sp>
      <p:graphicFrame>
        <p:nvGraphicFramePr>
          <p:cNvPr id="5" name="图示 4"/>
          <p:cNvGraphicFramePr/>
          <p:nvPr>
            <p:extLst>
              <p:ext uri="{D42A27DB-BD31-4B8C-83A1-F6EECF244321}">
                <p14:modId xmlns:p14="http://schemas.microsoft.com/office/powerpoint/2010/main" val="1907793806"/>
              </p:ext>
            </p:extLst>
          </p:nvPr>
        </p:nvGraphicFramePr>
        <p:xfrm>
          <a:off x="251520" y="764704"/>
          <a:ext cx="8424936" cy="5616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33635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895350" y="71283"/>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RMI_</a:t>
            </a:r>
            <a:r>
              <a:rPr lang="zh-CN" altLang="en-US" sz="2400" dirty="0" smtClean="0">
                <a:latin typeface="微软雅黑" pitchFamily="34" charset="-122"/>
                <a:ea typeface="微软雅黑" pitchFamily="34" charset="-122"/>
                <a:cs typeface="+mj-cs"/>
              </a:rPr>
              <a:t>客户端调用服务</a:t>
            </a:r>
            <a:endParaRPr lang="zh-CN" altLang="en-US" sz="2400" dirty="0">
              <a:latin typeface="微软雅黑" pitchFamily="34" charset="-122"/>
              <a:ea typeface="微软雅黑" pitchFamily="34" charset="-122"/>
              <a:cs typeface="+mj-cs"/>
            </a:endParaRPr>
          </a:p>
        </p:txBody>
      </p:sp>
      <p:sp>
        <p:nvSpPr>
          <p:cNvPr id="2" name="矩形 1"/>
          <p:cNvSpPr/>
          <p:nvPr/>
        </p:nvSpPr>
        <p:spPr>
          <a:xfrm>
            <a:off x="-36512" y="548680"/>
            <a:ext cx="9361040" cy="6186309"/>
          </a:xfrm>
          <a:prstGeom prst="rect">
            <a:avLst/>
          </a:prstGeom>
        </p:spPr>
        <p:txBody>
          <a:bodyPr wrap="square">
            <a:spAutoFit/>
          </a:bodyPr>
          <a:lstStyle/>
          <a:p>
            <a:r>
              <a:rPr lang="en-US" altLang="zh-CN" b="1" dirty="0">
                <a:solidFill>
                  <a:srgbClr val="7F0055"/>
                </a:solidFill>
                <a:latin typeface="Courier New" panose="02070309020205020404" pitchFamily="49" charset="0"/>
              </a:rPr>
              <a:t>import</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java.net.MalformedURLException</a:t>
            </a:r>
            <a:r>
              <a:rPr lang="en-US" altLang="zh-CN" b="1" dirty="0">
                <a:solidFill>
                  <a:srgbClr val="000000"/>
                </a:solidFill>
                <a:latin typeface="Courier New" panose="02070309020205020404" pitchFamily="49" charset="0"/>
              </a:rPr>
              <a:t>;</a:t>
            </a:r>
          </a:p>
          <a:p>
            <a:r>
              <a:rPr lang="en-US" altLang="zh-CN" b="1" dirty="0">
                <a:solidFill>
                  <a:srgbClr val="7F0055"/>
                </a:solidFill>
                <a:latin typeface="Courier New" panose="02070309020205020404" pitchFamily="49" charset="0"/>
              </a:rPr>
              <a:t>import</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java.rmi.Naming</a:t>
            </a:r>
            <a:r>
              <a:rPr lang="en-US" altLang="zh-CN" b="1" dirty="0">
                <a:solidFill>
                  <a:srgbClr val="000000"/>
                </a:solidFill>
                <a:latin typeface="Courier New" panose="02070309020205020404" pitchFamily="49" charset="0"/>
              </a:rPr>
              <a:t>;</a:t>
            </a:r>
          </a:p>
          <a:p>
            <a:r>
              <a:rPr lang="en-US" altLang="zh-CN" b="1" dirty="0">
                <a:solidFill>
                  <a:srgbClr val="7F0055"/>
                </a:solidFill>
                <a:latin typeface="Courier New" panose="02070309020205020404" pitchFamily="49" charset="0"/>
              </a:rPr>
              <a:t>import</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java.rmi.NotBoundException</a:t>
            </a:r>
            <a:r>
              <a:rPr lang="en-US" altLang="zh-CN" b="1" dirty="0">
                <a:solidFill>
                  <a:srgbClr val="000000"/>
                </a:solidFill>
                <a:latin typeface="Courier New" panose="02070309020205020404" pitchFamily="49" charset="0"/>
              </a:rPr>
              <a:t>;</a:t>
            </a:r>
          </a:p>
          <a:p>
            <a:r>
              <a:rPr lang="en-US" altLang="zh-CN" b="1" dirty="0">
                <a:solidFill>
                  <a:srgbClr val="7F0055"/>
                </a:solidFill>
                <a:latin typeface="Courier New" panose="02070309020205020404" pitchFamily="49" charset="0"/>
              </a:rPr>
              <a:t>import</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java.rmi.RemoteException</a:t>
            </a:r>
            <a:r>
              <a:rPr lang="en-US" altLang="zh-CN" b="1" dirty="0">
                <a:solidFill>
                  <a:srgbClr val="000000"/>
                </a:solidFill>
                <a:latin typeface="Courier New" panose="02070309020205020404" pitchFamily="49" charset="0"/>
              </a:rPr>
              <a:t>;</a:t>
            </a:r>
          </a:p>
          <a:p>
            <a:endParaRPr lang="zh-CN" altLang="en-US" dirty="0">
              <a:latin typeface="Courier New" panose="02070309020205020404" pitchFamily="49" charset="0"/>
            </a:endParaRPr>
          </a:p>
          <a:p>
            <a:r>
              <a:rPr lang="en-US" altLang="zh-CN" b="1" dirty="0">
                <a:solidFill>
                  <a:srgbClr val="7F0055"/>
                </a:solidFill>
                <a:latin typeface="Courier New" panose="02070309020205020404" pitchFamily="49" charset="0"/>
              </a:rPr>
              <a:t>public</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class</a:t>
            </a:r>
            <a:r>
              <a:rPr lang="en-US" altLang="zh-CN" b="1" dirty="0">
                <a:solidFill>
                  <a:srgbClr val="000000"/>
                </a:solidFill>
                <a:latin typeface="Courier New" panose="02070309020205020404" pitchFamily="49" charset="0"/>
              </a:rPr>
              <a:t> Client {</a:t>
            </a:r>
          </a:p>
          <a:p>
            <a:endParaRPr lang="zh-CN" altLang="en-US" dirty="0">
              <a:latin typeface="Courier New" panose="02070309020205020404" pitchFamily="49" charset="0"/>
            </a:endParaRPr>
          </a:p>
          <a:p>
            <a:r>
              <a:rPr lang="en-US" altLang="zh-CN" b="1" dirty="0">
                <a:solidFill>
                  <a:srgbClr val="7F0055"/>
                </a:solidFill>
                <a:latin typeface="Courier New" panose="02070309020205020404" pitchFamily="49" charset="0"/>
              </a:rPr>
              <a:t> </a:t>
            </a:r>
            <a:r>
              <a:rPr lang="en-US" altLang="zh-CN" b="1" dirty="0" smtClean="0">
                <a:solidFill>
                  <a:srgbClr val="7F0055"/>
                </a:solidFill>
                <a:latin typeface="Courier New" panose="02070309020205020404" pitchFamily="49" charset="0"/>
              </a:rPr>
              <a:t> public</a:t>
            </a:r>
            <a:r>
              <a:rPr lang="en-US" altLang="zh-CN" b="1" dirty="0" smtClean="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static</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void</a:t>
            </a:r>
            <a:r>
              <a:rPr lang="en-US" altLang="zh-CN" b="1" dirty="0">
                <a:solidFill>
                  <a:srgbClr val="000000"/>
                </a:solidFill>
                <a:latin typeface="Courier New" panose="02070309020205020404" pitchFamily="49" charset="0"/>
              </a:rPr>
              <a:t> main(String[] </a:t>
            </a:r>
            <a:r>
              <a:rPr lang="en-US" altLang="zh-CN" b="1" dirty="0" err="1">
                <a:solidFill>
                  <a:srgbClr val="000000"/>
                </a:solidFill>
                <a:latin typeface="Courier New" panose="02070309020205020404" pitchFamily="49" charset="0"/>
              </a:rPr>
              <a:t>args</a:t>
            </a:r>
            <a:r>
              <a:rPr lang="en-US" altLang="zh-CN" b="1" dirty="0">
                <a:solidFill>
                  <a:srgbClr val="000000"/>
                </a:solidFill>
                <a:latin typeface="Courier New" panose="02070309020205020404" pitchFamily="49" charset="0"/>
              </a:rPr>
              <a:t>) {</a:t>
            </a:r>
          </a:p>
          <a:p>
            <a:pPr lvl="2"/>
            <a:r>
              <a:rPr lang="en-US" altLang="zh-CN" b="1" dirty="0">
                <a:solidFill>
                  <a:srgbClr val="7F0055"/>
                </a:solidFill>
                <a:latin typeface="Courier New" panose="02070309020205020404" pitchFamily="49" charset="0"/>
              </a:rPr>
              <a:t>try</a:t>
            </a:r>
            <a:r>
              <a:rPr lang="en-US" altLang="zh-CN" b="1" dirty="0">
                <a:solidFill>
                  <a:srgbClr val="000000"/>
                </a:solidFill>
                <a:latin typeface="Courier New" panose="02070309020205020404" pitchFamily="49" charset="0"/>
              </a:rPr>
              <a:t> {</a:t>
            </a:r>
          </a:p>
          <a:p>
            <a:pPr lvl="3"/>
            <a:r>
              <a:rPr lang="en-US" altLang="zh-CN" b="1" dirty="0" err="1">
                <a:solidFill>
                  <a:srgbClr val="000000"/>
                </a:solidFill>
                <a:latin typeface="Courier New" panose="02070309020205020404" pitchFamily="49" charset="0"/>
              </a:rPr>
              <a:t>ISayService</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sayService</a:t>
            </a:r>
            <a:r>
              <a:rPr lang="en-US" altLang="zh-CN" b="1" dirty="0">
                <a:solidFill>
                  <a:srgbClr val="000000"/>
                </a:solidFill>
                <a:latin typeface="Courier New" panose="02070309020205020404" pitchFamily="49" charset="0"/>
              </a:rPr>
              <a:t> = (</a:t>
            </a:r>
            <a:r>
              <a:rPr lang="en-US" altLang="zh-CN" b="1" dirty="0" err="1">
                <a:solidFill>
                  <a:srgbClr val="000000"/>
                </a:solidFill>
                <a:latin typeface="Courier New" panose="02070309020205020404" pitchFamily="49" charset="0"/>
              </a:rPr>
              <a:t>ISayService</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Naming.</a:t>
            </a:r>
            <a:r>
              <a:rPr lang="en-US" altLang="zh-CN" b="1" i="1" dirty="0" err="1">
                <a:solidFill>
                  <a:srgbClr val="000000"/>
                </a:solidFill>
                <a:latin typeface="Courier New" panose="02070309020205020404" pitchFamily="49" charset="0"/>
              </a:rPr>
              <a:t>lookup</a:t>
            </a:r>
            <a:r>
              <a:rPr lang="en-US" altLang="zh-CN" b="1" i="1" dirty="0">
                <a:solidFill>
                  <a:srgbClr val="000000"/>
                </a:solidFill>
                <a:latin typeface="Courier New" panose="02070309020205020404" pitchFamily="49" charset="0"/>
              </a:rPr>
              <a:t>(</a:t>
            </a:r>
            <a:r>
              <a:rPr lang="en-US" altLang="zh-CN" b="1" i="1" dirty="0">
                <a:solidFill>
                  <a:srgbClr val="2A00FF"/>
                </a:solidFill>
                <a:latin typeface="Courier New" panose="02070309020205020404" pitchFamily="49" charset="0"/>
              </a:rPr>
              <a:t>"</a:t>
            </a:r>
            <a:r>
              <a:rPr lang="en-US" altLang="zh-CN" b="1" i="1" dirty="0" err="1">
                <a:solidFill>
                  <a:srgbClr val="2A00FF"/>
                </a:solidFill>
                <a:latin typeface="Courier New" panose="02070309020205020404" pitchFamily="49" charset="0"/>
              </a:rPr>
              <a:t>rmi</a:t>
            </a:r>
            <a:r>
              <a:rPr lang="en-US" altLang="zh-CN" b="1" i="1" dirty="0">
                <a:solidFill>
                  <a:srgbClr val="2A00FF"/>
                </a:solidFill>
                <a:latin typeface="Courier New" panose="02070309020205020404" pitchFamily="49" charset="0"/>
              </a:rPr>
              <a:t>://127.0.0.1:1099/</a:t>
            </a:r>
            <a:r>
              <a:rPr lang="en-US" altLang="zh-CN" b="1" i="1" dirty="0" err="1">
                <a:solidFill>
                  <a:srgbClr val="2A00FF"/>
                </a:solidFill>
                <a:latin typeface="Courier New" panose="02070309020205020404" pitchFamily="49" charset="0"/>
              </a:rPr>
              <a:t>helloService</a:t>
            </a:r>
            <a:r>
              <a:rPr lang="en-US" altLang="zh-CN" b="1" i="1" dirty="0">
                <a:solidFill>
                  <a:srgbClr val="2A00FF"/>
                </a:solidFill>
                <a:latin typeface="Courier New" panose="02070309020205020404" pitchFamily="49" charset="0"/>
              </a:rPr>
              <a:t>"</a:t>
            </a:r>
            <a:r>
              <a:rPr lang="en-US" altLang="zh-CN" b="1" i="1" dirty="0">
                <a:solidFill>
                  <a:srgbClr val="000000"/>
                </a:solidFill>
                <a:latin typeface="Courier New" panose="02070309020205020404" pitchFamily="49" charset="0"/>
              </a:rPr>
              <a:t>);</a:t>
            </a:r>
          </a:p>
          <a:p>
            <a:pPr lvl="3"/>
            <a:r>
              <a:rPr lang="en-US" altLang="zh-CN" dirty="0">
                <a:solidFill>
                  <a:srgbClr val="000000"/>
                </a:solidFill>
                <a:latin typeface="Courier New" panose="02070309020205020404" pitchFamily="49" charset="0"/>
              </a:rPr>
              <a:t>String result = </a:t>
            </a:r>
            <a:r>
              <a:rPr lang="en-US" altLang="zh-CN" dirty="0" err="1">
                <a:solidFill>
                  <a:srgbClr val="000000"/>
                </a:solidFill>
                <a:latin typeface="Courier New" panose="02070309020205020404" pitchFamily="49" charset="0"/>
              </a:rPr>
              <a:t>sayService.say</a:t>
            </a:r>
            <a:r>
              <a:rPr lang="en-US" altLang="zh-CN" dirty="0">
                <a:solidFill>
                  <a:srgbClr val="000000"/>
                </a:solidFill>
                <a:latin typeface="Courier New" panose="02070309020205020404" pitchFamily="49" charset="0"/>
              </a:rPr>
              <a:t>(</a:t>
            </a:r>
            <a:r>
              <a:rPr lang="en-US" altLang="zh-CN" dirty="0">
                <a:solidFill>
                  <a:srgbClr val="2A00FF"/>
                </a:solidFill>
                <a:latin typeface="Courier New" panose="02070309020205020404" pitchFamily="49" charset="0"/>
              </a:rPr>
              <a:t>"</a:t>
            </a:r>
            <a:r>
              <a:rPr lang="en-US" altLang="zh-CN" dirty="0" err="1">
                <a:solidFill>
                  <a:srgbClr val="2A00FF"/>
                </a:solidFill>
                <a:latin typeface="Courier New" panose="02070309020205020404" pitchFamily="49" charset="0"/>
              </a:rPr>
              <a:t>wuwenqi</a:t>
            </a:r>
            <a:r>
              <a:rPr lang="en-US" altLang="zh-CN" dirty="0">
                <a:solidFill>
                  <a:srgbClr val="2A00FF"/>
                </a:solidFill>
                <a:latin typeface="Courier New" panose="02070309020205020404" pitchFamily="49" charset="0"/>
              </a:rPr>
              <a:t>"</a:t>
            </a:r>
            <a:r>
              <a:rPr lang="en-US" altLang="zh-CN" dirty="0">
                <a:solidFill>
                  <a:srgbClr val="000000"/>
                </a:solidFill>
                <a:latin typeface="Courier New" panose="02070309020205020404" pitchFamily="49" charset="0"/>
              </a:rPr>
              <a:t>);</a:t>
            </a:r>
          </a:p>
          <a:p>
            <a:pPr lvl="3"/>
            <a:r>
              <a:rPr lang="en-US" altLang="zh-CN" dirty="0" err="1">
                <a:solidFill>
                  <a:srgbClr val="000000"/>
                </a:solidFill>
                <a:latin typeface="Courier New" panose="02070309020205020404" pitchFamily="49" charset="0"/>
              </a:rPr>
              <a:t>System.</a:t>
            </a:r>
            <a:r>
              <a:rPr lang="en-US" altLang="zh-CN" i="1" dirty="0" err="1">
                <a:solidFill>
                  <a:srgbClr val="0000C0"/>
                </a:solidFill>
                <a:latin typeface="Courier New" panose="02070309020205020404" pitchFamily="49" charset="0"/>
              </a:rPr>
              <a:t>out</a:t>
            </a:r>
            <a:r>
              <a:rPr lang="en-US" altLang="zh-CN" i="1" dirty="0" err="1">
                <a:solidFill>
                  <a:srgbClr val="000000"/>
                </a:solidFill>
                <a:latin typeface="Courier New" panose="02070309020205020404" pitchFamily="49" charset="0"/>
              </a:rPr>
              <a:t>.println</a:t>
            </a:r>
            <a:r>
              <a:rPr lang="en-US" altLang="zh-CN" i="1" dirty="0">
                <a:solidFill>
                  <a:srgbClr val="000000"/>
                </a:solidFill>
                <a:latin typeface="Courier New" panose="02070309020205020404" pitchFamily="49" charset="0"/>
              </a:rPr>
              <a:t>(result);</a:t>
            </a:r>
          </a:p>
          <a:p>
            <a:pPr lvl="2"/>
            <a:r>
              <a:rPr lang="en-US" altLang="zh-CN"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catch</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MalformedURLException</a:t>
            </a:r>
            <a:r>
              <a:rPr lang="en-US" altLang="zh-CN" b="1" dirty="0">
                <a:solidFill>
                  <a:srgbClr val="000000"/>
                </a:solidFill>
                <a:latin typeface="Courier New" panose="02070309020205020404" pitchFamily="49" charset="0"/>
              </a:rPr>
              <a:t> e) {</a:t>
            </a:r>
          </a:p>
          <a:p>
            <a:pPr lvl="2"/>
            <a:r>
              <a:rPr lang="en-US" altLang="zh-CN" dirty="0" smtClean="0">
                <a:solidFill>
                  <a:srgbClr val="000000"/>
                </a:solidFill>
                <a:latin typeface="Courier New" panose="02070309020205020404" pitchFamily="49" charset="0"/>
              </a:rPr>
              <a:t>	</a:t>
            </a:r>
            <a:r>
              <a:rPr lang="en-US" altLang="zh-CN" dirty="0" err="1" smtClean="0">
                <a:solidFill>
                  <a:srgbClr val="000000"/>
                </a:solidFill>
                <a:latin typeface="Courier New" panose="02070309020205020404" pitchFamily="49" charset="0"/>
              </a:rPr>
              <a:t>e.printStackTrace</a:t>
            </a:r>
            <a:r>
              <a:rPr lang="en-US" altLang="zh-CN" dirty="0">
                <a:solidFill>
                  <a:srgbClr val="000000"/>
                </a:solidFill>
                <a:latin typeface="Courier New" panose="02070309020205020404" pitchFamily="49" charset="0"/>
              </a:rPr>
              <a:t>();</a:t>
            </a:r>
          </a:p>
          <a:p>
            <a:pPr lvl="2"/>
            <a:r>
              <a:rPr lang="en-US" altLang="zh-CN"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catch</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RemoteException</a:t>
            </a:r>
            <a:r>
              <a:rPr lang="en-US" altLang="zh-CN" b="1" dirty="0">
                <a:solidFill>
                  <a:srgbClr val="000000"/>
                </a:solidFill>
                <a:latin typeface="Courier New" panose="02070309020205020404" pitchFamily="49" charset="0"/>
              </a:rPr>
              <a:t> e) {</a:t>
            </a:r>
          </a:p>
          <a:p>
            <a:pPr lvl="2"/>
            <a:r>
              <a:rPr lang="en-US" altLang="zh-CN" dirty="0" smtClean="0">
                <a:solidFill>
                  <a:srgbClr val="000000"/>
                </a:solidFill>
                <a:latin typeface="Courier New" panose="02070309020205020404" pitchFamily="49" charset="0"/>
              </a:rPr>
              <a:t>	</a:t>
            </a:r>
            <a:r>
              <a:rPr lang="en-US" altLang="zh-CN" dirty="0" err="1" smtClean="0">
                <a:solidFill>
                  <a:srgbClr val="000000"/>
                </a:solidFill>
                <a:latin typeface="Courier New" panose="02070309020205020404" pitchFamily="49" charset="0"/>
              </a:rPr>
              <a:t>e.printStackTrace</a:t>
            </a:r>
            <a:r>
              <a:rPr lang="en-US" altLang="zh-CN" dirty="0">
                <a:solidFill>
                  <a:srgbClr val="000000"/>
                </a:solidFill>
                <a:latin typeface="Courier New" panose="02070309020205020404" pitchFamily="49" charset="0"/>
              </a:rPr>
              <a:t>();</a:t>
            </a:r>
          </a:p>
          <a:p>
            <a:pPr lvl="2"/>
            <a:r>
              <a:rPr lang="en-US" altLang="zh-CN"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catch</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NotBoundException</a:t>
            </a:r>
            <a:r>
              <a:rPr lang="en-US" altLang="zh-CN" b="1" dirty="0">
                <a:solidFill>
                  <a:srgbClr val="000000"/>
                </a:solidFill>
                <a:latin typeface="Courier New" panose="02070309020205020404" pitchFamily="49" charset="0"/>
              </a:rPr>
              <a:t> e) {</a:t>
            </a:r>
          </a:p>
          <a:p>
            <a:pPr lvl="2"/>
            <a:r>
              <a:rPr lang="en-US" altLang="zh-CN" dirty="0" smtClean="0">
                <a:solidFill>
                  <a:srgbClr val="000000"/>
                </a:solidFill>
                <a:latin typeface="Courier New" panose="02070309020205020404" pitchFamily="49" charset="0"/>
              </a:rPr>
              <a:t>	</a:t>
            </a:r>
            <a:r>
              <a:rPr lang="en-US" altLang="zh-CN" dirty="0" err="1" smtClean="0">
                <a:solidFill>
                  <a:srgbClr val="000000"/>
                </a:solidFill>
                <a:latin typeface="Courier New" panose="02070309020205020404" pitchFamily="49" charset="0"/>
              </a:rPr>
              <a:t>e.printStackTrace</a:t>
            </a:r>
            <a:r>
              <a:rPr lang="en-US" altLang="zh-CN" dirty="0">
                <a:solidFill>
                  <a:srgbClr val="000000"/>
                </a:solidFill>
                <a:latin typeface="Courier New" panose="02070309020205020404" pitchFamily="49" charset="0"/>
              </a:rPr>
              <a:t>();</a:t>
            </a:r>
          </a:p>
          <a:p>
            <a:pPr lvl="2"/>
            <a:r>
              <a:rPr lang="en-US" altLang="zh-CN" dirty="0" smtClean="0">
                <a:solidFill>
                  <a:srgbClr val="000000"/>
                </a:solidFill>
                <a:latin typeface="Courier New" panose="02070309020205020404" pitchFamily="49" charset="0"/>
              </a:rPr>
              <a:t>}</a:t>
            </a:r>
          </a:p>
          <a:p>
            <a:pPr lvl="1"/>
            <a:r>
              <a:rPr lang="en-US" altLang="zh-CN" dirty="0" smtClean="0">
                <a:solidFill>
                  <a:srgbClr val="000000"/>
                </a:solidFill>
                <a:latin typeface="Courier New" panose="02070309020205020404" pitchFamily="49" charset="0"/>
              </a:rPr>
              <a:t>}</a:t>
            </a:r>
            <a:endParaRPr lang="en-US" altLang="zh-CN" dirty="0">
              <a:solidFill>
                <a:srgbClr val="000000"/>
              </a:solidFill>
              <a:latin typeface="Courier New" panose="02070309020205020404" pitchFamily="49" charset="0"/>
            </a:endParaRPr>
          </a:p>
          <a:p>
            <a:r>
              <a:rPr lang="en-US" altLang="zh-CN" dirty="0">
                <a:solidFill>
                  <a:srgbClr val="000000"/>
                </a:solidFill>
                <a:latin typeface="Courier New" panose="02070309020205020404" pitchFamily="49" charset="0"/>
              </a:rPr>
              <a:t>}</a:t>
            </a:r>
            <a:endParaRPr lang="zh-CN" altLang="en-US" dirty="0"/>
          </a:p>
        </p:txBody>
      </p:sp>
    </p:spTree>
    <p:extLst>
      <p:ext uri="{BB962C8B-B14F-4D97-AF65-F5344CB8AC3E}">
        <p14:creationId xmlns:p14="http://schemas.microsoft.com/office/powerpoint/2010/main" val="27133700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资料带 2"/>
          <p:cNvSpPr/>
          <p:nvPr/>
        </p:nvSpPr>
        <p:spPr>
          <a:xfrm>
            <a:off x="1259632" y="1268760"/>
            <a:ext cx="6569370" cy="4104456"/>
          </a:xfrm>
          <a:prstGeom prst="flowChartPunchedTap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err="1" smtClean="0">
                <a:latin typeface="华文楷体" panose="02010600040101010101" pitchFamily="2" charset="-122"/>
                <a:ea typeface="华文楷体" panose="02010600040101010101" pitchFamily="2" charset="-122"/>
              </a:rPr>
              <a:t>Zookeeper+RMI</a:t>
            </a:r>
            <a:endParaRPr lang="zh-CN" altLang="en-US" sz="6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34390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20688"/>
            <a:ext cx="9144000" cy="5976664"/>
          </a:xfrm>
        </p:spPr>
        <p:txBody>
          <a:bodyPr/>
          <a:lstStyle/>
          <a:p>
            <a:r>
              <a:rPr lang="en-US" altLang="zh-CN" dirty="0" smtClean="0"/>
              <a:t>1</a:t>
            </a:r>
            <a:r>
              <a:rPr lang="zh-CN" altLang="en-US" dirty="0" smtClean="0"/>
              <a:t>、提供服务的接口实现类</a:t>
            </a:r>
            <a:endParaRPr lang="en-US" altLang="zh-CN" dirty="0" smtClean="0"/>
          </a:p>
          <a:p>
            <a:r>
              <a:rPr lang="en-US" altLang="zh-CN" dirty="0" smtClean="0"/>
              <a:t>2</a:t>
            </a:r>
            <a:r>
              <a:rPr lang="zh-CN" altLang="en-US" dirty="0" smtClean="0"/>
              <a:t>、</a:t>
            </a:r>
            <a:r>
              <a:rPr lang="en-US" altLang="zh-CN" dirty="0" smtClean="0"/>
              <a:t>RMI</a:t>
            </a:r>
            <a:r>
              <a:rPr lang="zh-CN" altLang="en-US" dirty="0" smtClean="0"/>
              <a:t>暴露服务的同时，通过</a:t>
            </a:r>
            <a:r>
              <a:rPr lang="en-US" altLang="zh-CN" dirty="0" smtClean="0"/>
              <a:t>zookeeper</a:t>
            </a:r>
            <a:r>
              <a:rPr lang="zh-CN" altLang="en-US" dirty="0" smtClean="0"/>
              <a:t>的</a:t>
            </a:r>
            <a:r>
              <a:rPr lang="en-US" altLang="zh-CN" dirty="0" smtClean="0"/>
              <a:t>API</a:t>
            </a:r>
            <a:r>
              <a:rPr lang="zh-CN" altLang="en-US" dirty="0" smtClean="0"/>
              <a:t>，将访问服务的</a:t>
            </a:r>
            <a:r>
              <a:rPr lang="en-US" altLang="zh-CN" dirty="0" err="1" smtClean="0"/>
              <a:t>url</a:t>
            </a:r>
            <a:r>
              <a:rPr lang="zh-CN" altLang="en-US" dirty="0" smtClean="0"/>
              <a:t>作为</a:t>
            </a:r>
            <a:r>
              <a:rPr lang="en-US" altLang="zh-CN" dirty="0" smtClean="0"/>
              <a:t>zookeeper</a:t>
            </a:r>
            <a:r>
              <a:rPr lang="zh-CN" altLang="en-US" dirty="0" smtClean="0"/>
              <a:t>的临时结点注册到</a:t>
            </a:r>
            <a:r>
              <a:rPr lang="en-US" altLang="zh-CN" b="1" dirty="0" smtClean="0"/>
              <a:t>zookeeper</a:t>
            </a:r>
            <a:r>
              <a:rPr lang="zh-CN" altLang="en-US" b="1" dirty="0" smtClean="0"/>
              <a:t>集群指定</a:t>
            </a:r>
            <a:r>
              <a:rPr lang="zh-CN" altLang="en-US" b="1" dirty="0" smtClean="0"/>
              <a:t>的该服务的固定</a:t>
            </a:r>
            <a:r>
              <a:rPr lang="zh-CN" altLang="en-US" b="1" dirty="0" smtClean="0"/>
              <a:t>结点</a:t>
            </a:r>
            <a:r>
              <a:rPr lang="zh-CN" altLang="en-US" dirty="0" smtClean="0"/>
              <a:t>下</a:t>
            </a:r>
            <a:endParaRPr lang="en-US" altLang="zh-CN" dirty="0" smtClean="0"/>
          </a:p>
          <a:p>
            <a:r>
              <a:rPr lang="en-US" altLang="zh-CN" dirty="0" smtClean="0"/>
              <a:t>3</a:t>
            </a:r>
            <a:r>
              <a:rPr lang="zh-CN" altLang="en-US" dirty="0" smtClean="0"/>
              <a:t>、客户端调用服务时，</a:t>
            </a:r>
            <a:r>
              <a:rPr lang="zh-CN" altLang="en-US" dirty="0"/>
              <a:t>通过</a:t>
            </a:r>
            <a:r>
              <a:rPr lang="en-US" altLang="zh-CN" dirty="0"/>
              <a:t>zookeeper</a:t>
            </a:r>
            <a:r>
              <a:rPr lang="zh-CN" altLang="en-US" dirty="0"/>
              <a:t>的</a:t>
            </a:r>
            <a:r>
              <a:rPr lang="en-US" altLang="zh-CN" dirty="0"/>
              <a:t>API</a:t>
            </a:r>
            <a:r>
              <a:rPr lang="zh-CN" altLang="en-US" dirty="0"/>
              <a:t>，</a:t>
            </a:r>
            <a:r>
              <a:rPr lang="zh-CN" altLang="en-US" dirty="0" smtClean="0"/>
              <a:t>先获取</a:t>
            </a:r>
            <a:r>
              <a:rPr lang="en-US" altLang="zh-CN" b="1" dirty="0" smtClean="0"/>
              <a:t>zookeeper</a:t>
            </a:r>
            <a:r>
              <a:rPr lang="zh-CN" altLang="en-US" b="1" dirty="0"/>
              <a:t>集群</a:t>
            </a:r>
            <a:r>
              <a:rPr lang="zh-CN" altLang="en-US" b="1"/>
              <a:t>指定</a:t>
            </a:r>
            <a:r>
              <a:rPr lang="zh-CN" altLang="en-US" b="1" smtClean="0"/>
              <a:t>的该服务的固定</a:t>
            </a:r>
            <a:r>
              <a:rPr lang="zh-CN" altLang="en-US" b="1" dirty="0"/>
              <a:t>结点</a:t>
            </a:r>
            <a:r>
              <a:rPr lang="zh-CN" altLang="en-US" dirty="0" smtClean="0"/>
              <a:t>下所有临时结点信息中的</a:t>
            </a:r>
            <a:r>
              <a:rPr lang="en-US" altLang="zh-CN" dirty="0" err="1" smtClean="0"/>
              <a:t>url</a:t>
            </a:r>
            <a:r>
              <a:rPr lang="zh-CN" altLang="en-US" dirty="0" smtClean="0"/>
              <a:t>，随机使用其中的某一个</a:t>
            </a:r>
            <a:r>
              <a:rPr lang="en-US" altLang="zh-CN" dirty="0" err="1" smtClean="0"/>
              <a:t>url</a:t>
            </a:r>
            <a:r>
              <a:rPr lang="zh-CN" altLang="en-US" dirty="0" smtClean="0"/>
              <a:t>访问服务。</a:t>
            </a:r>
            <a:endParaRPr lang="en-US" altLang="zh-CN" dirty="0" smtClean="0"/>
          </a:p>
          <a:p>
            <a:r>
              <a:rPr lang="en-US" altLang="zh-CN" dirty="0" smtClean="0"/>
              <a:t>4</a:t>
            </a:r>
            <a:r>
              <a:rPr lang="zh-CN" altLang="en-US" dirty="0" smtClean="0"/>
              <a:t>、参考代码：</a:t>
            </a:r>
            <a:endParaRPr lang="en-US" altLang="zh-CN" dirty="0" smtClean="0"/>
          </a:p>
          <a:p>
            <a:pPr marL="0" indent="0">
              <a:buNone/>
            </a:pPr>
            <a:r>
              <a:rPr lang="en-US" altLang="zh-CN" sz="1800" dirty="0" err="1" smtClean="0"/>
              <a:t>com.wuwenqi.java.valueObject.ServerConsumer</a:t>
            </a:r>
            <a:endParaRPr lang="en-US" altLang="zh-CN" sz="1800" dirty="0" smtClean="0"/>
          </a:p>
          <a:p>
            <a:pPr marL="0" indent="0">
              <a:buNone/>
            </a:pPr>
            <a:r>
              <a:rPr lang="en-US" altLang="zh-CN" sz="1800" dirty="0" err="1"/>
              <a:t>com.wuwenqi.java.valueObject.ServerConsumer</a:t>
            </a:r>
            <a:endParaRPr lang="en-US" altLang="zh-CN" sz="1800" dirty="0"/>
          </a:p>
          <a:p>
            <a:pPr marL="0" indent="0">
              <a:buNone/>
            </a:pPr>
            <a:r>
              <a:rPr lang="en-US" altLang="zh-CN" sz="1800" dirty="0" err="1" smtClean="0"/>
              <a:t>com.wuwenqi.java.valueObject.Server</a:t>
            </a:r>
            <a:endParaRPr lang="en-US" altLang="zh-CN" sz="1800" dirty="0"/>
          </a:p>
          <a:p>
            <a:pPr marL="0" indent="0">
              <a:buNone/>
            </a:pPr>
            <a:r>
              <a:rPr lang="en-US" altLang="zh-CN" sz="1800" dirty="0" err="1" smtClean="0"/>
              <a:t>com.wuwenqi.java.valueObject.Client</a:t>
            </a:r>
            <a:endParaRPr lang="en-US" altLang="zh-CN" sz="1800" dirty="0"/>
          </a:p>
          <a:p>
            <a:pPr marL="0" indent="0">
              <a:buNone/>
            </a:pPr>
            <a:endParaRPr lang="en-US" altLang="zh-CN" dirty="0"/>
          </a:p>
          <a:p>
            <a:endParaRPr lang="zh-CN" altLang="en-US" dirty="0"/>
          </a:p>
        </p:txBody>
      </p:sp>
      <p:sp>
        <p:nvSpPr>
          <p:cNvPr id="4" name="标题 1"/>
          <p:cNvSpPr txBox="1">
            <a:spLocks/>
          </p:cNvSpPr>
          <p:nvPr/>
        </p:nvSpPr>
        <p:spPr bwMode="auto">
          <a:xfrm>
            <a:off x="895350" y="71283"/>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RMI_</a:t>
            </a:r>
            <a:r>
              <a:rPr lang="zh-CN" altLang="en-US" sz="2400" dirty="0" smtClean="0">
                <a:latin typeface="微软雅黑" pitchFamily="34" charset="-122"/>
                <a:ea typeface="微软雅黑" pitchFamily="34" charset="-122"/>
                <a:cs typeface="+mj-cs"/>
              </a:rPr>
              <a:t>负载均衡、高可用性的</a:t>
            </a:r>
            <a:r>
              <a:rPr lang="en-US" altLang="zh-CN" sz="2400" dirty="0" smtClean="0">
                <a:latin typeface="微软雅黑" pitchFamily="34" charset="-122"/>
                <a:ea typeface="微软雅黑" pitchFamily="34" charset="-122"/>
                <a:cs typeface="+mj-cs"/>
              </a:rPr>
              <a:t>RPC</a:t>
            </a:r>
            <a:r>
              <a:rPr lang="zh-CN" altLang="en-US" sz="2400" dirty="0" smtClean="0">
                <a:latin typeface="微软雅黑" pitchFamily="34" charset="-122"/>
                <a:ea typeface="微软雅黑" pitchFamily="34" charset="-122"/>
                <a:cs typeface="+mj-cs"/>
              </a:rPr>
              <a:t>框架实现</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14408362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资料带 2"/>
          <p:cNvSpPr/>
          <p:nvPr/>
        </p:nvSpPr>
        <p:spPr>
          <a:xfrm>
            <a:off x="1259632" y="1268760"/>
            <a:ext cx="6569370" cy="4104456"/>
          </a:xfrm>
          <a:prstGeom prst="flowChartPunchedTap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smtClean="0">
                <a:latin typeface="华文楷体" panose="02010600040101010101" pitchFamily="2" charset="-122"/>
                <a:ea typeface="华文楷体" panose="02010600040101010101" pitchFamily="2" charset="-122"/>
              </a:rPr>
              <a:t>Hessian</a:t>
            </a:r>
            <a:endParaRPr lang="zh-CN" altLang="en-US" sz="6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359121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541373"/>
            <a:ext cx="8712968" cy="5355312"/>
          </a:xfrm>
          <a:prstGeom prst="rect">
            <a:avLst/>
          </a:prstGeom>
        </p:spPr>
        <p:txBody>
          <a:bodyPr wrap="square">
            <a:spAutoFit/>
          </a:bodyPr>
          <a:lstStyle/>
          <a:p>
            <a:r>
              <a:rPr lang="en-US" altLang="zh-CN" dirty="0">
                <a:solidFill>
                  <a:srgbClr val="008080"/>
                </a:solidFill>
                <a:latin typeface="Courier New" panose="02070309020205020404" pitchFamily="49" charset="0"/>
              </a:rPr>
              <a:t>&lt;context-</a:t>
            </a:r>
            <a:r>
              <a:rPr lang="en-US" altLang="zh-CN" dirty="0" err="1">
                <a:solidFill>
                  <a:srgbClr val="008080"/>
                </a:solidFill>
                <a:latin typeface="Courier New" panose="02070309020205020404" pitchFamily="49" charset="0"/>
              </a:rPr>
              <a:t>param</a:t>
            </a:r>
            <a:r>
              <a:rPr lang="en-US" altLang="zh-CN" dirty="0">
                <a:solidFill>
                  <a:srgbClr val="008080"/>
                </a:solidFill>
                <a:latin typeface="Courier New" panose="02070309020205020404" pitchFamily="49" charset="0"/>
              </a:rPr>
              <a:t>&gt;</a:t>
            </a:r>
          </a:p>
          <a:p>
            <a:r>
              <a:rPr lang="en-US" altLang="zh-CN" dirty="0" smtClean="0">
                <a:solidFill>
                  <a:srgbClr val="008080"/>
                </a:solidFill>
                <a:latin typeface="Courier New" panose="02070309020205020404" pitchFamily="49" charset="0"/>
              </a:rPr>
              <a:t>	&lt;</a:t>
            </a:r>
            <a:r>
              <a:rPr lang="en-US" altLang="zh-CN" dirty="0" err="1">
                <a:solidFill>
                  <a:srgbClr val="008080"/>
                </a:solidFill>
                <a:latin typeface="Courier New" panose="02070309020205020404" pitchFamily="49" charset="0"/>
              </a:rPr>
              <a:t>param</a:t>
            </a:r>
            <a:r>
              <a:rPr lang="en-US" altLang="zh-CN" dirty="0">
                <a:solidFill>
                  <a:srgbClr val="008080"/>
                </a:solidFill>
                <a:latin typeface="Courier New" panose="02070309020205020404" pitchFamily="49" charset="0"/>
              </a:rPr>
              <a:t>-name&gt;</a:t>
            </a:r>
            <a:r>
              <a:rPr lang="en-US" altLang="zh-CN" dirty="0" err="1">
                <a:solidFill>
                  <a:srgbClr val="008080"/>
                </a:solidFill>
                <a:latin typeface="Courier New" panose="02070309020205020404" pitchFamily="49" charset="0"/>
              </a:rPr>
              <a:t>contextConfigLocation</a:t>
            </a:r>
            <a:r>
              <a:rPr lang="en-US" altLang="zh-CN" dirty="0">
                <a:solidFill>
                  <a:srgbClr val="008080"/>
                </a:solidFill>
                <a:latin typeface="Courier New" panose="02070309020205020404" pitchFamily="49" charset="0"/>
              </a:rPr>
              <a:t>&lt;/</a:t>
            </a:r>
            <a:r>
              <a:rPr lang="en-US" altLang="zh-CN" dirty="0" err="1">
                <a:solidFill>
                  <a:srgbClr val="008080"/>
                </a:solidFill>
                <a:latin typeface="Courier New" panose="02070309020205020404" pitchFamily="49" charset="0"/>
              </a:rPr>
              <a:t>param</a:t>
            </a:r>
            <a:r>
              <a:rPr lang="en-US" altLang="zh-CN" dirty="0">
                <a:solidFill>
                  <a:srgbClr val="008080"/>
                </a:solidFill>
                <a:latin typeface="Courier New" panose="02070309020205020404" pitchFamily="49" charset="0"/>
              </a:rPr>
              <a:t>-name&gt;</a:t>
            </a:r>
          </a:p>
          <a:p>
            <a:r>
              <a:rPr lang="en-US" altLang="zh-CN" dirty="0">
                <a:solidFill>
                  <a:srgbClr val="008080"/>
                </a:solidFill>
                <a:latin typeface="Courier New" panose="02070309020205020404" pitchFamily="49" charset="0"/>
              </a:rPr>
              <a:t>	</a:t>
            </a:r>
            <a:r>
              <a:rPr lang="en-US" altLang="zh-CN" dirty="0" smtClean="0">
                <a:solidFill>
                  <a:srgbClr val="008080"/>
                </a:solidFill>
                <a:latin typeface="Courier New" panose="02070309020205020404" pitchFamily="49" charset="0"/>
              </a:rPr>
              <a:t>&lt;</a:t>
            </a:r>
            <a:r>
              <a:rPr lang="en-US" altLang="zh-CN" dirty="0" err="1">
                <a:solidFill>
                  <a:srgbClr val="008080"/>
                </a:solidFill>
                <a:latin typeface="Courier New" panose="02070309020205020404" pitchFamily="49" charset="0"/>
              </a:rPr>
              <a:t>param</a:t>
            </a:r>
            <a:r>
              <a:rPr lang="en-US" altLang="zh-CN" dirty="0">
                <a:solidFill>
                  <a:srgbClr val="008080"/>
                </a:solidFill>
                <a:latin typeface="Courier New" panose="02070309020205020404" pitchFamily="49" charset="0"/>
              </a:rPr>
              <a:t>-value</a:t>
            </a:r>
            <a:r>
              <a:rPr lang="en-US" altLang="zh-CN" dirty="0" smtClean="0">
                <a:solidFill>
                  <a:srgbClr val="008080"/>
                </a:solidFill>
                <a:latin typeface="Courier New" panose="02070309020205020404" pitchFamily="49" charset="0"/>
              </a:rPr>
              <a:t>&gt;</a:t>
            </a:r>
          </a:p>
          <a:p>
            <a:r>
              <a:rPr lang="en-US" altLang="zh-CN" dirty="0">
                <a:solidFill>
                  <a:srgbClr val="008080"/>
                </a:solidFill>
                <a:latin typeface="Courier New" panose="02070309020205020404" pitchFamily="49" charset="0"/>
              </a:rPr>
              <a:t>	</a:t>
            </a:r>
            <a:r>
              <a:rPr lang="en-US" altLang="zh-CN" dirty="0" smtClean="0">
                <a:solidFill>
                  <a:srgbClr val="008080"/>
                </a:solidFill>
                <a:latin typeface="Courier New" panose="02070309020205020404" pitchFamily="49" charset="0"/>
              </a:rPr>
              <a:t>	</a:t>
            </a:r>
            <a:r>
              <a:rPr lang="en-US" altLang="zh-CN" dirty="0" err="1" smtClean="0">
                <a:solidFill>
                  <a:srgbClr val="008080"/>
                </a:solidFill>
                <a:latin typeface="Courier New" panose="02070309020205020404" pitchFamily="49" charset="0"/>
              </a:rPr>
              <a:t>classpath</a:t>
            </a:r>
            <a:r>
              <a:rPr lang="en-US" altLang="zh-CN" dirty="0">
                <a:solidFill>
                  <a:srgbClr val="008080"/>
                </a:solidFill>
                <a:latin typeface="Courier New" panose="02070309020205020404" pitchFamily="49" charset="0"/>
              </a:rPr>
              <a:t>*:applicationContext.xml</a:t>
            </a:r>
            <a:r>
              <a:rPr lang="en-US" altLang="zh-CN" dirty="0" smtClean="0">
                <a:solidFill>
                  <a:srgbClr val="008080"/>
                </a:solidFill>
                <a:latin typeface="Courier New" panose="02070309020205020404" pitchFamily="49" charset="0"/>
              </a:rPr>
              <a:t>,</a:t>
            </a:r>
          </a:p>
          <a:p>
            <a:r>
              <a:rPr lang="en-US" altLang="zh-CN" dirty="0">
                <a:solidFill>
                  <a:srgbClr val="008080"/>
                </a:solidFill>
                <a:latin typeface="Courier New" panose="02070309020205020404" pitchFamily="49" charset="0"/>
              </a:rPr>
              <a:t>	</a:t>
            </a:r>
            <a:r>
              <a:rPr lang="en-US" altLang="zh-CN" dirty="0" smtClean="0">
                <a:solidFill>
                  <a:srgbClr val="008080"/>
                </a:solidFill>
                <a:latin typeface="Courier New" panose="02070309020205020404" pitchFamily="49" charset="0"/>
              </a:rPr>
              <a:t>	</a:t>
            </a:r>
            <a:r>
              <a:rPr lang="en-US" altLang="zh-CN" b="1" dirty="0" smtClean="0">
                <a:solidFill>
                  <a:srgbClr val="008080"/>
                </a:solidFill>
                <a:latin typeface="Courier New" panose="02070309020205020404" pitchFamily="49" charset="0"/>
              </a:rPr>
              <a:t>/WEB-INF/Hessian-servlet.xml</a:t>
            </a:r>
          </a:p>
          <a:p>
            <a:r>
              <a:rPr lang="en-US" altLang="zh-CN" dirty="0">
                <a:solidFill>
                  <a:srgbClr val="008080"/>
                </a:solidFill>
                <a:latin typeface="Courier New" panose="02070309020205020404" pitchFamily="49" charset="0"/>
              </a:rPr>
              <a:t>	</a:t>
            </a:r>
            <a:r>
              <a:rPr lang="en-US" altLang="zh-CN" dirty="0" smtClean="0">
                <a:solidFill>
                  <a:srgbClr val="008080"/>
                </a:solidFill>
                <a:latin typeface="Courier New" panose="02070309020205020404" pitchFamily="49" charset="0"/>
              </a:rPr>
              <a:t>&lt;/</a:t>
            </a:r>
            <a:r>
              <a:rPr lang="en-US" altLang="zh-CN" dirty="0" err="1">
                <a:solidFill>
                  <a:srgbClr val="008080"/>
                </a:solidFill>
                <a:latin typeface="Courier New" panose="02070309020205020404" pitchFamily="49" charset="0"/>
              </a:rPr>
              <a:t>param</a:t>
            </a:r>
            <a:r>
              <a:rPr lang="en-US" altLang="zh-CN" dirty="0">
                <a:solidFill>
                  <a:srgbClr val="008080"/>
                </a:solidFill>
                <a:latin typeface="Courier New" panose="02070309020205020404" pitchFamily="49" charset="0"/>
              </a:rPr>
              <a:t>-value&gt;</a:t>
            </a:r>
          </a:p>
          <a:p>
            <a:r>
              <a:rPr lang="en-US" altLang="zh-CN" dirty="0" smtClean="0">
                <a:solidFill>
                  <a:srgbClr val="008080"/>
                </a:solidFill>
                <a:latin typeface="Courier New" panose="02070309020205020404" pitchFamily="49" charset="0"/>
              </a:rPr>
              <a:t>&lt;/</a:t>
            </a:r>
            <a:r>
              <a:rPr lang="en-US" altLang="zh-CN" dirty="0">
                <a:solidFill>
                  <a:srgbClr val="008080"/>
                </a:solidFill>
                <a:latin typeface="Courier New" panose="02070309020205020404" pitchFamily="49" charset="0"/>
              </a:rPr>
              <a:t>context-</a:t>
            </a:r>
            <a:r>
              <a:rPr lang="en-US" altLang="zh-CN" dirty="0" err="1">
                <a:solidFill>
                  <a:srgbClr val="008080"/>
                </a:solidFill>
                <a:latin typeface="Courier New" panose="02070309020205020404" pitchFamily="49" charset="0"/>
              </a:rPr>
              <a:t>param</a:t>
            </a:r>
            <a:r>
              <a:rPr lang="en-US" altLang="zh-CN" dirty="0">
                <a:solidFill>
                  <a:srgbClr val="008080"/>
                </a:solidFill>
                <a:latin typeface="Courier New" panose="02070309020205020404" pitchFamily="49" charset="0"/>
              </a:rPr>
              <a:t>&gt;</a:t>
            </a:r>
            <a:endParaRPr lang="en-US" altLang="zh-CN" dirty="0" smtClean="0">
              <a:solidFill>
                <a:srgbClr val="008080"/>
              </a:solidFill>
              <a:latin typeface="Courier New" panose="02070309020205020404" pitchFamily="49" charset="0"/>
            </a:endParaRPr>
          </a:p>
          <a:p>
            <a:r>
              <a:rPr lang="en-US" altLang="zh-CN" dirty="0" smtClean="0">
                <a:solidFill>
                  <a:srgbClr val="008080"/>
                </a:solidFill>
                <a:latin typeface="Courier New" panose="02070309020205020404" pitchFamily="49" charset="0"/>
              </a:rPr>
              <a:t>&lt;</a:t>
            </a:r>
            <a:r>
              <a:rPr lang="en-US" altLang="zh-CN" dirty="0">
                <a:solidFill>
                  <a:srgbClr val="3F7F7F"/>
                </a:solidFill>
                <a:latin typeface="Courier New" panose="02070309020205020404" pitchFamily="49" charset="0"/>
              </a:rPr>
              <a:t>servlet</a:t>
            </a:r>
            <a:r>
              <a:rPr lang="en-US" altLang="zh-CN" dirty="0">
                <a:solidFill>
                  <a:srgbClr val="008080"/>
                </a:solidFill>
                <a:latin typeface="Courier New" panose="02070309020205020404" pitchFamily="49" charset="0"/>
              </a:rPr>
              <a:t>&gt;</a:t>
            </a:r>
          </a:p>
          <a:p>
            <a:r>
              <a:rPr lang="en-US" altLang="zh-CN" dirty="0">
                <a:solidFill>
                  <a:srgbClr val="000000"/>
                </a:solidFill>
                <a:latin typeface="Courier New" panose="02070309020205020404" pitchFamily="49" charset="0"/>
              </a:rPr>
              <a:t>    </a:t>
            </a:r>
            <a:r>
              <a:rPr lang="en-US" altLang="zh-CN" dirty="0">
                <a:solidFill>
                  <a:srgbClr val="008080"/>
                </a:solidFill>
                <a:latin typeface="Courier New" panose="02070309020205020404" pitchFamily="49" charset="0"/>
              </a:rPr>
              <a:t>&lt;</a:t>
            </a:r>
            <a:r>
              <a:rPr lang="en-US" altLang="zh-CN" dirty="0">
                <a:solidFill>
                  <a:srgbClr val="3F7F7F"/>
                </a:solidFill>
                <a:latin typeface="Courier New" panose="02070309020205020404" pitchFamily="49" charset="0"/>
              </a:rPr>
              <a:t>servlet-name</a:t>
            </a:r>
            <a:r>
              <a:rPr lang="en-US" altLang="zh-CN" dirty="0">
                <a:solidFill>
                  <a:srgbClr val="008080"/>
                </a:solidFill>
                <a:latin typeface="Courier New" panose="02070309020205020404" pitchFamily="49" charset="0"/>
              </a:rPr>
              <a:t>&gt;</a:t>
            </a:r>
            <a:r>
              <a:rPr lang="en-US" altLang="zh-CN" u="sng" dirty="0">
                <a:solidFill>
                  <a:srgbClr val="000000"/>
                </a:solidFill>
                <a:latin typeface="Courier New" panose="02070309020205020404" pitchFamily="49" charset="0"/>
              </a:rPr>
              <a:t>Hessian</a:t>
            </a:r>
            <a:r>
              <a:rPr lang="en-US" altLang="zh-CN" u="sng" dirty="0">
                <a:solidFill>
                  <a:srgbClr val="008080"/>
                </a:solidFill>
                <a:latin typeface="Courier New" panose="02070309020205020404" pitchFamily="49" charset="0"/>
              </a:rPr>
              <a:t>&lt;/</a:t>
            </a:r>
            <a:r>
              <a:rPr lang="en-US" altLang="zh-CN" u="sng" dirty="0">
                <a:solidFill>
                  <a:srgbClr val="3F7F7F"/>
                </a:solidFill>
                <a:latin typeface="Courier New" panose="02070309020205020404" pitchFamily="49" charset="0"/>
              </a:rPr>
              <a:t>servlet-name</a:t>
            </a:r>
            <a:r>
              <a:rPr lang="en-US" altLang="zh-CN" u="sng" dirty="0">
                <a:solidFill>
                  <a:srgbClr val="008080"/>
                </a:solidFill>
                <a:latin typeface="Courier New" panose="02070309020205020404" pitchFamily="49" charset="0"/>
              </a:rPr>
              <a:t>&gt;</a:t>
            </a:r>
          </a:p>
          <a:p>
            <a:r>
              <a:rPr lang="en-US" altLang="zh-CN" dirty="0">
                <a:solidFill>
                  <a:srgbClr val="000000"/>
                </a:solidFill>
                <a:latin typeface="Courier New" panose="02070309020205020404" pitchFamily="49" charset="0"/>
              </a:rPr>
              <a:t>    </a:t>
            </a:r>
            <a:r>
              <a:rPr lang="en-US" altLang="zh-CN" dirty="0">
                <a:solidFill>
                  <a:srgbClr val="008080"/>
                </a:solidFill>
                <a:latin typeface="Courier New" panose="02070309020205020404" pitchFamily="49" charset="0"/>
              </a:rPr>
              <a:t>&lt;</a:t>
            </a:r>
            <a:r>
              <a:rPr lang="en-US" altLang="zh-CN" dirty="0">
                <a:solidFill>
                  <a:srgbClr val="3F7F7F"/>
                </a:solidFill>
                <a:latin typeface="Courier New" panose="02070309020205020404" pitchFamily="49" charset="0"/>
              </a:rPr>
              <a:t>servlet-class</a:t>
            </a:r>
            <a:r>
              <a:rPr lang="en-US" altLang="zh-CN" dirty="0">
                <a:solidFill>
                  <a:srgbClr val="008080"/>
                </a:solidFill>
                <a:latin typeface="Courier New" panose="02070309020205020404" pitchFamily="49" charset="0"/>
              </a:rPr>
              <a:t>&gt;</a:t>
            </a:r>
          </a:p>
          <a:p>
            <a:r>
              <a:rPr lang="en-US" altLang="zh-CN" dirty="0">
                <a:solidFill>
                  <a:srgbClr val="000000"/>
                </a:solidFill>
                <a:latin typeface="Courier New" panose="02070309020205020404" pitchFamily="49" charset="0"/>
              </a:rPr>
              <a:t>        </a:t>
            </a:r>
            <a:r>
              <a:rPr lang="en-US" altLang="zh-CN" dirty="0" err="1">
                <a:solidFill>
                  <a:srgbClr val="000000"/>
                </a:solidFill>
                <a:latin typeface="Courier New" panose="02070309020205020404" pitchFamily="49" charset="0"/>
              </a:rPr>
              <a:t>org.springframework.web.servlet.DispatcherServlet</a:t>
            </a:r>
            <a:endParaRPr lang="en-US" altLang="zh-CN" dirty="0">
              <a:solidFill>
                <a:srgbClr val="000000"/>
              </a:solidFill>
              <a:latin typeface="Courier New" panose="02070309020205020404" pitchFamily="49" charset="0"/>
            </a:endParaRPr>
          </a:p>
          <a:p>
            <a:r>
              <a:rPr lang="en-US" altLang="zh-CN" dirty="0">
                <a:solidFill>
                  <a:srgbClr val="000000"/>
                </a:solidFill>
                <a:latin typeface="Courier New" panose="02070309020205020404" pitchFamily="49" charset="0"/>
              </a:rPr>
              <a:t>    </a:t>
            </a:r>
            <a:r>
              <a:rPr lang="en-US" altLang="zh-CN" dirty="0">
                <a:solidFill>
                  <a:srgbClr val="008080"/>
                </a:solidFill>
                <a:latin typeface="Courier New" panose="02070309020205020404" pitchFamily="49" charset="0"/>
              </a:rPr>
              <a:t>&lt;/</a:t>
            </a:r>
            <a:r>
              <a:rPr lang="en-US" altLang="zh-CN" dirty="0">
                <a:solidFill>
                  <a:srgbClr val="3F7F7F"/>
                </a:solidFill>
                <a:latin typeface="Courier New" panose="02070309020205020404" pitchFamily="49" charset="0"/>
              </a:rPr>
              <a:t>servlet-class</a:t>
            </a:r>
            <a:r>
              <a:rPr lang="en-US" altLang="zh-CN" dirty="0">
                <a:solidFill>
                  <a:srgbClr val="008080"/>
                </a:solidFill>
                <a:latin typeface="Courier New" panose="02070309020205020404" pitchFamily="49" charset="0"/>
              </a:rPr>
              <a:t>&gt;</a:t>
            </a:r>
          </a:p>
          <a:p>
            <a:r>
              <a:rPr lang="en-US" altLang="zh-CN" dirty="0">
                <a:solidFill>
                  <a:srgbClr val="000000"/>
                </a:solidFill>
                <a:latin typeface="Courier New" panose="02070309020205020404" pitchFamily="49" charset="0"/>
              </a:rPr>
              <a:t>    </a:t>
            </a:r>
            <a:r>
              <a:rPr lang="en-US" altLang="zh-CN" dirty="0">
                <a:solidFill>
                  <a:srgbClr val="008080"/>
                </a:solidFill>
                <a:latin typeface="Courier New" panose="02070309020205020404" pitchFamily="49" charset="0"/>
              </a:rPr>
              <a:t>&lt;</a:t>
            </a:r>
            <a:r>
              <a:rPr lang="en-US" altLang="zh-CN" dirty="0">
                <a:solidFill>
                  <a:srgbClr val="3F7F7F"/>
                </a:solidFill>
                <a:latin typeface="Courier New" panose="02070309020205020404" pitchFamily="49" charset="0"/>
              </a:rPr>
              <a:t>load-on-startup</a:t>
            </a:r>
            <a:r>
              <a:rPr lang="en-US" altLang="zh-CN" dirty="0">
                <a:solidFill>
                  <a:srgbClr val="008080"/>
                </a:solidFill>
                <a:latin typeface="Courier New" panose="02070309020205020404" pitchFamily="49" charset="0"/>
              </a:rPr>
              <a:t>&gt;</a:t>
            </a:r>
            <a:r>
              <a:rPr lang="en-US" altLang="zh-CN" dirty="0">
                <a:solidFill>
                  <a:srgbClr val="000000"/>
                </a:solidFill>
                <a:latin typeface="Courier New" panose="02070309020205020404" pitchFamily="49" charset="0"/>
              </a:rPr>
              <a:t>1</a:t>
            </a:r>
            <a:r>
              <a:rPr lang="en-US" altLang="zh-CN" dirty="0">
                <a:solidFill>
                  <a:srgbClr val="008080"/>
                </a:solidFill>
                <a:latin typeface="Courier New" panose="02070309020205020404" pitchFamily="49" charset="0"/>
              </a:rPr>
              <a:t>&lt;/</a:t>
            </a:r>
            <a:r>
              <a:rPr lang="en-US" altLang="zh-CN" dirty="0">
                <a:solidFill>
                  <a:srgbClr val="3F7F7F"/>
                </a:solidFill>
                <a:latin typeface="Courier New" panose="02070309020205020404" pitchFamily="49" charset="0"/>
              </a:rPr>
              <a:t>load-on-startup</a:t>
            </a:r>
            <a:r>
              <a:rPr lang="en-US" altLang="zh-CN" dirty="0">
                <a:solidFill>
                  <a:srgbClr val="008080"/>
                </a:solidFill>
                <a:latin typeface="Courier New" panose="02070309020205020404" pitchFamily="49" charset="0"/>
              </a:rPr>
              <a:t>&gt;</a:t>
            </a:r>
          </a:p>
          <a:p>
            <a:r>
              <a:rPr lang="en-US" altLang="zh-CN" dirty="0">
                <a:solidFill>
                  <a:srgbClr val="008080"/>
                </a:solidFill>
                <a:latin typeface="Courier New" panose="02070309020205020404" pitchFamily="49" charset="0"/>
              </a:rPr>
              <a:t>&lt;/</a:t>
            </a:r>
            <a:r>
              <a:rPr lang="en-US" altLang="zh-CN" dirty="0">
                <a:solidFill>
                  <a:srgbClr val="3F7F7F"/>
                </a:solidFill>
                <a:latin typeface="Courier New" panose="02070309020205020404" pitchFamily="49" charset="0"/>
              </a:rPr>
              <a:t>servlet</a:t>
            </a:r>
            <a:r>
              <a:rPr lang="en-US" altLang="zh-CN" dirty="0">
                <a:solidFill>
                  <a:srgbClr val="008080"/>
                </a:solidFill>
                <a:latin typeface="Courier New" panose="02070309020205020404" pitchFamily="49" charset="0"/>
              </a:rPr>
              <a:t>&gt;</a:t>
            </a:r>
          </a:p>
          <a:p>
            <a:endParaRPr lang="zh-CN" altLang="en-US" dirty="0">
              <a:latin typeface="Courier New" panose="02070309020205020404" pitchFamily="49" charset="0"/>
            </a:endParaRPr>
          </a:p>
          <a:p>
            <a:r>
              <a:rPr lang="en-US" altLang="zh-CN" dirty="0">
                <a:solidFill>
                  <a:srgbClr val="008080"/>
                </a:solidFill>
                <a:latin typeface="Courier New" panose="02070309020205020404" pitchFamily="49" charset="0"/>
              </a:rPr>
              <a:t>&lt;</a:t>
            </a:r>
            <a:r>
              <a:rPr lang="en-US" altLang="zh-CN" dirty="0">
                <a:solidFill>
                  <a:srgbClr val="3F7F7F"/>
                </a:solidFill>
                <a:latin typeface="Courier New" panose="02070309020205020404" pitchFamily="49" charset="0"/>
              </a:rPr>
              <a:t>servlet-mapping</a:t>
            </a:r>
            <a:r>
              <a:rPr lang="en-US" altLang="zh-CN" dirty="0">
                <a:solidFill>
                  <a:srgbClr val="008080"/>
                </a:solidFill>
                <a:latin typeface="Courier New" panose="02070309020205020404" pitchFamily="49" charset="0"/>
              </a:rPr>
              <a:t>&gt;</a:t>
            </a:r>
          </a:p>
          <a:p>
            <a:r>
              <a:rPr lang="en-US" altLang="zh-CN" dirty="0">
                <a:solidFill>
                  <a:srgbClr val="000000"/>
                </a:solidFill>
                <a:latin typeface="Courier New" panose="02070309020205020404" pitchFamily="49" charset="0"/>
              </a:rPr>
              <a:t>    </a:t>
            </a:r>
            <a:r>
              <a:rPr lang="en-US" altLang="zh-CN" dirty="0">
                <a:solidFill>
                  <a:srgbClr val="008080"/>
                </a:solidFill>
                <a:latin typeface="Courier New" panose="02070309020205020404" pitchFamily="49" charset="0"/>
              </a:rPr>
              <a:t>&lt;</a:t>
            </a:r>
            <a:r>
              <a:rPr lang="en-US" altLang="zh-CN" dirty="0">
                <a:solidFill>
                  <a:srgbClr val="3F7F7F"/>
                </a:solidFill>
                <a:latin typeface="Courier New" panose="02070309020205020404" pitchFamily="49" charset="0"/>
              </a:rPr>
              <a:t>servlet-name</a:t>
            </a:r>
            <a:r>
              <a:rPr lang="en-US" altLang="zh-CN" dirty="0">
                <a:solidFill>
                  <a:srgbClr val="008080"/>
                </a:solidFill>
                <a:latin typeface="Courier New" panose="02070309020205020404" pitchFamily="49" charset="0"/>
              </a:rPr>
              <a:t>&gt;</a:t>
            </a:r>
            <a:r>
              <a:rPr lang="en-US" altLang="zh-CN" u="sng" dirty="0">
                <a:solidFill>
                  <a:srgbClr val="000000"/>
                </a:solidFill>
                <a:latin typeface="Courier New" panose="02070309020205020404" pitchFamily="49" charset="0"/>
              </a:rPr>
              <a:t>Hessian</a:t>
            </a:r>
            <a:r>
              <a:rPr lang="en-US" altLang="zh-CN" u="sng" dirty="0">
                <a:solidFill>
                  <a:srgbClr val="008080"/>
                </a:solidFill>
                <a:latin typeface="Courier New" panose="02070309020205020404" pitchFamily="49" charset="0"/>
              </a:rPr>
              <a:t>&lt;/</a:t>
            </a:r>
            <a:r>
              <a:rPr lang="en-US" altLang="zh-CN" u="sng" dirty="0">
                <a:solidFill>
                  <a:srgbClr val="3F7F7F"/>
                </a:solidFill>
                <a:latin typeface="Courier New" panose="02070309020205020404" pitchFamily="49" charset="0"/>
              </a:rPr>
              <a:t>servlet-name</a:t>
            </a:r>
            <a:r>
              <a:rPr lang="en-US" altLang="zh-CN" u="sng" dirty="0">
                <a:solidFill>
                  <a:srgbClr val="008080"/>
                </a:solidFill>
                <a:latin typeface="Courier New" panose="02070309020205020404" pitchFamily="49" charset="0"/>
              </a:rPr>
              <a:t>&gt;</a:t>
            </a:r>
          </a:p>
          <a:p>
            <a:r>
              <a:rPr lang="en-US" altLang="zh-CN" dirty="0">
                <a:solidFill>
                  <a:srgbClr val="000000"/>
                </a:solidFill>
                <a:latin typeface="Courier New" panose="02070309020205020404" pitchFamily="49" charset="0"/>
              </a:rPr>
              <a:t>    </a:t>
            </a:r>
            <a:r>
              <a:rPr lang="en-US" altLang="zh-CN" dirty="0">
                <a:solidFill>
                  <a:srgbClr val="008080"/>
                </a:solidFill>
                <a:latin typeface="Courier New" panose="02070309020205020404" pitchFamily="49" charset="0"/>
              </a:rPr>
              <a:t>&lt;</a:t>
            </a:r>
            <a:r>
              <a:rPr lang="en-US" altLang="zh-CN" dirty="0" err="1">
                <a:solidFill>
                  <a:srgbClr val="3F7F7F"/>
                </a:solidFill>
                <a:latin typeface="Courier New" panose="02070309020205020404" pitchFamily="49" charset="0"/>
              </a:rPr>
              <a:t>url</a:t>
            </a:r>
            <a:r>
              <a:rPr lang="en-US" altLang="zh-CN" dirty="0">
                <a:solidFill>
                  <a:srgbClr val="3F7F7F"/>
                </a:solidFill>
                <a:latin typeface="Courier New" panose="02070309020205020404" pitchFamily="49" charset="0"/>
              </a:rPr>
              <a:t>-pattern</a:t>
            </a:r>
            <a:r>
              <a:rPr lang="en-US" altLang="zh-CN" dirty="0">
                <a:solidFill>
                  <a:srgbClr val="008080"/>
                </a:solidFill>
                <a:latin typeface="Courier New" panose="02070309020205020404" pitchFamily="49" charset="0"/>
              </a:rPr>
              <a:t>&gt;</a:t>
            </a:r>
            <a:r>
              <a:rPr lang="en-US" altLang="zh-CN" dirty="0">
                <a:solidFill>
                  <a:srgbClr val="000000"/>
                </a:solidFill>
                <a:latin typeface="Courier New" panose="02070309020205020404" pitchFamily="49" charset="0"/>
              </a:rPr>
              <a:t>/</a:t>
            </a:r>
            <a:r>
              <a:rPr lang="en-US" altLang="zh-CN" u="sng" dirty="0">
                <a:solidFill>
                  <a:srgbClr val="000000"/>
                </a:solidFill>
                <a:latin typeface="Courier New" panose="02070309020205020404" pitchFamily="49" charset="0"/>
              </a:rPr>
              <a:t>hessian/*</a:t>
            </a:r>
            <a:r>
              <a:rPr lang="en-US" altLang="zh-CN" u="sng" dirty="0">
                <a:solidFill>
                  <a:srgbClr val="008080"/>
                </a:solidFill>
                <a:latin typeface="Courier New" panose="02070309020205020404" pitchFamily="49" charset="0"/>
              </a:rPr>
              <a:t>&lt;/</a:t>
            </a:r>
            <a:r>
              <a:rPr lang="en-US" altLang="zh-CN" u="sng" dirty="0" err="1">
                <a:solidFill>
                  <a:srgbClr val="3F7F7F"/>
                </a:solidFill>
                <a:latin typeface="Courier New" panose="02070309020205020404" pitchFamily="49" charset="0"/>
              </a:rPr>
              <a:t>url</a:t>
            </a:r>
            <a:r>
              <a:rPr lang="en-US" altLang="zh-CN" u="sng" dirty="0">
                <a:solidFill>
                  <a:srgbClr val="3F7F7F"/>
                </a:solidFill>
                <a:latin typeface="Courier New" panose="02070309020205020404" pitchFamily="49" charset="0"/>
              </a:rPr>
              <a:t>-pattern</a:t>
            </a:r>
            <a:r>
              <a:rPr lang="en-US" altLang="zh-CN" u="sng" dirty="0">
                <a:solidFill>
                  <a:srgbClr val="008080"/>
                </a:solidFill>
                <a:latin typeface="Courier New" panose="02070309020205020404" pitchFamily="49" charset="0"/>
              </a:rPr>
              <a:t>&gt;</a:t>
            </a:r>
          </a:p>
          <a:p>
            <a:r>
              <a:rPr lang="en-US" altLang="zh-CN" dirty="0">
                <a:solidFill>
                  <a:srgbClr val="008080"/>
                </a:solidFill>
                <a:latin typeface="Courier New" panose="02070309020205020404" pitchFamily="49" charset="0"/>
              </a:rPr>
              <a:t>&lt;/</a:t>
            </a:r>
            <a:r>
              <a:rPr lang="en-US" altLang="zh-CN" dirty="0">
                <a:solidFill>
                  <a:srgbClr val="3F7F7F"/>
                </a:solidFill>
                <a:latin typeface="Courier New" panose="02070309020205020404" pitchFamily="49" charset="0"/>
              </a:rPr>
              <a:t>servlet-mapping</a:t>
            </a:r>
            <a:r>
              <a:rPr lang="en-US" altLang="zh-CN" dirty="0">
                <a:solidFill>
                  <a:srgbClr val="008080"/>
                </a:solidFill>
                <a:latin typeface="Courier New" panose="02070309020205020404" pitchFamily="49" charset="0"/>
              </a:rPr>
              <a:t>&gt;</a:t>
            </a:r>
            <a:endParaRPr lang="zh-CN" altLang="en-US" dirty="0"/>
          </a:p>
        </p:txBody>
      </p:sp>
      <p:sp>
        <p:nvSpPr>
          <p:cNvPr id="7" name="标题 1"/>
          <p:cNvSpPr txBox="1">
            <a:spLocks/>
          </p:cNvSpPr>
          <p:nvPr/>
        </p:nvSpPr>
        <p:spPr bwMode="auto">
          <a:xfrm>
            <a:off x="895350" y="71283"/>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Hessian_web.xml</a:t>
            </a:r>
            <a:r>
              <a:rPr lang="zh-CN" altLang="en-US" sz="2400" dirty="0" smtClean="0">
                <a:latin typeface="微软雅黑" pitchFamily="34" charset="-122"/>
                <a:ea typeface="微软雅黑" pitchFamily="34" charset="-122"/>
                <a:cs typeface="+mj-cs"/>
              </a:rPr>
              <a:t>中配置</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901386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bwMode="auto">
          <a:xfrm>
            <a:off x="683568" y="71283"/>
            <a:ext cx="8460432" cy="461665"/>
          </a:xfrm>
          <a:prstGeom prst="rect">
            <a:avLst/>
          </a:prstGeom>
          <a:noFill/>
          <a:ln w="9525">
            <a:noFill/>
            <a:miter lim="800000"/>
            <a:headEnd/>
            <a:tailEnd/>
          </a:ln>
          <a:effectLst>
            <a:outerShdw dist="17961" dir="2700000" algn="ctr" rotWithShape="0">
              <a:schemeClr val="bg2"/>
            </a:outerShdw>
          </a:effectLst>
        </p:spPr>
        <p:txBody>
          <a:bodyPr wrap="square">
            <a:spAutoFit/>
          </a:bodyPr>
          <a:lstStyle/>
          <a:p>
            <a:pPr eaLnBrk="0" hangingPunct="0">
              <a:defRPr/>
            </a:pPr>
            <a:r>
              <a:rPr lang="en-US" altLang="zh-CN" sz="2400" dirty="0" smtClean="0">
                <a:latin typeface="微软雅黑" pitchFamily="34" charset="-122"/>
                <a:ea typeface="微软雅黑" pitchFamily="34" charset="-122"/>
                <a:cs typeface="+mj-cs"/>
              </a:rPr>
              <a:t>Hessian_</a:t>
            </a:r>
            <a:r>
              <a:rPr lang="en-US" altLang="zh-CN" sz="2400" b="1" dirty="0">
                <a:solidFill>
                  <a:srgbClr val="008080"/>
                </a:solidFill>
                <a:latin typeface="Courier New" panose="02070309020205020404" pitchFamily="49" charset="0"/>
              </a:rPr>
              <a:t>/</a:t>
            </a:r>
            <a:r>
              <a:rPr lang="en-US" altLang="zh-CN" sz="2400" b="1" dirty="0" smtClean="0">
                <a:solidFill>
                  <a:srgbClr val="008080"/>
                </a:solidFill>
                <a:latin typeface="Courier New" panose="02070309020205020404" pitchFamily="49" charset="0"/>
              </a:rPr>
              <a:t>WEB-INF/Hessian-servlet.xml</a:t>
            </a:r>
            <a:r>
              <a:rPr lang="zh-CN" altLang="en-US" sz="2400" dirty="0" smtClean="0">
                <a:latin typeface="微软雅黑" pitchFamily="34" charset="-122"/>
                <a:ea typeface="微软雅黑" pitchFamily="34" charset="-122"/>
                <a:cs typeface="+mj-cs"/>
              </a:rPr>
              <a:t>中配置</a:t>
            </a:r>
            <a:endParaRPr lang="zh-CN" altLang="en-US" sz="2400" dirty="0">
              <a:latin typeface="微软雅黑" pitchFamily="34" charset="-122"/>
              <a:ea typeface="微软雅黑" pitchFamily="34" charset="-122"/>
              <a:cs typeface="+mj-cs"/>
            </a:endParaRPr>
          </a:p>
        </p:txBody>
      </p:sp>
      <p:sp>
        <p:nvSpPr>
          <p:cNvPr id="2" name="矩形 1"/>
          <p:cNvSpPr/>
          <p:nvPr/>
        </p:nvSpPr>
        <p:spPr>
          <a:xfrm>
            <a:off x="-11151" y="605001"/>
            <a:ext cx="9155151" cy="5632311"/>
          </a:xfrm>
          <a:prstGeom prst="rect">
            <a:avLst/>
          </a:prstGeom>
        </p:spPr>
        <p:txBody>
          <a:bodyPr wrap="square">
            <a:spAutoFit/>
          </a:bodyPr>
          <a:lstStyle/>
          <a:p>
            <a:r>
              <a:rPr lang="en-US" altLang="zh-CN" dirty="0">
                <a:solidFill>
                  <a:srgbClr val="008080"/>
                </a:solidFill>
                <a:latin typeface="Courier New" panose="02070309020205020404" pitchFamily="49" charset="0"/>
              </a:rPr>
              <a:t>&lt;?</a:t>
            </a:r>
            <a:r>
              <a:rPr lang="en-US" altLang="zh-CN" dirty="0">
                <a:solidFill>
                  <a:srgbClr val="3F7F7F"/>
                </a:solidFill>
                <a:latin typeface="Courier New" panose="02070309020205020404" pitchFamily="49" charset="0"/>
              </a:rPr>
              <a:t>xml </a:t>
            </a:r>
            <a:r>
              <a:rPr lang="en-US" altLang="zh-CN" dirty="0">
                <a:solidFill>
                  <a:srgbClr val="7F007F"/>
                </a:solidFill>
                <a:latin typeface="Courier New" panose="02070309020205020404" pitchFamily="49" charset="0"/>
              </a:rPr>
              <a:t>version</a:t>
            </a:r>
            <a:r>
              <a:rPr lang="en-US" altLang="zh-CN" dirty="0">
                <a:solidFill>
                  <a:srgbClr val="000000"/>
                </a:solidFill>
                <a:latin typeface="Courier New" panose="02070309020205020404" pitchFamily="49" charset="0"/>
              </a:rPr>
              <a:t>=</a:t>
            </a:r>
            <a:r>
              <a:rPr lang="en-US" altLang="zh-CN" i="1" dirty="0">
                <a:solidFill>
                  <a:srgbClr val="2A00FF"/>
                </a:solidFill>
                <a:latin typeface="Courier New" panose="02070309020205020404" pitchFamily="49" charset="0"/>
              </a:rPr>
              <a:t>"1.0" </a:t>
            </a:r>
            <a:r>
              <a:rPr lang="en-US" altLang="zh-CN" i="1" dirty="0">
                <a:solidFill>
                  <a:srgbClr val="7F007F"/>
                </a:solidFill>
                <a:latin typeface="Courier New" panose="02070309020205020404" pitchFamily="49" charset="0"/>
              </a:rPr>
              <a:t>encoding</a:t>
            </a:r>
            <a:r>
              <a:rPr lang="en-US" altLang="zh-CN" i="1" dirty="0">
                <a:solidFill>
                  <a:srgbClr val="000000"/>
                </a:solidFill>
                <a:latin typeface="Courier New" panose="02070309020205020404" pitchFamily="49" charset="0"/>
              </a:rPr>
              <a:t>=</a:t>
            </a:r>
            <a:r>
              <a:rPr lang="en-US" altLang="zh-CN" i="1" dirty="0">
                <a:solidFill>
                  <a:srgbClr val="2A00FF"/>
                </a:solidFill>
                <a:latin typeface="Courier New" panose="02070309020205020404" pitchFamily="49" charset="0"/>
              </a:rPr>
              <a:t>"UTF-8"</a:t>
            </a:r>
            <a:r>
              <a:rPr lang="en-US" altLang="zh-CN" i="1" dirty="0">
                <a:solidFill>
                  <a:srgbClr val="008080"/>
                </a:solidFill>
                <a:latin typeface="Courier New" panose="02070309020205020404" pitchFamily="49" charset="0"/>
              </a:rPr>
              <a:t>?&gt;</a:t>
            </a:r>
          </a:p>
          <a:p>
            <a:r>
              <a:rPr lang="en-US" altLang="zh-CN" dirty="0">
                <a:solidFill>
                  <a:srgbClr val="008080"/>
                </a:solidFill>
                <a:latin typeface="Courier New" panose="02070309020205020404" pitchFamily="49" charset="0"/>
              </a:rPr>
              <a:t>&lt;!</a:t>
            </a:r>
            <a:r>
              <a:rPr lang="en-US" altLang="zh-CN" dirty="0">
                <a:solidFill>
                  <a:srgbClr val="3F7F7F"/>
                </a:solidFill>
                <a:latin typeface="Courier New" panose="02070309020205020404" pitchFamily="49" charset="0"/>
              </a:rPr>
              <a:t>DOCTYPE </a:t>
            </a:r>
            <a:r>
              <a:rPr lang="en-US" altLang="zh-CN" dirty="0">
                <a:solidFill>
                  <a:srgbClr val="008080"/>
                </a:solidFill>
                <a:latin typeface="Courier New" panose="02070309020205020404" pitchFamily="49" charset="0"/>
              </a:rPr>
              <a:t>beans </a:t>
            </a:r>
            <a:r>
              <a:rPr lang="en-US" altLang="zh-CN" dirty="0">
                <a:solidFill>
                  <a:srgbClr val="808080"/>
                </a:solidFill>
                <a:latin typeface="Courier New" panose="02070309020205020404" pitchFamily="49" charset="0"/>
              </a:rPr>
              <a:t>PUBLIC </a:t>
            </a:r>
            <a:r>
              <a:rPr lang="en-US" altLang="zh-CN" dirty="0">
                <a:solidFill>
                  <a:srgbClr val="008080"/>
                </a:solidFill>
                <a:latin typeface="Courier New" panose="02070309020205020404" pitchFamily="49" charset="0"/>
              </a:rPr>
              <a:t>"-//SPRING//DTD BEAN//EN" </a:t>
            </a:r>
            <a:r>
              <a:rPr lang="en-US" altLang="zh-CN" dirty="0">
                <a:solidFill>
                  <a:srgbClr val="3F7F5F"/>
                </a:solidFill>
                <a:latin typeface="Courier New" panose="02070309020205020404" pitchFamily="49" charset="0"/>
              </a:rPr>
              <a:t>"http://www.springframework.org/dtd/spring-beans.dtd"</a:t>
            </a:r>
            <a:r>
              <a:rPr lang="en-US" altLang="zh-CN" dirty="0">
                <a:solidFill>
                  <a:srgbClr val="008080"/>
                </a:solidFill>
                <a:latin typeface="Courier New" panose="02070309020205020404" pitchFamily="49" charset="0"/>
              </a:rPr>
              <a:t>&gt;</a:t>
            </a:r>
          </a:p>
          <a:p>
            <a:r>
              <a:rPr lang="en-US" altLang="zh-CN" dirty="0">
                <a:solidFill>
                  <a:srgbClr val="008080"/>
                </a:solidFill>
                <a:latin typeface="Courier New" panose="02070309020205020404" pitchFamily="49" charset="0"/>
              </a:rPr>
              <a:t>&lt;</a:t>
            </a:r>
            <a:r>
              <a:rPr lang="en-US" altLang="zh-CN" dirty="0">
                <a:solidFill>
                  <a:srgbClr val="3F7F7F"/>
                </a:solidFill>
                <a:latin typeface="Courier New" panose="02070309020205020404" pitchFamily="49" charset="0"/>
              </a:rPr>
              <a:t>beans</a:t>
            </a:r>
            <a:r>
              <a:rPr lang="en-US" altLang="zh-CN" dirty="0">
                <a:solidFill>
                  <a:srgbClr val="008080"/>
                </a:solidFill>
                <a:latin typeface="Courier New" panose="02070309020205020404" pitchFamily="49" charset="0"/>
              </a:rPr>
              <a:t>&gt;</a:t>
            </a:r>
          </a:p>
          <a:p>
            <a:r>
              <a:rPr lang="en-US" altLang="zh-CN" dirty="0">
                <a:solidFill>
                  <a:srgbClr val="3F5FBF"/>
                </a:solidFill>
                <a:latin typeface="Courier New" panose="02070309020205020404" pitchFamily="49" charset="0"/>
              </a:rPr>
              <a:t>&lt;!-- </a:t>
            </a:r>
            <a:r>
              <a:rPr lang="zh-CN" altLang="en-US" dirty="0">
                <a:solidFill>
                  <a:srgbClr val="3F5FBF"/>
                </a:solidFill>
                <a:latin typeface="Courier New" panose="02070309020205020404" pitchFamily="49" charset="0"/>
              </a:rPr>
              <a:t>业务类 </a:t>
            </a:r>
            <a:r>
              <a:rPr lang="en-US" altLang="zh-CN" dirty="0">
                <a:solidFill>
                  <a:srgbClr val="3F5FBF"/>
                </a:solidFill>
                <a:latin typeface="Courier New" panose="02070309020205020404" pitchFamily="49" charset="0"/>
              </a:rPr>
              <a:t>--&gt;</a:t>
            </a:r>
          </a:p>
          <a:p>
            <a:r>
              <a:rPr lang="en-US" altLang="zh-CN" dirty="0">
                <a:solidFill>
                  <a:srgbClr val="008080"/>
                </a:solidFill>
                <a:latin typeface="Courier New" panose="02070309020205020404" pitchFamily="49" charset="0"/>
              </a:rPr>
              <a:t>&lt;</a:t>
            </a:r>
            <a:r>
              <a:rPr lang="en-US" altLang="zh-CN" dirty="0">
                <a:solidFill>
                  <a:srgbClr val="3F7F7F"/>
                </a:solidFill>
                <a:latin typeface="Courier New" panose="02070309020205020404" pitchFamily="49" charset="0"/>
              </a:rPr>
              <a:t>bean </a:t>
            </a:r>
            <a:r>
              <a:rPr lang="en-US" altLang="zh-CN" dirty="0">
                <a:solidFill>
                  <a:srgbClr val="7F007F"/>
                </a:solidFill>
                <a:latin typeface="Courier New" panose="02070309020205020404" pitchFamily="49" charset="0"/>
              </a:rPr>
              <a:t>id</a:t>
            </a:r>
            <a:r>
              <a:rPr lang="en-US" altLang="zh-CN" dirty="0">
                <a:solidFill>
                  <a:srgbClr val="000000"/>
                </a:solidFill>
                <a:latin typeface="Courier New" panose="02070309020205020404" pitchFamily="49" charset="0"/>
              </a:rPr>
              <a:t>=</a:t>
            </a:r>
            <a:r>
              <a:rPr lang="en-US" altLang="zh-CN" i="1" dirty="0">
                <a:solidFill>
                  <a:srgbClr val="2A00FF"/>
                </a:solidFill>
                <a:latin typeface="Courier New" panose="02070309020205020404" pitchFamily="49" charset="0"/>
              </a:rPr>
              <a:t>"</a:t>
            </a:r>
            <a:r>
              <a:rPr lang="en-US" altLang="zh-CN" i="1" dirty="0" err="1">
                <a:solidFill>
                  <a:srgbClr val="2A00FF"/>
                </a:solidFill>
                <a:latin typeface="Courier New" panose="02070309020205020404" pitchFamily="49" charset="0"/>
              </a:rPr>
              <a:t>helloService</a:t>
            </a:r>
            <a:r>
              <a:rPr lang="en-US" altLang="zh-CN" i="1" dirty="0">
                <a:solidFill>
                  <a:srgbClr val="2A00FF"/>
                </a:solidFill>
                <a:latin typeface="Courier New" panose="02070309020205020404" pitchFamily="49" charset="0"/>
              </a:rPr>
              <a:t>" </a:t>
            </a:r>
            <a:r>
              <a:rPr lang="en-US" altLang="zh-CN" i="1" dirty="0">
                <a:solidFill>
                  <a:srgbClr val="7F007F"/>
                </a:solidFill>
                <a:latin typeface="Courier New" panose="02070309020205020404" pitchFamily="49" charset="0"/>
              </a:rPr>
              <a:t>class</a:t>
            </a:r>
            <a:r>
              <a:rPr lang="en-US" altLang="zh-CN" i="1" dirty="0">
                <a:solidFill>
                  <a:srgbClr val="000000"/>
                </a:solidFill>
                <a:latin typeface="Courier New" panose="02070309020205020404" pitchFamily="49" charset="0"/>
              </a:rPr>
              <a:t>=</a:t>
            </a:r>
            <a:r>
              <a:rPr lang="en-US" altLang="zh-CN" i="1" dirty="0">
                <a:solidFill>
                  <a:srgbClr val="2A00FF"/>
                </a:solidFill>
                <a:latin typeface="Courier New" panose="02070309020205020404" pitchFamily="49" charset="0"/>
              </a:rPr>
              <a:t>"</a:t>
            </a:r>
            <a:r>
              <a:rPr lang="en-US" altLang="zh-CN" i="1" dirty="0" err="1">
                <a:solidFill>
                  <a:srgbClr val="2A00FF"/>
                </a:solidFill>
                <a:latin typeface="Courier New" panose="02070309020205020404" pitchFamily="49" charset="0"/>
              </a:rPr>
              <a:t>com.wuwenqi.java.hessian.HelloService</a:t>
            </a:r>
            <a:r>
              <a:rPr lang="en-US" altLang="zh-CN" i="1" dirty="0">
                <a:solidFill>
                  <a:srgbClr val="2A00FF"/>
                </a:solidFill>
                <a:latin typeface="Courier New" panose="02070309020205020404" pitchFamily="49" charset="0"/>
              </a:rPr>
              <a:t>"</a:t>
            </a:r>
            <a:r>
              <a:rPr lang="en-US" altLang="zh-CN" i="1" dirty="0">
                <a:solidFill>
                  <a:srgbClr val="008080"/>
                </a:solidFill>
                <a:latin typeface="Courier New" panose="02070309020205020404" pitchFamily="49" charset="0"/>
              </a:rPr>
              <a:t>/&gt;</a:t>
            </a:r>
          </a:p>
          <a:p>
            <a:endParaRPr lang="zh-CN" altLang="en-US" dirty="0">
              <a:latin typeface="Courier New" panose="02070309020205020404" pitchFamily="49" charset="0"/>
            </a:endParaRPr>
          </a:p>
          <a:p>
            <a:r>
              <a:rPr lang="en-US" altLang="zh-CN" dirty="0">
                <a:solidFill>
                  <a:srgbClr val="3F5FBF"/>
                </a:solidFill>
                <a:latin typeface="Courier New" panose="02070309020205020404" pitchFamily="49" charset="0"/>
              </a:rPr>
              <a:t>&lt;!-- </a:t>
            </a:r>
            <a:r>
              <a:rPr lang="zh-CN" altLang="en-US" dirty="0">
                <a:solidFill>
                  <a:srgbClr val="3F5FBF"/>
                </a:solidFill>
                <a:latin typeface="Courier New" panose="02070309020205020404" pitchFamily="49" charset="0"/>
              </a:rPr>
              <a:t>远程服务 </a:t>
            </a:r>
            <a:r>
              <a:rPr lang="en-US" altLang="zh-CN" dirty="0">
                <a:solidFill>
                  <a:srgbClr val="3F5FBF"/>
                </a:solidFill>
                <a:latin typeface="Courier New" panose="02070309020205020404" pitchFamily="49" charset="0"/>
              </a:rPr>
              <a:t>--&gt;</a:t>
            </a:r>
          </a:p>
          <a:p>
            <a:r>
              <a:rPr lang="en-US" altLang="zh-CN" dirty="0">
                <a:solidFill>
                  <a:srgbClr val="008080"/>
                </a:solidFill>
                <a:latin typeface="Courier New" panose="02070309020205020404" pitchFamily="49" charset="0"/>
              </a:rPr>
              <a:t>&lt;</a:t>
            </a:r>
            <a:r>
              <a:rPr lang="en-US" altLang="zh-CN" dirty="0">
                <a:solidFill>
                  <a:srgbClr val="3F7F7F"/>
                </a:solidFill>
                <a:latin typeface="Courier New" panose="02070309020205020404" pitchFamily="49" charset="0"/>
              </a:rPr>
              <a:t>bean </a:t>
            </a:r>
            <a:r>
              <a:rPr lang="en-US" altLang="zh-CN" dirty="0">
                <a:solidFill>
                  <a:srgbClr val="7F007F"/>
                </a:solidFill>
                <a:latin typeface="Courier New" panose="02070309020205020404" pitchFamily="49" charset="0"/>
              </a:rPr>
              <a:t>name</a:t>
            </a:r>
            <a:r>
              <a:rPr lang="en-US" altLang="zh-CN" dirty="0">
                <a:solidFill>
                  <a:srgbClr val="000000"/>
                </a:solidFill>
                <a:latin typeface="Courier New" panose="02070309020205020404" pitchFamily="49" charset="0"/>
              </a:rPr>
              <a:t>=</a:t>
            </a:r>
            <a:r>
              <a:rPr lang="en-US" altLang="zh-CN" i="1" dirty="0">
                <a:solidFill>
                  <a:srgbClr val="2A00FF"/>
                </a:solidFill>
                <a:latin typeface="Courier New" panose="02070309020205020404" pitchFamily="49" charset="0"/>
              </a:rPr>
              <a:t>"/</a:t>
            </a:r>
            <a:r>
              <a:rPr lang="en-US" altLang="zh-CN" i="1" dirty="0" err="1">
                <a:solidFill>
                  <a:srgbClr val="2A00FF"/>
                </a:solidFill>
                <a:latin typeface="Courier New" panose="02070309020205020404" pitchFamily="49" charset="0"/>
              </a:rPr>
              <a:t>helloService</a:t>
            </a:r>
            <a:r>
              <a:rPr lang="en-US" altLang="zh-CN" i="1" dirty="0">
                <a:solidFill>
                  <a:srgbClr val="2A00FF"/>
                </a:solidFill>
                <a:latin typeface="Courier New" panose="02070309020205020404" pitchFamily="49" charset="0"/>
              </a:rPr>
              <a:t>" </a:t>
            </a:r>
            <a:r>
              <a:rPr lang="en-US" altLang="zh-CN" i="1" dirty="0">
                <a:solidFill>
                  <a:srgbClr val="7F007F"/>
                </a:solidFill>
                <a:latin typeface="Courier New" panose="02070309020205020404" pitchFamily="49" charset="0"/>
              </a:rPr>
              <a:t>class</a:t>
            </a:r>
            <a:r>
              <a:rPr lang="en-US" altLang="zh-CN" i="1" dirty="0">
                <a:solidFill>
                  <a:srgbClr val="000000"/>
                </a:solidFill>
                <a:latin typeface="Courier New" panose="02070309020205020404" pitchFamily="49" charset="0"/>
              </a:rPr>
              <a:t>=</a:t>
            </a:r>
            <a:r>
              <a:rPr lang="en-US" altLang="zh-CN" i="1" dirty="0">
                <a:solidFill>
                  <a:srgbClr val="2A00FF"/>
                </a:solidFill>
                <a:latin typeface="Courier New" panose="02070309020205020404" pitchFamily="49" charset="0"/>
              </a:rPr>
              <a:t>"</a:t>
            </a:r>
            <a:r>
              <a:rPr lang="en-US" altLang="zh-CN" i="1" dirty="0" err="1">
                <a:solidFill>
                  <a:srgbClr val="2A00FF"/>
                </a:solidFill>
                <a:latin typeface="Courier New" panose="02070309020205020404" pitchFamily="49" charset="0"/>
              </a:rPr>
              <a:t>org.springframework.remoting.caucho.HessianServiceExporter</a:t>
            </a:r>
            <a:r>
              <a:rPr lang="en-US" altLang="zh-CN" i="1" dirty="0">
                <a:solidFill>
                  <a:srgbClr val="2A00FF"/>
                </a:solidFill>
                <a:latin typeface="Courier New" panose="02070309020205020404" pitchFamily="49" charset="0"/>
              </a:rPr>
              <a:t>"</a:t>
            </a:r>
            <a:r>
              <a:rPr lang="en-US" altLang="zh-CN" i="1" dirty="0">
                <a:solidFill>
                  <a:srgbClr val="008080"/>
                </a:solidFill>
                <a:latin typeface="Courier New" panose="02070309020205020404" pitchFamily="49" charset="0"/>
              </a:rPr>
              <a:t>&gt;</a:t>
            </a:r>
          </a:p>
          <a:p>
            <a:r>
              <a:rPr lang="en-US" altLang="zh-CN" dirty="0">
                <a:solidFill>
                  <a:srgbClr val="000000"/>
                </a:solidFill>
                <a:latin typeface="Courier New" panose="02070309020205020404" pitchFamily="49" charset="0"/>
              </a:rPr>
              <a:t>    </a:t>
            </a:r>
            <a:r>
              <a:rPr lang="en-US" altLang="zh-CN" dirty="0">
                <a:solidFill>
                  <a:srgbClr val="008080"/>
                </a:solidFill>
                <a:latin typeface="Courier New" panose="02070309020205020404" pitchFamily="49" charset="0"/>
              </a:rPr>
              <a:t>&lt;</a:t>
            </a:r>
            <a:r>
              <a:rPr lang="en-US" altLang="zh-CN" dirty="0">
                <a:solidFill>
                  <a:srgbClr val="3F7F7F"/>
                </a:solidFill>
                <a:latin typeface="Courier New" panose="02070309020205020404" pitchFamily="49" charset="0"/>
              </a:rPr>
              <a:t>property </a:t>
            </a:r>
            <a:r>
              <a:rPr lang="en-US" altLang="zh-CN" dirty="0">
                <a:solidFill>
                  <a:srgbClr val="7F007F"/>
                </a:solidFill>
                <a:latin typeface="Courier New" panose="02070309020205020404" pitchFamily="49" charset="0"/>
              </a:rPr>
              <a:t>name</a:t>
            </a:r>
            <a:r>
              <a:rPr lang="en-US" altLang="zh-CN" dirty="0">
                <a:solidFill>
                  <a:srgbClr val="000000"/>
                </a:solidFill>
                <a:latin typeface="Courier New" panose="02070309020205020404" pitchFamily="49" charset="0"/>
              </a:rPr>
              <a:t>=</a:t>
            </a:r>
            <a:r>
              <a:rPr lang="en-US" altLang="zh-CN" i="1" dirty="0">
                <a:solidFill>
                  <a:srgbClr val="2A00FF"/>
                </a:solidFill>
                <a:latin typeface="Courier New" panose="02070309020205020404" pitchFamily="49" charset="0"/>
              </a:rPr>
              <a:t>"service" </a:t>
            </a:r>
            <a:r>
              <a:rPr lang="en-US" altLang="zh-CN" i="1" dirty="0">
                <a:solidFill>
                  <a:srgbClr val="7F007F"/>
                </a:solidFill>
                <a:latin typeface="Courier New" panose="02070309020205020404" pitchFamily="49" charset="0"/>
              </a:rPr>
              <a:t>ref</a:t>
            </a:r>
            <a:r>
              <a:rPr lang="en-US" altLang="zh-CN" i="1" dirty="0">
                <a:solidFill>
                  <a:srgbClr val="000000"/>
                </a:solidFill>
                <a:latin typeface="Courier New" panose="02070309020205020404" pitchFamily="49" charset="0"/>
              </a:rPr>
              <a:t>=</a:t>
            </a:r>
            <a:r>
              <a:rPr lang="en-US" altLang="zh-CN" i="1" dirty="0">
                <a:solidFill>
                  <a:srgbClr val="2A00FF"/>
                </a:solidFill>
                <a:latin typeface="Courier New" panose="02070309020205020404" pitchFamily="49" charset="0"/>
              </a:rPr>
              <a:t>"</a:t>
            </a:r>
            <a:r>
              <a:rPr lang="en-US" altLang="zh-CN" i="1" dirty="0" err="1">
                <a:solidFill>
                  <a:srgbClr val="2A00FF"/>
                </a:solidFill>
                <a:latin typeface="Courier New" panose="02070309020205020404" pitchFamily="49" charset="0"/>
              </a:rPr>
              <a:t>helloService</a:t>
            </a:r>
            <a:r>
              <a:rPr lang="en-US" altLang="zh-CN" i="1" dirty="0">
                <a:solidFill>
                  <a:srgbClr val="2A00FF"/>
                </a:solidFill>
                <a:latin typeface="Courier New" panose="02070309020205020404" pitchFamily="49" charset="0"/>
              </a:rPr>
              <a:t>"</a:t>
            </a:r>
            <a:r>
              <a:rPr lang="en-US" altLang="zh-CN" i="1" dirty="0">
                <a:solidFill>
                  <a:srgbClr val="008080"/>
                </a:solidFill>
                <a:latin typeface="Courier New" panose="02070309020205020404" pitchFamily="49" charset="0"/>
              </a:rPr>
              <a:t>/&gt;</a:t>
            </a:r>
          </a:p>
          <a:p>
            <a:r>
              <a:rPr lang="en-US" altLang="zh-CN" dirty="0">
                <a:solidFill>
                  <a:srgbClr val="000000"/>
                </a:solidFill>
                <a:latin typeface="Courier New" panose="02070309020205020404" pitchFamily="49" charset="0"/>
              </a:rPr>
              <a:t>    </a:t>
            </a:r>
            <a:r>
              <a:rPr lang="en-US" altLang="zh-CN" dirty="0">
                <a:solidFill>
                  <a:srgbClr val="008080"/>
                </a:solidFill>
                <a:latin typeface="Courier New" panose="02070309020205020404" pitchFamily="49" charset="0"/>
              </a:rPr>
              <a:t>&lt;</a:t>
            </a:r>
            <a:r>
              <a:rPr lang="en-US" altLang="zh-CN" dirty="0">
                <a:solidFill>
                  <a:srgbClr val="3F7F7F"/>
                </a:solidFill>
                <a:latin typeface="Courier New" panose="02070309020205020404" pitchFamily="49" charset="0"/>
              </a:rPr>
              <a:t>property </a:t>
            </a:r>
            <a:r>
              <a:rPr lang="en-US" altLang="zh-CN" dirty="0">
                <a:solidFill>
                  <a:srgbClr val="7F007F"/>
                </a:solidFill>
                <a:latin typeface="Courier New" panose="02070309020205020404" pitchFamily="49" charset="0"/>
              </a:rPr>
              <a:t>name</a:t>
            </a:r>
            <a:r>
              <a:rPr lang="en-US" altLang="zh-CN" dirty="0">
                <a:solidFill>
                  <a:srgbClr val="000000"/>
                </a:solidFill>
                <a:latin typeface="Courier New" panose="02070309020205020404" pitchFamily="49" charset="0"/>
              </a:rPr>
              <a:t>=</a:t>
            </a:r>
            <a:r>
              <a:rPr lang="en-US" altLang="zh-CN" i="1" dirty="0">
                <a:solidFill>
                  <a:srgbClr val="2A00FF"/>
                </a:solidFill>
                <a:latin typeface="Courier New" panose="02070309020205020404" pitchFamily="49" charset="0"/>
              </a:rPr>
              <a:t>"</a:t>
            </a:r>
            <a:r>
              <a:rPr lang="en-US" altLang="zh-CN" i="1" dirty="0" err="1">
                <a:solidFill>
                  <a:srgbClr val="2A00FF"/>
                </a:solidFill>
                <a:latin typeface="Courier New" panose="02070309020205020404" pitchFamily="49" charset="0"/>
              </a:rPr>
              <a:t>serviceInterface</a:t>
            </a:r>
            <a:r>
              <a:rPr lang="en-US" altLang="zh-CN" i="1" dirty="0">
                <a:solidFill>
                  <a:srgbClr val="2A00FF"/>
                </a:solidFill>
                <a:latin typeface="Courier New" panose="02070309020205020404" pitchFamily="49" charset="0"/>
              </a:rPr>
              <a:t>"</a:t>
            </a:r>
            <a:r>
              <a:rPr lang="en-US" altLang="zh-CN" i="1" dirty="0">
                <a:solidFill>
                  <a:srgbClr val="008080"/>
                </a:solidFill>
                <a:latin typeface="Courier New" panose="02070309020205020404" pitchFamily="49" charset="0"/>
              </a:rPr>
              <a:t>&gt;</a:t>
            </a:r>
          </a:p>
          <a:p>
            <a:r>
              <a:rPr lang="en-US" altLang="zh-CN" dirty="0">
                <a:solidFill>
                  <a:srgbClr val="000000"/>
                </a:solidFill>
                <a:latin typeface="Courier New" panose="02070309020205020404" pitchFamily="49" charset="0"/>
              </a:rPr>
              <a:t>        </a:t>
            </a:r>
            <a:r>
              <a:rPr lang="en-US" altLang="zh-CN" dirty="0">
                <a:solidFill>
                  <a:srgbClr val="008080"/>
                </a:solidFill>
                <a:latin typeface="Courier New" panose="02070309020205020404" pitchFamily="49" charset="0"/>
              </a:rPr>
              <a:t>&lt;</a:t>
            </a:r>
            <a:r>
              <a:rPr lang="en-US" altLang="zh-CN" dirty="0">
                <a:solidFill>
                  <a:srgbClr val="3F7F7F"/>
                </a:solidFill>
                <a:latin typeface="Courier New" panose="02070309020205020404" pitchFamily="49" charset="0"/>
              </a:rPr>
              <a:t>value</a:t>
            </a:r>
            <a:r>
              <a:rPr lang="en-US" altLang="zh-CN" dirty="0">
                <a:solidFill>
                  <a:srgbClr val="008080"/>
                </a:solidFill>
                <a:latin typeface="Courier New" panose="02070309020205020404" pitchFamily="49" charset="0"/>
              </a:rPr>
              <a:t>&gt;</a:t>
            </a:r>
          </a:p>
          <a:p>
            <a:r>
              <a:rPr lang="en-US" altLang="zh-CN" dirty="0">
                <a:solidFill>
                  <a:srgbClr val="000000"/>
                </a:solidFill>
                <a:latin typeface="Courier New" panose="02070309020205020404" pitchFamily="49" charset="0"/>
              </a:rPr>
              <a:t>            </a:t>
            </a:r>
            <a:r>
              <a:rPr lang="en-US" altLang="zh-CN" dirty="0" err="1">
                <a:solidFill>
                  <a:srgbClr val="000000"/>
                </a:solidFill>
                <a:latin typeface="Courier New" panose="02070309020205020404" pitchFamily="49" charset="0"/>
              </a:rPr>
              <a:t>com.wuwenqi.java.hessian.ISayService</a:t>
            </a:r>
            <a:endParaRPr lang="en-US" altLang="zh-CN" dirty="0">
              <a:solidFill>
                <a:srgbClr val="000000"/>
              </a:solidFill>
              <a:latin typeface="Courier New" panose="02070309020205020404" pitchFamily="49" charset="0"/>
            </a:endParaRPr>
          </a:p>
          <a:p>
            <a:r>
              <a:rPr lang="en-US" altLang="zh-CN" dirty="0">
                <a:solidFill>
                  <a:srgbClr val="000000"/>
                </a:solidFill>
                <a:latin typeface="Courier New" panose="02070309020205020404" pitchFamily="49" charset="0"/>
              </a:rPr>
              <a:t>        </a:t>
            </a:r>
            <a:r>
              <a:rPr lang="en-US" altLang="zh-CN" dirty="0">
                <a:solidFill>
                  <a:srgbClr val="008080"/>
                </a:solidFill>
                <a:latin typeface="Courier New" panose="02070309020205020404" pitchFamily="49" charset="0"/>
              </a:rPr>
              <a:t>&lt;/</a:t>
            </a:r>
            <a:r>
              <a:rPr lang="en-US" altLang="zh-CN" dirty="0">
                <a:solidFill>
                  <a:srgbClr val="3F7F7F"/>
                </a:solidFill>
                <a:latin typeface="Courier New" panose="02070309020205020404" pitchFamily="49" charset="0"/>
              </a:rPr>
              <a:t>value</a:t>
            </a:r>
            <a:r>
              <a:rPr lang="en-US" altLang="zh-CN" dirty="0">
                <a:solidFill>
                  <a:srgbClr val="008080"/>
                </a:solidFill>
                <a:latin typeface="Courier New" panose="02070309020205020404" pitchFamily="49" charset="0"/>
              </a:rPr>
              <a:t>&gt;</a:t>
            </a:r>
          </a:p>
          <a:p>
            <a:r>
              <a:rPr lang="en-US" altLang="zh-CN" dirty="0">
                <a:solidFill>
                  <a:srgbClr val="000000"/>
                </a:solidFill>
                <a:latin typeface="Courier New" panose="02070309020205020404" pitchFamily="49" charset="0"/>
              </a:rPr>
              <a:t>    </a:t>
            </a:r>
            <a:r>
              <a:rPr lang="en-US" altLang="zh-CN" dirty="0">
                <a:solidFill>
                  <a:srgbClr val="008080"/>
                </a:solidFill>
                <a:latin typeface="Courier New" panose="02070309020205020404" pitchFamily="49" charset="0"/>
              </a:rPr>
              <a:t>&lt;/</a:t>
            </a:r>
            <a:r>
              <a:rPr lang="en-US" altLang="zh-CN" dirty="0">
                <a:solidFill>
                  <a:srgbClr val="3F7F7F"/>
                </a:solidFill>
                <a:latin typeface="Courier New" panose="02070309020205020404" pitchFamily="49" charset="0"/>
              </a:rPr>
              <a:t>property</a:t>
            </a:r>
            <a:r>
              <a:rPr lang="en-US" altLang="zh-CN" dirty="0">
                <a:solidFill>
                  <a:srgbClr val="008080"/>
                </a:solidFill>
                <a:latin typeface="Courier New" panose="02070309020205020404" pitchFamily="49" charset="0"/>
              </a:rPr>
              <a:t>&gt;</a:t>
            </a:r>
          </a:p>
          <a:p>
            <a:r>
              <a:rPr lang="en-US" altLang="zh-CN" dirty="0">
                <a:solidFill>
                  <a:srgbClr val="008080"/>
                </a:solidFill>
                <a:latin typeface="Courier New" panose="02070309020205020404" pitchFamily="49" charset="0"/>
              </a:rPr>
              <a:t>&lt;/</a:t>
            </a:r>
            <a:r>
              <a:rPr lang="en-US" altLang="zh-CN" dirty="0">
                <a:solidFill>
                  <a:srgbClr val="3F7F7F"/>
                </a:solidFill>
                <a:latin typeface="Courier New" panose="02070309020205020404" pitchFamily="49" charset="0"/>
              </a:rPr>
              <a:t>bean</a:t>
            </a:r>
            <a:r>
              <a:rPr lang="en-US" altLang="zh-CN" dirty="0">
                <a:solidFill>
                  <a:srgbClr val="008080"/>
                </a:solidFill>
                <a:latin typeface="Courier New" panose="02070309020205020404" pitchFamily="49" charset="0"/>
              </a:rPr>
              <a:t>&gt;</a:t>
            </a:r>
          </a:p>
          <a:p>
            <a:r>
              <a:rPr lang="en-US" altLang="zh-CN" dirty="0" smtClean="0">
                <a:solidFill>
                  <a:srgbClr val="008080"/>
                </a:solidFill>
                <a:latin typeface="Courier New" panose="02070309020205020404" pitchFamily="49" charset="0"/>
              </a:rPr>
              <a:t>&lt;/</a:t>
            </a:r>
            <a:r>
              <a:rPr lang="en-US" altLang="zh-CN" dirty="0">
                <a:solidFill>
                  <a:srgbClr val="3F7F7F"/>
                </a:solidFill>
                <a:latin typeface="Courier New" panose="02070309020205020404" pitchFamily="49" charset="0"/>
              </a:rPr>
              <a:t>beans</a:t>
            </a:r>
            <a:r>
              <a:rPr lang="en-US" altLang="zh-CN" dirty="0">
                <a:solidFill>
                  <a:srgbClr val="008080"/>
                </a:solidFill>
                <a:latin typeface="Courier New" panose="02070309020205020404" pitchFamily="49" charset="0"/>
              </a:rPr>
              <a:t>&gt;</a:t>
            </a:r>
            <a:endParaRPr lang="zh-CN" altLang="en-US" dirty="0"/>
          </a:p>
        </p:txBody>
      </p:sp>
    </p:spTree>
    <p:extLst>
      <p:ext uri="{BB962C8B-B14F-4D97-AF65-F5344CB8AC3E}">
        <p14:creationId xmlns:p14="http://schemas.microsoft.com/office/powerpoint/2010/main" val="931325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36712"/>
            <a:ext cx="9144000" cy="2308324"/>
          </a:xfrm>
          <a:prstGeom prst="rect">
            <a:avLst/>
          </a:prstGeom>
        </p:spPr>
        <p:txBody>
          <a:bodyPr wrap="square">
            <a:spAutoFit/>
          </a:bodyPr>
          <a:lstStyle/>
          <a:p>
            <a:r>
              <a:rPr lang="en-US" altLang="zh-CN" b="1" dirty="0">
                <a:solidFill>
                  <a:srgbClr val="000000"/>
                </a:solidFill>
                <a:latin typeface="Courier New" panose="02070309020205020404" pitchFamily="49" charset="0"/>
              </a:rPr>
              <a:t>String </a:t>
            </a:r>
            <a:r>
              <a:rPr lang="en-US" altLang="zh-CN" b="1" dirty="0" err="1">
                <a:solidFill>
                  <a:srgbClr val="000000"/>
                </a:solidFill>
                <a:latin typeface="Courier New" panose="02070309020205020404" pitchFamily="49" charset="0"/>
              </a:rPr>
              <a:t>url</a:t>
            </a:r>
            <a:r>
              <a:rPr lang="en-US" altLang="zh-CN" b="1" dirty="0">
                <a:solidFill>
                  <a:srgbClr val="000000"/>
                </a:solidFill>
                <a:latin typeface="Courier New" panose="02070309020205020404" pitchFamily="49" charset="0"/>
              </a:rPr>
              <a:t> = </a:t>
            </a:r>
            <a:r>
              <a:rPr lang="en-US" altLang="zh-CN" b="1" dirty="0">
                <a:solidFill>
                  <a:srgbClr val="2A00FF"/>
                </a:solidFill>
                <a:latin typeface="Courier New" panose="02070309020205020404" pitchFamily="49" charset="0"/>
              </a:rPr>
              <a:t>"http://localhost/system/hessian/helloService</a:t>
            </a:r>
            <a:r>
              <a:rPr lang="en-US" altLang="zh-CN" b="1" dirty="0" smtClean="0">
                <a:solidFill>
                  <a:srgbClr val="2A00FF"/>
                </a:solidFill>
                <a:latin typeface="Courier New" panose="02070309020205020404" pitchFamily="49" charset="0"/>
              </a:rPr>
              <a:t>"</a:t>
            </a:r>
            <a:r>
              <a:rPr lang="en-US" altLang="zh-CN" b="1" dirty="0" smtClean="0">
                <a:solidFill>
                  <a:srgbClr val="000000"/>
                </a:solidFill>
                <a:latin typeface="Courier New" panose="02070309020205020404" pitchFamily="49" charset="0"/>
              </a:rPr>
              <a:t>;</a:t>
            </a:r>
          </a:p>
          <a:p>
            <a:endParaRPr lang="en-US" altLang="zh-CN" b="1" dirty="0">
              <a:solidFill>
                <a:srgbClr val="000000"/>
              </a:solidFill>
              <a:latin typeface="Courier New" panose="02070309020205020404" pitchFamily="49" charset="0"/>
            </a:endParaRPr>
          </a:p>
          <a:p>
            <a:r>
              <a:rPr lang="en-US" altLang="zh-CN" b="1" dirty="0" err="1" smtClean="0">
                <a:solidFill>
                  <a:srgbClr val="000000"/>
                </a:solidFill>
                <a:latin typeface="Courier New" panose="02070309020205020404" pitchFamily="49" charset="0"/>
              </a:rPr>
              <a:t>HessianProxyFactory</a:t>
            </a:r>
            <a:r>
              <a:rPr lang="en-US" altLang="zh-CN" b="1" dirty="0" smtClean="0">
                <a:solidFill>
                  <a:srgbClr val="000000"/>
                </a:solidFill>
                <a:latin typeface="Courier New" panose="02070309020205020404" pitchFamily="49" charset="0"/>
              </a:rPr>
              <a:t> </a:t>
            </a:r>
            <a:r>
              <a:rPr lang="en-US" altLang="zh-CN" b="1" dirty="0">
                <a:solidFill>
                  <a:srgbClr val="000000"/>
                </a:solidFill>
                <a:latin typeface="Courier New" panose="02070309020205020404" pitchFamily="49" charset="0"/>
              </a:rPr>
              <a:t>factory = </a:t>
            </a:r>
            <a:r>
              <a:rPr lang="en-US" altLang="zh-CN" b="1" dirty="0">
                <a:solidFill>
                  <a:srgbClr val="7F0055"/>
                </a:solidFill>
                <a:latin typeface="Courier New" panose="02070309020205020404" pitchFamily="49" charset="0"/>
              </a:rPr>
              <a:t>new</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HessianProxyFactory</a:t>
            </a:r>
            <a:r>
              <a:rPr lang="en-US" altLang="zh-CN" b="1" dirty="0">
                <a:solidFill>
                  <a:srgbClr val="000000"/>
                </a:solidFill>
                <a:latin typeface="Courier New" panose="02070309020205020404" pitchFamily="49" charset="0"/>
              </a:rPr>
              <a:t>();</a:t>
            </a:r>
          </a:p>
          <a:p>
            <a:r>
              <a:rPr lang="en-US" altLang="zh-CN" b="1" dirty="0" err="1">
                <a:solidFill>
                  <a:srgbClr val="000000"/>
                </a:solidFill>
                <a:latin typeface="Courier New" panose="02070309020205020404" pitchFamily="49" charset="0"/>
              </a:rPr>
              <a:t>ISayService</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helloService</a:t>
            </a:r>
            <a:r>
              <a:rPr lang="en-US" altLang="zh-CN" b="1" dirty="0">
                <a:solidFill>
                  <a:srgbClr val="000000"/>
                </a:solidFill>
                <a:latin typeface="Courier New" panose="02070309020205020404" pitchFamily="49" charset="0"/>
              </a:rPr>
              <a:t> = (</a:t>
            </a:r>
            <a:r>
              <a:rPr lang="en-US" altLang="zh-CN" b="1" dirty="0" err="1">
                <a:solidFill>
                  <a:srgbClr val="000000"/>
                </a:solidFill>
                <a:latin typeface="Courier New" panose="02070309020205020404" pitchFamily="49" charset="0"/>
              </a:rPr>
              <a:t>ISayService</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factory.create</a:t>
            </a:r>
            <a:r>
              <a:rPr lang="en-US" altLang="zh-CN" b="1" dirty="0">
                <a:solidFill>
                  <a:srgbClr val="000000"/>
                </a:solidFill>
                <a:latin typeface="Courier New" panose="02070309020205020404" pitchFamily="49" charset="0"/>
              </a:rPr>
              <a:t>(</a:t>
            </a:r>
            <a:r>
              <a:rPr lang="en-US" altLang="zh-CN" b="1" dirty="0" err="1">
                <a:solidFill>
                  <a:srgbClr val="000000"/>
                </a:solidFill>
                <a:latin typeface="Courier New" panose="02070309020205020404" pitchFamily="49" charset="0"/>
              </a:rPr>
              <a:t>ISayService.</a:t>
            </a:r>
            <a:r>
              <a:rPr lang="en-US" altLang="zh-CN" b="1" dirty="0" err="1">
                <a:solidFill>
                  <a:srgbClr val="7F0055"/>
                </a:solidFill>
                <a:latin typeface="Courier New" panose="02070309020205020404" pitchFamily="49" charset="0"/>
              </a:rPr>
              <a:t>class</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url</a:t>
            </a:r>
            <a:r>
              <a:rPr lang="en-US" altLang="zh-CN" b="1" dirty="0" smtClean="0">
                <a:solidFill>
                  <a:srgbClr val="000000"/>
                </a:solidFill>
                <a:latin typeface="Courier New" panose="02070309020205020404" pitchFamily="49" charset="0"/>
              </a:rPr>
              <a:t>);</a:t>
            </a:r>
          </a:p>
          <a:p>
            <a:endParaRPr lang="en-US" altLang="zh-CN" b="1" dirty="0" smtClean="0">
              <a:solidFill>
                <a:srgbClr val="000000"/>
              </a:solidFill>
              <a:latin typeface="Courier New" panose="02070309020205020404" pitchFamily="49" charset="0"/>
            </a:endParaRPr>
          </a:p>
          <a:p>
            <a:r>
              <a:rPr lang="en-US" altLang="zh-CN" b="1" dirty="0" smtClean="0">
                <a:solidFill>
                  <a:srgbClr val="000000"/>
                </a:solidFill>
                <a:latin typeface="Courier New" panose="02070309020205020404" pitchFamily="49" charset="0"/>
              </a:rPr>
              <a:t>String result = </a:t>
            </a:r>
            <a:r>
              <a:rPr lang="en-US" altLang="zh-CN" b="1" dirty="0" err="1" smtClean="0">
                <a:solidFill>
                  <a:srgbClr val="000000"/>
                </a:solidFill>
                <a:latin typeface="Courier New" panose="02070309020205020404" pitchFamily="49" charset="0"/>
              </a:rPr>
              <a:t>helloService.say</a:t>
            </a:r>
            <a:r>
              <a:rPr lang="en-US" altLang="zh-CN" b="1" i="1" dirty="0">
                <a:solidFill>
                  <a:srgbClr val="000000"/>
                </a:solidFill>
                <a:latin typeface="Courier New" panose="02070309020205020404" pitchFamily="49" charset="0"/>
              </a:rPr>
              <a:t> (</a:t>
            </a:r>
            <a:r>
              <a:rPr lang="en-US" altLang="zh-CN" b="1" i="1" dirty="0">
                <a:solidFill>
                  <a:srgbClr val="2A00FF"/>
                </a:solidFill>
                <a:latin typeface="Courier New" panose="02070309020205020404" pitchFamily="49" charset="0"/>
              </a:rPr>
              <a:t>"</a:t>
            </a:r>
            <a:r>
              <a:rPr lang="en-US" altLang="zh-CN" b="1" i="1" dirty="0" err="1">
                <a:solidFill>
                  <a:srgbClr val="2A00FF"/>
                </a:solidFill>
                <a:latin typeface="Courier New" panose="02070309020205020404" pitchFamily="49" charset="0"/>
              </a:rPr>
              <a:t>wuwenqi</a:t>
            </a:r>
            <a:r>
              <a:rPr lang="en-US" altLang="zh-CN" b="1" i="1" dirty="0" smtClean="0">
                <a:solidFill>
                  <a:srgbClr val="2A00FF"/>
                </a:solidFill>
                <a:latin typeface="Courier New" panose="02070309020205020404" pitchFamily="49" charset="0"/>
              </a:rPr>
              <a:t>"</a:t>
            </a:r>
            <a:r>
              <a:rPr lang="en-US" altLang="zh-CN" b="1" i="1" dirty="0" smtClean="0">
                <a:solidFill>
                  <a:srgbClr val="000000"/>
                </a:solidFill>
                <a:latin typeface="Courier New" panose="02070309020205020404" pitchFamily="49" charset="0"/>
              </a:rPr>
              <a:t>); </a:t>
            </a:r>
            <a:r>
              <a:rPr lang="en-US" altLang="zh-CN" b="1" dirty="0" err="1" smtClean="0">
                <a:solidFill>
                  <a:srgbClr val="000000"/>
                </a:solidFill>
                <a:latin typeface="Courier New" panose="02070309020205020404" pitchFamily="49" charset="0"/>
              </a:rPr>
              <a:t>System.</a:t>
            </a:r>
            <a:r>
              <a:rPr lang="en-US" altLang="zh-CN" b="1" i="1" dirty="0" err="1" smtClean="0">
                <a:solidFill>
                  <a:srgbClr val="0000C0"/>
                </a:solidFill>
                <a:latin typeface="Courier New" panose="02070309020205020404" pitchFamily="49" charset="0"/>
              </a:rPr>
              <a:t>out</a:t>
            </a:r>
            <a:r>
              <a:rPr lang="en-US" altLang="zh-CN" b="1" i="1" dirty="0" err="1" smtClean="0">
                <a:solidFill>
                  <a:srgbClr val="000000"/>
                </a:solidFill>
                <a:latin typeface="Courier New" panose="02070309020205020404" pitchFamily="49" charset="0"/>
              </a:rPr>
              <a:t>.println</a:t>
            </a:r>
            <a:r>
              <a:rPr lang="en-US" altLang="zh-CN" b="1" i="1" dirty="0" smtClean="0">
                <a:solidFill>
                  <a:srgbClr val="000000"/>
                </a:solidFill>
                <a:latin typeface="Courier New" panose="02070309020205020404" pitchFamily="49" charset="0"/>
              </a:rPr>
              <a:t>(result);</a:t>
            </a:r>
            <a:endParaRPr lang="zh-CN" altLang="en-US" b="1" dirty="0"/>
          </a:p>
        </p:txBody>
      </p:sp>
      <p:sp>
        <p:nvSpPr>
          <p:cNvPr id="5" name="标题 1"/>
          <p:cNvSpPr txBox="1">
            <a:spLocks/>
          </p:cNvSpPr>
          <p:nvPr/>
        </p:nvSpPr>
        <p:spPr bwMode="auto">
          <a:xfrm>
            <a:off x="895350" y="71283"/>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Hessian_</a:t>
            </a:r>
            <a:r>
              <a:rPr lang="zh-CN" altLang="en-US" sz="2400" dirty="0" smtClean="0">
                <a:latin typeface="微软雅黑" pitchFamily="34" charset="-122"/>
                <a:ea typeface="微软雅黑" pitchFamily="34" charset="-122"/>
                <a:cs typeface="+mj-cs"/>
              </a:rPr>
              <a:t>调用</a:t>
            </a:r>
            <a:r>
              <a:rPr lang="en-US" altLang="zh-CN" sz="2400" dirty="0" smtClean="0">
                <a:latin typeface="微软雅黑" pitchFamily="34" charset="-122"/>
                <a:ea typeface="微软雅黑" pitchFamily="34" charset="-122"/>
                <a:cs typeface="+mj-cs"/>
              </a:rPr>
              <a:t>hessian</a:t>
            </a:r>
            <a:r>
              <a:rPr lang="zh-CN" altLang="en-US" sz="2400" dirty="0" smtClean="0">
                <a:latin typeface="微软雅黑" pitchFamily="34" charset="-122"/>
                <a:ea typeface="微软雅黑" pitchFamily="34" charset="-122"/>
                <a:cs typeface="+mj-cs"/>
              </a:rPr>
              <a:t>服务的代码</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41570956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资料带 2"/>
          <p:cNvSpPr/>
          <p:nvPr/>
        </p:nvSpPr>
        <p:spPr>
          <a:xfrm>
            <a:off x="1259632" y="1268760"/>
            <a:ext cx="6569370" cy="4104456"/>
          </a:xfrm>
          <a:prstGeom prst="flowChartPunchedTap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smtClean="0">
                <a:latin typeface="华文楷体" panose="02010600040101010101" pitchFamily="2" charset="-122"/>
                <a:ea typeface="华文楷体" panose="02010600040101010101" pitchFamily="2" charset="-122"/>
              </a:rPr>
              <a:t>Hedwig</a:t>
            </a:r>
            <a:endParaRPr lang="zh-CN" altLang="en-US" sz="6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916985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539552" y="1052736"/>
            <a:ext cx="7777361"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dirty="0" smtClean="0">
                <a:solidFill>
                  <a:schemeClr val="dk1"/>
                </a:solidFill>
                <a:latin typeface="微软雅黑" pitchFamily="34" charset="-122"/>
                <a:ea typeface="微软雅黑" pitchFamily="34" charset="-122"/>
              </a:rPr>
              <a:t>每个大型互联网公司都有内部的服务框架，可见</a:t>
            </a:r>
            <a:r>
              <a:rPr lang="en-US" altLang="zh-CN" dirty="0" smtClean="0">
                <a:solidFill>
                  <a:schemeClr val="dk1"/>
                </a:solidFill>
                <a:latin typeface="微软雅黑" pitchFamily="34" charset="-122"/>
                <a:ea typeface="微软雅黑" pitchFamily="34" charset="-122"/>
              </a:rPr>
              <a:t>RPC</a:t>
            </a:r>
            <a:r>
              <a:rPr lang="zh-CN" altLang="en-US" dirty="0" smtClean="0">
                <a:solidFill>
                  <a:schemeClr val="dk1"/>
                </a:solidFill>
                <a:latin typeface="微软雅黑" pitchFamily="34" charset="-122"/>
                <a:ea typeface="微软雅黑" pitchFamily="34" charset="-122"/>
              </a:rPr>
              <a:t>服务框架的重要性</a:t>
            </a:r>
            <a:endParaRPr lang="en-US" altLang="zh-CN" dirty="0">
              <a:solidFill>
                <a:schemeClr val="dk1"/>
              </a:solidFill>
              <a:latin typeface="微软雅黑" pitchFamily="34" charset="-122"/>
              <a:ea typeface="微软雅黑" pitchFamily="34" charset="-122"/>
            </a:endParaRPr>
          </a:p>
          <a:p>
            <a:pPr eaLnBrk="1" hangingPunct="1"/>
            <a:r>
              <a:rPr lang="en-US" altLang="zh-CN" dirty="0" smtClean="0">
                <a:solidFill>
                  <a:schemeClr val="dk1"/>
                </a:solidFill>
                <a:latin typeface="微软雅黑" pitchFamily="34" charset="-122"/>
                <a:ea typeface="微软雅黑" pitchFamily="34" charset="-122"/>
              </a:rPr>
              <a:t>1</a:t>
            </a:r>
            <a:r>
              <a:rPr lang="zh-CN" altLang="en-US" dirty="0" smtClean="0">
                <a:solidFill>
                  <a:schemeClr val="dk1"/>
                </a:solidFill>
                <a:latin typeface="微软雅黑" pitchFamily="34" charset="-122"/>
                <a:ea typeface="微软雅黑" pitchFamily="34" charset="-122"/>
              </a:rPr>
              <a:t>号店的服务框架也经过了以下</a:t>
            </a:r>
            <a:r>
              <a:rPr lang="en-US" altLang="zh-CN" dirty="0" smtClean="0">
                <a:solidFill>
                  <a:schemeClr val="dk1"/>
                </a:solidFill>
                <a:latin typeface="微软雅黑" pitchFamily="34" charset="-122"/>
                <a:ea typeface="微软雅黑" pitchFamily="34" charset="-122"/>
              </a:rPr>
              <a:t>3</a:t>
            </a:r>
            <a:r>
              <a:rPr lang="zh-CN" altLang="en-US" dirty="0" smtClean="0">
                <a:solidFill>
                  <a:schemeClr val="dk1"/>
                </a:solidFill>
                <a:latin typeface="微软雅黑" pitchFamily="34" charset="-122"/>
                <a:ea typeface="微软雅黑" pitchFamily="34" charset="-122"/>
              </a:rPr>
              <a:t>个阶段：</a:t>
            </a:r>
            <a:endParaRPr lang="en-US" altLang="zh-CN" dirty="0" smtClean="0">
              <a:solidFill>
                <a:schemeClr val="dk1"/>
              </a:solidFill>
              <a:latin typeface="微软雅黑" pitchFamily="34" charset="-122"/>
              <a:ea typeface="微软雅黑" pitchFamily="34" charset="-122"/>
            </a:endParaRPr>
          </a:p>
          <a:p>
            <a:pPr eaLnBrk="1" hangingPunct="1"/>
            <a:endParaRPr lang="en-US" altLang="zh-CN" dirty="0" smtClean="0">
              <a:solidFill>
                <a:schemeClr val="dk1"/>
              </a:solidFill>
              <a:latin typeface="微软雅黑" pitchFamily="34" charset="-122"/>
              <a:ea typeface="微软雅黑" pitchFamily="34" charset="-122"/>
            </a:endParaRPr>
          </a:p>
          <a:p>
            <a:pPr marL="342900" indent="-342900" eaLnBrk="1" hangingPunct="1">
              <a:buAutoNum type="arabicPeriod"/>
            </a:pPr>
            <a:endParaRPr lang="en-US" altLang="zh-CN" dirty="0">
              <a:solidFill>
                <a:schemeClr val="dk1"/>
              </a:solidFill>
              <a:latin typeface="微软雅黑" pitchFamily="34" charset="-122"/>
              <a:ea typeface="微软雅黑" pitchFamily="34" charset="-122"/>
            </a:endParaRPr>
          </a:p>
          <a:p>
            <a:pPr marL="342900" indent="-342900" eaLnBrk="1" hangingPunct="1">
              <a:buAutoNum type="arabicPeriod"/>
            </a:pPr>
            <a:r>
              <a:rPr lang="en-US" altLang="zh-CN" dirty="0" smtClean="0">
                <a:solidFill>
                  <a:schemeClr val="dk1"/>
                </a:solidFill>
                <a:latin typeface="微软雅黑" pitchFamily="34" charset="-122"/>
                <a:ea typeface="微软雅黑" pitchFamily="34" charset="-122"/>
              </a:rPr>
              <a:t>2014</a:t>
            </a:r>
            <a:r>
              <a:rPr lang="zh-CN" altLang="en-US" dirty="0" smtClean="0">
                <a:solidFill>
                  <a:schemeClr val="dk1"/>
                </a:solidFill>
                <a:latin typeface="微软雅黑" pitchFamily="34" charset="-122"/>
                <a:ea typeface="微软雅黑" pitchFamily="34" charset="-122"/>
              </a:rPr>
              <a:t>年以前使用</a:t>
            </a:r>
            <a:r>
              <a:rPr lang="en-US" altLang="zh-CN" dirty="0" smtClean="0">
                <a:solidFill>
                  <a:schemeClr val="dk1"/>
                </a:solidFill>
                <a:latin typeface="微软雅黑" pitchFamily="34" charset="-122"/>
                <a:ea typeface="微软雅黑" pitchFamily="34" charset="-122"/>
              </a:rPr>
              <a:t>spring hessian</a:t>
            </a:r>
            <a:r>
              <a:rPr lang="zh-CN" altLang="en-US" dirty="0" smtClean="0">
                <a:solidFill>
                  <a:schemeClr val="dk1"/>
                </a:solidFill>
                <a:latin typeface="微软雅黑" pitchFamily="34" charset="-122"/>
                <a:ea typeface="微软雅黑" pitchFamily="34" charset="-122"/>
              </a:rPr>
              <a:t>远程调用</a:t>
            </a:r>
            <a:endParaRPr lang="en-US" altLang="zh-CN" dirty="0" smtClean="0">
              <a:solidFill>
                <a:schemeClr val="dk1"/>
              </a:solidFill>
              <a:latin typeface="微软雅黑" pitchFamily="34" charset="-122"/>
              <a:ea typeface="微软雅黑" pitchFamily="34" charset="-122"/>
            </a:endParaRPr>
          </a:p>
          <a:p>
            <a:pPr marL="342900" indent="-342900" eaLnBrk="1" hangingPunct="1">
              <a:buAutoNum type="arabicPeriod"/>
            </a:pPr>
            <a:endParaRPr lang="en-US" altLang="zh-CN" dirty="0">
              <a:solidFill>
                <a:schemeClr val="dk1"/>
              </a:solidFill>
              <a:latin typeface="微软雅黑" pitchFamily="34" charset="-122"/>
              <a:ea typeface="微软雅黑" pitchFamily="34" charset="-122"/>
            </a:endParaRPr>
          </a:p>
          <a:p>
            <a:pPr marL="342900" indent="-342900" eaLnBrk="1" hangingPunct="1">
              <a:buAutoNum type="arabicPeriod"/>
            </a:pPr>
            <a:r>
              <a:rPr lang="en-US" altLang="zh-CN" dirty="0" smtClean="0">
                <a:solidFill>
                  <a:schemeClr val="dk1"/>
                </a:solidFill>
                <a:latin typeface="微软雅黑" pitchFamily="34" charset="-122"/>
                <a:ea typeface="微软雅黑" pitchFamily="34" charset="-122"/>
              </a:rPr>
              <a:t>2014</a:t>
            </a:r>
            <a:r>
              <a:rPr lang="zh-CN" altLang="en-US" dirty="0" smtClean="0">
                <a:solidFill>
                  <a:schemeClr val="dk1"/>
                </a:solidFill>
                <a:latin typeface="微软雅黑" pitchFamily="34" charset="-122"/>
                <a:ea typeface="微软雅黑" pitchFamily="34" charset="-122"/>
              </a:rPr>
              <a:t>年以后使用</a:t>
            </a:r>
            <a:r>
              <a:rPr lang="en-US" altLang="zh-CN" dirty="0" err="1" smtClean="0">
                <a:solidFill>
                  <a:schemeClr val="dk1"/>
                </a:solidFill>
                <a:latin typeface="微软雅黑" pitchFamily="34" charset="-122"/>
                <a:ea typeface="微软雅黑" pitchFamily="34" charset="-122"/>
              </a:rPr>
              <a:t>hedwig</a:t>
            </a:r>
            <a:r>
              <a:rPr lang="zh-CN" altLang="en-US" dirty="0" smtClean="0">
                <a:solidFill>
                  <a:schemeClr val="dk1"/>
                </a:solidFill>
                <a:latin typeface="微软雅黑" pitchFamily="34" charset="-122"/>
                <a:ea typeface="微软雅黑" pitchFamily="34" charset="-122"/>
              </a:rPr>
              <a:t>，相比于直接使用</a:t>
            </a:r>
            <a:r>
              <a:rPr lang="en-US" altLang="zh-CN" dirty="0" smtClean="0">
                <a:solidFill>
                  <a:schemeClr val="dk1"/>
                </a:solidFill>
                <a:latin typeface="微软雅黑" pitchFamily="34" charset="-122"/>
                <a:ea typeface="微软雅黑" pitchFamily="34" charset="-122"/>
              </a:rPr>
              <a:t>spring hessian</a:t>
            </a:r>
            <a:r>
              <a:rPr lang="zh-CN" altLang="en-US" dirty="0" smtClean="0">
                <a:solidFill>
                  <a:schemeClr val="dk1"/>
                </a:solidFill>
                <a:latin typeface="微软雅黑" pitchFamily="34" charset="-122"/>
                <a:ea typeface="微软雅黑" pitchFamily="34" charset="-122"/>
              </a:rPr>
              <a:t>避免了直接绑定服务</a:t>
            </a:r>
            <a:r>
              <a:rPr lang="en-US" altLang="zh-CN" dirty="0" smtClean="0">
                <a:solidFill>
                  <a:schemeClr val="dk1"/>
                </a:solidFill>
                <a:latin typeface="微软雅黑" pitchFamily="34" charset="-122"/>
                <a:ea typeface="微软雅黑" pitchFamily="34" charset="-122"/>
              </a:rPr>
              <a:t>URL</a:t>
            </a:r>
            <a:r>
              <a:rPr lang="zh-CN" altLang="en-US" dirty="0" smtClean="0">
                <a:solidFill>
                  <a:schemeClr val="dk1"/>
                </a:solidFill>
                <a:latin typeface="微软雅黑" pitchFamily="34" charset="-122"/>
                <a:ea typeface="微软雅黑" pitchFamily="34" charset="-122"/>
              </a:rPr>
              <a:t>的单点故障问题</a:t>
            </a:r>
            <a:endParaRPr lang="en-US" altLang="zh-CN" dirty="0" smtClean="0">
              <a:solidFill>
                <a:schemeClr val="dk1"/>
              </a:solidFill>
              <a:latin typeface="微软雅黑" pitchFamily="34" charset="-122"/>
              <a:ea typeface="微软雅黑" pitchFamily="34" charset="-122"/>
            </a:endParaRPr>
          </a:p>
          <a:p>
            <a:pPr marL="342900" indent="-342900" eaLnBrk="1" hangingPunct="1">
              <a:buAutoNum type="arabicPeriod"/>
            </a:pPr>
            <a:endParaRPr lang="en-US" altLang="zh-CN" dirty="0">
              <a:solidFill>
                <a:schemeClr val="dk1"/>
              </a:solidFill>
              <a:latin typeface="微软雅黑" pitchFamily="34" charset="-122"/>
              <a:ea typeface="微软雅黑" pitchFamily="34" charset="-122"/>
            </a:endParaRPr>
          </a:p>
          <a:p>
            <a:pPr marL="342900" indent="-342900" eaLnBrk="1" hangingPunct="1">
              <a:buAutoNum type="arabicPeriod"/>
            </a:pPr>
            <a:r>
              <a:rPr lang="en-US" altLang="zh-CN" dirty="0" smtClean="0">
                <a:solidFill>
                  <a:schemeClr val="dk1"/>
                </a:solidFill>
                <a:latin typeface="微软雅黑" pitchFamily="34" charset="-122"/>
                <a:ea typeface="微软雅黑" pitchFamily="34" charset="-122"/>
              </a:rPr>
              <a:t>2015</a:t>
            </a:r>
            <a:r>
              <a:rPr lang="zh-CN" altLang="en-US" dirty="0" smtClean="0">
                <a:solidFill>
                  <a:schemeClr val="dk1"/>
                </a:solidFill>
                <a:latin typeface="微软雅黑" pitchFamily="34" charset="-122"/>
                <a:ea typeface="微软雅黑" pitchFamily="34" charset="-122"/>
              </a:rPr>
              <a:t>年开始推广</a:t>
            </a:r>
            <a:r>
              <a:rPr lang="en-US" altLang="zh-CN" dirty="0" err="1" smtClean="0">
                <a:solidFill>
                  <a:schemeClr val="dk1"/>
                </a:solidFill>
                <a:latin typeface="微软雅黑" pitchFamily="34" charset="-122"/>
                <a:ea typeface="微软雅黑" pitchFamily="34" charset="-122"/>
              </a:rPr>
              <a:t>hedwig</a:t>
            </a:r>
            <a:r>
              <a:rPr lang="zh-CN" altLang="en-US" dirty="0" smtClean="0">
                <a:solidFill>
                  <a:schemeClr val="dk1"/>
                </a:solidFill>
                <a:latin typeface="微软雅黑" pitchFamily="34" charset="-122"/>
                <a:ea typeface="微软雅黑" pitchFamily="34" charset="-122"/>
              </a:rPr>
              <a:t>的升级版本，</a:t>
            </a:r>
            <a:r>
              <a:rPr lang="en-US" altLang="zh-CN" dirty="0">
                <a:solidFill>
                  <a:schemeClr val="dk1"/>
                </a:solidFill>
                <a:latin typeface="微软雅黑" pitchFamily="34" charset="-122"/>
                <a:ea typeface="微软雅黑" pitchFamily="34" charset="-122"/>
              </a:rPr>
              <a:t> </a:t>
            </a:r>
            <a:r>
              <a:rPr lang="en-US" altLang="zh-CN" dirty="0" err="1" smtClean="0">
                <a:solidFill>
                  <a:schemeClr val="dk1"/>
                </a:solidFill>
                <a:latin typeface="微软雅黑" pitchFamily="34" charset="-122"/>
                <a:ea typeface="微软雅黑" pitchFamily="34" charset="-122"/>
              </a:rPr>
              <a:t>hedwig</a:t>
            </a:r>
            <a:r>
              <a:rPr lang="zh-CN" altLang="en-US" dirty="0" smtClean="0">
                <a:solidFill>
                  <a:schemeClr val="dk1"/>
                </a:solidFill>
                <a:latin typeface="微软雅黑" pitchFamily="34" charset="-122"/>
                <a:ea typeface="微软雅黑" pitchFamily="34" charset="-122"/>
              </a:rPr>
              <a:t>升级版本相比之前版本区别在于网络传输协议，升级版使用基于</a:t>
            </a:r>
            <a:r>
              <a:rPr lang="en-US" altLang="zh-CN" dirty="0" err="1" smtClean="0">
                <a:solidFill>
                  <a:schemeClr val="dk1"/>
                </a:solidFill>
                <a:latin typeface="微软雅黑" pitchFamily="34" charset="-122"/>
                <a:ea typeface="微软雅黑" pitchFamily="34" charset="-122"/>
              </a:rPr>
              <a:t>netty</a:t>
            </a:r>
            <a:r>
              <a:rPr lang="zh-CN" altLang="en-US" dirty="0" smtClean="0">
                <a:solidFill>
                  <a:schemeClr val="dk1"/>
                </a:solidFill>
                <a:latin typeface="微软雅黑" pitchFamily="34" charset="-122"/>
                <a:ea typeface="微软雅黑" pitchFamily="34" charset="-122"/>
              </a:rPr>
              <a:t>的</a:t>
            </a:r>
            <a:r>
              <a:rPr lang="en-US" altLang="zh-CN" dirty="0" err="1" smtClean="0">
                <a:solidFill>
                  <a:schemeClr val="dk1"/>
                </a:solidFill>
                <a:latin typeface="微软雅黑" pitchFamily="34" charset="-122"/>
                <a:ea typeface="微软雅黑" pitchFamily="34" charset="-122"/>
              </a:rPr>
              <a:t>nio</a:t>
            </a:r>
            <a:r>
              <a:rPr lang="zh-CN" altLang="en-US" dirty="0" smtClean="0">
                <a:solidFill>
                  <a:schemeClr val="dk1"/>
                </a:solidFill>
                <a:latin typeface="微软雅黑" pitchFamily="34" charset="-122"/>
                <a:ea typeface="微软雅黑" pitchFamily="34" charset="-122"/>
              </a:rPr>
              <a:t>框架</a:t>
            </a:r>
            <a:r>
              <a:rPr lang="en-US" altLang="zh-CN" dirty="0" smtClean="0">
                <a:solidFill>
                  <a:schemeClr val="dk1"/>
                </a:solidFill>
                <a:latin typeface="微软雅黑" pitchFamily="34" charset="-122"/>
                <a:ea typeface="微软雅黑" pitchFamily="34" charset="-122"/>
              </a:rPr>
              <a:t>(</a:t>
            </a:r>
            <a:r>
              <a:rPr lang="en-US" altLang="zh-CN" dirty="0" err="1" smtClean="0">
                <a:solidFill>
                  <a:schemeClr val="dk1"/>
                </a:solidFill>
                <a:latin typeface="微软雅黑" pitchFamily="34" charset="-122"/>
                <a:ea typeface="微软雅黑" pitchFamily="34" charset="-122"/>
              </a:rPr>
              <a:t>akka</a:t>
            </a:r>
            <a:r>
              <a:rPr lang="zh-CN" altLang="en-US" dirty="0" smtClean="0">
                <a:solidFill>
                  <a:schemeClr val="dk1"/>
                </a:solidFill>
                <a:latin typeface="微软雅黑" pitchFamily="34" charset="-122"/>
                <a:ea typeface="微软雅黑" pitchFamily="34" charset="-122"/>
              </a:rPr>
              <a:t>对</a:t>
            </a:r>
            <a:r>
              <a:rPr lang="en-US" altLang="zh-CN" dirty="0" err="1" smtClean="0">
                <a:solidFill>
                  <a:schemeClr val="dk1"/>
                </a:solidFill>
                <a:latin typeface="微软雅黑" pitchFamily="34" charset="-122"/>
                <a:ea typeface="微软雅黑" pitchFamily="34" charset="-122"/>
              </a:rPr>
              <a:t>netty</a:t>
            </a:r>
            <a:r>
              <a:rPr lang="zh-CN" altLang="en-US" dirty="0" smtClean="0">
                <a:solidFill>
                  <a:schemeClr val="dk1"/>
                </a:solidFill>
                <a:latin typeface="微软雅黑" pitchFamily="34" charset="-122"/>
                <a:ea typeface="微软雅黑" pitchFamily="34" charset="-122"/>
              </a:rPr>
              <a:t>进行的封装</a:t>
            </a:r>
            <a:r>
              <a:rPr lang="en-US" altLang="zh-CN" dirty="0" smtClean="0">
                <a:solidFill>
                  <a:schemeClr val="dk1"/>
                </a:solidFill>
                <a:latin typeface="微软雅黑" pitchFamily="34" charset="-122"/>
                <a:ea typeface="微软雅黑" pitchFamily="34" charset="-122"/>
              </a:rPr>
              <a:t>)</a:t>
            </a:r>
            <a:r>
              <a:rPr lang="zh-CN" altLang="en-US" dirty="0" smtClean="0">
                <a:solidFill>
                  <a:schemeClr val="dk1"/>
                </a:solidFill>
                <a:latin typeface="微软雅黑" pitchFamily="34" charset="-122"/>
                <a:ea typeface="微软雅黑" pitchFamily="34" charset="-122"/>
              </a:rPr>
              <a:t>私有二进制协议替换</a:t>
            </a:r>
            <a:r>
              <a:rPr lang="en-US" altLang="zh-CN" dirty="0" smtClean="0">
                <a:solidFill>
                  <a:schemeClr val="dk1"/>
                </a:solidFill>
                <a:latin typeface="微软雅黑" pitchFamily="34" charset="-122"/>
                <a:ea typeface="微软雅黑" pitchFamily="34" charset="-122"/>
              </a:rPr>
              <a:t>http</a:t>
            </a:r>
            <a:r>
              <a:rPr lang="zh-CN" altLang="en-US" dirty="0" smtClean="0">
                <a:solidFill>
                  <a:schemeClr val="dk1"/>
                </a:solidFill>
                <a:latin typeface="微软雅黑" pitchFamily="34" charset="-122"/>
                <a:ea typeface="微软雅黑" pitchFamily="34" charset="-122"/>
              </a:rPr>
              <a:t>协议，升级版本能够提升系统的吞吐量。</a:t>
            </a:r>
            <a:endParaRPr lang="en-US" altLang="zh-CN" dirty="0" smtClean="0">
              <a:solidFill>
                <a:schemeClr val="dk1"/>
              </a:solidFill>
              <a:latin typeface="微软雅黑" pitchFamily="34" charset="-122"/>
              <a:ea typeface="微软雅黑" pitchFamily="34" charset="-122"/>
            </a:endParaRPr>
          </a:p>
          <a:p>
            <a:pPr marL="342900" indent="-342900" eaLnBrk="1" hangingPunct="1">
              <a:buAutoNum type="arabicPeriod"/>
            </a:pPr>
            <a:endParaRPr lang="en-US" altLang="zh-CN" dirty="0" smtClean="0">
              <a:solidFill>
                <a:schemeClr val="dk1"/>
              </a:solidFill>
              <a:latin typeface="微软雅黑" pitchFamily="34" charset="-122"/>
              <a:ea typeface="微软雅黑" pitchFamily="34" charset="-122"/>
            </a:endParaRPr>
          </a:p>
          <a:p>
            <a:pPr marL="342900" indent="-342900" eaLnBrk="1" hangingPunct="1">
              <a:buAutoNum type="arabicPeriod"/>
            </a:pPr>
            <a:endParaRPr lang="en-US" altLang="zh-CN" b="1" dirty="0">
              <a:latin typeface="Times New Roman" pitchFamily="18" charset="0"/>
            </a:endParaRPr>
          </a:p>
          <a:p>
            <a:pPr eaLnBrk="1" hangingPunct="1"/>
            <a:r>
              <a:rPr lang="zh-CN" altLang="en-US" b="1" dirty="0">
                <a:latin typeface="Times New Roman" pitchFamily="18" charset="0"/>
              </a:rPr>
              <a:t>希望通过</a:t>
            </a:r>
            <a:r>
              <a:rPr lang="zh-CN" altLang="en-US" b="1" dirty="0" smtClean="0">
                <a:latin typeface="Times New Roman" pitchFamily="18" charset="0"/>
              </a:rPr>
              <a:t>本次分享能够帮助大家理解像</a:t>
            </a:r>
            <a:r>
              <a:rPr lang="en-US" altLang="zh-CN" b="1" dirty="0" err="1" smtClean="0">
                <a:latin typeface="Times New Roman" pitchFamily="18" charset="0"/>
              </a:rPr>
              <a:t>hedwig</a:t>
            </a:r>
            <a:r>
              <a:rPr lang="zh-CN" altLang="en-US" b="1" dirty="0" smtClean="0">
                <a:latin typeface="Times New Roman" pitchFamily="18" charset="0"/>
              </a:rPr>
              <a:t>这样的</a:t>
            </a:r>
            <a:r>
              <a:rPr lang="en-US" altLang="zh-CN" b="1" dirty="0" smtClean="0">
                <a:latin typeface="Times New Roman" pitchFamily="18" charset="0"/>
              </a:rPr>
              <a:t>RPC</a:t>
            </a:r>
            <a:r>
              <a:rPr lang="zh-CN" altLang="en-US" b="1" dirty="0" smtClean="0">
                <a:latin typeface="Times New Roman" pitchFamily="18" charset="0"/>
              </a:rPr>
              <a:t>框架是如何实现的</a:t>
            </a:r>
            <a:endParaRPr lang="zh-CN" altLang="en-US" b="1" dirty="0">
              <a:latin typeface="Times New Roman" pitchFamily="18" charset="0"/>
            </a:endParaRPr>
          </a:p>
          <a:p>
            <a:pPr eaLnBrk="1" hangingPunct="1">
              <a:buFont typeface="Wingdings" pitchFamily="2" charset="2"/>
              <a:buChar char="Ø"/>
            </a:pPr>
            <a:endParaRPr lang="zh-CN" altLang="en-US" b="1" dirty="0">
              <a:latin typeface="Times New Roman" pitchFamily="18" charset="0"/>
            </a:endParaRPr>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1</a:t>
            </a:r>
            <a:r>
              <a:rPr lang="zh-CN" altLang="en-US" sz="2400" dirty="0" smtClean="0">
                <a:latin typeface="微软雅黑" pitchFamily="34" charset="-122"/>
                <a:ea typeface="微软雅黑" pitchFamily="34" charset="-122"/>
                <a:cs typeface="+mj-cs"/>
              </a:rPr>
              <a:t>号店</a:t>
            </a:r>
            <a:r>
              <a:rPr lang="en-US" altLang="zh-CN" sz="2400" dirty="0" smtClean="0">
                <a:latin typeface="微软雅黑" pitchFamily="34" charset="-122"/>
                <a:ea typeface="微软雅黑" pitchFamily="34" charset="-122"/>
                <a:cs typeface="+mj-cs"/>
              </a:rPr>
              <a:t>RPC</a:t>
            </a:r>
            <a:r>
              <a:rPr lang="zh-CN" altLang="en-US" sz="2400" dirty="0" smtClean="0">
                <a:latin typeface="微软雅黑" pitchFamily="34" charset="-122"/>
                <a:ea typeface="微软雅黑" pitchFamily="34" charset="-122"/>
                <a:cs typeface="+mj-cs"/>
              </a:rPr>
              <a:t>框架发展历史</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2839441382"/>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RPC</a:t>
            </a:r>
            <a:r>
              <a:rPr lang="zh-CN" altLang="en-US" sz="2400" dirty="0" smtClean="0">
                <a:latin typeface="微软雅黑" pitchFamily="34" charset="-122"/>
                <a:ea typeface="微软雅黑" pitchFamily="34" charset="-122"/>
                <a:cs typeface="+mj-cs"/>
              </a:rPr>
              <a:t>服务框架结构图</a:t>
            </a:r>
            <a:endParaRPr lang="zh-CN" altLang="en-US" sz="2400" dirty="0">
              <a:latin typeface="微软雅黑" pitchFamily="34" charset="-122"/>
              <a:ea typeface="微软雅黑" pitchFamily="34" charset="-122"/>
              <a:cs typeface="+mj-cs"/>
            </a:endParaRPr>
          </a:p>
        </p:txBody>
      </p:sp>
      <p:sp>
        <p:nvSpPr>
          <p:cNvPr id="2" name="圆角矩形 1"/>
          <p:cNvSpPr/>
          <p:nvPr/>
        </p:nvSpPr>
        <p:spPr>
          <a:xfrm>
            <a:off x="3923928" y="836712"/>
            <a:ext cx="1872208" cy="7920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服务注册中心</a:t>
            </a:r>
            <a:endParaRPr lang="zh-CN" altLang="en-US" dirty="0"/>
          </a:p>
        </p:txBody>
      </p:sp>
      <p:sp>
        <p:nvSpPr>
          <p:cNvPr id="3" name="圆角矩形 2"/>
          <p:cNvSpPr/>
          <p:nvPr/>
        </p:nvSpPr>
        <p:spPr>
          <a:xfrm>
            <a:off x="1187624" y="2323728"/>
            <a:ext cx="1516410" cy="745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客户端代理</a:t>
            </a:r>
            <a:endParaRPr lang="zh-CN" altLang="en-US" dirty="0"/>
          </a:p>
        </p:txBody>
      </p:sp>
      <p:cxnSp>
        <p:nvCxnSpPr>
          <p:cNvPr id="5" name="直接箭头连接符 4"/>
          <p:cNvCxnSpPr>
            <a:endCxn id="2" idx="1"/>
          </p:cNvCxnSpPr>
          <p:nvPr/>
        </p:nvCxnSpPr>
        <p:spPr>
          <a:xfrm flipV="1">
            <a:off x="2195736" y="1232756"/>
            <a:ext cx="1728192" cy="109097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08621" y="1167135"/>
            <a:ext cx="1406277" cy="923330"/>
          </a:xfrm>
          <a:prstGeom prst="rect">
            <a:avLst/>
          </a:prstGeom>
          <a:noFill/>
        </p:spPr>
        <p:txBody>
          <a:bodyPr wrap="square" rtlCol="0">
            <a:spAutoFit/>
          </a:bodyPr>
          <a:lstStyle/>
          <a:p>
            <a:r>
              <a:rPr lang="en-US" altLang="zh-CN" dirty="0" smtClean="0"/>
              <a:t>2.</a:t>
            </a:r>
            <a:r>
              <a:rPr lang="zh-CN" altLang="en-US" dirty="0" smtClean="0"/>
              <a:t>服务</a:t>
            </a:r>
            <a:r>
              <a:rPr lang="zh-CN" altLang="en-US" dirty="0"/>
              <a:t>自动发现及负载均衡</a:t>
            </a:r>
          </a:p>
        </p:txBody>
      </p:sp>
      <p:sp>
        <p:nvSpPr>
          <p:cNvPr id="11" name="圆角矩形 10"/>
          <p:cNvSpPr/>
          <p:nvPr/>
        </p:nvSpPr>
        <p:spPr>
          <a:xfrm>
            <a:off x="3940696" y="3933056"/>
            <a:ext cx="1872208"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服务监控中心</a:t>
            </a:r>
            <a:endParaRPr lang="zh-CN" altLang="en-US" dirty="0"/>
          </a:p>
        </p:txBody>
      </p:sp>
      <p:sp>
        <p:nvSpPr>
          <p:cNvPr id="13" name="圆角矩形 12"/>
          <p:cNvSpPr/>
          <p:nvPr/>
        </p:nvSpPr>
        <p:spPr>
          <a:xfrm>
            <a:off x="6588224" y="2287262"/>
            <a:ext cx="1728689" cy="792088"/>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smtClean="0"/>
              <a:t>服务提供方</a:t>
            </a:r>
            <a:endParaRPr lang="zh-CN" altLang="en-US" dirty="0"/>
          </a:p>
        </p:txBody>
      </p:sp>
      <p:cxnSp>
        <p:nvCxnSpPr>
          <p:cNvPr id="14" name="直接箭头连接符 13"/>
          <p:cNvCxnSpPr>
            <a:stCxn id="3" idx="3"/>
            <a:endCxn id="13" idx="1"/>
          </p:cNvCxnSpPr>
          <p:nvPr/>
        </p:nvCxnSpPr>
        <p:spPr>
          <a:xfrm flipV="1">
            <a:off x="2704034" y="2683306"/>
            <a:ext cx="3884190" cy="1303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0"/>
            <a:endCxn id="2" idx="3"/>
          </p:cNvCxnSpPr>
          <p:nvPr/>
        </p:nvCxnSpPr>
        <p:spPr>
          <a:xfrm flipH="1" flipV="1">
            <a:off x="5796136" y="1232756"/>
            <a:ext cx="1656433" cy="10545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588224" y="1187641"/>
            <a:ext cx="1406277" cy="646331"/>
          </a:xfrm>
          <a:prstGeom prst="rect">
            <a:avLst/>
          </a:prstGeom>
          <a:noFill/>
        </p:spPr>
        <p:txBody>
          <a:bodyPr wrap="square" rtlCol="0">
            <a:spAutoFit/>
          </a:bodyPr>
          <a:lstStyle/>
          <a:p>
            <a:r>
              <a:rPr lang="en-US" altLang="zh-CN" dirty="0" smtClean="0"/>
              <a:t>1.</a:t>
            </a:r>
            <a:r>
              <a:rPr lang="zh-CN" altLang="en-US" dirty="0" smtClean="0"/>
              <a:t>应用启动时注册服务</a:t>
            </a:r>
            <a:endParaRPr lang="zh-CN" altLang="en-US" dirty="0"/>
          </a:p>
        </p:txBody>
      </p:sp>
      <p:cxnSp>
        <p:nvCxnSpPr>
          <p:cNvPr id="22" name="直接箭头连接符 21"/>
          <p:cNvCxnSpPr>
            <a:endCxn id="11" idx="1"/>
          </p:cNvCxnSpPr>
          <p:nvPr/>
        </p:nvCxnSpPr>
        <p:spPr>
          <a:xfrm>
            <a:off x="2195736" y="3079350"/>
            <a:ext cx="1744960" cy="1249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a:endCxn id="11" idx="3"/>
          </p:cNvCxnSpPr>
          <p:nvPr/>
        </p:nvCxnSpPr>
        <p:spPr>
          <a:xfrm flipH="1">
            <a:off x="5812904" y="3079350"/>
            <a:ext cx="1639665" cy="1249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612723" y="3471391"/>
            <a:ext cx="1406277" cy="646331"/>
          </a:xfrm>
          <a:prstGeom prst="rect">
            <a:avLst/>
          </a:prstGeom>
          <a:noFill/>
        </p:spPr>
        <p:txBody>
          <a:bodyPr wrap="square" rtlCol="0">
            <a:spAutoFit/>
          </a:bodyPr>
          <a:lstStyle/>
          <a:p>
            <a:r>
              <a:rPr lang="zh-CN" altLang="en-US" dirty="0" smtClean="0"/>
              <a:t>异步发送服务调用</a:t>
            </a:r>
            <a:r>
              <a:rPr lang="zh-CN" altLang="en-US" dirty="0"/>
              <a:t>日志</a:t>
            </a:r>
          </a:p>
        </p:txBody>
      </p:sp>
      <p:sp>
        <p:nvSpPr>
          <p:cNvPr id="29" name="TextBox 28"/>
          <p:cNvSpPr txBox="1"/>
          <p:nvPr/>
        </p:nvSpPr>
        <p:spPr>
          <a:xfrm>
            <a:off x="6749429" y="3471391"/>
            <a:ext cx="1406277" cy="646331"/>
          </a:xfrm>
          <a:prstGeom prst="rect">
            <a:avLst/>
          </a:prstGeom>
          <a:noFill/>
        </p:spPr>
        <p:txBody>
          <a:bodyPr wrap="square" rtlCol="0">
            <a:spAutoFit/>
          </a:bodyPr>
          <a:lstStyle/>
          <a:p>
            <a:r>
              <a:rPr lang="zh-CN" altLang="en-US" dirty="0"/>
              <a:t>异步</a:t>
            </a:r>
            <a:r>
              <a:rPr lang="zh-CN" altLang="en-US" dirty="0" smtClean="0"/>
              <a:t>发送服务调用</a:t>
            </a:r>
            <a:r>
              <a:rPr lang="zh-CN" altLang="en-US" dirty="0"/>
              <a:t>日志</a:t>
            </a:r>
          </a:p>
        </p:txBody>
      </p:sp>
      <p:sp>
        <p:nvSpPr>
          <p:cNvPr id="30" name="TextBox 29"/>
          <p:cNvSpPr txBox="1"/>
          <p:nvPr/>
        </p:nvSpPr>
        <p:spPr>
          <a:xfrm>
            <a:off x="4156893" y="2696344"/>
            <a:ext cx="1639243" cy="923330"/>
          </a:xfrm>
          <a:prstGeom prst="rect">
            <a:avLst/>
          </a:prstGeom>
          <a:noFill/>
        </p:spPr>
        <p:txBody>
          <a:bodyPr wrap="square" rtlCol="0">
            <a:spAutoFit/>
          </a:bodyPr>
          <a:lstStyle/>
          <a:p>
            <a:r>
              <a:rPr lang="en-US" altLang="zh-CN" dirty="0" smtClean="0"/>
              <a:t>3.</a:t>
            </a:r>
            <a:r>
              <a:rPr lang="zh-CN" altLang="en-US" dirty="0" smtClean="0"/>
              <a:t>通过网络发送</a:t>
            </a:r>
            <a:r>
              <a:rPr lang="en-US" altLang="zh-CN" dirty="0" smtClean="0"/>
              <a:t>RPC</a:t>
            </a:r>
            <a:r>
              <a:rPr lang="zh-CN" altLang="en-US" dirty="0" smtClean="0"/>
              <a:t>请求数据和响应数据</a:t>
            </a:r>
            <a:endParaRPr lang="zh-CN" altLang="en-US" dirty="0"/>
          </a:p>
        </p:txBody>
      </p:sp>
    </p:spTree>
    <p:extLst>
      <p:ext uri="{BB962C8B-B14F-4D97-AF65-F5344CB8AC3E}">
        <p14:creationId xmlns:p14="http://schemas.microsoft.com/office/powerpoint/2010/main" val="3898238721"/>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资料带 5"/>
          <p:cNvSpPr/>
          <p:nvPr/>
        </p:nvSpPr>
        <p:spPr>
          <a:xfrm>
            <a:off x="1259632" y="1268760"/>
            <a:ext cx="6569370" cy="4104456"/>
          </a:xfrm>
          <a:prstGeom prst="flowChartPunchedTap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smtClean="0">
                <a:latin typeface="华文楷体" panose="02010600040101010101" pitchFamily="2" charset="-122"/>
                <a:ea typeface="华文楷体" panose="02010600040101010101" pitchFamily="2" charset="-122"/>
              </a:rPr>
              <a:t>Socket</a:t>
            </a:r>
            <a:endParaRPr lang="zh-CN" altLang="en-US" sz="6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037600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613680" y="1018059"/>
            <a:ext cx="7486711" cy="197889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2400" dirty="0">
                <a:latin typeface="微软雅黑" pitchFamily="34" charset="-122"/>
                <a:ea typeface="微软雅黑" pitchFamily="34" charset="-122"/>
                <a:cs typeface="+mj-cs"/>
              </a:rPr>
              <a:t>一</a:t>
            </a:r>
            <a:r>
              <a:rPr lang="zh-CN" altLang="en-US" sz="2400" dirty="0" smtClean="0">
                <a:latin typeface="微软雅黑" pitchFamily="34" charset="-122"/>
                <a:ea typeface="微软雅黑" pitchFamily="34" charset="-122"/>
                <a:cs typeface="+mj-cs"/>
              </a:rPr>
              <a:t>次</a:t>
            </a:r>
            <a:r>
              <a:rPr lang="en-US" altLang="zh-CN" sz="2400" dirty="0" smtClean="0">
                <a:latin typeface="微软雅黑" pitchFamily="34" charset="-122"/>
                <a:ea typeface="微软雅黑" pitchFamily="34" charset="-122"/>
                <a:cs typeface="+mj-cs"/>
              </a:rPr>
              <a:t>RPC</a:t>
            </a:r>
            <a:r>
              <a:rPr lang="zh-CN" altLang="en-US" sz="2400" dirty="0" smtClean="0">
                <a:latin typeface="微软雅黑" pitchFamily="34" charset="-122"/>
                <a:ea typeface="微软雅黑" pitchFamily="34" charset="-122"/>
                <a:cs typeface="+mj-cs"/>
              </a:rPr>
              <a:t>请求调用过程</a:t>
            </a:r>
            <a:endParaRPr lang="zh-CN" altLang="en-US" sz="2400" dirty="0">
              <a:latin typeface="微软雅黑" pitchFamily="34" charset="-122"/>
              <a:ea typeface="微软雅黑" pitchFamily="34" charset="-122"/>
              <a:cs typeface="+mj-cs"/>
            </a:endParaRPr>
          </a:p>
        </p:txBody>
      </p:sp>
      <p:sp>
        <p:nvSpPr>
          <p:cNvPr id="3" name="圆角矩形 2"/>
          <p:cNvSpPr/>
          <p:nvPr/>
        </p:nvSpPr>
        <p:spPr>
          <a:xfrm>
            <a:off x="861786" y="1513880"/>
            <a:ext cx="1516410" cy="745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客户端生成服务代理</a:t>
            </a:r>
            <a:endParaRPr lang="zh-CN" altLang="en-US" dirty="0"/>
          </a:p>
        </p:txBody>
      </p:sp>
      <p:sp>
        <p:nvSpPr>
          <p:cNvPr id="17" name="圆角矩形 16"/>
          <p:cNvSpPr/>
          <p:nvPr/>
        </p:nvSpPr>
        <p:spPr>
          <a:xfrm>
            <a:off x="3347864" y="1545545"/>
            <a:ext cx="1516410" cy="745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请求参数序列化</a:t>
            </a:r>
            <a:endParaRPr lang="zh-CN" altLang="en-US" dirty="0"/>
          </a:p>
        </p:txBody>
      </p:sp>
      <p:sp>
        <p:nvSpPr>
          <p:cNvPr id="23" name="圆角矩形 22"/>
          <p:cNvSpPr/>
          <p:nvPr/>
        </p:nvSpPr>
        <p:spPr>
          <a:xfrm>
            <a:off x="6056694" y="1268760"/>
            <a:ext cx="1971689" cy="10220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服务自动发现</a:t>
            </a:r>
            <a:r>
              <a:rPr lang="zh-CN" altLang="en-US" dirty="0"/>
              <a:t>及</a:t>
            </a:r>
            <a:r>
              <a:rPr lang="zh-CN" altLang="en-US" dirty="0" smtClean="0"/>
              <a:t>负载均衡，发送序列化请求数据</a:t>
            </a:r>
            <a:endParaRPr lang="zh-CN" altLang="en-US" dirty="0"/>
          </a:p>
        </p:txBody>
      </p:sp>
      <p:sp>
        <p:nvSpPr>
          <p:cNvPr id="16" name="右箭头 15"/>
          <p:cNvSpPr/>
          <p:nvPr/>
        </p:nvSpPr>
        <p:spPr>
          <a:xfrm>
            <a:off x="2378196" y="1644180"/>
            <a:ext cx="978408"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9" name="右箭头 18"/>
          <p:cNvSpPr/>
          <p:nvPr/>
        </p:nvSpPr>
        <p:spPr>
          <a:xfrm>
            <a:off x="4876495" y="1675845"/>
            <a:ext cx="1180200"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0" name="TextBox 19"/>
          <p:cNvSpPr txBox="1"/>
          <p:nvPr/>
        </p:nvSpPr>
        <p:spPr>
          <a:xfrm>
            <a:off x="6241653" y="2555579"/>
            <a:ext cx="1146494" cy="369332"/>
          </a:xfrm>
          <a:prstGeom prst="rect">
            <a:avLst/>
          </a:prstGeom>
          <a:noFill/>
        </p:spPr>
        <p:txBody>
          <a:bodyPr wrap="square" rtlCol="0">
            <a:spAutoFit/>
          </a:bodyPr>
          <a:lstStyle/>
          <a:p>
            <a:r>
              <a:rPr lang="zh-CN" altLang="en-US" dirty="0" smtClean="0"/>
              <a:t>客户端</a:t>
            </a:r>
            <a:endParaRPr lang="zh-CN" altLang="en-US" dirty="0"/>
          </a:p>
        </p:txBody>
      </p:sp>
      <p:sp>
        <p:nvSpPr>
          <p:cNvPr id="31" name="圆角矩形 30"/>
          <p:cNvSpPr/>
          <p:nvPr/>
        </p:nvSpPr>
        <p:spPr>
          <a:xfrm>
            <a:off x="621139" y="4005065"/>
            <a:ext cx="7486711" cy="172819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32" name="圆角矩形 31"/>
          <p:cNvSpPr/>
          <p:nvPr/>
        </p:nvSpPr>
        <p:spPr>
          <a:xfrm>
            <a:off x="770164" y="4509120"/>
            <a:ext cx="1516410" cy="745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调用服务实现</a:t>
            </a:r>
            <a:endParaRPr lang="zh-CN" altLang="en-US" dirty="0"/>
          </a:p>
        </p:txBody>
      </p:sp>
      <p:sp>
        <p:nvSpPr>
          <p:cNvPr id="33" name="圆角矩形 32"/>
          <p:cNvSpPr/>
          <p:nvPr/>
        </p:nvSpPr>
        <p:spPr>
          <a:xfrm>
            <a:off x="3356604" y="4488560"/>
            <a:ext cx="1516410" cy="745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请求参数反序列化</a:t>
            </a:r>
            <a:endParaRPr lang="zh-CN" altLang="en-US" dirty="0"/>
          </a:p>
        </p:txBody>
      </p:sp>
      <p:sp>
        <p:nvSpPr>
          <p:cNvPr id="34" name="圆角矩形 33"/>
          <p:cNvSpPr/>
          <p:nvPr/>
        </p:nvSpPr>
        <p:spPr>
          <a:xfrm>
            <a:off x="6086234" y="4509120"/>
            <a:ext cx="1516410" cy="745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接收序列化请求数据</a:t>
            </a:r>
            <a:endParaRPr lang="zh-CN" altLang="en-US" dirty="0"/>
          </a:p>
        </p:txBody>
      </p:sp>
      <p:sp>
        <p:nvSpPr>
          <p:cNvPr id="35" name="TextBox 34"/>
          <p:cNvSpPr txBox="1"/>
          <p:nvPr/>
        </p:nvSpPr>
        <p:spPr>
          <a:xfrm>
            <a:off x="5796137" y="4082237"/>
            <a:ext cx="1228536" cy="369332"/>
          </a:xfrm>
          <a:prstGeom prst="rect">
            <a:avLst/>
          </a:prstGeom>
          <a:noFill/>
        </p:spPr>
        <p:txBody>
          <a:bodyPr wrap="square" rtlCol="0">
            <a:spAutoFit/>
          </a:bodyPr>
          <a:lstStyle/>
          <a:p>
            <a:r>
              <a:rPr lang="zh-CN" altLang="en-US" dirty="0" smtClean="0"/>
              <a:t>     服务端</a:t>
            </a:r>
            <a:endParaRPr lang="zh-CN" altLang="en-US" dirty="0"/>
          </a:p>
        </p:txBody>
      </p:sp>
      <p:sp>
        <p:nvSpPr>
          <p:cNvPr id="26" name="下箭头 25"/>
          <p:cNvSpPr/>
          <p:nvPr/>
        </p:nvSpPr>
        <p:spPr>
          <a:xfrm>
            <a:off x="7024673" y="2263867"/>
            <a:ext cx="363474" cy="2218343"/>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6" name="右箭头 35"/>
          <p:cNvSpPr/>
          <p:nvPr/>
        </p:nvSpPr>
        <p:spPr>
          <a:xfrm flipH="1">
            <a:off x="4864274" y="4573166"/>
            <a:ext cx="1192421"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7" name="右箭头 36"/>
          <p:cNvSpPr/>
          <p:nvPr/>
        </p:nvSpPr>
        <p:spPr>
          <a:xfrm flipH="1">
            <a:off x="2286573" y="4573166"/>
            <a:ext cx="1061290"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8" name="TextBox 37"/>
          <p:cNvSpPr txBox="1"/>
          <p:nvPr/>
        </p:nvSpPr>
        <p:spPr>
          <a:xfrm>
            <a:off x="6022756" y="3373038"/>
            <a:ext cx="1146494" cy="369332"/>
          </a:xfrm>
          <a:prstGeom prst="rect">
            <a:avLst/>
          </a:prstGeom>
          <a:noFill/>
        </p:spPr>
        <p:txBody>
          <a:bodyPr wrap="square" rtlCol="0">
            <a:spAutoFit/>
          </a:bodyPr>
          <a:lstStyle/>
          <a:p>
            <a:r>
              <a:rPr lang="zh-CN" altLang="en-US" dirty="0" smtClean="0"/>
              <a:t>网络传输</a:t>
            </a:r>
            <a:endParaRPr lang="zh-CN" altLang="en-US" dirty="0"/>
          </a:p>
        </p:txBody>
      </p:sp>
    </p:spTree>
    <p:extLst>
      <p:ext uri="{BB962C8B-B14F-4D97-AF65-F5344CB8AC3E}">
        <p14:creationId xmlns:p14="http://schemas.microsoft.com/office/powerpoint/2010/main" val="2362087136"/>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539551" y="908720"/>
            <a:ext cx="7777361"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dirty="0">
                <a:latin typeface="Times New Roman" pitchFamily="18" charset="0"/>
              </a:rPr>
              <a:t> </a:t>
            </a:r>
            <a:endParaRPr lang="en-US" altLang="zh-CN" b="1" dirty="0" smtClean="0">
              <a:latin typeface="Times New Roman" pitchFamily="18" charset="0"/>
            </a:endParaRPr>
          </a:p>
          <a:p>
            <a:pPr eaLnBrk="1" hangingPunct="1"/>
            <a:endParaRPr lang="en-US" altLang="zh-CN" b="1" dirty="0">
              <a:solidFill>
                <a:schemeClr val="dk1"/>
              </a:solidFill>
              <a:latin typeface="Times New Roman" pitchFamily="18" charset="0"/>
              <a:ea typeface="微软雅黑" pitchFamily="34" charset="-122"/>
            </a:endParaRPr>
          </a:p>
          <a:p>
            <a:pPr eaLnBrk="1" hangingPunct="1"/>
            <a:endParaRPr lang="en-US" altLang="zh-CN" b="1" dirty="0" smtClean="0">
              <a:solidFill>
                <a:schemeClr val="dk1"/>
              </a:solidFill>
              <a:latin typeface="Times New Roman" pitchFamily="18" charset="0"/>
              <a:ea typeface="微软雅黑" pitchFamily="34" charset="-122"/>
            </a:endParaRPr>
          </a:p>
          <a:p>
            <a:pPr eaLnBrk="1" hangingPunct="1"/>
            <a:r>
              <a:rPr lang="zh-CN" altLang="en-US" dirty="0" smtClean="0">
                <a:solidFill>
                  <a:schemeClr val="dk1"/>
                </a:solidFill>
                <a:latin typeface="微软雅黑" pitchFamily="34" charset="-122"/>
                <a:ea typeface="微软雅黑" pitchFamily="34" charset="-122"/>
              </a:rPr>
              <a:t>       我们当前发布</a:t>
            </a:r>
            <a:r>
              <a:rPr lang="en-US" altLang="zh-CN" dirty="0" err="1" smtClean="0">
                <a:solidFill>
                  <a:schemeClr val="dk1"/>
                </a:solidFill>
                <a:latin typeface="微软雅黑" pitchFamily="34" charset="-122"/>
                <a:ea typeface="微软雅黑" pitchFamily="34" charset="-122"/>
              </a:rPr>
              <a:t>hedwig</a:t>
            </a:r>
            <a:r>
              <a:rPr lang="zh-CN" altLang="en-US" dirty="0" smtClean="0">
                <a:solidFill>
                  <a:schemeClr val="dk1"/>
                </a:solidFill>
                <a:latin typeface="微软雅黑" pitchFamily="34" charset="-122"/>
                <a:ea typeface="微软雅黑" pitchFamily="34" charset="-122"/>
              </a:rPr>
              <a:t>新服务时，首先要给服务调用方提供服务接口定义。客户端是如何在拿到接口定义后能够进行远程方法调用的呢？</a:t>
            </a:r>
            <a:endParaRPr lang="en-US" altLang="zh-CN" dirty="0" smtClean="0">
              <a:solidFill>
                <a:schemeClr val="dk1"/>
              </a:solidFill>
              <a:latin typeface="微软雅黑" pitchFamily="34" charset="-122"/>
              <a:ea typeface="微软雅黑" pitchFamily="34" charset="-122"/>
            </a:endParaRPr>
          </a:p>
          <a:p>
            <a:pPr eaLnBrk="1" hangingPunct="1"/>
            <a:endParaRPr lang="en-US" altLang="zh-CN" dirty="0">
              <a:solidFill>
                <a:schemeClr val="dk1"/>
              </a:solidFill>
              <a:latin typeface="微软雅黑" pitchFamily="34" charset="-122"/>
              <a:ea typeface="微软雅黑" pitchFamily="34" charset="-122"/>
            </a:endParaRPr>
          </a:p>
          <a:p>
            <a:pPr eaLnBrk="1" hangingPunct="1"/>
            <a:r>
              <a:rPr lang="zh-CN" altLang="en-US" dirty="0">
                <a:solidFill>
                  <a:schemeClr val="dk1"/>
                </a:solidFill>
                <a:latin typeface="微软雅黑" pitchFamily="34" charset="-122"/>
                <a:ea typeface="微软雅黑" pitchFamily="34" charset="-122"/>
              </a:rPr>
              <a:t>这里需要用到的技术就是动态代理，动态代理能够通过接口生成代理</a:t>
            </a:r>
            <a:r>
              <a:rPr lang="zh-CN" altLang="en-US" dirty="0" smtClean="0">
                <a:solidFill>
                  <a:schemeClr val="dk1"/>
                </a:solidFill>
                <a:latin typeface="微软雅黑" pitchFamily="34" charset="-122"/>
                <a:ea typeface="微软雅黑" pitchFamily="34" charset="-122"/>
              </a:rPr>
              <a:t>对象。</a:t>
            </a:r>
            <a:endParaRPr lang="en-US" altLang="zh-CN" dirty="0" smtClean="0">
              <a:solidFill>
                <a:schemeClr val="dk1"/>
              </a:solidFill>
              <a:latin typeface="微软雅黑" pitchFamily="34" charset="-122"/>
              <a:ea typeface="微软雅黑" pitchFamily="34" charset="-122"/>
            </a:endParaRPr>
          </a:p>
          <a:p>
            <a:pPr eaLnBrk="1" hangingPunct="1"/>
            <a:endParaRPr lang="en-US" altLang="zh-CN" dirty="0">
              <a:solidFill>
                <a:schemeClr val="dk1"/>
              </a:solidFill>
              <a:latin typeface="微软雅黑" pitchFamily="34" charset="-122"/>
              <a:ea typeface="微软雅黑" pitchFamily="34" charset="-122"/>
            </a:endParaRPr>
          </a:p>
          <a:p>
            <a:pPr eaLnBrk="1" hangingPunct="1"/>
            <a:r>
              <a:rPr lang="zh-CN" altLang="en-US" dirty="0" smtClean="0">
                <a:solidFill>
                  <a:schemeClr val="dk1"/>
                </a:solidFill>
                <a:latin typeface="微软雅黑" pitchFamily="34" charset="-122"/>
                <a:ea typeface="微软雅黑" pitchFamily="34" charset="-122"/>
              </a:rPr>
              <a:t>我们可以通过</a:t>
            </a:r>
            <a:r>
              <a:rPr lang="en-US" altLang="zh-CN" dirty="0" err="1" smtClean="0">
                <a:solidFill>
                  <a:schemeClr val="dk1"/>
                </a:solidFill>
                <a:latin typeface="微软雅黑" pitchFamily="34" charset="-122"/>
                <a:ea typeface="微软雅黑" pitchFamily="34" charset="-122"/>
              </a:rPr>
              <a:t>jdk</a:t>
            </a:r>
            <a:r>
              <a:rPr lang="zh-CN" altLang="en-US" dirty="0" smtClean="0">
                <a:solidFill>
                  <a:schemeClr val="dk1"/>
                </a:solidFill>
                <a:latin typeface="微软雅黑" pitchFamily="34" charset="-122"/>
                <a:ea typeface="微软雅黑" pitchFamily="34" charset="-122"/>
              </a:rPr>
              <a:t>提供的动态代理</a:t>
            </a:r>
            <a:r>
              <a:rPr lang="en-US" altLang="zh-CN" dirty="0" err="1" smtClean="0">
                <a:solidFill>
                  <a:schemeClr val="dk1"/>
                </a:solidFill>
                <a:latin typeface="微软雅黑" pitchFamily="34" charset="-122"/>
                <a:ea typeface="微软雅黑" pitchFamily="34" charset="-122"/>
              </a:rPr>
              <a:t>api</a:t>
            </a:r>
            <a:r>
              <a:rPr lang="zh-CN" altLang="en-US" dirty="0" smtClean="0">
                <a:solidFill>
                  <a:schemeClr val="dk1"/>
                </a:solidFill>
                <a:latin typeface="微软雅黑" pitchFamily="34" charset="-122"/>
                <a:ea typeface="微软雅黑" pitchFamily="34" charset="-122"/>
              </a:rPr>
              <a:t>生成接口代理。同时</a:t>
            </a:r>
            <a:r>
              <a:rPr lang="en-US" altLang="zh-CN" dirty="0" smtClean="0">
                <a:solidFill>
                  <a:schemeClr val="dk1"/>
                </a:solidFill>
                <a:latin typeface="微软雅黑" pitchFamily="34" charset="-122"/>
                <a:ea typeface="微软雅黑" pitchFamily="34" charset="-122"/>
              </a:rPr>
              <a:t>spring</a:t>
            </a:r>
            <a:r>
              <a:rPr lang="zh-CN" altLang="en-US" dirty="0" smtClean="0">
                <a:solidFill>
                  <a:schemeClr val="dk1"/>
                </a:solidFill>
                <a:latin typeface="微软雅黑" pitchFamily="34" charset="-122"/>
                <a:ea typeface="微软雅黑" pitchFamily="34" charset="-122"/>
              </a:rPr>
              <a:t>也对</a:t>
            </a:r>
            <a:r>
              <a:rPr lang="en-US" altLang="zh-CN" dirty="0" err="1" smtClean="0">
                <a:solidFill>
                  <a:schemeClr val="dk1"/>
                </a:solidFill>
                <a:latin typeface="微软雅黑" pitchFamily="34" charset="-122"/>
                <a:ea typeface="微软雅黑" pitchFamily="34" charset="-122"/>
              </a:rPr>
              <a:t>jdk</a:t>
            </a:r>
            <a:r>
              <a:rPr lang="zh-CN" altLang="en-US" dirty="0" smtClean="0">
                <a:solidFill>
                  <a:schemeClr val="dk1"/>
                </a:solidFill>
                <a:latin typeface="微软雅黑" pitchFamily="34" charset="-122"/>
                <a:ea typeface="微软雅黑" pitchFamily="34" charset="-122"/>
              </a:rPr>
              <a:t>动态代理</a:t>
            </a:r>
            <a:r>
              <a:rPr lang="en-US" altLang="zh-CN" dirty="0" err="1" smtClean="0">
                <a:solidFill>
                  <a:schemeClr val="dk1"/>
                </a:solidFill>
                <a:latin typeface="微软雅黑" pitchFamily="34" charset="-122"/>
                <a:ea typeface="微软雅黑" pitchFamily="34" charset="-122"/>
              </a:rPr>
              <a:t>api</a:t>
            </a:r>
            <a:r>
              <a:rPr lang="zh-CN" altLang="en-US" dirty="0" smtClean="0">
                <a:solidFill>
                  <a:schemeClr val="dk1"/>
                </a:solidFill>
                <a:latin typeface="微软雅黑" pitchFamily="34" charset="-122"/>
                <a:ea typeface="微软雅黑" pitchFamily="34" charset="-122"/>
              </a:rPr>
              <a:t>进行的封装。</a:t>
            </a:r>
            <a:endParaRPr lang="en-US" altLang="zh-CN" dirty="0" smtClean="0">
              <a:solidFill>
                <a:schemeClr val="dk1"/>
              </a:solidFill>
              <a:latin typeface="微软雅黑" pitchFamily="34" charset="-122"/>
              <a:ea typeface="微软雅黑" pitchFamily="34" charset="-122"/>
            </a:endParaRPr>
          </a:p>
          <a:p>
            <a:pPr eaLnBrk="1" hangingPunct="1">
              <a:buFont typeface="Wingdings" pitchFamily="2" charset="2"/>
              <a:buChar char="Ø"/>
            </a:pPr>
            <a:endParaRPr lang="zh-CN" altLang="en-US" b="1" dirty="0">
              <a:latin typeface="Times New Roman" pitchFamily="18" charset="0"/>
            </a:endParaRPr>
          </a:p>
          <a:p>
            <a:pPr eaLnBrk="1" hangingPunct="1">
              <a:buFont typeface="Wingdings" pitchFamily="2" charset="2"/>
              <a:buChar char="Ø"/>
            </a:pPr>
            <a:endParaRPr lang="zh-CN" altLang="en-US" b="1" dirty="0">
              <a:latin typeface="Times New Roman" pitchFamily="18" charset="0"/>
            </a:endParaRPr>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solidFill>
                  <a:schemeClr val="dk1"/>
                </a:solidFill>
                <a:latin typeface="微软雅黑" pitchFamily="34" charset="-122"/>
                <a:ea typeface="微软雅黑" pitchFamily="34" charset="-122"/>
              </a:rPr>
              <a:t>RPC</a:t>
            </a:r>
            <a:r>
              <a:rPr lang="zh-CN" altLang="en-US" sz="2400" dirty="0" smtClean="0">
                <a:solidFill>
                  <a:schemeClr val="dk1"/>
                </a:solidFill>
                <a:latin typeface="微软雅黑" pitchFamily="34" charset="-122"/>
                <a:ea typeface="微软雅黑" pitchFamily="34" charset="-122"/>
              </a:rPr>
              <a:t>客户端代理</a:t>
            </a:r>
            <a:r>
              <a:rPr lang="en-US" altLang="zh-CN" sz="2400" u="sng" dirty="0" err="1"/>
              <a:t>AbstractProxyFactoryBean</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3719415443"/>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539551" y="671691"/>
            <a:ext cx="7777361"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dirty="0" smtClean="0"/>
              <a:t>1.</a:t>
            </a:r>
            <a:r>
              <a:rPr lang="zh-CN" altLang="en-US" dirty="0" smtClean="0"/>
              <a:t>服务接口定义</a:t>
            </a:r>
            <a:r>
              <a:rPr lang="en-US" altLang="zh-CN" dirty="0" smtClean="0"/>
              <a:t> </a:t>
            </a:r>
          </a:p>
          <a:p>
            <a:r>
              <a:rPr lang="en-US" altLang="zh-CN" dirty="0" smtClean="0"/>
              <a:t>public </a:t>
            </a:r>
            <a:r>
              <a:rPr lang="en-US" altLang="zh-CN" dirty="0"/>
              <a:t>interface </a:t>
            </a:r>
            <a:r>
              <a:rPr lang="en-US" altLang="zh-CN" dirty="0" err="1"/>
              <a:t>SoService</a:t>
            </a:r>
            <a:r>
              <a:rPr lang="en-US" altLang="zh-CN" dirty="0"/>
              <a:t> </a:t>
            </a:r>
            <a:r>
              <a:rPr lang="en-US" altLang="zh-CN" dirty="0" smtClean="0"/>
              <a:t>{</a:t>
            </a:r>
            <a:endParaRPr lang="zh-CN" altLang="en-US" dirty="0"/>
          </a:p>
          <a:p>
            <a:r>
              <a:rPr lang="en-US" altLang="zh-CN" dirty="0" smtClean="0"/>
              <a:t>      public </a:t>
            </a:r>
            <a:r>
              <a:rPr lang="en-US" altLang="zh-CN" dirty="0"/>
              <a:t>So </a:t>
            </a:r>
            <a:r>
              <a:rPr lang="en-US" altLang="zh-CN" dirty="0" err="1"/>
              <a:t>getSoById</a:t>
            </a:r>
            <a:r>
              <a:rPr lang="en-US" altLang="zh-CN" dirty="0"/>
              <a:t>(Long id);</a:t>
            </a:r>
          </a:p>
          <a:p>
            <a:r>
              <a:rPr lang="zh-CN" altLang="en-US" dirty="0"/>
              <a:t> </a:t>
            </a:r>
            <a:r>
              <a:rPr lang="zh-CN" altLang="en-US" dirty="0" smtClean="0"/>
              <a:t>     </a:t>
            </a:r>
            <a:r>
              <a:rPr lang="en-US" altLang="zh-CN" dirty="0" smtClean="0"/>
              <a:t>public </a:t>
            </a:r>
            <a:r>
              <a:rPr lang="en-US" altLang="zh-CN" dirty="0"/>
              <a:t>So </a:t>
            </a:r>
            <a:r>
              <a:rPr lang="en-US" altLang="zh-CN" dirty="0" err="1"/>
              <a:t>getSoException</a:t>
            </a:r>
            <a:r>
              <a:rPr lang="en-US" altLang="zh-CN" dirty="0"/>
              <a:t>(Long id</a:t>
            </a:r>
            <a:r>
              <a:rPr lang="en-US" altLang="zh-CN" dirty="0" smtClean="0"/>
              <a:t>);</a:t>
            </a:r>
            <a:endParaRPr lang="zh-CN" altLang="en-US" dirty="0"/>
          </a:p>
          <a:p>
            <a:r>
              <a:rPr lang="en-US" altLang="zh-CN" dirty="0" smtClean="0"/>
              <a:t>}</a:t>
            </a:r>
          </a:p>
          <a:p>
            <a:endParaRPr lang="en-US" altLang="zh-CN" dirty="0"/>
          </a:p>
          <a:p>
            <a:pPr eaLnBrk="1" hangingPunct="1"/>
            <a:r>
              <a:rPr lang="en-US" altLang="zh-CN" dirty="0"/>
              <a:t>2.</a:t>
            </a:r>
            <a:r>
              <a:rPr lang="zh-CN" altLang="en-US" dirty="0"/>
              <a:t>服务</a:t>
            </a:r>
            <a:r>
              <a:rPr lang="zh-CN" altLang="en-US" dirty="0" smtClean="0"/>
              <a:t>调用</a:t>
            </a:r>
            <a:endParaRPr lang="en-US" altLang="zh-CN" dirty="0" smtClean="0"/>
          </a:p>
          <a:p>
            <a:pPr eaLnBrk="1" hangingPunct="1"/>
            <a:r>
              <a:rPr lang="en-US" altLang="zh-CN" dirty="0" smtClean="0"/>
              <a:t>//</a:t>
            </a:r>
            <a:r>
              <a:rPr lang="zh-CN" altLang="en-US" dirty="0" smtClean="0"/>
              <a:t>客户端配置信息</a:t>
            </a:r>
            <a:endParaRPr lang="zh-CN" altLang="en-US" dirty="0"/>
          </a:p>
          <a:p>
            <a:r>
              <a:rPr lang="en-US" altLang="zh-CN" dirty="0" err="1"/>
              <a:t>ClientProfile</a:t>
            </a:r>
            <a:r>
              <a:rPr lang="en-US" altLang="zh-CN" dirty="0"/>
              <a:t> </a:t>
            </a:r>
            <a:r>
              <a:rPr lang="en-US" altLang="zh-CN" dirty="0" err="1"/>
              <a:t>cp</a:t>
            </a:r>
            <a:r>
              <a:rPr lang="en-US" altLang="zh-CN" dirty="0"/>
              <a:t> = new </a:t>
            </a:r>
            <a:r>
              <a:rPr lang="en-US" altLang="zh-CN" dirty="0" err="1"/>
              <a:t>ClientProfile</a:t>
            </a:r>
            <a:r>
              <a:rPr lang="en-US" altLang="zh-CN" dirty="0"/>
              <a:t>();</a:t>
            </a:r>
          </a:p>
          <a:p>
            <a:r>
              <a:rPr lang="en-US" altLang="zh-CN" dirty="0" err="1"/>
              <a:t>cp.setClientAppName</a:t>
            </a:r>
            <a:r>
              <a:rPr lang="en-US" altLang="zh-CN" dirty="0"/>
              <a:t>("test</a:t>
            </a:r>
            <a:r>
              <a:rPr lang="en-US" altLang="zh-CN" dirty="0" smtClean="0"/>
              <a:t>");</a:t>
            </a:r>
          </a:p>
          <a:p>
            <a:r>
              <a:rPr lang="en-US" altLang="zh-CN" dirty="0" err="1" smtClean="0"/>
              <a:t>cp.setServiceAppName</a:t>
            </a:r>
            <a:r>
              <a:rPr lang="en-US" altLang="zh-CN" dirty="0"/>
              <a:t>("</a:t>
            </a:r>
            <a:r>
              <a:rPr lang="en-US" altLang="zh-CN" dirty="0" err="1"/>
              <a:t>gos</a:t>
            </a:r>
            <a:r>
              <a:rPr lang="en-US" altLang="zh-CN" dirty="0"/>
              <a:t>-query");</a:t>
            </a:r>
          </a:p>
          <a:p>
            <a:r>
              <a:rPr lang="en-US" altLang="zh-CN" dirty="0" err="1" smtClean="0"/>
              <a:t>cp.setRpcCodec</a:t>
            </a:r>
            <a:r>
              <a:rPr lang="en-US" altLang="zh-CN" dirty="0" smtClean="0"/>
              <a:t>(new </a:t>
            </a:r>
            <a:r>
              <a:rPr lang="en-US" altLang="zh-CN" dirty="0" err="1"/>
              <a:t>FstCodec</a:t>
            </a:r>
            <a:r>
              <a:rPr lang="en-US" altLang="zh-CN" dirty="0" smtClean="0"/>
              <a:t>());</a:t>
            </a:r>
            <a:endParaRPr lang="en-US" altLang="zh-CN" dirty="0"/>
          </a:p>
          <a:p>
            <a:r>
              <a:rPr lang="en-US" altLang="zh-CN" dirty="0" err="1"/>
              <a:t>cp.setReadTimeout</a:t>
            </a:r>
            <a:r>
              <a:rPr lang="en-US" altLang="zh-CN" dirty="0"/>
              <a:t>(30000</a:t>
            </a:r>
            <a:r>
              <a:rPr lang="en-US" altLang="zh-CN" dirty="0" smtClean="0"/>
              <a:t>);</a:t>
            </a:r>
          </a:p>
          <a:p>
            <a:r>
              <a:rPr lang="en-US" altLang="zh-CN" dirty="0" err="1"/>
              <a:t>cp.setZkConnStr</a:t>
            </a:r>
            <a:r>
              <a:rPr lang="en-US" altLang="zh-CN" dirty="0"/>
              <a:t>(“</a:t>
            </a:r>
            <a:r>
              <a:rPr lang="en-US" altLang="zh-CN" dirty="0" smtClean="0"/>
              <a:t>10.161.144.77:2181”);</a:t>
            </a:r>
            <a:endParaRPr lang="en-US" altLang="zh-CN" dirty="0"/>
          </a:p>
          <a:p>
            <a:endParaRPr lang="en-US" altLang="zh-CN" dirty="0"/>
          </a:p>
          <a:p>
            <a:r>
              <a:rPr lang="en-US" altLang="zh-CN" dirty="0" err="1"/>
              <a:t>SoService</a:t>
            </a:r>
            <a:r>
              <a:rPr lang="en-US" altLang="zh-CN" dirty="0"/>
              <a:t> service = </a:t>
            </a:r>
          </a:p>
          <a:p>
            <a:r>
              <a:rPr lang="en-US" altLang="zh-CN" dirty="0"/>
              <a:t>(</a:t>
            </a:r>
            <a:r>
              <a:rPr lang="en-US" altLang="zh-CN" dirty="0" err="1"/>
              <a:t>SoService</a:t>
            </a:r>
            <a:r>
              <a:rPr lang="en-US" altLang="zh-CN" dirty="0"/>
              <a:t>)</a:t>
            </a:r>
            <a:r>
              <a:rPr lang="en-US" altLang="zh-CN" dirty="0" err="1"/>
              <a:t>JdkRpcProxyFactoryBean.create</a:t>
            </a:r>
            <a:r>
              <a:rPr lang="en-US" altLang="zh-CN" dirty="0"/>
              <a:t>(</a:t>
            </a:r>
            <a:r>
              <a:rPr lang="en-US" altLang="zh-CN" dirty="0" err="1"/>
              <a:t>SoService.class</a:t>
            </a:r>
            <a:r>
              <a:rPr lang="en-US" altLang="zh-CN" dirty="0"/>
              <a:t>, </a:t>
            </a:r>
            <a:r>
              <a:rPr lang="en-US" altLang="zh-CN" dirty="0" err="1" smtClean="0"/>
              <a:t>cp</a:t>
            </a:r>
            <a:r>
              <a:rPr lang="en-US" altLang="zh-CN" dirty="0" smtClean="0"/>
              <a:t>);</a:t>
            </a:r>
            <a:endParaRPr lang="en-US" altLang="zh-CN" dirty="0"/>
          </a:p>
          <a:p>
            <a:r>
              <a:rPr lang="en-US" altLang="zh-CN" dirty="0"/>
              <a:t>So </a:t>
            </a:r>
            <a:r>
              <a:rPr lang="en-US" altLang="zh-CN" dirty="0" err="1"/>
              <a:t>so</a:t>
            </a:r>
            <a:r>
              <a:rPr lang="en-US" altLang="zh-CN" dirty="0"/>
              <a:t> = </a:t>
            </a:r>
            <a:r>
              <a:rPr lang="en-US" altLang="zh-CN" dirty="0" err="1"/>
              <a:t>service.getSoById</a:t>
            </a:r>
            <a:r>
              <a:rPr lang="en-US" altLang="zh-CN" dirty="0"/>
              <a:t>(2L);</a:t>
            </a:r>
          </a:p>
          <a:p>
            <a:r>
              <a:rPr lang="en-US" altLang="zh-CN" dirty="0" err="1"/>
              <a:t>System.out.println</a:t>
            </a:r>
            <a:r>
              <a:rPr lang="en-US" altLang="zh-CN" dirty="0"/>
              <a:t>(</a:t>
            </a:r>
            <a:r>
              <a:rPr lang="en-US" altLang="zh-CN" dirty="0" err="1"/>
              <a:t>JSON.toJSONString</a:t>
            </a:r>
            <a:r>
              <a:rPr lang="en-US" altLang="zh-CN" dirty="0"/>
              <a:t>(so));</a:t>
            </a:r>
            <a:endParaRPr lang="zh-CN" altLang="en-US" dirty="0"/>
          </a:p>
          <a:p>
            <a:pPr eaLnBrk="1" hangingPunct="1">
              <a:buFont typeface="Wingdings" pitchFamily="2" charset="2"/>
              <a:buChar char="Ø"/>
            </a:pPr>
            <a:endParaRPr lang="zh-CN" altLang="en-US" b="1" dirty="0">
              <a:latin typeface="Times New Roman" pitchFamily="18" charset="0"/>
            </a:endParaRPr>
          </a:p>
        </p:txBody>
      </p:sp>
      <p:sp>
        <p:nvSpPr>
          <p:cNvPr id="7" name="标题 1"/>
          <p:cNvSpPr txBox="1">
            <a:spLocks/>
          </p:cNvSpPr>
          <p:nvPr/>
        </p:nvSpPr>
        <p:spPr bwMode="auto">
          <a:xfrm>
            <a:off x="717449" y="99751"/>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solidFill>
                  <a:schemeClr val="dk1"/>
                </a:solidFill>
                <a:latin typeface="微软雅黑" pitchFamily="34" charset="-122"/>
                <a:ea typeface="微软雅黑" pitchFamily="34" charset="-122"/>
              </a:rPr>
              <a:t>RPC</a:t>
            </a:r>
            <a:r>
              <a:rPr lang="zh-CN" altLang="en-US" sz="2400" dirty="0" smtClean="0">
                <a:solidFill>
                  <a:schemeClr val="dk1"/>
                </a:solidFill>
                <a:latin typeface="微软雅黑" pitchFamily="34" charset="-122"/>
                <a:ea typeface="微软雅黑" pitchFamily="34" charset="-122"/>
              </a:rPr>
              <a:t>客户端代理</a:t>
            </a:r>
            <a:r>
              <a:rPr lang="zh-CN" altLang="en-US" sz="2400" dirty="0">
                <a:solidFill>
                  <a:schemeClr val="dk1"/>
                </a:solidFill>
                <a:latin typeface="微软雅黑" pitchFamily="34" charset="-122"/>
                <a:ea typeface="微软雅黑" pitchFamily="34" charset="-122"/>
              </a:rPr>
              <a:t>使用</a:t>
            </a:r>
          </a:p>
        </p:txBody>
      </p:sp>
    </p:spTree>
    <p:extLst>
      <p:ext uri="{BB962C8B-B14F-4D97-AF65-F5344CB8AC3E}">
        <p14:creationId xmlns:p14="http://schemas.microsoft.com/office/powerpoint/2010/main" val="2936672517"/>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539551" y="908720"/>
            <a:ext cx="7777361"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dirty="0">
                <a:latin typeface="Times New Roman" pitchFamily="18" charset="0"/>
              </a:rPr>
              <a:t> </a:t>
            </a:r>
            <a:r>
              <a:rPr lang="en-US" altLang="zh-CN" dirty="0"/>
              <a:t>public class </a:t>
            </a:r>
            <a:r>
              <a:rPr lang="en-US" altLang="zh-CN" dirty="0" err="1"/>
              <a:t>JdkRpcProxyFactoryBean</a:t>
            </a:r>
            <a:r>
              <a:rPr lang="en-US" altLang="zh-CN" dirty="0"/>
              <a:t> extends </a:t>
            </a:r>
            <a:r>
              <a:rPr lang="en-US" altLang="zh-CN" dirty="0" err="1"/>
              <a:t>AbstractProxyFactoryBean</a:t>
            </a:r>
            <a:r>
              <a:rPr lang="en-US" altLang="zh-CN" dirty="0"/>
              <a:t> implements </a:t>
            </a:r>
            <a:r>
              <a:rPr lang="en-US" altLang="zh-CN" dirty="0" err="1">
                <a:solidFill>
                  <a:srgbClr val="FF0000"/>
                </a:solidFill>
              </a:rPr>
              <a:t>InvocationHandler</a:t>
            </a:r>
            <a:r>
              <a:rPr lang="en-US" altLang="zh-CN" dirty="0"/>
              <a:t> {</a:t>
            </a:r>
          </a:p>
          <a:p>
            <a:pPr eaLnBrk="1" hangingPunct="1"/>
            <a:endParaRPr lang="en-US" altLang="zh-CN" dirty="0"/>
          </a:p>
          <a:p>
            <a:r>
              <a:rPr lang="en-US" altLang="zh-CN" dirty="0"/>
              <a:t>public Object </a:t>
            </a:r>
            <a:r>
              <a:rPr lang="en-US" altLang="zh-CN" dirty="0">
                <a:solidFill>
                  <a:srgbClr val="FF0000"/>
                </a:solidFill>
              </a:rPr>
              <a:t>invoke</a:t>
            </a:r>
            <a:r>
              <a:rPr lang="en-US" altLang="zh-CN" dirty="0"/>
              <a:t>(Object proxy, Method </a:t>
            </a:r>
            <a:r>
              <a:rPr lang="en-US" altLang="zh-CN" dirty="0" err="1"/>
              <a:t>method</a:t>
            </a:r>
            <a:r>
              <a:rPr lang="en-US" altLang="zh-CN" dirty="0"/>
              <a:t>, Object[] </a:t>
            </a:r>
            <a:r>
              <a:rPr lang="en-US" altLang="zh-CN" dirty="0" err="1"/>
              <a:t>args</a:t>
            </a:r>
            <a:r>
              <a:rPr lang="en-US" altLang="zh-CN" dirty="0"/>
              <a:t>)</a:t>
            </a:r>
          </a:p>
          <a:p>
            <a:r>
              <a:rPr lang="en-US" altLang="zh-CN" dirty="0"/>
              <a:t>throws </a:t>
            </a:r>
            <a:r>
              <a:rPr lang="en-US" altLang="zh-CN" dirty="0" err="1"/>
              <a:t>Throwable</a:t>
            </a:r>
            <a:r>
              <a:rPr lang="en-US" altLang="zh-CN" dirty="0"/>
              <a:t> {</a:t>
            </a:r>
          </a:p>
          <a:p>
            <a:r>
              <a:rPr lang="en-US" altLang="zh-CN" dirty="0" smtClean="0"/>
              <a:t>         </a:t>
            </a:r>
            <a:r>
              <a:rPr lang="en-US" altLang="zh-CN" dirty="0" err="1" smtClean="0"/>
              <a:t>RpcResponse</a:t>
            </a:r>
            <a:r>
              <a:rPr lang="en-US" altLang="zh-CN" dirty="0" smtClean="0"/>
              <a:t> </a:t>
            </a:r>
            <a:r>
              <a:rPr lang="en-US" altLang="zh-CN" dirty="0" err="1"/>
              <a:t>reponse</a:t>
            </a:r>
            <a:r>
              <a:rPr lang="en-US" altLang="zh-CN" dirty="0"/>
              <a:t> = </a:t>
            </a:r>
            <a:r>
              <a:rPr lang="en-US" altLang="zh-CN" dirty="0" smtClean="0"/>
              <a:t>          </a:t>
            </a:r>
            <a:r>
              <a:rPr lang="en-US" altLang="zh-CN" dirty="0" err="1" smtClean="0"/>
              <a:t>executeRpcRequest</a:t>
            </a:r>
            <a:r>
              <a:rPr lang="en-US" altLang="zh-CN" dirty="0" smtClean="0"/>
              <a:t>(</a:t>
            </a:r>
            <a:r>
              <a:rPr lang="en-US" altLang="zh-CN" dirty="0" err="1" smtClean="0"/>
              <a:t>createRpcRequest</a:t>
            </a:r>
            <a:r>
              <a:rPr lang="en-US" altLang="zh-CN" dirty="0" smtClean="0"/>
              <a:t>(</a:t>
            </a:r>
            <a:r>
              <a:rPr lang="en-US" altLang="zh-CN" dirty="0" err="1" smtClean="0"/>
              <a:t>method,args</a:t>
            </a:r>
            <a:r>
              <a:rPr lang="en-US" altLang="zh-CN" dirty="0"/>
              <a:t>));</a:t>
            </a:r>
          </a:p>
          <a:p>
            <a:r>
              <a:rPr lang="en-US" altLang="zh-CN" dirty="0" smtClean="0"/>
              <a:t>      if(</a:t>
            </a:r>
            <a:r>
              <a:rPr lang="en-US" altLang="zh-CN" dirty="0" err="1" smtClean="0"/>
              <a:t>reponse.getResponse</a:t>
            </a:r>
            <a:r>
              <a:rPr lang="en-US" altLang="zh-CN" dirty="0"/>
              <a:t>()!=null){</a:t>
            </a:r>
          </a:p>
          <a:p>
            <a:r>
              <a:rPr lang="en-US" altLang="zh-CN" dirty="0" smtClean="0"/>
              <a:t>             return </a:t>
            </a:r>
            <a:r>
              <a:rPr lang="en-US" altLang="zh-CN" dirty="0" err="1"/>
              <a:t>reponse.getResponse</a:t>
            </a:r>
            <a:r>
              <a:rPr lang="en-US" altLang="zh-CN" dirty="0"/>
              <a:t>();</a:t>
            </a:r>
          </a:p>
          <a:p>
            <a:r>
              <a:rPr lang="en-US" altLang="zh-CN" dirty="0" smtClean="0"/>
              <a:t>      }</a:t>
            </a:r>
            <a:endParaRPr lang="en-US" altLang="zh-CN" dirty="0"/>
          </a:p>
          <a:p>
            <a:r>
              <a:rPr lang="en-US" altLang="zh-CN" dirty="0" smtClean="0"/>
              <a:t>      throw </a:t>
            </a:r>
            <a:r>
              <a:rPr lang="en-US" altLang="zh-CN" dirty="0" err="1"/>
              <a:t>reponse.getException</a:t>
            </a:r>
            <a:r>
              <a:rPr lang="en-US" altLang="zh-CN" dirty="0"/>
              <a:t>();</a:t>
            </a:r>
          </a:p>
          <a:p>
            <a:r>
              <a:rPr lang="en-US" altLang="zh-CN" dirty="0" smtClean="0"/>
              <a:t>}</a:t>
            </a:r>
            <a:endParaRPr lang="zh-CN" altLang="en-US" dirty="0"/>
          </a:p>
          <a:p>
            <a:r>
              <a:rPr lang="en-US" altLang="zh-CN" dirty="0"/>
              <a:t>public static Object create(Class&lt;?&gt; </a:t>
            </a:r>
            <a:r>
              <a:rPr lang="en-US" altLang="zh-CN" dirty="0" err="1"/>
              <a:t>clazz</a:t>
            </a:r>
            <a:r>
              <a:rPr lang="en-US" altLang="zh-CN" dirty="0"/>
              <a:t>){</a:t>
            </a:r>
          </a:p>
          <a:p>
            <a:r>
              <a:rPr lang="en-US" altLang="zh-CN" dirty="0"/>
              <a:t>     </a:t>
            </a:r>
            <a:r>
              <a:rPr lang="en-US" altLang="zh-CN" dirty="0">
                <a:solidFill>
                  <a:srgbClr val="FF0000"/>
                </a:solidFill>
              </a:rPr>
              <a:t>return </a:t>
            </a:r>
            <a:r>
              <a:rPr lang="en-US" altLang="zh-CN" dirty="0" err="1">
                <a:solidFill>
                  <a:srgbClr val="FF0000"/>
                </a:solidFill>
              </a:rPr>
              <a:t>Proxy.newProxyInstance</a:t>
            </a:r>
            <a:r>
              <a:rPr lang="en-US" altLang="zh-CN" dirty="0">
                <a:solidFill>
                  <a:srgbClr val="FF0000"/>
                </a:solidFill>
              </a:rPr>
              <a:t>(</a:t>
            </a:r>
            <a:r>
              <a:rPr lang="en-US" altLang="zh-CN" dirty="0" err="1">
                <a:solidFill>
                  <a:srgbClr val="FF0000"/>
                </a:solidFill>
              </a:rPr>
              <a:t>getBeanClassLoader</a:t>
            </a:r>
            <a:r>
              <a:rPr lang="en-US" altLang="zh-CN" dirty="0">
                <a:solidFill>
                  <a:srgbClr val="FF0000"/>
                </a:solidFill>
              </a:rPr>
              <a:t>(), new Class&lt;?&gt;[]{</a:t>
            </a:r>
            <a:r>
              <a:rPr lang="en-US" altLang="zh-CN" dirty="0" err="1">
                <a:solidFill>
                  <a:srgbClr val="FF0000"/>
                </a:solidFill>
              </a:rPr>
              <a:t>clazz</a:t>
            </a:r>
            <a:r>
              <a:rPr lang="en-US" altLang="zh-CN" dirty="0">
                <a:solidFill>
                  <a:srgbClr val="FF0000"/>
                </a:solidFill>
              </a:rPr>
              <a:t>}, </a:t>
            </a:r>
            <a:r>
              <a:rPr lang="en-US" altLang="zh-CN" b="1" dirty="0">
                <a:solidFill>
                  <a:schemeClr val="tx1">
                    <a:lumMod val="95000"/>
                    <a:lumOff val="5000"/>
                  </a:schemeClr>
                </a:solidFill>
              </a:rPr>
              <a:t>this</a:t>
            </a:r>
            <a:r>
              <a:rPr lang="en-US" altLang="zh-CN" dirty="0" smtClean="0">
                <a:solidFill>
                  <a:srgbClr val="FF0000"/>
                </a:solidFill>
              </a:rPr>
              <a:t>);    </a:t>
            </a:r>
            <a:endParaRPr lang="en-US" altLang="zh-CN" dirty="0">
              <a:solidFill>
                <a:srgbClr val="FF0000"/>
              </a:solidFill>
            </a:endParaRPr>
          </a:p>
          <a:p>
            <a:r>
              <a:rPr lang="en-US" altLang="zh-CN" dirty="0" smtClean="0"/>
              <a:t>}</a:t>
            </a:r>
            <a:endParaRPr lang="en-US" altLang="zh-CN" dirty="0"/>
          </a:p>
          <a:p>
            <a:r>
              <a:rPr lang="en-US" altLang="zh-CN" dirty="0" smtClean="0"/>
              <a:t>}</a:t>
            </a:r>
            <a:endParaRPr lang="zh-CN" altLang="en-US" dirty="0"/>
          </a:p>
          <a:p>
            <a:pPr eaLnBrk="1" hangingPunct="1"/>
            <a:r>
              <a:rPr lang="zh-CN" altLang="en-US" b="1" dirty="0" smtClean="0">
                <a:latin typeface="Times New Roman" pitchFamily="18" charset="0"/>
              </a:rPr>
              <a:t>调用代码</a:t>
            </a:r>
            <a:endParaRPr lang="en-US" altLang="zh-CN" b="1" dirty="0" smtClean="0">
              <a:latin typeface="Times New Roman" pitchFamily="18" charset="0"/>
            </a:endParaRPr>
          </a:p>
          <a:p>
            <a:pPr eaLnBrk="1" hangingPunct="1"/>
            <a:r>
              <a:rPr lang="en-US" altLang="zh-CN" dirty="0" err="1" smtClean="0"/>
              <a:t>UserService</a:t>
            </a:r>
            <a:r>
              <a:rPr lang="en-US" altLang="zh-CN" dirty="0" smtClean="0"/>
              <a:t>  us = (</a:t>
            </a:r>
            <a:r>
              <a:rPr lang="en-US" altLang="zh-CN" dirty="0" err="1"/>
              <a:t>UserService</a:t>
            </a:r>
            <a:r>
              <a:rPr lang="en-US" altLang="zh-CN" dirty="0" smtClean="0"/>
              <a:t>)</a:t>
            </a:r>
            <a:r>
              <a:rPr lang="en-US" altLang="zh-CN" dirty="0" err="1" smtClean="0"/>
              <a:t>JdkRpcProxyFactoryBean.create</a:t>
            </a:r>
            <a:r>
              <a:rPr lang="en-US" altLang="zh-CN" dirty="0" smtClean="0"/>
              <a:t>(</a:t>
            </a:r>
            <a:r>
              <a:rPr lang="en-US" altLang="zh-CN" dirty="0" err="1" smtClean="0"/>
              <a:t>UserService.class</a:t>
            </a:r>
            <a:r>
              <a:rPr lang="en-US" altLang="zh-CN" dirty="0" smtClean="0"/>
              <a:t>);</a:t>
            </a:r>
            <a:endParaRPr lang="zh-CN" altLang="en-US" b="1" dirty="0">
              <a:latin typeface="Times New Roman" pitchFamily="18" charset="0"/>
            </a:endParaRPr>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solidFill>
                  <a:schemeClr val="dk1"/>
                </a:solidFill>
                <a:latin typeface="微软雅黑" pitchFamily="34" charset="-122"/>
                <a:ea typeface="微软雅黑" pitchFamily="34" charset="-122"/>
              </a:rPr>
              <a:t>RPC</a:t>
            </a:r>
            <a:r>
              <a:rPr lang="zh-CN" altLang="en-US" sz="2400" dirty="0" smtClean="0">
                <a:solidFill>
                  <a:schemeClr val="dk1"/>
                </a:solidFill>
                <a:latin typeface="微软雅黑" pitchFamily="34" charset="-122"/>
                <a:ea typeface="微软雅黑" pitchFamily="34" charset="-122"/>
              </a:rPr>
              <a:t>客户端代理</a:t>
            </a:r>
            <a:r>
              <a:rPr lang="en-US" altLang="zh-CN" sz="2400" dirty="0" smtClean="0">
                <a:solidFill>
                  <a:schemeClr val="dk1"/>
                </a:solidFill>
                <a:latin typeface="微软雅黑" pitchFamily="34" charset="-122"/>
                <a:ea typeface="微软雅黑" pitchFamily="34" charset="-122"/>
              </a:rPr>
              <a:t>JDK</a:t>
            </a:r>
            <a:r>
              <a:rPr lang="zh-CN" altLang="en-US" sz="2400" dirty="0" smtClean="0">
                <a:solidFill>
                  <a:schemeClr val="dk1"/>
                </a:solidFill>
                <a:latin typeface="微软雅黑" pitchFamily="34" charset="-122"/>
                <a:ea typeface="微软雅黑" pitchFamily="34" charset="-122"/>
              </a:rPr>
              <a:t>实现</a:t>
            </a:r>
            <a:r>
              <a:rPr lang="en-US" altLang="zh-CN" sz="2400" dirty="0" err="1"/>
              <a:t>JdkRpcProxyFactoryBean</a:t>
            </a:r>
            <a:endParaRPr lang="zh-CN" altLang="en-US" sz="2400" dirty="0">
              <a:latin typeface="微软雅黑" pitchFamily="34" charset="-122"/>
              <a:ea typeface="微软雅黑" pitchFamily="34" charset="-122"/>
              <a:cs typeface="+mj-cs"/>
            </a:endParaRPr>
          </a:p>
        </p:txBody>
      </p:sp>
      <p:sp>
        <p:nvSpPr>
          <p:cNvPr id="2" name="圆角矩形 1"/>
          <p:cNvSpPr/>
          <p:nvPr/>
        </p:nvSpPr>
        <p:spPr>
          <a:xfrm>
            <a:off x="4428230" y="5085184"/>
            <a:ext cx="2664049"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this</a:t>
            </a:r>
            <a:r>
              <a:rPr lang="zh-CN" altLang="en-US" dirty="0"/>
              <a:t>参数对应的是</a:t>
            </a:r>
            <a:r>
              <a:rPr lang="en-US" altLang="zh-CN" dirty="0" err="1">
                <a:solidFill>
                  <a:srgbClr val="FF0000"/>
                </a:solidFill>
                <a:latin typeface="Arial" charset="0"/>
                <a:ea typeface="宋体" charset="-122"/>
              </a:rPr>
              <a:t>InvocationHandler</a:t>
            </a:r>
            <a:r>
              <a:rPr lang="zh-CN" altLang="en-US" dirty="0"/>
              <a:t>接口的实现类</a:t>
            </a:r>
          </a:p>
        </p:txBody>
      </p:sp>
      <p:cxnSp>
        <p:nvCxnSpPr>
          <p:cNvPr id="4" name="直接箭头连接符 3"/>
          <p:cNvCxnSpPr/>
          <p:nvPr/>
        </p:nvCxnSpPr>
        <p:spPr>
          <a:xfrm flipH="1" flipV="1">
            <a:off x="2771800" y="5085184"/>
            <a:ext cx="165643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786822"/>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539551" y="908720"/>
            <a:ext cx="7777361"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b="1" dirty="0">
                <a:latin typeface="Times New Roman" pitchFamily="18" charset="0"/>
              </a:rPr>
              <a:t> </a:t>
            </a:r>
            <a:r>
              <a:rPr lang="en-US" altLang="zh-CN" dirty="0"/>
              <a:t>public class </a:t>
            </a:r>
            <a:r>
              <a:rPr lang="en-US" altLang="zh-CN" dirty="0" err="1"/>
              <a:t>SpringRpcProxyFacrotyBean</a:t>
            </a:r>
            <a:r>
              <a:rPr lang="en-US" altLang="zh-CN" dirty="0"/>
              <a:t> extends </a:t>
            </a:r>
            <a:r>
              <a:rPr lang="en-US" altLang="zh-CN" dirty="0" err="1"/>
              <a:t>AbstractProxyFactoryBean</a:t>
            </a:r>
            <a:r>
              <a:rPr lang="en-US" altLang="zh-CN" dirty="0"/>
              <a:t> implements </a:t>
            </a:r>
            <a:r>
              <a:rPr lang="en-US" altLang="zh-CN" dirty="0" err="1"/>
              <a:t>FactoryBean,InitializingBean,</a:t>
            </a:r>
            <a:r>
              <a:rPr lang="en-US" altLang="zh-CN" dirty="0" err="1">
                <a:solidFill>
                  <a:srgbClr val="FF0000"/>
                </a:solidFill>
              </a:rPr>
              <a:t>MethodInterceptor</a:t>
            </a:r>
            <a:r>
              <a:rPr lang="en-US" altLang="zh-CN" dirty="0" smtClean="0"/>
              <a:t>{</a:t>
            </a:r>
            <a:endParaRPr lang="zh-CN" altLang="en-US" dirty="0"/>
          </a:p>
          <a:p>
            <a:pPr lvl="1"/>
            <a:r>
              <a:rPr lang="en-US" altLang="zh-CN" dirty="0"/>
              <a:t>public Object </a:t>
            </a:r>
            <a:r>
              <a:rPr lang="en-US" altLang="zh-CN" dirty="0" err="1"/>
              <a:t>getObject</a:t>
            </a:r>
            <a:r>
              <a:rPr lang="en-US" altLang="zh-CN" dirty="0"/>
              <a:t>() throws Exception {</a:t>
            </a:r>
          </a:p>
          <a:p>
            <a:pPr lvl="1"/>
            <a:r>
              <a:rPr lang="en-US" altLang="zh-CN" dirty="0" smtClean="0"/>
              <a:t>	return </a:t>
            </a:r>
            <a:r>
              <a:rPr lang="en-US" altLang="zh-CN" dirty="0" err="1"/>
              <a:t>this.getServiceProxy</a:t>
            </a:r>
            <a:r>
              <a:rPr lang="en-US" altLang="zh-CN" dirty="0"/>
              <a:t>();</a:t>
            </a:r>
          </a:p>
          <a:p>
            <a:pPr lvl="1"/>
            <a:r>
              <a:rPr lang="en-US" altLang="zh-CN" dirty="0" smtClean="0"/>
              <a:t>}</a:t>
            </a:r>
            <a:endParaRPr lang="zh-CN" altLang="en-US" dirty="0"/>
          </a:p>
          <a:p>
            <a:pPr lvl="1"/>
            <a:r>
              <a:rPr lang="en-US" altLang="zh-CN" dirty="0"/>
              <a:t>public void </a:t>
            </a:r>
            <a:r>
              <a:rPr lang="en-US" altLang="zh-CN" dirty="0" err="1"/>
              <a:t>afterPropertiesSet</a:t>
            </a:r>
            <a:r>
              <a:rPr lang="en-US" altLang="zh-CN" dirty="0"/>
              <a:t>() throws Exception </a:t>
            </a:r>
            <a:r>
              <a:rPr lang="en-US" altLang="zh-CN" dirty="0" smtClean="0"/>
              <a:t>{</a:t>
            </a:r>
          </a:p>
          <a:p>
            <a:pPr lvl="1"/>
            <a:r>
              <a:rPr lang="en-US" altLang="zh-CN" dirty="0" smtClean="0"/>
              <a:t>     </a:t>
            </a:r>
            <a:r>
              <a:rPr lang="en-US" altLang="zh-CN" dirty="0" err="1" smtClean="0">
                <a:solidFill>
                  <a:srgbClr val="FF0000"/>
                </a:solidFill>
              </a:rPr>
              <a:t>this.serviceProxy</a:t>
            </a:r>
            <a:r>
              <a:rPr lang="en-US" altLang="zh-CN" dirty="0" smtClean="0">
                <a:solidFill>
                  <a:srgbClr val="FF0000"/>
                </a:solidFill>
              </a:rPr>
              <a:t> = new </a:t>
            </a:r>
            <a:r>
              <a:rPr lang="en-US" altLang="zh-CN" dirty="0" err="1" smtClean="0">
                <a:solidFill>
                  <a:srgbClr val="FF0000"/>
                </a:solidFill>
              </a:rPr>
              <a:t>ProxyFactory</a:t>
            </a:r>
            <a:r>
              <a:rPr lang="en-US" altLang="zh-CN" dirty="0" smtClean="0">
                <a:solidFill>
                  <a:srgbClr val="FF0000"/>
                </a:solidFill>
              </a:rPr>
              <a:t>(</a:t>
            </a:r>
            <a:r>
              <a:rPr lang="en-US" altLang="zh-CN" dirty="0" err="1" smtClean="0">
                <a:solidFill>
                  <a:srgbClr val="FF0000"/>
                </a:solidFill>
              </a:rPr>
              <a:t>getServiceInterface</a:t>
            </a:r>
            <a:r>
              <a:rPr lang="en-US" altLang="zh-CN" dirty="0" smtClean="0">
                <a:solidFill>
                  <a:srgbClr val="FF0000"/>
                </a:solidFill>
              </a:rPr>
              <a:t>(), </a:t>
            </a:r>
            <a:r>
              <a:rPr lang="en-US" altLang="zh-CN" b="1" dirty="0" smtClean="0">
                <a:solidFill>
                  <a:schemeClr val="tx1">
                    <a:lumMod val="95000"/>
                    <a:lumOff val="5000"/>
                  </a:schemeClr>
                </a:solidFill>
              </a:rPr>
              <a:t>this</a:t>
            </a:r>
            <a:r>
              <a:rPr lang="en-US" altLang="zh-CN" dirty="0" smtClean="0">
                <a:solidFill>
                  <a:srgbClr val="FF0000"/>
                </a:solidFill>
              </a:rPr>
              <a:t>).</a:t>
            </a:r>
            <a:r>
              <a:rPr lang="en-US" altLang="zh-CN" dirty="0" err="1" smtClean="0">
                <a:solidFill>
                  <a:srgbClr val="FF0000"/>
                </a:solidFill>
              </a:rPr>
              <a:t>getProxy</a:t>
            </a:r>
            <a:r>
              <a:rPr lang="en-US" altLang="zh-CN" dirty="0" smtClean="0">
                <a:solidFill>
                  <a:srgbClr val="FF0000"/>
                </a:solidFill>
              </a:rPr>
              <a:t>(</a:t>
            </a:r>
            <a:r>
              <a:rPr lang="en-US" altLang="zh-CN" dirty="0" err="1" smtClean="0">
                <a:solidFill>
                  <a:srgbClr val="FF0000"/>
                </a:solidFill>
              </a:rPr>
              <a:t>getBeanClassLoader</a:t>
            </a:r>
            <a:r>
              <a:rPr lang="en-US" altLang="zh-CN" dirty="0" smtClean="0">
                <a:solidFill>
                  <a:srgbClr val="FF0000"/>
                </a:solidFill>
              </a:rPr>
              <a:t>()));</a:t>
            </a:r>
          </a:p>
          <a:p>
            <a:pPr lvl="1"/>
            <a:r>
              <a:rPr lang="en-US" altLang="zh-CN" dirty="0" smtClean="0"/>
              <a:t>}</a:t>
            </a:r>
          </a:p>
          <a:p>
            <a:pPr lvl="1"/>
            <a:endParaRPr lang="zh-CN" altLang="en-US" dirty="0" smtClean="0"/>
          </a:p>
          <a:p>
            <a:r>
              <a:rPr lang="en-US" altLang="zh-CN" dirty="0" smtClean="0"/>
              <a:t>public </a:t>
            </a:r>
            <a:r>
              <a:rPr lang="en-US" altLang="zh-CN" dirty="0"/>
              <a:t>Object </a:t>
            </a:r>
            <a:r>
              <a:rPr lang="en-US" altLang="zh-CN" dirty="0">
                <a:solidFill>
                  <a:srgbClr val="FF0000"/>
                </a:solidFill>
              </a:rPr>
              <a:t>invoke</a:t>
            </a:r>
            <a:r>
              <a:rPr lang="en-US" altLang="zh-CN" dirty="0"/>
              <a:t>(</a:t>
            </a:r>
            <a:r>
              <a:rPr lang="en-US" altLang="zh-CN" dirty="0" err="1"/>
              <a:t>MethodInvocation</a:t>
            </a:r>
            <a:r>
              <a:rPr lang="en-US" altLang="zh-CN" dirty="0"/>
              <a:t> invocation) throws </a:t>
            </a:r>
            <a:r>
              <a:rPr lang="en-US" altLang="zh-CN" dirty="0" err="1"/>
              <a:t>Throwable</a:t>
            </a:r>
            <a:r>
              <a:rPr lang="en-US" altLang="zh-CN" dirty="0"/>
              <a:t> {</a:t>
            </a:r>
          </a:p>
          <a:p>
            <a:pPr lvl="1"/>
            <a:r>
              <a:rPr lang="en-US" altLang="zh-CN" dirty="0" err="1"/>
              <a:t>RpcResponse</a:t>
            </a:r>
            <a:r>
              <a:rPr lang="en-US" altLang="zh-CN" dirty="0"/>
              <a:t> </a:t>
            </a:r>
            <a:r>
              <a:rPr lang="en-US" altLang="zh-CN" dirty="0" err="1"/>
              <a:t>reponse</a:t>
            </a:r>
            <a:r>
              <a:rPr lang="en-US" altLang="zh-CN" dirty="0"/>
              <a:t> = </a:t>
            </a:r>
            <a:r>
              <a:rPr lang="en-US" altLang="zh-CN" dirty="0" err="1"/>
              <a:t>executeRpcRequest</a:t>
            </a:r>
            <a:r>
              <a:rPr lang="en-US" altLang="zh-CN" dirty="0"/>
              <a:t>(</a:t>
            </a:r>
            <a:r>
              <a:rPr lang="en-US" altLang="zh-CN" dirty="0" err="1"/>
              <a:t>createRpcRequest</a:t>
            </a:r>
            <a:r>
              <a:rPr lang="en-US" altLang="zh-CN" dirty="0"/>
              <a:t>(</a:t>
            </a:r>
            <a:r>
              <a:rPr lang="en-US" altLang="zh-CN" dirty="0" err="1"/>
              <a:t>invocation.getMethod</a:t>
            </a:r>
            <a:r>
              <a:rPr lang="en-US" altLang="zh-CN" dirty="0"/>
              <a:t>(),</a:t>
            </a:r>
            <a:r>
              <a:rPr lang="en-US" altLang="zh-CN" dirty="0" err="1"/>
              <a:t>invocation.getArguments</a:t>
            </a:r>
            <a:r>
              <a:rPr lang="en-US" altLang="zh-CN" dirty="0"/>
              <a:t>()));</a:t>
            </a:r>
          </a:p>
          <a:p>
            <a:pPr lvl="1"/>
            <a:r>
              <a:rPr lang="en-US" altLang="zh-CN" dirty="0"/>
              <a:t>if(</a:t>
            </a:r>
            <a:r>
              <a:rPr lang="en-US" altLang="zh-CN" dirty="0" err="1"/>
              <a:t>reponse.getResponse</a:t>
            </a:r>
            <a:r>
              <a:rPr lang="en-US" altLang="zh-CN" dirty="0"/>
              <a:t>()!=null){</a:t>
            </a:r>
          </a:p>
          <a:p>
            <a:pPr lvl="1"/>
            <a:r>
              <a:rPr lang="en-US" altLang="zh-CN" dirty="0" smtClean="0"/>
              <a:t>         return </a:t>
            </a:r>
            <a:r>
              <a:rPr lang="en-US" altLang="zh-CN" dirty="0" err="1"/>
              <a:t>reponse.getResponse</a:t>
            </a:r>
            <a:r>
              <a:rPr lang="en-US" altLang="zh-CN" dirty="0"/>
              <a:t>();</a:t>
            </a:r>
          </a:p>
          <a:p>
            <a:pPr lvl="1"/>
            <a:r>
              <a:rPr lang="en-US" altLang="zh-CN" dirty="0"/>
              <a:t>}</a:t>
            </a:r>
          </a:p>
          <a:p>
            <a:pPr lvl="1"/>
            <a:r>
              <a:rPr lang="en-US" altLang="zh-CN" dirty="0" smtClean="0"/>
              <a:t>       throw </a:t>
            </a:r>
            <a:r>
              <a:rPr lang="en-US" altLang="zh-CN" dirty="0" err="1"/>
              <a:t>reponse.getException</a:t>
            </a:r>
            <a:r>
              <a:rPr lang="en-US" altLang="zh-CN" dirty="0"/>
              <a:t>();</a:t>
            </a:r>
          </a:p>
          <a:p>
            <a:pPr lvl="1"/>
            <a:r>
              <a:rPr lang="en-US" altLang="zh-CN" dirty="0" smtClean="0"/>
              <a:t>}</a:t>
            </a:r>
            <a:endParaRPr lang="zh-CN" altLang="en-US" dirty="0"/>
          </a:p>
          <a:p>
            <a:r>
              <a:rPr lang="en-US" altLang="zh-CN" dirty="0"/>
              <a:t>}</a:t>
            </a:r>
            <a:endParaRPr lang="zh-CN" altLang="en-US" dirty="0"/>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solidFill>
                  <a:schemeClr val="dk1"/>
                </a:solidFill>
                <a:latin typeface="微软雅黑" pitchFamily="34" charset="-122"/>
                <a:ea typeface="微软雅黑" pitchFamily="34" charset="-122"/>
              </a:rPr>
              <a:t>RPC</a:t>
            </a:r>
            <a:r>
              <a:rPr lang="zh-CN" altLang="en-US" sz="2400" dirty="0" smtClean="0">
                <a:solidFill>
                  <a:schemeClr val="dk1"/>
                </a:solidFill>
                <a:latin typeface="微软雅黑" pitchFamily="34" charset="-122"/>
                <a:ea typeface="微软雅黑" pitchFamily="34" charset="-122"/>
              </a:rPr>
              <a:t>客户端代理</a:t>
            </a:r>
            <a:r>
              <a:rPr lang="en-US" altLang="zh-CN" sz="2400" dirty="0" smtClean="0">
                <a:solidFill>
                  <a:schemeClr val="dk1"/>
                </a:solidFill>
                <a:latin typeface="微软雅黑" pitchFamily="34" charset="-122"/>
                <a:ea typeface="微软雅黑" pitchFamily="34" charset="-122"/>
              </a:rPr>
              <a:t>Spring</a:t>
            </a:r>
            <a:r>
              <a:rPr lang="zh-CN" altLang="en-US" sz="2400" dirty="0" smtClean="0">
                <a:solidFill>
                  <a:schemeClr val="dk1"/>
                </a:solidFill>
                <a:latin typeface="微软雅黑" pitchFamily="34" charset="-122"/>
                <a:ea typeface="微软雅黑" pitchFamily="34" charset="-122"/>
              </a:rPr>
              <a:t>实现</a:t>
            </a:r>
            <a:r>
              <a:rPr lang="en-US" altLang="zh-CN" sz="2400" dirty="0" err="1"/>
              <a:t>JdkRpcProxyFactoryBean</a:t>
            </a:r>
            <a:endParaRPr lang="zh-CN" altLang="en-US" sz="2400" dirty="0">
              <a:latin typeface="微软雅黑" pitchFamily="34" charset="-122"/>
              <a:ea typeface="微软雅黑" pitchFamily="34" charset="-122"/>
              <a:cs typeface="+mj-cs"/>
            </a:endParaRPr>
          </a:p>
        </p:txBody>
      </p:sp>
      <p:sp>
        <p:nvSpPr>
          <p:cNvPr id="4" name="圆角矩形 3"/>
          <p:cNvSpPr/>
          <p:nvPr/>
        </p:nvSpPr>
        <p:spPr>
          <a:xfrm>
            <a:off x="6300192" y="1700808"/>
            <a:ext cx="2664049"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this</a:t>
            </a:r>
            <a:r>
              <a:rPr lang="zh-CN" altLang="en-US" dirty="0"/>
              <a:t>参数对应的</a:t>
            </a:r>
            <a:r>
              <a:rPr lang="zh-CN" altLang="en-US" dirty="0" smtClean="0"/>
              <a:t>是</a:t>
            </a:r>
            <a:r>
              <a:rPr lang="en-US" altLang="zh-CN" dirty="0" err="1" smtClean="0">
                <a:solidFill>
                  <a:srgbClr val="FF0000"/>
                </a:solidFill>
              </a:rPr>
              <a:t>MethodInterceptor</a:t>
            </a:r>
            <a:r>
              <a:rPr lang="zh-CN" altLang="en-US" dirty="0" smtClean="0"/>
              <a:t>接口</a:t>
            </a:r>
            <a:r>
              <a:rPr lang="zh-CN" altLang="en-US" dirty="0"/>
              <a:t>的实现类</a:t>
            </a:r>
          </a:p>
        </p:txBody>
      </p:sp>
      <p:cxnSp>
        <p:nvCxnSpPr>
          <p:cNvPr id="3" name="直接箭头连接符 2"/>
          <p:cNvCxnSpPr>
            <a:stCxn id="4" idx="1"/>
          </p:cNvCxnSpPr>
          <p:nvPr/>
        </p:nvCxnSpPr>
        <p:spPr>
          <a:xfrm flipH="1">
            <a:off x="1835696" y="2158008"/>
            <a:ext cx="4464496" cy="1126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193030"/>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539551" y="908720"/>
            <a:ext cx="777736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b="1" dirty="0" smtClean="0">
                <a:latin typeface="Times New Roman" pitchFamily="18" charset="0"/>
              </a:rPr>
              <a:t>         </a:t>
            </a:r>
          </a:p>
          <a:p>
            <a:r>
              <a:rPr lang="en-US" altLang="zh-CN" b="1" dirty="0">
                <a:latin typeface="Times New Roman" pitchFamily="18" charset="0"/>
              </a:rPr>
              <a:t> </a:t>
            </a:r>
            <a:r>
              <a:rPr lang="en-US" altLang="zh-CN" b="1" dirty="0" smtClean="0">
                <a:latin typeface="Times New Roman" pitchFamily="18" charset="0"/>
              </a:rPr>
              <a:t>        </a:t>
            </a:r>
            <a:r>
              <a:rPr lang="zh-CN" altLang="en-US" dirty="0"/>
              <a:t>从上可以看到通过动态代理技术客户端能够透明的进行</a:t>
            </a:r>
            <a:r>
              <a:rPr lang="en-US" altLang="zh-CN" dirty="0"/>
              <a:t>RPC</a:t>
            </a:r>
            <a:r>
              <a:rPr lang="zh-CN" altLang="en-US" dirty="0"/>
              <a:t>调用，跟普通的方法调用没有</a:t>
            </a:r>
            <a:r>
              <a:rPr lang="zh-CN" altLang="en-US" dirty="0" smtClean="0"/>
              <a:t>区别。</a:t>
            </a:r>
            <a:endParaRPr lang="en-US" altLang="zh-CN" dirty="0"/>
          </a:p>
          <a:p>
            <a:endParaRPr lang="en-US" altLang="zh-CN" b="1" dirty="0">
              <a:latin typeface="Times New Roman" pitchFamily="18" charset="0"/>
            </a:endParaRPr>
          </a:p>
          <a:p>
            <a:endParaRPr lang="en-US" altLang="zh-CN" b="1" dirty="0" smtClean="0">
              <a:latin typeface="Times New Roman" pitchFamily="18" charset="0"/>
            </a:endParaRPr>
          </a:p>
          <a:p>
            <a:r>
              <a:rPr lang="zh-CN" altLang="en-US" dirty="0" smtClean="0"/>
              <a:t>        在</a:t>
            </a:r>
            <a:r>
              <a:rPr lang="zh-CN" altLang="en-US" dirty="0"/>
              <a:t>没有动态代理技术的语言中进行</a:t>
            </a:r>
            <a:r>
              <a:rPr lang="en-US" altLang="zh-CN" dirty="0"/>
              <a:t>RPC</a:t>
            </a:r>
            <a:r>
              <a:rPr lang="zh-CN" altLang="en-US" dirty="0"/>
              <a:t>调用只能使用如下调用形式：</a:t>
            </a:r>
            <a:endParaRPr lang="en-US" altLang="zh-CN" dirty="0"/>
          </a:p>
          <a:p>
            <a:r>
              <a:rPr lang="en-US" altLang="zh-CN" dirty="0" smtClean="0"/>
              <a:t>        </a:t>
            </a:r>
            <a:r>
              <a:rPr lang="en-US" altLang="zh-CN" dirty="0"/>
              <a:t>Object </a:t>
            </a:r>
            <a:r>
              <a:rPr lang="en-US" altLang="zh-CN" dirty="0" err="1"/>
              <a:t>obj</a:t>
            </a:r>
            <a:r>
              <a:rPr lang="en-US" altLang="zh-CN" dirty="0"/>
              <a:t> = </a:t>
            </a:r>
            <a:r>
              <a:rPr lang="en-US" altLang="zh-CN" dirty="0" err="1"/>
              <a:t>rpc.call</a:t>
            </a:r>
            <a:r>
              <a:rPr lang="en-US" altLang="zh-CN" dirty="0"/>
              <a:t>(</a:t>
            </a:r>
            <a:r>
              <a:rPr lang="en-US" altLang="zh-CN" dirty="0" err="1"/>
              <a:t>serviceName,methodName,methodArgs</a:t>
            </a:r>
            <a:r>
              <a:rPr lang="en-US" altLang="zh-CN" dirty="0"/>
              <a:t>)</a:t>
            </a:r>
            <a:endParaRPr lang="zh-CN" altLang="en-US" dirty="0"/>
          </a:p>
          <a:p>
            <a:endParaRPr lang="en-US" altLang="zh-CN" b="1" dirty="0">
              <a:latin typeface="Times New Roman" pitchFamily="18" charset="0"/>
            </a:endParaRPr>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solidFill>
                  <a:schemeClr val="dk1"/>
                </a:solidFill>
                <a:latin typeface="微软雅黑" pitchFamily="34" charset="-122"/>
                <a:ea typeface="微软雅黑" pitchFamily="34" charset="-122"/>
              </a:rPr>
              <a:t>RPC</a:t>
            </a:r>
            <a:r>
              <a:rPr lang="zh-CN" altLang="en-US" sz="2400" dirty="0" smtClean="0">
                <a:solidFill>
                  <a:schemeClr val="dk1"/>
                </a:solidFill>
                <a:latin typeface="微软雅黑" pitchFamily="34" charset="-122"/>
                <a:ea typeface="微软雅黑" pitchFamily="34" charset="-122"/>
              </a:rPr>
              <a:t>客户端代理之其他语言</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716470511"/>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469503" y="599775"/>
            <a:ext cx="7777361" cy="69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dirty="0">
                <a:latin typeface="Times New Roman" pitchFamily="18" charset="0"/>
              </a:rPr>
              <a:t> </a:t>
            </a:r>
            <a:r>
              <a:rPr lang="en-US" altLang="zh-CN" dirty="0" smtClean="0"/>
              <a:t>protected </a:t>
            </a:r>
            <a:r>
              <a:rPr lang="en-US" altLang="zh-CN" dirty="0" err="1"/>
              <a:t>RpcResponse</a:t>
            </a:r>
            <a:r>
              <a:rPr lang="en-US" altLang="zh-CN" dirty="0"/>
              <a:t> </a:t>
            </a:r>
            <a:r>
              <a:rPr lang="en-US" altLang="zh-CN" dirty="0" err="1"/>
              <a:t>executeRpcRequest</a:t>
            </a:r>
            <a:r>
              <a:rPr lang="en-US" altLang="zh-CN" dirty="0"/>
              <a:t>(</a:t>
            </a:r>
            <a:r>
              <a:rPr lang="en-US" altLang="zh-CN" dirty="0" err="1"/>
              <a:t>RpcRequest</a:t>
            </a:r>
            <a:r>
              <a:rPr lang="en-US" altLang="zh-CN" dirty="0"/>
              <a:t> </a:t>
            </a:r>
            <a:r>
              <a:rPr lang="en-US" altLang="zh-CN" dirty="0" err="1"/>
              <a:t>rpcRequest</a:t>
            </a:r>
            <a:r>
              <a:rPr lang="en-US" altLang="zh-CN" dirty="0"/>
              <a:t>){</a:t>
            </a:r>
          </a:p>
          <a:p>
            <a:r>
              <a:rPr lang="en-US" altLang="zh-CN" dirty="0" smtClean="0"/>
              <a:t>     byte</a:t>
            </a:r>
            <a:r>
              <a:rPr lang="en-US" altLang="zh-CN" dirty="0"/>
              <a:t>[] </a:t>
            </a:r>
            <a:r>
              <a:rPr lang="en-US" altLang="zh-CN" dirty="0" err="1"/>
              <a:t>byteRequest</a:t>
            </a:r>
            <a:r>
              <a:rPr lang="en-US" altLang="zh-CN" dirty="0"/>
              <a:t> = </a:t>
            </a:r>
            <a:r>
              <a:rPr lang="en-US" altLang="zh-CN" dirty="0" err="1" smtClean="0"/>
              <a:t>cp.getRpcCodec</a:t>
            </a:r>
            <a:r>
              <a:rPr lang="en-US" altLang="zh-CN" dirty="0"/>
              <a:t>().encode(</a:t>
            </a:r>
            <a:r>
              <a:rPr lang="en-US" altLang="zh-CN" dirty="0" err="1"/>
              <a:t>rpcRequest</a:t>
            </a:r>
            <a:r>
              <a:rPr lang="en-US" altLang="zh-CN" dirty="0"/>
              <a:t>);</a:t>
            </a:r>
          </a:p>
          <a:p>
            <a:r>
              <a:rPr lang="en-US" altLang="zh-CN" dirty="0" smtClean="0"/>
              <a:t>     </a:t>
            </a:r>
            <a:r>
              <a:rPr lang="en-US" altLang="zh-CN" dirty="0"/>
              <a:t>String </a:t>
            </a:r>
            <a:r>
              <a:rPr lang="en-US" altLang="zh-CN" dirty="0" err="1"/>
              <a:t>serviceUrl</a:t>
            </a:r>
            <a:r>
              <a:rPr lang="en-US" altLang="zh-CN" dirty="0"/>
              <a:t> = </a:t>
            </a:r>
            <a:r>
              <a:rPr lang="en-US" altLang="zh-CN" dirty="0" err="1"/>
              <a:t>serviceLocator.select</a:t>
            </a:r>
            <a:r>
              <a:rPr lang="en-US" altLang="zh-CN" dirty="0" smtClean="0"/>
              <a:t>();</a:t>
            </a:r>
          </a:p>
          <a:p>
            <a:r>
              <a:rPr lang="en-US" altLang="zh-CN" dirty="0"/>
              <a:t> </a:t>
            </a:r>
            <a:r>
              <a:rPr lang="en-US" altLang="zh-CN" dirty="0" smtClean="0"/>
              <a:t>    byte[] response = </a:t>
            </a:r>
            <a:r>
              <a:rPr lang="en-US" altLang="zh-CN" dirty="0" err="1" smtClean="0"/>
              <a:t>requestHandler.doRequest</a:t>
            </a:r>
            <a:r>
              <a:rPr lang="en-US" altLang="zh-CN" dirty="0" smtClean="0"/>
              <a:t>(</a:t>
            </a:r>
            <a:r>
              <a:rPr lang="en-US" altLang="zh-CN" dirty="0" err="1" smtClean="0"/>
              <a:t>rpcRequest</a:t>
            </a:r>
            <a:r>
              <a:rPr lang="en-US" altLang="zh-CN" dirty="0"/>
              <a:t>, </a:t>
            </a:r>
            <a:r>
              <a:rPr lang="en-US" altLang="zh-CN" dirty="0" err="1"/>
              <a:t>byteRequest</a:t>
            </a:r>
            <a:r>
              <a:rPr lang="en-US" altLang="zh-CN" dirty="0"/>
              <a:t>, </a:t>
            </a:r>
            <a:r>
              <a:rPr lang="en-US" altLang="zh-CN" dirty="0" err="1"/>
              <a:t>clientProfile,serviceUrl</a:t>
            </a:r>
            <a:r>
              <a:rPr lang="en-US" altLang="zh-CN" dirty="0" smtClean="0"/>
              <a:t>);</a:t>
            </a:r>
          </a:p>
          <a:p>
            <a:r>
              <a:rPr lang="en-US" altLang="zh-CN" dirty="0" smtClean="0"/>
              <a:t>     return </a:t>
            </a:r>
            <a:r>
              <a:rPr lang="en-US" altLang="zh-CN" dirty="0"/>
              <a:t>(</a:t>
            </a:r>
            <a:r>
              <a:rPr lang="en-US" altLang="zh-CN" dirty="0" err="1"/>
              <a:t>RpcResponse</a:t>
            </a:r>
            <a:r>
              <a:rPr lang="en-US" altLang="zh-CN" dirty="0"/>
              <a:t>)</a:t>
            </a:r>
            <a:r>
              <a:rPr lang="en-US" altLang="zh-CN" dirty="0" err="1"/>
              <a:t>servicePrifile.getRpcCodec</a:t>
            </a:r>
            <a:r>
              <a:rPr lang="en-US" altLang="zh-CN" dirty="0"/>
              <a:t>().decode(response);</a:t>
            </a:r>
          </a:p>
          <a:p>
            <a:r>
              <a:rPr lang="en-US" altLang="zh-CN" dirty="0"/>
              <a:t>}</a:t>
            </a:r>
          </a:p>
          <a:p>
            <a:endParaRPr lang="en-US" altLang="zh-CN" b="1" dirty="0">
              <a:solidFill>
                <a:schemeClr val="dk1"/>
              </a:solidFill>
              <a:latin typeface="Times New Roman" pitchFamily="18" charset="0"/>
              <a:ea typeface="微软雅黑" pitchFamily="34" charset="-122"/>
            </a:endParaRPr>
          </a:p>
          <a:p>
            <a:r>
              <a:rPr lang="en-US" altLang="zh-CN" dirty="0"/>
              <a:t>protected </a:t>
            </a:r>
            <a:r>
              <a:rPr lang="en-US" altLang="zh-CN" dirty="0" err="1"/>
              <a:t>RpcRequest</a:t>
            </a:r>
            <a:r>
              <a:rPr lang="en-US" altLang="zh-CN" dirty="0"/>
              <a:t> </a:t>
            </a:r>
            <a:r>
              <a:rPr lang="en-US" altLang="zh-CN" dirty="0" err="1"/>
              <a:t>createRpcRequest</a:t>
            </a:r>
            <a:r>
              <a:rPr lang="en-US" altLang="zh-CN" dirty="0"/>
              <a:t>(Method </a:t>
            </a:r>
            <a:r>
              <a:rPr lang="en-US" altLang="zh-CN" dirty="0" err="1"/>
              <a:t>method,Object</a:t>
            </a:r>
            <a:r>
              <a:rPr lang="en-US" altLang="zh-CN" dirty="0"/>
              <a:t>[] </a:t>
            </a:r>
            <a:r>
              <a:rPr lang="en-US" altLang="zh-CN" dirty="0" err="1"/>
              <a:t>args</a:t>
            </a:r>
            <a:r>
              <a:rPr lang="en-US" altLang="zh-CN" dirty="0"/>
              <a:t>) {</a:t>
            </a:r>
          </a:p>
          <a:p>
            <a:pPr lvl="1"/>
            <a:r>
              <a:rPr lang="en-US" altLang="zh-CN" dirty="0" err="1" smtClean="0"/>
              <a:t>RpcRequest</a:t>
            </a:r>
            <a:r>
              <a:rPr lang="en-US" altLang="zh-CN" dirty="0" smtClean="0"/>
              <a:t> </a:t>
            </a:r>
            <a:r>
              <a:rPr lang="en-US" altLang="zh-CN" dirty="0" err="1" smtClean="0"/>
              <a:t>rpcRequest</a:t>
            </a:r>
            <a:r>
              <a:rPr lang="en-US" altLang="zh-CN" dirty="0" smtClean="0"/>
              <a:t> </a:t>
            </a:r>
            <a:r>
              <a:rPr lang="en-US" altLang="zh-CN" dirty="0"/>
              <a:t>= new </a:t>
            </a:r>
            <a:r>
              <a:rPr lang="en-US" altLang="zh-CN" dirty="0" err="1"/>
              <a:t>RpcRequest</a:t>
            </a:r>
            <a:r>
              <a:rPr lang="en-US" altLang="zh-CN" dirty="0" smtClean="0"/>
              <a:t>();</a:t>
            </a:r>
          </a:p>
          <a:p>
            <a:pPr lvl="1"/>
            <a:r>
              <a:rPr lang="en-US" altLang="zh-CN" dirty="0" smtClean="0"/>
              <a:t>//</a:t>
            </a:r>
            <a:r>
              <a:rPr lang="zh-CN" altLang="en-US" dirty="0" smtClean="0"/>
              <a:t>远程调用接口服务名称</a:t>
            </a:r>
            <a:endParaRPr lang="en-US" altLang="zh-CN" dirty="0"/>
          </a:p>
          <a:p>
            <a:pPr lvl="1"/>
            <a:r>
              <a:rPr lang="en-US" altLang="zh-CN" dirty="0" err="1">
                <a:solidFill>
                  <a:srgbClr val="FF0000"/>
                </a:solidFill>
              </a:rPr>
              <a:t>rpcRequest.setServiceFullName</a:t>
            </a:r>
            <a:r>
              <a:rPr lang="en-US" altLang="zh-CN" dirty="0">
                <a:solidFill>
                  <a:srgbClr val="FF0000"/>
                </a:solidFill>
              </a:rPr>
              <a:t>(</a:t>
            </a:r>
            <a:r>
              <a:rPr lang="en-US" altLang="zh-CN" dirty="0" err="1">
                <a:solidFill>
                  <a:srgbClr val="FF0000"/>
                </a:solidFill>
              </a:rPr>
              <a:t>serviceInterface.getName</a:t>
            </a:r>
            <a:r>
              <a:rPr lang="en-US" altLang="zh-CN" dirty="0" smtClean="0">
                <a:solidFill>
                  <a:srgbClr val="FF0000"/>
                </a:solidFill>
              </a:rPr>
              <a:t>());</a:t>
            </a:r>
          </a:p>
          <a:p>
            <a:pPr lvl="1"/>
            <a:r>
              <a:rPr lang="en-US" altLang="zh-CN" dirty="0"/>
              <a:t>//</a:t>
            </a:r>
            <a:r>
              <a:rPr lang="zh-CN" altLang="en-US" dirty="0"/>
              <a:t>服务方法名称</a:t>
            </a:r>
            <a:endParaRPr lang="en-US" altLang="zh-CN" dirty="0"/>
          </a:p>
          <a:p>
            <a:pPr lvl="1"/>
            <a:r>
              <a:rPr lang="en-US" altLang="zh-CN" dirty="0" err="1">
                <a:solidFill>
                  <a:srgbClr val="FF0000"/>
                </a:solidFill>
              </a:rPr>
              <a:t>rpcRequest.setMethodName</a:t>
            </a:r>
            <a:r>
              <a:rPr lang="en-US" altLang="zh-CN" dirty="0">
                <a:solidFill>
                  <a:srgbClr val="FF0000"/>
                </a:solidFill>
              </a:rPr>
              <a:t>(</a:t>
            </a:r>
            <a:r>
              <a:rPr lang="en-US" altLang="zh-CN" dirty="0" err="1">
                <a:solidFill>
                  <a:srgbClr val="FF0000"/>
                </a:solidFill>
              </a:rPr>
              <a:t>method.getName</a:t>
            </a:r>
            <a:r>
              <a:rPr lang="en-US" altLang="zh-CN" dirty="0" smtClean="0">
                <a:solidFill>
                  <a:srgbClr val="FF0000"/>
                </a:solidFill>
              </a:rPr>
              <a:t>());</a:t>
            </a:r>
          </a:p>
          <a:p>
            <a:pPr lvl="1"/>
            <a:r>
              <a:rPr lang="en-US" altLang="zh-CN" dirty="0"/>
              <a:t>//</a:t>
            </a:r>
            <a:r>
              <a:rPr lang="zh-CN" altLang="en-US" dirty="0"/>
              <a:t>服务方法参数</a:t>
            </a:r>
            <a:endParaRPr lang="en-US" altLang="zh-CN" dirty="0"/>
          </a:p>
          <a:p>
            <a:pPr lvl="1"/>
            <a:r>
              <a:rPr lang="en-US" altLang="zh-CN" dirty="0" err="1">
                <a:solidFill>
                  <a:srgbClr val="FF0000"/>
                </a:solidFill>
              </a:rPr>
              <a:t>rpcRequest.setArgs</a:t>
            </a:r>
            <a:r>
              <a:rPr lang="en-US" altLang="zh-CN" dirty="0">
                <a:solidFill>
                  <a:srgbClr val="FF0000"/>
                </a:solidFill>
              </a:rPr>
              <a:t>(</a:t>
            </a:r>
            <a:r>
              <a:rPr lang="en-US" altLang="zh-CN" dirty="0" err="1">
                <a:solidFill>
                  <a:srgbClr val="FF0000"/>
                </a:solidFill>
              </a:rPr>
              <a:t>args</a:t>
            </a:r>
            <a:r>
              <a:rPr lang="en-US" altLang="zh-CN" dirty="0" smtClean="0">
                <a:solidFill>
                  <a:srgbClr val="FF0000"/>
                </a:solidFill>
              </a:rPr>
              <a:t>);</a:t>
            </a:r>
          </a:p>
          <a:p>
            <a:pPr lvl="1"/>
            <a:r>
              <a:rPr lang="en-US" altLang="zh-CN" dirty="0" smtClean="0"/>
              <a:t>//</a:t>
            </a:r>
            <a:r>
              <a:rPr lang="zh-CN" altLang="en-US" dirty="0" smtClean="0"/>
              <a:t>以下为请求扩展信息，用于服务请求跟踪日志</a:t>
            </a:r>
            <a:endParaRPr lang="en-US" altLang="zh-CN" dirty="0"/>
          </a:p>
          <a:p>
            <a:pPr lvl="1"/>
            <a:r>
              <a:rPr lang="en-US" altLang="zh-CN" dirty="0" err="1"/>
              <a:t>rpcRequest.setRequestTime</a:t>
            </a:r>
            <a:r>
              <a:rPr lang="en-US" altLang="zh-CN" dirty="0"/>
              <a:t>(new Date());</a:t>
            </a:r>
          </a:p>
          <a:p>
            <a:pPr lvl="1"/>
            <a:r>
              <a:rPr lang="en-US" altLang="zh-CN" dirty="0" err="1"/>
              <a:t>rpcRequest.setRequestId</a:t>
            </a:r>
            <a:r>
              <a:rPr lang="en-US" altLang="zh-CN" dirty="0"/>
              <a:t>(</a:t>
            </a:r>
            <a:r>
              <a:rPr lang="en-US" altLang="zh-CN" dirty="0" err="1"/>
              <a:t>UUID.randomUUID</a:t>
            </a:r>
            <a:r>
              <a:rPr lang="en-US" altLang="zh-CN" dirty="0"/>
              <a:t>().</a:t>
            </a:r>
            <a:r>
              <a:rPr lang="en-US" altLang="zh-CN" dirty="0" err="1"/>
              <a:t>toString</a:t>
            </a:r>
            <a:r>
              <a:rPr lang="en-US" altLang="zh-CN" dirty="0"/>
              <a:t>());</a:t>
            </a:r>
          </a:p>
          <a:p>
            <a:pPr lvl="1"/>
            <a:r>
              <a:rPr lang="en-US" altLang="zh-CN" dirty="0" err="1"/>
              <a:t>rpcRequest.setClientIp</a:t>
            </a:r>
            <a:r>
              <a:rPr lang="en-US" altLang="zh-CN" dirty="0"/>
              <a:t>(</a:t>
            </a:r>
            <a:r>
              <a:rPr lang="en-US" altLang="zh-CN" dirty="0" err="1"/>
              <a:t>IpUtils.getLocalIp</a:t>
            </a:r>
            <a:r>
              <a:rPr lang="en-US" altLang="zh-CN" dirty="0"/>
              <a:t>());</a:t>
            </a:r>
          </a:p>
          <a:p>
            <a:pPr lvl="1"/>
            <a:r>
              <a:rPr lang="en-US" altLang="zh-CN" dirty="0" err="1"/>
              <a:t>rpcRequest.setClientAppName</a:t>
            </a:r>
            <a:r>
              <a:rPr lang="en-US" altLang="zh-CN" dirty="0"/>
              <a:t>(</a:t>
            </a:r>
            <a:r>
              <a:rPr lang="en-US" altLang="zh-CN" dirty="0" err="1"/>
              <a:t>clientProfile.getClientAppName</a:t>
            </a:r>
            <a:r>
              <a:rPr lang="en-US" altLang="zh-CN" dirty="0"/>
              <a:t>());</a:t>
            </a:r>
          </a:p>
          <a:p>
            <a:pPr lvl="1"/>
            <a:r>
              <a:rPr lang="en-US" altLang="zh-CN" dirty="0"/>
              <a:t>return </a:t>
            </a:r>
            <a:r>
              <a:rPr lang="en-US" altLang="zh-CN" dirty="0" err="1"/>
              <a:t>rpcRequest</a:t>
            </a:r>
            <a:r>
              <a:rPr lang="en-US" altLang="zh-CN" dirty="0"/>
              <a:t>;</a:t>
            </a:r>
          </a:p>
          <a:p>
            <a:r>
              <a:rPr lang="en-US" altLang="zh-CN" dirty="0" smtClean="0"/>
              <a:t>}</a:t>
            </a:r>
          </a:p>
          <a:p>
            <a:endParaRPr lang="en-US" altLang="zh-CN" dirty="0"/>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solidFill>
                  <a:schemeClr val="dk1"/>
                </a:solidFill>
                <a:latin typeface="微软雅黑" pitchFamily="34" charset="-122"/>
                <a:ea typeface="微软雅黑" pitchFamily="34" charset="-122"/>
              </a:rPr>
              <a:t>RPC</a:t>
            </a:r>
            <a:r>
              <a:rPr lang="zh-CN" altLang="en-US" sz="2400" dirty="0" smtClean="0">
                <a:solidFill>
                  <a:schemeClr val="dk1"/>
                </a:solidFill>
                <a:latin typeface="微软雅黑" pitchFamily="34" charset="-122"/>
                <a:ea typeface="微软雅黑" pitchFamily="34" charset="-122"/>
              </a:rPr>
              <a:t>客户端代理执行请求</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2604397492"/>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613680" y="1018059"/>
            <a:ext cx="7486711" cy="197889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RPC</a:t>
            </a:r>
            <a:r>
              <a:rPr lang="zh-CN" altLang="en-US" sz="2400" dirty="0" smtClean="0">
                <a:latin typeface="微软雅黑" pitchFamily="34" charset="-122"/>
                <a:ea typeface="微软雅黑" pitchFamily="34" charset="-122"/>
                <a:cs typeface="+mj-cs"/>
              </a:rPr>
              <a:t>服务之请求序列化</a:t>
            </a:r>
            <a:endParaRPr lang="zh-CN" altLang="en-US" sz="2400" dirty="0">
              <a:latin typeface="微软雅黑" pitchFamily="34" charset="-122"/>
              <a:ea typeface="微软雅黑" pitchFamily="34" charset="-122"/>
              <a:cs typeface="+mj-cs"/>
            </a:endParaRPr>
          </a:p>
        </p:txBody>
      </p:sp>
      <p:sp>
        <p:nvSpPr>
          <p:cNvPr id="3" name="圆角矩形 2"/>
          <p:cNvSpPr/>
          <p:nvPr/>
        </p:nvSpPr>
        <p:spPr>
          <a:xfrm>
            <a:off x="861786" y="1513880"/>
            <a:ext cx="1516410" cy="745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客户端生成服务代理</a:t>
            </a:r>
            <a:endParaRPr lang="zh-CN" altLang="en-US" dirty="0"/>
          </a:p>
        </p:txBody>
      </p:sp>
      <p:sp>
        <p:nvSpPr>
          <p:cNvPr id="17" name="圆角矩形 16"/>
          <p:cNvSpPr/>
          <p:nvPr/>
        </p:nvSpPr>
        <p:spPr>
          <a:xfrm>
            <a:off x="3347864" y="1545545"/>
            <a:ext cx="1516410" cy="74523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smtClean="0"/>
              <a:t>请求参数序列化</a:t>
            </a:r>
            <a:endParaRPr lang="zh-CN" altLang="en-US" dirty="0"/>
          </a:p>
        </p:txBody>
      </p:sp>
      <p:sp>
        <p:nvSpPr>
          <p:cNvPr id="23" name="圆角矩形 22"/>
          <p:cNvSpPr/>
          <p:nvPr/>
        </p:nvSpPr>
        <p:spPr>
          <a:xfrm>
            <a:off x="6056694" y="1268760"/>
            <a:ext cx="1971689" cy="10220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服务自动发现及负载均衡，发送序列化请求数据</a:t>
            </a:r>
          </a:p>
        </p:txBody>
      </p:sp>
      <p:sp>
        <p:nvSpPr>
          <p:cNvPr id="16" name="右箭头 15"/>
          <p:cNvSpPr/>
          <p:nvPr/>
        </p:nvSpPr>
        <p:spPr>
          <a:xfrm>
            <a:off x="2378196" y="1644180"/>
            <a:ext cx="978408"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9" name="右箭头 18"/>
          <p:cNvSpPr/>
          <p:nvPr/>
        </p:nvSpPr>
        <p:spPr>
          <a:xfrm>
            <a:off x="4876495" y="1675845"/>
            <a:ext cx="1180200"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0" name="TextBox 19"/>
          <p:cNvSpPr txBox="1"/>
          <p:nvPr/>
        </p:nvSpPr>
        <p:spPr>
          <a:xfrm>
            <a:off x="6241653" y="2555579"/>
            <a:ext cx="1146494" cy="369332"/>
          </a:xfrm>
          <a:prstGeom prst="rect">
            <a:avLst/>
          </a:prstGeom>
          <a:noFill/>
        </p:spPr>
        <p:txBody>
          <a:bodyPr wrap="square" rtlCol="0">
            <a:spAutoFit/>
          </a:bodyPr>
          <a:lstStyle/>
          <a:p>
            <a:r>
              <a:rPr lang="zh-CN" altLang="en-US" dirty="0" smtClean="0"/>
              <a:t>客户端</a:t>
            </a:r>
            <a:endParaRPr lang="zh-CN" altLang="en-US" dirty="0"/>
          </a:p>
        </p:txBody>
      </p:sp>
      <p:sp>
        <p:nvSpPr>
          <p:cNvPr id="31" name="圆角矩形 30"/>
          <p:cNvSpPr/>
          <p:nvPr/>
        </p:nvSpPr>
        <p:spPr>
          <a:xfrm>
            <a:off x="621139" y="4005065"/>
            <a:ext cx="7486711" cy="172819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32" name="圆角矩形 31"/>
          <p:cNvSpPr/>
          <p:nvPr/>
        </p:nvSpPr>
        <p:spPr>
          <a:xfrm>
            <a:off x="770164" y="4509120"/>
            <a:ext cx="1516410" cy="745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调用服务实现</a:t>
            </a:r>
            <a:endParaRPr lang="zh-CN" altLang="en-US" dirty="0"/>
          </a:p>
        </p:txBody>
      </p:sp>
      <p:sp>
        <p:nvSpPr>
          <p:cNvPr id="33" name="圆角矩形 32"/>
          <p:cNvSpPr/>
          <p:nvPr/>
        </p:nvSpPr>
        <p:spPr>
          <a:xfrm>
            <a:off x="3356604" y="4488560"/>
            <a:ext cx="1516410" cy="745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请求参数反序列化</a:t>
            </a:r>
            <a:endParaRPr lang="zh-CN" altLang="en-US" dirty="0"/>
          </a:p>
        </p:txBody>
      </p:sp>
      <p:sp>
        <p:nvSpPr>
          <p:cNvPr id="34" name="圆角矩形 33"/>
          <p:cNvSpPr/>
          <p:nvPr/>
        </p:nvSpPr>
        <p:spPr>
          <a:xfrm>
            <a:off x="6086234" y="4509120"/>
            <a:ext cx="1516410" cy="745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接收序列化请求数据</a:t>
            </a:r>
            <a:endParaRPr lang="zh-CN" altLang="en-US" dirty="0"/>
          </a:p>
        </p:txBody>
      </p:sp>
      <p:sp>
        <p:nvSpPr>
          <p:cNvPr id="35" name="TextBox 34"/>
          <p:cNvSpPr txBox="1"/>
          <p:nvPr/>
        </p:nvSpPr>
        <p:spPr>
          <a:xfrm>
            <a:off x="5796137" y="4082237"/>
            <a:ext cx="1228536" cy="369332"/>
          </a:xfrm>
          <a:prstGeom prst="rect">
            <a:avLst/>
          </a:prstGeom>
          <a:noFill/>
        </p:spPr>
        <p:txBody>
          <a:bodyPr wrap="square" rtlCol="0">
            <a:spAutoFit/>
          </a:bodyPr>
          <a:lstStyle/>
          <a:p>
            <a:r>
              <a:rPr lang="zh-CN" altLang="en-US" dirty="0" smtClean="0"/>
              <a:t>     服务端</a:t>
            </a:r>
            <a:endParaRPr lang="zh-CN" altLang="en-US" dirty="0"/>
          </a:p>
        </p:txBody>
      </p:sp>
      <p:sp>
        <p:nvSpPr>
          <p:cNvPr id="26" name="下箭头 25"/>
          <p:cNvSpPr/>
          <p:nvPr/>
        </p:nvSpPr>
        <p:spPr>
          <a:xfrm>
            <a:off x="7024673" y="2263867"/>
            <a:ext cx="363474" cy="2218343"/>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6" name="右箭头 35"/>
          <p:cNvSpPr/>
          <p:nvPr/>
        </p:nvSpPr>
        <p:spPr>
          <a:xfrm flipH="1">
            <a:off x="4864274" y="4573166"/>
            <a:ext cx="1192421"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7" name="右箭头 36"/>
          <p:cNvSpPr/>
          <p:nvPr/>
        </p:nvSpPr>
        <p:spPr>
          <a:xfrm flipH="1">
            <a:off x="2286573" y="4573166"/>
            <a:ext cx="1061290"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8" name="TextBox 37"/>
          <p:cNvSpPr txBox="1"/>
          <p:nvPr/>
        </p:nvSpPr>
        <p:spPr>
          <a:xfrm>
            <a:off x="6022756" y="3373038"/>
            <a:ext cx="1146494" cy="369332"/>
          </a:xfrm>
          <a:prstGeom prst="rect">
            <a:avLst/>
          </a:prstGeom>
          <a:noFill/>
        </p:spPr>
        <p:txBody>
          <a:bodyPr wrap="square" rtlCol="0">
            <a:spAutoFit/>
          </a:bodyPr>
          <a:lstStyle/>
          <a:p>
            <a:r>
              <a:rPr lang="zh-CN" altLang="en-US" dirty="0" smtClean="0"/>
              <a:t>网络传输</a:t>
            </a:r>
            <a:endParaRPr lang="zh-CN" altLang="en-US" dirty="0"/>
          </a:p>
        </p:txBody>
      </p:sp>
    </p:spTree>
    <p:extLst>
      <p:ext uri="{BB962C8B-B14F-4D97-AF65-F5344CB8AC3E}">
        <p14:creationId xmlns:p14="http://schemas.microsoft.com/office/powerpoint/2010/main" val="2138437762"/>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539551" y="908720"/>
            <a:ext cx="7777361"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b="1" dirty="0" smtClean="0">
                <a:latin typeface="Times New Roman" pitchFamily="18" charset="0"/>
              </a:rPr>
              <a:t>         </a:t>
            </a:r>
          </a:p>
          <a:p>
            <a:r>
              <a:rPr lang="en-US" altLang="zh-CN" b="1" dirty="0">
                <a:latin typeface="Times New Roman" pitchFamily="18" charset="0"/>
              </a:rPr>
              <a:t> </a:t>
            </a:r>
            <a:r>
              <a:rPr lang="en-US" altLang="zh-CN" b="1" dirty="0" smtClean="0">
                <a:latin typeface="Times New Roman" pitchFamily="18" charset="0"/>
              </a:rPr>
              <a:t>        </a:t>
            </a:r>
            <a:r>
              <a:rPr lang="zh-CN" altLang="en-US" dirty="0" smtClean="0"/>
              <a:t>前面已经生成了</a:t>
            </a:r>
            <a:r>
              <a:rPr lang="en-US" altLang="zh-CN" dirty="0" err="1"/>
              <a:t>RpcRequest</a:t>
            </a:r>
            <a:r>
              <a:rPr lang="en-US" altLang="zh-CN" dirty="0"/>
              <a:t> </a:t>
            </a:r>
            <a:r>
              <a:rPr lang="zh-CN" altLang="en-US" dirty="0" smtClean="0"/>
              <a:t>对象，为了能够让对象在网络中进行传输，就必须对请求参数进行序列化。序列化也就是将对象转化为字节流的过程，与序列化相对应的是反序列化，反序列化就是将字节流转化为对象的过程</a:t>
            </a:r>
            <a:endParaRPr lang="en-US" altLang="zh-CN" b="1" dirty="0">
              <a:latin typeface="Times New Roman" pitchFamily="18" charset="0"/>
            </a:endParaRPr>
          </a:p>
          <a:p>
            <a:endParaRPr lang="en-US" altLang="zh-CN" b="1" dirty="0" smtClean="0">
              <a:latin typeface="Times New Roman" pitchFamily="18" charset="0"/>
            </a:endParaRPr>
          </a:p>
          <a:p>
            <a:r>
              <a:rPr lang="zh-CN" altLang="en-US" dirty="0" smtClean="0"/>
              <a:t>        </a:t>
            </a:r>
            <a:r>
              <a:rPr lang="en-US" altLang="zh-CN" dirty="0" smtClean="0"/>
              <a:t>Java</a:t>
            </a:r>
            <a:r>
              <a:rPr lang="zh-CN" altLang="en-US" dirty="0" smtClean="0"/>
              <a:t>中常用的序列化方法有</a:t>
            </a:r>
            <a:r>
              <a:rPr lang="en-US" altLang="zh-CN" dirty="0" err="1" smtClean="0"/>
              <a:t>jdk</a:t>
            </a:r>
            <a:r>
              <a:rPr lang="zh-CN" altLang="en-US" dirty="0" smtClean="0"/>
              <a:t>原始的对象序列化，</a:t>
            </a:r>
            <a:r>
              <a:rPr lang="en-US" altLang="zh-CN" dirty="0" err="1" smtClean="0"/>
              <a:t>json</a:t>
            </a:r>
            <a:r>
              <a:rPr lang="zh-CN" altLang="en-US" dirty="0" smtClean="0"/>
              <a:t>序列化，</a:t>
            </a:r>
            <a:r>
              <a:rPr lang="en-US" altLang="zh-CN" dirty="0" smtClean="0"/>
              <a:t>hessian</a:t>
            </a:r>
            <a:r>
              <a:rPr lang="zh-CN" altLang="en-US" dirty="0" smtClean="0"/>
              <a:t>序列化，</a:t>
            </a:r>
            <a:r>
              <a:rPr lang="en-US" altLang="zh-CN" dirty="0" err="1" smtClean="0"/>
              <a:t>kyro</a:t>
            </a:r>
            <a:r>
              <a:rPr lang="zh-CN" altLang="en-US" dirty="0" smtClean="0"/>
              <a:t>序列化，</a:t>
            </a:r>
            <a:r>
              <a:rPr lang="en-US" altLang="zh-CN" dirty="0" err="1" smtClean="0"/>
              <a:t>Fst</a:t>
            </a:r>
            <a:r>
              <a:rPr lang="zh-CN" altLang="en-US" dirty="0" smtClean="0"/>
              <a:t>序列化，</a:t>
            </a:r>
            <a:r>
              <a:rPr lang="en-US" altLang="zh-CN" dirty="0" err="1" smtClean="0"/>
              <a:t>ProtoBuffer</a:t>
            </a:r>
            <a:r>
              <a:rPr lang="en-US" altLang="zh-CN" dirty="0"/>
              <a:t> </a:t>
            </a:r>
            <a:r>
              <a:rPr lang="en-US" altLang="zh-CN" dirty="0" smtClean="0"/>
              <a:t>,thrift</a:t>
            </a:r>
            <a:r>
              <a:rPr lang="zh-CN" altLang="en-US" dirty="0" smtClean="0"/>
              <a:t>序列化</a:t>
            </a:r>
            <a:endParaRPr lang="en-US" altLang="zh-CN" dirty="0" smtClean="0"/>
          </a:p>
          <a:p>
            <a:endParaRPr lang="en-US" altLang="zh-CN" b="1" dirty="0">
              <a:latin typeface="Times New Roman" pitchFamily="18" charset="0"/>
            </a:endParaRPr>
          </a:p>
          <a:p>
            <a:r>
              <a:rPr lang="en-US" altLang="zh-CN" b="1" dirty="0" smtClean="0">
                <a:latin typeface="Times New Roman" pitchFamily="18" charset="0"/>
              </a:rPr>
              <a:t>         </a:t>
            </a:r>
            <a:r>
              <a:rPr lang="zh-CN" altLang="en-US" dirty="0"/>
              <a:t>既然有这么多序列化协议，我们该如何选择呢</a:t>
            </a:r>
            <a:r>
              <a:rPr lang="zh-CN" altLang="en-US" dirty="0" smtClean="0"/>
              <a:t>？</a:t>
            </a:r>
            <a:endParaRPr lang="en-US" altLang="zh-CN" dirty="0" smtClean="0"/>
          </a:p>
          <a:p>
            <a:endParaRPr lang="en-US" altLang="zh-CN" dirty="0"/>
          </a:p>
          <a:p>
            <a:r>
              <a:rPr lang="en-US" altLang="zh-CN" dirty="0" smtClean="0"/>
              <a:t>        </a:t>
            </a:r>
            <a:r>
              <a:rPr lang="zh-CN" altLang="en-US" dirty="0" smtClean="0"/>
              <a:t>选择序列化协议应该从以下三个方面进行考虑：</a:t>
            </a:r>
            <a:endParaRPr lang="en-US" altLang="zh-CN" dirty="0" smtClean="0"/>
          </a:p>
          <a:p>
            <a:r>
              <a:rPr lang="en-US" altLang="zh-CN" dirty="0"/>
              <a:t> </a:t>
            </a:r>
            <a:r>
              <a:rPr lang="en-US" altLang="zh-CN" dirty="0" smtClean="0"/>
              <a:t>         </a:t>
            </a:r>
          </a:p>
          <a:p>
            <a:r>
              <a:rPr lang="en-US" altLang="zh-CN" dirty="0"/>
              <a:t> </a:t>
            </a:r>
            <a:r>
              <a:rPr lang="en-US" altLang="zh-CN" dirty="0" smtClean="0"/>
              <a:t>       </a:t>
            </a:r>
            <a:r>
              <a:rPr lang="zh-CN" altLang="en-US" dirty="0" smtClean="0"/>
              <a:t>是否支持跨语言，序列化速度，序列化的字节大小。</a:t>
            </a:r>
            <a:endParaRPr lang="en-US" altLang="zh-CN" dirty="0"/>
          </a:p>
          <a:p>
            <a:endParaRPr lang="en-US" altLang="zh-CN" b="1" dirty="0">
              <a:latin typeface="Times New Roman" pitchFamily="18" charset="0"/>
            </a:endParaRPr>
          </a:p>
          <a:p>
            <a:endParaRPr lang="en-US" altLang="zh-CN" b="1" dirty="0">
              <a:latin typeface="Times New Roman" pitchFamily="18" charset="0"/>
            </a:endParaRPr>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a:latin typeface="微软雅黑" pitchFamily="34" charset="-122"/>
                <a:ea typeface="微软雅黑" pitchFamily="34" charset="-122"/>
              </a:rPr>
              <a:t>RPC</a:t>
            </a:r>
            <a:r>
              <a:rPr lang="zh-CN" altLang="en-US" sz="2400" dirty="0">
                <a:latin typeface="微软雅黑" pitchFamily="34" charset="-122"/>
                <a:ea typeface="微软雅黑" pitchFamily="34" charset="-122"/>
              </a:rPr>
              <a:t>服务之请求</a:t>
            </a:r>
            <a:r>
              <a:rPr lang="zh-CN" altLang="en-US" sz="2400" dirty="0" smtClean="0">
                <a:latin typeface="微软雅黑" pitchFamily="34" charset="-122"/>
                <a:ea typeface="微软雅黑" pitchFamily="34" charset="-122"/>
              </a:rPr>
              <a:t>序列化</a:t>
            </a:r>
            <a:r>
              <a:rPr lang="en-US" altLang="zh-CN" sz="2400" dirty="0" err="1"/>
              <a:t>RpcCodec</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1322949842"/>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539551" y="908720"/>
            <a:ext cx="7777361"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dirty="0"/>
              <a:t>         </a:t>
            </a:r>
          </a:p>
          <a:p>
            <a:r>
              <a:rPr lang="fr-FR" altLang="zh-CN" dirty="0"/>
              <a:t>public class JavaCodec extends AbstractRpcCodec implements RpcCodec </a:t>
            </a:r>
            <a:r>
              <a:rPr lang="fr-FR" altLang="zh-CN" dirty="0" smtClean="0"/>
              <a:t>{</a:t>
            </a:r>
            <a:endParaRPr lang="zh-CN" altLang="en-US" dirty="0"/>
          </a:p>
          <a:p>
            <a:r>
              <a:rPr lang="en-US" altLang="zh-CN" dirty="0"/>
              <a:t>public byte[] </a:t>
            </a:r>
            <a:r>
              <a:rPr lang="en-US" altLang="zh-CN" dirty="0" err="1"/>
              <a:t>doEncode</a:t>
            </a:r>
            <a:r>
              <a:rPr lang="en-US" altLang="zh-CN" dirty="0"/>
              <a:t>(Object request) throws Exception {</a:t>
            </a:r>
          </a:p>
          <a:p>
            <a:pPr lvl="1"/>
            <a:r>
              <a:rPr lang="en-US" altLang="zh-CN" dirty="0" err="1"/>
              <a:t>ByteArrayOutputStream</a:t>
            </a:r>
            <a:r>
              <a:rPr lang="en-US" altLang="zh-CN" dirty="0"/>
              <a:t> </a:t>
            </a:r>
            <a:r>
              <a:rPr lang="en-US" altLang="zh-CN" dirty="0" err="1"/>
              <a:t>byteArray</a:t>
            </a:r>
            <a:r>
              <a:rPr lang="en-US" altLang="zh-CN" dirty="0"/>
              <a:t> = new </a:t>
            </a:r>
            <a:r>
              <a:rPr lang="en-US" altLang="zh-CN" dirty="0" err="1"/>
              <a:t>ByteArrayOutputStream</a:t>
            </a:r>
            <a:r>
              <a:rPr lang="en-US" altLang="zh-CN" dirty="0"/>
              <a:t>();</a:t>
            </a:r>
          </a:p>
          <a:p>
            <a:pPr lvl="1"/>
            <a:r>
              <a:rPr lang="en-US" altLang="zh-CN" dirty="0" err="1"/>
              <a:t>ObjectOutputStream</a:t>
            </a:r>
            <a:r>
              <a:rPr lang="en-US" altLang="zh-CN" dirty="0"/>
              <a:t> output = new </a:t>
            </a:r>
            <a:r>
              <a:rPr lang="en-US" altLang="zh-CN" dirty="0" err="1"/>
              <a:t>ObjectOutputStream</a:t>
            </a:r>
            <a:r>
              <a:rPr lang="en-US" altLang="zh-CN" dirty="0"/>
              <a:t>(</a:t>
            </a:r>
            <a:r>
              <a:rPr lang="en-US" altLang="zh-CN" dirty="0" err="1"/>
              <a:t>byteArray</a:t>
            </a:r>
            <a:r>
              <a:rPr lang="en-US" altLang="zh-CN" dirty="0"/>
              <a:t>);</a:t>
            </a:r>
          </a:p>
          <a:p>
            <a:pPr lvl="1"/>
            <a:r>
              <a:rPr lang="en-US" altLang="zh-CN" dirty="0" err="1"/>
              <a:t>output.writeObject</a:t>
            </a:r>
            <a:r>
              <a:rPr lang="en-US" altLang="zh-CN" dirty="0"/>
              <a:t>(request);</a:t>
            </a:r>
          </a:p>
          <a:p>
            <a:pPr lvl="1"/>
            <a:r>
              <a:rPr lang="en-US" altLang="zh-CN" dirty="0" err="1"/>
              <a:t>output.flush</a:t>
            </a:r>
            <a:r>
              <a:rPr lang="en-US" altLang="zh-CN" dirty="0"/>
              <a:t>();</a:t>
            </a:r>
          </a:p>
          <a:p>
            <a:pPr lvl="1"/>
            <a:r>
              <a:rPr lang="en-US" altLang="zh-CN" dirty="0" err="1"/>
              <a:t>output.close</a:t>
            </a:r>
            <a:r>
              <a:rPr lang="en-US" altLang="zh-CN" dirty="0"/>
              <a:t>();</a:t>
            </a:r>
          </a:p>
          <a:p>
            <a:pPr lvl="1"/>
            <a:r>
              <a:rPr lang="en-US" altLang="zh-CN" dirty="0"/>
              <a:t>return </a:t>
            </a:r>
            <a:r>
              <a:rPr lang="en-US" altLang="zh-CN" dirty="0" err="1"/>
              <a:t>byteArray.toByteArray</a:t>
            </a:r>
            <a:r>
              <a:rPr lang="en-US" altLang="zh-CN" dirty="0"/>
              <a:t>(); </a:t>
            </a:r>
          </a:p>
          <a:p>
            <a:r>
              <a:rPr lang="en-US" altLang="zh-CN" dirty="0"/>
              <a:t>}</a:t>
            </a:r>
          </a:p>
          <a:p>
            <a:endParaRPr lang="zh-CN" altLang="en-US" dirty="0"/>
          </a:p>
          <a:p>
            <a:r>
              <a:rPr lang="en-US" altLang="zh-CN" dirty="0"/>
              <a:t>public Object </a:t>
            </a:r>
            <a:r>
              <a:rPr lang="en-US" altLang="zh-CN" dirty="0" err="1"/>
              <a:t>doDecode</a:t>
            </a:r>
            <a:r>
              <a:rPr lang="en-US" altLang="zh-CN" dirty="0"/>
              <a:t>(byte[] input) throws Exception {</a:t>
            </a:r>
          </a:p>
          <a:p>
            <a:pPr lvl="1"/>
            <a:r>
              <a:rPr lang="en-US" altLang="zh-CN" dirty="0" err="1"/>
              <a:t>ObjectInputStream</a:t>
            </a:r>
            <a:r>
              <a:rPr lang="en-US" altLang="zh-CN" dirty="0"/>
              <a:t> </a:t>
            </a:r>
            <a:r>
              <a:rPr lang="en-US" altLang="zh-CN" dirty="0" err="1"/>
              <a:t>objectIn</a:t>
            </a:r>
            <a:r>
              <a:rPr lang="en-US" altLang="zh-CN" dirty="0"/>
              <a:t> = new </a:t>
            </a:r>
            <a:r>
              <a:rPr lang="en-US" altLang="zh-CN" dirty="0" err="1"/>
              <a:t>ObjectInputStream</a:t>
            </a:r>
            <a:r>
              <a:rPr lang="en-US" altLang="zh-CN" dirty="0"/>
              <a:t>(new </a:t>
            </a:r>
            <a:r>
              <a:rPr lang="en-US" altLang="zh-CN" dirty="0" err="1"/>
              <a:t>ByteArrayInputStream</a:t>
            </a:r>
            <a:r>
              <a:rPr lang="en-US" altLang="zh-CN" dirty="0"/>
              <a:t>(input));</a:t>
            </a:r>
          </a:p>
          <a:p>
            <a:pPr lvl="1"/>
            <a:r>
              <a:rPr lang="en-US" altLang="zh-CN" dirty="0"/>
              <a:t>Object </a:t>
            </a:r>
            <a:r>
              <a:rPr lang="en-US" altLang="zh-CN" dirty="0" err="1"/>
              <a:t>resultObject</a:t>
            </a:r>
            <a:r>
              <a:rPr lang="en-US" altLang="zh-CN" dirty="0"/>
              <a:t> = </a:t>
            </a:r>
            <a:r>
              <a:rPr lang="en-US" altLang="zh-CN" dirty="0" err="1"/>
              <a:t>objectIn.readObject</a:t>
            </a:r>
            <a:r>
              <a:rPr lang="en-US" altLang="zh-CN" dirty="0"/>
              <a:t>();</a:t>
            </a:r>
          </a:p>
          <a:p>
            <a:pPr lvl="1"/>
            <a:r>
              <a:rPr lang="en-US" altLang="zh-CN" dirty="0" err="1"/>
              <a:t>objectIn.close</a:t>
            </a:r>
            <a:r>
              <a:rPr lang="en-US" altLang="zh-CN" dirty="0"/>
              <a:t>();</a:t>
            </a:r>
          </a:p>
          <a:p>
            <a:pPr lvl="1"/>
            <a:r>
              <a:rPr lang="en-US" altLang="zh-CN" dirty="0"/>
              <a:t>return </a:t>
            </a:r>
            <a:r>
              <a:rPr lang="en-US" altLang="zh-CN" dirty="0" err="1"/>
              <a:t>resultObject</a:t>
            </a:r>
            <a:r>
              <a:rPr lang="en-US" altLang="zh-CN" dirty="0"/>
              <a:t>;</a:t>
            </a:r>
          </a:p>
          <a:p>
            <a:r>
              <a:rPr lang="en-US" altLang="zh-CN" dirty="0" smtClean="0"/>
              <a:t>}</a:t>
            </a:r>
            <a:endParaRPr lang="zh-CN" altLang="en-US" dirty="0"/>
          </a:p>
          <a:p>
            <a:r>
              <a:rPr lang="en-US" altLang="zh-CN" dirty="0"/>
              <a:t>}</a:t>
            </a:r>
            <a:endParaRPr lang="en-US" altLang="zh-CN" b="1" dirty="0">
              <a:latin typeface="Times New Roman" pitchFamily="18" charset="0"/>
            </a:endParaRPr>
          </a:p>
          <a:p>
            <a:endParaRPr lang="en-US" altLang="zh-CN" b="1" dirty="0">
              <a:latin typeface="Times New Roman" pitchFamily="18" charset="0"/>
            </a:endParaRPr>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err="1" smtClean="0">
                <a:latin typeface="微软雅黑" pitchFamily="34" charset="-122"/>
                <a:ea typeface="微软雅黑" pitchFamily="34" charset="-122"/>
              </a:rPr>
              <a:t>Jdk</a:t>
            </a:r>
            <a:r>
              <a:rPr lang="zh-CN" altLang="en-US" sz="2400" dirty="0">
                <a:latin typeface="微软雅黑" pitchFamily="34" charset="-122"/>
                <a:ea typeface="微软雅黑" pitchFamily="34" charset="-122"/>
              </a:rPr>
              <a:t>原生</a:t>
            </a:r>
            <a:r>
              <a:rPr lang="zh-CN" altLang="en-US" sz="2400" dirty="0" smtClean="0">
                <a:latin typeface="微软雅黑" pitchFamily="34" charset="-122"/>
                <a:ea typeface="微软雅黑" pitchFamily="34" charset="-122"/>
              </a:rPr>
              <a:t>序列化</a:t>
            </a:r>
            <a:r>
              <a:rPr lang="en-US" altLang="zh-CN" sz="2400" u="sng" dirty="0" err="1"/>
              <a:t>JavaCodec</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2627753350"/>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77554"/>
            <a:ext cx="9144000" cy="6019798"/>
          </a:xfrm>
        </p:spPr>
        <p:txBody>
          <a:bodyPr/>
          <a:lstStyle/>
          <a:p>
            <a:r>
              <a:rPr lang="zh-CN" altLang="en-US" sz="2800" b="1" dirty="0" smtClean="0"/>
              <a:t>两</a:t>
            </a:r>
            <a:r>
              <a:rPr lang="zh-CN" altLang="en-US" sz="2800" b="1" dirty="0"/>
              <a:t>个进程如果需要进行通讯最基本的一个前提能能够唯一的标示一个</a:t>
            </a:r>
            <a:r>
              <a:rPr lang="zh-CN" altLang="en-US" sz="2800" b="1" dirty="0" smtClean="0"/>
              <a:t>进程</a:t>
            </a:r>
            <a:endParaRPr lang="en-US" altLang="zh-CN" sz="2800" dirty="0"/>
          </a:p>
          <a:p>
            <a:pPr marL="0" indent="0">
              <a:buNone/>
            </a:pPr>
            <a:r>
              <a:rPr lang="en-US" altLang="zh-CN" sz="2800" dirty="0" smtClean="0"/>
              <a:t>1</a:t>
            </a:r>
            <a:r>
              <a:rPr lang="zh-CN" altLang="en-US" sz="2800" dirty="0" smtClean="0"/>
              <a:t>、在</a:t>
            </a:r>
            <a:r>
              <a:rPr lang="zh-CN" altLang="en-US" sz="2800" dirty="0"/>
              <a:t>本地进程通讯中我们可以使用</a:t>
            </a:r>
            <a:r>
              <a:rPr lang="en-US" altLang="zh-CN" sz="2800" dirty="0"/>
              <a:t>PID</a:t>
            </a:r>
            <a:r>
              <a:rPr lang="zh-CN" altLang="en-US" sz="2800" dirty="0"/>
              <a:t>来唯一标示一个进程，但</a:t>
            </a:r>
            <a:r>
              <a:rPr lang="en-US" altLang="zh-CN" sz="2800" dirty="0"/>
              <a:t>PID</a:t>
            </a:r>
            <a:r>
              <a:rPr lang="zh-CN" altLang="en-US" sz="2800" dirty="0"/>
              <a:t>只在本地</a:t>
            </a:r>
            <a:r>
              <a:rPr lang="zh-CN" altLang="en-US" sz="2800" dirty="0" smtClean="0"/>
              <a:t>唯一，网络</a:t>
            </a:r>
            <a:r>
              <a:rPr lang="zh-CN" altLang="en-US" sz="2800" dirty="0"/>
              <a:t>中的两个进程</a:t>
            </a:r>
            <a:r>
              <a:rPr lang="en-US" altLang="zh-CN" sz="2800" dirty="0"/>
              <a:t>PID</a:t>
            </a:r>
            <a:r>
              <a:rPr lang="zh-CN" altLang="en-US" sz="2800" dirty="0"/>
              <a:t>冲突几率很大，这时候我们需要另辟它径</a:t>
            </a:r>
            <a:r>
              <a:rPr lang="zh-CN" altLang="en-US" sz="2800" dirty="0" smtClean="0"/>
              <a:t>了</a:t>
            </a:r>
            <a:r>
              <a:rPr lang="zh-CN" altLang="en-US" sz="2800" dirty="0"/>
              <a:t>。</a:t>
            </a:r>
            <a:endParaRPr lang="en-US" altLang="zh-CN" sz="2800" dirty="0" smtClean="0"/>
          </a:p>
          <a:p>
            <a:pPr marL="0" indent="0">
              <a:buNone/>
            </a:pPr>
            <a:r>
              <a:rPr lang="en-US" altLang="zh-CN" sz="2800" dirty="0" smtClean="0"/>
              <a:t>2</a:t>
            </a:r>
            <a:r>
              <a:rPr lang="zh-CN" altLang="en-US" sz="2800" dirty="0" smtClean="0"/>
              <a:t>、我们</a:t>
            </a:r>
            <a:r>
              <a:rPr lang="zh-CN" altLang="en-US" sz="2800" dirty="0"/>
              <a:t>知道</a:t>
            </a:r>
            <a:r>
              <a:rPr lang="en-US" altLang="zh-CN" sz="2800" dirty="0"/>
              <a:t>IP</a:t>
            </a:r>
            <a:r>
              <a:rPr lang="zh-CN" altLang="en-US" sz="2800" dirty="0"/>
              <a:t>层的</a:t>
            </a:r>
            <a:r>
              <a:rPr lang="en-US" altLang="zh-CN" sz="2800" dirty="0" err="1"/>
              <a:t>ip</a:t>
            </a:r>
            <a:r>
              <a:rPr lang="zh-CN" altLang="en-US" sz="2800" dirty="0"/>
              <a:t>地址可以唯一标示主机，而</a:t>
            </a:r>
            <a:r>
              <a:rPr lang="en-US" altLang="zh-CN" sz="2800" dirty="0"/>
              <a:t>TCP</a:t>
            </a:r>
            <a:r>
              <a:rPr lang="zh-CN" altLang="en-US" sz="2800" dirty="0"/>
              <a:t>层协议和端口号可以唯一标示主机的一个</a:t>
            </a:r>
            <a:r>
              <a:rPr lang="zh-CN" altLang="en-US" sz="2800" dirty="0" smtClean="0"/>
              <a:t>进程。</a:t>
            </a:r>
            <a:r>
              <a:rPr lang="zh-CN" altLang="en-US" sz="2800" b="1" dirty="0" smtClean="0"/>
              <a:t>这样</a:t>
            </a:r>
            <a:r>
              <a:rPr lang="zh-CN" altLang="en-US" sz="2800" b="1" dirty="0"/>
              <a:t>我们可以利用</a:t>
            </a:r>
            <a:r>
              <a:rPr lang="en-US" altLang="zh-CN" sz="2800" b="1" dirty="0" err="1"/>
              <a:t>ip</a:t>
            </a:r>
            <a:r>
              <a:rPr lang="zh-CN" altLang="en-US" sz="2800" b="1" dirty="0"/>
              <a:t>地址＋协议＋端口号唯一标示网络中的一个进程。</a:t>
            </a:r>
          </a:p>
          <a:p>
            <a:r>
              <a:rPr lang="zh-CN" altLang="en-US" sz="2800" b="1" dirty="0" smtClean="0"/>
              <a:t>什么</a:t>
            </a:r>
            <a:r>
              <a:rPr lang="zh-CN" altLang="en-US" sz="2800" b="1" dirty="0"/>
              <a:t>是</a:t>
            </a:r>
            <a:r>
              <a:rPr lang="en-US" altLang="zh-CN" sz="2800" b="1" dirty="0"/>
              <a:t>socket</a:t>
            </a:r>
            <a:r>
              <a:rPr lang="zh-CN" altLang="en-US" sz="2800" b="1" dirty="0"/>
              <a:t>呢？</a:t>
            </a:r>
            <a:r>
              <a:rPr lang="zh-CN" altLang="en-US" sz="2800" dirty="0"/>
              <a:t>我们经常把</a:t>
            </a:r>
            <a:r>
              <a:rPr lang="en-US" altLang="zh-CN" sz="2800" dirty="0"/>
              <a:t>socket</a:t>
            </a:r>
            <a:r>
              <a:rPr lang="zh-CN" altLang="en-US" sz="2800" dirty="0"/>
              <a:t>翻译为套接字，</a:t>
            </a:r>
            <a:r>
              <a:rPr lang="en-US" altLang="zh-CN" sz="2800" b="1" dirty="0"/>
              <a:t>socket</a:t>
            </a:r>
            <a:r>
              <a:rPr lang="zh-CN" altLang="en-US" sz="2800" b="1" dirty="0"/>
              <a:t>是在应用层和传输层之间的一个抽象层，它把</a:t>
            </a:r>
            <a:r>
              <a:rPr lang="en-US" altLang="zh-CN" sz="2800" b="1" dirty="0"/>
              <a:t>TCP/IP</a:t>
            </a:r>
            <a:r>
              <a:rPr lang="zh-CN" altLang="en-US" sz="2800" b="1" dirty="0"/>
              <a:t>层复杂的操作抽象为几个简单的接口供应用层</a:t>
            </a:r>
            <a:r>
              <a:rPr lang="zh-CN" altLang="en-US" sz="2800" b="1" dirty="0" smtClean="0"/>
              <a:t>调用以实现</a:t>
            </a:r>
            <a:r>
              <a:rPr lang="zh-CN" altLang="en-US" sz="2800" b="1" dirty="0"/>
              <a:t>进程在网络中通信。</a:t>
            </a:r>
          </a:p>
          <a:p>
            <a:endParaRPr lang="zh-CN" altLang="en-US" dirty="0"/>
          </a:p>
        </p:txBody>
      </p:sp>
      <p:sp>
        <p:nvSpPr>
          <p:cNvPr id="5"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Socket_</a:t>
            </a:r>
            <a:r>
              <a:rPr lang="zh-CN" altLang="en-US" sz="2400" dirty="0" smtClean="0">
                <a:latin typeface="微软雅黑" pitchFamily="34" charset="-122"/>
                <a:ea typeface="微软雅黑" pitchFamily="34" charset="-122"/>
                <a:cs typeface="+mj-cs"/>
              </a:rPr>
              <a:t>进程间通信</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8499844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539551" y="908720"/>
            <a:ext cx="7777361"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fr-FR" altLang="zh-CN" dirty="0"/>
              <a:t>public class HessionCodec extends AbstractRpcCodec implements RpcCodec {</a:t>
            </a:r>
          </a:p>
          <a:p>
            <a:endParaRPr lang="zh-CN" altLang="en-US" dirty="0"/>
          </a:p>
          <a:p>
            <a:r>
              <a:rPr lang="en-US" altLang="zh-CN" dirty="0"/>
              <a:t>public byte[] </a:t>
            </a:r>
            <a:r>
              <a:rPr lang="en-US" altLang="zh-CN" dirty="0" err="1"/>
              <a:t>doEncode</a:t>
            </a:r>
            <a:r>
              <a:rPr lang="en-US" altLang="zh-CN" dirty="0"/>
              <a:t>(Object request) throws Exception{</a:t>
            </a:r>
          </a:p>
          <a:p>
            <a:pPr lvl="1"/>
            <a:r>
              <a:rPr lang="en-US" altLang="zh-CN" dirty="0" err="1"/>
              <a:t>ByteArrayOutputStream</a:t>
            </a:r>
            <a:r>
              <a:rPr lang="en-US" altLang="zh-CN" dirty="0"/>
              <a:t> </a:t>
            </a:r>
            <a:r>
              <a:rPr lang="en-US" altLang="zh-CN" dirty="0" err="1"/>
              <a:t>byteArray</a:t>
            </a:r>
            <a:r>
              <a:rPr lang="en-US" altLang="zh-CN" dirty="0"/>
              <a:t> = new </a:t>
            </a:r>
            <a:r>
              <a:rPr lang="en-US" altLang="zh-CN" dirty="0" err="1"/>
              <a:t>ByteArrayOutputStream</a:t>
            </a:r>
            <a:r>
              <a:rPr lang="en-US" altLang="zh-CN" dirty="0"/>
              <a:t>();</a:t>
            </a:r>
          </a:p>
          <a:p>
            <a:pPr lvl="1"/>
            <a:r>
              <a:rPr lang="en-US" altLang="zh-CN" dirty="0"/>
              <a:t>Hessian2Output output = new Hessian2Output(</a:t>
            </a:r>
            <a:r>
              <a:rPr lang="en-US" altLang="zh-CN" dirty="0" err="1"/>
              <a:t>byteArray</a:t>
            </a:r>
            <a:r>
              <a:rPr lang="en-US" altLang="zh-CN" dirty="0"/>
              <a:t>);</a:t>
            </a:r>
          </a:p>
          <a:p>
            <a:pPr lvl="1"/>
            <a:r>
              <a:rPr lang="en-US" altLang="zh-CN" dirty="0" err="1"/>
              <a:t>output.writeObject</a:t>
            </a:r>
            <a:r>
              <a:rPr lang="en-US" altLang="zh-CN" dirty="0"/>
              <a:t>(request);</a:t>
            </a:r>
          </a:p>
          <a:p>
            <a:pPr lvl="1"/>
            <a:r>
              <a:rPr lang="en-US" altLang="zh-CN" dirty="0" err="1"/>
              <a:t>output.close</a:t>
            </a:r>
            <a:r>
              <a:rPr lang="en-US" altLang="zh-CN" dirty="0"/>
              <a:t>();</a:t>
            </a:r>
          </a:p>
          <a:p>
            <a:pPr lvl="1"/>
            <a:r>
              <a:rPr lang="en-US" altLang="zh-CN" dirty="0"/>
              <a:t>return </a:t>
            </a:r>
            <a:r>
              <a:rPr lang="en-US" altLang="zh-CN" dirty="0" err="1"/>
              <a:t>byteArray.toByteArray</a:t>
            </a:r>
            <a:r>
              <a:rPr lang="en-US" altLang="zh-CN" dirty="0"/>
              <a:t>();</a:t>
            </a:r>
          </a:p>
          <a:p>
            <a:r>
              <a:rPr lang="en-US" altLang="zh-CN" dirty="0"/>
              <a:t>}</a:t>
            </a:r>
          </a:p>
          <a:p>
            <a:endParaRPr lang="zh-CN" altLang="en-US" dirty="0"/>
          </a:p>
          <a:p>
            <a:r>
              <a:rPr lang="en-US" altLang="zh-CN" dirty="0"/>
              <a:t>public Object </a:t>
            </a:r>
            <a:r>
              <a:rPr lang="en-US" altLang="zh-CN" dirty="0" err="1"/>
              <a:t>doDecode</a:t>
            </a:r>
            <a:r>
              <a:rPr lang="en-US" altLang="zh-CN" dirty="0"/>
              <a:t>(byte[] bytes) throws Exception{</a:t>
            </a:r>
          </a:p>
          <a:p>
            <a:pPr lvl="1"/>
            <a:r>
              <a:rPr lang="en-US" altLang="zh-CN" dirty="0"/>
              <a:t>Hessian2Input input = new Hessian2Input(new </a:t>
            </a:r>
            <a:r>
              <a:rPr lang="en-US" altLang="zh-CN" dirty="0" err="1"/>
              <a:t>ByteArrayInputStream</a:t>
            </a:r>
            <a:r>
              <a:rPr lang="en-US" altLang="zh-CN" dirty="0"/>
              <a:t>(bytes));</a:t>
            </a:r>
          </a:p>
          <a:p>
            <a:pPr lvl="1"/>
            <a:r>
              <a:rPr lang="en-US" altLang="zh-CN" dirty="0"/>
              <a:t>Object </a:t>
            </a:r>
            <a:r>
              <a:rPr lang="en-US" altLang="zh-CN" dirty="0" err="1"/>
              <a:t>resultObject</a:t>
            </a:r>
            <a:r>
              <a:rPr lang="en-US" altLang="zh-CN" dirty="0"/>
              <a:t> = </a:t>
            </a:r>
            <a:r>
              <a:rPr lang="en-US" altLang="zh-CN" dirty="0" err="1"/>
              <a:t>input.readObject</a:t>
            </a:r>
            <a:r>
              <a:rPr lang="en-US" altLang="zh-CN" dirty="0"/>
              <a:t>();</a:t>
            </a:r>
          </a:p>
          <a:p>
            <a:pPr lvl="1"/>
            <a:r>
              <a:rPr lang="en-US" altLang="zh-CN" dirty="0" err="1"/>
              <a:t>input.close</a:t>
            </a:r>
            <a:r>
              <a:rPr lang="en-US" altLang="zh-CN" dirty="0"/>
              <a:t>();</a:t>
            </a:r>
          </a:p>
          <a:p>
            <a:pPr lvl="1"/>
            <a:r>
              <a:rPr lang="en-US" altLang="zh-CN" dirty="0"/>
              <a:t>return </a:t>
            </a:r>
            <a:r>
              <a:rPr lang="en-US" altLang="zh-CN" dirty="0" err="1"/>
              <a:t>resultObject</a:t>
            </a:r>
            <a:r>
              <a:rPr lang="en-US" altLang="zh-CN" dirty="0"/>
              <a:t>;</a:t>
            </a:r>
          </a:p>
          <a:p>
            <a:r>
              <a:rPr lang="en-US" altLang="zh-CN" dirty="0"/>
              <a:t>}</a:t>
            </a:r>
          </a:p>
          <a:p>
            <a:endParaRPr lang="zh-CN" altLang="en-US" dirty="0"/>
          </a:p>
          <a:p>
            <a:r>
              <a:rPr lang="en-US" altLang="zh-CN" dirty="0"/>
              <a:t>}</a:t>
            </a:r>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a:latin typeface="微软雅黑" pitchFamily="34" charset="-122"/>
                <a:ea typeface="微软雅黑" pitchFamily="34" charset="-122"/>
              </a:rPr>
              <a:t>h</a:t>
            </a:r>
            <a:r>
              <a:rPr lang="en-US" altLang="zh-CN" sz="2400" dirty="0" smtClean="0">
                <a:latin typeface="微软雅黑" pitchFamily="34" charset="-122"/>
                <a:ea typeface="微软雅黑" pitchFamily="34" charset="-122"/>
              </a:rPr>
              <a:t>essian</a:t>
            </a:r>
            <a:r>
              <a:rPr lang="zh-CN" altLang="en-US" sz="2400" dirty="0" smtClean="0">
                <a:latin typeface="微软雅黑" pitchFamily="34" charset="-122"/>
                <a:ea typeface="微软雅黑" pitchFamily="34" charset="-122"/>
              </a:rPr>
              <a:t>对象序列化</a:t>
            </a:r>
            <a:r>
              <a:rPr lang="en-US" altLang="zh-CN" sz="2400" dirty="0" err="1"/>
              <a:t>HessianCodec</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472763776"/>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539551" y="908720"/>
            <a:ext cx="7777361"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fr-FR" altLang="zh-CN" dirty="0"/>
              <a:t>public class </a:t>
            </a:r>
            <a:r>
              <a:rPr lang="en-US" altLang="zh-CN" dirty="0" err="1"/>
              <a:t>FstCodec</a:t>
            </a:r>
            <a:r>
              <a:rPr lang="fr-FR" altLang="zh-CN" dirty="0" smtClean="0"/>
              <a:t> </a:t>
            </a:r>
            <a:r>
              <a:rPr lang="fr-FR" altLang="zh-CN" dirty="0"/>
              <a:t>extends AbstractRpcCodec implements RpcCodec {</a:t>
            </a:r>
          </a:p>
          <a:p>
            <a:r>
              <a:rPr lang="en-US" altLang="zh-CN" dirty="0"/>
              <a:t>static </a:t>
            </a:r>
            <a:r>
              <a:rPr lang="en-US" altLang="zh-CN" dirty="0" err="1"/>
              <a:t>FSTConfiguration</a:t>
            </a:r>
            <a:r>
              <a:rPr lang="en-US" altLang="zh-CN" dirty="0"/>
              <a:t> </a:t>
            </a:r>
            <a:r>
              <a:rPr lang="en-US" altLang="zh-CN" dirty="0" err="1"/>
              <a:t>conf</a:t>
            </a:r>
            <a:r>
              <a:rPr lang="en-US" altLang="zh-CN" dirty="0"/>
              <a:t> = </a:t>
            </a:r>
            <a:r>
              <a:rPr lang="en-US" altLang="zh-CN" dirty="0" smtClean="0"/>
              <a:t>    </a:t>
            </a:r>
            <a:r>
              <a:rPr lang="en-US" altLang="zh-CN" dirty="0" err="1" smtClean="0"/>
              <a:t>FSTConfiguration.createDefaultConfiguration</a:t>
            </a:r>
            <a:r>
              <a:rPr lang="en-US" altLang="zh-CN" dirty="0" smtClean="0"/>
              <a:t>();</a:t>
            </a:r>
          </a:p>
          <a:p>
            <a:endParaRPr lang="zh-CN" altLang="en-US" dirty="0"/>
          </a:p>
          <a:p>
            <a:r>
              <a:rPr lang="en-US" altLang="zh-CN" dirty="0"/>
              <a:t>public byte[] </a:t>
            </a:r>
            <a:r>
              <a:rPr lang="en-US" altLang="zh-CN" dirty="0" err="1"/>
              <a:t>doEncode</a:t>
            </a:r>
            <a:r>
              <a:rPr lang="en-US" altLang="zh-CN" dirty="0"/>
              <a:t>(Object request) throws Exception{</a:t>
            </a:r>
          </a:p>
          <a:p>
            <a:pPr lvl="1"/>
            <a:r>
              <a:rPr lang="en-US" altLang="zh-CN" dirty="0" err="1"/>
              <a:t>ByteArrayOutputStream</a:t>
            </a:r>
            <a:r>
              <a:rPr lang="en-US" altLang="zh-CN" dirty="0"/>
              <a:t> </a:t>
            </a:r>
            <a:r>
              <a:rPr lang="en-US" altLang="zh-CN" dirty="0" err="1"/>
              <a:t>byteArray</a:t>
            </a:r>
            <a:r>
              <a:rPr lang="en-US" altLang="zh-CN" dirty="0"/>
              <a:t> = new </a:t>
            </a:r>
            <a:r>
              <a:rPr lang="en-US" altLang="zh-CN" dirty="0" err="1"/>
              <a:t>ByteArrayOutputStream</a:t>
            </a:r>
            <a:r>
              <a:rPr lang="en-US" altLang="zh-CN" dirty="0"/>
              <a:t>();</a:t>
            </a:r>
          </a:p>
          <a:p>
            <a:pPr lvl="1"/>
            <a:r>
              <a:rPr lang="en-US" altLang="zh-CN" dirty="0" err="1"/>
              <a:t>FSTObjectOutput</a:t>
            </a:r>
            <a:r>
              <a:rPr lang="en-US" altLang="zh-CN" dirty="0"/>
              <a:t> out = </a:t>
            </a:r>
            <a:r>
              <a:rPr lang="en-US" altLang="zh-CN" i="1" dirty="0" err="1"/>
              <a:t>conf.getObjectOutput</a:t>
            </a:r>
            <a:r>
              <a:rPr lang="en-US" altLang="zh-CN" i="1" dirty="0"/>
              <a:t>(</a:t>
            </a:r>
            <a:r>
              <a:rPr lang="en-US" altLang="zh-CN" i="1" dirty="0" err="1"/>
              <a:t>outPut</a:t>
            </a:r>
            <a:r>
              <a:rPr lang="en-US" altLang="zh-CN" i="1" dirty="0" smtClean="0"/>
              <a:t>);</a:t>
            </a:r>
          </a:p>
          <a:p>
            <a:pPr lvl="1"/>
            <a:r>
              <a:rPr lang="en-US" altLang="zh-CN" dirty="0" err="1" smtClean="0"/>
              <a:t>output.writeObject</a:t>
            </a:r>
            <a:r>
              <a:rPr lang="en-US" altLang="zh-CN" dirty="0" smtClean="0"/>
              <a:t>(request</a:t>
            </a:r>
            <a:r>
              <a:rPr lang="en-US" altLang="zh-CN" dirty="0"/>
              <a:t>);</a:t>
            </a:r>
          </a:p>
          <a:p>
            <a:pPr lvl="1"/>
            <a:r>
              <a:rPr lang="en-US" altLang="zh-CN" dirty="0" err="1"/>
              <a:t>output.close</a:t>
            </a:r>
            <a:r>
              <a:rPr lang="en-US" altLang="zh-CN" dirty="0"/>
              <a:t>();</a:t>
            </a:r>
          </a:p>
          <a:p>
            <a:pPr lvl="1"/>
            <a:r>
              <a:rPr lang="en-US" altLang="zh-CN" dirty="0"/>
              <a:t>return </a:t>
            </a:r>
            <a:r>
              <a:rPr lang="en-US" altLang="zh-CN" dirty="0" err="1"/>
              <a:t>byteArray.toByteArray</a:t>
            </a:r>
            <a:r>
              <a:rPr lang="en-US" altLang="zh-CN" dirty="0"/>
              <a:t>();</a:t>
            </a:r>
          </a:p>
          <a:p>
            <a:r>
              <a:rPr lang="en-US" altLang="zh-CN" dirty="0"/>
              <a:t>}</a:t>
            </a:r>
          </a:p>
          <a:p>
            <a:endParaRPr lang="zh-CN" altLang="en-US" dirty="0"/>
          </a:p>
          <a:p>
            <a:r>
              <a:rPr lang="en-US" altLang="zh-CN" dirty="0"/>
              <a:t>public Object </a:t>
            </a:r>
            <a:r>
              <a:rPr lang="en-US" altLang="zh-CN" dirty="0" err="1"/>
              <a:t>doDecode</a:t>
            </a:r>
            <a:r>
              <a:rPr lang="en-US" altLang="zh-CN" dirty="0"/>
              <a:t>(byte[] bytes) throws Exception{</a:t>
            </a:r>
          </a:p>
          <a:p>
            <a:pPr lvl="1"/>
            <a:r>
              <a:rPr lang="en-US" altLang="zh-CN" dirty="0" err="1" smtClean="0"/>
              <a:t>ByteArrayInputStream</a:t>
            </a:r>
            <a:r>
              <a:rPr lang="en-US" altLang="zh-CN" dirty="0" smtClean="0"/>
              <a:t> </a:t>
            </a:r>
            <a:r>
              <a:rPr lang="en-US" altLang="zh-CN" i="1" u="sng" dirty="0" smtClean="0"/>
              <a:t>input </a:t>
            </a:r>
            <a:r>
              <a:rPr lang="en-US" altLang="zh-CN" dirty="0" smtClean="0"/>
              <a:t>= </a:t>
            </a:r>
            <a:r>
              <a:rPr lang="en-US" altLang="zh-CN" dirty="0"/>
              <a:t>new </a:t>
            </a:r>
            <a:r>
              <a:rPr lang="en-US" altLang="zh-CN" dirty="0" err="1"/>
              <a:t>ByteArrayInputStream</a:t>
            </a:r>
            <a:r>
              <a:rPr lang="en-US" altLang="zh-CN" dirty="0" smtClean="0"/>
              <a:t>(bytes);</a:t>
            </a:r>
            <a:endParaRPr lang="en-US" altLang="zh-CN" dirty="0"/>
          </a:p>
          <a:p>
            <a:pPr lvl="1"/>
            <a:r>
              <a:rPr lang="en-US" altLang="zh-CN" dirty="0" err="1"/>
              <a:t>FSTObjectInput</a:t>
            </a:r>
            <a:r>
              <a:rPr lang="en-US" altLang="zh-CN" dirty="0"/>
              <a:t> in = </a:t>
            </a:r>
            <a:r>
              <a:rPr lang="en-US" altLang="zh-CN" i="1" dirty="0" err="1"/>
              <a:t>conf.getObjectInput</a:t>
            </a:r>
            <a:r>
              <a:rPr lang="en-US" altLang="zh-CN" i="1" dirty="0"/>
              <a:t>(input</a:t>
            </a:r>
            <a:r>
              <a:rPr lang="en-US" altLang="zh-CN" i="1" dirty="0" smtClean="0"/>
              <a:t>);</a:t>
            </a:r>
          </a:p>
          <a:p>
            <a:pPr lvl="1"/>
            <a:r>
              <a:rPr lang="en-US" altLang="zh-CN" dirty="0" smtClean="0"/>
              <a:t>Object </a:t>
            </a:r>
            <a:r>
              <a:rPr lang="en-US" altLang="zh-CN" dirty="0" err="1"/>
              <a:t>resultObject</a:t>
            </a:r>
            <a:r>
              <a:rPr lang="en-US" altLang="zh-CN" dirty="0"/>
              <a:t> = </a:t>
            </a:r>
            <a:r>
              <a:rPr lang="en-US" altLang="zh-CN" dirty="0" err="1"/>
              <a:t>input.readObject</a:t>
            </a:r>
            <a:r>
              <a:rPr lang="en-US" altLang="zh-CN" dirty="0"/>
              <a:t>();</a:t>
            </a:r>
          </a:p>
          <a:p>
            <a:pPr lvl="1"/>
            <a:r>
              <a:rPr lang="en-US" altLang="zh-CN" dirty="0" err="1"/>
              <a:t>input.close</a:t>
            </a:r>
            <a:r>
              <a:rPr lang="en-US" altLang="zh-CN" dirty="0"/>
              <a:t>();</a:t>
            </a:r>
          </a:p>
          <a:p>
            <a:pPr lvl="1"/>
            <a:r>
              <a:rPr lang="en-US" altLang="zh-CN" dirty="0"/>
              <a:t>return </a:t>
            </a:r>
            <a:r>
              <a:rPr lang="en-US" altLang="zh-CN" dirty="0" err="1"/>
              <a:t>resultObject</a:t>
            </a:r>
            <a:r>
              <a:rPr lang="en-US" altLang="zh-CN" dirty="0"/>
              <a:t>;</a:t>
            </a:r>
          </a:p>
          <a:p>
            <a:r>
              <a:rPr lang="en-US" altLang="zh-CN" dirty="0"/>
              <a:t>}</a:t>
            </a:r>
          </a:p>
          <a:p>
            <a:endParaRPr lang="zh-CN" altLang="en-US" dirty="0"/>
          </a:p>
          <a:p>
            <a:r>
              <a:rPr lang="en-US" altLang="zh-CN" dirty="0"/>
              <a:t>}</a:t>
            </a:r>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err="1" smtClean="0">
                <a:latin typeface="微软雅黑" pitchFamily="34" charset="-122"/>
                <a:ea typeface="微软雅黑" pitchFamily="34" charset="-122"/>
              </a:rPr>
              <a:t>Fst</a:t>
            </a:r>
            <a:r>
              <a:rPr lang="zh-CN" altLang="en-US" sz="2400" dirty="0" smtClean="0">
                <a:latin typeface="微软雅黑" pitchFamily="34" charset="-122"/>
                <a:ea typeface="微软雅黑" pitchFamily="34" charset="-122"/>
              </a:rPr>
              <a:t>对象序列化</a:t>
            </a:r>
            <a:r>
              <a:rPr lang="en-US" altLang="zh-CN" sz="2400" dirty="0" err="1"/>
              <a:t>FstCodec</a:t>
            </a:r>
            <a:r>
              <a:rPr lang="fr-FR" altLang="zh-CN" sz="2400" dirty="0"/>
              <a:t> </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3654621850"/>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539551" y="908720"/>
            <a:ext cx="7777361"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dirty="0"/>
              <a:t>public byte[] encode(Object request) throws </a:t>
            </a:r>
            <a:r>
              <a:rPr lang="en-US" altLang="zh-CN" dirty="0" err="1"/>
              <a:t>RpcException</a:t>
            </a:r>
            <a:r>
              <a:rPr lang="en-US" altLang="zh-CN" dirty="0"/>
              <a:t>{</a:t>
            </a:r>
          </a:p>
          <a:p>
            <a:pPr lvl="1"/>
            <a:r>
              <a:rPr lang="en-US" altLang="zh-CN" dirty="0"/>
              <a:t>Output </a:t>
            </a:r>
            <a:r>
              <a:rPr lang="en-US" altLang="zh-CN" dirty="0" err="1"/>
              <a:t>output</a:t>
            </a:r>
            <a:r>
              <a:rPr lang="en-US" altLang="zh-CN" dirty="0"/>
              <a:t> = new Output(new </a:t>
            </a:r>
            <a:r>
              <a:rPr lang="en-US" altLang="zh-CN" dirty="0" err="1"/>
              <a:t>ByteArrayOutputStream</a:t>
            </a:r>
            <a:r>
              <a:rPr lang="en-US" altLang="zh-CN" dirty="0"/>
              <a:t>());</a:t>
            </a:r>
          </a:p>
          <a:p>
            <a:pPr lvl="1"/>
            <a:r>
              <a:rPr lang="en-US" altLang="zh-CN" dirty="0" err="1" smtClean="0"/>
              <a:t>kryos.get</a:t>
            </a:r>
            <a:r>
              <a:rPr lang="en-US" altLang="zh-CN" dirty="0" smtClean="0"/>
              <a:t>().</a:t>
            </a:r>
            <a:r>
              <a:rPr lang="en-US" altLang="zh-CN" dirty="0" err="1" smtClean="0"/>
              <a:t>writeClassAndObject</a:t>
            </a:r>
            <a:r>
              <a:rPr lang="en-US" altLang="zh-CN" dirty="0" smtClean="0"/>
              <a:t>(output</a:t>
            </a:r>
            <a:r>
              <a:rPr lang="en-US" altLang="zh-CN" dirty="0"/>
              <a:t>, request);</a:t>
            </a:r>
          </a:p>
          <a:p>
            <a:pPr lvl="1"/>
            <a:r>
              <a:rPr lang="en-US" altLang="zh-CN" dirty="0"/>
              <a:t>return </a:t>
            </a:r>
            <a:r>
              <a:rPr lang="en-US" altLang="zh-CN" dirty="0" err="1"/>
              <a:t>output.toBytes</a:t>
            </a:r>
            <a:r>
              <a:rPr lang="en-US" altLang="zh-CN" dirty="0"/>
              <a:t>();</a:t>
            </a:r>
          </a:p>
          <a:p>
            <a:r>
              <a:rPr lang="en-US" altLang="zh-CN" dirty="0"/>
              <a:t>}</a:t>
            </a:r>
          </a:p>
          <a:p>
            <a:endParaRPr lang="zh-CN" altLang="en-US" dirty="0"/>
          </a:p>
          <a:p>
            <a:r>
              <a:rPr lang="en-US" altLang="zh-CN" dirty="0"/>
              <a:t>public Object decode(byte[] bytes) throws </a:t>
            </a:r>
            <a:r>
              <a:rPr lang="en-US" altLang="zh-CN" dirty="0" err="1"/>
              <a:t>RpcException</a:t>
            </a:r>
            <a:r>
              <a:rPr lang="en-US" altLang="zh-CN" dirty="0"/>
              <a:t> {</a:t>
            </a:r>
          </a:p>
          <a:p>
            <a:pPr lvl="1"/>
            <a:r>
              <a:rPr lang="en-US" altLang="zh-CN" dirty="0"/>
              <a:t>Input </a:t>
            </a:r>
            <a:r>
              <a:rPr lang="en-US" altLang="zh-CN" dirty="0" err="1"/>
              <a:t>input</a:t>
            </a:r>
            <a:r>
              <a:rPr lang="en-US" altLang="zh-CN" dirty="0"/>
              <a:t> = new Input(bytes);</a:t>
            </a:r>
          </a:p>
          <a:p>
            <a:pPr lvl="1"/>
            <a:r>
              <a:rPr lang="en-US" altLang="zh-CN" dirty="0"/>
              <a:t>return </a:t>
            </a:r>
            <a:r>
              <a:rPr lang="en-US" altLang="zh-CN" dirty="0" err="1"/>
              <a:t>kryos.get</a:t>
            </a:r>
            <a:r>
              <a:rPr lang="en-US" altLang="zh-CN" dirty="0" smtClean="0"/>
              <a:t>().</a:t>
            </a:r>
            <a:r>
              <a:rPr lang="en-US" altLang="zh-CN" dirty="0" err="1" smtClean="0"/>
              <a:t>readClassAndObject</a:t>
            </a:r>
            <a:r>
              <a:rPr lang="en-US" altLang="zh-CN" dirty="0" smtClean="0"/>
              <a:t>(input</a:t>
            </a:r>
            <a:r>
              <a:rPr lang="en-US" altLang="zh-CN" dirty="0"/>
              <a:t>);</a:t>
            </a:r>
          </a:p>
          <a:p>
            <a:r>
              <a:rPr lang="en-US" altLang="zh-CN" dirty="0" smtClean="0"/>
              <a:t>}</a:t>
            </a:r>
          </a:p>
          <a:p>
            <a:r>
              <a:rPr lang="en-US" altLang="zh-CN" dirty="0"/>
              <a:t>private static final </a:t>
            </a:r>
            <a:r>
              <a:rPr lang="en-US" altLang="zh-CN" dirty="0" err="1"/>
              <a:t>ThreadLocal</a:t>
            </a:r>
            <a:r>
              <a:rPr lang="en-US" altLang="zh-CN" dirty="0"/>
              <a:t>&lt;</a:t>
            </a:r>
            <a:r>
              <a:rPr lang="en-US" altLang="zh-CN" dirty="0" err="1"/>
              <a:t>Kryo</a:t>
            </a:r>
            <a:r>
              <a:rPr lang="en-US" altLang="zh-CN" dirty="0"/>
              <a:t>&gt; </a:t>
            </a:r>
            <a:r>
              <a:rPr lang="en-US" altLang="zh-CN" dirty="0" err="1"/>
              <a:t>kryos</a:t>
            </a:r>
            <a:r>
              <a:rPr lang="en-US" altLang="zh-CN" dirty="0"/>
              <a:t> = new </a:t>
            </a:r>
            <a:r>
              <a:rPr lang="en-US" altLang="zh-CN" dirty="0" err="1"/>
              <a:t>ThreadLocal</a:t>
            </a:r>
            <a:r>
              <a:rPr lang="en-US" altLang="zh-CN" dirty="0"/>
              <a:t>&lt;</a:t>
            </a:r>
            <a:r>
              <a:rPr lang="en-US" altLang="zh-CN" dirty="0" err="1"/>
              <a:t>Kryo</a:t>
            </a:r>
            <a:r>
              <a:rPr lang="en-US" altLang="zh-CN" dirty="0"/>
              <a:t>&gt;() {</a:t>
            </a:r>
          </a:p>
          <a:p>
            <a:pPr lvl="1"/>
            <a:r>
              <a:rPr lang="en-US" altLang="zh-CN" dirty="0"/>
              <a:t>protected </a:t>
            </a:r>
            <a:r>
              <a:rPr lang="en-US" altLang="zh-CN" dirty="0" err="1"/>
              <a:t>Kryo</a:t>
            </a:r>
            <a:r>
              <a:rPr lang="en-US" altLang="zh-CN" dirty="0"/>
              <a:t> </a:t>
            </a:r>
            <a:r>
              <a:rPr lang="en-US" altLang="zh-CN" dirty="0" err="1"/>
              <a:t>initialValue</a:t>
            </a:r>
            <a:r>
              <a:rPr lang="en-US" altLang="zh-CN" dirty="0"/>
              <a:t>() {</a:t>
            </a:r>
          </a:p>
          <a:p>
            <a:pPr lvl="2"/>
            <a:r>
              <a:rPr lang="en-US" altLang="zh-CN" dirty="0" err="1"/>
              <a:t>Kryo</a:t>
            </a:r>
            <a:r>
              <a:rPr lang="en-US" altLang="zh-CN" dirty="0"/>
              <a:t> </a:t>
            </a:r>
            <a:r>
              <a:rPr lang="en-US" altLang="zh-CN" dirty="0" err="1"/>
              <a:t>kryo</a:t>
            </a:r>
            <a:r>
              <a:rPr lang="en-US" altLang="zh-CN" dirty="0"/>
              <a:t> = new </a:t>
            </a:r>
            <a:r>
              <a:rPr lang="en-US" altLang="zh-CN" dirty="0" err="1"/>
              <a:t>Kryo</a:t>
            </a:r>
            <a:r>
              <a:rPr lang="en-US" altLang="zh-CN" dirty="0"/>
              <a:t>();</a:t>
            </a:r>
          </a:p>
          <a:p>
            <a:pPr lvl="2"/>
            <a:r>
              <a:rPr lang="en-US" altLang="zh-CN" dirty="0" err="1"/>
              <a:t>kryo.register</a:t>
            </a:r>
            <a:r>
              <a:rPr lang="en-US" altLang="zh-CN" dirty="0"/>
              <a:t>(</a:t>
            </a:r>
            <a:r>
              <a:rPr lang="en-US" altLang="zh-CN" dirty="0" err="1"/>
              <a:t>RpcRequest.class</a:t>
            </a:r>
            <a:r>
              <a:rPr lang="en-US" altLang="zh-CN" dirty="0"/>
              <a:t>);</a:t>
            </a:r>
          </a:p>
          <a:p>
            <a:pPr lvl="2"/>
            <a:r>
              <a:rPr lang="en-US" altLang="zh-CN" dirty="0" err="1"/>
              <a:t>kryo.register</a:t>
            </a:r>
            <a:r>
              <a:rPr lang="en-US" altLang="zh-CN" dirty="0"/>
              <a:t>(</a:t>
            </a:r>
            <a:r>
              <a:rPr lang="en-US" altLang="zh-CN" dirty="0" err="1"/>
              <a:t>RpcResponse.class</a:t>
            </a:r>
            <a:r>
              <a:rPr lang="en-US" altLang="zh-CN" dirty="0" smtClean="0"/>
              <a:t>); </a:t>
            </a:r>
            <a:r>
              <a:rPr lang="en-US" altLang="zh-CN" dirty="0" err="1" smtClean="0"/>
              <a:t>kryo.setRegistrationRequired</a:t>
            </a:r>
            <a:r>
              <a:rPr lang="en-US" altLang="zh-CN" dirty="0" smtClean="0"/>
              <a:t>(false</a:t>
            </a:r>
            <a:r>
              <a:rPr lang="en-US" altLang="zh-CN" dirty="0"/>
              <a:t>);</a:t>
            </a:r>
          </a:p>
          <a:p>
            <a:pPr lvl="2"/>
            <a:r>
              <a:rPr lang="en-US" altLang="zh-CN" dirty="0" err="1"/>
              <a:t>kryo.setReferences</a:t>
            </a:r>
            <a:r>
              <a:rPr lang="en-US" altLang="zh-CN" dirty="0"/>
              <a:t>(false);</a:t>
            </a:r>
          </a:p>
          <a:p>
            <a:pPr lvl="2"/>
            <a:r>
              <a:rPr lang="en-US" altLang="zh-CN" dirty="0"/>
              <a:t>return </a:t>
            </a:r>
            <a:r>
              <a:rPr lang="en-US" altLang="zh-CN" dirty="0" err="1"/>
              <a:t>kryo</a:t>
            </a:r>
            <a:r>
              <a:rPr lang="en-US" altLang="zh-CN" dirty="0"/>
              <a:t>;</a:t>
            </a:r>
          </a:p>
          <a:p>
            <a:pPr lvl="1"/>
            <a:r>
              <a:rPr lang="en-US" altLang="zh-CN" dirty="0"/>
              <a:t>}</a:t>
            </a:r>
          </a:p>
          <a:p>
            <a:r>
              <a:rPr lang="en-US" altLang="zh-CN" dirty="0"/>
              <a:t>};</a:t>
            </a:r>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err="1" smtClean="0">
                <a:latin typeface="微软雅黑" pitchFamily="34" charset="-122"/>
                <a:ea typeface="微软雅黑" pitchFamily="34" charset="-122"/>
              </a:rPr>
              <a:t>kryo</a:t>
            </a:r>
            <a:r>
              <a:rPr lang="zh-CN" altLang="en-US" sz="2400" dirty="0" smtClean="0">
                <a:latin typeface="微软雅黑" pitchFamily="34" charset="-122"/>
                <a:ea typeface="微软雅黑" pitchFamily="34" charset="-122"/>
              </a:rPr>
              <a:t>对象序列化</a:t>
            </a:r>
            <a:r>
              <a:rPr lang="en-US" altLang="zh-CN" sz="2400" dirty="0" err="1"/>
              <a:t>KryoCodec</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19710681"/>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539551" y="585554"/>
            <a:ext cx="77773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b="1" dirty="0" smtClean="0">
                <a:latin typeface="Times New Roman" pitchFamily="18" charset="0"/>
              </a:rPr>
              <a:t>      </a:t>
            </a:r>
            <a:r>
              <a:rPr lang="zh-CN" altLang="en-US" dirty="0" smtClean="0"/>
              <a:t>以包含</a:t>
            </a:r>
            <a:r>
              <a:rPr lang="en-US" altLang="zh-CN" dirty="0" smtClean="0"/>
              <a:t>15</a:t>
            </a:r>
            <a:r>
              <a:rPr lang="zh-CN" altLang="en-US" dirty="0" smtClean="0"/>
              <a:t>个常用字段的订单</a:t>
            </a:r>
            <a:r>
              <a:rPr lang="en-US" altLang="zh-CN" dirty="0" smtClean="0"/>
              <a:t>so</a:t>
            </a:r>
            <a:r>
              <a:rPr lang="zh-CN" altLang="en-US" dirty="0" smtClean="0"/>
              <a:t>对象来测试序列化框架性能，进行</a:t>
            </a:r>
            <a:r>
              <a:rPr lang="en-US" altLang="zh-CN" dirty="0" smtClean="0"/>
              <a:t>10</a:t>
            </a:r>
            <a:r>
              <a:rPr lang="zh-CN" altLang="en-US" dirty="0" smtClean="0"/>
              <a:t>万次序列化。</a:t>
            </a:r>
            <a:endParaRPr lang="en-US" altLang="zh-CN" dirty="0" smtClean="0"/>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2400" dirty="0" smtClean="0">
                <a:latin typeface="微软雅黑" pitchFamily="34" charset="-122"/>
                <a:ea typeface="微软雅黑" pitchFamily="34" charset="-122"/>
              </a:rPr>
              <a:t>序列化框架比较</a:t>
            </a:r>
            <a:endParaRPr lang="zh-CN" altLang="en-US" sz="2400" dirty="0">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622177614"/>
              </p:ext>
            </p:extLst>
          </p:nvPr>
        </p:nvGraphicFramePr>
        <p:xfrm>
          <a:off x="585618" y="1235085"/>
          <a:ext cx="7896834" cy="3116364"/>
        </p:xfrm>
        <a:graphic>
          <a:graphicData uri="http://schemas.openxmlformats.org/drawingml/2006/table">
            <a:tbl>
              <a:tblPr firstRow="1" bandRow="1">
                <a:tableStyleId>{5C22544A-7EE6-4342-B048-85BDC9FD1C3A}</a:tableStyleId>
              </a:tblPr>
              <a:tblGrid>
                <a:gridCol w="1440160"/>
                <a:gridCol w="1602222"/>
                <a:gridCol w="2427226"/>
                <a:gridCol w="2427226"/>
              </a:tblGrid>
              <a:tr h="612068">
                <a:tc>
                  <a:txBody>
                    <a:bodyPr/>
                    <a:lstStyle/>
                    <a:p>
                      <a:r>
                        <a:rPr lang="zh-CN" altLang="en-US" dirty="0" smtClean="0"/>
                        <a:t>序列化框架</a:t>
                      </a:r>
                      <a:endParaRPr lang="zh-CN" altLang="en-US" dirty="0"/>
                    </a:p>
                  </a:txBody>
                  <a:tcPr/>
                </a:tc>
                <a:tc>
                  <a:txBody>
                    <a:bodyPr/>
                    <a:lstStyle/>
                    <a:p>
                      <a:r>
                        <a:rPr lang="zh-CN" altLang="en-US" dirty="0" smtClean="0"/>
                        <a:t>序列化数据大小（字节）</a:t>
                      </a:r>
                      <a:endParaRPr lang="zh-CN" altLang="en-US" dirty="0"/>
                    </a:p>
                  </a:txBody>
                  <a:tcPr/>
                </a:tc>
                <a:tc>
                  <a:txBody>
                    <a:bodyPr/>
                    <a:lstStyle/>
                    <a:p>
                      <a:r>
                        <a:rPr lang="zh-CN" altLang="en-US" dirty="0" smtClean="0"/>
                        <a:t>   序列化总耗时（</a:t>
                      </a:r>
                      <a:r>
                        <a:rPr lang="en-US" altLang="zh-CN" dirty="0" err="1" smtClean="0"/>
                        <a:t>ms</a:t>
                      </a:r>
                      <a:r>
                        <a:rPr lang="zh-CN" altLang="en-US"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序列化平均耗时（</a:t>
                      </a:r>
                      <a:r>
                        <a:rPr lang="en-US" altLang="zh-CN" dirty="0" err="1" smtClean="0"/>
                        <a:t>ms</a:t>
                      </a:r>
                      <a:r>
                        <a:rPr lang="zh-CN" altLang="en-US" dirty="0" smtClean="0"/>
                        <a:t>）</a:t>
                      </a:r>
                    </a:p>
                    <a:p>
                      <a:endParaRPr lang="zh-CN" altLang="en-US" dirty="0"/>
                    </a:p>
                  </a:txBody>
                  <a:tcPr/>
                </a:tc>
              </a:tr>
              <a:tr h="612068">
                <a:tc>
                  <a:txBody>
                    <a:bodyPr/>
                    <a:lstStyle/>
                    <a:p>
                      <a:r>
                        <a:rPr lang="en-US" altLang="zh-CN" kern="1200" dirty="0" smtClean="0">
                          <a:solidFill>
                            <a:schemeClr val="tx1"/>
                          </a:solidFill>
                          <a:latin typeface="Arial" charset="0"/>
                          <a:ea typeface="宋体" charset="-122"/>
                          <a:cs typeface="+mn-cs"/>
                        </a:rPr>
                        <a:t>Java 6 </a:t>
                      </a:r>
                      <a:r>
                        <a:rPr lang="zh-CN" altLang="en-US" kern="1200" dirty="0" smtClean="0">
                          <a:solidFill>
                            <a:schemeClr val="tx1"/>
                          </a:solidFill>
                          <a:latin typeface="Arial" charset="0"/>
                          <a:ea typeface="宋体" charset="-122"/>
                          <a:cs typeface="+mn-cs"/>
                        </a:rPr>
                        <a:t>原生</a:t>
                      </a:r>
                      <a:endParaRPr lang="zh-CN" altLang="en-US" kern="1200" dirty="0">
                        <a:solidFill>
                          <a:schemeClr val="tx1"/>
                        </a:solidFill>
                        <a:latin typeface="Arial" charset="0"/>
                        <a:ea typeface="宋体" charset="-122"/>
                        <a:cs typeface="+mn-cs"/>
                      </a:endParaRPr>
                    </a:p>
                  </a:txBody>
                  <a:tcPr/>
                </a:tc>
                <a:tc>
                  <a:txBody>
                    <a:bodyPr/>
                    <a:lstStyle/>
                    <a:p>
                      <a:r>
                        <a:rPr lang="en-US" altLang="zh-CN" sz="1800" kern="1200" dirty="0" smtClean="0">
                          <a:solidFill>
                            <a:schemeClr val="dk1"/>
                          </a:solidFill>
                          <a:latin typeface="+mn-lt"/>
                          <a:ea typeface="+mn-ea"/>
                          <a:cs typeface="+mn-cs"/>
                        </a:rPr>
                        <a:t>3927</a:t>
                      </a:r>
                      <a:endParaRPr lang="zh-CN" altLang="en-US" dirty="0"/>
                    </a:p>
                  </a:txBody>
                  <a:tcPr/>
                </a:tc>
                <a:tc>
                  <a:txBody>
                    <a:bodyPr/>
                    <a:lstStyle/>
                    <a:p>
                      <a:r>
                        <a:rPr lang="en-US" altLang="zh-CN" sz="1800" kern="1200" dirty="0" smtClean="0">
                          <a:solidFill>
                            <a:schemeClr val="dk1"/>
                          </a:solidFill>
                          <a:latin typeface="+mn-lt"/>
                          <a:ea typeface="+mn-ea"/>
                          <a:cs typeface="+mn-cs"/>
                        </a:rPr>
                        <a:t>3514</a:t>
                      </a:r>
                      <a:endParaRPr lang="zh-CN" altLang="en-US" dirty="0"/>
                    </a:p>
                  </a:txBody>
                  <a:tcPr/>
                </a:tc>
                <a:tc>
                  <a:txBody>
                    <a:bodyPr/>
                    <a:lstStyle/>
                    <a:p>
                      <a:r>
                        <a:rPr lang="en-US" altLang="zh-CN" dirty="0" smtClean="0"/>
                        <a:t>0.035</a:t>
                      </a:r>
                      <a:endParaRPr lang="zh-CN" altLang="en-US" dirty="0"/>
                    </a:p>
                  </a:txBody>
                  <a:tcPr/>
                </a:tc>
              </a:tr>
              <a:tr h="6120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Hessian  </a:t>
                      </a:r>
                      <a:r>
                        <a:rPr lang="en-US" altLang="zh-CN" baseline="0" dirty="0" smtClean="0"/>
                        <a:t> 4</a:t>
                      </a:r>
                      <a:r>
                        <a:rPr lang="en-US" altLang="zh-CN" dirty="0" smtClean="0"/>
                        <a:t>.0.38</a:t>
                      </a:r>
                      <a:endParaRPr lang="zh-CN" altLang="en-US" dirty="0" smtClean="0"/>
                    </a:p>
                  </a:txBody>
                  <a:tcPr/>
                </a:tc>
                <a:tc>
                  <a:txBody>
                    <a:bodyPr/>
                    <a:lstStyle/>
                    <a:p>
                      <a:r>
                        <a:rPr lang="en-US" altLang="zh-CN" dirty="0" smtClean="0"/>
                        <a:t>2502</a:t>
                      </a:r>
                      <a:endParaRPr lang="zh-CN" altLang="en-US" dirty="0"/>
                    </a:p>
                  </a:txBody>
                  <a:tcPr/>
                </a:tc>
                <a:tc>
                  <a:txBody>
                    <a:bodyPr/>
                    <a:lstStyle/>
                    <a:p>
                      <a:r>
                        <a:rPr lang="en-US" altLang="zh-CN" dirty="0" smtClean="0"/>
                        <a:t>2194</a:t>
                      </a:r>
                      <a:endParaRPr lang="zh-CN" altLang="en-US" dirty="0"/>
                    </a:p>
                  </a:txBody>
                  <a:tcPr/>
                </a:tc>
                <a:tc>
                  <a:txBody>
                    <a:bodyPr/>
                    <a:lstStyle/>
                    <a:p>
                      <a:r>
                        <a:rPr lang="en-US" altLang="zh-CN" dirty="0" smtClean="0"/>
                        <a:t>0.022</a:t>
                      </a:r>
                      <a:endParaRPr lang="zh-CN" altLang="en-US" dirty="0"/>
                    </a:p>
                  </a:txBody>
                  <a:tcPr/>
                </a:tc>
              </a:tr>
              <a:tr h="612068">
                <a:tc>
                  <a:txBody>
                    <a:bodyPr/>
                    <a:lstStyle/>
                    <a:p>
                      <a:r>
                        <a:rPr lang="en-US" altLang="zh-CN" sz="1800" kern="1200" dirty="0" err="1" smtClean="0">
                          <a:solidFill>
                            <a:schemeClr val="dk1"/>
                          </a:solidFill>
                          <a:latin typeface="+mn-lt"/>
                          <a:ea typeface="+mn-ea"/>
                          <a:cs typeface="+mn-cs"/>
                        </a:rPr>
                        <a:t>Fst</a:t>
                      </a:r>
                      <a:r>
                        <a:rPr lang="en-US" altLang="zh-CN" sz="1800" kern="1200" dirty="0" smtClean="0">
                          <a:solidFill>
                            <a:schemeClr val="dk1"/>
                          </a:solidFill>
                          <a:latin typeface="+mn-lt"/>
                          <a:ea typeface="+mn-ea"/>
                          <a:cs typeface="+mn-cs"/>
                        </a:rPr>
                        <a:t>        1.63</a:t>
                      </a:r>
                      <a:endParaRPr lang="zh-CN" altLang="en-US" sz="1800" kern="1200" dirty="0">
                        <a:solidFill>
                          <a:schemeClr val="dk1"/>
                        </a:solidFill>
                        <a:latin typeface="+mn-lt"/>
                        <a:ea typeface="+mn-ea"/>
                        <a:cs typeface="+mn-cs"/>
                      </a:endParaRPr>
                    </a:p>
                  </a:txBody>
                  <a:tcPr/>
                </a:tc>
                <a:tc>
                  <a:txBody>
                    <a:bodyPr/>
                    <a:lstStyle/>
                    <a:p>
                      <a:r>
                        <a:rPr lang="en-US" altLang="zh-CN" dirty="0" smtClean="0"/>
                        <a:t>410</a:t>
                      </a:r>
                      <a:endParaRPr lang="zh-CN" altLang="en-US" dirty="0"/>
                    </a:p>
                  </a:txBody>
                  <a:tcPr/>
                </a:tc>
                <a:tc>
                  <a:txBody>
                    <a:bodyPr/>
                    <a:lstStyle/>
                    <a:p>
                      <a:r>
                        <a:rPr lang="en-US" altLang="zh-CN" dirty="0" smtClean="0"/>
                        <a:t>999</a:t>
                      </a:r>
                      <a:endParaRPr lang="zh-CN" altLang="en-US" dirty="0"/>
                    </a:p>
                  </a:txBody>
                  <a:tcPr/>
                </a:tc>
                <a:tc>
                  <a:txBody>
                    <a:bodyPr/>
                    <a:lstStyle/>
                    <a:p>
                      <a:r>
                        <a:rPr lang="en-US" altLang="zh-CN" dirty="0" smtClean="0"/>
                        <a:t>0.010</a:t>
                      </a:r>
                      <a:endParaRPr lang="zh-CN" altLang="en-US" dirty="0"/>
                    </a:p>
                  </a:txBody>
                  <a:tcPr/>
                </a:tc>
              </a:tr>
              <a:tr h="612068">
                <a:tc>
                  <a:txBody>
                    <a:bodyPr/>
                    <a:lstStyle/>
                    <a:p>
                      <a:r>
                        <a:rPr lang="en-US" altLang="zh-CN" sz="1800" kern="1200" dirty="0" err="1" smtClean="0">
                          <a:solidFill>
                            <a:schemeClr val="dk1"/>
                          </a:solidFill>
                          <a:latin typeface="+mn-lt"/>
                          <a:ea typeface="+mn-ea"/>
                          <a:cs typeface="+mn-cs"/>
                        </a:rPr>
                        <a:t>Kryo</a:t>
                      </a:r>
                      <a:r>
                        <a:rPr lang="en-US" altLang="zh-CN" sz="1800" kern="1200" dirty="0" smtClean="0">
                          <a:solidFill>
                            <a:schemeClr val="dk1"/>
                          </a:solidFill>
                          <a:latin typeface="+mn-lt"/>
                          <a:ea typeface="+mn-ea"/>
                          <a:cs typeface="+mn-cs"/>
                        </a:rPr>
                        <a:t>    3.0.0</a:t>
                      </a:r>
                      <a:endParaRPr lang="zh-CN" altLang="en-US" sz="1800" kern="1200" dirty="0">
                        <a:solidFill>
                          <a:schemeClr val="dk1"/>
                        </a:solidFill>
                        <a:latin typeface="+mn-lt"/>
                        <a:ea typeface="+mn-ea"/>
                        <a:cs typeface="+mn-cs"/>
                      </a:endParaRPr>
                    </a:p>
                  </a:txBody>
                  <a:tcPr/>
                </a:tc>
                <a:tc>
                  <a:txBody>
                    <a:bodyPr/>
                    <a:lstStyle/>
                    <a:p>
                      <a:r>
                        <a:rPr lang="en-US" altLang="zh-CN" dirty="0" smtClean="0"/>
                        <a:t>307</a:t>
                      </a:r>
                      <a:endParaRPr lang="zh-CN" altLang="en-US" dirty="0"/>
                    </a:p>
                  </a:txBody>
                  <a:tcPr/>
                </a:tc>
                <a:tc>
                  <a:txBody>
                    <a:bodyPr/>
                    <a:lstStyle/>
                    <a:p>
                      <a:r>
                        <a:rPr lang="en-US" altLang="zh-CN" dirty="0" smtClean="0"/>
                        <a:t>797</a:t>
                      </a:r>
                      <a:endParaRPr lang="zh-CN" altLang="en-US" dirty="0"/>
                    </a:p>
                  </a:txBody>
                  <a:tcPr/>
                </a:tc>
                <a:tc>
                  <a:txBody>
                    <a:bodyPr/>
                    <a:lstStyle/>
                    <a:p>
                      <a:r>
                        <a:rPr lang="en-US" altLang="zh-CN" dirty="0" smtClean="0"/>
                        <a:t>0.008</a:t>
                      </a:r>
                      <a:endParaRPr lang="zh-CN" altLang="en-US" dirty="0"/>
                    </a:p>
                  </a:txBody>
                  <a:tcPr/>
                </a:tc>
              </a:tr>
            </a:tbl>
          </a:graphicData>
        </a:graphic>
      </p:graphicFrame>
      <p:sp>
        <p:nvSpPr>
          <p:cNvPr id="5" name="TextBox 10"/>
          <p:cNvSpPr txBox="1">
            <a:spLocks noChangeArrowheads="1"/>
          </p:cNvSpPr>
          <p:nvPr/>
        </p:nvSpPr>
        <p:spPr bwMode="auto">
          <a:xfrm>
            <a:off x="539551" y="4581128"/>
            <a:ext cx="777736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b="1" dirty="0" smtClean="0">
                <a:latin typeface="Times New Roman" pitchFamily="18" charset="0"/>
              </a:rPr>
              <a:t>      </a:t>
            </a:r>
            <a:r>
              <a:rPr lang="zh-CN" altLang="en-US" dirty="0"/>
              <a:t>从以上表格数据中</a:t>
            </a:r>
            <a:r>
              <a:rPr lang="zh-CN" altLang="en-US" dirty="0" smtClean="0"/>
              <a:t>得出</a:t>
            </a:r>
            <a:r>
              <a:rPr lang="en-US" altLang="zh-CN" dirty="0" err="1" smtClean="0"/>
              <a:t>kryo</a:t>
            </a:r>
            <a:r>
              <a:rPr lang="zh-CN" altLang="en-US" dirty="0" smtClean="0"/>
              <a:t>无论是序列化性能和序列化数据大小都有较大优势。</a:t>
            </a:r>
            <a:r>
              <a:rPr lang="en-US" altLang="zh-CN" dirty="0" smtClean="0"/>
              <a:t>Hessian</a:t>
            </a:r>
            <a:r>
              <a:rPr lang="zh-CN" altLang="en-US" dirty="0" smtClean="0"/>
              <a:t>相比</a:t>
            </a:r>
            <a:r>
              <a:rPr lang="en-US" altLang="zh-CN" dirty="0" err="1"/>
              <a:t>K</a:t>
            </a:r>
            <a:r>
              <a:rPr lang="en-US" altLang="zh-CN" dirty="0" err="1" smtClean="0"/>
              <a:t>ryo</a:t>
            </a:r>
            <a:r>
              <a:rPr lang="zh-CN" altLang="en-US" dirty="0" smtClean="0"/>
              <a:t>具有跨平台优势。如果是</a:t>
            </a:r>
            <a:r>
              <a:rPr lang="en-US" altLang="zh-CN" dirty="0" smtClean="0"/>
              <a:t>java</a:t>
            </a:r>
            <a:r>
              <a:rPr lang="zh-CN" altLang="en-US" dirty="0" smtClean="0"/>
              <a:t>系统间进行通信，优先考虑</a:t>
            </a:r>
            <a:r>
              <a:rPr lang="en-US" altLang="zh-CN" dirty="0" err="1" smtClean="0"/>
              <a:t>Kryo,Fst</a:t>
            </a:r>
            <a:r>
              <a:rPr lang="zh-CN" altLang="en-US" dirty="0" smtClean="0"/>
              <a:t>序列化。</a:t>
            </a:r>
            <a:r>
              <a:rPr lang="en-US" altLang="zh-CN" dirty="0" err="1" smtClean="0"/>
              <a:t>Kryo</a:t>
            </a:r>
            <a:r>
              <a:rPr lang="zh-CN" altLang="en-US" dirty="0" smtClean="0"/>
              <a:t>使用复杂度稍高。</a:t>
            </a:r>
            <a:endParaRPr lang="en-US" altLang="zh-CN" dirty="0" smtClean="0"/>
          </a:p>
          <a:p>
            <a:endParaRPr lang="en-US" altLang="zh-CN" dirty="0"/>
          </a:p>
          <a:p>
            <a:r>
              <a:rPr lang="en-US" altLang="zh-CN" dirty="0" smtClean="0"/>
              <a:t>     </a:t>
            </a:r>
            <a:r>
              <a:rPr lang="en-US" altLang="zh-CN" dirty="0" err="1" smtClean="0"/>
              <a:t>protoBuffer,thrift</a:t>
            </a:r>
            <a:r>
              <a:rPr lang="zh-CN" altLang="en-US" dirty="0" smtClean="0"/>
              <a:t>都是依赖工具自动生成序列化代码的方式提供了最高的性能，但是添加对象属性等都需要重新生成代码，易用性太差，不在考虑范围。</a:t>
            </a:r>
            <a:endParaRPr lang="en-US" altLang="zh-CN" dirty="0" smtClean="0"/>
          </a:p>
          <a:p>
            <a:endParaRPr lang="en-US" altLang="zh-CN" dirty="0" smtClean="0"/>
          </a:p>
        </p:txBody>
      </p:sp>
    </p:spTree>
    <p:extLst>
      <p:ext uri="{BB962C8B-B14F-4D97-AF65-F5344CB8AC3E}">
        <p14:creationId xmlns:p14="http://schemas.microsoft.com/office/powerpoint/2010/main" val="306972008"/>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613680" y="1018059"/>
            <a:ext cx="7486711" cy="197889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2400" dirty="0" smtClean="0">
                <a:latin typeface="微软雅黑" pitchFamily="34" charset="-122"/>
                <a:ea typeface="微软雅黑" pitchFamily="34" charset="-122"/>
                <a:cs typeface="+mj-cs"/>
              </a:rPr>
              <a:t>服务自动发现及负载均衡</a:t>
            </a:r>
            <a:r>
              <a:rPr lang="en-US" altLang="zh-CN" sz="2400" dirty="0" err="1"/>
              <a:t>ServiceLocator</a:t>
            </a:r>
            <a:endParaRPr lang="zh-CN" altLang="en-US" sz="2400" dirty="0">
              <a:latin typeface="微软雅黑" pitchFamily="34" charset="-122"/>
              <a:ea typeface="微软雅黑" pitchFamily="34" charset="-122"/>
              <a:cs typeface="+mj-cs"/>
            </a:endParaRPr>
          </a:p>
        </p:txBody>
      </p:sp>
      <p:sp>
        <p:nvSpPr>
          <p:cNvPr id="3" name="圆角矩形 2"/>
          <p:cNvSpPr/>
          <p:nvPr/>
        </p:nvSpPr>
        <p:spPr>
          <a:xfrm>
            <a:off x="861786" y="1513880"/>
            <a:ext cx="1516410" cy="745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客户端生成服务代理</a:t>
            </a:r>
            <a:endParaRPr lang="zh-CN" altLang="en-US" dirty="0"/>
          </a:p>
        </p:txBody>
      </p:sp>
      <p:sp>
        <p:nvSpPr>
          <p:cNvPr id="17" name="圆角矩形 16"/>
          <p:cNvSpPr/>
          <p:nvPr/>
        </p:nvSpPr>
        <p:spPr>
          <a:xfrm>
            <a:off x="3347864" y="1545545"/>
            <a:ext cx="1516410" cy="745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请求参数序列化</a:t>
            </a:r>
            <a:endParaRPr lang="zh-CN" altLang="en-US" dirty="0"/>
          </a:p>
        </p:txBody>
      </p:sp>
      <p:sp>
        <p:nvSpPr>
          <p:cNvPr id="23" name="圆角矩形 22"/>
          <p:cNvSpPr/>
          <p:nvPr/>
        </p:nvSpPr>
        <p:spPr>
          <a:xfrm>
            <a:off x="6056694" y="1268760"/>
            <a:ext cx="1971689" cy="102201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服务自动发现及负载均衡，发送序列化请求数据</a:t>
            </a:r>
          </a:p>
        </p:txBody>
      </p:sp>
      <p:sp>
        <p:nvSpPr>
          <p:cNvPr id="16" name="右箭头 15"/>
          <p:cNvSpPr/>
          <p:nvPr/>
        </p:nvSpPr>
        <p:spPr>
          <a:xfrm>
            <a:off x="2378196" y="1644180"/>
            <a:ext cx="978408"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9" name="右箭头 18"/>
          <p:cNvSpPr/>
          <p:nvPr/>
        </p:nvSpPr>
        <p:spPr>
          <a:xfrm>
            <a:off x="4876495" y="1675845"/>
            <a:ext cx="1180200"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0" name="TextBox 19"/>
          <p:cNvSpPr txBox="1"/>
          <p:nvPr/>
        </p:nvSpPr>
        <p:spPr>
          <a:xfrm>
            <a:off x="6241653" y="2555579"/>
            <a:ext cx="1146494" cy="369332"/>
          </a:xfrm>
          <a:prstGeom prst="rect">
            <a:avLst/>
          </a:prstGeom>
          <a:noFill/>
        </p:spPr>
        <p:txBody>
          <a:bodyPr wrap="square" rtlCol="0">
            <a:spAutoFit/>
          </a:bodyPr>
          <a:lstStyle/>
          <a:p>
            <a:r>
              <a:rPr lang="zh-CN" altLang="en-US" dirty="0" smtClean="0"/>
              <a:t>客户端</a:t>
            </a:r>
            <a:endParaRPr lang="zh-CN" altLang="en-US" dirty="0"/>
          </a:p>
        </p:txBody>
      </p:sp>
      <p:sp>
        <p:nvSpPr>
          <p:cNvPr id="31" name="圆角矩形 30"/>
          <p:cNvSpPr/>
          <p:nvPr/>
        </p:nvSpPr>
        <p:spPr>
          <a:xfrm>
            <a:off x="621139" y="4005065"/>
            <a:ext cx="7486711" cy="172819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32" name="圆角矩形 31"/>
          <p:cNvSpPr/>
          <p:nvPr/>
        </p:nvSpPr>
        <p:spPr>
          <a:xfrm>
            <a:off x="770164" y="4509120"/>
            <a:ext cx="1516410" cy="745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调用服务实现</a:t>
            </a:r>
            <a:endParaRPr lang="zh-CN" altLang="en-US" dirty="0"/>
          </a:p>
        </p:txBody>
      </p:sp>
      <p:sp>
        <p:nvSpPr>
          <p:cNvPr id="33" name="圆角矩形 32"/>
          <p:cNvSpPr/>
          <p:nvPr/>
        </p:nvSpPr>
        <p:spPr>
          <a:xfrm>
            <a:off x="3356604" y="4488560"/>
            <a:ext cx="1516410" cy="745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请求参数反序列化</a:t>
            </a:r>
            <a:endParaRPr lang="zh-CN" altLang="en-US" dirty="0"/>
          </a:p>
        </p:txBody>
      </p:sp>
      <p:sp>
        <p:nvSpPr>
          <p:cNvPr id="34" name="圆角矩形 33"/>
          <p:cNvSpPr/>
          <p:nvPr/>
        </p:nvSpPr>
        <p:spPr>
          <a:xfrm>
            <a:off x="6086234" y="4509120"/>
            <a:ext cx="1516410" cy="745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接收序列化请求数据</a:t>
            </a:r>
            <a:endParaRPr lang="zh-CN" altLang="en-US" dirty="0"/>
          </a:p>
        </p:txBody>
      </p:sp>
      <p:sp>
        <p:nvSpPr>
          <p:cNvPr id="35" name="TextBox 34"/>
          <p:cNvSpPr txBox="1"/>
          <p:nvPr/>
        </p:nvSpPr>
        <p:spPr>
          <a:xfrm>
            <a:off x="5796137" y="4082237"/>
            <a:ext cx="1228536" cy="369332"/>
          </a:xfrm>
          <a:prstGeom prst="rect">
            <a:avLst/>
          </a:prstGeom>
          <a:noFill/>
        </p:spPr>
        <p:txBody>
          <a:bodyPr wrap="square" rtlCol="0">
            <a:spAutoFit/>
          </a:bodyPr>
          <a:lstStyle/>
          <a:p>
            <a:r>
              <a:rPr lang="zh-CN" altLang="en-US" dirty="0" smtClean="0"/>
              <a:t>     服务端</a:t>
            </a:r>
            <a:endParaRPr lang="zh-CN" altLang="en-US" dirty="0"/>
          </a:p>
        </p:txBody>
      </p:sp>
      <p:sp>
        <p:nvSpPr>
          <p:cNvPr id="26" name="下箭头 25"/>
          <p:cNvSpPr/>
          <p:nvPr/>
        </p:nvSpPr>
        <p:spPr>
          <a:xfrm>
            <a:off x="7024673" y="2263867"/>
            <a:ext cx="363474" cy="2218343"/>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6" name="右箭头 35"/>
          <p:cNvSpPr/>
          <p:nvPr/>
        </p:nvSpPr>
        <p:spPr>
          <a:xfrm flipH="1">
            <a:off x="4864274" y="4573166"/>
            <a:ext cx="1192421"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7" name="右箭头 36"/>
          <p:cNvSpPr/>
          <p:nvPr/>
        </p:nvSpPr>
        <p:spPr>
          <a:xfrm flipH="1">
            <a:off x="2286573" y="4573166"/>
            <a:ext cx="1061290"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8" name="TextBox 37"/>
          <p:cNvSpPr txBox="1"/>
          <p:nvPr/>
        </p:nvSpPr>
        <p:spPr>
          <a:xfrm>
            <a:off x="6022756" y="3373038"/>
            <a:ext cx="1146494" cy="369332"/>
          </a:xfrm>
          <a:prstGeom prst="rect">
            <a:avLst/>
          </a:prstGeom>
          <a:noFill/>
        </p:spPr>
        <p:txBody>
          <a:bodyPr wrap="square" rtlCol="0">
            <a:spAutoFit/>
          </a:bodyPr>
          <a:lstStyle/>
          <a:p>
            <a:r>
              <a:rPr lang="zh-CN" altLang="en-US" dirty="0" smtClean="0"/>
              <a:t>网络传输</a:t>
            </a:r>
            <a:endParaRPr lang="zh-CN" altLang="en-US" dirty="0"/>
          </a:p>
        </p:txBody>
      </p:sp>
    </p:spTree>
    <p:extLst>
      <p:ext uri="{BB962C8B-B14F-4D97-AF65-F5344CB8AC3E}">
        <p14:creationId xmlns:p14="http://schemas.microsoft.com/office/powerpoint/2010/main" val="2749467331"/>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539549" y="900248"/>
            <a:ext cx="777736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b="1" dirty="0" smtClean="0">
                <a:latin typeface="Times New Roman" pitchFamily="18" charset="0"/>
              </a:rPr>
              <a:t> </a:t>
            </a:r>
            <a:r>
              <a:rPr lang="en-US" altLang="zh-CN" dirty="0" smtClean="0"/>
              <a:t>       </a:t>
            </a:r>
            <a:r>
              <a:rPr lang="zh-CN" altLang="en-US" dirty="0" smtClean="0"/>
              <a:t>服务</a:t>
            </a:r>
            <a:r>
              <a:rPr lang="zh-CN" altLang="en-US" dirty="0"/>
              <a:t>自动发现可以避免服务提供方地址硬编码，同时服务提供方可以动态</a:t>
            </a:r>
            <a:r>
              <a:rPr lang="zh-CN" altLang="en-US" dirty="0" smtClean="0"/>
              <a:t>扩容不需要修改配置。</a:t>
            </a:r>
            <a:r>
              <a:rPr lang="en-US" altLang="zh-CN" dirty="0" smtClean="0"/>
              <a:t>Zookeeper</a:t>
            </a:r>
            <a:r>
              <a:rPr lang="zh-CN" altLang="en-US" dirty="0" smtClean="0"/>
              <a:t>是服务自动发现实现的事实标准。</a:t>
            </a:r>
            <a:endParaRPr lang="en-US" altLang="zh-CN" dirty="0" smtClean="0"/>
          </a:p>
          <a:p>
            <a:r>
              <a:rPr lang="en-US" altLang="zh-CN" dirty="0"/>
              <a:t> </a:t>
            </a:r>
            <a:r>
              <a:rPr lang="en-US" altLang="zh-CN" dirty="0" smtClean="0"/>
              <a:t>      </a:t>
            </a:r>
            <a:endParaRPr lang="en-US" altLang="zh-CN" dirty="0"/>
          </a:p>
          <a:p>
            <a:endParaRPr lang="en-US" altLang="zh-CN" b="1" dirty="0">
              <a:latin typeface="Times New Roman" pitchFamily="18" charset="0"/>
            </a:endParaRPr>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2400" dirty="0" smtClean="0">
                <a:latin typeface="微软雅黑" pitchFamily="34" charset="-122"/>
                <a:ea typeface="微软雅黑" pitchFamily="34" charset="-122"/>
              </a:rPr>
              <a:t>服务自动发现及负载均衡</a:t>
            </a:r>
            <a:r>
              <a:rPr lang="en-US" altLang="zh-CN" sz="2400" dirty="0" err="1"/>
              <a:t>ServiceLocator</a:t>
            </a:r>
            <a:endParaRPr lang="zh-CN" altLang="en-US" sz="2400" dirty="0">
              <a:latin typeface="微软雅黑" pitchFamily="34" charset="-122"/>
              <a:ea typeface="微软雅黑" pitchFamily="34" charset="-122"/>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912" y="1598018"/>
            <a:ext cx="7553325"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10"/>
          <p:cNvSpPr txBox="1">
            <a:spLocks noChangeArrowheads="1"/>
          </p:cNvSpPr>
          <p:nvPr/>
        </p:nvSpPr>
        <p:spPr bwMode="auto">
          <a:xfrm>
            <a:off x="717450" y="5657671"/>
            <a:ext cx="77773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b="1" dirty="0" smtClean="0">
                <a:latin typeface="Times New Roman" pitchFamily="18" charset="0"/>
              </a:rPr>
              <a:t> </a:t>
            </a:r>
            <a:r>
              <a:rPr lang="en-US" altLang="zh-CN" dirty="0" smtClean="0"/>
              <a:t>    1</a:t>
            </a:r>
            <a:r>
              <a:rPr lang="zh-CN" altLang="en-US" dirty="0" smtClean="0"/>
              <a:t>号店</a:t>
            </a:r>
            <a:r>
              <a:rPr lang="en-US" altLang="zh-CN" dirty="0" err="1" smtClean="0"/>
              <a:t>hedwig</a:t>
            </a:r>
            <a:r>
              <a:rPr lang="zh-CN" altLang="en-US" dirty="0" smtClean="0"/>
              <a:t>使用</a:t>
            </a:r>
            <a:r>
              <a:rPr lang="en-US" altLang="zh-CN" dirty="0" smtClean="0"/>
              <a:t>zookeeper</a:t>
            </a:r>
            <a:r>
              <a:rPr lang="zh-CN" altLang="en-US" dirty="0" smtClean="0"/>
              <a:t>进行服务注册中心</a:t>
            </a:r>
            <a:endParaRPr lang="en-US" altLang="zh-CN" b="1" dirty="0">
              <a:latin typeface="Times New Roman" pitchFamily="18" charset="0"/>
            </a:endParaRPr>
          </a:p>
        </p:txBody>
      </p:sp>
    </p:spTree>
    <p:extLst>
      <p:ext uri="{BB962C8B-B14F-4D97-AF65-F5344CB8AC3E}">
        <p14:creationId xmlns:p14="http://schemas.microsoft.com/office/powerpoint/2010/main" val="2766289923"/>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539549" y="900248"/>
            <a:ext cx="7777361"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b="1" dirty="0" smtClean="0">
                <a:latin typeface="Times New Roman" pitchFamily="18" charset="0"/>
              </a:rPr>
              <a:t> </a:t>
            </a:r>
            <a:r>
              <a:rPr lang="en-US" altLang="zh-CN" dirty="0" smtClean="0"/>
              <a:t>     </a:t>
            </a:r>
          </a:p>
          <a:p>
            <a:r>
              <a:rPr lang="en-US" altLang="zh-CN" dirty="0"/>
              <a:t> </a:t>
            </a:r>
            <a:r>
              <a:rPr lang="en-US" altLang="zh-CN" dirty="0" smtClean="0"/>
              <a:t>      Zookeeper</a:t>
            </a:r>
            <a:r>
              <a:rPr lang="zh-CN" altLang="en-US" dirty="0" smtClean="0"/>
              <a:t>可以理解成网络文件系统，可以远程创建目录，目录下面可以创建节点（可理解为文件），节点分为持久节点和非持久节点。非持久节点是指当创建该节点的客户端进程退出后，该节点自动消失。</a:t>
            </a:r>
            <a:endParaRPr lang="en-US" altLang="zh-CN" dirty="0" smtClean="0"/>
          </a:p>
          <a:p>
            <a:endParaRPr lang="en-US" altLang="zh-CN" dirty="0" smtClean="0"/>
          </a:p>
          <a:p>
            <a:r>
              <a:rPr lang="en-US" altLang="zh-CN" dirty="0"/>
              <a:t> </a:t>
            </a:r>
            <a:r>
              <a:rPr lang="en-US" altLang="zh-CN" dirty="0" smtClean="0"/>
              <a:t>       </a:t>
            </a:r>
            <a:r>
              <a:rPr lang="zh-CN" altLang="en-US" dirty="0" smtClean="0"/>
              <a:t>当服务提供方</a:t>
            </a:r>
            <a:r>
              <a:rPr lang="en-US" altLang="zh-CN" dirty="0" smtClean="0"/>
              <a:t>tomcat</a:t>
            </a:r>
            <a:r>
              <a:rPr lang="zh-CN" altLang="en-US" dirty="0" smtClean="0"/>
              <a:t>启动时，会向</a:t>
            </a:r>
            <a:r>
              <a:rPr lang="en-US" altLang="zh-CN" dirty="0" smtClean="0"/>
              <a:t>Zookeeper</a:t>
            </a:r>
            <a:r>
              <a:rPr lang="zh-CN" altLang="en-US" dirty="0" smtClean="0"/>
              <a:t>对应的服务目录下创建</a:t>
            </a:r>
            <a:r>
              <a:rPr lang="zh-CN" altLang="en-US" dirty="0"/>
              <a:t>非持久</a:t>
            </a:r>
            <a:r>
              <a:rPr lang="zh-CN" altLang="en-US" dirty="0" smtClean="0"/>
              <a:t>节点，节点的内容为服务提供方</a:t>
            </a:r>
            <a:r>
              <a:rPr lang="en-US" altLang="zh-CN" dirty="0" err="1" smtClean="0"/>
              <a:t>ip</a:t>
            </a:r>
            <a:r>
              <a:rPr lang="zh-CN" altLang="en-US" dirty="0" smtClean="0"/>
              <a:t>以及端口号信息，当该进程意外停止时，</a:t>
            </a:r>
            <a:r>
              <a:rPr lang="en-US" altLang="zh-CN" dirty="0"/>
              <a:t> </a:t>
            </a:r>
            <a:r>
              <a:rPr lang="en-US" altLang="zh-CN" dirty="0" smtClean="0"/>
              <a:t>Zookeeper</a:t>
            </a:r>
            <a:r>
              <a:rPr lang="zh-CN" altLang="en-US" dirty="0" smtClean="0"/>
              <a:t>上的</a:t>
            </a:r>
            <a:r>
              <a:rPr lang="zh-CN" altLang="en-US" dirty="0"/>
              <a:t>非持久</a:t>
            </a:r>
            <a:r>
              <a:rPr lang="zh-CN" altLang="en-US" dirty="0" smtClean="0"/>
              <a:t>节点自动消失。</a:t>
            </a:r>
            <a:r>
              <a:rPr lang="zh-CN" altLang="en-US" dirty="0"/>
              <a:t>非持久</a:t>
            </a:r>
            <a:r>
              <a:rPr lang="zh-CN" altLang="en-US" dirty="0" smtClean="0"/>
              <a:t>节点是服务注册的核心。</a:t>
            </a:r>
            <a:endParaRPr lang="en-US" altLang="zh-CN" dirty="0" smtClean="0"/>
          </a:p>
          <a:p>
            <a:endParaRPr lang="en-US" altLang="zh-CN" dirty="0"/>
          </a:p>
          <a:p>
            <a:r>
              <a:rPr lang="en-US" altLang="zh-CN" dirty="0" smtClean="0"/>
              <a:t>        Zookeeper</a:t>
            </a:r>
            <a:r>
              <a:rPr lang="zh-CN" altLang="en-US" dirty="0" smtClean="0"/>
              <a:t>客户端也可以监听远程目录的更新事件，如子目录创建，删除，子节点创建，删除。服务的自动发现机制就是利用了</a:t>
            </a:r>
            <a:r>
              <a:rPr lang="en-US" altLang="zh-CN" dirty="0" smtClean="0"/>
              <a:t>Zookeeper</a:t>
            </a:r>
            <a:r>
              <a:rPr lang="zh-CN" altLang="en-US" dirty="0" smtClean="0"/>
              <a:t>的事件监听功能实现服务提供方的上线和下线功能。</a:t>
            </a:r>
            <a:endParaRPr lang="en-US" altLang="zh-CN" dirty="0" smtClean="0"/>
          </a:p>
          <a:p>
            <a:r>
              <a:rPr lang="en-US" altLang="zh-CN" dirty="0"/>
              <a:t> </a:t>
            </a:r>
            <a:r>
              <a:rPr lang="en-US" altLang="zh-CN" dirty="0" smtClean="0"/>
              <a:t>      </a:t>
            </a:r>
          </a:p>
          <a:p>
            <a:r>
              <a:rPr lang="en-US" altLang="zh-CN" dirty="0"/>
              <a:t> </a:t>
            </a:r>
            <a:r>
              <a:rPr lang="en-US" altLang="zh-CN" dirty="0" smtClean="0"/>
              <a:t>      </a:t>
            </a:r>
            <a:r>
              <a:rPr lang="zh-CN" altLang="en-US" dirty="0" smtClean="0"/>
              <a:t>服务分组功能是通过</a:t>
            </a:r>
            <a:r>
              <a:rPr lang="en-US" altLang="zh-CN" dirty="0" smtClean="0"/>
              <a:t>Zookeeper</a:t>
            </a:r>
            <a:r>
              <a:rPr lang="zh-CN" altLang="en-US" dirty="0" smtClean="0"/>
              <a:t>持久节点来实现。</a:t>
            </a:r>
            <a:endParaRPr lang="en-US" altLang="zh-CN" dirty="0" smtClean="0"/>
          </a:p>
          <a:p>
            <a:endParaRPr lang="en-US" altLang="zh-CN" dirty="0"/>
          </a:p>
          <a:p>
            <a:r>
              <a:rPr lang="en-US" altLang="zh-CN" dirty="0" smtClean="0"/>
              <a:t>        Zookeeper</a:t>
            </a:r>
            <a:r>
              <a:rPr lang="zh-CN" altLang="en-US" dirty="0" smtClean="0"/>
              <a:t>原生客户端</a:t>
            </a:r>
            <a:r>
              <a:rPr lang="en-US" altLang="zh-CN" dirty="0" smtClean="0"/>
              <a:t>jar</a:t>
            </a:r>
            <a:r>
              <a:rPr lang="zh-CN" altLang="en-US" dirty="0" smtClean="0"/>
              <a:t>包功能较弱，使用该客户端需要大量编码处理各种异常情况，</a:t>
            </a:r>
            <a:r>
              <a:rPr lang="en-US" altLang="zh-CN" dirty="0" err="1" smtClean="0"/>
              <a:t>hedwig</a:t>
            </a:r>
            <a:r>
              <a:rPr lang="zh-CN" altLang="en-US" dirty="0" smtClean="0"/>
              <a:t>中使用对原生</a:t>
            </a:r>
            <a:r>
              <a:rPr lang="zh-CN" altLang="en-US" dirty="0"/>
              <a:t>客户端</a:t>
            </a:r>
            <a:r>
              <a:rPr lang="en-US" altLang="zh-CN" dirty="0"/>
              <a:t>jar</a:t>
            </a:r>
            <a:r>
              <a:rPr lang="zh-CN" altLang="en-US" dirty="0" smtClean="0"/>
              <a:t>包进行了长达上千行的封装。对于</a:t>
            </a:r>
            <a:r>
              <a:rPr lang="en-US" altLang="zh-CN" dirty="0" smtClean="0"/>
              <a:t>Zookeeper</a:t>
            </a:r>
            <a:r>
              <a:rPr lang="zh-CN" altLang="en-US" dirty="0" smtClean="0"/>
              <a:t>客户端推荐使用</a:t>
            </a:r>
            <a:r>
              <a:rPr lang="en-US" altLang="zh-CN" dirty="0" smtClean="0"/>
              <a:t>apache  curator</a:t>
            </a:r>
            <a:r>
              <a:rPr lang="zh-CN" altLang="en-US" dirty="0" smtClean="0"/>
              <a:t>框架，有效降低</a:t>
            </a:r>
            <a:r>
              <a:rPr lang="en-US" altLang="zh-CN" dirty="0" smtClean="0"/>
              <a:t>Zookeeper</a:t>
            </a:r>
            <a:r>
              <a:rPr lang="zh-CN" altLang="en-US" dirty="0" smtClean="0"/>
              <a:t>使用难度。</a:t>
            </a:r>
            <a:endParaRPr lang="en-US" altLang="zh-CN" dirty="0"/>
          </a:p>
          <a:p>
            <a:endParaRPr lang="en-US" altLang="zh-CN" dirty="0" smtClean="0"/>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rPr>
              <a:t>Zookeeper</a:t>
            </a:r>
            <a:r>
              <a:rPr lang="zh-CN" altLang="en-US" sz="2400" dirty="0" smtClean="0">
                <a:latin typeface="微软雅黑" pitchFamily="34" charset="-122"/>
                <a:ea typeface="微软雅黑" pitchFamily="34" charset="-122"/>
              </a:rPr>
              <a:t>简介</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3718759177"/>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539551" y="692696"/>
            <a:ext cx="7777361"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dirty="0"/>
              <a:t>public class </a:t>
            </a:r>
            <a:r>
              <a:rPr lang="en-US" altLang="zh-CN" dirty="0" err="1"/>
              <a:t>ServiceLocator</a:t>
            </a:r>
            <a:r>
              <a:rPr lang="en-US" altLang="zh-CN" dirty="0"/>
              <a:t> </a:t>
            </a:r>
            <a:r>
              <a:rPr lang="en-US" altLang="zh-CN" dirty="0" smtClean="0"/>
              <a:t>{</a:t>
            </a:r>
          </a:p>
          <a:p>
            <a:r>
              <a:rPr lang="en-US" altLang="zh-CN" dirty="0"/>
              <a:t> </a:t>
            </a:r>
            <a:r>
              <a:rPr lang="en-US" altLang="zh-CN" dirty="0" smtClean="0"/>
              <a:t>    </a:t>
            </a:r>
            <a:r>
              <a:rPr lang="en-US" altLang="zh-CN" dirty="0"/>
              <a:t>private </a:t>
            </a:r>
            <a:r>
              <a:rPr lang="en-US" altLang="zh-CN" dirty="0" err="1"/>
              <a:t>CuratorFramework</a:t>
            </a:r>
            <a:r>
              <a:rPr lang="en-US" altLang="zh-CN" dirty="0"/>
              <a:t> </a:t>
            </a:r>
            <a:r>
              <a:rPr lang="en-US" altLang="zh-CN" dirty="0" err="1"/>
              <a:t>zkClient</a:t>
            </a:r>
            <a:r>
              <a:rPr lang="en-US" altLang="zh-CN" dirty="0"/>
              <a:t>;</a:t>
            </a:r>
          </a:p>
          <a:p>
            <a:r>
              <a:rPr lang="zh-CN" altLang="en-US" dirty="0"/>
              <a:t> </a:t>
            </a:r>
            <a:r>
              <a:rPr lang="zh-CN" altLang="en-US" dirty="0" smtClean="0"/>
              <a:t>    </a:t>
            </a:r>
            <a:r>
              <a:rPr lang="en-US" altLang="zh-CN" dirty="0" smtClean="0"/>
              <a:t>private </a:t>
            </a:r>
            <a:r>
              <a:rPr lang="en-US" altLang="zh-CN" dirty="0"/>
              <a:t>String </a:t>
            </a:r>
            <a:r>
              <a:rPr lang="en-US" altLang="zh-CN" dirty="0" err="1" smtClean="0"/>
              <a:t>parentPath</a:t>
            </a:r>
            <a:r>
              <a:rPr lang="en-US" altLang="zh-CN" dirty="0" smtClean="0"/>
              <a:t>;</a:t>
            </a:r>
          </a:p>
          <a:p>
            <a:r>
              <a:rPr lang="en-US" altLang="zh-CN" dirty="0"/>
              <a:t> </a:t>
            </a:r>
            <a:r>
              <a:rPr lang="en-US" altLang="zh-CN" dirty="0" smtClean="0"/>
              <a:t>    private </a:t>
            </a:r>
            <a:r>
              <a:rPr lang="en-US" altLang="zh-CN" dirty="0"/>
              <a:t>volatile  </a:t>
            </a:r>
            <a:r>
              <a:rPr lang="en-US" altLang="zh-CN" dirty="0" smtClean="0"/>
              <a:t>List&lt;</a:t>
            </a:r>
            <a:r>
              <a:rPr lang="en-US" altLang="zh-CN" dirty="0"/>
              <a:t>String</a:t>
            </a:r>
            <a:r>
              <a:rPr lang="en-US" altLang="zh-CN" dirty="0" smtClean="0"/>
              <a:t>&gt;  </a:t>
            </a:r>
            <a:r>
              <a:rPr lang="en-US" altLang="zh-CN" dirty="0" err="1" smtClean="0"/>
              <a:t>serviceUrlList</a:t>
            </a:r>
            <a:r>
              <a:rPr lang="en-US" altLang="zh-CN" dirty="0" smtClean="0"/>
              <a:t> = </a:t>
            </a:r>
            <a:r>
              <a:rPr lang="en-US" altLang="zh-CN" dirty="0"/>
              <a:t>new </a:t>
            </a:r>
            <a:r>
              <a:rPr lang="en-US" altLang="zh-CN" dirty="0" err="1" smtClean="0"/>
              <a:t>ArrayList</a:t>
            </a:r>
            <a:r>
              <a:rPr lang="en-US" altLang="zh-CN" dirty="0" smtClean="0"/>
              <a:t>&lt;String</a:t>
            </a:r>
            <a:r>
              <a:rPr lang="en-US" altLang="zh-CN" dirty="0"/>
              <a:t>&gt;();</a:t>
            </a:r>
          </a:p>
          <a:p>
            <a:r>
              <a:rPr lang="en-US" altLang="zh-CN" dirty="0"/>
              <a:t>     public </a:t>
            </a:r>
            <a:r>
              <a:rPr lang="en-US" altLang="zh-CN" dirty="0" err="1"/>
              <a:t>ServiceLocator</a:t>
            </a:r>
            <a:r>
              <a:rPr lang="en-US" altLang="zh-CN" dirty="0"/>
              <a:t>(String </a:t>
            </a:r>
            <a:r>
              <a:rPr lang="en-US" altLang="zh-CN" dirty="0" err="1"/>
              <a:t>parentPath</a:t>
            </a:r>
            <a:r>
              <a:rPr lang="en-US" altLang="zh-CN" dirty="0"/>
              <a:t>){</a:t>
            </a:r>
          </a:p>
          <a:p>
            <a:r>
              <a:rPr lang="en-US" altLang="zh-CN" dirty="0" smtClean="0"/>
              <a:t>            this(</a:t>
            </a:r>
            <a:r>
              <a:rPr lang="en-US" altLang="zh-CN" dirty="0" err="1" smtClean="0"/>
              <a:t>parentPath,ZKClientHelper.getZKClient</a:t>
            </a:r>
            <a:r>
              <a:rPr lang="en-US" altLang="zh-CN" dirty="0" smtClean="0"/>
              <a:t>());</a:t>
            </a:r>
          </a:p>
          <a:p>
            <a:r>
              <a:rPr lang="en-US" altLang="zh-CN" dirty="0"/>
              <a:t> </a:t>
            </a:r>
            <a:r>
              <a:rPr lang="en-US" altLang="zh-CN" dirty="0" smtClean="0"/>
              <a:t>           </a:t>
            </a:r>
            <a:r>
              <a:rPr lang="en-US" altLang="zh-CN" dirty="0" err="1">
                <a:solidFill>
                  <a:srgbClr val="FF0000"/>
                </a:solidFill>
              </a:rPr>
              <a:t>ZKClientHelper.</a:t>
            </a:r>
            <a:r>
              <a:rPr lang="en-US" altLang="zh-CN" i="1" dirty="0" err="1">
                <a:solidFill>
                  <a:srgbClr val="FF0000"/>
                </a:solidFill>
              </a:rPr>
              <a:t>ensure</a:t>
            </a:r>
            <a:r>
              <a:rPr lang="en-US" altLang="zh-CN" i="1" dirty="0">
                <a:solidFill>
                  <a:srgbClr val="FF0000"/>
                </a:solidFill>
              </a:rPr>
              <a:t>(</a:t>
            </a:r>
            <a:r>
              <a:rPr lang="en-US" altLang="zh-CN" i="1" dirty="0" err="1">
                <a:solidFill>
                  <a:srgbClr val="FF0000"/>
                </a:solidFill>
              </a:rPr>
              <a:t>zkClient</a:t>
            </a:r>
            <a:r>
              <a:rPr lang="en-US" altLang="zh-CN" i="1" dirty="0">
                <a:solidFill>
                  <a:srgbClr val="FF0000"/>
                </a:solidFill>
              </a:rPr>
              <a:t>, </a:t>
            </a:r>
            <a:r>
              <a:rPr lang="en-US" altLang="zh-CN" i="1" dirty="0" err="1">
                <a:solidFill>
                  <a:srgbClr val="FF0000"/>
                </a:solidFill>
              </a:rPr>
              <a:t>parentPath</a:t>
            </a:r>
            <a:r>
              <a:rPr lang="en-US" altLang="zh-CN" i="1" dirty="0">
                <a:solidFill>
                  <a:srgbClr val="FF0000"/>
                </a:solidFill>
              </a:rPr>
              <a:t>);</a:t>
            </a:r>
          </a:p>
          <a:p>
            <a:r>
              <a:rPr lang="en-US" altLang="zh-CN" dirty="0" smtClean="0"/>
              <a:t>            </a:t>
            </a:r>
            <a:r>
              <a:rPr lang="en-US" altLang="zh-CN" dirty="0" err="1" smtClean="0"/>
              <a:t>initServiceUrlList</a:t>
            </a:r>
            <a:r>
              <a:rPr lang="en-US" altLang="zh-CN" dirty="0"/>
              <a:t>();</a:t>
            </a:r>
          </a:p>
          <a:p>
            <a:r>
              <a:rPr lang="en-US" altLang="zh-CN" dirty="0" smtClean="0"/>
              <a:t>      }</a:t>
            </a:r>
          </a:p>
          <a:p>
            <a:r>
              <a:rPr lang="en-US" altLang="zh-CN" dirty="0"/>
              <a:t>      public void </a:t>
            </a:r>
            <a:r>
              <a:rPr lang="en-US" altLang="zh-CN" dirty="0" err="1"/>
              <a:t>initServiceUrlList</a:t>
            </a:r>
            <a:r>
              <a:rPr lang="en-US" altLang="zh-CN" dirty="0"/>
              <a:t>() throws Exception{</a:t>
            </a:r>
          </a:p>
          <a:p>
            <a:r>
              <a:rPr lang="en-US" altLang="zh-CN" dirty="0" smtClean="0"/>
              <a:t>              Watcher </a:t>
            </a:r>
            <a:r>
              <a:rPr lang="en-US" altLang="zh-CN" dirty="0" err="1"/>
              <a:t>watcher</a:t>
            </a:r>
            <a:r>
              <a:rPr lang="en-US" altLang="zh-CN" dirty="0"/>
              <a:t> = new Watcher(){</a:t>
            </a:r>
          </a:p>
          <a:p>
            <a:r>
              <a:rPr lang="en-US" altLang="zh-CN" dirty="0" smtClean="0"/>
              <a:t>                    public </a:t>
            </a:r>
            <a:r>
              <a:rPr lang="en-US" altLang="zh-CN" dirty="0"/>
              <a:t>void process(</a:t>
            </a:r>
            <a:r>
              <a:rPr lang="en-US" altLang="zh-CN" dirty="0" err="1"/>
              <a:t>WatchedEvent</a:t>
            </a:r>
            <a:r>
              <a:rPr lang="en-US" altLang="zh-CN" dirty="0"/>
              <a:t> event) </a:t>
            </a:r>
            <a:r>
              <a:rPr lang="en-US" altLang="zh-CN" dirty="0" smtClean="0"/>
              <a:t>{</a:t>
            </a:r>
          </a:p>
          <a:p>
            <a:r>
              <a:rPr lang="en-US" altLang="zh-CN" dirty="0"/>
              <a:t> </a:t>
            </a:r>
            <a:r>
              <a:rPr lang="en-US" altLang="zh-CN" dirty="0" smtClean="0"/>
              <a:t>                      //</a:t>
            </a:r>
            <a:r>
              <a:rPr lang="zh-CN" altLang="en-US" dirty="0" smtClean="0"/>
              <a:t>循环监控节点变化</a:t>
            </a:r>
            <a:endParaRPr lang="en-US" altLang="zh-CN" dirty="0" smtClean="0"/>
          </a:p>
          <a:p>
            <a:r>
              <a:rPr lang="en-US" altLang="zh-CN" dirty="0"/>
              <a:t> </a:t>
            </a:r>
            <a:r>
              <a:rPr lang="en-US" altLang="zh-CN" dirty="0" smtClean="0"/>
              <a:t>                      </a:t>
            </a:r>
            <a:r>
              <a:rPr lang="en-US" altLang="zh-CN" dirty="0" err="1" smtClean="0">
                <a:solidFill>
                  <a:srgbClr val="FF0000"/>
                </a:solidFill>
              </a:rPr>
              <a:t>initServiceUrlList</a:t>
            </a:r>
            <a:r>
              <a:rPr lang="en-US" altLang="zh-CN" dirty="0" smtClean="0">
                <a:solidFill>
                  <a:srgbClr val="FF0000"/>
                </a:solidFill>
              </a:rPr>
              <a:t>();</a:t>
            </a:r>
          </a:p>
          <a:p>
            <a:r>
              <a:rPr lang="en-US" altLang="zh-CN" dirty="0"/>
              <a:t> </a:t>
            </a:r>
            <a:r>
              <a:rPr lang="en-US" altLang="zh-CN" dirty="0" smtClean="0"/>
              <a:t>                   }</a:t>
            </a:r>
            <a:endParaRPr lang="en-US" altLang="zh-CN" dirty="0"/>
          </a:p>
          <a:p>
            <a:r>
              <a:rPr lang="en-US" altLang="zh-CN" dirty="0" smtClean="0"/>
              <a:t>              };</a:t>
            </a:r>
            <a:endParaRPr lang="en-US" altLang="zh-CN" dirty="0"/>
          </a:p>
          <a:p>
            <a:r>
              <a:rPr lang="en-US" altLang="zh-CN" dirty="0" smtClean="0"/>
              <a:t>           </a:t>
            </a:r>
            <a:r>
              <a:rPr lang="en-US" altLang="zh-CN" dirty="0" err="1" smtClean="0">
                <a:solidFill>
                  <a:srgbClr val="FF0000"/>
                </a:solidFill>
              </a:rPr>
              <a:t>ZKClientHelper.watchedGetChildren</a:t>
            </a:r>
            <a:r>
              <a:rPr lang="en-US" altLang="zh-CN" dirty="0" smtClean="0">
                <a:solidFill>
                  <a:srgbClr val="FF0000"/>
                </a:solidFill>
              </a:rPr>
              <a:t>(</a:t>
            </a:r>
            <a:r>
              <a:rPr lang="en-US" altLang="zh-CN" dirty="0" err="1" smtClean="0">
                <a:solidFill>
                  <a:srgbClr val="FF0000"/>
                </a:solidFill>
              </a:rPr>
              <a:t>zkClient</a:t>
            </a:r>
            <a:r>
              <a:rPr lang="en-US" altLang="zh-CN" dirty="0">
                <a:solidFill>
                  <a:srgbClr val="FF0000"/>
                </a:solidFill>
              </a:rPr>
              <a:t>, </a:t>
            </a:r>
            <a:r>
              <a:rPr lang="en-US" altLang="zh-CN" dirty="0" err="1">
                <a:solidFill>
                  <a:srgbClr val="FF0000"/>
                </a:solidFill>
              </a:rPr>
              <a:t>parentPath</a:t>
            </a:r>
            <a:r>
              <a:rPr lang="en-US" altLang="zh-CN" dirty="0">
                <a:solidFill>
                  <a:srgbClr val="FF0000"/>
                </a:solidFill>
              </a:rPr>
              <a:t>, watcher);</a:t>
            </a:r>
          </a:p>
          <a:p>
            <a:r>
              <a:rPr lang="en-US" altLang="zh-CN" dirty="0" smtClean="0"/>
              <a:t>      }</a:t>
            </a:r>
            <a:endParaRPr lang="en-US" altLang="zh-CN" dirty="0"/>
          </a:p>
          <a:p>
            <a:r>
              <a:rPr lang="en-US" altLang="zh-CN" dirty="0" smtClean="0"/>
              <a:t>}</a:t>
            </a:r>
            <a:endParaRPr lang="en-US" altLang="zh-CN" dirty="0"/>
          </a:p>
          <a:p>
            <a:endParaRPr lang="en-US" altLang="zh-CN" b="1" dirty="0">
              <a:latin typeface="Times New Roman" pitchFamily="18" charset="0"/>
            </a:endParaRPr>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rPr>
              <a:t>Zookeeper</a:t>
            </a:r>
            <a:r>
              <a:rPr lang="zh-CN" altLang="en-US" sz="2400" dirty="0" smtClean="0">
                <a:latin typeface="微软雅黑" pitchFamily="34" charset="-122"/>
                <a:ea typeface="微软雅黑" pitchFamily="34" charset="-122"/>
              </a:rPr>
              <a:t>之服务发现</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3045941099"/>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539551" y="692696"/>
            <a:ext cx="7777361"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dirty="0"/>
              <a:t>public class </a:t>
            </a:r>
            <a:r>
              <a:rPr lang="en-US" altLang="zh-CN" dirty="0" err="1"/>
              <a:t>ServiceLocator</a:t>
            </a:r>
            <a:r>
              <a:rPr lang="en-US" altLang="zh-CN" dirty="0"/>
              <a:t> </a:t>
            </a:r>
            <a:r>
              <a:rPr lang="en-US" altLang="zh-CN" dirty="0" smtClean="0"/>
              <a:t>{</a:t>
            </a:r>
          </a:p>
          <a:p>
            <a:r>
              <a:rPr lang="en-US" altLang="zh-CN" dirty="0"/>
              <a:t> </a:t>
            </a:r>
            <a:r>
              <a:rPr lang="en-US" altLang="zh-CN" dirty="0" smtClean="0"/>
              <a:t>    </a:t>
            </a:r>
            <a:r>
              <a:rPr lang="en-US" altLang="zh-CN" dirty="0"/>
              <a:t>private </a:t>
            </a:r>
            <a:r>
              <a:rPr lang="en-US" altLang="zh-CN" dirty="0" err="1"/>
              <a:t>CuratorFramework</a:t>
            </a:r>
            <a:r>
              <a:rPr lang="en-US" altLang="zh-CN" dirty="0"/>
              <a:t> </a:t>
            </a:r>
            <a:r>
              <a:rPr lang="en-US" altLang="zh-CN" dirty="0" err="1"/>
              <a:t>zkClient</a:t>
            </a:r>
            <a:r>
              <a:rPr lang="en-US" altLang="zh-CN" dirty="0"/>
              <a:t>;</a:t>
            </a:r>
          </a:p>
          <a:p>
            <a:r>
              <a:rPr lang="zh-CN" altLang="en-US" dirty="0"/>
              <a:t> </a:t>
            </a:r>
            <a:r>
              <a:rPr lang="zh-CN" altLang="en-US" dirty="0" smtClean="0"/>
              <a:t>    </a:t>
            </a:r>
            <a:r>
              <a:rPr lang="en-US" altLang="zh-CN" dirty="0" smtClean="0"/>
              <a:t>private </a:t>
            </a:r>
            <a:r>
              <a:rPr lang="en-US" altLang="zh-CN" dirty="0"/>
              <a:t>String </a:t>
            </a:r>
            <a:r>
              <a:rPr lang="en-US" altLang="zh-CN" dirty="0" err="1" smtClean="0"/>
              <a:t>parentPath</a:t>
            </a:r>
            <a:r>
              <a:rPr lang="en-US" altLang="zh-CN" dirty="0" smtClean="0"/>
              <a:t>;</a:t>
            </a:r>
          </a:p>
          <a:p>
            <a:r>
              <a:rPr lang="en-US" altLang="zh-CN" dirty="0"/>
              <a:t> </a:t>
            </a:r>
            <a:r>
              <a:rPr lang="en-US" altLang="zh-CN" dirty="0" smtClean="0"/>
              <a:t>    private </a:t>
            </a:r>
            <a:r>
              <a:rPr lang="en-US" altLang="zh-CN" dirty="0">
                <a:solidFill>
                  <a:srgbClr val="FF0000"/>
                </a:solidFill>
              </a:rPr>
              <a:t>volatile</a:t>
            </a:r>
            <a:r>
              <a:rPr lang="en-US" altLang="zh-CN" dirty="0"/>
              <a:t>  </a:t>
            </a:r>
            <a:r>
              <a:rPr lang="en-US" altLang="zh-CN" dirty="0" smtClean="0"/>
              <a:t>List&lt;</a:t>
            </a:r>
            <a:r>
              <a:rPr lang="en-US" altLang="zh-CN" dirty="0"/>
              <a:t>String</a:t>
            </a:r>
            <a:r>
              <a:rPr lang="en-US" altLang="zh-CN" dirty="0" smtClean="0"/>
              <a:t>&gt;  </a:t>
            </a:r>
            <a:r>
              <a:rPr lang="en-US" altLang="zh-CN" dirty="0" err="1" smtClean="0"/>
              <a:t>serviceUrlList</a:t>
            </a:r>
            <a:r>
              <a:rPr lang="en-US" altLang="zh-CN" dirty="0" smtClean="0"/>
              <a:t> = </a:t>
            </a:r>
            <a:r>
              <a:rPr lang="en-US" altLang="zh-CN" dirty="0"/>
              <a:t>new </a:t>
            </a:r>
            <a:r>
              <a:rPr lang="en-US" altLang="zh-CN" dirty="0" err="1" smtClean="0"/>
              <a:t>ArrayList</a:t>
            </a:r>
            <a:r>
              <a:rPr lang="en-US" altLang="zh-CN" dirty="0" smtClean="0"/>
              <a:t>&lt;String&gt;();</a:t>
            </a:r>
          </a:p>
          <a:p>
            <a:r>
              <a:rPr lang="en-US" altLang="zh-CN" b="1" dirty="0" smtClean="0"/>
              <a:t>     </a:t>
            </a:r>
            <a:r>
              <a:rPr lang="en-US" altLang="zh-CN" dirty="0"/>
              <a:t>private </a:t>
            </a:r>
            <a:r>
              <a:rPr lang="en-US" altLang="zh-CN" dirty="0" err="1">
                <a:solidFill>
                  <a:srgbClr val="FF0000"/>
                </a:solidFill>
              </a:rPr>
              <a:t>AtomicInteger</a:t>
            </a:r>
            <a:r>
              <a:rPr lang="en-US" altLang="zh-CN" dirty="0">
                <a:solidFill>
                  <a:srgbClr val="FF0000"/>
                </a:solidFill>
              </a:rPr>
              <a:t> counter</a:t>
            </a:r>
            <a:r>
              <a:rPr lang="en-US" altLang="zh-CN" dirty="0"/>
              <a:t> </a:t>
            </a:r>
            <a:r>
              <a:rPr lang="en-US" altLang="zh-CN" dirty="0" smtClean="0"/>
              <a:t>= </a:t>
            </a:r>
            <a:r>
              <a:rPr lang="en-US" altLang="zh-CN" dirty="0"/>
              <a:t>new </a:t>
            </a:r>
            <a:r>
              <a:rPr lang="en-US" altLang="zh-CN" dirty="0" err="1"/>
              <a:t>AtomicInteger</a:t>
            </a:r>
            <a:r>
              <a:rPr lang="en-US" altLang="zh-CN" dirty="0"/>
              <a:t>();</a:t>
            </a:r>
          </a:p>
          <a:p>
            <a:r>
              <a:rPr lang="en-US" altLang="zh-CN" dirty="0"/>
              <a:t>     public </a:t>
            </a:r>
            <a:r>
              <a:rPr lang="en-US" altLang="zh-CN" dirty="0" err="1"/>
              <a:t>ServiceLocator</a:t>
            </a:r>
            <a:r>
              <a:rPr lang="en-US" altLang="zh-CN" dirty="0"/>
              <a:t>(String </a:t>
            </a:r>
            <a:r>
              <a:rPr lang="en-US" altLang="zh-CN" dirty="0" err="1"/>
              <a:t>parentPath</a:t>
            </a:r>
            <a:r>
              <a:rPr lang="en-US" altLang="zh-CN" dirty="0"/>
              <a:t>){</a:t>
            </a:r>
          </a:p>
          <a:p>
            <a:r>
              <a:rPr lang="en-US" altLang="zh-CN" dirty="0" smtClean="0"/>
              <a:t>            this(</a:t>
            </a:r>
            <a:r>
              <a:rPr lang="en-US" altLang="zh-CN" dirty="0" err="1" smtClean="0"/>
              <a:t>parentPath,ZKClientHelper.getZKClient</a:t>
            </a:r>
            <a:r>
              <a:rPr lang="en-US" altLang="zh-CN" dirty="0" smtClean="0"/>
              <a:t>());</a:t>
            </a:r>
          </a:p>
          <a:p>
            <a:r>
              <a:rPr lang="en-US" altLang="zh-CN" dirty="0"/>
              <a:t> </a:t>
            </a:r>
            <a:r>
              <a:rPr lang="en-US" altLang="zh-CN" dirty="0" smtClean="0"/>
              <a:t>           </a:t>
            </a:r>
            <a:r>
              <a:rPr lang="en-US" altLang="zh-CN" dirty="0" err="1"/>
              <a:t>ZKClientHelper.ensure</a:t>
            </a:r>
            <a:r>
              <a:rPr lang="en-US" altLang="zh-CN" dirty="0"/>
              <a:t>(</a:t>
            </a:r>
            <a:r>
              <a:rPr lang="en-US" altLang="zh-CN" dirty="0" err="1"/>
              <a:t>zkClient</a:t>
            </a:r>
            <a:r>
              <a:rPr lang="en-US" altLang="zh-CN" dirty="0"/>
              <a:t>, </a:t>
            </a:r>
            <a:r>
              <a:rPr lang="en-US" altLang="zh-CN" dirty="0" err="1"/>
              <a:t>parentPath</a:t>
            </a:r>
            <a:r>
              <a:rPr lang="en-US" altLang="zh-CN" dirty="0"/>
              <a:t>);</a:t>
            </a:r>
          </a:p>
          <a:p>
            <a:r>
              <a:rPr lang="en-US" altLang="zh-CN" dirty="0" smtClean="0"/>
              <a:t>            </a:t>
            </a:r>
            <a:r>
              <a:rPr lang="en-US" altLang="zh-CN" dirty="0" err="1" smtClean="0"/>
              <a:t>initServiceUrlList</a:t>
            </a:r>
            <a:r>
              <a:rPr lang="en-US" altLang="zh-CN" dirty="0"/>
              <a:t>();</a:t>
            </a:r>
          </a:p>
          <a:p>
            <a:r>
              <a:rPr lang="en-US" altLang="zh-CN" dirty="0" smtClean="0"/>
              <a:t>      }</a:t>
            </a:r>
          </a:p>
          <a:p>
            <a:r>
              <a:rPr lang="en-US" altLang="zh-CN" dirty="0"/>
              <a:t> </a:t>
            </a:r>
            <a:r>
              <a:rPr lang="en-US" altLang="zh-CN" dirty="0" smtClean="0"/>
              <a:t>     </a:t>
            </a:r>
            <a:r>
              <a:rPr lang="en-US" altLang="zh-CN" dirty="0"/>
              <a:t>public String </a:t>
            </a:r>
            <a:r>
              <a:rPr lang="en-US" altLang="zh-CN" dirty="0">
                <a:solidFill>
                  <a:srgbClr val="FF0000"/>
                </a:solidFill>
              </a:rPr>
              <a:t>select</a:t>
            </a:r>
            <a:r>
              <a:rPr lang="en-US" altLang="zh-CN" dirty="0"/>
              <a:t>(){</a:t>
            </a:r>
          </a:p>
          <a:p>
            <a:pPr lvl="2"/>
            <a:r>
              <a:rPr lang="en-US" altLang="zh-CN" dirty="0" err="1"/>
              <a:t>int</a:t>
            </a:r>
            <a:r>
              <a:rPr lang="en-US" altLang="zh-CN" dirty="0"/>
              <a:t> key = </a:t>
            </a:r>
            <a:r>
              <a:rPr lang="en-US" altLang="zh-CN" dirty="0" err="1"/>
              <a:t>counter.getAndIncrement</a:t>
            </a:r>
            <a:r>
              <a:rPr lang="en-US" altLang="zh-CN" dirty="0"/>
              <a:t>();</a:t>
            </a:r>
          </a:p>
          <a:p>
            <a:pPr lvl="2"/>
            <a:r>
              <a:rPr lang="en-US" altLang="zh-CN" dirty="0"/>
              <a:t>List&lt;String&gt;  </a:t>
            </a:r>
            <a:r>
              <a:rPr lang="en-US" altLang="zh-CN" dirty="0" err="1"/>
              <a:t>serviceUrlList</a:t>
            </a:r>
            <a:r>
              <a:rPr lang="en-US" altLang="zh-CN" dirty="0"/>
              <a:t> </a:t>
            </a:r>
            <a:r>
              <a:rPr lang="en-US" altLang="zh-CN" dirty="0" smtClean="0"/>
              <a:t> = </a:t>
            </a:r>
            <a:r>
              <a:rPr lang="en-US" altLang="zh-CN" dirty="0" err="1"/>
              <a:t>serviceUrlList</a:t>
            </a:r>
            <a:r>
              <a:rPr lang="en-US" altLang="zh-CN" dirty="0"/>
              <a:t> </a:t>
            </a:r>
            <a:r>
              <a:rPr lang="en-US" altLang="zh-CN" dirty="0" smtClean="0"/>
              <a:t>;</a:t>
            </a:r>
            <a:endParaRPr lang="en-US" altLang="zh-CN" dirty="0"/>
          </a:p>
          <a:p>
            <a:pPr lvl="2"/>
            <a:r>
              <a:rPr lang="en-US" altLang="zh-CN" dirty="0" err="1"/>
              <a:t>int</a:t>
            </a:r>
            <a:r>
              <a:rPr lang="en-US" altLang="zh-CN" dirty="0"/>
              <a:t> </a:t>
            </a:r>
            <a:r>
              <a:rPr lang="en-US" altLang="zh-CN" dirty="0" err="1"/>
              <a:t>totalSize</a:t>
            </a:r>
            <a:r>
              <a:rPr lang="en-US" altLang="zh-CN" dirty="0"/>
              <a:t> = </a:t>
            </a:r>
            <a:r>
              <a:rPr lang="en-US" altLang="zh-CN" dirty="0" err="1"/>
              <a:t>serviceUrlList</a:t>
            </a:r>
            <a:r>
              <a:rPr lang="en-US" altLang="zh-CN" dirty="0" err="1" smtClean="0"/>
              <a:t>.size</a:t>
            </a:r>
            <a:r>
              <a:rPr lang="en-US" altLang="zh-CN" dirty="0" smtClean="0"/>
              <a:t>();</a:t>
            </a:r>
          </a:p>
          <a:p>
            <a:pPr lvl="2"/>
            <a:r>
              <a:rPr lang="en-US" altLang="zh-CN" dirty="0" smtClean="0"/>
              <a:t>If(</a:t>
            </a:r>
            <a:r>
              <a:rPr lang="en-US" altLang="zh-CN" dirty="0" err="1"/>
              <a:t>totalSize</a:t>
            </a:r>
            <a:r>
              <a:rPr lang="en-US" altLang="zh-CN" dirty="0"/>
              <a:t> </a:t>
            </a:r>
            <a:r>
              <a:rPr lang="en-US" altLang="zh-CN" dirty="0" smtClean="0"/>
              <a:t>==0) return null;</a:t>
            </a:r>
            <a:endParaRPr lang="en-US" altLang="zh-CN" dirty="0"/>
          </a:p>
          <a:p>
            <a:pPr lvl="2"/>
            <a:r>
              <a:rPr lang="en-US" altLang="zh-CN" dirty="0" err="1"/>
              <a:t>int</a:t>
            </a:r>
            <a:r>
              <a:rPr lang="en-US" altLang="zh-CN" dirty="0"/>
              <a:t> </a:t>
            </a:r>
            <a:r>
              <a:rPr lang="en-US" altLang="zh-CN" dirty="0" err="1"/>
              <a:t>realPos</a:t>
            </a:r>
            <a:r>
              <a:rPr lang="en-US" altLang="zh-CN" dirty="0"/>
              <a:t> = key % </a:t>
            </a:r>
            <a:r>
              <a:rPr lang="en-US" altLang="zh-CN" dirty="0" err="1"/>
              <a:t>totalSize</a:t>
            </a:r>
            <a:r>
              <a:rPr lang="en-US" altLang="zh-CN" dirty="0" smtClean="0"/>
              <a:t>;</a:t>
            </a:r>
          </a:p>
          <a:p>
            <a:pPr lvl="2"/>
            <a:r>
              <a:rPr lang="en-US" altLang="zh-CN" dirty="0" smtClean="0"/>
              <a:t>return </a:t>
            </a:r>
            <a:r>
              <a:rPr lang="en-US" altLang="zh-CN" dirty="0" err="1"/>
              <a:t>serviceUrlList</a:t>
            </a:r>
            <a:r>
              <a:rPr lang="en-US" altLang="zh-CN" dirty="0"/>
              <a:t> </a:t>
            </a:r>
            <a:r>
              <a:rPr lang="en-US" altLang="zh-CN" dirty="0" smtClean="0"/>
              <a:t>.get(</a:t>
            </a:r>
            <a:r>
              <a:rPr lang="en-US" altLang="zh-CN" dirty="0" err="1" smtClean="0"/>
              <a:t>realPos</a:t>
            </a:r>
            <a:r>
              <a:rPr lang="en-US" altLang="zh-CN" dirty="0" smtClean="0"/>
              <a:t>);</a:t>
            </a:r>
            <a:endParaRPr lang="en-US" altLang="zh-CN" dirty="0"/>
          </a:p>
          <a:p>
            <a:pPr lvl="1"/>
            <a:r>
              <a:rPr lang="en-US" altLang="zh-CN" dirty="0"/>
              <a:t>}</a:t>
            </a:r>
          </a:p>
          <a:p>
            <a:r>
              <a:rPr lang="en-US" altLang="zh-CN" dirty="0" smtClean="0"/>
              <a:t>}</a:t>
            </a:r>
            <a:endParaRPr lang="en-US" altLang="zh-CN" dirty="0"/>
          </a:p>
          <a:p>
            <a:endParaRPr lang="en-US" altLang="zh-CN" b="1" dirty="0">
              <a:latin typeface="Times New Roman" pitchFamily="18" charset="0"/>
            </a:endParaRPr>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rPr>
              <a:t>Zookeeper</a:t>
            </a:r>
            <a:r>
              <a:rPr lang="zh-CN" altLang="en-US" sz="2400" dirty="0" smtClean="0">
                <a:latin typeface="微软雅黑" pitchFamily="34" charset="-122"/>
                <a:ea typeface="微软雅黑" pitchFamily="34" charset="-122"/>
              </a:rPr>
              <a:t>之服务负载均衡</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277716226"/>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539551" y="908720"/>
            <a:ext cx="7777361"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b="1" dirty="0" smtClean="0">
                <a:latin typeface="Times New Roman" pitchFamily="18" charset="0"/>
              </a:rPr>
              <a:t>         </a:t>
            </a:r>
          </a:p>
          <a:p>
            <a:r>
              <a:rPr lang="en-US" altLang="zh-CN" b="1" dirty="0">
                <a:latin typeface="Times New Roman" pitchFamily="18" charset="0"/>
              </a:rPr>
              <a:t> </a:t>
            </a:r>
            <a:r>
              <a:rPr lang="en-US" altLang="zh-CN" b="1" dirty="0" smtClean="0">
                <a:latin typeface="Times New Roman" pitchFamily="18" charset="0"/>
              </a:rPr>
              <a:t>       </a:t>
            </a:r>
            <a:r>
              <a:rPr lang="zh-CN" altLang="en-US" dirty="0" smtClean="0"/>
              <a:t>将序列化的</a:t>
            </a:r>
            <a:r>
              <a:rPr lang="en-US" altLang="zh-CN" dirty="0" err="1" smtClean="0"/>
              <a:t>rpc</a:t>
            </a:r>
            <a:r>
              <a:rPr lang="zh-CN" altLang="en-US" dirty="0" smtClean="0"/>
              <a:t>请求数据发送到服务端涉及到主机间的网络通信问题，网络通信涉及到两个需要考虑的问题：</a:t>
            </a:r>
            <a:endParaRPr lang="en-US" altLang="zh-CN" dirty="0" smtClean="0"/>
          </a:p>
          <a:p>
            <a:endParaRPr lang="en-US" altLang="zh-CN" dirty="0" smtClean="0"/>
          </a:p>
          <a:p>
            <a:r>
              <a:rPr lang="en-US" altLang="zh-CN" dirty="0"/>
              <a:t> </a:t>
            </a:r>
            <a:r>
              <a:rPr lang="en-US" altLang="zh-CN" dirty="0" smtClean="0"/>
              <a:t>      </a:t>
            </a:r>
            <a:r>
              <a:rPr lang="zh-CN" altLang="en-US" dirty="0" smtClean="0"/>
              <a:t>网络通信协议以及网络通信模型的选择。</a:t>
            </a:r>
            <a:endParaRPr lang="en-US" altLang="zh-CN" dirty="0" smtClean="0"/>
          </a:p>
          <a:p>
            <a:endParaRPr lang="en-US" altLang="zh-CN" dirty="0" smtClean="0"/>
          </a:p>
          <a:p>
            <a:r>
              <a:rPr lang="zh-CN" altLang="en-US" dirty="0" smtClean="0"/>
              <a:t>       网络通信协议基本上分为两种：</a:t>
            </a:r>
            <a:r>
              <a:rPr lang="en-US" altLang="zh-CN" dirty="0" smtClean="0"/>
              <a:t>http</a:t>
            </a:r>
            <a:r>
              <a:rPr lang="zh-CN" altLang="en-US" dirty="0" smtClean="0"/>
              <a:t>协议和自定义的</a:t>
            </a:r>
            <a:r>
              <a:rPr lang="en-US" altLang="zh-CN" dirty="0" smtClean="0"/>
              <a:t>socket</a:t>
            </a:r>
            <a:r>
              <a:rPr lang="zh-CN" altLang="en-US" dirty="0" smtClean="0"/>
              <a:t>通信协议。</a:t>
            </a:r>
            <a:endParaRPr lang="en-US" altLang="zh-CN" dirty="0" smtClean="0"/>
          </a:p>
          <a:p>
            <a:r>
              <a:rPr lang="en-US" altLang="zh-CN" b="1" dirty="0">
                <a:latin typeface="Times New Roman" pitchFamily="18" charset="0"/>
              </a:rPr>
              <a:t> </a:t>
            </a:r>
            <a:r>
              <a:rPr lang="en-US" altLang="zh-CN" b="1" dirty="0" smtClean="0">
                <a:latin typeface="Times New Roman" pitchFamily="18" charset="0"/>
              </a:rPr>
              <a:t>      </a:t>
            </a:r>
          </a:p>
          <a:p>
            <a:r>
              <a:rPr lang="en-US" altLang="zh-CN" b="1" dirty="0">
                <a:latin typeface="Times New Roman" pitchFamily="18" charset="0"/>
              </a:rPr>
              <a:t> </a:t>
            </a:r>
            <a:r>
              <a:rPr lang="en-US" altLang="zh-CN" b="1" dirty="0" smtClean="0">
                <a:latin typeface="Times New Roman" pitchFamily="18" charset="0"/>
              </a:rPr>
              <a:t>       </a:t>
            </a:r>
            <a:r>
              <a:rPr lang="zh-CN" altLang="en-US" dirty="0"/>
              <a:t>网络通信模型</a:t>
            </a:r>
            <a:r>
              <a:rPr lang="zh-CN" altLang="en-US" dirty="0" smtClean="0"/>
              <a:t>分为阻塞模型以及</a:t>
            </a:r>
            <a:r>
              <a:rPr lang="en-US" altLang="zh-CN" dirty="0" smtClean="0"/>
              <a:t>NIO</a:t>
            </a:r>
            <a:r>
              <a:rPr lang="zh-CN" altLang="en-US" dirty="0" smtClean="0"/>
              <a:t>非阻塞事件模型。</a:t>
            </a:r>
            <a:endParaRPr lang="en-US" altLang="zh-CN" dirty="0" smtClean="0"/>
          </a:p>
          <a:p>
            <a:endParaRPr lang="en-US" altLang="zh-CN" dirty="0"/>
          </a:p>
          <a:p>
            <a:r>
              <a:rPr lang="en-US" altLang="zh-CN" dirty="0" smtClean="0"/>
              <a:t>       </a:t>
            </a:r>
            <a:r>
              <a:rPr lang="zh-CN" altLang="en-US" dirty="0" smtClean="0"/>
              <a:t>第一代</a:t>
            </a:r>
            <a:r>
              <a:rPr lang="en-US" altLang="zh-CN" dirty="0" err="1" smtClean="0"/>
              <a:t>hedwig</a:t>
            </a:r>
            <a:r>
              <a:rPr lang="zh-CN" altLang="en-US" dirty="0" smtClean="0"/>
              <a:t>使用的是阻塞式的</a:t>
            </a:r>
            <a:r>
              <a:rPr lang="en-US" altLang="zh-CN" dirty="0"/>
              <a:t>http</a:t>
            </a:r>
            <a:r>
              <a:rPr lang="zh-CN" altLang="en-US" dirty="0" smtClean="0"/>
              <a:t>协议进行网络通信。新版本</a:t>
            </a:r>
            <a:r>
              <a:rPr lang="en-US" altLang="zh-CN" dirty="0" err="1" smtClean="0"/>
              <a:t>hedwig</a:t>
            </a:r>
            <a:r>
              <a:rPr lang="zh-CN" altLang="en-US" dirty="0" smtClean="0"/>
              <a:t>使用的是基于</a:t>
            </a:r>
            <a:r>
              <a:rPr lang="en-US" altLang="zh-CN" dirty="0"/>
              <a:t>NIO</a:t>
            </a:r>
            <a:r>
              <a:rPr lang="zh-CN" altLang="en-US" dirty="0"/>
              <a:t>非阻塞事件</a:t>
            </a:r>
            <a:r>
              <a:rPr lang="zh-CN" altLang="en-US" dirty="0" smtClean="0"/>
              <a:t>模型的自定义</a:t>
            </a:r>
            <a:r>
              <a:rPr lang="zh-CN" altLang="en-US" dirty="0"/>
              <a:t>的</a:t>
            </a:r>
            <a:r>
              <a:rPr lang="en-US" altLang="zh-CN" dirty="0"/>
              <a:t>socket</a:t>
            </a:r>
            <a:r>
              <a:rPr lang="zh-CN" altLang="en-US" dirty="0" smtClean="0"/>
              <a:t>通信协议。</a:t>
            </a:r>
            <a:endParaRPr lang="en-US" altLang="zh-CN" dirty="0" smtClean="0"/>
          </a:p>
          <a:p>
            <a:endParaRPr lang="en-US" altLang="zh-CN" dirty="0"/>
          </a:p>
          <a:p>
            <a:r>
              <a:rPr lang="zh-CN" altLang="en-US" dirty="0" smtClean="0"/>
              <a:t>       阻塞</a:t>
            </a:r>
            <a:r>
              <a:rPr lang="zh-CN" altLang="en-US" dirty="0"/>
              <a:t>式的</a:t>
            </a:r>
            <a:r>
              <a:rPr lang="en-US" altLang="zh-CN" dirty="0"/>
              <a:t>http</a:t>
            </a:r>
            <a:r>
              <a:rPr lang="zh-CN" altLang="en-US" dirty="0" smtClean="0"/>
              <a:t>协议优点是编程实现简单，缺点是不能进行异步调用，线程阻塞模型并发效率低，</a:t>
            </a:r>
            <a:r>
              <a:rPr lang="en-US" altLang="zh-CN" dirty="0" smtClean="0"/>
              <a:t>http</a:t>
            </a:r>
            <a:r>
              <a:rPr lang="zh-CN" altLang="en-US" dirty="0" smtClean="0"/>
              <a:t>协议解析</a:t>
            </a:r>
            <a:r>
              <a:rPr lang="en-US" altLang="zh-CN" dirty="0" err="1" smtClean="0"/>
              <a:t>cpu</a:t>
            </a:r>
            <a:r>
              <a:rPr lang="zh-CN" altLang="en-US" dirty="0" smtClean="0"/>
              <a:t>消耗略高。</a:t>
            </a:r>
            <a:endParaRPr lang="en-US" altLang="zh-CN" dirty="0" smtClean="0"/>
          </a:p>
          <a:p>
            <a:endParaRPr lang="en-US" altLang="zh-CN" dirty="0" smtClean="0"/>
          </a:p>
          <a:p>
            <a:r>
              <a:rPr lang="en-US" altLang="zh-CN" dirty="0"/>
              <a:t> </a:t>
            </a:r>
            <a:r>
              <a:rPr lang="en-US" altLang="zh-CN" dirty="0" smtClean="0"/>
              <a:t>      NIO</a:t>
            </a:r>
            <a:r>
              <a:rPr lang="zh-CN" altLang="en-US" dirty="0"/>
              <a:t>非阻塞事件模型的自定义的</a:t>
            </a:r>
            <a:r>
              <a:rPr lang="en-US" altLang="zh-CN" dirty="0"/>
              <a:t>socket</a:t>
            </a:r>
            <a:r>
              <a:rPr lang="zh-CN" altLang="en-US" dirty="0" smtClean="0"/>
              <a:t>通信协议优点是执行效率高，可以实现异步调用。</a:t>
            </a:r>
            <a:endParaRPr lang="en-US" altLang="zh-CN" dirty="0"/>
          </a:p>
          <a:p>
            <a:endParaRPr lang="en-US" altLang="zh-CN" b="1" dirty="0">
              <a:latin typeface="Times New Roman" pitchFamily="18" charset="0"/>
            </a:endParaRPr>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a:latin typeface="微软雅黑" pitchFamily="34" charset="-122"/>
                <a:ea typeface="微软雅黑" pitchFamily="34" charset="-122"/>
              </a:rPr>
              <a:t>RPC</a:t>
            </a:r>
            <a:r>
              <a:rPr lang="zh-CN" altLang="en-US" sz="2400" dirty="0">
                <a:latin typeface="微软雅黑" pitchFamily="34" charset="-122"/>
                <a:ea typeface="微软雅黑" pitchFamily="34" charset="-122"/>
              </a:rPr>
              <a:t>服务</a:t>
            </a:r>
            <a:r>
              <a:rPr lang="zh-CN" altLang="en-US" sz="2400" dirty="0" smtClean="0">
                <a:latin typeface="微软雅黑" pitchFamily="34" charset="-122"/>
                <a:ea typeface="微软雅黑" pitchFamily="34" charset="-122"/>
              </a:rPr>
              <a:t>之发送序列化请求数据</a:t>
            </a:r>
            <a:r>
              <a:rPr lang="en-US" altLang="zh-CN" sz="2400" dirty="0" err="1"/>
              <a:t>RequestHandler</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1981971288"/>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836712"/>
            <a:ext cx="9135035" cy="5112568"/>
          </a:xfrm>
          <a:prstGeom prst="rect">
            <a:avLst/>
          </a:prstGeom>
        </p:spPr>
      </p:pic>
      <p:sp>
        <p:nvSpPr>
          <p:cNvPr id="5"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Socket</a:t>
            </a:r>
            <a:r>
              <a:rPr lang="zh-CN" altLang="en-US" sz="2400" dirty="0">
                <a:latin typeface="微软雅黑" pitchFamily="34" charset="-122"/>
                <a:ea typeface="微软雅黑" pitchFamily="34" charset="-122"/>
                <a:cs typeface="+mj-cs"/>
              </a:rPr>
              <a:t> </a:t>
            </a:r>
            <a:r>
              <a:rPr lang="zh-CN" altLang="en-US" sz="2400" dirty="0" smtClean="0">
                <a:latin typeface="微软雅黑" pitchFamily="34" charset="-122"/>
                <a:ea typeface="微软雅黑" pitchFamily="34" charset="-122"/>
                <a:cs typeface="+mj-cs"/>
              </a:rPr>
              <a:t>在通信模型示意图</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17253249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469502" y="577553"/>
            <a:ext cx="8566994"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dirty="0" smtClean="0"/>
              <a:t>protected </a:t>
            </a:r>
            <a:r>
              <a:rPr lang="en-US" altLang="zh-CN" dirty="0" err="1"/>
              <a:t>RpcResponse</a:t>
            </a:r>
            <a:r>
              <a:rPr lang="en-US" altLang="zh-CN" dirty="0"/>
              <a:t> </a:t>
            </a:r>
            <a:r>
              <a:rPr lang="en-US" altLang="zh-CN" dirty="0" err="1"/>
              <a:t>executeRpcRequest</a:t>
            </a:r>
            <a:r>
              <a:rPr lang="en-US" altLang="zh-CN" dirty="0"/>
              <a:t>(</a:t>
            </a:r>
            <a:r>
              <a:rPr lang="en-US" altLang="zh-CN" dirty="0" err="1"/>
              <a:t>RpcRequest</a:t>
            </a:r>
            <a:r>
              <a:rPr lang="en-US" altLang="zh-CN" dirty="0"/>
              <a:t> </a:t>
            </a:r>
            <a:r>
              <a:rPr lang="en-US" altLang="zh-CN" dirty="0" err="1"/>
              <a:t>rpcRequest</a:t>
            </a:r>
            <a:r>
              <a:rPr lang="en-US" altLang="zh-CN" dirty="0" smtClean="0"/>
              <a:t>){</a:t>
            </a:r>
          </a:p>
          <a:p>
            <a:r>
              <a:rPr lang="en-US" altLang="zh-CN" dirty="0" smtClean="0"/>
              <a:t>    byte</a:t>
            </a:r>
            <a:r>
              <a:rPr lang="en-US" altLang="zh-CN" dirty="0"/>
              <a:t>[]  </a:t>
            </a:r>
            <a:r>
              <a:rPr lang="en-US" altLang="zh-CN" dirty="0" err="1"/>
              <a:t>byteRequest</a:t>
            </a:r>
            <a:r>
              <a:rPr lang="en-US" altLang="zh-CN" dirty="0"/>
              <a:t> = </a:t>
            </a:r>
            <a:r>
              <a:rPr lang="en-US" altLang="zh-CN" dirty="0" err="1"/>
              <a:t>servicePrifile.getRpcCodec</a:t>
            </a:r>
            <a:r>
              <a:rPr lang="en-US" altLang="zh-CN" dirty="0"/>
              <a:t>().encode(</a:t>
            </a:r>
            <a:r>
              <a:rPr lang="en-US" altLang="zh-CN" dirty="0" err="1"/>
              <a:t>rpcRequest</a:t>
            </a:r>
            <a:r>
              <a:rPr lang="en-US" altLang="zh-CN" dirty="0" smtClean="0"/>
              <a:t>);</a:t>
            </a:r>
          </a:p>
          <a:p>
            <a:r>
              <a:rPr lang="en-US" altLang="zh-CN" dirty="0" smtClean="0"/>
              <a:t>    </a:t>
            </a:r>
            <a:r>
              <a:rPr lang="en-US" altLang="zh-CN" dirty="0"/>
              <a:t>String </a:t>
            </a:r>
            <a:r>
              <a:rPr lang="en-US" altLang="zh-CN" dirty="0" err="1"/>
              <a:t>serviceUrl</a:t>
            </a:r>
            <a:r>
              <a:rPr lang="en-US" altLang="zh-CN" dirty="0"/>
              <a:t> = </a:t>
            </a:r>
            <a:r>
              <a:rPr lang="en-US" altLang="zh-CN" dirty="0" err="1"/>
              <a:t>serviceLocator.select</a:t>
            </a:r>
            <a:r>
              <a:rPr lang="en-US" altLang="zh-CN" dirty="0" smtClean="0"/>
              <a:t>();</a:t>
            </a:r>
          </a:p>
          <a:p>
            <a:r>
              <a:rPr lang="en-US" altLang="zh-CN" dirty="0"/>
              <a:t> </a:t>
            </a:r>
            <a:r>
              <a:rPr lang="en-US" altLang="zh-CN" dirty="0" smtClean="0"/>
              <a:t>   </a:t>
            </a:r>
            <a:r>
              <a:rPr lang="en-US" altLang="zh-CN" dirty="0">
                <a:solidFill>
                  <a:srgbClr val="FF0000"/>
                </a:solidFill>
              </a:rPr>
              <a:t>byte[] response = </a:t>
            </a:r>
            <a:r>
              <a:rPr lang="en-US" altLang="zh-CN" dirty="0" err="1">
                <a:solidFill>
                  <a:srgbClr val="FF0000"/>
                </a:solidFill>
              </a:rPr>
              <a:t>requestHandler.doRequest</a:t>
            </a:r>
            <a:r>
              <a:rPr lang="en-US" altLang="zh-CN" dirty="0">
                <a:solidFill>
                  <a:srgbClr val="FF0000"/>
                </a:solidFill>
              </a:rPr>
              <a:t>(</a:t>
            </a:r>
            <a:r>
              <a:rPr lang="en-US" altLang="zh-CN" dirty="0" err="1">
                <a:solidFill>
                  <a:srgbClr val="FF0000"/>
                </a:solidFill>
              </a:rPr>
              <a:t>rpcRequest</a:t>
            </a:r>
            <a:r>
              <a:rPr lang="en-US" altLang="zh-CN" dirty="0">
                <a:solidFill>
                  <a:srgbClr val="FF0000"/>
                </a:solidFill>
              </a:rPr>
              <a:t>, </a:t>
            </a:r>
            <a:r>
              <a:rPr lang="en-US" altLang="zh-CN" dirty="0" err="1">
                <a:solidFill>
                  <a:srgbClr val="FF0000"/>
                </a:solidFill>
              </a:rPr>
              <a:t>byteRequest</a:t>
            </a:r>
            <a:r>
              <a:rPr lang="en-US" altLang="zh-CN" dirty="0">
                <a:solidFill>
                  <a:srgbClr val="FF0000"/>
                </a:solidFill>
              </a:rPr>
              <a:t>, </a:t>
            </a:r>
            <a:r>
              <a:rPr lang="en-US" altLang="zh-CN" dirty="0" err="1">
                <a:solidFill>
                  <a:srgbClr val="FF0000"/>
                </a:solidFill>
              </a:rPr>
              <a:t>clientProfile,serviceUrl</a:t>
            </a:r>
            <a:r>
              <a:rPr lang="en-US" altLang="zh-CN" dirty="0">
                <a:solidFill>
                  <a:srgbClr val="FF0000"/>
                </a:solidFill>
              </a:rPr>
              <a:t>);</a:t>
            </a:r>
          </a:p>
          <a:p>
            <a:r>
              <a:rPr lang="en-US" altLang="zh-CN" dirty="0"/>
              <a:t>    return (</a:t>
            </a:r>
            <a:r>
              <a:rPr lang="en-US" altLang="zh-CN" dirty="0" err="1"/>
              <a:t>RpcResponse</a:t>
            </a:r>
            <a:r>
              <a:rPr lang="en-US" altLang="zh-CN" dirty="0"/>
              <a:t>)</a:t>
            </a:r>
            <a:r>
              <a:rPr lang="en-US" altLang="zh-CN" dirty="0" err="1"/>
              <a:t>servicePrifile.getRpcCodec</a:t>
            </a:r>
            <a:r>
              <a:rPr lang="en-US" altLang="zh-CN" dirty="0"/>
              <a:t>().decode(response);</a:t>
            </a:r>
          </a:p>
          <a:p>
            <a:r>
              <a:rPr lang="en-US" altLang="zh-CN" dirty="0" smtClean="0"/>
              <a:t>}</a:t>
            </a:r>
            <a:endParaRPr lang="en-US" altLang="zh-CN" dirty="0"/>
          </a:p>
          <a:p>
            <a:r>
              <a:rPr lang="en-US" altLang="zh-CN" dirty="0"/>
              <a:t>public byte[] </a:t>
            </a:r>
            <a:r>
              <a:rPr lang="en-US" altLang="zh-CN" dirty="0" err="1"/>
              <a:t>doRequest</a:t>
            </a:r>
            <a:r>
              <a:rPr lang="en-US" altLang="zh-CN" dirty="0"/>
              <a:t>(</a:t>
            </a:r>
            <a:r>
              <a:rPr lang="en-US" altLang="zh-CN" dirty="0" err="1"/>
              <a:t>RpcRequest</a:t>
            </a:r>
            <a:r>
              <a:rPr lang="en-US" altLang="zh-CN" dirty="0"/>
              <a:t> </a:t>
            </a:r>
            <a:r>
              <a:rPr lang="en-US" altLang="zh-CN" dirty="0" err="1"/>
              <a:t>rpcRequest</a:t>
            </a:r>
            <a:r>
              <a:rPr lang="en-US" altLang="zh-CN" dirty="0"/>
              <a:t>, byte[] </a:t>
            </a:r>
            <a:r>
              <a:rPr lang="en-US" altLang="zh-CN" dirty="0" err="1"/>
              <a:t>byteRequest</a:t>
            </a:r>
            <a:r>
              <a:rPr lang="en-US" altLang="zh-CN" dirty="0"/>
              <a:t>,</a:t>
            </a:r>
          </a:p>
          <a:p>
            <a:r>
              <a:rPr lang="en-US" altLang="zh-CN" dirty="0" err="1"/>
              <a:t>ClientProfile</a:t>
            </a:r>
            <a:r>
              <a:rPr lang="en-US" altLang="zh-CN" dirty="0"/>
              <a:t> </a:t>
            </a:r>
            <a:r>
              <a:rPr lang="en-US" altLang="zh-CN" dirty="0" err="1"/>
              <a:t>clientProfile</a:t>
            </a:r>
            <a:r>
              <a:rPr lang="en-US" altLang="zh-CN" dirty="0"/>
              <a:t>, String </a:t>
            </a:r>
            <a:r>
              <a:rPr lang="en-US" altLang="zh-CN" dirty="0" err="1"/>
              <a:t>serviceUrl</a:t>
            </a:r>
            <a:r>
              <a:rPr lang="en-US" altLang="zh-CN" dirty="0"/>
              <a:t>) {</a:t>
            </a:r>
          </a:p>
          <a:p>
            <a:r>
              <a:rPr lang="en-US" altLang="zh-CN" dirty="0" err="1"/>
              <a:t>HttpURLConnection</a:t>
            </a:r>
            <a:r>
              <a:rPr lang="en-US" altLang="zh-CN" dirty="0"/>
              <a:t> </a:t>
            </a:r>
            <a:r>
              <a:rPr lang="en-US" altLang="zh-CN" dirty="0" err="1"/>
              <a:t>httpConn</a:t>
            </a:r>
            <a:r>
              <a:rPr lang="en-US" altLang="zh-CN" dirty="0"/>
              <a:t> = </a:t>
            </a:r>
            <a:r>
              <a:rPr lang="en-US" altLang="zh-CN" dirty="0" err="1"/>
              <a:t>sendRequest</a:t>
            </a:r>
            <a:r>
              <a:rPr lang="en-US" altLang="zh-CN" dirty="0"/>
              <a:t>(</a:t>
            </a:r>
            <a:r>
              <a:rPr lang="en-US" altLang="zh-CN" dirty="0" err="1"/>
              <a:t>rpcRequest</a:t>
            </a:r>
            <a:r>
              <a:rPr lang="en-US" altLang="zh-CN" dirty="0"/>
              <a:t>, </a:t>
            </a:r>
            <a:r>
              <a:rPr lang="en-US" altLang="zh-CN" dirty="0" err="1"/>
              <a:t>byteRequest</a:t>
            </a:r>
            <a:r>
              <a:rPr lang="en-US" altLang="zh-CN" dirty="0"/>
              <a:t>,</a:t>
            </a:r>
          </a:p>
          <a:p>
            <a:r>
              <a:rPr lang="en-US" altLang="zh-CN" dirty="0" err="1"/>
              <a:t>clientProfile</a:t>
            </a:r>
            <a:r>
              <a:rPr lang="en-US" altLang="zh-CN" dirty="0"/>
              <a:t>, </a:t>
            </a:r>
            <a:r>
              <a:rPr lang="en-US" altLang="zh-CN" dirty="0" err="1"/>
              <a:t>serviceUrl</a:t>
            </a:r>
            <a:r>
              <a:rPr lang="en-US" altLang="zh-CN" dirty="0"/>
              <a:t>);</a:t>
            </a:r>
          </a:p>
          <a:p>
            <a:r>
              <a:rPr lang="en-US" altLang="zh-CN" dirty="0"/>
              <a:t>return </a:t>
            </a:r>
            <a:r>
              <a:rPr lang="en-US" altLang="zh-CN" dirty="0" err="1"/>
              <a:t>getResponse</a:t>
            </a:r>
            <a:r>
              <a:rPr lang="en-US" altLang="zh-CN" dirty="0"/>
              <a:t>(</a:t>
            </a:r>
            <a:r>
              <a:rPr lang="en-US" altLang="zh-CN" dirty="0" err="1"/>
              <a:t>httpConn</a:t>
            </a:r>
            <a:r>
              <a:rPr lang="en-US" altLang="zh-CN" dirty="0"/>
              <a:t>, </a:t>
            </a:r>
            <a:r>
              <a:rPr lang="en-US" altLang="zh-CN" dirty="0" err="1"/>
              <a:t>rpcRequest</a:t>
            </a:r>
            <a:r>
              <a:rPr lang="en-US" altLang="zh-CN" dirty="0"/>
              <a:t>, </a:t>
            </a:r>
            <a:r>
              <a:rPr lang="en-US" altLang="zh-CN" dirty="0" err="1"/>
              <a:t>byteRequest</a:t>
            </a:r>
            <a:r>
              <a:rPr lang="en-US" altLang="zh-CN" dirty="0"/>
              <a:t>, </a:t>
            </a:r>
            <a:r>
              <a:rPr lang="en-US" altLang="zh-CN" dirty="0" err="1"/>
              <a:t>clientProfile</a:t>
            </a:r>
            <a:r>
              <a:rPr lang="en-US" altLang="zh-CN" dirty="0"/>
              <a:t>);</a:t>
            </a:r>
          </a:p>
          <a:p>
            <a:r>
              <a:rPr lang="en-US" altLang="zh-CN" dirty="0" smtClean="0"/>
              <a:t>}</a:t>
            </a:r>
            <a:endParaRPr lang="en-US" altLang="zh-CN" dirty="0"/>
          </a:p>
          <a:p>
            <a:r>
              <a:rPr lang="en-US" altLang="zh-CN" dirty="0"/>
              <a:t>protected </a:t>
            </a:r>
            <a:r>
              <a:rPr lang="en-US" altLang="zh-CN" dirty="0" err="1"/>
              <a:t>HttpURLConnection</a:t>
            </a:r>
            <a:r>
              <a:rPr lang="en-US" altLang="zh-CN" dirty="0"/>
              <a:t> </a:t>
            </a:r>
            <a:r>
              <a:rPr lang="en-US" altLang="zh-CN" dirty="0" err="1"/>
              <a:t>sendRequest</a:t>
            </a:r>
            <a:r>
              <a:rPr lang="en-US" altLang="zh-CN" dirty="0"/>
              <a:t>(</a:t>
            </a:r>
            <a:r>
              <a:rPr lang="en-US" altLang="zh-CN" dirty="0" err="1"/>
              <a:t>RpcRequest</a:t>
            </a:r>
            <a:r>
              <a:rPr lang="en-US" altLang="zh-CN" dirty="0"/>
              <a:t> </a:t>
            </a:r>
            <a:r>
              <a:rPr lang="en-US" altLang="zh-CN" dirty="0" err="1"/>
              <a:t>rpcRequest</a:t>
            </a:r>
            <a:r>
              <a:rPr lang="en-US" altLang="zh-CN" dirty="0"/>
              <a:t>,</a:t>
            </a:r>
          </a:p>
          <a:p>
            <a:r>
              <a:rPr lang="en-US" altLang="zh-CN" dirty="0"/>
              <a:t>byte[] </a:t>
            </a:r>
            <a:r>
              <a:rPr lang="en-US" altLang="zh-CN" dirty="0" err="1"/>
              <a:t>byteRequest</a:t>
            </a:r>
            <a:r>
              <a:rPr lang="en-US" altLang="zh-CN" dirty="0"/>
              <a:t>, </a:t>
            </a:r>
            <a:r>
              <a:rPr lang="en-US" altLang="zh-CN" dirty="0" err="1"/>
              <a:t>ClientProfile</a:t>
            </a:r>
            <a:r>
              <a:rPr lang="en-US" altLang="zh-CN" dirty="0"/>
              <a:t> </a:t>
            </a:r>
            <a:r>
              <a:rPr lang="en-US" altLang="zh-CN" dirty="0" err="1"/>
              <a:t>clientProfile</a:t>
            </a:r>
            <a:r>
              <a:rPr lang="en-US" altLang="zh-CN" dirty="0"/>
              <a:t>, String </a:t>
            </a:r>
            <a:r>
              <a:rPr lang="en-US" altLang="zh-CN" dirty="0" err="1"/>
              <a:t>serviceUrl</a:t>
            </a:r>
            <a:r>
              <a:rPr lang="en-US" altLang="zh-CN" dirty="0"/>
              <a:t>) </a:t>
            </a:r>
            <a:r>
              <a:rPr lang="en-US" altLang="zh-CN" dirty="0" smtClean="0"/>
              <a:t>{</a:t>
            </a:r>
          </a:p>
          <a:p>
            <a:r>
              <a:rPr lang="en-US" altLang="zh-CN" dirty="0"/>
              <a:t> </a:t>
            </a:r>
            <a:r>
              <a:rPr lang="en-US" altLang="zh-CN" dirty="0" smtClean="0"/>
              <a:t>    </a:t>
            </a:r>
            <a:r>
              <a:rPr lang="en-US" altLang="zh-CN" dirty="0"/>
              <a:t>URL </a:t>
            </a:r>
            <a:r>
              <a:rPr lang="en-US" altLang="zh-CN" dirty="0" err="1"/>
              <a:t>urlObj</a:t>
            </a:r>
            <a:r>
              <a:rPr lang="en-US" altLang="zh-CN" dirty="0"/>
              <a:t> = new URL(</a:t>
            </a:r>
            <a:r>
              <a:rPr lang="en-US" altLang="zh-CN" dirty="0" err="1"/>
              <a:t>serviceUrl</a:t>
            </a:r>
            <a:r>
              <a:rPr lang="en-US" altLang="zh-CN" dirty="0"/>
              <a:t>);</a:t>
            </a:r>
          </a:p>
          <a:p>
            <a:r>
              <a:rPr lang="en-US" altLang="zh-CN" dirty="0" smtClean="0"/>
              <a:t>     </a:t>
            </a:r>
            <a:r>
              <a:rPr lang="en-US" altLang="zh-CN" dirty="0" err="1" smtClean="0"/>
              <a:t>HttpURLConnection</a:t>
            </a:r>
            <a:r>
              <a:rPr lang="en-US" altLang="zh-CN" dirty="0" smtClean="0"/>
              <a:t>  </a:t>
            </a:r>
            <a:r>
              <a:rPr lang="en-US" altLang="zh-CN" dirty="0" err="1" smtClean="0"/>
              <a:t>httpConn</a:t>
            </a:r>
            <a:r>
              <a:rPr lang="en-US" altLang="zh-CN" dirty="0" smtClean="0"/>
              <a:t> </a:t>
            </a:r>
            <a:r>
              <a:rPr lang="en-US" altLang="zh-CN" dirty="0"/>
              <a:t>= (</a:t>
            </a:r>
            <a:r>
              <a:rPr lang="en-US" altLang="zh-CN" dirty="0" err="1"/>
              <a:t>HttpURLConnection</a:t>
            </a:r>
            <a:r>
              <a:rPr lang="en-US" altLang="zh-CN" dirty="0"/>
              <a:t>) </a:t>
            </a:r>
            <a:r>
              <a:rPr lang="en-US" altLang="zh-CN" dirty="0" err="1"/>
              <a:t>urlObj.openConnection</a:t>
            </a:r>
            <a:r>
              <a:rPr lang="en-US" altLang="zh-CN" dirty="0" smtClean="0"/>
              <a:t>();</a:t>
            </a:r>
          </a:p>
          <a:p>
            <a:r>
              <a:rPr lang="en-US" altLang="zh-CN" dirty="0"/>
              <a:t>     </a:t>
            </a:r>
            <a:r>
              <a:rPr lang="en-US" altLang="zh-CN" dirty="0" err="1"/>
              <a:t>httpConn.setRequestMethod</a:t>
            </a:r>
            <a:r>
              <a:rPr lang="en-US" altLang="zh-CN" dirty="0"/>
              <a:t>("POST");</a:t>
            </a:r>
          </a:p>
          <a:p>
            <a:r>
              <a:rPr lang="en-US" altLang="zh-CN" dirty="0"/>
              <a:t>     </a:t>
            </a:r>
            <a:r>
              <a:rPr lang="en-US" altLang="zh-CN" dirty="0" err="1"/>
              <a:t>httpConn.getOutputStream</a:t>
            </a:r>
            <a:r>
              <a:rPr lang="en-US" altLang="zh-CN" dirty="0"/>
              <a:t>().write(</a:t>
            </a:r>
            <a:r>
              <a:rPr lang="en-US" altLang="zh-CN" dirty="0" err="1"/>
              <a:t>byteRequest</a:t>
            </a:r>
            <a:r>
              <a:rPr lang="en-US" altLang="zh-CN" dirty="0"/>
              <a:t>);</a:t>
            </a:r>
          </a:p>
          <a:p>
            <a:r>
              <a:rPr lang="en-US" altLang="zh-CN" dirty="0"/>
              <a:t>     </a:t>
            </a:r>
            <a:r>
              <a:rPr lang="en-US" altLang="zh-CN" dirty="0" err="1"/>
              <a:t>httpConn.getOutputStream</a:t>
            </a:r>
            <a:r>
              <a:rPr lang="en-US" altLang="zh-CN" dirty="0"/>
              <a:t>().flush();</a:t>
            </a:r>
          </a:p>
          <a:p>
            <a:r>
              <a:rPr lang="en-US" altLang="zh-CN" dirty="0"/>
              <a:t>     return </a:t>
            </a:r>
            <a:r>
              <a:rPr lang="en-US" altLang="zh-CN" dirty="0" err="1"/>
              <a:t>httpConn</a:t>
            </a:r>
            <a:r>
              <a:rPr lang="en-US" altLang="zh-CN" dirty="0"/>
              <a:t>;</a:t>
            </a:r>
          </a:p>
          <a:p>
            <a:r>
              <a:rPr lang="en-US" altLang="zh-CN" dirty="0" smtClean="0"/>
              <a:t>}</a:t>
            </a:r>
            <a:endParaRPr lang="en-US" altLang="zh-CN" dirty="0"/>
          </a:p>
          <a:p>
            <a:endParaRPr lang="en-US" altLang="zh-CN" dirty="0"/>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rPr>
              <a:t>http</a:t>
            </a:r>
            <a:r>
              <a:rPr lang="zh-CN" altLang="en-US" sz="2400" dirty="0" smtClean="0">
                <a:latin typeface="微软雅黑" pitchFamily="34" charset="-122"/>
                <a:ea typeface="微软雅黑" pitchFamily="34" charset="-122"/>
              </a:rPr>
              <a:t>发送序列化请求数据</a:t>
            </a:r>
            <a:r>
              <a:rPr lang="en-US" altLang="zh-CN" sz="2400" dirty="0" err="1"/>
              <a:t>HttpRequestHandler</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3198772249"/>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469502" y="577553"/>
            <a:ext cx="8566994"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dirty="0"/>
              <a:t>protected byte[] </a:t>
            </a:r>
            <a:r>
              <a:rPr lang="en-US" altLang="zh-CN" dirty="0" err="1"/>
              <a:t>getResponse</a:t>
            </a:r>
            <a:r>
              <a:rPr lang="en-US" altLang="zh-CN" dirty="0"/>
              <a:t>(</a:t>
            </a:r>
            <a:r>
              <a:rPr lang="en-US" altLang="zh-CN" dirty="0" err="1"/>
              <a:t>HttpURLConnection</a:t>
            </a:r>
            <a:r>
              <a:rPr lang="en-US" altLang="zh-CN" dirty="0"/>
              <a:t> </a:t>
            </a:r>
            <a:r>
              <a:rPr lang="en-US" altLang="zh-CN" dirty="0" err="1"/>
              <a:t>httpConn</a:t>
            </a:r>
            <a:r>
              <a:rPr lang="en-US" altLang="zh-CN" dirty="0"/>
              <a:t>,</a:t>
            </a:r>
          </a:p>
          <a:p>
            <a:r>
              <a:rPr lang="en-US" altLang="zh-CN" dirty="0" err="1"/>
              <a:t>RpcRequest</a:t>
            </a:r>
            <a:r>
              <a:rPr lang="en-US" altLang="zh-CN" dirty="0"/>
              <a:t> </a:t>
            </a:r>
            <a:r>
              <a:rPr lang="en-US" altLang="zh-CN" dirty="0" err="1"/>
              <a:t>rpcRequest</a:t>
            </a:r>
            <a:r>
              <a:rPr lang="en-US" altLang="zh-CN" dirty="0"/>
              <a:t>, byte[] </a:t>
            </a:r>
            <a:r>
              <a:rPr lang="en-US" altLang="zh-CN" dirty="0" err="1"/>
              <a:t>byteRequest</a:t>
            </a:r>
            <a:r>
              <a:rPr lang="en-US" altLang="zh-CN" dirty="0"/>
              <a:t>,</a:t>
            </a:r>
          </a:p>
          <a:p>
            <a:r>
              <a:rPr lang="en-US" altLang="zh-CN" dirty="0" err="1"/>
              <a:t>ClientProfile</a:t>
            </a:r>
            <a:r>
              <a:rPr lang="en-US" altLang="zh-CN" dirty="0"/>
              <a:t> </a:t>
            </a:r>
            <a:r>
              <a:rPr lang="en-US" altLang="zh-CN" dirty="0" err="1"/>
              <a:t>clientProfile</a:t>
            </a:r>
            <a:r>
              <a:rPr lang="en-US" altLang="zh-CN" dirty="0"/>
              <a:t>) </a:t>
            </a:r>
            <a:r>
              <a:rPr lang="en-US" altLang="zh-CN" dirty="0" smtClean="0"/>
              <a:t>{</a:t>
            </a:r>
          </a:p>
          <a:p>
            <a:r>
              <a:rPr lang="en-US" altLang="zh-CN" dirty="0"/>
              <a:t> </a:t>
            </a:r>
            <a:r>
              <a:rPr lang="en-US" altLang="zh-CN" dirty="0" smtClean="0"/>
              <a:t>      </a:t>
            </a:r>
            <a:r>
              <a:rPr lang="en-US" altLang="zh-CN" dirty="0" err="1" smtClean="0"/>
              <a:t>InputStream</a:t>
            </a:r>
            <a:r>
              <a:rPr lang="en-US" altLang="zh-CN" dirty="0" smtClean="0"/>
              <a:t>  </a:t>
            </a:r>
            <a:r>
              <a:rPr lang="en-US" altLang="zh-CN" dirty="0"/>
              <a:t>is = </a:t>
            </a:r>
            <a:r>
              <a:rPr lang="en-US" altLang="zh-CN" dirty="0" err="1"/>
              <a:t>httpConn.getInputStream</a:t>
            </a:r>
            <a:r>
              <a:rPr lang="en-US" altLang="zh-CN" dirty="0" smtClean="0"/>
              <a:t>();</a:t>
            </a:r>
          </a:p>
          <a:p>
            <a:r>
              <a:rPr lang="en-US" altLang="zh-CN" dirty="0"/>
              <a:t> </a:t>
            </a:r>
            <a:r>
              <a:rPr lang="en-US" altLang="zh-CN" dirty="0" smtClean="0"/>
              <a:t>      </a:t>
            </a:r>
            <a:r>
              <a:rPr lang="en-US" altLang="zh-CN" dirty="0" err="1"/>
              <a:t>ByteArrayOutputStream</a:t>
            </a:r>
            <a:r>
              <a:rPr lang="en-US" altLang="zh-CN" dirty="0"/>
              <a:t> output = new </a:t>
            </a:r>
            <a:r>
              <a:rPr lang="en-US" altLang="zh-CN" dirty="0" err="1"/>
              <a:t>ByteArrayOutputStream</a:t>
            </a:r>
            <a:r>
              <a:rPr lang="en-US" altLang="zh-CN" dirty="0"/>
              <a:t>(4096);</a:t>
            </a:r>
          </a:p>
          <a:p>
            <a:pPr lvl="1"/>
            <a:r>
              <a:rPr lang="en-US" altLang="zh-CN" dirty="0"/>
              <a:t>byte[] buffer = new byte[4096];</a:t>
            </a:r>
          </a:p>
          <a:p>
            <a:pPr lvl="1"/>
            <a:r>
              <a:rPr lang="en-US" altLang="zh-CN" dirty="0" err="1"/>
              <a:t>int</a:t>
            </a:r>
            <a:r>
              <a:rPr lang="en-US" altLang="zh-CN" dirty="0"/>
              <a:t> length = 0;</a:t>
            </a:r>
          </a:p>
          <a:p>
            <a:pPr lvl="1"/>
            <a:r>
              <a:rPr lang="en-US" altLang="zh-CN" dirty="0"/>
              <a:t>try {</a:t>
            </a:r>
          </a:p>
          <a:p>
            <a:pPr lvl="1"/>
            <a:r>
              <a:rPr lang="en-US" altLang="zh-CN" dirty="0"/>
              <a:t>while ((length = </a:t>
            </a:r>
            <a:r>
              <a:rPr lang="en-US" altLang="zh-CN" dirty="0" err="1"/>
              <a:t>is.read</a:t>
            </a:r>
            <a:r>
              <a:rPr lang="en-US" altLang="zh-CN" dirty="0"/>
              <a:t>(buffer)) &gt; 0) {</a:t>
            </a:r>
          </a:p>
          <a:p>
            <a:pPr lvl="1"/>
            <a:r>
              <a:rPr lang="en-US" altLang="zh-CN" dirty="0" smtClean="0"/>
              <a:t>    </a:t>
            </a:r>
            <a:r>
              <a:rPr lang="en-US" altLang="zh-CN" dirty="0" err="1" smtClean="0"/>
              <a:t>output.write</a:t>
            </a:r>
            <a:r>
              <a:rPr lang="en-US" altLang="zh-CN" dirty="0" smtClean="0"/>
              <a:t>(buffer</a:t>
            </a:r>
            <a:r>
              <a:rPr lang="en-US" altLang="zh-CN" dirty="0"/>
              <a:t>, 0, length);</a:t>
            </a:r>
          </a:p>
          <a:p>
            <a:pPr lvl="1"/>
            <a:r>
              <a:rPr lang="en-US" altLang="zh-CN" dirty="0"/>
              <a:t>}</a:t>
            </a:r>
          </a:p>
          <a:p>
            <a:pPr lvl="1"/>
            <a:r>
              <a:rPr lang="en-US" altLang="zh-CN" dirty="0"/>
              <a:t>} catch (</a:t>
            </a:r>
            <a:r>
              <a:rPr lang="en-US" altLang="zh-CN" dirty="0" err="1"/>
              <a:t>IOException</a:t>
            </a:r>
            <a:r>
              <a:rPr lang="en-US" altLang="zh-CN" dirty="0"/>
              <a:t> e) {</a:t>
            </a:r>
          </a:p>
          <a:p>
            <a:pPr lvl="1"/>
            <a:r>
              <a:rPr lang="en-US" altLang="zh-CN" dirty="0" smtClean="0"/>
              <a:t>    throw </a:t>
            </a:r>
            <a:r>
              <a:rPr lang="en-US" altLang="zh-CN" dirty="0"/>
              <a:t>new </a:t>
            </a:r>
            <a:r>
              <a:rPr lang="en-US" altLang="zh-CN" dirty="0" err="1"/>
              <a:t>RpcException</a:t>
            </a:r>
            <a:r>
              <a:rPr lang="en-US" altLang="zh-CN" dirty="0"/>
              <a:t>("read </a:t>
            </a:r>
            <a:r>
              <a:rPr lang="en-US" altLang="zh-CN" dirty="0" err="1"/>
              <a:t>InputStream</a:t>
            </a:r>
            <a:r>
              <a:rPr lang="en-US" altLang="zh-CN" dirty="0"/>
              <a:t> exception ", e);</a:t>
            </a:r>
          </a:p>
          <a:p>
            <a:pPr lvl="1"/>
            <a:r>
              <a:rPr lang="en-US" altLang="zh-CN" dirty="0"/>
              <a:t>} finally {</a:t>
            </a:r>
          </a:p>
          <a:p>
            <a:pPr lvl="1"/>
            <a:r>
              <a:rPr lang="en-US" altLang="zh-CN" dirty="0" smtClean="0"/>
              <a:t>	 </a:t>
            </a:r>
            <a:r>
              <a:rPr lang="en-US" altLang="zh-CN" dirty="0" err="1"/>
              <a:t>is.close</a:t>
            </a:r>
            <a:r>
              <a:rPr lang="en-US" altLang="zh-CN" dirty="0" smtClean="0"/>
              <a:t>();</a:t>
            </a:r>
          </a:p>
          <a:p>
            <a:pPr lvl="1"/>
            <a:r>
              <a:rPr lang="en-US" altLang="zh-CN" dirty="0" smtClean="0"/>
              <a:t>}</a:t>
            </a:r>
            <a:endParaRPr lang="en-US" altLang="zh-CN" dirty="0"/>
          </a:p>
          <a:p>
            <a:pPr lvl="1"/>
            <a:r>
              <a:rPr lang="en-US" altLang="zh-CN" dirty="0"/>
              <a:t>return </a:t>
            </a:r>
            <a:r>
              <a:rPr lang="en-US" altLang="zh-CN" dirty="0" err="1"/>
              <a:t>output.toByteArray</a:t>
            </a:r>
            <a:r>
              <a:rPr lang="en-US" altLang="zh-CN" dirty="0" smtClean="0"/>
              <a:t>();</a:t>
            </a:r>
          </a:p>
          <a:p>
            <a:pPr lvl="1"/>
            <a:r>
              <a:rPr lang="en-US" altLang="zh-CN" dirty="0" smtClean="0"/>
              <a:t>}</a:t>
            </a:r>
            <a:endParaRPr lang="en-US" altLang="zh-CN" dirty="0"/>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rPr>
              <a:t>http</a:t>
            </a:r>
            <a:r>
              <a:rPr lang="zh-CN" altLang="en-US" sz="2400" dirty="0" smtClean="0">
                <a:latin typeface="微软雅黑" pitchFamily="34" charset="-122"/>
                <a:ea typeface="微软雅黑" pitchFamily="34" charset="-122"/>
              </a:rPr>
              <a:t>获取服务端响应数据</a:t>
            </a:r>
            <a:r>
              <a:rPr lang="en-US" altLang="zh-CN" sz="2400" dirty="0" err="1"/>
              <a:t>HttpRequestHandler</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1275162924"/>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251520" y="729995"/>
            <a:ext cx="8566994"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r>
              <a:rPr lang="zh-CN" altLang="en-US" sz="2000" b="1" dirty="0" smtClean="0"/>
              <a:t>为什么请求超时很重要？</a:t>
            </a:r>
            <a:endParaRPr lang="en-US" altLang="zh-CN" sz="2000" b="1" dirty="0" smtClean="0"/>
          </a:p>
          <a:p>
            <a:pPr lvl="1"/>
            <a:endParaRPr lang="en-US" altLang="zh-CN" sz="2000" b="1" dirty="0" smtClean="0"/>
          </a:p>
          <a:p>
            <a:pPr lvl="1"/>
            <a:r>
              <a:rPr lang="zh-CN" altLang="en-US" dirty="0" smtClean="0"/>
              <a:t>服务器端可能因为大量并发请求，</a:t>
            </a:r>
            <a:r>
              <a:rPr lang="en-US" altLang="zh-CN" dirty="0" smtClean="0"/>
              <a:t>full </a:t>
            </a:r>
            <a:r>
              <a:rPr lang="en-US" altLang="zh-CN" dirty="0" err="1" smtClean="0"/>
              <a:t>gc</a:t>
            </a:r>
            <a:r>
              <a:rPr lang="zh-CN" altLang="en-US" dirty="0" smtClean="0"/>
              <a:t>，程序死锁等等原因造成请求响应延时，如果前台调用方不设置请求超时时间，可能会导致页面无限等待，影响到用户体验。</a:t>
            </a:r>
            <a:endParaRPr lang="en-US" altLang="zh-CN" dirty="0" smtClean="0"/>
          </a:p>
          <a:p>
            <a:pPr lvl="1"/>
            <a:endParaRPr lang="en-US" altLang="zh-CN" dirty="0"/>
          </a:p>
          <a:p>
            <a:pPr lvl="1"/>
            <a:r>
              <a:rPr lang="zh-CN" altLang="en-US" sz="2000" b="1" dirty="0"/>
              <a:t>如何实现请求超时</a:t>
            </a:r>
            <a:r>
              <a:rPr lang="zh-CN" altLang="en-US" sz="2000" b="1" dirty="0" smtClean="0"/>
              <a:t>控制？</a:t>
            </a:r>
            <a:endParaRPr lang="en-US" altLang="zh-CN" sz="2000" b="1" dirty="0" smtClean="0"/>
          </a:p>
          <a:p>
            <a:pPr lvl="1"/>
            <a:endParaRPr lang="en-US" altLang="zh-CN" sz="2000" b="1" dirty="0" smtClean="0"/>
          </a:p>
          <a:p>
            <a:pPr lvl="1"/>
            <a:r>
              <a:rPr lang="en-US" altLang="zh-CN" dirty="0"/>
              <a:t>Hedwig</a:t>
            </a:r>
            <a:r>
              <a:rPr lang="zh-CN" altLang="en-US" dirty="0"/>
              <a:t>实现的方案</a:t>
            </a:r>
            <a:r>
              <a:rPr lang="zh-CN" altLang="en-US" dirty="0" smtClean="0"/>
              <a:t>是启动线程池进行远程调用，具体可以参考</a:t>
            </a:r>
            <a:r>
              <a:rPr lang="en-US" altLang="zh-CN" dirty="0" err="1" smtClean="0"/>
              <a:t>HedwigEventEngine</a:t>
            </a:r>
            <a:r>
              <a:rPr lang="en-US" altLang="zh-CN" dirty="0" smtClean="0"/>
              <a:t> 116</a:t>
            </a:r>
            <a:r>
              <a:rPr lang="zh-CN" altLang="en-US" dirty="0" smtClean="0"/>
              <a:t>行源代码，当前</a:t>
            </a:r>
            <a:r>
              <a:rPr lang="en-US" altLang="zh-CN" dirty="0" err="1" smtClean="0"/>
              <a:t>hedwig</a:t>
            </a:r>
            <a:r>
              <a:rPr lang="zh-CN" altLang="en-US" dirty="0" smtClean="0"/>
              <a:t>默认的线程池参数为</a:t>
            </a:r>
            <a:r>
              <a:rPr lang="en-US" altLang="zh-CN" dirty="0" err="1" smtClean="0">
                <a:solidFill>
                  <a:srgbClr val="FF0000"/>
                </a:solidFill>
              </a:rPr>
              <a:t>coreSize</a:t>
            </a:r>
            <a:r>
              <a:rPr lang="en-US" altLang="zh-CN" dirty="0" smtClean="0">
                <a:solidFill>
                  <a:srgbClr val="FF0000"/>
                </a:solidFill>
              </a:rPr>
              <a:t>=20</a:t>
            </a:r>
            <a:r>
              <a:rPr lang="zh-CN" altLang="en-US" dirty="0" smtClean="0">
                <a:solidFill>
                  <a:srgbClr val="FF0000"/>
                </a:solidFill>
              </a:rPr>
              <a:t>，</a:t>
            </a:r>
            <a:r>
              <a:rPr lang="en-US" altLang="zh-CN" dirty="0" err="1" smtClean="0">
                <a:solidFill>
                  <a:srgbClr val="FF0000"/>
                </a:solidFill>
              </a:rPr>
              <a:t>maxSize</a:t>
            </a:r>
            <a:r>
              <a:rPr lang="en-US" altLang="zh-CN" dirty="0" smtClean="0">
                <a:solidFill>
                  <a:srgbClr val="FF0000"/>
                </a:solidFill>
              </a:rPr>
              <a:t> = 30</a:t>
            </a:r>
            <a:r>
              <a:rPr lang="zh-CN" altLang="en-US" dirty="0" smtClean="0">
                <a:solidFill>
                  <a:srgbClr val="FF0000"/>
                </a:solidFill>
              </a:rPr>
              <a:t>，</a:t>
            </a:r>
            <a:r>
              <a:rPr lang="en-US" altLang="zh-CN" dirty="0" err="1" smtClean="0">
                <a:solidFill>
                  <a:srgbClr val="FF0000"/>
                </a:solidFill>
              </a:rPr>
              <a:t>idleTime</a:t>
            </a:r>
            <a:r>
              <a:rPr lang="en-US" altLang="zh-CN" dirty="0" smtClean="0">
                <a:solidFill>
                  <a:srgbClr val="FF0000"/>
                </a:solidFill>
              </a:rPr>
              <a:t> = 60s</a:t>
            </a:r>
            <a:r>
              <a:rPr lang="zh-CN" altLang="en-US" dirty="0" smtClean="0">
                <a:solidFill>
                  <a:srgbClr val="FF0000"/>
                </a:solidFill>
              </a:rPr>
              <a:t>，</a:t>
            </a:r>
            <a:r>
              <a:rPr lang="en-US" altLang="zh-CN" dirty="0" err="1" smtClean="0">
                <a:solidFill>
                  <a:srgbClr val="FF0000"/>
                </a:solidFill>
              </a:rPr>
              <a:t>queueSize</a:t>
            </a:r>
            <a:r>
              <a:rPr lang="en-US" altLang="zh-CN" dirty="0" smtClean="0">
                <a:solidFill>
                  <a:srgbClr val="FF0000"/>
                </a:solidFill>
              </a:rPr>
              <a:t> = 20// </a:t>
            </a:r>
            <a:r>
              <a:rPr lang="zh-CN" altLang="en-US" dirty="0" smtClean="0">
                <a:solidFill>
                  <a:srgbClr val="FF0000"/>
                </a:solidFill>
              </a:rPr>
              <a:t>当前已优化</a:t>
            </a:r>
            <a:endParaRPr lang="en-US" altLang="zh-CN" dirty="0" smtClean="0">
              <a:solidFill>
                <a:srgbClr val="FF0000"/>
              </a:solidFill>
            </a:endParaRPr>
          </a:p>
          <a:p>
            <a:pPr lvl="1"/>
            <a:r>
              <a:rPr lang="zh-CN" altLang="en-US" dirty="0" smtClean="0"/>
              <a:t>对于一般小调用量的以上参数可能不会出现问题，但是对于前台网站大并发的远程服务调用就存在问题了，因为一般</a:t>
            </a:r>
            <a:r>
              <a:rPr lang="en-US" altLang="zh-CN" dirty="0" smtClean="0"/>
              <a:t>tomcat</a:t>
            </a:r>
            <a:r>
              <a:rPr lang="zh-CN" altLang="en-US" dirty="0" smtClean="0"/>
              <a:t>的线程池配置是</a:t>
            </a:r>
            <a:r>
              <a:rPr lang="en-US" altLang="zh-CN" dirty="0" err="1" smtClean="0"/>
              <a:t>maxThreads</a:t>
            </a:r>
            <a:r>
              <a:rPr lang="en-US" altLang="zh-CN" dirty="0" smtClean="0"/>
              <a:t>=300 </a:t>
            </a:r>
            <a:r>
              <a:rPr lang="zh-CN" altLang="en-US" dirty="0" smtClean="0"/>
              <a:t>，</a:t>
            </a:r>
            <a:r>
              <a:rPr lang="en-US" altLang="zh-CN" dirty="0" err="1" smtClean="0"/>
              <a:t>minSpareThreads</a:t>
            </a:r>
            <a:r>
              <a:rPr lang="en-US" altLang="zh-CN" dirty="0" smtClean="0"/>
              <a:t>=50 </a:t>
            </a:r>
            <a:r>
              <a:rPr lang="zh-CN" altLang="en-US" dirty="0" smtClean="0"/>
              <a:t>，</a:t>
            </a:r>
            <a:r>
              <a:rPr lang="en-US" altLang="zh-CN" dirty="0" err="1" smtClean="0"/>
              <a:t>maxSpareThreads</a:t>
            </a:r>
            <a:r>
              <a:rPr lang="en-US" altLang="zh-CN" dirty="0" smtClean="0"/>
              <a:t>=200</a:t>
            </a:r>
            <a:r>
              <a:rPr lang="zh-CN" altLang="en-US" dirty="0" smtClean="0"/>
              <a:t>，当</a:t>
            </a:r>
            <a:r>
              <a:rPr lang="en-US" altLang="zh-CN" dirty="0" smtClean="0"/>
              <a:t>tomcat</a:t>
            </a:r>
            <a:r>
              <a:rPr lang="zh-CN" altLang="en-US" dirty="0" smtClean="0"/>
              <a:t>繁忙线程数超过</a:t>
            </a:r>
            <a:r>
              <a:rPr lang="en-US" altLang="zh-CN" dirty="0" smtClean="0"/>
              <a:t>100</a:t>
            </a:r>
            <a:r>
              <a:rPr lang="zh-CN" altLang="en-US" dirty="0" smtClean="0"/>
              <a:t>时，</a:t>
            </a:r>
            <a:r>
              <a:rPr lang="en-US" altLang="zh-CN" dirty="0"/>
              <a:t> </a:t>
            </a:r>
            <a:r>
              <a:rPr lang="en-US" altLang="zh-CN" dirty="0" err="1"/>
              <a:t>hedwig</a:t>
            </a:r>
            <a:r>
              <a:rPr lang="zh-CN" altLang="en-US" dirty="0"/>
              <a:t>默认的线程</a:t>
            </a:r>
            <a:r>
              <a:rPr lang="zh-CN" altLang="en-US" dirty="0" smtClean="0"/>
              <a:t>池就成了性能瓶颈。导致很多请求没有发送到服务端就已经超时。线程池参数不容易控制。</a:t>
            </a:r>
            <a:endParaRPr lang="en-US" altLang="zh-CN" dirty="0" smtClean="0"/>
          </a:p>
          <a:p>
            <a:pPr lvl="1"/>
            <a:endParaRPr lang="en-US" altLang="zh-CN" dirty="0"/>
          </a:p>
          <a:p>
            <a:pPr lvl="1"/>
            <a:r>
              <a:rPr lang="zh-CN" altLang="en-US" dirty="0" smtClean="0"/>
              <a:t>该方案的好处是可以精确控制超时时间。</a:t>
            </a:r>
            <a:endParaRPr lang="en-US" altLang="zh-CN" dirty="0"/>
          </a:p>
          <a:p>
            <a:pPr lvl="1"/>
            <a:endParaRPr lang="en-US" altLang="zh-CN" dirty="0">
              <a:solidFill>
                <a:srgbClr val="FF0000"/>
              </a:solidFill>
            </a:endParaRPr>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rPr>
              <a:t>RPC</a:t>
            </a:r>
            <a:r>
              <a:rPr lang="zh-CN" altLang="en-US" sz="2400" dirty="0" smtClean="0">
                <a:latin typeface="微软雅黑" pitchFamily="34" charset="-122"/>
                <a:ea typeface="微软雅黑" pitchFamily="34" charset="-122"/>
              </a:rPr>
              <a:t>服务请求超时</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1141958944"/>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251520" y="729995"/>
            <a:ext cx="8566994" cy="578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r>
              <a:rPr lang="zh-CN" altLang="en-US" sz="2000" b="1" dirty="0" smtClean="0"/>
              <a:t>请求</a:t>
            </a:r>
            <a:r>
              <a:rPr lang="zh-CN" altLang="en-US" sz="2000" b="1" dirty="0"/>
              <a:t>超时</a:t>
            </a:r>
            <a:r>
              <a:rPr lang="zh-CN" altLang="en-US" sz="2000" b="1" dirty="0" smtClean="0"/>
              <a:t>控制之网络超时</a:t>
            </a:r>
            <a:endParaRPr lang="en-US" altLang="zh-CN" sz="2000" b="1" dirty="0" smtClean="0"/>
          </a:p>
          <a:p>
            <a:pPr lvl="1"/>
            <a:endParaRPr lang="en-US" altLang="zh-CN" sz="2000" b="1" dirty="0"/>
          </a:p>
          <a:p>
            <a:pPr lvl="1"/>
            <a:r>
              <a:rPr lang="en-US" altLang="zh-CN" dirty="0" err="1" smtClean="0"/>
              <a:t>tcp</a:t>
            </a:r>
            <a:r>
              <a:rPr lang="en-US" altLang="zh-CN" dirty="0" smtClean="0"/>
              <a:t>/</a:t>
            </a:r>
            <a:r>
              <a:rPr lang="en-US" altLang="zh-CN" dirty="0" err="1" smtClean="0"/>
              <a:t>ip</a:t>
            </a:r>
            <a:r>
              <a:rPr lang="zh-CN" altLang="en-US" dirty="0" smtClean="0"/>
              <a:t>协议在设计的时候就考虑到了网络超时的情况：</a:t>
            </a:r>
            <a:endParaRPr lang="en-US" altLang="zh-CN" dirty="0" smtClean="0"/>
          </a:p>
          <a:p>
            <a:pPr lvl="1"/>
            <a:r>
              <a:rPr lang="en-US" altLang="zh-CN" dirty="0"/>
              <a:t>connect(</a:t>
            </a:r>
            <a:r>
              <a:rPr lang="en-US" altLang="zh-CN" dirty="0" err="1"/>
              <a:t>SocketAddress</a:t>
            </a:r>
            <a:r>
              <a:rPr lang="en-US" altLang="zh-CN" dirty="0"/>
              <a:t> endpoint, </a:t>
            </a:r>
            <a:r>
              <a:rPr lang="en-US" altLang="zh-CN" dirty="0" err="1"/>
              <a:t>int</a:t>
            </a:r>
            <a:r>
              <a:rPr lang="en-US" altLang="zh-CN" dirty="0"/>
              <a:t> timeout</a:t>
            </a:r>
            <a:r>
              <a:rPr lang="en-US" altLang="zh-CN" dirty="0" smtClean="0"/>
              <a:t>)  </a:t>
            </a:r>
            <a:r>
              <a:rPr lang="zh-CN" altLang="en-US" dirty="0" smtClean="0"/>
              <a:t>网络连接超时设置</a:t>
            </a:r>
            <a:endParaRPr lang="en-US" altLang="zh-CN" dirty="0" smtClean="0"/>
          </a:p>
          <a:p>
            <a:pPr lvl="1"/>
            <a:r>
              <a:rPr lang="en-US" altLang="zh-CN" dirty="0" err="1"/>
              <a:t>setSoTimeout</a:t>
            </a:r>
            <a:r>
              <a:rPr lang="en-US" altLang="zh-CN" dirty="0"/>
              <a:t>(</a:t>
            </a:r>
            <a:r>
              <a:rPr lang="en-US" altLang="zh-CN" dirty="0" err="1"/>
              <a:t>int</a:t>
            </a:r>
            <a:r>
              <a:rPr lang="en-US" altLang="zh-CN" dirty="0"/>
              <a:t> timeout</a:t>
            </a:r>
            <a:r>
              <a:rPr lang="en-US" altLang="zh-CN" dirty="0" smtClean="0"/>
              <a:t>)                                  </a:t>
            </a:r>
            <a:r>
              <a:rPr lang="zh-CN" altLang="en-US" dirty="0" smtClean="0"/>
              <a:t>读数据超时设置</a:t>
            </a:r>
            <a:endParaRPr lang="en-US" altLang="zh-CN" dirty="0" smtClean="0"/>
          </a:p>
          <a:p>
            <a:pPr lvl="1"/>
            <a:endParaRPr lang="en-US" altLang="zh-CN" dirty="0" smtClean="0"/>
          </a:p>
          <a:p>
            <a:pPr lvl="1"/>
            <a:r>
              <a:rPr lang="en-US" altLang="zh-CN" dirty="0" err="1"/>
              <a:t>Rpc</a:t>
            </a:r>
            <a:r>
              <a:rPr lang="zh-CN" altLang="en-US" dirty="0"/>
              <a:t>远程调用时间 </a:t>
            </a:r>
            <a:r>
              <a:rPr lang="en-US" altLang="zh-CN" dirty="0"/>
              <a:t>=  </a:t>
            </a:r>
            <a:r>
              <a:rPr lang="zh-CN" altLang="en-US" dirty="0"/>
              <a:t>建立网络链接 </a:t>
            </a:r>
            <a:r>
              <a:rPr lang="en-US" altLang="zh-CN" dirty="0"/>
              <a:t>+ </a:t>
            </a:r>
            <a:r>
              <a:rPr lang="zh-CN" altLang="en-US" dirty="0"/>
              <a:t>发送请求数据 </a:t>
            </a:r>
            <a:r>
              <a:rPr lang="en-US" altLang="zh-CN" dirty="0"/>
              <a:t>+ </a:t>
            </a:r>
            <a:r>
              <a:rPr lang="zh-CN" altLang="en-US" dirty="0">
                <a:solidFill>
                  <a:srgbClr val="FF0000"/>
                </a:solidFill>
              </a:rPr>
              <a:t>等待请求响应时间 </a:t>
            </a:r>
            <a:r>
              <a:rPr lang="en-US" altLang="zh-CN" dirty="0"/>
              <a:t>+ </a:t>
            </a:r>
            <a:r>
              <a:rPr lang="zh-CN" altLang="en-US" dirty="0"/>
              <a:t>接收服务端响应数据</a:t>
            </a:r>
            <a:endParaRPr lang="en-US" altLang="zh-CN" dirty="0"/>
          </a:p>
          <a:p>
            <a:pPr lvl="1"/>
            <a:endParaRPr lang="en-US" altLang="zh-CN" dirty="0"/>
          </a:p>
          <a:p>
            <a:pPr lvl="1"/>
            <a:r>
              <a:rPr lang="zh-CN" altLang="en-US" dirty="0" smtClean="0"/>
              <a:t>考虑到</a:t>
            </a:r>
            <a:r>
              <a:rPr lang="en-US" altLang="zh-CN" dirty="0" err="1" smtClean="0"/>
              <a:t>rpc</a:t>
            </a:r>
            <a:r>
              <a:rPr lang="zh-CN" altLang="en-US" dirty="0" smtClean="0"/>
              <a:t>远程调用都是</a:t>
            </a:r>
            <a:r>
              <a:rPr lang="en-US" altLang="zh-CN" dirty="0" err="1" smtClean="0"/>
              <a:t>idc</a:t>
            </a:r>
            <a:r>
              <a:rPr lang="zh-CN" altLang="en-US" dirty="0" smtClean="0"/>
              <a:t>内部网络调用，正常情况下网络连接耗时和数据传输耗时可以忽略不计，请求都是等待在服务端执行请求逻辑耗时上面。故只需要将</a:t>
            </a:r>
            <a:r>
              <a:rPr lang="en-US" altLang="zh-CN" dirty="0" err="1"/>
              <a:t>setSoTimeout</a:t>
            </a:r>
            <a:r>
              <a:rPr lang="en-US" altLang="zh-CN" dirty="0"/>
              <a:t>(</a:t>
            </a:r>
            <a:r>
              <a:rPr lang="en-US" altLang="zh-CN" dirty="0" err="1"/>
              <a:t>int</a:t>
            </a:r>
            <a:r>
              <a:rPr lang="en-US" altLang="zh-CN" dirty="0"/>
              <a:t> timeout</a:t>
            </a:r>
            <a:r>
              <a:rPr lang="en-US" altLang="zh-CN" dirty="0" smtClean="0"/>
              <a:t>)</a:t>
            </a:r>
            <a:r>
              <a:rPr lang="zh-CN" altLang="en-US" dirty="0" smtClean="0"/>
              <a:t>设置为接口请求超时时间就可以了。</a:t>
            </a:r>
            <a:endParaRPr lang="en-US" altLang="zh-CN" dirty="0" smtClean="0"/>
          </a:p>
          <a:p>
            <a:pPr lvl="1"/>
            <a:endParaRPr lang="en-US" altLang="zh-CN" sz="2000" b="1" dirty="0" smtClean="0"/>
          </a:p>
          <a:p>
            <a:pPr lvl="1"/>
            <a:endParaRPr lang="en-US" altLang="zh-CN" sz="2000" b="1" dirty="0" smtClean="0"/>
          </a:p>
          <a:p>
            <a:pPr lvl="1"/>
            <a:r>
              <a:rPr lang="zh-CN" altLang="en-US" sz="2000" b="1" dirty="0"/>
              <a:t>该</a:t>
            </a:r>
            <a:r>
              <a:rPr lang="zh-CN" altLang="en-US" sz="2000" b="1" dirty="0" smtClean="0"/>
              <a:t>方案的问题在于：</a:t>
            </a:r>
            <a:endParaRPr lang="en-US" altLang="zh-CN" sz="2000" b="1" dirty="0" smtClean="0"/>
          </a:p>
          <a:p>
            <a:pPr lvl="1"/>
            <a:r>
              <a:rPr lang="zh-CN" altLang="en-US" dirty="0" smtClean="0"/>
              <a:t>不能</a:t>
            </a:r>
            <a:r>
              <a:rPr lang="zh-CN" altLang="en-US" dirty="0"/>
              <a:t>非常精确的控制请求超时时间，特别是网络抖动的</a:t>
            </a:r>
            <a:r>
              <a:rPr lang="zh-CN" altLang="en-US" dirty="0" smtClean="0"/>
              <a:t>情况，优点在于大多数情况下性能非常高，避免了大量线程切换开销。</a:t>
            </a:r>
            <a:endParaRPr lang="en-US" altLang="zh-CN" dirty="0"/>
          </a:p>
          <a:p>
            <a:pPr lvl="1"/>
            <a:endParaRPr lang="en-US" altLang="zh-CN" dirty="0">
              <a:solidFill>
                <a:srgbClr val="FF0000"/>
              </a:solidFill>
            </a:endParaRPr>
          </a:p>
          <a:p>
            <a:pPr lvl="1"/>
            <a:endParaRPr lang="en-US" altLang="zh-CN" dirty="0" smtClean="0">
              <a:solidFill>
                <a:srgbClr val="FF0000"/>
              </a:solidFill>
            </a:endParaRPr>
          </a:p>
          <a:p>
            <a:pPr lvl="1"/>
            <a:endParaRPr lang="en-US" altLang="zh-CN" dirty="0">
              <a:solidFill>
                <a:srgbClr val="FF0000"/>
              </a:solidFill>
            </a:endParaRPr>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rPr>
              <a:t>RPC</a:t>
            </a:r>
            <a:r>
              <a:rPr lang="zh-CN" altLang="en-US" sz="2400" dirty="0" smtClean="0">
                <a:latin typeface="微软雅黑" pitchFamily="34" charset="-122"/>
                <a:ea typeface="微软雅黑" pitchFamily="34" charset="-122"/>
              </a:rPr>
              <a:t>服务请求超时</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3119663381"/>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613680" y="1018059"/>
            <a:ext cx="7486711" cy="197889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RPC</a:t>
            </a:r>
            <a:r>
              <a:rPr lang="zh-CN" altLang="en-US" sz="2400" dirty="0" smtClean="0">
                <a:latin typeface="微软雅黑" pitchFamily="34" charset="-122"/>
                <a:ea typeface="微软雅黑" pitchFamily="34" charset="-122"/>
                <a:cs typeface="+mj-cs"/>
              </a:rPr>
              <a:t>服务实现之服务端</a:t>
            </a:r>
            <a:endParaRPr lang="zh-CN" altLang="en-US" sz="2400" dirty="0">
              <a:latin typeface="微软雅黑" pitchFamily="34" charset="-122"/>
              <a:ea typeface="微软雅黑" pitchFamily="34" charset="-122"/>
              <a:cs typeface="+mj-cs"/>
            </a:endParaRPr>
          </a:p>
        </p:txBody>
      </p:sp>
      <p:sp>
        <p:nvSpPr>
          <p:cNvPr id="3" name="圆角矩形 2"/>
          <p:cNvSpPr/>
          <p:nvPr/>
        </p:nvSpPr>
        <p:spPr>
          <a:xfrm>
            <a:off x="861786" y="1513880"/>
            <a:ext cx="1516410" cy="745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客户端生成服务代理</a:t>
            </a:r>
            <a:endParaRPr lang="zh-CN" altLang="en-US" dirty="0"/>
          </a:p>
        </p:txBody>
      </p:sp>
      <p:sp>
        <p:nvSpPr>
          <p:cNvPr id="17" name="圆角矩形 16"/>
          <p:cNvSpPr/>
          <p:nvPr/>
        </p:nvSpPr>
        <p:spPr>
          <a:xfrm>
            <a:off x="3347864" y="1545545"/>
            <a:ext cx="1516410" cy="745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请求参数序列化</a:t>
            </a:r>
            <a:endParaRPr lang="zh-CN" altLang="en-US" dirty="0"/>
          </a:p>
        </p:txBody>
      </p:sp>
      <p:sp>
        <p:nvSpPr>
          <p:cNvPr id="23" name="圆角矩形 22"/>
          <p:cNvSpPr/>
          <p:nvPr/>
        </p:nvSpPr>
        <p:spPr>
          <a:xfrm>
            <a:off x="6056694" y="1268760"/>
            <a:ext cx="1971689" cy="10220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服务自动发现</a:t>
            </a:r>
            <a:r>
              <a:rPr lang="zh-CN" altLang="en-US" dirty="0"/>
              <a:t>及</a:t>
            </a:r>
            <a:r>
              <a:rPr lang="zh-CN" altLang="en-US" dirty="0" smtClean="0"/>
              <a:t>负载均衡，发送序列化请求数据</a:t>
            </a:r>
            <a:endParaRPr lang="zh-CN" altLang="en-US" dirty="0"/>
          </a:p>
        </p:txBody>
      </p:sp>
      <p:sp>
        <p:nvSpPr>
          <p:cNvPr id="16" name="右箭头 15"/>
          <p:cNvSpPr/>
          <p:nvPr/>
        </p:nvSpPr>
        <p:spPr>
          <a:xfrm>
            <a:off x="2378196" y="1644180"/>
            <a:ext cx="978408"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9" name="右箭头 18"/>
          <p:cNvSpPr/>
          <p:nvPr/>
        </p:nvSpPr>
        <p:spPr>
          <a:xfrm>
            <a:off x="4876495" y="1675845"/>
            <a:ext cx="1180200"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0" name="TextBox 19"/>
          <p:cNvSpPr txBox="1"/>
          <p:nvPr/>
        </p:nvSpPr>
        <p:spPr>
          <a:xfrm>
            <a:off x="6241653" y="2555579"/>
            <a:ext cx="1146494" cy="369332"/>
          </a:xfrm>
          <a:prstGeom prst="rect">
            <a:avLst/>
          </a:prstGeom>
          <a:noFill/>
        </p:spPr>
        <p:txBody>
          <a:bodyPr wrap="square" rtlCol="0">
            <a:spAutoFit/>
          </a:bodyPr>
          <a:lstStyle/>
          <a:p>
            <a:r>
              <a:rPr lang="zh-CN" altLang="en-US" dirty="0" smtClean="0"/>
              <a:t>客户端</a:t>
            </a:r>
            <a:endParaRPr lang="zh-CN" altLang="en-US" dirty="0"/>
          </a:p>
        </p:txBody>
      </p:sp>
      <p:sp>
        <p:nvSpPr>
          <p:cNvPr id="31" name="圆角矩形 30"/>
          <p:cNvSpPr/>
          <p:nvPr/>
        </p:nvSpPr>
        <p:spPr>
          <a:xfrm>
            <a:off x="621139" y="4005065"/>
            <a:ext cx="7486711" cy="172819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32" name="圆角矩形 31"/>
          <p:cNvSpPr/>
          <p:nvPr/>
        </p:nvSpPr>
        <p:spPr>
          <a:xfrm>
            <a:off x="770164" y="4509120"/>
            <a:ext cx="1516410" cy="745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调用服务实现</a:t>
            </a:r>
            <a:endParaRPr lang="zh-CN" altLang="en-US" dirty="0"/>
          </a:p>
        </p:txBody>
      </p:sp>
      <p:sp>
        <p:nvSpPr>
          <p:cNvPr id="33" name="圆角矩形 32"/>
          <p:cNvSpPr/>
          <p:nvPr/>
        </p:nvSpPr>
        <p:spPr>
          <a:xfrm>
            <a:off x="3356604" y="4488560"/>
            <a:ext cx="1516410" cy="745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请求参数反序列化</a:t>
            </a:r>
            <a:endParaRPr lang="zh-CN" altLang="en-US" dirty="0"/>
          </a:p>
        </p:txBody>
      </p:sp>
      <p:sp>
        <p:nvSpPr>
          <p:cNvPr id="34" name="圆角矩形 33"/>
          <p:cNvSpPr/>
          <p:nvPr/>
        </p:nvSpPr>
        <p:spPr>
          <a:xfrm>
            <a:off x="6086233" y="4509120"/>
            <a:ext cx="1942149" cy="10081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接收序列化请求数据，路由到服务实现</a:t>
            </a:r>
            <a:endParaRPr lang="zh-CN" altLang="en-US" dirty="0"/>
          </a:p>
        </p:txBody>
      </p:sp>
      <p:sp>
        <p:nvSpPr>
          <p:cNvPr id="35" name="TextBox 34"/>
          <p:cNvSpPr txBox="1"/>
          <p:nvPr/>
        </p:nvSpPr>
        <p:spPr>
          <a:xfrm>
            <a:off x="5796137" y="4082237"/>
            <a:ext cx="1228536" cy="369332"/>
          </a:xfrm>
          <a:prstGeom prst="rect">
            <a:avLst/>
          </a:prstGeom>
          <a:noFill/>
        </p:spPr>
        <p:txBody>
          <a:bodyPr wrap="square" rtlCol="0">
            <a:spAutoFit/>
          </a:bodyPr>
          <a:lstStyle/>
          <a:p>
            <a:r>
              <a:rPr lang="zh-CN" altLang="en-US" dirty="0" smtClean="0"/>
              <a:t>     服务端</a:t>
            </a:r>
            <a:endParaRPr lang="zh-CN" altLang="en-US" dirty="0"/>
          </a:p>
        </p:txBody>
      </p:sp>
      <p:sp>
        <p:nvSpPr>
          <p:cNvPr id="26" name="下箭头 25"/>
          <p:cNvSpPr/>
          <p:nvPr/>
        </p:nvSpPr>
        <p:spPr>
          <a:xfrm>
            <a:off x="7024673" y="2263867"/>
            <a:ext cx="363474" cy="2218343"/>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6" name="右箭头 35"/>
          <p:cNvSpPr/>
          <p:nvPr/>
        </p:nvSpPr>
        <p:spPr>
          <a:xfrm flipH="1">
            <a:off x="4864274" y="4573166"/>
            <a:ext cx="1192421"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7" name="右箭头 36"/>
          <p:cNvSpPr/>
          <p:nvPr/>
        </p:nvSpPr>
        <p:spPr>
          <a:xfrm flipH="1">
            <a:off x="2286573" y="4573166"/>
            <a:ext cx="1061290"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8" name="TextBox 37"/>
          <p:cNvSpPr txBox="1"/>
          <p:nvPr/>
        </p:nvSpPr>
        <p:spPr>
          <a:xfrm>
            <a:off x="6022756" y="3373038"/>
            <a:ext cx="1146494" cy="369332"/>
          </a:xfrm>
          <a:prstGeom prst="rect">
            <a:avLst/>
          </a:prstGeom>
          <a:noFill/>
        </p:spPr>
        <p:txBody>
          <a:bodyPr wrap="square" rtlCol="0">
            <a:spAutoFit/>
          </a:bodyPr>
          <a:lstStyle/>
          <a:p>
            <a:r>
              <a:rPr lang="zh-CN" altLang="en-US" dirty="0" smtClean="0"/>
              <a:t>网络传输</a:t>
            </a:r>
            <a:endParaRPr lang="zh-CN" altLang="en-US" dirty="0"/>
          </a:p>
        </p:txBody>
      </p:sp>
    </p:spTree>
    <p:extLst>
      <p:ext uri="{BB962C8B-B14F-4D97-AF65-F5344CB8AC3E}">
        <p14:creationId xmlns:p14="http://schemas.microsoft.com/office/powerpoint/2010/main" val="419951011"/>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539551" y="908720"/>
            <a:ext cx="7777361"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dirty="0" smtClean="0">
                <a:latin typeface="Times New Roman" pitchFamily="18" charset="0"/>
              </a:rPr>
              <a:t>服务路由网关职责</a:t>
            </a:r>
            <a:endParaRPr lang="en-US" altLang="zh-CN" b="1" dirty="0" smtClean="0">
              <a:latin typeface="Times New Roman" pitchFamily="18" charset="0"/>
            </a:endParaRPr>
          </a:p>
          <a:p>
            <a:endParaRPr lang="en-US" altLang="zh-CN" b="1" dirty="0">
              <a:latin typeface="Times New Roman" pitchFamily="18" charset="0"/>
            </a:endParaRPr>
          </a:p>
          <a:p>
            <a:r>
              <a:rPr lang="zh-CN" altLang="en-US" dirty="0" smtClean="0"/>
              <a:t>远程</a:t>
            </a:r>
            <a:r>
              <a:rPr lang="zh-CN" altLang="en-US" dirty="0"/>
              <a:t>请求数据接收，请求数据反序列化，服务实现寻址，执行请求，返回序列化数据</a:t>
            </a:r>
            <a:r>
              <a:rPr lang="zh-CN" altLang="en-US" dirty="0" smtClean="0"/>
              <a:t>。</a:t>
            </a:r>
            <a:endParaRPr lang="en-US" altLang="zh-CN" dirty="0" smtClean="0"/>
          </a:p>
          <a:p>
            <a:endParaRPr lang="en-US" altLang="zh-CN" dirty="0"/>
          </a:p>
          <a:p>
            <a:endParaRPr lang="en-US" altLang="zh-CN" dirty="0"/>
          </a:p>
          <a:p>
            <a:r>
              <a:rPr lang="zh-CN" altLang="en-US" b="1" dirty="0" smtClean="0">
                <a:latin typeface="Times New Roman" pitchFamily="18" charset="0"/>
              </a:rPr>
              <a:t>服务路由网关可以有多种实现：</a:t>
            </a:r>
            <a:endParaRPr lang="en-US" altLang="zh-CN" b="1" dirty="0" smtClean="0">
              <a:latin typeface="Times New Roman" pitchFamily="18" charset="0"/>
            </a:endParaRPr>
          </a:p>
          <a:p>
            <a:r>
              <a:rPr lang="zh-CN" altLang="en-US" dirty="0"/>
              <a:t>如果是</a:t>
            </a:r>
            <a:r>
              <a:rPr lang="en-US" altLang="zh-CN" dirty="0" smtClean="0"/>
              <a:t>http</a:t>
            </a:r>
            <a:r>
              <a:rPr lang="zh-CN" altLang="en-US" dirty="0" smtClean="0"/>
              <a:t>传输协议，最简单的实现就是直接基于</a:t>
            </a:r>
            <a:r>
              <a:rPr lang="en-US" altLang="zh-CN" dirty="0" smtClean="0"/>
              <a:t>servlet</a:t>
            </a:r>
            <a:r>
              <a:rPr lang="zh-CN" altLang="en-US" dirty="0" smtClean="0"/>
              <a:t>来实现。</a:t>
            </a:r>
            <a:endParaRPr lang="en-US" altLang="zh-CN" dirty="0" smtClean="0"/>
          </a:p>
          <a:p>
            <a:endParaRPr lang="en-US" altLang="zh-CN" dirty="0"/>
          </a:p>
          <a:p>
            <a:r>
              <a:rPr lang="zh-CN" altLang="en-US" dirty="0" smtClean="0"/>
              <a:t>远程数据接收</a:t>
            </a:r>
            <a:endParaRPr lang="en-US" altLang="zh-CN" dirty="0" smtClean="0"/>
          </a:p>
          <a:p>
            <a:r>
              <a:rPr lang="en-US" altLang="zh-CN" dirty="0" err="1"/>
              <a:t>ServletInputStream</a:t>
            </a:r>
            <a:r>
              <a:rPr lang="en-US" altLang="zh-CN" dirty="0"/>
              <a:t> </a:t>
            </a:r>
            <a:r>
              <a:rPr lang="en-US" altLang="zh-CN" dirty="0" smtClean="0"/>
              <a:t>is  = </a:t>
            </a:r>
            <a:r>
              <a:rPr lang="en-US" altLang="zh-CN" u="sng" dirty="0" err="1" smtClean="0"/>
              <a:t>request.getInputStream</a:t>
            </a:r>
            <a:r>
              <a:rPr lang="en-US" altLang="zh-CN" u="sng" dirty="0" smtClean="0"/>
              <a:t>();</a:t>
            </a:r>
          </a:p>
          <a:p>
            <a:r>
              <a:rPr lang="en-US" altLang="zh-CN" u="sng" dirty="0"/>
              <a:t>byte[] input =</a:t>
            </a:r>
            <a:r>
              <a:rPr lang="en-US" altLang="zh-CN" u="sng" dirty="0" err="1"/>
              <a:t>IOUtils.toByteArray</a:t>
            </a:r>
            <a:r>
              <a:rPr lang="en-US" altLang="zh-CN" u="sng" dirty="0"/>
              <a:t>(is</a:t>
            </a:r>
            <a:r>
              <a:rPr lang="en-US" altLang="zh-CN" u="sng" dirty="0" smtClean="0"/>
              <a:t>);</a:t>
            </a:r>
          </a:p>
          <a:p>
            <a:r>
              <a:rPr lang="en-US" altLang="zh-CN" dirty="0" err="1"/>
              <a:t>ServiceExporter</a:t>
            </a:r>
            <a:r>
              <a:rPr lang="en-US" altLang="zh-CN" dirty="0"/>
              <a:t> se = </a:t>
            </a:r>
            <a:r>
              <a:rPr lang="en-US" altLang="zh-CN" dirty="0" err="1" smtClean="0">
                <a:solidFill>
                  <a:srgbClr val="FF0000"/>
                </a:solidFill>
              </a:rPr>
              <a:t>getServiceExporter</a:t>
            </a:r>
            <a:r>
              <a:rPr lang="en-US" altLang="zh-CN" dirty="0" smtClean="0">
                <a:solidFill>
                  <a:srgbClr val="FF0000"/>
                </a:solidFill>
              </a:rPr>
              <a:t>(</a:t>
            </a:r>
            <a:r>
              <a:rPr lang="en-US" altLang="zh-CN" dirty="0" err="1">
                <a:solidFill>
                  <a:srgbClr val="FF0000"/>
                </a:solidFill>
              </a:rPr>
              <a:t>req.getPathInfo</a:t>
            </a:r>
            <a:r>
              <a:rPr lang="en-US" altLang="zh-CN" dirty="0">
                <a:solidFill>
                  <a:srgbClr val="FF0000"/>
                </a:solidFill>
              </a:rPr>
              <a:t>().substring(1)</a:t>
            </a:r>
            <a:r>
              <a:rPr lang="en-US" altLang="zh-CN" dirty="0" smtClean="0">
                <a:solidFill>
                  <a:srgbClr val="FF0000"/>
                </a:solidFill>
              </a:rPr>
              <a:t>);</a:t>
            </a:r>
            <a:endParaRPr lang="en-US" altLang="zh-CN" u="sng" dirty="0" smtClean="0">
              <a:solidFill>
                <a:srgbClr val="FF0000"/>
              </a:solidFill>
            </a:endParaRPr>
          </a:p>
          <a:p>
            <a:r>
              <a:rPr lang="en-US" altLang="zh-CN" dirty="0" err="1"/>
              <a:t>RpcRequest</a:t>
            </a:r>
            <a:r>
              <a:rPr lang="en-US" altLang="zh-CN" dirty="0"/>
              <a:t> </a:t>
            </a:r>
            <a:r>
              <a:rPr lang="en-US" altLang="zh-CN" dirty="0" err="1"/>
              <a:t>rpcRequest</a:t>
            </a:r>
            <a:r>
              <a:rPr lang="en-US" altLang="zh-CN" dirty="0"/>
              <a:t> = (</a:t>
            </a:r>
            <a:r>
              <a:rPr lang="en-US" altLang="zh-CN" dirty="0" err="1"/>
              <a:t>RpcRequest</a:t>
            </a:r>
            <a:r>
              <a:rPr lang="en-US" altLang="zh-CN" dirty="0" smtClean="0"/>
              <a:t>) </a:t>
            </a:r>
            <a:r>
              <a:rPr lang="en-US" altLang="zh-CN" dirty="0" err="1" smtClean="0"/>
              <a:t>getServiceProfile</a:t>
            </a:r>
            <a:r>
              <a:rPr lang="en-US" altLang="zh-CN" dirty="0"/>
              <a:t>().</a:t>
            </a:r>
            <a:r>
              <a:rPr lang="en-US" altLang="zh-CN" dirty="0" err="1"/>
              <a:t>getRpcCodec</a:t>
            </a:r>
            <a:r>
              <a:rPr lang="en-US" altLang="zh-CN" dirty="0"/>
              <a:t>().decode(input);</a:t>
            </a:r>
          </a:p>
          <a:p>
            <a:r>
              <a:rPr lang="en-US" altLang="zh-CN" dirty="0" err="1"/>
              <a:t>rpcResponse</a:t>
            </a:r>
            <a:r>
              <a:rPr lang="en-US" altLang="zh-CN" dirty="0"/>
              <a:t> = </a:t>
            </a:r>
            <a:r>
              <a:rPr lang="en-US" altLang="zh-CN" dirty="0" err="1"/>
              <a:t>se.invoke</a:t>
            </a:r>
            <a:r>
              <a:rPr lang="en-US" altLang="zh-CN" dirty="0"/>
              <a:t>(</a:t>
            </a:r>
            <a:r>
              <a:rPr lang="en-US" altLang="zh-CN" dirty="0" err="1"/>
              <a:t>rpcRequest</a:t>
            </a:r>
            <a:r>
              <a:rPr lang="en-US" altLang="zh-CN" dirty="0"/>
              <a:t>);</a:t>
            </a:r>
            <a:endParaRPr lang="en-US" altLang="zh-CN" u="sng" dirty="0"/>
          </a:p>
          <a:p>
            <a:r>
              <a:rPr lang="en-US" altLang="zh-CN" u="sng" dirty="0" err="1"/>
              <a:t>getServiceProfile</a:t>
            </a:r>
            <a:r>
              <a:rPr lang="en-US" altLang="zh-CN" u="sng" dirty="0"/>
              <a:t>().</a:t>
            </a:r>
            <a:r>
              <a:rPr lang="en-US" altLang="zh-CN" u="sng" dirty="0" err="1"/>
              <a:t>getRpcCodec</a:t>
            </a:r>
            <a:r>
              <a:rPr lang="en-US" altLang="zh-CN" u="sng" dirty="0"/>
              <a:t>().encode(</a:t>
            </a:r>
            <a:r>
              <a:rPr lang="en-US" altLang="zh-CN" u="sng" dirty="0" err="1"/>
              <a:t>rpcResponse</a:t>
            </a:r>
            <a:r>
              <a:rPr lang="en-US" altLang="zh-CN" u="sng" dirty="0"/>
              <a:t>, </a:t>
            </a:r>
            <a:r>
              <a:rPr lang="en-US" altLang="zh-CN" u="sng" dirty="0" err="1"/>
              <a:t>os</a:t>
            </a:r>
            <a:r>
              <a:rPr lang="en-US" altLang="zh-CN" u="sng" dirty="0"/>
              <a:t>);</a:t>
            </a:r>
            <a:endParaRPr lang="en-US" altLang="zh-CN" dirty="0"/>
          </a:p>
          <a:p>
            <a:endParaRPr lang="en-US" altLang="zh-CN" b="1" dirty="0">
              <a:latin typeface="Times New Roman" pitchFamily="18" charset="0"/>
            </a:endParaRPr>
          </a:p>
          <a:p>
            <a:endParaRPr lang="en-US" altLang="zh-CN" b="1" dirty="0">
              <a:latin typeface="Times New Roman" pitchFamily="18" charset="0"/>
            </a:endParaRPr>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solidFill>
                  <a:schemeClr val="dk1"/>
                </a:solidFill>
                <a:latin typeface="微软雅黑" pitchFamily="34" charset="-122"/>
                <a:ea typeface="微软雅黑" pitchFamily="34" charset="-122"/>
              </a:rPr>
              <a:t>RPC</a:t>
            </a:r>
            <a:r>
              <a:rPr lang="zh-CN" altLang="en-US" sz="2400" dirty="0">
                <a:solidFill>
                  <a:schemeClr val="dk1"/>
                </a:solidFill>
                <a:latin typeface="微软雅黑" pitchFamily="34" charset="-122"/>
                <a:ea typeface="微软雅黑" pitchFamily="34" charset="-122"/>
              </a:rPr>
              <a:t>服务</a:t>
            </a:r>
            <a:r>
              <a:rPr lang="zh-CN" altLang="en-US" sz="2400" dirty="0" smtClean="0">
                <a:solidFill>
                  <a:schemeClr val="dk1"/>
                </a:solidFill>
                <a:latin typeface="微软雅黑" pitchFamily="34" charset="-122"/>
                <a:ea typeface="微软雅黑" pitchFamily="34" charset="-122"/>
              </a:rPr>
              <a:t>端之服务路由网关</a:t>
            </a:r>
            <a:r>
              <a:rPr lang="en-US" altLang="zh-CN" sz="2400" dirty="0" err="1"/>
              <a:t>AbstractRpcServlet</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1393552211"/>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395537" y="908720"/>
            <a:ext cx="7921376"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dirty="0"/>
              <a:t>public class </a:t>
            </a:r>
            <a:r>
              <a:rPr lang="en-US" altLang="zh-CN" dirty="0" err="1"/>
              <a:t>SoRpcServlet</a:t>
            </a:r>
            <a:r>
              <a:rPr lang="en-US" altLang="zh-CN" dirty="0"/>
              <a:t> extends </a:t>
            </a:r>
            <a:r>
              <a:rPr lang="en-US" altLang="zh-CN" dirty="0" err="1"/>
              <a:t>AbstractRpcServlet</a:t>
            </a:r>
            <a:r>
              <a:rPr lang="en-US" altLang="zh-CN" dirty="0"/>
              <a:t> </a:t>
            </a:r>
            <a:r>
              <a:rPr lang="en-US" altLang="zh-CN" dirty="0" smtClean="0"/>
              <a:t>{</a:t>
            </a:r>
          </a:p>
          <a:p>
            <a:r>
              <a:rPr lang="en-US" altLang="zh-CN" dirty="0"/>
              <a:t> </a:t>
            </a:r>
            <a:r>
              <a:rPr lang="en-US" altLang="zh-CN" dirty="0" smtClean="0"/>
              <a:t> public </a:t>
            </a:r>
            <a:r>
              <a:rPr lang="en-US" altLang="zh-CN" dirty="0"/>
              <a:t>void </a:t>
            </a:r>
            <a:r>
              <a:rPr lang="en-US" altLang="zh-CN" dirty="0" err="1"/>
              <a:t>registerServiceExporter</a:t>
            </a:r>
            <a:r>
              <a:rPr lang="en-US" altLang="zh-CN" dirty="0"/>
              <a:t>(</a:t>
            </a:r>
            <a:r>
              <a:rPr lang="en-US" altLang="zh-CN" dirty="0" err="1"/>
              <a:t>ServiceProfile</a:t>
            </a:r>
            <a:r>
              <a:rPr lang="en-US" altLang="zh-CN" dirty="0"/>
              <a:t> </a:t>
            </a:r>
            <a:r>
              <a:rPr lang="en-US" altLang="zh-CN" dirty="0" err="1"/>
              <a:t>sp</a:t>
            </a:r>
            <a:r>
              <a:rPr lang="en-US" altLang="zh-CN" dirty="0"/>
              <a:t>, </a:t>
            </a:r>
            <a:r>
              <a:rPr lang="en-US" altLang="zh-CN" dirty="0" smtClean="0"/>
              <a:t>      List&lt;</a:t>
            </a:r>
            <a:r>
              <a:rPr lang="en-US" altLang="zh-CN" dirty="0" err="1" smtClean="0"/>
              <a:t>ServiceExporter</a:t>
            </a:r>
            <a:r>
              <a:rPr lang="en-US" altLang="zh-CN" dirty="0"/>
              <a:t>&gt; </a:t>
            </a:r>
            <a:r>
              <a:rPr lang="en-US" altLang="zh-CN" dirty="0" err="1"/>
              <a:t>seList</a:t>
            </a:r>
            <a:r>
              <a:rPr lang="en-US" altLang="zh-CN" dirty="0"/>
              <a:t>) throws Exception{ </a:t>
            </a:r>
            <a:endParaRPr lang="en-US" altLang="zh-CN" dirty="0" smtClean="0"/>
          </a:p>
          <a:p>
            <a:r>
              <a:rPr lang="en-US" altLang="zh-CN" dirty="0"/>
              <a:t> </a:t>
            </a:r>
            <a:r>
              <a:rPr lang="en-US" altLang="zh-CN" dirty="0" smtClean="0"/>
              <a:t>   </a:t>
            </a:r>
            <a:r>
              <a:rPr lang="en-US" altLang="zh-CN" dirty="0" err="1" smtClean="0"/>
              <a:t>ServiceExporter</a:t>
            </a:r>
            <a:r>
              <a:rPr lang="en-US" altLang="zh-CN" dirty="0" smtClean="0"/>
              <a:t> </a:t>
            </a:r>
            <a:r>
              <a:rPr lang="en-US" altLang="zh-CN" dirty="0"/>
              <a:t>se = new </a:t>
            </a:r>
            <a:r>
              <a:rPr lang="en-US" altLang="zh-CN" dirty="0" err="1"/>
              <a:t>ServiceExporter</a:t>
            </a:r>
            <a:r>
              <a:rPr lang="en-US" altLang="zh-CN" dirty="0"/>
              <a:t>(); </a:t>
            </a:r>
            <a:endParaRPr lang="en-US" altLang="zh-CN" dirty="0" smtClean="0"/>
          </a:p>
          <a:p>
            <a:r>
              <a:rPr lang="en-US" altLang="zh-CN" dirty="0"/>
              <a:t> </a:t>
            </a:r>
            <a:r>
              <a:rPr lang="en-US" altLang="zh-CN" dirty="0" smtClean="0"/>
              <a:t>   </a:t>
            </a:r>
            <a:r>
              <a:rPr lang="en-US" altLang="zh-CN" dirty="0" err="1" smtClean="0"/>
              <a:t>se.setTarget</a:t>
            </a:r>
            <a:r>
              <a:rPr lang="en-US" altLang="zh-CN" dirty="0" smtClean="0"/>
              <a:t>(new </a:t>
            </a:r>
            <a:r>
              <a:rPr lang="en-US" altLang="zh-CN" dirty="0" err="1"/>
              <a:t>SoServiceImpl</a:t>
            </a:r>
            <a:r>
              <a:rPr lang="en-US" altLang="zh-CN" dirty="0"/>
              <a:t>()); </a:t>
            </a:r>
            <a:r>
              <a:rPr lang="en-US" altLang="zh-CN" dirty="0" smtClean="0"/>
              <a:t>                                 </a:t>
            </a:r>
            <a:r>
              <a:rPr lang="en-US" altLang="zh-CN" dirty="0" err="1" smtClean="0"/>
              <a:t>se.setServiceInterface</a:t>
            </a:r>
            <a:r>
              <a:rPr lang="en-US" altLang="zh-CN" dirty="0" smtClean="0"/>
              <a:t>(</a:t>
            </a:r>
            <a:r>
              <a:rPr lang="en-US" altLang="zh-CN" dirty="0" err="1" smtClean="0"/>
              <a:t>SoService.class</a:t>
            </a:r>
            <a:r>
              <a:rPr lang="en-US" altLang="zh-CN" dirty="0" smtClean="0"/>
              <a:t>);</a:t>
            </a:r>
          </a:p>
          <a:p>
            <a:r>
              <a:rPr lang="en-US" altLang="zh-CN" dirty="0"/>
              <a:t> </a:t>
            </a:r>
            <a:r>
              <a:rPr lang="en-US" altLang="zh-CN" dirty="0" smtClean="0"/>
              <a:t>   </a:t>
            </a:r>
            <a:r>
              <a:rPr lang="en-US" altLang="zh-CN" dirty="0" err="1"/>
              <a:t>se.setServiceProfile</a:t>
            </a:r>
            <a:r>
              <a:rPr lang="en-US" altLang="zh-CN" dirty="0"/>
              <a:t>(</a:t>
            </a:r>
            <a:r>
              <a:rPr lang="en-US" altLang="zh-CN" dirty="0" err="1"/>
              <a:t>sp</a:t>
            </a:r>
            <a:r>
              <a:rPr lang="en-US" altLang="zh-CN" dirty="0"/>
              <a:t>); </a:t>
            </a:r>
            <a:endParaRPr lang="en-US" altLang="zh-CN" dirty="0" smtClean="0"/>
          </a:p>
          <a:p>
            <a:r>
              <a:rPr lang="en-US" altLang="zh-CN" dirty="0"/>
              <a:t> </a:t>
            </a:r>
            <a:r>
              <a:rPr lang="en-US" altLang="zh-CN" dirty="0" smtClean="0"/>
              <a:t>   </a:t>
            </a:r>
            <a:r>
              <a:rPr lang="en-US" altLang="zh-CN" dirty="0" err="1" smtClean="0"/>
              <a:t>se.init</a:t>
            </a:r>
            <a:r>
              <a:rPr lang="en-US" altLang="zh-CN" dirty="0" smtClean="0"/>
              <a:t>();</a:t>
            </a:r>
          </a:p>
          <a:p>
            <a:r>
              <a:rPr lang="en-US" altLang="zh-CN" dirty="0"/>
              <a:t> </a:t>
            </a:r>
            <a:r>
              <a:rPr lang="en-US" altLang="zh-CN" dirty="0" smtClean="0"/>
              <a:t>    </a:t>
            </a:r>
            <a:r>
              <a:rPr lang="en-US" altLang="zh-CN" dirty="0" err="1"/>
              <a:t>seList.add</a:t>
            </a:r>
            <a:r>
              <a:rPr lang="en-US" altLang="zh-CN" dirty="0"/>
              <a:t>(se); </a:t>
            </a:r>
            <a:endParaRPr lang="en-US" altLang="zh-CN" dirty="0" smtClean="0"/>
          </a:p>
          <a:p>
            <a:r>
              <a:rPr lang="en-US" altLang="zh-CN" dirty="0" smtClean="0"/>
              <a:t>} </a:t>
            </a:r>
          </a:p>
          <a:p>
            <a:r>
              <a:rPr lang="en-US" altLang="zh-CN" dirty="0"/>
              <a:t> </a:t>
            </a:r>
            <a:r>
              <a:rPr lang="en-US" altLang="zh-CN" dirty="0" smtClean="0"/>
              <a:t>//</a:t>
            </a:r>
            <a:r>
              <a:rPr lang="zh-CN" altLang="en-US" dirty="0" smtClean="0"/>
              <a:t>服务端配置信息，用于服务注册</a:t>
            </a:r>
            <a:endParaRPr lang="en-US" altLang="zh-CN" dirty="0" smtClean="0"/>
          </a:p>
          <a:p>
            <a:r>
              <a:rPr lang="en-US" altLang="zh-CN" dirty="0" smtClean="0"/>
              <a:t>public </a:t>
            </a:r>
            <a:r>
              <a:rPr lang="en-US" altLang="zh-CN" dirty="0" err="1"/>
              <a:t>ServiceProfile</a:t>
            </a:r>
            <a:r>
              <a:rPr lang="en-US" altLang="zh-CN" dirty="0"/>
              <a:t> </a:t>
            </a:r>
            <a:r>
              <a:rPr lang="en-US" altLang="zh-CN" dirty="0" err="1"/>
              <a:t>getServiceProfile</a:t>
            </a:r>
            <a:r>
              <a:rPr lang="en-US" altLang="zh-CN" dirty="0"/>
              <a:t>(){ </a:t>
            </a:r>
            <a:endParaRPr lang="en-US" altLang="zh-CN" dirty="0" smtClean="0"/>
          </a:p>
          <a:p>
            <a:r>
              <a:rPr lang="en-US" altLang="zh-CN" dirty="0"/>
              <a:t> </a:t>
            </a:r>
            <a:r>
              <a:rPr lang="en-US" altLang="zh-CN" dirty="0" smtClean="0"/>
              <a:t>   </a:t>
            </a:r>
            <a:r>
              <a:rPr lang="en-US" altLang="zh-CN" dirty="0" err="1" smtClean="0"/>
              <a:t>ServiceProfile</a:t>
            </a:r>
            <a:r>
              <a:rPr lang="en-US" altLang="zh-CN" dirty="0" smtClean="0"/>
              <a:t> </a:t>
            </a:r>
            <a:r>
              <a:rPr lang="en-US" altLang="zh-CN" dirty="0" err="1"/>
              <a:t>sp</a:t>
            </a:r>
            <a:r>
              <a:rPr lang="en-US" altLang="zh-CN" dirty="0"/>
              <a:t> = new </a:t>
            </a:r>
            <a:r>
              <a:rPr lang="en-US" altLang="zh-CN" dirty="0" err="1"/>
              <a:t>ServiceProfile</a:t>
            </a:r>
            <a:r>
              <a:rPr lang="en-US" altLang="zh-CN" dirty="0" smtClean="0"/>
              <a:t>();</a:t>
            </a:r>
          </a:p>
          <a:p>
            <a:r>
              <a:rPr lang="en-US" altLang="zh-CN" dirty="0"/>
              <a:t> </a:t>
            </a:r>
            <a:r>
              <a:rPr lang="en-US" altLang="zh-CN" dirty="0" smtClean="0"/>
              <a:t>   </a:t>
            </a:r>
            <a:r>
              <a:rPr lang="en-US" altLang="zh-CN" dirty="0" err="1"/>
              <a:t>sp.setServerPort</a:t>
            </a:r>
            <a:r>
              <a:rPr lang="en-US" altLang="zh-CN" dirty="0"/>
              <a:t>("8080"); </a:t>
            </a:r>
          </a:p>
          <a:p>
            <a:r>
              <a:rPr lang="en-US" altLang="zh-CN" dirty="0" smtClean="0"/>
              <a:t>    </a:t>
            </a:r>
            <a:r>
              <a:rPr lang="en-US" altLang="zh-CN" dirty="0" err="1" smtClean="0"/>
              <a:t>sp.setServerContextPath</a:t>
            </a:r>
            <a:r>
              <a:rPr lang="en-US" altLang="zh-CN" dirty="0"/>
              <a:t>("</a:t>
            </a:r>
            <a:r>
              <a:rPr lang="en-US" altLang="zh-CN" dirty="0" err="1"/>
              <a:t>gos</a:t>
            </a:r>
            <a:r>
              <a:rPr lang="en-US" altLang="zh-CN" dirty="0"/>
              <a:t>"); </a:t>
            </a:r>
            <a:endParaRPr lang="en-US" altLang="zh-CN" dirty="0" smtClean="0"/>
          </a:p>
          <a:p>
            <a:r>
              <a:rPr lang="en-US" altLang="zh-CN" dirty="0" smtClean="0"/>
              <a:t>    </a:t>
            </a:r>
            <a:r>
              <a:rPr lang="en-US" altLang="zh-CN" dirty="0" err="1" smtClean="0"/>
              <a:t>sp.setUrlPrefix</a:t>
            </a:r>
            <a:r>
              <a:rPr lang="en-US" altLang="zh-CN" dirty="0"/>
              <a:t>("</a:t>
            </a:r>
            <a:r>
              <a:rPr lang="en-US" altLang="zh-CN" dirty="0" err="1"/>
              <a:t>rpc</a:t>
            </a:r>
            <a:r>
              <a:rPr lang="en-US" altLang="zh-CN" dirty="0" smtClean="0"/>
              <a:t>”);</a:t>
            </a:r>
          </a:p>
          <a:p>
            <a:r>
              <a:rPr lang="en-US" altLang="zh-CN" dirty="0" smtClean="0"/>
              <a:t>    </a:t>
            </a:r>
            <a:r>
              <a:rPr lang="en-US" altLang="zh-CN" dirty="0" err="1" smtClean="0"/>
              <a:t>sp.setServiceAppName</a:t>
            </a:r>
            <a:r>
              <a:rPr lang="en-US" altLang="zh-CN" dirty="0"/>
              <a:t>("</a:t>
            </a:r>
            <a:r>
              <a:rPr lang="en-US" altLang="zh-CN" dirty="0" err="1"/>
              <a:t>gos</a:t>
            </a:r>
            <a:r>
              <a:rPr lang="en-US" altLang="zh-CN" dirty="0"/>
              <a:t>-query"); </a:t>
            </a:r>
            <a:endParaRPr lang="en-US" altLang="zh-CN" dirty="0" smtClean="0"/>
          </a:p>
          <a:p>
            <a:r>
              <a:rPr lang="en-US" altLang="zh-CN" dirty="0" smtClean="0"/>
              <a:t>    </a:t>
            </a:r>
            <a:r>
              <a:rPr lang="en-US" altLang="zh-CN" dirty="0" err="1" smtClean="0"/>
              <a:t>sp.setRpcCodec</a:t>
            </a:r>
            <a:r>
              <a:rPr lang="en-US" altLang="zh-CN" dirty="0" smtClean="0"/>
              <a:t>(new </a:t>
            </a:r>
            <a:r>
              <a:rPr lang="en-US" altLang="zh-CN" dirty="0" err="1"/>
              <a:t>FstCodec</a:t>
            </a:r>
            <a:r>
              <a:rPr lang="en-US" altLang="zh-CN" dirty="0"/>
              <a:t>()); </a:t>
            </a:r>
            <a:endParaRPr lang="en-US" altLang="zh-CN" dirty="0" smtClean="0"/>
          </a:p>
          <a:p>
            <a:r>
              <a:rPr lang="en-US" altLang="zh-CN" dirty="0"/>
              <a:t> </a:t>
            </a:r>
            <a:r>
              <a:rPr lang="en-US" altLang="zh-CN" dirty="0" smtClean="0"/>
              <a:t>  return </a:t>
            </a:r>
            <a:r>
              <a:rPr lang="en-US" altLang="zh-CN" dirty="0" err="1"/>
              <a:t>sp</a:t>
            </a:r>
            <a:r>
              <a:rPr lang="en-US" altLang="zh-CN" dirty="0"/>
              <a:t>; </a:t>
            </a:r>
            <a:endParaRPr lang="en-US" altLang="zh-CN" dirty="0" smtClean="0"/>
          </a:p>
          <a:p>
            <a:r>
              <a:rPr lang="en-US" altLang="zh-CN" dirty="0" smtClean="0"/>
              <a:t>} </a:t>
            </a:r>
          </a:p>
          <a:p>
            <a:r>
              <a:rPr lang="en-US" altLang="zh-CN" dirty="0" smtClean="0"/>
              <a:t>}</a:t>
            </a:r>
            <a:endParaRPr lang="en-US" altLang="zh-CN" b="1" dirty="0">
              <a:latin typeface="Times New Roman" pitchFamily="18" charset="0"/>
            </a:endParaRPr>
          </a:p>
          <a:p>
            <a:endParaRPr lang="en-US" altLang="zh-CN" b="1" dirty="0">
              <a:latin typeface="Times New Roman" pitchFamily="18" charset="0"/>
            </a:endParaRPr>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solidFill>
                  <a:schemeClr val="dk1"/>
                </a:solidFill>
                <a:latin typeface="微软雅黑" pitchFamily="34" charset="-122"/>
                <a:ea typeface="微软雅黑" pitchFamily="34" charset="-122"/>
              </a:rPr>
              <a:t>RPC</a:t>
            </a:r>
            <a:r>
              <a:rPr lang="zh-CN" altLang="en-US" sz="2400" dirty="0">
                <a:solidFill>
                  <a:schemeClr val="dk1"/>
                </a:solidFill>
                <a:latin typeface="微软雅黑" pitchFamily="34" charset="-122"/>
                <a:ea typeface="微软雅黑" pitchFamily="34" charset="-122"/>
              </a:rPr>
              <a:t>服务</a:t>
            </a:r>
            <a:r>
              <a:rPr lang="zh-CN" altLang="en-US" sz="2400" dirty="0" smtClean="0">
                <a:solidFill>
                  <a:schemeClr val="dk1"/>
                </a:solidFill>
                <a:latin typeface="微软雅黑" pitchFamily="34" charset="-122"/>
                <a:ea typeface="微软雅黑" pitchFamily="34" charset="-122"/>
              </a:rPr>
              <a:t>端之</a:t>
            </a:r>
            <a:r>
              <a:rPr lang="zh-CN" altLang="en-US" sz="2400" dirty="0">
                <a:solidFill>
                  <a:schemeClr val="dk1"/>
                </a:solidFill>
                <a:latin typeface="微软雅黑" pitchFamily="34" charset="-122"/>
                <a:ea typeface="微软雅黑" pitchFamily="34" charset="-122"/>
              </a:rPr>
              <a:t>使用</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578379317"/>
      </p:ext>
    </p:extLst>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0"/>
          <p:cNvSpPr txBox="1">
            <a:spLocks noChangeArrowheads="1"/>
          </p:cNvSpPr>
          <p:nvPr/>
        </p:nvSpPr>
        <p:spPr bwMode="auto">
          <a:xfrm>
            <a:off x="539551" y="908720"/>
            <a:ext cx="7777361" cy="627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dirty="0" smtClean="0">
                <a:latin typeface="Times New Roman" pitchFamily="18" charset="0"/>
              </a:rPr>
              <a:t>服务生成器职责</a:t>
            </a:r>
            <a:endParaRPr lang="en-US" altLang="zh-CN" b="1" dirty="0" smtClean="0">
              <a:latin typeface="Times New Roman" pitchFamily="18" charset="0"/>
            </a:endParaRPr>
          </a:p>
          <a:p>
            <a:endParaRPr lang="en-US" altLang="zh-CN" b="1" dirty="0">
              <a:latin typeface="Times New Roman" pitchFamily="18" charset="0"/>
            </a:endParaRPr>
          </a:p>
          <a:p>
            <a:r>
              <a:rPr lang="zh-CN" altLang="en-US" dirty="0" smtClean="0"/>
              <a:t>根据服务请求入参对象</a:t>
            </a:r>
            <a:r>
              <a:rPr lang="en-US" altLang="zh-CN" dirty="0" err="1" smtClean="0"/>
              <a:t>RpcRequest</a:t>
            </a:r>
            <a:r>
              <a:rPr lang="en-US" altLang="zh-CN" dirty="0" smtClean="0"/>
              <a:t> </a:t>
            </a:r>
            <a:r>
              <a:rPr lang="zh-CN" altLang="en-US" dirty="0" smtClean="0"/>
              <a:t>反射调用具体的服务实现方法，并且在服务初始化时进行服务注册，服务注册也就是将机器</a:t>
            </a:r>
            <a:r>
              <a:rPr lang="en-US" altLang="zh-CN" dirty="0" err="1" smtClean="0"/>
              <a:t>ip</a:t>
            </a:r>
            <a:r>
              <a:rPr lang="zh-CN" altLang="en-US" dirty="0" smtClean="0"/>
              <a:t>端口号等信息写入</a:t>
            </a:r>
            <a:r>
              <a:rPr lang="en-US" altLang="zh-CN" dirty="0" smtClean="0"/>
              <a:t>zookeeper</a:t>
            </a:r>
            <a:r>
              <a:rPr lang="zh-CN" altLang="en-US" dirty="0" smtClean="0"/>
              <a:t>非持久节点中。服务注册见</a:t>
            </a:r>
            <a:r>
              <a:rPr lang="en-US" altLang="zh-CN" dirty="0" err="1"/>
              <a:t>ServiceRegister</a:t>
            </a:r>
            <a:endParaRPr lang="en-US" altLang="zh-CN" dirty="0" smtClean="0"/>
          </a:p>
          <a:p>
            <a:endParaRPr lang="en-US" altLang="zh-CN" dirty="0"/>
          </a:p>
          <a:p>
            <a:r>
              <a:rPr lang="zh-CN" altLang="en-US" dirty="0" smtClean="0"/>
              <a:t>反射调用方法需要注意的是将反射</a:t>
            </a:r>
            <a:r>
              <a:rPr lang="en-US" altLang="zh-CN" dirty="0" smtClean="0"/>
              <a:t>Method</a:t>
            </a:r>
            <a:r>
              <a:rPr lang="zh-CN" altLang="en-US" dirty="0" smtClean="0"/>
              <a:t>对象进行缓存，</a:t>
            </a:r>
            <a:r>
              <a:rPr lang="en-US" altLang="zh-CN" dirty="0" err="1" smtClean="0"/>
              <a:t>getDeclaredMethods</a:t>
            </a:r>
            <a:r>
              <a:rPr lang="zh-CN" altLang="en-US" dirty="0" smtClean="0"/>
              <a:t>比较耗时，消耗性能。</a:t>
            </a:r>
            <a:endParaRPr lang="en-US" altLang="zh-CN" dirty="0" smtClean="0"/>
          </a:p>
          <a:p>
            <a:r>
              <a:rPr lang="en-US" altLang="zh-CN" dirty="0"/>
              <a:t>Method[] methods = </a:t>
            </a:r>
            <a:r>
              <a:rPr lang="en-US" altLang="zh-CN" dirty="0" err="1"/>
              <a:t>serviceInterface.getDeclaredMethods</a:t>
            </a:r>
            <a:r>
              <a:rPr lang="en-US" altLang="zh-CN" dirty="0"/>
              <a:t>();</a:t>
            </a:r>
          </a:p>
          <a:p>
            <a:r>
              <a:rPr lang="en-US" altLang="zh-CN" dirty="0"/>
              <a:t>for(Method </a:t>
            </a:r>
            <a:r>
              <a:rPr lang="en-US" altLang="zh-CN" dirty="0" err="1"/>
              <a:t>method</a:t>
            </a:r>
            <a:r>
              <a:rPr lang="en-US" altLang="zh-CN" dirty="0"/>
              <a:t> : methods){</a:t>
            </a:r>
          </a:p>
          <a:p>
            <a:r>
              <a:rPr lang="en-US" altLang="zh-CN" dirty="0" smtClean="0"/>
              <a:t>     </a:t>
            </a:r>
            <a:r>
              <a:rPr lang="en-US" altLang="zh-CN" dirty="0" err="1" smtClean="0"/>
              <a:t>methodMap.put</a:t>
            </a:r>
            <a:r>
              <a:rPr lang="en-US" altLang="zh-CN" dirty="0" smtClean="0"/>
              <a:t>(</a:t>
            </a:r>
            <a:r>
              <a:rPr lang="en-US" altLang="zh-CN" dirty="0" err="1" smtClean="0"/>
              <a:t>method.getName</a:t>
            </a:r>
            <a:r>
              <a:rPr lang="en-US" altLang="zh-CN" dirty="0"/>
              <a:t>(), method);</a:t>
            </a:r>
          </a:p>
          <a:p>
            <a:r>
              <a:rPr lang="en-US" altLang="zh-CN" dirty="0" smtClean="0"/>
              <a:t>}</a:t>
            </a:r>
            <a:endParaRPr lang="en-US" altLang="zh-CN" dirty="0"/>
          </a:p>
          <a:p>
            <a:r>
              <a:rPr lang="en-US" altLang="zh-CN" dirty="0"/>
              <a:t>public </a:t>
            </a:r>
            <a:r>
              <a:rPr lang="en-US" altLang="zh-CN" dirty="0" err="1"/>
              <a:t>RpcResponse</a:t>
            </a:r>
            <a:r>
              <a:rPr lang="en-US" altLang="zh-CN" dirty="0"/>
              <a:t> invoke(</a:t>
            </a:r>
            <a:r>
              <a:rPr lang="en-US" altLang="zh-CN" dirty="0" err="1"/>
              <a:t>RpcRequest</a:t>
            </a:r>
            <a:r>
              <a:rPr lang="en-US" altLang="zh-CN" dirty="0"/>
              <a:t> request) {</a:t>
            </a:r>
          </a:p>
          <a:p>
            <a:r>
              <a:rPr lang="en-US" altLang="zh-CN" dirty="0"/>
              <a:t>      </a:t>
            </a:r>
            <a:r>
              <a:rPr lang="en-US" altLang="zh-CN" dirty="0" err="1"/>
              <a:t>RpcResponse</a:t>
            </a:r>
            <a:r>
              <a:rPr lang="en-US" altLang="zh-CN" dirty="0"/>
              <a:t> res = new </a:t>
            </a:r>
            <a:r>
              <a:rPr lang="en-US" altLang="zh-CN" dirty="0" err="1"/>
              <a:t>RpcResponse</a:t>
            </a:r>
            <a:r>
              <a:rPr lang="en-US" altLang="zh-CN" dirty="0"/>
              <a:t>();</a:t>
            </a:r>
          </a:p>
          <a:p>
            <a:r>
              <a:rPr lang="en-US" altLang="zh-CN" dirty="0"/>
              <a:t>      try{           </a:t>
            </a:r>
            <a:r>
              <a:rPr lang="en-US" altLang="zh-CN" dirty="0" err="1"/>
              <a:t>res.setResponse</a:t>
            </a:r>
            <a:r>
              <a:rPr lang="en-US" altLang="zh-CN" dirty="0"/>
              <a:t>(</a:t>
            </a:r>
            <a:r>
              <a:rPr lang="en-US" altLang="zh-CN" dirty="0" err="1">
                <a:solidFill>
                  <a:srgbClr val="FF0000"/>
                </a:solidFill>
              </a:rPr>
              <a:t>methodMap.get</a:t>
            </a:r>
            <a:r>
              <a:rPr lang="en-US" altLang="zh-CN" dirty="0">
                <a:solidFill>
                  <a:srgbClr val="FF0000"/>
                </a:solidFill>
              </a:rPr>
              <a:t>(</a:t>
            </a:r>
            <a:r>
              <a:rPr lang="en-US" altLang="zh-CN" dirty="0" err="1">
                <a:solidFill>
                  <a:srgbClr val="FF0000"/>
                </a:solidFill>
              </a:rPr>
              <a:t>request.getMethodName</a:t>
            </a:r>
            <a:r>
              <a:rPr lang="en-US" altLang="zh-CN" dirty="0">
                <a:solidFill>
                  <a:srgbClr val="FF0000"/>
                </a:solidFill>
              </a:rPr>
              <a:t>()).invoke(target, </a:t>
            </a:r>
            <a:r>
              <a:rPr lang="en-US" altLang="zh-CN" dirty="0" err="1">
                <a:solidFill>
                  <a:srgbClr val="FF0000"/>
                </a:solidFill>
              </a:rPr>
              <a:t>request.getArgs</a:t>
            </a:r>
            <a:r>
              <a:rPr lang="en-US" altLang="zh-CN" dirty="0">
                <a:solidFill>
                  <a:srgbClr val="FF0000"/>
                </a:solidFill>
              </a:rPr>
              <a:t>())</a:t>
            </a:r>
            <a:r>
              <a:rPr lang="en-US" altLang="zh-CN" dirty="0"/>
              <a:t>);</a:t>
            </a:r>
          </a:p>
          <a:p>
            <a:r>
              <a:rPr lang="en-US" altLang="zh-CN" dirty="0" smtClean="0"/>
              <a:t>} </a:t>
            </a:r>
            <a:r>
              <a:rPr lang="en-US" altLang="zh-CN" dirty="0"/>
              <a:t>catch(</a:t>
            </a:r>
            <a:r>
              <a:rPr lang="en-US" altLang="zh-CN" dirty="0" err="1"/>
              <a:t>InvocationTargetException</a:t>
            </a:r>
            <a:r>
              <a:rPr lang="en-US" altLang="zh-CN" dirty="0"/>
              <a:t> e ){</a:t>
            </a:r>
          </a:p>
          <a:p>
            <a:r>
              <a:rPr lang="en-US" altLang="zh-CN" dirty="0" smtClean="0"/>
              <a:t>      </a:t>
            </a:r>
            <a:r>
              <a:rPr lang="en-US" altLang="zh-CN" dirty="0" err="1" smtClean="0"/>
              <a:t>res.setException</a:t>
            </a:r>
            <a:r>
              <a:rPr lang="en-US" altLang="zh-CN" dirty="0" smtClean="0"/>
              <a:t>(</a:t>
            </a:r>
            <a:r>
              <a:rPr lang="en-US" altLang="zh-CN" dirty="0" err="1" smtClean="0"/>
              <a:t>e.getCause</a:t>
            </a:r>
            <a:r>
              <a:rPr lang="en-US" altLang="zh-CN" dirty="0"/>
              <a:t>());</a:t>
            </a:r>
          </a:p>
          <a:p>
            <a:r>
              <a:rPr lang="en-US" altLang="zh-CN" dirty="0" smtClean="0"/>
              <a:t>} </a:t>
            </a:r>
          </a:p>
          <a:p>
            <a:r>
              <a:rPr lang="en-US" altLang="zh-CN" dirty="0"/>
              <a:t> </a:t>
            </a:r>
            <a:r>
              <a:rPr lang="en-US" altLang="zh-CN" dirty="0" smtClean="0"/>
              <a:t>   return </a:t>
            </a:r>
            <a:r>
              <a:rPr lang="en-US" altLang="zh-CN" dirty="0"/>
              <a:t>res;</a:t>
            </a:r>
          </a:p>
          <a:p>
            <a:r>
              <a:rPr lang="en-US" altLang="zh-CN" dirty="0"/>
              <a:t>}</a:t>
            </a:r>
          </a:p>
        </p:txBody>
      </p:sp>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solidFill>
                  <a:schemeClr val="dk1"/>
                </a:solidFill>
                <a:latin typeface="微软雅黑" pitchFamily="34" charset="-122"/>
                <a:ea typeface="微软雅黑" pitchFamily="34" charset="-122"/>
              </a:rPr>
              <a:t>RPC</a:t>
            </a:r>
            <a:r>
              <a:rPr lang="zh-CN" altLang="en-US" sz="2400" dirty="0">
                <a:solidFill>
                  <a:schemeClr val="dk1"/>
                </a:solidFill>
                <a:latin typeface="微软雅黑" pitchFamily="34" charset="-122"/>
                <a:ea typeface="微软雅黑" pitchFamily="34" charset="-122"/>
              </a:rPr>
              <a:t>服务</a:t>
            </a:r>
            <a:r>
              <a:rPr lang="zh-CN" altLang="en-US" sz="2400" dirty="0" smtClean="0">
                <a:solidFill>
                  <a:schemeClr val="dk1"/>
                </a:solidFill>
                <a:latin typeface="微软雅黑" pitchFamily="34" charset="-122"/>
                <a:ea typeface="微软雅黑" pitchFamily="34" charset="-122"/>
              </a:rPr>
              <a:t>端之服务生成器</a:t>
            </a:r>
            <a:r>
              <a:rPr lang="en-US" altLang="zh-CN" sz="2400" dirty="0" err="1"/>
              <a:t>ServiceExporter</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2289462841"/>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2400" dirty="0">
                <a:solidFill>
                  <a:schemeClr val="dk1"/>
                </a:solidFill>
                <a:latin typeface="微软雅黑" pitchFamily="34" charset="-122"/>
                <a:ea typeface="微软雅黑" pitchFamily="34" charset="-122"/>
              </a:rPr>
              <a:t>再</a:t>
            </a:r>
            <a:r>
              <a:rPr lang="zh-CN" altLang="en-US" sz="2400" dirty="0" smtClean="0">
                <a:solidFill>
                  <a:schemeClr val="dk1"/>
                </a:solidFill>
                <a:latin typeface="微软雅黑" pitchFamily="34" charset="-122"/>
                <a:ea typeface="微软雅黑" pitchFamily="34" charset="-122"/>
              </a:rPr>
              <a:t>论</a:t>
            </a:r>
            <a:r>
              <a:rPr lang="en-US" altLang="zh-CN" sz="2400" dirty="0" smtClean="0">
                <a:solidFill>
                  <a:schemeClr val="dk1"/>
                </a:solidFill>
                <a:latin typeface="微软雅黑" pitchFamily="34" charset="-122"/>
                <a:ea typeface="微软雅黑" pitchFamily="34" charset="-122"/>
              </a:rPr>
              <a:t>RPC</a:t>
            </a:r>
            <a:r>
              <a:rPr lang="zh-CN" altLang="en-US" sz="2400" dirty="0" smtClean="0">
                <a:solidFill>
                  <a:schemeClr val="dk1"/>
                </a:solidFill>
                <a:latin typeface="微软雅黑" pitchFamily="34" charset="-122"/>
                <a:ea typeface="微软雅黑" pitchFamily="34" charset="-122"/>
              </a:rPr>
              <a:t>服务之网络通信模型</a:t>
            </a:r>
            <a:endParaRPr lang="zh-CN" altLang="en-US" sz="2400" dirty="0">
              <a:latin typeface="微软雅黑" pitchFamily="34" charset="-122"/>
              <a:ea typeface="微软雅黑" pitchFamily="34" charset="-122"/>
              <a:cs typeface="+mj-cs"/>
            </a:endParaRPr>
          </a:p>
        </p:txBody>
      </p:sp>
      <p:sp>
        <p:nvSpPr>
          <p:cNvPr id="4" name="Rectangle 2"/>
          <p:cNvSpPr>
            <a:spLocks noGrp="1" noChangeArrowheads="1"/>
          </p:cNvSpPr>
          <p:nvPr/>
        </p:nvSpPr>
        <p:spPr bwMode="auto">
          <a:xfrm>
            <a:off x="1113291" y="438696"/>
            <a:ext cx="6858000" cy="835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Arial" pitchFamily="34" charset="0"/>
                <a:ea typeface="微软雅黑" pitchFamily="34" charset="-122"/>
              </a:defRPr>
            </a:lvl2pPr>
            <a:lvl3pPr algn="ctr" rtl="0" fontAlgn="base">
              <a:spcBef>
                <a:spcPct val="0"/>
              </a:spcBef>
              <a:spcAft>
                <a:spcPct val="0"/>
              </a:spcAft>
              <a:defRPr sz="3200">
                <a:solidFill>
                  <a:schemeClr val="tx2"/>
                </a:solidFill>
                <a:latin typeface="Arial" pitchFamily="34" charset="0"/>
                <a:ea typeface="微软雅黑" pitchFamily="34" charset="-122"/>
              </a:defRPr>
            </a:lvl3pPr>
            <a:lvl4pPr algn="ctr" rtl="0" fontAlgn="base">
              <a:spcBef>
                <a:spcPct val="0"/>
              </a:spcBef>
              <a:spcAft>
                <a:spcPct val="0"/>
              </a:spcAft>
              <a:defRPr sz="3200">
                <a:solidFill>
                  <a:schemeClr val="tx2"/>
                </a:solidFill>
                <a:latin typeface="Arial" pitchFamily="34" charset="0"/>
                <a:ea typeface="微软雅黑" pitchFamily="34" charset="-122"/>
              </a:defRPr>
            </a:lvl4pPr>
            <a:lvl5pPr algn="ctr" rtl="0" fontAlgn="base">
              <a:spcBef>
                <a:spcPct val="0"/>
              </a:spcBef>
              <a:spcAft>
                <a:spcPct val="0"/>
              </a:spcAft>
              <a:defRPr sz="3200">
                <a:solidFill>
                  <a:schemeClr val="tx2"/>
                </a:solidFill>
                <a:latin typeface="Arial" pitchFamily="34" charset="0"/>
                <a:ea typeface="微软雅黑" pitchFamily="34" charset="-122"/>
              </a:defRPr>
            </a:lvl5pPr>
            <a:lvl6pPr marL="457200" algn="ctr" rtl="0" fontAlgn="base">
              <a:spcBef>
                <a:spcPct val="0"/>
              </a:spcBef>
              <a:spcAft>
                <a:spcPct val="0"/>
              </a:spcAft>
              <a:defRPr sz="3200">
                <a:solidFill>
                  <a:schemeClr val="tx2"/>
                </a:solidFill>
                <a:latin typeface="Arial" pitchFamily="34" charset="0"/>
                <a:ea typeface="微软雅黑" pitchFamily="34" charset="-122"/>
              </a:defRPr>
            </a:lvl6pPr>
            <a:lvl7pPr marL="914400" algn="ctr" rtl="0" fontAlgn="base">
              <a:spcBef>
                <a:spcPct val="0"/>
              </a:spcBef>
              <a:spcAft>
                <a:spcPct val="0"/>
              </a:spcAft>
              <a:defRPr sz="3200">
                <a:solidFill>
                  <a:schemeClr val="tx2"/>
                </a:solidFill>
                <a:latin typeface="Arial" pitchFamily="34" charset="0"/>
                <a:ea typeface="微软雅黑" pitchFamily="34" charset="-122"/>
              </a:defRPr>
            </a:lvl7pPr>
            <a:lvl8pPr marL="1371600" algn="ctr" rtl="0" fontAlgn="base">
              <a:spcBef>
                <a:spcPct val="0"/>
              </a:spcBef>
              <a:spcAft>
                <a:spcPct val="0"/>
              </a:spcAft>
              <a:defRPr sz="3200">
                <a:solidFill>
                  <a:schemeClr val="tx2"/>
                </a:solidFill>
                <a:latin typeface="Arial" pitchFamily="34" charset="0"/>
                <a:ea typeface="微软雅黑" pitchFamily="34" charset="-122"/>
              </a:defRPr>
            </a:lvl8pPr>
            <a:lvl9pPr marL="1828800" algn="ctr" rtl="0" fontAlgn="base">
              <a:spcBef>
                <a:spcPct val="0"/>
              </a:spcBef>
              <a:spcAft>
                <a:spcPct val="0"/>
              </a:spcAft>
              <a:defRPr sz="3200">
                <a:solidFill>
                  <a:schemeClr val="tx2"/>
                </a:solidFill>
                <a:latin typeface="Arial" pitchFamily="34" charset="0"/>
                <a:ea typeface="微软雅黑" pitchFamily="34" charset="-122"/>
              </a:defRPr>
            </a:lvl9pPr>
          </a:lstStyle>
          <a:p>
            <a:r>
              <a:rPr lang="zh-CN" altLang="en-US" b="1" dirty="0"/>
              <a:t>同步阻塞I/O性能问题</a:t>
            </a:r>
          </a:p>
        </p:txBody>
      </p:sp>
      <p:graphicFrame>
        <p:nvGraphicFramePr>
          <p:cNvPr id="2" name="对象 1"/>
          <p:cNvGraphicFramePr>
            <a:graphicFrameLocks/>
          </p:cNvGraphicFramePr>
          <p:nvPr>
            <p:extLst>
              <p:ext uri="{D42A27DB-BD31-4B8C-83A1-F6EECF244321}">
                <p14:modId xmlns:p14="http://schemas.microsoft.com/office/powerpoint/2010/main" val="2250724079"/>
              </p:ext>
            </p:extLst>
          </p:nvPr>
        </p:nvGraphicFramePr>
        <p:xfrm>
          <a:off x="1280886" y="1124744"/>
          <a:ext cx="6400800" cy="2743200"/>
        </p:xfrm>
        <a:graphic>
          <a:graphicData uri="http://schemas.openxmlformats.org/presentationml/2006/ole">
            <mc:AlternateContent xmlns:mc="http://schemas.openxmlformats.org/markup-compatibility/2006">
              <mc:Choice xmlns:v="urn:schemas-microsoft-com:vml" Requires="v">
                <p:oleObj spid="_x0000_s2192" name="BMP 图像" r:id="rId4" imgW="8123810" imgH="2971429" progId="Paint.Picture">
                  <p:embed/>
                </p:oleObj>
              </mc:Choice>
              <mc:Fallback>
                <p:oleObj name="BMP 图像" r:id="rId4" imgW="8123810" imgH="2971429" progId="Paint.Picture">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0886" y="1124744"/>
                        <a:ext cx="6400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5"/>
          <p:cNvSpPr txBox="1">
            <a:spLocks noChangeArrowheads="1"/>
          </p:cNvSpPr>
          <p:nvPr/>
        </p:nvSpPr>
        <p:spPr bwMode="auto">
          <a:xfrm>
            <a:off x="1169193" y="4077072"/>
            <a:ext cx="701040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1pPr>
            <a:lvl2pPr marL="457200"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2pPr>
            <a:lvl3pPr marL="914400"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3pPr>
            <a:lvl4pPr marL="1371600"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4pPr>
            <a:lvl5pPr marL="1828800"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algn="l">
              <a:buFont typeface="Wingdings" pitchFamily="2" charset="2"/>
              <a:buChar char="Ø"/>
            </a:pPr>
            <a:r>
              <a:rPr lang="zh-CN" altLang="en-US" sz="2000" b="1" dirty="0" smtClean="0">
                <a:latin typeface="微软雅黑" pitchFamily="34" charset="-122"/>
                <a:ea typeface="微软雅黑" pitchFamily="34" charset="-122"/>
              </a:rPr>
              <a:t>伸缩性差：</a:t>
            </a:r>
            <a:r>
              <a:rPr lang="zh-CN" altLang="en-US" sz="1800" dirty="0" smtClean="0">
                <a:latin typeface="微软雅黑" pitchFamily="34" charset="-122"/>
                <a:ea typeface="微软雅黑" pitchFamily="34" charset="-122"/>
              </a:rPr>
              <a:t>一连接一线程模型导致服务端的并发接入数和系统吞吐量受到极大限制</a:t>
            </a:r>
          </a:p>
          <a:p>
            <a:pPr algn="l">
              <a:buFont typeface="Wingdings" pitchFamily="2" charset="2"/>
              <a:buChar char="Ø"/>
            </a:pPr>
            <a:endParaRPr lang="zh-CN" altLang="en-US" dirty="0">
              <a:latin typeface="微软雅黑" pitchFamily="34" charset="-122"/>
              <a:ea typeface="微软雅黑" pitchFamily="34" charset="-122"/>
            </a:endParaRPr>
          </a:p>
          <a:p>
            <a:pPr algn="l">
              <a:buFont typeface="Wingdings" pitchFamily="2" charset="2"/>
              <a:buChar char="Ø"/>
            </a:pPr>
            <a:r>
              <a:rPr lang="zh-CN" altLang="en-US" sz="2000" b="1" dirty="0">
                <a:latin typeface="微软雅黑" pitchFamily="34" charset="-122"/>
                <a:ea typeface="微软雅黑" pitchFamily="34" charset="-122"/>
              </a:rPr>
              <a:t>效率低：</a:t>
            </a:r>
            <a:r>
              <a:rPr lang="zh-CN" altLang="en-US" sz="1800" dirty="0">
                <a:latin typeface="微软雅黑" pitchFamily="34" charset="-122"/>
                <a:ea typeface="微软雅黑" pitchFamily="34" charset="-122"/>
              </a:rPr>
              <a:t>由于I/O操作采用同步阻塞模式，当网络拥塞或者通信对端处理缓慢会导致I/O线程被挂住，阻塞时间无法</a:t>
            </a:r>
            <a:r>
              <a:rPr lang="zh-CN" altLang="en-US" sz="1800" dirty="0" smtClean="0">
                <a:latin typeface="微软雅黑" pitchFamily="34" charset="-122"/>
                <a:ea typeface="微软雅黑" pitchFamily="34" charset="-122"/>
              </a:rPr>
              <a:t>预测</a:t>
            </a:r>
            <a:endParaRPr lang="zh-CN" altLang="en-US" sz="1800" dirty="0">
              <a:latin typeface="微软雅黑" pitchFamily="34" charset="-122"/>
              <a:ea typeface="微软雅黑" pitchFamily="34" charset="-122"/>
            </a:endParaRPr>
          </a:p>
        </p:txBody>
      </p:sp>
    </p:spTree>
    <p:extLst>
      <p:ext uri="{BB962C8B-B14F-4D97-AF65-F5344CB8AC3E}">
        <p14:creationId xmlns:p14="http://schemas.microsoft.com/office/powerpoint/2010/main" val="857148619"/>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2400" dirty="0">
                <a:solidFill>
                  <a:schemeClr val="dk1"/>
                </a:solidFill>
                <a:latin typeface="微软雅黑" pitchFamily="34" charset="-122"/>
                <a:ea typeface="微软雅黑" pitchFamily="34" charset="-122"/>
              </a:rPr>
              <a:t>再</a:t>
            </a:r>
            <a:r>
              <a:rPr lang="zh-CN" altLang="en-US" sz="2400" dirty="0" smtClean="0">
                <a:solidFill>
                  <a:schemeClr val="dk1"/>
                </a:solidFill>
                <a:latin typeface="微软雅黑" pitchFamily="34" charset="-122"/>
                <a:ea typeface="微软雅黑" pitchFamily="34" charset="-122"/>
              </a:rPr>
              <a:t>论</a:t>
            </a:r>
            <a:r>
              <a:rPr lang="en-US" altLang="zh-CN" sz="2400" dirty="0" smtClean="0">
                <a:solidFill>
                  <a:schemeClr val="dk1"/>
                </a:solidFill>
                <a:latin typeface="微软雅黑" pitchFamily="34" charset="-122"/>
                <a:ea typeface="微软雅黑" pitchFamily="34" charset="-122"/>
              </a:rPr>
              <a:t>RPC</a:t>
            </a:r>
            <a:r>
              <a:rPr lang="zh-CN" altLang="en-US" sz="2400" dirty="0" smtClean="0">
                <a:solidFill>
                  <a:schemeClr val="dk1"/>
                </a:solidFill>
                <a:latin typeface="微软雅黑" pitchFamily="34" charset="-122"/>
                <a:ea typeface="微软雅黑" pitchFamily="34" charset="-122"/>
              </a:rPr>
              <a:t>服务之网络通信模型</a:t>
            </a:r>
            <a:endParaRPr lang="zh-CN" altLang="en-US" sz="2400" dirty="0">
              <a:latin typeface="微软雅黑" pitchFamily="34" charset="-122"/>
              <a:ea typeface="微软雅黑" pitchFamily="34" charset="-122"/>
              <a:cs typeface="+mj-cs"/>
            </a:endParaRPr>
          </a:p>
        </p:txBody>
      </p:sp>
      <p:sp>
        <p:nvSpPr>
          <p:cNvPr id="8" name="Rectangle 2"/>
          <p:cNvSpPr>
            <a:spLocks noGrp="1" noChangeArrowheads="1"/>
          </p:cNvSpPr>
          <p:nvPr/>
        </p:nvSpPr>
        <p:spPr bwMode="auto">
          <a:xfrm>
            <a:off x="1062831" y="577552"/>
            <a:ext cx="7086600" cy="69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Arial" pitchFamily="34" charset="0"/>
                <a:ea typeface="微软雅黑" pitchFamily="34" charset="-122"/>
              </a:defRPr>
            </a:lvl2pPr>
            <a:lvl3pPr algn="ctr" rtl="0" fontAlgn="base">
              <a:spcBef>
                <a:spcPct val="0"/>
              </a:spcBef>
              <a:spcAft>
                <a:spcPct val="0"/>
              </a:spcAft>
              <a:defRPr sz="3200">
                <a:solidFill>
                  <a:schemeClr val="tx2"/>
                </a:solidFill>
                <a:latin typeface="Arial" pitchFamily="34" charset="0"/>
                <a:ea typeface="微软雅黑" pitchFamily="34" charset="-122"/>
              </a:defRPr>
            </a:lvl3pPr>
            <a:lvl4pPr algn="ctr" rtl="0" fontAlgn="base">
              <a:spcBef>
                <a:spcPct val="0"/>
              </a:spcBef>
              <a:spcAft>
                <a:spcPct val="0"/>
              </a:spcAft>
              <a:defRPr sz="3200">
                <a:solidFill>
                  <a:schemeClr val="tx2"/>
                </a:solidFill>
                <a:latin typeface="Arial" pitchFamily="34" charset="0"/>
                <a:ea typeface="微软雅黑" pitchFamily="34" charset="-122"/>
              </a:defRPr>
            </a:lvl4pPr>
            <a:lvl5pPr algn="ctr" rtl="0" fontAlgn="base">
              <a:spcBef>
                <a:spcPct val="0"/>
              </a:spcBef>
              <a:spcAft>
                <a:spcPct val="0"/>
              </a:spcAft>
              <a:defRPr sz="3200">
                <a:solidFill>
                  <a:schemeClr val="tx2"/>
                </a:solidFill>
                <a:latin typeface="Arial" pitchFamily="34" charset="0"/>
                <a:ea typeface="微软雅黑" pitchFamily="34" charset="-122"/>
              </a:defRPr>
            </a:lvl5pPr>
            <a:lvl6pPr marL="457200" algn="ctr" rtl="0" fontAlgn="base">
              <a:spcBef>
                <a:spcPct val="0"/>
              </a:spcBef>
              <a:spcAft>
                <a:spcPct val="0"/>
              </a:spcAft>
              <a:defRPr sz="3200">
                <a:solidFill>
                  <a:schemeClr val="tx2"/>
                </a:solidFill>
                <a:latin typeface="Arial" pitchFamily="34" charset="0"/>
                <a:ea typeface="微软雅黑" pitchFamily="34" charset="-122"/>
              </a:defRPr>
            </a:lvl6pPr>
            <a:lvl7pPr marL="914400" algn="ctr" rtl="0" fontAlgn="base">
              <a:spcBef>
                <a:spcPct val="0"/>
              </a:spcBef>
              <a:spcAft>
                <a:spcPct val="0"/>
              </a:spcAft>
              <a:defRPr sz="3200">
                <a:solidFill>
                  <a:schemeClr val="tx2"/>
                </a:solidFill>
                <a:latin typeface="Arial" pitchFamily="34" charset="0"/>
                <a:ea typeface="微软雅黑" pitchFamily="34" charset="-122"/>
              </a:defRPr>
            </a:lvl7pPr>
            <a:lvl8pPr marL="1371600" algn="ctr" rtl="0" fontAlgn="base">
              <a:spcBef>
                <a:spcPct val="0"/>
              </a:spcBef>
              <a:spcAft>
                <a:spcPct val="0"/>
              </a:spcAft>
              <a:defRPr sz="3200">
                <a:solidFill>
                  <a:schemeClr val="tx2"/>
                </a:solidFill>
                <a:latin typeface="Arial" pitchFamily="34" charset="0"/>
                <a:ea typeface="微软雅黑" pitchFamily="34" charset="-122"/>
              </a:defRPr>
            </a:lvl8pPr>
            <a:lvl9pPr marL="1828800" algn="ctr" rtl="0" fontAlgn="base">
              <a:spcBef>
                <a:spcPct val="0"/>
              </a:spcBef>
              <a:spcAft>
                <a:spcPct val="0"/>
              </a:spcAft>
              <a:defRPr sz="3200">
                <a:solidFill>
                  <a:schemeClr val="tx2"/>
                </a:solidFill>
                <a:latin typeface="Arial" pitchFamily="34" charset="0"/>
                <a:ea typeface="微软雅黑" pitchFamily="34" charset="-122"/>
              </a:defRPr>
            </a:lvl9pPr>
          </a:lstStyle>
          <a:p>
            <a:r>
              <a:rPr lang="zh-CN" altLang="en-US" b="1" dirty="0">
                <a:ea typeface="宋体" pitchFamily="2" charset="-122"/>
              </a:rPr>
              <a:t>非阻塞I/O的优势</a:t>
            </a:r>
          </a:p>
        </p:txBody>
      </p:sp>
      <p:graphicFrame>
        <p:nvGraphicFramePr>
          <p:cNvPr id="3" name="对象 2"/>
          <p:cNvGraphicFramePr>
            <a:graphicFrameLocks noChangeAspect="1"/>
          </p:cNvGraphicFramePr>
          <p:nvPr>
            <p:extLst>
              <p:ext uri="{D42A27DB-BD31-4B8C-83A1-F6EECF244321}">
                <p14:modId xmlns:p14="http://schemas.microsoft.com/office/powerpoint/2010/main" val="3750566513"/>
              </p:ext>
            </p:extLst>
          </p:nvPr>
        </p:nvGraphicFramePr>
        <p:xfrm>
          <a:off x="1331640" y="1268759"/>
          <a:ext cx="6172200" cy="3200400"/>
        </p:xfrm>
        <a:graphic>
          <a:graphicData uri="http://schemas.openxmlformats.org/presentationml/2006/ole">
            <mc:AlternateContent xmlns:mc="http://schemas.openxmlformats.org/markup-compatibility/2006">
              <mc:Choice xmlns:v="urn:schemas-microsoft-com:vml" Requires="v">
                <p:oleObj spid="_x0000_s3215" name="Picture" r:id="rId4" imgW="3333600" imgH="1886040" progId="Word.Picture.8">
                  <p:embed/>
                </p:oleObj>
              </mc:Choice>
              <mc:Fallback>
                <p:oleObj name="Picture" r:id="rId4" imgW="3333600" imgH="1886040" progId="Word.Picture.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1268759"/>
                        <a:ext cx="6172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5"/>
          <p:cNvSpPr txBox="1">
            <a:spLocks noChangeArrowheads="1"/>
          </p:cNvSpPr>
          <p:nvPr/>
        </p:nvSpPr>
        <p:spPr bwMode="auto">
          <a:xfrm>
            <a:off x="975179" y="4581128"/>
            <a:ext cx="7010400" cy="16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en-US"/>
            </a:defPPr>
            <a:lvl1pPr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1pPr>
            <a:lvl2pPr marL="457200"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2pPr>
            <a:lvl3pPr marL="914400"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3pPr>
            <a:lvl4pPr marL="1371600"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4pPr>
            <a:lvl5pPr marL="1828800"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algn="l">
              <a:buFont typeface="Wingdings" pitchFamily="2" charset="2"/>
              <a:buChar char="Ø"/>
            </a:pPr>
            <a:r>
              <a:rPr lang="zh-CN" altLang="en-US" sz="2000" b="1" dirty="0">
                <a:latin typeface="微软雅黑" pitchFamily="34" charset="-122"/>
                <a:ea typeface="微软雅黑" pitchFamily="34" charset="-122"/>
              </a:rPr>
              <a:t>I/O多路复用：</a:t>
            </a:r>
            <a:r>
              <a:rPr lang="zh-CN" altLang="en-US" sz="1800" dirty="0">
                <a:latin typeface="微软雅黑" pitchFamily="34" charset="-122"/>
                <a:ea typeface="微软雅黑" pitchFamily="34" charset="-122"/>
              </a:rPr>
              <a:t>系统在单线程的情况下可以同时处理多个链接，降低系统资源开销</a:t>
            </a:r>
          </a:p>
          <a:p>
            <a:pPr algn="l">
              <a:buFont typeface="Wingdings" pitchFamily="2" charset="2"/>
              <a:buChar char="Ø"/>
            </a:pPr>
            <a:endParaRPr lang="zh-CN" altLang="en-US" dirty="0">
              <a:latin typeface="微软雅黑" pitchFamily="34" charset="-122"/>
              <a:ea typeface="微软雅黑" pitchFamily="34" charset="-122"/>
            </a:endParaRPr>
          </a:p>
          <a:p>
            <a:pPr algn="l">
              <a:buFont typeface="Wingdings" pitchFamily="2" charset="2"/>
              <a:buChar char="Ø"/>
            </a:pPr>
            <a:r>
              <a:rPr lang="zh-CN" altLang="en-US" sz="1800" b="1" dirty="0">
                <a:latin typeface="微软雅黑" pitchFamily="34" charset="-122"/>
                <a:ea typeface="微软雅黑" pitchFamily="34" charset="-122"/>
              </a:rPr>
              <a:t>非阻塞I/O操作：</a:t>
            </a:r>
            <a:r>
              <a:rPr lang="zh-CN" altLang="en-US" sz="1800" dirty="0">
                <a:latin typeface="微软雅黑" pitchFamily="34" charset="-122"/>
                <a:ea typeface="微软雅黑" pitchFamily="34" charset="-122"/>
                <a:sym typeface="Arial" pitchFamily="34" charset="0"/>
              </a:rPr>
              <a:t>连接、读取、写入等I/O操作均不会阻塞I/O</a:t>
            </a:r>
            <a:r>
              <a:rPr lang="zh-CN" altLang="en-US" sz="1800" dirty="0" smtClean="0">
                <a:latin typeface="微软雅黑" pitchFamily="34" charset="-122"/>
                <a:ea typeface="微软雅黑" pitchFamily="34" charset="-122"/>
                <a:sym typeface="Arial" pitchFamily="34" charset="0"/>
              </a:rPr>
              <a:t>线程，方便调用方能够进行异步调用</a:t>
            </a:r>
            <a:endParaRPr lang="zh-CN" altLang="en-US" sz="1800" dirty="0">
              <a:latin typeface="微软雅黑" pitchFamily="34" charset="-122"/>
              <a:ea typeface="微软雅黑" pitchFamily="34" charset="-122"/>
              <a:sym typeface="Arial" pitchFamily="34" charset="0"/>
            </a:endParaRPr>
          </a:p>
        </p:txBody>
      </p:sp>
    </p:spTree>
    <p:extLst>
      <p:ext uri="{BB962C8B-B14F-4D97-AF65-F5344CB8AC3E}">
        <p14:creationId xmlns:p14="http://schemas.microsoft.com/office/powerpoint/2010/main" val="1252034576"/>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140" y="651871"/>
            <a:ext cx="6769854" cy="5945481"/>
          </a:xfrm>
          <a:prstGeom prst="rect">
            <a:avLst/>
          </a:prstGeom>
        </p:spPr>
      </p:pic>
      <p:sp>
        <p:nvSpPr>
          <p:cNvPr id="5"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Socket_</a:t>
            </a:r>
            <a:r>
              <a:rPr lang="zh-CN" altLang="en-US" sz="2400" dirty="0" smtClean="0">
                <a:latin typeface="微软雅黑" pitchFamily="34" charset="-122"/>
                <a:ea typeface="微软雅黑" pitchFamily="34" charset="-122"/>
                <a:cs typeface="+mj-cs"/>
              </a:rPr>
              <a:t>在进程间通信中的位置</a:t>
            </a:r>
            <a:r>
              <a:rPr lang="zh-CN" altLang="en-US" sz="2400" dirty="0">
                <a:latin typeface="微软雅黑" pitchFamily="34" charset="-122"/>
                <a:ea typeface="微软雅黑" pitchFamily="34" charset="-122"/>
                <a:cs typeface="+mj-cs"/>
              </a:rPr>
              <a:t>示意图</a:t>
            </a:r>
          </a:p>
        </p:txBody>
      </p:sp>
    </p:spTree>
    <p:extLst>
      <p:ext uri="{BB962C8B-B14F-4D97-AF65-F5344CB8AC3E}">
        <p14:creationId xmlns:p14="http://schemas.microsoft.com/office/powerpoint/2010/main" val="39566225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2400" dirty="0">
                <a:solidFill>
                  <a:schemeClr val="dk1"/>
                </a:solidFill>
                <a:latin typeface="微软雅黑" pitchFamily="34" charset="-122"/>
                <a:ea typeface="微软雅黑" pitchFamily="34" charset="-122"/>
              </a:rPr>
              <a:t>再</a:t>
            </a:r>
            <a:r>
              <a:rPr lang="zh-CN" altLang="en-US" sz="2400" dirty="0" smtClean="0">
                <a:solidFill>
                  <a:schemeClr val="dk1"/>
                </a:solidFill>
                <a:latin typeface="微软雅黑" pitchFamily="34" charset="-122"/>
                <a:ea typeface="微软雅黑" pitchFamily="34" charset="-122"/>
              </a:rPr>
              <a:t>论</a:t>
            </a:r>
            <a:r>
              <a:rPr lang="en-US" altLang="zh-CN" sz="2400" dirty="0" smtClean="0">
                <a:solidFill>
                  <a:schemeClr val="dk1"/>
                </a:solidFill>
                <a:latin typeface="微软雅黑" pitchFamily="34" charset="-122"/>
                <a:ea typeface="微软雅黑" pitchFamily="34" charset="-122"/>
              </a:rPr>
              <a:t>RPC</a:t>
            </a:r>
            <a:r>
              <a:rPr lang="zh-CN" altLang="en-US" sz="2400" dirty="0" smtClean="0">
                <a:solidFill>
                  <a:schemeClr val="dk1"/>
                </a:solidFill>
                <a:latin typeface="微软雅黑" pitchFamily="34" charset="-122"/>
                <a:ea typeface="微软雅黑" pitchFamily="34" charset="-122"/>
              </a:rPr>
              <a:t>服务之网络通信模型</a:t>
            </a:r>
            <a:endParaRPr lang="zh-CN" altLang="en-US" sz="2400" dirty="0">
              <a:latin typeface="微软雅黑" pitchFamily="34" charset="-122"/>
              <a:ea typeface="微软雅黑" pitchFamily="34" charset="-122"/>
              <a:cs typeface="+mj-cs"/>
            </a:endParaRPr>
          </a:p>
        </p:txBody>
      </p:sp>
      <p:sp>
        <p:nvSpPr>
          <p:cNvPr id="8" name="Rectangle 2"/>
          <p:cNvSpPr>
            <a:spLocks noGrp="1" noChangeArrowheads="1"/>
          </p:cNvSpPr>
          <p:nvPr/>
        </p:nvSpPr>
        <p:spPr bwMode="auto">
          <a:xfrm>
            <a:off x="1062831" y="577552"/>
            <a:ext cx="7086600" cy="69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Arial" pitchFamily="34" charset="0"/>
                <a:ea typeface="微软雅黑" pitchFamily="34" charset="-122"/>
              </a:defRPr>
            </a:lvl2pPr>
            <a:lvl3pPr algn="ctr" rtl="0" fontAlgn="base">
              <a:spcBef>
                <a:spcPct val="0"/>
              </a:spcBef>
              <a:spcAft>
                <a:spcPct val="0"/>
              </a:spcAft>
              <a:defRPr sz="3200">
                <a:solidFill>
                  <a:schemeClr val="tx2"/>
                </a:solidFill>
                <a:latin typeface="Arial" pitchFamily="34" charset="0"/>
                <a:ea typeface="微软雅黑" pitchFamily="34" charset="-122"/>
              </a:defRPr>
            </a:lvl3pPr>
            <a:lvl4pPr algn="ctr" rtl="0" fontAlgn="base">
              <a:spcBef>
                <a:spcPct val="0"/>
              </a:spcBef>
              <a:spcAft>
                <a:spcPct val="0"/>
              </a:spcAft>
              <a:defRPr sz="3200">
                <a:solidFill>
                  <a:schemeClr val="tx2"/>
                </a:solidFill>
                <a:latin typeface="Arial" pitchFamily="34" charset="0"/>
                <a:ea typeface="微软雅黑" pitchFamily="34" charset="-122"/>
              </a:defRPr>
            </a:lvl4pPr>
            <a:lvl5pPr algn="ctr" rtl="0" fontAlgn="base">
              <a:spcBef>
                <a:spcPct val="0"/>
              </a:spcBef>
              <a:spcAft>
                <a:spcPct val="0"/>
              </a:spcAft>
              <a:defRPr sz="3200">
                <a:solidFill>
                  <a:schemeClr val="tx2"/>
                </a:solidFill>
                <a:latin typeface="Arial" pitchFamily="34" charset="0"/>
                <a:ea typeface="微软雅黑" pitchFamily="34" charset="-122"/>
              </a:defRPr>
            </a:lvl5pPr>
            <a:lvl6pPr marL="457200" algn="ctr" rtl="0" fontAlgn="base">
              <a:spcBef>
                <a:spcPct val="0"/>
              </a:spcBef>
              <a:spcAft>
                <a:spcPct val="0"/>
              </a:spcAft>
              <a:defRPr sz="3200">
                <a:solidFill>
                  <a:schemeClr val="tx2"/>
                </a:solidFill>
                <a:latin typeface="Arial" pitchFamily="34" charset="0"/>
                <a:ea typeface="微软雅黑" pitchFamily="34" charset="-122"/>
              </a:defRPr>
            </a:lvl6pPr>
            <a:lvl7pPr marL="914400" algn="ctr" rtl="0" fontAlgn="base">
              <a:spcBef>
                <a:spcPct val="0"/>
              </a:spcBef>
              <a:spcAft>
                <a:spcPct val="0"/>
              </a:spcAft>
              <a:defRPr sz="3200">
                <a:solidFill>
                  <a:schemeClr val="tx2"/>
                </a:solidFill>
                <a:latin typeface="Arial" pitchFamily="34" charset="0"/>
                <a:ea typeface="微软雅黑" pitchFamily="34" charset="-122"/>
              </a:defRPr>
            </a:lvl7pPr>
            <a:lvl8pPr marL="1371600" algn="ctr" rtl="0" fontAlgn="base">
              <a:spcBef>
                <a:spcPct val="0"/>
              </a:spcBef>
              <a:spcAft>
                <a:spcPct val="0"/>
              </a:spcAft>
              <a:defRPr sz="3200">
                <a:solidFill>
                  <a:schemeClr val="tx2"/>
                </a:solidFill>
                <a:latin typeface="Arial" pitchFamily="34" charset="0"/>
                <a:ea typeface="微软雅黑" pitchFamily="34" charset="-122"/>
              </a:defRPr>
            </a:lvl8pPr>
            <a:lvl9pPr marL="1828800" algn="ctr" rtl="0" fontAlgn="base">
              <a:spcBef>
                <a:spcPct val="0"/>
              </a:spcBef>
              <a:spcAft>
                <a:spcPct val="0"/>
              </a:spcAft>
              <a:defRPr sz="3200">
                <a:solidFill>
                  <a:schemeClr val="tx2"/>
                </a:solidFill>
                <a:latin typeface="Arial" pitchFamily="34" charset="0"/>
                <a:ea typeface="微软雅黑" pitchFamily="34" charset="-122"/>
              </a:defRPr>
            </a:lvl9pPr>
          </a:lstStyle>
          <a:p>
            <a:r>
              <a:rPr lang="zh-CN" altLang="en-US" b="1" dirty="0">
                <a:ea typeface="宋体" pitchFamily="2" charset="-122"/>
              </a:rPr>
              <a:t>非阻塞I/O的优势</a:t>
            </a:r>
          </a:p>
        </p:txBody>
      </p:sp>
      <p:graphicFrame>
        <p:nvGraphicFramePr>
          <p:cNvPr id="3" name="对象 2"/>
          <p:cNvGraphicFramePr>
            <a:graphicFrameLocks noChangeAspect="1"/>
          </p:cNvGraphicFramePr>
          <p:nvPr>
            <p:extLst>
              <p:ext uri="{D42A27DB-BD31-4B8C-83A1-F6EECF244321}">
                <p14:modId xmlns:p14="http://schemas.microsoft.com/office/powerpoint/2010/main" val="1438322884"/>
              </p:ext>
            </p:extLst>
          </p:nvPr>
        </p:nvGraphicFramePr>
        <p:xfrm>
          <a:off x="1331640" y="1268759"/>
          <a:ext cx="6172200" cy="3200400"/>
        </p:xfrm>
        <a:graphic>
          <a:graphicData uri="http://schemas.openxmlformats.org/presentationml/2006/ole">
            <mc:AlternateContent xmlns:mc="http://schemas.openxmlformats.org/markup-compatibility/2006">
              <mc:Choice xmlns:v="urn:schemas-microsoft-com:vml" Requires="v">
                <p:oleObj spid="_x0000_s5256" name="Picture" r:id="rId4" imgW="3333600" imgH="1886040" progId="Word.Picture.8">
                  <p:embed/>
                </p:oleObj>
              </mc:Choice>
              <mc:Fallback>
                <p:oleObj name="Picture" r:id="rId4" imgW="3333600" imgH="188604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1268759"/>
                        <a:ext cx="6172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5"/>
          <p:cNvSpPr txBox="1">
            <a:spLocks noChangeArrowheads="1"/>
          </p:cNvSpPr>
          <p:nvPr/>
        </p:nvSpPr>
        <p:spPr bwMode="auto">
          <a:xfrm>
            <a:off x="975179" y="4581128"/>
            <a:ext cx="7010400" cy="16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en-US"/>
            </a:defPPr>
            <a:lvl1pPr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1pPr>
            <a:lvl2pPr marL="457200"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2pPr>
            <a:lvl3pPr marL="914400"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3pPr>
            <a:lvl4pPr marL="1371600"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4pPr>
            <a:lvl5pPr marL="1828800"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algn="l">
              <a:buFont typeface="Wingdings" pitchFamily="2" charset="2"/>
              <a:buChar char="Ø"/>
            </a:pPr>
            <a:r>
              <a:rPr lang="zh-CN" altLang="en-US" sz="2000" b="1" dirty="0">
                <a:latin typeface="微软雅黑" pitchFamily="34" charset="-122"/>
                <a:ea typeface="微软雅黑" pitchFamily="34" charset="-122"/>
              </a:rPr>
              <a:t>I/O多路复用：</a:t>
            </a:r>
            <a:r>
              <a:rPr lang="zh-CN" altLang="en-US" sz="1800" dirty="0">
                <a:latin typeface="微软雅黑" pitchFamily="34" charset="-122"/>
                <a:ea typeface="微软雅黑" pitchFamily="34" charset="-122"/>
              </a:rPr>
              <a:t>系统在单线程的情况下可以同时处理多个链接，降低系统资源开销</a:t>
            </a:r>
          </a:p>
          <a:p>
            <a:pPr algn="l">
              <a:buFont typeface="Wingdings" pitchFamily="2" charset="2"/>
              <a:buChar char="Ø"/>
            </a:pPr>
            <a:endParaRPr lang="zh-CN" altLang="en-US" dirty="0">
              <a:latin typeface="微软雅黑" pitchFamily="34" charset="-122"/>
              <a:ea typeface="微软雅黑" pitchFamily="34" charset="-122"/>
            </a:endParaRPr>
          </a:p>
          <a:p>
            <a:pPr algn="l">
              <a:buFont typeface="Wingdings" pitchFamily="2" charset="2"/>
              <a:buChar char="Ø"/>
            </a:pPr>
            <a:r>
              <a:rPr lang="zh-CN" altLang="en-US" sz="1800" b="1" dirty="0">
                <a:latin typeface="微软雅黑" pitchFamily="34" charset="-122"/>
                <a:ea typeface="微软雅黑" pitchFamily="34" charset="-122"/>
              </a:rPr>
              <a:t>非阻塞I/O操作：</a:t>
            </a:r>
            <a:r>
              <a:rPr lang="zh-CN" altLang="en-US" sz="1800" dirty="0">
                <a:latin typeface="微软雅黑" pitchFamily="34" charset="-122"/>
                <a:ea typeface="微软雅黑" pitchFamily="34" charset="-122"/>
                <a:sym typeface="Arial" pitchFamily="34" charset="0"/>
              </a:rPr>
              <a:t>连接、读取、写入等I/O操作均不会阻塞I/O</a:t>
            </a:r>
            <a:r>
              <a:rPr lang="zh-CN" altLang="en-US" sz="1800" dirty="0" smtClean="0">
                <a:latin typeface="微软雅黑" pitchFamily="34" charset="-122"/>
                <a:ea typeface="微软雅黑" pitchFamily="34" charset="-122"/>
                <a:sym typeface="Arial" pitchFamily="34" charset="0"/>
              </a:rPr>
              <a:t>线程，方便调用方能够进行异步调用</a:t>
            </a:r>
            <a:endParaRPr lang="zh-CN" altLang="en-US" sz="1800" dirty="0">
              <a:latin typeface="微软雅黑" pitchFamily="34" charset="-122"/>
              <a:ea typeface="微软雅黑" pitchFamily="34" charset="-122"/>
              <a:sym typeface="Arial" pitchFamily="34" charset="0"/>
            </a:endParaRPr>
          </a:p>
        </p:txBody>
      </p:sp>
    </p:spTree>
    <p:extLst>
      <p:ext uri="{BB962C8B-B14F-4D97-AF65-F5344CB8AC3E}">
        <p14:creationId xmlns:p14="http://schemas.microsoft.com/office/powerpoint/2010/main" val="2025618490"/>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2400" dirty="0">
                <a:solidFill>
                  <a:schemeClr val="dk1"/>
                </a:solidFill>
                <a:latin typeface="微软雅黑" pitchFamily="34" charset="-122"/>
                <a:ea typeface="微软雅黑" pitchFamily="34" charset="-122"/>
              </a:rPr>
              <a:t>再</a:t>
            </a:r>
            <a:r>
              <a:rPr lang="zh-CN" altLang="en-US" sz="2400" dirty="0" smtClean="0">
                <a:solidFill>
                  <a:schemeClr val="dk1"/>
                </a:solidFill>
                <a:latin typeface="微软雅黑" pitchFamily="34" charset="-122"/>
                <a:ea typeface="微软雅黑" pitchFamily="34" charset="-122"/>
              </a:rPr>
              <a:t>论</a:t>
            </a:r>
            <a:r>
              <a:rPr lang="en-US" altLang="zh-CN" sz="2400" dirty="0" smtClean="0">
                <a:solidFill>
                  <a:schemeClr val="dk1"/>
                </a:solidFill>
                <a:latin typeface="微软雅黑" pitchFamily="34" charset="-122"/>
                <a:ea typeface="微软雅黑" pitchFamily="34" charset="-122"/>
              </a:rPr>
              <a:t>RPC</a:t>
            </a:r>
            <a:r>
              <a:rPr lang="zh-CN" altLang="en-US" sz="2400" dirty="0" smtClean="0">
                <a:solidFill>
                  <a:schemeClr val="dk1"/>
                </a:solidFill>
                <a:latin typeface="微软雅黑" pitchFamily="34" charset="-122"/>
                <a:ea typeface="微软雅黑" pitchFamily="34" charset="-122"/>
              </a:rPr>
              <a:t>服务之网络通信模型</a:t>
            </a:r>
            <a:endParaRPr lang="zh-CN" altLang="en-US" sz="2400" dirty="0">
              <a:latin typeface="微软雅黑" pitchFamily="34" charset="-122"/>
              <a:ea typeface="微软雅黑" pitchFamily="34" charset="-122"/>
              <a:cs typeface="+mj-cs"/>
            </a:endParaRPr>
          </a:p>
        </p:txBody>
      </p:sp>
      <p:sp>
        <p:nvSpPr>
          <p:cNvPr id="6" name="Rectangle 2"/>
          <p:cNvSpPr>
            <a:spLocks noGrp="1" noChangeArrowheads="1"/>
          </p:cNvSpPr>
          <p:nvPr/>
        </p:nvSpPr>
        <p:spPr bwMode="auto">
          <a:xfrm>
            <a:off x="1177131" y="583999"/>
            <a:ext cx="6858000" cy="612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Arial" pitchFamily="34" charset="0"/>
                <a:ea typeface="微软雅黑" pitchFamily="34" charset="-122"/>
              </a:defRPr>
            </a:lvl2pPr>
            <a:lvl3pPr algn="ctr" rtl="0" fontAlgn="base">
              <a:spcBef>
                <a:spcPct val="0"/>
              </a:spcBef>
              <a:spcAft>
                <a:spcPct val="0"/>
              </a:spcAft>
              <a:defRPr sz="3200">
                <a:solidFill>
                  <a:schemeClr val="tx2"/>
                </a:solidFill>
                <a:latin typeface="Arial" pitchFamily="34" charset="0"/>
                <a:ea typeface="微软雅黑" pitchFamily="34" charset="-122"/>
              </a:defRPr>
            </a:lvl3pPr>
            <a:lvl4pPr algn="ctr" rtl="0" fontAlgn="base">
              <a:spcBef>
                <a:spcPct val="0"/>
              </a:spcBef>
              <a:spcAft>
                <a:spcPct val="0"/>
              </a:spcAft>
              <a:defRPr sz="3200">
                <a:solidFill>
                  <a:schemeClr val="tx2"/>
                </a:solidFill>
                <a:latin typeface="Arial" pitchFamily="34" charset="0"/>
                <a:ea typeface="微软雅黑" pitchFamily="34" charset="-122"/>
              </a:defRPr>
            </a:lvl4pPr>
            <a:lvl5pPr algn="ctr" rtl="0" fontAlgn="base">
              <a:spcBef>
                <a:spcPct val="0"/>
              </a:spcBef>
              <a:spcAft>
                <a:spcPct val="0"/>
              </a:spcAft>
              <a:defRPr sz="3200">
                <a:solidFill>
                  <a:schemeClr val="tx2"/>
                </a:solidFill>
                <a:latin typeface="Arial" pitchFamily="34" charset="0"/>
                <a:ea typeface="微软雅黑" pitchFamily="34" charset="-122"/>
              </a:defRPr>
            </a:lvl5pPr>
            <a:lvl6pPr marL="457200" algn="ctr" rtl="0" fontAlgn="base">
              <a:spcBef>
                <a:spcPct val="0"/>
              </a:spcBef>
              <a:spcAft>
                <a:spcPct val="0"/>
              </a:spcAft>
              <a:defRPr sz="3200">
                <a:solidFill>
                  <a:schemeClr val="tx2"/>
                </a:solidFill>
                <a:latin typeface="Arial" pitchFamily="34" charset="0"/>
                <a:ea typeface="微软雅黑" pitchFamily="34" charset="-122"/>
              </a:defRPr>
            </a:lvl6pPr>
            <a:lvl7pPr marL="914400" algn="ctr" rtl="0" fontAlgn="base">
              <a:spcBef>
                <a:spcPct val="0"/>
              </a:spcBef>
              <a:spcAft>
                <a:spcPct val="0"/>
              </a:spcAft>
              <a:defRPr sz="3200">
                <a:solidFill>
                  <a:schemeClr val="tx2"/>
                </a:solidFill>
                <a:latin typeface="Arial" pitchFamily="34" charset="0"/>
                <a:ea typeface="微软雅黑" pitchFamily="34" charset="-122"/>
              </a:defRPr>
            </a:lvl7pPr>
            <a:lvl8pPr marL="1371600" algn="ctr" rtl="0" fontAlgn="base">
              <a:spcBef>
                <a:spcPct val="0"/>
              </a:spcBef>
              <a:spcAft>
                <a:spcPct val="0"/>
              </a:spcAft>
              <a:defRPr sz="3200">
                <a:solidFill>
                  <a:schemeClr val="tx2"/>
                </a:solidFill>
                <a:latin typeface="Arial" pitchFamily="34" charset="0"/>
                <a:ea typeface="微软雅黑" pitchFamily="34" charset="-122"/>
              </a:defRPr>
            </a:lvl8pPr>
            <a:lvl9pPr marL="1828800" algn="ctr" rtl="0" fontAlgn="base">
              <a:spcBef>
                <a:spcPct val="0"/>
              </a:spcBef>
              <a:spcAft>
                <a:spcPct val="0"/>
              </a:spcAft>
              <a:defRPr sz="3200">
                <a:solidFill>
                  <a:schemeClr val="tx2"/>
                </a:solidFill>
                <a:latin typeface="Arial" pitchFamily="34" charset="0"/>
                <a:ea typeface="微软雅黑" pitchFamily="34" charset="-122"/>
              </a:defRPr>
            </a:lvl9pPr>
          </a:lstStyle>
          <a:p>
            <a:r>
              <a:rPr lang="zh-CN" altLang="en-US" dirty="0"/>
              <a:t>异步调用</a:t>
            </a:r>
          </a:p>
        </p:txBody>
      </p:sp>
      <p:graphicFrame>
        <p:nvGraphicFramePr>
          <p:cNvPr id="2" name="对象 1"/>
          <p:cNvGraphicFramePr>
            <a:graphicFrameLocks/>
          </p:cNvGraphicFramePr>
          <p:nvPr>
            <p:extLst>
              <p:ext uri="{D42A27DB-BD31-4B8C-83A1-F6EECF244321}">
                <p14:modId xmlns:p14="http://schemas.microsoft.com/office/powerpoint/2010/main" val="4112463940"/>
              </p:ext>
            </p:extLst>
          </p:nvPr>
        </p:nvGraphicFramePr>
        <p:xfrm>
          <a:off x="977900" y="1340768"/>
          <a:ext cx="6934200" cy="2133600"/>
        </p:xfrm>
        <a:graphic>
          <a:graphicData uri="http://schemas.openxmlformats.org/presentationml/2006/ole">
            <mc:AlternateContent xmlns:mc="http://schemas.openxmlformats.org/markup-compatibility/2006">
              <mc:Choice xmlns:v="urn:schemas-microsoft-com:vml" Requires="v">
                <p:oleObj spid="_x0000_s6281" name="BMP 图像" r:id="rId4" imgW="7478169" imgH="2343477" progId="Paint.Picture">
                  <p:embed/>
                </p:oleObj>
              </mc:Choice>
              <mc:Fallback>
                <p:oleObj name="BMP 图像" r:id="rId4" imgW="7478169" imgH="2343477" progId="Paint.Picture">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7900" y="1340768"/>
                        <a:ext cx="6934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3"/>
          <p:cNvSpPr txBox="1">
            <a:spLocks noChangeArrowheads="1"/>
          </p:cNvSpPr>
          <p:nvPr/>
        </p:nvSpPr>
        <p:spPr bwMode="auto">
          <a:xfrm>
            <a:off x="1062831" y="3573016"/>
            <a:ext cx="7086600" cy="2862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en-US"/>
            </a:defPPr>
            <a:lvl1pPr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1pPr>
            <a:lvl2pPr marL="457200"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2pPr>
            <a:lvl3pPr marL="914400"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3pPr>
            <a:lvl4pPr marL="1371600"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4pPr>
            <a:lvl5pPr marL="1828800"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algn="l">
              <a:buFont typeface="Wingdings" pitchFamily="2" charset="2"/>
              <a:buChar char="Ø"/>
            </a:pPr>
            <a:r>
              <a:rPr lang="zh-CN" altLang="en-US" b="1" dirty="0">
                <a:latin typeface="微软雅黑" pitchFamily="34" charset="-122"/>
                <a:ea typeface="微软雅黑" pitchFamily="34" charset="-122"/>
              </a:rPr>
              <a:t> 尽可能的异步</a:t>
            </a:r>
          </a:p>
          <a:p>
            <a:pPr algn="l">
              <a:buFont typeface="Wingdings" pitchFamily="2" charset="2"/>
              <a:buChar char="Ø"/>
            </a:pPr>
            <a:endParaRPr lang="zh-CN" altLang="en-US" sz="2000" dirty="0">
              <a:latin typeface="微软雅黑" pitchFamily="34" charset="-122"/>
              <a:ea typeface="微软雅黑" pitchFamily="34" charset="-122"/>
              <a:sym typeface="Arial" pitchFamily="34" charset="0"/>
            </a:endParaRPr>
          </a:p>
          <a:p>
            <a:pPr algn="l">
              <a:buFont typeface="Wingdings" pitchFamily="2" charset="2"/>
              <a:buChar char="Ø"/>
            </a:pPr>
            <a:r>
              <a:rPr lang="zh-CN" altLang="en-US" b="1" dirty="0">
                <a:latin typeface="微软雅黑" pitchFamily="34" charset="-122"/>
                <a:ea typeface="微软雅黑" pitchFamily="34" charset="-122"/>
              </a:rPr>
              <a:t> Future - Listener机制，完成之后回调</a:t>
            </a:r>
            <a:endParaRPr lang="zh-CN" altLang="en-US" sz="2000" dirty="0">
              <a:latin typeface="微软雅黑" pitchFamily="34" charset="-122"/>
              <a:ea typeface="微软雅黑" pitchFamily="34" charset="-122"/>
              <a:sym typeface="Arial" pitchFamily="34" charset="0"/>
            </a:endParaRPr>
          </a:p>
          <a:p>
            <a:pPr algn="l">
              <a:buFont typeface="Wingdings" pitchFamily="2" charset="2"/>
              <a:buChar char="Ø"/>
            </a:pPr>
            <a:endParaRPr lang="zh-CN" altLang="en-US" sz="2000" dirty="0">
              <a:latin typeface="微软雅黑" pitchFamily="34" charset="-122"/>
              <a:ea typeface="微软雅黑" pitchFamily="34" charset="-122"/>
              <a:sym typeface="Arial" pitchFamily="34" charset="0"/>
            </a:endParaRPr>
          </a:p>
          <a:p>
            <a:pPr algn="l">
              <a:buFont typeface="Wingdings" pitchFamily="2" charset="2"/>
              <a:buChar char="Ø"/>
            </a:pPr>
            <a:r>
              <a:rPr lang="zh-CN" altLang="en-US" sz="2000" dirty="0">
                <a:latin typeface="微软雅黑" pitchFamily="34" charset="-122"/>
                <a:ea typeface="微软雅黑" pitchFamily="34" charset="-122"/>
                <a:sym typeface="Arial" pitchFamily="34" charset="0"/>
              </a:rPr>
              <a:t>  </a:t>
            </a:r>
            <a:r>
              <a:rPr lang="zh-CN" altLang="en-US" b="1" dirty="0">
                <a:latin typeface="微软雅黑" pitchFamily="34" charset="-122"/>
                <a:ea typeface="微软雅黑" pitchFamily="34" charset="-122"/>
                <a:sym typeface="Arial" pitchFamily="34" charset="0"/>
              </a:rPr>
              <a:t>通过异步实现并行服务调用</a:t>
            </a:r>
          </a:p>
          <a:p>
            <a:endParaRPr lang="zh-CN" altLang="en-US" sz="2000"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146858811"/>
      </p:ext>
    </p:extLst>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2400" dirty="0">
                <a:solidFill>
                  <a:schemeClr val="dk1"/>
                </a:solidFill>
                <a:latin typeface="微软雅黑" pitchFamily="34" charset="-122"/>
                <a:ea typeface="微软雅黑" pitchFamily="34" charset="-122"/>
              </a:rPr>
              <a:t>再</a:t>
            </a:r>
            <a:r>
              <a:rPr lang="zh-CN" altLang="en-US" sz="2400" dirty="0" smtClean="0">
                <a:solidFill>
                  <a:schemeClr val="dk1"/>
                </a:solidFill>
                <a:latin typeface="微软雅黑" pitchFamily="34" charset="-122"/>
                <a:ea typeface="微软雅黑" pitchFamily="34" charset="-122"/>
              </a:rPr>
              <a:t>论</a:t>
            </a:r>
            <a:r>
              <a:rPr lang="en-US" altLang="zh-CN" sz="2400" dirty="0" smtClean="0">
                <a:solidFill>
                  <a:schemeClr val="dk1"/>
                </a:solidFill>
                <a:latin typeface="微软雅黑" pitchFamily="34" charset="-122"/>
                <a:ea typeface="微软雅黑" pitchFamily="34" charset="-122"/>
              </a:rPr>
              <a:t>RPC</a:t>
            </a:r>
            <a:r>
              <a:rPr lang="zh-CN" altLang="en-US" sz="2400" dirty="0" smtClean="0">
                <a:solidFill>
                  <a:schemeClr val="dk1"/>
                </a:solidFill>
                <a:latin typeface="微软雅黑" pitchFamily="34" charset="-122"/>
                <a:ea typeface="微软雅黑" pitchFamily="34" charset="-122"/>
              </a:rPr>
              <a:t>服务之网络通信模型</a:t>
            </a:r>
            <a:endParaRPr lang="zh-CN" altLang="en-US" sz="2400" dirty="0">
              <a:latin typeface="微软雅黑" pitchFamily="34" charset="-122"/>
              <a:ea typeface="微软雅黑" pitchFamily="34" charset="-122"/>
              <a:cs typeface="+mj-cs"/>
            </a:endParaRPr>
          </a:p>
        </p:txBody>
      </p:sp>
      <p:sp>
        <p:nvSpPr>
          <p:cNvPr id="6" name="Rectangle 2"/>
          <p:cNvSpPr>
            <a:spLocks noGrp="1" noChangeArrowheads="1"/>
          </p:cNvSpPr>
          <p:nvPr/>
        </p:nvSpPr>
        <p:spPr bwMode="auto">
          <a:xfrm>
            <a:off x="1306513" y="692696"/>
            <a:ext cx="70104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Arial" pitchFamily="34" charset="0"/>
                <a:ea typeface="微软雅黑" pitchFamily="34" charset="-122"/>
              </a:defRPr>
            </a:lvl2pPr>
            <a:lvl3pPr algn="ctr" rtl="0" fontAlgn="base">
              <a:spcBef>
                <a:spcPct val="0"/>
              </a:spcBef>
              <a:spcAft>
                <a:spcPct val="0"/>
              </a:spcAft>
              <a:defRPr sz="3200">
                <a:solidFill>
                  <a:schemeClr val="tx2"/>
                </a:solidFill>
                <a:latin typeface="Arial" pitchFamily="34" charset="0"/>
                <a:ea typeface="微软雅黑" pitchFamily="34" charset="-122"/>
              </a:defRPr>
            </a:lvl3pPr>
            <a:lvl4pPr algn="ctr" rtl="0" fontAlgn="base">
              <a:spcBef>
                <a:spcPct val="0"/>
              </a:spcBef>
              <a:spcAft>
                <a:spcPct val="0"/>
              </a:spcAft>
              <a:defRPr sz="3200">
                <a:solidFill>
                  <a:schemeClr val="tx2"/>
                </a:solidFill>
                <a:latin typeface="Arial" pitchFamily="34" charset="0"/>
                <a:ea typeface="微软雅黑" pitchFamily="34" charset="-122"/>
              </a:defRPr>
            </a:lvl4pPr>
            <a:lvl5pPr algn="ctr" rtl="0" fontAlgn="base">
              <a:spcBef>
                <a:spcPct val="0"/>
              </a:spcBef>
              <a:spcAft>
                <a:spcPct val="0"/>
              </a:spcAft>
              <a:defRPr sz="3200">
                <a:solidFill>
                  <a:schemeClr val="tx2"/>
                </a:solidFill>
                <a:latin typeface="Arial" pitchFamily="34" charset="0"/>
                <a:ea typeface="微软雅黑" pitchFamily="34" charset="-122"/>
              </a:defRPr>
            </a:lvl5pPr>
            <a:lvl6pPr marL="457200" algn="ctr" rtl="0" fontAlgn="base">
              <a:spcBef>
                <a:spcPct val="0"/>
              </a:spcBef>
              <a:spcAft>
                <a:spcPct val="0"/>
              </a:spcAft>
              <a:defRPr sz="3200">
                <a:solidFill>
                  <a:schemeClr val="tx2"/>
                </a:solidFill>
                <a:latin typeface="Arial" pitchFamily="34" charset="0"/>
                <a:ea typeface="微软雅黑" pitchFamily="34" charset="-122"/>
              </a:defRPr>
            </a:lvl6pPr>
            <a:lvl7pPr marL="914400" algn="ctr" rtl="0" fontAlgn="base">
              <a:spcBef>
                <a:spcPct val="0"/>
              </a:spcBef>
              <a:spcAft>
                <a:spcPct val="0"/>
              </a:spcAft>
              <a:defRPr sz="3200">
                <a:solidFill>
                  <a:schemeClr val="tx2"/>
                </a:solidFill>
                <a:latin typeface="Arial" pitchFamily="34" charset="0"/>
                <a:ea typeface="微软雅黑" pitchFamily="34" charset="-122"/>
              </a:defRPr>
            </a:lvl7pPr>
            <a:lvl8pPr marL="1371600" algn="ctr" rtl="0" fontAlgn="base">
              <a:spcBef>
                <a:spcPct val="0"/>
              </a:spcBef>
              <a:spcAft>
                <a:spcPct val="0"/>
              </a:spcAft>
              <a:defRPr sz="3200">
                <a:solidFill>
                  <a:schemeClr val="tx2"/>
                </a:solidFill>
                <a:latin typeface="Arial" pitchFamily="34" charset="0"/>
                <a:ea typeface="微软雅黑" pitchFamily="34" charset="-122"/>
              </a:defRPr>
            </a:lvl8pPr>
            <a:lvl9pPr marL="1828800" algn="ctr" rtl="0" fontAlgn="base">
              <a:spcBef>
                <a:spcPct val="0"/>
              </a:spcBef>
              <a:spcAft>
                <a:spcPct val="0"/>
              </a:spcAft>
              <a:defRPr sz="3200">
                <a:solidFill>
                  <a:schemeClr val="tx2"/>
                </a:solidFill>
                <a:latin typeface="Arial" pitchFamily="34" charset="0"/>
                <a:ea typeface="微软雅黑" pitchFamily="34" charset="-122"/>
              </a:defRPr>
            </a:lvl9pPr>
          </a:lstStyle>
          <a:p>
            <a:r>
              <a:rPr lang="zh-CN" altLang="en-US" dirty="0"/>
              <a:t>I/O 通信框架选择</a:t>
            </a:r>
          </a:p>
        </p:txBody>
      </p:sp>
      <p:graphicFrame>
        <p:nvGraphicFramePr>
          <p:cNvPr id="2" name="对象 1"/>
          <p:cNvGraphicFramePr>
            <a:graphicFrameLocks/>
          </p:cNvGraphicFramePr>
          <p:nvPr>
            <p:extLst>
              <p:ext uri="{D42A27DB-BD31-4B8C-83A1-F6EECF244321}">
                <p14:modId xmlns:p14="http://schemas.microsoft.com/office/powerpoint/2010/main" val="2731402534"/>
              </p:ext>
            </p:extLst>
          </p:nvPr>
        </p:nvGraphicFramePr>
        <p:xfrm>
          <a:off x="1043608" y="1628800"/>
          <a:ext cx="1295400" cy="685800"/>
        </p:xfrm>
        <a:graphic>
          <a:graphicData uri="http://schemas.openxmlformats.org/presentationml/2006/ole">
            <mc:AlternateContent xmlns:mc="http://schemas.openxmlformats.org/markup-compatibility/2006">
              <mc:Choice xmlns:v="urn:schemas-microsoft-com:vml" Requires="v">
                <p:oleObj spid="_x0000_s4509" name="BMP 图像" r:id="rId4" imgW="857143" imgH="771429" progId="Paint.Picture">
                  <p:embed/>
                </p:oleObj>
              </mc:Choice>
              <mc:Fallback>
                <p:oleObj name="BMP 图像" r:id="rId4" imgW="857143" imgH="771429" progId="Paint.Picture">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1628800"/>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p:cNvGraphicFramePr>
          <p:nvPr>
            <p:extLst>
              <p:ext uri="{D42A27DB-BD31-4B8C-83A1-F6EECF244321}">
                <p14:modId xmlns:p14="http://schemas.microsoft.com/office/powerpoint/2010/main" val="2124855825"/>
              </p:ext>
            </p:extLst>
          </p:nvPr>
        </p:nvGraphicFramePr>
        <p:xfrm>
          <a:off x="3347864" y="1628800"/>
          <a:ext cx="1828800" cy="685800"/>
        </p:xfrm>
        <a:graphic>
          <a:graphicData uri="http://schemas.openxmlformats.org/presentationml/2006/ole">
            <mc:AlternateContent xmlns:mc="http://schemas.openxmlformats.org/markup-compatibility/2006">
              <mc:Choice xmlns:v="urn:schemas-microsoft-com:vml" Requires="v">
                <p:oleObj spid="_x0000_s4510" name="BMP 图像" r:id="rId6" imgW="2666667" imgH="1333333" progId="Paint.Picture">
                  <p:embed/>
                </p:oleObj>
              </mc:Choice>
              <mc:Fallback>
                <p:oleObj name="BMP 图像" r:id="rId6" imgW="2666667" imgH="1333333" progId="Paint.Picture">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7864" y="1628800"/>
                        <a:ext cx="1828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p:cNvGraphicFramePr>
          <p:nvPr>
            <p:extLst>
              <p:ext uri="{D42A27DB-BD31-4B8C-83A1-F6EECF244321}">
                <p14:modId xmlns:p14="http://schemas.microsoft.com/office/powerpoint/2010/main" val="3137888965"/>
              </p:ext>
            </p:extLst>
          </p:nvPr>
        </p:nvGraphicFramePr>
        <p:xfrm>
          <a:off x="6727825" y="1268760"/>
          <a:ext cx="1804616" cy="1512168"/>
        </p:xfrm>
        <a:graphic>
          <a:graphicData uri="http://schemas.openxmlformats.org/presentationml/2006/ole">
            <mc:AlternateContent xmlns:mc="http://schemas.openxmlformats.org/markup-compatibility/2006">
              <mc:Choice xmlns:v="urn:schemas-microsoft-com:vml" Requires="v">
                <p:oleObj spid="_x0000_s4511" name="BMP 图像" r:id="rId8" imgW="5761905" imgH="5057143" progId="Paint.Picture">
                  <p:embed/>
                </p:oleObj>
              </mc:Choice>
              <mc:Fallback>
                <p:oleObj name="BMP 图像" r:id="rId8" imgW="5761905" imgH="5057143" progId="Paint.Picture">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7825" y="1268760"/>
                        <a:ext cx="1804616" cy="1512168"/>
                      </a:xfrm>
                      <a:prstGeom prst="rect">
                        <a:avLst/>
                      </a:prstGeom>
                      <a:noFill/>
                      <a:ln>
                        <a:noFill/>
                      </a:ln>
                    </p:spPr>
                  </p:pic>
                </p:oleObj>
              </mc:Fallback>
            </mc:AlternateContent>
          </a:graphicData>
        </a:graphic>
      </p:graphicFrame>
      <p:sp>
        <p:nvSpPr>
          <p:cNvPr id="10" name="Text Box 4"/>
          <p:cNvSpPr txBox="1">
            <a:spLocks noChangeArrowheads="1"/>
          </p:cNvSpPr>
          <p:nvPr/>
        </p:nvSpPr>
        <p:spPr bwMode="auto">
          <a:xfrm>
            <a:off x="975179" y="2852936"/>
            <a:ext cx="7010400" cy="29238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en-US"/>
            </a:defPPr>
            <a:lvl1pPr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1pPr>
            <a:lvl2pPr marL="457200"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2pPr>
            <a:lvl3pPr marL="914400"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3pPr>
            <a:lvl4pPr marL="1371600"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4pPr>
            <a:lvl5pPr marL="1828800" algn="ctr" rtl="0" fontAlgn="base">
              <a:spcBef>
                <a:spcPct val="0"/>
              </a:spcBef>
              <a:spcAft>
                <a:spcPct val="0"/>
              </a:spcAft>
              <a:buFont typeface="Arial" pitchFamily="34" charset="0"/>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algn="l">
              <a:buFont typeface="Wingdings" pitchFamily="2" charset="2"/>
              <a:buChar char="Ø"/>
            </a:pPr>
            <a:r>
              <a:rPr lang="zh-CN" altLang="en-US"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基于Java NIO原生类库自研：</a:t>
            </a:r>
            <a:r>
              <a:rPr lang="zh-CN" altLang="en-US" sz="1800" dirty="0">
                <a:latin typeface="微软雅黑" pitchFamily="34" charset="-122"/>
                <a:ea typeface="微软雅黑" pitchFamily="34" charset="-122"/>
                <a:sym typeface="Arial" pitchFamily="34" charset="0"/>
              </a:rPr>
              <a:t>复杂性、研发成本等</a:t>
            </a:r>
          </a:p>
          <a:p>
            <a:pPr algn="l">
              <a:buFont typeface="Wingdings" pitchFamily="2" charset="2"/>
              <a:buChar char="Ø"/>
            </a:pPr>
            <a:endParaRPr lang="zh-CN" altLang="en-US" sz="2000" dirty="0">
              <a:latin typeface="微软雅黑" pitchFamily="34" charset="-122"/>
              <a:ea typeface="微软雅黑" pitchFamily="34" charset="-122"/>
              <a:sym typeface="Arial" pitchFamily="34" charset="0"/>
            </a:endParaRPr>
          </a:p>
          <a:p>
            <a:pPr algn="l">
              <a:buFont typeface="Wingdings" pitchFamily="2" charset="2"/>
              <a:buChar char="Ø"/>
            </a:pPr>
            <a:endParaRPr lang="zh-CN" altLang="en-US" sz="2000" dirty="0">
              <a:latin typeface="微软雅黑" pitchFamily="34" charset="-122"/>
              <a:ea typeface="微软雅黑" pitchFamily="34" charset="-122"/>
              <a:sym typeface="Arial" pitchFamily="34" charset="0"/>
            </a:endParaRPr>
          </a:p>
          <a:p>
            <a:pPr algn="l">
              <a:buFont typeface="Wingdings" pitchFamily="2" charset="2"/>
              <a:buChar char="Ø"/>
            </a:pPr>
            <a:r>
              <a:rPr lang="zh-CN" altLang="en-US"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Mina：</a:t>
            </a:r>
            <a:r>
              <a:rPr lang="zh-CN" altLang="en-US" sz="1800" dirty="0">
                <a:latin typeface="微软雅黑" pitchFamily="34" charset="-122"/>
                <a:ea typeface="微软雅黑" pitchFamily="34" charset="-122"/>
                <a:sym typeface="Arial" pitchFamily="34" charset="0"/>
              </a:rPr>
              <a:t>版本更新慢、最近几年社区不太活跃等</a:t>
            </a:r>
          </a:p>
          <a:p>
            <a:pPr algn="l">
              <a:buFont typeface="Wingdings" pitchFamily="2" charset="2"/>
              <a:buChar char="Ø"/>
            </a:pPr>
            <a:endParaRPr lang="zh-CN" altLang="en-US" sz="2000" dirty="0">
              <a:latin typeface="微软雅黑" pitchFamily="34" charset="-122"/>
              <a:ea typeface="微软雅黑" pitchFamily="34" charset="-122"/>
              <a:sym typeface="Arial" pitchFamily="34" charset="0"/>
            </a:endParaRPr>
          </a:p>
          <a:p>
            <a:pPr algn="l">
              <a:buFont typeface="Wingdings" pitchFamily="2" charset="2"/>
              <a:buChar char="Ø"/>
            </a:pPr>
            <a:r>
              <a:rPr lang="zh-CN" altLang="en-US" sz="2000" b="1" dirty="0">
                <a:latin typeface="微软雅黑" pitchFamily="34" charset="-122"/>
                <a:ea typeface="微软雅黑" pitchFamily="34" charset="-122"/>
                <a:sym typeface="Arial" pitchFamily="34" charset="0"/>
              </a:rPr>
              <a:t> Netty:  </a:t>
            </a:r>
            <a:r>
              <a:rPr lang="zh-CN" altLang="en-US" sz="1800" dirty="0">
                <a:latin typeface="微软雅黑" pitchFamily="34" charset="-122"/>
                <a:ea typeface="微软雅黑" pitchFamily="34" charset="-122"/>
                <a:sym typeface="Arial" pitchFamily="34" charset="0"/>
              </a:rPr>
              <a:t>性能高、资料丰富、社区活跃、商用成功案例多</a:t>
            </a:r>
            <a:r>
              <a:rPr lang="zh-CN" altLang="en-US" sz="1800" dirty="0" smtClean="0">
                <a:latin typeface="微软雅黑" pitchFamily="34" charset="-122"/>
                <a:ea typeface="微软雅黑" pitchFamily="34" charset="-122"/>
                <a:sym typeface="Arial" pitchFamily="34" charset="0"/>
              </a:rPr>
              <a:t>等</a:t>
            </a:r>
            <a:endParaRPr lang="en-US" altLang="zh-CN" sz="1800" dirty="0" smtClean="0">
              <a:latin typeface="微软雅黑" pitchFamily="34" charset="-122"/>
              <a:ea typeface="微软雅黑" pitchFamily="34" charset="-122"/>
              <a:sym typeface="Arial" pitchFamily="34" charset="0"/>
            </a:endParaRPr>
          </a:p>
          <a:p>
            <a:pPr algn="l">
              <a:buFont typeface="Wingdings" pitchFamily="2" charset="2"/>
              <a:buChar char="Ø"/>
            </a:pPr>
            <a:endParaRPr lang="en-US" altLang="zh-CN" sz="1800" dirty="0">
              <a:latin typeface="微软雅黑" pitchFamily="34" charset="-122"/>
              <a:ea typeface="微软雅黑" pitchFamily="34" charset="-122"/>
              <a:sym typeface="Arial" pitchFamily="34" charset="0"/>
            </a:endParaRPr>
          </a:p>
          <a:p>
            <a:pPr algn="l">
              <a:buFont typeface="Wingdings" pitchFamily="2" charset="2"/>
              <a:buChar char="Ø"/>
            </a:pPr>
            <a:r>
              <a:rPr lang="zh-CN" altLang="en-US" sz="2000" b="1" dirty="0">
                <a:latin typeface="微软雅黑" pitchFamily="34" charset="-122"/>
                <a:ea typeface="微软雅黑" pitchFamily="34" charset="-122"/>
                <a:sym typeface="Arial" pitchFamily="34" charset="0"/>
              </a:rPr>
              <a:t> </a:t>
            </a:r>
            <a:r>
              <a:rPr lang="en-US" altLang="zh-CN" sz="2000" b="1" dirty="0" err="1" smtClean="0">
                <a:latin typeface="微软雅黑" pitchFamily="34" charset="-122"/>
                <a:ea typeface="微软雅黑" pitchFamily="34" charset="-122"/>
                <a:sym typeface="Arial" pitchFamily="34" charset="0"/>
              </a:rPr>
              <a:t>Akka</a:t>
            </a:r>
            <a:r>
              <a:rPr lang="zh-CN" altLang="en-US" sz="2000" b="1" dirty="0" smtClean="0">
                <a:latin typeface="微软雅黑" pitchFamily="34" charset="-122"/>
                <a:ea typeface="微软雅黑" pitchFamily="34" charset="-122"/>
                <a:sym typeface="Arial" pitchFamily="34" charset="0"/>
              </a:rPr>
              <a:t>:  </a:t>
            </a:r>
            <a:r>
              <a:rPr lang="zh-CN" altLang="en-US" sz="1800" dirty="0" smtClean="0">
                <a:latin typeface="微软雅黑" pitchFamily="34" charset="-122"/>
                <a:ea typeface="微软雅黑" pitchFamily="34" charset="-122"/>
                <a:sym typeface="Arial" pitchFamily="34" charset="0"/>
              </a:rPr>
              <a:t>屏蔽了网络通信细节，采用消息收发模型，网络通信实际上使用</a:t>
            </a:r>
            <a:r>
              <a:rPr lang="en-US" altLang="zh-CN" sz="1800" dirty="0" err="1" smtClean="0">
                <a:latin typeface="微软雅黑" pitchFamily="34" charset="-122"/>
                <a:ea typeface="微软雅黑" pitchFamily="34" charset="-122"/>
                <a:sym typeface="Arial" pitchFamily="34" charset="0"/>
              </a:rPr>
              <a:t>Netty</a:t>
            </a:r>
            <a:r>
              <a:rPr lang="zh-CN" altLang="en-US" sz="1800" dirty="0" smtClean="0">
                <a:latin typeface="微软雅黑" pitchFamily="34" charset="-122"/>
                <a:ea typeface="微软雅黑" pitchFamily="34" charset="-122"/>
                <a:sym typeface="Arial" pitchFamily="34" charset="0"/>
              </a:rPr>
              <a:t>来支持，避免</a:t>
            </a:r>
            <a:r>
              <a:rPr lang="en-US" altLang="zh-CN" sz="1800" dirty="0" err="1" smtClean="0">
                <a:latin typeface="微软雅黑" pitchFamily="34" charset="-122"/>
                <a:ea typeface="微软雅黑" pitchFamily="34" charset="-122"/>
                <a:sym typeface="Arial" pitchFamily="34" charset="0"/>
              </a:rPr>
              <a:t>Netty</a:t>
            </a:r>
            <a:r>
              <a:rPr lang="zh-CN" altLang="en-US" sz="1800" dirty="0" smtClean="0">
                <a:latin typeface="微软雅黑" pitchFamily="34" charset="-122"/>
                <a:ea typeface="微软雅黑" pitchFamily="34" charset="-122"/>
                <a:sym typeface="Arial" pitchFamily="34" charset="0"/>
              </a:rPr>
              <a:t>复杂性的同时引入了新的复杂性</a:t>
            </a:r>
            <a:endParaRPr lang="zh-CN" altLang="en-US" sz="1800" dirty="0">
              <a:latin typeface="微软雅黑" pitchFamily="34" charset="-122"/>
              <a:ea typeface="微软雅黑" pitchFamily="34" charset="-122"/>
              <a:sym typeface="Arial" pitchFamily="34" charset="0"/>
            </a:endParaRPr>
          </a:p>
        </p:txBody>
      </p:sp>
    </p:spTree>
    <p:extLst>
      <p:ext uri="{BB962C8B-B14F-4D97-AF65-F5344CB8AC3E}">
        <p14:creationId xmlns:p14="http://schemas.microsoft.com/office/powerpoint/2010/main" val="2971701210"/>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bwMode="auto">
          <a:xfrm>
            <a:off x="895350" y="115888"/>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err="1" smtClean="0">
                <a:solidFill>
                  <a:schemeClr val="dk1"/>
                </a:solidFill>
                <a:latin typeface="微软雅黑" pitchFamily="34" charset="-122"/>
                <a:ea typeface="微软雅黑" pitchFamily="34" charset="-122"/>
              </a:rPr>
              <a:t>github</a:t>
            </a:r>
            <a:r>
              <a:rPr lang="zh-CN" altLang="en-US" sz="2400" dirty="0" smtClean="0">
                <a:solidFill>
                  <a:schemeClr val="dk1"/>
                </a:solidFill>
                <a:latin typeface="微软雅黑" pitchFamily="34" charset="-122"/>
                <a:ea typeface="微软雅黑" pitchFamily="34" charset="-122"/>
              </a:rPr>
              <a:t>项目主页</a:t>
            </a:r>
            <a:r>
              <a:rPr lang="en-US" altLang="zh-CN" sz="2400" dirty="0" smtClean="0">
                <a:solidFill>
                  <a:schemeClr val="dk1"/>
                </a:solidFill>
                <a:latin typeface="微软雅黑" pitchFamily="34" charset="-122"/>
                <a:ea typeface="微软雅黑" pitchFamily="34" charset="-122"/>
              </a:rPr>
              <a:t>,</a:t>
            </a:r>
            <a:r>
              <a:rPr lang="zh-CN" altLang="en-US" sz="2400" dirty="0" smtClean="0">
                <a:solidFill>
                  <a:schemeClr val="dk1"/>
                </a:solidFill>
                <a:latin typeface="微软雅黑" pitchFamily="34" charset="-122"/>
                <a:ea typeface="微软雅黑" pitchFamily="34" charset="-122"/>
              </a:rPr>
              <a:t>有账号的同学请点赞</a:t>
            </a:r>
            <a:endParaRPr lang="zh-CN" altLang="en-US" sz="2400" dirty="0">
              <a:latin typeface="微软雅黑" pitchFamily="34" charset="-122"/>
              <a:ea typeface="微软雅黑" pitchFamily="34" charset="-122"/>
              <a:cs typeface="+mj-cs"/>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94" y="622291"/>
            <a:ext cx="9467850" cy="665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366828"/>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2"/>
          <p:cNvSpPr>
            <a:spLocks noGrp="1"/>
          </p:cNvSpPr>
          <p:nvPr>
            <p:ph type="sldNum" sz="quarter" idx="12"/>
          </p:nvPr>
        </p:nvSpPr>
        <p:spPr/>
        <p:txBody>
          <a:bodyPr/>
          <a:lstStyle/>
          <a:p>
            <a:pPr>
              <a:defRPr/>
            </a:pPr>
            <a:fld id="{F68A8F3A-53CD-4318-BE94-3634AB973F52}" type="slidenum">
              <a:rPr lang="en-US" altLang="zh-CN"/>
              <a:pPr>
                <a:defRPr/>
              </a:pPr>
              <a:t>64</a:t>
            </a:fld>
            <a:endParaRPr lang="en-US" altLang="zh-CN"/>
          </a:p>
        </p:txBody>
      </p:sp>
      <p:sp>
        <p:nvSpPr>
          <p:cNvPr id="397314" name="Rectangle 2"/>
          <p:cNvSpPr>
            <a:spLocks noChangeArrowheads="1"/>
          </p:cNvSpPr>
          <p:nvPr/>
        </p:nvSpPr>
        <p:spPr bwMode="auto">
          <a:xfrm>
            <a:off x="899592" y="1357313"/>
            <a:ext cx="7248276" cy="3200876"/>
          </a:xfrm>
          <a:prstGeom prst="rect">
            <a:avLst/>
          </a:prstGeom>
          <a:noFill/>
          <a:ln w="9525">
            <a:noFill/>
            <a:miter lim="800000"/>
            <a:headEnd/>
            <a:tailEnd/>
          </a:ln>
          <a:effectLst/>
        </p:spPr>
        <p:txBody>
          <a:bodyPr wrap="square">
            <a:spAutoFit/>
          </a:bodyPr>
          <a:lstStyle/>
          <a:p>
            <a:pPr algn="ctr" eaLnBrk="0" hangingPunct="0">
              <a:defRPr/>
            </a:pPr>
            <a:endParaRPr lang="en-US" altLang="zh-CN" sz="5400" b="1" dirty="0" smtClean="0">
              <a:solidFill>
                <a:schemeClr val="tx1"/>
              </a:solidFill>
              <a:effectLst>
                <a:outerShdw blurRad="38100" dist="38100" dir="2700000" algn="tl">
                  <a:srgbClr val="C0C0C0"/>
                </a:outerShdw>
              </a:effectLst>
              <a:latin typeface="隶书" pitchFamily="49" charset="-122"/>
              <a:ea typeface="隶书" pitchFamily="49" charset="-122"/>
            </a:endParaRPr>
          </a:p>
          <a:p>
            <a:pPr algn="ctr" eaLnBrk="0" hangingPunct="0">
              <a:defRPr/>
            </a:pPr>
            <a:r>
              <a:rPr lang="en-US" altLang="zh-CN" sz="5400" b="1" dirty="0" smtClean="0">
                <a:solidFill>
                  <a:schemeClr val="tx1"/>
                </a:solidFill>
                <a:effectLst>
                  <a:outerShdw blurRad="38100" dist="38100" dir="2700000" algn="tl">
                    <a:srgbClr val="C0C0C0"/>
                  </a:outerShdw>
                </a:effectLst>
                <a:latin typeface="隶书" pitchFamily="49" charset="-122"/>
                <a:ea typeface="隶书" pitchFamily="49" charset="-122"/>
              </a:rPr>
              <a:t>Thank You &amp; QA</a:t>
            </a:r>
          </a:p>
          <a:p>
            <a:pPr algn="ctr" eaLnBrk="0" hangingPunct="0">
              <a:defRPr/>
            </a:pPr>
            <a:endParaRPr lang="en-US" altLang="zh-CN" sz="5400" b="1" dirty="0">
              <a:effectLst>
                <a:outerShdw blurRad="38100" dist="38100" dir="2700000" algn="tl">
                  <a:srgbClr val="C0C0C0"/>
                </a:outerShdw>
              </a:effectLst>
              <a:latin typeface="隶书" pitchFamily="49" charset="-122"/>
              <a:ea typeface="隶书" pitchFamily="49" charset="-122"/>
            </a:endParaRPr>
          </a:p>
          <a:p>
            <a:pPr algn="ctr" eaLnBrk="0" hangingPunct="0">
              <a:defRPr/>
            </a:pPr>
            <a:r>
              <a:rPr lang="zh-CN" altLang="en-US" sz="2800" b="1" dirty="0" smtClean="0">
                <a:effectLst>
                  <a:outerShdw blurRad="38100" dist="38100" dir="2700000" algn="tl">
                    <a:srgbClr val="C0C0C0"/>
                  </a:outerShdw>
                </a:effectLst>
                <a:latin typeface="隶书" pitchFamily="49" charset="-122"/>
                <a:ea typeface="隶书" pitchFamily="49" charset="-122"/>
              </a:rPr>
              <a:t>我现在愿意接受您的任何问题</a:t>
            </a:r>
            <a:endParaRPr lang="en-US" altLang="zh-CN" sz="2800" b="1" dirty="0" smtClean="0">
              <a:solidFill>
                <a:schemeClr val="tx1"/>
              </a:solidFill>
              <a:effectLst>
                <a:outerShdw blurRad="38100" dist="38100" dir="2700000" algn="tl">
                  <a:srgbClr val="C0C0C0"/>
                </a:outerShdw>
              </a:effectLst>
              <a:latin typeface="隶书" pitchFamily="49" charset="-122"/>
              <a:ea typeface="隶书" pitchFamily="49" charset="-122"/>
            </a:endParaRPr>
          </a:p>
          <a:p>
            <a:pPr algn="ctr" eaLnBrk="0" hangingPunct="0">
              <a:defRPr/>
            </a:pPr>
            <a:endParaRPr lang="en-US" altLang="zh-CN" sz="1200" b="1"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5321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229600" cy="4525963"/>
          </a:xfrm>
        </p:spPr>
        <p:txBody>
          <a:bodyPr/>
          <a:lstStyle/>
          <a:p>
            <a:r>
              <a:rPr lang="en-US" altLang="zh-CN" sz="2000" dirty="0"/>
              <a:t>socket</a:t>
            </a:r>
            <a:r>
              <a:rPr lang="zh-CN" altLang="en-US" sz="2000" dirty="0"/>
              <a:t>起源于</a:t>
            </a:r>
            <a:r>
              <a:rPr lang="en-US" altLang="zh-CN" sz="2000" dirty="0"/>
              <a:t>UNIX</a:t>
            </a:r>
            <a:r>
              <a:rPr lang="zh-CN" altLang="en-US" sz="2000" dirty="0"/>
              <a:t>，在</a:t>
            </a:r>
            <a:r>
              <a:rPr lang="en-US" altLang="zh-CN" sz="2000" dirty="0"/>
              <a:t>Unix</a:t>
            </a:r>
            <a:r>
              <a:rPr lang="zh-CN" altLang="en-US" sz="2000" dirty="0"/>
              <a:t>一切皆文件哲学的思想下，</a:t>
            </a:r>
            <a:r>
              <a:rPr lang="en-US" altLang="zh-CN" sz="2000" dirty="0"/>
              <a:t>socket</a:t>
            </a:r>
            <a:r>
              <a:rPr lang="zh-CN" altLang="en-US" sz="2000" dirty="0"/>
              <a:t>是一</a:t>
            </a:r>
            <a:r>
              <a:rPr lang="zh-CN" altLang="en-US" sz="2000" dirty="0" smtClean="0"/>
              <a:t>种</a:t>
            </a:r>
            <a:r>
              <a:rPr lang="en-US" altLang="zh-CN" sz="2000" b="1" dirty="0" smtClean="0"/>
              <a:t>“</a:t>
            </a:r>
            <a:r>
              <a:rPr lang="zh-CN" altLang="en-US" sz="2000" b="1" dirty="0" smtClean="0"/>
              <a:t>打开</a:t>
            </a:r>
            <a:r>
              <a:rPr lang="en-US" altLang="zh-CN" sz="2000" b="1" dirty="0"/>
              <a:t>—</a:t>
            </a:r>
            <a:r>
              <a:rPr lang="zh-CN" altLang="en-US" sz="2000" b="1" dirty="0"/>
              <a:t>读</a:t>
            </a:r>
            <a:r>
              <a:rPr lang="en-US" altLang="zh-CN" sz="2000" b="1" dirty="0"/>
              <a:t>/</a:t>
            </a:r>
            <a:r>
              <a:rPr lang="zh-CN" altLang="en-US" sz="2000" b="1" dirty="0"/>
              <a:t>写</a:t>
            </a:r>
            <a:r>
              <a:rPr lang="en-US" altLang="zh-CN" sz="2000" b="1" dirty="0"/>
              <a:t>—</a:t>
            </a:r>
            <a:r>
              <a:rPr lang="zh-CN" altLang="en-US" sz="2000" b="1" dirty="0" smtClean="0"/>
              <a:t>关闭</a:t>
            </a:r>
            <a:r>
              <a:rPr lang="en-US" altLang="zh-CN" sz="2000" b="1" dirty="0" smtClean="0"/>
              <a:t>”</a:t>
            </a:r>
            <a:r>
              <a:rPr lang="zh-CN" altLang="en-US" sz="2000" b="1" dirty="0" smtClean="0"/>
              <a:t>模式</a:t>
            </a:r>
            <a:r>
              <a:rPr lang="zh-CN" altLang="en-US" sz="2000" dirty="0"/>
              <a:t>的</a:t>
            </a:r>
            <a:r>
              <a:rPr lang="zh-CN" altLang="en-US" sz="2000" dirty="0" smtClean="0"/>
              <a:t>实现。</a:t>
            </a:r>
            <a:endParaRPr lang="en-US" altLang="zh-CN" sz="2000" dirty="0" smtClean="0"/>
          </a:p>
          <a:p>
            <a:r>
              <a:rPr lang="zh-CN" altLang="en-US" sz="2000" dirty="0" smtClean="0"/>
              <a:t>服务器</a:t>
            </a:r>
            <a:r>
              <a:rPr lang="zh-CN" altLang="en-US" sz="2000" dirty="0"/>
              <a:t>和客户端各自维护一个</a:t>
            </a:r>
            <a:r>
              <a:rPr lang="en-US" altLang="zh-CN" sz="2000" dirty="0"/>
              <a:t>"</a:t>
            </a:r>
            <a:r>
              <a:rPr lang="zh-CN" altLang="en-US" sz="2000" dirty="0"/>
              <a:t>文件</a:t>
            </a:r>
            <a:r>
              <a:rPr lang="en-US" altLang="zh-CN" sz="2000" dirty="0"/>
              <a:t>"</a:t>
            </a:r>
            <a:r>
              <a:rPr lang="zh-CN" altLang="en-US" sz="2000" dirty="0"/>
              <a:t>，在建立连接打开后，可以向自己文件写入内容供对方读取或者读取对方内容，通讯结束时关闭文件</a:t>
            </a:r>
            <a:r>
              <a:rPr lang="zh-CN" altLang="en-US" sz="2000" dirty="0" smtClean="0"/>
              <a:t>。</a:t>
            </a:r>
            <a:endParaRPr lang="en-US" altLang="zh-CN" sz="2000" dirty="0" smtClean="0"/>
          </a:p>
          <a:p>
            <a:r>
              <a:rPr lang="en-US" altLang="zh-CN" sz="2000" b="1" dirty="0" smtClean="0"/>
              <a:t>1</a:t>
            </a:r>
            <a:r>
              <a:rPr lang="zh-CN" altLang="en-US" sz="2000" b="1" dirty="0"/>
              <a:t>、</a:t>
            </a:r>
            <a:r>
              <a:rPr lang="en-US" altLang="zh-CN" sz="2000" b="1" dirty="0"/>
              <a:t>socket()</a:t>
            </a:r>
            <a:r>
              <a:rPr lang="zh-CN" altLang="en-US" sz="2000" b="1" dirty="0"/>
              <a:t>函数（创建</a:t>
            </a:r>
            <a:r>
              <a:rPr lang="en-US" altLang="zh-CN" sz="2000" b="1" dirty="0"/>
              <a:t>Socket</a:t>
            </a:r>
            <a:r>
              <a:rPr lang="zh-CN" altLang="en-US" sz="2000" b="1" dirty="0"/>
              <a:t>）</a:t>
            </a:r>
            <a:endParaRPr lang="en-US" altLang="zh-CN" sz="2000" dirty="0"/>
          </a:p>
          <a:p>
            <a:r>
              <a:rPr lang="en-US" altLang="zh-CN" sz="2000" b="1" dirty="0" smtClean="0"/>
              <a:t>2</a:t>
            </a:r>
            <a:r>
              <a:rPr lang="zh-CN" altLang="en-US" sz="2000" b="1" dirty="0"/>
              <a:t>、</a:t>
            </a:r>
            <a:r>
              <a:rPr lang="en-US" altLang="zh-CN" sz="2000" b="1" dirty="0"/>
              <a:t>bind()</a:t>
            </a:r>
            <a:r>
              <a:rPr lang="zh-CN" altLang="en-US" sz="2000" b="1" dirty="0"/>
              <a:t>函数</a:t>
            </a:r>
          </a:p>
          <a:p>
            <a:r>
              <a:rPr lang="en-US" altLang="zh-CN" sz="2000" b="1" dirty="0" smtClean="0"/>
              <a:t>4</a:t>
            </a:r>
            <a:r>
              <a:rPr lang="zh-CN" altLang="en-US" sz="2000" b="1" dirty="0"/>
              <a:t>、</a:t>
            </a:r>
            <a:r>
              <a:rPr lang="en-US" altLang="zh-CN" sz="2000" b="1" dirty="0"/>
              <a:t>listen()</a:t>
            </a:r>
            <a:r>
              <a:rPr lang="zh-CN" altLang="en-US" sz="2000" b="1" dirty="0"/>
              <a:t>、</a:t>
            </a:r>
            <a:r>
              <a:rPr lang="en-US" altLang="zh-CN" sz="2000" b="1" dirty="0"/>
              <a:t>connect()</a:t>
            </a:r>
            <a:r>
              <a:rPr lang="zh-CN" altLang="en-US" sz="2000" b="1" dirty="0"/>
              <a:t>函数</a:t>
            </a:r>
          </a:p>
          <a:p>
            <a:r>
              <a:rPr lang="en-US" altLang="zh-CN" sz="2000" b="1" dirty="0" smtClean="0"/>
              <a:t>5</a:t>
            </a:r>
            <a:r>
              <a:rPr lang="zh-CN" altLang="en-US" sz="2000" b="1" dirty="0"/>
              <a:t>、</a:t>
            </a:r>
            <a:r>
              <a:rPr lang="en-US" altLang="zh-CN" sz="2000" b="1" dirty="0"/>
              <a:t>accept()</a:t>
            </a:r>
            <a:r>
              <a:rPr lang="zh-CN" altLang="en-US" sz="2000" b="1" dirty="0"/>
              <a:t>函数</a:t>
            </a:r>
          </a:p>
          <a:p>
            <a:r>
              <a:rPr lang="en-US" altLang="zh-CN" sz="2000" b="1" dirty="0" smtClean="0"/>
              <a:t>6</a:t>
            </a:r>
            <a:r>
              <a:rPr lang="zh-CN" altLang="en-US" sz="2000" b="1" dirty="0"/>
              <a:t>、</a:t>
            </a:r>
            <a:r>
              <a:rPr lang="en-US" altLang="zh-CN" sz="2000" b="1" dirty="0"/>
              <a:t>read()</a:t>
            </a:r>
            <a:r>
              <a:rPr lang="zh-CN" altLang="en-US" sz="2000" b="1" dirty="0"/>
              <a:t>、</a:t>
            </a:r>
            <a:r>
              <a:rPr lang="en-US" altLang="zh-CN" sz="2000" b="1" dirty="0"/>
              <a:t>write()</a:t>
            </a:r>
            <a:r>
              <a:rPr lang="zh-CN" altLang="en-US" sz="2000" b="1" dirty="0"/>
              <a:t>等函数</a:t>
            </a:r>
          </a:p>
          <a:p>
            <a:r>
              <a:rPr lang="en-US" altLang="zh-CN" sz="2000" b="1" dirty="0" smtClean="0"/>
              <a:t>7</a:t>
            </a:r>
            <a:r>
              <a:rPr lang="zh-CN" altLang="en-US" sz="2000" b="1" dirty="0"/>
              <a:t>、</a:t>
            </a:r>
            <a:r>
              <a:rPr lang="en-US" altLang="zh-CN" sz="2000" b="1" dirty="0"/>
              <a:t>close()</a:t>
            </a:r>
            <a:r>
              <a:rPr lang="zh-CN" altLang="en-US" sz="2000" b="1" dirty="0"/>
              <a:t>函数</a:t>
            </a:r>
          </a:p>
          <a:p>
            <a:endParaRPr lang="zh-CN" altLang="en-US" sz="2000" dirty="0"/>
          </a:p>
        </p:txBody>
      </p:sp>
      <p:sp>
        <p:nvSpPr>
          <p:cNvPr id="4" name="标题 1"/>
          <p:cNvSpPr txBox="1">
            <a:spLocks/>
          </p:cNvSpPr>
          <p:nvPr/>
        </p:nvSpPr>
        <p:spPr bwMode="auto">
          <a:xfrm>
            <a:off x="895350" y="71283"/>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Socket_</a:t>
            </a:r>
            <a:r>
              <a:rPr lang="zh-CN" altLang="en-US" sz="2400" dirty="0" smtClean="0">
                <a:latin typeface="微软雅黑" pitchFamily="34" charset="-122"/>
                <a:ea typeface="微软雅黑" pitchFamily="34" charset="-122"/>
                <a:cs typeface="+mj-cs"/>
              </a:rPr>
              <a:t>通信流程</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618852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54" y="836712"/>
            <a:ext cx="8905650" cy="5256584"/>
          </a:xfrm>
          <a:prstGeom prst="rect">
            <a:avLst/>
          </a:prstGeom>
        </p:spPr>
      </p:pic>
      <p:sp>
        <p:nvSpPr>
          <p:cNvPr id="5" name="标题 1"/>
          <p:cNvSpPr txBox="1">
            <a:spLocks/>
          </p:cNvSpPr>
          <p:nvPr/>
        </p:nvSpPr>
        <p:spPr bwMode="auto">
          <a:xfrm>
            <a:off x="895350" y="71283"/>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smtClean="0">
                <a:latin typeface="微软雅黑" pitchFamily="34" charset="-122"/>
                <a:ea typeface="微软雅黑" pitchFamily="34" charset="-122"/>
                <a:cs typeface="+mj-cs"/>
              </a:rPr>
              <a:t>Socket_</a:t>
            </a:r>
            <a:r>
              <a:rPr lang="zh-CN" altLang="en-US" sz="2400" dirty="0" smtClean="0">
                <a:latin typeface="微软雅黑" pitchFamily="34" charset="-122"/>
                <a:ea typeface="微软雅黑" pitchFamily="34" charset="-122"/>
                <a:cs typeface="+mj-cs"/>
              </a:rPr>
              <a:t>通信流程示意图</a:t>
            </a:r>
            <a:endParaRPr lang="zh-CN" altLang="en-US" sz="240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val="3629427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306" y="2924944"/>
            <a:ext cx="6484150" cy="3405665"/>
          </a:xfrm>
          <a:prstGeom prst="rect">
            <a:avLst/>
          </a:prstGeom>
        </p:spPr>
      </p:pic>
      <p:sp>
        <p:nvSpPr>
          <p:cNvPr id="5" name="矩形 4"/>
          <p:cNvSpPr/>
          <p:nvPr/>
        </p:nvSpPr>
        <p:spPr>
          <a:xfrm>
            <a:off x="107503" y="764704"/>
            <a:ext cx="8784977" cy="1368152"/>
          </a:xfrm>
          <a:prstGeom prst="rect">
            <a:avLst/>
          </a:prstGeom>
        </p:spPr>
        <p:txBody>
          <a:bodyPr wrap="square">
            <a:spAutoFit/>
          </a:bodyPr>
          <a:lstStyle/>
          <a:p>
            <a:r>
              <a:rPr lang="en-US" altLang="zh-CN" sz="2000" dirty="0" err="1">
                <a:solidFill>
                  <a:srgbClr val="333333"/>
                </a:solidFill>
                <a:latin typeface="Verdana" panose="020B0604030504040204" pitchFamily="34" charset="0"/>
              </a:rPr>
              <a:t>tcp</a:t>
            </a:r>
            <a:r>
              <a:rPr lang="zh-CN" altLang="en-US" sz="2000" dirty="0">
                <a:solidFill>
                  <a:srgbClr val="333333"/>
                </a:solidFill>
                <a:latin typeface="Verdana" panose="020B0604030504040204" pitchFamily="34" charset="0"/>
              </a:rPr>
              <a:t>建立连接要进行“三次握手”，即交换三个分组。大致流程如下：</a:t>
            </a:r>
          </a:p>
          <a:p>
            <a:pPr>
              <a:buFont typeface="Arial" panose="020B0604020202020204" pitchFamily="34" charset="0"/>
              <a:buChar char="•"/>
            </a:pPr>
            <a:r>
              <a:rPr lang="zh-CN" altLang="en-US" sz="2000" dirty="0">
                <a:solidFill>
                  <a:srgbClr val="333333"/>
                </a:solidFill>
                <a:latin typeface="Georgia" panose="02040502050405020303" pitchFamily="18" charset="0"/>
              </a:rPr>
              <a:t>客户端向服务器发送一个</a:t>
            </a:r>
            <a:r>
              <a:rPr lang="en-US" altLang="zh-CN" sz="2000" dirty="0">
                <a:solidFill>
                  <a:srgbClr val="333333"/>
                </a:solidFill>
                <a:latin typeface="Georgia" panose="02040502050405020303" pitchFamily="18" charset="0"/>
              </a:rPr>
              <a:t>SYN J</a:t>
            </a:r>
          </a:p>
          <a:p>
            <a:pPr>
              <a:buFont typeface="Arial" panose="020B0604020202020204" pitchFamily="34" charset="0"/>
              <a:buChar char="•"/>
            </a:pPr>
            <a:r>
              <a:rPr lang="zh-CN" altLang="en-US" sz="2000" dirty="0">
                <a:solidFill>
                  <a:srgbClr val="333333"/>
                </a:solidFill>
                <a:latin typeface="Georgia" panose="02040502050405020303" pitchFamily="18" charset="0"/>
              </a:rPr>
              <a:t>服务器向客户端响应一个</a:t>
            </a:r>
            <a:r>
              <a:rPr lang="en-US" altLang="zh-CN" sz="2000" dirty="0">
                <a:solidFill>
                  <a:srgbClr val="333333"/>
                </a:solidFill>
                <a:latin typeface="Georgia" panose="02040502050405020303" pitchFamily="18" charset="0"/>
              </a:rPr>
              <a:t>SYN K</a:t>
            </a:r>
            <a:r>
              <a:rPr lang="zh-CN" altLang="en-US" sz="2000" dirty="0">
                <a:solidFill>
                  <a:srgbClr val="333333"/>
                </a:solidFill>
                <a:latin typeface="Georgia" panose="02040502050405020303" pitchFamily="18" charset="0"/>
              </a:rPr>
              <a:t>，并对</a:t>
            </a:r>
            <a:r>
              <a:rPr lang="en-US" altLang="zh-CN" sz="2000" dirty="0">
                <a:solidFill>
                  <a:srgbClr val="333333"/>
                </a:solidFill>
                <a:latin typeface="Georgia" panose="02040502050405020303" pitchFamily="18" charset="0"/>
              </a:rPr>
              <a:t>SYN J</a:t>
            </a:r>
            <a:r>
              <a:rPr lang="zh-CN" altLang="en-US" sz="2000" dirty="0">
                <a:solidFill>
                  <a:srgbClr val="333333"/>
                </a:solidFill>
                <a:latin typeface="Georgia" panose="02040502050405020303" pitchFamily="18" charset="0"/>
              </a:rPr>
              <a:t>进行确认</a:t>
            </a:r>
            <a:r>
              <a:rPr lang="en-US" altLang="zh-CN" sz="2000" dirty="0">
                <a:solidFill>
                  <a:srgbClr val="333333"/>
                </a:solidFill>
                <a:latin typeface="Georgia" panose="02040502050405020303" pitchFamily="18" charset="0"/>
              </a:rPr>
              <a:t>ACK J+1</a:t>
            </a:r>
          </a:p>
          <a:p>
            <a:pPr>
              <a:buFont typeface="Arial" panose="020B0604020202020204" pitchFamily="34" charset="0"/>
              <a:buChar char="•"/>
            </a:pPr>
            <a:r>
              <a:rPr lang="zh-CN" altLang="en-US" sz="2000" dirty="0">
                <a:solidFill>
                  <a:srgbClr val="333333"/>
                </a:solidFill>
                <a:latin typeface="Georgia" panose="02040502050405020303" pitchFamily="18" charset="0"/>
              </a:rPr>
              <a:t>客户端再想服务器发一个确认</a:t>
            </a:r>
            <a:r>
              <a:rPr lang="en-US" altLang="zh-CN" sz="2000" dirty="0">
                <a:solidFill>
                  <a:srgbClr val="333333"/>
                </a:solidFill>
                <a:latin typeface="Georgia" panose="02040502050405020303" pitchFamily="18" charset="0"/>
              </a:rPr>
              <a:t>ACK K+1</a:t>
            </a:r>
            <a:endParaRPr lang="en-US" altLang="zh-CN" sz="2000" b="0" i="0" dirty="0">
              <a:solidFill>
                <a:srgbClr val="333333"/>
              </a:solidFill>
              <a:effectLst/>
              <a:latin typeface="Georgia" panose="02040502050405020303" pitchFamily="18" charset="0"/>
            </a:endParaRPr>
          </a:p>
        </p:txBody>
      </p:sp>
      <p:sp>
        <p:nvSpPr>
          <p:cNvPr id="6" name="标题 1"/>
          <p:cNvSpPr txBox="1">
            <a:spLocks/>
          </p:cNvSpPr>
          <p:nvPr/>
        </p:nvSpPr>
        <p:spPr bwMode="auto">
          <a:xfrm>
            <a:off x="895350" y="71283"/>
            <a:ext cx="7421563" cy="46166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en-US" altLang="zh-CN" sz="2400" dirty="0" err="1" smtClean="0">
                <a:latin typeface="微软雅黑" pitchFamily="34" charset="-122"/>
                <a:ea typeface="微软雅黑" pitchFamily="34" charset="-122"/>
                <a:cs typeface="+mj-cs"/>
              </a:rPr>
              <a:t>Socket_TCP</a:t>
            </a:r>
            <a:r>
              <a:rPr lang="zh-CN" altLang="en-US" sz="2400" dirty="0" smtClean="0">
                <a:latin typeface="微软雅黑" pitchFamily="34" charset="-122"/>
                <a:ea typeface="微软雅黑" pitchFamily="34" charset="-122"/>
                <a:cs typeface="+mj-cs"/>
              </a:rPr>
              <a:t>三次握手建立连接</a:t>
            </a:r>
            <a:endParaRPr lang="zh-CN" altLang="en-US" sz="2400" dirty="0">
              <a:latin typeface="微软雅黑" pitchFamily="34" charset="-122"/>
              <a:ea typeface="微软雅黑" pitchFamily="34" charset="-122"/>
              <a:cs typeface="+mj-cs"/>
            </a:endParaRPr>
          </a:p>
        </p:txBody>
      </p:sp>
      <p:sp>
        <p:nvSpPr>
          <p:cNvPr id="7" name="矩形 6"/>
          <p:cNvSpPr/>
          <p:nvPr/>
        </p:nvSpPr>
        <p:spPr>
          <a:xfrm>
            <a:off x="107504" y="3741475"/>
            <a:ext cx="2160240" cy="923330"/>
          </a:xfrm>
          <a:prstGeom prst="rect">
            <a:avLst/>
          </a:prstGeom>
        </p:spPr>
        <p:txBody>
          <a:bodyPr wrap="square">
            <a:spAutoFit/>
          </a:bodyPr>
          <a:lstStyle/>
          <a:p>
            <a:r>
              <a:rPr lang="zh-CN" altLang="en-US" dirty="0" smtClean="0"/>
              <a:t>SYN</a:t>
            </a:r>
            <a:r>
              <a:rPr lang="zh-CN" altLang="en-US" dirty="0"/>
              <a:t>，</a:t>
            </a:r>
            <a:r>
              <a:rPr lang="zh-CN" altLang="en-US" dirty="0" smtClean="0"/>
              <a:t>建立连接</a:t>
            </a:r>
            <a:endParaRPr lang="zh-CN" altLang="en-US" dirty="0"/>
          </a:p>
          <a:p>
            <a:endParaRPr lang="zh-CN" altLang="en-US" dirty="0"/>
          </a:p>
          <a:p>
            <a:r>
              <a:rPr lang="zh-CN" altLang="en-US" dirty="0" smtClean="0"/>
              <a:t>ACK，表示响应</a:t>
            </a:r>
            <a:endParaRPr lang="zh-CN" altLang="en-US" dirty="0"/>
          </a:p>
        </p:txBody>
      </p:sp>
    </p:spTree>
    <p:extLst>
      <p:ext uri="{BB962C8B-B14F-4D97-AF65-F5344CB8AC3E}">
        <p14:creationId xmlns:p14="http://schemas.microsoft.com/office/powerpoint/2010/main" val="85561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20709</TotalTime>
  <Words>5694</Words>
  <Application>Microsoft Office PowerPoint</Application>
  <PresentationFormat>全屏显示(4:3)</PresentationFormat>
  <Paragraphs>841</Paragraphs>
  <Slides>64</Slides>
  <Notes>37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64</vt:i4>
      </vt:variant>
    </vt:vector>
  </HeadingPairs>
  <TitlesOfParts>
    <vt:vector size="78" baseType="lpstr">
      <vt:lpstr>华文楷体</vt:lpstr>
      <vt:lpstr>隶书</vt:lpstr>
      <vt:lpstr>宋体</vt:lpstr>
      <vt:lpstr>微软雅黑</vt:lpstr>
      <vt:lpstr>Arial</vt:lpstr>
      <vt:lpstr>Calibri</vt:lpstr>
      <vt:lpstr>Courier New</vt:lpstr>
      <vt:lpstr>Georgia</vt:lpstr>
      <vt:lpstr>Times New Roman</vt:lpstr>
      <vt:lpstr>Verdana</vt:lpstr>
      <vt:lpstr>Wingdings</vt:lpstr>
      <vt:lpstr>Office 主题</vt:lpstr>
      <vt:lpstr>BMP 图像</vt:lpstr>
      <vt:lpstr>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wenshitao</dc:creator>
  <cp:lastModifiedBy>Wu Wenqi(武汉_技术部_搜索与精准化_广告部_吴文祺)</cp:lastModifiedBy>
  <cp:revision>2994</cp:revision>
  <dcterms:created xsi:type="dcterms:W3CDTF">2010-04-02T10:51:43Z</dcterms:created>
  <dcterms:modified xsi:type="dcterms:W3CDTF">2016-07-26T07:03:53Z</dcterms:modified>
</cp:coreProperties>
</file>