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9" r:id="rId2"/>
    <p:sldId id="326" r:id="rId3"/>
    <p:sldId id="353" r:id="rId4"/>
    <p:sldId id="362" r:id="rId5"/>
    <p:sldId id="363" r:id="rId6"/>
    <p:sldId id="361" r:id="rId7"/>
    <p:sldId id="348" r:id="rId8"/>
    <p:sldId id="352" r:id="rId9"/>
    <p:sldId id="354" r:id="rId10"/>
    <p:sldId id="355" r:id="rId11"/>
    <p:sldId id="356" r:id="rId12"/>
    <p:sldId id="357" r:id="rId13"/>
    <p:sldId id="358" r:id="rId14"/>
    <p:sldId id="359" r:id="rId15"/>
    <p:sldId id="360" r:id="rId16"/>
    <p:sldId id="364" r:id="rId17"/>
    <p:sldId id="365" r:id="rId18"/>
    <p:sldId id="366" r:id="rId19"/>
    <p:sldId id="367" r:id="rId20"/>
    <p:sldId id="351" r:id="rId21"/>
    <p:sldId id="349" r:id="rId22"/>
    <p:sldId id="350" r:id="rId23"/>
    <p:sldId id="317" r:id="rId2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u Wenqi(武汉_技术部_搜索与精准化_广告部_吴文祺)" initials="WW" lastIdx="1" clrIdx="0">
    <p:extLst>
      <p:ext uri="{19B8F6BF-5375-455C-9EA6-DF929625EA0E}">
        <p15:presenceInfo xmlns:p15="http://schemas.microsoft.com/office/powerpoint/2012/main" userId="S-1-5-21-2128034763-3459758867-164173561-111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0000CC"/>
    <a:srgbClr val="2A862E"/>
    <a:srgbClr val="FBFBFB"/>
    <a:srgbClr val="EEEEEE"/>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93275" autoAdjust="0"/>
  </p:normalViewPr>
  <p:slideViewPr>
    <p:cSldViewPr>
      <p:cViewPr varScale="1">
        <p:scale>
          <a:sx n="57" d="100"/>
          <a:sy n="57" d="100"/>
        </p:scale>
        <p:origin x="166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7A0336-DBEF-435B-AA6C-267FA4EC3EEF}"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zh-CN" altLang="en-US"/>
        </a:p>
      </dgm:t>
    </dgm:pt>
    <dgm:pt modelId="{60088781-A592-47FC-BD58-A972C390EF07}">
      <dgm:prSet phldrT="[文本]"/>
      <dgm:spPr/>
      <dgm:t>
        <a:bodyPr/>
        <a:lstStyle/>
        <a:p>
          <a:r>
            <a:rPr lang="en-US" altLang="zh-CN" dirty="0" smtClean="0"/>
            <a:t>Kafka</a:t>
          </a:r>
          <a:r>
            <a:rPr lang="zh-CN" altLang="en-US" dirty="0" smtClean="0"/>
            <a:t>概念及集群结构</a:t>
          </a:r>
          <a:endParaRPr lang="zh-CN" altLang="en-US" dirty="0"/>
        </a:p>
      </dgm:t>
    </dgm:pt>
    <dgm:pt modelId="{FABF5BDA-8D78-4A7E-B411-5B88E0EF824E}" type="parTrans" cxnId="{326950DB-48E4-4889-899F-F24D8FEDE9A3}">
      <dgm:prSet/>
      <dgm:spPr/>
      <dgm:t>
        <a:bodyPr/>
        <a:lstStyle/>
        <a:p>
          <a:endParaRPr lang="zh-CN" altLang="en-US"/>
        </a:p>
      </dgm:t>
    </dgm:pt>
    <dgm:pt modelId="{6FD633C2-C23D-4E75-B801-C688523879E0}" type="sibTrans" cxnId="{326950DB-48E4-4889-899F-F24D8FEDE9A3}">
      <dgm:prSet/>
      <dgm:spPr/>
      <dgm:t>
        <a:bodyPr/>
        <a:lstStyle/>
        <a:p>
          <a:endParaRPr lang="zh-CN" altLang="en-US"/>
        </a:p>
      </dgm:t>
    </dgm:pt>
    <dgm:pt modelId="{9EDE9C3C-ADFE-4B9E-AA39-5BC53447BBD9}">
      <dgm:prSet phldrT="[文本]"/>
      <dgm:spPr/>
      <dgm:t>
        <a:bodyPr/>
        <a:lstStyle/>
        <a:p>
          <a:r>
            <a:rPr lang="en-US" altLang="zh-CN" dirty="0" err="1" smtClean="0">
              <a:latin typeface="微软雅黑" pitchFamily="34" charset="-122"/>
              <a:ea typeface="微软雅黑" pitchFamily="34" charset="-122"/>
              <a:cs typeface="+mj-cs"/>
            </a:rPr>
            <a:t>Kafka_Topic&amp;Partition</a:t>
          </a:r>
          <a:endParaRPr lang="zh-CN" altLang="en-US" dirty="0"/>
        </a:p>
      </dgm:t>
    </dgm:pt>
    <dgm:pt modelId="{ABEEBEB5-CB5C-4A6F-A352-FD5E35E124EA}" type="parTrans" cxnId="{A53D76E5-8F07-4B8B-955A-44564430BE58}">
      <dgm:prSet/>
      <dgm:spPr/>
      <dgm:t>
        <a:bodyPr/>
        <a:lstStyle/>
        <a:p>
          <a:endParaRPr lang="zh-CN" altLang="en-US"/>
        </a:p>
      </dgm:t>
    </dgm:pt>
    <dgm:pt modelId="{D20142CF-15F3-40B9-AFE7-A0E6D3757CCA}" type="sibTrans" cxnId="{A53D76E5-8F07-4B8B-955A-44564430BE58}">
      <dgm:prSet/>
      <dgm:spPr/>
      <dgm:t>
        <a:bodyPr/>
        <a:lstStyle/>
        <a:p>
          <a:endParaRPr lang="zh-CN" altLang="en-US"/>
        </a:p>
      </dgm:t>
    </dgm:pt>
    <dgm:pt modelId="{08766F12-3C1C-496B-BED0-65DCE519E9CE}">
      <dgm:prSet phldrT="[文本]"/>
      <dgm:spPr/>
      <dgm:t>
        <a:bodyPr/>
        <a:lstStyle/>
        <a:p>
          <a:r>
            <a:rPr lang="en-US" altLang="zh-CN" dirty="0" smtClean="0">
              <a:latin typeface="微软雅黑" pitchFamily="34" charset="-122"/>
              <a:ea typeface="微软雅黑" pitchFamily="34" charset="-122"/>
              <a:cs typeface="+mj-cs"/>
            </a:rPr>
            <a:t>Kafka_</a:t>
          </a:r>
          <a:r>
            <a:rPr lang="zh-CN" altLang="en-US" dirty="0" smtClean="0">
              <a:latin typeface="微软雅黑" pitchFamily="34" charset="-122"/>
              <a:ea typeface="微软雅黑" pitchFamily="34" charset="-122"/>
              <a:cs typeface="+mj-cs"/>
            </a:rPr>
            <a:t>数据删除</a:t>
          </a:r>
          <a:endParaRPr lang="zh-CN" altLang="en-US" dirty="0"/>
        </a:p>
      </dgm:t>
    </dgm:pt>
    <dgm:pt modelId="{505B095D-6DC7-47EA-932B-A165AAFF3D74}" type="parTrans" cxnId="{BB9DB453-BB7C-4F45-9073-64DEFD5D7E45}">
      <dgm:prSet/>
      <dgm:spPr/>
      <dgm:t>
        <a:bodyPr/>
        <a:lstStyle/>
        <a:p>
          <a:endParaRPr lang="zh-CN" altLang="en-US"/>
        </a:p>
      </dgm:t>
    </dgm:pt>
    <dgm:pt modelId="{58E577CE-6F33-4FA7-8B26-B925C22E1999}" type="sibTrans" cxnId="{BB9DB453-BB7C-4F45-9073-64DEFD5D7E45}">
      <dgm:prSet/>
      <dgm:spPr/>
      <dgm:t>
        <a:bodyPr/>
        <a:lstStyle/>
        <a:p>
          <a:endParaRPr lang="zh-CN" altLang="en-US"/>
        </a:p>
      </dgm:t>
    </dgm:pt>
    <dgm:pt modelId="{731B624D-E08B-47C6-A0AA-D905B77742EE}">
      <dgm:prSet phldrT="[文本]"/>
      <dgm:spPr/>
      <dgm:t>
        <a:bodyPr/>
        <a:lstStyle/>
        <a:p>
          <a:r>
            <a:rPr lang="en-US" altLang="zh-CN" dirty="0" smtClean="0"/>
            <a:t>Kafka</a:t>
          </a:r>
          <a:r>
            <a:rPr lang="zh-CN" altLang="en-US" dirty="0" smtClean="0"/>
            <a:t>项目背景简介</a:t>
          </a:r>
          <a:endParaRPr lang="zh-CN" altLang="en-US" dirty="0"/>
        </a:p>
      </dgm:t>
    </dgm:pt>
    <dgm:pt modelId="{87AC4C6C-6B52-4339-AAF5-2A03C4CD9B06}" type="parTrans" cxnId="{D86C03CA-CB0C-4BE5-81B6-9E76A82A7756}">
      <dgm:prSet/>
      <dgm:spPr/>
      <dgm:t>
        <a:bodyPr/>
        <a:lstStyle/>
        <a:p>
          <a:endParaRPr lang="zh-CN" altLang="en-US"/>
        </a:p>
      </dgm:t>
    </dgm:pt>
    <dgm:pt modelId="{81835F77-AAB1-4963-B4C4-F179259984FE}" type="sibTrans" cxnId="{D86C03CA-CB0C-4BE5-81B6-9E76A82A7756}">
      <dgm:prSet/>
      <dgm:spPr/>
      <dgm:t>
        <a:bodyPr/>
        <a:lstStyle/>
        <a:p>
          <a:endParaRPr lang="zh-CN" altLang="en-US"/>
        </a:p>
      </dgm:t>
    </dgm:pt>
    <dgm:pt modelId="{51437389-E9C4-4822-BAC9-679793868A40}">
      <dgm:prSet phldrT="[文本]"/>
      <dgm:spPr/>
      <dgm:t>
        <a:bodyPr/>
        <a:lstStyle/>
        <a:p>
          <a:r>
            <a:rPr lang="en-US" altLang="zh-CN" dirty="0" err="1" smtClean="0">
              <a:latin typeface="微软雅黑" pitchFamily="34" charset="-122"/>
              <a:ea typeface="微软雅黑" pitchFamily="34" charset="-122"/>
              <a:cs typeface="+mj-cs"/>
            </a:rPr>
            <a:t>Kafka_Producer</a:t>
          </a:r>
          <a:r>
            <a:rPr lang="zh-CN" altLang="en-US" dirty="0" smtClean="0">
              <a:latin typeface="微软雅黑" pitchFamily="34" charset="-122"/>
              <a:ea typeface="微软雅黑" pitchFamily="34" charset="-122"/>
              <a:cs typeface="+mj-cs"/>
            </a:rPr>
            <a:t>消息路由</a:t>
          </a:r>
          <a:endParaRPr lang="zh-CN" altLang="en-US" dirty="0"/>
        </a:p>
      </dgm:t>
    </dgm:pt>
    <dgm:pt modelId="{7ECF4FF9-8227-44A1-83D3-CE80E15D8262}" type="parTrans" cxnId="{DD62FA43-0A0F-4AC7-BC34-FB4DF5EAA3A6}">
      <dgm:prSet/>
      <dgm:spPr/>
      <dgm:t>
        <a:bodyPr/>
        <a:lstStyle/>
        <a:p>
          <a:endParaRPr lang="zh-CN" altLang="en-US"/>
        </a:p>
      </dgm:t>
    </dgm:pt>
    <dgm:pt modelId="{90EC9B9A-5A35-4F24-9C19-1E58AB56CCF3}" type="sibTrans" cxnId="{DD62FA43-0A0F-4AC7-BC34-FB4DF5EAA3A6}">
      <dgm:prSet/>
      <dgm:spPr/>
      <dgm:t>
        <a:bodyPr/>
        <a:lstStyle/>
        <a:p>
          <a:endParaRPr lang="zh-CN" altLang="en-US"/>
        </a:p>
      </dgm:t>
    </dgm:pt>
    <dgm:pt modelId="{DE8C5975-28EA-4A79-9019-9155279F9F3E}">
      <dgm:prSet phldrT="[文本]"/>
      <dgm:spPr/>
      <dgm:t>
        <a:bodyPr/>
        <a:lstStyle/>
        <a:p>
          <a:r>
            <a:rPr lang="en-US" altLang="zh-CN" dirty="0" err="1" smtClean="0">
              <a:latin typeface="微软雅黑" pitchFamily="34" charset="-122"/>
              <a:ea typeface="微软雅黑" pitchFamily="34" charset="-122"/>
              <a:cs typeface="+mj-cs"/>
            </a:rPr>
            <a:t>Kafka_Consumer</a:t>
          </a:r>
          <a:r>
            <a:rPr lang="en-US" altLang="zh-CN" dirty="0" smtClean="0">
              <a:latin typeface="微软雅黑" pitchFamily="34" charset="-122"/>
              <a:ea typeface="微软雅黑" pitchFamily="34" charset="-122"/>
              <a:cs typeface="+mj-cs"/>
            </a:rPr>
            <a:t> Group</a:t>
          </a:r>
          <a:endParaRPr lang="zh-CN" altLang="en-US" dirty="0"/>
        </a:p>
      </dgm:t>
    </dgm:pt>
    <dgm:pt modelId="{62C332E4-8E03-4627-9E72-004EC4B75FD7}" type="parTrans" cxnId="{B4BDE7C4-A05F-4491-9C67-9FA96A589DC1}">
      <dgm:prSet/>
      <dgm:spPr/>
      <dgm:t>
        <a:bodyPr/>
        <a:lstStyle/>
        <a:p>
          <a:endParaRPr lang="zh-CN" altLang="en-US"/>
        </a:p>
      </dgm:t>
    </dgm:pt>
    <dgm:pt modelId="{6C79FD9E-79A9-46EF-AD3F-773F2FDCE45E}" type="sibTrans" cxnId="{B4BDE7C4-A05F-4491-9C67-9FA96A589DC1}">
      <dgm:prSet/>
      <dgm:spPr/>
      <dgm:t>
        <a:bodyPr/>
        <a:lstStyle/>
        <a:p>
          <a:endParaRPr lang="zh-CN" altLang="en-US"/>
        </a:p>
      </dgm:t>
    </dgm:pt>
    <dgm:pt modelId="{5EA3F9E2-B67C-4F79-9C35-D9D1F82F16F1}" type="pres">
      <dgm:prSet presAssocID="{DE7A0336-DBEF-435B-AA6C-267FA4EC3EEF}" presName="linear" presStyleCnt="0">
        <dgm:presLayoutVars>
          <dgm:dir/>
          <dgm:resizeHandles val="exact"/>
        </dgm:presLayoutVars>
      </dgm:prSet>
      <dgm:spPr/>
      <dgm:t>
        <a:bodyPr/>
        <a:lstStyle/>
        <a:p>
          <a:endParaRPr lang="zh-CN" altLang="en-US"/>
        </a:p>
      </dgm:t>
    </dgm:pt>
    <dgm:pt modelId="{9FEA6AB2-B35C-47D5-AF94-CB8C04511266}" type="pres">
      <dgm:prSet presAssocID="{731B624D-E08B-47C6-A0AA-D905B77742EE}" presName="comp" presStyleCnt="0"/>
      <dgm:spPr/>
    </dgm:pt>
    <dgm:pt modelId="{BA23FDCA-E745-43CB-9A40-88E86B73B3FE}" type="pres">
      <dgm:prSet presAssocID="{731B624D-E08B-47C6-A0AA-D905B77742EE}" presName="box" presStyleLbl="node1" presStyleIdx="0" presStyleCnt="6"/>
      <dgm:spPr/>
      <dgm:t>
        <a:bodyPr/>
        <a:lstStyle/>
        <a:p>
          <a:endParaRPr lang="zh-CN" altLang="en-US"/>
        </a:p>
      </dgm:t>
    </dgm:pt>
    <dgm:pt modelId="{5B3D2165-507C-410F-BE87-707E3F8EC1D5}" type="pres">
      <dgm:prSet presAssocID="{731B624D-E08B-47C6-A0AA-D905B77742EE}" presName="img" presStyleLbl="fgImgPlace1" presStyleIdx="0" presStyleCnt="6"/>
      <dgm:spPr>
        <a:blipFill rotWithShape="1">
          <a:blip xmlns:r="http://schemas.openxmlformats.org/officeDocument/2006/relationships" r:embed="rId1"/>
          <a:stretch>
            <a:fillRect/>
          </a:stretch>
        </a:blipFill>
      </dgm:spPr>
      <dgm:t>
        <a:bodyPr/>
        <a:lstStyle/>
        <a:p>
          <a:endParaRPr lang="zh-CN" altLang="en-US"/>
        </a:p>
      </dgm:t>
    </dgm:pt>
    <dgm:pt modelId="{8055786B-EE1E-4BB7-B3FA-DA773A770EBF}" type="pres">
      <dgm:prSet presAssocID="{731B624D-E08B-47C6-A0AA-D905B77742EE}" presName="text" presStyleLbl="node1" presStyleIdx="0" presStyleCnt="6">
        <dgm:presLayoutVars>
          <dgm:bulletEnabled val="1"/>
        </dgm:presLayoutVars>
      </dgm:prSet>
      <dgm:spPr/>
      <dgm:t>
        <a:bodyPr/>
        <a:lstStyle/>
        <a:p>
          <a:endParaRPr lang="zh-CN" altLang="en-US"/>
        </a:p>
      </dgm:t>
    </dgm:pt>
    <dgm:pt modelId="{BF14B3D3-DE31-41EB-B0E4-9EE9BB477C69}" type="pres">
      <dgm:prSet presAssocID="{81835F77-AAB1-4963-B4C4-F179259984FE}" presName="spacer" presStyleCnt="0"/>
      <dgm:spPr/>
    </dgm:pt>
    <dgm:pt modelId="{FB49BBB6-5A81-4F7C-BE17-80AB3BEAB8C0}" type="pres">
      <dgm:prSet presAssocID="{60088781-A592-47FC-BD58-A972C390EF07}" presName="comp" presStyleCnt="0"/>
      <dgm:spPr/>
    </dgm:pt>
    <dgm:pt modelId="{4DAC2415-99DF-4C2C-A69F-D636CDE4B3A5}" type="pres">
      <dgm:prSet presAssocID="{60088781-A592-47FC-BD58-A972C390EF07}" presName="box" presStyleLbl="node1" presStyleIdx="1" presStyleCnt="6"/>
      <dgm:spPr/>
      <dgm:t>
        <a:bodyPr/>
        <a:lstStyle/>
        <a:p>
          <a:endParaRPr lang="zh-CN" altLang="en-US"/>
        </a:p>
      </dgm:t>
    </dgm:pt>
    <dgm:pt modelId="{E67E0523-5FBD-4424-91AB-BF82ADE83A09}" type="pres">
      <dgm:prSet presAssocID="{60088781-A592-47FC-BD58-A972C390EF07}" presName="img" presStyleLbl="fgImgPlace1" presStyleIdx="1" presStyleCnt="6"/>
      <dgm:spPr>
        <a:blipFill rotWithShape="1">
          <a:blip xmlns:r="http://schemas.openxmlformats.org/officeDocument/2006/relationships" r:embed="rId2"/>
          <a:stretch>
            <a:fillRect/>
          </a:stretch>
        </a:blipFill>
      </dgm:spPr>
      <dgm:t>
        <a:bodyPr/>
        <a:lstStyle/>
        <a:p>
          <a:endParaRPr lang="zh-CN" altLang="en-US"/>
        </a:p>
      </dgm:t>
    </dgm:pt>
    <dgm:pt modelId="{1BFDA0AA-62C6-4C5D-B38F-3C8B80A7196F}" type="pres">
      <dgm:prSet presAssocID="{60088781-A592-47FC-BD58-A972C390EF07}" presName="text" presStyleLbl="node1" presStyleIdx="1" presStyleCnt="6">
        <dgm:presLayoutVars>
          <dgm:bulletEnabled val="1"/>
        </dgm:presLayoutVars>
      </dgm:prSet>
      <dgm:spPr/>
      <dgm:t>
        <a:bodyPr/>
        <a:lstStyle/>
        <a:p>
          <a:endParaRPr lang="zh-CN" altLang="en-US"/>
        </a:p>
      </dgm:t>
    </dgm:pt>
    <dgm:pt modelId="{AAFE9442-4F9E-4EE4-990A-F747BD3C1583}" type="pres">
      <dgm:prSet presAssocID="{6FD633C2-C23D-4E75-B801-C688523879E0}" presName="spacer" presStyleCnt="0"/>
      <dgm:spPr/>
    </dgm:pt>
    <dgm:pt modelId="{7DC021F7-6D34-470C-9CC2-0F78B36C79ED}" type="pres">
      <dgm:prSet presAssocID="{9EDE9C3C-ADFE-4B9E-AA39-5BC53447BBD9}" presName="comp" presStyleCnt="0"/>
      <dgm:spPr/>
    </dgm:pt>
    <dgm:pt modelId="{C3A4E475-3F5D-4BDF-B78E-081CD3E40602}" type="pres">
      <dgm:prSet presAssocID="{9EDE9C3C-ADFE-4B9E-AA39-5BC53447BBD9}" presName="box" presStyleLbl="node1" presStyleIdx="2" presStyleCnt="6"/>
      <dgm:spPr/>
      <dgm:t>
        <a:bodyPr/>
        <a:lstStyle/>
        <a:p>
          <a:endParaRPr lang="zh-CN" altLang="en-US"/>
        </a:p>
      </dgm:t>
    </dgm:pt>
    <dgm:pt modelId="{96C01A90-475E-4205-9B3B-40A7E7C314A2}" type="pres">
      <dgm:prSet presAssocID="{9EDE9C3C-ADFE-4B9E-AA39-5BC53447BBD9}" presName="img" presStyleLbl="fgImgPlace1" presStyleIdx="2" presStyleCnt="6"/>
      <dgm:spPr>
        <a:blipFill rotWithShape="1">
          <a:blip xmlns:r="http://schemas.openxmlformats.org/officeDocument/2006/relationships" r:embed="rId2"/>
          <a:stretch>
            <a:fillRect/>
          </a:stretch>
        </a:blipFill>
      </dgm:spPr>
      <dgm:t>
        <a:bodyPr/>
        <a:lstStyle/>
        <a:p>
          <a:endParaRPr lang="zh-CN" altLang="en-US"/>
        </a:p>
      </dgm:t>
    </dgm:pt>
    <dgm:pt modelId="{FB88EC36-AC16-4F85-B5E2-5A8305FA7A41}" type="pres">
      <dgm:prSet presAssocID="{9EDE9C3C-ADFE-4B9E-AA39-5BC53447BBD9}" presName="text" presStyleLbl="node1" presStyleIdx="2" presStyleCnt="6">
        <dgm:presLayoutVars>
          <dgm:bulletEnabled val="1"/>
        </dgm:presLayoutVars>
      </dgm:prSet>
      <dgm:spPr/>
      <dgm:t>
        <a:bodyPr/>
        <a:lstStyle/>
        <a:p>
          <a:endParaRPr lang="zh-CN" altLang="en-US"/>
        </a:p>
      </dgm:t>
    </dgm:pt>
    <dgm:pt modelId="{73791D68-0C8C-460C-8809-CF1E2A1E1B57}" type="pres">
      <dgm:prSet presAssocID="{D20142CF-15F3-40B9-AFE7-A0E6D3757CCA}" presName="spacer" presStyleCnt="0"/>
      <dgm:spPr/>
    </dgm:pt>
    <dgm:pt modelId="{8F1EC1D1-3AD9-4297-B928-EDFE08777F26}" type="pres">
      <dgm:prSet presAssocID="{08766F12-3C1C-496B-BED0-65DCE519E9CE}" presName="comp" presStyleCnt="0"/>
      <dgm:spPr/>
    </dgm:pt>
    <dgm:pt modelId="{00A58727-207B-4356-82DD-F9068BD28245}" type="pres">
      <dgm:prSet presAssocID="{08766F12-3C1C-496B-BED0-65DCE519E9CE}" presName="box" presStyleLbl="node1" presStyleIdx="3" presStyleCnt="6" custLinFactNeighborY="-4393"/>
      <dgm:spPr/>
      <dgm:t>
        <a:bodyPr/>
        <a:lstStyle/>
        <a:p>
          <a:endParaRPr lang="zh-CN" altLang="en-US"/>
        </a:p>
      </dgm:t>
    </dgm:pt>
    <dgm:pt modelId="{0DF62E77-213E-46C9-8BEF-E9539FB873DF}" type="pres">
      <dgm:prSet presAssocID="{08766F12-3C1C-496B-BED0-65DCE519E9CE}" presName="img" presStyleLbl="fgImgPlace1" presStyleIdx="3" presStyleCnt="6"/>
      <dgm:spPr>
        <a:blipFill rotWithShape="1">
          <a:blip xmlns:r="http://schemas.openxmlformats.org/officeDocument/2006/relationships" r:embed="rId2"/>
          <a:stretch>
            <a:fillRect/>
          </a:stretch>
        </a:blipFill>
      </dgm:spPr>
      <dgm:t>
        <a:bodyPr/>
        <a:lstStyle/>
        <a:p>
          <a:endParaRPr lang="zh-CN" altLang="en-US"/>
        </a:p>
      </dgm:t>
    </dgm:pt>
    <dgm:pt modelId="{31D25A0B-55C0-4693-AC57-FB1B77882B5B}" type="pres">
      <dgm:prSet presAssocID="{08766F12-3C1C-496B-BED0-65DCE519E9CE}" presName="text" presStyleLbl="node1" presStyleIdx="3" presStyleCnt="6">
        <dgm:presLayoutVars>
          <dgm:bulletEnabled val="1"/>
        </dgm:presLayoutVars>
      </dgm:prSet>
      <dgm:spPr/>
      <dgm:t>
        <a:bodyPr/>
        <a:lstStyle/>
        <a:p>
          <a:endParaRPr lang="zh-CN" altLang="en-US"/>
        </a:p>
      </dgm:t>
    </dgm:pt>
    <dgm:pt modelId="{596E40D3-C485-497B-B91A-AFCFC5B2E66B}" type="pres">
      <dgm:prSet presAssocID="{58E577CE-6F33-4FA7-8B26-B925C22E1999}" presName="spacer" presStyleCnt="0"/>
      <dgm:spPr/>
    </dgm:pt>
    <dgm:pt modelId="{3EFCD471-CFC1-46F4-98C7-1824F9C057E5}" type="pres">
      <dgm:prSet presAssocID="{51437389-E9C4-4822-BAC9-679793868A40}" presName="comp" presStyleCnt="0"/>
      <dgm:spPr/>
    </dgm:pt>
    <dgm:pt modelId="{60CE2CA3-6F47-4E06-BDAF-31AA429123BE}" type="pres">
      <dgm:prSet presAssocID="{51437389-E9C4-4822-BAC9-679793868A40}" presName="box" presStyleLbl="node1" presStyleIdx="4" presStyleCnt="6"/>
      <dgm:spPr/>
      <dgm:t>
        <a:bodyPr/>
        <a:lstStyle/>
        <a:p>
          <a:endParaRPr lang="zh-CN" altLang="en-US"/>
        </a:p>
      </dgm:t>
    </dgm:pt>
    <dgm:pt modelId="{D08F6FED-1011-4D64-A6BA-3A5E791A0C5E}" type="pres">
      <dgm:prSet presAssocID="{51437389-E9C4-4822-BAC9-679793868A40}" presName="img" presStyleLbl="fgImgPlace1" presStyleIdx="4" presStyleCnt="6"/>
      <dgm:spPr>
        <a:blipFill rotWithShape="1">
          <a:blip xmlns:r="http://schemas.openxmlformats.org/officeDocument/2006/relationships" r:embed="rId2"/>
          <a:stretch>
            <a:fillRect/>
          </a:stretch>
        </a:blipFill>
      </dgm:spPr>
      <dgm:t>
        <a:bodyPr/>
        <a:lstStyle/>
        <a:p>
          <a:endParaRPr lang="zh-CN" altLang="en-US"/>
        </a:p>
      </dgm:t>
    </dgm:pt>
    <dgm:pt modelId="{FBE049A2-4CD3-4E9D-86E2-35A7008410B3}" type="pres">
      <dgm:prSet presAssocID="{51437389-E9C4-4822-BAC9-679793868A40}" presName="text" presStyleLbl="node1" presStyleIdx="4" presStyleCnt="6">
        <dgm:presLayoutVars>
          <dgm:bulletEnabled val="1"/>
        </dgm:presLayoutVars>
      </dgm:prSet>
      <dgm:spPr/>
      <dgm:t>
        <a:bodyPr/>
        <a:lstStyle/>
        <a:p>
          <a:endParaRPr lang="zh-CN" altLang="en-US"/>
        </a:p>
      </dgm:t>
    </dgm:pt>
    <dgm:pt modelId="{E62CBF86-ABB1-4D5D-BF40-D7A0F9731090}" type="pres">
      <dgm:prSet presAssocID="{90EC9B9A-5A35-4F24-9C19-1E58AB56CCF3}" presName="spacer" presStyleCnt="0"/>
      <dgm:spPr/>
    </dgm:pt>
    <dgm:pt modelId="{74A0F053-F6FB-4153-B8FA-48A75211D552}" type="pres">
      <dgm:prSet presAssocID="{DE8C5975-28EA-4A79-9019-9155279F9F3E}" presName="comp" presStyleCnt="0"/>
      <dgm:spPr/>
    </dgm:pt>
    <dgm:pt modelId="{AA8EA476-EA30-4658-BCA1-012224A60E0F}" type="pres">
      <dgm:prSet presAssocID="{DE8C5975-28EA-4A79-9019-9155279F9F3E}" presName="box" presStyleLbl="node1" presStyleIdx="5" presStyleCnt="6"/>
      <dgm:spPr/>
      <dgm:t>
        <a:bodyPr/>
        <a:lstStyle/>
        <a:p>
          <a:endParaRPr lang="zh-CN" altLang="en-US"/>
        </a:p>
      </dgm:t>
    </dgm:pt>
    <dgm:pt modelId="{4B688718-FA3D-47FB-8BE9-277A9B279862}" type="pres">
      <dgm:prSet presAssocID="{DE8C5975-28EA-4A79-9019-9155279F9F3E}" presName="img" presStyleLbl="fgImgPlace1" presStyleIdx="5" presStyleCnt="6"/>
      <dgm:spPr>
        <a:blipFill rotWithShape="1">
          <a:blip xmlns:r="http://schemas.openxmlformats.org/officeDocument/2006/relationships" r:embed="rId3"/>
          <a:stretch>
            <a:fillRect/>
          </a:stretch>
        </a:blipFill>
      </dgm:spPr>
      <dgm:t>
        <a:bodyPr/>
        <a:lstStyle/>
        <a:p>
          <a:endParaRPr lang="zh-CN" altLang="en-US"/>
        </a:p>
      </dgm:t>
    </dgm:pt>
    <dgm:pt modelId="{7515F7BC-47BF-4BBD-ADAC-FBDDB5BD1B3D}" type="pres">
      <dgm:prSet presAssocID="{DE8C5975-28EA-4A79-9019-9155279F9F3E}" presName="text" presStyleLbl="node1" presStyleIdx="5" presStyleCnt="6">
        <dgm:presLayoutVars>
          <dgm:bulletEnabled val="1"/>
        </dgm:presLayoutVars>
      </dgm:prSet>
      <dgm:spPr/>
      <dgm:t>
        <a:bodyPr/>
        <a:lstStyle/>
        <a:p>
          <a:endParaRPr lang="zh-CN" altLang="en-US"/>
        </a:p>
      </dgm:t>
    </dgm:pt>
  </dgm:ptLst>
  <dgm:cxnLst>
    <dgm:cxn modelId="{53B979B0-4EFF-49B5-A1E4-62DEC879E5FF}" type="presOf" srcId="{731B624D-E08B-47C6-A0AA-D905B77742EE}" destId="{8055786B-EE1E-4BB7-B3FA-DA773A770EBF}" srcOrd="1" destOrd="0" presId="urn:microsoft.com/office/officeart/2005/8/layout/vList4"/>
    <dgm:cxn modelId="{860268D3-0D30-42F9-8A86-C82CF59817DD}" type="presOf" srcId="{51437389-E9C4-4822-BAC9-679793868A40}" destId="{FBE049A2-4CD3-4E9D-86E2-35A7008410B3}" srcOrd="1" destOrd="0" presId="urn:microsoft.com/office/officeart/2005/8/layout/vList4"/>
    <dgm:cxn modelId="{BACAB7EC-61E9-47FA-B3F2-C0ECA82848CE}" type="presOf" srcId="{08766F12-3C1C-496B-BED0-65DCE519E9CE}" destId="{31D25A0B-55C0-4693-AC57-FB1B77882B5B}" srcOrd="1" destOrd="0" presId="urn:microsoft.com/office/officeart/2005/8/layout/vList4"/>
    <dgm:cxn modelId="{08A48AF3-BB12-4195-BBD8-72BF1F1EDE60}" type="presOf" srcId="{60088781-A592-47FC-BD58-A972C390EF07}" destId="{1BFDA0AA-62C6-4C5D-B38F-3C8B80A7196F}" srcOrd="1" destOrd="0" presId="urn:microsoft.com/office/officeart/2005/8/layout/vList4"/>
    <dgm:cxn modelId="{F2935EE0-1FFB-4054-893D-CFA80098C229}" type="presOf" srcId="{731B624D-E08B-47C6-A0AA-D905B77742EE}" destId="{BA23FDCA-E745-43CB-9A40-88E86B73B3FE}" srcOrd="0" destOrd="0" presId="urn:microsoft.com/office/officeart/2005/8/layout/vList4"/>
    <dgm:cxn modelId="{1D54F1D3-E6FB-46AF-9235-FBF844EB6098}" type="presOf" srcId="{DE7A0336-DBEF-435B-AA6C-267FA4EC3EEF}" destId="{5EA3F9E2-B67C-4F79-9C35-D9D1F82F16F1}" srcOrd="0" destOrd="0" presId="urn:microsoft.com/office/officeart/2005/8/layout/vList4"/>
    <dgm:cxn modelId="{2A05C931-F0F9-481D-B040-65286926127E}" type="presOf" srcId="{51437389-E9C4-4822-BAC9-679793868A40}" destId="{60CE2CA3-6F47-4E06-BDAF-31AA429123BE}" srcOrd="0" destOrd="0" presId="urn:microsoft.com/office/officeart/2005/8/layout/vList4"/>
    <dgm:cxn modelId="{E58B968D-C821-4370-A5D5-384CA41DD3F0}" type="presOf" srcId="{9EDE9C3C-ADFE-4B9E-AA39-5BC53447BBD9}" destId="{FB88EC36-AC16-4F85-B5E2-5A8305FA7A41}" srcOrd="1" destOrd="0" presId="urn:microsoft.com/office/officeart/2005/8/layout/vList4"/>
    <dgm:cxn modelId="{D86C03CA-CB0C-4BE5-81B6-9E76A82A7756}" srcId="{DE7A0336-DBEF-435B-AA6C-267FA4EC3EEF}" destId="{731B624D-E08B-47C6-A0AA-D905B77742EE}" srcOrd="0" destOrd="0" parTransId="{87AC4C6C-6B52-4339-AAF5-2A03C4CD9B06}" sibTransId="{81835F77-AAB1-4963-B4C4-F179259984FE}"/>
    <dgm:cxn modelId="{8D7C5926-49BF-4940-AD05-10F3321D09DA}" type="presOf" srcId="{DE8C5975-28EA-4A79-9019-9155279F9F3E}" destId="{7515F7BC-47BF-4BBD-ADAC-FBDDB5BD1B3D}" srcOrd="1" destOrd="0" presId="urn:microsoft.com/office/officeart/2005/8/layout/vList4"/>
    <dgm:cxn modelId="{F5E12810-B4A5-4321-8123-D609EAC91899}" type="presOf" srcId="{9EDE9C3C-ADFE-4B9E-AA39-5BC53447BBD9}" destId="{C3A4E475-3F5D-4BDF-B78E-081CD3E40602}" srcOrd="0" destOrd="0" presId="urn:microsoft.com/office/officeart/2005/8/layout/vList4"/>
    <dgm:cxn modelId="{DD62FA43-0A0F-4AC7-BC34-FB4DF5EAA3A6}" srcId="{DE7A0336-DBEF-435B-AA6C-267FA4EC3EEF}" destId="{51437389-E9C4-4822-BAC9-679793868A40}" srcOrd="4" destOrd="0" parTransId="{7ECF4FF9-8227-44A1-83D3-CE80E15D8262}" sibTransId="{90EC9B9A-5A35-4F24-9C19-1E58AB56CCF3}"/>
    <dgm:cxn modelId="{BB9DB453-BB7C-4F45-9073-64DEFD5D7E45}" srcId="{DE7A0336-DBEF-435B-AA6C-267FA4EC3EEF}" destId="{08766F12-3C1C-496B-BED0-65DCE519E9CE}" srcOrd="3" destOrd="0" parTransId="{505B095D-6DC7-47EA-932B-A165AAFF3D74}" sibTransId="{58E577CE-6F33-4FA7-8B26-B925C22E1999}"/>
    <dgm:cxn modelId="{8B16A23E-5237-411A-A889-2B6D05BEB6F6}" type="presOf" srcId="{DE8C5975-28EA-4A79-9019-9155279F9F3E}" destId="{AA8EA476-EA30-4658-BCA1-012224A60E0F}" srcOrd="0" destOrd="0" presId="urn:microsoft.com/office/officeart/2005/8/layout/vList4"/>
    <dgm:cxn modelId="{EA1BABD6-F3BE-4D30-87EE-CA66D6535E8A}" type="presOf" srcId="{08766F12-3C1C-496B-BED0-65DCE519E9CE}" destId="{00A58727-207B-4356-82DD-F9068BD28245}" srcOrd="0" destOrd="0" presId="urn:microsoft.com/office/officeart/2005/8/layout/vList4"/>
    <dgm:cxn modelId="{A53D76E5-8F07-4B8B-955A-44564430BE58}" srcId="{DE7A0336-DBEF-435B-AA6C-267FA4EC3EEF}" destId="{9EDE9C3C-ADFE-4B9E-AA39-5BC53447BBD9}" srcOrd="2" destOrd="0" parTransId="{ABEEBEB5-CB5C-4A6F-A352-FD5E35E124EA}" sibTransId="{D20142CF-15F3-40B9-AFE7-A0E6D3757CCA}"/>
    <dgm:cxn modelId="{B4BDE7C4-A05F-4491-9C67-9FA96A589DC1}" srcId="{DE7A0336-DBEF-435B-AA6C-267FA4EC3EEF}" destId="{DE8C5975-28EA-4A79-9019-9155279F9F3E}" srcOrd="5" destOrd="0" parTransId="{62C332E4-8E03-4627-9E72-004EC4B75FD7}" sibTransId="{6C79FD9E-79A9-46EF-AD3F-773F2FDCE45E}"/>
    <dgm:cxn modelId="{B3C3CB32-B713-4BDF-98FC-A34C03373C2B}" type="presOf" srcId="{60088781-A592-47FC-BD58-A972C390EF07}" destId="{4DAC2415-99DF-4C2C-A69F-D636CDE4B3A5}" srcOrd="0" destOrd="0" presId="urn:microsoft.com/office/officeart/2005/8/layout/vList4"/>
    <dgm:cxn modelId="{326950DB-48E4-4889-899F-F24D8FEDE9A3}" srcId="{DE7A0336-DBEF-435B-AA6C-267FA4EC3EEF}" destId="{60088781-A592-47FC-BD58-A972C390EF07}" srcOrd="1" destOrd="0" parTransId="{FABF5BDA-8D78-4A7E-B411-5B88E0EF824E}" sibTransId="{6FD633C2-C23D-4E75-B801-C688523879E0}"/>
    <dgm:cxn modelId="{2CA7C293-9CA4-4DDF-BE21-146ED44B0E53}" type="presParOf" srcId="{5EA3F9E2-B67C-4F79-9C35-D9D1F82F16F1}" destId="{9FEA6AB2-B35C-47D5-AF94-CB8C04511266}" srcOrd="0" destOrd="0" presId="urn:microsoft.com/office/officeart/2005/8/layout/vList4"/>
    <dgm:cxn modelId="{3B9FA59E-AC41-4672-8741-3DCB86F991F7}" type="presParOf" srcId="{9FEA6AB2-B35C-47D5-AF94-CB8C04511266}" destId="{BA23FDCA-E745-43CB-9A40-88E86B73B3FE}" srcOrd="0" destOrd="0" presId="urn:microsoft.com/office/officeart/2005/8/layout/vList4"/>
    <dgm:cxn modelId="{C0AC7710-6C69-4DBF-B6FB-C22C8EF7A13F}" type="presParOf" srcId="{9FEA6AB2-B35C-47D5-AF94-CB8C04511266}" destId="{5B3D2165-507C-410F-BE87-707E3F8EC1D5}" srcOrd="1" destOrd="0" presId="urn:microsoft.com/office/officeart/2005/8/layout/vList4"/>
    <dgm:cxn modelId="{52C50D84-8274-42C9-806C-F9D10B2DB446}" type="presParOf" srcId="{9FEA6AB2-B35C-47D5-AF94-CB8C04511266}" destId="{8055786B-EE1E-4BB7-B3FA-DA773A770EBF}" srcOrd="2" destOrd="0" presId="urn:microsoft.com/office/officeart/2005/8/layout/vList4"/>
    <dgm:cxn modelId="{88AD5BA1-AC4F-4B22-B6E7-71892D729F4A}" type="presParOf" srcId="{5EA3F9E2-B67C-4F79-9C35-D9D1F82F16F1}" destId="{BF14B3D3-DE31-41EB-B0E4-9EE9BB477C69}" srcOrd="1" destOrd="0" presId="urn:microsoft.com/office/officeart/2005/8/layout/vList4"/>
    <dgm:cxn modelId="{E3A623A1-4FD6-417E-BD41-33FA34D482BA}" type="presParOf" srcId="{5EA3F9E2-B67C-4F79-9C35-D9D1F82F16F1}" destId="{FB49BBB6-5A81-4F7C-BE17-80AB3BEAB8C0}" srcOrd="2" destOrd="0" presId="urn:microsoft.com/office/officeart/2005/8/layout/vList4"/>
    <dgm:cxn modelId="{74F1207D-F70F-4007-9128-C399FD95318F}" type="presParOf" srcId="{FB49BBB6-5A81-4F7C-BE17-80AB3BEAB8C0}" destId="{4DAC2415-99DF-4C2C-A69F-D636CDE4B3A5}" srcOrd="0" destOrd="0" presId="urn:microsoft.com/office/officeart/2005/8/layout/vList4"/>
    <dgm:cxn modelId="{F592246E-FCD7-4CB8-8782-6546FBA88E2D}" type="presParOf" srcId="{FB49BBB6-5A81-4F7C-BE17-80AB3BEAB8C0}" destId="{E67E0523-5FBD-4424-91AB-BF82ADE83A09}" srcOrd="1" destOrd="0" presId="urn:microsoft.com/office/officeart/2005/8/layout/vList4"/>
    <dgm:cxn modelId="{B2527EE3-39FC-4BD2-B608-8B646F864A21}" type="presParOf" srcId="{FB49BBB6-5A81-4F7C-BE17-80AB3BEAB8C0}" destId="{1BFDA0AA-62C6-4C5D-B38F-3C8B80A7196F}" srcOrd="2" destOrd="0" presId="urn:microsoft.com/office/officeart/2005/8/layout/vList4"/>
    <dgm:cxn modelId="{583EFB2E-5B4B-4BB3-B8BF-C17BB786E339}" type="presParOf" srcId="{5EA3F9E2-B67C-4F79-9C35-D9D1F82F16F1}" destId="{AAFE9442-4F9E-4EE4-990A-F747BD3C1583}" srcOrd="3" destOrd="0" presId="urn:microsoft.com/office/officeart/2005/8/layout/vList4"/>
    <dgm:cxn modelId="{359F8A9D-E74C-491F-9251-85873B903973}" type="presParOf" srcId="{5EA3F9E2-B67C-4F79-9C35-D9D1F82F16F1}" destId="{7DC021F7-6D34-470C-9CC2-0F78B36C79ED}" srcOrd="4" destOrd="0" presId="urn:microsoft.com/office/officeart/2005/8/layout/vList4"/>
    <dgm:cxn modelId="{63518EE9-D1DB-4CEE-866B-0E2DFB534454}" type="presParOf" srcId="{7DC021F7-6D34-470C-9CC2-0F78B36C79ED}" destId="{C3A4E475-3F5D-4BDF-B78E-081CD3E40602}" srcOrd="0" destOrd="0" presId="urn:microsoft.com/office/officeart/2005/8/layout/vList4"/>
    <dgm:cxn modelId="{1FAEBF92-376C-42A5-B1A6-3F927BD1C298}" type="presParOf" srcId="{7DC021F7-6D34-470C-9CC2-0F78B36C79ED}" destId="{96C01A90-475E-4205-9B3B-40A7E7C314A2}" srcOrd="1" destOrd="0" presId="urn:microsoft.com/office/officeart/2005/8/layout/vList4"/>
    <dgm:cxn modelId="{26D5587C-864B-49F7-8923-8C6E79CE2334}" type="presParOf" srcId="{7DC021F7-6D34-470C-9CC2-0F78B36C79ED}" destId="{FB88EC36-AC16-4F85-B5E2-5A8305FA7A41}" srcOrd="2" destOrd="0" presId="urn:microsoft.com/office/officeart/2005/8/layout/vList4"/>
    <dgm:cxn modelId="{2C81D1A0-2FED-4626-9E47-D2EB7D6ABBD9}" type="presParOf" srcId="{5EA3F9E2-B67C-4F79-9C35-D9D1F82F16F1}" destId="{73791D68-0C8C-460C-8809-CF1E2A1E1B57}" srcOrd="5" destOrd="0" presId="urn:microsoft.com/office/officeart/2005/8/layout/vList4"/>
    <dgm:cxn modelId="{B3EBEA05-AF36-4EE4-A587-4DA33AFAACFC}" type="presParOf" srcId="{5EA3F9E2-B67C-4F79-9C35-D9D1F82F16F1}" destId="{8F1EC1D1-3AD9-4297-B928-EDFE08777F26}" srcOrd="6" destOrd="0" presId="urn:microsoft.com/office/officeart/2005/8/layout/vList4"/>
    <dgm:cxn modelId="{B06F1F0D-9335-436E-8F77-545653757745}" type="presParOf" srcId="{8F1EC1D1-3AD9-4297-B928-EDFE08777F26}" destId="{00A58727-207B-4356-82DD-F9068BD28245}" srcOrd="0" destOrd="0" presId="urn:microsoft.com/office/officeart/2005/8/layout/vList4"/>
    <dgm:cxn modelId="{CEE25431-B92A-4683-AA87-323EE807140D}" type="presParOf" srcId="{8F1EC1D1-3AD9-4297-B928-EDFE08777F26}" destId="{0DF62E77-213E-46C9-8BEF-E9539FB873DF}" srcOrd="1" destOrd="0" presId="urn:microsoft.com/office/officeart/2005/8/layout/vList4"/>
    <dgm:cxn modelId="{48AFAF4C-F1AA-42FE-B46B-79C6500AEE9D}" type="presParOf" srcId="{8F1EC1D1-3AD9-4297-B928-EDFE08777F26}" destId="{31D25A0B-55C0-4693-AC57-FB1B77882B5B}" srcOrd="2" destOrd="0" presId="urn:microsoft.com/office/officeart/2005/8/layout/vList4"/>
    <dgm:cxn modelId="{B396EC10-DACE-419F-8D6A-5907EC841E4E}" type="presParOf" srcId="{5EA3F9E2-B67C-4F79-9C35-D9D1F82F16F1}" destId="{596E40D3-C485-497B-B91A-AFCFC5B2E66B}" srcOrd="7" destOrd="0" presId="urn:microsoft.com/office/officeart/2005/8/layout/vList4"/>
    <dgm:cxn modelId="{A93AC756-2ED8-4EC5-BE53-63F03953AB27}" type="presParOf" srcId="{5EA3F9E2-B67C-4F79-9C35-D9D1F82F16F1}" destId="{3EFCD471-CFC1-46F4-98C7-1824F9C057E5}" srcOrd="8" destOrd="0" presId="urn:microsoft.com/office/officeart/2005/8/layout/vList4"/>
    <dgm:cxn modelId="{D814D167-277D-4B4B-A714-8DD861B44161}" type="presParOf" srcId="{3EFCD471-CFC1-46F4-98C7-1824F9C057E5}" destId="{60CE2CA3-6F47-4E06-BDAF-31AA429123BE}" srcOrd="0" destOrd="0" presId="urn:microsoft.com/office/officeart/2005/8/layout/vList4"/>
    <dgm:cxn modelId="{EF4FB043-279E-494B-B808-1C942AA1FF05}" type="presParOf" srcId="{3EFCD471-CFC1-46F4-98C7-1824F9C057E5}" destId="{D08F6FED-1011-4D64-A6BA-3A5E791A0C5E}" srcOrd="1" destOrd="0" presId="urn:microsoft.com/office/officeart/2005/8/layout/vList4"/>
    <dgm:cxn modelId="{5B998FDC-1A53-40CA-87F8-67011989A5BB}" type="presParOf" srcId="{3EFCD471-CFC1-46F4-98C7-1824F9C057E5}" destId="{FBE049A2-4CD3-4E9D-86E2-35A7008410B3}" srcOrd="2" destOrd="0" presId="urn:microsoft.com/office/officeart/2005/8/layout/vList4"/>
    <dgm:cxn modelId="{07DF4730-2509-4E05-AF61-1CEAD1DDCE3E}" type="presParOf" srcId="{5EA3F9E2-B67C-4F79-9C35-D9D1F82F16F1}" destId="{E62CBF86-ABB1-4D5D-BF40-D7A0F9731090}" srcOrd="9" destOrd="0" presId="urn:microsoft.com/office/officeart/2005/8/layout/vList4"/>
    <dgm:cxn modelId="{380DB052-A816-4935-A904-D7CFE40466D1}" type="presParOf" srcId="{5EA3F9E2-B67C-4F79-9C35-D9D1F82F16F1}" destId="{74A0F053-F6FB-4153-B8FA-48A75211D552}" srcOrd="10" destOrd="0" presId="urn:microsoft.com/office/officeart/2005/8/layout/vList4"/>
    <dgm:cxn modelId="{CCE06AA6-65EC-4E9C-87F2-6A557C92A1E8}" type="presParOf" srcId="{74A0F053-F6FB-4153-B8FA-48A75211D552}" destId="{AA8EA476-EA30-4658-BCA1-012224A60E0F}" srcOrd="0" destOrd="0" presId="urn:microsoft.com/office/officeart/2005/8/layout/vList4"/>
    <dgm:cxn modelId="{8CEE929C-DBA2-48BD-8FA1-565E7CAC9542}" type="presParOf" srcId="{74A0F053-F6FB-4153-B8FA-48A75211D552}" destId="{4B688718-FA3D-47FB-8BE9-277A9B279862}" srcOrd="1" destOrd="0" presId="urn:microsoft.com/office/officeart/2005/8/layout/vList4"/>
    <dgm:cxn modelId="{651D565A-9055-4C6E-8CA0-458D073BB1B2}" type="presParOf" srcId="{74A0F053-F6FB-4153-B8FA-48A75211D552}" destId="{7515F7BC-47BF-4BBD-ADAC-FBDDB5BD1B3D}"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ea typeface="宋体" charset="-122"/>
              </a:defRPr>
            </a:lvl1pPr>
          </a:lstStyle>
          <a:p>
            <a:pPr>
              <a:defRPr/>
            </a:pPr>
            <a:fld id="{81F92052-21A6-46A2-A216-A2627C7C736B}" type="datetimeFigureOut">
              <a:rPr lang="zh-CN" altLang="en-US"/>
              <a:pPr>
                <a:defRPr/>
              </a:pPr>
              <a:t>2016/5/6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ea typeface="宋体" charset="-122"/>
              </a:defRPr>
            </a:lvl1pPr>
          </a:lstStyle>
          <a:p>
            <a:pPr>
              <a:defRPr/>
            </a:pPr>
            <a:fld id="{E9BF800A-7D59-461D-99AE-52FE59A097F7}" type="slidenum">
              <a:rPr lang="zh-CN" altLang="en-US"/>
              <a:pPr>
                <a:defRPr/>
              </a:pPr>
              <a:t>‹#›</a:t>
            </a:fld>
            <a:endParaRPr lang="zh-CN" altLang="en-US"/>
          </a:p>
        </p:txBody>
      </p:sp>
    </p:spTree>
    <p:extLst>
      <p:ext uri="{BB962C8B-B14F-4D97-AF65-F5344CB8AC3E}">
        <p14:creationId xmlns:p14="http://schemas.microsoft.com/office/powerpoint/2010/main" val="17690954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宋体" charset="-122"/>
        <a:cs typeface="+mn-cs"/>
      </a:defRPr>
    </a:lvl1pPr>
    <a:lvl2pPr marL="457200" algn="l" rtl="0" eaLnBrk="0" fontAlgn="base" hangingPunct="0">
      <a:spcBef>
        <a:spcPct val="30000"/>
      </a:spcBef>
      <a:spcAft>
        <a:spcPct val="0"/>
      </a:spcAft>
      <a:defRPr sz="1200" kern="1200">
        <a:solidFill>
          <a:schemeClr val="tx1"/>
        </a:solidFill>
        <a:latin typeface="+mn-lt"/>
        <a:ea typeface="宋体" charset="-122"/>
        <a:cs typeface="+mn-cs"/>
      </a:defRPr>
    </a:lvl2pPr>
    <a:lvl3pPr marL="914400" algn="l" rtl="0" eaLnBrk="0" fontAlgn="base" hangingPunct="0">
      <a:spcBef>
        <a:spcPct val="30000"/>
      </a:spcBef>
      <a:spcAft>
        <a:spcPct val="0"/>
      </a:spcAft>
      <a:defRPr sz="1200" kern="1200">
        <a:solidFill>
          <a:schemeClr val="tx1"/>
        </a:solidFill>
        <a:latin typeface="+mn-lt"/>
        <a:ea typeface="宋体" charset="-122"/>
        <a:cs typeface="+mn-cs"/>
      </a:defRPr>
    </a:lvl3pPr>
    <a:lvl4pPr marL="1371600" algn="l" rtl="0" eaLnBrk="0" fontAlgn="base" hangingPunct="0">
      <a:spcBef>
        <a:spcPct val="30000"/>
      </a:spcBef>
      <a:spcAft>
        <a:spcPct val="0"/>
      </a:spcAft>
      <a:defRPr sz="1200" kern="1200">
        <a:solidFill>
          <a:schemeClr val="tx1"/>
        </a:solidFill>
        <a:latin typeface="+mn-lt"/>
        <a:ea typeface="宋体" charset="-122"/>
        <a:cs typeface="+mn-cs"/>
      </a:defRPr>
    </a:lvl4pPr>
    <a:lvl5pPr marL="1828800" algn="l" rtl="0" eaLnBrk="0" fontAlgn="base" hangingPunct="0">
      <a:spcBef>
        <a:spcPct val="30000"/>
      </a:spcBef>
      <a:spcAft>
        <a:spcPct val="0"/>
      </a:spcAft>
      <a:defRPr sz="1200" kern="1200">
        <a:solidFill>
          <a:schemeClr val="tx1"/>
        </a:solidFill>
        <a:latin typeface="+mn-lt"/>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a:lstStyle/>
          <a:p>
            <a:endParaRPr lang="zh-CN" altLang="en-US" smtClean="0">
              <a:ea typeface="宋体" pitchFamily="2" charset="-122"/>
            </a:endParaRPr>
          </a:p>
        </p:txBody>
      </p:sp>
      <p:sp>
        <p:nvSpPr>
          <p:cNvPr id="10244" name="灯片编号占位符 3"/>
          <p:cNvSpPr>
            <a:spLocks noGrp="1"/>
          </p:cNvSpPr>
          <p:nvPr>
            <p:ph type="sldNum" sz="quarter" idx="5"/>
          </p:nvPr>
        </p:nvSpPr>
        <p:spPr bwMode="auto">
          <a:noFill/>
          <a:ln>
            <a:miter lim="800000"/>
            <a:headEnd/>
            <a:tailEnd/>
          </a:ln>
        </p:spPr>
        <p:txBody>
          <a:bodyPr/>
          <a:lstStyle/>
          <a:p>
            <a:fld id="{F0569859-F19F-4497-896E-9E4BD2080BB2}" type="slidenum">
              <a:rPr lang="zh-CN" altLang="en-US" smtClean="0">
                <a:ea typeface="宋体" pitchFamily="2" charset="-122"/>
              </a:rPr>
              <a:pPr/>
              <a:t>1</a:t>
            </a:fld>
            <a:endParaRPr lang="zh-CN" altLang="en-US" smtClean="0">
              <a:ea typeface="宋体" pitchFamily="2" charset="-122"/>
            </a:endParaRPr>
          </a:p>
        </p:txBody>
      </p:sp>
    </p:spTree>
    <p:extLst>
      <p:ext uri="{BB962C8B-B14F-4D97-AF65-F5344CB8AC3E}">
        <p14:creationId xmlns:p14="http://schemas.microsoft.com/office/powerpoint/2010/main" val="1550125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AD3625A-B62A-43D4-885A-A2134484BFC2}" type="datetimeFigureOut">
              <a:rPr lang="zh-CN" altLang="en-US"/>
              <a:pPr>
                <a:defRPr/>
              </a:pPr>
              <a:t>2016/5/6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ACA9687-9E46-4E33-9E34-7CBB97D60E98}"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A88D8BB-BB3D-4991-9459-082D199B42CD}" type="datetimeFigureOut">
              <a:rPr lang="zh-CN" altLang="en-US"/>
              <a:pPr>
                <a:defRPr/>
              </a:pPr>
              <a:t>2016/5/6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12DF982-3FFE-4957-B791-2987D335BBC5}"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AA970A8-DA8E-44BF-B613-F510FD8F79B6}" type="datetimeFigureOut">
              <a:rPr lang="zh-CN" altLang="en-US"/>
              <a:pPr>
                <a:defRPr/>
              </a:pPr>
              <a:t>2016/5/6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1267943-13A8-4752-9305-B5E3CD475C45}"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4C06D67-95ED-474C-ABA9-2CEECB801C1D}" type="datetimeFigureOut">
              <a:rPr lang="zh-CN" altLang="en-US"/>
              <a:pPr>
                <a:defRPr/>
              </a:pPr>
              <a:t>2016/5/6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4D40FD5-5C54-45D5-96F1-DD900637BAFD}"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D51E7D3-BF49-4BE2-AA60-C223009B7E1B}" type="datetimeFigureOut">
              <a:rPr lang="zh-CN" altLang="en-US"/>
              <a:pPr>
                <a:defRPr/>
              </a:pPr>
              <a:t>2016/5/6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25DE121-CBB5-495D-9094-7448E6B8C4D2}"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2D916B91-91F2-49E1-BDBA-49F96F3641A9}" type="datetimeFigureOut">
              <a:rPr lang="zh-CN" altLang="en-US"/>
              <a:pPr>
                <a:defRPr/>
              </a:pPr>
              <a:t>2016/5/6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BB1888B-3B36-4251-A61D-FD98905419B4}"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BE0F3DA4-E10B-4ED8-8547-159FC5773899}" type="datetimeFigureOut">
              <a:rPr lang="zh-CN" altLang="en-US"/>
              <a:pPr>
                <a:defRPr/>
              </a:pPr>
              <a:t>2016/5/6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4E30378-EB6F-438E-912C-47147881D2A2}"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6AEF1D33-0504-4B0B-B060-90CD1D08A338}" type="datetimeFigureOut">
              <a:rPr lang="zh-CN" altLang="en-US"/>
              <a:pPr>
                <a:defRPr/>
              </a:pPr>
              <a:t>2016/5/6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4EC42A2-4FC6-45C9-9E30-F1B90A34FD56}"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31F7527-6E66-4CF4-834D-144AB6CC292E}" type="datetimeFigureOut">
              <a:rPr lang="zh-CN" altLang="en-US"/>
              <a:pPr>
                <a:defRPr/>
              </a:pPr>
              <a:t>2016/5/6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7DB45495-DA02-4B48-AB52-AEAE4FA98B1F}"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2ACA725-8EFA-49AD-8A3D-1AE97F1A0EB4}" type="datetimeFigureOut">
              <a:rPr lang="zh-CN" altLang="en-US"/>
              <a:pPr>
                <a:defRPr/>
              </a:pPr>
              <a:t>2016/5/6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55835B5-458F-49A9-9ED1-AEB3DEB3B76F}"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91B42DD-21A4-4AA9-97CA-887B93D141B6}" type="datetimeFigureOut">
              <a:rPr lang="zh-CN" altLang="en-US"/>
              <a:pPr>
                <a:defRPr/>
              </a:pPr>
              <a:t>2016/5/6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1C4FE75-A660-4EA5-A7CA-CD97260C47B5}"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宋体" charset="-122"/>
              </a:defRPr>
            </a:lvl1pPr>
          </a:lstStyle>
          <a:p>
            <a:pPr>
              <a:defRPr/>
            </a:pPr>
            <a:fld id="{2A2CD958-8C6F-4644-B1CD-1E5E0424BA72}" type="datetimeFigureOut">
              <a:rPr lang="zh-CN" altLang="en-US"/>
              <a:pPr>
                <a:defRPr/>
              </a:pPr>
              <a:t>2016/5/6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宋体" charset="-122"/>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宋体" charset="-122"/>
              </a:defRPr>
            </a:lvl1pPr>
          </a:lstStyle>
          <a:p>
            <a:pPr>
              <a:defRPr/>
            </a:pPr>
            <a:fld id="{F8C34D7A-2A4E-4B03-8E82-E2572E8C9F6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宋体" charset="-122"/>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宋体"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宋体"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宋体"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宋体"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宋体"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cwiki.apache.org/confluence/display/KAFKA/Powered+B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zookeeper.apache.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2875" y="2363143"/>
            <a:ext cx="8858250" cy="1785937"/>
          </a:xfrm>
          <a:prstGeom prst="roundRect">
            <a:avLst>
              <a:gd name="adj" fmla="val 12033"/>
            </a:avLst>
          </a:prstGeom>
          <a:solidFill>
            <a:schemeClr val="bg1"/>
          </a:solidFill>
          <a:ln>
            <a:noFill/>
          </a:ln>
          <a:effectLst>
            <a:outerShdw blurRad="76200" dir="27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 name="TextBox 3"/>
          <p:cNvSpPr txBox="1"/>
          <p:nvPr/>
        </p:nvSpPr>
        <p:spPr>
          <a:xfrm>
            <a:off x="357158" y="2492896"/>
            <a:ext cx="6015042" cy="1446550"/>
          </a:xfrm>
          <a:prstGeom prst="rect">
            <a:avLst/>
          </a:prstGeom>
          <a:noFill/>
        </p:spPr>
        <p:txBody>
          <a:bodyPr wrap="square">
            <a:spAutoFit/>
          </a:bodyPr>
          <a:lstStyle/>
          <a:p>
            <a:r>
              <a:rPr lang="en-US" altLang="zh-CN" sz="3600" dirty="0" smtClean="0">
                <a:solidFill>
                  <a:schemeClr val="tx2">
                    <a:lumMod val="60000"/>
                    <a:lumOff val="40000"/>
                  </a:schemeClr>
                </a:solidFill>
                <a:latin typeface="微软雅黑" pitchFamily="34" charset="-122"/>
                <a:ea typeface="微软雅黑" pitchFamily="34" charset="-122"/>
              </a:rPr>
              <a:t>Kafka</a:t>
            </a:r>
            <a:r>
              <a:rPr lang="zh-CN" altLang="en-US" sz="3600" dirty="0" smtClean="0">
                <a:solidFill>
                  <a:schemeClr val="tx2">
                    <a:lumMod val="60000"/>
                    <a:lumOff val="40000"/>
                  </a:schemeClr>
                </a:solidFill>
                <a:latin typeface="微软雅黑" pitchFamily="34" charset="-122"/>
                <a:ea typeface="微软雅黑" pitchFamily="34" charset="-122"/>
              </a:rPr>
              <a:t>知识整理</a:t>
            </a:r>
            <a:r>
              <a:rPr lang="en-US" altLang="zh-CN" sz="3600" dirty="0" smtClean="0">
                <a:solidFill>
                  <a:schemeClr val="tx2">
                    <a:lumMod val="60000"/>
                    <a:lumOff val="40000"/>
                  </a:schemeClr>
                </a:solidFill>
                <a:latin typeface="微软雅黑" pitchFamily="34" charset="-122"/>
                <a:ea typeface="微软雅黑" pitchFamily="34" charset="-122"/>
              </a:rPr>
              <a:t>&amp;</a:t>
            </a:r>
            <a:r>
              <a:rPr lang="zh-CN" altLang="en-US" sz="3600" dirty="0" smtClean="0">
                <a:solidFill>
                  <a:schemeClr val="tx2">
                    <a:lumMod val="60000"/>
                    <a:lumOff val="40000"/>
                  </a:schemeClr>
                </a:solidFill>
                <a:latin typeface="微软雅黑" pitchFamily="34" charset="-122"/>
                <a:ea typeface="微软雅黑" pitchFamily="34" charset="-122"/>
              </a:rPr>
              <a:t>分享</a:t>
            </a:r>
            <a:r>
              <a:rPr lang="en-US" altLang="zh-CN" sz="3600" dirty="0" smtClean="0">
                <a:solidFill>
                  <a:schemeClr val="tx2">
                    <a:lumMod val="60000"/>
                    <a:lumOff val="40000"/>
                  </a:schemeClr>
                </a:solidFill>
                <a:latin typeface="微软雅黑" pitchFamily="34" charset="-122"/>
                <a:ea typeface="微软雅黑" pitchFamily="34" charset="-122"/>
              </a:rPr>
              <a:t>          </a:t>
            </a:r>
            <a:r>
              <a:rPr lang="en-US" altLang="zh-CN" sz="3200" dirty="0" smtClean="0">
                <a:solidFill>
                  <a:schemeClr val="tx2">
                    <a:lumMod val="60000"/>
                    <a:lumOff val="40000"/>
                  </a:schemeClr>
                </a:solidFill>
                <a:latin typeface="微软雅黑" pitchFamily="34" charset="-122"/>
                <a:ea typeface="微软雅黑" pitchFamily="34" charset="-122"/>
              </a:rPr>
              <a:t>                               					</a:t>
            </a:r>
            <a:r>
              <a:rPr lang="zh-CN" altLang="en-US" sz="2000" dirty="0" smtClean="0">
                <a:solidFill>
                  <a:schemeClr val="tx2">
                    <a:lumMod val="60000"/>
                    <a:lumOff val="40000"/>
                  </a:schemeClr>
                </a:solidFill>
                <a:latin typeface="微软雅黑" pitchFamily="34" charset="-122"/>
                <a:ea typeface="微软雅黑" pitchFamily="34" charset="-122"/>
              </a:rPr>
              <a:t>吴文祺   </a:t>
            </a:r>
            <a:r>
              <a:rPr lang="en-US" altLang="zh-CN" sz="2000" dirty="0" smtClean="0">
                <a:solidFill>
                  <a:schemeClr val="tx2">
                    <a:lumMod val="60000"/>
                    <a:lumOff val="40000"/>
                  </a:schemeClr>
                </a:solidFill>
                <a:latin typeface="微软雅黑" pitchFamily="34" charset="-122"/>
                <a:ea typeface="微软雅黑" pitchFamily="34" charset="-122"/>
              </a:rPr>
              <a:t>				           2016.05.05</a:t>
            </a:r>
            <a:endParaRPr lang="en-US" altLang="zh-CN" sz="2000" dirty="0" smtClean="0">
              <a:latin typeface="微软雅黑" pitchFamily="34" charset="-122"/>
              <a:ea typeface="微软雅黑" pitchFamily="34" charset="-122"/>
            </a:endParaRPr>
          </a:p>
        </p:txBody>
      </p:sp>
      <p:pic>
        <p:nvPicPr>
          <p:cNvPr id="2052" name="Picture 9"/>
          <p:cNvPicPr>
            <a:picLocks noChangeAspect="1" noChangeArrowheads="1"/>
          </p:cNvPicPr>
          <p:nvPr/>
        </p:nvPicPr>
        <p:blipFill>
          <a:blip r:embed="rId3" cstate="print"/>
          <a:srcRect/>
          <a:stretch>
            <a:fillRect/>
          </a:stretch>
        </p:blipFill>
        <p:spPr bwMode="auto">
          <a:xfrm>
            <a:off x="7324725" y="2500313"/>
            <a:ext cx="733425" cy="714375"/>
          </a:xfrm>
          <a:prstGeom prst="rect">
            <a:avLst/>
          </a:prstGeom>
          <a:noFill/>
          <a:ln w="9525">
            <a:noFill/>
            <a:miter lim="800000"/>
            <a:headEnd/>
            <a:tailEnd/>
          </a:ln>
        </p:spPr>
      </p:pic>
      <p:pic>
        <p:nvPicPr>
          <p:cNvPr id="2053" name="Picture 10"/>
          <p:cNvPicPr>
            <a:picLocks noChangeAspect="1" noChangeArrowheads="1"/>
          </p:cNvPicPr>
          <p:nvPr/>
        </p:nvPicPr>
        <p:blipFill>
          <a:blip r:embed="rId4" cstate="print"/>
          <a:srcRect/>
          <a:stretch>
            <a:fillRect/>
          </a:stretch>
        </p:blipFill>
        <p:spPr bwMode="auto">
          <a:xfrm>
            <a:off x="8120063" y="2500313"/>
            <a:ext cx="714375" cy="714375"/>
          </a:xfrm>
          <a:prstGeom prst="rect">
            <a:avLst/>
          </a:prstGeom>
          <a:noFill/>
          <a:ln w="9525">
            <a:noFill/>
            <a:miter lim="800000"/>
            <a:headEnd/>
            <a:tailEnd/>
          </a:ln>
        </p:spPr>
      </p:pic>
      <p:pic>
        <p:nvPicPr>
          <p:cNvPr id="2054" name="Picture 11"/>
          <p:cNvPicPr>
            <a:picLocks noChangeAspect="1" noChangeArrowheads="1"/>
          </p:cNvPicPr>
          <p:nvPr/>
        </p:nvPicPr>
        <p:blipFill>
          <a:blip r:embed="rId5" cstate="print"/>
          <a:srcRect/>
          <a:stretch>
            <a:fillRect/>
          </a:stretch>
        </p:blipFill>
        <p:spPr bwMode="auto">
          <a:xfrm>
            <a:off x="6500813" y="3257550"/>
            <a:ext cx="762000" cy="742950"/>
          </a:xfrm>
          <a:prstGeom prst="rect">
            <a:avLst/>
          </a:prstGeom>
          <a:noFill/>
          <a:ln w="9525">
            <a:noFill/>
            <a:miter lim="800000"/>
            <a:headEnd/>
            <a:tailEnd/>
          </a:ln>
        </p:spPr>
      </p:pic>
      <p:pic>
        <p:nvPicPr>
          <p:cNvPr id="2055" name="Picture 13"/>
          <p:cNvPicPr>
            <a:picLocks noChangeAspect="1" noChangeArrowheads="1"/>
          </p:cNvPicPr>
          <p:nvPr/>
        </p:nvPicPr>
        <p:blipFill>
          <a:blip r:embed="rId6" cstate="print"/>
          <a:srcRect/>
          <a:stretch>
            <a:fillRect/>
          </a:stretch>
        </p:blipFill>
        <p:spPr bwMode="auto">
          <a:xfrm>
            <a:off x="7334250" y="3265488"/>
            <a:ext cx="735013" cy="735012"/>
          </a:xfrm>
          <a:prstGeom prst="rect">
            <a:avLst/>
          </a:prstGeom>
          <a:noFill/>
          <a:ln w="9525">
            <a:noFill/>
            <a:miter lim="800000"/>
            <a:headEnd/>
            <a:tailEnd/>
          </a:ln>
        </p:spPr>
      </p:pic>
      <p:pic>
        <p:nvPicPr>
          <p:cNvPr id="2056" name="Picture 14"/>
          <p:cNvPicPr>
            <a:picLocks noChangeAspect="1" noChangeArrowheads="1"/>
          </p:cNvPicPr>
          <p:nvPr/>
        </p:nvPicPr>
        <p:blipFill>
          <a:blip r:embed="rId7" cstate="print"/>
          <a:srcRect/>
          <a:stretch>
            <a:fillRect/>
          </a:stretch>
        </p:blipFill>
        <p:spPr bwMode="auto">
          <a:xfrm>
            <a:off x="8120063" y="3571875"/>
            <a:ext cx="428625" cy="428625"/>
          </a:xfrm>
          <a:prstGeom prst="rect">
            <a:avLst/>
          </a:prstGeom>
          <a:noFill/>
          <a:ln w="9525">
            <a:noFill/>
            <a:miter lim="800000"/>
            <a:headEnd/>
            <a:tailEnd/>
          </a:ln>
        </p:spPr>
      </p:pic>
      <p:pic>
        <p:nvPicPr>
          <p:cNvPr id="2057" name="Picture 14"/>
          <p:cNvPicPr>
            <a:picLocks noChangeAspect="1" noChangeArrowheads="1"/>
          </p:cNvPicPr>
          <p:nvPr/>
        </p:nvPicPr>
        <p:blipFill>
          <a:blip r:embed="rId7" cstate="print"/>
          <a:srcRect/>
          <a:stretch>
            <a:fillRect/>
          </a:stretch>
        </p:blipFill>
        <p:spPr bwMode="auto">
          <a:xfrm>
            <a:off x="8548688" y="3265488"/>
            <a:ext cx="285750" cy="285750"/>
          </a:xfrm>
          <a:prstGeom prst="rect">
            <a:avLst/>
          </a:prstGeom>
          <a:noFill/>
          <a:ln w="9525">
            <a:noFill/>
            <a:miter lim="800000"/>
            <a:headEnd/>
            <a:tailEnd/>
          </a:ln>
        </p:spPr>
      </p:pic>
      <p:pic>
        <p:nvPicPr>
          <p:cNvPr id="2058" name="Picture 13"/>
          <p:cNvPicPr>
            <a:picLocks noChangeAspect="1" noChangeArrowheads="1"/>
          </p:cNvPicPr>
          <p:nvPr/>
        </p:nvPicPr>
        <p:blipFill>
          <a:blip r:embed="rId6" cstate="print"/>
          <a:srcRect/>
          <a:stretch>
            <a:fillRect/>
          </a:stretch>
        </p:blipFill>
        <p:spPr bwMode="auto">
          <a:xfrm>
            <a:off x="6472238" y="2471738"/>
            <a:ext cx="785812" cy="735012"/>
          </a:xfrm>
          <a:prstGeom prst="rect">
            <a:avLst/>
          </a:prstGeom>
          <a:noFill/>
          <a:ln w="9525">
            <a:noFill/>
            <a:miter lim="800000"/>
            <a:headEnd/>
            <a:tailEnd/>
          </a:ln>
        </p:spPr>
      </p:pic>
      <p:pic>
        <p:nvPicPr>
          <p:cNvPr id="2059" name="Picture 2" descr="C:\Users\wenshitao\Desktop\1号店 LOGO\1STORE logo.png"/>
          <p:cNvPicPr>
            <a:picLocks noChangeAspect="1" noChangeArrowheads="1"/>
          </p:cNvPicPr>
          <p:nvPr/>
        </p:nvPicPr>
        <p:blipFill>
          <a:blip r:embed="rId8" cstate="print"/>
          <a:srcRect/>
          <a:stretch>
            <a:fillRect/>
          </a:stretch>
        </p:blipFill>
        <p:spPr bwMode="auto">
          <a:xfrm>
            <a:off x="6510338" y="2490788"/>
            <a:ext cx="717550" cy="677862"/>
          </a:xfrm>
          <a:prstGeom prst="rect">
            <a:avLst/>
          </a:prstGeom>
          <a:noFill/>
          <a:ln w="9525">
            <a:noFill/>
            <a:miter lim="800000"/>
            <a:headEnd/>
            <a:tailEnd/>
          </a:ln>
        </p:spPr>
      </p:pic>
      <p:pic>
        <p:nvPicPr>
          <p:cNvPr id="2060" name="Picture 4" descr="C:\Users\wenshitao\Desktop\1STORE logo.png"/>
          <p:cNvPicPr>
            <a:picLocks noChangeAspect="1" noChangeArrowheads="1"/>
          </p:cNvPicPr>
          <p:nvPr/>
        </p:nvPicPr>
        <p:blipFill>
          <a:blip r:embed="rId9" cstate="print"/>
          <a:srcRect/>
          <a:stretch>
            <a:fillRect/>
          </a:stretch>
        </p:blipFill>
        <p:spPr bwMode="auto">
          <a:xfrm>
            <a:off x="3563888" y="620688"/>
            <a:ext cx="1931988" cy="1643062"/>
          </a:xfrm>
          <a:prstGeom prst="rect">
            <a:avLst/>
          </a:prstGeom>
          <a:noFill/>
          <a:ln w="9525">
            <a:noFill/>
            <a:miter lim="800000"/>
            <a:headEnd/>
            <a:tailEnd/>
          </a:ln>
        </p:spPr>
      </p:pic>
    </p:spTree>
    <p:extLst>
      <p:ext uri="{BB962C8B-B14F-4D97-AF65-F5344CB8AC3E}">
        <p14:creationId xmlns:p14="http://schemas.microsoft.com/office/powerpoint/2010/main" val="1444186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err="1" smtClean="0">
                <a:latin typeface="微软雅黑" pitchFamily="34" charset="-122"/>
                <a:ea typeface="微软雅黑" pitchFamily="34" charset="-122"/>
                <a:cs typeface="+mj-cs"/>
              </a:rPr>
              <a:t>Kafka_Topic&amp;Partition</a:t>
            </a:r>
            <a:endParaRPr lang="zh-CN" altLang="en-US" sz="2400" dirty="0">
              <a:latin typeface="微软雅黑" pitchFamily="34" charset="-122"/>
              <a:ea typeface="微软雅黑" pitchFamily="34" charset="-122"/>
              <a:cs typeface="+mj-cs"/>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577553"/>
            <a:ext cx="5561905" cy="6114286"/>
          </a:xfrm>
          <a:prstGeom prst="rect">
            <a:avLst/>
          </a:prstGeom>
        </p:spPr>
      </p:pic>
    </p:spTree>
    <p:extLst>
      <p:ext uri="{BB962C8B-B14F-4D97-AF65-F5344CB8AC3E}">
        <p14:creationId xmlns:p14="http://schemas.microsoft.com/office/powerpoint/2010/main" val="359462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err="1" smtClean="0">
                <a:latin typeface="微软雅黑" pitchFamily="34" charset="-122"/>
                <a:ea typeface="微软雅黑" pitchFamily="34" charset="-122"/>
                <a:cs typeface="+mj-cs"/>
              </a:rPr>
              <a:t>Kafka_Topic&amp;Partition</a:t>
            </a:r>
            <a:endParaRPr lang="zh-CN" altLang="en-US" sz="2400" dirty="0">
              <a:latin typeface="微软雅黑" pitchFamily="34" charset="-122"/>
              <a:ea typeface="微软雅黑" pitchFamily="34" charset="-122"/>
              <a:cs typeface="+mj-cs"/>
            </a:endParaRPr>
          </a:p>
        </p:txBody>
      </p:sp>
      <p:sp>
        <p:nvSpPr>
          <p:cNvPr id="3" name="矩形 2"/>
          <p:cNvSpPr/>
          <p:nvPr/>
        </p:nvSpPr>
        <p:spPr>
          <a:xfrm>
            <a:off x="43524" y="577553"/>
            <a:ext cx="9100476" cy="1938992"/>
          </a:xfrm>
          <a:prstGeom prst="rect">
            <a:avLst/>
          </a:prstGeom>
        </p:spPr>
        <p:txBody>
          <a:bodyPr wrap="square">
            <a:spAutoFit/>
          </a:bodyPr>
          <a:lstStyle/>
          <a:p>
            <a:r>
              <a:rPr lang="zh-CN" altLang="en-US" sz="2400" dirty="0" smtClean="0">
                <a:solidFill>
                  <a:srgbClr val="000000"/>
                </a:solidFill>
                <a:latin typeface="Lantinghei SC"/>
              </a:rPr>
              <a:t>每个文件夹下的日志文件</a:t>
            </a:r>
            <a:r>
              <a:rPr lang="zh-CN" altLang="en-US" sz="2400" dirty="0">
                <a:solidFill>
                  <a:srgbClr val="000000"/>
                </a:solidFill>
                <a:latin typeface="Lantinghei SC"/>
              </a:rPr>
              <a:t>都是一个</a:t>
            </a:r>
            <a:r>
              <a:rPr lang="en-US" altLang="zh-CN" sz="2400" dirty="0">
                <a:solidFill>
                  <a:srgbClr val="000000"/>
                </a:solidFill>
                <a:latin typeface="Lantinghei SC"/>
              </a:rPr>
              <a:t>log </a:t>
            </a:r>
            <a:r>
              <a:rPr lang="en-US" altLang="zh-CN" sz="2400" dirty="0" err="1">
                <a:solidFill>
                  <a:srgbClr val="000000"/>
                </a:solidFill>
                <a:latin typeface="Lantinghei SC"/>
              </a:rPr>
              <a:t>entrie</a:t>
            </a:r>
            <a:r>
              <a:rPr lang="zh-CN" altLang="en-US" sz="2400" dirty="0">
                <a:solidFill>
                  <a:srgbClr val="000000"/>
                </a:solidFill>
                <a:latin typeface="Lantinghei SC"/>
              </a:rPr>
              <a:t>序列，每个</a:t>
            </a:r>
            <a:r>
              <a:rPr lang="en-US" altLang="zh-CN" sz="2400" dirty="0">
                <a:solidFill>
                  <a:srgbClr val="000000"/>
                </a:solidFill>
                <a:latin typeface="Lantinghei SC"/>
              </a:rPr>
              <a:t>log </a:t>
            </a:r>
            <a:r>
              <a:rPr lang="en-US" altLang="zh-CN" sz="2400" dirty="0" err="1">
                <a:solidFill>
                  <a:srgbClr val="000000"/>
                </a:solidFill>
                <a:latin typeface="Lantinghei SC"/>
              </a:rPr>
              <a:t>entrie</a:t>
            </a:r>
            <a:r>
              <a:rPr lang="zh-CN" altLang="en-US" sz="2400" dirty="0">
                <a:solidFill>
                  <a:srgbClr val="000000"/>
                </a:solidFill>
                <a:latin typeface="Lantinghei SC"/>
              </a:rPr>
              <a:t>包含一个</a:t>
            </a:r>
            <a:r>
              <a:rPr lang="en-US" altLang="zh-CN" sz="2400" dirty="0">
                <a:solidFill>
                  <a:srgbClr val="000000"/>
                </a:solidFill>
                <a:latin typeface="Lantinghei SC"/>
              </a:rPr>
              <a:t>4</a:t>
            </a:r>
            <a:r>
              <a:rPr lang="zh-CN" altLang="en-US" sz="2400" dirty="0">
                <a:solidFill>
                  <a:srgbClr val="000000"/>
                </a:solidFill>
                <a:latin typeface="Lantinghei SC"/>
              </a:rPr>
              <a:t>字节整型数值（值为</a:t>
            </a:r>
            <a:r>
              <a:rPr lang="en-US" altLang="zh-CN" sz="2400" dirty="0">
                <a:solidFill>
                  <a:srgbClr val="000000"/>
                </a:solidFill>
                <a:latin typeface="Lantinghei SC"/>
              </a:rPr>
              <a:t>N+5</a:t>
            </a:r>
            <a:r>
              <a:rPr lang="zh-CN" altLang="en-US" sz="2400" dirty="0">
                <a:solidFill>
                  <a:srgbClr val="000000"/>
                </a:solidFill>
                <a:latin typeface="Lantinghei SC"/>
              </a:rPr>
              <a:t>），</a:t>
            </a:r>
            <a:r>
              <a:rPr lang="en-US" altLang="zh-CN" sz="2400" dirty="0">
                <a:solidFill>
                  <a:srgbClr val="000000"/>
                </a:solidFill>
                <a:latin typeface="Lantinghei SC"/>
              </a:rPr>
              <a:t>1</a:t>
            </a:r>
            <a:r>
              <a:rPr lang="zh-CN" altLang="en-US" sz="2400" dirty="0">
                <a:solidFill>
                  <a:srgbClr val="000000"/>
                </a:solidFill>
                <a:latin typeface="Lantinghei SC"/>
              </a:rPr>
              <a:t>个字节的</a:t>
            </a:r>
            <a:r>
              <a:rPr lang="en-US" altLang="zh-CN" sz="2400" dirty="0">
                <a:solidFill>
                  <a:srgbClr val="000000"/>
                </a:solidFill>
                <a:latin typeface="Lantinghei SC"/>
              </a:rPr>
              <a:t>"magic value"</a:t>
            </a:r>
            <a:r>
              <a:rPr lang="zh-CN" altLang="en-US" sz="2400" dirty="0">
                <a:solidFill>
                  <a:srgbClr val="000000"/>
                </a:solidFill>
                <a:latin typeface="Lantinghei SC"/>
              </a:rPr>
              <a:t>，</a:t>
            </a:r>
            <a:r>
              <a:rPr lang="en-US" altLang="zh-CN" sz="2400" dirty="0">
                <a:solidFill>
                  <a:srgbClr val="000000"/>
                </a:solidFill>
                <a:latin typeface="Lantinghei SC"/>
              </a:rPr>
              <a:t>4</a:t>
            </a:r>
            <a:r>
              <a:rPr lang="zh-CN" altLang="en-US" sz="2400" dirty="0">
                <a:solidFill>
                  <a:srgbClr val="000000"/>
                </a:solidFill>
                <a:latin typeface="Lantinghei SC"/>
              </a:rPr>
              <a:t>个字节的</a:t>
            </a:r>
            <a:r>
              <a:rPr lang="en-US" altLang="zh-CN" sz="2400" dirty="0">
                <a:solidFill>
                  <a:srgbClr val="000000"/>
                </a:solidFill>
                <a:latin typeface="Lantinghei SC"/>
              </a:rPr>
              <a:t>CRC</a:t>
            </a:r>
            <a:r>
              <a:rPr lang="zh-CN" altLang="en-US" sz="2400" dirty="0">
                <a:solidFill>
                  <a:srgbClr val="000000"/>
                </a:solidFill>
                <a:latin typeface="Lantinghei SC"/>
              </a:rPr>
              <a:t>校验码，其后跟</a:t>
            </a:r>
            <a:r>
              <a:rPr lang="en-US" altLang="zh-CN" sz="2400" dirty="0">
                <a:solidFill>
                  <a:srgbClr val="000000"/>
                </a:solidFill>
                <a:latin typeface="Lantinghei SC"/>
              </a:rPr>
              <a:t>N</a:t>
            </a:r>
            <a:r>
              <a:rPr lang="zh-CN" altLang="en-US" sz="2400" dirty="0">
                <a:solidFill>
                  <a:srgbClr val="000000"/>
                </a:solidFill>
                <a:latin typeface="Lantinghei SC"/>
              </a:rPr>
              <a:t>个字节的消息体。每条消息都有一个当前</a:t>
            </a:r>
            <a:r>
              <a:rPr lang="en-US" altLang="zh-CN" sz="2400" dirty="0">
                <a:solidFill>
                  <a:srgbClr val="000000"/>
                </a:solidFill>
                <a:latin typeface="Lantinghei SC"/>
              </a:rPr>
              <a:t>Partition</a:t>
            </a:r>
            <a:r>
              <a:rPr lang="zh-CN" altLang="en-US" sz="2400" dirty="0">
                <a:solidFill>
                  <a:srgbClr val="000000"/>
                </a:solidFill>
                <a:latin typeface="Lantinghei SC"/>
              </a:rPr>
              <a:t>下唯一的</a:t>
            </a:r>
            <a:r>
              <a:rPr lang="en-US" altLang="zh-CN" sz="2400" dirty="0">
                <a:solidFill>
                  <a:srgbClr val="000000"/>
                </a:solidFill>
                <a:latin typeface="Lantinghei SC"/>
              </a:rPr>
              <a:t>64</a:t>
            </a:r>
            <a:r>
              <a:rPr lang="zh-CN" altLang="en-US" sz="2400" dirty="0">
                <a:solidFill>
                  <a:srgbClr val="000000"/>
                </a:solidFill>
                <a:latin typeface="Lantinghei SC"/>
              </a:rPr>
              <a:t>字节的</a:t>
            </a:r>
            <a:r>
              <a:rPr lang="en-US" altLang="zh-CN" sz="2400" dirty="0">
                <a:solidFill>
                  <a:srgbClr val="000000"/>
                </a:solidFill>
                <a:latin typeface="Lantinghei SC"/>
              </a:rPr>
              <a:t>offset</a:t>
            </a:r>
            <a:r>
              <a:rPr lang="zh-CN" altLang="en-US" sz="2400" dirty="0">
                <a:solidFill>
                  <a:srgbClr val="000000"/>
                </a:solidFill>
                <a:latin typeface="Lantinghei SC"/>
              </a:rPr>
              <a:t>，它指明了这条消息的起始位置。磁盘上存储的消息格式如下：</a:t>
            </a:r>
            <a:endParaRPr lang="zh-CN" altLang="en-US" sz="2400" dirty="0"/>
          </a:p>
        </p:txBody>
      </p:sp>
      <p:sp>
        <p:nvSpPr>
          <p:cNvPr id="4" name="Rectangle 2"/>
          <p:cNvSpPr>
            <a:spLocks noChangeArrowheads="1"/>
          </p:cNvSpPr>
          <p:nvPr/>
        </p:nvSpPr>
        <p:spPr bwMode="auto">
          <a:xfrm>
            <a:off x="67023" y="2624268"/>
            <a:ext cx="8897465" cy="1574750"/>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smtClean="0">
                <a:ln>
                  <a:noFill/>
                </a:ln>
                <a:solidFill>
                  <a:srgbClr val="314E64"/>
                </a:solidFill>
                <a:effectLst/>
                <a:latin typeface="Consolas" panose="020B0609020204030204" pitchFamily="49" charset="0"/>
                <a:cs typeface="Consolas" panose="020B0609020204030204" pitchFamily="49" charset="0"/>
              </a:rPr>
              <a:t>message length </a:t>
            </a:r>
            <a:r>
              <a:rPr kumimoji="0" lang="zh-CN" b="1" i="0" u="none" strike="noStrike" cap="none" normalizeH="0" baseline="0" dirty="0" smtClean="0">
                <a:ln>
                  <a:noFill/>
                </a:ln>
                <a:solidFill>
                  <a:srgbClr val="314E64"/>
                </a:solidFill>
                <a:effectLst/>
                <a:latin typeface="Consolas" panose="020B0609020204030204" pitchFamily="49" charset="0"/>
                <a:cs typeface="Consolas" panose="020B0609020204030204" pitchFamily="49" charset="0"/>
              </a:rPr>
              <a:t>： </a:t>
            </a:r>
            <a:r>
              <a:rPr kumimoji="0" lang="zh-CN" altLang="zh-CN" b="1" i="0" u="none" strike="noStrike" cap="none" normalizeH="0" baseline="0" dirty="0" smtClean="0">
                <a:ln>
                  <a:noFill/>
                </a:ln>
                <a:solidFill>
                  <a:srgbClr val="314E64"/>
                </a:solidFill>
                <a:effectLst/>
                <a:latin typeface="Consolas" panose="020B0609020204030204" pitchFamily="49" charset="0"/>
                <a:cs typeface="Consolas" panose="020B0609020204030204" pitchFamily="49" charset="0"/>
              </a:rPr>
              <a:t>4 bytes (value: 1+4+n) </a:t>
            </a:r>
            <a:endParaRPr kumimoji="0" lang="en-US" altLang="zh-CN" b="1" i="0" u="none" strike="noStrike" cap="none" normalizeH="0" baseline="0" dirty="0" smtClean="0">
              <a:ln>
                <a:noFill/>
              </a:ln>
              <a:solidFill>
                <a:srgbClr val="314E64"/>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smtClean="0">
                <a:ln>
                  <a:noFill/>
                </a:ln>
                <a:solidFill>
                  <a:srgbClr val="314E64"/>
                </a:solidFill>
                <a:effectLst/>
                <a:latin typeface="Consolas" panose="020B0609020204030204" pitchFamily="49" charset="0"/>
                <a:cs typeface="Consolas" panose="020B0609020204030204" pitchFamily="49" charset="0"/>
              </a:rPr>
              <a:t>"magic" value </a:t>
            </a:r>
            <a:r>
              <a:rPr kumimoji="0" lang="zh-CN" b="1" i="0" u="none" strike="noStrike" cap="none" normalizeH="0" baseline="0" dirty="0" smtClean="0">
                <a:ln>
                  <a:noFill/>
                </a:ln>
                <a:solidFill>
                  <a:srgbClr val="314E64"/>
                </a:solidFill>
                <a:effectLst/>
                <a:latin typeface="Consolas" panose="020B0609020204030204" pitchFamily="49" charset="0"/>
                <a:cs typeface="Consolas" panose="020B0609020204030204" pitchFamily="49" charset="0"/>
              </a:rPr>
              <a:t>： </a:t>
            </a:r>
            <a:r>
              <a:rPr kumimoji="0" lang="zh-CN" altLang="zh-CN" b="1" i="0" u="none" strike="noStrike" cap="none" normalizeH="0" baseline="0" dirty="0" smtClean="0">
                <a:ln>
                  <a:noFill/>
                </a:ln>
                <a:solidFill>
                  <a:srgbClr val="314E64"/>
                </a:solidFill>
                <a:effectLst/>
                <a:latin typeface="Consolas" panose="020B0609020204030204" pitchFamily="49" charset="0"/>
                <a:cs typeface="Consolas" panose="020B0609020204030204" pitchFamily="49" charset="0"/>
              </a:rPr>
              <a:t>1 byte </a:t>
            </a:r>
            <a:endParaRPr kumimoji="0" lang="en-US" altLang="zh-CN" b="1" i="0" u="none" strike="noStrike" cap="none" normalizeH="0" baseline="0" dirty="0" smtClean="0">
              <a:ln>
                <a:noFill/>
              </a:ln>
              <a:solidFill>
                <a:srgbClr val="314E64"/>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smtClean="0">
                <a:ln>
                  <a:noFill/>
                </a:ln>
                <a:solidFill>
                  <a:srgbClr val="314E64"/>
                </a:solidFill>
                <a:effectLst/>
                <a:latin typeface="Consolas" panose="020B0609020204030204" pitchFamily="49" charset="0"/>
                <a:cs typeface="Consolas" panose="020B0609020204030204" pitchFamily="49" charset="0"/>
              </a:rPr>
              <a:t>crc </a:t>
            </a:r>
            <a:r>
              <a:rPr kumimoji="0" lang="zh-CN" b="1" i="0" u="none" strike="noStrike" cap="none" normalizeH="0" baseline="0" dirty="0" smtClean="0">
                <a:ln>
                  <a:noFill/>
                </a:ln>
                <a:solidFill>
                  <a:srgbClr val="314E64"/>
                </a:solidFill>
                <a:effectLst/>
                <a:latin typeface="Consolas" panose="020B0609020204030204" pitchFamily="49" charset="0"/>
                <a:cs typeface="Consolas" panose="020B0609020204030204" pitchFamily="49" charset="0"/>
              </a:rPr>
              <a:t>： </a:t>
            </a:r>
            <a:r>
              <a:rPr kumimoji="0" lang="zh-CN" altLang="zh-CN" b="1" i="0" u="none" strike="noStrike" cap="none" normalizeH="0" baseline="0" dirty="0" smtClean="0">
                <a:ln>
                  <a:noFill/>
                </a:ln>
                <a:solidFill>
                  <a:srgbClr val="314E64"/>
                </a:solidFill>
                <a:effectLst/>
                <a:latin typeface="Consolas" panose="020B0609020204030204" pitchFamily="49" charset="0"/>
                <a:cs typeface="Consolas" panose="020B0609020204030204" pitchFamily="49" charset="0"/>
              </a:rPr>
              <a:t>4 bytes </a:t>
            </a:r>
            <a:endParaRPr kumimoji="0" lang="en-US" altLang="zh-CN" b="1" i="0" u="none" strike="noStrike" cap="none" normalizeH="0" baseline="0" dirty="0" smtClean="0">
              <a:ln>
                <a:noFill/>
              </a:ln>
              <a:solidFill>
                <a:srgbClr val="314E64"/>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smtClean="0">
                <a:ln>
                  <a:noFill/>
                </a:ln>
                <a:solidFill>
                  <a:srgbClr val="314E64"/>
                </a:solidFill>
                <a:effectLst/>
                <a:latin typeface="Consolas" panose="020B0609020204030204" pitchFamily="49" charset="0"/>
                <a:cs typeface="Consolas" panose="020B0609020204030204" pitchFamily="49" charset="0"/>
              </a:rPr>
              <a:t>payload </a:t>
            </a:r>
            <a:r>
              <a:rPr kumimoji="0" lang="zh-CN" b="1" i="0" u="none" strike="noStrike" cap="none" normalizeH="0" baseline="0" dirty="0" smtClean="0">
                <a:ln>
                  <a:noFill/>
                </a:ln>
                <a:solidFill>
                  <a:srgbClr val="314E64"/>
                </a:solidFill>
                <a:effectLst/>
                <a:latin typeface="Consolas" panose="020B0609020204030204" pitchFamily="49" charset="0"/>
                <a:cs typeface="Consolas" panose="020B0609020204030204" pitchFamily="49" charset="0"/>
              </a:rPr>
              <a:t>： </a:t>
            </a:r>
            <a:r>
              <a:rPr kumimoji="0" lang="zh-CN" altLang="zh-CN" b="1" i="0" u="none" strike="noStrike" cap="none" normalizeH="0" baseline="0" dirty="0" smtClean="0">
                <a:ln>
                  <a:noFill/>
                </a:ln>
                <a:solidFill>
                  <a:srgbClr val="314E64"/>
                </a:solidFill>
                <a:effectLst/>
                <a:latin typeface="Consolas" panose="020B0609020204030204" pitchFamily="49" charset="0"/>
                <a:cs typeface="Consolas" panose="020B0609020204030204" pitchFamily="49" charset="0"/>
              </a:rPr>
              <a:t>n bytes </a:t>
            </a:r>
            <a:endParaRPr kumimoji="0" lang="zh-CN" altLang="zh-CN" sz="4000" b="1" i="0" u="none" strike="noStrike" cap="none" normalizeH="0" baseline="0" dirty="0" smtClean="0">
              <a:ln>
                <a:noFill/>
              </a:ln>
              <a:solidFill>
                <a:schemeClr val="tx1"/>
              </a:solidFill>
              <a:effectLst/>
              <a:latin typeface="Arial" panose="020B0604020202020204" pitchFamily="34" charset="0"/>
            </a:endParaRPr>
          </a:p>
        </p:txBody>
      </p:sp>
      <p:sp>
        <p:nvSpPr>
          <p:cNvPr id="7" name="矩形 6"/>
          <p:cNvSpPr/>
          <p:nvPr/>
        </p:nvSpPr>
        <p:spPr>
          <a:xfrm>
            <a:off x="0" y="4725144"/>
            <a:ext cx="9100476" cy="1569660"/>
          </a:xfrm>
          <a:prstGeom prst="rect">
            <a:avLst/>
          </a:prstGeom>
        </p:spPr>
        <p:txBody>
          <a:bodyPr wrap="square">
            <a:spAutoFit/>
          </a:bodyPr>
          <a:lstStyle/>
          <a:p>
            <a:r>
              <a:rPr lang="zh-CN" altLang="en-US" sz="2400" dirty="0">
                <a:solidFill>
                  <a:srgbClr val="000000"/>
                </a:solidFill>
                <a:latin typeface="Lantinghei SC"/>
              </a:rPr>
              <a:t>这个</a:t>
            </a:r>
            <a:r>
              <a:rPr lang="en-US" altLang="zh-CN" sz="2400" dirty="0">
                <a:solidFill>
                  <a:srgbClr val="000000"/>
                </a:solidFill>
                <a:latin typeface="Lantinghei SC"/>
              </a:rPr>
              <a:t>log entries</a:t>
            </a:r>
            <a:r>
              <a:rPr lang="zh-CN" altLang="en-US" sz="2400" dirty="0">
                <a:solidFill>
                  <a:srgbClr val="000000"/>
                </a:solidFill>
                <a:latin typeface="Lantinghei SC"/>
              </a:rPr>
              <a:t>并非由一个文件构成，而是分成多个</a:t>
            </a:r>
            <a:r>
              <a:rPr lang="en-US" altLang="zh-CN" sz="2400" dirty="0">
                <a:solidFill>
                  <a:srgbClr val="000000"/>
                </a:solidFill>
                <a:latin typeface="Lantinghei SC"/>
              </a:rPr>
              <a:t>segment</a:t>
            </a:r>
            <a:r>
              <a:rPr lang="zh-CN" altLang="en-US" sz="2400" dirty="0">
                <a:solidFill>
                  <a:srgbClr val="000000"/>
                </a:solidFill>
                <a:latin typeface="Lantinghei SC"/>
              </a:rPr>
              <a:t>，每个</a:t>
            </a:r>
            <a:r>
              <a:rPr lang="en-US" altLang="zh-CN" sz="2400" dirty="0">
                <a:solidFill>
                  <a:srgbClr val="000000"/>
                </a:solidFill>
                <a:latin typeface="Lantinghei SC"/>
              </a:rPr>
              <a:t>segment</a:t>
            </a:r>
            <a:r>
              <a:rPr lang="zh-CN" altLang="en-US" sz="2400" dirty="0">
                <a:solidFill>
                  <a:srgbClr val="000000"/>
                </a:solidFill>
                <a:latin typeface="Lantinghei SC"/>
              </a:rPr>
              <a:t>以该</a:t>
            </a:r>
            <a:r>
              <a:rPr lang="en-US" altLang="zh-CN" sz="2400" dirty="0">
                <a:solidFill>
                  <a:srgbClr val="000000"/>
                </a:solidFill>
                <a:latin typeface="Lantinghei SC"/>
              </a:rPr>
              <a:t>segment</a:t>
            </a:r>
            <a:r>
              <a:rPr lang="zh-CN" altLang="en-US" sz="2400" dirty="0">
                <a:solidFill>
                  <a:srgbClr val="000000"/>
                </a:solidFill>
                <a:latin typeface="Lantinghei SC"/>
              </a:rPr>
              <a:t>第一条消息的</a:t>
            </a:r>
            <a:r>
              <a:rPr lang="en-US" altLang="zh-CN" sz="2400" dirty="0">
                <a:solidFill>
                  <a:srgbClr val="000000"/>
                </a:solidFill>
                <a:latin typeface="Lantinghei SC"/>
              </a:rPr>
              <a:t>offset</a:t>
            </a:r>
            <a:r>
              <a:rPr lang="zh-CN" altLang="en-US" sz="2400" dirty="0">
                <a:solidFill>
                  <a:srgbClr val="000000"/>
                </a:solidFill>
                <a:latin typeface="Lantinghei SC"/>
              </a:rPr>
              <a:t>命名并以“</a:t>
            </a:r>
            <a:r>
              <a:rPr lang="en-US" altLang="zh-CN" sz="2400" dirty="0">
                <a:solidFill>
                  <a:srgbClr val="000000"/>
                </a:solidFill>
                <a:latin typeface="Lantinghei SC"/>
              </a:rPr>
              <a:t>.</a:t>
            </a:r>
            <a:r>
              <a:rPr lang="en-US" altLang="zh-CN" sz="2400" dirty="0" err="1">
                <a:solidFill>
                  <a:srgbClr val="000000"/>
                </a:solidFill>
                <a:latin typeface="Lantinghei SC"/>
              </a:rPr>
              <a:t>kafka</a:t>
            </a:r>
            <a:r>
              <a:rPr lang="en-US" altLang="zh-CN" sz="2400" dirty="0">
                <a:solidFill>
                  <a:srgbClr val="000000"/>
                </a:solidFill>
                <a:latin typeface="Lantinghei SC"/>
              </a:rPr>
              <a:t>”</a:t>
            </a:r>
            <a:r>
              <a:rPr lang="zh-CN" altLang="en-US" sz="2400" dirty="0">
                <a:solidFill>
                  <a:srgbClr val="000000"/>
                </a:solidFill>
                <a:latin typeface="Lantinghei SC"/>
              </a:rPr>
              <a:t>为后缀。另外会有一个索引文件，它标明了每个</a:t>
            </a:r>
            <a:r>
              <a:rPr lang="en-US" altLang="zh-CN" sz="2400" dirty="0">
                <a:solidFill>
                  <a:srgbClr val="000000"/>
                </a:solidFill>
                <a:latin typeface="Lantinghei SC"/>
              </a:rPr>
              <a:t>segment</a:t>
            </a:r>
            <a:r>
              <a:rPr lang="zh-CN" altLang="en-US" sz="2400" dirty="0">
                <a:solidFill>
                  <a:srgbClr val="000000"/>
                </a:solidFill>
                <a:latin typeface="Lantinghei SC"/>
              </a:rPr>
              <a:t>下包含的</a:t>
            </a:r>
            <a:r>
              <a:rPr lang="en-US" altLang="zh-CN" sz="2400" dirty="0">
                <a:solidFill>
                  <a:srgbClr val="000000"/>
                </a:solidFill>
                <a:latin typeface="Lantinghei SC"/>
              </a:rPr>
              <a:t>log entry</a:t>
            </a:r>
            <a:r>
              <a:rPr lang="zh-CN" altLang="en-US" sz="2400" dirty="0">
                <a:solidFill>
                  <a:srgbClr val="000000"/>
                </a:solidFill>
                <a:latin typeface="Lantinghei SC"/>
              </a:rPr>
              <a:t>的</a:t>
            </a:r>
            <a:r>
              <a:rPr lang="en-US" altLang="zh-CN" sz="2400" dirty="0">
                <a:solidFill>
                  <a:srgbClr val="000000"/>
                </a:solidFill>
                <a:latin typeface="Lantinghei SC"/>
              </a:rPr>
              <a:t>offset</a:t>
            </a:r>
            <a:r>
              <a:rPr lang="zh-CN" altLang="en-US" sz="2400" dirty="0">
                <a:solidFill>
                  <a:srgbClr val="000000"/>
                </a:solidFill>
                <a:latin typeface="Lantinghei SC"/>
              </a:rPr>
              <a:t>范围，如下图所示。</a:t>
            </a:r>
            <a:endParaRPr lang="zh-CN" altLang="en-US" sz="2400" dirty="0"/>
          </a:p>
        </p:txBody>
      </p:sp>
    </p:spTree>
    <p:extLst>
      <p:ext uri="{BB962C8B-B14F-4D97-AF65-F5344CB8AC3E}">
        <p14:creationId xmlns:p14="http://schemas.microsoft.com/office/powerpoint/2010/main" val="836580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err="1" smtClean="0">
                <a:latin typeface="微软雅黑" pitchFamily="34" charset="-122"/>
                <a:ea typeface="微软雅黑" pitchFamily="34" charset="-122"/>
                <a:cs typeface="+mj-cs"/>
              </a:rPr>
              <a:t>Kafka_Topic&amp;Partition</a:t>
            </a:r>
            <a:endParaRPr lang="zh-CN" altLang="en-US" sz="2400" dirty="0">
              <a:latin typeface="微软雅黑" pitchFamily="34" charset="-122"/>
              <a:ea typeface="微软雅黑" pitchFamily="34" charset="-122"/>
              <a:cs typeface="+mj-cs"/>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577554"/>
            <a:ext cx="6569073" cy="6017740"/>
          </a:xfrm>
          <a:prstGeom prst="rect">
            <a:avLst/>
          </a:prstGeom>
        </p:spPr>
      </p:pic>
    </p:spTree>
    <p:extLst>
      <p:ext uri="{BB962C8B-B14F-4D97-AF65-F5344CB8AC3E}">
        <p14:creationId xmlns:p14="http://schemas.microsoft.com/office/powerpoint/2010/main" val="349861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err="1" smtClean="0">
                <a:latin typeface="微软雅黑" pitchFamily="34" charset="-122"/>
                <a:ea typeface="微软雅黑" pitchFamily="34" charset="-122"/>
                <a:cs typeface="+mj-cs"/>
              </a:rPr>
              <a:t>Kafka_Topic&amp;Partition</a:t>
            </a:r>
            <a:endParaRPr lang="zh-CN" altLang="en-US" sz="2400" dirty="0">
              <a:latin typeface="微软雅黑" pitchFamily="34" charset="-122"/>
              <a:ea typeface="微软雅黑" pitchFamily="34" charset="-122"/>
              <a:cs typeface="+mj-cs"/>
            </a:endParaRPr>
          </a:p>
        </p:txBody>
      </p:sp>
      <p:sp>
        <p:nvSpPr>
          <p:cNvPr id="2" name="矩形 1"/>
          <p:cNvSpPr/>
          <p:nvPr/>
        </p:nvSpPr>
        <p:spPr>
          <a:xfrm>
            <a:off x="0" y="586928"/>
            <a:ext cx="9036496" cy="1015663"/>
          </a:xfrm>
          <a:prstGeom prst="rect">
            <a:avLst/>
          </a:prstGeom>
        </p:spPr>
        <p:txBody>
          <a:bodyPr wrap="square">
            <a:spAutoFit/>
          </a:bodyPr>
          <a:lstStyle/>
          <a:p>
            <a:r>
              <a:rPr lang="zh-CN" altLang="en-US" dirty="0" smtClean="0">
                <a:solidFill>
                  <a:srgbClr val="000000"/>
                </a:solidFill>
                <a:latin typeface="Lantinghei SC"/>
              </a:rPr>
              <a:t>    </a:t>
            </a:r>
            <a:r>
              <a:rPr lang="zh-CN" altLang="en-US" sz="2000" dirty="0" smtClean="0">
                <a:solidFill>
                  <a:srgbClr val="000000"/>
                </a:solidFill>
                <a:latin typeface="Lantinghei SC"/>
              </a:rPr>
              <a:t>因为</a:t>
            </a:r>
            <a:r>
              <a:rPr lang="zh-CN" altLang="en-US" sz="2000" dirty="0">
                <a:solidFill>
                  <a:srgbClr val="000000"/>
                </a:solidFill>
                <a:latin typeface="Lantinghei SC"/>
              </a:rPr>
              <a:t>每条消息都被</a:t>
            </a:r>
            <a:r>
              <a:rPr lang="en-US" altLang="zh-CN" sz="2000" dirty="0">
                <a:solidFill>
                  <a:srgbClr val="000000"/>
                </a:solidFill>
                <a:latin typeface="Lantinghei SC"/>
              </a:rPr>
              <a:t>append</a:t>
            </a:r>
            <a:r>
              <a:rPr lang="zh-CN" altLang="en-US" sz="2000" dirty="0">
                <a:solidFill>
                  <a:srgbClr val="000000"/>
                </a:solidFill>
                <a:latin typeface="Lantinghei SC"/>
              </a:rPr>
              <a:t>到该</a:t>
            </a:r>
            <a:r>
              <a:rPr lang="en-US" altLang="zh-CN" sz="2000" dirty="0">
                <a:solidFill>
                  <a:srgbClr val="000000"/>
                </a:solidFill>
                <a:latin typeface="Lantinghei SC"/>
              </a:rPr>
              <a:t>Partition</a:t>
            </a:r>
            <a:r>
              <a:rPr lang="zh-CN" altLang="en-US" sz="2000" dirty="0">
                <a:solidFill>
                  <a:srgbClr val="000000"/>
                </a:solidFill>
                <a:latin typeface="Lantinghei SC"/>
              </a:rPr>
              <a:t>中，属于顺序写磁盘，因此效率非常高（</a:t>
            </a:r>
            <a:r>
              <a:rPr lang="zh-CN" altLang="en-US" sz="2000" dirty="0">
                <a:solidFill>
                  <a:srgbClr val="FF0000"/>
                </a:solidFill>
                <a:latin typeface="Lantinghei SC"/>
              </a:rPr>
              <a:t>经验证，顺序写磁盘效率比随机写内存还要高，这是</a:t>
            </a:r>
            <a:r>
              <a:rPr lang="en-US" altLang="zh-CN" sz="2000" dirty="0">
                <a:solidFill>
                  <a:srgbClr val="FF0000"/>
                </a:solidFill>
                <a:latin typeface="Lantinghei SC"/>
              </a:rPr>
              <a:t>Kafka</a:t>
            </a:r>
            <a:r>
              <a:rPr lang="zh-CN" altLang="en-US" sz="2000" dirty="0">
                <a:solidFill>
                  <a:srgbClr val="FF0000"/>
                </a:solidFill>
                <a:latin typeface="Lantinghei SC"/>
              </a:rPr>
              <a:t>高吞吐率的一个很重要的保证</a:t>
            </a:r>
            <a:r>
              <a:rPr lang="zh-CN" altLang="en-US" sz="2000" dirty="0">
                <a:solidFill>
                  <a:srgbClr val="000000"/>
                </a:solidFill>
                <a:latin typeface="Lantinghei SC"/>
              </a:rPr>
              <a:t>）</a:t>
            </a:r>
            <a:r>
              <a:rPr lang="zh-CN" altLang="en-US" dirty="0">
                <a:solidFill>
                  <a:srgbClr val="000000"/>
                </a:solidFill>
                <a:latin typeface="Lantinghei SC"/>
              </a:rPr>
              <a:t>。</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916832"/>
            <a:ext cx="8221763" cy="4014961"/>
          </a:xfrm>
          <a:prstGeom prst="rect">
            <a:avLst/>
          </a:prstGeom>
        </p:spPr>
      </p:pic>
    </p:spTree>
    <p:extLst>
      <p:ext uri="{BB962C8B-B14F-4D97-AF65-F5344CB8AC3E}">
        <p14:creationId xmlns:p14="http://schemas.microsoft.com/office/powerpoint/2010/main" val="44147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latin typeface="微软雅黑" pitchFamily="34" charset="-122"/>
                <a:ea typeface="微软雅黑" pitchFamily="34" charset="-122"/>
                <a:cs typeface="+mj-cs"/>
              </a:rPr>
              <a:t>Kafka_</a:t>
            </a:r>
            <a:r>
              <a:rPr lang="zh-CN" altLang="en-US" sz="2400" dirty="0" smtClean="0">
                <a:latin typeface="微软雅黑" pitchFamily="34" charset="-122"/>
                <a:ea typeface="微软雅黑" pitchFamily="34" charset="-122"/>
                <a:cs typeface="+mj-cs"/>
              </a:rPr>
              <a:t>数据删除</a:t>
            </a:r>
            <a:endParaRPr lang="zh-CN" altLang="en-US" sz="2400" dirty="0">
              <a:latin typeface="微软雅黑" pitchFamily="34" charset="-122"/>
              <a:ea typeface="微软雅黑" pitchFamily="34" charset="-122"/>
              <a:cs typeface="+mj-cs"/>
            </a:endParaRPr>
          </a:p>
        </p:txBody>
      </p:sp>
      <p:sp>
        <p:nvSpPr>
          <p:cNvPr id="4" name="矩形 3"/>
          <p:cNvSpPr/>
          <p:nvPr/>
        </p:nvSpPr>
        <p:spPr>
          <a:xfrm>
            <a:off x="-14458" y="582426"/>
            <a:ext cx="9158457" cy="2031325"/>
          </a:xfrm>
          <a:prstGeom prst="rect">
            <a:avLst/>
          </a:prstGeom>
        </p:spPr>
        <p:txBody>
          <a:bodyPr wrap="square">
            <a:spAutoFit/>
          </a:bodyPr>
          <a:lstStyle/>
          <a:p>
            <a:r>
              <a:rPr lang="zh-CN" altLang="en-US" dirty="0" smtClean="0">
                <a:solidFill>
                  <a:srgbClr val="000000"/>
                </a:solidFill>
                <a:latin typeface="Lantinghei SC"/>
              </a:rPr>
              <a:t>    对于</a:t>
            </a:r>
            <a:r>
              <a:rPr lang="zh-CN" altLang="en-US" dirty="0">
                <a:solidFill>
                  <a:srgbClr val="000000"/>
                </a:solidFill>
                <a:latin typeface="Lantinghei SC"/>
              </a:rPr>
              <a:t>传统的</a:t>
            </a:r>
            <a:r>
              <a:rPr lang="en-US" altLang="zh-CN" dirty="0">
                <a:solidFill>
                  <a:srgbClr val="000000"/>
                </a:solidFill>
                <a:latin typeface="Lantinghei SC"/>
              </a:rPr>
              <a:t>message queue</a:t>
            </a:r>
            <a:r>
              <a:rPr lang="zh-CN" altLang="en-US" dirty="0">
                <a:solidFill>
                  <a:srgbClr val="000000"/>
                </a:solidFill>
                <a:latin typeface="Lantinghei SC"/>
              </a:rPr>
              <a:t>而言，一般会删除已经被消费的消息，而</a:t>
            </a:r>
            <a:r>
              <a:rPr lang="en-US" altLang="zh-CN" dirty="0">
                <a:solidFill>
                  <a:srgbClr val="000000"/>
                </a:solidFill>
                <a:latin typeface="Lantinghei SC"/>
              </a:rPr>
              <a:t>Kafka</a:t>
            </a:r>
            <a:r>
              <a:rPr lang="zh-CN" altLang="en-US" dirty="0">
                <a:solidFill>
                  <a:srgbClr val="000000"/>
                </a:solidFill>
                <a:latin typeface="Lantinghei SC"/>
              </a:rPr>
              <a:t>集群会保留所有的消息，无论其被消费与否</a:t>
            </a:r>
            <a:r>
              <a:rPr lang="zh-CN" altLang="en-US" dirty="0" smtClean="0">
                <a:solidFill>
                  <a:srgbClr val="000000"/>
                </a:solidFill>
                <a:latin typeface="Lantinghei SC"/>
              </a:rPr>
              <a:t>。</a:t>
            </a:r>
            <a:endParaRPr lang="en-US" altLang="zh-CN" dirty="0" smtClean="0">
              <a:solidFill>
                <a:srgbClr val="000000"/>
              </a:solidFill>
              <a:latin typeface="Lantinghei SC"/>
            </a:endParaRPr>
          </a:p>
          <a:p>
            <a:r>
              <a:rPr lang="zh-CN" altLang="en-US" dirty="0" smtClean="0">
                <a:solidFill>
                  <a:srgbClr val="000000"/>
                </a:solidFill>
                <a:latin typeface="Lantinghei SC"/>
              </a:rPr>
              <a:t>    当然</a:t>
            </a:r>
            <a:r>
              <a:rPr lang="zh-CN" altLang="en-US" dirty="0">
                <a:solidFill>
                  <a:srgbClr val="000000"/>
                </a:solidFill>
                <a:latin typeface="Lantinghei SC"/>
              </a:rPr>
              <a:t>，因为磁盘限制，不可能永久保留所有数据（实际上也没必要），因此</a:t>
            </a:r>
            <a:r>
              <a:rPr lang="en-US" altLang="zh-CN" dirty="0">
                <a:solidFill>
                  <a:srgbClr val="000000"/>
                </a:solidFill>
                <a:latin typeface="Lantinghei SC"/>
              </a:rPr>
              <a:t>Kafka</a:t>
            </a:r>
            <a:r>
              <a:rPr lang="zh-CN" altLang="en-US" dirty="0">
                <a:solidFill>
                  <a:srgbClr val="000000"/>
                </a:solidFill>
                <a:latin typeface="Lantinghei SC"/>
              </a:rPr>
              <a:t>提供两种策略删除旧数据</a:t>
            </a:r>
            <a:r>
              <a:rPr lang="zh-CN" altLang="en-US" dirty="0" smtClean="0">
                <a:solidFill>
                  <a:srgbClr val="000000"/>
                </a:solidFill>
                <a:latin typeface="Lantinghei SC"/>
              </a:rPr>
              <a:t>。</a:t>
            </a:r>
            <a:endParaRPr lang="en-US" altLang="zh-CN" dirty="0" smtClean="0">
              <a:solidFill>
                <a:srgbClr val="000000"/>
              </a:solidFill>
              <a:latin typeface="Lantinghei SC"/>
            </a:endParaRPr>
          </a:p>
          <a:p>
            <a:r>
              <a:rPr lang="zh-CN" altLang="en-US" dirty="0" smtClean="0">
                <a:solidFill>
                  <a:srgbClr val="000000"/>
                </a:solidFill>
                <a:latin typeface="Lantinghei SC"/>
              </a:rPr>
              <a:t>一、基于时间。如</a:t>
            </a:r>
            <a:r>
              <a:rPr lang="zh-CN" altLang="en-US" dirty="0">
                <a:solidFill>
                  <a:srgbClr val="000000"/>
                </a:solidFill>
                <a:latin typeface="Lantinghei SC"/>
              </a:rPr>
              <a:t>让</a:t>
            </a:r>
            <a:r>
              <a:rPr lang="en-US" altLang="zh-CN" dirty="0">
                <a:solidFill>
                  <a:srgbClr val="000000"/>
                </a:solidFill>
                <a:latin typeface="Lantinghei SC"/>
              </a:rPr>
              <a:t>Kafka</a:t>
            </a:r>
            <a:r>
              <a:rPr lang="zh-CN" altLang="en-US" dirty="0">
                <a:solidFill>
                  <a:srgbClr val="000000"/>
                </a:solidFill>
                <a:latin typeface="Lantinghei SC"/>
              </a:rPr>
              <a:t>删除一周前的数据</a:t>
            </a:r>
            <a:endParaRPr lang="en-US" altLang="zh-CN" dirty="0" smtClean="0">
              <a:solidFill>
                <a:srgbClr val="000000"/>
              </a:solidFill>
              <a:latin typeface="Lantinghei SC"/>
            </a:endParaRPr>
          </a:p>
          <a:p>
            <a:r>
              <a:rPr lang="zh-CN" altLang="en-US" dirty="0" smtClean="0">
                <a:solidFill>
                  <a:srgbClr val="000000"/>
                </a:solidFill>
                <a:latin typeface="Lantinghei SC"/>
              </a:rPr>
              <a:t>二、基于</a:t>
            </a:r>
            <a:r>
              <a:rPr lang="en-US" altLang="zh-CN" dirty="0">
                <a:solidFill>
                  <a:srgbClr val="000000"/>
                </a:solidFill>
                <a:latin typeface="Lantinghei SC"/>
              </a:rPr>
              <a:t>Partition</a:t>
            </a:r>
            <a:r>
              <a:rPr lang="zh-CN" altLang="en-US" dirty="0">
                <a:solidFill>
                  <a:srgbClr val="000000"/>
                </a:solidFill>
                <a:latin typeface="Lantinghei SC"/>
              </a:rPr>
              <a:t>文件大小</a:t>
            </a:r>
            <a:r>
              <a:rPr lang="zh-CN" altLang="en-US" dirty="0" smtClean="0">
                <a:solidFill>
                  <a:srgbClr val="000000"/>
                </a:solidFill>
                <a:latin typeface="Lantinghei SC"/>
              </a:rPr>
              <a:t>。如</a:t>
            </a:r>
            <a:r>
              <a:rPr lang="zh-CN" altLang="en-US" dirty="0">
                <a:solidFill>
                  <a:srgbClr val="000000"/>
                </a:solidFill>
                <a:latin typeface="Lantinghei SC"/>
              </a:rPr>
              <a:t>在</a:t>
            </a:r>
            <a:r>
              <a:rPr lang="en-US" altLang="zh-CN" dirty="0">
                <a:solidFill>
                  <a:srgbClr val="000000"/>
                </a:solidFill>
                <a:latin typeface="Lantinghei SC"/>
              </a:rPr>
              <a:t>Partition</a:t>
            </a:r>
            <a:r>
              <a:rPr lang="zh-CN" altLang="en-US" dirty="0">
                <a:solidFill>
                  <a:srgbClr val="000000"/>
                </a:solidFill>
                <a:latin typeface="Lantinghei SC"/>
              </a:rPr>
              <a:t>文件超过</a:t>
            </a:r>
            <a:r>
              <a:rPr lang="en-US" altLang="zh-CN" dirty="0">
                <a:solidFill>
                  <a:srgbClr val="000000"/>
                </a:solidFill>
                <a:latin typeface="Lantinghei SC"/>
              </a:rPr>
              <a:t>1GB</a:t>
            </a:r>
            <a:r>
              <a:rPr lang="zh-CN" altLang="en-US" dirty="0">
                <a:solidFill>
                  <a:srgbClr val="000000"/>
                </a:solidFill>
                <a:latin typeface="Lantinghei SC"/>
              </a:rPr>
              <a:t>时删除旧数据</a:t>
            </a:r>
            <a:endParaRPr lang="en-US" altLang="zh-CN" dirty="0" smtClean="0">
              <a:solidFill>
                <a:srgbClr val="000000"/>
              </a:solidFill>
              <a:latin typeface="Lantinghei SC"/>
            </a:endParaRPr>
          </a:p>
          <a:p>
            <a:r>
              <a:rPr lang="zh-CN" altLang="en-US" dirty="0" smtClean="0">
                <a:solidFill>
                  <a:srgbClr val="000000"/>
                </a:solidFill>
                <a:latin typeface="Lantinghei SC"/>
              </a:rPr>
              <a:t>例如：可以</a:t>
            </a:r>
            <a:r>
              <a:rPr lang="zh-CN" altLang="en-US" dirty="0">
                <a:solidFill>
                  <a:srgbClr val="000000"/>
                </a:solidFill>
                <a:latin typeface="Lantinghei SC"/>
              </a:rPr>
              <a:t>通过配置</a:t>
            </a:r>
            <a:r>
              <a:rPr lang="en-US" altLang="zh-CN" dirty="0">
                <a:solidFill>
                  <a:srgbClr val="000000"/>
                </a:solidFill>
                <a:latin typeface="Lantinghei SC"/>
              </a:rPr>
              <a:t>$</a:t>
            </a:r>
            <a:r>
              <a:rPr lang="en-US" altLang="zh-CN" dirty="0" smtClean="0">
                <a:solidFill>
                  <a:srgbClr val="000000"/>
                </a:solidFill>
                <a:latin typeface="Lantinghei SC"/>
              </a:rPr>
              <a:t>KAFKA_HOME/</a:t>
            </a:r>
            <a:r>
              <a:rPr lang="en-US" altLang="zh-CN" dirty="0" err="1" smtClean="0">
                <a:solidFill>
                  <a:srgbClr val="000000"/>
                </a:solidFill>
                <a:latin typeface="Lantinghei SC"/>
              </a:rPr>
              <a:t>config</a:t>
            </a:r>
            <a:r>
              <a:rPr lang="en-US" altLang="zh-CN" dirty="0" smtClean="0">
                <a:solidFill>
                  <a:srgbClr val="000000"/>
                </a:solidFill>
                <a:latin typeface="Lantinghei SC"/>
              </a:rPr>
              <a:t>/</a:t>
            </a:r>
            <a:r>
              <a:rPr lang="en-US" altLang="zh-CN" dirty="0" err="1" smtClean="0">
                <a:solidFill>
                  <a:srgbClr val="000000"/>
                </a:solidFill>
                <a:latin typeface="Lantinghei SC"/>
              </a:rPr>
              <a:t>server.properties</a:t>
            </a:r>
            <a:r>
              <a:rPr lang="zh-CN" altLang="en-US" dirty="0" smtClean="0">
                <a:solidFill>
                  <a:srgbClr val="000000"/>
                </a:solidFill>
                <a:latin typeface="Lantinghei SC"/>
              </a:rPr>
              <a:t>，</a:t>
            </a:r>
            <a:r>
              <a:rPr lang="zh-CN" altLang="en-US" dirty="0">
                <a:solidFill>
                  <a:srgbClr val="000000"/>
                </a:solidFill>
                <a:latin typeface="Lantinghei SC"/>
              </a:rPr>
              <a:t>配置如下所示。</a:t>
            </a:r>
            <a:endParaRPr lang="zh-CN" altLang="en-US" dirty="0"/>
          </a:p>
        </p:txBody>
      </p:sp>
      <p:sp>
        <p:nvSpPr>
          <p:cNvPr id="5" name="Rectangle 1"/>
          <p:cNvSpPr>
            <a:spLocks noChangeArrowheads="1"/>
          </p:cNvSpPr>
          <p:nvPr/>
        </p:nvSpPr>
        <p:spPr bwMode="auto">
          <a:xfrm>
            <a:off x="107504" y="2853517"/>
            <a:ext cx="8864606" cy="3606075"/>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314E64"/>
                </a:solidFill>
                <a:effectLst/>
                <a:latin typeface="Consolas" panose="020B0609020204030204" pitchFamily="49" charset="0"/>
                <a:cs typeface="Consolas" panose="020B0609020204030204" pitchFamily="49" charset="0"/>
              </a:rPr>
              <a:t># The minimum age of a log file to be eligible for deletion </a:t>
            </a:r>
            <a:endParaRPr kumimoji="0" lang="en-US" altLang="zh-CN" sz="1600" b="1" i="0" u="none" strike="noStrike" cap="none" normalizeH="0" baseline="0" dirty="0" smtClean="0">
              <a:ln>
                <a:noFill/>
              </a:ln>
              <a:solidFill>
                <a:srgbClr val="314E64"/>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314E64"/>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log.retention.hours=168 </a:t>
            </a:r>
            <a:endParaRPr kumimoji="0" lang="en-US" altLang="zh-CN" sz="1600" b="1" i="0" u="none" strike="noStrike" cap="none" normalizeH="0" baseline="0" dirty="0" smtClean="0">
              <a:ln>
                <a:noFill/>
              </a:ln>
              <a:solidFill>
                <a:srgbClr val="314E64"/>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600" b="1" dirty="0">
              <a:solidFill>
                <a:srgbClr val="314E64"/>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314E64"/>
                </a:solidFill>
                <a:effectLst/>
                <a:latin typeface="Consolas" panose="020B0609020204030204" pitchFamily="49" charset="0"/>
                <a:cs typeface="Consolas" panose="020B0609020204030204" pitchFamily="49" charset="0"/>
              </a:rPr>
              <a:t># The maximum size of a log segment file. </a:t>
            </a:r>
            <a:endParaRPr kumimoji="0" lang="en-US" altLang="zh-CN" sz="1600" b="1" i="0" u="none" strike="noStrike" cap="none" normalizeH="0" baseline="0" dirty="0" smtClean="0">
              <a:ln>
                <a:noFill/>
              </a:ln>
              <a:solidFill>
                <a:srgbClr val="314E64"/>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314E64"/>
                </a:solidFill>
                <a:effectLst/>
                <a:latin typeface="Consolas" panose="020B0609020204030204" pitchFamily="49" charset="0"/>
                <a:cs typeface="Consolas" panose="020B0609020204030204" pitchFamily="49" charset="0"/>
              </a:rPr>
              <a:t># </a:t>
            </a:r>
            <a:r>
              <a:rPr kumimoji="0" lang="zh-CN" altLang="zh-CN" sz="1600" b="1" i="0" u="none" strike="noStrike" cap="none" normalizeH="0" baseline="0" dirty="0" smtClean="0">
                <a:ln>
                  <a:noFill/>
                </a:ln>
                <a:solidFill>
                  <a:srgbClr val="314E64"/>
                </a:solidFill>
                <a:effectLst/>
                <a:latin typeface="Consolas" panose="020B0609020204030204" pitchFamily="49" charset="0"/>
                <a:cs typeface="Consolas" panose="020B0609020204030204" pitchFamily="49" charset="0"/>
              </a:rPr>
              <a:t>When this size is reached a new log segment will be created. </a:t>
            </a:r>
            <a:endParaRPr kumimoji="0" lang="en-US" altLang="zh-CN" sz="1600" b="1" i="0" u="none" strike="noStrike" cap="none" normalizeH="0" baseline="0" dirty="0" smtClean="0">
              <a:ln>
                <a:noFill/>
              </a:ln>
              <a:solidFill>
                <a:srgbClr val="314E64"/>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314E64"/>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log.segment.bytes=1073741824 </a:t>
            </a:r>
            <a:endParaRPr kumimoji="0" lang="en-US" altLang="zh-CN" sz="1600" b="1" i="0" u="none" strike="noStrike" cap="none" normalizeH="0" baseline="0" dirty="0" smtClean="0">
              <a:ln>
                <a:noFill/>
              </a:ln>
              <a:solidFill>
                <a:srgbClr val="314E64"/>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600" b="1" dirty="0">
              <a:solidFill>
                <a:srgbClr val="314E64"/>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314E64"/>
                </a:solidFill>
                <a:effectLst/>
                <a:latin typeface="Consolas" panose="020B0609020204030204" pitchFamily="49" charset="0"/>
                <a:cs typeface="Consolas" panose="020B0609020204030204" pitchFamily="49" charset="0"/>
              </a:rPr>
              <a:t># The interval at which log segments are checked to see if they can be deleted </a:t>
            </a:r>
            <a:endParaRPr kumimoji="0" lang="en-US" altLang="zh-CN" sz="1600" b="1" i="0" u="none" strike="noStrike" cap="none" normalizeH="0" baseline="0" dirty="0" smtClean="0">
              <a:ln>
                <a:noFill/>
              </a:ln>
              <a:solidFill>
                <a:srgbClr val="314E64"/>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314E64"/>
                </a:solidFill>
                <a:effectLst/>
                <a:latin typeface="Consolas" panose="020B0609020204030204" pitchFamily="49" charset="0"/>
                <a:cs typeface="Consolas" panose="020B0609020204030204" pitchFamily="49" charset="0"/>
              </a:rPr>
              <a:t># </a:t>
            </a:r>
            <a:r>
              <a:rPr kumimoji="0" lang="zh-CN" altLang="zh-CN" sz="1600" b="1" i="0" u="none" strike="noStrike" cap="none" normalizeH="0" baseline="0" dirty="0" smtClean="0">
                <a:ln>
                  <a:noFill/>
                </a:ln>
                <a:solidFill>
                  <a:srgbClr val="314E64"/>
                </a:solidFill>
                <a:effectLst/>
                <a:latin typeface="Consolas" panose="020B0609020204030204" pitchFamily="49" charset="0"/>
                <a:cs typeface="Consolas" panose="020B0609020204030204" pitchFamily="49" charset="0"/>
              </a:rPr>
              <a:t>according to the retention policies </a:t>
            </a:r>
            <a:endParaRPr kumimoji="0" lang="en-US" altLang="zh-CN" sz="1600" b="1" i="0" u="none" strike="noStrike" cap="none" normalizeH="0" baseline="0" dirty="0" smtClean="0">
              <a:ln>
                <a:noFill/>
              </a:ln>
              <a:solidFill>
                <a:srgbClr val="314E64"/>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314E64"/>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log.retention.check.interval.ms=300000 </a:t>
            </a:r>
            <a:endParaRPr kumimoji="0" lang="en-US" altLang="zh-CN" sz="1600" b="1" i="0" u="none" strike="noStrike" cap="none" normalizeH="0" baseline="0" dirty="0" smtClean="0">
              <a:ln>
                <a:noFill/>
              </a:ln>
              <a:solidFill>
                <a:srgbClr val="314E64"/>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600" b="1" dirty="0">
              <a:solidFill>
                <a:srgbClr val="314E64"/>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314E64"/>
                </a:solidFill>
                <a:effectLst/>
                <a:latin typeface="Consolas" panose="020B0609020204030204" pitchFamily="49" charset="0"/>
                <a:cs typeface="Consolas" panose="020B0609020204030204" pitchFamily="49" charset="0"/>
              </a:rPr>
              <a:t># If log.cleaner.enable=true is set the cleaner will be enabled </a:t>
            </a:r>
            <a:endParaRPr kumimoji="0" lang="en-US" altLang="zh-CN" sz="1600" b="1" i="0" u="none" strike="noStrike" cap="none" normalizeH="0" baseline="0" dirty="0" smtClean="0">
              <a:ln>
                <a:noFill/>
              </a:ln>
              <a:solidFill>
                <a:srgbClr val="314E64"/>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314E64"/>
                </a:solidFill>
                <a:effectLst/>
                <a:latin typeface="Consolas" panose="020B0609020204030204" pitchFamily="49" charset="0"/>
                <a:cs typeface="Consolas" panose="020B0609020204030204" pitchFamily="49" charset="0"/>
              </a:rPr>
              <a:t># </a:t>
            </a:r>
            <a:r>
              <a:rPr kumimoji="0" lang="zh-CN" altLang="zh-CN" sz="1600" b="1" i="0" u="none" strike="noStrike" cap="none" normalizeH="0" baseline="0" dirty="0" smtClean="0">
                <a:ln>
                  <a:noFill/>
                </a:ln>
                <a:solidFill>
                  <a:srgbClr val="314E64"/>
                </a:solidFill>
                <a:effectLst/>
                <a:latin typeface="Consolas" panose="020B0609020204030204" pitchFamily="49" charset="0"/>
                <a:cs typeface="Consolas" panose="020B0609020204030204" pitchFamily="49" charset="0"/>
              </a:rPr>
              <a:t>and individual logs can then be marked for log compaction. </a:t>
            </a:r>
            <a:endParaRPr kumimoji="0" lang="en-US" altLang="zh-CN" sz="1600" b="1" i="0" u="none" strike="noStrike" cap="none" normalizeH="0" baseline="0" dirty="0" smtClean="0">
              <a:ln>
                <a:noFill/>
              </a:ln>
              <a:solidFill>
                <a:srgbClr val="314E64"/>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314E64"/>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log.cleaner.enable=false</a:t>
            </a:r>
            <a:r>
              <a:rPr kumimoji="0" lang="zh-CN" altLang="zh-CN" sz="1050" b="1" i="0" u="none" strike="noStrike" cap="none" normalizeH="0" baseline="0" dirty="0" smtClean="0">
                <a:ln>
                  <a:noFill/>
                </a:ln>
                <a:solidFill>
                  <a:schemeClr val="tx1"/>
                </a:solidFill>
                <a:effectLst>
                  <a:outerShdw blurRad="38100" dist="38100" dir="2700000" algn="tl">
                    <a:srgbClr val="000000">
                      <a:alpha val="43137"/>
                    </a:srgbClr>
                  </a:outerShdw>
                </a:effectLst>
              </a:rPr>
              <a:t> </a:t>
            </a:r>
            <a:endParaRPr kumimoji="0" lang="zh-CN" altLang="zh-CN" sz="36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endParaRPr>
          </a:p>
        </p:txBody>
      </p:sp>
    </p:spTree>
    <p:extLst>
      <p:ext uri="{BB962C8B-B14F-4D97-AF65-F5344CB8AC3E}">
        <p14:creationId xmlns:p14="http://schemas.microsoft.com/office/powerpoint/2010/main" val="24241973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latin typeface="微软雅黑" pitchFamily="34" charset="-122"/>
                <a:ea typeface="微软雅黑" pitchFamily="34" charset="-122"/>
                <a:cs typeface="+mj-cs"/>
              </a:rPr>
              <a:t>Kafka_</a:t>
            </a:r>
            <a:r>
              <a:rPr lang="zh-CN" altLang="en-US" sz="2400" dirty="0" smtClean="0">
                <a:latin typeface="微软雅黑" pitchFamily="34" charset="-122"/>
                <a:ea typeface="微软雅黑" pitchFamily="34" charset="-122"/>
                <a:cs typeface="+mj-cs"/>
              </a:rPr>
              <a:t>数据删除</a:t>
            </a:r>
            <a:endParaRPr lang="zh-CN" altLang="en-US" sz="2400" dirty="0">
              <a:latin typeface="微软雅黑" pitchFamily="34" charset="-122"/>
              <a:ea typeface="微软雅黑" pitchFamily="34" charset="-122"/>
              <a:cs typeface="+mj-cs"/>
            </a:endParaRPr>
          </a:p>
        </p:txBody>
      </p:sp>
      <p:sp>
        <p:nvSpPr>
          <p:cNvPr id="2" name="矩形 1"/>
          <p:cNvSpPr/>
          <p:nvPr/>
        </p:nvSpPr>
        <p:spPr>
          <a:xfrm>
            <a:off x="34131" y="692696"/>
            <a:ext cx="9144000" cy="3139321"/>
          </a:xfrm>
          <a:prstGeom prst="rect">
            <a:avLst/>
          </a:prstGeom>
        </p:spPr>
        <p:txBody>
          <a:bodyPr wrap="square">
            <a:spAutoFit/>
          </a:bodyPr>
          <a:lstStyle/>
          <a:p>
            <a:r>
              <a:rPr lang="zh-CN" altLang="en-US" dirty="0" smtClean="0">
                <a:solidFill>
                  <a:srgbClr val="000000"/>
                </a:solidFill>
                <a:latin typeface="Lantinghei SC"/>
              </a:rPr>
              <a:t>    这里</a:t>
            </a:r>
            <a:r>
              <a:rPr lang="zh-CN" altLang="en-US" dirty="0">
                <a:solidFill>
                  <a:srgbClr val="000000"/>
                </a:solidFill>
                <a:latin typeface="Lantinghei SC"/>
              </a:rPr>
              <a:t>要注意，因为</a:t>
            </a:r>
            <a:r>
              <a:rPr lang="en-US" altLang="zh-CN" dirty="0">
                <a:solidFill>
                  <a:srgbClr val="000000"/>
                </a:solidFill>
                <a:latin typeface="Lantinghei SC"/>
              </a:rPr>
              <a:t>Kafka</a:t>
            </a:r>
            <a:r>
              <a:rPr lang="zh-CN" altLang="en-US" dirty="0">
                <a:solidFill>
                  <a:srgbClr val="000000"/>
                </a:solidFill>
                <a:latin typeface="Lantinghei SC"/>
              </a:rPr>
              <a:t>读取特定消息的时间复杂度为</a:t>
            </a:r>
            <a:r>
              <a:rPr lang="en-US" altLang="zh-CN" dirty="0">
                <a:solidFill>
                  <a:srgbClr val="000000"/>
                </a:solidFill>
                <a:latin typeface="Lantinghei SC"/>
              </a:rPr>
              <a:t>O(1)</a:t>
            </a:r>
            <a:r>
              <a:rPr lang="zh-CN" altLang="en-US" dirty="0">
                <a:solidFill>
                  <a:srgbClr val="000000"/>
                </a:solidFill>
                <a:latin typeface="Lantinghei SC"/>
              </a:rPr>
              <a:t>，即与文件大小无关，所以这里</a:t>
            </a:r>
            <a:r>
              <a:rPr lang="zh-CN" altLang="en-US" b="1" dirty="0">
                <a:solidFill>
                  <a:srgbClr val="000000"/>
                </a:solidFill>
                <a:effectLst>
                  <a:outerShdw blurRad="38100" dist="38100" dir="2700000" algn="tl">
                    <a:srgbClr val="000000">
                      <a:alpha val="43137"/>
                    </a:srgbClr>
                  </a:outerShdw>
                </a:effectLst>
                <a:latin typeface="Lantinghei SC"/>
              </a:rPr>
              <a:t>删除过期文件与提高</a:t>
            </a:r>
            <a:r>
              <a:rPr lang="en-US" altLang="zh-CN" b="1" dirty="0">
                <a:solidFill>
                  <a:srgbClr val="000000"/>
                </a:solidFill>
                <a:effectLst>
                  <a:outerShdw blurRad="38100" dist="38100" dir="2700000" algn="tl">
                    <a:srgbClr val="000000">
                      <a:alpha val="43137"/>
                    </a:srgbClr>
                  </a:outerShdw>
                </a:effectLst>
                <a:latin typeface="Lantinghei SC"/>
              </a:rPr>
              <a:t>Kafka</a:t>
            </a:r>
            <a:r>
              <a:rPr lang="zh-CN" altLang="en-US" b="1" dirty="0">
                <a:solidFill>
                  <a:srgbClr val="000000"/>
                </a:solidFill>
                <a:effectLst>
                  <a:outerShdw blurRad="38100" dist="38100" dir="2700000" algn="tl">
                    <a:srgbClr val="000000">
                      <a:alpha val="43137"/>
                    </a:srgbClr>
                  </a:outerShdw>
                </a:effectLst>
                <a:latin typeface="Lantinghei SC"/>
              </a:rPr>
              <a:t>性能无关。选择怎样的删除策略只与磁盘以及具体的需求有关</a:t>
            </a:r>
            <a:r>
              <a:rPr lang="zh-CN" altLang="en-US" b="1" dirty="0" smtClean="0">
                <a:solidFill>
                  <a:srgbClr val="000000"/>
                </a:solidFill>
                <a:effectLst>
                  <a:outerShdw blurRad="38100" dist="38100" dir="2700000" algn="tl">
                    <a:srgbClr val="000000">
                      <a:alpha val="43137"/>
                    </a:srgbClr>
                  </a:outerShdw>
                </a:effectLst>
                <a:latin typeface="Lantinghei SC"/>
              </a:rPr>
              <a:t>。</a:t>
            </a:r>
            <a:endParaRPr lang="en-US" altLang="zh-CN" b="1" dirty="0" smtClean="0">
              <a:solidFill>
                <a:srgbClr val="000000"/>
              </a:solidFill>
              <a:effectLst>
                <a:outerShdw blurRad="38100" dist="38100" dir="2700000" algn="tl">
                  <a:srgbClr val="000000">
                    <a:alpha val="43137"/>
                  </a:srgbClr>
                </a:outerShdw>
              </a:effectLst>
              <a:latin typeface="Lantinghei SC"/>
            </a:endParaRPr>
          </a:p>
          <a:p>
            <a:endParaRPr lang="en-US" altLang="zh-CN" dirty="0">
              <a:solidFill>
                <a:srgbClr val="000000"/>
              </a:solidFill>
              <a:latin typeface="Lantinghei SC"/>
            </a:endParaRPr>
          </a:p>
          <a:p>
            <a:r>
              <a:rPr lang="zh-CN" altLang="en-US" dirty="0" smtClean="0">
                <a:solidFill>
                  <a:srgbClr val="000000"/>
                </a:solidFill>
                <a:latin typeface="Lantinghei SC"/>
              </a:rPr>
              <a:t>    另外</a:t>
            </a:r>
            <a:r>
              <a:rPr lang="zh-CN" altLang="en-US" dirty="0">
                <a:solidFill>
                  <a:srgbClr val="000000"/>
                </a:solidFill>
                <a:latin typeface="Lantinghei SC"/>
              </a:rPr>
              <a:t>，</a:t>
            </a:r>
            <a:r>
              <a:rPr lang="en-US" altLang="zh-CN" dirty="0">
                <a:solidFill>
                  <a:srgbClr val="000000"/>
                </a:solidFill>
                <a:latin typeface="Lantinghei SC"/>
              </a:rPr>
              <a:t>Kafka</a:t>
            </a:r>
            <a:r>
              <a:rPr lang="zh-CN" altLang="en-US" dirty="0">
                <a:solidFill>
                  <a:srgbClr val="000000"/>
                </a:solidFill>
                <a:latin typeface="Lantinghei SC"/>
              </a:rPr>
              <a:t>会为每一个</a:t>
            </a:r>
            <a:r>
              <a:rPr lang="en-US" altLang="zh-CN" dirty="0">
                <a:solidFill>
                  <a:srgbClr val="000000"/>
                </a:solidFill>
                <a:latin typeface="Lantinghei SC"/>
              </a:rPr>
              <a:t>Consumer Group</a:t>
            </a:r>
            <a:r>
              <a:rPr lang="zh-CN" altLang="en-US" dirty="0">
                <a:solidFill>
                  <a:srgbClr val="000000"/>
                </a:solidFill>
                <a:latin typeface="Lantinghei SC"/>
              </a:rPr>
              <a:t>保留一些</a:t>
            </a:r>
            <a:r>
              <a:rPr lang="en-US" altLang="zh-CN" dirty="0">
                <a:solidFill>
                  <a:srgbClr val="000000"/>
                </a:solidFill>
                <a:latin typeface="Lantinghei SC"/>
              </a:rPr>
              <a:t>metadata</a:t>
            </a:r>
            <a:r>
              <a:rPr lang="zh-CN" altLang="en-US" dirty="0">
                <a:solidFill>
                  <a:srgbClr val="000000"/>
                </a:solidFill>
                <a:latin typeface="Lantinghei SC"/>
              </a:rPr>
              <a:t>信息</a:t>
            </a:r>
            <a:r>
              <a:rPr lang="en-US" altLang="zh-CN" dirty="0">
                <a:solidFill>
                  <a:srgbClr val="000000"/>
                </a:solidFill>
                <a:latin typeface="Lantinghei SC"/>
              </a:rPr>
              <a:t>——</a:t>
            </a:r>
            <a:r>
              <a:rPr lang="zh-CN" altLang="en-US" dirty="0">
                <a:solidFill>
                  <a:srgbClr val="000000"/>
                </a:solidFill>
                <a:latin typeface="Lantinghei SC"/>
              </a:rPr>
              <a:t>当前消费的消息的</a:t>
            </a:r>
            <a:r>
              <a:rPr lang="en-US" altLang="zh-CN" dirty="0">
                <a:solidFill>
                  <a:srgbClr val="000000"/>
                </a:solidFill>
                <a:latin typeface="Lantinghei SC"/>
              </a:rPr>
              <a:t>position</a:t>
            </a:r>
            <a:r>
              <a:rPr lang="zh-CN" altLang="en-US" dirty="0">
                <a:solidFill>
                  <a:srgbClr val="000000"/>
                </a:solidFill>
                <a:latin typeface="Lantinghei SC"/>
              </a:rPr>
              <a:t>，也即</a:t>
            </a:r>
            <a:r>
              <a:rPr lang="en-US" altLang="zh-CN" dirty="0">
                <a:solidFill>
                  <a:srgbClr val="000000"/>
                </a:solidFill>
                <a:latin typeface="Lantinghei SC"/>
              </a:rPr>
              <a:t>offset</a:t>
            </a:r>
            <a:r>
              <a:rPr lang="zh-CN" altLang="en-US" dirty="0">
                <a:solidFill>
                  <a:srgbClr val="000000"/>
                </a:solidFill>
                <a:latin typeface="Lantinghei SC"/>
              </a:rPr>
              <a:t>。这个</a:t>
            </a:r>
            <a:r>
              <a:rPr lang="en-US" altLang="zh-CN" dirty="0">
                <a:solidFill>
                  <a:srgbClr val="000000"/>
                </a:solidFill>
                <a:latin typeface="Lantinghei SC"/>
              </a:rPr>
              <a:t>offset</a:t>
            </a:r>
            <a:r>
              <a:rPr lang="zh-CN" altLang="en-US" dirty="0">
                <a:solidFill>
                  <a:srgbClr val="000000"/>
                </a:solidFill>
                <a:latin typeface="Lantinghei SC"/>
              </a:rPr>
              <a:t>由</a:t>
            </a:r>
            <a:r>
              <a:rPr lang="en-US" altLang="zh-CN" dirty="0">
                <a:solidFill>
                  <a:srgbClr val="000000"/>
                </a:solidFill>
                <a:latin typeface="Lantinghei SC"/>
              </a:rPr>
              <a:t>Consumer</a:t>
            </a:r>
            <a:r>
              <a:rPr lang="zh-CN" altLang="en-US" dirty="0">
                <a:solidFill>
                  <a:srgbClr val="000000"/>
                </a:solidFill>
                <a:latin typeface="Lantinghei SC"/>
              </a:rPr>
              <a:t>控制</a:t>
            </a:r>
            <a:r>
              <a:rPr lang="zh-CN" altLang="en-US" dirty="0" smtClean="0">
                <a:solidFill>
                  <a:srgbClr val="000000"/>
                </a:solidFill>
                <a:latin typeface="Lantinghei SC"/>
              </a:rPr>
              <a:t>。</a:t>
            </a:r>
            <a:endParaRPr lang="en-US" altLang="zh-CN" dirty="0" smtClean="0">
              <a:solidFill>
                <a:srgbClr val="000000"/>
              </a:solidFill>
              <a:latin typeface="Lantinghei SC"/>
            </a:endParaRPr>
          </a:p>
          <a:p>
            <a:r>
              <a:rPr lang="zh-CN" altLang="en-US" dirty="0" smtClean="0">
                <a:solidFill>
                  <a:srgbClr val="000000"/>
                </a:solidFill>
                <a:latin typeface="Lantinghei SC"/>
              </a:rPr>
              <a:t>    正常</a:t>
            </a:r>
            <a:r>
              <a:rPr lang="zh-CN" altLang="en-US" dirty="0">
                <a:solidFill>
                  <a:srgbClr val="000000"/>
                </a:solidFill>
                <a:latin typeface="Lantinghei SC"/>
              </a:rPr>
              <a:t>情况</a:t>
            </a:r>
            <a:r>
              <a:rPr lang="zh-CN" altLang="en-US" dirty="0" smtClean="0">
                <a:solidFill>
                  <a:srgbClr val="000000"/>
                </a:solidFill>
                <a:latin typeface="Lantinghei SC"/>
              </a:rPr>
              <a:t>下，</a:t>
            </a:r>
            <a:r>
              <a:rPr lang="en-US" altLang="zh-CN" dirty="0" smtClean="0">
                <a:solidFill>
                  <a:srgbClr val="000000"/>
                </a:solidFill>
                <a:latin typeface="Lantinghei SC"/>
              </a:rPr>
              <a:t>Consumer</a:t>
            </a:r>
            <a:r>
              <a:rPr lang="zh-CN" altLang="en-US" dirty="0">
                <a:solidFill>
                  <a:srgbClr val="000000"/>
                </a:solidFill>
                <a:latin typeface="Lantinghei SC"/>
              </a:rPr>
              <a:t>会在消费完一条消息后递增该</a:t>
            </a:r>
            <a:r>
              <a:rPr lang="en-US" altLang="zh-CN" dirty="0">
                <a:solidFill>
                  <a:srgbClr val="000000"/>
                </a:solidFill>
                <a:latin typeface="Lantinghei SC"/>
              </a:rPr>
              <a:t>offset</a:t>
            </a:r>
            <a:r>
              <a:rPr lang="zh-CN" altLang="en-US" dirty="0">
                <a:solidFill>
                  <a:srgbClr val="000000"/>
                </a:solidFill>
                <a:latin typeface="Lantinghei SC"/>
              </a:rPr>
              <a:t>。当然，</a:t>
            </a:r>
            <a:r>
              <a:rPr lang="en-US" altLang="zh-CN" dirty="0">
                <a:solidFill>
                  <a:srgbClr val="000000"/>
                </a:solidFill>
                <a:latin typeface="Lantinghei SC"/>
              </a:rPr>
              <a:t>Consumer</a:t>
            </a:r>
            <a:r>
              <a:rPr lang="zh-CN" altLang="en-US" dirty="0">
                <a:solidFill>
                  <a:srgbClr val="000000"/>
                </a:solidFill>
                <a:latin typeface="Lantinghei SC"/>
              </a:rPr>
              <a:t>也可将</a:t>
            </a:r>
            <a:r>
              <a:rPr lang="en-US" altLang="zh-CN" dirty="0">
                <a:solidFill>
                  <a:srgbClr val="000000"/>
                </a:solidFill>
                <a:latin typeface="Lantinghei SC"/>
              </a:rPr>
              <a:t>offset</a:t>
            </a:r>
            <a:r>
              <a:rPr lang="zh-CN" altLang="en-US" dirty="0">
                <a:solidFill>
                  <a:srgbClr val="000000"/>
                </a:solidFill>
                <a:latin typeface="Lantinghei SC"/>
              </a:rPr>
              <a:t>设成一个较小的值，重新消费一些消息</a:t>
            </a:r>
            <a:r>
              <a:rPr lang="zh-CN" altLang="en-US" dirty="0" smtClean="0">
                <a:solidFill>
                  <a:srgbClr val="000000"/>
                </a:solidFill>
                <a:latin typeface="Lantinghei SC"/>
              </a:rPr>
              <a:t>。</a:t>
            </a:r>
            <a:endParaRPr lang="en-US" altLang="zh-CN" dirty="0" smtClean="0">
              <a:solidFill>
                <a:srgbClr val="000000"/>
              </a:solidFill>
              <a:latin typeface="Lantinghei SC"/>
            </a:endParaRPr>
          </a:p>
          <a:p>
            <a:r>
              <a:rPr lang="zh-CN" altLang="en-US" dirty="0" smtClean="0">
                <a:solidFill>
                  <a:srgbClr val="000000"/>
                </a:solidFill>
                <a:latin typeface="Lantinghei SC"/>
              </a:rPr>
              <a:t>    因为</a:t>
            </a:r>
            <a:r>
              <a:rPr lang="en-US" altLang="zh-CN" dirty="0" err="1">
                <a:solidFill>
                  <a:srgbClr val="000000"/>
                </a:solidFill>
                <a:latin typeface="Lantinghei SC"/>
              </a:rPr>
              <a:t>offet</a:t>
            </a:r>
            <a:r>
              <a:rPr lang="zh-CN" altLang="en-US" dirty="0">
                <a:solidFill>
                  <a:srgbClr val="000000"/>
                </a:solidFill>
                <a:latin typeface="Lantinghei SC"/>
              </a:rPr>
              <a:t>由</a:t>
            </a:r>
            <a:r>
              <a:rPr lang="en-US" altLang="zh-CN" dirty="0">
                <a:solidFill>
                  <a:srgbClr val="000000"/>
                </a:solidFill>
                <a:latin typeface="Lantinghei SC"/>
              </a:rPr>
              <a:t>Consumer</a:t>
            </a:r>
            <a:r>
              <a:rPr lang="zh-CN" altLang="en-US" dirty="0">
                <a:solidFill>
                  <a:srgbClr val="000000"/>
                </a:solidFill>
                <a:latin typeface="Lantinghei SC"/>
              </a:rPr>
              <a:t>控制，所以</a:t>
            </a:r>
            <a:r>
              <a:rPr lang="en-US" altLang="zh-CN" dirty="0">
                <a:solidFill>
                  <a:srgbClr val="000000"/>
                </a:solidFill>
                <a:latin typeface="Lantinghei SC"/>
              </a:rPr>
              <a:t>Kafka broker</a:t>
            </a:r>
            <a:r>
              <a:rPr lang="zh-CN" altLang="en-US" dirty="0">
                <a:solidFill>
                  <a:srgbClr val="000000"/>
                </a:solidFill>
                <a:latin typeface="Lantinghei SC"/>
              </a:rPr>
              <a:t>是无状态的，它不需要标记哪些消息被哪些消费过，也不需要通过</a:t>
            </a:r>
            <a:r>
              <a:rPr lang="en-US" altLang="zh-CN" dirty="0">
                <a:solidFill>
                  <a:srgbClr val="000000"/>
                </a:solidFill>
                <a:latin typeface="Lantinghei SC"/>
              </a:rPr>
              <a:t>broker</a:t>
            </a:r>
            <a:r>
              <a:rPr lang="zh-CN" altLang="en-US" dirty="0">
                <a:solidFill>
                  <a:srgbClr val="000000"/>
                </a:solidFill>
                <a:latin typeface="Lantinghei SC"/>
              </a:rPr>
              <a:t>去保证同一个</a:t>
            </a:r>
            <a:r>
              <a:rPr lang="en-US" altLang="zh-CN" dirty="0">
                <a:solidFill>
                  <a:srgbClr val="000000"/>
                </a:solidFill>
                <a:latin typeface="Lantinghei SC"/>
              </a:rPr>
              <a:t>Consumer Group</a:t>
            </a:r>
            <a:r>
              <a:rPr lang="zh-CN" altLang="en-US" dirty="0">
                <a:solidFill>
                  <a:srgbClr val="000000"/>
                </a:solidFill>
                <a:latin typeface="Lantinghei SC"/>
              </a:rPr>
              <a:t>只有一个</a:t>
            </a:r>
            <a:r>
              <a:rPr lang="en-US" altLang="zh-CN" dirty="0">
                <a:solidFill>
                  <a:srgbClr val="000000"/>
                </a:solidFill>
                <a:latin typeface="Lantinghei SC"/>
              </a:rPr>
              <a:t>Consumer</a:t>
            </a:r>
            <a:r>
              <a:rPr lang="zh-CN" altLang="en-US" dirty="0">
                <a:solidFill>
                  <a:srgbClr val="000000"/>
                </a:solidFill>
                <a:latin typeface="Lantinghei SC"/>
              </a:rPr>
              <a:t>能消费某一条消息，因此也就不需要锁机制，这也为</a:t>
            </a:r>
            <a:r>
              <a:rPr lang="en-US" altLang="zh-CN" dirty="0">
                <a:solidFill>
                  <a:srgbClr val="000000"/>
                </a:solidFill>
                <a:latin typeface="Lantinghei SC"/>
              </a:rPr>
              <a:t>Kafka</a:t>
            </a:r>
            <a:r>
              <a:rPr lang="zh-CN" altLang="en-US" dirty="0">
                <a:solidFill>
                  <a:srgbClr val="000000"/>
                </a:solidFill>
                <a:latin typeface="Lantinghei SC"/>
              </a:rPr>
              <a:t>的高吞吐率提供了有力保障。</a:t>
            </a:r>
            <a:endParaRPr lang="zh-CN" altLang="en-US" dirty="0"/>
          </a:p>
        </p:txBody>
      </p:sp>
    </p:spTree>
    <p:extLst>
      <p:ext uri="{BB962C8B-B14F-4D97-AF65-F5344CB8AC3E}">
        <p14:creationId xmlns:p14="http://schemas.microsoft.com/office/powerpoint/2010/main" val="23183144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err="1" smtClean="0">
                <a:latin typeface="微软雅黑" pitchFamily="34" charset="-122"/>
                <a:ea typeface="微软雅黑" pitchFamily="34" charset="-122"/>
                <a:cs typeface="+mj-cs"/>
              </a:rPr>
              <a:t>Kafka_Producer</a:t>
            </a:r>
            <a:r>
              <a:rPr lang="zh-CN" altLang="en-US" sz="2400" dirty="0" smtClean="0">
                <a:latin typeface="微软雅黑" pitchFamily="34" charset="-122"/>
                <a:ea typeface="微软雅黑" pitchFamily="34" charset="-122"/>
                <a:cs typeface="+mj-cs"/>
              </a:rPr>
              <a:t>消息路由</a:t>
            </a:r>
            <a:endParaRPr lang="zh-CN" altLang="en-US" sz="2400" dirty="0">
              <a:latin typeface="微软雅黑" pitchFamily="34" charset="-122"/>
              <a:ea typeface="微软雅黑" pitchFamily="34" charset="-122"/>
              <a:cs typeface="+mj-cs"/>
            </a:endParaRPr>
          </a:p>
        </p:txBody>
      </p:sp>
      <p:sp>
        <p:nvSpPr>
          <p:cNvPr id="3" name="矩形 2"/>
          <p:cNvSpPr/>
          <p:nvPr/>
        </p:nvSpPr>
        <p:spPr>
          <a:xfrm>
            <a:off x="34131" y="764704"/>
            <a:ext cx="9144000" cy="6340197"/>
          </a:xfrm>
          <a:prstGeom prst="rect">
            <a:avLst/>
          </a:prstGeom>
        </p:spPr>
        <p:txBody>
          <a:bodyPr wrap="square">
            <a:spAutoFit/>
          </a:bodyPr>
          <a:lstStyle/>
          <a:p>
            <a:r>
              <a:rPr lang="zh-CN" altLang="en-US" sz="2400" b="1" dirty="0" smtClean="0">
                <a:solidFill>
                  <a:srgbClr val="000000"/>
                </a:solidFill>
                <a:effectLst>
                  <a:outerShdw blurRad="38100" dist="38100" dir="2700000" algn="tl">
                    <a:srgbClr val="000000">
                      <a:alpha val="43137"/>
                    </a:srgbClr>
                  </a:outerShdw>
                </a:effectLst>
                <a:latin typeface="Lantinghei SC"/>
              </a:rPr>
              <a:t>一、概述</a:t>
            </a:r>
            <a:endParaRPr lang="en-US" altLang="zh-CN" sz="2400" b="1" dirty="0" smtClean="0">
              <a:solidFill>
                <a:srgbClr val="000000"/>
              </a:solidFill>
              <a:effectLst>
                <a:outerShdw blurRad="38100" dist="38100" dir="2700000" algn="tl">
                  <a:srgbClr val="000000">
                    <a:alpha val="43137"/>
                  </a:srgbClr>
                </a:outerShdw>
              </a:effectLst>
              <a:latin typeface="Lantinghei SC"/>
            </a:endParaRPr>
          </a:p>
          <a:p>
            <a:r>
              <a:rPr lang="en-US" altLang="zh-CN" dirty="0" smtClean="0">
                <a:solidFill>
                  <a:srgbClr val="000000"/>
                </a:solidFill>
                <a:latin typeface="Lantinghei SC"/>
              </a:rPr>
              <a:t>    Producer</a:t>
            </a:r>
            <a:r>
              <a:rPr lang="zh-CN" altLang="en-US" dirty="0">
                <a:solidFill>
                  <a:srgbClr val="000000"/>
                </a:solidFill>
                <a:latin typeface="Lantinghei SC"/>
              </a:rPr>
              <a:t>发送消息到</a:t>
            </a:r>
            <a:r>
              <a:rPr lang="en-US" altLang="zh-CN" dirty="0">
                <a:solidFill>
                  <a:srgbClr val="000000"/>
                </a:solidFill>
                <a:latin typeface="Lantinghei SC"/>
              </a:rPr>
              <a:t>broker</a:t>
            </a:r>
            <a:r>
              <a:rPr lang="zh-CN" altLang="en-US" dirty="0">
                <a:solidFill>
                  <a:srgbClr val="000000"/>
                </a:solidFill>
                <a:latin typeface="Lantinghei SC"/>
              </a:rPr>
              <a:t>时，会根据</a:t>
            </a:r>
            <a:r>
              <a:rPr lang="en-US" altLang="zh-CN" dirty="0" err="1">
                <a:solidFill>
                  <a:srgbClr val="000000"/>
                </a:solidFill>
                <a:latin typeface="Lantinghei SC"/>
              </a:rPr>
              <a:t>Paritition</a:t>
            </a:r>
            <a:r>
              <a:rPr lang="zh-CN" altLang="en-US" dirty="0">
                <a:solidFill>
                  <a:srgbClr val="000000"/>
                </a:solidFill>
                <a:latin typeface="Lantinghei SC"/>
              </a:rPr>
              <a:t>机制选择将其存储到哪一个</a:t>
            </a:r>
            <a:r>
              <a:rPr lang="en-US" altLang="zh-CN" dirty="0">
                <a:solidFill>
                  <a:srgbClr val="000000"/>
                </a:solidFill>
                <a:latin typeface="Lantinghei SC"/>
              </a:rPr>
              <a:t>Partition</a:t>
            </a:r>
            <a:r>
              <a:rPr lang="zh-CN" altLang="en-US" dirty="0" smtClean="0">
                <a:solidFill>
                  <a:srgbClr val="000000"/>
                </a:solidFill>
                <a:latin typeface="Lantinghei SC"/>
              </a:rPr>
              <a:t>。</a:t>
            </a:r>
            <a:endParaRPr lang="en-US" altLang="zh-CN" dirty="0" smtClean="0">
              <a:solidFill>
                <a:srgbClr val="000000"/>
              </a:solidFill>
              <a:latin typeface="Lantinghei SC"/>
            </a:endParaRPr>
          </a:p>
          <a:p>
            <a:r>
              <a:rPr lang="zh-CN" altLang="en-US" dirty="0" smtClean="0">
                <a:solidFill>
                  <a:srgbClr val="000000"/>
                </a:solidFill>
                <a:latin typeface="Lantinghei SC"/>
              </a:rPr>
              <a:t>    如果</a:t>
            </a:r>
            <a:r>
              <a:rPr lang="en-US" altLang="zh-CN" dirty="0">
                <a:solidFill>
                  <a:srgbClr val="000000"/>
                </a:solidFill>
                <a:latin typeface="Lantinghei SC"/>
              </a:rPr>
              <a:t>Partition</a:t>
            </a:r>
            <a:r>
              <a:rPr lang="zh-CN" altLang="en-US" dirty="0">
                <a:solidFill>
                  <a:srgbClr val="000000"/>
                </a:solidFill>
                <a:latin typeface="Lantinghei SC"/>
              </a:rPr>
              <a:t>机制设置合理，所有消息可以均匀分布到不同的</a:t>
            </a:r>
            <a:r>
              <a:rPr lang="en-US" altLang="zh-CN" dirty="0">
                <a:solidFill>
                  <a:srgbClr val="000000"/>
                </a:solidFill>
                <a:latin typeface="Lantinghei SC"/>
              </a:rPr>
              <a:t>Partition</a:t>
            </a:r>
            <a:r>
              <a:rPr lang="zh-CN" altLang="en-US" dirty="0">
                <a:solidFill>
                  <a:srgbClr val="000000"/>
                </a:solidFill>
                <a:latin typeface="Lantinghei SC"/>
              </a:rPr>
              <a:t>里，这样就实现了负载均衡</a:t>
            </a:r>
            <a:r>
              <a:rPr lang="zh-CN" altLang="en-US" dirty="0" smtClean="0">
                <a:solidFill>
                  <a:srgbClr val="000000"/>
                </a:solidFill>
                <a:latin typeface="Lantinghei SC"/>
              </a:rPr>
              <a:t>。</a:t>
            </a:r>
            <a:endParaRPr lang="en-US" altLang="zh-CN" dirty="0" smtClean="0">
              <a:solidFill>
                <a:srgbClr val="000000"/>
              </a:solidFill>
              <a:latin typeface="Lantinghei SC"/>
            </a:endParaRPr>
          </a:p>
          <a:p>
            <a:r>
              <a:rPr lang="zh-CN" altLang="en-US" dirty="0" smtClean="0">
                <a:solidFill>
                  <a:srgbClr val="000000"/>
                </a:solidFill>
                <a:latin typeface="Lantinghei SC"/>
              </a:rPr>
              <a:t>    如果</a:t>
            </a:r>
            <a:r>
              <a:rPr lang="zh-CN" altLang="en-US" dirty="0">
                <a:solidFill>
                  <a:srgbClr val="000000"/>
                </a:solidFill>
                <a:latin typeface="Lantinghei SC"/>
              </a:rPr>
              <a:t>一个</a:t>
            </a:r>
            <a:r>
              <a:rPr lang="en-US" altLang="zh-CN" dirty="0">
                <a:solidFill>
                  <a:srgbClr val="000000"/>
                </a:solidFill>
                <a:latin typeface="Lantinghei SC"/>
              </a:rPr>
              <a:t>Topic</a:t>
            </a:r>
            <a:r>
              <a:rPr lang="zh-CN" altLang="en-US" dirty="0">
                <a:solidFill>
                  <a:srgbClr val="000000"/>
                </a:solidFill>
                <a:latin typeface="Lantinghei SC"/>
              </a:rPr>
              <a:t>对应一个文件，那这个文件所在的机器</a:t>
            </a:r>
            <a:r>
              <a:rPr lang="en-US" altLang="zh-CN" dirty="0">
                <a:solidFill>
                  <a:srgbClr val="000000"/>
                </a:solidFill>
                <a:latin typeface="Lantinghei SC"/>
              </a:rPr>
              <a:t>I/O</a:t>
            </a:r>
            <a:r>
              <a:rPr lang="zh-CN" altLang="en-US" dirty="0">
                <a:solidFill>
                  <a:srgbClr val="000000"/>
                </a:solidFill>
                <a:latin typeface="Lantinghei SC"/>
              </a:rPr>
              <a:t>将会成为这个</a:t>
            </a:r>
            <a:r>
              <a:rPr lang="en-US" altLang="zh-CN" dirty="0">
                <a:solidFill>
                  <a:srgbClr val="000000"/>
                </a:solidFill>
                <a:latin typeface="Lantinghei SC"/>
              </a:rPr>
              <a:t>Topic</a:t>
            </a:r>
            <a:r>
              <a:rPr lang="zh-CN" altLang="en-US" dirty="0">
                <a:solidFill>
                  <a:srgbClr val="000000"/>
                </a:solidFill>
                <a:latin typeface="Lantinghei SC"/>
              </a:rPr>
              <a:t>的性能瓶颈，而有了</a:t>
            </a:r>
            <a:r>
              <a:rPr lang="en-US" altLang="zh-CN" dirty="0">
                <a:solidFill>
                  <a:srgbClr val="000000"/>
                </a:solidFill>
                <a:latin typeface="Lantinghei SC"/>
              </a:rPr>
              <a:t>Partition</a:t>
            </a:r>
            <a:r>
              <a:rPr lang="zh-CN" altLang="en-US" dirty="0">
                <a:solidFill>
                  <a:srgbClr val="000000"/>
                </a:solidFill>
                <a:latin typeface="Lantinghei SC"/>
              </a:rPr>
              <a:t>后，不同的消息可以并行写入不同</a:t>
            </a:r>
            <a:r>
              <a:rPr lang="en-US" altLang="zh-CN" dirty="0">
                <a:solidFill>
                  <a:srgbClr val="000000"/>
                </a:solidFill>
                <a:latin typeface="Lantinghei SC"/>
              </a:rPr>
              <a:t>broker</a:t>
            </a:r>
            <a:r>
              <a:rPr lang="zh-CN" altLang="en-US" dirty="0">
                <a:solidFill>
                  <a:srgbClr val="000000"/>
                </a:solidFill>
                <a:latin typeface="Lantinghei SC"/>
              </a:rPr>
              <a:t>的不同</a:t>
            </a:r>
            <a:r>
              <a:rPr lang="en-US" altLang="zh-CN" dirty="0">
                <a:solidFill>
                  <a:srgbClr val="000000"/>
                </a:solidFill>
                <a:latin typeface="Lantinghei SC"/>
              </a:rPr>
              <a:t>Partition</a:t>
            </a:r>
            <a:r>
              <a:rPr lang="zh-CN" altLang="en-US" dirty="0">
                <a:solidFill>
                  <a:srgbClr val="000000"/>
                </a:solidFill>
                <a:latin typeface="Lantinghei SC"/>
              </a:rPr>
              <a:t>里，极大的提高了吞吐率</a:t>
            </a:r>
            <a:r>
              <a:rPr lang="zh-CN" altLang="en-US" dirty="0" smtClean="0">
                <a:solidFill>
                  <a:srgbClr val="000000"/>
                </a:solidFill>
                <a:latin typeface="Lantinghei SC"/>
              </a:rPr>
              <a:t>。</a:t>
            </a:r>
            <a:endParaRPr lang="en-US" altLang="zh-CN" dirty="0" smtClean="0">
              <a:solidFill>
                <a:srgbClr val="000000"/>
              </a:solidFill>
              <a:latin typeface="Lantinghei SC"/>
            </a:endParaRPr>
          </a:p>
          <a:p>
            <a:endParaRPr lang="en-US" altLang="zh-CN" dirty="0" smtClean="0">
              <a:solidFill>
                <a:srgbClr val="000000"/>
              </a:solidFill>
              <a:latin typeface="Lantinghei SC"/>
            </a:endParaRPr>
          </a:p>
          <a:p>
            <a:r>
              <a:rPr lang="zh-CN" altLang="en-US" sz="2400" b="1" dirty="0">
                <a:solidFill>
                  <a:srgbClr val="000000"/>
                </a:solidFill>
                <a:effectLst>
                  <a:outerShdw blurRad="38100" dist="38100" dir="2700000" algn="tl">
                    <a:srgbClr val="000000">
                      <a:alpha val="43137"/>
                    </a:srgbClr>
                  </a:outerShdw>
                </a:effectLst>
                <a:latin typeface="Lantinghei SC"/>
              </a:rPr>
              <a:t>二、消息路由的具体实现</a:t>
            </a:r>
            <a:endParaRPr lang="en-US" altLang="zh-CN" sz="2400" b="1" dirty="0">
              <a:solidFill>
                <a:srgbClr val="000000"/>
              </a:solidFill>
              <a:effectLst>
                <a:outerShdw blurRad="38100" dist="38100" dir="2700000" algn="tl">
                  <a:srgbClr val="000000">
                    <a:alpha val="43137"/>
                  </a:srgbClr>
                </a:outerShdw>
              </a:effectLst>
              <a:latin typeface="Lantinghei SC"/>
            </a:endParaRPr>
          </a:p>
          <a:p>
            <a:r>
              <a:rPr lang="en-US" altLang="zh-CN" sz="2400" b="1" dirty="0" smtClean="0">
                <a:solidFill>
                  <a:srgbClr val="000000"/>
                </a:solidFill>
                <a:effectLst>
                  <a:outerShdw blurRad="38100" dist="38100" dir="2700000" algn="tl">
                    <a:srgbClr val="000000">
                      <a:alpha val="43137"/>
                    </a:srgbClr>
                  </a:outerShdw>
                </a:effectLst>
                <a:latin typeface="Lantinghei SC"/>
              </a:rPr>
              <a:t>1</a:t>
            </a:r>
            <a:r>
              <a:rPr lang="zh-CN" altLang="en-US" sz="2400" b="1" dirty="0" smtClean="0">
                <a:solidFill>
                  <a:srgbClr val="000000"/>
                </a:solidFill>
                <a:effectLst>
                  <a:outerShdw blurRad="38100" dist="38100" dir="2700000" algn="tl">
                    <a:srgbClr val="000000">
                      <a:alpha val="43137"/>
                    </a:srgbClr>
                  </a:outerShdw>
                </a:effectLst>
                <a:latin typeface="Lantinghei SC"/>
              </a:rPr>
              <a:t>、</a:t>
            </a:r>
            <a:r>
              <a:rPr lang="en-US" altLang="zh-CN" sz="2400" b="1" dirty="0" smtClean="0">
                <a:solidFill>
                  <a:srgbClr val="000000"/>
                </a:solidFill>
                <a:effectLst>
                  <a:outerShdw blurRad="38100" dist="38100" dir="2700000" algn="tl">
                    <a:srgbClr val="000000">
                      <a:alpha val="43137"/>
                    </a:srgbClr>
                  </a:outerShdw>
                </a:effectLst>
                <a:latin typeface="Lantinghei SC"/>
              </a:rPr>
              <a:t>partition</a:t>
            </a:r>
            <a:r>
              <a:rPr lang="zh-CN" altLang="en-US" sz="2400" b="1" dirty="0" smtClean="0">
                <a:solidFill>
                  <a:srgbClr val="000000"/>
                </a:solidFill>
                <a:effectLst>
                  <a:outerShdw blurRad="38100" dist="38100" dir="2700000" algn="tl">
                    <a:srgbClr val="000000">
                      <a:alpha val="43137"/>
                    </a:srgbClr>
                  </a:outerShdw>
                </a:effectLst>
                <a:latin typeface="Lantinghei SC"/>
              </a:rPr>
              <a:t>数。</a:t>
            </a:r>
            <a:r>
              <a:rPr lang="zh-CN" altLang="en-US" dirty="0" smtClean="0">
                <a:solidFill>
                  <a:srgbClr val="000000"/>
                </a:solidFill>
                <a:latin typeface="Lantinghei SC"/>
              </a:rPr>
              <a:t>可以</a:t>
            </a:r>
            <a:r>
              <a:rPr lang="zh-CN" altLang="en-US" dirty="0">
                <a:solidFill>
                  <a:srgbClr val="000000"/>
                </a:solidFill>
                <a:latin typeface="Lantinghei SC"/>
              </a:rPr>
              <a:t>在</a:t>
            </a:r>
            <a:r>
              <a:rPr lang="en-US" altLang="zh-CN" dirty="0">
                <a:solidFill>
                  <a:srgbClr val="000000"/>
                </a:solidFill>
                <a:latin typeface="Lantinghei SC"/>
              </a:rPr>
              <a:t>$KAFKA_HOME/</a:t>
            </a:r>
            <a:r>
              <a:rPr lang="en-US" altLang="zh-CN" dirty="0" err="1">
                <a:solidFill>
                  <a:srgbClr val="000000"/>
                </a:solidFill>
                <a:latin typeface="Lantinghei SC"/>
              </a:rPr>
              <a:t>config</a:t>
            </a:r>
            <a:r>
              <a:rPr lang="en-US" altLang="zh-CN" dirty="0">
                <a:solidFill>
                  <a:srgbClr val="000000"/>
                </a:solidFill>
                <a:latin typeface="Lantinghei SC"/>
              </a:rPr>
              <a:t>/</a:t>
            </a:r>
            <a:r>
              <a:rPr lang="en-US" altLang="zh-CN" dirty="0" err="1">
                <a:solidFill>
                  <a:srgbClr val="000000"/>
                </a:solidFill>
                <a:latin typeface="Lantinghei SC"/>
              </a:rPr>
              <a:t>server.properties</a:t>
            </a:r>
            <a:r>
              <a:rPr lang="zh-CN" altLang="en-US" dirty="0">
                <a:solidFill>
                  <a:srgbClr val="000000"/>
                </a:solidFill>
                <a:latin typeface="Lantinghei SC"/>
              </a:rPr>
              <a:t>中通过配置项</a:t>
            </a:r>
            <a:r>
              <a:rPr lang="en-US" altLang="zh-CN" dirty="0" err="1">
                <a:solidFill>
                  <a:srgbClr val="000000"/>
                </a:solidFill>
                <a:latin typeface="Lantinghei SC"/>
              </a:rPr>
              <a:t>num.partitions</a:t>
            </a:r>
            <a:r>
              <a:rPr lang="zh-CN" altLang="en-US" dirty="0">
                <a:solidFill>
                  <a:srgbClr val="000000"/>
                </a:solidFill>
                <a:latin typeface="Lantinghei SC"/>
              </a:rPr>
              <a:t>来指定新建</a:t>
            </a:r>
            <a:r>
              <a:rPr lang="en-US" altLang="zh-CN" dirty="0">
                <a:solidFill>
                  <a:srgbClr val="000000"/>
                </a:solidFill>
                <a:latin typeface="Lantinghei SC"/>
              </a:rPr>
              <a:t>Topic</a:t>
            </a:r>
            <a:r>
              <a:rPr lang="zh-CN" altLang="en-US" dirty="0">
                <a:solidFill>
                  <a:srgbClr val="000000"/>
                </a:solidFill>
                <a:latin typeface="Lantinghei SC"/>
              </a:rPr>
              <a:t>的默认</a:t>
            </a:r>
            <a:r>
              <a:rPr lang="en-US" altLang="zh-CN" dirty="0">
                <a:solidFill>
                  <a:srgbClr val="000000"/>
                </a:solidFill>
                <a:latin typeface="Lantinghei SC"/>
              </a:rPr>
              <a:t>Partition</a:t>
            </a:r>
            <a:r>
              <a:rPr lang="zh-CN" altLang="en-US" dirty="0">
                <a:solidFill>
                  <a:srgbClr val="000000"/>
                </a:solidFill>
                <a:latin typeface="Lantinghei SC"/>
              </a:rPr>
              <a:t>数量，也可在创建</a:t>
            </a:r>
            <a:r>
              <a:rPr lang="en-US" altLang="zh-CN" dirty="0">
                <a:solidFill>
                  <a:srgbClr val="000000"/>
                </a:solidFill>
                <a:latin typeface="Lantinghei SC"/>
              </a:rPr>
              <a:t>Topic</a:t>
            </a:r>
            <a:r>
              <a:rPr lang="zh-CN" altLang="en-US" dirty="0">
                <a:solidFill>
                  <a:srgbClr val="000000"/>
                </a:solidFill>
                <a:latin typeface="Lantinghei SC"/>
              </a:rPr>
              <a:t>时通过参数指定，同时也可以在</a:t>
            </a:r>
            <a:r>
              <a:rPr lang="en-US" altLang="zh-CN" dirty="0">
                <a:solidFill>
                  <a:srgbClr val="000000"/>
                </a:solidFill>
                <a:latin typeface="Lantinghei SC"/>
              </a:rPr>
              <a:t>Topic</a:t>
            </a:r>
            <a:r>
              <a:rPr lang="zh-CN" altLang="en-US" dirty="0">
                <a:solidFill>
                  <a:srgbClr val="000000"/>
                </a:solidFill>
                <a:latin typeface="Lantinghei SC"/>
              </a:rPr>
              <a:t>创建之后通过</a:t>
            </a:r>
            <a:r>
              <a:rPr lang="en-US" altLang="zh-CN" dirty="0">
                <a:solidFill>
                  <a:srgbClr val="000000"/>
                </a:solidFill>
                <a:latin typeface="Lantinghei SC"/>
              </a:rPr>
              <a:t>Kafka</a:t>
            </a:r>
            <a:r>
              <a:rPr lang="zh-CN" altLang="en-US" dirty="0">
                <a:solidFill>
                  <a:srgbClr val="000000"/>
                </a:solidFill>
                <a:latin typeface="Lantinghei SC"/>
              </a:rPr>
              <a:t>提供的工具修改</a:t>
            </a:r>
            <a:r>
              <a:rPr lang="zh-CN" altLang="en-US" dirty="0" smtClean="0">
                <a:solidFill>
                  <a:srgbClr val="000000"/>
                </a:solidFill>
                <a:latin typeface="Lantinghei SC"/>
              </a:rPr>
              <a:t>。</a:t>
            </a:r>
            <a:endParaRPr lang="en-US" altLang="zh-CN" dirty="0" smtClean="0">
              <a:solidFill>
                <a:srgbClr val="000000"/>
              </a:solidFill>
              <a:latin typeface="Lantinghei SC"/>
            </a:endParaRPr>
          </a:p>
          <a:p>
            <a:r>
              <a:rPr lang="en-US" altLang="zh-CN" sz="2400" b="1" dirty="0" smtClean="0">
                <a:solidFill>
                  <a:srgbClr val="000000"/>
                </a:solidFill>
                <a:effectLst>
                  <a:outerShdw blurRad="38100" dist="38100" dir="2700000" algn="tl">
                    <a:srgbClr val="000000">
                      <a:alpha val="43137"/>
                    </a:srgbClr>
                  </a:outerShdw>
                </a:effectLst>
                <a:latin typeface="Lantinghei SC"/>
              </a:rPr>
              <a:t>2</a:t>
            </a:r>
            <a:r>
              <a:rPr lang="zh-CN" altLang="en-US" sz="2400" b="1" dirty="0" smtClean="0">
                <a:solidFill>
                  <a:srgbClr val="000000"/>
                </a:solidFill>
                <a:effectLst>
                  <a:outerShdw blurRad="38100" dist="38100" dir="2700000" algn="tl">
                    <a:srgbClr val="000000">
                      <a:alpha val="43137"/>
                    </a:srgbClr>
                  </a:outerShdw>
                </a:effectLst>
                <a:latin typeface="Lantinghei SC"/>
              </a:rPr>
              <a:t>、消息对应的</a:t>
            </a:r>
            <a:r>
              <a:rPr lang="en-US" altLang="zh-CN" sz="2400" b="1" dirty="0" smtClean="0">
                <a:solidFill>
                  <a:srgbClr val="000000"/>
                </a:solidFill>
                <a:effectLst>
                  <a:outerShdw blurRad="38100" dist="38100" dir="2700000" algn="tl">
                    <a:srgbClr val="000000">
                      <a:alpha val="43137"/>
                    </a:srgbClr>
                  </a:outerShdw>
                </a:effectLst>
                <a:latin typeface="Lantinghei SC"/>
              </a:rPr>
              <a:t>key</a:t>
            </a:r>
            <a:r>
              <a:rPr lang="zh-CN" altLang="en-US" sz="2400" b="1" dirty="0" smtClean="0">
                <a:solidFill>
                  <a:srgbClr val="000000"/>
                </a:solidFill>
                <a:effectLst>
                  <a:outerShdw blurRad="38100" dist="38100" dir="2700000" algn="tl">
                    <a:srgbClr val="000000">
                      <a:alpha val="43137"/>
                    </a:srgbClr>
                  </a:outerShdw>
                </a:effectLst>
                <a:latin typeface="Lantinghei SC"/>
              </a:rPr>
              <a:t>。</a:t>
            </a:r>
            <a:r>
              <a:rPr lang="zh-CN" altLang="en-US" sz="2000" dirty="0" smtClean="0">
                <a:solidFill>
                  <a:srgbClr val="000000"/>
                </a:solidFill>
                <a:latin typeface="Lantinghei SC"/>
              </a:rPr>
              <a:t>在</a:t>
            </a:r>
            <a:r>
              <a:rPr lang="zh-CN" altLang="en-US" sz="2000" dirty="0">
                <a:solidFill>
                  <a:srgbClr val="000000"/>
                </a:solidFill>
                <a:latin typeface="Lantinghei SC"/>
              </a:rPr>
              <a:t>发送一条消息时，可以指定这条消息的</a:t>
            </a:r>
            <a:r>
              <a:rPr lang="en-US" altLang="zh-CN" sz="2000" dirty="0">
                <a:solidFill>
                  <a:srgbClr val="000000"/>
                </a:solidFill>
                <a:latin typeface="Lantinghei SC"/>
              </a:rPr>
              <a:t>key</a:t>
            </a:r>
            <a:r>
              <a:rPr lang="zh-CN" altLang="en-US" sz="2000" dirty="0">
                <a:solidFill>
                  <a:srgbClr val="000000"/>
                </a:solidFill>
                <a:latin typeface="Lantinghei SC"/>
              </a:rPr>
              <a:t>，</a:t>
            </a:r>
            <a:r>
              <a:rPr lang="en-US" altLang="zh-CN" sz="2000" dirty="0">
                <a:solidFill>
                  <a:srgbClr val="000000"/>
                </a:solidFill>
                <a:latin typeface="Lantinghei SC"/>
              </a:rPr>
              <a:t>Producer</a:t>
            </a:r>
            <a:r>
              <a:rPr lang="zh-CN" altLang="en-US" sz="2000" dirty="0">
                <a:solidFill>
                  <a:srgbClr val="000000"/>
                </a:solidFill>
                <a:latin typeface="Lantinghei SC"/>
              </a:rPr>
              <a:t>根据这个</a:t>
            </a:r>
            <a:r>
              <a:rPr lang="en-US" altLang="zh-CN" sz="2000" dirty="0">
                <a:solidFill>
                  <a:srgbClr val="000000"/>
                </a:solidFill>
                <a:latin typeface="Lantinghei SC"/>
              </a:rPr>
              <a:t>key</a:t>
            </a:r>
            <a:r>
              <a:rPr lang="zh-CN" altLang="en-US" sz="2000" dirty="0">
                <a:solidFill>
                  <a:srgbClr val="000000"/>
                </a:solidFill>
                <a:latin typeface="Lantinghei SC"/>
              </a:rPr>
              <a:t>和</a:t>
            </a:r>
            <a:r>
              <a:rPr lang="en-US" altLang="zh-CN" sz="2000" dirty="0">
                <a:solidFill>
                  <a:srgbClr val="000000"/>
                </a:solidFill>
                <a:latin typeface="Lantinghei SC"/>
              </a:rPr>
              <a:t>Partition</a:t>
            </a:r>
            <a:r>
              <a:rPr lang="zh-CN" altLang="en-US" sz="2000" dirty="0">
                <a:solidFill>
                  <a:srgbClr val="000000"/>
                </a:solidFill>
                <a:latin typeface="Lantinghei SC"/>
              </a:rPr>
              <a:t>机制来判断应该将这条消息发送到哪个</a:t>
            </a:r>
            <a:r>
              <a:rPr lang="en-US" altLang="zh-CN" sz="2000" dirty="0" err="1">
                <a:solidFill>
                  <a:srgbClr val="000000"/>
                </a:solidFill>
                <a:latin typeface="Lantinghei SC"/>
              </a:rPr>
              <a:t>Parition</a:t>
            </a:r>
            <a:r>
              <a:rPr lang="zh-CN" altLang="en-US" sz="2000" dirty="0" smtClean="0">
                <a:solidFill>
                  <a:srgbClr val="000000"/>
                </a:solidFill>
                <a:latin typeface="Lantinghei SC"/>
              </a:rPr>
              <a:t>。</a:t>
            </a:r>
            <a:endParaRPr lang="en-US" altLang="zh-CN" sz="1600" dirty="0" smtClean="0">
              <a:solidFill>
                <a:srgbClr val="000000"/>
              </a:solidFill>
              <a:latin typeface="Lantinghei SC"/>
            </a:endParaRPr>
          </a:p>
          <a:p>
            <a:r>
              <a:rPr lang="en-US" altLang="zh-CN" sz="2400" b="1" dirty="0" smtClean="0">
                <a:solidFill>
                  <a:srgbClr val="000000"/>
                </a:solidFill>
                <a:effectLst>
                  <a:outerShdw blurRad="38100" dist="38100" dir="2700000" algn="tl">
                    <a:srgbClr val="000000">
                      <a:alpha val="43137"/>
                    </a:srgbClr>
                  </a:outerShdw>
                </a:effectLst>
                <a:latin typeface="Lantinghei SC"/>
              </a:rPr>
              <a:t>3</a:t>
            </a:r>
            <a:r>
              <a:rPr lang="zh-CN" altLang="en-US" sz="2400" b="1" dirty="0" smtClean="0">
                <a:solidFill>
                  <a:srgbClr val="000000"/>
                </a:solidFill>
                <a:effectLst>
                  <a:outerShdw blurRad="38100" dist="38100" dir="2700000" algn="tl">
                    <a:srgbClr val="000000">
                      <a:alpha val="43137"/>
                    </a:srgbClr>
                  </a:outerShdw>
                </a:effectLst>
                <a:latin typeface="Lantinghei SC"/>
              </a:rPr>
              <a:t>、</a:t>
            </a:r>
            <a:r>
              <a:rPr lang="en-US" altLang="zh-CN" sz="2400" b="1" dirty="0" err="1" smtClean="0">
                <a:solidFill>
                  <a:srgbClr val="000000"/>
                </a:solidFill>
                <a:effectLst>
                  <a:outerShdw blurRad="38100" dist="38100" dir="2700000" algn="tl">
                    <a:srgbClr val="000000">
                      <a:alpha val="43137"/>
                    </a:srgbClr>
                  </a:outerShdw>
                </a:effectLst>
                <a:latin typeface="Lantinghei SC"/>
              </a:rPr>
              <a:t>Paritition</a:t>
            </a:r>
            <a:r>
              <a:rPr lang="zh-CN" altLang="en-US" sz="2400" b="1" dirty="0" smtClean="0">
                <a:solidFill>
                  <a:srgbClr val="000000"/>
                </a:solidFill>
                <a:effectLst>
                  <a:outerShdw blurRad="38100" dist="38100" dir="2700000" algn="tl">
                    <a:srgbClr val="000000">
                      <a:alpha val="43137"/>
                    </a:srgbClr>
                  </a:outerShdw>
                </a:effectLst>
                <a:latin typeface="Lantinghei SC"/>
              </a:rPr>
              <a:t>机制。可以</a:t>
            </a:r>
            <a:r>
              <a:rPr lang="zh-CN" altLang="en-US" sz="2400" b="1" dirty="0">
                <a:solidFill>
                  <a:srgbClr val="000000"/>
                </a:solidFill>
                <a:effectLst>
                  <a:outerShdw blurRad="38100" dist="38100" dir="2700000" algn="tl">
                    <a:srgbClr val="000000">
                      <a:alpha val="43137"/>
                    </a:srgbClr>
                  </a:outerShdw>
                </a:effectLst>
                <a:latin typeface="Lantinghei SC"/>
              </a:rPr>
              <a:t>通过指定</a:t>
            </a:r>
            <a:r>
              <a:rPr lang="en-US" altLang="zh-CN" sz="2400" b="1" dirty="0">
                <a:solidFill>
                  <a:srgbClr val="000000"/>
                </a:solidFill>
                <a:effectLst>
                  <a:outerShdw blurRad="38100" dist="38100" dir="2700000" algn="tl">
                    <a:srgbClr val="000000">
                      <a:alpha val="43137"/>
                    </a:srgbClr>
                  </a:outerShdw>
                </a:effectLst>
                <a:latin typeface="Lantinghei SC"/>
              </a:rPr>
              <a:t>Producer</a:t>
            </a:r>
            <a:r>
              <a:rPr lang="zh-CN" altLang="en-US" sz="2400" b="1" dirty="0">
                <a:solidFill>
                  <a:srgbClr val="000000"/>
                </a:solidFill>
                <a:effectLst>
                  <a:outerShdw blurRad="38100" dist="38100" dir="2700000" algn="tl">
                    <a:srgbClr val="000000">
                      <a:alpha val="43137"/>
                    </a:srgbClr>
                  </a:outerShdw>
                </a:effectLst>
                <a:latin typeface="Lantinghei SC"/>
              </a:rPr>
              <a:t>的</a:t>
            </a:r>
            <a:r>
              <a:rPr lang="en-US" altLang="zh-CN" sz="2400" b="1" dirty="0" err="1" smtClean="0">
                <a:solidFill>
                  <a:srgbClr val="000000"/>
                </a:solidFill>
                <a:effectLst>
                  <a:outerShdw blurRad="38100" dist="38100" dir="2700000" algn="tl">
                    <a:srgbClr val="000000">
                      <a:alpha val="43137"/>
                    </a:srgbClr>
                  </a:outerShdw>
                </a:effectLst>
                <a:latin typeface="Lantinghei SC"/>
              </a:rPr>
              <a:t>paritition.class</a:t>
            </a:r>
            <a:r>
              <a:rPr lang="zh-CN" altLang="en-US" sz="2400" b="1" dirty="0">
                <a:solidFill>
                  <a:srgbClr val="000000"/>
                </a:solidFill>
                <a:effectLst>
                  <a:outerShdw blurRad="38100" dist="38100" dir="2700000" algn="tl">
                    <a:srgbClr val="000000">
                      <a:alpha val="43137"/>
                    </a:srgbClr>
                  </a:outerShdw>
                </a:effectLst>
                <a:latin typeface="Lantinghei SC"/>
              </a:rPr>
              <a:t>这一参数来指定，该</a:t>
            </a:r>
            <a:r>
              <a:rPr lang="en-US" altLang="zh-CN" sz="2400" b="1" dirty="0">
                <a:solidFill>
                  <a:srgbClr val="000000"/>
                </a:solidFill>
                <a:effectLst>
                  <a:outerShdw blurRad="38100" dist="38100" dir="2700000" algn="tl">
                    <a:srgbClr val="000000">
                      <a:alpha val="43137"/>
                    </a:srgbClr>
                  </a:outerShdw>
                </a:effectLst>
                <a:latin typeface="Lantinghei SC"/>
              </a:rPr>
              <a:t>class</a:t>
            </a:r>
            <a:r>
              <a:rPr lang="zh-CN" altLang="en-US" sz="2400" b="1" dirty="0">
                <a:solidFill>
                  <a:srgbClr val="000000"/>
                </a:solidFill>
                <a:effectLst>
                  <a:outerShdw blurRad="38100" dist="38100" dir="2700000" algn="tl">
                    <a:srgbClr val="000000">
                      <a:alpha val="43137"/>
                    </a:srgbClr>
                  </a:outerShdw>
                </a:effectLst>
                <a:latin typeface="Lantinghei SC"/>
              </a:rPr>
              <a:t>必须实现</a:t>
            </a:r>
            <a:r>
              <a:rPr lang="en-US" altLang="zh-CN" sz="2400" b="1" dirty="0" err="1">
                <a:solidFill>
                  <a:srgbClr val="000000"/>
                </a:solidFill>
                <a:effectLst>
                  <a:outerShdw blurRad="38100" dist="38100" dir="2700000" algn="tl">
                    <a:srgbClr val="000000">
                      <a:alpha val="43137"/>
                    </a:srgbClr>
                  </a:outerShdw>
                </a:effectLst>
                <a:latin typeface="Lantinghei SC"/>
              </a:rPr>
              <a:t>kafka.producer.Partitioner</a:t>
            </a:r>
            <a:r>
              <a:rPr lang="zh-CN" altLang="en-US" sz="2400" b="1" dirty="0">
                <a:solidFill>
                  <a:srgbClr val="000000"/>
                </a:solidFill>
                <a:effectLst>
                  <a:outerShdw blurRad="38100" dist="38100" dir="2700000" algn="tl">
                    <a:srgbClr val="000000">
                      <a:alpha val="43137"/>
                    </a:srgbClr>
                  </a:outerShdw>
                </a:effectLst>
                <a:latin typeface="Lantinghei SC"/>
              </a:rPr>
              <a:t>接口</a:t>
            </a:r>
            <a:r>
              <a:rPr lang="zh-CN" altLang="en-US" sz="2400" b="1" dirty="0" smtClean="0">
                <a:solidFill>
                  <a:srgbClr val="000000"/>
                </a:solidFill>
                <a:effectLst>
                  <a:outerShdw blurRad="38100" dist="38100" dir="2700000" algn="tl">
                    <a:srgbClr val="000000">
                      <a:alpha val="43137"/>
                    </a:srgbClr>
                  </a:outerShdw>
                </a:effectLst>
                <a:latin typeface="Lantinghei SC"/>
              </a:rPr>
              <a:t>。</a:t>
            </a:r>
            <a:endParaRPr lang="en-US" altLang="zh-CN" sz="2400" b="1" dirty="0" smtClean="0">
              <a:solidFill>
                <a:srgbClr val="000000"/>
              </a:solidFill>
              <a:effectLst>
                <a:outerShdw blurRad="38100" dist="38100" dir="2700000" algn="tl">
                  <a:srgbClr val="000000">
                    <a:alpha val="43137"/>
                  </a:srgbClr>
                </a:outerShdw>
              </a:effectLst>
              <a:latin typeface="Lantinghei SC"/>
            </a:endParaRPr>
          </a:p>
          <a:p>
            <a:endParaRPr lang="en-US" altLang="zh-CN" dirty="0">
              <a:solidFill>
                <a:srgbClr val="000000"/>
              </a:solidFill>
              <a:latin typeface="Lantinghei SC"/>
            </a:endParaRPr>
          </a:p>
        </p:txBody>
      </p:sp>
    </p:spTree>
    <p:extLst>
      <p:ext uri="{BB962C8B-B14F-4D97-AF65-F5344CB8AC3E}">
        <p14:creationId xmlns:p14="http://schemas.microsoft.com/office/powerpoint/2010/main" val="3488576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895350" y="115888"/>
            <a:ext cx="8069138" cy="461665"/>
          </a:xfrm>
          <a:prstGeom prst="rect">
            <a:avLst/>
          </a:prstGeom>
          <a:noFill/>
          <a:ln w="9525">
            <a:noFill/>
            <a:miter lim="800000"/>
            <a:headEnd/>
            <a:tailEnd/>
          </a:ln>
          <a:effectLst>
            <a:outerShdw dist="17961" dir="2700000" algn="ctr" rotWithShape="0">
              <a:schemeClr val="bg2"/>
            </a:outerShdw>
          </a:effectLst>
        </p:spPr>
        <p:txBody>
          <a:bodyPr wrap="square">
            <a:spAutoFit/>
          </a:bodyPr>
          <a:lstStyle/>
          <a:p>
            <a:pPr eaLnBrk="0" hangingPunct="0">
              <a:defRPr/>
            </a:pPr>
            <a:r>
              <a:rPr lang="en-US" altLang="zh-CN" sz="2400" dirty="0" err="1" smtClean="0">
                <a:latin typeface="微软雅黑" pitchFamily="34" charset="-122"/>
                <a:ea typeface="微软雅黑" pitchFamily="34" charset="-122"/>
                <a:cs typeface="+mj-cs"/>
              </a:rPr>
              <a:t>Kafka_Producer</a:t>
            </a:r>
            <a:r>
              <a:rPr lang="zh-CN" altLang="en-US" sz="2400" dirty="0" smtClean="0">
                <a:latin typeface="微软雅黑" pitchFamily="34" charset="-122"/>
                <a:ea typeface="微软雅黑" pitchFamily="34" charset="-122"/>
                <a:cs typeface="+mj-cs"/>
              </a:rPr>
              <a:t>消息路由</a:t>
            </a:r>
            <a:r>
              <a:rPr lang="en-US" altLang="zh-CN" sz="2400" dirty="0" smtClean="0">
                <a:latin typeface="微软雅黑" pitchFamily="34" charset="-122"/>
                <a:ea typeface="微软雅黑" pitchFamily="34" charset="-122"/>
                <a:cs typeface="+mj-cs"/>
              </a:rPr>
              <a:t>_</a:t>
            </a:r>
            <a:r>
              <a:rPr lang="zh-CN" altLang="en-US" sz="2400" dirty="0" smtClean="0">
                <a:latin typeface="微软雅黑" pitchFamily="34" charset="-122"/>
                <a:ea typeface="微软雅黑" pitchFamily="34" charset="-122"/>
                <a:cs typeface="+mj-cs"/>
              </a:rPr>
              <a:t>简单的</a:t>
            </a:r>
            <a:r>
              <a:rPr lang="en-US" altLang="zh-CN" sz="2400" dirty="0" smtClean="0">
                <a:latin typeface="微软雅黑" pitchFamily="34" charset="-122"/>
                <a:ea typeface="微软雅黑" pitchFamily="34" charset="-122"/>
                <a:cs typeface="+mj-cs"/>
              </a:rPr>
              <a:t>partition</a:t>
            </a:r>
            <a:r>
              <a:rPr lang="zh-CN" altLang="en-US" sz="2400" dirty="0" smtClean="0">
                <a:latin typeface="微软雅黑" pitchFamily="34" charset="-122"/>
                <a:ea typeface="微软雅黑" pitchFamily="34" charset="-122"/>
                <a:cs typeface="+mj-cs"/>
              </a:rPr>
              <a:t>机制</a:t>
            </a:r>
            <a:r>
              <a:rPr lang="zh-CN" altLang="en-US" sz="2400" dirty="0">
                <a:latin typeface="微软雅黑" pitchFamily="34" charset="-122"/>
                <a:ea typeface="微软雅黑" pitchFamily="34" charset="-122"/>
                <a:cs typeface="+mj-cs"/>
              </a:rPr>
              <a:t>实现</a:t>
            </a:r>
            <a:r>
              <a:rPr lang="zh-CN" altLang="en-US" sz="2400" dirty="0" smtClean="0">
                <a:latin typeface="微软雅黑" pitchFamily="34" charset="-122"/>
                <a:ea typeface="微软雅黑" pitchFamily="34" charset="-122"/>
                <a:cs typeface="+mj-cs"/>
              </a:rPr>
              <a:t>示例</a:t>
            </a:r>
            <a:endParaRPr lang="zh-CN" altLang="en-US" sz="2400" dirty="0">
              <a:latin typeface="微软雅黑" pitchFamily="34" charset="-122"/>
              <a:ea typeface="微软雅黑" pitchFamily="34" charset="-122"/>
              <a:cs typeface="+mj-cs"/>
            </a:endParaRPr>
          </a:p>
        </p:txBody>
      </p:sp>
      <p:sp>
        <p:nvSpPr>
          <p:cNvPr id="2" name="Rectangle 1"/>
          <p:cNvSpPr>
            <a:spLocks noChangeArrowheads="1"/>
          </p:cNvSpPr>
          <p:nvPr/>
        </p:nvSpPr>
        <p:spPr bwMode="auto">
          <a:xfrm>
            <a:off x="123887" y="1635319"/>
            <a:ext cx="8964488" cy="4313961"/>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p>
            <a:pPr lvl="0" eaLnBrk="0" hangingPunct="0"/>
            <a:r>
              <a:rPr lang="en-US" altLang="zh-CN" sz="1600" dirty="0">
                <a:solidFill>
                  <a:srgbClr val="314E64"/>
                </a:solidFill>
                <a:latin typeface="Consolas" panose="020B0609020204030204" pitchFamily="49" charset="0"/>
                <a:cs typeface="Consolas" panose="020B0609020204030204" pitchFamily="49" charset="0"/>
              </a:rPr>
              <a:t>import </a:t>
            </a:r>
            <a:r>
              <a:rPr lang="en-US" altLang="zh-CN" sz="1600" dirty="0" err="1">
                <a:solidFill>
                  <a:srgbClr val="314E64"/>
                </a:solidFill>
                <a:latin typeface="Consolas" panose="020B0609020204030204" pitchFamily="49" charset="0"/>
                <a:cs typeface="Consolas" panose="020B0609020204030204" pitchFamily="49" charset="0"/>
              </a:rPr>
              <a:t>kafka.producer.Partitioner</a:t>
            </a:r>
            <a:r>
              <a:rPr lang="en-US" altLang="zh-CN" sz="1600" dirty="0">
                <a:solidFill>
                  <a:srgbClr val="314E64"/>
                </a:solidFill>
                <a:latin typeface="Consolas" panose="020B0609020204030204" pitchFamily="49" charset="0"/>
                <a:cs typeface="Consolas" panose="020B0609020204030204" pitchFamily="49" charset="0"/>
              </a:rPr>
              <a:t>;</a:t>
            </a:r>
          </a:p>
          <a:p>
            <a:pPr lvl="0" eaLnBrk="0" hangingPunct="0"/>
            <a:r>
              <a:rPr lang="en-US" altLang="zh-CN" sz="1600" dirty="0">
                <a:solidFill>
                  <a:srgbClr val="314E64"/>
                </a:solidFill>
                <a:latin typeface="Consolas" panose="020B0609020204030204" pitchFamily="49" charset="0"/>
                <a:cs typeface="Consolas" panose="020B0609020204030204" pitchFamily="49" charset="0"/>
              </a:rPr>
              <a:t>import </a:t>
            </a:r>
            <a:r>
              <a:rPr lang="en-US" altLang="zh-CN" sz="1600" dirty="0" err="1">
                <a:solidFill>
                  <a:srgbClr val="314E64"/>
                </a:solidFill>
                <a:latin typeface="Consolas" panose="020B0609020204030204" pitchFamily="49" charset="0"/>
                <a:cs typeface="Consolas" panose="020B0609020204030204" pitchFamily="49" charset="0"/>
              </a:rPr>
              <a:t>kafka.utils.VerifiableProperties</a:t>
            </a:r>
            <a:r>
              <a:rPr lang="en-US" altLang="zh-CN" sz="1600" dirty="0">
                <a:solidFill>
                  <a:srgbClr val="314E64"/>
                </a:solidFill>
                <a:latin typeface="Consolas" panose="020B0609020204030204" pitchFamily="49" charset="0"/>
                <a:cs typeface="Consolas" panose="020B0609020204030204" pitchFamily="49" charset="0"/>
              </a:rPr>
              <a:t>;</a:t>
            </a:r>
          </a:p>
          <a:p>
            <a:pPr lvl="0" eaLnBrk="0" hangingPunct="0"/>
            <a:endParaRPr lang="en-US" altLang="zh-CN" sz="1600" dirty="0">
              <a:solidFill>
                <a:srgbClr val="314E64"/>
              </a:solidFill>
              <a:latin typeface="Consolas" panose="020B0609020204030204" pitchFamily="49" charset="0"/>
              <a:cs typeface="Consolas" panose="020B0609020204030204" pitchFamily="49" charset="0"/>
            </a:endParaRPr>
          </a:p>
          <a:p>
            <a:pPr lvl="0" eaLnBrk="0" hangingPunct="0"/>
            <a:r>
              <a:rPr lang="en-US" altLang="zh-CN" sz="1600" dirty="0">
                <a:solidFill>
                  <a:srgbClr val="314E64"/>
                </a:solidFill>
                <a:latin typeface="Consolas" panose="020B0609020204030204" pitchFamily="49" charset="0"/>
                <a:cs typeface="Consolas" panose="020B0609020204030204" pitchFamily="49" charset="0"/>
              </a:rPr>
              <a:t>public class </a:t>
            </a:r>
            <a:r>
              <a:rPr lang="en-US" altLang="zh-CN" sz="1600" dirty="0" err="1">
                <a:solidFill>
                  <a:srgbClr val="314E64"/>
                </a:solidFill>
                <a:latin typeface="Consolas" panose="020B0609020204030204" pitchFamily="49" charset="0"/>
                <a:cs typeface="Consolas" panose="020B0609020204030204" pitchFamily="49" charset="0"/>
              </a:rPr>
              <a:t>JasonPartitioner</a:t>
            </a:r>
            <a:r>
              <a:rPr lang="en-US" altLang="zh-CN" sz="1600" dirty="0">
                <a:solidFill>
                  <a:srgbClr val="314E64"/>
                </a:solidFill>
                <a:latin typeface="Consolas" panose="020B0609020204030204" pitchFamily="49" charset="0"/>
                <a:cs typeface="Consolas" panose="020B0609020204030204" pitchFamily="49" charset="0"/>
              </a:rPr>
              <a:t>&lt;T&gt; implements </a:t>
            </a:r>
            <a:r>
              <a:rPr lang="en-US" altLang="zh-CN" sz="1600" dirty="0" err="1">
                <a:solidFill>
                  <a:srgbClr val="314E64"/>
                </a:solidFill>
                <a:latin typeface="Consolas" panose="020B0609020204030204" pitchFamily="49" charset="0"/>
                <a:cs typeface="Consolas" panose="020B0609020204030204" pitchFamily="49" charset="0"/>
              </a:rPr>
              <a:t>Partitioner</a:t>
            </a:r>
            <a:r>
              <a:rPr lang="en-US" altLang="zh-CN" sz="1600" dirty="0">
                <a:solidFill>
                  <a:srgbClr val="314E64"/>
                </a:solidFill>
                <a:latin typeface="Consolas" panose="020B0609020204030204" pitchFamily="49" charset="0"/>
                <a:cs typeface="Consolas" panose="020B0609020204030204" pitchFamily="49" charset="0"/>
              </a:rPr>
              <a:t> {</a:t>
            </a:r>
          </a:p>
          <a:p>
            <a:pPr lvl="0" eaLnBrk="0" hangingPunct="0"/>
            <a:endParaRPr lang="en-US" altLang="zh-CN" sz="1600" dirty="0">
              <a:solidFill>
                <a:srgbClr val="314E64"/>
              </a:solidFill>
              <a:latin typeface="Consolas" panose="020B0609020204030204" pitchFamily="49" charset="0"/>
              <a:cs typeface="Consolas" panose="020B0609020204030204" pitchFamily="49" charset="0"/>
            </a:endParaRPr>
          </a:p>
          <a:p>
            <a:pPr lvl="0" eaLnBrk="0" hangingPunct="0"/>
            <a:r>
              <a:rPr lang="en-US" altLang="zh-CN" sz="1600" dirty="0">
                <a:solidFill>
                  <a:srgbClr val="314E64"/>
                </a:solidFill>
                <a:latin typeface="Consolas" panose="020B0609020204030204" pitchFamily="49" charset="0"/>
                <a:cs typeface="Consolas" panose="020B0609020204030204" pitchFamily="49" charset="0"/>
              </a:rPr>
              <a:t>    public </a:t>
            </a:r>
            <a:r>
              <a:rPr lang="en-US" altLang="zh-CN" sz="1600" dirty="0" err="1">
                <a:solidFill>
                  <a:srgbClr val="314E64"/>
                </a:solidFill>
                <a:latin typeface="Consolas" panose="020B0609020204030204" pitchFamily="49" charset="0"/>
                <a:cs typeface="Consolas" panose="020B0609020204030204" pitchFamily="49" charset="0"/>
              </a:rPr>
              <a:t>JasonPartitioner</a:t>
            </a:r>
            <a:r>
              <a:rPr lang="en-US" altLang="zh-CN" sz="1600" dirty="0">
                <a:solidFill>
                  <a:srgbClr val="314E64"/>
                </a:solidFill>
                <a:latin typeface="Consolas" panose="020B0609020204030204" pitchFamily="49" charset="0"/>
                <a:cs typeface="Consolas" panose="020B0609020204030204" pitchFamily="49" charset="0"/>
              </a:rPr>
              <a:t>(</a:t>
            </a:r>
            <a:r>
              <a:rPr lang="en-US" altLang="zh-CN" sz="1600" dirty="0" err="1">
                <a:solidFill>
                  <a:srgbClr val="314E64"/>
                </a:solidFill>
                <a:latin typeface="Consolas" panose="020B0609020204030204" pitchFamily="49" charset="0"/>
                <a:cs typeface="Consolas" panose="020B0609020204030204" pitchFamily="49" charset="0"/>
              </a:rPr>
              <a:t>VerifiableProperties</a:t>
            </a:r>
            <a:r>
              <a:rPr lang="en-US" altLang="zh-CN" sz="1600" dirty="0">
                <a:solidFill>
                  <a:srgbClr val="314E64"/>
                </a:solidFill>
                <a:latin typeface="Consolas" panose="020B0609020204030204" pitchFamily="49" charset="0"/>
                <a:cs typeface="Consolas" panose="020B0609020204030204" pitchFamily="49" charset="0"/>
              </a:rPr>
              <a:t> </a:t>
            </a:r>
            <a:r>
              <a:rPr lang="en-US" altLang="zh-CN" sz="1600" dirty="0" err="1">
                <a:solidFill>
                  <a:srgbClr val="314E64"/>
                </a:solidFill>
                <a:latin typeface="Consolas" panose="020B0609020204030204" pitchFamily="49" charset="0"/>
                <a:cs typeface="Consolas" panose="020B0609020204030204" pitchFamily="49" charset="0"/>
              </a:rPr>
              <a:t>verifiableProperties</a:t>
            </a:r>
            <a:r>
              <a:rPr lang="en-US" altLang="zh-CN" sz="1600" dirty="0">
                <a:solidFill>
                  <a:srgbClr val="314E64"/>
                </a:solidFill>
                <a:latin typeface="Consolas" panose="020B0609020204030204" pitchFamily="49" charset="0"/>
                <a:cs typeface="Consolas" panose="020B0609020204030204" pitchFamily="49" charset="0"/>
              </a:rPr>
              <a:t>) {}</a:t>
            </a:r>
          </a:p>
          <a:p>
            <a:pPr lvl="0" eaLnBrk="0" hangingPunct="0"/>
            <a:endParaRPr lang="en-US" altLang="zh-CN" sz="1600" dirty="0">
              <a:solidFill>
                <a:srgbClr val="314E64"/>
              </a:solidFill>
              <a:latin typeface="Consolas" panose="020B0609020204030204" pitchFamily="49" charset="0"/>
              <a:cs typeface="Consolas" panose="020B0609020204030204" pitchFamily="49" charset="0"/>
            </a:endParaRPr>
          </a:p>
          <a:p>
            <a:pPr lvl="0" eaLnBrk="0" hangingPunct="0"/>
            <a:r>
              <a:rPr lang="en-US" altLang="zh-CN" sz="1600" dirty="0">
                <a:solidFill>
                  <a:srgbClr val="314E64"/>
                </a:solidFill>
                <a:latin typeface="Consolas" panose="020B0609020204030204" pitchFamily="49" charset="0"/>
                <a:cs typeface="Consolas" panose="020B0609020204030204" pitchFamily="49" charset="0"/>
              </a:rPr>
              <a:t>    @Override</a:t>
            </a:r>
          </a:p>
          <a:p>
            <a:pPr lvl="0" eaLnBrk="0" hangingPunct="0"/>
            <a:r>
              <a:rPr lang="en-US" altLang="zh-CN" sz="1600" dirty="0">
                <a:solidFill>
                  <a:srgbClr val="314E64"/>
                </a:solidFill>
                <a:latin typeface="Consolas" panose="020B0609020204030204" pitchFamily="49" charset="0"/>
                <a:cs typeface="Consolas" panose="020B0609020204030204" pitchFamily="49" charset="0"/>
              </a:rPr>
              <a:t>    public </a:t>
            </a:r>
            <a:r>
              <a:rPr lang="en-US" altLang="zh-CN" sz="1600" dirty="0" err="1">
                <a:solidFill>
                  <a:srgbClr val="314E64"/>
                </a:solidFill>
                <a:latin typeface="Consolas" panose="020B0609020204030204" pitchFamily="49" charset="0"/>
                <a:cs typeface="Consolas" panose="020B0609020204030204" pitchFamily="49" charset="0"/>
              </a:rPr>
              <a:t>int</a:t>
            </a:r>
            <a:r>
              <a:rPr lang="en-US" altLang="zh-CN" sz="1600" dirty="0">
                <a:solidFill>
                  <a:srgbClr val="314E64"/>
                </a:solidFill>
                <a:latin typeface="Consolas" panose="020B0609020204030204" pitchFamily="49" charset="0"/>
                <a:cs typeface="Consolas" panose="020B0609020204030204" pitchFamily="49" charset="0"/>
              </a:rPr>
              <a:t> partition(Object key, </a:t>
            </a:r>
            <a:r>
              <a:rPr lang="en-US" altLang="zh-CN" sz="1600" dirty="0" err="1">
                <a:solidFill>
                  <a:srgbClr val="314E64"/>
                </a:solidFill>
                <a:latin typeface="Consolas" panose="020B0609020204030204" pitchFamily="49" charset="0"/>
                <a:cs typeface="Consolas" panose="020B0609020204030204" pitchFamily="49" charset="0"/>
              </a:rPr>
              <a:t>int</a:t>
            </a:r>
            <a:r>
              <a:rPr lang="en-US" altLang="zh-CN" sz="1600" dirty="0">
                <a:solidFill>
                  <a:srgbClr val="314E64"/>
                </a:solidFill>
                <a:latin typeface="Consolas" panose="020B0609020204030204" pitchFamily="49" charset="0"/>
                <a:cs typeface="Consolas" panose="020B0609020204030204" pitchFamily="49" charset="0"/>
              </a:rPr>
              <a:t> </a:t>
            </a:r>
            <a:r>
              <a:rPr lang="en-US" altLang="zh-CN" sz="1600" dirty="0" err="1">
                <a:solidFill>
                  <a:srgbClr val="314E64"/>
                </a:solidFill>
                <a:latin typeface="Consolas" panose="020B0609020204030204" pitchFamily="49" charset="0"/>
                <a:cs typeface="Consolas" panose="020B0609020204030204" pitchFamily="49" charset="0"/>
              </a:rPr>
              <a:t>numPartitions</a:t>
            </a:r>
            <a:r>
              <a:rPr lang="en-US" altLang="zh-CN" sz="1600" dirty="0">
                <a:solidFill>
                  <a:srgbClr val="314E64"/>
                </a:solidFill>
                <a:latin typeface="Consolas" panose="020B0609020204030204" pitchFamily="49" charset="0"/>
                <a:cs typeface="Consolas" panose="020B0609020204030204" pitchFamily="49" charset="0"/>
              </a:rPr>
              <a:t>) {</a:t>
            </a:r>
          </a:p>
          <a:p>
            <a:pPr lvl="0" eaLnBrk="0" hangingPunct="0"/>
            <a:r>
              <a:rPr lang="en-US" altLang="zh-CN" sz="1600" dirty="0">
                <a:solidFill>
                  <a:srgbClr val="314E64"/>
                </a:solidFill>
                <a:latin typeface="Consolas" panose="020B0609020204030204" pitchFamily="49" charset="0"/>
                <a:cs typeface="Consolas" panose="020B0609020204030204" pitchFamily="49" charset="0"/>
              </a:rPr>
              <a:t>        try {</a:t>
            </a:r>
          </a:p>
          <a:p>
            <a:pPr lvl="0" eaLnBrk="0" hangingPunct="0"/>
            <a:r>
              <a:rPr lang="en-US" altLang="zh-CN" sz="1600" dirty="0">
                <a:solidFill>
                  <a:srgbClr val="314E64"/>
                </a:solidFill>
                <a:latin typeface="Consolas" panose="020B0609020204030204" pitchFamily="49" charset="0"/>
                <a:cs typeface="Consolas" panose="020B0609020204030204" pitchFamily="49" charset="0"/>
              </a:rPr>
              <a:t>            </a:t>
            </a:r>
            <a:r>
              <a:rPr lang="en-US" altLang="zh-CN" sz="1600" dirty="0" err="1">
                <a:solidFill>
                  <a:srgbClr val="314E64"/>
                </a:solidFill>
                <a:latin typeface="Consolas" panose="020B0609020204030204" pitchFamily="49" charset="0"/>
                <a:cs typeface="Consolas" panose="020B0609020204030204" pitchFamily="49" charset="0"/>
              </a:rPr>
              <a:t>int</a:t>
            </a:r>
            <a:r>
              <a:rPr lang="en-US" altLang="zh-CN" sz="1600" dirty="0">
                <a:solidFill>
                  <a:srgbClr val="314E64"/>
                </a:solidFill>
                <a:latin typeface="Consolas" panose="020B0609020204030204" pitchFamily="49" charset="0"/>
                <a:cs typeface="Consolas" panose="020B0609020204030204" pitchFamily="49" charset="0"/>
              </a:rPr>
              <a:t> </a:t>
            </a:r>
            <a:r>
              <a:rPr lang="en-US" altLang="zh-CN" sz="1600" dirty="0" err="1">
                <a:solidFill>
                  <a:srgbClr val="314E64"/>
                </a:solidFill>
                <a:latin typeface="Consolas" panose="020B0609020204030204" pitchFamily="49" charset="0"/>
                <a:cs typeface="Consolas" panose="020B0609020204030204" pitchFamily="49" charset="0"/>
              </a:rPr>
              <a:t>partitionNum</a:t>
            </a:r>
            <a:r>
              <a:rPr lang="en-US" altLang="zh-CN" sz="1600" dirty="0">
                <a:solidFill>
                  <a:srgbClr val="314E64"/>
                </a:solidFill>
                <a:latin typeface="Consolas" panose="020B0609020204030204" pitchFamily="49" charset="0"/>
                <a:cs typeface="Consolas" panose="020B0609020204030204" pitchFamily="49" charset="0"/>
              </a:rPr>
              <a:t> = </a:t>
            </a:r>
            <a:r>
              <a:rPr lang="en-US" altLang="zh-CN" sz="1600" dirty="0" err="1">
                <a:solidFill>
                  <a:srgbClr val="314E64"/>
                </a:solidFill>
                <a:latin typeface="Consolas" panose="020B0609020204030204" pitchFamily="49" charset="0"/>
                <a:cs typeface="Consolas" panose="020B0609020204030204" pitchFamily="49" charset="0"/>
              </a:rPr>
              <a:t>Integer.parseInt</a:t>
            </a:r>
            <a:r>
              <a:rPr lang="en-US" altLang="zh-CN" sz="1600" dirty="0">
                <a:solidFill>
                  <a:srgbClr val="314E64"/>
                </a:solidFill>
                <a:latin typeface="Consolas" panose="020B0609020204030204" pitchFamily="49" charset="0"/>
                <a:cs typeface="Consolas" panose="020B0609020204030204" pitchFamily="49" charset="0"/>
              </a:rPr>
              <a:t>((String) key);</a:t>
            </a:r>
          </a:p>
          <a:p>
            <a:pPr lvl="0" eaLnBrk="0" hangingPunct="0"/>
            <a:r>
              <a:rPr lang="en-US" altLang="zh-CN" sz="1600" dirty="0">
                <a:solidFill>
                  <a:srgbClr val="314E64"/>
                </a:solidFill>
                <a:latin typeface="Consolas" panose="020B0609020204030204" pitchFamily="49" charset="0"/>
                <a:cs typeface="Consolas" panose="020B0609020204030204" pitchFamily="49" charset="0"/>
              </a:rPr>
              <a:t>            return </a:t>
            </a:r>
            <a:r>
              <a:rPr lang="en-US" altLang="zh-CN" sz="1600" dirty="0" err="1">
                <a:solidFill>
                  <a:srgbClr val="314E64"/>
                </a:solidFill>
                <a:latin typeface="Consolas" panose="020B0609020204030204" pitchFamily="49" charset="0"/>
                <a:cs typeface="Consolas" panose="020B0609020204030204" pitchFamily="49" charset="0"/>
              </a:rPr>
              <a:t>Math.abs</a:t>
            </a:r>
            <a:r>
              <a:rPr lang="en-US" altLang="zh-CN" sz="1600" dirty="0">
                <a:solidFill>
                  <a:srgbClr val="314E64"/>
                </a:solidFill>
                <a:latin typeface="Consolas" panose="020B0609020204030204" pitchFamily="49" charset="0"/>
                <a:cs typeface="Consolas" panose="020B0609020204030204" pitchFamily="49" charset="0"/>
              </a:rPr>
              <a:t>(</a:t>
            </a:r>
            <a:r>
              <a:rPr lang="en-US" altLang="zh-CN" sz="1600" dirty="0" err="1">
                <a:solidFill>
                  <a:srgbClr val="314E64"/>
                </a:solidFill>
                <a:latin typeface="Consolas" panose="020B0609020204030204" pitchFamily="49" charset="0"/>
                <a:cs typeface="Consolas" panose="020B0609020204030204" pitchFamily="49" charset="0"/>
              </a:rPr>
              <a:t>Integer.parseInt</a:t>
            </a:r>
            <a:r>
              <a:rPr lang="en-US" altLang="zh-CN" sz="1600" dirty="0">
                <a:solidFill>
                  <a:srgbClr val="314E64"/>
                </a:solidFill>
                <a:latin typeface="Consolas" panose="020B0609020204030204" pitchFamily="49" charset="0"/>
                <a:cs typeface="Consolas" panose="020B0609020204030204" pitchFamily="49" charset="0"/>
              </a:rPr>
              <a:t>((String) key) % </a:t>
            </a:r>
            <a:r>
              <a:rPr lang="en-US" altLang="zh-CN" sz="1600" dirty="0" err="1">
                <a:solidFill>
                  <a:srgbClr val="314E64"/>
                </a:solidFill>
                <a:latin typeface="Consolas" panose="020B0609020204030204" pitchFamily="49" charset="0"/>
                <a:cs typeface="Consolas" panose="020B0609020204030204" pitchFamily="49" charset="0"/>
              </a:rPr>
              <a:t>numPartitions</a:t>
            </a:r>
            <a:r>
              <a:rPr lang="en-US" altLang="zh-CN" sz="1600" dirty="0">
                <a:solidFill>
                  <a:srgbClr val="314E64"/>
                </a:solidFill>
                <a:latin typeface="Consolas" panose="020B0609020204030204" pitchFamily="49" charset="0"/>
                <a:cs typeface="Consolas" panose="020B0609020204030204" pitchFamily="49" charset="0"/>
              </a:rPr>
              <a:t>);</a:t>
            </a:r>
          </a:p>
          <a:p>
            <a:pPr lvl="0" eaLnBrk="0" hangingPunct="0"/>
            <a:r>
              <a:rPr lang="en-US" altLang="zh-CN" sz="1600" dirty="0">
                <a:solidFill>
                  <a:srgbClr val="314E64"/>
                </a:solidFill>
                <a:latin typeface="Consolas" panose="020B0609020204030204" pitchFamily="49" charset="0"/>
                <a:cs typeface="Consolas" panose="020B0609020204030204" pitchFamily="49" charset="0"/>
              </a:rPr>
              <a:t>        } catch (Exception e) {</a:t>
            </a:r>
          </a:p>
          <a:p>
            <a:pPr lvl="0" eaLnBrk="0" hangingPunct="0"/>
            <a:r>
              <a:rPr lang="en-US" altLang="zh-CN" sz="1600" dirty="0">
                <a:solidFill>
                  <a:srgbClr val="314E64"/>
                </a:solidFill>
                <a:latin typeface="Consolas" panose="020B0609020204030204" pitchFamily="49" charset="0"/>
                <a:cs typeface="Consolas" panose="020B0609020204030204" pitchFamily="49" charset="0"/>
              </a:rPr>
              <a:t>            return </a:t>
            </a:r>
            <a:r>
              <a:rPr lang="en-US" altLang="zh-CN" sz="1600" dirty="0" err="1">
                <a:solidFill>
                  <a:srgbClr val="314E64"/>
                </a:solidFill>
                <a:latin typeface="Consolas" panose="020B0609020204030204" pitchFamily="49" charset="0"/>
                <a:cs typeface="Consolas" panose="020B0609020204030204" pitchFamily="49" charset="0"/>
              </a:rPr>
              <a:t>Math.abs</a:t>
            </a:r>
            <a:r>
              <a:rPr lang="en-US" altLang="zh-CN" sz="1600" dirty="0">
                <a:solidFill>
                  <a:srgbClr val="314E64"/>
                </a:solidFill>
                <a:latin typeface="Consolas" panose="020B0609020204030204" pitchFamily="49" charset="0"/>
                <a:cs typeface="Consolas" panose="020B0609020204030204" pitchFamily="49" charset="0"/>
              </a:rPr>
              <a:t>(</a:t>
            </a:r>
            <a:r>
              <a:rPr lang="en-US" altLang="zh-CN" sz="1600" dirty="0" err="1">
                <a:solidFill>
                  <a:srgbClr val="314E64"/>
                </a:solidFill>
                <a:latin typeface="Consolas" panose="020B0609020204030204" pitchFamily="49" charset="0"/>
                <a:cs typeface="Consolas" panose="020B0609020204030204" pitchFamily="49" charset="0"/>
              </a:rPr>
              <a:t>key.hashCode</a:t>
            </a:r>
            <a:r>
              <a:rPr lang="en-US" altLang="zh-CN" sz="1600" dirty="0">
                <a:solidFill>
                  <a:srgbClr val="314E64"/>
                </a:solidFill>
                <a:latin typeface="Consolas" panose="020B0609020204030204" pitchFamily="49" charset="0"/>
                <a:cs typeface="Consolas" panose="020B0609020204030204" pitchFamily="49" charset="0"/>
              </a:rPr>
              <a:t>() % </a:t>
            </a:r>
            <a:r>
              <a:rPr lang="en-US" altLang="zh-CN" sz="1600" dirty="0" err="1">
                <a:solidFill>
                  <a:srgbClr val="314E64"/>
                </a:solidFill>
                <a:latin typeface="Consolas" panose="020B0609020204030204" pitchFamily="49" charset="0"/>
                <a:cs typeface="Consolas" panose="020B0609020204030204" pitchFamily="49" charset="0"/>
              </a:rPr>
              <a:t>numPartitions</a:t>
            </a:r>
            <a:r>
              <a:rPr lang="en-US" altLang="zh-CN" sz="1600" dirty="0">
                <a:solidFill>
                  <a:srgbClr val="314E64"/>
                </a:solidFill>
                <a:latin typeface="Consolas" panose="020B0609020204030204" pitchFamily="49" charset="0"/>
                <a:cs typeface="Consolas" panose="020B0609020204030204" pitchFamily="49" charset="0"/>
              </a:rPr>
              <a:t>);</a:t>
            </a:r>
          </a:p>
          <a:p>
            <a:pPr lvl="0" eaLnBrk="0" hangingPunct="0"/>
            <a:r>
              <a:rPr lang="en-US" altLang="zh-CN" sz="1600" dirty="0">
                <a:solidFill>
                  <a:srgbClr val="314E64"/>
                </a:solidFill>
                <a:latin typeface="Consolas" panose="020B0609020204030204" pitchFamily="49" charset="0"/>
                <a:cs typeface="Consolas" panose="020B0609020204030204" pitchFamily="49" charset="0"/>
              </a:rPr>
              <a:t>        }</a:t>
            </a:r>
          </a:p>
          <a:p>
            <a:pPr lvl="0" eaLnBrk="0" hangingPunct="0"/>
            <a:r>
              <a:rPr lang="en-US" altLang="zh-CN" sz="1600" dirty="0">
                <a:solidFill>
                  <a:srgbClr val="314E64"/>
                </a:solidFill>
                <a:latin typeface="Consolas" panose="020B0609020204030204" pitchFamily="49" charset="0"/>
                <a:cs typeface="Consolas" panose="020B0609020204030204" pitchFamily="49" charset="0"/>
              </a:rPr>
              <a:t>    }</a:t>
            </a:r>
          </a:p>
          <a:p>
            <a:pPr lvl="0" eaLnBrk="0" hangingPunct="0"/>
            <a:r>
              <a:rPr lang="en-US" altLang="zh-CN" sz="1600" dirty="0">
                <a:solidFill>
                  <a:srgbClr val="314E64"/>
                </a:solidFill>
                <a:latin typeface="Consolas" panose="020B0609020204030204" pitchFamily="49" charset="0"/>
                <a:cs typeface="Consolas" panose="020B0609020204030204" pitchFamily="49" charset="0"/>
              </a:rPr>
              <a:t>}</a:t>
            </a:r>
            <a:endParaRPr kumimoji="0" lang="zh-CN" altLang="zh-CN" sz="3600" b="0" i="0" u="none" strike="noStrike" cap="none" normalizeH="0" baseline="0" dirty="0" smtClean="0">
              <a:ln>
                <a:noFill/>
              </a:ln>
              <a:solidFill>
                <a:schemeClr val="tx1"/>
              </a:solidFill>
              <a:effectLst/>
              <a:latin typeface="Arial" panose="020B0604020202020204" pitchFamily="34" charset="0"/>
            </a:endParaRPr>
          </a:p>
        </p:txBody>
      </p:sp>
      <p:sp>
        <p:nvSpPr>
          <p:cNvPr id="4" name="矩形 3"/>
          <p:cNvSpPr/>
          <p:nvPr/>
        </p:nvSpPr>
        <p:spPr>
          <a:xfrm>
            <a:off x="123887" y="640503"/>
            <a:ext cx="8840601" cy="923330"/>
          </a:xfrm>
          <a:prstGeom prst="rect">
            <a:avLst/>
          </a:prstGeom>
        </p:spPr>
        <p:txBody>
          <a:bodyPr wrap="square">
            <a:spAutoFit/>
          </a:bodyPr>
          <a:lstStyle/>
          <a:p>
            <a:r>
              <a:rPr lang="zh-CN" altLang="en-US" dirty="0" smtClean="0">
                <a:solidFill>
                  <a:srgbClr val="000000"/>
                </a:solidFill>
                <a:latin typeface="Lantinghei SC"/>
              </a:rPr>
              <a:t>    如下</a:t>
            </a:r>
            <a:r>
              <a:rPr lang="zh-CN" altLang="en-US" dirty="0">
                <a:solidFill>
                  <a:srgbClr val="000000"/>
                </a:solidFill>
                <a:latin typeface="Lantinghei SC"/>
              </a:rPr>
              <a:t>面的例子中</a:t>
            </a:r>
            <a:r>
              <a:rPr lang="zh-CN" altLang="en-US" dirty="0" smtClean="0">
                <a:solidFill>
                  <a:srgbClr val="000000"/>
                </a:solidFill>
                <a:latin typeface="Lantinghei SC"/>
              </a:rPr>
              <a:t>，</a:t>
            </a:r>
            <a:r>
              <a:rPr lang="en-US" altLang="zh-CN" dirty="0" smtClean="0">
                <a:solidFill>
                  <a:srgbClr val="000000"/>
                </a:solidFill>
                <a:latin typeface="Lantinghei SC"/>
              </a:rPr>
              <a:t>key</a:t>
            </a:r>
            <a:r>
              <a:rPr lang="zh-CN" altLang="en-US" dirty="0" smtClean="0">
                <a:solidFill>
                  <a:srgbClr val="000000"/>
                </a:solidFill>
                <a:latin typeface="Lantinghei SC"/>
              </a:rPr>
              <a:t>是可以</a:t>
            </a:r>
            <a:r>
              <a:rPr lang="zh-CN" altLang="en-US" dirty="0">
                <a:solidFill>
                  <a:srgbClr val="000000"/>
                </a:solidFill>
                <a:latin typeface="Lantinghei SC"/>
              </a:rPr>
              <a:t>被解析为</a:t>
            </a:r>
            <a:r>
              <a:rPr lang="zh-CN" altLang="en-US" dirty="0" smtClean="0">
                <a:solidFill>
                  <a:srgbClr val="000000"/>
                </a:solidFill>
                <a:latin typeface="Lantinghei SC"/>
              </a:rPr>
              <a:t>整数，则</a:t>
            </a:r>
            <a:r>
              <a:rPr lang="zh-CN" altLang="en-US" dirty="0">
                <a:solidFill>
                  <a:srgbClr val="000000"/>
                </a:solidFill>
                <a:latin typeface="Lantinghei SC"/>
              </a:rPr>
              <a:t>将对应的整数与</a:t>
            </a:r>
            <a:r>
              <a:rPr lang="en-US" altLang="zh-CN" dirty="0">
                <a:solidFill>
                  <a:srgbClr val="000000"/>
                </a:solidFill>
                <a:latin typeface="Lantinghei SC"/>
              </a:rPr>
              <a:t>Partition</a:t>
            </a:r>
            <a:r>
              <a:rPr lang="zh-CN" altLang="en-US" dirty="0">
                <a:solidFill>
                  <a:srgbClr val="000000"/>
                </a:solidFill>
                <a:latin typeface="Lantinghei SC"/>
              </a:rPr>
              <a:t>总数取余</a:t>
            </a:r>
            <a:r>
              <a:rPr lang="zh-CN" altLang="en-US" dirty="0" smtClean="0">
                <a:solidFill>
                  <a:srgbClr val="000000"/>
                </a:solidFill>
                <a:latin typeface="Lantinghei SC"/>
              </a:rPr>
              <a:t>，则完成了从</a:t>
            </a:r>
            <a:r>
              <a:rPr lang="en-US" altLang="zh-CN" dirty="0" smtClean="0">
                <a:solidFill>
                  <a:srgbClr val="000000"/>
                </a:solidFill>
                <a:latin typeface="Lantinghei SC"/>
              </a:rPr>
              <a:t>【key</a:t>
            </a:r>
            <a:r>
              <a:rPr lang="zh-CN" altLang="en-US" dirty="0" smtClean="0">
                <a:solidFill>
                  <a:srgbClr val="000000"/>
                </a:solidFill>
                <a:latin typeface="Lantinghei SC"/>
              </a:rPr>
              <a:t>对应的消息</a:t>
            </a:r>
            <a:r>
              <a:rPr lang="en-US" altLang="zh-CN" dirty="0" smtClean="0">
                <a:solidFill>
                  <a:srgbClr val="000000"/>
                </a:solidFill>
                <a:latin typeface="Lantinghei SC"/>
              </a:rPr>
              <a:t>】</a:t>
            </a:r>
            <a:r>
              <a:rPr lang="zh-CN" altLang="en-US" dirty="0" smtClean="0">
                <a:solidFill>
                  <a:srgbClr val="000000"/>
                </a:solidFill>
                <a:latin typeface="Lantinghei SC"/>
              </a:rPr>
              <a:t>到</a:t>
            </a:r>
            <a:r>
              <a:rPr lang="en-US" altLang="zh-CN" dirty="0" smtClean="0">
                <a:solidFill>
                  <a:srgbClr val="000000"/>
                </a:solidFill>
                <a:latin typeface="Lantinghei SC"/>
              </a:rPr>
              <a:t>【</a:t>
            </a:r>
            <a:r>
              <a:rPr lang="zh-CN" altLang="en-US" dirty="0">
                <a:solidFill>
                  <a:srgbClr val="000000"/>
                </a:solidFill>
                <a:latin typeface="Lantinghei SC"/>
              </a:rPr>
              <a:t>消息</a:t>
            </a:r>
            <a:r>
              <a:rPr lang="zh-CN" altLang="en-US" dirty="0" smtClean="0">
                <a:solidFill>
                  <a:srgbClr val="000000"/>
                </a:solidFill>
                <a:latin typeface="Lantinghei SC"/>
              </a:rPr>
              <a:t>将被发送到的对应</a:t>
            </a:r>
            <a:r>
              <a:rPr lang="zh-CN" altLang="en-US" dirty="0">
                <a:solidFill>
                  <a:srgbClr val="000000"/>
                </a:solidFill>
                <a:latin typeface="Lantinghei SC"/>
              </a:rPr>
              <a:t>的</a:t>
            </a:r>
            <a:r>
              <a:rPr lang="en-US" altLang="zh-CN" dirty="0" smtClean="0">
                <a:solidFill>
                  <a:srgbClr val="000000"/>
                </a:solidFill>
                <a:latin typeface="Lantinghei SC"/>
              </a:rPr>
              <a:t>Partition】</a:t>
            </a:r>
            <a:r>
              <a:rPr lang="zh-CN" altLang="en-US" dirty="0" smtClean="0">
                <a:solidFill>
                  <a:srgbClr val="000000"/>
                </a:solidFill>
                <a:latin typeface="Lantinghei SC"/>
              </a:rPr>
              <a:t>的映射逻辑。</a:t>
            </a:r>
            <a:r>
              <a:rPr lang="zh-CN" altLang="en-US" dirty="0">
                <a:solidFill>
                  <a:srgbClr val="000000"/>
                </a:solidFill>
                <a:latin typeface="Lantinghei SC"/>
              </a:rPr>
              <a:t>（每个</a:t>
            </a:r>
            <a:r>
              <a:rPr lang="en-US" altLang="zh-CN" dirty="0" err="1">
                <a:solidFill>
                  <a:srgbClr val="000000"/>
                </a:solidFill>
                <a:latin typeface="Lantinghei SC"/>
              </a:rPr>
              <a:t>Parition</a:t>
            </a:r>
            <a:r>
              <a:rPr lang="zh-CN" altLang="en-US" dirty="0">
                <a:solidFill>
                  <a:srgbClr val="000000"/>
                </a:solidFill>
                <a:latin typeface="Lantinghei SC"/>
              </a:rPr>
              <a:t>都会有个序号</a:t>
            </a:r>
            <a:r>
              <a:rPr lang="en-US" altLang="zh-CN" dirty="0">
                <a:solidFill>
                  <a:srgbClr val="000000"/>
                </a:solidFill>
                <a:latin typeface="Lantinghei SC"/>
              </a:rPr>
              <a:t>,</a:t>
            </a:r>
            <a:r>
              <a:rPr lang="zh-CN" altLang="en-US" dirty="0">
                <a:solidFill>
                  <a:srgbClr val="000000"/>
                </a:solidFill>
                <a:latin typeface="Lantinghei SC"/>
              </a:rPr>
              <a:t>序号从</a:t>
            </a:r>
            <a:r>
              <a:rPr lang="en-US" altLang="zh-CN" dirty="0">
                <a:solidFill>
                  <a:srgbClr val="000000"/>
                </a:solidFill>
                <a:latin typeface="Lantinghei SC"/>
              </a:rPr>
              <a:t>0</a:t>
            </a:r>
            <a:r>
              <a:rPr lang="zh-CN" altLang="en-US" dirty="0">
                <a:solidFill>
                  <a:srgbClr val="000000"/>
                </a:solidFill>
                <a:latin typeface="Lantinghei SC"/>
              </a:rPr>
              <a:t>开始）</a:t>
            </a:r>
          </a:p>
        </p:txBody>
      </p:sp>
    </p:spTree>
    <p:extLst>
      <p:ext uri="{BB962C8B-B14F-4D97-AF65-F5344CB8AC3E}">
        <p14:creationId xmlns:p14="http://schemas.microsoft.com/office/powerpoint/2010/main" val="21611823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3887" y="1935415"/>
            <a:ext cx="8964488" cy="2836634"/>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p>
            <a:pPr lvl="0" eaLnBrk="0" hangingPunct="0"/>
            <a:r>
              <a:rPr lang="en-US" altLang="zh-CN" sz="1600" dirty="0">
                <a:solidFill>
                  <a:srgbClr val="314E64"/>
                </a:solidFill>
                <a:latin typeface="Consolas" panose="020B0609020204030204" pitchFamily="49" charset="0"/>
                <a:cs typeface="Consolas" panose="020B0609020204030204" pitchFamily="49" charset="0"/>
              </a:rPr>
              <a:t>public void </a:t>
            </a:r>
            <a:r>
              <a:rPr lang="en-US" altLang="zh-CN" sz="1600" dirty="0" err="1">
                <a:solidFill>
                  <a:srgbClr val="314E64"/>
                </a:solidFill>
                <a:latin typeface="Consolas" panose="020B0609020204030204" pitchFamily="49" charset="0"/>
                <a:cs typeface="Consolas" panose="020B0609020204030204" pitchFamily="49" charset="0"/>
              </a:rPr>
              <a:t>sendMessage</a:t>
            </a:r>
            <a:r>
              <a:rPr lang="en-US" altLang="zh-CN" sz="1600" dirty="0">
                <a:solidFill>
                  <a:srgbClr val="314E64"/>
                </a:solidFill>
                <a:latin typeface="Consolas" panose="020B0609020204030204" pitchFamily="49" charset="0"/>
                <a:cs typeface="Consolas" panose="020B0609020204030204" pitchFamily="49" charset="0"/>
              </a:rPr>
              <a:t>() throws </a:t>
            </a:r>
            <a:r>
              <a:rPr lang="en-US" altLang="zh-CN" sz="1600" dirty="0" err="1">
                <a:solidFill>
                  <a:srgbClr val="314E64"/>
                </a:solidFill>
                <a:latin typeface="Consolas" panose="020B0609020204030204" pitchFamily="49" charset="0"/>
                <a:cs typeface="Consolas" panose="020B0609020204030204" pitchFamily="49" charset="0"/>
              </a:rPr>
              <a:t>InterruptedException</a:t>
            </a:r>
            <a:r>
              <a:rPr lang="en-US" altLang="zh-CN" sz="1600" dirty="0">
                <a:solidFill>
                  <a:srgbClr val="314E64"/>
                </a:solidFill>
                <a:latin typeface="Consolas" panose="020B0609020204030204" pitchFamily="49" charset="0"/>
                <a:cs typeface="Consolas" panose="020B0609020204030204" pitchFamily="49" charset="0"/>
              </a:rPr>
              <a:t>{</a:t>
            </a:r>
          </a:p>
          <a:p>
            <a:pPr lvl="0" eaLnBrk="0" hangingPunct="0"/>
            <a:r>
              <a:rPr lang="zh-CN" altLang="en-US" sz="1600" dirty="0">
                <a:solidFill>
                  <a:srgbClr val="314E64"/>
                </a:solidFill>
                <a:latin typeface="Consolas" panose="020B0609020204030204" pitchFamily="49" charset="0"/>
                <a:cs typeface="Consolas" panose="020B0609020204030204" pitchFamily="49" charset="0"/>
              </a:rPr>
              <a:t>　　</a:t>
            </a:r>
            <a:r>
              <a:rPr lang="en-US" altLang="zh-CN" sz="1600" dirty="0">
                <a:solidFill>
                  <a:srgbClr val="314E64"/>
                </a:solidFill>
                <a:latin typeface="Consolas" panose="020B0609020204030204" pitchFamily="49" charset="0"/>
                <a:cs typeface="Consolas" panose="020B0609020204030204" pitchFamily="49" charset="0"/>
              </a:rPr>
              <a:t>for(</a:t>
            </a:r>
            <a:r>
              <a:rPr lang="en-US" altLang="zh-CN" sz="1600" dirty="0" err="1">
                <a:solidFill>
                  <a:srgbClr val="314E64"/>
                </a:solidFill>
                <a:latin typeface="Consolas" panose="020B0609020204030204" pitchFamily="49" charset="0"/>
                <a:cs typeface="Consolas" panose="020B0609020204030204" pitchFamily="49" charset="0"/>
              </a:rPr>
              <a:t>int</a:t>
            </a:r>
            <a:r>
              <a:rPr lang="en-US" altLang="zh-CN" sz="1600" dirty="0">
                <a:solidFill>
                  <a:srgbClr val="314E64"/>
                </a:solidFill>
                <a:latin typeface="Consolas" panose="020B0609020204030204" pitchFamily="49" charset="0"/>
                <a:cs typeface="Consolas" panose="020B0609020204030204" pitchFamily="49" charset="0"/>
              </a:rPr>
              <a:t> </a:t>
            </a:r>
            <a:r>
              <a:rPr lang="en-US" altLang="zh-CN" sz="1600" dirty="0" err="1">
                <a:solidFill>
                  <a:srgbClr val="314E64"/>
                </a:solidFill>
                <a:latin typeface="Consolas" panose="020B0609020204030204" pitchFamily="49" charset="0"/>
                <a:cs typeface="Consolas" panose="020B0609020204030204" pitchFamily="49" charset="0"/>
              </a:rPr>
              <a:t>i</a:t>
            </a:r>
            <a:r>
              <a:rPr lang="en-US" altLang="zh-CN" sz="1600" dirty="0">
                <a:solidFill>
                  <a:srgbClr val="314E64"/>
                </a:solidFill>
                <a:latin typeface="Consolas" panose="020B0609020204030204" pitchFamily="49" charset="0"/>
                <a:cs typeface="Consolas" panose="020B0609020204030204" pitchFamily="49" charset="0"/>
              </a:rPr>
              <a:t> = 1; </a:t>
            </a:r>
            <a:r>
              <a:rPr lang="en-US" altLang="zh-CN" sz="1600" dirty="0" err="1">
                <a:solidFill>
                  <a:srgbClr val="314E64"/>
                </a:solidFill>
                <a:latin typeface="Consolas" panose="020B0609020204030204" pitchFamily="49" charset="0"/>
                <a:cs typeface="Consolas" panose="020B0609020204030204" pitchFamily="49" charset="0"/>
              </a:rPr>
              <a:t>i</a:t>
            </a:r>
            <a:r>
              <a:rPr lang="en-US" altLang="zh-CN" sz="1600" dirty="0">
                <a:solidFill>
                  <a:srgbClr val="314E64"/>
                </a:solidFill>
                <a:latin typeface="Consolas" panose="020B0609020204030204" pitchFamily="49" charset="0"/>
                <a:cs typeface="Consolas" panose="020B0609020204030204" pitchFamily="49" charset="0"/>
              </a:rPr>
              <a:t> &lt;= 5; </a:t>
            </a:r>
            <a:r>
              <a:rPr lang="en-US" altLang="zh-CN" sz="1600" dirty="0" err="1">
                <a:solidFill>
                  <a:srgbClr val="314E64"/>
                </a:solidFill>
                <a:latin typeface="Consolas" panose="020B0609020204030204" pitchFamily="49" charset="0"/>
                <a:cs typeface="Consolas" panose="020B0609020204030204" pitchFamily="49" charset="0"/>
              </a:rPr>
              <a:t>i</a:t>
            </a:r>
            <a:r>
              <a:rPr lang="en-US" altLang="zh-CN" sz="1600" dirty="0">
                <a:solidFill>
                  <a:srgbClr val="314E64"/>
                </a:solidFill>
                <a:latin typeface="Consolas" panose="020B0609020204030204" pitchFamily="49" charset="0"/>
                <a:cs typeface="Consolas" panose="020B0609020204030204" pitchFamily="49" charset="0"/>
              </a:rPr>
              <a:t>++){</a:t>
            </a:r>
          </a:p>
          <a:p>
            <a:pPr lvl="0" eaLnBrk="0" hangingPunct="0"/>
            <a:r>
              <a:rPr lang="zh-CN" altLang="en-US" sz="1600" dirty="0">
                <a:solidFill>
                  <a:srgbClr val="314E64"/>
                </a:solidFill>
                <a:latin typeface="Consolas" panose="020B0609020204030204" pitchFamily="49" charset="0"/>
                <a:cs typeface="Consolas" panose="020B0609020204030204" pitchFamily="49" charset="0"/>
              </a:rPr>
              <a:t>　　      </a:t>
            </a:r>
            <a:r>
              <a:rPr lang="en-US" altLang="zh-CN" sz="1600" dirty="0">
                <a:solidFill>
                  <a:srgbClr val="314E64"/>
                </a:solidFill>
                <a:latin typeface="Consolas" panose="020B0609020204030204" pitchFamily="49" charset="0"/>
                <a:cs typeface="Consolas" panose="020B0609020204030204" pitchFamily="49" charset="0"/>
              </a:rPr>
              <a:t>List </a:t>
            </a:r>
            <a:r>
              <a:rPr lang="en-US" altLang="zh-CN" sz="1600" dirty="0" err="1">
                <a:solidFill>
                  <a:srgbClr val="314E64"/>
                </a:solidFill>
                <a:latin typeface="Consolas" panose="020B0609020204030204" pitchFamily="49" charset="0"/>
                <a:cs typeface="Consolas" panose="020B0609020204030204" pitchFamily="49" charset="0"/>
              </a:rPr>
              <a:t>messageList</a:t>
            </a:r>
            <a:r>
              <a:rPr lang="en-US" altLang="zh-CN" sz="1600" dirty="0">
                <a:solidFill>
                  <a:srgbClr val="314E64"/>
                </a:solidFill>
                <a:latin typeface="Consolas" panose="020B0609020204030204" pitchFamily="49" charset="0"/>
                <a:cs typeface="Consolas" panose="020B0609020204030204" pitchFamily="49" charset="0"/>
              </a:rPr>
              <a:t> = new </a:t>
            </a:r>
            <a:r>
              <a:rPr lang="en-US" altLang="zh-CN" sz="1600" dirty="0" err="1">
                <a:solidFill>
                  <a:srgbClr val="314E64"/>
                </a:solidFill>
                <a:latin typeface="Consolas" panose="020B0609020204030204" pitchFamily="49" charset="0"/>
                <a:cs typeface="Consolas" panose="020B0609020204030204" pitchFamily="49" charset="0"/>
              </a:rPr>
              <a:t>ArrayList</a:t>
            </a:r>
            <a:r>
              <a:rPr lang="en-US" altLang="zh-CN" sz="1600" dirty="0">
                <a:solidFill>
                  <a:srgbClr val="314E64"/>
                </a:solidFill>
                <a:latin typeface="Consolas" panose="020B0609020204030204" pitchFamily="49" charset="0"/>
                <a:cs typeface="Consolas" panose="020B0609020204030204" pitchFamily="49" charset="0"/>
              </a:rPr>
              <a:t>&lt;</a:t>
            </a:r>
            <a:r>
              <a:rPr lang="en-US" altLang="zh-CN" sz="1600" dirty="0" err="1">
                <a:solidFill>
                  <a:srgbClr val="314E64"/>
                </a:solidFill>
                <a:latin typeface="Consolas" panose="020B0609020204030204" pitchFamily="49" charset="0"/>
                <a:cs typeface="Consolas" panose="020B0609020204030204" pitchFamily="49" charset="0"/>
              </a:rPr>
              <a:t>KeyedMessage</a:t>
            </a:r>
            <a:r>
              <a:rPr lang="en-US" altLang="zh-CN" sz="1600" dirty="0">
                <a:solidFill>
                  <a:srgbClr val="314E64"/>
                </a:solidFill>
                <a:latin typeface="Consolas" panose="020B0609020204030204" pitchFamily="49" charset="0"/>
                <a:cs typeface="Consolas" panose="020B0609020204030204" pitchFamily="49" charset="0"/>
              </a:rPr>
              <a:t>&lt;String, String&gt;&gt;();</a:t>
            </a:r>
          </a:p>
          <a:p>
            <a:pPr lvl="0" eaLnBrk="0" hangingPunct="0"/>
            <a:r>
              <a:rPr lang="zh-CN" altLang="en-US" sz="1600" dirty="0">
                <a:solidFill>
                  <a:srgbClr val="314E64"/>
                </a:solidFill>
                <a:latin typeface="Consolas" panose="020B0609020204030204" pitchFamily="49" charset="0"/>
                <a:cs typeface="Consolas" panose="020B0609020204030204" pitchFamily="49" charset="0"/>
              </a:rPr>
              <a:t>　　      </a:t>
            </a:r>
            <a:r>
              <a:rPr lang="en-US" altLang="zh-CN" sz="1600" dirty="0">
                <a:solidFill>
                  <a:srgbClr val="314E64"/>
                </a:solidFill>
                <a:latin typeface="Consolas" panose="020B0609020204030204" pitchFamily="49" charset="0"/>
                <a:cs typeface="Consolas" panose="020B0609020204030204" pitchFamily="49" charset="0"/>
              </a:rPr>
              <a:t>for(</a:t>
            </a:r>
            <a:r>
              <a:rPr lang="en-US" altLang="zh-CN" sz="1600" dirty="0" err="1">
                <a:solidFill>
                  <a:srgbClr val="314E64"/>
                </a:solidFill>
                <a:latin typeface="Consolas" panose="020B0609020204030204" pitchFamily="49" charset="0"/>
                <a:cs typeface="Consolas" panose="020B0609020204030204" pitchFamily="49" charset="0"/>
              </a:rPr>
              <a:t>int</a:t>
            </a:r>
            <a:r>
              <a:rPr lang="en-US" altLang="zh-CN" sz="1600" dirty="0">
                <a:solidFill>
                  <a:srgbClr val="314E64"/>
                </a:solidFill>
                <a:latin typeface="Consolas" panose="020B0609020204030204" pitchFamily="49" charset="0"/>
                <a:cs typeface="Consolas" panose="020B0609020204030204" pitchFamily="49" charset="0"/>
              </a:rPr>
              <a:t> j = 0; j &lt; 4; j++</a:t>
            </a:r>
            <a:r>
              <a:rPr lang="zh-CN" altLang="en-US" sz="1600" dirty="0">
                <a:solidFill>
                  <a:srgbClr val="314E64"/>
                </a:solidFill>
                <a:latin typeface="Consolas" panose="020B0609020204030204" pitchFamily="49" charset="0"/>
                <a:cs typeface="Consolas" panose="020B0609020204030204" pitchFamily="49" charset="0"/>
              </a:rPr>
              <a:t>）</a:t>
            </a:r>
            <a:r>
              <a:rPr lang="en-US" altLang="zh-CN" sz="1600" dirty="0">
                <a:solidFill>
                  <a:srgbClr val="314E64"/>
                </a:solidFill>
                <a:latin typeface="Consolas" panose="020B0609020204030204" pitchFamily="49" charset="0"/>
                <a:cs typeface="Consolas" panose="020B0609020204030204" pitchFamily="49" charset="0"/>
              </a:rPr>
              <a:t>{</a:t>
            </a:r>
          </a:p>
          <a:p>
            <a:pPr lvl="0" eaLnBrk="0" hangingPunct="0"/>
            <a:r>
              <a:rPr lang="zh-CN" altLang="en-US" sz="1600" dirty="0">
                <a:solidFill>
                  <a:srgbClr val="314E64"/>
                </a:solidFill>
                <a:latin typeface="Consolas" panose="020B0609020204030204" pitchFamily="49" charset="0"/>
                <a:cs typeface="Consolas" panose="020B0609020204030204" pitchFamily="49" charset="0"/>
              </a:rPr>
              <a:t>　　          </a:t>
            </a:r>
            <a:r>
              <a:rPr lang="en-US" altLang="zh-CN" sz="1600" dirty="0" err="1">
                <a:solidFill>
                  <a:srgbClr val="314E64"/>
                </a:solidFill>
                <a:latin typeface="Consolas" panose="020B0609020204030204" pitchFamily="49" charset="0"/>
                <a:cs typeface="Consolas" panose="020B0609020204030204" pitchFamily="49" charset="0"/>
              </a:rPr>
              <a:t>messageList.add</a:t>
            </a:r>
            <a:r>
              <a:rPr lang="en-US" altLang="zh-CN" sz="1600" dirty="0">
                <a:solidFill>
                  <a:srgbClr val="314E64"/>
                </a:solidFill>
                <a:latin typeface="Consolas" panose="020B0609020204030204" pitchFamily="49" charset="0"/>
                <a:cs typeface="Consolas" panose="020B0609020204030204" pitchFamily="49" charset="0"/>
              </a:rPr>
              <a:t>(new </a:t>
            </a:r>
            <a:r>
              <a:rPr lang="en-US" altLang="zh-CN" sz="1600" dirty="0" err="1">
                <a:solidFill>
                  <a:srgbClr val="314E64"/>
                </a:solidFill>
                <a:latin typeface="Consolas" panose="020B0609020204030204" pitchFamily="49" charset="0"/>
                <a:cs typeface="Consolas" panose="020B0609020204030204" pitchFamily="49" charset="0"/>
              </a:rPr>
              <a:t>KeyedMessage</a:t>
            </a:r>
            <a:r>
              <a:rPr lang="en-US" altLang="zh-CN" sz="1600" dirty="0">
                <a:solidFill>
                  <a:srgbClr val="314E64"/>
                </a:solidFill>
                <a:latin typeface="Consolas" panose="020B0609020204030204" pitchFamily="49" charset="0"/>
                <a:cs typeface="Consolas" panose="020B0609020204030204" pitchFamily="49" charset="0"/>
              </a:rPr>
              <a:t>&lt;String, String&gt;("topic2", j+"", "The " + </a:t>
            </a:r>
            <a:r>
              <a:rPr lang="en-US" altLang="zh-CN" sz="1600" dirty="0" err="1">
                <a:solidFill>
                  <a:srgbClr val="314E64"/>
                </a:solidFill>
                <a:latin typeface="Consolas" panose="020B0609020204030204" pitchFamily="49" charset="0"/>
                <a:cs typeface="Consolas" panose="020B0609020204030204" pitchFamily="49" charset="0"/>
              </a:rPr>
              <a:t>i</a:t>
            </a:r>
            <a:r>
              <a:rPr lang="en-US" altLang="zh-CN" sz="1600" dirty="0">
                <a:solidFill>
                  <a:srgbClr val="314E64"/>
                </a:solidFill>
                <a:latin typeface="Consolas" panose="020B0609020204030204" pitchFamily="49" charset="0"/>
                <a:cs typeface="Consolas" panose="020B0609020204030204" pitchFamily="49" charset="0"/>
              </a:rPr>
              <a:t> + " message for key " + j));</a:t>
            </a:r>
          </a:p>
          <a:p>
            <a:pPr lvl="0" eaLnBrk="0" hangingPunct="0"/>
            <a:r>
              <a:rPr lang="zh-CN" altLang="en-US" sz="1600" dirty="0">
                <a:solidFill>
                  <a:srgbClr val="314E64"/>
                </a:solidFill>
                <a:latin typeface="Consolas" panose="020B0609020204030204" pitchFamily="49" charset="0"/>
                <a:cs typeface="Consolas" panose="020B0609020204030204" pitchFamily="49" charset="0"/>
              </a:rPr>
              <a:t>　　      </a:t>
            </a:r>
            <a:r>
              <a:rPr lang="en-US" altLang="zh-CN" sz="1600" dirty="0">
                <a:solidFill>
                  <a:srgbClr val="314E64"/>
                </a:solidFill>
                <a:latin typeface="Consolas" panose="020B0609020204030204" pitchFamily="49" charset="0"/>
                <a:cs typeface="Consolas" panose="020B0609020204030204" pitchFamily="49" charset="0"/>
              </a:rPr>
              <a:t>}</a:t>
            </a:r>
          </a:p>
          <a:p>
            <a:pPr lvl="0" eaLnBrk="0" hangingPunct="0"/>
            <a:r>
              <a:rPr lang="zh-CN" altLang="en-US" sz="1600" dirty="0">
                <a:solidFill>
                  <a:srgbClr val="314E64"/>
                </a:solidFill>
                <a:latin typeface="Consolas" panose="020B0609020204030204" pitchFamily="49" charset="0"/>
                <a:cs typeface="Consolas" panose="020B0609020204030204" pitchFamily="49" charset="0"/>
              </a:rPr>
              <a:t>　　      </a:t>
            </a:r>
            <a:r>
              <a:rPr lang="en-US" altLang="zh-CN" sz="1600" dirty="0" err="1">
                <a:solidFill>
                  <a:srgbClr val="314E64"/>
                </a:solidFill>
                <a:latin typeface="Consolas" panose="020B0609020204030204" pitchFamily="49" charset="0"/>
                <a:cs typeface="Consolas" panose="020B0609020204030204" pitchFamily="49" charset="0"/>
              </a:rPr>
              <a:t>producer.send</a:t>
            </a:r>
            <a:r>
              <a:rPr lang="en-US" altLang="zh-CN" sz="1600" dirty="0">
                <a:solidFill>
                  <a:srgbClr val="314E64"/>
                </a:solidFill>
                <a:latin typeface="Consolas" panose="020B0609020204030204" pitchFamily="49" charset="0"/>
                <a:cs typeface="Consolas" panose="020B0609020204030204" pitchFamily="49" charset="0"/>
              </a:rPr>
              <a:t>(</a:t>
            </a:r>
            <a:r>
              <a:rPr lang="en-US" altLang="zh-CN" sz="1600" dirty="0" err="1">
                <a:solidFill>
                  <a:srgbClr val="314E64"/>
                </a:solidFill>
                <a:latin typeface="Consolas" panose="020B0609020204030204" pitchFamily="49" charset="0"/>
                <a:cs typeface="Consolas" panose="020B0609020204030204" pitchFamily="49" charset="0"/>
              </a:rPr>
              <a:t>messageList</a:t>
            </a:r>
            <a:r>
              <a:rPr lang="en-US" altLang="zh-CN" sz="1600" dirty="0">
                <a:solidFill>
                  <a:srgbClr val="314E64"/>
                </a:solidFill>
                <a:latin typeface="Consolas" panose="020B0609020204030204" pitchFamily="49" charset="0"/>
                <a:cs typeface="Consolas" panose="020B0609020204030204" pitchFamily="49" charset="0"/>
              </a:rPr>
              <a:t>);</a:t>
            </a:r>
          </a:p>
          <a:p>
            <a:pPr lvl="0" eaLnBrk="0" hangingPunct="0"/>
            <a:r>
              <a:rPr lang="en-US" altLang="zh-CN" sz="1600" dirty="0">
                <a:solidFill>
                  <a:srgbClr val="314E64"/>
                </a:solidFill>
                <a:latin typeface="Consolas" panose="020B0609020204030204" pitchFamily="49" charset="0"/>
                <a:cs typeface="Consolas" panose="020B0609020204030204" pitchFamily="49" charset="0"/>
              </a:rPr>
              <a:t>    }</a:t>
            </a:r>
          </a:p>
          <a:p>
            <a:pPr lvl="0" eaLnBrk="0" hangingPunct="0"/>
            <a:r>
              <a:rPr lang="zh-CN" altLang="en-US" sz="1600" dirty="0">
                <a:solidFill>
                  <a:srgbClr val="314E64"/>
                </a:solidFill>
                <a:latin typeface="Consolas" panose="020B0609020204030204" pitchFamily="49" charset="0"/>
                <a:cs typeface="Consolas" panose="020B0609020204030204" pitchFamily="49" charset="0"/>
              </a:rPr>
              <a:t>　　</a:t>
            </a:r>
            <a:r>
              <a:rPr lang="en-US" altLang="zh-CN" sz="1600" dirty="0" err="1">
                <a:solidFill>
                  <a:srgbClr val="314E64"/>
                </a:solidFill>
                <a:latin typeface="Consolas" panose="020B0609020204030204" pitchFamily="49" charset="0"/>
                <a:cs typeface="Consolas" panose="020B0609020204030204" pitchFamily="49" charset="0"/>
              </a:rPr>
              <a:t>producer.close</a:t>
            </a:r>
            <a:r>
              <a:rPr lang="en-US" altLang="zh-CN" sz="1600" dirty="0">
                <a:solidFill>
                  <a:srgbClr val="314E64"/>
                </a:solidFill>
                <a:latin typeface="Consolas" panose="020B0609020204030204" pitchFamily="49" charset="0"/>
                <a:cs typeface="Consolas" panose="020B0609020204030204" pitchFamily="49" charset="0"/>
              </a:rPr>
              <a:t>();</a:t>
            </a:r>
          </a:p>
          <a:p>
            <a:pPr lvl="0" eaLnBrk="0" hangingPunct="0"/>
            <a:r>
              <a:rPr lang="en-US" altLang="zh-CN" sz="1600" dirty="0">
                <a:solidFill>
                  <a:srgbClr val="314E64"/>
                </a:solidFill>
                <a:latin typeface="Consolas" panose="020B0609020204030204" pitchFamily="49" charset="0"/>
                <a:cs typeface="Consolas" panose="020B0609020204030204" pitchFamily="49" charset="0"/>
              </a:rPr>
              <a:t>}</a:t>
            </a:r>
            <a:endParaRPr kumimoji="0" lang="zh-CN" altLang="zh-CN" sz="3600" b="0" i="0" u="none" strike="noStrike" cap="none" normalizeH="0" baseline="0" dirty="0" smtClean="0">
              <a:ln>
                <a:noFill/>
              </a:ln>
              <a:solidFill>
                <a:schemeClr val="tx1"/>
              </a:solidFill>
              <a:effectLst/>
              <a:latin typeface="Arial" panose="020B0604020202020204" pitchFamily="34" charset="0"/>
            </a:endParaRPr>
          </a:p>
        </p:txBody>
      </p:sp>
      <p:sp>
        <p:nvSpPr>
          <p:cNvPr id="3" name="矩形 2"/>
          <p:cNvSpPr/>
          <p:nvPr/>
        </p:nvSpPr>
        <p:spPr>
          <a:xfrm>
            <a:off x="139084" y="692696"/>
            <a:ext cx="9004915" cy="646331"/>
          </a:xfrm>
          <a:prstGeom prst="rect">
            <a:avLst/>
          </a:prstGeom>
        </p:spPr>
        <p:txBody>
          <a:bodyPr wrap="square">
            <a:spAutoFit/>
          </a:bodyPr>
          <a:lstStyle/>
          <a:p>
            <a:r>
              <a:rPr lang="zh-CN" altLang="en-US" dirty="0" smtClean="0">
                <a:solidFill>
                  <a:srgbClr val="000000"/>
                </a:solidFill>
                <a:latin typeface="Lantinghei SC"/>
              </a:rPr>
              <a:t>    如果</a:t>
            </a:r>
            <a:r>
              <a:rPr lang="zh-CN" altLang="en-US" dirty="0">
                <a:solidFill>
                  <a:srgbClr val="000000"/>
                </a:solidFill>
                <a:latin typeface="Lantinghei SC"/>
              </a:rPr>
              <a:t>将上例中的类作为</a:t>
            </a:r>
            <a:r>
              <a:rPr lang="en-US" altLang="zh-CN" dirty="0" err="1">
                <a:solidFill>
                  <a:srgbClr val="000000"/>
                </a:solidFill>
                <a:latin typeface="Lantinghei SC"/>
              </a:rPr>
              <a:t>partition.class</a:t>
            </a:r>
            <a:r>
              <a:rPr lang="zh-CN" altLang="en-US" dirty="0">
                <a:solidFill>
                  <a:srgbClr val="000000"/>
                </a:solidFill>
                <a:latin typeface="Lantinghei SC"/>
              </a:rPr>
              <a:t>，并通过如下代码发送</a:t>
            </a:r>
            <a:r>
              <a:rPr lang="en-US" altLang="zh-CN" dirty="0">
                <a:solidFill>
                  <a:srgbClr val="000000"/>
                </a:solidFill>
                <a:latin typeface="Lantinghei SC"/>
              </a:rPr>
              <a:t>20</a:t>
            </a:r>
            <a:r>
              <a:rPr lang="zh-CN" altLang="en-US" dirty="0">
                <a:solidFill>
                  <a:srgbClr val="000000"/>
                </a:solidFill>
                <a:latin typeface="Lantinghei SC"/>
              </a:rPr>
              <a:t>条消息（</a:t>
            </a:r>
            <a:r>
              <a:rPr lang="en-US" altLang="zh-CN" dirty="0">
                <a:solidFill>
                  <a:srgbClr val="000000"/>
                </a:solidFill>
                <a:latin typeface="Lantinghei SC"/>
              </a:rPr>
              <a:t>key</a:t>
            </a:r>
            <a:r>
              <a:rPr lang="zh-CN" altLang="en-US" dirty="0">
                <a:solidFill>
                  <a:srgbClr val="000000"/>
                </a:solidFill>
                <a:latin typeface="Lantinghei SC"/>
              </a:rPr>
              <a:t>分别为</a:t>
            </a:r>
            <a:r>
              <a:rPr lang="en-US" altLang="zh-CN" dirty="0">
                <a:solidFill>
                  <a:srgbClr val="000000"/>
                </a:solidFill>
                <a:latin typeface="Lantinghei SC"/>
              </a:rPr>
              <a:t>0</a:t>
            </a:r>
            <a:r>
              <a:rPr lang="zh-CN" altLang="en-US" dirty="0">
                <a:solidFill>
                  <a:srgbClr val="000000"/>
                </a:solidFill>
                <a:latin typeface="Lantinghei SC"/>
              </a:rPr>
              <a:t>，</a:t>
            </a:r>
            <a:r>
              <a:rPr lang="en-US" altLang="zh-CN" dirty="0">
                <a:solidFill>
                  <a:srgbClr val="000000"/>
                </a:solidFill>
                <a:latin typeface="Lantinghei SC"/>
              </a:rPr>
              <a:t>1</a:t>
            </a:r>
            <a:r>
              <a:rPr lang="zh-CN" altLang="en-US" dirty="0">
                <a:solidFill>
                  <a:srgbClr val="000000"/>
                </a:solidFill>
                <a:latin typeface="Lantinghei SC"/>
              </a:rPr>
              <a:t>，</a:t>
            </a:r>
            <a:r>
              <a:rPr lang="en-US" altLang="zh-CN" dirty="0">
                <a:solidFill>
                  <a:srgbClr val="000000"/>
                </a:solidFill>
                <a:latin typeface="Lantinghei SC"/>
              </a:rPr>
              <a:t>2</a:t>
            </a:r>
            <a:r>
              <a:rPr lang="zh-CN" altLang="en-US" dirty="0">
                <a:solidFill>
                  <a:srgbClr val="000000"/>
                </a:solidFill>
                <a:latin typeface="Lantinghei SC"/>
              </a:rPr>
              <a:t>，</a:t>
            </a:r>
            <a:r>
              <a:rPr lang="en-US" altLang="zh-CN" dirty="0">
                <a:solidFill>
                  <a:srgbClr val="000000"/>
                </a:solidFill>
                <a:latin typeface="Lantinghei SC"/>
              </a:rPr>
              <a:t>3</a:t>
            </a:r>
            <a:r>
              <a:rPr lang="zh-CN" altLang="en-US" dirty="0">
                <a:solidFill>
                  <a:srgbClr val="000000"/>
                </a:solidFill>
                <a:latin typeface="Lantinghei SC"/>
              </a:rPr>
              <a:t>）至</a:t>
            </a:r>
            <a:r>
              <a:rPr lang="en-US" altLang="zh-CN" dirty="0">
                <a:solidFill>
                  <a:srgbClr val="000000"/>
                </a:solidFill>
                <a:latin typeface="Lantinghei SC"/>
              </a:rPr>
              <a:t>topic3</a:t>
            </a:r>
            <a:r>
              <a:rPr lang="zh-CN" altLang="en-US" dirty="0">
                <a:solidFill>
                  <a:srgbClr val="000000"/>
                </a:solidFill>
                <a:latin typeface="Lantinghei SC"/>
              </a:rPr>
              <a:t>（</a:t>
            </a:r>
            <a:r>
              <a:rPr lang="zh-CN" altLang="en-US" b="1" dirty="0">
                <a:solidFill>
                  <a:srgbClr val="000000"/>
                </a:solidFill>
                <a:effectLst>
                  <a:outerShdw blurRad="38100" dist="38100" dir="2700000" algn="tl">
                    <a:srgbClr val="000000">
                      <a:alpha val="43137"/>
                    </a:srgbClr>
                  </a:outerShdw>
                </a:effectLst>
                <a:latin typeface="Lantinghei SC"/>
              </a:rPr>
              <a:t>包含</a:t>
            </a:r>
            <a:r>
              <a:rPr lang="en-US" altLang="zh-CN" b="1" dirty="0">
                <a:solidFill>
                  <a:srgbClr val="000000"/>
                </a:solidFill>
                <a:effectLst>
                  <a:outerShdw blurRad="38100" dist="38100" dir="2700000" algn="tl">
                    <a:srgbClr val="000000">
                      <a:alpha val="43137"/>
                    </a:srgbClr>
                  </a:outerShdw>
                </a:effectLst>
                <a:latin typeface="Lantinghei SC"/>
              </a:rPr>
              <a:t>4</a:t>
            </a:r>
            <a:r>
              <a:rPr lang="zh-CN" altLang="en-US" b="1" dirty="0">
                <a:solidFill>
                  <a:srgbClr val="000000"/>
                </a:solidFill>
                <a:effectLst>
                  <a:outerShdw blurRad="38100" dist="38100" dir="2700000" algn="tl">
                    <a:srgbClr val="000000">
                      <a:alpha val="43137"/>
                    </a:srgbClr>
                  </a:outerShdw>
                </a:effectLst>
                <a:latin typeface="Lantinghei SC"/>
              </a:rPr>
              <a:t>个</a:t>
            </a:r>
            <a:r>
              <a:rPr lang="en-US" altLang="zh-CN" b="1" dirty="0">
                <a:solidFill>
                  <a:srgbClr val="000000"/>
                </a:solidFill>
                <a:effectLst>
                  <a:outerShdw blurRad="38100" dist="38100" dir="2700000" algn="tl">
                    <a:srgbClr val="000000">
                      <a:alpha val="43137"/>
                    </a:srgbClr>
                  </a:outerShdw>
                </a:effectLst>
                <a:latin typeface="Lantinghei SC"/>
              </a:rPr>
              <a:t>Partition</a:t>
            </a:r>
            <a:r>
              <a:rPr lang="zh-CN" altLang="en-US" dirty="0">
                <a:solidFill>
                  <a:srgbClr val="000000"/>
                </a:solidFill>
                <a:latin typeface="Lantinghei SC"/>
              </a:rPr>
              <a:t>）。</a:t>
            </a:r>
            <a:endParaRPr lang="zh-CN" altLang="en-US" dirty="0"/>
          </a:p>
        </p:txBody>
      </p:sp>
      <p:sp>
        <p:nvSpPr>
          <p:cNvPr id="4" name="矩形 3"/>
          <p:cNvSpPr/>
          <p:nvPr/>
        </p:nvSpPr>
        <p:spPr>
          <a:xfrm>
            <a:off x="-2707" y="4941168"/>
            <a:ext cx="9091082" cy="923330"/>
          </a:xfrm>
          <a:prstGeom prst="rect">
            <a:avLst/>
          </a:prstGeom>
        </p:spPr>
        <p:txBody>
          <a:bodyPr wrap="square">
            <a:spAutoFit/>
          </a:bodyPr>
          <a:lstStyle/>
          <a:p>
            <a:r>
              <a:rPr lang="zh-CN" altLang="en-US" dirty="0" smtClean="0">
                <a:solidFill>
                  <a:srgbClr val="000000"/>
                </a:solidFill>
                <a:latin typeface="Lantinghei SC"/>
              </a:rPr>
              <a:t>    则</a:t>
            </a:r>
            <a:r>
              <a:rPr lang="en-US" altLang="zh-CN" dirty="0">
                <a:solidFill>
                  <a:srgbClr val="000000"/>
                </a:solidFill>
                <a:latin typeface="Lantinghei SC"/>
              </a:rPr>
              <a:t>key</a:t>
            </a:r>
            <a:r>
              <a:rPr lang="zh-CN" altLang="en-US" dirty="0">
                <a:solidFill>
                  <a:srgbClr val="000000"/>
                </a:solidFill>
                <a:latin typeface="Lantinghei SC"/>
              </a:rPr>
              <a:t>相同的消息会被发送并存储到同一个</a:t>
            </a:r>
            <a:r>
              <a:rPr lang="en-US" altLang="zh-CN" dirty="0">
                <a:solidFill>
                  <a:srgbClr val="000000"/>
                </a:solidFill>
                <a:latin typeface="Lantinghei SC"/>
              </a:rPr>
              <a:t>partition</a:t>
            </a:r>
            <a:r>
              <a:rPr lang="zh-CN" altLang="en-US" dirty="0">
                <a:solidFill>
                  <a:srgbClr val="000000"/>
                </a:solidFill>
                <a:latin typeface="Lantinghei SC"/>
              </a:rPr>
              <a:t>里，而且</a:t>
            </a:r>
            <a:r>
              <a:rPr lang="en-US" altLang="zh-CN" dirty="0">
                <a:solidFill>
                  <a:srgbClr val="000000"/>
                </a:solidFill>
                <a:latin typeface="Lantinghei SC"/>
              </a:rPr>
              <a:t>key</a:t>
            </a:r>
            <a:r>
              <a:rPr lang="zh-CN" altLang="en-US" dirty="0">
                <a:solidFill>
                  <a:srgbClr val="000000"/>
                </a:solidFill>
                <a:latin typeface="Lantinghei SC"/>
              </a:rPr>
              <a:t>的序号正好和</a:t>
            </a:r>
            <a:r>
              <a:rPr lang="en-US" altLang="zh-CN" dirty="0">
                <a:solidFill>
                  <a:srgbClr val="000000"/>
                </a:solidFill>
                <a:latin typeface="Lantinghei SC"/>
              </a:rPr>
              <a:t>Partition</a:t>
            </a:r>
            <a:r>
              <a:rPr lang="zh-CN" altLang="en-US" dirty="0">
                <a:solidFill>
                  <a:srgbClr val="000000"/>
                </a:solidFill>
                <a:latin typeface="Lantinghei SC"/>
              </a:rPr>
              <a:t>序号相同。（</a:t>
            </a:r>
            <a:r>
              <a:rPr lang="en-US" altLang="zh-CN" dirty="0">
                <a:solidFill>
                  <a:srgbClr val="000000"/>
                </a:solidFill>
                <a:latin typeface="Lantinghei SC"/>
              </a:rPr>
              <a:t>Partition</a:t>
            </a:r>
            <a:r>
              <a:rPr lang="zh-CN" altLang="en-US" dirty="0">
                <a:solidFill>
                  <a:srgbClr val="000000"/>
                </a:solidFill>
                <a:latin typeface="Lantinghei SC"/>
              </a:rPr>
              <a:t>序号从</a:t>
            </a:r>
            <a:r>
              <a:rPr lang="en-US" altLang="zh-CN" dirty="0">
                <a:solidFill>
                  <a:srgbClr val="000000"/>
                </a:solidFill>
                <a:latin typeface="Lantinghei SC"/>
              </a:rPr>
              <a:t>0</a:t>
            </a:r>
            <a:r>
              <a:rPr lang="zh-CN" altLang="en-US" dirty="0">
                <a:solidFill>
                  <a:srgbClr val="000000"/>
                </a:solidFill>
                <a:latin typeface="Lantinghei SC"/>
              </a:rPr>
              <a:t>开始，本例中的</a:t>
            </a:r>
            <a:r>
              <a:rPr lang="en-US" altLang="zh-CN" dirty="0">
                <a:solidFill>
                  <a:srgbClr val="000000"/>
                </a:solidFill>
                <a:latin typeface="Lantinghei SC"/>
              </a:rPr>
              <a:t>key</a:t>
            </a:r>
            <a:r>
              <a:rPr lang="zh-CN" altLang="en-US" dirty="0">
                <a:solidFill>
                  <a:srgbClr val="000000"/>
                </a:solidFill>
                <a:latin typeface="Lantinghei SC"/>
              </a:rPr>
              <a:t>也从</a:t>
            </a:r>
            <a:r>
              <a:rPr lang="en-US" altLang="zh-CN" dirty="0">
                <a:solidFill>
                  <a:srgbClr val="000000"/>
                </a:solidFill>
                <a:latin typeface="Lantinghei SC"/>
              </a:rPr>
              <a:t>0</a:t>
            </a:r>
            <a:r>
              <a:rPr lang="zh-CN" altLang="en-US" dirty="0">
                <a:solidFill>
                  <a:srgbClr val="000000"/>
                </a:solidFill>
                <a:latin typeface="Lantinghei SC"/>
              </a:rPr>
              <a:t>开始）。下图所示是通过</a:t>
            </a:r>
            <a:r>
              <a:rPr lang="en-US" altLang="zh-CN" dirty="0">
                <a:solidFill>
                  <a:srgbClr val="000000"/>
                </a:solidFill>
                <a:latin typeface="Lantinghei SC"/>
              </a:rPr>
              <a:t>Java</a:t>
            </a:r>
            <a:r>
              <a:rPr lang="zh-CN" altLang="en-US" dirty="0">
                <a:solidFill>
                  <a:srgbClr val="000000"/>
                </a:solidFill>
                <a:latin typeface="Lantinghei SC"/>
              </a:rPr>
              <a:t>程序调用</a:t>
            </a:r>
            <a:r>
              <a:rPr lang="en-US" altLang="zh-CN" dirty="0">
                <a:solidFill>
                  <a:srgbClr val="000000"/>
                </a:solidFill>
                <a:latin typeface="Lantinghei SC"/>
              </a:rPr>
              <a:t>Consumer</a:t>
            </a:r>
            <a:r>
              <a:rPr lang="zh-CN" altLang="en-US" dirty="0">
                <a:solidFill>
                  <a:srgbClr val="000000"/>
                </a:solidFill>
                <a:latin typeface="Lantinghei SC"/>
              </a:rPr>
              <a:t>后打印出的消息列表。</a:t>
            </a:r>
            <a:endParaRPr lang="zh-CN" altLang="en-US" dirty="0"/>
          </a:p>
        </p:txBody>
      </p:sp>
      <p:sp>
        <p:nvSpPr>
          <p:cNvPr id="7" name="标题 1"/>
          <p:cNvSpPr txBox="1">
            <a:spLocks/>
          </p:cNvSpPr>
          <p:nvPr/>
        </p:nvSpPr>
        <p:spPr bwMode="auto">
          <a:xfrm>
            <a:off x="895350" y="115888"/>
            <a:ext cx="8069138" cy="461665"/>
          </a:xfrm>
          <a:prstGeom prst="rect">
            <a:avLst/>
          </a:prstGeom>
          <a:noFill/>
          <a:ln w="9525">
            <a:noFill/>
            <a:miter lim="800000"/>
            <a:headEnd/>
            <a:tailEnd/>
          </a:ln>
          <a:effectLst>
            <a:outerShdw dist="17961" dir="2700000" algn="ctr" rotWithShape="0">
              <a:schemeClr val="bg2"/>
            </a:outerShdw>
          </a:effectLst>
        </p:spPr>
        <p:txBody>
          <a:bodyPr wrap="square">
            <a:spAutoFit/>
          </a:bodyPr>
          <a:lstStyle/>
          <a:p>
            <a:pPr eaLnBrk="0" hangingPunct="0">
              <a:defRPr/>
            </a:pPr>
            <a:r>
              <a:rPr lang="en-US" altLang="zh-CN" sz="2400" dirty="0" err="1" smtClean="0">
                <a:latin typeface="微软雅黑" pitchFamily="34" charset="-122"/>
                <a:ea typeface="微软雅黑" pitchFamily="34" charset="-122"/>
                <a:cs typeface="+mj-cs"/>
              </a:rPr>
              <a:t>Kafka_Producer</a:t>
            </a:r>
            <a:r>
              <a:rPr lang="zh-CN" altLang="en-US" sz="2400" dirty="0" smtClean="0">
                <a:latin typeface="微软雅黑" pitchFamily="34" charset="-122"/>
                <a:ea typeface="微软雅黑" pitchFamily="34" charset="-122"/>
                <a:cs typeface="+mj-cs"/>
              </a:rPr>
              <a:t>消息路由</a:t>
            </a:r>
            <a:r>
              <a:rPr lang="en-US" altLang="zh-CN" sz="2400" dirty="0" smtClean="0">
                <a:latin typeface="微软雅黑" pitchFamily="34" charset="-122"/>
                <a:ea typeface="微软雅黑" pitchFamily="34" charset="-122"/>
                <a:cs typeface="+mj-cs"/>
              </a:rPr>
              <a:t>_</a:t>
            </a:r>
            <a:r>
              <a:rPr lang="zh-CN" altLang="en-US" sz="2400" dirty="0" smtClean="0">
                <a:latin typeface="微软雅黑" pitchFamily="34" charset="-122"/>
                <a:ea typeface="微软雅黑" pitchFamily="34" charset="-122"/>
                <a:cs typeface="+mj-cs"/>
              </a:rPr>
              <a:t>简单的</a:t>
            </a:r>
            <a:r>
              <a:rPr lang="en-US" altLang="zh-CN" sz="2400" dirty="0" smtClean="0">
                <a:latin typeface="微软雅黑" pitchFamily="34" charset="-122"/>
                <a:ea typeface="微软雅黑" pitchFamily="34" charset="-122"/>
                <a:cs typeface="+mj-cs"/>
              </a:rPr>
              <a:t>partition</a:t>
            </a:r>
            <a:r>
              <a:rPr lang="zh-CN" altLang="en-US" sz="2400" dirty="0" smtClean="0">
                <a:latin typeface="微软雅黑" pitchFamily="34" charset="-122"/>
                <a:ea typeface="微软雅黑" pitchFamily="34" charset="-122"/>
                <a:cs typeface="+mj-cs"/>
              </a:rPr>
              <a:t>机制</a:t>
            </a:r>
            <a:r>
              <a:rPr lang="zh-CN" altLang="en-US" sz="2400" dirty="0">
                <a:latin typeface="微软雅黑" pitchFamily="34" charset="-122"/>
                <a:ea typeface="微软雅黑" pitchFamily="34" charset="-122"/>
                <a:cs typeface="+mj-cs"/>
              </a:rPr>
              <a:t>实现</a:t>
            </a:r>
            <a:r>
              <a:rPr lang="zh-CN" altLang="en-US" sz="2400" dirty="0" smtClean="0">
                <a:latin typeface="微软雅黑" pitchFamily="34" charset="-122"/>
                <a:ea typeface="微软雅黑" pitchFamily="34" charset="-122"/>
                <a:cs typeface="+mj-cs"/>
              </a:rPr>
              <a:t>示例</a:t>
            </a:r>
            <a:endParaRPr lang="zh-CN" altLang="en-US" sz="2400" dirty="0">
              <a:latin typeface="微软雅黑" pitchFamily="34" charset="-122"/>
              <a:ea typeface="微软雅黑" pitchFamily="34" charset="-122"/>
              <a:cs typeface="+mj-cs"/>
            </a:endParaRPr>
          </a:p>
        </p:txBody>
      </p:sp>
    </p:spTree>
    <p:extLst>
      <p:ext uri="{BB962C8B-B14F-4D97-AF65-F5344CB8AC3E}">
        <p14:creationId xmlns:p14="http://schemas.microsoft.com/office/powerpoint/2010/main" val="24487640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196752"/>
            <a:ext cx="6746853" cy="4918121"/>
          </a:xfrm>
          <a:prstGeom prst="rect">
            <a:avLst/>
          </a:prstGeom>
        </p:spPr>
      </p:pic>
      <p:sp>
        <p:nvSpPr>
          <p:cNvPr id="8" name="标题 1"/>
          <p:cNvSpPr txBox="1">
            <a:spLocks/>
          </p:cNvSpPr>
          <p:nvPr/>
        </p:nvSpPr>
        <p:spPr bwMode="auto">
          <a:xfrm>
            <a:off x="895350" y="115888"/>
            <a:ext cx="8069138" cy="461665"/>
          </a:xfrm>
          <a:prstGeom prst="rect">
            <a:avLst/>
          </a:prstGeom>
          <a:noFill/>
          <a:ln w="9525">
            <a:noFill/>
            <a:miter lim="800000"/>
            <a:headEnd/>
            <a:tailEnd/>
          </a:ln>
          <a:effectLst>
            <a:outerShdw dist="17961" dir="2700000" algn="ctr" rotWithShape="0">
              <a:schemeClr val="bg2"/>
            </a:outerShdw>
          </a:effectLst>
        </p:spPr>
        <p:txBody>
          <a:bodyPr wrap="square">
            <a:spAutoFit/>
          </a:bodyPr>
          <a:lstStyle/>
          <a:p>
            <a:pPr eaLnBrk="0" hangingPunct="0">
              <a:defRPr/>
            </a:pPr>
            <a:r>
              <a:rPr lang="en-US" altLang="zh-CN" sz="2400" dirty="0" err="1" smtClean="0">
                <a:latin typeface="微软雅黑" pitchFamily="34" charset="-122"/>
                <a:ea typeface="微软雅黑" pitchFamily="34" charset="-122"/>
                <a:cs typeface="+mj-cs"/>
              </a:rPr>
              <a:t>Kafka_Producer</a:t>
            </a:r>
            <a:r>
              <a:rPr lang="zh-CN" altLang="en-US" sz="2400" dirty="0" smtClean="0">
                <a:latin typeface="微软雅黑" pitchFamily="34" charset="-122"/>
                <a:ea typeface="微软雅黑" pitchFamily="34" charset="-122"/>
                <a:cs typeface="+mj-cs"/>
              </a:rPr>
              <a:t>消息路由</a:t>
            </a:r>
            <a:r>
              <a:rPr lang="en-US" altLang="zh-CN" sz="2400" dirty="0" smtClean="0">
                <a:latin typeface="微软雅黑" pitchFamily="34" charset="-122"/>
                <a:ea typeface="微软雅黑" pitchFamily="34" charset="-122"/>
                <a:cs typeface="+mj-cs"/>
              </a:rPr>
              <a:t>_</a:t>
            </a:r>
            <a:r>
              <a:rPr lang="zh-CN" altLang="en-US" sz="2400" dirty="0" smtClean="0">
                <a:latin typeface="微软雅黑" pitchFamily="34" charset="-122"/>
                <a:ea typeface="微软雅黑" pitchFamily="34" charset="-122"/>
                <a:cs typeface="+mj-cs"/>
              </a:rPr>
              <a:t>简单的</a:t>
            </a:r>
            <a:r>
              <a:rPr lang="en-US" altLang="zh-CN" sz="2400" dirty="0" smtClean="0">
                <a:latin typeface="微软雅黑" pitchFamily="34" charset="-122"/>
                <a:ea typeface="微软雅黑" pitchFamily="34" charset="-122"/>
                <a:cs typeface="+mj-cs"/>
              </a:rPr>
              <a:t>partition</a:t>
            </a:r>
            <a:r>
              <a:rPr lang="zh-CN" altLang="en-US" sz="2400" dirty="0" smtClean="0">
                <a:latin typeface="微软雅黑" pitchFamily="34" charset="-122"/>
                <a:ea typeface="微软雅黑" pitchFamily="34" charset="-122"/>
                <a:cs typeface="+mj-cs"/>
              </a:rPr>
              <a:t>机制</a:t>
            </a:r>
            <a:r>
              <a:rPr lang="zh-CN" altLang="en-US" sz="2400" dirty="0">
                <a:latin typeface="微软雅黑" pitchFamily="34" charset="-122"/>
                <a:ea typeface="微软雅黑" pitchFamily="34" charset="-122"/>
                <a:cs typeface="+mj-cs"/>
              </a:rPr>
              <a:t>实现</a:t>
            </a:r>
            <a:r>
              <a:rPr lang="zh-CN" altLang="en-US" sz="2400" dirty="0" smtClean="0">
                <a:latin typeface="微软雅黑" pitchFamily="34" charset="-122"/>
                <a:ea typeface="微软雅黑" pitchFamily="34" charset="-122"/>
                <a:cs typeface="+mj-cs"/>
              </a:rPr>
              <a:t>示例</a:t>
            </a:r>
            <a:endParaRPr lang="zh-CN" altLang="en-US" sz="2400" dirty="0">
              <a:latin typeface="微软雅黑" pitchFamily="34" charset="-122"/>
              <a:ea typeface="微软雅黑" pitchFamily="34" charset="-122"/>
              <a:cs typeface="+mj-cs"/>
            </a:endParaRPr>
          </a:p>
        </p:txBody>
      </p:sp>
    </p:spTree>
    <p:extLst>
      <p:ext uri="{BB962C8B-B14F-4D97-AF65-F5344CB8AC3E}">
        <p14:creationId xmlns:p14="http://schemas.microsoft.com/office/powerpoint/2010/main" val="2527256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zh-CN" altLang="en-US" sz="2400" dirty="0" smtClean="0">
                <a:latin typeface="微软雅黑" pitchFamily="34" charset="-122"/>
                <a:ea typeface="微软雅黑" pitchFamily="34" charset="-122"/>
                <a:cs typeface="+mj-cs"/>
              </a:rPr>
              <a:t>目录</a:t>
            </a:r>
            <a:endParaRPr lang="zh-CN" altLang="en-US" sz="2400" dirty="0">
              <a:latin typeface="微软雅黑" pitchFamily="34" charset="-122"/>
              <a:ea typeface="微软雅黑" pitchFamily="34" charset="-122"/>
              <a:cs typeface="+mj-cs"/>
            </a:endParaRPr>
          </a:p>
        </p:txBody>
      </p:sp>
      <p:graphicFrame>
        <p:nvGraphicFramePr>
          <p:cNvPr id="5" name="图示 4"/>
          <p:cNvGraphicFramePr/>
          <p:nvPr>
            <p:extLst>
              <p:ext uri="{D42A27DB-BD31-4B8C-83A1-F6EECF244321}">
                <p14:modId xmlns:p14="http://schemas.microsoft.com/office/powerpoint/2010/main" val="4122568915"/>
              </p:ext>
            </p:extLst>
          </p:nvPr>
        </p:nvGraphicFramePr>
        <p:xfrm>
          <a:off x="251520" y="764704"/>
          <a:ext cx="8424936" cy="5616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33635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196752"/>
            <a:ext cx="7620000" cy="4733925"/>
          </a:xfrm>
          <a:prstGeom prst="rect">
            <a:avLst/>
          </a:prstGeom>
        </p:spPr>
      </p:pic>
      <p:sp>
        <p:nvSpPr>
          <p:cNvPr id="6"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err="1" smtClean="0">
                <a:latin typeface="微软雅黑" pitchFamily="34" charset="-122"/>
                <a:ea typeface="微软雅黑" pitchFamily="34" charset="-122"/>
                <a:cs typeface="+mj-cs"/>
              </a:rPr>
              <a:t>Kafka_topic</a:t>
            </a:r>
            <a:r>
              <a:rPr lang="zh-CN" altLang="en-US" sz="2400" dirty="0" smtClean="0">
                <a:latin typeface="微软雅黑" pitchFamily="34" charset="-122"/>
                <a:ea typeface="微软雅黑" pitchFamily="34" charset="-122"/>
                <a:cs typeface="+mj-cs"/>
              </a:rPr>
              <a:t>数据流向图</a:t>
            </a:r>
            <a:endParaRPr lang="zh-CN" altLang="en-US" sz="2400" dirty="0">
              <a:latin typeface="微软雅黑" pitchFamily="34" charset="-122"/>
              <a:ea typeface="微软雅黑" pitchFamily="34" charset="-122"/>
              <a:cs typeface="+mj-cs"/>
            </a:endParaRPr>
          </a:p>
        </p:txBody>
      </p:sp>
    </p:spTree>
    <p:extLst>
      <p:ext uri="{BB962C8B-B14F-4D97-AF65-F5344CB8AC3E}">
        <p14:creationId xmlns:p14="http://schemas.microsoft.com/office/powerpoint/2010/main" val="21586410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577554"/>
            <a:ext cx="8686800" cy="5548610"/>
          </a:xfrm>
        </p:spPr>
        <p:txBody>
          <a:bodyPr/>
          <a:lstStyle/>
          <a:p>
            <a:pPr marL="0" indent="0">
              <a:buNone/>
            </a:pPr>
            <a:r>
              <a:rPr lang="zh-CN" altLang="en-US" sz="2400" b="1" dirty="0" smtClean="0">
                <a:solidFill>
                  <a:srgbClr val="000000"/>
                </a:solidFill>
                <a:effectLst>
                  <a:outerShdw blurRad="38100" dist="38100" dir="2700000" algn="tl">
                    <a:srgbClr val="000000">
                      <a:alpha val="43137"/>
                    </a:srgbClr>
                  </a:outerShdw>
                </a:effectLst>
                <a:latin typeface="Lantinghei SC"/>
              </a:rPr>
              <a:t>一、</a:t>
            </a:r>
            <a:r>
              <a:rPr lang="en-US" altLang="zh-CN" sz="2400" b="1" dirty="0" err="1" smtClean="0">
                <a:solidFill>
                  <a:srgbClr val="000000"/>
                </a:solidFill>
                <a:effectLst>
                  <a:outerShdw blurRad="38100" dist="38100" dir="2700000" algn="tl">
                    <a:srgbClr val="000000">
                      <a:alpha val="43137"/>
                    </a:srgbClr>
                  </a:outerShdw>
                </a:effectLst>
                <a:latin typeface="Lantinghei SC"/>
              </a:rPr>
              <a:t>ConsumerGroup</a:t>
            </a:r>
            <a:r>
              <a:rPr lang="zh-CN" altLang="en-US" sz="2400" b="1" dirty="0" smtClean="0">
                <a:solidFill>
                  <a:srgbClr val="000000"/>
                </a:solidFill>
                <a:effectLst>
                  <a:outerShdw blurRad="38100" dist="38100" dir="2700000" algn="tl">
                    <a:srgbClr val="000000">
                      <a:alpha val="43137"/>
                    </a:srgbClr>
                  </a:outerShdw>
                </a:effectLst>
                <a:latin typeface="Lantinghei SC"/>
              </a:rPr>
              <a:t>特性：对于</a:t>
            </a:r>
            <a:r>
              <a:rPr lang="zh-CN" altLang="en-US" sz="2400" b="1" dirty="0">
                <a:solidFill>
                  <a:srgbClr val="000000"/>
                </a:solidFill>
                <a:effectLst>
                  <a:outerShdw blurRad="38100" dist="38100" dir="2700000" algn="tl">
                    <a:srgbClr val="000000">
                      <a:alpha val="43137"/>
                    </a:srgbClr>
                  </a:outerShdw>
                </a:effectLst>
                <a:latin typeface="Lantinghei SC"/>
              </a:rPr>
              <a:t>同一</a:t>
            </a:r>
            <a:r>
              <a:rPr lang="en-US" altLang="zh-CN" sz="2400" b="1" dirty="0">
                <a:solidFill>
                  <a:srgbClr val="000000"/>
                </a:solidFill>
                <a:effectLst>
                  <a:outerShdw blurRad="38100" dist="38100" dir="2700000" algn="tl">
                    <a:srgbClr val="000000">
                      <a:alpha val="43137"/>
                    </a:srgbClr>
                  </a:outerShdw>
                </a:effectLst>
                <a:latin typeface="Lantinghei SC"/>
              </a:rPr>
              <a:t>topic</a:t>
            </a:r>
            <a:r>
              <a:rPr lang="zh-CN" altLang="en-US" sz="2400" b="1" dirty="0">
                <a:solidFill>
                  <a:srgbClr val="000000"/>
                </a:solidFill>
                <a:effectLst>
                  <a:outerShdw blurRad="38100" dist="38100" dir="2700000" algn="tl">
                    <a:srgbClr val="000000">
                      <a:alpha val="43137"/>
                    </a:srgbClr>
                  </a:outerShdw>
                </a:effectLst>
                <a:latin typeface="Lantinghei SC"/>
              </a:rPr>
              <a:t>的一条消息</a:t>
            </a:r>
            <a:endParaRPr lang="en-US" altLang="zh-CN" sz="2400" b="1" dirty="0">
              <a:solidFill>
                <a:srgbClr val="000000"/>
              </a:solidFill>
              <a:effectLst>
                <a:outerShdw blurRad="38100" dist="38100" dir="2700000" algn="tl">
                  <a:srgbClr val="000000">
                    <a:alpha val="43137"/>
                  </a:srgbClr>
                </a:outerShdw>
              </a:effectLst>
              <a:latin typeface="Lantinghei SC"/>
            </a:endParaRPr>
          </a:p>
          <a:p>
            <a:pPr marL="0" indent="0">
              <a:buNone/>
            </a:pPr>
            <a:r>
              <a:rPr lang="en-US" altLang="zh-CN" sz="2400" b="1" dirty="0">
                <a:solidFill>
                  <a:srgbClr val="000000"/>
                </a:solidFill>
                <a:effectLst>
                  <a:outerShdw blurRad="38100" dist="38100" dir="2700000" algn="tl">
                    <a:srgbClr val="000000">
                      <a:alpha val="43137"/>
                    </a:srgbClr>
                  </a:outerShdw>
                </a:effectLst>
                <a:latin typeface="Lantinghei SC"/>
              </a:rPr>
              <a:t>1</a:t>
            </a:r>
            <a:r>
              <a:rPr lang="zh-CN" altLang="en-US" sz="2400" b="1" dirty="0">
                <a:solidFill>
                  <a:srgbClr val="000000"/>
                </a:solidFill>
                <a:effectLst>
                  <a:outerShdw blurRad="38100" dist="38100" dir="2700000" algn="tl">
                    <a:srgbClr val="000000">
                      <a:alpha val="43137"/>
                    </a:srgbClr>
                  </a:outerShdw>
                </a:effectLst>
                <a:latin typeface="Lantinghei SC"/>
              </a:rPr>
              <a:t>、只能被同一个</a:t>
            </a:r>
            <a:r>
              <a:rPr lang="en-US" altLang="zh-CN" sz="2400" b="1" dirty="0">
                <a:solidFill>
                  <a:srgbClr val="000000"/>
                </a:solidFill>
                <a:effectLst>
                  <a:outerShdw blurRad="38100" dist="38100" dir="2700000" algn="tl">
                    <a:srgbClr val="000000">
                      <a:alpha val="43137"/>
                    </a:srgbClr>
                  </a:outerShdw>
                </a:effectLst>
                <a:latin typeface="Lantinghei SC"/>
              </a:rPr>
              <a:t>Consumer Group</a:t>
            </a:r>
            <a:r>
              <a:rPr lang="zh-CN" altLang="en-US" sz="2400" b="1" dirty="0">
                <a:solidFill>
                  <a:srgbClr val="000000"/>
                </a:solidFill>
                <a:effectLst>
                  <a:outerShdw blurRad="38100" dist="38100" dir="2700000" algn="tl">
                    <a:srgbClr val="000000">
                      <a:alpha val="43137"/>
                    </a:srgbClr>
                  </a:outerShdw>
                </a:effectLst>
                <a:latin typeface="Lantinghei SC"/>
              </a:rPr>
              <a:t>内的一个</a:t>
            </a:r>
            <a:r>
              <a:rPr lang="en-US" altLang="zh-CN" sz="2400" b="1" dirty="0">
                <a:solidFill>
                  <a:srgbClr val="000000"/>
                </a:solidFill>
                <a:effectLst>
                  <a:outerShdw blurRad="38100" dist="38100" dir="2700000" algn="tl">
                    <a:srgbClr val="000000">
                      <a:alpha val="43137"/>
                    </a:srgbClr>
                  </a:outerShdw>
                </a:effectLst>
                <a:latin typeface="Lantinghei SC"/>
              </a:rPr>
              <a:t>Consumer</a:t>
            </a:r>
            <a:r>
              <a:rPr lang="zh-CN" altLang="en-US" sz="2400" b="1" dirty="0">
                <a:solidFill>
                  <a:srgbClr val="000000"/>
                </a:solidFill>
                <a:effectLst>
                  <a:outerShdw blurRad="38100" dist="38100" dir="2700000" algn="tl">
                    <a:srgbClr val="000000">
                      <a:alpha val="43137"/>
                    </a:srgbClr>
                  </a:outerShdw>
                </a:effectLst>
                <a:latin typeface="Lantinghei SC"/>
              </a:rPr>
              <a:t>消费。</a:t>
            </a:r>
            <a:endParaRPr lang="en-US" altLang="zh-CN" sz="2400" b="1" dirty="0">
              <a:solidFill>
                <a:srgbClr val="000000"/>
              </a:solidFill>
              <a:effectLst>
                <a:outerShdw blurRad="38100" dist="38100" dir="2700000" algn="tl">
                  <a:srgbClr val="000000">
                    <a:alpha val="43137"/>
                  </a:srgbClr>
                </a:outerShdw>
              </a:effectLst>
              <a:latin typeface="Lantinghei SC"/>
            </a:endParaRPr>
          </a:p>
          <a:p>
            <a:pPr marL="0" indent="0">
              <a:buNone/>
            </a:pPr>
            <a:r>
              <a:rPr lang="en-US" altLang="zh-CN" sz="2400" b="1" dirty="0">
                <a:solidFill>
                  <a:srgbClr val="000000"/>
                </a:solidFill>
                <a:effectLst>
                  <a:outerShdw blurRad="38100" dist="38100" dir="2700000" algn="tl">
                    <a:srgbClr val="000000">
                      <a:alpha val="43137"/>
                    </a:srgbClr>
                  </a:outerShdw>
                </a:effectLst>
                <a:latin typeface="Lantinghei SC"/>
              </a:rPr>
              <a:t>2</a:t>
            </a:r>
            <a:r>
              <a:rPr lang="zh-CN" altLang="en-US" sz="2400" b="1" dirty="0">
                <a:solidFill>
                  <a:srgbClr val="000000"/>
                </a:solidFill>
                <a:effectLst>
                  <a:outerShdw blurRad="38100" dist="38100" dir="2700000" algn="tl">
                    <a:srgbClr val="000000">
                      <a:alpha val="43137"/>
                    </a:srgbClr>
                  </a:outerShdw>
                </a:effectLst>
                <a:latin typeface="Lantinghei SC"/>
              </a:rPr>
              <a:t>、而多个</a:t>
            </a:r>
            <a:r>
              <a:rPr lang="en-US" altLang="zh-CN" sz="2400" b="1" dirty="0">
                <a:solidFill>
                  <a:srgbClr val="000000"/>
                </a:solidFill>
                <a:effectLst>
                  <a:outerShdw blurRad="38100" dist="38100" dir="2700000" algn="tl">
                    <a:srgbClr val="000000">
                      <a:alpha val="43137"/>
                    </a:srgbClr>
                  </a:outerShdw>
                </a:effectLst>
                <a:latin typeface="Lantinghei SC"/>
              </a:rPr>
              <a:t>Consumer Group</a:t>
            </a:r>
            <a:r>
              <a:rPr lang="zh-CN" altLang="en-US" sz="2400" b="1" dirty="0">
                <a:solidFill>
                  <a:srgbClr val="000000"/>
                </a:solidFill>
                <a:effectLst>
                  <a:outerShdw blurRad="38100" dist="38100" dir="2700000" algn="tl">
                    <a:srgbClr val="000000">
                      <a:alpha val="43137"/>
                    </a:srgbClr>
                  </a:outerShdw>
                </a:effectLst>
                <a:latin typeface="Lantinghei SC"/>
              </a:rPr>
              <a:t>可同时消费这一消息。</a:t>
            </a:r>
            <a:endParaRPr lang="zh-CN" altLang="en-US" sz="2400" b="1" dirty="0">
              <a:effectLst>
                <a:outerShdw blurRad="38100" dist="38100" dir="2700000" algn="tl">
                  <a:srgbClr val="000000">
                    <a:alpha val="43137"/>
                  </a:srgbClr>
                </a:outerShdw>
              </a:effectLst>
            </a:endParaRPr>
          </a:p>
          <a:p>
            <a:pPr marL="0" indent="0">
              <a:buNone/>
            </a:pPr>
            <a:endParaRPr lang="en-US" altLang="zh-CN" sz="2400" dirty="0" smtClean="0"/>
          </a:p>
          <a:p>
            <a:pPr marL="0" indent="0">
              <a:buNone/>
            </a:pPr>
            <a:r>
              <a:rPr lang="zh-CN" altLang="en-US" sz="2400" dirty="0" smtClean="0"/>
              <a:t>二、</a:t>
            </a:r>
            <a:r>
              <a:rPr lang="zh-CN" altLang="en-US" sz="2400" b="1" dirty="0" smtClean="0"/>
              <a:t>这</a:t>
            </a:r>
            <a:r>
              <a:rPr lang="zh-CN" altLang="en-US" sz="2400" b="1" dirty="0"/>
              <a:t>是</a:t>
            </a:r>
            <a:r>
              <a:rPr lang="en-US" altLang="zh-CN" sz="2400" b="1" dirty="0"/>
              <a:t>Kafka</a:t>
            </a:r>
            <a:r>
              <a:rPr lang="zh-CN" altLang="en-US" sz="2400" b="1" dirty="0"/>
              <a:t>用来实现一</a:t>
            </a:r>
            <a:r>
              <a:rPr lang="zh-CN" altLang="en-US" sz="2400" b="1" dirty="0" smtClean="0"/>
              <a:t>个</a:t>
            </a:r>
            <a:r>
              <a:rPr lang="en-US" altLang="zh-CN" sz="2400" b="1" dirty="0" smtClean="0"/>
              <a:t>topic</a:t>
            </a:r>
            <a:r>
              <a:rPr lang="zh-CN" altLang="en-US" sz="2400" b="1" dirty="0"/>
              <a:t>消息的广播（发给所有的</a:t>
            </a:r>
            <a:r>
              <a:rPr lang="en-US" altLang="zh-CN" sz="2400" b="1" dirty="0"/>
              <a:t>Consumer</a:t>
            </a:r>
            <a:r>
              <a:rPr lang="zh-CN" altLang="en-US" sz="2400" b="1" dirty="0"/>
              <a:t>）和单播（发给某一个</a:t>
            </a:r>
            <a:r>
              <a:rPr lang="en-US" altLang="zh-CN" sz="2400" b="1" dirty="0"/>
              <a:t>Consumer</a:t>
            </a:r>
            <a:r>
              <a:rPr lang="zh-CN" altLang="en-US" sz="2400" b="1" dirty="0"/>
              <a:t>）的手段</a:t>
            </a:r>
            <a:r>
              <a:rPr lang="zh-CN" altLang="en-US" sz="2400" b="1" dirty="0" smtClean="0"/>
              <a:t>。</a:t>
            </a:r>
            <a:endParaRPr lang="en-US" altLang="zh-CN" sz="2400" b="1" dirty="0" smtClean="0"/>
          </a:p>
          <a:p>
            <a:pPr marL="0" indent="0">
              <a:buNone/>
            </a:pPr>
            <a:r>
              <a:rPr lang="zh-CN" altLang="en-US" sz="2400" dirty="0" smtClean="0"/>
              <a:t>一个</a:t>
            </a:r>
            <a:r>
              <a:rPr lang="en-US" altLang="zh-CN" sz="2400" dirty="0" smtClean="0"/>
              <a:t>topic</a:t>
            </a:r>
            <a:r>
              <a:rPr lang="zh-CN" altLang="en-US" sz="2400" dirty="0"/>
              <a:t>可以对应多个</a:t>
            </a:r>
            <a:r>
              <a:rPr lang="en-US" altLang="zh-CN" sz="2400" dirty="0"/>
              <a:t>Consumer Group</a:t>
            </a:r>
            <a:r>
              <a:rPr lang="zh-CN" altLang="en-US" sz="2400" dirty="0" smtClean="0"/>
              <a:t>。</a:t>
            </a:r>
            <a:endParaRPr lang="en-US" altLang="zh-CN" sz="2400" dirty="0" smtClean="0"/>
          </a:p>
          <a:p>
            <a:pPr marL="0" indent="0">
              <a:buNone/>
            </a:pPr>
            <a:r>
              <a:rPr lang="en-US" altLang="zh-CN" sz="2400" dirty="0" smtClean="0"/>
              <a:t>1</a:t>
            </a:r>
            <a:r>
              <a:rPr lang="zh-CN" altLang="en-US" sz="2400" dirty="0" smtClean="0"/>
              <a:t>、如果要</a:t>
            </a:r>
            <a:r>
              <a:rPr lang="zh-CN" altLang="en-US" sz="2400" b="1" dirty="0">
                <a:effectLst>
                  <a:outerShdw blurRad="38100" dist="38100" dir="2700000" algn="tl">
                    <a:srgbClr val="000000">
                      <a:alpha val="43137"/>
                    </a:srgbClr>
                  </a:outerShdw>
                </a:effectLst>
              </a:rPr>
              <a:t>实现广播</a:t>
            </a:r>
            <a:r>
              <a:rPr lang="zh-CN" altLang="en-US" sz="2400" dirty="0"/>
              <a:t>，只要每个</a:t>
            </a:r>
            <a:r>
              <a:rPr lang="en-US" altLang="zh-CN" sz="2400" dirty="0"/>
              <a:t>Consumer</a:t>
            </a:r>
            <a:r>
              <a:rPr lang="zh-CN" altLang="en-US" sz="2400" dirty="0"/>
              <a:t>有一个独立的</a:t>
            </a:r>
            <a:r>
              <a:rPr lang="en-US" altLang="zh-CN" sz="2400" dirty="0"/>
              <a:t>Group</a:t>
            </a:r>
            <a:r>
              <a:rPr lang="zh-CN" altLang="en-US" sz="2400" dirty="0"/>
              <a:t>就可以了</a:t>
            </a:r>
            <a:r>
              <a:rPr lang="zh-CN" altLang="en-US" sz="2400" dirty="0" smtClean="0"/>
              <a:t>。</a:t>
            </a:r>
            <a:endParaRPr lang="en-US" altLang="zh-CN" sz="2400" dirty="0" smtClean="0"/>
          </a:p>
          <a:p>
            <a:pPr marL="0" indent="0">
              <a:buNone/>
            </a:pPr>
            <a:r>
              <a:rPr lang="en-US" altLang="zh-CN" sz="2400" dirty="0" smtClean="0"/>
              <a:t>2</a:t>
            </a:r>
            <a:r>
              <a:rPr lang="zh-CN" altLang="en-US" sz="2400" dirty="0" smtClean="0"/>
              <a:t>、如果要</a:t>
            </a:r>
            <a:r>
              <a:rPr lang="zh-CN" altLang="en-US" sz="2400" b="1" dirty="0">
                <a:effectLst>
                  <a:outerShdw blurRad="38100" dist="38100" dir="2700000" algn="tl">
                    <a:srgbClr val="000000">
                      <a:alpha val="43137"/>
                    </a:srgbClr>
                  </a:outerShdw>
                </a:effectLst>
              </a:rPr>
              <a:t>实现单</a:t>
            </a:r>
            <a:r>
              <a:rPr lang="zh-CN" altLang="en-US" sz="2400" b="1" dirty="0" smtClean="0">
                <a:effectLst>
                  <a:outerShdw blurRad="38100" dist="38100" dir="2700000" algn="tl">
                    <a:srgbClr val="000000">
                      <a:alpha val="43137"/>
                    </a:srgbClr>
                  </a:outerShdw>
                </a:effectLst>
              </a:rPr>
              <a:t>播</a:t>
            </a:r>
            <a:r>
              <a:rPr lang="zh-CN" altLang="en-US" sz="2400" dirty="0" smtClean="0"/>
              <a:t>，只要</a:t>
            </a:r>
            <a:r>
              <a:rPr lang="zh-CN" altLang="en-US" sz="2400" dirty="0"/>
              <a:t>所有的</a:t>
            </a:r>
            <a:r>
              <a:rPr lang="en-US" altLang="zh-CN" sz="2400" dirty="0"/>
              <a:t>Consumer</a:t>
            </a:r>
            <a:r>
              <a:rPr lang="zh-CN" altLang="en-US" sz="2400" dirty="0"/>
              <a:t>在同一个</a:t>
            </a:r>
            <a:r>
              <a:rPr lang="en-US" altLang="zh-CN" sz="2400" dirty="0"/>
              <a:t>Group</a:t>
            </a:r>
            <a:r>
              <a:rPr lang="zh-CN" altLang="en-US" sz="2400" dirty="0"/>
              <a:t>里</a:t>
            </a:r>
            <a:r>
              <a:rPr lang="zh-CN" altLang="en-US" sz="2400" dirty="0" smtClean="0"/>
              <a:t>。</a:t>
            </a:r>
            <a:endParaRPr lang="en-US" altLang="zh-CN" sz="2400" dirty="0" smtClean="0"/>
          </a:p>
          <a:p>
            <a:pPr marL="0" indent="0">
              <a:buNone/>
            </a:pPr>
            <a:r>
              <a:rPr lang="en-US" altLang="zh-CN" sz="2400" dirty="0" smtClean="0"/>
              <a:t>3</a:t>
            </a:r>
            <a:r>
              <a:rPr lang="zh-CN" altLang="en-US" sz="2400" dirty="0" smtClean="0"/>
              <a:t>、用</a:t>
            </a:r>
            <a:r>
              <a:rPr lang="en-US" altLang="zh-CN" sz="2400" dirty="0"/>
              <a:t>Consumer Group</a:t>
            </a:r>
            <a:r>
              <a:rPr lang="zh-CN" altLang="en-US" sz="2400" dirty="0"/>
              <a:t>还可以将</a:t>
            </a:r>
            <a:r>
              <a:rPr lang="en-US" altLang="zh-CN" sz="2400" dirty="0"/>
              <a:t>Consumer</a:t>
            </a:r>
            <a:r>
              <a:rPr lang="zh-CN" altLang="en-US" sz="2400" dirty="0"/>
              <a:t>进行自由的分组而不需要多次发送消息到不同</a:t>
            </a:r>
            <a:r>
              <a:rPr lang="zh-CN" altLang="en-US" sz="2400" dirty="0" smtClean="0"/>
              <a:t>的</a:t>
            </a:r>
            <a:r>
              <a:rPr lang="en-US" altLang="zh-CN" sz="2400" dirty="0" smtClean="0"/>
              <a:t>topic</a:t>
            </a:r>
            <a:r>
              <a:rPr lang="zh-CN" altLang="en-US" sz="2400" dirty="0"/>
              <a:t>。</a:t>
            </a:r>
            <a:endParaRPr lang="zh-CN" altLang="en-US" sz="2800" dirty="0"/>
          </a:p>
        </p:txBody>
      </p:sp>
      <p:sp>
        <p:nvSpPr>
          <p:cNvPr id="4"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err="1" smtClean="0">
                <a:latin typeface="微软雅黑" pitchFamily="34" charset="-122"/>
                <a:ea typeface="微软雅黑" pitchFamily="34" charset="-122"/>
                <a:cs typeface="+mj-cs"/>
              </a:rPr>
              <a:t>Kafka_Consumer</a:t>
            </a:r>
            <a:r>
              <a:rPr lang="en-US" altLang="zh-CN" sz="2400" dirty="0" smtClean="0">
                <a:latin typeface="微软雅黑" pitchFamily="34" charset="-122"/>
                <a:ea typeface="微软雅黑" pitchFamily="34" charset="-122"/>
                <a:cs typeface="+mj-cs"/>
              </a:rPr>
              <a:t> Group</a:t>
            </a:r>
            <a:endParaRPr lang="zh-CN" altLang="en-US" sz="2400" dirty="0">
              <a:latin typeface="微软雅黑" pitchFamily="34" charset="-122"/>
              <a:ea typeface="微软雅黑" pitchFamily="34" charset="-122"/>
              <a:cs typeface="+mj-cs"/>
            </a:endParaRPr>
          </a:p>
        </p:txBody>
      </p:sp>
    </p:spTree>
    <p:extLst>
      <p:ext uri="{BB962C8B-B14F-4D97-AF65-F5344CB8AC3E}">
        <p14:creationId xmlns:p14="http://schemas.microsoft.com/office/powerpoint/2010/main" val="21317031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577554"/>
            <a:ext cx="8686800" cy="5548610"/>
          </a:xfrm>
        </p:spPr>
        <p:txBody>
          <a:bodyPr/>
          <a:lstStyle/>
          <a:p>
            <a:pPr marL="0" indent="0">
              <a:buNone/>
            </a:pPr>
            <a:r>
              <a:rPr lang="zh-CN" altLang="en-US" sz="2400" b="1" dirty="0" smtClean="0">
                <a:effectLst>
                  <a:outerShdw blurRad="38100" dist="38100" dir="2700000" algn="tl">
                    <a:srgbClr val="000000">
                      <a:alpha val="43137"/>
                    </a:srgbClr>
                  </a:outerShdw>
                </a:effectLst>
              </a:rPr>
              <a:t>三、实际上</a:t>
            </a:r>
            <a:r>
              <a:rPr lang="zh-CN" altLang="en-US" sz="2400" b="1" dirty="0">
                <a:effectLst>
                  <a:outerShdw blurRad="38100" dist="38100" dir="2700000" algn="tl">
                    <a:srgbClr val="000000">
                      <a:alpha val="43137"/>
                    </a:srgbClr>
                  </a:outerShdw>
                </a:effectLst>
              </a:rPr>
              <a:t>，</a:t>
            </a:r>
            <a:r>
              <a:rPr lang="en-US" altLang="zh-CN" sz="2400" b="1" dirty="0">
                <a:effectLst>
                  <a:outerShdw blurRad="38100" dist="38100" dir="2700000" algn="tl">
                    <a:srgbClr val="000000">
                      <a:alpha val="43137"/>
                    </a:srgbClr>
                  </a:outerShdw>
                </a:effectLst>
              </a:rPr>
              <a:t>Kafka</a:t>
            </a:r>
            <a:r>
              <a:rPr lang="zh-CN" altLang="en-US" sz="2400" b="1" dirty="0">
                <a:effectLst>
                  <a:outerShdw blurRad="38100" dist="38100" dir="2700000" algn="tl">
                    <a:srgbClr val="000000">
                      <a:alpha val="43137"/>
                    </a:srgbClr>
                  </a:outerShdw>
                </a:effectLst>
              </a:rPr>
              <a:t>的设计理念之一就是同时提供离线处理和实时处理</a:t>
            </a:r>
            <a:r>
              <a:rPr lang="zh-CN" altLang="en-US" sz="2400" b="1" dirty="0" smtClean="0">
                <a:effectLst>
                  <a:outerShdw blurRad="38100" dist="38100" dir="2700000" algn="tl">
                    <a:srgbClr val="000000">
                      <a:alpha val="43137"/>
                    </a:srgbClr>
                  </a:outerShdw>
                </a:effectLst>
              </a:rPr>
              <a:t>。</a:t>
            </a:r>
            <a:endParaRPr lang="en-US" altLang="zh-CN" sz="2400" b="1" dirty="0" smtClean="0">
              <a:effectLst>
                <a:outerShdw blurRad="38100" dist="38100" dir="2700000" algn="tl">
                  <a:srgbClr val="000000">
                    <a:alpha val="43137"/>
                  </a:srgbClr>
                </a:outerShdw>
              </a:effectLst>
            </a:endParaRPr>
          </a:p>
          <a:p>
            <a:pPr marL="0" indent="0">
              <a:buNone/>
            </a:pPr>
            <a:r>
              <a:rPr lang="zh-CN" altLang="en-US" sz="2400" dirty="0" smtClean="0"/>
              <a:t>根据</a:t>
            </a:r>
            <a:r>
              <a:rPr lang="en-US" altLang="zh-CN" sz="2400" dirty="0" smtClean="0"/>
              <a:t>Consumer Group</a:t>
            </a:r>
            <a:r>
              <a:rPr lang="zh-CN" altLang="en-US" sz="2400" dirty="0" smtClean="0"/>
              <a:t>特性，对于同一个</a:t>
            </a:r>
            <a:r>
              <a:rPr lang="en-US" altLang="zh-CN" sz="2400" dirty="0" smtClean="0"/>
              <a:t>topic</a:t>
            </a:r>
            <a:r>
              <a:rPr lang="zh-CN" altLang="en-US" sz="2400" dirty="0" smtClean="0"/>
              <a:t>消息</a:t>
            </a:r>
            <a:endParaRPr lang="en-US" altLang="zh-CN" sz="2400" dirty="0" smtClean="0"/>
          </a:p>
          <a:p>
            <a:pPr marL="0" indent="0">
              <a:buNone/>
            </a:pPr>
            <a:r>
              <a:rPr lang="en-US" altLang="zh-CN" sz="2400" dirty="0" smtClean="0"/>
              <a:t>1</a:t>
            </a:r>
            <a:r>
              <a:rPr lang="zh-CN" altLang="en-US" sz="2400" smtClean="0"/>
              <a:t>、</a:t>
            </a:r>
            <a:r>
              <a:rPr lang="zh-CN" altLang="en-US" sz="2400" smtClean="0"/>
              <a:t>可以先使用</a:t>
            </a:r>
            <a:r>
              <a:rPr lang="zh-CN" altLang="en-US" sz="2400" dirty="0" smtClean="0"/>
              <a:t>一个</a:t>
            </a:r>
            <a:r>
              <a:rPr lang="en-US" altLang="zh-CN" sz="2400" dirty="0" err="1" smtClean="0"/>
              <a:t>ConsumerGroupA</a:t>
            </a:r>
            <a:r>
              <a:rPr lang="zh-CN" altLang="en-US" sz="2400" dirty="0" smtClean="0"/>
              <a:t>供</a:t>
            </a:r>
            <a:r>
              <a:rPr lang="en-US" altLang="zh-CN" sz="2400" dirty="0" smtClean="0"/>
              <a:t>Storm</a:t>
            </a:r>
            <a:r>
              <a:rPr lang="zh-CN" altLang="en-US" sz="2400" dirty="0"/>
              <a:t>这种实时流处理系统对消息进行实时在线处理</a:t>
            </a:r>
            <a:r>
              <a:rPr lang="zh-CN" altLang="en-US" sz="2400" dirty="0" smtClean="0"/>
              <a:t>，</a:t>
            </a:r>
            <a:endParaRPr lang="en-US" altLang="zh-CN" sz="2400" dirty="0" smtClean="0"/>
          </a:p>
          <a:p>
            <a:pPr marL="0" indent="0">
              <a:buNone/>
            </a:pPr>
            <a:r>
              <a:rPr lang="en-US" altLang="zh-CN" sz="2400" dirty="0" smtClean="0"/>
              <a:t>2</a:t>
            </a:r>
            <a:r>
              <a:rPr lang="zh-CN" altLang="en-US" sz="2400" dirty="0" smtClean="0"/>
              <a:t>、</a:t>
            </a:r>
            <a:r>
              <a:rPr lang="zh-CN" altLang="en-US" sz="2400" dirty="0"/>
              <a:t>同时</a:t>
            </a:r>
            <a:r>
              <a:rPr lang="zh-CN" altLang="en-US" sz="2400" dirty="0" smtClean="0"/>
              <a:t>可以使用另外一</a:t>
            </a:r>
            <a:r>
              <a:rPr lang="zh-CN" altLang="en-US" sz="2400" dirty="0"/>
              <a:t>个</a:t>
            </a:r>
            <a:r>
              <a:rPr lang="en-US" altLang="zh-CN" sz="2400" dirty="0" err="1" smtClean="0"/>
              <a:t>ConsumerGroupB</a:t>
            </a:r>
            <a:r>
              <a:rPr lang="en-US" altLang="zh-CN" sz="2400" dirty="0" smtClean="0"/>
              <a:t> </a:t>
            </a:r>
            <a:r>
              <a:rPr lang="zh-CN" altLang="en-US" sz="2400" dirty="0" smtClean="0"/>
              <a:t>供</a:t>
            </a:r>
            <a:r>
              <a:rPr lang="en-US" altLang="zh-CN" sz="2400" dirty="0" err="1" smtClean="0"/>
              <a:t>Hadoop</a:t>
            </a:r>
            <a:r>
              <a:rPr lang="zh-CN" altLang="en-US" sz="2400" dirty="0"/>
              <a:t>这种批处理系统进行离线处理</a:t>
            </a:r>
            <a:r>
              <a:rPr lang="zh-CN" altLang="en-US" sz="2400" dirty="0" smtClean="0"/>
              <a:t>，</a:t>
            </a:r>
            <a:endParaRPr lang="en-US" altLang="zh-CN" sz="2400" dirty="0" smtClean="0"/>
          </a:p>
          <a:p>
            <a:pPr marL="0" indent="0">
              <a:buNone/>
            </a:pPr>
            <a:r>
              <a:rPr lang="en-US" altLang="zh-CN" sz="2400" dirty="0" smtClean="0"/>
              <a:t>3</a:t>
            </a:r>
            <a:r>
              <a:rPr lang="zh-CN" altLang="en-US" sz="2400" dirty="0" smtClean="0"/>
              <a:t>、</a:t>
            </a:r>
            <a:r>
              <a:rPr lang="zh-CN" altLang="en-US" sz="2400" dirty="0"/>
              <a:t>同时</a:t>
            </a:r>
            <a:r>
              <a:rPr lang="zh-CN" altLang="en-US" sz="2400" dirty="0" smtClean="0"/>
              <a:t>可以</a:t>
            </a:r>
            <a:r>
              <a:rPr lang="zh-CN" altLang="en-US" sz="2400" dirty="0"/>
              <a:t>使用另外一个</a:t>
            </a:r>
            <a:r>
              <a:rPr lang="en-US" altLang="zh-CN" sz="2400" dirty="0" err="1" smtClean="0"/>
              <a:t>ConsumerGroupC</a:t>
            </a:r>
            <a:r>
              <a:rPr lang="zh-CN" altLang="en-US" sz="2400" dirty="0" smtClean="0"/>
              <a:t>将</a:t>
            </a:r>
            <a:r>
              <a:rPr lang="zh-CN" altLang="en-US" sz="2400" dirty="0"/>
              <a:t>数据实时备份到另一个数据</a:t>
            </a:r>
            <a:r>
              <a:rPr lang="zh-CN" altLang="en-US" sz="2400" dirty="0" smtClean="0"/>
              <a:t>中心</a:t>
            </a:r>
            <a:r>
              <a:rPr lang="zh-CN" altLang="en-US" sz="2400" dirty="0"/>
              <a:t>。</a:t>
            </a:r>
            <a:endParaRPr lang="en-US" altLang="zh-CN" sz="2400" dirty="0" smtClean="0"/>
          </a:p>
          <a:p>
            <a:pPr marL="0" indent="0">
              <a:buNone/>
            </a:pPr>
            <a:r>
              <a:rPr lang="zh-CN" altLang="en-US" sz="2400" dirty="0" smtClean="0"/>
              <a:t>只需</a:t>
            </a:r>
            <a:r>
              <a:rPr lang="zh-CN" altLang="en-US" sz="2400" dirty="0"/>
              <a:t>要保证这三个操作所使用的</a:t>
            </a:r>
            <a:r>
              <a:rPr lang="en-US" altLang="zh-CN" sz="2400" dirty="0"/>
              <a:t>Consumer</a:t>
            </a:r>
            <a:r>
              <a:rPr lang="zh-CN" altLang="en-US" sz="2400" dirty="0"/>
              <a:t>属于不同的</a:t>
            </a:r>
            <a:r>
              <a:rPr lang="en-US" altLang="zh-CN" sz="2400" dirty="0"/>
              <a:t>Consumer Group</a:t>
            </a:r>
            <a:r>
              <a:rPr lang="zh-CN" altLang="en-US" sz="2400" dirty="0"/>
              <a:t>即可。</a:t>
            </a:r>
            <a:endParaRPr lang="zh-CN" altLang="en-US" sz="2800" dirty="0"/>
          </a:p>
        </p:txBody>
      </p:sp>
      <p:sp>
        <p:nvSpPr>
          <p:cNvPr id="4"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err="1" smtClean="0">
                <a:latin typeface="微软雅黑" pitchFamily="34" charset="-122"/>
                <a:ea typeface="微软雅黑" pitchFamily="34" charset="-122"/>
                <a:cs typeface="+mj-cs"/>
              </a:rPr>
              <a:t>Kafka_Consumer</a:t>
            </a:r>
            <a:r>
              <a:rPr lang="en-US" altLang="zh-CN" sz="2400" dirty="0" smtClean="0">
                <a:latin typeface="微软雅黑" pitchFamily="34" charset="-122"/>
                <a:ea typeface="微软雅黑" pitchFamily="34" charset="-122"/>
                <a:cs typeface="+mj-cs"/>
              </a:rPr>
              <a:t> Group</a:t>
            </a:r>
            <a:endParaRPr lang="zh-CN" altLang="en-US" sz="2400" dirty="0">
              <a:latin typeface="微软雅黑" pitchFamily="34" charset="-122"/>
              <a:ea typeface="微软雅黑" pitchFamily="34" charset="-122"/>
              <a:cs typeface="+mj-cs"/>
            </a:endParaRPr>
          </a:p>
        </p:txBody>
      </p:sp>
    </p:spTree>
    <p:extLst>
      <p:ext uri="{BB962C8B-B14F-4D97-AF65-F5344CB8AC3E}">
        <p14:creationId xmlns:p14="http://schemas.microsoft.com/office/powerpoint/2010/main" val="18518226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2"/>
          <p:cNvSpPr>
            <a:spLocks noGrp="1"/>
          </p:cNvSpPr>
          <p:nvPr>
            <p:ph type="sldNum" sz="quarter" idx="12"/>
          </p:nvPr>
        </p:nvSpPr>
        <p:spPr/>
        <p:txBody>
          <a:bodyPr/>
          <a:lstStyle/>
          <a:p>
            <a:pPr>
              <a:defRPr/>
            </a:pPr>
            <a:fld id="{F68A8F3A-53CD-4318-BE94-3634AB973F52}" type="slidenum">
              <a:rPr lang="en-US" altLang="zh-CN"/>
              <a:pPr>
                <a:defRPr/>
              </a:pPr>
              <a:t>23</a:t>
            </a:fld>
            <a:endParaRPr lang="en-US" altLang="zh-CN"/>
          </a:p>
        </p:txBody>
      </p:sp>
      <p:sp>
        <p:nvSpPr>
          <p:cNvPr id="397314" name="Rectangle 2"/>
          <p:cNvSpPr>
            <a:spLocks noChangeArrowheads="1"/>
          </p:cNvSpPr>
          <p:nvPr/>
        </p:nvSpPr>
        <p:spPr bwMode="auto">
          <a:xfrm>
            <a:off x="899592" y="1357313"/>
            <a:ext cx="7248276" cy="3200876"/>
          </a:xfrm>
          <a:prstGeom prst="rect">
            <a:avLst/>
          </a:prstGeom>
          <a:noFill/>
          <a:ln w="9525">
            <a:noFill/>
            <a:miter lim="800000"/>
            <a:headEnd/>
            <a:tailEnd/>
          </a:ln>
          <a:effectLst/>
        </p:spPr>
        <p:txBody>
          <a:bodyPr wrap="square">
            <a:spAutoFit/>
          </a:bodyPr>
          <a:lstStyle/>
          <a:p>
            <a:pPr algn="ctr" eaLnBrk="0" hangingPunct="0">
              <a:defRPr/>
            </a:pPr>
            <a:endParaRPr lang="en-US" altLang="zh-CN" sz="5400" b="1" dirty="0" smtClean="0">
              <a:solidFill>
                <a:schemeClr val="tx1"/>
              </a:solidFill>
              <a:effectLst>
                <a:outerShdw blurRad="38100" dist="38100" dir="2700000" algn="tl">
                  <a:srgbClr val="C0C0C0"/>
                </a:outerShdw>
              </a:effectLst>
              <a:latin typeface="隶书" pitchFamily="49" charset="-122"/>
              <a:ea typeface="隶书" pitchFamily="49" charset="-122"/>
            </a:endParaRPr>
          </a:p>
          <a:p>
            <a:pPr algn="ctr" eaLnBrk="0" hangingPunct="0">
              <a:defRPr/>
            </a:pPr>
            <a:r>
              <a:rPr lang="en-US" altLang="zh-CN" sz="5400" b="1" dirty="0" smtClean="0">
                <a:solidFill>
                  <a:schemeClr val="tx1"/>
                </a:solidFill>
                <a:effectLst>
                  <a:outerShdw blurRad="38100" dist="38100" dir="2700000" algn="tl">
                    <a:srgbClr val="C0C0C0"/>
                  </a:outerShdw>
                </a:effectLst>
                <a:latin typeface="隶书" pitchFamily="49" charset="-122"/>
                <a:ea typeface="隶书" pitchFamily="49" charset="-122"/>
              </a:rPr>
              <a:t>Thank You &amp; QA</a:t>
            </a:r>
          </a:p>
          <a:p>
            <a:pPr algn="ctr" eaLnBrk="0" hangingPunct="0">
              <a:defRPr/>
            </a:pPr>
            <a:endParaRPr lang="en-US" altLang="zh-CN" sz="5400" b="1" dirty="0">
              <a:effectLst>
                <a:outerShdw blurRad="38100" dist="38100" dir="2700000" algn="tl">
                  <a:srgbClr val="C0C0C0"/>
                </a:outerShdw>
              </a:effectLst>
              <a:latin typeface="隶书" pitchFamily="49" charset="-122"/>
              <a:ea typeface="隶书" pitchFamily="49" charset="-122"/>
            </a:endParaRPr>
          </a:p>
          <a:p>
            <a:pPr algn="ctr" eaLnBrk="0" hangingPunct="0">
              <a:defRPr/>
            </a:pPr>
            <a:r>
              <a:rPr lang="zh-CN" altLang="en-US" sz="2800" b="1" dirty="0" smtClean="0">
                <a:effectLst>
                  <a:outerShdw blurRad="38100" dist="38100" dir="2700000" algn="tl">
                    <a:srgbClr val="C0C0C0"/>
                  </a:outerShdw>
                </a:effectLst>
                <a:latin typeface="隶书" pitchFamily="49" charset="-122"/>
                <a:ea typeface="隶书" pitchFamily="49" charset="-122"/>
              </a:rPr>
              <a:t>我现在愿意接受您的任何问题</a:t>
            </a:r>
            <a:endParaRPr lang="en-US" altLang="zh-CN" sz="2800" b="1" dirty="0" smtClean="0">
              <a:solidFill>
                <a:schemeClr val="tx1"/>
              </a:solidFill>
              <a:effectLst>
                <a:outerShdw blurRad="38100" dist="38100" dir="2700000" algn="tl">
                  <a:srgbClr val="C0C0C0"/>
                </a:outerShdw>
              </a:effectLst>
              <a:latin typeface="隶书" pitchFamily="49" charset="-122"/>
              <a:ea typeface="隶书" pitchFamily="49" charset="-122"/>
            </a:endParaRPr>
          </a:p>
          <a:p>
            <a:pPr algn="ctr" eaLnBrk="0" hangingPunct="0">
              <a:defRPr/>
            </a:pPr>
            <a:endParaRPr lang="en-US" altLang="zh-CN" sz="1200" b="1"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5321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latin typeface="微软雅黑" pitchFamily="34" charset="-122"/>
                <a:ea typeface="微软雅黑" pitchFamily="34" charset="-122"/>
                <a:cs typeface="+mj-cs"/>
              </a:rPr>
              <a:t>Kafka_</a:t>
            </a:r>
            <a:r>
              <a:rPr lang="zh-CN" altLang="en-US" sz="2400" dirty="0" smtClean="0">
                <a:latin typeface="微软雅黑" pitchFamily="34" charset="-122"/>
                <a:ea typeface="微软雅黑" pitchFamily="34" charset="-122"/>
                <a:cs typeface="+mj-cs"/>
              </a:rPr>
              <a:t>背景介绍</a:t>
            </a:r>
            <a:endParaRPr lang="zh-CN" altLang="en-US" sz="2400" dirty="0">
              <a:latin typeface="微软雅黑" pitchFamily="34" charset="-122"/>
              <a:ea typeface="微软雅黑" pitchFamily="34" charset="-122"/>
              <a:cs typeface="+mj-cs"/>
            </a:endParaRPr>
          </a:p>
        </p:txBody>
      </p:sp>
      <p:sp>
        <p:nvSpPr>
          <p:cNvPr id="3" name="矩形 2"/>
          <p:cNvSpPr/>
          <p:nvPr/>
        </p:nvSpPr>
        <p:spPr>
          <a:xfrm>
            <a:off x="0" y="577553"/>
            <a:ext cx="9144000" cy="923330"/>
          </a:xfrm>
          <a:prstGeom prst="rect">
            <a:avLst/>
          </a:prstGeom>
        </p:spPr>
        <p:txBody>
          <a:bodyPr wrap="square">
            <a:spAutoFit/>
          </a:bodyPr>
          <a:lstStyle/>
          <a:p>
            <a:r>
              <a:rPr lang="en-US" altLang="zh-CN" dirty="0" smtClean="0">
                <a:solidFill>
                  <a:srgbClr val="000000"/>
                </a:solidFill>
                <a:latin typeface="Lantinghei SC"/>
              </a:rPr>
              <a:t>    Kafka</a:t>
            </a:r>
            <a:r>
              <a:rPr lang="zh-CN" altLang="en-US" dirty="0">
                <a:solidFill>
                  <a:srgbClr val="000000"/>
                </a:solidFill>
                <a:latin typeface="Lantinghei SC"/>
              </a:rPr>
              <a:t>是由</a:t>
            </a:r>
            <a:r>
              <a:rPr lang="en-US" altLang="zh-CN" dirty="0">
                <a:solidFill>
                  <a:srgbClr val="000000"/>
                </a:solidFill>
                <a:latin typeface="Lantinghei SC"/>
              </a:rPr>
              <a:t>LinkedIn</a:t>
            </a:r>
            <a:r>
              <a:rPr lang="zh-CN" altLang="en-US" dirty="0">
                <a:solidFill>
                  <a:srgbClr val="000000"/>
                </a:solidFill>
                <a:latin typeface="Lantinghei SC"/>
              </a:rPr>
              <a:t>开发的一个分布式的消息系统，使用</a:t>
            </a:r>
            <a:r>
              <a:rPr lang="en-US" altLang="zh-CN" dirty="0" err="1">
                <a:solidFill>
                  <a:srgbClr val="000000"/>
                </a:solidFill>
                <a:latin typeface="Lantinghei SC"/>
              </a:rPr>
              <a:t>Scala</a:t>
            </a:r>
            <a:r>
              <a:rPr lang="zh-CN" altLang="en-US" dirty="0">
                <a:solidFill>
                  <a:srgbClr val="000000"/>
                </a:solidFill>
                <a:latin typeface="Lantinghei SC"/>
              </a:rPr>
              <a:t>编写，它以可水平扩展和高吞吐率而被广泛使用。目前越来越多的开源分布式处理系统如</a:t>
            </a:r>
            <a:r>
              <a:rPr lang="en-US" altLang="zh-CN" dirty="0" err="1">
                <a:solidFill>
                  <a:srgbClr val="000000"/>
                </a:solidFill>
                <a:latin typeface="Lantinghei SC"/>
              </a:rPr>
              <a:t>Cloudera</a:t>
            </a:r>
            <a:r>
              <a:rPr lang="zh-CN" altLang="en-US" dirty="0">
                <a:solidFill>
                  <a:srgbClr val="000000"/>
                </a:solidFill>
                <a:latin typeface="Lantinghei SC"/>
              </a:rPr>
              <a:t>、</a:t>
            </a:r>
            <a:r>
              <a:rPr lang="en-US" altLang="zh-CN" dirty="0">
                <a:solidFill>
                  <a:srgbClr val="000000"/>
                </a:solidFill>
                <a:latin typeface="Lantinghei SC"/>
              </a:rPr>
              <a:t>Apache Storm</a:t>
            </a:r>
            <a:r>
              <a:rPr lang="zh-CN" altLang="en-US" dirty="0">
                <a:solidFill>
                  <a:srgbClr val="000000"/>
                </a:solidFill>
                <a:latin typeface="Lantinghei SC"/>
              </a:rPr>
              <a:t>、</a:t>
            </a:r>
            <a:r>
              <a:rPr lang="en-US" altLang="zh-CN" dirty="0">
                <a:solidFill>
                  <a:srgbClr val="000000"/>
                </a:solidFill>
                <a:latin typeface="Lantinghei SC"/>
              </a:rPr>
              <a:t>Spark</a:t>
            </a:r>
            <a:r>
              <a:rPr lang="zh-CN" altLang="en-US" dirty="0">
                <a:solidFill>
                  <a:srgbClr val="000000"/>
                </a:solidFill>
                <a:latin typeface="Lantinghei SC"/>
              </a:rPr>
              <a:t>都支持与</a:t>
            </a:r>
            <a:r>
              <a:rPr lang="en-US" altLang="zh-CN" dirty="0">
                <a:solidFill>
                  <a:srgbClr val="000000"/>
                </a:solidFill>
                <a:latin typeface="Lantinghei SC"/>
              </a:rPr>
              <a:t>Kafka</a:t>
            </a:r>
            <a:r>
              <a:rPr lang="zh-CN" altLang="en-US" dirty="0">
                <a:solidFill>
                  <a:srgbClr val="000000"/>
                </a:solidFill>
                <a:latin typeface="Lantinghei SC"/>
              </a:rPr>
              <a:t>集成。</a:t>
            </a:r>
            <a:endParaRPr lang="zh-CN" altLang="en-US" dirty="0"/>
          </a:p>
        </p:txBody>
      </p:sp>
      <p:sp>
        <p:nvSpPr>
          <p:cNvPr id="5" name="矩形 4"/>
          <p:cNvSpPr/>
          <p:nvPr/>
        </p:nvSpPr>
        <p:spPr>
          <a:xfrm>
            <a:off x="34131" y="2060848"/>
            <a:ext cx="9144000" cy="3416320"/>
          </a:xfrm>
          <a:prstGeom prst="rect">
            <a:avLst/>
          </a:prstGeom>
        </p:spPr>
        <p:txBody>
          <a:bodyPr wrap="square">
            <a:spAutoFit/>
          </a:bodyPr>
          <a:lstStyle/>
          <a:p>
            <a:r>
              <a:rPr lang="en-US" altLang="zh-CN" dirty="0" smtClean="0">
                <a:solidFill>
                  <a:srgbClr val="000000"/>
                </a:solidFill>
                <a:latin typeface="Lantinghei SC"/>
              </a:rPr>
              <a:t>    Kafka</a:t>
            </a:r>
            <a:r>
              <a:rPr lang="zh-CN" altLang="en-US" dirty="0">
                <a:solidFill>
                  <a:srgbClr val="000000"/>
                </a:solidFill>
                <a:latin typeface="Lantinghei SC"/>
              </a:rPr>
              <a:t>是一个消息系统，原本开发自</a:t>
            </a:r>
            <a:r>
              <a:rPr lang="en-US" altLang="zh-CN" dirty="0">
                <a:solidFill>
                  <a:srgbClr val="000000"/>
                </a:solidFill>
                <a:latin typeface="Lantinghei SC"/>
              </a:rPr>
              <a:t>LinkedIn</a:t>
            </a:r>
            <a:r>
              <a:rPr lang="zh-CN" altLang="en-US" dirty="0">
                <a:solidFill>
                  <a:srgbClr val="000000"/>
                </a:solidFill>
                <a:latin typeface="Lantinghei SC"/>
              </a:rPr>
              <a:t>，用作</a:t>
            </a:r>
            <a:r>
              <a:rPr lang="en-US" altLang="zh-CN" dirty="0">
                <a:solidFill>
                  <a:srgbClr val="000000"/>
                </a:solidFill>
                <a:latin typeface="Lantinghei SC"/>
              </a:rPr>
              <a:t>LinkedIn</a:t>
            </a:r>
            <a:r>
              <a:rPr lang="zh-CN" altLang="en-US" dirty="0">
                <a:solidFill>
                  <a:srgbClr val="000000"/>
                </a:solidFill>
                <a:latin typeface="Lantinghei SC"/>
              </a:rPr>
              <a:t>的活动流（</a:t>
            </a:r>
            <a:r>
              <a:rPr lang="en-US" altLang="zh-CN" dirty="0">
                <a:solidFill>
                  <a:srgbClr val="000000"/>
                </a:solidFill>
                <a:latin typeface="Lantinghei SC"/>
              </a:rPr>
              <a:t>Activity Stream</a:t>
            </a:r>
            <a:r>
              <a:rPr lang="zh-CN" altLang="en-US" dirty="0">
                <a:solidFill>
                  <a:srgbClr val="000000"/>
                </a:solidFill>
                <a:latin typeface="Lantinghei SC"/>
              </a:rPr>
              <a:t>）和运营数据处理管道（</a:t>
            </a:r>
            <a:r>
              <a:rPr lang="en-US" altLang="zh-CN" dirty="0">
                <a:solidFill>
                  <a:srgbClr val="000000"/>
                </a:solidFill>
                <a:latin typeface="Lantinghei SC"/>
              </a:rPr>
              <a:t>Pipeline</a:t>
            </a:r>
            <a:r>
              <a:rPr lang="zh-CN" altLang="en-US" dirty="0">
                <a:solidFill>
                  <a:srgbClr val="000000"/>
                </a:solidFill>
                <a:latin typeface="Lantinghei SC"/>
              </a:rPr>
              <a:t>）的基础。现在它已被</a:t>
            </a:r>
            <a:r>
              <a:rPr lang="zh-CN" altLang="en-US" dirty="0">
                <a:solidFill>
                  <a:srgbClr val="286AB2"/>
                </a:solidFill>
                <a:latin typeface="Lantinghei SC"/>
                <a:hlinkClick r:id="rId2"/>
              </a:rPr>
              <a:t>多家不同类型的公司</a:t>
            </a:r>
            <a:r>
              <a:rPr lang="zh-CN" altLang="en-US" dirty="0">
                <a:solidFill>
                  <a:srgbClr val="000000"/>
                </a:solidFill>
                <a:latin typeface="Lantinghei SC"/>
              </a:rPr>
              <a:t> 作为多种类型的数据管道和消息系统使用。</a:t>
            </a:r>
          </a:p>
          <a:p>
            <a:r>
              <a:rPr lang="en-US" altLang="zh-CN" dirty="0" smtClean="0">
                <a:solidFill>
                  <a:srgbClr val="000000"/>
                </a:solidFill>
                <a:latin typeface="Lantinghei SC"/>
              </a:rPr>
              <a:t>【</a:t>
            </a:r>
            <a:r>
              <a:rPr lang="zh-CN" altLang="en-US" dirty="0" smtClean="0">
                <a:solidFill>
                  <a:srgbClr val="000000"/>
                </a:solidFill>
                <a:latin typeface="Lantinghei SC"/>
              </a:rPr>
              <a:t>活动</a:t>
            </a:r>
            <a:r>
              <a:rPr lang="zh-CN" altLang="en-US" dirty="0">
                <a:solidFill>
                  <a:srgbClr val="000000"/>
                </a:solidFill>
                <a:latin typeface="Lantinghei SC"/>
              </a:rPr>
              <a:t>流</a:t>
            </a:r>
            <a:r>
              <a:rPr lang="zh-CN" altLang="en-US" dirty="0" smtClean="0">
                <a:solidFill>
                  <a:srgbClr val="000000"/>
                </a:solidFill>
                <a:latin typeface="Lantinghei SC"/>
              </a:rPr>
              <a:t>数据</a:t>
            </a:r>
            <a:r>
              <a:rPr lang="en-US" altLang="zh-CN" dirty="0" smtClean="0">
                <a:solidFill>
                  <a:srgbClr val="000000"/>
                </a:solidFill>
                <a:latin typeface="Lantinghei SC"/>
              </a:rPr>
              <a:t>】</a:t>
            </a:r>
            <a:r>
              <a:rPr lang="zh-CN" altLang="en-US" dirty="0" smtClean="0">
                <a:solidFill>
                  <a:srgbClr val="000000"/>
                </a:solidFill>
                <a:latin typeface="Lantinghei SC"/>
              </a:rPr>
              <a:t>是</a:t>
            </a:r>
            <a:r>
              <a:rPr lang="zh-CN" altLang="en-US" dirty="0">
                <a:solidFill>
                  <a:srgbClr val="000000"/>
                </a:solidFill>
                <a:latin typeface="Lantinghei SC"/>
              </a:rPr>
              <a:t>几乎所有站点在对其网站使用情况做报表时都要用到的数据中最常规的部分。活动数据包括页面访问量（</a:t>
            </a:r>
            <a:r>
              <a:rPr lang="en-US" altLang="zh-CN" dirty="0">
                <a:solidFill>
                  <a:srgbClr val="000000"/>
                </a:solidFill>
                <a:latin typeface="Lantinghei SC"/>
              </a:rPr>
              <a:t>Page View</a:t>
            </a:r>
            <a:r>
              <a:rPr lang="zh-CN" altLang="en-US" dirty="0">
                <a:solidFill>
                  <a:srgbClr val="000000"/>
                </a:solidFill>
                <a:latin typeface="Lantinghei SC"/>
              </a:rPr>
              <a:t>）、被查看内容方面的信息以及搜索情况等内容。这种数据通常的处理方式是先把各种活动以日志的形式写入某种文件，然后周期性地对这些文件进行统计分析</a:t>
            </a:r>
            <a:r>
              <a:rPr lang="zh-CN" altLang="en-US" dirty="0" smtClean="0">
                <a:solidFill>
                  <a:srgbClr val="000000"/>
                </a:solidFill>
                <a:latin typeface="Lantinghei SC"/>
              </a:rPr>
              <a:t>。</a:t>
            </a:r>
            <a:endParaRPr lang="en-US" altLang="zh-CN" dirty="0" smtClean="0">
              <a:solidFill>
                <a:srgbClr val="000000"/>
              </a:solidFill>
              <a:latin typeface="Lantinghei SC"/>
            </a:endParaRPr>
          </a:p>
          <a:p>
            <a:r>
              <a:rPr lang="en-US" altLang="zh-CN" dirty="0">
                <a:solidFill>
                  <a:srgbClr val="000000"/>
                </a:solidFill>
                <a:latin typeface="Lantinghei SC"/>
              </a:rPr>
              <a:t>【</a:t>
            </a:r>
            <a:r>
              <a:rPr lang="zh-CN" altLang="en-US" dirty="0" smtClean="0">
                <a:solidFill>
                  <a:srgbClr val="000000"/>
                </a:solidFill>
                <a:latin typeface="Lantinghei SC"/>
              </a:rPr>
              <a:t>运营数据</a:t>
            </a:r>
            <a:r>
              <a:rPr lang="en-US" altLang="zh-CN" dirty="0" smtClean="0">
                <a:solidFill>
                  <a:srgbClr val="000000"/>
                </a:solidFill>
                <a:latin typeface="Lantinghei SC"/>
              </a:rPr>
              <a:t>】</a:t>
            </a:r>
            <a:r>
              <a:rPr lang="zh-CN" altLang="en-US" dirty="0" smtClean="0">
                <a:solidFill>
                  <a:srgbClr val="000000"/>
                </a:solidFill>
                <a:latin typeface="Lantinghei SC"/>
              </a:rPr>
              <a:t>指</a:t>
            </a:r>
            <a:r>
              <a:rPr lang="zh-CN" altLang="en-US" dirty="0">
                <a:solidFill>
                  <a:srgbClr val="000000"/>
                </a:solidFill>
                <a:latin typeface="Lantinghei SC"/>
              </a:rPr>
              <a:t>的是服务器的性能数据（</a:t>
            </a:r>
            <a:r>
              <a:rPr lang="en-US" altLang="zh-CN" dirty="0">
                <a:solidFill>
                  <a:srgbClr val="000000"/>
                </a:solidFill>
                <a:latin typeface="Lantinghei SC"/>
              </a:rPr>
              <a:t>CPU</a:t>
            </a:r>
            <a:r>
              <a:rPr lang="zh-CN" altLang="en-US" dirty="0">
                <a:solidFill>
                  <a:srgbClr val="000000"/>
                </a:solidFill>
                <a:latin typeface="Lantinghei SC"/>
              </a:rPr>
              <a:t>、</a:t>
            </a:r>
            <a:r>
              <a:rPr lang="en-US" altLang="zh-CN" dirty="0">
                <a:solidFill>
                  <a:srgbClr val="000000"/>
                </a:solidFill>
                <a:latin typeface="Lantinghei SC"/>
              </a:rPr>
              <a:t>IO</a:t>
            </a:r>
            <a:r>
              <a:rPr lang="zh-CN" altLang="en-US" dirty="0">
                <a:solidFill>
                  <a:srgbClr val="000000"/>
                </a:solidFill>
                <a:latin typeface="Lantinghei SC"/>
              </a:rPr>
              <a:t>使用率、请求时间、服务日志等等数据</a:t>
            </a:r>
            <a:r>
              <a:rPr lang="en-US" altLang="zh-CN" dirty="0">
                <a:solidFill>
                  <a:srgbClr val="000000"/>
                </a:solidFill>
                <a:latin typeface="Lantinghei SC"/>
              </a:rPr>
              <a:t>)</a:t>
            </a:r>
            <a:r>
              <a:rPr lang="zh-CN" altLang="en-US" dirty="0">
                <a:solidFill>
                  <a:srgbClr val="000000"/>
                </a:solidFill>
                <a:latin typeface="Lantinghei SC"/>
              </a:rPr>
              <a:t>。运营数据的统计方法种类繁多</a:t>
            </a:r>
            <a:r>
              <a:rPr lang="zh-CN" altLang="en-US" dirty="0" smtClean="0">
                <a:solidFill>
                  <a:srgbClr val="000000"/>
                </a:solidFill>
                <a:latin typeface="Lantinghei SC"/>
              </a:rPr>
              <a:t>。</a:t>
            </a:r>
            <a:endParaRPr lang="en-US" altLang="zh-CN" dirty="0" smtClean="0">
              <a:solidFill>
                <a:srgbClr val="000000"/>
              </a:solidFill>
              <a:latin typeface="Lantinghei SC"/>
            </a:endParaRPr>
          </a:p>
          <a:p>
            <a:endParaRPr lang="en-US" altLang="zh-CN" b="0" i="0" dirty="0">
              <a:solidFill>
                <a:srgbClr val="000000"/>
              </a:solidFill>
              <a:effectLst/>
              <a:latin typeface="Lantinghei SC"/>
            </a:endParaRPr>
          </a:p>
          <a:p>
            <a:r>
              <a:rPr lang="zh-CN" altLang="en-US" dirty="0" smtClean="0"/>
              <a:t>      近年来</a:t>
            </a:r>
            <a:r>
              <a:rPr lang="zh-CN" altLang="en-US" dirty="0"/>
              <a:t>，活动和运营数据处理已经成为了网站软件产品特性中一个至关重要的组成部分，这就需要一套稍微更加复杂的基础设施对其提供支持。</a:t>
            </a:r>
            <a:endParaRPr lang="zh-CN" altLang="en-US" b="0" i="0" dirty="0">
              <a:solidFill>
                <a:srgbClr val="000000"/>
              </a:solidFill>
              <a:effectLst/>
              <a:latin typeface="Lantinghei SC"/>
            </a:endParaRPr>
          </a:p>
        </p:txBody>
      </p:sp>
    </p:spTree>
    <p:extLst>
      <p:ext uri="{BB962C8B-B14F-4D97-AF65-F5344CB8AC3E}">
        <p14:creationId xmlns:p14="http://schemas.microsoft.com/office/powerpoint/2010/main" val="511192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latin typeface="微软雅黑" pitchFamily="34" charset="-122"/>
                <a:ea typeface="微软雅黑" pitchFamily="34" charset="-122"/>
                <a:cs typeface="+mj-cs"/>
              </a:rPr>
              <a:t>Kafka_</a:t>
            </a:r>
            <a:r>
              <a:rPr lang="zh-CN" altLang="en-US" sz="2400" dirty="0" smtClean="0">
                <a:latin typeface="微软雅黑" pitchFamily="34" charset="-122"/>
                <a:ea typeface="微软雅黑" pitchFamily="34" charset="-122"/>
                <a:cs typeface="+mj-cs"/>
              </a:rPr>
              <a:t>背景介绍</a:t>
            </a:r>
            <a:endParaRPr lang="zh-CN" altLang="en-US" sz="2400" dirty="0">
              <a:latin typeface="微软雅黑" pitchFamily="34" charset="-122"/>
              <a:ea typeface="微软雅黑" pitchFamily="34" charset="-122"/>
              <a:cs typeface="+mj-cs"/>
            </a:endParaRPr>
          </a:p>
        </p:txBody>
      </p:sp>
      <p:sp>
        <p:nvSpPr>
          <p:cNvPr id="2" name="矩形 1"/>
          <p:cNvSpPr/>
          <p:nvPr/>
        </p:nvSpPr>
        <p:spPr>
          <a:xfrm>
            <a:off x="34131" y="764704"/>
            <a:ext cx="9144000" cy="5509200"/>
          </a:xfrm>
          <a:prstGeom prst="rect">
            <a:avLst/>
          </a:prstGeom>
        </p:spPr>
        <p:txBody>
          <a:bodyPr wrap="square">
            <a:spAutoFit/>
          </a:bodyPr>
          <a:lstStyle/>
          <a:p>
            <a:r>
              <a:rPr lang="en-US" altLang="zh-CN" sz="3200" dirty="0">
                <a:solidFill>
                  <a:srgbClr val="000000"/>
                </a:solidFill>
                <a:latin typeface="Lantinghei SC"/>
              </a:rPr>
              <a:t>Kafka</a:t>
            </a:r>
            <a:r>
              <a:rPr lang="zh-CN" altLang="en-US" sz="3200" dirty="0">
                <a:solidFill>
                  <a:srgbClr val="000000"/>
                </a:solidFill>
                <a:latin typeface="Lantinghei SC"/>
              </a:rPr>
              <a:t>是一种分布式的，基于发布</a:t>
            </a:r>
            <a:r>
              <a:rPr lang="en-US" altLang="zh-CN" sz="3200" dirty="0">
                <a:solidFill>
                  <a:srgbClr val="000000"/>
                </a:solidFill>
                <a:latin typeface="Lantinghei SC"/>
              </a:rPr>
              <a:t>/</a:t>
            </a:r>
            <a:r>
              <a:rPr lang="zh-CN" altLang="en-US" sz="3200" dirty="0">
                <a:solidFill>
                  <a:srgbClr val="000000"/>
                </a:solidFill>
                <a:latin typeface="Lantinghei SC"/>
              </a:rPr>
              <a:t>订阅的消息系统。主要设计目标如下：</a:t>
            </a:r>
          </a:p>
          <a:p>
            <a:pPr>
              <a:buFont typeface="Arial" panose="020B0604020202020204" pitchFamily="34" charset="0"/>
              <a:buChar char="•"/>
            </a:pPr>
            <a:r>
              <a:rPr lang="zh-CN" altLang="en-US" sz="3200" b="1" dirty="0">
                <a:solidFill>
                  <a:srgbClr val="000000"/>
                </a:solidFill>
                <a:effectLst>
                  <a:outerShdw blurRad="38100" dist="38100" dir="2700000" algn="tl">
                    <a:srgbClr val="000000">
                      <a:alpha val="43137"/>
                    </a:srgbClr>
                  </a:outerShdw>
                </a:effectLst>
                <a:latin typeface="Lantinghei SC"/>
              </a:rPr>
              <a:t>以时间复杂度为</a:t>
            </a:r>
            <a:r>
              <a:rPr lang="en-US" altLang="zh-CN" sz="3200" b="1" dirty="0">
                <a:solidFill>
                  <a:srgbClr val="000000"/>
                </a:solidFill>
                <a:effectLst>
                  <a:outerShdw blurRad="38100" dist="38100" dir="2700000" algn="tl">
                    <a:srgbClr val="000000">
                      <a:alpha val="43137"/>
                    </a:srgbClr>
                  </a:outerShdw>
                </a:effectLst>
                <a:latin typeface="Lantinghei SC"/>
              </a:rPr>
              <a:t>O(1)</a:t>
            </a:r>
            <a:r>
              <a:rPr lang="zh-CN" altLang="en-US" sz="3200" b="1" dirty="0">
                <a:solidFill>
                  <a:srgbClr val="000000"/>
                </a:solidFill>
                <a:effectLst>
                  <a:outerShdw blurRad="38100" dist="38100" dir="2700000" algn="tl">
                    <a:srgbClr val="000000">
                      <a:alpha val="43137"/>
                    </a:srgbClr>
                  </a:outerShdw>
                </a:effectLst>
                <a:latin typeface="Lantinghei SC"/>
              </a:rPr>
              <a:t>的方式提供消息持久化能力</a:t>
            </a:r>
            <a:r>
              <a:rPr lang="zh-CN" altLang="en-US" sz="3200" dirty="0">
                <a:solidFill>
                  <a:srgbClr val="000000"/>
                </a:solidFill>
                <a:latin typeface="Lantinghei SC"/>
              </a:rPr>
              <a:t>，即使对</a:t>
            </a:r>
            <a:r>
              <a:rPr lang="en-US" altLang="zh-CN" sz="3200" dirty="0">
                <a:solidFill>
                  <a:srgbClr val="000000"/>
                </a:solidFill>
                <a:latin typeface="Lantinghei SC"/>
              </a:rPr>
              <a:t>TB</a:t>
            </a:r>
            <a:r>
              <a:rPr lang="zh-CN" altLang="en-US" sz="3200" dirty="0">
                <a:solidFill>
                  <a:srgbClr val="000000"/>
                </a:solidFill>
                <a:latin typeface="Lantinghei SC"/>
              </a:rPr>
              <a:t>级以上数据也能保证常数时间复杂度的访问性能。</a:t>
            </a:r>
          </a:p>
          <a:p>
            <a:pPr>
              <a:buFont typeface="Arial" panose="020B0604020202020204" pitchFamily="34" charset="0"/>
              <a:buChar char="•"/>
            </a:pPr>
            <a:r>
              <a:rPr lang="zh-CN" altLang="en-US" sz="3200" b="1" dirty="0">
                <a:solidFill>
                  <a:srgbClr val="000000"/>
                </a:solidFill>
                <a:effectLst>
                  <a:outerShdw blurRad="38100" dist="38100" dir="2700000" algn="tl">
                    <a:srgbClr val="000000">
                      <a:alpha val="43137"/>
                    </a:srgbClr>
                  </a:outerShdw>
                </a:effectLst>
                <a:latin typeface="Lantinghei SC"/>
              </a:rPr>
              <a:t>高吞吐率。</a:t>
            </a:r>
            <a:r>
              <a:rPr lang="zh-CN" altLang="en-US" sz="3200" dirty="0">
                <a:solidFill>
                  <a:srgbClr val="000000"/>
                </a:solidFill>
                <a:latin typeface="Lantinghei SC"/>
              </a:rPr>
              <a:t>即使在非常廉价的商用机器上也能做到单机支持每秒</a:t>
            </a:r>
            <a:r>
              <a:rPr lang="en-US" altLang="zh-CN" sz="3200" dirty="0">
                <a:solidFill>
                  <a:srgbClr val="000000"/>
                </a:solidFill>
                <a:latin typeface="Lantinghei SC"/>
              </a:rPr>
              <a:t>100K</a:t>
            </a:r>
            <a:r>
              <a:rPr lang="zh-CN" altLang="en-US" sz="3200" dirty="0">
                <a:solidFill>
                  <a:srgbClr val="000000"/>
                </a:solidFill>
                <a:latin typeface="Lantinghei SC"/>
              </a:rPr>
              <a:t>条以上消息的传输。</a:t>
            </a:r>
          </a:p>
          <a:p>
            <a:pPr>
              <a:buFont typeface="Arial" panose="020B0604020202020204" pitchFamily="34" charset="0"/>
              <a:buChar char="•"/>
            </a:pPr>
            <a:r>
              <a:rPr lang="zh-CN" altLang="en-US" sz="3200" dirty="0">
                <a:solidFill>
                  <a:srgbClr val="000000"/>
                </a:solidFill>
                <a:latin typeface="Lantinghei SC"/>
              </a:rPr>
              <a:t>支持</a:t>
            </a:r>
            <a:r>
              <a:rPr lang="en-US" altLang="zh-CN" sz="3200" dirty="0">
                <a:solidFill>
                  <a:srgbClr val="000000"/>
                </a:solidFill>
                <a:latin typeface="Lantinghei SC"/>
              </a:rPr>
              <a:t>Kafka Server</a:t>
            </a:r>
            <a:r>
              <a:rPr lang="zh-CN" altLang="en-US" sz="3200" dirty="0">
                <a:solidFill>
                  <a:srgbClr val="000000"/>
                </a:solidFill>
                <a:latin typeface="Lantinghei SC"/>
              </a:rPr>
              <a:t>间的</a:t>
            </a:r>
            <a:r>
              <a:rPr lang="zh-CN" altLang="en-US" sz="3200" b="1" dirty="0">
                <a:solidFill>
                  <a:srgbClr val="000000"/>
                </a:solidFill>
                <a:effectLst>
                  <a:outerShdw blurRad="38100" dist="38100" dir="2700000" algn="tl">
                    <a:srgbClr val="000000">
                      <a:alpha val="43137"/>
                    </a:srgbClr>
                  </a:outerShdw>
                </a:effectLst>
                <a:latin typeface="Lantinghei SC"/>
              </a:rPr>
              <a:t>消息分区</a:t>
            </a:r>
            <a:r>
              <a:rPr lang="zh-CN" altLang="en-US" sz="3200" dirty="0">
                <a:solidFill>
                  <a:srgbClr val="000000"/>
                </a:solidFill>
                <a:latin typeface="Lantinghei SC"/>
              </a:rPr>
              <a:t>，及</a:t>
            </a:r>
            <a:r>
              <a:rPr lang="zh-CN" altLang="en-US" sz="3200" b="1" dirty="0">
                <a:solidFill>
                  <a:srgbClr val="000000"/>
                </a:solidFill>
                <a:latin typeface="Lantinghei SC"/>
              </a:rPr>
              <a:t>分布式消费</a:t>
            </a:r>
            <a:r>
              <a:rPr lang="zh-CN" altLang="en-US" sz="3200" dirty="0">
                <a:solidFill>
                  <a:srgbClr val="000000"/>
                </a:solidFill>
                <a:latin typeface="Lantinghei SC"/>
              </a:rPr>
              <a:t>，同时保证每个</a:t>
            </a:r>
            <a:r>
              <a:rPr lang="en-US" altLang="zh-CN" sz="3200" dirty="0">
                <a:solidFill>
                  <a:srgbClr val="000000"/>
                </a:solidFill>
                <a:latin typeface="Lantinghei SC"/>
              </a:rPr>
              <a:t>Partition</a:t>
            </a:r>
            <a:r>
              <a:rPr lang="zh-CN" altLang="en-US" sz="3200" dirty="0">
                <a:solidFill>
                  <a:srgbClr val="000000"/>
                </a:solidFill>
                <a:latin typeface="Lantinghei SC"/>
              </a:rPr>
              <a:t>内的</a:t>
            </a:r>
            <a:r>
              <a:rPr lang="zh-CN" altLang="en-US" sz="3200" b="1" dirty="0">
                <a:solidFill>
                  <a:srgbClr val="000000"/>
                </a:solidFill>
                <a:effectLst>
                  <a:outerShdw blurRad="38100" dist="38100" dir="2700000" algn="tl">
                    <a:srgbClr val="000000">
                      <a:alpha val="43137"/>
                    </a:srgbClr>
                  </a:outerShdw>
                </a:effectLst>
                <a:latin typeface="Lantinghei SC"/>
              </a:rPr>
              <a:t>消息顺序传输</a:t>
            </a:r>
            <a:r>
              <a:rPr lang="zh-CN" altLang="en-US" sz="3200" dirty="0">
                <a:solidFill>
                  <a:srgbClr val="000000"/>
                </a:solidFill>
                <a:latin typeface="Lantinghei SC"/>
              </a:rPr>
              <a:t>。</a:t>
            </a:r>
          </a:p>
          <a:p>
            <a:pPr>
              <a:buFont typeface="Arial" panose="020B0604020202020204" pitchFamily="34" charset="0"/>
              <a:buChar char="•"/>
            </a:pPr>
            <a:r>
              <a:rPr lang="zh-CN" altLang="en-US" sz="3200" b="1" dirty="0">
                <a:solidFill>
                  <a:srgbClr val="000000"/>
                </a:solidFill>
                <a:effectLst>
                  <a:outerShdw blurRad="38100" dist="38100" dir="2700000" algn="tl">
                    <a:srgbClr val="000000">
                      <a:alpha val="43137"/>
                    </a:srgbClr>
                  </a:outerShdw>
                </a:effectLst>
                <a:latin typeface="Lantinghei SC"/>
              </a:rPr>
              <a:t>同时支持离线数据处理和实时数据处理。</a:t>
            </a:r>
          </a:p>
          <a:p>
            <a:pPr>
              <a:buFont typeface="Arial" panose="020B0604020202020204" pitchFamily="34" charset="0"/>
              <a:buChar char="•"/>
            </a:pPr>
            <a:r>
              <a:rPr lang="en-US" altLang="zh-CN" sz="3200" b="1" dirty="0">
                <a:solidFill>
                  <a:srgbClr val="000000"/>
                </a:solidFill>
                <a:effectLst>
                  <a:outerShdw blurRad="38100" dist="38100" dir="2700000" algn="tl">
                    <a:srgbClr val="000000">
                      <a:alpha val="43137"/>
                    </a:srgbClr>
                  </a:outerShdw>
                </a:effectLst>
                <a:latin typeface="Lantinghei SC"/>
              </a:rPr>
              <a:t>Scale out</a:t>
            </a:r>
            <a:r>
              <a:rPr lang="zh-CN" altLang="en-US" sz="3200" b="1" dirty="0">
                <a:solidFill>
                  <a:srgbClr val="000000"/>
                </a:solidFill>
                <a:effectLst>
                  <a:outerShdw blurRad="38100" dist="38100" dir="2700000" algn="tl">
                    <a:srgbClr val="000000">
                      <a:alpha val="43137"/>
                    </a:srgbClr>
                  </a:outerShdw>
                </a:effectLst>
                <a:latin typeface="Lantinghei SC"/>
              </a:rPr>
              <a:t>：支持在线水平扩展。</a:t>
            </a:r>
            <a:endParaRPr lang="zh-CN" altLang="en-US" sz="3200" b="1" i="0" dirty="0">
              <a:solidFill>
                <a:srgbClr val="000000"/>
              </a:solidFill>
              <a:effectLst>
                <a:outerShdw blurRad="38100" dist="38100" dir="2700000" algn="tl">
                  <a:srgbClr val="000000">
                    <a:alpha val="43137"/>
                  </a:srgbClr>
                </a:outerShdw>
              </a:effectLst>
              <a:latin typeface="Lantinghei SC"/>
            </a:endParaRPr>
          </a:p>
        </p:txBody>
      </p:sp>
    </p:spTree>
    <p:extLst>
      <p:ext uri="{BB962C8B-B14F-4D97-AF65-F5344CB8AC3E}">
        <p14:creationId xmlns:p14="http://schemas.microsoft.com/office/powerpoint/2010/main" val="30892817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r>
              <a:rPr lang="en-US" altLang="zh-CN" sz="2400" dirty="0" smtClean="0">
                <a:latin typeface="微软雅黑" pitchFamily="34" charset="-122"/>
                <a:ea typeface="微软雅黑" pitchFamily="34" charset="-122"/>
                <a:cs typeface="+mj-cs"/>
              </a:rPr>
              <a:t>Kafka_</a:t>
            </a:r>
            <a:r>
              <a:rPr lang="zh-CN" altLang="en-US" sz="2400" dirty="0" smtClean="0">
                <a:latin typeface="微软雅黑" pitchFamily="34" charset="-122"/>
                <a:ea typeface="微软雅黑" pitchFamily="34" charset="-122"/>
                <a:cs typeface="+mj-cs"/>
              </a:rPr>
              <a:t>背景介绍</a:t>
            </a:r>
            <a:r>
              <a:rPr lang="en-US" altLang="zh-CN" sz="2400" dirty="0" smtClean="0">
                <a:latin typeface="微软雅黑" pitchFamily="34" charset="-122"/>
                <a:ea typeface="微软雅黑" pitchFamily="34" charset="-122"/>
                <a:cs typeface="+mj-cs"/>
              </a:rPr>
              <a:t>_</a:t>
            </a:r>
            <a:r>
              <a:rPr lang="zh-CN" altLang="en-US" sz="2400" b="1" dirty="0" smtClean="0">
                <a:solidFill>
                  <a:srgbClr val="222222"/>
                </a:solidFill>
                <a:latin typeface="Lantinghei SC"/>
              </a:rPr>
              <a:t>为何</a:t>
            </a:r>
            <a:r>
              <a:rPr lang="zh-CN" altLang="en-US" sz="2400" b="1" dirty="0">
                <a:solidFill>
                  <a:srgbClr val="222222"/>
                </a:solidFill>
                <a:latin typeface="Lantinghei SC"/>
              </a:rPr>
              <a:t>使用消息系统</a:t>
            </a:r>
          </a:p>
        </p:txBody>
      </p:sp>
      <p:sp>
        <p:nvSpPr>
          <p:cNvPr id="3" name="矩形 2"/>
          <p:cNvSpPr/>
          <p:nvPr/>
        </p:nvSpPr>
        <p:spPr>
          <a:xfrm>
            <a:off x="0" y="836712"/>
            <a:ext cx="9144000" cy="5509200"/>
          </a:xfrm>
          <a:prstGeom prst="rect">
            <a:avLst/>
          </a:prstGeom>
        </p:spPr>
        <p:txBody>
          <a:bodyPr wrap="square">
            <a:spAutoFit/>
          </a:bodyPr>
          <a:lstStyle/>
          <a:p>
            <a:pPr>
              <a:buFont typeface="Arial" panose="020B0604020202020204" pitchFamily="34" charset="0"/>
              <a:buChar char="•"/>
            </a:pPr>
            <a:r>
              <a:rPr lang="zh-CN" altLang="en-US" sz="1600" b="1" dirty="0" smtClean="0">
                <a:solidFill>
                  <a:srgbClr val="000000"/>
                </a:solidFill>
                <a:latin typeface="Lantinghei SC"/>
              </a:rPr>
              <a:t>解耦</a:t>
            </a:r>
            <a:r>
              <a:rPr lang="zh-CN" altLang="en-US" sz="1600" dirty="0">
                <a:solidFill>
                  <a:srgbClr val="000000"/>
                </a:solidFill>
                <a:latin typeface="Lantinghei SC"/>
              </a:rPr>
              <a:t>在项目启动之初来预测将来项目会碰到什么需求，是极其困难的。消息系统在处理过程中间插入了一个隐含的、基于数据的接口层，两边的处理过程都要实现这一接口。这允许你独立的扩展或修改两边的处理过程，只要确保它们遵守同样的接口约束。</a:t>
            </a:r>
          </a:p>
          <a:p>
            <a:pPr>
              <a:buFont typeface="Arial" panose="020B0604020202020204" pitchFamily="34" charset="0"/>
              <a:buChar char="•"/>
            </a:pPr>
            <a:r>
              <a:rPr lang="zh-CN" altLang="en-US" sz="1600" b="1" dirty="0">
                <a:solidFill>
                  <a:srgbClr val="000000"/>
                </a:solidFill>
                <a:latin typeface="Lantinghei SC"/>
              </a:rPr>
              <a:t>冗余</a:t>
            </a:r>
            <a:r>
              <a:rPr lang="zh-CN" altLang="en-US" sz="1600" dirty="0">
                <a:solidFill>
                  <a:srgbClr val="000000"/>
                </a:solidFill>
                <a:latin typeface="Lantinghei SC"/>
              </a:rPr>
              <a:t>有些情况下，处理数据的过程会失败。除非数据被持久化，否则将造成丢失。消息队列把数据进行持久化直到它们已经被完全处理，通过这一方式规避了数据丢失风险。许多消息队列所采用的</a:t>
            </a:r>
            <a:r>
              <a:rPr lang="en-US" altLang="zh-CN" sz="1600" dirty="0">
                <a:solidFill>
                  <a:srgbClr val="000000"/>
                </a:solidFill>
                <a:latin typeface="Lantinghei SC"/>
              </a:rPr>
              <a:t>"</a:t>
            </a:r>
            <a:r>
              <a:rPr lang="zh-CN" altLang="en-US" sz="1600" dirty="0">
                <a:solidFill>
                  <a:srgbClr val="000000"/>
                </a:solidFill>
                <a:latin typeface="Lantinghei SC"/>
              </a:rPr>
              <a:t>插入</a:t>
            </a:r>
            <a:r>
              <a:rPr lang="en-US" altLang="zh-CN" sz="1600" dirty="0">
                <a:solidFill>
                  <a:srgbClr val="000000"/>
                </a:solidFill>
                <a:latin typeface="Lantinghei SC"/>
              </a:rPr>
              <a:t>-</a:t>
            </a:r>
            <a:r>
              <a:rPr lang="zh-CN" altLang="en-US" sz="1600" dirty="0">
                <a:solidFill>
                  <a:srgbClr val="000000"/>
                </a:solidFill>
                <a:latin typeface="Lantinghei SC"/>
              </a:rPr>
              <a:t>获取</a:t>
            </a:r>
            <a:r>
              <a:rPr lang="en-US" altLang="zh-CN" sz="1600" dirty="0">
                <a:solidFill>
                  <a:srgbClr val="000000"/>
                </a:solidFill>
                <a:latin typeface="Lantinghei SC"/>
              </a:rPr>
              <a:t>-</a:t>
            </a:r>
            <a:r>
              <a:rPr lang="zh-CN" altLang="en-US" sz="1600" dirty="0">
                <a:solidFill>
                  <a:srgbClr val="000000"/>
                </a:solidFill>
                <a:latin typeface="Lantinghei SC"/>
              </a:rPr>
              <a:t>删除</a:t>
            </a:r>
            <a:r>
              <a:rPr lang="en-US" altLang="zh-CN" sz="1600" dirty="0">
                <a:solidFill>
                  <a:srgbClr val="000000"/>
                </a:solidFill>
                <a:latin typeface="Lantinghei SC"/>
              </a:rPr>
              <a:t>"</a:t>
            </a:r>
            <a:r>
              <a:rPr lang="zh-CN" altLang="en-US" sz="1600" dirty="0">
                <a:solidFill>
                  <a:srgbClr val="000000"/>
                </a:solidFill>
                <a:latin typeface="Lantinghei SC"/>
              </a:rPr>
              <a:t>范式中，在把一个消息从队列中删除之前，需要你的处理系统明确的指出该消息已经被处理完毕，从而确保你的数据被安全的保存直到你使用完毕。</a:t>
            </a:r>
          </a:p>
          <a:p>
            <a:pPr>
              <a:buFont typeface="Arial" panose="020B0604020202020204" pitchFamily="34" charset="0"/>
              <a:buChar char="•"/>
            </a:pPr>
            <a:r>
              <a:rPr lang="zh-CN" altLang="en-US" sz="1600" b="1" dirty="0">
                <a:solidFill>
                  <a:srgbClr val="000000"/>
                </a:solidFill>
                <a:latin typeface="Lantinghei SC"/>
              </a:rPr>
              <a:t>扩展性</a:t>
            </a:r>
            <a:r>
              <a:rPr lang="zh-CN" altLang="en-US" sz="1600" dirty="0">
                <a:solidFill>
                  <a:srgbClr val="000000"/>
                </a:solidFill>
                <a:latin typeface="Lantinghei SC"/>
              </a:rPr>
              <a:t>因为消息队列解耦了你的处理过程，所以增大消息入队和处理的频率是很容易的，只要另外增加处理过程即可。不需要改变代码、不需要调节参数。扩展就像调大电力按钮一样简单。</a:t>
            </a:r>
          </a:p>
          <a:p>
            <a:pPr>
              <a:buFont typeface="Arial" panose="020B0604020202020204" pitchFamily="34" charset="0"/>
              <a:buChar char="•"/>
            </a:pPr>
            <a:r>
              <a:rPr lang="zh-CN" altLang="en-US" sz="1600" b="1" dirty="0">
                <a:solidFill>
                  <a:srgbClr val="000000"/>
                </a:solidFill>
                <a:latin typeface="Lantinghei SC"/>
              </a:rPr>
              <a:t>灵活性 </a:t>
            </a:r>
            <a:r>
              <a:rPr lang="en-US" altLang="zh-CN" sz="1600" b="1" dirty="0">
                <a:solidFill>
                  <a:srgbClr val="000000"/>
                </a:solidFill>
                <a:latin typeface="Lantinghei SC"/>
              </a:rPr>
              <a:t>&amp; </a:t>
            </a:r>
            <a:r>
              <a:rPr lang="zh-CN" altLang="en-US" sz="1600" b="1" dirty="0">
                <a:solidFill>
                  <a:srgbClr val="000000"/>
                </a:solidFill>
                <a:latin typeface="Lantinghei SC"/>
              </a:rPr>
              <a:t>峰值处理能力</a:t>
            </a:r>
            <a:r>
              <a:rPr lang="zh-CN" altLang="en-US" sz="1600" dirty="0">
                <a:solidFill>
                  <a:srgbClr val="000000"/>
                </a:solidFill>
                <a:latin typeface="Lantinghei SC"/>
              </a:rPr>
              <a:t>在访问量剧增的情况下，应用仍然需要继续发挥作用，但是这样的突发流量并不常见；如果为以能处理这类峰值访问为标准来投入资源随时待命无疑是巨大的浪费。使用消息队列能够使关键组件顶住突发的访问压力，而不会因为突发的超负荷的请求而完全崩溃。</a:t>
            </a:r>
          </a:p>
          <a:p>
            <a:pPr>
              <a:buFont typeface="Arial" panose="020B0604020202020204" pitchFamily="34" charset="0"/>
              <a:buChar char="•"/>
            </a:pPr>
            <a:r>
              <a:rPr lang="zh-CN" altLang="en-US" sz="1600" b="1" dirty="0">
                <a:solidFill>
                  <a:srgbClr val="000000"/>
                </a:solidFill>
                <a:latin typeface="Lantinghei SC"/>
              </a:rPr>
              <a:t>可恢复性</a:t>
            </a:r>
            <a:r>
              <a:rPr lang="zh-CN" altLang="en-US" sz="1600" dirty="0">
                <a:solidFill>
                  <a:srgbClr val="000000"/>
                </a:solidFill>
                <a:latin typeface="Lantinghei SC"/>
              </a:rPr>
              <a:t>系统的一部分组件失效时，不会影响到整个系统。消息队列降低了进程间的耦合度，所以即使一个处理消息的进程挂掉，加入队列中的消息仍然可以在系统恢复后被处理。</a:t>
            </a:r>
          </a:p>
          <a:p>
            <a:pPr>
              <a:buFont typeface="Arial" panose="020B0604020202020204" pitchFamily="34" charset="0"/>
              <a:buChar char="•"/>
            </a:pPr>
            <a:r>
              <a:rPr lang="zh-CN" altLang="en-US" sz="1600" b="1" dirty="0">
                <a:solidFill>
                  <a:srgbClr val="000000"/>
                </a:solidFill>
                <a:latin typeface="Lantinghei SC"/>
              </a:rPr>
              <a:t>顺序保证</a:t>
            </a:r>
            <a:r>
              <a:rPr lang="zh-CN" altLang="en-US" sz="1600" dirty="0">
                <a:solidFill>
                  <a:srgbClr val="000000"/>
                </a:solidFill>
                <a:latin typeface="Lantinghei SC"/>
              </a:rPr>
              <a:t>在大多使用场景下，数据处理的顺序都很重要。大部分消息队列本来就是排序的，并且能保证数据会按照特定的顺序来处理。</a:t>
            </a:r>
            <a:r>
              <a:rPr lang="en-US" altLang="zh-CN" sz="1600" dirty="0">
                <a:solidFill>
                  <a:srgbClr val="000000"/>
                </a:solidFill>
                <a:latin typeface="Lantinghei SC"/>
              </a:rPr>
              <a:t>Kafka</a:t>
            </a:r>
            <a:r>
              <a:rPr lang="zh-CN" altLang="en-US" sz="1600" dirty="0">
                <a:solidFill>
                  <a:srgbClr val="000000"/>
                </a:solidFill>
                <a:latin typeface="Lantinghei SC"/>
              </a:rPr>
              <a:t>保证一个</a:t>
            </a:r>
            <a:r>
              <a:rPr lang="en-US" altLang="zh-CN" sz="1600" dirty="0">
                <a:solidFill>
                  <a:srgbClr val="000000"/>
                </a:solidFill>
                <a:latin typeface="Lantinghei SC"/>
              </a:rPr>
              <a:t>Partition</a:t>
            </a:r>
            <a:r>
              <a:rPr lang="zh-CN" altLang="en-US" sz="1600" dirty="0">
                <a:solidFill>
                  <a:srgbClr val="000000"/>
                </a:solidFill>
                <a:latin typeface="Lantinghei SC"/>
              </a:rPr>
              <a:t>内的消息的有序性。</a:t>
            </a:r>
          </a:p>
          <a:p>
            <a:pPr>
              <a:buFont typeface="Arial" panose="020B0604020202020204" pitchFamily="34" charset="0"/>
              <a:buChar char="•"/>
            </a:pPr>
            <a:r>
              <a:rPr lang="zh-CN" altLang="en-US" sz="1600" b="1" dirty="0">
                <a:solidFill>
                  <a:srgbClr val="000000"/>
                </a:solidFill>
                <a:latin typeface="Lantinghei SC"/>
              </a:rPr>
              <a:t>缓冲</a:t>
            </a:r>
            <a:r>
              <a:rPr lang="zh-CN" altLang="en-US" sz="1600" dirty="0">
                <a:solidFill>
                  <a:srgbClr val="000000"/>
                </a:solidFill>
                <a:latin typeface="Lantinghei SC"/>
              </a:rPr>
              <a:t>在任何重要的系统中，都会有需要不同的处理时间的元素。例如，加载一张图片比应用过滤器花费更少的时间。消息队列通过一个缓冲层来帮助任务最高效率的执行</a:t>
            </a:r>
            <a:r>
              <a:rPr lang="en-US" altLang="zh-CN" sz="1600" dirty="0">
                <a:solidFill>
                  <a:srgbClr val="000000"/>
                </a:solidFill>
                <a:latin typeface="Lantinghei SC"/>
              </a:rPr>
              <a:t>———</a:t>
            </a:r>
            <a:r>
              <a:rPr lang="zh-CN" altLang="en-US" sz="1600" dirty="0">
                <a:solidFill>
                  <a:srgbClr val="000000"/>
                </a:solidFill>
                <a:latin typeface="Lantinghei SC"/>
              </a:rPr>
              <a:t>写入队列的处理会尽可能的快速。该缓冲有助于控制和优化数据流经过系统的速度。</a:t>
            </a:r>
          </a:p>
          <a:p>
            <a:pPr>
              <a:buFont typeface="Arial" panose="020B0604020202020204" pitchFamily="34" charset="0"/>
              <a:buChar char="•"/>
            </a:pPr>
            <a:r>
              <a:rPr lang="zh-CN" altLang="en-US" sz="1600" b="1" dirty="0">
                <a:solidFill>
                  <a:srgbClr val="000000"/>
                </a:solidFill>
                <a:latin typeface="Lantinghei SC"/>
              </a:rPr>
              <a:t>异步通信</a:t>
            </a:r>
            <a:r>
              <a:rPr lang="zh-CN" altLang="en-US" sz="1600" dirty="0">
                <a:solidFill>
                  <a:srgbClr val="000000"/>
                </a:solidFill>
                <a:latin typeface="Lantinghei SC"/>
              </a:rPr>
              <a:t>很多时候，用户不想也不需要立即处理消息。消息队列提供了异步处理机制，允许用户把一个消息放入队列，但并不立即处理它。想向队列中放入多少消息就放多少，然后在需要的时候再去处理它们。</a:t>
            </a:r>
            <a:endParaRPr lang="zh-CN" altLang="en-US" sz="1600" b="0" i="0" dirty="0">
              <a:solidFill>
                <a:srgbClr val="000000"/>
              </a:solidFill>
              <a:effectLst/>
              <a:latin typeface="Lantinghei SC"/>
            </a:endParaRPr>
          </a:p>
        </p:txBody>
      </p:sp>
    </p:spTree>
    <p:extLst>
      <p:ext uri="{BB962C8B-B14F-4D97-AF65-F5344CB8AC3E}">
        <p14:creationId xmlns:p14="http://schemas.microsoft.com/office/powerpoint/2010/main" val="4287473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latin typeface="微软雅黑" pitchFamily="34" charset="-122"/>
                <a:ea typeface="微软雅黑" pitchFamily="34" charset="-122"/>
                <a:cs typeface="+mj-cs"/>
              </a:rPr>
              <a:t>Kafka_</a:t>
            </a:r>
            <a:r>
              <a:rPr lang="zh-CN" altLang="en-US" sz="2400" dirty="0" smtClean="0">
                <a:latin typeface="微软雅黑" pitchFamily="34" charset="-122"/>
                <a:ea typeface="微软雅黑" pitchFamily="34" charset="-122"/>
                <a:cs typeface="+mj-cs"/>
              </a:rPr>
              <a:t>概念（</a:t>
            </a:r>
            <a:r>
              <a:rPr lang="en-US" altLang="zh-CN" sz="2400" dirty="0" smtClean="0">
                <a:latin typeface="微软雅黑" pitchFamily="34" charset="-122"/>
                <a:ea typeface="微软雅黑" pitchFamily="34" charset="-122"/>
                <a:cs typeface="+mj-cs"/>
              </a:rPr>
              <a:t>Terminology</a:t>
            </a:r>
            <a:r>
              <a:rPr lang="zh-CN" altLang="en-US" sz="2400" dirty="0" smtClean="0">
                <a:latin typeface="微软雅黑" pitchFamily="34" charset="-122"/>
                <a:ea typeface="微软雅黑" pitchFamily="34" charset="-122"/>
                <a:cs typeface="+mj-cs"/>
              </a:rPr>
              <a:t>）</a:t>
            </a:r>
            <a:endParaRPr lang="zh-CN" altLang="en-US" sz="2400" dirty="0">
              <a:latin typeface="微软雅黑" pitchFamily="34" charset="-122"/>
              <a:ea typeface="微软雅黑" pitchFamily="34" charset="-122"/>
              <a:cs typeface="+mj-cs"/>
            </a:endParaRPr>
          </a:p>
        </p:txBody>
      </p:sp>
      <p:sp>
        <p:nvSpPr>
          <p:cNvPr id="2" name="矩形 1"/>
          <p:cNvSpPr/>
          <p:nvPr/>
        </p:nvSpPr>
        <p:spPr>
          <a:xfrm>
            <a:off x="0" y="889844"/>
            <a:ext cx="9036496" cy="5632311"/>
          </a:xfrm>
          <a:prstGeom prst="rect">
            <a:avLst/>
          </a:prstGeom>
        </p:spPr>
        <p:txBody>
          <a:bodyPr wrap="square">
            <a:spAutoFit/>
          </a:bodyPr>
          <a:lstStyle/>
          <a:p>
            <a:pPr>
              <a:buFont typeface="Arial" panose="020B0604020202020204" pitchFamily="34" charset="0"/>
              <a:buChar char="•"/>
            </a:pPr>
            <a:r>
              <a:rPr lang="en-US" altLang="zh-CN" sz="2400" b="1" dirty="0" smtClean="0">
                <a:solidFill>
                  <a:srgbClr val="000000"/>
                </a:solidFill>
                <a:latin typeface="Lantinghei SC"/>
              </a:rPr>
              <a:t>Broker</a:t>
            </a:r>
            <a:r>
              <a:rPr lang="zh-CN" altLang="en-US" sz="2400" b="1" dirty="0" smtClean="0">
                <a:solidFill>
                  <a:srgbClr val="000000"/>
                </a:solidFill>
                <a:latin typeface="Lantinghei SC"/>
              </a:rPr>
              <a:t>，</a:t>
            </a:r>
            <a:r>
              <a:rPr lang="en-US" altLang="zh-CN" sz="2400" dirty="0" smtClean="0">
                <a:solidFill>
                  <a:srgbClr val="000000"/>
                </a:solidFill>
                <a:latin typeface="Lantinghei SC"/>
              </a:rPr>
              <a:t>Kafka</a:t>
            </a:r>
            <a:r>
              <a:rPr lang="zh-CN" altLang="en-US" sz="2400" dirty="0">
                <a:solidFill>
                  <a:srgbClr val="000000"/>
                </a:solidFill>
                <a:latin typeface="Lantinghei SC"/>
              </a:rPr>
              <a:t>集群包含一个或多个服务器，这种服务器被称为</a:t>
            </a:r>
            <a:r>
              <a:rPr lang="en-US" altLang="zh-CN" sz="2400" dirty="0" smtClean="0">
                <a:solidFill>
                  <a:srgbClr val="000000"/>
                </a:solidFill>
                <a:latin typeface="Lantinghei SC"/>
              </a:rPr>
              <a:t>broker</a:t>
            </a:r>
          </a:p>
          <a:p>
            <a:pPr>
              <a:buFont typeface="Arial" panose="020B0604020202020204" pitchFamily="34" charset="0"/>
              <a:buChar char="•"/>
            </a:pPr>
            <a:r>
              <a:rPr lang="en-US" altLang="zh-CN" sz="2400" b="1" dirty="0">
                <a:solidFill>
                  <a:srgbClr val="000000"/>
                </a:solidFill>
                <a:latin typeface="Lantinghei SC"/>
              </a:rPr>
              <a:t>Producer</a:t>
            </a:r>
            <a:r>
              <a:rPr lang="zh-CN" altLang="en-US" sz="2400" b="1" dirty="0">
                <a:solidFill>
                  <a:srgbClr val="000000"/>
                </a:solidFill>
                <a:latin typeface="Lantinghei SC"/>
              </a:rPr>
              <a:t>，</a:t>
            </a:r>
            <a:r>
              <a:rPr lang="zh-CN" altLang="en-US" sz="2400" dirty="0">
                <a:solidFill>
                  <a:srgbClr val="000000"/>
                </a:solidFill>
                <a:latin typeface="Lantinghei SC"/>
              </a:rPr>
              <a:t>负责发布消息到</a:t>
            </a:r>
            <a:r>
              <a:rPr lang="en-US" altLang="zh-CN" sz="2400" dirty="0">
                <a:solidFill>
                  <a:srgbClr val="000000"/>
                </a:solidFill>
                <a:latin typeface="Lantinghei SC"/>
              </a:rPr>
              <a:t>Kafka broker</a:t>
            </a:r>
          </a:p>
          <a:p>
            <a:pPr>
              <a:buFont typeface="Arial" panose="020B0604020202020204" pitchFamily="34" charset="0"/>
              <a:buChar char="•"/>
            </a:pPr>
            <a:r>
              <a:rPr lang="en-US" altLang="zh-CN" sz="2400" b="1" dirty="0">
                <a:solidFill>
                  <a:srgbClr val="000000"/>
                </a:solidFill>
                <a:latin typeface="Lantinghei SC"/>
              </a:rPr>
              <a:t>Consumer</a:t>
            </a:r>
            <a:r>
              <a:rPr lang="zh-CN" altLang="en-US" sz="2400" b="1" dirty="0">
                <a:solidFill>
                  <a:srgbClr val="000000"/>
                </a:solidFill>
                <a:latin typeface="Lantinghei SC"/>
              </a:rPr>
              <a:t>，</a:t>
            </a:r>
            <a:r>
              <a:rPr lang="zh-CN" altLang="en-US" sz="2400" dirty="0">
                <a:solidFill>
                  <a:srgbClr val="000000"/>
                </a:solidFill>
                <a:latin typeface="Lantinghei SC"/>
              </a:rPr>
              <a:t>消息消费者，向</a:t>
            </a:r>
            <a:r>
              <a:rPr lang="en-US" altLang="zh-CN" sz="2400" dirty="0">
                <a:solidFill>
                  <a:srgbClr val="000000"/>
                </a:solidFill>
                <a:latin typeface="Lantinghei SC"/>
              </a:rPr>
              <a:t>Kafka broker</a:t>
            </a:r>
            <a:r>
              <a:rPr lang="zh-CN" altLang="en-US" sz="2400" dirty="0">
                <a:solidFill>
                  <a:srgbClr val="000000"/>
                </a:solidFill>
                <a:latin typeface="Lantinghei SC"/>
              </a:rPr>
              <a:t>读取消息的客户端</a:t>
            </a:r>
            <a:r>
              <a:rPr lang="zh-CN" altLang="en-US" sz="2400" dirty="0" smtClean="0">
                <a:solidFill>
                  <a:srgbClr val="000000"/>
                </a:solidFill>
                <a:latin typeface="Lantinghei SC"/>
              </a:rPr>
              <a:t>。</a:t>
            </a:r>
            <a:endParaRPr lang="en-US" altLang="zh-CN" sz="2400" dirty="0" smtClean="0">
              <a:solidFill>
                <a:srgbClr val="000000"/>
              </a:solidFill>
              <a:latin typeface="Lantinghei SC"/>
            </a:endParaRPr>
          </a:p>
          <a:p>
            <a:pPr>
              <a:buFont typeface="Arial" panose="020B0604020202020204" pitchFamily="34" charset="0"/>
              <a:buChar char="•"/>
            </a:pPr>
            <a:endParaRPr lang="en-US" altLang="zh-CN" sz="2400" dirty="0">
              <a:solidFill>
                <a:srgbClr val="000000"/>
              </a:solidFill>
              <a:latin typeface="Lantinghei SC"/>
            </a:endParaRPr>
          </a:p>
          <a:p>
            <a:pPr>
              <a:buFont typeface="Arial" panose="020B0604020202020204" pitchFamily="34" charset="0"/>
              <a:buChar char="•"/>
            </a:pPr>
            <a:r>
              <a:rPr lang="en-US" altLang="zh-CN" sz="2400" b="1" dirty="0" smtClean="0">
                <a:solidFill>
                  <a:srgbClr val="000000"/>
                </a:solidFill>
                <a:latin typeface="Lantinghei SC"/>
              </a:rPr>
              <a:t>Topic</a:t>
            </a:r>
            <a:r>
              <a:rPr lang="zh-CN" altLang="en-US" sz="2400" b="1" dirty="0" smtClean="0">
                <a:solidFill>
                  <a:srgbClr val="000000"/>
                </a:solidFill>
                <a:latin typeface="Lantinghei SC"/>
              </a:rPr>
              <a:t>，</a:t>
            </a:r>
            <a:r>
              <a:rPr lang="zh-CN" altLang="en-US" sz="2400" dirty="0" smtClean="0">
                <a:solidFill>
                  <a:srgbClr val="000000"/>
                </a:solidFill>
                <a:latin typeface="Lantinghei SC"/>
              </a:rPr>
              <a:t>每</a:t>
            </a:r>
            <a:r>
              <a:rPr lang="zh-CN" altLang="en-US" sz="2400" dirty="0">
                <a:solidFill>
                  <a:srgbClr val="000000"/>
                </a:solidFill>
                <a:latin typeface="Lantinghei SC"/>
              </a:rPr>
              <a:t>条发布到</a:t>
            </a:r>
            <a:r>
              <a:rPr lang="en-US" altLang="zh-CN" sz="2400" dirty="0">
                <a:solidFill>
                  <a:srgbClr val="000000"/>
                </a:solidFill>
                <a:latin typeface="Lantinghei SC"/>
              </a:rPr>
              <a:t>Kafka</a:t>
            </a:r>
            <a:r>
              <a:rPr lang="zh-CN" altLang="en-US" sz="2400" dirty="0">
                <a:solidFill>
                  <a:srgbClr val="000000"/>
                </a:solidFill>
                <a:latin typeface="Lantinghei SC"/>
              </a:rPr>
              <a:t>集群的消息都有一个类别，这个类别被称为</a:t>
            </a:r>
            <a:r>
              <a:rPr lang="en-US" altLang="zh-CN" sz="2400" dirty="0">
                <a:solidFill>
                  <a:srgbClr val="000000"/>
                </a:solidFill>
                <a:latin typeface="Lantinghei SC"/>
              </a:rPr>
              <a:t>Topic</a:t>
            </a:r>
            <a:r>
              <a:rPr lang="zh-CN" altLang="en-US" sz="2400" dirty="0">
                <a:solidFill>
                  <a:srgbClr val="000000"/>
                </a:solidFill>
                <a:latin typeface="Lantinghei SC"/>
              </a:rPr>
              <a:t>。（物理上不同</a:t>
            </a:r>
            <a:r>
              <a:rPr lang="en-US" altLang="zh-CN" sz="2400" dirty="0">
                <a:solidFill>
                  <a:srgbClr val="000000"/>
                </a:solidFill>
                <a:latin typeface="Lantinghei SC"/>
              </a:rPr>
              <a:t>Topic</a:t>
            </a:r>
            <a:r>
              <a:rPr lang="zh-CN" altLang="en-US" sz="2400" dirty="0">
                <a:solidFill>
                  <a:srgbClr val="000000"/>
                </a:solidFill>
                <a:latin typeface="Lantinghei SC"/>
              </a:rPr>
              <a:t>的消息分开存储，逻辑上一个</a:t>
            </a:r>
            <a:r>
              <a:rPr lang="en-US" altLang="zh-CN" sz="2400" dirty="0">
                <a:solidFill>
                  <a:srgbClr val="000000"/>
                </a:solidFill>
                <a:latin typeface="Lantinghei SC"/>
              </a:rPr>
              <a:t>Topic</a:t>
            </a:r>
            <a:r>
              <a:rPr lang="zh-CN" altLang="en-US" sz="2400" dirty="0">
                <a:solidFill>
                  <a:srgbClr val="000000"/>
                </a:solidFill>
                <a:latin typeface="Lantinghei SC"/>
              </a:rPr>
              <a:t>的消息虽然保存于一个或多个</a:t>
            </a:r>
            <a:r>
              <a:rPr lang="en-US" altLang="zh-CN" sz="2400" dirty="0">
                <a:solidFill>
                  <a:srgbClr val="000000"/>
                </a:solidFill>
                <a:latin typeface="Lantinghei SC"/>
              </a:rPr>
              <a:t>broker</a:t>
            </a:r>
            <a:r>
              <a:rPr lang="zh-CN" altLang="en-US" sz="2400" dirty="0">
                <a:solidFill>
                  <a:srgbClr val="000000"/>
                </a:solidFill>
                <a:latin typeface="Lantinghei SC"/>
              </a:rPr>
              <a:t>上但用户只需指定消息的</a:t>
            </a:r>
            <a:r>
              <a:rPr lang="en-US" altLang="zh-CN" sz="2400" dirty="0">
                <a:solidFill>
                  <a:srgbClr val="000000"/>
                </a:solidFill>
                <a:latin typeface="Lantinghei SC"/>
              </a:rPr>
              <a:t>Topic</a:t>
            </a:r>
            <a:r>
              <a:rPr lang="zh-CN" altLang="en-US" sz="2400" dirty="0">
                <a:solidFill>
                  <a:srgbClr val="000000"/>
                </a:solidFill>
                <a:latin typeface="Lantinghei SC"/>
              </a:rPr>
              <a:t>即可生产或消费数据而不必关心数据存于何处）</a:t>
            </a:r>
          </a:p>
          <a:p>
            <a:pPr>
              <a:buFont typeface="Arial" panose="020B0604020202020204" pitchFamily="34" charset="0"/>
              <a:buChar char="•"/>
            </a:pPr>
            <a:r>
              <a:rPr lang="en-US" altLang="zh-CN" sz="2400" b="1" dirty="0" smtClean="0">
                <a:solidFill>
                  <a:srgbClr val="000000"/>
                </a:solidFill>
                <a:latin typeface="Lantinghei SC"/>
              </a:rPr>
              <a:t>Partition</a:t>
            </a:r>
            <a:r>
              <a:rPr lang="zh-CN" altLang="en-US" sz="2400" b="1" dirty="0" smtClean="0">
                <a:solidFill>
                  <a:srgbClr val="000000"/>
                </a:solidFill>
                <a:latin typeface="Lantinghei SC"/>
              </a:rPr>
              <a:t>，</a:t>
            </a:r>
            <a:r>
              <a:rPr lang="en-US" altLang="zh-CN" sz="2400" dirty="0" err="1" smtClean="0">
                <a:solidFill>
                  <a:srgbClr val="000000"/>
                </a:solidFill>
                <a:latin typeface="Lantinghei SC"/>
              </a:rPr>
              <a:t>Parition</a:t>
            </a:r>
            <a:r>
              <a:rPr lang="zh-CN" altLang="en-US" sz="2400" dirty="0">
                <a:solidFill>
                  <a:srgbClr val="000000"/>
                </a:solidFill>
                <a:latin typeface="Lantinghei SC"/>
              </a:rPr>
              <a:t>是物理上的概念，每个</a:t>
            </a:r>
            <a:r>
              <a:rPr lang="en-US" altLang="zh-CN" sz="2400" dirty="0">
                <a:solidFill>
                  <a:srgbClr val="000000"/>
                </a:solidFill>
                <a:latin typeface="Lantinghei SC"/>
              </a:rPr>
              <a:t>Topic</a:t>
            </a:r>
            <a:r>
              <a:rPr lang="zh-CN" altLang="en-US" sz="2400" dirty="0">
                <a:solidFill>
                  <a:srgbClr val="000000"/>
                </a:solidFill>
                <a:latin typeface="Lantinghei SC"/>
              </a:rPr>
              <a:t>包含一个或多个</a:t>
            </a:r>
            <a:r>
              <a:rPr lang="en-US" altLang="zh-CN" sz="2400" dirty="0">
                <a:solidFill>
                  <a:srgbClr val="000000"/>
                </a:solidFill>
                <a:latin typeface="Lantinghei SC"/>
              </a:rPr>
              <a:t>Partition</a:t>
            </a:r>
            <a:r>
              <a:rPr lang="en-US" altLang="zh-CN" sz="2400" dirty="0" smtClean="0">
                <a:solidFill>
                  <a:srgbClr val="000000"/>
                </a:solidFill>
                <a:latin typeface="Lantinghei SC"/>
              </a:rPr>
              <a:t>.</a:t>
            </a:r>
          </a:p>
          <a:p>
            <a:pPr>
              <a:buFont typeface="Arial" panose="020B0604020202020204" pitchFamily="34" charset="0"/>
              <a:buChar char="•"/>
            </a:pPr>
            <a:endParaRPr lang="en-US" altLang="zh-CN" sz="2400" dirty="0">
              <a:solidFill>
                <a:srgbClr val="000000"/>
              </a:solidFill>
              <a:latin typeface="Lantinghei SC"/>
            </a:endParaRPr>
          </a:p>
          <a:p>
            <a:pPr>
              <a:buFont typeface="Arial" panose="020B0604020202020204" pitchFamily="34" charset="0"/>
              <a:buChar char="•"/>
            </a:pPr>
            <a:r>
              <a:rPr lang="en-US" altLang="zh-CN" sz="2400" b="1" dirty="0" smtClean="0">
                <a:solidFill>
                  <a:srgbClr val="000000"/>
                </a:solidFill>
                <a:latin typeface="Lantinghei SC"/>
              </a:rPr>
              <a:t>Consumer Group</a:t>
            </a:r>
            <a:r>
              <a:rPr lang="zh-CN" altLang="en-US" sz="2400" b="1" dirty="0" smtClean="0">
                <a:solidFill>
                  <a:srgbClr val="000000"/>
                </a:solidFill>
                <a:latin typeface="Lantinghei SC"/>
              </a:rPr>
              <a:t>，</a:t>
            </a:r>
            <a:r>
              <a:rPr lang="zh-CN" altLang="en-US" sz="2400" dirty="0" smtClean="0">
                <a:solidFill>
                  <a:srgbClr val="000000"/>
                </a:solidFill>
                <a:latin typeface="Lantinghei SC"/>
              </a:rPr>
              <a:t>每个</a:t>
            </a:r>
            <a:r>
              <a:rPr lang="en-US" altLang="zh-CN" sz="2400" dirty="0">
                <a:solidFill>
                  <a:srgbClr val="000000"/>
                </a:solidFill>
                <a:latin typeface="Lantinghei SC"/>
              </a:rPr>
              <a:t>Consumer</a:t>
            </a:r>
            <a:r>
              <a:rPr lang="zh-CN" altLang="en-US" sz="2400" dirty="0">
                <a:solidFill>
                  <a:srgbClr val="000000"/>
                </a:solidFill>
                <a:latin typeface="Lantinghei SC"/>
              </a:rPr>
              <a:t>属于一个特定的</a:t>
            </a:r>
            <a:r>
              <a:rPr lang="en-US" altLang="zh-CN" sz="2400" dirty="0">
                <a:solidFill>
                  <a:srgbClr val="000000"/>
                </a:solidFill>
                <a:latin typeface="Lantinghei SC"/>
              </a:rPr>
              <a:t>Consumer Group</a:t>
            </a:r>
            <a:r>
              <a:rPr lang="zh-CN" altLang="en-US" sz="2400" dirty="0">
                <a:solidFill>
                  <a:srgbClr val="000000"/>
                </a:solidFill>
                <a:latin typeface="Lantinghei SC"/>
              </a:rPr>
              <a:t>（可为每个</a:t>
            </a:r>
            <a:r>
              <a:rPr lang="en-US" altLang="zh-CN" sz="2400" dirty="0">
                <a:solidFill>
                  <a:srgbClr val="000000"/>
                </a:solidFill>
                <a:latin typeface="Lantinghei SC"/>
              </a:rPr>
              <a:t>Consumer</a:t>
            </a:r>
            <a:r>
              <a:rPr lang="zh-CN" altLang="en-US" sz="2400" dirty="0">
                <a:solidFill>
                  <a:srgbClr val="000000"/>
                </a:solidFill>
                <a:latin typeface="Lantinghei SC"/>
              </a:rPr>
              <a:t>指定</a:t>
            </a:r>
            <a:r>
              <a:rPr lang="en-US" altLang="zh-CN" sz="2400" dirty="0">
                <a:solidFill>
                  <a:srgbClr val="000000"/>
                </a:solidFill>
                <a:latin typeface="Lantinghei SC"/>
              </a:rPr>
              <a:t>group name</a:t>
            </a:r>
            <a:r>
              <a:rPr lang="zh-CN" altLang="en-US" sz="2400" dirty="0">
                <a:solidFill>
                  <a:srgbClr val="000000"/>
                </a:solidFill>
                <a:latin typeface="Lantinghei SC"/>
              </a:rPr>
              <a:t>，若不指定</a:t>
            </a:r>
            <a:r>
              <a:rPr lang="en-US" altLang="zh-CN" sz="2400" dirty="0">
                <a:solidFill>
                  <a:srgbClr val="000000"/>
                </a:solidFill>
                <a:latin typeface="Lantinghei SC"/>
              </a:rPr>
              <a:t>group name</a:t>
            </a:r>
            <a:r>
              <a:rPr lang="zh-CN" altLang="en-US" sz="2400" dirty="0">
                <a:solidFill>
                  <a:srgbClr val="000000"/>
                </a:solidFill>
                <a:latin typeface="Lantinghei SC"/>
              </a:rPr>
              <a:t>则属于默认的</a:t>
            </a:r>
            <a:r>
              <a:rPr lang="en-US" altLang="zh-CN" sz="2400" dirty="0">
                <a:solidFill>
                  <a:srgbClr val="000000"/>
                </a:solidFill>
                <a:latin typeface="Lantinghei SC"/>
              </a:rPr>
              <a:t>group</a:t>
            </a:r>
            <a:r>
              <a:rPr lang="zh-CN" altLang="en-US" sz="2400" dirty="0">
                <a:solidFill>
                  <a:srgbClr val="000000"/>
                </a:solidFill>
                <a:latin typeface="Lantinghei SC"/>
              </a:rPr>
              <a:t>）。</a:t>
            </a:r>
            <a:endParaRPr lang="zh-CN" altLang="en-US" sz="2400" b="0" i="0" dirty="0">
              <a:solidFill>
                <a:srgbClr val="000000"/>
              </a:solidFill>
              <a:effectLst/>
              <a:latin typeface="Lantinghei SC"/>
            </a:endParaRPr>
          </a:p>
        </p:txBody>
      </p:sp>
    </p:spTree>
    <p:extLst>
      <p:ext uri="{BB962C8B-B14F-4D97-AF65-F5344CB8AC3E}">
        <p14:creationId xmlns:p14="http://schemas.microsoft.com/office/powerpoint/2010/main" val="1162118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latin typeface="微软雅黑" pitchFamily="34" charset="-122"/>
                <a:ea typeface="微软雅黑" pitchFamily="34" charset="-122"/>
                <a:cs typeface="+mj-cs"/>
              </a:rPr>
              <a:t>Kafka_</a:t>
            </a:r>
            <a:r>
              <a:rPr lang="zh-CN" altLang="en-US" sz="2400" dirty="0" smtClean="0">
                <a:latin typeface="微软雅黑" pitchFamily="34" charset="-122"/>
                <a:ea typeface="微软雅黑" pitchFamily="34" charset="-122"/>
                <a:cs typeface="+mj-cs"/>
              </a:rPr>
              <a:t>集群结构</a:t>
            </a:r>
            <a:endParaRPr lang="zh-CN" altLang="en-US" sz="2400" dirty="0">
              <a:latin typeface="微软雅黑" pitchFamily="34" charset="-122"/>
              <a:ea typeface="微软雅黑" pitchFamily="34" charset="-122"/>
              <a:cs typeface="+mj-cs"/>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908719"/>
            <a:ext cx="8928992" cy="4896545"/>
          </a:xfrm>
          <a:prstGeom prst="rect">
            <a:avLst/>
          </a:prstGeom>
        </p:spPr>
      </p:pic>
    </p:spTree>
    <p:extLst>
      <p:ext uri="{BB962C8B-B14F-4D97-AF65-F5344CB8AC3E}">
        <p14:creationId xmlns:p14="http://schemas.microsoft.com/office/powerpoint/2010/main" val="2184227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latin typeface="微软雅黑" pitchFamily="34" charset="-122"/>
                <a:ea typeface="微软雅黑" pitchFamily="34" charset="-122"/>
                <a:cs typeface="+mj-cs"/>
              </a:rPr>
              <a:t>Kafka_</a:t>
            </a:r>
            <a:r>
              <a:rPr lang="zh-CN" altLang="en-US" sz="2400" dirty="0" smtClean="0">
                <a:latin typeface="微软雅黑" pitchFamily="34" charset="-122"/>
                <a:ea typeface="微软雅黑" pitchFamily="34" charset="-122"/>
                <a:cs typeface="+mj-cs"/>
              </a:rPr>
              <a:t>集群结构</a:t>
            </a:r>
            <a:endParaRPr lang="zh-CN" altLang="en-US" sz="2400" dirty="0">
              <a:latin typeface="微软雅黑" pitchFamily="34" charset="-122"/>
              <a:ea typeface="微软雅黑" pitchFamily="34" charset="-122"/>
              <a:cs typeface="+mj-cs"/>
            </a:endParaRPr>
          </a:p>
        </p:txBody>
      </p:sp>
      <p:sp>
        <p:nvSpPr>
          <p:cNvPr id="2" name="矩形 1"/>
          <p:cNvSpPr/>
          <p:nvPr/>
        </p:nvSpPr>
        <p:spPr>
          <a:xfrm>
            <a:off x="0" y="889844"/>
            <a:ext cx="9036496" cy="4401205"/>
          </a:xfrm>
          <a:prstGeom prst="rect">
            <a:avLst/>
          </a:prstGeom>
        </p:spPr>
        <p:txBody>
          <a:bodyPr wrap="square">
            <a:spAutoFit/>
          </a:bodyPr>
          <a:lstStyle/>
          <a:p>
            <a:r>
              <a:rPr lang="zh-CN" altLang="en-US" sz="2800" dirty="0"/>
              <a:t>如上图所示，一个典型的</a:t>
            </a:r>
            <a:r>
              <a:rPr lang="en-US" altLang="zh-CN" sz="2800" dirty="0"/>
              <a:t>Kafka</a:t>
            </a:r>
            <a:r>
              <a:rPr lang="zh-CN" altLang="en-US" sz="2800" dirty="0"/>
              <a:t>集群中</a:t>
            </a:r>
            <a:r>
              <a:rPr lang="zh-CN" altLang="en-US" sz="2800" dirty="0" smtClean="0"/>
              <a:t>包含：</a:t>
            </a:r>
            <a:endParaRPr lang="en-US" altLang="zh-CN" sz="2800" dirty="0" smtClean="0"/>
          </a:p>
          <a:p>
            <a:r>
              <a:rPr lang="en-US" altLang="zh-CN" sz="2800" dirty="0" smtClean="0"/>
              <a:t>1</a:t>
            </a:r>
            <a:r>
              <a:rPr lang="zh-CN" altLang="en-US" sz="2800" dirty="0" smtClean="0"/>
              <a:t>、若干</a:t>
            </a:r>
            <a:r>
              <a:rPr lang="en-US" altLang="zh-CN" sz="2800" dirty="0"/>
              <a:t>Producer</a:t>
            </a:r>
            <a:r>
              <a:rPr lang="zh-CN" altLang="en-US" sz="2800" dirty="0"/>
              <a:t>（可以是</a:t>
            </a:r>
            <a:r>
              <a:rPr lang="en-US" altLang="zh-CN" sz="2800" dirty="0"/>
              <a:t>web</a:t>
            </a:r>
            <a:r>
              <a:rPr lang="zh-CN" altLang="en-US" sz="2800" dirty="0"/>
              <a:t>前端产生的</a:t>
            </a:r>
            <a:r>
              <a:rPr lang="en-US" altLang="zh-CN" sz="2800" dirty="0"/>
              <a:t>Page View</a:t>
            </a:r>
            <a:r>
              <a:rPr lang="zh-CN" altLang="en-US" sz="2800" dirty="0"/>
              <a:t>，或者是服务器日志，系统</a:t>
            </a:r>
            <a:r>
              <a:rPr lang="en-US" altLang="zh-CN" sz="2800" dirty="0"/>
              <a:t>CPU</a:t>
            </a:r>
            <a:r>
              <a:rPr lang="zh-CN" altLang="en-US" sz="2800" dirty="0"/>
              <a:t>、</a:t>
            </a:r>
            <a:r>
              <a:rPr lang="en-US" altLang="zh-CN" sz="2800" dirty="0"/>
              <a:t>Memory</a:t>
            </a:r>
            <a:r>
              <a:rPr lang="zh-CN" altLang="en-US" sz="2800" dirty="0"/>
              <a:t>等</a:t>
            </a:r>
            <a:r>
              <a:rPr lang="zh-CN" altLang="en-US" sz="2800" dirty="0" smtClean="0"/>
              <a:t>），</a:t>
            </a:r>
            <a:endParaRPr lang="en-US" altLang="zh-CN" sz="2800" dirty="0" smtClean="0"/>
          </a:p>
          <a:p>
            <a:r>
              <a:rPr lang="en-US" altLang="zh-CN" sz="2800" dirty="0" smtClean="0"/>
              <a:t>2</a:t>
            </a:r>
            <a:r>
              <a:rPr lang="zh-CN" altLang="en-US" sz="2800" dirty="0" smtClean="0"/>
              <a:t>、若干</a:t>
            </a:r>
            <a:r>
              <a:rPr lang="en-US" altLang="zh-CN" sz="2800" dirty="0"/>
              <a:t>B</a:t>
            </a:r>
            <a:r>
              <a:rPr lang="en-US" altLang="zh-CN" sz="2800" dirty="0" smtClean="0"/>
              <a:t>roker</a:t>
            </a:r>
            <a:r>
              <a:rPr lang="zh-CN" altLang="en-US" sz="2800" dirty="0"/>
              <a:t>（</a:t>
            </a:r>
            <a:r>
              <a:rPr lang="en-US" altLang="zh-CN" sz="2800" dirty="0"/>
              <a:t>Kafka</a:t>
            </a:r>
            <a:r>
              <a:rPr lang="zh-CN" altLang="en-US" sz="2800" dirty="0"/>
              <a:t>支持水平扩展，一般</a:t>
            </a:r>
            <a:r>
              <a:rPr lang="en-US" altLang="zh-CN" sz="2800" dirty="0"/>
              <a:t>broker</a:t>
            </a:r>
            <a:r>
              <a:rPr lang="zh-CN" altLang="en-US" sz="2800" dirty="0"/>
              <a:t>数量越多，集群吞吐率越高</a:t>
            </a:r>
            <a:r>
              <a:rPr lang="zh-CN" altLang="en-US" sz="2800" dirty="0" smtClean="0"/>
              <a:t>），</a:t>
            </a:r>
            <a:endParaRPr lang="en-US" altLang="zh-CN" sz="2800" dirty="0" smtClean="0"/>
          </a:p>
          <a:p>
            <a:r>
              <a:rPr lang="en-US" altLang="zh-CN" sz="2800" dirty="0" smtClean="0"/>
              <a:t>3</a:t>
            </a:r>
            <a:r>
              <a:rPr lang="zh-CN" altLang="en-US" sz="2800" dirty="0" smtClean="0"/>
              <a:t>、若干</a:t>
            </a:r>
            <a:r>
              <a:rPr lang="en-US" altLang="zh-CN" sz="2800" dirty="0"/>
              <a:t>Consumer Group</a:t>
            </a:r>
            <a:r>
              <a:rPr lang="zh-CN" altLang="en-US" sz="2800" dirty="0" smtClean="0"/>
              <a:t>，</a:t>
            </a:r>
            <a:endParaRPr lang="en-US" altLang="zh-CN" sz="2800" dirty="0"/>
          </a:p>
          <a:p>
            <a:r>
              <a:rPr lang="en-US" altLang="zh-CN" sz="2800" dirty="0" smtClean="0"/>
              <a:t>4</a:t>
            </a:r>
            <a:r>
              <a:rPr lang="zh-CN" altLang="en-US" sz="2800" dirty="0" smtClean="0"/>
              <a:t>、一</a:t>
            </a:r>
            <a:r>
              <a:rPr lang="zh-CN" altLang="en-US" sz="2800" dirty="0"/>
              <a:t>个</a:t>
            </a:r>
            <a:r>
              <a:rPr lang="en-US" altLang="zh-CN" sz="2800" dirty="0">
                <a:hlinkClick r:id="rId2"/>
              </a:rPr>
              <a:t>Zookeeper</a:t>
            </a:r>
            <a:r>
              <a:rPr lang="zh-CN" altLang="en-US" sz="2800" dirty="0"/>
              <a:t>集群。</a:t>
            </a:r>
            <a:r>
              <a:rPr lang="en-US" altLang="zh-CN" sz="2800" dirty="0"/>
              <a:t>Kafka</a:t>
            </a:r>
            <a:r>
              <a:rPr lang="zh-CN" altLang="en-US" sz="2800" dirty="0"/>
              <a:t>通过</a:t>
            </a:r>
            <a:r>
              <a:rPr lang="en-US" altLang="zh-CN" sz="2800" dirty="0"/>
              <a:t>Zookeeper</a:t>
            </a:r>
            <a:r>
              <a:rPr lang="zh-CN" altLang="en-US" sz="2800" dirty="0"/>
              <a:t>管理集群配置，选举</a:t>
            </a:r>
            <a:r>
              <a:rPr lang="en-US" altLang="zh-CN" sz="2800" dirty="0"/>
              <a:t>leader</a:t>
            </a:r>
            <a:r>
              <a:rPr lang="zh-CN" altLang="en-US" sz="2800" dirty="0"/>
              <a:t>，以及在</a:t>
            </a:r>
            <a:r>
              <a:rPr lang="en-US" altLang="zh-CN" sz="2800" dirty="0"/>
              <a:t>Consumer Group</a:t>
            </a:r>
            <a:r>
              <a:rPr lang="zh-CN" altLang="en-US" sz="2800" dirty="0"/>
              <a:t>发生变化时进行</a:t>
            </a:r>
            <a:r>
              <a:rPr lang="en-US" altLang="zh-CN" sz="2800" dirty="0"/>
              <a:t>rebalance</a:t>
            </a:r>
            <a:r>
              <a:rPr lang="zh-CN" altLang="en-US" sz="2800" dirty="0"/>
              <a:t>。</a:t>
            </a:r>
            <a:r>
              <a:rPr lang="en-US" altLang="zh-CN" sz="2800" dirty="0"/>
              <a:t>Producer</a:t>
            </a:r>
            <a:r>
              <a:rPr lang="zh-CN" altLang="en-US" sz="2800" dirty="0"/>
              <a:t>使用</a:t>
            </a:r>
            <a:r>
              <a:rPr lang="en-US" altLang="zh-CN" sz="2800" dirty="0"/>
              <a:t>push</a:t>
            </a:r>
            <a:r>
              <a:rPr lang="zh-CN" altLang="en-US" sz="2800" dirty="0"/>
              <a:t>模式将消息发布到</a:t>
            </a:r>
            <a:r>
              <a:rPr lang="en-US" altLang="zh-CN" sz="2800" dirty="0"/>
              <a:t>broker</a:t>
            </a:r>
            <a:r>
              <a:rPr lang="zh-CN" altLang="en-US" sz="2800" dirty="0"/>
              <a:t>，</a:t>
            </a:r>
            <a:r>
              <a:rPr lang="en-US" altLang="zh-CN" sz="2800" dirty="0"/>
              <a:t>Consumer</a:t>
            </a:r>
            <a:r>
              <a:rPr lang="zh-CN" altLang="en-US" sz="2800" dirty="0"/>
              <a:t>使用</a:t>
            </a:r>
            <a:r>
              <a:rPr lang="en-US" altLang="zh-CN" sz="2800" dirty="0"/>
              <a:t>pull</a:t>
            </a:r>
            <a:r>
              <a:rPr lang="zh-CN" altLang="en-US" sz="2800" dirty="0"/>
              <a:t>模式从</a:t>
            </a:r>
            <a:r>
              <a:rPr lang="en-US" altLang="zh-CN" sz="2800" dirty="0"/>
              <a:t>broker</a:t>
            </a:r>
            <a:r>
              <a:rPr lang="zh-CN" altLang="en-US" sz="2800" dirty="0"/>
              <a:t>订阅并消费消息。</a:t>
            </a:r>
            <a:endParaRPr lang="zh-CN" altLang="en-US" sz="2000" b="0" i="0" dirty="0">
              <a:solidFill>
                <a:srgbClr val="000000"/>
              </a:solidFill>
              <a:effectLst/>
              <a:latin typeface="Lantinghei SC"/>
            </a:endParaRPr>
          </a:p>
        </p:txBody>
      </p:sp>
    </p:spTree>
    <p:extLst>
      <p:ext uri="{BB962C8B-B14F-4D97-AF65-F5344CB8AC3E}">
        <p14:creationId xmlns:p14="http://schemas.microsoft.com/office/powerpoint/2010/main" val="2595497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err="1" smtClean="0">
                <a:latin typeface="微软雅黑" pitchFamily="34" charset="-122"/>
                <a:ea typeface="微软雅黑" pitchFamily="34" charset="-122"/>
                <a:cs typeface="+mj-cs"/>
              </a:rPr>
              <a:t>Kafka_Topic&amp;Partition</a:t>
            </a:r>
            <a:endParaRPr lang="zh-CN" altLang="en-US" sz="2400" dirty="0">
              <a:latin typeface="微软雅黑" pitchFamily="34" charset="-122"/>
              <a:ea typeface="微软雅黑" pitchFamily="34" charset="-122"/>
              <a:cs typeface="+mj-cs"/>
            </a:endParaRPr>
          </a:p>
        </p:txBody>
      </p:sp>
      <p:sp>
        <p:nvSpPr>
          <p:cNvPr id="3" name="矩形 2"/>
          <p:cNvSpPr/>
          <p:nvPr/>
        </p:nvSpPr>
        <p:spPr>
          <a:xfrm>
            <a:off x="107504" y="577552"/>
            <a:ext cx="9036496" cy="6124754"/>
          </a:xfrm>
          <a:prstGeom prst="rect">
            <a:avLst/>
          </a:prstGeom>
        </p:spPr>
        <p:txBody>
          <a:bodyPr wrap="square">
            <a:spAutoFit/>
          </a:bodyPr>
          <a:lstStyle/>
          <a:p>
            <a:r>
              <a:rPr lang="zh-CN" altLang="en-US" sz="2800" b="1" dirty="0" smtClean="0">
                <a:solidFill>
                  <a:srgbClr val="000000"/>
                </a:solidFill>
                <a:effectLst>
                  <a:outerShdw blurRad="38100" dist="38100" dir="2700000" algn="tl">
                    <a:srgbClr val="000000">
                      <a:alpha val="43137"/>
                    </a:srgbClr>
                  </a:outerShdw>
                </a:effectLst>
                <a:latin typeface="Lantinghei SC"/>
              </a:rPr>
              <a:t>一、</a:t>
            </a:r>
            <a:r>
              <a:rPr lang="en-US" altLang="zh-CN" sz="2800" b="1" dirty="0" smtClean="0">
                <a:solidFill>
                  <a:srgbClr val="000000"/>
                </a:solidFill>
                <a:effectLst>
                  <a:outerShdw blurRad="38100" dist="38100" dir="2700000" algn="tl">
                    <a:srgbClr val="000000">
                      <a:alpha val="43137"/>
                    </a:srgbClr>
                  </a:outerShdw>
                </a:effectLst>
                <a:latin typeface="Lantinghei SC"/>
              </a:rPr>
              <a:t>Topic</a:t>
            </a:r>
            <a:r>
              <a:rPr lang="zh-CN" altLang="en-US" sz="2800" b="1" dirty="0" smtClean="0">
                <a:solidFill>
                  <a:srgbClr val="000000"/>
                </a:solidFill>
                <a:effectLst>
                  <a:outerShdw blurRad="38100" dist="38100" dir="2700000" algn="tl">
                    <a:srgbClr val="000000">
                      <a:alpha val="43137"/>
                    </a:srgbClr>
                  </a:outerShdw>
                </a:effectLst>
                <a:latin typeface="Lantinghei SC"/>
              </a:rPr>
              <a:t>，消息主题</a:t>
            </a:r>
            <a:endParaRPr lang="en-US" altLang="zh-CN" sz="2800" b="1" dirty="0" smtClean="0">
              <a:solidFill>
                <a:srgbClr val="000000"/>
              </a:solidFill>
              <a:effectLst>
                <a:outerShdw blurRad="38100" dist="38100" dir="2700000" algn="tl">
                  <a:srgbClr val="000000">
                    <a:alpha val="43137"/>
                  </a:srgbClr>
                </a:outerShdw>
              </a:effectLst>
              <a:latin typeface="Lantinghei SC"/>
            </a:endParaRPr>
          </a:p>
          <a:p>
            <a:r>
              <a:rPr lang="zh-CN" altLang="en-US" sz="2800" dirty="0" smtClean="0">
                <a:solidFill>
                  <a:srgbClr val="000000"/>
                </a:solidFill>
                <a:latin typeface="Lantinghei SC"/>
              </a:rPr>
              <a:t>在</a:t>
            </a:r>
            <a:r>
              <a:rPr lang="zh-CN" altLang="en-US" sz="2800" dirty="0">
                <a:solidFill>
                  <a:srgbClr val="000000"/>
                </a:solidFill>
                <a:latin typeface="Lantinghei SC"/>
              </a:rPr>
              <a:t>逻辑上可以被认为是一个</a:t>
            </a:r>
            <a:r>
              <a:rPr lang="en-US" altLang="zh-CN" sz="2800" dirty="0">
                <a:solidFill>
                  <a:srgbClr val="000000"/>
                </a:solidFill>
                <a:latin typeface="Lantinghei SC"/>
              </a:rPr>
              <a:t>queue</a:t>
            </a:r>
            <a:r>
              <a:rPr lang="zh-CN" altLang="en-US" sz="2800" dirty="0">
                <a:solidFill>
                  <a:srgbClr val="000000"/>
                </a:solidFill>
                <a:latin typeface="Lantinghei SC"/>
              </a:rPr>
              <a:t>，每条消费都必须指定它的</a:t>
            </a:r>
            <a:r>
              <a:rPr lang="en-US" altLang="zh-CN" sz="2800" dirty="0">
                <a:solidFill>
                  <a:srgbClr val="000000"/>
                </a:solidFill>
                <a:latin typeface="Lantinghei SC"/>
              </a:rPr>
              <a:t>Topic</a:t>
            </a:r>
            <a:r>
              <a:rPr lang="zh-CN" altLang="en-US" sz="2800" dirty="0">
                <a:solidFill>
                  <a:srgbClr val="000000"/>
                </a:solidFill>
                <a:latin typeface="Lantinghei SC"/>
              </a:rPr>
              <a:t>，可以简单理解为必须指明把这条消息放进哪个</a:t>
            </a:r>
            <a:r>
              <a:rPr lang="en-US" altLang="zh-CN" sz="2800" dirty="0">
                <a:solidFill>
                  <a:srgbClr val="000000"/>
                </a:solidFill>
                <a:latin typeface="Lantinghei SC"/>
              </a:rPr>
              <a:t>queue</a:t>
            </a:r>
            <a:r>
              <a:rPr lang="zh-CN" altLang="en-US" sz="2800" dirty="0">
                <a:solidFill>
                  <a:srgbClr val="000000"/>
                </a:solidFill>
                <a:latin typeface="Lantinghei SC"/>
              </a:rPr>
              <a:t>里</a:t>
            </a:r>
            <a:r>
              <a:rPr lang="zh-CN" altLang="en-US" sz="2800" dirty="0" smtClean="0">
                <a:solidFill>
                  <a:srgbClr val="000000"/>
                </a:solidFill>
                <a:latin typeface="Lantinghei SC"/>
              </a:rPr>
              <a:t>。</a:t>
            </a:r>
            <a:endParaRPr lang="en-US" altLang="zh-CN" sz="2800" dirty="0" smtClean="0">
              <a:solidFill>
                <a:srgbClr val="000000"/>
              </a:solidFill>
              <a:latin typeface="Lantinghei SC"/>
            </a:endParaRPr>
          </a:p>
          <a:p>
            <a:endParaRPr lang="en-US" altLang="zh-CN" sz="2800" dirty="0">
              <a:solidFill>
                <a:srgbClr val="000000"/>
              </a:solidFill>
              <a:latin typeface="Lantinghei SC"/>
            </a:endParaRPr>
          </a:p>
          <a:p>
            <a:r>
              <a:rPr lang="zh-CN" altLang="en-US" sz="2800" b="1" dirty="0" smtClean="0">
                <a:solidFill>
                  <a:srgbClr val="000000"/>
                </a:solidFill>
                <a:effectLst>
                  <a:outerShdw blurRad="38100" dist="38100" dir="2700000" algn="tl">
                    <a:srgbClr val="000000">
                      <a:alpha val="43137"/>
                    </a:srgbClr>
                  </a:outerShdw>
                </a:effectLst>
                <a:latin typeface="Lantinghei SC"/>
              </a:rPr>
              <a:t>二、</a:t>
            </a:r>
            <a:r>
              <a:rPr lang="en-US" altLang="zh-CN" sz="2800" b="1" dirty="0" smtClean="0">
                <a:solidFill>
                  <a:srgbClr val="000000"/>
                </a:solidFill>
                <a:effectLst>
                  <a:outerShdw blurRad="38100" dist="38100" dir="2700000" algn="tl">
                    <a:srgbClr val="000000">
                      <a:alpha val="43137"/>
                    </a:srgbClr>
                  </a:outerShdw>
                </a:effectLst>
                <a:latin typeface="Lantinghei SC"/>
              </a:rPr>
              <a:t>Partition</a:t>
            </a:r>
            <a:r>
              <a:rPr lang="zh-CN" altLang="en-US" sz="2800" b="1" dirty="0" smtClean="0">
                <a:solidFill>
                  <a:srgbClr val="000000"/>
                </a:solidFill>
                <a:effectLst>
                  <a:outerShdw blurRad="38100" dist="38100" dir="2700000" algn="tl">
                    <a:srgbClr val="000000">
                      <a:alpha val="43137"/>
                    </a:srgbClr>
                  </a:outerShdw>
                </a:effectLst>
                <a:latin typeface="Lantinghei SC"/>
              </a:rPr>
              <a:t>，分区</a:t>
            </a:r>
            <a:endParaRPr lang="en-US" altLang="zh-CN" sz="2800" b="1" dirty="0" smtClean="0">
              <a:solidFill>
                <a:srgbClr val="000000"/>
              </a:solidFill>
              <a:effectLst>
                <a:outerShdw blurRad="38100" dist="38100" dir="2700000" algn="tl">
                  <a:srgbClr val="000000">
                    <a:alpha val="43137"/>
                  </a:srgbClr>
                </a:outerShdw>
              </a:effectLst>
              <a:latin typeface="Lantinghei SC"/>
            </a:endParaRPr>
          </a:p>
          <a:p>
            <a:r>
              <a:rPr lang="zh-CN" altLang="en-US" sz="2800" dirty="0" smtClean="0">
                <a:solidFill>
                  <a:srgbClr val="000000"/>
                </a:solidFill>
                <a:latin typeface="Lantinghei SC"/>
              </a:rPr>
              <a:t>为了</a:t>
            </a:r>
            <a:r>
              <a:rPr lang="zh-CN" altLang="en-US" sz="2800" dirty="0">
                <a:solidFill>
                  <a:srgbClr val="000000"/>
                </a:solidFill>
                <a:latin typeface="Lantinghei SC"/>
              </a:rPr>
              <a:t>使得</a:t>
            </a:r>
            <a:r>
              <a:rPr lang="en-US" altLang="zh-CN" sz="2800" dirty="0">
                <a:solidFill>
                  <a:srgbClr val="000000"/>
                </a:solidFill>
                <a:latin typeface="Lantinghei SC"/>
              </a:rPr>
              <a:t>Kafka</a:t>
            </a:r>
            <a:r>
              <a:rPr lang="zh-CN" altLang="en-US" sz="2800" dirty="0">
                <a:solidFill>
                  <a:srgbClr val="000000"/>
                </a:solidFill>
                <a:latin typeface="Lantinghei SC"/>
              </a:rPr>
              <a:t>的吞吐率可以线性提高，物理上把</a:t>
            </a:r>
            <a:r>
              <a:rPr lang="en-US" altLang="zh-CN" sz="2800" dirty="0">
                <a:solidFill>
                  <a:srgbClr val="000000"/>
                </a:solidFill>
                <a:latin typeface="Lantinghei SC"/>
              </a:rPr>
              <a:t>Topic</a:t>
            </a:r>
            <a:r>
              <a:rPr lang="zh-CN" altLang="en-US" sz="2800" dirty="0">
                <a:solidFill>
                  <a:srgbClr val="000000"/>
                </a:solidFill>
                <a:latin typeface="Lantinghei SC"/>
              </a:rPr>
              <a:t>分成一个或多个</a:t>
            </a:r>
            <a:r>
              <a:rPr lang="en-US" altLang="zh-CN" sz="2800" dirty="0">
                <a:solidFill>
                  <a:srgbClr val="000000"/>
                </a:solidFill>
                <a:latin typeface="Lantinghei SC"/>
              </a:rPr>
              <a:t>Partition</a:t>
            </a:r>
            <a:r>
              <a:rPr lang="zh-CN" altLang="en-US" sz="2800" dirty="0">
                <a:solidFill>
                  <a:srgbClr val="000000"/>
                </a:solidFill>
                <a:latin typeface="Lantinghei SC"/>
              </a:rPr>
              <a:t>，每个</a:t>
            </a:r>
            <a:r>
              <a:rPr lang="en-US" altLang="zh-CN" sz="2800" dirty="0">
                <a:solidFill>
                  <a:srgbClr val="000000"/>
                </a:solidFill>
                <a:latin typeface="Lantinghei SC"/>
              </a:rPr>
              <a:t>Partition</a:t>
            </a:r>
            <a:r>
              <a:rPr lang="zh-CN" altLang="en-US" sz="2800" dirty="0">
                <a:solidFill>
                  <a:srgbClr val="000000"/>
                </a:solidFill>
                <a:latin typeface="Lantinghei SC"/>
              </a:rPr>
              <a:t>在物理上对应一个文件夹，该文件夹下存储这个</a:t>
            </a:r>
            <a:r>
              <a:rPr lang="en-US" altLang="zh-CN" sz="2800" dirty="0">
                <a:solidFill>
                  <a:srgbClr val="000000"/>
                </a:solidFill>
                <a:latin typeface="Lantinghei SC"/>
              </a:rPr>
              <a:t>Partition</a:t>
            </a:r>
            <a:r>
              <a:rPr lang="zh-CN" altLang="en-US" sz="2800" dirty="0">
                <a:solidFill>
                  <a:srgbClr val="000000"/>
                </a:solidFill>
                <a:latin typeface="Lantinghei SC"/>
              </a:rPr>
              <a:t>的所有消息和索引文件</a:t>
            </a:r>
            <a:r>
              <a:rPr lang="zh-CN" altLang="en-US" sz="2800" dirty="0" smtClean="0">
                <a:solidFill>
                  <a:srgbClr val="000000"/>
                </a:solidFill>
                <a:latin typeface="Lantinghei SC"/>
              </a:rPr>
              <a:t>。</a:t>
            </a:r>
            <a:endParaRPr lang="en-US" altLang="zh-CN" sz="2800" dirty="0" smtClean="0">
              <a:solidFill>
                <a:srgbClr val="000000"/>
              </a:solidFill>
              <a:latin typeface="Lantinghei SC"/>
            </a:endParaRPr>
          </a:p>
          <a:p>
            <a:r>
              <a:rPr lang="zh-CN" altLang="en-US" sz="2800" dirty="0" smtClean="0">
                <a:solidFill>
                  <a:srgbClr val="000000"/>
                </a:solidFill>
                <a:latin typeface="Lantinghei SC"/>
              </a:rPr>
              <a:t>比如，若</a:t>
            </a:r>
            <a:r>
              <a:rPr lang="zh-CN" altLang="en-US" sz="2800" dirty="0">
                <a:solidFill>
                  <a:srgbClr val="000000"/>
                </a:solidFill>
                <a:latin typeface="Lantinghei SC"/>
              </a:rPr>
              <a:t>创建</a:t>
            </a:r>
            <a:r>
              <a:rPr lang="en-US" altLang="zh-CN" sz="2800" dirty="0">
                <a:solidFill>
                  <a:srgbClr val="000000"/>
                </a:solidFill>
                <a:latin typeface="Lantinghei SC"/>
              </a:rPr>
              <a:t>topic1</a:t>
            </a:r>
            <a:r>
              <a:rPr lang="zh-CN" altLang="en-US" sz="2800" dirty="0">
                <a:solidFill>
                  <a:srgbClr val="000000"/>
                </a:solidFill>
                <a:latin typeface="Lantinghei SC"/>
              </a:rPr>
              <a:t>和</a:t>
            </a:r>
            <a:r>
              <a:rPr lang="en-US" altLang="zh-CN" sz="2800" dirty="0">
                <a:solidFill>
                  <a:srgbClr val="000000"/>
                </a:solidFill>
                <a:latin typeface="Lantinghei SC"/>
              </a:rPr>
              <a:t>topic2</a:t>
            </a:r>
            <a:r>
              <a:rPr lang="zh-CN" altLang="en-US" sz="2800" dirty="0">
                <a:solidFill>
                  <a:srgbClr val="000000"/>
                </a:solidFill>
                <a:latin typeface="Lantinghei SC"/>
              </a:rPr>
              <a:t>两个</a:t>
            </a:r>
            <a:r>
              <a:rPr lang="en-US" altLang="zh-CN" sz="2800" dirty="0">
                <a:solidFill>
                  <a:srgbClr val="000000"/>
                </a:solidFill>
                <a:latin typeface="Lantinghei SC"/>
              </a:rPr>
              <a:t>topic</a:t>
            </a:r>
            <a:r>
              <a:rPr lang="zh-CN" altLang="en-US" sz="2800" dirty="0">
                <a:solidFill>
                  <a:srgbClr val="000000"/>
                </a:solidFill>
                <a:latin typeface="Lantinghei SC"/>
              </a:rPr>
              <a:t>，且分别有</a:t>
            </a:r>
            <a:r>
              <a:rPr lang="en-US" altLang="zh-CN" sz="2800" dirty="0">
                <a:solidFill>
                  <a:srgbClr val="000000"/>
                </a:solidFill>
                <a:latin typeface="Lantinghei SC"/>
              </a:rPr>
              <a:t>13</a:t>
            </a:r>
            <a:r>
              <a:rPr lang="zh-CN" altLang="en-US" sz="2800" dirty="0" smtClean="0">
                <a:solidFill>
                  <a:srgbClr val="000000"/>
                </a:solidFill>
                <a:latin typeface="Lantinghei SC"/>
              </a:rPr>
              <a:t>个分区和</a:t>
            </a:r>
            <a:r>
              <a:rPr lang="en-US" altLang="zh-CN" sz="2800" dirty="0">
                <a:solidFill>
                  <a:srgbClr val="000000"/>
                </a:solidFill>
                <a:latin typeface="Lantinghei SC"/>
              </a:rPr>
              <a:t>19</a:t>
            </a:r>
            <a:r>
              <a:rPr lang="zh-CN" altLang="en-US" sz="2800" dirty="0">
                <a:solidFill>
                  <a:srgbClr val="000000"/>
                </a:solidFill>
                <a:latin typeface="Lantinghei SC"/>
              </a:rPr>
              <a:t>个分区，则整个集群上会相应会生成共</a:t>
            </a:r>
            <a:r>
              <a:rPr lang="en-US" altLang="zh-CN" sz="2800" dirty="0">
                <a:solidFill>
                  <a:srgbClr val="000000"/>
                </a:solidFill>
                <a:latin typeface="Lantinghei SC"/>
              </a:rPr>
              <a:t>32</a:t>
            </a:r>
            <a:r>
              <a:rPr lang="zh-CN" altLang="en-US" sz="2800" dirty="0">
                <a:solidFill>
                  <a:srgbClr val="000000"/>
                </a:solidFill>
                <a:latin typeface="Lantinghei SC"/>
              </a:rPr>
              <a:t>个文件夹</a:t>
            </a:r>
            <a:r>
              <a:rPr lang="zh-CN" altLang="en-US" sz="2800" dirty="0" smtClean="0">
                <a:solidFill>
                  <a:srgbClr val="000000"/>
                </a:solidFill>
                <a:latin typeface="Lantinghei SC"/>
              </a:rPr>
              <a:t>（如果集群</a:t>
            </a:r>
            <a:r>
              <a:rPr lang="zh-CN" altLang="en-US" sz="2800" dirty="0">
                <a:solidFill>
                  <a:srgbClr val="000000"/>
                </a:solidFill>
                <a:latin typeface="Lantinghei SC"/>
              </a:rPr>
              <a:t>共</a:t>
            </a:r>
            <a:r>
              <a:rPr lang="en-US" altLang="zh-CN" sz="2800" dirty="0">
                <a:solidFill>
                  <a:srgbClr val="000000"/>
                </a:solidFill>
                <a:latin typeface="Lantinghei SC"/>
              </a:rPr>
              <a:t>8</a:t>
            </a:r>
            <a:r>
              <a:rPr lang="zh-CN" altLang="en-US" sz="2800" dirty="0">
                <a:solidFill>
                  <a:srgbClr val="000000"/>
                </a:solidFill>
                <a:latin typeface="Lantinghei SC"/>
              </a:rPr>
              <a:t>个节点，此处</a:t>
            </a:r>
            <a:r>
              <a:rPr lang="en-US" altLang="zh-CN" sz="2800" dirty="0">
                <a:solidFill>
                  <a:srgbClr val="000000"/>
                </a:solidFill>
                <a:latin typeface="Lantinghei SC"/>
              </a:rPr>
              <a:t>topic1</a:t>
            </a:r>
            <a:r>
              <a:rPr lang="zh-CN" altLang="en-US" sz="2800" dirty="0">
                <a:solidFill>
                  <a:srgbClr val="000000"/>
                </a:solidFill>
                <a:latin typeface="Lantinghei SC"/>
              </a:rPr>
              <a:t>和</a:t>
            </a:r>
            <a:r>
              <a:rPr lang="en-US" altLang="zh-CN" sz="2800" dirty="0">
                <a:solidFill>
                  <a:srgbClr val="000000"/>
                </a:solidFill>
                <a:latin typeface="Lantinghei SC"/>
              </a:rPr>
              <a:t>topic2 replication-factor</a:t>
            </a:r>
            <a:r>
              <a:rPr lang="zh-CN" altLang="en-US" sz="2800" dirty="0">
                <a:solidFill>
                  <a:srgbClr val="000000"/>
                </a:solidFill>
                <a:latin typeface="Lantinghei SC"/>
              </a:rPr>
              <a:t>均为</a:t>
            </a:r>
            <a:r>
              <a:rPr lang="en-US" altLang="zh-CN" sz="2800" dirty="0" smtClean="0">
                <a:solidFill>
                  <a:srgbClr val="000000"/>
                </a:solidFill>
                <a:latin typeface="Lantinghei SC"/>
              </a:rPr>
              <a:t>1</a:t>
            </a:r>
            <a:r>
              <a:rPr lang="zh-CN" altLang="en-US" sz="2800" dirty="0" smtClean="0">
                <a:solidFill>
                  <a:srgbClr val="000000"/>
                </a:solidFill>
                <a:latin typeface="Lantinghei SC"/>
              </a:rPr>
              <a:t>，</a:t>
            </a:r>
            <a:r>
              <a:rPr lang="zh-CN" altLang="en-US" sz="2800" dirty="0">
                <a:solidFill>
                  <a:srgbClr val="000000"/>
                </a:solidFill>
                <a:latin typeface="Lantinghei SC"/>
              </a:rPr>
              <a:t>如下图所</a:t>
            </a:r>
            <a:r>
              <a:rPr lang="zh-CN" altLang="en-US" sz="2800" dirty="0" smtClean="0">
                <a:solidFill>
                  <a:srgbClr val="000000"/>
                </a:solidFill>
                <a:latin typeface="Lantinghei SC"/>
              </a:rPr>
              <a:t>示</a:t>
            </a:r>
            <a:r>
              <a:rPr lang="zh-CN" altLang="en-US" sz="2800" dirty="0">
                <a:solidFill>
                  <a:srgbClr val="000000"/>
                </a:solidFill>
                <a:latin typeface="Lantinghei SC"/>
              </a:rPr>
              <a:t>）</a:t>
            </a:r>
            <a:r>
              <a:rPr lang="zh-CN" altLang="en-US" sz="2800" dirty="0" smtClean="0">
                <a:solidFill>
                  <a:srgbClr val="000000"/>
                </a:solidFill>
                <a:latin typeface="Lantinghei SC"/>
              </a:rPr>
              <a:t>。</a:t>
            </a:r>
            <a:endParaRPr lang="zh-CN" altLang="en-US" sz="2800" dirty="0"/>
          </a:p>
        </p:txBody>
      </p:sp>
    </p:spTree>
    <p:extLst>
      <p:ext uri="{BB962C8B-B14F-4D97-AF65-F5344CB8AC3E}">
        <p14:creationId xmlns:p14="http://schemas.microsoft.com/office/powerpoint/2010/main" val="35344024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23146</TotalTime>
  <Words>2629</Words>
  <Application>Microsoft Office PowerPoint</Application>
  <PresentationFormat>全屏显示(4:3)</PresentationFormat>
  <Paragraphs>158</Paragraphs>
  <Slides>23</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Lantinghei SC</vt:lpstr>
      <vt:lpstr>隶书</vt:lpstr>
      <vt:lpstr>宋体</vt:lpstr>
      <vt:lpstr>微软雅黑</vt:lpstr>
      <vt:lpstr>Arial</vt:lpstr>
      <vt:lpstr>Calibri</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wenshitao</dc:creator>
  <cp:lastModifiedBy>Wu Wenqi(武汉_技术部_搜索与精准化_广告部_吴文祺)</cp:lastModifiedBy>
  <cp:revision>3225</cp:revision>
  <dcterms:created xsi:type="dcterms:W3CDTF">2010-04-02T10:51:43Z</dcterms:created>
  <dcterms:modified xsi:type="dcterms:W3CDTF">2016-05-06T02:46:29Z</dcterms:modified>
</cp:coreProperties>
</file>