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326" r:id="rId3"/>
    <p:sldId id="327" r:id="rId4"/>
    <p:sldId id="345" r:id="rId5"/>
    <p:sldId id="338" r:id="rId6"/>
    <p:sldId id="343" r:id="rId7"/>
    <p:sldId id="344" r:id="rId8"/>
    <p:sldId id="342" r:id="rId9"/>
    <p:sldId id="328" r:id="rId10"/>
    <p:sldId id="336" r:id="rId11"/>
    <p:sldId id="346" r:id="rId12"/>
    <p:sldId id="340" r:id="rId13"/>
    <p:sldId id="337" r:id="rId14"/>
    <p:sldId id="317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 Wenqi(武汉_技术部_搜索与精准化_广告部_吴文祺)" initials="WW" lastIdx="1" clrIdx="0">
    <p:extLst>
      <p:ext uri="{19B8F6BF-5375-455C-9EA6-DF929625EA0E}">
        <p15:presenceInfo xmlns:p15="http://schemas.microsoft.com/office/powerpoint/2012/main" userId="S-1-5-21-2128034763-3459758867-164173561-111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00CC"/>
    <a:srgbClr val="2A862E"/>
    <a:srgbClr val="FBFBFB"/>
    <a:srgbClr val="EEEEEE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3275" autoAdjust="0"/>
  </p:normalViewPr>
  <p:slideViewPr>
    <p:cSldViewPr>
      <p:cViewPr varScale="1">
        <p:scale>
          <a:sx n="57" d="100"/>
          <a:sy n="57" d="100"/>
        </p:scale>
        <p:origin x="16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7A0336-DBEF-435B-AA6C-267FA4EC3EE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088781-A592-47FC-BD58-A972C390EF07}">
      <dgm:prSet phldrT="[文本]"/>
      <dgm:spPr/>
      <dgm:t>
        <a:bodyPr/>
        <a:lstStyle/>
        <a:p>
          <a:r>
            <a:rPr lang="zh-CN" altLang="en-US" dirty="0" smtClean="0"/>
            <a:t>发现和定位问题</a:t>
          </a:r>
          <a:r>
            <a:rPr lang="en-US" altLang="zh-CN" dirty="0" smtClean="0"/>
            <a:t>_</a:t>
          </a:r>
          <a:r>
            <a:rPr lang="zh-CN" altLang="en-US" dirty="0" smtClean="0"/>
            <a:t>数据统计和数据跟踪</a:t>
          </a:r>
          <a:endParaRPr lang="zh-CN" altLang="en-US" dirty="0"/>
        </a:p>
      </dgm:t>
    </dgm:pt>
    <dgm:pt modelId="{FABF5BDA-8D78-4A7E-B411-5B88E0EF824E}" type="parTrans" cxnId="{326950DB-48E4-4889-899F-F24D8FEDE9A3}">
      <dgm:prSet/>
      <dgm:spPr/>
      <dgm:t>
        <a:bodyPr/>
        <a:lstStyle/>
        <a:p>
          <a:endParaRPr lang="zh-CN" altLang="en-US"/>
        </a:p>
      </dgm:t>
    </dgm:pt>
    <dgm:pt modelId="{6FD633C2-C23D-4E75-B801-C688523879E0}" type="sibTrans" cxnId="{326950DB-48E4-4889-899F-F24D8FEDE9A3}">
      <dgm:prSet/>
      <dgm:spPr/>
      <dgm:t>
        <a:bodyPr/>
        <a:lstStyle/>
        <a:p>
          <a:endParaRPr lang="zh-CN" altLang="en-US"/>
        </a:p>
      </dgm:t>
    </dgm:pt>
    <dgm:pt modelId="{9EDE9C3C-ADFE-4B9E-AA39-5BC53447BBD9}">
      <dgm:prSet phldrT="[文本]"/>
      <dgm:spPr/>
      <dgm:t>
        <a:bodyPr/>
        <a:lstStyle/>
        <a:p>
          <a:r>
            <a:rPr lang="en-US" altLang="zh-CN" dirty="0" smtClean="0"/>
            <a:t>Jumper</a:t>
          </a:r>
          <a:r>
            <a:rPr lang="zh-CN" altLang="en-US" dirty="0" smtClean="0"/>
            <a:t>消息丢失问题</a:t>
          </a:r>
          <a:endParaRPr lang="zh-CN" altLang="en-US" dirty="0"/>
        </a:p>
      </dgm:t>
    </dgm:pt>
    <dgm:pt modelId="{ABEEBEB5-CB5C-4A6F-A352-FD5E35E124EA}" type="parTrans" cxnId="{A53D76E5-8F07-4B8B-955A-44564430BE58}">
      <dgm:prSet/>
      <dgm:spPr/>
      <dgm:t>
        <a:bodyPr/>
        <a:lstStyle/>
        <a:p>
          <a:endParaRPr lang="zh-CN" altLang="en-US"/>
        </a:p>
      </dgm:t>
    </dgm:pt>
    <dgm:pt modelId="{D20142CF-15F3-40B9-AFE7-A0E6D3757CCA}" type="sibTrans" cxnId="{A53D76E5-8F07-4B8B-955A-44564430BE58}">
      <dgm:prSet/>
      <dgm:spPr/>
      <dgm:t>
        <a:bodyPr/>
        <a:lstStyle/>
        <a:p>
          <a:endParaRPr lang="zh-CN" altLang="en-US"/>
        </a:p>
      </dgm:t>
    </dgm:pt>
    <dgm:pt modelId="{08766F12-3C1C-496B-BED0-65DCE519E9CE}">
      <dgm:prSet phldrT="[文本]"/>
      <dgm:spPr/>
      <dgm:t>
        <a:bodyPr/>
        <a:lstStyle/>
        <a:p>
          <a:r>
            <a:rPr lang="en-US" altLang="zh-CN" dirty="0" smtClean="0"/>
            <a:t>Kafka</a:t>
          </a:r>
          <a:r>
            <a:rPr lang="zh-CN" altLang="en-US" dirty="0" smtClean="0"/>
            <a:t>消息丢失问题</a:t>
          </a:r>
          <a:endParaRPr lang="zh-CN" altLang="en-US" dirty="0"/>
        </a:p>
      </dgm:t>
    </dgm:pt>
    <dgm:pt modelId="{505B095D-6DC7-47EA-932B-A165AAFF3D74}" type="parTrans" cxnId="{BB9DB453-BB7C-4F45-9073-64DEFD5D7E45}">
      <dgm:prSet/>
      <dgm:spPr/>
      <dgm:t>
        <a:bodyPr/>
        <a:lstStyle/>
        <a:p>
          <a:endParaRPr lang="zh-CN" altLang="en-US"/>
        </a:p>
      </dgm:t>
    </dgm:pt>
    <dgm:pt modelId="{58E577CE-6F33-4FA7-8B26-B925C22E1999}" type="sibTrans" cxnId="{BB9DB453-BB7C-4F45-9073-64DEFD5D7E45}">
      <dgm:prSet/>
      <dgm:spPr/>
      <dgm:t>
        <a:bodyPr/>
        <a:lstStyle/>
        <a:p>
          <a:endParaRPr lang="zh-CN" altLang="en-US"/>
        </a:p>
      </dgm:t>
    </dgm:pt>
    <dgm:pt modelId="{731B624D-E08B-47C6-A0AA-D905B77742EE}">
      <dgm:prSet phldrT="[文本]"/>
      <dgm:spPr/>
      <dgm:t>
        <a:bodyPr/>
        <a:lstStyle/>
        <a:p>
          <a:r>
            <a:rPr lang="zh-CN" altLang="en-US" dirty="0" smtClean="0"/>
            <a:t>项目背景简介</a:t>
          </a:r>
          <a:endParaRPr lang="zh-CN" altLang="en-US" dirty="0"/>
        </a:p>
      </dgm:t>
    </dgm:pt>
    <dgm:pt modelId="{87AC4C6C-6B52-4339-AAF5-2A03C4CD9B06}" type="parTrans" cxnId="{D86C03CA-CB0C-4BE5-81B6-9E76A82A7756}">
      <dgm:prSet/>
      <dgm:spPr/>
      <dgm:t>
        <a:bodyPr/>
        <a:lstStyle/>
        <a:p>
          <a:endParaRPr lang="zh-CN" altLang="en-US"/>
        </a:p>
      </dgm:t>
    </dgm:pt>
    <dgm:pt modelId="{81835F77-AAB1-4963-B4C4-F179259984FE}" type="sibTrans" cxnId="{D86C03CA-CB0C-4BE5-81B6-9E76A82A7756}">
      <dgm:prSet/>
      <dgm:spPr/>
      <dgm:t>
        <a:bodyPr/>
        <a:lstStyle/>
        <a:p>
          <a:endParaRPr lang="zh-CN" altLang="en-US"/>
        </a:p>
      </dgm:t>
    </dgm:pt>
    <dgm:pt modelId="{5EA3F9E2-B67C-4F79-9C35-D9D1F82F16F1}" type="pres">
      <dgm:prSet presAssocID="{DE7A0336-DBEF-435B-AA6C-267FA4EC3EE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EA6AB2-B35C-47D5-AF94-CB8C04511266}" type="pres">
      <dgm:prSet presAssocID="{731B624D-E08B-47C6-A0AA-D905B77742EE}" presName="comp" presStyleCnt="0"/>
      <dgm:spPr/>
    </dgm:pt>
    <dgm:pt modelId="{BA23FDCA-E745-43CB-9A40-88E86B73B3FE}" type="pres">
      <dgm:prSet presAssocID="{731B624D-E08B-47C6-A0AA-D905B77742EE}" presName="box" presStyleLbl="node1" presStyleIdx="0" presStyleCnt="4"/>
      <dgm:spPr/>
      <dgm:t>
        <a:bodyPr/>
        <a:lstStyle/>
        <a:p>
          <a:endParaRPr lang="zh-CN" altLang="en-US"/>
        </a:p>
      </dgm:t>
    </dgm:pt>
    <dgm:pt modelId="{5B3D2165-507C-410F-BE87-707E3F8EC1D5}" type="pres">
      <dgm:prSet presAssocID="{731B624D-E08B-47C6-A0AA-D905B77742EE}" presName="img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8055786B-EE1E-4BB7-B3FA-DA773A770EBF}" type="pres">
      <dgm:prSet presAssocID="{731B624D-E08B-47C6-A0AA-D905B77742EE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14B3D3-DE31-41EB-B0E4-9EE9BB477C69}" type="pres">
      <dgm:prSet presAssocID="{81835F77-AAB1-4963-B4C4-F179259984FE}" presName="spacer" presStyleCnt="0"/>
      <dgm:spPr/>
    </dgm:pt>
    <dgm:pt modelId="{FB49BBB6-5A81-4F7C-BE17-80AB3BEAB8C0}" type="pres">
      <dgm:prSet presAssocID="{60088781-A592-47FC-BD58-A972C390EF07}" presName="comp" presStyleCnt="0"/>
      <dgm:spPr/>
    </dgm:pt>
    <dgm:pt modelId="{4DAC2415-99DF-4C2C-A69F-D636CDE4B3A5}" type="pres">
      <dgm:prSet presAssocID="{60088781-A592-47FC-BD58-A972C390EF07}" presName="box" presStyleLbl="node1" presStyleIdx="1" presStyleCnt="4"/>
      <dgm:spPr/>
      <dgm:t>
        <a:bodyPr/>
        <a:lstStyle/>
        <a:p>
          <a:endParaRPr lang="zh-CN" altLang="en-US"/>
        </a:p>
      </dgm:t>
    </dgm:pt>
    <dgm:pt modelId="{E67E0523-5FBD-4424-91AB-BF82ADE83A09}" type="pres">
      <dgm:prSet presAssocID="{60088781-A592-47FC-BD58-A972C390EF07}" presName="img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1BFDA0AA-62C6-4C5D-B38F-3C8B80A7196F}" type="pres">
      <dgm:prSet presAssocID="{60088781-A592-47FC-BD58-A972C390EF07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FE9442-4F9E-4EE4-990A-F747BD3C1583}" type="pres">
      <dgm:prSet presAssocID="{6FD633C2-C23D-4E75-B801-C688523879E0}" presName="spacer" presStyleCnt="0"/>
      <dgm:spPr/>
    </dgm:pt>
    <dgm:pt modelId="{7DC021F7-6D34-470C-9CC2-0F78B36C79ED}" type="pres">
      <dgm:prSet presAssocID="{9EDE9C3C-ADFE-4B9E-AA39-5BC53447BBD9}" presName="comp" presStyleCnt="0"/>
      <dgm:spPr/>
    </dgm:pt>
    <dgm:pt modelId="{C3A4E475-3F5D-4BDF-B78E-081CD3E40602}" type="pres">
      <dgm:prSet presAssocID="{9EDE9C3C-ADFE-4B9E-AA39-5BC53447BBD9}" presName="box" presStyleLbl="node1" presStyleIdx="2" presStyleCnt="4"/>
      <dgm:spPr/>
      <dgm:t>
        <a:bodyPr/>
        <a:lstStyle/>
        <a:p>
          <a:endParaRPr lang="zh-CN" altLang="en-US"/>
        </a:p>
      </dgm:t>
    </dgm:pt>
    <dgm:pt modelId="{96C01A90-475E-4205-9B3B-40A7E7C314A2}" type="pres">
      <dgm:prSet presAssocID="{9EDE9C3C-ADFE-4B9E-AA39-5BC53447BBD9}" presName="img" presStyleLbl="fgImgPlace1" presStyleIdx="2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FB88EC36-AC16-4F85-B5E2-5A8305FA7A41}" type="pres">
      <dgm:prSet presAssocID="{9EDE9C3C-ADFE-4B9E-AA39-5BC53447BBD9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791D68-0C8C-460C-8809-CF1E2A1E1B57}" type="pres">
      <dgm:prSet presAssocID="{D20142CF-15F3-40B9-AFE7-A0E6D3757CCA}" presName="spacer" presStyleCnt="0"/>
      <dgm:spPr/>
    </dgm:pt>
    <dgm:pt modelId="{8F1EC1D1-3AD9-4297-B928-EDFE08777F26}" type="pres">
      <dgm:prSet presAssocID="{08766F12-3C1C-496B-BED0-65DCE519E9CE}" presName="comp" presStyleCnt="0"/>
      <dgm:spPr/>
    </dgm:pt>
    <dgm:pt modelId="{00A58727-207B-4356-82DD-F9068BD28245}" type="pres">
      <dgm:prSet presAssocID="{08766F12-3C1C-496B-BED0-65DCE519E9CE}" presName="box" presStyleLbl="node1" presStyleIdx="3" presStyleCnt="4" custLinFactNeighborY="-4393"/>
      <dgm:spPr/>
      <dgm:t>
        <a:bodyPr/>
        <a:lstStyle/>
        <a:p>
          <a:endParaRPr lang="zh-CN" altLang="en-US"/>
        </a:p>
      </dgm:t>
    </dgm:pt>
    <dgm:pt modelId="{0DF62E77-213E-46C9-8BEF-E9539FB873DF}" type="pres">
      <dgm:prSet presAssocID="{08766F12-3C1C-496B-BED0-65DCE519E9CE}" presName="img" presStyleLbl="fgImgPlace1" presStyleIdx="3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1D25A0B-55C0-4693-AC57-FB1B77882B5B}" type="pres">
      <dgm:prSet presAssocID="{08766F12-3C1C-496B-BED0-65DCE519E9CE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3D76E5-8F07-4B8B-955A-44564430BE58}" srcId="{DE7A0336-DBEF-435B-AA6C-267FA4EC3EEF}" destId="{9EDE9C3C-ADFE-4B9E-AA39-5BC53447BBD9}" srcOrd="2" destOrd="0" parTransId="{ABEEBEB5-CB5C-4A6F-A352-FD5E35E124EA}" sibTransId="{D20142CF-15F3-40B9-AFE7-A0E6D3757CCA}"/>
    <dgm:cxn modelId="{F5E12810-B4A5-4321-8123-D609EAC91899}" type="presOf" srcId="{9EDE9C3C-ADFE-4B9E-AA39-5BC53447BBD9}" destId="{C3A4E475-3F5D-4BDF-B78E-081CD3E40602}" srcOrd="0" destOrd="0" presId="urn:microsoft.com/office/officeart/2005/8/layout/vList4"/>
    <dgm:cxn modelId="{E58B968D-C821-4370-A5D5-384CA41DD3F0}" type="presOf" srcId="{9EDE9C3C-ADFE-4B9E-AA39-5BC53447BBD9}" destId="{FB88EC36-AC16-4F85-B5E2-5A8305FA7A41}" srcOrd="1" destOrd="0" presId="urn:microsoft.com/office/officeart/2005/8/layout/vList4"/>
    <dgm:cxn modelId="{53B979B0-4EFF-49B5-A1E4-62DEC879E5FF}" type="presOf" srcId="{731B624D-E08B-47C6-A0AA-D905B77742EE}" destId="{8055786B-EE1E-4BB7-B3FA-DA773A770EBF}" srcOrd="1" destOrd="0" presId="urn:microsoft.com/office/officeart/2005/8/layout/vList4"/>
    <dgm:cxn modelId="{BB9DB453-BB7C-4F45-9073-64DEFD5D7E45}" srcId="{DE7A0336-DBEF-435B-AA6C-267FA4EC3EEF}" destId="{08766F12-3C1C-496B-BED0-65DCE519E9CE}" srcOrd="3" destOrd="0" parTransId="{505B095D-6DC7-47EA-932B-A165AAFF3D74}" sibTransId="{58E577CE-6F33-4FA7-8B26-B925C22E1999}"/>
    <dgm:cxn modelId="{08A48AF3-BB12-4195-BBD8-72BF1F1EDE60}" type="presOf" srcId="{60088781-A592-47FC-BD58-A972C390EF07}" destId="{1BFDA0AA-62C6-4C5D-B38F-3C8B80A7196F}" srcOrd="1" destOrd="0" presId="urn:microsoft.com/office/officeart/2005/8/layout/vList4"/>
    <dgm:cxn modelId="{1D54F1D3-E6FB-46AF-9235-FBF844EB6098}" type="presOf" srcId="{DE7A0336-DBEF-435B-AA6C-267FA4EC3EEF}" destId="{5EA3F9E2-B67C-4F79-9C35-D9D1F82F16F1}" srcOrd="0" destOrd="0" presId="urn:microsoft.com/office/officeart/2005/8/layout/vList4"/>
    <dgm:cxn modelId="{326950DB-48E4-4889-899F-F24D8FEDE9A3}" srcId="{DE7A0336-DBEF-435B-AA6C-267FA4EC3EEF}" destId="{60088781-A592-47FC-BD58-A972C390EF07}" srcOrd="1" destOrd="0" parTransId="{FABF5BDA-8D78-4A7E-B411-5B88E0EF824E}" sibTransId="{6FD633C2-C23D-4E75-B801-C688523879E0}"/>
    <dgm:cxn modelId="{F2935EE0-1FFB-4054-893D-CFA80098C229}" type="presOf" srcId="{731B624D-E08B-47C6-A0AA-D905B77742EE}" destId="{BA23FDCA-E745-43CB-9A40-88E86B73B3FE}" srcOrd="0" destOrd="0" presId="urn:microsoft.com/office/officeart/2005/8/layout/vList4"/>
    <dgm:cxn modelId="{B3C3CB32-B713-4BDF-98FC-A34C03373C2B}" type="presOf" srcId="{60088781-A592-47FC-BD58-A972C390EF07}" destId="{4DAC2415-99DF-4C2C-A69F-D636CDE4B3A5}" srcOrd="0" destOrd="0" presId="urn:microsoft.com/office/officeart/2005/8/layout/vList4"/>
    <dgm:cxn modelId="{EA1BABD6-F3BE-4D30-87EE-CA66D6535E8A}" type="presOf" srcId="{08766F12-3C1C-496B-BED0-65DCE519E9CE}" destId="{00A58727-207B-4356-82DD-F9068BD28245}" srcOrd="0" destOrd="0" presId="urn:microsoft.com/office/officeart/2005/8/layout/vList4"/>
    <dgm:cxn modelId="{D86C03CA-CB0C-4BE5-81B6-9E76A82A7756}" srcId="{DE7A0336-DBEF-435B-AA6C-267FA4EC3EEF}" destId="{731B624D-E08B-47C6-A0AA-D905B77742EE}" srcOrd="0" destOrd="0" parTransId="{87AC4C6C-6B52-4339-AAF5-2A03C4CD9B06}" sibTransId="{81835F77-AAB1-4963-B4C4-F179259984FE}"/>
    <dgm:cxn modelId="{BACAB7EC-61E9-47FA-B3F2-C0ECA82848CE}" type="presOf" srcId="{08766F12-3C1C-496B-BED0-65DCE519E9CE}" destId="{31D25A0B-55C0-4693-AC57-FB1B77882B5B}" srcOrd="1" destOrd="0" presId="urn:microsoft.com/office/officeart/2005/8/layout/vList4"/>
    <dgm:cxn modelId="{2CA7C293-9CA4-4DDF-BE21-146ED44B0E53}" type="presParOf" srcId="{5EA3F9E2-B67C-4F79-9C35-D9D1F82F16F1}" destId="{9FEA6AB2-B35C-47D5-AF94-CB8C04511266}" srcOrd="0" destOrd="0" presId="urn:microsoft.com/office/officeart/2005/8/layout/vList4"/>
    <dgm:cxn modelId="{3B9FA59E-AC41-4672-8741-3DCB86F991F7}" type="presParOf" srcId="{9FEA6AB2-B35C-47D5-AF94-CB8C04511266}" destId="{BA23FDCA-E745-43CB-9A40-88E86B73B3FE}" srcOrd="0" destOrd="0" presId="urn:microsoft.com/office/officeart/2005/8/layout/vList4"/>
    <dgm:cxn modelId="{C0AC7710-6C69-4DBF-B6FB-C22C8EF7A13F}" type="presParOf" srcId="{9FEA6AB2-B35C-47D5-AF94-CB8C04511266}" destId="{5B3D2165-507C-410F-BE87-707E3F8EC1D5}" srcOrd="1" destOrd="0" presId="urn:microsoft.com/office/officeart/2005/8/layout/vList4"/>
    <dgm:cxn modelId="{52C50D84-8274-42C9-806C-F9D10B2DB446}" type="presParOf" srcId="{9FEA6AB2-B35C-47D5-AF94-CB8C04511266}" destId="{8055786B-EE1E-4BB7-B3FA-DA773A770EBF}" srcOrd="2" destOrd="0" presId="urn:microsoft.com/office/officeart/2005/8/layout/vList4"/>
    <dgm:cxn modelId="{88AD5BA1-AC4F-4B22-B6E7-71892D729F4A}" type="presParOf" srcId="{5EA3F9E2-B67C-4F79-9C35-D9D1F82F16F1}" destId="{BF14B3D3-DE31-41EB-B0E4-9EE9BB477C69}" srcOrd="1" destOrd="0" presId="urn:microsoft.com/office/officeart/2005/8/layout/vList4"/>
    <dgm:cxn modelId="{E3A623A1-4FD6-417E-BD41-33FA34D482BA}" type="presParOf" srcId="{5EA3F9E2-B67C-4F79-9C35-D9D1F82F16F1}" destId="{FB49BBB6-5A81-4F7C-BE17-80AB3BEAB8C0}" srcOrd="2" destOrd="0" presId="urn:microsoft.com/office/officeart/2005/8/layout/vList4"/>
    <dgm:cxn modelId="{74F1207D-F70F-4007-9128-C399FD95318F}" type="presParOf" srcId="{FB49BBB6-5A81-4F7C-BE17-80AB3BEAB8C0}" destId="{4DAC2415-99DF-4C2C-A69F-D636CDE4B3A5}" srcOrd="0" destOrd="0" presId="urn:microsoft.com/office/officeart/2005/8/layout/vList4"/>
    <dgm:cxn modelId="{F592246E-FCD7-4CB8-8782-6546FBA88E2D}" type="presParOf" srcId="{FB49BBB6-5A81-4F7C-BE17-80AB3BEAB8C0}" destId="{E67E0523-5FBD-4424-91AB-BF82ADE83A09}" srcOrd="1" destOrd="0" presId="urn:microsoft.com/office/officeart/2005/8/layout/vList4"/>
    <dgm:cxn modelId="{B2527EE3-39FC-4BD2-B608-8B646F864A21}" type="presParOf" srcId="{FB49BBB6-5A81-4F7C-BE17-80AB3BEAB8C0}" destId="{1BFDA0AA-62C6-4C5D-B38F-3C8B80A7196F}" srcOrd="2" destOrd="0" presId="urn:microsoft.com/office/officeart/2005/8/layout/vList4"/>
    <dgm:cxn modelId="{583EFB2E-5B4B-4BB3-B8BF-C17BB786E339}" type="presParOf" srcId="{5EA3F9E2-B67C-4F79-9C35-D9D1F82F16F1}" destId="{AAFE9442-4F9E-4EE4-990A-F747BD3C1583}" srcOrd="3" destOrd="0" presId="urn:microsoft.com/office/officeart/2005/8/layout/vList4"/>
    <dgm:cxn modelId="{359F8A9D-E74C-491F-9251-85873B903973}" type="presParOf" srcId="{5EA3F9E2-B67C-4F79-9C35-D9D1F82F16F1}" destId="{7DC021F7-6D34-470C-9CC2-0F78B36C79ED}" srcOrd="4" destOrd="0" presId="urn:microsoft.com/office/officeart/2005/8/layout/vList4"/>
    <dgm:cxn modelId="{63518EE9-D1DB-4CEE-866B-0E2DFB534454}" type="presParOf" srcId="{7DC021F7-6D34-470C-9CC2-0F78B36C79ED}" destId="{C3A4E475-3F5D-4BDF-B78E-081CD3E40602}" srcOrd="0" destOrd="0" presId="urn:microsoft.com/office/officeart/2005/8/layout/vList4"/>
    <dgm:cxn modelId="{1FAEBF92-376C-42A5-B1A6-3F927BD1C298}" type="presParOf" srcId="{7DC021F7-6D34-470C-9CC2-0F78B36C79ED}" destId="{96C01A90-475E-4205-9B3B-40A7E7C314A2}" srcOrd="1" destOrd="0" presId="urn:microsoft.com/office/officeart/2005/8/layout/vList4"/>
    <dgm:cxn modelId="{26D5587C-864B-49F7-8923-8C6E79CE2334}" type="presParOf" srcId="{7DC021F7-6D34-470C-9CC2-0F78B36C79ED}" destId="{FB88EC36-AC16-4F85-B5E2-5A8305FA7A41}" srcOrd="2" destOrd="0" presId="urn:microsoft.com/office/officeart/2005/8/layout/vList4"/>
    <dgm:cxn modelId="{2C81D1A0-2FED-4626-9E47-D2EB7D6ABBD9}" type="presParOf" srcId="{5EA3F9E2-B67C-4F79-9C35-D9D1F82F16F1}" destId="{73791D68-0C8C-460C-8809-CF1E2A1E1B57}" srcOrd="5" destOrd="0" presId="urn:microsoft.com/office/officeart/2005/8/layout/vList4"/>
    <dgm:cxn modelId="{B3EBEA05-AF36-4EE4-A587-4DA33AFAACFC}" type="presParOf" srcId="{5EA3F9E2-B67C-4F79-9C35-D9D1F82F16F1}" destId="{8F1EC1D1-3AD9-4297-B928-EDFE08777F26}" srcOrd="6" destOrd="0" presId="urn:microsoft.com/office/officeart/2005/8/layout/vList4"/>
    <dgm:cxn modelId="{B06F1F0D-9335-436E-8F77-545653757745}" type="presParOf" srcId="{8F1EC1D1-3AD9-4297-B928-EDFE08777F26}" destId="{00A58727-207B-4356-82DD-F9068BD28245}" srcOrd="0" destOrd="0" presId="urn:microsoft.com/office/officeart/2005/8/layout/vList4"/>
    <dgm:cxn modelId="{CEE25431-B92A-4683-AA87-323EE807140D}" type="presParOf" srcId="{8F1EC1D1-3AD9-4297-B928-EDFE08777F26}" destId="{0DF62E77-213E-46C9-8BEF-E9539FB873DF}" srcOrd="1" destOrd="0" presId="urn:microsoft.com/office/officeart/2005/8/layout/vList4"/>
    <dgm:cxn modelId="{48AFAF4C-F1AA-42FE-B46B-79C6500AEE9D}" type="presParOf" srcId="{8F1EC1D1-3AD9-4297-B928-EDFE08777F26}" destId="{31D25A0B-55C0-4693-AC57-FB1B77882B5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3FDCA-E745-43CB-9A40-88E86B73B3FE}">
      <dsp:nvSpPr>
        <dsp:cNvPr id="0" name=""/>
        <dsp:cNvSpPr/>
      </dsp:nvSpPr>
      <dsp:spPr>
        <a:xfrm>
          <a:off x="0" y="0"/>
          <a:ext cx="8424936" cy="1305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项目背景简介</a:t>
          </a:r>
          <a:endParaRPr lang="zh-CN" altLang="en-US" sz="3400" kern="1200" dirty="0"/>
        </a:p>
      </dsp:txBody>
      <dsp:txXfrm>
        <a:off x="1815529" y="0"/>
        <a:ext cx="6609406" cy="1305426"/>
      </dsp:txXfrm>
    </dsp:sp>
    <dsp:sp modelId="{5B3D2165-507C-410F-BE87-707E3F8EC1D5}">
      <dsp:nvSpPr>
        <dsp:cNvPr id="0" name=""/>
        <dsp:cNvSpPr/>
      </dsp:nvSpPr>
      <dsp:spPr>
        <a:xfrm>
          <a:off x="130542" y="130542"/>
          <a:ext cx="1684987" cy="10443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C2415-99DF-4C2C-A69F-D636CDE4B3A5}">
      <dsp:nvSpPr>
        <dsp:cNvPr id="0" name=""/>
        <dsp:cNvSpPr/>
      </dsp:nvSpPr>
      <dsp:spPr>
        <a:xfrm>
          <a:off x="0" y="1435968"/>
          <a:ext cx="8424936" cy="1305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发现和定位问题</a:t>
          </a:r>
          <a:r>
            <a:rPr lang="en-US" altLang="zh-CN" sz="3400" kern="1200" dirty="0" smtClean="0"/>
            <a:t>_</a:t>
          </a:r>
          <a:r>
            <a:rPr lang="zh-CN" altLang="en-US" sz="3400" kern="1200" dirty="0" smtClean="0"/>
            <a:t>数据统计和数据跟踪</a:t>
          </a:r>
          <a:endParaRPr lang="zh-CN" altLang="en-US" sz="3400" kern="1200" dirty="0"/>
        </a:p>
      </dsp:txBody>
      <dsp:txXfrm>
        <a:off x="1815529" y="1435968"/>
        <a:ext cx="6609406" cy="1305426"/>
      </dsp:txXfrm>
    </dsp:sp>
    <dsp:sp modelId="{E67E0523-5FBD-4424-91AB-BF82ADE83A09}">
      <dsp:nvSpPr>
        <dsp:cNvPr id="0" name=""/>
        <dsp:cNvSpPr/>
      </dsp:nvSpPr>
      <dsp:spPr>
        <a:xfrm>
          <a:off x="130542" y="1566511"/>
          <a:ext cx="1684987" cy="10443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4E475-3F5D-4BDF-B78E-081CD3E40602}">
      <dsp:nvSpPr>
        <dsp:cNvPr id="0" name=""/>
        <dsp:cNvSpPr/>
      </dsp:nvSpPr>
      <dsp:spPr>
        <a:xfrm>
          <a:off x="0" y="2871937"/>
          <a:ext cx="8424936" cy="1305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Jumper</a:t>
          </a:r>
          <a:r>
            <a:rPr lang="zh-CN" altLang="en-US" sz="3400" kern="1200" dirty="0" smtClean="0"/>
            <a:t>消息丢失问题</a:t>
          </a:r>
          <a:endParaRPr lang="zh-CN" altLang="en-US" sz="3400" kern="1200" dirty="0"/>
        </a:p>
      </dsp:txBody>
      <dsp:txXfrm>
        <a:off x="1815529" y="2871937"/>
        <a:ext cx="6609406" cy="1305426"/>
      </dsp:txXfrm>
    </dsp:sp>
    <dsp:sp modelId="{96C01A90-475E-4205-9B3B-40A7E7C314A2}">
      <dsp:nvSpPr>
        <dsp:cNvPr id="0" name=""/>
        <dsp:cNvSpPr/>
      </dsp:nvSpPr>
      <dsp:spPr>
        <a:xfrm>
          <a:off x="130542" y="3002480"/>
          <a:ext cx="1684987" cy="10443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58727-207B-4356-82DD-F9068BD28245}">
      <dsp:nvSpPr>
        <dsp:cNvPr id="0" name=""/>
        <dsp:cNvSpPr/>
      </dsp:nvSpPr>
      <dsp:spPr>
        <a:xfrm>
          <a:off x="0" y="4250559"/>
          <a:ext cx="8424936" cy="1305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Kafka</a:t>
          </a:r>
          <a:r>
            <a:rPr lang="zh-CN" altLang="en-US" sz="3400" kern="1200" dirty="0" smtClean="0"/>
            <a:t>消息丢失问题</a:t>
          </a:r>
          <a:endParaRPr lang="zh-CN" altLang="en-US" sz="3400" kern="1200" dirty="0"/>
        </a:p>
      </dsp:txBody>
      <dsp:txXfrm>
        <a:off x="1815529" y="4250559"/>
        <a:ext cx="6609406" cy="1305426"/>
      </dsp:txXfrm>
    </dsp:sp>
    <dsp:sp modelId="{0DF62E77-213E-46C9-8BEF-E9539FB873DF}">
      <dsp:nvSpPr>
        <dsp:cNvPr id="0" name=""/>
        <dsp:cNvSpPr/>
      </dsp:nvSpPr>
      <dsp:spPr>
        <a:xfrm>
          <a:off x="130542" y="4438449"/>
          <a:ext cx="1684987" cy="104434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F92052-21A6-46A2-A216-A2627C7C736B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E9BF800A-7D59-461D-99AE-52FE59A097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95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569859-F19F-4497-896E-9E4BD2080BB2}" type="slidenum">
              <a:rPr lang="zh-CN" altLang="en-US" smtClean="0">
                <a:ea typeface="宋体" pitchFamily="2" charset="-122"/>
              </a:rPr>
              <a:pPr/>
              <a:t>1</a:t>
            </a:fld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12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3625A-B62A-43D4-885A-A2134484BFC2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9687-9E46-4E33-9E34-7CBB97D60E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D8BB-BB3D-4991-9459-082D199B42CD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DF982-3FFE-4957-B791-2987D335BB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70A8-DA8E-44BF-B613-F510FD8F79B6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67943-13A8-4752-9305-B5E3CD475C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06D67-95ED-474C-ABA9-2CEECB801C1D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40FD5-5C54-45D5-96F1-DD900637BA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1E7D3-BF49-4BE2-AA60-C223009B7E1B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E121-CBB5-495D-9094-7448E6B8C4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16B91-91F2-49E1-BDBA-49F96F3641A9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1888B-3B36-4251-A61D-FD98905419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F3DA4-E10B-4ED8-8547-159FC5773899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30378-EB6F-438E-912C-47147881D2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F1D33-0504-4B0B-B060-90CD1D08A338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C42A2-4FC6-45C9-9E30-F1B90A34FD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F7527-6E66-4CF4-834D-144AB6CC292E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45495-DA02-4B48-AB52-AEAE4FA98B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CA725-8EFA-49AD-8A3D-1AE97F1A0EB4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835B5-458F-49A9-9ED1-AEB3DEB3B7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B42DD-21A4-4AA9-97CA-887B93D141B6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4FE75-A660-4EA5-A7CA-CD97260C47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2A2CD958-8C6F-4644-B1CD-1E5E0424BA72}" type="datetimeFigureOut">
              <a:rPr lang="zh-CN" altLang="en-US"/>
              <a:pPr>
                <a:defRPr/>
              </a:pPr>
              <a:t>2016/5/6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F8C34D7A-2A4E-4B03-8E82-E2572E8C9F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宋体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宋体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宋体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宋体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宋体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oms.yihaodian.com.cn/detector-monitor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2875" y="2363143"/>
            <a:ext cx="8858250" cy="1785937"/>
          </a:xfrm>
          <a:prstGeom prst="roundRect">
            <a:avLst>
              <a:gd name="adj" fmla="val 12033"/>
            </a:avLst>
          </a:prstGeom>
          <a:solidFill>
            <a:schemeClr val="bg1"/>
          </a:solidFill>
          <a:ln>
            <a:noFill/>
          </a:ln>
          <a:effectLst>
            <a:outerShdw blurRad="762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492896"/>
            <a:ext cx="60150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Storm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上订阅和处理消息问题解决分享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           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吴文祺  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				           2016.04.12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4725" y="2500313"/>
            <a:ext cx="7334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20063" y="2500313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0813" y="3257550"/>
            <a:ext cx="762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34250" y="3265488"/>
            <a:ext cx="735013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20063" y="3571875"/>
            <a:ext cx="428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48688" y="3265488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2238" y="2471738"/>
            <a:ext cx="785812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2" descr="C:\Users\wenshitao\Desktop\1号店 LOGO\1STORE 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0338" y="2490788"/>
            <a:ext cx="7175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4" descr="C:\Users\wenshitao\Desktop\1STORE 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63888" y="620688"/>
            <a:ext cx="1931988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4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Jumper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消息丢失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504" y="83671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Jumper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消息丢失原因：</a:t>
            </a:r>
            <a:r>
              <a:rPr lang="zh-CN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（在</a:t>
            </a:r>
            <a:r>
              <a:rPr lang="en-US" altLang="zh-CN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OMS</a:t>
            </a:r>
            <a:r>
              <a:rPr lang="zh-CN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监控系统演示：如何查看是否有陌生的消费者共用了</a:t>
            </a:r>
            <a:r>
              <a:rPr lang="en-US" altLang="zh-CN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consumerId</a:t>
            </a:r>
            <a:r>
              <a:rPr lang="zh-CN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/>
              <a:t>对于消费同一个主题的消息的不同应用，要使用不同的</a:t>
            </a:r>
            <a:r>
              <a:rPr lang="en-US" altLang="zh-CN" dirty="0" err="1" smtClean="0"/>
              <a:t>consumerId</a:t>
            </a:r>
            <a:r>
              <a:rPr lang="zh-CN" altLang="en-US" dirty="0" smtClean="0"/>
              <a:t>，如果使用同一个</a:t>
            </a:r>
            <a:r>
              <a:rPr lang="en-US" altLang="zh-CN" dirty="0" err="1" smtClean="0"/>
              <a:t>consumerId</a:t>
            </a:r>
            <a:r>
              <a:rPr lang="zh-CN" altLang="en-US" dirty="0" smtClean="0"/>
              <a:t>，会使得消息被分摊到不同的应用，从而使得该</a:t>
            </a:r>
            <a:r>
              <a:rPr lang="en-US" altLang="zh-CN" dirty="0" err="1" smtClean="0"/>
              <a:t>consumerId</a:t>
            </a:r>
            <a:r>
              <a:rPr lang="zh-CN" altLang="en-US" dirty="0" smtClean="0"/>
              <a:t>对应所有应用都没有消费到全量的消息。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59632" y="3212976"/>
            <a:ext cx="6299103" cy="2677070"/>
            <a:chOff x="291293" y="3056186"/>
            <a:chExt cx="6299103" cy="2677070"/>
          </a:xfrm>
        </p:grpSpPr>
        <p:sp>
          <p:nvSpPr>
            <p:cNvPr id="5" name="左大括号 4"/>
            <p:cNvSpPr/>
            <p:nvPr/>
          </p:nvSpPr>
          <p:spPr>
            <a:xfrm>
              <a:off x="5231782" y="3206589"/>
              <a:ext cx="216024" cy="174096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510276" y="3056186"/>
              <a:ext cx="1080120" cy="444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机器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10276" y="3861048"/>
              <a:ext cx="1080120" cy="444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机器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510276" y="4700437"/>
              <a:ext cx="1080120" cy="444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机器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805544" y="3861048"/>
              <a:ext cx="2342520" cy="484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consumerId</a:t>
              </a:r>
              <a:r>
                <a:rPr lang="en-US" altLang="zh-CN" dirty="0" smtClean="0"/>
                <a:t>=</a:t>
              </a:r>
              <a:r>
                <a:rPr lang="en-US" altLang="zh-CN" dirty="0" err="1" smtClean="0"/>
                <a:t>dsp</a:t>
              </a:r>
              <a:endParaRPr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05544" y="5229199"/>
              <a:ext cx="2342520" cy="5040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consumerId</a:t>
              </a:r>
              <a:r>
                <a:rPr lang="en-US" altLang="zh-CN" dirty="0" smtClean="0"/>
                <a:t>=</a:t>
              </a:r>
              <a:r>
                <a:rPr lang="en-US" altLang="zh-CN" dirty="0" err="1" smtClean="0"/>
                <a:t>edm</a:t>
              </a:r>
              <a:endParaRPr lang="zh-CN" altLang="en-US" dirty="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291293" y="4309969"/>
              <a:ext cx="2227664" cy="7200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Jumper</a:t>
              </a:r>
              <a:r>
                <a:rPr lang="zh-CN" altLang="en-US" dirty="0" smtClean="0"/>
                <a:t>消息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597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Jumper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消息丢失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4508" y="692696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、进入监控中心：</a:t>
            </a:r>
            <a:r>
              <a:rPr lang="zh-CN" altLang="en-US" dirty="0" smtClean="0">
                <a:hlinkClick r:id="rId2"/>
              </a:rPr>
              <a:t>http</a:t>
            </a:r>
            <a:r>
              <a:rPr lang="zh-CN" altLang="en-US" dirty="0">
                <a:hlinkClick r:id="rId2"/>
              </a:rPr>
              <a:t>://oms.yihaodian.com.cn/detector-monitor/index.</a:t>
            </a:r>
            <a:r>
              <a:rPr lang="zh-CN" altLang="en-US" dirty="0" smtClean="0">
                <a:hlinkClick r:id="rId2"/>
              </a:rPr>
              <a:t>html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、进入</a:t>
            </a:r>
            <a:r>
              <a:rPr lang="en-US" altLang="zh-CN" dirty="0" smtClean="0"/>
              <a:t>jumper =&gt; </a:t>
            </a:r>
            <a:r>
              <a:rPr lang="zh-CN" altLang="en-US" dirty="0" smtClean="0"/>
              <a:t>消费者报表 ，找到你订阅的消息的</a:t>
            </a:r>
            <a:r>
              <a:rPr lang="en-US" altLang="zh-CN" dirty="0" smtClean="0"/>
              <a:t>topic </a:t>
            </a:r>
            <a:r>
              <a:rPr lang="zh-CN" altLang="en-US" dirty="0" smtClean="0"/>
              <a:t>，在其下可以找到你使用的</a:t>
            </a:r>
            <a:r>
              <a:rPr lang="en-US" altLang="zh-CN" dirty="0" err="1" smtClean="0"/>
              <a:t>consumerId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、在其下的结点是</a:t>
            </a:r>
            <a:r>
              <a:rPr lang="en-US" altLang="zh-CN" dirty="0" smtClean="0"/>
              <a:t>jumper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broker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，点击后，在右边可以查看到使用这个</a:t>
            </a:r>
            <a:r>
              <a:rPr lang="en-US" altLang="zh-CN" dirty="0" err="1" smtClean="0"/>
              <a:t>consumerId</a:t>
            </a:r>
            <a:r>
              <a:rPr lang="zh-CN" altLang="en-US" dirty="0" smtClean="0"/>
              <a:t>在消费消息的所有机器的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，（如图），这样就可以判断这些机器是否正好就是你的程序所在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，如果不是，可能就是有其他程序也在使用相同的</a:t>
            </a:r>
            <a:r>
              <a:rPr lang="en-US" altLang="zh-CN" dirty="0" err="1" smtClean="0"/>
              <a:t>consumerId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和你共同消费消息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4021"/>
            <a:ext cx="107632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2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+mj-cs"/>
              </a:rPr>
              <a:t>K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afka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消息丢失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131" y="428902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TopologyBuilder </a:t>
            </a:r>
            <a:r>
              <a:rPr lang="zh-CN" altLang="en-US" dirty="0"/>
              <a:t>builder = new TopologyBuilder()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sz="2400" dirty="0"/>
              <a:t>builder.</a:t>
            </a:r>
            <a:r>
              <a:rPr lang="zh-CN" altLang="en-US" sz="2400" b="1" dirty="0"/>
              <a:t>setSpout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“</a:t>
            </a:r>
            <a:r>
              <a:rPr lang="en-US" altLang="zh-CN" sz="2400" dirty="0" smtClean="0">
                <a:solidFill>
                  <a:srgbClr val="C00000"/>
                </a:solidFill>
              </a:rPr>
              <a:t>spout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, </a:t>
            </a:r>
            <a:r>
              <a:rPr lang="zh-CN" altLang="en-US" sz="2400" b="1" dirty="0"/>
              <a:t>new KafkaSpout(spoutConf),</a:t>
            </a:r>
            <a:r>
              <a:rPr lang="zh-CN" altLang="en-US" sz="2400" dirty="0">
                <a:solidFill>
                  <a:schemeClr val="accent3"/>
                </a:solidFill>
              </a:rPr>
              <a:t>2</a:t>
            </a:r>
            <a:r>
              <a:rPr lang="zh-CN" altLang="en-US" sz="2400" dirty="0"/>
              <a:t>);</a:t>
            </a:r>
          </a:p>
          <a:p>
            <a:r>
              <a:rPr lang="zh-CN" altLang="en-US" sz="2400" dirty="0"/>
              <a:t>builder.</a:t>
            </a:r>
            <a:r>
              <a:rPr lang="zh-CN" altLang="en-US" sz="2400" b="1" dirty="0"/>
              <a:t>setBolt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“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boltA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, </a:t>
            </a:r>
            <a:r>
              <a:rPr lang="zh-CN" altLang="en-US" sz="2400" b="1" dirty="0"/>
              <a:t>new </a:t>
            </a:r>
            <a:r>
              <a:rPr lang="zh-CN" altLang="en-US" sz="2400" b="1" dirty="0" smtClean="0"/>
              <a:t>Bolt</a:t>
            </a:r>
            <a:r>
              <a:rPr lang="en-US" altLang="zh-CN" sz="2400" b="1" dirty="0"/>
              <a:t>A</a:t>
            </a:r>
            <a:r>
              <a:rPr lang="zh-CN" altLang="en-US" sz="2400" b="1" dirty="0" smtClean="0"/>
              <a:t>(),</a:t>
            </a:r>
            <a:r>
              <a:rPr lang="zh-CN" altLang="en-US" sz="2400" dirty="0">
                <a:solidFill>
                  <a:schemeClr val="accent3"/>
                </a:solidFill>
              </a:rPr>
              <a:t>3</a:t>
            </a:r>
            <a:r>
              <a:rPr lang="zh-CN" altLang="en-US" sz="2400" dirty="0"/>
              <a:t>).</a:t>
            </a:r>
            <a:r>
              <a:rPr lang="zh-CN" altLang="en-US" sz="2400" b="1" dirty="0"/>
              <a:t>shuffleGrouping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“</a:t>
            </a:r>
            <a:r>
              <a:rPr lang="zh-CN" altLang="en-US" sz="2400" dirty="0" smtClean="0">
                <a:solidFill>
                  <a:srgbClr val="C00000"/>
                </a:solidFill>
              </a:rPr>
              <a:t>spout</a:t>
            </a:r>
            <a:r>
              <a:rPr lang="zh-CN" altLang="en-US" sz="2400" dirty="0"/>
              <a:t>");</a:t>
            </a:r>
          </a:p>
          <a:p>
            <a:r>
              <a:rPr lang="zh-CN" altLang="en-US" sz="2400" dirty="0"/>
              <a:t>builder.</a:t>
            </a:r>
            <a:r>
              <a:rPr lang="zh-CN" altLang="en-US" sz="2400" b="1" dirty="0"/>
              <a:t>setBolt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“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boltB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, </a:t>
            </a:r>
            <a:r>
              <a:rPr lang="zh-CN" altLang="en-US" sz="2400" b="1" dirty="0"/>
              <a:t>new </a:t>
            </a:r>
            <a:r>
              <a:rPr lang="en-US" altLang="zh-CN" sz="2400" b="1" dirty="0" err="1" smtClean="0"/>
              <a:t>BoltB</a:t>
            </a:r>
            <a:r>
              <a:rPr lang="zh-CN" altLang="en-US" sz="2400" b="1" dirty="0" smtClean="0"/>
              <a:t>(),</a:t>
            </a:r>
            <a:r>
              <a:rPr lang="zh-CN" altLang="en-US" sz="2400" dirty="0">
                <a:solidFill>
                  <a:schemeClr val="accent3"/>
                </a:solidFill>
              </a:rPr>
              <a:t>4</a:t>
            </a:r>
            <a:r>
              <a:rPr lang="zh-CN" altLang="en-US" sz="2400" dirty="0"/>
              <a:t>).</a:t>
            </a:r>
            <a:r>
              <a:rPr lang="zh-CN" altLang="en-US" sz="2400" b="1" dirty="0"/>
              <a:t>shuffleGrouping</a:t>
            </a:r>
            <a:r>
              <a:rPr lang="zh-CN" altLang="en-US" sz="2400" dirty="0"/>
              <a:t>("</a:t>
            </a:r>
            <a:r>
              <a:rPr lang="zh-CN" altLang="en-US" sz="2400" dirty="0">
                <a:solidFill>
                  <a:srgbClr val="C00000"/>
                </a:solidFill>
              </a:rPr>
              <a:t>boltA</a:t>
            </a:r>
            <a:r>
              <a:rPr lang="zh-CN" altLang="en-US" sz="2400" dirty="0" smtClean="0"/>
              <a:t>")</a:t>
            </a:r>
            <a:r>
              <a:rPr lang="en-US" altLang="zh-CN" sz="2400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err="1"/>
              <a:t>StormSubmitter.</a:t>
            </a:r>
            <a:r>
              <a:rPr lang="en-US" altLang="zh-CN" i="1" dirty="0" err="1"/>
              <a:t>submitTopology</a:t>
            </a:r>
            <a:r>
              <a:rPr lang="en-US" altLang="zh-CN" i="1" dirty="0" smtClean="0"/>
              <a:t>(“</a:t>
            </a:r>
            <a:r>
              <a:rPr lang="en-US" altLang="zh-CN" i="1" dirty="0" err="1" smtClean="0"/>
              <a:t>testTopology</a:t>
            </a:r>
            <a:r>
              <a:rPr lang="en-US" altLang="zh-CN" i="1" dirty="0" smtClean="0"/>
              <a:t>”, </a:t>
            </a:r>
            <a:r>
              <a:rPr lang="en-US" altLang="zh-CN" i="1" dirty="0" err="1"/>
              <a:t>conf</a:t>
            </a:r>
            <a:r>
              <a:rPr lang="en-US" altLang="zh-CN" i="1" dirty="0"/>
              <a:t>, </a:t>
            </a:r>
            <a:r>
              <a:rPr lang="en-US" altLang="zh-CN" i="1" dirty="0" err="1"/>
              <a:t>builder.createTopology</a:t>
            </a:r>
            <a:r>
              <a:rPr lang="en-US" altLang="zh-CN" i="1" dirty="0"/>
              <a:t>());</a:t>
            </a:r>
            <a:endParaRPr lang="zh-CN" altLang="en-US" dirty="0"/>
          </a:p>
        </p:txBody>
      </p:sp>
      <p:sp>
        <p:nvSpPr>
          <p:cNvPr id="16" name="标题 1"/>
          <p:cNvSpPr txBox="1">
            <a:spLocks/>
          </p:cNvSpPr>
          <p:nvPr/>
        </p:nvSpPr>
        <p:spPr bwMode="auto">
          <a:xfrm>
            <a:off x="0" y="3616151"/>
            <a:ext cx="88924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Kafka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消息丢失原因：</a:t>
            </a:r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（</a:t>
            </a:r>
            <a:r>
              <a:rPr lang="en-US" altLang="zh-CN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StormUI</a:t>
            </a:r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实际演示：如何查看各个结点是否成功运行）</a:t>
            </a:r>
            <a:endParaRPr lang="en-US" altLang="zh-CN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eaLnBrk="0" hangingPunct="0"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+mj-cs"/>
              </a:rPr>
              <a:t>因为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+mj-cs"/>
              </a:rPr>
              <a:t>Storm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+mj-cs"/>
              </a:rPr>
              <a:t>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+mj-cs"/>
              </a:rPr>
              <a:t>spout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+mj-cs"/>
              </a:rPr>
              <a:t>结点或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+mj-cs"/>
              </a:rPr>
              <a:t>bolt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+mj-cs"/>
              </a:rPr>
              <a:t>结点失败导致的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+mj-cs"/>
              </a:rPr>
              <a:t>kafka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+mj-cs"/>
              </a:rPr>
              <a:t>消息丢失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8887" y="692696"/>
            <a:ext cx="8503593" cy="2736304"/>
            <a:chOff x="388887" y="692696"/>
            <a:chExt cx="8503593" cy="2736304"/>
          </a:xfrm>
        </p:grpSpPr>
        <p:grpSp>
          <p:nvGrpSpPr>
            <p:cNvPr id="2" name="组合 1"/>
            <p:cNvGrpSpPr/>
            <p:nvPr/>
          </p:nvGrpSpPr>
          <p:grpSpPr>
            <a:xfrm>
              <a:off x="388887" y="908720"/>
              <a:ext cx="7927529" cy="2376264"/>
              <a:chOff x="388887" y="908720"/>
              <a:chExt cx="7927529" cy="2376264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2915816" y="908720"/>
                <a:ext cx="5400600" cy="2376264"/>
                <a:chOff x="539552" y="1268760"/>
                <a:chExt cx="5400600" cy="2376264"/>
              </a:xfrm>
            </p:grpSpPr>
            <p:sp>
              <p:nvSpPr>
                <p:cNvPr id="6" name="圆角矩形 5"/>
                <p:cNvSpPr/>
                <p:nvPr/>
              </p:nvSpPr>
              <p:spPr>
                <a:xfrm>
                  <a:off x="539552" y="1916832"/>
                  <a:ext cx="792088" cy="43204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spout</a:t>
                  </a:r>
                  <a:endParaRPr lang="zh-CN" altLang="en-US" dirty="0"/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539552" y="2564904"/>
                  <a:ext cx="792088" cy="43204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spout</a:t>
                  </a:r>
                  <a:endParaRPr lang="zh-CN" altLang="en-US" dirty="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636199" y="1412776"/>
                  <a:ext cx="1080120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boltA</a:t>
                  </a:r>
                  <a:endParaRPr lang="zh-CN" altLang="en-US" dirty="0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2634433" y="2204864"/>
                  <a:ext cx="1080120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boltA</a:t>
                  </a:r>
                  <a:endParaRPr lang="zh-CN" altLang="en-US" dirty="0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2627784" y="2996952"/>
                  <a:ext cx="1080120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boltA</a:t>
                  </a:r>
                  <a:endParaRPr lang="zh-CN" altLang="en-US" dirty="0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4860032" y="1268760"/>
                  <a:ext cx="1080120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boltB</a:t>
                  </a:r>
                  <a:endParaRPr lang="zh-CN" altLang="en-US" dirty="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860032" y="1916832"/>
                  <a:ext cx="1080120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boltB</a:t>
                  </a:r>
                  <a:endParaRPr lang="zh-CN" altLang="en-US" dirty="0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4860032" y="2492896"/>
                  <a:ext cx="1080120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boltB</a:t>
                  </a:r>
                  <a:endParaRPr lang="zh-CN" altLang="en-US" dirty="0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4860032" y="3140968"/>
                  <a:ext cx="1080120" cy="5040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boltB</a:t>
                  </a:r>
                  <a:endParaRPr lang="zh-CN" altLang="en-US" dirty="0"/>
                </a:p>
              </p:txBody>
            </p:sp>
            <p:sp>
              <p:nvSpPr>
                <p:cNvPr id="8" name="右箭头 7"/>
                <p:cNvSpPr/>
                <p:nvPr/>
              </p:nvSpPr>
              <p:spPr>
                <a:xfrm>
                  <a:off x="1525269" y="2145204"/>
                  <a:ext cx="958499" cy="72008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队列</a:t>
                  </a:r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38" name="右箭头 37"/>
                <p:cNvSpPr/>
                <p:nvPr/>
              </p:nvSpPr>
              <p:spPr>
                <a:xfrm>
                  <a:off x="3865218" y="2113227"/>
                  <a:ext cx="994814" cy="72008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队列</a:t>
                  </a:r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</p:grpSp>
          <p:sp>
            <p:nvSpPr>
              <p:cNvPr id="21" name="右箭头 20"/>
              <p:cNvSpPr/>
              <p:nvPr/>
            </p:nvSpPr>
            <p:spPr>
              <a:xfrm>
                <a:off x="388887" y="1736812"/>
                <a:ext cx="2238897" cy="7200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Kafka</a:t>
                </a:r>
                <a:r>
                  <a:rPr lang="zh-CN" altLang="en-US" dirty="0" smtClean="0"/>
                  <a:t>消息</a:t>
                </a:r>
                <a:endParaRPr lang="zh-CN" altLang="en-US" dirty="0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2771800" y="692696"/>
              <a:ext cx="6120680" cy="273630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9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可能会用到的联系人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31" y="112474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Storm  </a:t>
            </a:r>
            <a:r>
              <a:rPr lang="zh-CN" altLang="en-US" dirty="0" smtClean="0">
                <a:solidFill>
                  <a:srgbClr val="FF0000"/>
                </a:solidFill>
              </a:rPr>
              <a:t>、 </a:t>
            </a:r>
            <a:r>
              <a:rPr lang="en-US" altLang="zh-CN" dirty="0" smtClean="0">
                <a:solidFill>
                  <a:srgbClr val="FF0000"/>
                </a:solidFill>
              </a:rPr>
              <a:t>Kafka</a:t>
            </a:r>
            <a:r>
              <a:rPr lang="zh-CN" altLang="en-US" dirty="0" smtClean="0">
                <a:solidFill>
                  <a:srgbClr val="FF0000"/>
                </a:solidFill>
              </a:rPr>
              <a:t>：黄奉线、王文彪、单宏杰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Jumper </a:t>
            </a:r>
            <a:r>
              <a:rPr lang="zh-CN" altLang="en-US" dirty="0" smtClean="0">
                <a:solidFill>
                  <a:srgbClr val="FF0000"/>
                </a:solidFill>
              </a:rPr>
              <a:t>： </a:t>
            </a:r>
            <a:r>
              <a:rPr lang="en-US" altLang="zh-CN" dirty="0" err="1" smtClean="0">
                <a:solidFill>
                  <a:srgbClr val="FF0000"/>
                </a:solidFill>
              </a:rPr>
              <a:t>it_mq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rtx</a:t>
            </a:r>
            <a:r>
              <a:rPr lang="zh-CN" altLang="en-US" dirty="0" smtClean="0">
                <a:solidFill>
                  <a:srgbClr val="FF0000"/>
                </a:solidFill>
              </a:rPr>
              <a:t>专门的</a:t>
            </a:r>
            <a:r>
              <a:rPr lang="en-US" altLang="zh-CN" dirty="0" smtClean="0">
                <a:solidFill>
                  <a:srgbClr val="FF0000"/>
                </a:solidFill>
              </a:rPr>
              <a:t>jumper</a:t>
            </a:r>
            <a:r>
              <a:rPr lang="zh-CN" altLang="en-US" dirty="0" smtClean="0">
                <a:solidFill>
                  <a:srgbClr val="FF0000"/>
                </a:solidFill>
              </a:rPr>
              <a:t>问题处理账号，每天都有人值班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订单消息 ： 唐珊聪、邓桥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Tracker</a:t>
            </a:r>
            <a:r>
              <a:rPr lang="zh-CN" altLang="en-US" dirty="0" smtClean="0">
                <a:solidFill>
                  <a:srgbClr val="FF0000"/>
                </a:solidFill>
              </a:rPr>
              <a:t>消息 ： 张飞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Ycache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redis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： 王明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Hbase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hadoop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hive </a:t>
            </a:r>
            <a:r>
              <a:rPr lang="zh-CN" altLang="en-US" dirty="0" smtClean="0">
                <a:solidFill>
                  <a:srgbClr val="FF0000"/>
                </a:solidFill>
              </a:rPr>
              <a:t>： 夏锐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A8F3A-53CD-4318-BE94-3634AB973F52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899592" y="1357313"/>
            <a:ext cx="7248276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endParaRPr lang="en-US" altLang="zh-CN" sz="54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ctr" eaLnBrk="0" hangingPunct="0">
              <a:defRPr/>
            </a:pPr>
            <a:r>
              <a:rPr lang="en-US" altLang="zh-CN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Thank You &amp; QA</a:t>
            </a:r>
          </a:p>
          <a:p>
            <a:pPr algn="ctr" eaLnBrk="0" hangingPunct="0">
              <a:defRPr/>
            </a:pPr>
            <a:endParaRPr lang="en-US" altLang="zh-CN" sz="5400" b="1" dirty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ctr" eaLnBrk="0" hangingPunct="0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我现在愿意接受您的任何问题</a:t>
            </a:r>
            <a:endParaRPr lang="en-US" altLang="zh-CN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ctr" eaLnBrk="0" hangingPunct="0">
              <a:defRPr/>
            </a:pPr>
            <a:endParaRPr lang="en-US" altLang="zh-CN" sz="1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32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目录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24331624"/>
              </p:ext>
            </p:extLst>
          </p:nvPr>
        </p:nvGraphicFramePr>
        <p:xfrm>
          <a:off x="251520" y="764704"/>
          <a:ext cx="8424936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3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项目简介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业务简介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0" y="518099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第三方</a:t>
            </a:r>
            <a:r>
              <a:rPr lang="en-US" altLang="zh-CN" dirty="0" smtClean="0"/>
              <a:t>DSP </a:t>
            </a:r>
            <a:r>
              <a:rPr lang="en-US" altLang="zh-CN" dirty="0" err="1" smtClean="0"/>
              <a:t>Criteo</a:t>
            </a:r>
            <a:r>
              <a:rPr lang="zh-CN" altLang="en-US" dirty="0"/>
              <a:t>对接，</a:t>
            </a:r>
            <a:r>
              <a:rPr lang="zh-CN" altLang="en-US" dirty="0" smtClean="0"/>
              <a:t>实现智能化、自动化广告投放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、目标客户：已经在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号店产生过行为（有</a:t>
            </a:r>
            <a:r>
              <a:rPr lang="en-US" altLang="zh-CN" dirty="0" smtClean="0"/>
              <a:t>.yhd.com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，有</a:t>
            </a:r>
            <a:r>
              <a:rPr lang="en-US" altLang="zh-CN" dirty="0" err="1" smtClean="0"/>
              <a:t>guid</a:t>
            </a:r>
            <a:r>
              <a:rPr lang="zh-CN" altLang="en-US" dirty="0" smtClean="0"/>
              <a:t>）用户。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、针对目标客户，投放的广告是基于其在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号店的行为信息的智能化推荐产品。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全流程自动化</a:t>
            </a:r>
            <a:r>
              <a:rPr lang="zh-CN" altLang="en-US" dirty="0" smtClean="0"/>
              <a:t>，整个广告投放过程都由有</a:t>
            </a:r>
            <a:r>
              <a:rPr lang="zh-CN" altLang="en-US" dirty="0"/>
              <a:t>程序</a:t>
            </a:r>
            <a:r>
              <a:rPr lang="zh-CN" altLang="en-US" dirty="0" smtClean="0"/>
              <a:t>完成了。</a:t>
            </a:r>
            <a:endParaRPr lang="en-US" altLang="zh-CN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903462" y="1340768"/>
            <a:ext cx="4828778" cy="3096344"/>
            <a:chOff x="1619672" y="908720"/>
            <a:chExt cx="4828778" cy="3096344"/>
          </a:xfrm>
        </p:grpSpPr>
        <p:sp>
          <p:nvSpPr>
            <p:cNvPr id="21" name="矩形 20"/>
            <p:cNvSpPr/>
            <p:nvPr/>
          </p:nvSpPr>
          <p:spPr>
            <a:xfrm>
              <a:off x="1619672" y="908720"/>
              <a:ext cx="868338" cy="3096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r>
                <a:rPr lang="zh-CN" altLang="en-US" dirty="0" smtClean="0"/>
                <a:t>号店</a:t>
              </a:r>
              <a:endParaRPr lang="en-US" altLang="zh-CN" dirty="0" smtClean="0"/>
            </a:p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580112" y="908720"/>
              <a:ext cx="868338" cy="3096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Criteo</a:t>
              </a:r>
              <a:endParaRPr lang="zh-CN" altLang="en-US" dirty="0"/>
            </a:p>
          </p:txBody>
        </p:sp>
        <p:sp>
          <p:nvSpPr>
            <p:cNvPr id="23" name="左右箭头 22"/>
            <p:cNvSpPr/>
            <p:nvPr/>
          </p:nvSpPr>
          <p:spPr>
            <a:xfrm>
              <a:off x="2843808" y="1196752"/>
              <a:ext cx="2304256" cy="5760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Cookie_Mapping</a:t>
              </a:r>
              <a:endParaRPr lang="zh-CN" altLang="en-US" dirty="0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2843808" y="2276872"/>
              <a:ext cx="2304256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产品</a:t>
              </a:r>
              <a:r>
                <a:rPr lang="en-US" altLang="zh-CN" dirty="0" smtClean="0"/>
                <a:t>feed</a:t>
              </a:r>
              <a:r>
                <a:rPr lang="zh-CN" altLang="en-US" dirty="0" smtClean="0"/>
                <a:t>推送</a:t>
              </a:r>
              <a:endParaRPr lang="zh-CN" altLang="en-US" dirty="0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2843808" y="3182847"/>
              <a:ext cx="2304256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实时用户行为信息推送</a:t>
              </a:r>
              <a:endParaRPr lang="zh-CN" alt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37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项目简介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+mj-cs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数据流程简介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7504" y="4258331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分三个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程序，功能说明：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、从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中</a:t>
            </a:r>
            <a:r>
              <a:rPr lang="en-US" altLang="zh-CN" dirty="0" smtClean="0"/>
              <a:t>topic=tracker</a:t>
            </a:r>
            <a:r>
              <a:rPr lang="zh-CN" altLang="en-US" dirty="0" smtClean="0"/>
              <a:t>日志消息筛选首页、详情页、购物车的浏览行为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、从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中</a:t>
            </a:r>
            <a:r>
              <a:rPr lang="en-US" altLang="zh-CN" dirty="0" smtClean="0"/>
              <a:t>topic=</a:t>
            </a:r>
            <a:r>
              <a:rPr lang="en-US" altLang="zh-CN" dirty="0" err="1" smtClean="0"/>
              <a:t>tracker_related</a:t>
            </a:r>
            <a:r>
              <a:rPr lang="zh-CN" altLang="en-US" dirty="0" smtClean="0"/>
              <a:t>曝光日志消息中筛选列表页的浏览行为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、从</a:t>
            </a:r>
            <a:r>
              <a:rPr lang="en-US" altLang="zh-CN" dirty="0" smtClean="0"/>
              <a:t>jumper</a:t>
            </a:r>
            <a:r>
              <a:rPr lang="zh-CN" altLang="en-US" dirty="0" smtClean="0"/>
              <a:t>订单消息</a:t>
            </a:r>
            <a:r>
              <a:rPr lang="en-US" altLang="zh-CN" dirty="0" err="1" smtClean="0"/>
              <a:t>gos_create_so</a:t>
            </a:r>
            <a:r>
              <a:rPr lang="zh-CN" altLang="en-US" dirty="0" smtClean="0"/>
              <a:t>中筛选下单行为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分别获取各个行为的必要信息（用户和产品信息）后，组装成</a:t>
            </a:r>
            <a:r>
              <a:rPr lang="en-US" altLang="zh-CN" dirty="0" err="1" smtClean="0"/>
              <a:t>criteo</a:t>
            </a:r>
            <a:r>
              <a:rPr lang="zh-CN" altLang="en-US" dirty="0" smtClean="0"/>
              <a:t>指定格式的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报文，通过其提供的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接口推送</a:t>
            </a:r>
            <a:endParaRPr lang="en-US" altLang="zh-CN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53505" y="908720"/>
            <a:ext cx="9054999" cy="3172282"/>
            <a:chOff x="107504" y="908720"/>
            <a:chExt cx="9054999" cy="3172282"/>
          </a:xfrm>
        </p:grpSpPr>
        <p:sp>
          <p:nvSpPr>
            <p:cNvPr id="6" name="矩形 5"/>
            <p:cNvSpPr/>
            <p:nvPr/>
          </p:nvSpPr>
          <p:spPr>
            <a:xfrm>
              <a:off x="107504" y="908720"/>
              <a:ext cx="868338" cy="3096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前台页面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000178" y="908720"/>
              <a:ext cx="1296144" cy="1382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 smtClean="0"/>
                <a:t>Kafka</a:t>
              </a:r>
              <a:endParaRPr lang="en-US" altLang="zh-CN" sz="1400" dirty="0" smtClean="0"/>
            </a:p>
            <a:p>
              <a:pPr algn="ctr"/>
              <a:r>
                <a:rPr lang="en-US" altLang="zh-CN" sz="1400" dirty="0" smtClean="0"/>
                <a:t>Tracker</a:t>
              </a:r>
            </a:p>
            <a:p>
              <a:pPr algn="ctr"/>
              <a:r>
                <a:rPr lang="en-US" altLang="zh-CN" sz="1200" dirty="0" err="1" smtClean="0"/>
                <a:t>Tracker_related</a:t>
              </a:r>
              <a:endParaRPr lang="zh-CN" altLang="en-US" sz="12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000178" y="2622768"/>
              <a:ext cx="1296144" cy="1382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Jumper</a:t>
              </a:r>
            </a:p>
            <a:p>
              <a:pPr algn="ctr"/>
              <a:r>
                <a:rPr lang="en-US" altLang="zh-CN" sz="1400" dirty="0" err="1" smtClean="0"/>
                <a:t>Gos_create_so</a:t>
              </a:r>
              <a:endParaRPr lang="zh-CN" altLang="en-US" sz="1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160418" y="1765744"/>
              <a:ext cx="1296144" cy="1382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rgbClr val="FFFF00"/>
                  </a:solidFill>
                </a:rPr>
                <a:t>Storm</a:t>
              </a:r>
            </a:p>
            <a:p>
              <a:pPr algn="ctr"/>
              <a:r>
                <a:rPr lang="zh-CN" altLang="en-US" dirty="0" smtClean="0">
                  <a:solidFill>
                    <a:srgbClr val="FFFF00"/>
                  </a:solidFill>
                </a:rPr>
                <a:t>订阅消息筛选行为进行推送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226399" y="2028727"/>
              <a:ext cx="936104" cy="8293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 smtClean="0"/>
                <a:t>Criteo</a:t>
              </a:r>
              <a:endParaRPr lang="zh-CN" altLang="en-US" sz="2400" dirty="0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57358" y="3121084"/>
              <a:ext cx="504056" cy="3041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1097607" y="1556792"/>
              <a:ext cx="504056" cy="3041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右箭头 12"/>
            <p:cNvSpPr/>
            <p:nvPr/>
          </p:nvSpPr>
          <p:spPr>
            <a:xfrm>
              <a:off x="5516354" y="2260799"/>
              <a:ext cx="504056" cy="3041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7596336" y="2318662"/>
              <a:ext cx="504056" cy="3041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30053" y="2698706"/>
              <a:ext cx="1296144" cy="1382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/>
                <a:t>订单系统</a:t>
              </a:r>
              <a:endParaRPr lang="zh-CN" altLang="en-US" sz="32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45679" y="1061120"/>
              <a:ext cx="1296144" cy="1382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Tracker</a:t>
              </a:r>
              <a:r>
                <a:rPr lang="zh-CN" altLang="en-US" sz="3200" dirty="0" smtClean="0"/>
                <a:t>系统</a:t>
              </a:r>
              <a:endParaRPr lang="zh-CN" altLang="en-US" sz="3200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3257847" y="1556792"/>
              <a:ext cx="504056" cy="3041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3261159" y="3136994"/>
              <a:ext cx="504056" cy="3041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01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发现和定位问题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+mj-cs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数据跟踪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31" y="606277"/>
            <a:ext cx="91440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一、跟踪措施。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/>
              <a:t>为了便于实时性测试和</a:t>
            </a:r>
            <a:r>
              <a:rPr lang="zh-CN" altLang="en-US" dirty="0"/>
              <a:t>行为捕捉</a:t>
            </a:r>
            <a:r>
              <a:rPr lang="zh-CN" altLang="en-US" dirty="0" smtClean="0"/>
              <a:t>逻辑本地测试，一开始上线就设置了如下两个数据跟踪措施：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、在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dmp_json</a:t>
            </a:r>
            <a:r>
              <a:rPr lang="zh-CN" altLang="en-US" dirty="0" smtClean="0"/>
              <a:t>记录推送记录</a:t>
            </a:r>
            <a:endParaRPr lang="en-US" altLang="zh-CN" dirty="0" smtClean="0"/>
          </a:p>
          <a:p>
            <a:r>
              <a:rPr lang="en-US" altLang="zh-CN" dirty="0" err="1" smtClean="0"/>
              <a:t>rowkey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actonType_platform_siteType_guid</a:t>
            </a:r>
            <a:endParaRPr lang="en-US" altLang="zh-CN" dirty="0" smtClean="0"/>
          </a:p>
          <a:p>
            <a:r>
              <a:rPr lang="en-US" altLang="zh-CN" dirty="0" smtClean="0"/>
              <a:t>Value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info:json</a:t>
            </a:r>
            <a:r>
              <a:rPr lang="en-US" altLang="zh-CN" dirty="0" smtClean="0"/>
              <a:t>={}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、将日志中的</a:t>
            </a:r>
            <a:r>
              <a:rPr lang="en-US" altLang="zh-CN" dirty="0" err="1" smtClean="0"/>
              <a:t>tracktime</a:t>
            </a:r>
            <a:r>
              <a:rPr lang="zh-CN" altLang="en-US" dirty="0" smtClean="0"/>
              <a:t>字段值（如</a:t>
            </a:r>
            <a:r>
              <a:rPr lang="en-US" altLang="zh-CN" dirty="0" smtClean="0"/>
              <a:t>2016-04-17 18:05:00)</a:t>
            </a:r>
            <a:r>
              <a:rPr lang="zh-CN" altLang="en-US" dirty="0" smtClean="0"/>
              <a:t>，在所有的处理逻辑都走完之后的地方存入</a:t>
            </a:r>
            <a:r>
              <a:rPr lang="en-US" altLang="zh-CN" dirty="0" err="1" smtClean="0"/>
              <a:t>ycache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key=</a:t>
            </a:r>
            <a:r>
              <a:rPr lang="en-US" altLang="zh-CN" dirty="0" err="1" smtClean="0"/>
              <a:t>dsp.da.tracker.time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() </a:t>
            </a:r>
            <a:r>
              <a:rPr lang="zh-CN" altLang="en-US" dirty="0" smtClean="0"/>
              <a:t>日志跟踪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二、问题现象：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、消息的捕获有延时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/>
              <a:t>具体行为跟踪记录的延时，以及整体日志处理的延时</a:t>
            </a:r>
            <a:endParaRPr lang="en-US" altLang="zh-CN" dirty="0" smtClean="0"/>
          </a:p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、跟踪行为的推送记录时有时无，有的就完全没有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/>
              <a:t>本地</a:t>
            </a:r>
            <a:r>
              <a:rPr lang="zh-CN" altLang="en-US" dirty="0"/>
              <a:t>测试发生指定行为时，推送记录时有时无，推送量和预期的参考数据量相差太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三、问题分析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、程序性能问题导致延时</a:t>
            </a:r>
            <a:endParaRPr lang="en-US" altLang="zh-CN" dirty="0" smtClean="0"/>
          </a:p>
          <a:p>
            <a:r>
              <a:rPr lang="zh-CN" altLang="en-US" dirty="0" smtClean="0"/>
              <a:t>前期花了一些时间在性能改造（</a:t>
            </a:r>
            <a:r>
              <a:rPr lang="en-US" altLang="zh-CN" dirty="0" smtClean="0"/>
              <a:t>Strom</a:t>
            </a:r>
            <a:r>
              <a:rPr lang="zh-CN" altLang="en-US" dirty="0" smtClean="0"/>
              <a:t>资源分配优化、异步记录日志和异步推送、代码优化、消息处理流程优化），</a:t>
            </a:r>
            <a:r>
              <a:rPr lang="zh-CN" altLang="en-US" dirty="0" smtClean="0">
                <a:solidFill>
                  <a:srgbClr val="C00000"/>
                </a:solidFill>
              </a:rPr>
              <a:t>这个问题不是本次分享的主题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、行为筛选逻辑和依赖的第三方接口有问题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、消息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可能有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丢失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9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发现和定位问题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数据跟踪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77554"/>
            <a:ext cx="91440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一、针对</a:t>
            </a:r>
            <a:r>
              <a:rPr lang="zh-CN" altLang="en-US" sz="2400" b="1" dirty="0"/>
              <a:t>特定的</a:t>
            </a:r>
            <a:r>
              <a:rPr lang="en-US" altLang="zh-CN" sz="2400" b="1" dirty="0" err="1"/>
              <a:t>guid</a:t>
            </a:r>
            <a:r>
              <a:rPr lang="zh-CN" altLang="en-US" sz="2400" b="1" dirty="0"/>
              <a:t>（可配置）的详细</a:t>
            </a:r>
            <a:r>
              <a:rPr lang="zh-CN" altLang="en-US" sz="2400" b="1" dirty="0" smtClean="0"/>
              <a:t>跟踪记录</a:t>
            </a:r>
            <a:endParaRPr lang="en-US" altLang="zh-CN" sz="2400" b="1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、设定被监控的</a:t>
            </a:r>
            <a:r>
              <a:rPr lang="en-US" altLang="zh-CN" dirty="0" err="1" smtClean="0"/>
              <a:t>guid</a:t>
            </a:r>
            <a:r>
              <a:rPr lang="zh-CN" altLang="en-US" dirty="0" smtClean="0"/>
              <a:t>，存入缓存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程序中，先从缓存获取这个</a:t>
            </a:r>
            <a:r>
              <a:rPr lang="en-US" altLang="zh-CN" dirty="0" err="1" smtClean="0"/>
              <a:t>guid</a:t>
            </a:r>
            <a:r>
              <a:rPr lang="zh-CN" altLang="en-US" dirty="0" smtClean="0"/>
              <a:t>，在处理消息的各个关键结点上，将这个</a:t>
            </a:r>
            <a:r>
              <a:rPr lang="en-US" altLang="zh-CN" dirty="0" err="1" smtClean="0"/>
              <a:t>guid</a:t>
            </a:r>
            <a:r>
              <a:rPr lang="zh-CN" altLang="en-US" dirty="0" smtClean="0"/>
              <a:t>中各种详细的日志记录到</a:t>
            </a:r>
            <a:r>
              <a:rPr lang="en-US" altLang="zh-CN" dirty="0" err="1" smtClean="0"/>
              <a:t>hbase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、记录的形式，以</a:t>
            </a:r>
            <a:r>
              <a:rPr lang="en-US" altLang="zh-CN" dirty="0" err="1" smtClean="0"/>
              <a:t>guid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，每个处理结点作为一个列，对应的值是详细的信息记录，跟踪</a:t>
            </a:r>
            <a:r>
              <a:rPr lang="zh-CN" altLang="en-US" dirty="0"/>
              <a:t>结果</a:t>
            </a:r>
            <a:r>
              <a:rPr lang="zh-CN" altLang="en-US" dirty="0" smtClean="0"/>
              <a:t>写入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dmp_json_global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用于</a:t>
            </a:r>
            <a:r>
              <a:rPr lang="zh-CN" altLang="en-US" dirty="0"/>
              <a:t>对于指定行为捕捉逻辑的跟踪，便于发现和定位问题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为什么要针对特定的</a:t>
            </a:r>
            <a:r>
              <a:rPr lang="en-US" altLang="zh-CN" b="1" dirty="0" err="1" smtClean="0"/>
              <a:t>guid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zh-CN" altLang="en-US" dirty="0" smtClean="0"/>
              <a:t>针对特定</a:t>
            </a:r>
            <a:r>
              <a:rPr lang="en-US" altLang="zh-CN" dirty="0" err="1" smtClean="0"/>
              <a:t>guid</a:t>
            </a:r>
            <a:r>
              <a:rPr lang="zh-CN" altLang="en-US" dirty="0" smtClean="0"/>
              <a:t>，可以尽可能详细的记录日志，以便发现和定位问题，而如果针对所有</a:t>
            </a:r>
            <a:r>
              <a:rPr lang="en-US" altLang="zh-CN" dirty="0" err="1" smtClean="0"/>
              <a:t>guid</a:t>
            </a:r>
            <a:r>
              <a:rPr lang="zh-CN" altLang="en-US" dirty="0" smtClean="0"/>
              <a:t>，则对于性能消耗太大，成本太高。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二、通过这种跟踪方式，发现了依赖的外部接口</a:t>
            </a:r>
            <a:r>
              <a:rPr lang="en-US" altLang="zh-CN" dirty="0" smtClean="0"/>
              <a:t>_</a:t>
            </a:r>
            <a:r>
              <a:rPr lang="zh-CN" altLang="en-US" dirty="0" smtClean="0"/>
              <a:t>根据</a:t>
            </a:r>
            <a:r>
              <a:rPr lang="en-US" altLang="zh-CN" dirty="0" err="1" smtClean="0"/>
              <a:t>cartUuid</a:t>
            </a:r>
            <a:r>
              <a:rPr lang="zh-CN" altLang="en-US" dirty="0" smtClean="0"/>
              <a:t>获取购物侧滑详情问题：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、输入的</a:t>
            </a:r>
            <a:r>
              <a:rPr lang="en-US" altLang="zh-CN" dirty="0" err="1" smtClean="0"/>
              <a:t>cartUuid</a:t>
            </a:r>
            <a:r>
              <a:rPr lang="zh-CN" altLang="en-US" dirty="0" smtClean="0"/>
              <a:t>有问题，其中的特殊符号</a:t>
            </a:r>
            <a:r>
              <a:rPr lang="en-US" altLang="zh-CN" dirty="0" smtClean="0"/>
              <a:t># </a:t>
            </a:r>
            <a:r>
              <a:rPr lang="zh-CN" altLang="en-US" dirty="0" smtClean="0"/>
              <a:t>被忽略，没有正确写入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、在未登陆情况下，根据</a:t>
            </a:r>
            <a:r>
              <a:rPr lang="en-US" altLang="zh-CN" dirty="0" err="1" smtClean="0"/>
              <a:t>cartUuid</a:t>
            </a:r>
            <a:r>
              <a:rPr lang="zh-CN" altLang="en-US" dirty="0" smtClean="0"/>
              <a:t>获取不到购物车详情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7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发现和定位问题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+mj-cs"/>
              </a:rPr>
              <a:t>_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数据统计与对照分析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31" y="764704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程序里的数据统计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、异步记录推送记录到</a:t>
            </a:r>
            <a:r>
              <a:rPr lang="en-US" altLang="zh-CN" dirty="0"/>
              <a:t>hive</a:t>
            </a:r>
            <a:r>
              <a:rPr lang="zh-CN" altLang="en-US" dirty="0"/>
              <a:t>的</a:t>
            </a:r>
            <a:r>
              <a:rPr lang="en-US" altLang="zh-CN" dirty="0" err="1"/>
              <a:t>mrclog</a:t>
            </a:r>
            <a:r>
              <a:rPr lang="zh-CN" altLang="en-US" dirty="0" smtClean="0"/>
              <a:t>表</a:t>
            </a:r>
            <a:endParaRPr lang="en-US" altLang="zh-CN" dirty="0"/>
          </a:p>
          <a:p>
            <a:r>
              <a:rPr lang="en-US" altLang="zh-CN" dirty="0" err="1"/>
              <a:t>Logtype</a:t>
            </a:r>
            <a:r>
              <a:rPr lang="en-US" altLang="zh-CN" dirty="0"/>
              <a:t>    </a:t>
            </a:r>
            <a:r>
              <a:rPr lang="en-US" altLang="zh-CN" dirty="0" err="1"/>
              <a:t>merchantId</a:t>
            </a:r>
            <a:r>
              <a:rPr lang="en-US" altLang="zh-CN" dirty="0"/>
              <a:t>    </a:t>
            </a:r>
            <a:r>
              <a:rPr lang="en-US" altLang="zh-CN" dirty="0" err="1" smtClean="0"/>
              <a:t>attachedInfo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、订阅和处理每条消息的最开始处，或某些关键节点处，</a:t>
            </a:r>
            <a:r>
              <a:rPr lang="zh-CN" altLang="en-US" dirty="0"/>
              <a:t>通过</a:t>
            </a:r>
            <a:r>
              <a:rPr lang="zh-CN" altLang="en-US" b="1" dirty="0" smtClean="0"/>
              <a:t>分布式数据计数工具</a:t>
            </a:r>
            <a:r>
              <a:rPr lang="zh-CN" altLang="en-US" dirty="0" smtClean="0"/>
              <a:t>，过一条消息，以消息中</a:t>
            </a:r>
            <a:r>
              <a:rPr lang="en-US" altLang="zh-CN" dirty="0" err="1" smtClean="0"/>
              <a:t>tracktime</a:t>
            </a:r>
            <a:r>
              <a:rPr lang="zh-CN" altLang="en-US" dirty="0" smtClean="0"/>
              <a:t>（格式如</a:t>
            </a:r>
            <a:r>
              <a:rPr lang="en-US" altLang="zh-CN" dirty="0" smtClean="0"/>
              <a:t>2016-04-17 21</a:t>
            </a:r>
            <a:r>
              <a:rPr lang="zh-CN" altLang="en-US" dirty="0" smtClean="0"/>
              <a:t>）为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，其值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，来统计经过整个程序或某些结点的消息量。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二、各个消息参考数据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订单消息</a:t>
            </a:r>
            <a:r>
              <a:rPr lang="en-US" altLang="zh-CN" dirty="0" err="1"/>
              <a:t>gos_create_so</a:t>
            </a:r>
            <a:endParaRPr lang="en-US" altLang="zh-CN" dirty="0"/>
          </a:p>
          <a:p>
            <a:r>
              <a:rPr lang="zh-CN" altLang="en-US" dirty="0"/>
              <a:t>海葵上的表：库</a:t>
            </a:r>
            <a:r>
              <a:rPr lang="en-US" altLang="zh-CN" dirty="0" err="1"/>
              <a:t>mysql</a:t>
            </a:r>
            <a:r>
              <a:rPr lang="en-US" altLang="zh-CN" dirty="0"/>
              <a:t>-</a:t>
            </a:r>
            <a:r>
              <a:rPr lang="en-US" altLang="zh-CN" dirty="0" err="1"/>
              <a:t>gos</a:t>
            </a:r>
            <a:r>
              <a:rPr lang="en-US" altLang="zh-CN" dirty="0"/>
              <a:t>-log   </a:t>
            </a:r>
            <a:r>
              <a:rPr lang="zh-CN" altLang="en-US" dirty="0"/>
              <a:t>表</a:t>
            </a:r>
            <a:r>
              <a:rPr lang="en-US" altLang="zh-CN" dirty="0" err="1"/>
              <a:t>gos_log.gos_so_log_insert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tracker_related</a:t>
            </a:r>
            <a:r>
              <a:rPr lang="zh-CN" altLang="en-US" dirty="0" smtClean="0"/>
              <a:t>消息，</a:t>
            </a:r>
            <a:r>
              <a:rPr lang="zh-CN" altLang="en-US" dirty="0"/>
              <a:t>搜索结果曝光</a:t>
            </a:r>
            <a:endParaRPr lang="en-US" altLang="zh-CN" dirty="0"/>
          </a:p>
          <a:p>
            <a:r>
              <a:rPr lang="en-US" altLang="zh-CN" dirty="0"/>
              <a:t>Hive</a:t>
            </a:r>
            <a:r>
              <a:rPr lang="zh-CN" altLang="en-US" dirty="0"/>
              <a:t>上的表 </a:t>
            </a:r>
            <a:r>
              <a:rPr lang="en-US" altLang="zh-CN" dirty="0" err="1"/>
              <a:t>default.track_exps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tracker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en-US" altLang="zh-CN" dirty="0"/>
              <a:t>Hive</a:t>
            </a:r>
            <a:r>
              <a:rPr lang="zh-CN" altLang="en-US" dirty="0"/>
              <a:t>上的表 </a:t>
            </a:r>
            <a:r>
              <a:rPr lang="en-US" altLang="zh-CN" dirty="0" err="1" smtClean="0"/>
              <a:t>default.trackreal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三、数据对照结果</a:t>
            </a:r>
            <a:endParaRPr lang="en-US" altLang="zh-CN" dirty="0"/>
          </a:p>
          <a:p>
            <a:r>
              <a:rPr lang="zh-CN" altLang="en-US" dirty="0" smtClean="0"/>
              <a:t>无论是</a:t>
            </a:r>
            <a:r>
              <a:rPr lang="en-US" altLang="zh-CN" dirty="0" smtClean="0"/>
              <a:t>jumper</a:t>
            </a:r>
            <a:r>
              <a:rPr lang="zh-CN" altLang="en-US" dirty="0" smtClean="0"/>
              <a:t>的订单消息，和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里订阅的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tracker_related</a:t>
            </a:r>
            <a:r>
              <a:rPr lang="zh-CN" altLang="en-US" dirty="0" smtClean="0"/>
              <a:t>消息，进入这边处理逻辑中的确实比参考表中统计的要少好多。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113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分布式数据计数工具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_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+mj-cs"/>
              </a:rPr>
              <a:t>Hbase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自增列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31" y="76470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一、核心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代码示例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 =“</a:t>
            </a:r>
            <a:r>
              <a:rPr lang="en-US" altLang="zh-CN" dirty="0" err="1" smtClean="0"/>
              <a:t>dmp_json_global</a:t>
            </a:r>
            <a:r>
              <a:rPr lang="en-US" altLang="zh-CN" dirty="0" smtClean="0"/>
              <a:t>”;</a:t>
            </a:r>
          </a:p>
          <a:p>
            <a:r>
              <a:rPr lang="en-US" altLang="zh-CN" dirty="0"/>
              <a:t>String </a:t>
            </a:r>
            <a:r>
              <a:rPr lang="en-US" altLang="zh-CN" dirty="0" err="1" smtClean="0"/>
              <a:t>rowkey</a:t>
            </a:r>
            <a:r>
              <a:rPr lang="en-US" altLang="zh-CN" dirty="0" smtClean="0"/>
              <a:t> = “2016-04-11_12”;</a:t>
            </a:r>
            <a:endParaRPr lang="en-US" altLang="zh-CN" dirty="0"/>
          </a:p>
          <a:p>
            <a:r>
              <a:rPr lang="en-US" altLang="zh-CN" dirty="0"/>
              <a:t>String </a:t>
            </a:r>
            <a:r>
              <a:rPr lang="en-US" altLang="zh-CN" dirty="0" smtClean="0"/>
              <a:t>family = “info”;//</a:t>
            </a:r>
            <a:r>
              <a:rPr lang="zh-CN" altLang="en-US" dirty="0"/>
              <a:t>列族名</a:t>
            </a:r>
            <a:endParaRPr lang="en-US" altLang="zh-CN" dirty="0"/>
          </a:p>
          <a:p>
            <a:r>
              <a:rPr lang="en-US" altLang="zh-CN" dirty="0"/>
              <a:t>String </a:t>
            </a:r>
            <a:r>
              <a:rPr lang="en-US" altLang="zh-CN" dirty="0" smtClean="0"/>
              <a:t>qualifier = “</a:t>
            </a:r>
            <a:r>
              <a:rPr lang="en-US" altLang="zh-CN" dirty="0" err="1" smtClean="0"/>
              <a:t>countBeforeSoSpout</a:t>
            </a:r>
            <a:r>
              <a:rPr lang="en-US" altLang="zh-CN" dirty="0" smtClean="0"/>
              <a:t>”;//</a:t>
            </a:r>
            <a:r>
              <a:rPr lang="zh-CN" altLang="en-US" dirty="0"/>
              <a:t>列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long amount = 1L;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err="1" smtClean="0"/>
              <a:t>HTableInterface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htable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hTablePool.getTable</a:t>
            </a:r>
            <a:r>
              <a:rPr lang="en-US" altLang="zh-CN" dirty="0" smtClean="0"/>
              <a:t>(</a:t>
            </a:r>
            <a:r>
              <a:rPr lang="en-US" altLang="zh-CN" dirty="0" err="1"/>
              <a:t>tableName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htable.incrementColumnValue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Bytes.</a:t>
            </a:r>
            <a:r>
              <a:rPr lang="en-US" altLang="zh-CN" i="1" dirty="0" err="1" smtClean="0">
                <a:solidFill>
                  <a:srgbClr val="FF0000"/>
                </a:solidFill>
              </a:rPr>
              <a:t>toBytes</a:t>
            </a:r>
            <a:r>
              <a:rPr lang="en-US" altLang="zh-CN" i="1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err="1" smtClean="0">
                <a:solidFill>
                  <a:srgbClr val="FF0000"/>
                </a:solidFill>
              </a:rPr>
              <a:t>rowkey</a:t>
            </a:r>
            <a:r>
              <a:rPr lang="en-US" altLang="zh-CN" i="1" dirty="0">
                <a:solidFill>
                  <a:srgbClr val="FF0000"/>
                </a:solidFill>
              </a:rPr>
              <a:t>), </a:t>
            </a:r>
            <a:r>
              <a:rPr lang="en-US" altLang="zh-CN" i="1" dirty="0" err="1">
                <a:solidFill>
                  <a:srgbClr val="FF0000"/>
                </a:solidFill>
              </a:rPr>
              <a:t>Bytes.toBytes</a:t>
            </a:r>
            <a:r>
              <a:rPr lang="en-US" altLang="zh-CN" i="1" dirty="0">
                <a:solidFill>
                  <a:srgbClr val="FF0000"/>
                </a:solidFill>
              </a:rPr>
              <a:t>(family), </a:t>
            </a:r>
            <a:r>
              <a:rPr lang="en-US" altLang="zh-CN" i="1" dirty="0" err="1">
                <a:solidFill>
                  <a:srgbClr val="FF0000"/>
                </a:solidFill>
              </a:rPr>
              <a:t>Bytes.toBytes</a:t>
            </a:r>
            <a:r>
              <a:rPr lang="en-US" altLang="zh-CN" i="1" dirty="0">
                <a:solidFill>
                  <a:srgbClr val="FF0000"/>
                </a:solidFill>
              </a:rPr>
              <a:t>(qualifier</a:t>
            </a:r>
            <a:r>
              <a:rPr lang="en-US" altLang="zh-CN" i="1" dirty="0" smtClean="0">
                <a:solidFill>
                  <a:srgbClr val="FF0000"/>
                </a:solidFill>
              </a:rPr>
              <a:t>),</a:t>
            </a:r>
            <a:r>
              <a:rPr lang="en-US" altLang="zh-CN" dirty="0" smtClean="0">
                <a:solidFill>
                  <a:srgbClr val="FF0000"/>
                </a:solidFill>
              </a:rPr>
              <a:t>amount);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二、说明：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原生支持的原子性自增操作，支持高并发，速度快，数据可持久化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、在命令行看到时类似于如下的十六进制值，不直观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、用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获取的时候，一定要用</a:t>
            </a:r>
            <a:r>
              <a:rPr lang="en-US" altLang="zh-CN" dirty="0" err="1" smtClean="0"/>
              <a:t>Byte.toLong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转换才可读，直接转换成字符串会乱码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、还是会受到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集群的影响，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有问题，这个统计就可能会受到影响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2896" y="5095062"/>
            <a:ext cx="11564234" cy="39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895350" y="115888"/>
            <a:ext cx="742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+mj-cs"/>
              </a:rPr>
              <a:t>分布式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数据计数工具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_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+mj-cs"/>
              </a:rPr>
              <a:t>Redis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+mj-cs"/>
              </a:rPr>
              <a:t>自增键值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31" y="764704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一、核心</a:t>
            </a:r>
            <a:r>
              <a:rPr lang="en-US" altLang="zh-CN" b="1" dirty="0" smtClean="0"/>
              <a:t>API</a:t>
            </a:r>
            <a:r>
              <a:rPr lang="zh-CN" altLang="en-US" b="1" dirty="0" smtClean="0"/>
              <a:t>代码示例</a:t>
            </a:r>
            <a:endParaRPr lang="en-US" altLang="zh-CN" b="1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String key </a:t>
            </a:r>
            <a:r>
              <a:rPr lang="en-US" altLang="zh-CN" dirty="0" smtClean="0">
                <a:solidFill>
                  <a:srgbClr val="FF0000"/>
                </a:solidFill>
              </a:rPr>
              <a:t>= “2016-04-11_12”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redisProxy.incrBy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en-US" altLang="zh-CN" dirty="0" err="1">
                <a:solidFill>
                  <a:srgbClr val="FF0000"/>
                </a:solidFill>
              </a:rPr>
              <a:t>countBeforeSoSpout</a:t>
            </a:r>
            <a:r>
              <a:rPr lang="en-US" altLang="zh-CN" dirty="0">
                <a:solidFill>
                  <a:srgbClr val="FF0000"/>
                </a:solidFill>
              </a:rPr>
              <a:t>_" + key, 1);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redisProxy.expire</a:t>
            </a:r>
            <a:r>
              <a:rPr lang="en-US" altLang="zh-CN" dirty="0">
                <a:solidFill>
                  <a:srgbClr val="FF0000"/>
                </a:solidFill>
              </a:rPr>
              <a:t>("</a:t>
            </a:r>
            <a:r>
              <a:rPr lang="en-US" altLang="zh-CN" dirty="0" err="1">
                <a:solidFill>
                  <a:srgbClr val="FF0000"/>
                </a:solidFill>
              </a:rPr>
              <a:t>countBeforeSoSpout</a:t>
            </a:r>
            <a:r>
              <a:rPr lang="en-US" altLang="zh-CN" dirty="0">
                <a:solidFill>
                  <a:srgbClr val="FF0000"/>
                </a:solidFill>
              </a:rPr>
              <a:t>_" + key, CacheConstant.</a:t>
            </a:r>
            <a:r>
              <a:rPr lang="en-US" altLang="zh-CN" i="1" dirty="0">
                <a:solidFill>
                  <a:srgbClr val="FF0000"/>
                </a:solidFill>
              </a:rPr>
              <a:t>REDIS_EXPIRE_48_HOUR</a:t>
            </a:r>
            <a:r>
              <a:rPr lang="en-US" altLang="zh-CN" i="1" dirty="0" smtClean="0">
                <a:solidFill>
                  <a:srgbClr val="FF0000"/>
                </a:solidFill>
              </a:rPr>
              <a:t>);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二、说明：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原生支持的原子性自增操作，支持高并发，速度快，数据可持久化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相对于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集群，稳定性更好，读写更快，性能上有优势。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、只能通过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读取到这个值后显示出来，才能看到，所以最好是在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程序里配套提供一个通用的获取</a:t>
            </a:r>
            <a:r>
              <a:rPr lang="en-US" altLang="zh-CN" dirty="0" err="1" smtClean="0"/>
              <a:t>redis</a:t>
            </a:r>
            <a:r>
              <a:rPr lang="zh-CN" altLang="en-US" dirty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值并显示到页面的功能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6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23142</TotalTime>
  <Words>1518</Words>
  <Application>Microsoft Office PowerPoint</Application>
  <PresentationFormat>全屏显示(4:3)</PresentationFormat>
  <Paragraphs>166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隶书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wenshitao</dc:creator>
  <cp:lastModifiedBy>Wu Wenqi(武汉_技术部_搜索与精准化_广告部_吴文祺)</cp:lastModifiedBy>
  <cp:revision>3217</cp:revision>
  <dcterms:created xsi:type="dcterms:W3CDTF">2010-04-02T10:51:43Z</dcterms:created>
  <dcterms:modified xsi:type="dcterms:W3CDTF">2016-05-06T06:59:59Z</dcterms:modified>
</cp:coreProperties>
</file>