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326" r:id="rId3"/>
    <p:sldId id="341" r:id="rId4"/>
    <p:sldId id="356" r:id="rId5"/>
    <p:sldId id="357" r:id="rId6"/>
    <p:sldId id="355" r:id="rId7"/>
    <p:sldId id="331" r:id="rId8"/>
    <p:sldId id="342" r:id="rId9"/>
    <p:sldId id="343" r:id="rId10"/>
    <p:sldId id="344" r:id="rId11"/>
    <p:sldId id="345" r:id="rId12"/>
    <p:sldId id="346" r:id="rId13"/>
    <p:sldId id="359" r:id="rId14"/>
    <p:sldId id="360" r:id="rId15"/>
    <p:sldId id="366" r:id="rId16"/>
    <p:sldId id="365" r:id="rId17"/>
    <p:sldId id="364" r:id="rId18"/>
    <p:sldId id="361" r:id="rId19"/>
    <p:sldId id="363" r:id="rId20"/>
    <p:sldId id="362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1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Wenqi(武汉_技术部_搜索与精准化_广告部_吴文祺)" initials="WW" lastIdx="1" clrIdx="0">
    <p:extLst>
      <p:ext uri="{19B8F6BF-5375-455C-9EA6-DF929625EA0E}">
        <p15:presenceInfo xmlns:p15="http://schemas.microsoft.com/office/powerpoint/2012/main" userId="S-1-5-21-2128034763-3459758867-164173561-11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F81BD"/>
    <a:srgbClr val="2A862E"/>
    <a:srgbClr val="FBFBFB"/>
    <a:srgbClr val="EEEEEE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3275" autoAdjust="0"/>
  </p:normalViewPr>
  <p:slideViewPr>
    <p:cSldViewPr>
      <p:cViewPr varScale="1">
        <p:scale>
          <a:sx n="57" d="100"/>
          <a:sy n="57" d="100"/>
        </p:scale>
        <p:origin x="16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24:11.410" idx="1">
    <p:pos x="10" y="10"/>
    <p:text>大家好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A0336-DBEF-435B-AA6C-267FA4EC3EE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088781-A592-47FC-BD58-A972C390EF07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  <a:cs typeface="+mj-cs"/>
            </a:rPr>
            <a:t>ZookeeperClient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  <a:cs typeface="+mj-cs"/>
            </a:rPr>
            <a:t>、安装和示例</a:t>
          </a:r>
          <a:endParaRPr lang="zh-CN" altLang="en-US" dirty="0"/>
        </a:p>
      </dgm:t>
    </dgm:pt>
    <dgm:pt modelId="{FABF5BDA-8D78-4A7E-B411-5B88E0EF824E}" type="parTrans" cxnId="{326950DB-48E4-4889-899F-F24D8FEDE9A3}">
      <dgm:prSet/>
      <dgm:spPr/>
      <dgm:t>
        <a:bodyPr/>
        <a:lstStyle/>
        <a:p>
          <a:endParaRPr lang="zh-CN" altLang="en-US"/>
        </a:p>
      </dgm:t>
    </dgm:pt>
    <dgm:pt modelId="{6FD633C2-C23D-4E75-B801-C688523879E0}" type="sibTrans" cxnId="{326950DB-48E4-4889-899F-F24D8FEDE9A3}">
      <dgm:prSet/>
      <dgm:spPr/>
      <dgm:t>
        <a:bodyPr/>
        <a:lstStyle/>
        <a:p>
          <a:endParaRPr lang="zh-CN" altLang="en-US"/>
        </a:p>
      </dgm:t>
    </dgm:pt>
    <dgm:pt modelId="{9EDE9C3C-ADFE-4B9E-AA39-5BC53447BBD9}">
      <dgm:prSet phldrT="[文本]"/>
      <dgm:spPr/>
      <dgm:t>
        <a:bodyPr/>
        <a:lstStyle/>
        <a:p>
          <a:r>
            <a:rPr lang="en-US" altLang="zh-CN" b="1" dirty="0" smtClean="0"/>
            <a:t>Zookeeper</a:t>
          </a:r>
          <a:r>
            <a:rPr lang="zh-CN" altLang="en-US" b="1" dirty="0" smtClean="0"/>
            <a:t>的典型应用场景</a:t>
          </a:r>
          <a:endParaRPr lang="zh-CN" altLang="en-US" b="1" dirty="0"/>
        </a:p>
      </dgm:t>
    </dgm:pt>
    <dgm:pt modelId="{ABEEBEB5-CB5C-4A6F-A352-FD5E35E124EA}" type="parTrans" cxnId="{A53D76E5-8F07-4B8B-955A-44564430BE58}">
      <dgm:prSet/>
      <dgm:spPr/>
      <dgm:t>
        <a:bodyPr/>
        <a:lstStyle/>
        <a:p>
          <a:endParaRPr lang="zh-CN" altLang="en-US"/>
        </a:p>
      </dgm:t>
    </dgm:pt>
    <dgm:pt modelId="{D20142CF-15F3-40B9-AFE7-A0E6D3757CCA}" type="sibTrans" cxnId="{A53D76E5-8F07-4B8B-955A-44564430BE58}">
      <dgm:prSet/>
      <dgm:spPr/>
      <dgm:t>
        <a:bodyPr/>
        <a:lstStyle/>
        <a:p>
          <a:endParaRPr lang="zh-CN" altLang="en-US"/>
        </a:p>
      </dgm:t>
    </dgm:pt>
    <dgm:pt modelId="{731B624D-E08B-47C6-A0AA-D905B77742EE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  <a:cs typeface="+mj-cs"/>
            </a:rPr>
            <a:t>Zookeeper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  <a:cs typeface="+mj-cs"/>
            </a:rPr>
            <a:t>基本原理</a:t>
          </a:r>
          <a:endParaRPr lang="zh-CN" altLang="en-US" dirty="0"/>
        </a:p>
      </dgm:t>
    </dgm:pt>
    <dgm:pt modelId="{87AC4C6C-6B52-4339-AAF5-2A03C4CD9B06}" type="parTrans" cxnId="{D86C03CA-CB0C-4BE5-81B6-9E76A82A7756}">
      <dgm:prSet/>
      <dgm:spPr/>
      <dgm:t>
        <a:bodyPr/>
        <a:lstStyle/>
        <a:p>
          <a:endParaRPr lang="zh-CN" altLang="en-US"/>
        </a:p>
      </dgm:t>
    </dgm:pt>
    <dgm:pt modelId="{81835F77-AAB1-4963-B4C4-F179259984FE}" type="sibTrans" cxnId="{D86C03CA-CB0C-4BE5-81B6-9E76A82A7756}">
      <dgm:prSet/>
      <dgm:spPr/>
      <dgm:t>
        <a:bodyPr/>
        <a:lstStyle/>
        <a:p>
          <a:endParaRPr lang="zh-CN" altLang="en-US"/>
        </a:p>
      </dgm:t>
    </dgm:pt>
    <dgm:pt modelId="{7BE6E013-B10D-49E7-B073-5CB73EC19137}">
      <dgm:prSet phldrT="[文本]"/>
      <dgm:spPr/>
      <dgm:t>
        <a:bodyPr/>
        <a:lstStyle/>
        <a:p>
          <a:r>
            <a:rPr lang="en-US" altLang="zh-CN" b="1" dirty="0" smtClean="0"/>
            <a:t>Zookeeper</a:t>
          </a:r>
          <a:r>
            <a:rPr lang="zh-CN" altLang="en-US" b="1" dirty="0" smtClean="0"/>
            <a:t>总体架构和读写数据</a:t>
          </a:r>
          <a:endParaRPr lang="zh-CN" altLang="en-US" b="1" dirty="0"/>
        </a:p>
      </dgm:t>
    </dgm:pt>
    <dgm:pt modelId="{1541F8A8-DE4C-4247-9C69-A1F62F6955B8}" type="parTrans" cxnId="{007687A6-1F41-488E-9986-F4222B75E3B2}">
      <dgm:prSet/>
      <dgm:spPr/>
      <dgm:t>
        <a:bodyPr/>
        <a:lstStyle/>
        <a:p>
          <a:endParaRPr lang="zh-CN" altLang="en-US"/>
        </a:p>
      </dgm:t>
    </dgm:pt>
    <dgm:pt modelId="{6FD7E6DA-CE8C-427F-8152-2E5EC6B71136}" type="sibTrans" cxnId="{007687A6-1F41-488E-9986-F4222B75E3B2}">
      <dgm:prSet/>
      <dgm:spPr/>
      <dgm:t>
        <a:bodyPr/>
        <a:lstStyle/>
        <a:p>
          <a:endParaRPr lang="zh-CN" altLang="en-US"/>
        </a:p>
      </dgm:t>
    </dgm:pt>
    <dgm:pt modelId="{5EA3F9E2-B67C-4F79-9C35-D9D1F82F16F1}" type="pres">
      <dgm:prSet presAssocID="{DE7A0336-DBEF-435B-AA6C-267FA4EC3EE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428BDB-1363-491C-90A9-E5B5D4AB1ACE}" type="pres">
      <dgm:prSet presAssocID="{7BE6E013-B10D-49E7-B073-5CB73EC19137}" presName="comp" presStyleCnt="0"/>
      <dgm:spPr/>
    </dgm:pt>
    <dgm:pt modelId="{32BBBA7D-4A93-4C42-A9D2-A9220DE52ED7}" type="pres">
      <dgm:prSet presAssocID="{7BE6E013-B10D-49E7-B073-5CB73EC19137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AF7BC742-A66C-4F74-9B8E-306B20A60CF6}" type="pres">
      <dgm:prSet presAssocID="{7BE6E013-B10D-49E7-B073-5CB73EC19137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A46E5B2-3188-41A7-8F25-8C84E5E781E4}" type="pres">
      <dgm:prSet presAssocID="{7BE6E013-B10D-49E7-B073-5CB73EC1913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3F863-99F6-451E-8B78-71B5ADD6BC96}" type="pres">
      <dgm:prSet presAssocID="{6FD7E6DA-CE8C-427F-8152-2E5EC6B71136}" presName="spacer" presStyleCnt="0"/>
      <dgm:spPr/>
    </dgm:pt>
    <dgm:pt modelId="{9FEA6AB2-B35C-47D5-AF94-CB8C04511266}" type="pres">
      <dgm:prSet presAssocID="{731B624D-E08B-47C6-A0AA-D905B77742EE}" presName="comp" presStyleCnt="0"/>
      <dgm:spPr/>
    </dgm:pt>
    <dgm:pt modelId="{BA23FDCA-E745-43CB-9A40-88E86B73B3FE}" type="pres">
      <dgm:prSet presAssocID="{731B624D-E08B-47C6-A0AA-D905B77742EE}" presName="box" presStyleLbl="node1" presStyleIdx="1" presStyleCnt="4" custLinFactNeighborY="1352"/>
      <dgm:spPr/>
      <dgm:t>
        <a:bodyPr/>
        <a:lstStyle/>
        <a:p>
          <a:endParaRPr lang="zh-CN" altLang="en-US"/>
        </a:p>
      </dgm:t>
    </dgm:pt>
    <dgm:pt modelId="{5B3D2165-507C-410F-BE87-707E3F8EC1D5}" type="pres">
      <dgm:prSet presAssocID="{731B624D-E08B-47C6-A0AA-D905B77742EE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055786B-EE1E-4BB7-B3FA-DA773A770EBF}" type="pres">
      <dgm:prSet presAssocID="{731B624D-E08B-47C6-A0AA-D905B77742E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4B3D3-DE31-41EB-B0E4-9EE9BB477C69}" type="pres">
      <dgm:prSet presAssocID="{81835F77-AAB1-4963-B4C4-F179259984FE}" presName="spacer" presStyleCnt="0"/>
      <dgm:spPr/>
    </dgm:pt>
    <dgm:pt modelId="{FB49BBB6-5A81-4F7C-BE17-80AB3BEAB8C0}" type="pres">
      <dgm:prSet presAssocID="{60088781-A592-47FC-BD58-A972C390EF07}" presName="comp" presStyleCnt="0"/>
      <dgm:spPr/>
    </dgm:pt>
    <dgm:pt modelId="{4DAC2415-99DF-4C2C-A69F-D636CDE4B3A5}" type="pres">
      <dgm:prSet presAssocID="{60088781-A592-47FC-BD58-A972C390EF07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E67E0523-5FBD-4424-91AB-BF82ADE83A09}" type="pres">
      <dgm:prSet presAssocID="{60088781-A592-47FC-BD58-A972C390EF07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BFDA0AA-62C6-4C5D-B38F-3C8B80A7196F}" type="pres">
      <dgm:prSet presAssocID="{60088781-A592-47FC-BD58-A972C390EF07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FE9442-4F9E-4EE4-990A-F747BD3C1583}" type="pres">
      <dgm:prSet presAssocID="{6FD633C2-C23D-4E75-B801-C688523879E0}" presName="spacer" presStyleCnt="0"/>
      <dgm:spPr/>
    </dgm:pt>
    <dgm:pt modelId="{7DC021F7-6D34-470C-9CC2-0F78B36C79ED}" type="pres">
      <dgm:prSet presAssocID="{9EDE9C3C-ADFE-4B9E-AA39-5BC53447BBD9}" presName="comp" presStyleCnt="0"/>
      <dgm:spPr/>
    </dgm:pt>
    <dgm:pt modelId="{C3A4E475-3F5D-4BDF-B78E-081CD3E40602}" type="pres">
      <dgm:prSet presAssocID="{9EDE9C3C-ADFE-4B9E-AA39-5BC53447BBD9}" presName="box" presStyleLbl="node1" presStyleIdx="3" presStyleCnt="4"/>
      <dgm:spPr/>
      <dgm:t>
        <a:bodyPr/>
        <a:lstStyle/>
        <a:p>
          <a:endParaRPr lang="zh-CN" altLang="en-US"/>
        </a:p>
      </dgm:t>
    </dgm:pt>
    <dgm:pt modelId="{96C01A90-475E-4205-9B3B-40A7E7C314A2}" type="pres">
      <dgm:prSet presAssocID="{9EDE9C3C-ADFE-4B9E-AA39-5BC53447BBD9}" presName="img" presStyleLbl="fgImgPlace1" presStyleIdx="3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B88EC36-AC16-4F85-B5E2-5A8305FA7A41}" type="pres">
      <dgm:prSet presAssocID="{9EDE9C3C-ADFE-4B9E-AA39-5BC53447BBD9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A48AF3-BB12-4195-BBD8-72BF1F1EDE60}" type="presOf" srcId="{60088781-A592-47FC-BD58-A972C390EF07}" destId="{1BFDA0AA-62C6-4C5D-B38F-3C8B80A7196F}" srcOrd="1" destOrd="0" presId="urn:microsoft.com/office/officeart/2005/8/layout/vList4"/>
    <dgm:cxn modelId="{1D54F1D3-E6FB-46AF-9235-FBF844EB6098}" type="presOf" srcId="{DE7A0336-DBEF-435B-AA6C-267FA4EC3EEF}" destId="{5EA3F9E2-B67C-4F79-9C35-D9D1F82F16F1}" srcOrd="0" destOrd="0" presId="urn:microsoft.com/office/officeart/2005/8/layout/vList4"/>
    <dgm:cxn modelId="{53B979B0-4EFF-49B5-A1E4-62DEC879E5FF}" type="presOf" srcId="{731B624D-E08B-47C6-A0AA-D905B77742EE}" destId="{8055786B-EE1E-4BB7-B3FA-DA773A770EBF}" srcOrd="1" destOrd="0" presId="urn:microsoft.com/office/officeart/2005/8/layout/vList4"/>
    <dgm:cxn modelId="{9E1748FD-08DB-4E11-83B5-AB9B08CDCC04}" type="presOf" srcId="{7BE6E013-B10D-49E7-B073-5CB73EC19137}" destId="{5A46E5B2-3188-41A7-8F25-8C84E5E781E4}" srcOrd="1" destOrd="0" presId="urn:microsoft.com/office/officeart/2005/8/layout/vList4"/>
    <dgm:cxn modelId="{D86C03CA-CB0C-4BE5-81B6-9E76A82A7756}" srcId="{DE7A0336-DBEF-435B-AA6C-267FA4EC3EEF}" destId="{731B624D-E08B-47C6-A0AA-D905B77742EE}" srcOrd="1" destOrd="0" parTransId="{87AC4C6C-6B52-4339-AAF5-2A03C4CD9B06}" sibTransId="{81835F77-AAB1-4963-B4C4-F179259984FE}"/>
    <dgm:cxn modelId="{F2935EE0-1FFB-4054-893D-CFA80098C229}" type="presOf" srcId="{731B624D-E08B-47C6-A0AA-D905B77742EE}" destId="{BA23FDCA-E745-43CB-9A40-88E86B73B3FE}" srcOrd="0" destOrd="0" presId="urn:microsoft.com/office/officeart/2005/8/layout/vList4"/>
    <dgm:cxn modelId="{007687A6-1F41-488E-9986-F4222B75E3B2}" srcId="{DE7A0336-DBEF-435B-AA6C-267FA4EC3EEF}" destId="{7BE6E013-B10D-49E7-B073-5CB73EC19137}" srcOrd="0" destOrd="0" parTransId="{1541F8A8-DE4C-4247-9C69-A1F62F6955B8}" sibTransId="{6FD7E6DA-CE8C-427F-8152-2E5EC6B71136}"/>
    <dgm:cxn modelId="{B3C3CB32-B713-4BDF-98FC-A34C03373C2B}" type="presOf" srcId="{60088781-A592-47FC-BD58-A972C390EF07}" destId="{4DAC2415-99DF-4C2C-A69F-D636CDE4B3A5}" srcOrd="0" destOrd="0" presId="urn:microsoft.com/office/officeart/2005/8/layout/vList4"/>
    <dgm:cxn modelId="{E58B968D-C821-4370-A5D5-384CA41DD3F0}" type="presOf" srcId="{9EDE9C3C-ADFE-4B9E-AA39-5BC53447BBD9}" destId="{FB88EC36-AC16-4F85-B5E2-5A8305FA7A41}" srcOrd="1" destOrd="0" presId="urn:microsoft.com/office/officeart/2005/8/layout/vList4"/>
    <dgm:cxn modelId="{4B9E35BF-48A7-4030-A337-4A09C6AA7381}" type="presOf" srcId="{7BE6E013-B10D-49E7-B073-5CB73EC19137}" destId="{32BBBA7D-4A93-4C42-A9D2-A9220DE52ED7}" srcOrd="0" destOrd="0" presId="urn:microsoft.com/office/officeart/2005/8/layout/vList4"/>
    <dgm:cxn modelId="{A53D76E5-8F07-4B8B-955A-44564430BE58}" srcId="{DE7A0336-DBEF-435B-AA6C-267FA4EC3EEF}" destId="{9EDE9C3C-ADFE-4B9E-AA39-5BC53447BBD9}" srcOrd="3" destOrd="0" parTransId="{ABEEBEB5-CB5C-4A6F-A352-FD5E35E124EA}" sibTransId="{D20142CF-15F3-40B9-AFE7-A0E6D3757CCA}"/>
    <dgm:cxn modelId="{326950DB-48E4-4889-899F-F24D8FEDE9A3}" srcId="{DE7A0336-DBEF-435B-AA6C-267FA4EC3EEF}" destId="{60088781-A592-47FC-BD58-A972C390EF07}" srcOrd="2" destOrd="0" parTransId="{FABF5BDA-8D78-4A7E-B411-5B88E0EF824E}" sibTransId="{6FD633C2-C23D-4E75-B801-C688523879E0}"/>
    <dgm:cxn modelId="{F5E12810-B4A5-4321-8123-D609EAC91899}" type="presOf" srcId="{9EDE9C3C-ADFE-4B9E-AA39-5BC53447BBD9}" destId="{C3A4E475-3F5D-4BDF-B78E-081CD3E40602}" srcOrd="0" destOrd="0" presId="urn:microsoft.com/office/officeart/2005/8/layout/vList4"/>
    <dgm:cxn modelId="{E1F4A637-E202-4DA3-8D10-7A16D6F7683D}" type="presParOf" srcId="{5EA3F9E2-B67C-4F79-9C35-D9D1F82F16F1}" destId="{44428BDB-1363-491C-90A9-E5B5D4AB1ACE}" srcOrd="0" destOrd="0" presId="urn:microsoft.com/office/officeart/2005/8/layout/vList4"/>
    <dgm:cxn modelId="{41BE9A0E-3920-4E00-864F-56BC8CC6E7AA}" type="presParOf" srcId="{44428BDB-1363-491C-90A9-E5B5D4AB1ACE}" destId="{32BBBA7D-4A93-4C42-A9D2-A9220DE52ED7}" srcOrd="0" destOrd="0" presId="urn:microsoft.com/office/officeart/2005/8/layout/vList4"/>
    <dgm:cxn modelId="{258ABA23-DA23-4C7F-BF9F-8989F0FBB9D5}" type="presParOf" srcId="{44428BDB-1363-491C-90A9-E5B5D4AB1ACE}" destId="{AF7BC742-A66C-4F74-9B8E-306B20A60CF6}" srcOrd="1" destOrd="0" presId="urn:microsoft.com/office/officeart/2005/8/layout/vList4"/>
    <dgm:cxn modelId="{1406A6AC-E912-47E4-AED0-E0B69CC1897F}" type="presParOf" srcId="{44428BDB-1363-491C-90A9-E5B5D4AB1ACE}" destId="{5A46E5B2-3188-41A7-8F25-8C84E5E781E4}" srcOrd="2" destOrd="0" presId="urn:microsoft.com/office/officeart/2005/8/layout/vList4"/>
    <dgm:cxn modelId="{53DB3E66-F832-43B8-A1ED-E6B6A509000A}" type="presParOf" srcId="{5EA3F9E2-B67C-4F79-9C35-D9D1F82F16F1}" destId="{5EA3F863-99F6-451E-8B78-71B5ADD6BC96}" srcOrd="1" destOrd="0" presId="urn:microsoft.com/office/officeart/2005/8/layout/vList4"/>
    <dgm:cxn modelId="{2CA7C293-9CA4-4DDF-BE21-146ED44B0E53}" type="presParOf" srcId="{5EA3F9E2-B67C-4F79-9C35-D9D1F82F16F1}" destId="{9FEA6AB2-B35C-47D5-AF94-CB8C04511266}" srcOrd="2" destOrd="0" presId="urn:microsoft.com/office/officeart/2005/8/layout/vList4"/>
    <dgm:cxn modelId="{3B9FA59E-AC41-4672-8741-3DCB86F991F7}" type="presParOf" srcId="{9FEA6AB2-B35C-47D5-AF94-CB8C04511266}" destId="{BA23FDCA-E745-43CB-9A40-88E86B73B3FE}" srcOrd="0" destOrd="0" presId="urn:microsoft.com/office/officeart/2005/8/layout/vList4"/>
    <dgm:cxn modelId="{C0AC7710-6C69-4DBF-B6FB-C22C8EF7A13F}" type="presParOf" srcId="{9FEA6AB2-B35C-47D5-AF94-CB8C04511266}" destId="{5B3D2165-507C-410F-BE87-707E3F8EC1D5}" srcOrd="1" destOrd="0" presId="urn:microsoft.com/office/officeart/2005/8/layout/vList4"/>
    <dgm:cxn modelId="{52C50D84-8274-42C9-806C-F9D10B2DB446}" type="presParOf" srcId="{9FEA6AB2-B35C-47D5-AF94-CB8C04511266}" destId="{8055786B-EE1E-4BB7-B3FA-DA773A770EBF}" srcOrd="2" destOrd="0" presId="urn:microsoft.com/office/officeart/2005/8/layout/vList4"/>
    <dgm:cxn modelId="{88AD5BA1-AC4F-4B22-B6E7-71892D729F4A}" type="presParOf" srcId="{5EA3F9E2-B67C-4F79-9C35-D9D1F82F16F1}" destId="{BF14B3D3-DE31-41EB-B0E4-9EE9BB477C69}" srcOrd="3" destOrd="0" presId="urn:microsoft.com/office/officeart/2005/8/layout/vList4"/>
    <dgm:cxn modelId="{E3A623A1-4FD6-417E-BD41-33FA34D482BA}" type="presParOf" srcId="{5EA3F9E2-B67C-4F79-9C35-D9D1F82F16F1}" destId="{FB49BBB6-5A81-4F7C-BE17-80AB3BEAB8C0}" srcOrd="4" destOrd="0" presId="urn:microsoft.com/office/officeart/2005/8/layout/vList4"/>
    <dgm:cxn modelId="{74F1207D-F70F-4007-9128-C399FD95318F}" type="presParOf" srcId="{FB49BBB6-5A81-4F7C-BE17-80AB3BEAB8C0}" destId="{4DAC2415-99DF-4C2C-A69F-D636CDE4B3A5}" srcOrd="0" destOrd="0" presId="urn:microsoft.com/office/officeart/2005/8/layout/vList4"/>
    <dgm:cxn modelId="{F592246E-FCD7-4CB8-8782-6546FBA88E2D}" type="presParOf" srcId="{FB49BBB6-5A81-4F7C-BE17-80AB3BEAB8C0}" destId="{E67E0523-5FBD-4424-91AB-BF82ADE83A09}" srcOrd="1" destOrd="0" presId="urn:microsoft.com/office/officeart/2005/8/layout/vList4"/>
    <dgm:cxn modelId="{B2527EE3-39FC-4BD2-B608-8B646F864A21}" type="presParOf" srcId="{FB49BBB6-5A81-4F7C-BE17-80AB3BEAB8C0}" destId="{1BFDA0AA-62C6-4C5D-B38F-3C8B80A7196F}" srcOrd="2" destOrd="0" presId="urn:microsoft.com/office/officeart/2005/8/layout/vList4"/>
    <dgm:cxn modelId="{583EFB2E-5B4B-4BB3-B8BF-C17BB786E339}" type="presParOf" srcId="{5EA3F9E2-B67C-4F79-9C35-D9D1F82F16F1}" destId="{AAFE9442-4F9E-4EE4-990A-F747BD3C1583}" srcOrd="5" destOrd="0" presId="urn:microsoft.com/office/officeart/2005/8/layout/vList4"/>
    <dgm:cxn modelId="{359F8A9D-E74C-491F-9251-85873B903973}" type="presParOf" srcId="{5EA3F9E2-B67C-4F79-9C35-D9D1F82F16F1}" destId="{7DC021F7-6D34-470C-9CC2-0F78B36C79ED}" srcOrd="6" destOrd="0" presId="urn:microsoft.com/office/officeart/2005/8/layout/vList4"/>
    <dgm:cxn modelId="{63518EE9-D1DB-4CEE-866B-0E2DFB534454}" type="presParOf" srcId="{7DC021F7-6D34-470C-9CC2-0F78B36C79ED}" destId="{C3A4E475-3F5D-4BDF-B78E-081CD3E40602}" srcOrd="0" destOrd="0" presId="urn:microsoft.com/office/officeart/2005/8/layout/vList4"/>
    <dgm:cxn modelId="{1FAEBF92-376C-42A5-B1A6-3F927BD1C298}" type="presParOf" srcId="{7DC021F7-6D34-470C-9CC2-0F78B36C79ED}" destId="{96C01A90-475E-4205-9B3B-40A7E7C314A2}" srcOrd="1" destOrd="0" presId="urn:microsoft.com/office/officeart/2005/8/layout/vList4"/>
    <dgm:cxn modelId="{26D5587C-864B-49F7-8923-8C6E79CE2334}" type="presParOf" srcId="{7DC021F7-6D34-470C-9CC2-0F78B36C79ED}" destId="{FB88EC36-AC16-4F85-B5E2-5A8305FA7A4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BBA7D-4A93-4C42-A9D2-A9220DE52ED7}">
      <dsp:nvSpPr>
        <dsp:cNvPr id="0" name=""/>
        <dsp:cNvSpPr/>
      </dsp:nvSpPr>
      <dsp:spPr>
        <a:xfrm>
          <a:off x="0" y="0"/>
          <a:ext cx="8424936" cy="953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b="1" kern="1200" dirty="0" smtClean="0"/>
            <a:t>Zookeeper</a:t>
          </a:r>
          <a:r>
            <a:rPr lang="zh-CN" altLang="en-US" sz="3400" b="1" kern="1200" dirty="0" smtClean="0"/>
            <a:t>总体架构和读写数据</a:t>
          </a:r>
          <a:endParaRPr lang="zh-CN" altLang="en-US" sz="3400" b="1" kern="1200" dirty="0"/>
        </a:p>
      </dsp:txBody>
      <dsp:txXfrm>
        <a:off x="1780383" y="0"/>
        <a:ext cx="6644552" cy="953965"/>
      </dsp:txXfrm>
    </dsp:sp>
    <dsp:sp modelId="{AF7BC742-A66C-4F74-9B8E-306B20A60CF6}">
      <dsp:nvSpPr>
        <dsp:cNvPr id="0" name=""/>
        <dsp:cNvSpPr/>
      </dsp:nvSpPr>
      <dsp:spPr>
        <a:xfrm>
          <a:off x="95396" y="95396"/>
          <a:ext cx="1684987" cy="7631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3FDCA-E745-43CB-9A40-88E86B73B3FE}">
      <dsp:nvSpPr>
        <dsp:cNvPr id="0" name=""/>
        <dsp:cNvSpPr/>
      </dsp:nvSpPr>
      <dsp:spPr>
        <a:xfrm>
          <a:off x="0" y="1062259"/>
          <a:ext cx="8424936" cy="953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>
              <a:latin typeface="微软雅黑" pitchFamily="34" charset="-122"/>
              <a:ea typeface="微软雅黑" pitchFamily="34" charset="-122"/>
              <a:cs typeface="+mj-cs"/>
            </a:rPr>
            <a:t>Zookeeper</a:t>
          </a:r>
          <a:r>
            <a:rPr lang="zh-CN" altLang="en-US" sz="3400" kern="1200" dirty="0" smtClean="0">
              <a:latin typeface="微软雅黑" pitchFamily="34" charset="-122"/>
              <a:ea typeface="微软雅黑" pitchFamily="34" charset="-122"/>
              <a:cs typeface="+mj-cs"/>
            </a:rPr>
            <a:t>基本原理</a:t>
          </a:r>
          <a:endParaRPr lang="zh-CN" altLang="en-US" sz="3400" kern="1200" dirty="0"/>
        </a:p>
      </dsp:txBody>
      <dsp:txXfrm>
        <a:off x="1780383" y="1062259"/>
        <a:ext cx="6644552" cy="953965"/>
      </dsp:txXfrm>
    </dsp:sp>
    <dsp:sp modelId="{5B3D2165-507C-410F-BE87-707E3F8EC1D5}">
      <dsp:nvSpPr>
        <dsp:cNvPr id="0" name=""/>
        <dsp:cNvSpPr/>
      </dsp:nvSpPr>
      <dsp:spPr>
        <a:xfrm>
          <a:off x="95396" y="1144758"/>
          <a:ext cx="1684987" cy="7631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C2415-99DF-4C2C-A69F-D636CDE4B3A5}">
      <dsp:nvSpPr>
        <dsp:cNvPr id="0" name=""/>
        <dsp:cNvSpPr/>
      </dsp:nvSpPr>
      <dsp:spPr>
        <a:xfrm>
          <a:off x="0" y="2098723"/>
          <a:ext cx="8424936" cy="953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>
              <a:latin typeface="微软雅黑" pitchFamily="34" charset="-122"/>
              <a:ea typeface="微软雅黑" pitchFamily="34" charset="-122"/>
              <a:cs typeface="+mj-cs"/>
            </a:rPr>
            <a:t>ZookeeperClient</a:t>
          </a:r>
          <a:r>
            <a:rPr lang="zh-CN" altLang="en-US" sz="3400" kern="1200" dirty="0" smtClean="0">
              <a:latin typeface="微软雅黑" pitchFamily="34" charset="-122"/>
              <a:ea typeface="微软雅黑" pitchFamily="34" charset="-122"/>
              <a:cs typeface="+mj-cs"/>
            </a:rPr>
            <a:t>、安装和示例</a:t>
          </a:r>
          <a:endParaRPr lang="zh-CN" altLang="en-US" sz="3400" kern="1200" dirty="0"/>
        </a:p>
      </dsp:txBody>
      <dsp:txXfrm>
        <a:off x="1780383" y="2098723"/>
        <a:ext cx="6644552" cy="953965"/>
      </dsp:txXfrm>
    </dsp:sp>
    <dsp:sp modelId="{E67E0523-5FBD-4424-91AB-BF82ADE83A09}">
      <dsp:nvSpPr>
        <dsp:cNvPr id="0" name=""/>
        <dsp:cNvSpPr/>
      </dsp:nvSpPr>
      <dsp:spPr>
        <a:xfrm>
          <a:off x="95396" y="2194120"/>
          <a:ext cx="1684987" cy="7631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4E475-3F5D-4BDF-B78E-081CD3E40602}">
      <dsp:nvSpPr>
        <dsp:cNvPr id="0" name=""/>
        <dsp:cNvSpPr/>
      </dsp:nvSpPr>
      <dsp:spPr>
        <a:xfrm>
          <a:off x="0" y="3148085"/>
          <a:ext cx="8424936" cy="953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b="1" kern="1200" dirty="0" smtClean="0"/>
            <a:t>Zookeeper</a:t>
          </a:r>
          <a:r>
            <a:rPr lang="zh-CN" altLang="en-US" sz="3400" b="1" kern="1200" dirty="0" smtClean="0"/>
            <a:t>的典型应用场景</a:t>
          </a:r>
          <a:endParaRPr lang="zh-CN" altLang="en-US" sz="3400" b="1" kern="1200" dirty="0"/>
        </a:p>
      </dsp:txBody>
      <dsp:txXfrm>
        <a:off x="1780383" y="3148085"/>
        <a:ext cx="6644552" cy="953965"/>
      </dsp:txXfrm>
    </dsp:sp>
    <dsp:sp modelId="{96C01A90-475E-4205-9B3B-40A7E7C314A2}">
      <dsp:nvSpPr>
        <dsp:cNvPr id="0" name=""/>
        <dsp:cNvSpPr/>
      </dsp:nvSpPr>
      <dsp:spPr>
        <a:xfrm>
          <a:off x="95396" y="3243482"/>
          <a:ext cx="1684987" cy="7631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F92052-21A6-46A2-A216-A2627C7C736B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E9BF800A-7D59-461D-99AE-52FE59A09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95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569859-F19F-4497-896E-9E4BD2080BB2}" type="slidenum">
              <a:rPr lang="zh-CN" altLang="en-US" smtClean="0">
                <a:ea typeface="宋体" pitchFamily="2" charset="-122"/>
              </a:rPr>
              <a:pPr/>
              <a:t>1</a:t>
            </a:fld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12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主要通过这个结构图理解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的任务提交和启动过程：</a:t>
            </a:r>
            <a:endParaRPr lang="en-US" altLang="zh-CN" dirty="0" smtClean="0"/>
          </a:p>
          <a:p>
            <a:r>
              <a:rPr lang="zh-CN" altLang="en-US" dirty="0" smtClean="0"/>
              <a:t>借助于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发布任务到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领取任务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Nimbus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，接收提交的任务（</a:t>
            </a:r>
            <a:r>
              <a:rPr lang="en-US" altLang="zh-CN" baseline="0" dirty="0" smtClean="0"/>
              <a:t>runnable jar</a:t>
            </a:r>
            <a:r>
              <a:rPr lang="zh-CN" altLang="en-US" baseline="0" dirty="0" smtClean="0"/>
              <a:t>），进行资源的预分配，然后发布任务到</a:t>
            </a:r>
            <a:r>
              <a:rPr lang="en-US" altLang="zh-CN" baseline="0" dirty="0" smtClean="0"/>
              <a:t>zookeeper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Supervisor </a:t>
            </a:r>
            <a:r>
              <a:rPr lang="zh-CN" altLang="en-US" baseline="0" dirty="0" smtClean="0"/>
              <a:t>， 根据自身拥有的资源情况，到</a:t>
            </a: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去领取任务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0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主要通过这个结构图理解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的任务提交和启动过程：</a:t>
            </a:r>
            <a:endParaRPr lang="en-US" altLang="zh-CN" dirty="0" smtClean="0"/>
          </a:p>
          <a:p>
            <a:r>
              <a:rPr lang="zh-CN" altLang="en-US" dirty="0" smtClean="0"/>
              <a:t>借助于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发布任务到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领取任务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Nimbus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，接收提交的任务（</a:t>
            </a:r>
            <a:r>
              <a:rPr lang="en-US" altLang="zh-CN" baseline="0" dirty="0" smtClean="0"/>
              <a:t>runnable jar</a:t>
            </a:r>
            <a:r>
              <a:rPr lang="zh-CN" altLang="en-US" baseline="0" dirty="0" smtClean="0"/>
              <a:t>），进行资源的预分配，然后发布任务到</a:t>
            </a:r>
            <a:r>
              <a:rPr lang="en-US" altLang="zh-CN" baseline="0" dirty="0" smtClean="0"/>
              <a:t>zookeeper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Supervisor </a:t>
            </a:r>
            <a:r>
              <a:rPr lang="zh-CN" altLang="en-US" baseline="0" dirty="0" smtClean="0"/>
              <a:t>， 根据自身拥有的资源情况，到</a:t>
            </a: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去领取任务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主要通过这个结构图理解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的任务提交和启动过程：</a:t>
            </a:r>
            <a:endParaRPr lang="en-US" altLang="zh-CN" dirty="0" smtClean="0"/>
          </a:p>
          <a:p>
            <a:r>
              <a:rPr lang="zh-CN" altLang="en-US" dirty="0" smtClean="0"/>
              <a:t>借助于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发布任务到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领取任务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Nimbus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，接收提交的任务（</a:t>
            </a:r>
            <a:r>
              <a:rPr lang="en-US" altLang="zh-CN" baseline="0" dirty="0" smtClean="0"/>
              <a:t>runnable jar</a:t>
            </a:r>
            <a:r>
              <a:rPr lang="zh-CN" altLang="en-US" baseline="0" dirty="0" smtClean="0"/>
              <a:t>），进行资源的预分配，然后发布任务到</a:t>
            </a:r>
            <a:r>
              <a:rPr lang="en-US" altLang="zh-CN" baseline="0" dirty="0" smtClean="0"/>
              <a:t>zookeeper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Supervisor </a:t>
            </a:r>
            <a:r>
              <a:rPr lang="zh-CN" altLang="en-US" baseline="0" dirty="0" smtClean="0"/>
              <a:t>， 根据自身拥有的资源情况，到</a:t>
            </a: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去领取任务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6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主要通过这个结构图理解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的任务提交和启动过程：</a:t>
            </a:r>
            <a:endParaRPr lang="en-US" altLang="zh-CN" dirty="0" smtClean="0"/>
          </a:p>
          <a:p>
            <a:r>
              <a:rPr lang="zh-CN" altLang="en-US" dirty="0" smtClean="0"/>
              <a:t>借助于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发布任务到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领取任务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Nimbus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，接收提交的任务（</a:t>
            </a:r>
            <a:r>
              <a:rPr lang="en-US" altLang="zh-CN" baseline="0" dirty="0" smtClean="0"/>
              <a:t>runnable jar</a:t>
            </a:r>
            <a:r>
              <a:rPr lang="zh-CN" altLang="en-US" baseline="0" dirty="0" smtClean="0"/>
              <a:t>），进行资源的预分配，然后发布任务到</a:t>
            </a:r>
            <a:r>
              <a:rPr lang="en-US" altLang="zh-CN" baseline="0" dirty="0" smtClean="0"/>
              <a:t>zookeeper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Supervisor </a:t>
            </a:r>
            <a:r>
              <a:rPr lang="zh-CN" altLang="en-US" baseline="0" dirty="0" smtClean="0"/>
              <a:t>， 根据自身拥有的资源情况，到</a:t>
            </a: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去领取任务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0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3625A-B62A-43D4-885A-A2134484BFC2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687-9E46-4E33-9E34-7CBB97D60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D8BB-BB3D-4991-9459-082D199B42CD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DF982-3FFE-4957-B791-2987D335B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70A8-DA8E-44BF-B613-F510FD8F79B6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7943-13A8-4752-9305-B5E3CD475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6D67-95ED-474C-ABA9-2CEECB801C1D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0FD5-5C54-45D5-96F1-DD900637B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E7D3-BF49-4BE2-AA60-C223009B7E1B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E121-CBB5-495D-9094-7448E6B8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6B91-91F2-49E1-BDBA-49F96F3641A9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888B-3B36-4251-A61D-FD9890541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F3DA4-E10B-4ED8-8547-159FC5773899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0378-EB6F-438E-912C-47147881D2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1D33-0504-4B0B-B060-90CD1D08A338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C42A2-4FC6-45C9-9E30-F1B90A34F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7527-6E66-4CF4-834D-144AB6CC292E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5495-DA02-4B48-AB52-AEAE4FA98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CA725-8EFA-49AD-8A3D-1AE97F1A0EB4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835B5-458F-49A9-9ED1-AEB3DEB3B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42DD-21A4-4AA9-97CA-887B93D141B6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FE75-A660-4EA5-A7CA-CD97260C4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A2CD958-8C6F-4644-B1CD-1E5E0424BA72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F8C34D7A-2A4E-4B03-8E82-E2572E8C9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宋体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宋体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://blog.csdn.net/swpihchj/article/details/2460355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shiyanjun.cn/archives/474.html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blog.csdn.net/xinguan1267/article/details/38422149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wuzesheng.com/?p=243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2875" y="2363143"/>
            <a:ext cx="8858250" cy="1785937"/>
          </a:xfrm>
          <a:prstGeom prst="roundRect">
            <a:avLst>
              <a:gd name="adj" fmla="val 12033"/>
            </a:avLst>
          </a:prstGeom>
          <a:solidFill>
            <a:schemeClr val="bg1"/>
          </a:solidFill>
          <a:ln>
            <a:noFill/>
          </a:ln>
          <a:effectLst>
            <a:outerShdw blurRad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492896"/>
            <a:ext cx="601504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知识整理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吴文祺 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				           2016.05.06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4" descr="C:\Users\wenshitao\Desktop\1STORE 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620688"/>
            <a:ext cx="19319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13040" y="5051425"/>
            <a:ext cx="7295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参考文章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hlinkClick r:id="rId10"/>
              </a:rPr>
              <a:t>http</a:t>
            </a:r>
            <a:r>
              <a:rPr lang="zh-CN" altLang="en-US" dirty="0">
                <a:hlinkClick r:id="rId10"/>
              </a:rPr>
              <a:t>://blog.csdn.net/xinguan1267/article/details/</a:t>
            </a:r>
            <a:r>
              <a:rPr lang="zh-CN" altLang="en-US" dirty="0" smtClean="0">
                <a:hlinkClick r:id="rId10"/>
              </a:rPr>
              <a:t>38422149</a:t>
            </a:r>
            <a:endParaRPr lang="en-US" altLang="zh-CN" dirty="0" smtClean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shiyanjun.cn/archives/474.html</a:t>
            </a:r>
            <a:endParaRPr lang="en-US" altLang="zh-CN" dirty="0" smtClean="0"/>
          </a:p>
          <a:p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blog.csdn.net/swpihchj/article/details/24603557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重要概念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_Watcher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755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，监听器。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</a:t>
            </a:r>
            <a:r>
              <a:rPr lang="en-US" altLang="zh-CN" sz="2400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支持一种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操作，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可以在某个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上设置一个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，来监听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(Watch)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该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上的变化。如果该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上有相应的变化，就会触发这个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，把相应的事件通知给设置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结点共有四种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事件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供监听：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Event.EventType.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NodeChildrenChanged</a:t>
            </a:r>
            <a:endParaRPr lang="en-US" altLang="zh-CN" sz="24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2</a:t>
            </a:r>
            <a:r>
              <a:rPr lang="zh-CN" altLang="en-US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Event.EventType.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NodeDataChanged</a:t>
            </a:r>
            <a:endParaRPr lang="en-US" altLang="zh-CN" sz="24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3</a:t>
            </a:r>
            <a:r>
              <a:rPr lang="zh-CN" altLang="en-US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Event.EventType.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NodeCreated</a:t>
            </a:r>
            <a:endParaRPr lang="en-US" altLang="zh-CN" sz="24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4</a:t>
            </a:r>
            <a:r>
              <a:rPr lang="zh-CN" altLang="en-US" sz="24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Event.EventType.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NodeDeleted</a:t>
            </a:r>
            <a:endParaRPr lang="en-US" altLang="zh-CN" sz="24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 smtClean="0">
              <a:solidFill>
                <a:srgbClr val="0000CC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需要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注意的是，</a:t>
            </a:r>
            <a:r>
              <a:rPr lang="en-US" altLang="zh-CN" sz="24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ZooKeeper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中的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Watcher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是一次性的，即触发一次就会被取消，如果想继续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Watch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的话，需要客户端重新设置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Watcher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。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这个跟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epoll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里的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oneshot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模式有点类似。</a:t>
            </a:r>
            <a:endParaRPr lang="zh-CN" altLang="en-US" sz="2400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集群特性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8457" y="612887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1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、读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、写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更新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模式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 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集群中，读可以从任意一个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读，这一点是保证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比较好的读性能的关键；写的请求会先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Forwarder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，然后由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来通过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中的原子广播协议，将请求广播给所有的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Follower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Leader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收到一半以上的写成功的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Ack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后，就认为该写成功了，就会将该写进行持久化，并告诉客户端写成功了。</a:t>
            </a:r>
          </a:p>
          <a:p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2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WAL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（预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写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日志）和</a:t>
            </a:r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Snapshot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（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快照）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和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大多数分布式系统一样，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也有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WAL(Write-Ahead-Log)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，对于每一个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更新操作，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都会先写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WAL,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然后再对内存中的数据做更新，然后向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通知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更新结果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。另外，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还会定期将内存中的目录树进行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Snapshot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，落地到磁盘上，这个跟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FSImage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是比较类似的。这么做的主要目的，一当然是数据的持久化，二是加快重启之后的恢复速度，如果全部通过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Replay WAL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的形式恢复的话，会比较慢。</a:t>
            </a:r>
          </a:p>
          <a:p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3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FIFO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（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先进先出）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对于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每一个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客户端而言，所有的操作都是遵循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FIFO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顺序的，这一特性是由下面两个基本特性来保证的：一是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与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之间的网络通信是基于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TCP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TCP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保证了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Client/Server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之间传输包的顺序；二是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执行客户端请求也是严格按照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FIFO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顺序的。</a:t>
            </a:r>
          </a:p>
          <a:p>
            <a:r>
              <a:rPr lang="en-US" altLang="zh-CN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4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en-US" altLang="zh-CN" sz="2400" b="1" dirty="0" err="1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Linearizability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，（线性化，原子操作）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 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中，所有的更新操作都有严格的偏序关系，更新操作都是串行执行的，这一点是保证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功能正确性的关键。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ZookeeperClient_JavaAPI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31" y="612783"/>
            <a:ext cx="9144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 zookeeper-3.3.5.jar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中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org.apache.zookeeper.Zookeeper</a:t>
            </a:r>
            <a:r>
              <a:rPr lang="zh-CN" altLang="en-US" dirty="0" smtClean="0"/>
              <a:t>类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常用</a:t>
            </a: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API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：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ZooKeeper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</a:t>
            </a:r>
            <a:r>
              <a:rPr lang="en-US" altLang="zh-CN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serverIp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long </a:t>
            </a:r>
            <a:r>
              <a:rPr lang="en-US" altLang="zh-CN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sessionTimeout,Watcher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watcher), </a:t>
            </a:r>
            <a:r>
              <a:rPr lang="zh-CN" altLang="en-US" dirty="0" smtClean="0">
                <a:latin typeface="+mn-ea"/>
                <a:ea typeface="+mn-ea"/>
                <a:cs typeface="Verdana" panose="020B0604030504040204" pitchFamily="34" charset="0"/>
              </a:rPr>
              <a:t>构造函数，连接到</a:t>
            </a:r>
            <a:r>
              <a:rPr lang="en-US" altLang="zh-CN" dirty="0" smtClean="0">
                <a:latin typeface="+mn-ea"/>
                <a:ea typeface="+mn-ea"/>
                <a:cs typeface="Verdana" panose="020B0604030504040204" pitchFamily="34" charset="0"/>
              </a:rPr>
              <a:t>Zookeeper </a:t>
            </a:r>
            <a:r>
              <a:rPr lang="zh-CN" altLang="en-US" dirty="0" smtClean="0">
                <a:latin typeface="+mn-ea"/>
                <a:ea typeface="+mn-ea"/>
                <a:cs typeface="Verdana" panose="020B0604030504040204" pitchFamily="34" charset="0"/>
              </a:rPr>
              <a:t>服务</a:t>
            </a:r>
            <a:endParaRPr lang="zh-CN" altLang="en-US" dirty="0">
              <a:solidFill>
                <a:srgbClr val="555555"/>
              </a:solidFill>
              <a:latin typeface="+mn-ea"/>
              <a:ea typeface="+mn-ea"/>
              <a:cs typeface="Verdana" panose="020B0604030504040204" pitchFamily="34" charset="0"/>
            </a:endParaRPr>
          </a:p>
          <a:p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create(String path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, 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byte[] data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, </a:t>
            </a:r>
            <a:r>
              <a:rPr lang="en-US" altLang="zh-CN" sz="2000" b="1" dirty="0" err="1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CreateMode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createMode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创建一个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, path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是其路径，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data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是要存储在该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上的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数据，</a:t>
            </a:r>
            <a:r>
              <a:rPr lang="en-US" altLang="zh-CN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createMode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是结点类型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delete(path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, version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删除一个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，可以通过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version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删除指定的版本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如果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version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-1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的话，表示删除所有的版本</a:t>
            </a:r>
          </a:p>
          <a:p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exists(path, watch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判断指定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是否存在，并设置是否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。这里如果要设置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的话，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是在创建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实例时指定的，如果要设置特定的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的话，可以调用另一个重载版本的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exists(path, watcher)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。以下几个带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参数的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API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也都类似</a:t>
            </a:r>
          </a:p>
          <a:p>
            <a:r>
              <a:rPr lang="en-US" altLang="zh-CN" sz="20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getData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(path, watch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读取指定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上的数据，并设置是否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setData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(path, watch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更新指定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的数据，并设置是否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getChildren</a:t>
            </a:r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(path, watch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获取指定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的所有子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的名字，并设置是否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0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sync(path</a:t>
            </a:r>
            <a:r>
              <a:rPr lang="en-US" altLang="zh-CN" sz="20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),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把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所有在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sync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之前的更新操作都进行同步，达到每个请求都在半数以上的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上生效。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path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参数目前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没有用。</a:t>
            </a:r>
            <a:endParaRPr lang="zh-CN" altLang="en-US" dirty="0">
              <a:solidFill>
                <a:srgbClr val="55555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ZookeeperClient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命令行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shell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31" y="612783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3.1</a:t>
            </a:r>
            <a:r>
              <a:rPr lang="en-US" altLang="zh-CN" sz="2800" dirty="0"/>
              <a:t>. </a:t>
            </a:r>
            <a:r>
              <a:rPr lang="zh-CN" altLang="en-US" sz="2800" dirty="0"/>
              <a:t>启动</a:t>
            </a:r>
            <a:r>
              <a:rPr lang="en-US" altLang="zh-CN" sz="2800" dirty="0"/>
              <a:t>ZK</a:t>
            </a:r>
            <a:r>
              <a:rPr lang="zh-CN" altLang="en-US" sz="2800" dirty="0"/>
              <a:t>服务</a:t>
            </a:r>
            <a:r>
              <a:rPr lang="en-US" altLang="zh-CN" sz="2800" dirty="0"/>
              <a:t>:      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bin/zkServer.sh start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800" dirty="0"/>
              <a:t>3.2. </a:t>
            </a:r>
            <a:r>
              <a:rPr lang="zh-CN" altLang="en-US" sz="2800" dirty="0"/>
              <a:t>查看</a:t>
            </a:r>
            <a:r>
              <a:rPr lang="en-US" altLang="zh-CN" sz="2800" dirty="0"/>
              <a:t>ZK</a:t>
            </a:r>
            <a:r>
              <a:rPr lang="zh-CN" altLang="en-US" sz="2800" dirty="0"/>
              <a:t>服务状态</a:t>
            </a:r>
            <a:r>
              <a:rPr lang="en-US" altLang="zh-CN" sz="2800" dirty="0"/>
              <a:t>: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bin/zkServer.sh status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800" dirty="0"/>
              <a:t>3.3  </a:t>
            </a:r>
            <a:r>
              <a:rPr lang="zh-CN" altLang="en-US" sz="2800" dirty="0"/>
              <a:t>停止</a:t>
            </a:r>
            <a:r>
              <a:rPr lang="en-US" altLang="zh-CN" sz="2800" dirty="0"/>
              <a:t>ZK</a:t>
            </a:r>
            <a:r>
              <a:rPr lang="zh-CN" altLang="en-US" sz="2800" dirty="0"/>
              <a:t>服务</a:t>
            </a:r>
            <a:r>
              <a:rPr lang="en-US" altLang="zh-CN" sz="2800" dirty="0"/>
              <a:t>:      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bin/zkServer.sh stop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3.4. </a:t>
            </a:r>
            <a:r>
              <a:rPr lang="zh-CN" altLang="en-US" sz="2800" dirty="0"/>
              <a:t>重启</a:t>
            </a:r>
            <a:r>
              <a:rPr lang="en-US" altLang="zh-CN" sz="2800" dirty="0"/>
              <a:t>ZK</a:t>
            </a:r>
            <a:r>
              <a:rPr lang="zh-CN" altLang="en-US" sz="2800" dirty="0"/>
              <a:t>服务</a:t>
            </a:r>
            <a:r>
              <a:rPr lang="en-US" altLang="zh-CN" sz="2800" dirty="0"/>
              <a:t>:      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bin/zkServer.sh restart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en-US" altLang="zh-CN" sz="2800" dirty="0"/>
              <a:t>3.5  </a:t>
            </a:r>
            <a:r>
              <a:rPr lang="zh-CN" altLang="en-US" sz="2800" dirty="0"/>
              <a:t>连接</a:t>
            </a:r>
            <a:r>
              <a:rPr lang="zh-CN" altLang="en-US" sz="2800" dirty="0" smtClean="0"/>
              <a:t>服务器，进入命令行</a:t>
            </a:r>
            <a:r>
              <a:rPr lang="zh-CN" altLang="en-US" sz="2800" dirty="0"/>
              <a:t>          </a:t>
            </a:r>
            <a:endParaRPr lang="en-US" altLang="zh-CN" sz="2800" dirty="0" smtClean="0"/>
          </a:p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zkCli.sh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-server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127.0.0.1:2181</a:t>
            </a:r>
          </a:p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3.6  </a:t>
            </a:r>
            <a:r>
              <a:rPr lang="zh-CN" altLang="en-US" sz="2800" dirty="0"/>
              <a:t>查看根目录 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 /</a:t>
            </a:r>
            <a:br>
              <a:rPr lang="en-US" altLang="zh-CN" sz="2800" dirty="0"/>
            </a:br>
            <a:r>
              <a:rPr lang="en-US" altLang="zh-CN" sz="2800" dirty="0"/>
              <a:t>3.7  </a:t>
            </a:r>
            <a:r>
              <a:rPr lang="zh-CN" altLang="en-US" sz="2800" dirty="0" smtClean="0"/>
              <a:t>创建路径是 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zk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testnode</a:t>
            </a:r>
            <a:r>
              <a:rPr lang="zh-CN" altLang="en-US" sz="2800" dirty="0"/>
              <a:t>节点，</a:t>
            </a:r>
            <a:r>
              <a:rPr lang="zh-CN" altLang="en-US" sz="2800" dirty="0" smtClean="0"/>
              <a:t>关联内容字符串</a:t>
            </a:r>
            <a:r>
              <a:rPr lang="en-US" altLang="zh-CN" sz="2800" dirty="0"/>
              <a:t>"</a:t>
            </a:r>
            <a:r>
              <a:rPr lang="en-US" altLang="zh-CN" sz="2800" dirty="0" err="1"/>
              <a:t>zz</a:t>
            </a:r>
            <a:r>
              <a:rPr lang="en-US" altLang="zh-CN" sz="2800" dirty="0"/>
              <a:t>"      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testnode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zz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</a:p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3.8  </a:t>
            </a:r>
            <a:r>
              <a:rPr lang="zh-CN" altLang="en-US" sz="2800" dirty="0"/>
              <a:t>查看节点内容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testnode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en-US" altLang="zh-CN" sz="2800" dirty="0"/>
              <a:t>3.9  </a:t>
            </a:r>
            <a:r>
              <a:rPr lang="zh-CN" altLang="en-US" sz="2800" dirty="0"/>
              <a:t>设置节点内容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testnode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4.0  </a:t>
            </a:r>
            <a:r>
              <a:rPr lang="zh-CN" altLang="en-US" sz="2800" dirty="0"/>
              <a:t>删除节点    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testnode</a:t>
            </a:r>
            <a:endParaRPr lang="zh-CN" altLang="en-US" sz="2800" b="1" i="0" dirty="0">
              <a:solidFill>
                <a:srgbClr val="555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单机安装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0" y="577553"/>
            <a:ext cx="9144000" cy="5947791"/>
          </a:xfrm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、下载。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下载</a:t>
            </a:r>
            <a:r>
              <a:rPr lang="en-US" altLang="zh-CN" sz="2400" dirty="0" smtClean="0">
                <a:solidFill>
                  <a:schemeClr val="tx1"/>
                </a:solidFill>
              </a:rPr>
              <a:t>Zookeeper </a:t>
            </a:r>
            <a:r>
              <a:rPr lang="zh-CN" altLang="en-US" sz="2400" dirty="0" smtClean="0">
                <a:solidFill>
                  <a:schemeClr val="tx1"/>
                </a:solidFill>
              </a:rPr>
              <a:t>安装包（这里用的</a:t>
            </a:r>
            <a:r>
              <a:rPr lang="en-US" altLang="zh-CN" sz="2400" dirty="0" smtClean="0">
                <a:solidFill>
                  <a:schemeClr val="tx1"/>
                </a:solidFill>
              </a:rPr>
              <a:t>zookeeper-3.4.8.tar.gz</a:t>
            </a:r>
            <a:r>
              <a:rPr lang="zh-CN" altLang="en-US" sz="2400" dirty="0" smtClean="0">
                <a:solidFill>
                  <a:schemeClr val="tx1"/>
                </a:solidFill>
              </a:rPr>
              <a:t>），解压到本地目录（我本地解压到</a:t>
            </a:r>
            <a:r>
              <a:rPr lang="en-US" altLang="zh-CN" sz="2400" dirty="0" smtClean="0">
                <a:solidFill>
                  <a:schemeClr val="tx1"/>
                </a:solidFill>
              </a:rPr>
              <a:t>D:/zookeeper/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zookeeper-3.4.8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、配置。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在解压后的文件夹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zookeeper-3.4.8/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下，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复制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zoo_example.cfg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到同一目录，命名为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zoo.cfg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（建议修改下其中的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dataDir</a:t>
            </a:r>
            <a:r>
              <a:rPr lang="zh-CN" altLang="en-US" sz="2400" dirty="0" smtClean="0">
                <a:solidFill>
                  <a:schemeClr val="tx1"/>
                </a:solidFill>
              </a:rPr>
              <a:t>配置，并在配置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</a:rPr>
              <a:t>dataDir</a:t>
            </a:r>
            <a:r>
              <a:rPr lang="zh-CN" altLang="en-US" sz="2400" smtClean="0">
                <a:solidFill>
                  <a:schemeClr val="tx1"/>
                </a:solidFill>
              </a:rPr>
              <a:t>目录</a:t>
            </a:r>
            <a:r>
              <a:rPr lang="zh-CN" altLang="en-US" sz="2400" dirty="0" smtClean="0">
                <a:solidFill>
                  <a:schemeClr val="tx1"/>
                </a:solidFill>
              </a:rPr>
              <a:t>下建一个名为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myid</a:t>
            </a:r>
            <a:r>
              <a:rPr lang="zh-CN" altLang="en-US" sz="2400" dirty="0" smtClean="0">
                <a:solidFill>
                  <a:schemeClr val="tx1"/>
                </a:solidFill>
              </a:rPr>
              <a:t>的文件，内容为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、启动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 Server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CN" altLang="en-US" sz="2400" dirty="0" smtClean="0">
                <a:solidFill>
                  <a:schemeClr val="tx1"/>
                </a:solidFill>
              </a:rPr>
              <a:t>在解</a:t>
            </a:r>
            <a:r>
              <a:rPr lang="zh-CN" altLang="en-US" sz="2400" dirty="0">
                <a:solidFill>
                  <a:schemeClr val="tx1"/>
                </a:solidFill>
              </a:rPr>
              <a:t>压后的文件夹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zookeeper-3.4.8/bin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下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Windows</a:t>
            </a:r>
            <a:r>
              <a:rPr lang="zh-CN" altLang="en-US" sz="2400" dirty="0" smtClean="0">
                <a:solidFill>
                  <a:schemeClr val="tx1"/>
                </a:solidFill>
              </a:rPr>
              <a:t>系统：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双击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zkServer.cmd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，完成启动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Linux</a:t>
            </a:r>
            <a:r>
              <a:rPr lang="zh-CN" altLang="en-US" sz="2400" dirty="0" smtClean="0">
                <a:solidFill>
                  <a:schemeClr val="tx1"/>
                </a:solidFill>
              </a:rPr>
              <a:t>系统：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zkServer.sh</a:t>
            </a:r>
            <a:r>
              <a:rPr lang="zh-CN" altLang="en-US" sz="2400" dirty="0" smtClean="0">
                <a:solidFill>
                  <a:schemeClr val="tx1"/>
                </a:solidFill>
              </a:rPr>
              <a:t>，完成启动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、启动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客户端验证。</a:t>
            </a:r>
            <a:r>
              <a:rPr lang="zh-CN" altLang="en-US" sz="2400" dirty="0" smtClean="0">
                <a:solidFill>
                  <a:schemeClr val="tx1"/>
                </a:solidFill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</a:rPr>
              <a:t>解压后的文件夹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zookeeper-3.4.8/bin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Windows</a:t>
            </a:r>
            <a:r>
              <a:rPr lang="zh-CN" altLang="en-US" sz="2400" dirty="0">
                <a:solidFill>
                  <a:schemeClr val="tx1"/>
                </a:solidFill>
              </a:rPr>
              <a:t>系统：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双击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zkCli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.cmd </a:t>
            </a:r>
            <a:r>
              <a:rPr lang="zh-CN" altLang="en-US" sz="2400" dirty="0" smtClean="0">
                <a:solidFill>
                  <a:schemeClr val="tx1"/>
                </a:solidFill>
              </a:rPr>
              <a:t>，即可输入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zk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命令了（如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ls</a:t>
            </a:r>
            <a:r>
              <a:rPr lang="en-US" altLang="zh-CN" sz="2400" dirty="0" smtClean="0">
                <a:solidFill>
                  <a:schemeClr val="tx1"/>
                </a:solidFill>
              </a:rPr>
              <a:t> /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</a:rPr>
              <a:t>系统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zkCli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.sh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</a:rPr>
              <a:t>即可输入</a:t>
            </a:r>
            <a:r>
              <a:rPr lang="en-US" altLang="zh-CN" sz="2400" dirty="0" err="1">
                <a:solidFill>
                  <a:schemeClr val="tx1"/>
                </a:solidFill>
              </a:rPr>
              <a:t>zk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命令了（如 </a:t>
            </a:r>
            <a:r>
              <a:rPr lang="en-US" altLang="zh-CN" sz="2400" dirty="0" err="1">
                <a:solidFill>
                  <a:schemeClr val="tx1"/>
                </a:solidFill>
              </a:rPr>
              <a:t>ls</a:t>
            </a:r>
            <a:r>
              <a:rPr lang="en-US" altLang="zh-CN" sz="2400" dirty="0">
                <a:solidFill>
                  <a:schemeClr val="tx1"/>
                </a:solidFill>
              </a:rPr>
              <a:t> /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08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集群配置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zoo.cfg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参数解释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31" y="577553"/>
            <a:ext cx="9144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tickTime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发送心跳的间隔时间，单位：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毫秒，默认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2000</a:t>
            </a:r>
            <a:endParaRPr lang="zh-CN" altLang="en-US" dirty="0">
              <a:solidFill>
                <a:srgbClr val="000000"/>
              </a:solidFill>
              <a:latin typeface="Lantinghei SC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dataDir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保存数据的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目录，默认为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latin typeface="Lantinghei SC"/>
              </a:rPr>
              <a:t>tmp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/zookeeper</a:t>
            </a:r>
            <a:endParaRPr lang="zh-CN" altLang="en-US" dirty="0">
              <a:solidFill>
                <a:srgbClr val="000000"/>
              </a:solidFill>
              <a:latin typeface="Lantinghei SC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clientPort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客户端连接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服务器的端口，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会监听这个端口，接受客户端的访问请求。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initLimit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这个配置项是用来配置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接受客户端（这里所说的客户端不是用户连接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服务器的客户端，而是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服务器集群中连接到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Follower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服务器）初始化连接时最长能忍受多少个心跳时间间隔数。当已经超过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个心跳的时间（也就是 </a:t>
            </a:r>
            <a:r>
              <a:rPr lang="en-US" altLang="zh-CN" dirty="0" err="1">
                <a:solidFill>
                  <a:srgbClr val="000000"/>
                </a:solidFill>
                <a:latin typeface="Lantinghei SC"/>
              </a:rPr>
              <a:t>tickTime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）长度后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服务器还没有收到客户端的返回信息，那么表明这个客户端连接失败。总的时间长度就是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5*2000=10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秒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syncLimit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这个配置项标识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与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Follower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之间发送消息，请求和应答时间长度，最长不能超过多少个 </a:t>
            </a:r>
            <a:r>
              <a:rPr lang="en-US" altLang="zh-CN" dirty="0" err="1">
                <a:solidFill>
                  <a:srgbClr val="000000"/>
                </a:solidFill>
                <a:latin typeface="Lantinghei SC"/>
              </a:rPr>
              <a:t>tickTime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的时间长度，总的时间长度就是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2*2000=4 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秒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server.A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=B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：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，其中 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是一个数字，表示这个是第几号服务器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是这个服务器的 </a:t>
            </a:r>
            <a:r>
              <a:rPr lang="en-US" altLang="zh-CN" dirty="0" err="1">
                <a:solidFill>
                  <a:srgbClr val="000000"/>
                </a:solidFill>
                <a:latin typeface="Lantinghei SC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地址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表示的是这个服务器与集群中的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服务器交换信息的端口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  <a:latin typeface="Lantinghei SC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表示的是万一集群中的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服务器挂了，需要一个端口来重新进行选举，选出一个新的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Leader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而这个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端口就是用来执行选举时服务器相互通信的端口</a:t>
            </a:r>
            <a:r>
              <a:rPr lang="zh-CN" altLang="en-US" dirty="0" smtClean="0">
                <a:solidFill>
                  <a:srgbClr val="000000"/>
                </a:solidFill>
                <a:latin typeface="Lantinghei SC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Lantinghei SC"/>
            </a:endParaRPr>
          </a:p>
          <a:p>
            <a:pPr latinLnBrk="1"/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如果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"/>
              </a:rPr>
              <a:t>是伪集群的配置方式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，由于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都是一样，所以不同的 </a:t>
            </a:r>
            <a:r>
              <a:rPr lang="en-US" altLang="zh-CN" dirty="0">
                <a:solidFill>
                  <a:srgbClr val="000000"/>
                </a:solidFill>
                <a:latin typeface="Lantinghei SC"/>
              </a:rPr>
              <a:t>Zookeeper </a:t>
            </a:r>
            <a:r>
              <a:rPr lang="zh-CN" altLang="en-US" dirty="0">
                <a:solidFill>
                  <a:srgbClr val="000000"/>
                </a:solidFill>
                <a:latin typeface="Lantinghei SC"/>
              </a:rPr>
              <a:t>实例通信端口号不能一样，所以要给它们分配不同的端口号。</a:t>
            </a:r>
            <a:endParaRPr lang="zh-CN" altLang="en-US" b="0" i="0" dirty="0">
              <a:solidFill>
                <a:srgbClr val="000000"/>
              </a:solidFill>
              <a:effectLst/>
              <a:latin typeface="Lantinghei SC"/>
            </a:endParaRPr>
          </a:p>
        </p:txBody>
      </p:sp>
    </p:spTree>
    <p:extLst>
      <p:ext uri="{BB962C8B-B14F-4D97-AF65-F5344CB8AC3E}">
        <p14:creationId xmlns:p14="http://schemas.microsoft.com/office/powerpoint/2010/main" val="11732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实际使用示例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835696" y="2564904"/>
            <a:ext cx="5328592" cy="1656184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ZK_TALK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简单的网络聊天系统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ZK_TALK_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数据结构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1597" y="980728"/>
            <a:ext cx="8912892" cy="4896544"/>
            <a:chOff x="108000" y="1124744"/>
            <a:chExt cx="9115903" cy="4931504"/>
          </a:xfrm>
        </p:grpSpPr>
        <p:cxnSp>
          <p:nvCxnSpPr>
            <p:cNvPr id="15" name="直接箭头连接符 14"/>
            <p:cNvCxnSpPr>
              <a:stCxn id="8" idx="0"/>
            </p:cNvCxnSpPr>
            <p:nvPr/>
          </p:nvCxnSpPr>
          <p:spPr>
            <a:xfrm flipV="1">
              <a:off x="891201" y="1506352"/>
              <a:ext cx="1409762" cy="1872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2259298" y="1124744"/>
              <a:ext cx="2234629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/register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59298" y="2514956"/>
              <a:ext cx="2234629" cy="7347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/member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00964" y="4089972"/>
              <a:ext cx="219296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/session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01460" y="5480184"/>
              <a:ext cx="2192466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/notice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8000" y="3378560"/>
              <a:ext cx="156640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/talk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17265" y="1146312"/>
              <a:ext cx="1630999" cy="511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wuwenqi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220072" y="2629118"/>
              <a:ext cx="1678434" cy="511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wuwenqi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217745" y="4122079"/>
              <a:ext cx="1586503" cy="511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/SM304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296065" y="5509438"/>
              <a:ext cx="3092359" cy="511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/notice_0000000001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583840" y="3052162"/>
              <a:ext cx="717124" cy="44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6" idx="2"/>
            </p:cNvCxnSpPr>
            <p:nvPr/>
          </p:nvCxnSpPr>
          <p:spPr>
            <a:xfrm>
              <a:off x="1641677" y="3778501"/>
              <a:ext cx="659287" cy="599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7" idx="2"/>
            </p:cNvCxnSpPr>
            <p:nvPr/>
          </p:nvCxnSpPr>
          <p:spPr>
            <a:xfrm>
              <a:off x="706327" y="3954624"/>
              <a:ext cx="1595133" cy="1813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" idx="6"/>
              <a:endCxn id="9" idx="2"/>
            </p:cNvCxnSpPr>
            <p:nvPr/>
          </p:nvCxnSpPr>
          <p:spPr>
            <a:xfrm flipV="1">
              <a:off x="4493927" y="1402237"/>
              <a:ext cx="823338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4427984" y="4379362"/>
              <a:ext cx="751331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4427984" y="2863965"/>
              <a:ext cx="751331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4499992" y="5768216"/>
              <a:ext cx="751331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7557599" y="4115840"/>
              <a:ext cx="1666304" cy="511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wuwenqi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6804248" y="4335358"/>
              <a:ext cx="751331" cy="1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ZK_TALK_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0" y="577553"/>
            <a:ext cx="9144000" cy="6019799"/>
          </a:xfrm>
        </p:spPr>
        <p:txBody>
          <a:bodyPr/>
          <a:lstStyle/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一、注册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、首先，判断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/talk/register </a:t>
            </a:r>
            <a:r>
              <a:rPr lang="zh-CN" altLang="en-US" sz="1800" dirty="0" smtClean="0">
                <a:solidFill>
                  <a:schemeClr val="tx1"/>
                </a:solidFill>
              </a:rPr>
              <a:t>结点下是否存在子节点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/talk/register/[username]</a:t>
            </a:r>
            <a:r>
              <a:rPr lang="zh-CN" altLang="en-US" sz="1800" dirty="0" smtClean="0">
                <a:solidFill>
                  <a:schemeClr val="tx1"/>
                </a:solidFill>
              </a:rPr>
              <a:t>，如果存在，则说明该用户已经注册了，不存在，则下一步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、然后，创建结点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/talk/register/[username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</a:rPr>
              <a:t>，节点内容是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MD5(password)</a:t>
            </a:r>
            <a:r>
              <a:rPr lang="zh-CN" altLang="en-US" sz="1800" dirty="0" smtClean="0">
                <a:solidFill>
                  <a:schemeClr val="tx1"/>
                </a:solidFill>
              </a:rPr>
              <a:t>，注册成功，进</a:t>
            </a:r>
            <a:r>
              <a:rPr lang="zh-CN" altLang="en-US" sz="1800" dirty="0">
                <a:solidFill>
                  <a:schemeClr val="tx1"/>
                </a:solidFill>
              </a:rPr>
              <a:t>入主界面，并创建结点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/talk/member/[</a:t>
            </a:r>
            <a:r>
              <a:rPr lang="en-US" altLang="zh-CN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二、登陆</a:t>
            </a:r>
            <a:endParaRPr lang="en-US" altLang="zh-CN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、首先，判断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talk/register/[</a:t>
            </a:r>
            <a:r>
              <a:rPr lang="en-US" altLang="zh-CN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</a:rPr>
              <a:t>是否存在，不存在，则说明不存在这个用户，存在则走下一步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、然后，判断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MD5(password)</a:t>
            </a:r>
            <a:r>
              <a:rPr lang="zh-CN" altLang="en-US" sz="1800" dirty="0" smtClean="0">
                <a:solidFill>
                  <a:schemeClr val="tx1"/>
                </a:solidFill>
              </a:rPr>
              <a:t>是否</a:t>
            </a:r>
            <a:r>
              <a:rPr lang="zh-CN" altLang="en-US" sz="1800" dirty="0">
                <a:solidFill>
                  <a:schemeClr val="tx1"/>
                </a:solidFill>
              </a:rPr>
              <a:t>和结点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talk/register/[</a:t>
            </a:r>
            <a:r>
              <a:rPr lang="en-US" altLang="zh-CN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的内容一致，不一致，则说明密码不对，一致，则走下一步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、最后，判断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/talk/member/[</a:t>
            </a:r>
            <a:r>
              <a:rPr lang="en-US" altLang="zh-CN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是否存在，如果存在，则说明已经登陆，无法重复登陆，如果不存在，则登陆成功，进入主界面，并创建</a:t>
            </a:r>
            <a:r>
              <a:rPr lang="zh-CN" altLang="en-US" sz="1800" dirty="0">
                <a:solidFill>
                  <a:schemeClr val="tx1"/>
                </a:solidFill>
              </a:rPr>
              <a:t>结点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/talk/member/[</a:t>
            </a:r>
            <a:r>
              <a:rPr lang="en-US" altLang="zh-CN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ZK_TALK_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主界面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0" y="577553"/>
            <a:ext cx="9144000" cy="6019799"/>
          </a:xfrm>
        </p:spPr>
        <p:txBody>
          <a:bodyPr/>
          <a:lstStyle/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一、注册用户列表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监控</a:t>
            </a:r>
            <a:r>
              <a:rPr lang="en-US" altLang="zh-CN" sz="1800" dirty="0" smtClean="0">
                <a:solidFill>
                  <a:schemeClr val="tx1"/>
                </a:solidFill>
              </a:rPr>
              <a:t>/talk/register </a:t>
            </a:r>
            <a:r>
              <a:rPr lang="zh-CN" altLang="en-US" sz="1800" dirty="0" smtClean="0">
                <a:solidFill>
                  <a:schemeClr val="tx1"/>
                </a:solidFill>
              </a:rPr>
              <a:t>的子节点列表并以树的形式展示，一旦有新用户注册，</a:t>
            </a:r>
            <a:r>
              <a:rPr lang="en-US" altLang="zh-CN" sz="1800" dirty="0">
                <a:solidFill>
                  <a:schemeClr val="tx1"/>
                </a:solidFill>
              </a:rPr>
              <a:t> /talk/register </a:t>
            </a:r>
            <a:r>
              <a:rPr lang="zh-CN" altLang="en-US" sz="1800" dirty="0" smtClean="0">
                <a:solidFill>
                  <a:schemeClr val="tx1"/>
                </a:solidFill>
              </a:rPr>
              <a:t>就增加了一个子节点，</a:t>
            </a:r>
            <a:r>
              <a:rPr lang="en-US" altLang="zh-CN" sz="1800" dirty="0" smtClean="0">
                <a:solidFill>
                  <a:schemeClr val="tx1"/>
                </a:solidFill>
              </a:rPr>
              <a:t>Watcher</a:t>
            </a:r>
            <a:r>
              <a:rPr lang="zh-CN" altLang="en-US" sz="1800" dirty="0" smtClean="0">
                <a:solidFill>
                  <a:schemeClr val="tx1"/>
                </a:solidFill>
              </a:rPr>
              <a:t>机制基本可以实时通知所有客户端，从而让树的结点增加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二、在线用户列表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监控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smtClean="0">
                <a:solidFill>
                  <a:schemeClr val="tx1"/>
                </a:solidFill>
              </a:rPr>
              <a:t>talk/member </a:t>
            </a:r>
            <a:r>
              <a:rPr lang="zh-CN" altLang="en-US" sz="1800" dirty="0">
                <a:solidFill>
                  <a:schemeClr val="tx1"/>
                </a:solidFill>
              </a:rPr>
              <a:t>的子节点列表并以树的形式展示，一旦有新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用户登陆，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smtClean="0">
                <a:solidFill>
                  <a:schemeClr val="tx1"/>
                </a:solidFill>
              </a:rPr>
              <a:t>talk/member </a:t>
            </a:r>
            <a:r>
              <a:rPr lang="zh-CN" altLang="en-US" sz="1800" dirty="0">
                <a:solidFill>
                  <a:schemeClr val="tx1"/>
                </a:solidFill>
              </a:rPr>
              <a:t>就增加了一个子节点，</a:t>
            </a:r>
            <a:r>
              <a:rPr lang="en-US" altLang="zh-CN" sz="1800" dirty="0">
                <a:solidFill>
                  <a:schemeClr val="tx1"/>
                </a:solidFill>
              </a:rPr>
              <a:t>Watcher</a:t>
            </a:r>
            <a:r>
              <a:rPr lang="zh-CN" altLang="en-US" sz="1800" dirty="0">
                <a:solidFill>
                  <a:schemeClr val="tx1"/>
                </a:solidFill>
              </a:rPr>
              <a:t>机制基本可以实时通知所有客户端，从而让树的结点</a:t>
            </a:r>
            <a:r>
              <a:rPr lang="zh-CN" altLang="en-US" sz="1800" dirty="0" smtClean="0">
                <a:solidFill>
                  <a:schemeClr val="tx1"/>
                </a:solidFill>
              </a:rPr>
              <a:t>增加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三、会话列表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监控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smtClean="0">
                <a:solidFill>
                  <a:schemeClr val="tx1"/>
                </a:solidFill>
              </a:rPr>
              <a:t>talk/session </a:t>
            </a:r>
            <a:r>
              <a:rPr lang="zh-CN" altLang="en-US" sz="1800" dirty="0">
                <a:solidFill>
                  <a:schemeClr val="tx1"/>
                </a:solidFill>
              </a:rPr>
              <a:t>的子节点列表并以树的形式展示，一旦</a:t>
            </a:r>
            <a:r>
              <a:rPr lang="zh-CN" altLang="en-US" sz="1800" dirty="0" smtClean="0">
                <a:solidFill>
                  <a:schemeClr val="tx1"/>
                </a:solidFill>
              </a:rPr>
              <a:t>有</a:t>
            </a:r>
            <a:r>
              <a:rPr lang="zh-CN" altLang="en-US" sz="1800" dirty="0">
                <a:solidFill>
                  <a:schemeClr val="tx1"/>
                </a:solidFill>
              </a:rPr>
              <a:t>新</a:t>
            </a:r>
            <a:r>
              <a:rPr lang="zh-CN" altLang="en-US" sz="1800" dirty="0" smtClean="0">
                <a:solidFill>
                  <a:schemeClr val="tx1"/>
                </a:solidFill>
              </a:rPr>
              <a:t>的会话生成，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smtClean="0">
                <a:solidFill>
                  <a:schemeClr val="tx1"/>
                </a:solidFill>
              </a:rPr>
              <a:t>talk/session </a:t>
            </a:r>
            <a:r>
              <a:rPr lang="zh-CN" altLang="en-US" sz="1800" dirty="0">
                <a:solidFill>
                  <a:schemeClr val="tx1"/>
                </a:solidFill>
              </a:rPr>
              <a:t>就增加了一个子节点，</a:t>
            </a:r>
            <a:r>
              <a:rPr lang="en-US" altLang="zh-CN" sz="1800" dirty="0">
                <a:solidFill>
                  <a:schemeClr val="tx1"/>
                </a:solidFill>
              </a:rPr>
              <a:t>Watcher</a:t>
            </a:r>
            <a:r>
              <a:rPr lang="zh-CN" altLang="en-US" sz="1800" dirty="0">
                <a:solidFill>
                  <a:schemeClr val="tx1"/>
                </a:solidFill>
              </a:rPr>
              <a:t>机制基本可以实时通知所有客户端，从而让树的结点增加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四、公告栏和发布公告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发布公告</a:t>
            </a:r>
            <a:r>
              <a:rPr lang="zh-CN" altLang="en-US" sz="1800" dirty="0" smtClean="0">
                <a:solidFill>
                  <a:schemeClr val="tx1"/>
                </a:solidFill>
              </a:rPr>
              <a:t>，即是在</a:t>
            </a:r>
            <a:r>
              <a:rPr lang="en-US" altLang="zh-CN" sz="1800" dirty="0" smtClean="0">
                <a:solidFill>
                  <a:schemeClr val="tx1"/>
                </a:solidFill>
              </a:rPr>
              <a:t>/talk/notice</a:t>
            </a:r>
            <a:r>
              <a:rPr lang="zh-CN" altLang="en-US" sz="1800" dirty="0" smtClean="0">
                <a:solidFill>
                  <a:schemeClr val="tx1"/>
                </a:solidFill>
              </a:rPr>
              <a:t>下创建一个常规顺序结点（如</a:t>
            </a:r>
            <a:r>
              <a:rPr lang="en-US" altLang="zh-CN" sz="1800" dirty="0" smtClean="0">
                <a:solidFill>
                  <a:schemeClr val="tx1"/>
                </a:solidFill>
              </a:rPr>
              <a:t>notice_0000000001</a:t>
            </a:r>
            <a:r>
              <a:rPr lang="zh-CN" altLang="en-US" sz="1800" dirty="0" smtClean="0">
                <a:solidFill>
                  <a:schemeClr val="tx1"/>
                </a:solidFill>
              </a:rPr>
              <a:t>），其内容为 </a:t>
            </a:r>
            <a:r>
              <a:rPr lang="en-US" altLang="zh-CN" sz="1800" dirty="0" smtClean="0">
                <a:solidFill>
                  <a:schemeClr val="tx1"/>
                </a:solidFill>
              </a:rPr>
              <a:t>【</a:t>
            </a:r>
            <a:r>
              <a:rPr lang="zh-CN" altLang="en-US" sz="1800" dirty="0" smtClean="0">
                <a:solidFill>
                  <a:schemeClr val="tx1"/>
                </a:solidFill>
              </a:rPr>
              <a:t>发布通告的时间 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zh-CN" altLang="en-US" sz="1800" dirty="0" smtClean="0">
                <a:solidFill>
                  <a:schemeClr val="tx1"/>
                </a:solidFill>
              </a:rPr>
              <a:t>发布公告的用户 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zh-CN" altLang="en-US" sz="1800" dirty="0" smtClean="0">
                <a:solidFill>
                  <a:schemeClr val="tx1"/>
                </a:solidFill>
              </a:rPr>
              <a:t>公告内容</a:t>
            </a:r>
            <a:r>
              <a:rPr lang="en-US" altLang="zh-CN" sz="1800" dirty="0" smtClean="0">
                <a:solidFill>
                  <a:schemeClr val="tx1"/>
                </a:solidFill>
              </a:rPr>
              <a:t>】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公告栏</a:t>
            </a:r>
            <a:r>
              <a:rPr lang="zh-CN" altLang="en-US" sz="1800" dirty="0" smtClean="0">
                <a:solidFill>
                  <a:schemeClr val="tx1"/>
                </a:solidFill>
              </a:rPr>
              <a:t>，会监控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en-US" altLang="zh-CN" sz="1800" dirty="0">
                <a:solidFill>
                  <a:schemeClr val="tx1"/>
                </a:solidFill>
              </a:rPr>
              <a:t>talk/notice</a:t>
            </a:r>
            <a:r>
              <a:rPr lang="zh-CN" altLang="en-US" sz="1800" dirty="0" smtClean="0">
                <a:solidFill>
                  <a:schemeClr val="tx1"/>
                </a:solidFill>
              </a:rPr>
              <a:t>下结点的变化，并且总是显示 其下顺序结点中序号最大的那个结点的内容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0055824"/>
              </p:ext>
            </p:extLst>
          </p:nvPr>
        </p:nvGraphicFramePr>
        <p:xfrm>
          <a:off x="251520" y="2276872"/>
          <a:ext cx="842493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692696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      </a:t>
            </a:r>
            <a:r>
              <a:rPr lang="en-US" altLang="zh-CN" sz="2400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是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Hadoop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生态系统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(Ecosystem)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中非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常重要的组件，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它的主要功能是为分布式系统提供一致性协调</a:t>
            </a:r>
            <a:r>
              <a:rPr lang="en-US" altLang="zh-CN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(Coordination)</a:t>
            </a:r>
            <a:r>
              <a:rPr lang="zh-CN" altLang="en-US" sz="24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服务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，与之对应的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Google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的类似服务叫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Chubby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。这里分为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四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个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部分来介绍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3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ZK_TALK_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会话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0" y="577553"/>
            <a:ext cx="9144000" cy="6019799"/>
          </a:xfrm>
        </p:spPr>
        <p:txBody>
          <a:bodyPr/>
          <a:lstStyle/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一、对话功能实现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、开始一个会话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就是客户端</a:t>
            </a:r>
            <a:r>
              <a:rPr lang="en-US" altLang="zh-CN" sz="1800" dirty="0" smtClean="0">
                <a:solidFill>
                  <a:schemeClr val="tx1"/>
                </a:solidFill>
              </a:rPr>
              <a:t>watch </a:t>
            </a:r>
            <a:r>
              <a:rPr lang="zh-CN" altLang="en-US" sz="1800" dirty="0" smtClean="0">
                <a:solidFill>
                  <a:schemeClr val="tx1"/>
                </a:solidFill>
              </a:rPr>
              <a:t>结点 </a:t>
            </a:r>
            <a:r>
              <a:rPr lang="en-US" altLang="zh-CN" sz="1800" dirty="0" smtClean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sessionName</a:t>
            </a:r>
            <a:r>
              <a:rPr lang="en-US" altLang="zh-CN" sz="1800" dirty="0" smtClean="0">
                <a:solidFill>
                  <a:schemeClr val="tx1"/>
                </a:solidFill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结点内容变化事件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</a:rPr>
              <a:t>如果这个结点还不存在，则创建结点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，并</a:t>
            </a:r>
            <a:r>
              <a:rPr lang="en-US" altLang="zh-CN" sz="1800" dirty="0" smtClean="0">
                <a:solidFill>
                  <a:schemeClr val="tx1"/>
                </a:solidFill>
              </a:rPr>
              <a:t>watch </a:t>
            </a:r>
            <a:r>
              <a:rPr lang="zh-CN" altLang="en-US" sz="1800" dirty="0" smtClean="0">
                <a:solidFill>
                  <a:schemeClr val="tx1"/>
                </a:solidFill>
              </a:rPr>
              <a:t>其结点内容变化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同时，会在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下创建临时结点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en-US" altLang="zh-CN" sz="1800" dirty="0" smtClean="0">
                <a:solidFill>
                  <a:schemeClr val="tx1"/>
                </a:solidFill>
              </a:rPr>
              <a:t>/[username] ,</a:t>
            </a:r>
            <a:r>
              <a:rPr lang="zh-CN" altLang="en-US" sz="1800" dirty="0" smtClean="0">
                <a:solidFill>
                  <a:schemeClr val="tx1"/>
                </a:solidFill>
              </a:rPr>
              <a:t>标识这个会话的参与者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、发消息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需要发消息的客户端，将结点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的内容设置为以下内容：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【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timestamp】userName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</a:rPr>
              <a:t>/n +[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msg</a:t>
            </a:r>
            <a:r>
              <a:rPr lang="en-US" altLang="zh-CN" sz="1800" dirty="0" smtClean="0">
                <a:solidFill>
                  <a:schemeClr val="tx1"/>
                </a:solidFill>
              </a:rPr>
              <a:t>] +/n</a:t>
            </a: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、接收消息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由于会话所有的参与人都</a:t>
            </a:r>
            <a:r>
              <a:rPr lang="en-US" altLang="zh-CN" sz="1800" dirty="0" smtClean="0">
                <a:solidFill>
                  <a:schemeClr val="tx1"/>
                </a:solidFill>
              </a:rPr>
              <a:t>watch</a:t>
            </a:r>
            <a:r>
              <a:rPr lang="zh-CN" altLang="en-US" sz="1800" dirty="0" smtClean="0">
                <a:solidFill>
                  <a:schemeClr val="tx1"/>
                </a:solidFill>
              </a:rPr>
              <a:t>了结点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的内容变化事件，利用</a:t>
            </a:r>
            <a:r>
              <a:rPr lang="en-US" altLang="zh-CN" sz="1800" dirty="0" smtClean="0">
                <a:solidFill>
                  <a:schemeClr val="tx1"/>
                </a:solidFill>
              </a:rPr>
              <a:t>zookeeper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watch</a:t>
            </a:r>
            <a:r>
              <a:rPr lang="zh-CN" altLang="en-US" sz="1800" dirty="0" smtClean="0">
                <a:solidFill>
                  <a:schemeClr val="tx1"/>
                </a:solidFill>
              </a:rPr>
              <a:t>机制，一旦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>
                <a:solidFill>
                  <a:schemeClr val="tx1"/>
                </a:solidFill>
              </a:rPr>
              <a:t>的内容</a:t>
            </a:r>
            <a:r>
              <a:rPr lang="zh-CN" altLang="en-US" sz="1800" dirty="0" smtClean="0">
                <a:solidFill>
                  <a:schemeClr val="tx1"/>
                </a:solidFill>
              </a:rPr>
              <a:t>变化了，会话的所有参与人都会被通知，从而获取到最新的结点内容，即接收到别人发送的消息了。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二、参与人列表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、每个客户端都会</a:t>
            </a:r>
            <a:r>
              <a:rPr lang="en-US" altLang="zh-CN" sz="1800" dirty="0" smtClean="0">
                <a:solidFill>
                  <a:schemeClr val="tx1"/>
                </a:solidFill>
              </a:rPr>
              <a:t>watch</a:t>
            </a:r>
            <a:r>
              <a:rPr lang="zh-CN" altLang="en-US" sz="1800" dirty="0" smtClean="0">
                <a:solidFill>
                  <a:schemeClr val="tx1"/>
                </a:solidFill>
              </a:rPr>
              <a:t>结点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 smtClean="0">
                <a:solidFill>
                  <a:schemeClr val="tx1"/>
                </a:solidFill>
              </a:rPr>
              <a:t>子结点变化时间，并在对话框右侧以树的形式展示会话下的子节点，每个子节点为一个参与用户。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、当有新的用户加入会话，或有已参与用户下线，都会导致</a:t>
            </a:r>
            <a:r>
              <a:rPr lang="en-US" altLang="zh-CN" sz="1800" dirty="0">
                <a:solidFill>
                  <a:schemeClr val="tx1"/>
                </a:solidFill>
              </a:rPr>
              <a:t>/talk/session/[</a:t>
            </a:r>
            <a:r>
              <a:rPr lang="en-US" altLang="zh-CN" sz="1800" dirty="0" err="1">
                <a:solidFill>
                  <a:schemeClr val="tx1"/>
                </a:solidFill>
              </a:rPr>
              <a:t>sessionName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  <a:r>
              <a:rPr lang="zh-CN" altLang="en-US" sz="1800" dirty="0">
                <a:solidFill>
                  <a:schemeClr val="tx1"/>
                </a:solidFill>
              </a:rPr>
              <a:t>子结点</a:t>
            </a:r>
            <a:r>
              <a:rPr lang="zh-CN" altLang="en-US" sz="1800" dirty="0" smtClean="0">
                <a:solidFill>
                  <a:schemeClr val="tx1"/>
                </a:solidFill>
              </a:rPr>
              <a:t>变化，从而各个客户端都会被通知到，实现参与人列表的实时响应。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80691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名字服务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) 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7156" y="692696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一、分布式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应用中，通常需要一套完备的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命名机制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，既能产生唯一的标识，又方便人识别和记忆。 我们知道，每个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都可以由其路径唯一标识，路径本身也比较简洁直观，另外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上还可以存储少量数据，这些都是实现统一的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的基础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二、下面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以在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中实现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为例，来说明实现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的基本布骤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目标：通过简单的名字来访问指定的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机群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定义命名规则：这里要做到简洁易记忆。下面是一种可选的方案： 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[serviceScheme://][zkCluster]-[clusterName]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，比如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hdfs://lgprc-example/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表示基于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集群的用来做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example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配置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DNS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映射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将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zkCluster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的标识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DNS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解析到对应的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集群的地址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创建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在对应的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-example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结点，将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的配置文件存储于该结点下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用户程序要访问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hdfs://lgprc-example/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集群，首先通过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DNS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找到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机群的地址，然后在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NameService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lgprc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-example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结点中读取到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的配置，进而根据得到的配置，得到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的实际访问入口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配置管理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(Configuration Management)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 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9269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一、在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分布式系统中，常会遇到这样的场景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某个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Job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的很多个实例在运行，它们在运行时大多数配置项是相同的，如果想要统一改某个配置，一个个实例去改，是比较低效，也是比较容易出错的方式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二、通过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可以很好的解决这样的问题，下面的基本的步骤：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将公共的配置内容放到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中某个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上，比如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/service/common-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conf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所有的实例在启动时都会传入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集群的入口地址，并且在运行过程中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 /service/common-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conf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如果集群管理员修改了了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common-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conf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，所有的实例都会被通知到，根据收到的通知更新自己的配置，并继续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 /service/common-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conf</a:t>
            </a:r>
            <a:endParaRPr lang="en-US" altLang="zh-CN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组员管理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(Group Membership)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 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/>
            </a:r>
            <a:b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0688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一、在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典型的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Master-Slave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结构的分布式系统中，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需要作为“总管”来管理所有的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当有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加入，或者有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宕机，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都需要感知到这个事情，然后作出对应的调整，以便不影响整个集群对外提供服务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HBase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为例，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管理了所有的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，当有新的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加入的时候，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需要分配一些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Region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到该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上去，让其提供服务；当有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宕机时，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HMaster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需要将该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之前服务的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Region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都重新分配到当前正在提供服务的其它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RegionServer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上，以便不影响客户端的正常访问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三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、下面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是这种场景下使用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的基本步骤：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/service/slaves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结点，并设置对该结点的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在启动成功后，创建唯一标识自己的临时性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(Ephemeral)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/service/slaves/${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slave_id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，并将自己地址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ip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/port)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等相关信息写入该结点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收到有新子结点加入的通知后，做相应的处理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如果有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Slave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宕机，由于它所对应的结点是临时性结点，在它的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超时后，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会自动删除该结点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收到有子结点消失的通知，做相应的处理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简单互斥锁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(Simple Lock)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64704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一、我们知道，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在传统的应用程序中，线程、进程的同步，都可以通过操作系统提供的机制来完成。但是在分布式系统中，多个进程之间的同步，操作系统层面就无能为力了。这时候就需要像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这样的分布式的协调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(Coordination)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服务来协助完成同步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，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二、下面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实现简单的互斥锁的步骤，这个可以和线程间同步的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mutex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做类比来理解：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多个进程尝试去在指定的目录下去创建一个临时性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(Ephemeral)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 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能保证，只会有一个进程成功创建该结点，创建结点成功的进程就是抢到锁的进程，假设该进程为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其它进程都对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进行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当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进程不再需要锁，可以显式删除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释放锁；或者是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进程宕机后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超时，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系统自动删除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结点释放锁。此时，其它进程就会收到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的通知，并尝试去创建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/locks/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my_lock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抢锁，如此循环反复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互斥锁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(Simple Lock)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75134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一、上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一节的例子中有一个问题，每次抢锁都会有大量的进程去竞争，会造成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羊群效应</a:t>
            </a:r>
            <a:r>
              <a:rPr lang="en-US" altLang="zh-CN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(Herd Effect</a:t>
            </a:r>
            <a:r>
              <a:rPr lang="en-US" altLang="zh-CN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二、为了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解决这个问题，我们可以通过下面的步骤来改进上述过程：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每个进程都在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上创建一个临时的顺序结点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(Ephemeral Sequential) /locks/lock_${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最小的为当前的持锁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者 </a:t>
            </a:r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(${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生成的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Sequenctial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 Number)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其它进程都对只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比它次小的进程对应的结点，比如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2 watch 1, 3 watch 2,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以此类推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当前持锁者释放锁后，比它次大的进程就会收到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的通知，它成为新的持锁者，如此循环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反复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这里需要补充一点，通常在分布式系统中用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来做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Leader Election(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选主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就是通过上面的机制来实现的，这里的持锁者就是当前的“主”。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读写锁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(Read/Write Lock)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8984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一、我们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知道，读写锁跟互斥锁相比不同的地方是，它分成了读和写两种模式，多个读可以并发执行，但写和读、写都互斥，不能同时执行行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二、利用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，在上面的基础上，稍做修改也可以实现传统的读写锁的语义，下面是基本的步骤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每个进程都在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上创建一个临时的顺序结点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(Ephemeral Sequential) /locks/lock_${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seq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最小的一个或多个结点为当前的持锁者，多个是因为多个读可以并发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需要写锁的进程，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比它次小的进程对应的结点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需要读锁的进程，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比它小的最后一个写进程对应的结点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当前结点释放锁后，所有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该结点的进程都会被通知到，他们成为新的持锁者，如此循环反复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屏障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Barriar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96" y="69269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一、在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分布式系统中，屏障是这样一种语义</a:t>
            </a:r>
            <a:r>
              <a:rPr lang="en-US" altLang="zh-CN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: 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客户端需要等待多个进程完成各自的任务，然后才能继续往前进行下一步</a:t>
            </a:r>
            <a:r>
              <a:rPr lang="zh-CN" altLang="en-US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。</a:t>
            </a:r>
            <a:endParaRPr lang="en-US" altLang="zh-CN" b="1" dirty="0" smtClean="0">
              <a:solidFill>
                <a:srgbClr val="555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二、下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用是用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来实现屏障的基本步骤：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上创建屏障结点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my_barrier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，并启动执行各个任务的进程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通过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exist()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Watch /barrier/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my_barrier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每个任务进程在完成任务后，去检查是否达到指定的条件，如果没达到就啥也不做，如果达到了就把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my_barrier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结点删除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my_barrier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被删除的通知，屏障消失，继续下一步任务</a:t>
            </a:r>
            <a:endParaRPr lang="zh-CN" altLang="en-US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3568" y="149731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应用场景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双屏障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(Double </a:t>
            </a: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Barriar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90872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一、双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屏障是这样一种语义</a:t>
            </a:r>
            <a:r>
              <a:rPr lang="en-US" altLang="zh-CN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: </a:t>
            </a:r>
            <a:r>
              <a:rPr lang="zh-CN" altLang="en-US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它可以用来同步一个任务的开始和结束，当有足够多的进程进入屏障后，才开始执行任务；当所有的进程都执行完各自的任务后，屏障才撤销</a:t>
            </a:r>
            <a:r>
              <a:rPr lang="zh-CN" altLang="en-US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。</a:t>
            </a:r>
            <a:endParaRPr lang="en-US" altLang="zh-CN" b="1" dirty="0" smtClean="0">
              <a:solidFill>
                <a:srgbClr val="555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二、下面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是用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来实现双屏障的基本步骤：</a:t>
            </a:r>
          </a:p>
          <a:p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、进入屏障实现：</a:t>
            </a:r>
            <a:endParaRPr lang="zh-CN" altLang="en-US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 Watch /barrier/ready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通过判断该结点是否存在来决定是否启动任务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每个任务进程进入屏障时创建一个临时结点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/barrier/process/${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process_id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，然后检查进入屏障的结点数是否达到指定的值，如果达到了指定的值，就创建一个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/barrier/ready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结点，否则继续等待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收到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/barrier/ready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创建的通知，就启动任务执行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过程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、离开屏障实现：</a:t>
            </a:r>
            <a:endParaRPr lang="zh-CN" altLang="en-US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Client Watch /barrier/process</a:t>
            </a: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，如果其没有子结点，就可以认为任务执行结束，可以离开屏障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Verdana" panose="020B0604030504040204" pitchFamily="34" charset="0"/>
              </a:rPr>
              <a:t>每个任务进程执行任务结束后，都需要删除自己对应的结点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/barrier/process/${</a:t>
            </a:r>
            <a:r>
              <a:rPr lang="en-US" altLang="zh-CN" dirty="0" err="1">
                <a:solidFill>
                  <a:srgbClr val="555555"/>
                </a:solidFill>
                <a:latin typeface="Verdana" panose="020B0604030504040204" pitchFamily="34" charset="0"/>
              </a:rPr>
              <a:t>process_id</a:t>
            </a:r>
            <a:r>
              <a:rPr lang="en-US" altLang="zh-CN" dirty="0">
                <a:solidFill>
                  <a:srgbClr val="555555"/>
                </a:solidFill>
                <a:latin typeface="Verdana" panose="020B0604030504040204" pitchFamily="34" charset="0"/>
              </a:rPr>
              <a:t>}</a:t>
            </a:r>
            <a:endParaRPr lang="en-US" altLang="zh-CN" b="0" i="0" dirty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A8F3A-53CD-4318-BE94-3634AB973F52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899592" y="1357313"/>
            <a:ext cx="7248276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endParaRPr lang="en-US" altLang="zh-CN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r>
              <a:rPr lang="en-US" altLang="zh-C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Thank You &amp; QA</a:t>
            </a:r>
          </a:p>
          <a:p>
            <a:pPr algn="ctr" eaLnBrk="0" hangingPunct="0">
              <a:defRPr/>
            </a:pPr>
            <a:endParaRPr lang="en-US" altLang="zh-CN" sz="5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我现在愿意接受您的任何问题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endParaRPr lang="en-US" altLang="zh-CN" sz="1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3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总体架构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1" y="908720"/>
            <a:ext cx="7706802" cy="2376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016" y="3717032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一、zookeeper</a:t>
            </a:r>
            <a:r>
              <a:rPr lang="zh-CN" altLang="en-US" dirty="0"/>
              <a:t>的工作</a:t>
            </a:r>
            <a:r>
              <a:rPr lang="zh-CN" altLang="en-US" dirty="0" smtClean="0"/>
              <a:t>集群由一组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结点做成，可以</a:t>
            </a:r>
            <a:r>
              <a:rPr lang="zh-CN" altLang="en-US" dirty="0"/>
              <a:t>简单分成两</a:t>
            </a:r>
            <a:r>
              <a:rPr lang="zh-CN" altLang="en-US" dirty="0" smtClean="0"/>
              <a:t>类角色，</a:t>
            </a:r>
            <a:r>
              <a:rPr lang="zh-CN" altLang="en-US" dirty="0"/>
              <a:t>一个是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r>
              <a:rPr lang="zh-CN" altLang="en-US" dirty="0"/>
              <a:t>，唯一一个，其余的都是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r>
              <a:rPr lang="zh-CN" altLang="en-US" dirty="0"/>
              <a:t>，如何确定</a:t>
            </a:r>
            <a:r>
              <a:rPr lang="zh-CN" altLang="en-US" dirty="0" smtClean="0"/>
              <a:t>Leader？是</a:t>
            </a:r>
            <a:r>
              <a:rPr lang="zh-CN" altLang="en-US" dirty="0"/>
              <a:t>通过内部选举确定的。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二、Leader</a:t>
            </a:r>
            <a:r>
              <a:rPr lang="zh-CN" altLang="en-US" dirty="0"/>
              <a:t>和各个follower是互相通信的</a:t>
            </a:r>
            <a:r>
              <a:rPr lang="zh-CN" altLang="en-US" dirty="0" smtClean="0"/>
              <a:t>，</a:t>
            </a:r>
            <a:r>
              <a:rPr lang="zh-CN" altLang="en-US" dirty="0"/>
              <a:t>由于</a:t>
            </a:r>
            <a:r>
              <a:rPr lang="zh-CN" altLang="en-US" dirty="0" smtClean="0"/>
              <a:t>zk</a:t>
            </a:r>
            <a:r>
              <a:rPr lang="zh-CN" altLang="en-US" dirty="0"/>
              <a:t>系统的数据都是保存在内存里面的，同样也会备份一份在磁盘上。对于每个zk节点而言，可以看做每个zk节点的命名空间是一样的，也就是有同样的数据（下面的树结构）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三、如果</a:t>
            </a:r>
            <a:r>
              <a:rPr lang="zh-CN" altLang="en-US" dirty="0"/>
              <a:t>Leader挂了，zk集群会重新选举，在毫秒级别就会重新选举出一个</a:t>
            </a:r>
            <a:r>
              <a:rPr lang="zh-CN" altLang="en-US" dirty="0" smtClean="0"/>
              <a:t>Lea</a:t>
            </a:r>
            <a:r>
              <a:rPr lang="en-US" altLang="zh-CN" dirty="0" smtClean="0"/>
              <a:t>d</a:t>
            </a:r>
            <a:r>
              <a:rPr lang="zh-CN" altLang="en-US" dirty="0" smtClean="0"/>
              <a:t>er</a:t>
            </a:r>
            <a:endParaRPr lang="zh-CN" altLang="en-US" dirty="0"/>
          </a:p>
          <a:p>
            <a:r>
              <a:rPr lang="zh-CN" altLang="en-US" dirty="0"/>
              <a:t>集群中除非有一半以上的zk节点挂了，zk service才不可用</a:t>
            </a:r>
          </a:p>
        </p:txBody>
      </p:sp>
    </p:spTree>
    <p:extLst>
      <p:ext uri="{BB962C8B-B14F-4D97-AF65-F5344CB8AC3E}">
        <p14:creationId xmlns:p14="http://schemas.microsoft.com/office/powerpoint/2010/main" val="37687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写数据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12845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一、写入数据的步骤</a:t>
            </a:r>
            <a:endParaRPr lang="en-US" altLang="zh-CN" sz="2400" b="1" dirty="0" smtClean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、当一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个客户端进行写数据请求时，会指定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集群中节点，如果是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follower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接收到写请求，就会把请求转发给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节点在接收到数据变更请求后，首先将变更写入本地磁盘，以作恢复之用。当所有的写请求持久化到磁盘以后，才会将变更应用到内存中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、、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通过内部的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Zab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协议进行原子广播，直到所有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节点都成功写了数据后（内存同步以及磁盘更新），这次写请求算是完成，然后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service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就会给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client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发回响应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原子消息协议</a:t>
            </a:r>
            <a:r>
              <a:rPr lang="en-US" altLang="zh-CN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Zab</a:t>
            </a:r>
            <a:r>
              <a:rPr lang="en-US" altLang="zh-CN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 smtClean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ZooKeeper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使用了一种自定义的原子消息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协议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Zab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在消息层的这种原子特性，保证了整个协调系统中的节点数据或状态的一致性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Follower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基于这种消息协议能够保证本地的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ZooKeeper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数据与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节点同步，然后基于本地的存储来独立地对外提供服务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、当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节点发生故障失效时，失败故障是快速响应的，消息层负责重新选择一个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Leader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，继续作为协调服务集群的中心，处理客户端写请求，并将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ZooKeeper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协调系统的数据变更同步（广播）到其他的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Follower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节点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Zookeeper_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读数据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12845"/>
            <a:ext cx="9036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    因为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集群中所有的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节点都呈现一个同样的命名空间视图（就是结构数据），上面的写请求已经保证了写一次数据必须保证集群所有的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节点都是同步命名空间的，所以</a:t>
            </a:r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读数据的</a:t>
            </a:r>
            <a:r>
              <a:rPr lang="zh-CN" alt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时候可以</a:t>
            </a:r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在</a:t>
            </a:r>
            <a:r>
              <a:rPr lang="en-US" altLang="zh-CN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zk</a:t>
            </a:r>
            <a:r>
              <a:rPr lang="zh-CN" alt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集群任意一</a:t>
            </a:r>
            <a:r>
              <a:rPr lang="zh-CN" alt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台节点上读取</a:t>
            </a:r>
            <a:endParaRPr lang="en-US" altLang="zh-CN" sz="2400" b="1" dirty="0" smtClean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PS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：其实写数据的时候</a:t>
            </a:r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不一定要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保证所有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节点都写完才响应，而是保证一半以上的节点写完了就把这次变更更新到内存，并且当做最新命名</a:t>
            </a:r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空间在使用了。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所以在读数据的时候可能会读到不是最新的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节点，这时候只能通过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sync()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解决。这里先不考虑了，假设整个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zk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 service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都是同步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meta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信息的，后面的文章再讨论。</a:t>
            </a:r>
          </a:p>
          <a:p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Zookeeper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数据模型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7194728" cy="49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20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         如上</a:t>
            </a:r>
            <a:r>
              <a:rPr lang="zh-CN" altLang="en-US" sz="2400" dirty="0"/>
              <a:t>图所示，</a:t>
            </a:r>
            <a:r>
              <a:rPr lang="en-US" altLang="zh-CN" sz="2400" dirty="0" err="1"/>
              <a:t>ZooKeeper</a:t>
            </a:r>
            <a:r>
              <a:rPr lang="zh-CN" altLang="en-US" sz="2400" dirty="0"/>
              <a:t>数据模型的结构与</a:t>
            </a:r>
            <a:r>
              <a:rPr lang="en-US" altLang="zh-CN" sz="2400" dirty="0"/>
              <a:t>Unix</a:t>
            </a:r>
            <a:r>
              <a:rPr lang="zh-CN" altLang="en-US" sz="2400" dirty="0"/>
              <a:t>文件系统很类似</a:t>
            </a:r>
            <a:r>
              <a:rPr lang="zh-CN" altLang="en-US" sz="2400" dirty="0" smtClean="0"/>
              <a:t>，是分布式的文件系统。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、数据模型整体</a:t>
            </a:r>
            <a:r>
              <a:rPr lang="zh-CN" altLang="en-US" sz="2400" dirty="0"/>
              <a:t>上可以看作是一棵树，每个节点称做一个</a:t>
            </a:r>
            <a:r>
              <a:rPr lang="en-US" altLang="zh-CN" sz="2400" dirty="0" err="1"/>
              <a:t>ZNode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、每个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都可以通过其路径唯一标识，比如上图中第三层的第一个</a:t>
            </a:r>
            <a:r>
              <a:rPr lang="en-US" altLang="zh-CN" sz="2400" dirty="0" err="1"/>
              <a:t>ZNode</a:t>
            </a:r>
            <a:r>
              <a:rPr lang="en-US" altLang="zh-CN" sz="2400" dirty="0"/>
              <a:t>, </a:t>
            </a:r>
            <a:r>
              <a:rPr lang="zh-CN" altLang="en-US" sz="2400" dirty="0"/>
              <a:t>它的路径是</a:t>
            </a:r>
            <a:r>
              <a:rPr lang="en-US" altLang="zh-CN" sz="2400" dirty="0"/>
              <a:t>/app1/c1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、在</a:t>
            </a:r>
            <a:r>
              <a:rPr lang="zh-CN" altLang="en-US" sz="2400" dirty="0"/>
              <a:t>每个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上可存储少量数据</a:t>
            </a:r>
            <a:r>
              <a:rPr lang="en-US" altLang="zh-CN" sz="2400" dirty="0"/>
              <a:t>(</a:t>
            </a:r>
            <a:r>
              <a:rPr lang="zh-CN" altLang="en-US" sz="2400" dirty="0"/>
              <a:t>默认是</a:t>
            </a:r>
            <a:r>
              <a:rPr lang="en-US" altLang="zh-CN" sz="2400" dirty="0"/>
              <a:t>1M, </a:t>
            </a:r>
            <a:r>
              <a:rPr lang="zh-CN" altLang="en-US" sz="2400" dirty="0"/>
              <a:t>可以通过配置修改</a:t>
            </a:r>
            <a:r>
              <a:rPr lang="en-US" altLang="zh-CN" sz="2400" dirty="0"/>
              <a:t>, </a:t>
            </a:r>
            <a:r>
              <a:rPr lang="zh-CN" altLang="en-US" sz="2400" dirty="0"/>
              <a:t>通常不建议在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上存储大量的数据</a:t>
            </a:r>
            <a:r>
              <a:rPr lang="en-US" altLang="zh-CN" sz="2400" dirty="0"/>
              <a:t>)</a:t>
            </a:r>
            <a:r>
              <a:rPr lang="zh-CN" altLang="en-US" sz="2400" dirty="0"/>
              <a:t>，这个特性非常有用，在后面的典型应用场景中会介绍到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、另外</a:t>
            </a:r>
            <a:r>
              <a:rPr lang="zh-CN" altLang="en-US" sz="2400" dirty="0"/>
              <a:t>，每个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上还存储了其</a:t>
            </a:r>
            <a:r>
              <a:rPr lang="en-US" altLang="zh-CN" sz="2400" dirty="0" smtClean="0"/>
              <a:t>ACL(Access Control Lists</a:t>
            </a:r>
            <a:r>
              <a:rPr lang="zh-CN" altLang="en-US" sz="2400" dirty="0" smtClean="0"/>
              <a:t>，访问控制列表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这里</a:t>
            </a:r>
            <a:r>
              <a:rPr lang="zh-CN" altLang="en-US" sz="2400" dirty="0"/>
              <a:t>需要注意，虽说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的树形结构跟</a:t>
            </a:r>
            <a:r>
              <a:rPr lang="en-US" altLang="zh-CN" sz="2400" dirty="0"/>
              <a:t>Unix</a:t>
            </a:r>
            <a:r>
              <a:rPr lang="zh-CN" altLang="en-US" sz="2400" dirty="0"/>
              <a:t>文件系统很类似，但是其</a:t>
            </a:r>
            <a:r>
              <a:rPr lang="en-US" altLang="zh-CN" sz="2400" dirty="0" smtClean="0"/>
              <a:t>ACL</a:t>
            </a:r>
            <a:r>
              <a:rPr lang="zh-CN" altLang="en-US" sz="2400" dirty="0" smtClean="0"/>
              <a:t>与</a:t>
            </a:r>
            <a:r>
              <a:rPr lang="en-US" altLang="zh-CN" sz="2400" dirty="0"/>
              <a:t>Unix</a:t>
            </a:r>
            <a:r>
              <a:rPr lang="zh-CN" altLang="en-US" sz="2400" dirty="0"/>
              <a:t>文件系统是完全不同的，每个</a:t>
            </a:r>
            <a:r>
              <a:rPr lang="en-US" altLang="zh-CN" sz="2400" dirty="0" err="1"/>
              <a:t>ZNode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ACL</a:t>
            </a:r>
            <a:r>
              <a:rPr lang="zh-CN" altLang="en-US" sz="2400" dirty="0" smtClean="0"/>
              <a:t>是独立的</a:t>
            </a:r>
            <a:r>
              <a:rPr lang="zh-CN" altLang="en-US" sz="2400" dirty="0"/>
              <a:t>，子结点不会继承父结点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ACL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 关于</a:t>
            </a:r>
            <a:r>
              <a:rPr lang="en-US" altLang="zh-CN" sz="2400" dirty="0" err="1"/>
              <a:t>ZooKeeper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Acl</a:t>
            </a:r>
            <a:r>
              <a:rPr lang="zh-CN" altLang="en-US" sz="2400" dirty="0"/>
              <a:t>可以参考之前写过的一篇文章</a:t>
            </a:r>
            <a:r>
              <a:rPr lang="en-US" altLang="zh-CN" sz="2400" dirty="0"/>
              <a:t>《</a:t>
            </a:r>
            <a:r>
              <a:rPr lang="zh-CN" altLang="en-US" sz="2400" dirty="0">
                <a:hlinkClick r:id="rId2"/>
              </a:rPr>
              <a:t>说说</a:t>
            </a:r>
            <a:r>
              <a:rPr lang="en-US" altLang="zh-CN" sz="2400" dirty="0">
                <a:hlinkClick r:id="rId2"/>
              </a:rPr>
              <a:t>Zookeeper</a:t>
            </a:r>
            <a:r>
              <a:rPr lang="zh-CN" altLang="en-US" sz="2400" dirty="0">
                <a:hlinkClick r:id="rId2"/>
              </a:rPr>
              <a:t>中的</a:t>
            </a:r>
            <a:r>
              <a:rPr lang="en-US" altLang="zh-CN" sz="2400" dirty="0">
                <a:hlinkClick r:id="rId2"/>
              </a:rPr>
              <a:t>ACL</a:t>
            </a:r>
            <a:r>
              <a:rPr lang="en-US" altLang="zh-CN" sz="2400" dirty="0"/>
              <a:t>》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144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重要概念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Znode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7553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一、前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文已介绍了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根据其本身的特性，可以分为下面两类：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常规型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(Regular)</a:t>
            </a: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用户需要显式的创建、删除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临时型</a:t>
            </a:r>
            <a:r>
              <a:rPr lang="en-US" altLang="zh-CN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(Ephemeral)</a:t>
            </a: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用户创建它之后，可以显式的删除，也可以在创建它的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结束或失效后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，由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自动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删除。</a:t>
            </a:r>
            <a:r>
              <a:rPr lang="zh-CN" altLang="en-US" sz="24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临时结点下无法创建子节点。</a:t>
            </a:r>
            <a:endParaRPr lang="en-US" altLang="zh-CN" sz="2400" b="1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还有一个</a:t>
            </a:r>
            <a:r>
              <a:rPr lang="en-US" altLang="zh-CN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Sequential</a:t>
            </a:r>
            <a:r>
              <a:rPr lang="zh-CN" altLang="en-US" sz="2400" b="1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zh-CN" altLang="en-US" sz="24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特性</a:t>
            </a:r>
            <a:r>
              <a:rPr lang="en-US" altLang="zh-CN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如果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创建的时候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指定这个特性的话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，该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的名字后面会自动</a:t>
            </a:r>
            <a:r>
              <a:rPr lang="en-US" altLang="zh-CN" sz="2400" dirty="0">
                <a:solidFill>
                  <a:srgbClr val="555555"/>
                </a:solidFill>
                <a:latin typeface="Verdana" panose="020B0604030504040204" pitchFamily="34" charset="0"/>
              </a:rPr>
              <a:t>Append</a:t>
            </a:r>
            <a:r>
              <a:rPr lang="zh-CN" altLang="en-US" sz="2400" dirty="0">
                <a:solidFill>
                  <a:srgbClr val="555555"/>
                </a:solidFill>
                <a:latin typeface="Verdana" panose="020B0604030504040204" pitchFamily="34" charset="0"/>
              </a:rPr>
              <a:t>一个不断增加的</a:t>
            </a:r>
            <a:r>
              <a:rPr lang="en-US" altLang="zh-CN" sz="2400" dirty="0" err="1">
                <a:solidFill>
                  <a:srgbClr val="555555"/>
                </a:solidFill>
                <a:latin typeface="Verdana" panose="020B0604030504040204" pitchFamily="34" charset="0"/>
              </a:rPr>
              <a:t>SequenceNo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。这个特性既可以应用于常规结点，也可以应用于临时结点。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二、</a:t>
            </a:r>
            <a:r>
              <a:rPr lang="en-US" altLang="zh-CN" sz="2400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Znode</a:t>
            </a:r>
            <a:r>
              <a:rPr lang="zh-CN" altLang="en-US" sz="24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有如下四种类型</a:t>
            </a:r>
            <a:endParaRPr lang="en-US" altLang="zh-CN" sz="2400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CreateMode.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</a:t>
            </a:r>
            <a:r>
              <a:rPr lang="zh-CN" altLang="en-US" sz="2400" i="1" dirty="0" smtClean="0">
                <a:solidFill>
                  <a:srgbClr val="0000CC"/>
                </a:solidFill>
              </a:rPr>
              <a:t>，常规结点</a:t>
            </a:r>
            <a:endParaRPr lang="en-US" altLang="zh-CN" sz="2400" i="1" dirty="0" smtClean="0">
              <a:solidFill>
                <a:srgbClr val="0000CC"/>
              </a:solidFill>
            </a:endParaRPr>
          </a:p>
          <a:p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CreateMode.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PERSISTENT_SEQUENTIAL</a:t>
            </a:r>
            <a:r>
              <a:rPr lang="zh-CN" altLang="en-US" sz="2400" i="1" dirty="0" smtClean="0">
                <a:solidFill>
                  <a:srgbClr val="0000CC"/>
                </a:solidFill>
              </a:rPr>
              <a:t>，常规顺序结点</a:t>
            </a:r>
            <a:endParaRPr lang="en-US" altLang="zh-CN" sz="2400" i="1" dirty="0">
              <a:solidFill>
                <a:srgbClr val="0000CC"/>
              </a:solidFill>
            </a:endParaRPr>
          </a:p>
          <a:p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CreateMode.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EPHEMERAL</a:t>
            </a:r>
            <a:r>
              <a:rPr lang="zh-CN" altLang="en-US" sz="2400" i="1" dirty="0" smtClean="0">
                <a:solidFill>
                  <a:srgbClr val="0000CC"/>
                </a:solidFill>
              </a:rPr>
              <a:t>，临时结点</a:t>
            </a:r>
            <a:endParaRPr lang="en-US" altLang="zh-CN" sz="2400" i="1" dirty="0" smtClean="0">
              <a:solidFill>
                <a:srgbClr val="0000CC"/>
              </a:solidFill>
            </a:endParaRPr>
          </a:p>
          <a:p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CreateMode.</a:t>
            </a:r>
            <a:r>
              <a:rPr lang="en-US" altLang="zh-CN" sz="24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EPHEMERAL_SEQUENTIAL</a:t>
            </a:r>
            <a:r>
              <a:rPr lang="zh-CN" altLang="en-US" sz="2400" i="1" dirty="0" smtClean="0">
                <a:solidFill>
                  <a:srgbClr val="0000CC"/>
                </a:solidFill>
              </a:rPr>
              <a:t>，临时顺序结点</a:t>
            </a:r>
            <a:endParaRPr lang="zh-CN" altLang="en-US" sz="2400" dirty="0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基本原理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重要概念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_Session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7553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与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之间的通信，需要创建一个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，这个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会有一个超时时间。因为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集群会把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信息持久化，所以在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没超时之前，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与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的连接可以在各个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之间透明地移动。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在实际的应用中，如果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与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之间的通信足够频繁，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Session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的维护就不需要其它额外的消息了。否则，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 Client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会</a:t>
            </a:r>
            <a:r>
              <a:rPr lang="zh-CN" altLang="en-US" sz="2800" b="1" dirty="0">
                <a:solidFill>
                  <a:srgbClr val="555555"/>
                </a:solidFill>
                <a:latin typeface="Verdana" panose="020B0604030504040204" pitchFamily="34" charset="0"/>
              </a:rPr>
              <a:t>每</a:t>
            </a:r>
            <a:r>
              <a:rPr lang="en-US" altLang="zh-CN" sz="2800" b="1" dirty="0">
                <a:solidFill>
                  <a:srgbClr val="555555"/>
                </a:solidFill>
                <a:latin typeface="Verdana" panose="020B0604030504040204" pitchFamily="34" charset="0"/>
              </a:rPr>
              <a:t>t/3 </a:t>
            </a:r>
            <a:r>
              <a:rPr lang="en-US" altLang="zh-CN" sz="2800" b="1" dirty="0" err="1">
                <a:solidFill>
                  <a:srgbClr val="555555"/>
                </a:solidFill>
                <a:latin typeface="Verdana" panose="020B0604030504040204" pitchFamily="34" charset="0"/>
              </a:rPr>
              <a:t>ms</a:t>
            </a:r>
            <a:r>
              <a:rPr lang="zh-CN" altLang="en-US" sz="2800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发一次心跳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给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，如果</a:t>
            </a:r>
            <a:r>
              <a:rPr lang="en-US" altLang="zh-CN" sz="28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28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在</a:t>
            </a:r>
            <a:r>
              <a:rPr lang="en-US" altLang="zh-CN" sz="28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2t/3 </a:t>
            </a:r>
            <a:r>
              <a:rPr lang="en-US" altLang="zh-CN" sz="2800" b="1" dirty="0" err="1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ms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没收到来自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的心跳回应，就会换到一个新的</a:t>
            </a:r>
            <a:r>
              <a:rPr lang="en-US" altLang="zh-CN" sz="2800" dirty="0" err="1">
                <a:solidFill>
                  <a:srgbClr val="555555"/>
                </a:solidFill>
                <a:latin typeface="Verdana" panose="020B0604030504040204" pitchFamily="34" charset="0"/>
              </a:rPr>
              <a:t>ZooKeeper</a:t>
            </a:r>
            <a:r>
              <a:rPr lang="en-US" altLang="zh-CN" sz="2800" dirty="0">
                <a:solidFill>
                  <a:srgbClr val="555555"/>
                </a:solidFill>
                <a:latin typeface="Verdana" panose="020B0604030504040204" pitchFamily="34" charset="0"/>
              </a:rPr>
              <a:t> Server</a:t>
            </a:r>
            <a:r>
              <a:rPr lang="zh-CN" altLang="en-US" sz="2800" dirty="0">
                <a:solidFill>
                  <a:srgbClr val="555555"/>
                </a:solidFill>
                <a:latin typeface="Verdana" panose="020B0604030504040204" pitchFamily="34" charset="0"/>
              </a:rPr>
              <a:t>上。</a:t>
            </a:r>
            <a:r>
              <a:rPr lang="zh-CN" altLang="en-US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这里</a:t>
            </a:r>
            <a:r>
              <a:rPr lang="en-US" altLang="zh-CN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t</a:t>
            </a:r>
            <a:r>
              <a:rPr lang="zh-CN" altLang="en-US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是用户配置的</a:t>
            </a:r>
            <a:r>
              <a:rPr lang="en-US" altLang="zh-CN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Session</a:t>
            </a:r>
            <a:r>
              <a:rPr lang="zh-CN" altLang="en-US" sz="2800" b="1" dirty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的超时时间</a:t>
            </a:r>
            <a:r>
              <a:rPr lang="zh-CN" altLang="en-US" sz="2800" b="1" dirty="0" smtClean="0">
                <a:solidFill>
                  <a:srgbClr val="555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。</a:t>
            </a:r>
            <a:endParaRPr lang="zh-CN" altLang="en-US" sz="2800" b="1" dirty="0">
              <a:solidFill>
                <a:srgbClr val="555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24405</TotalTime>
  <Words>4641</Words>
  <Application>Microsoft Office PowerPoint</Application>
  <PresentationFormat>全屏显示(4:3)</PresentationFormat>
  <Paragraphs>259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Lantinghei SC</vt:lpstr>
      <vt:lpstr>隶书</vt:lpstr>
      <vt:lpstr>宋体</vt:lpstr>
      <vt:lpstr>微软雅黑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wenshitao</dc:creator>
  <cp:lastModifiedBy>Wu Wenqi(武汉_技术部_搜索与精准化_广告部_吴文祺)</cp:lastModifiedBy>
  <cp:revision>3368</cp:revision>
  <dcterms:created xsi:type="dcterms:W3CDTF">2010-04-02T10:51:43Z</dcterms:created>
  <dcterms:modified xsi:type="dcterms:W3CDTF">2016-05-31T05:49:04Z</dcterms:modified>
</cp:coreProperties>
</file>