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0" r:id="rId3"/>
    <p:sldId id="258" r:id="rId4"/>
    <p:sldId id="256" r:id="rId5"/>
    <p:sldId id="257" r:id="rId6"/>
    <p:sldId id="259" r:id="rId7"/>
    <p:sldId id="265" r:id="rId8"/>
    <p:sldId id="262" r:id="rId9"/>
    <p:sldId id="263" r:id="rId10"/>
    <p:sldId id="264" r:id="rId11"/>
    <p:sldId id="266" r:id="rId12"/>
    <p:sldId id="267" r:id="rId13"/>
    <p:sldId id="268" r:id="rId14"/>
    <p:sldId id="260" r:id="rId15"/>
    <p:sldId id="269"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08" autoAdjust="0"/>
  </p:normalViewPr>
  <p:slideViewPr>
    <p:cSldViewPr>
      <p:cViewPr varScale="1">
        <p:scale>
          <a:sx n="68" d="100"/>
          <a:sy n="68" d="100"/>
        </p:scale>
        <p:origin x="-14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en-US" altLang="zh-CN" dirty="0" err="1" smtClean="0"/>
              <a:t>Zk</a:t>
            </a:r>
            <a:r>
              <a:rPr lang="zh-CN" altLang="en-US" dirty="0" smtClean="0"/>
              <a:t>干嘛的</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i="1" u="sng" dirty="0" err="1" smtClean="0">
                <a:solidFill>
                  <a:schemeClr val="accent2">
                    <a:lumMod val="75000"/>
                  </a:schemeClr>
                </a:solidFill>
              </a:rPr>
              <a:t>Zk</a:t>
            </a:r>
            <a:r>
              <a:rPr lang="en-US" altLang="zh-CN" i="1" u="sng" dirty="0" smtClean="0">
                <a:solidFill>
                  <a:schemeClr val="accent2">
                    <a:lumMod val="75000"/>
                  </a:schemeClr>
                </a:solidFill>
              </a:rPr>
              <a:t> </a:t>
            </a:r>
            <a:r>
              <a:rPr lang="zh-CN" altLang="en-US" i="1" u="sng" dirty="0" smtClean="0">
                <a:solidFill>
                  <a:schemeClr val="accent2">
                    <a:lumMod val="75000"/>
                  </a:schemeClr>
                </a:solidFill>
              </a:rPr>
              <a:t>官网说</a:t>
            </a:r>
            <a:r>
              <a:rPr lang="en-US" altLang="zh-CN" i="1" u="sng" dirty="0" smtClean="0">
                <a:solidFill>
                  <a:schemeClr val="accent2">
                    <a:lumMod val="75000"/>
                  </a:schemeClr>
                </a:solidFill>
              </a:rPr>
              <a:t>:</a:t>
            </a:r>
          </a:p>
          <a:p>
            <a:r>
              <a:rPr lang="en-US" altLang="zh-CN" dirty="0" err="1" smtClean="0"/>
              <a:t>ZooKeeper</a:t>
            </a:r>
            <a:r>
              <a:rPr lang="zh-CN" altLang="en-US" dirty="0" smtClean="0"/>
              <a:t> 是一个为分布式应用所设计的分布的、开源的协调服务。分布式的应用可以建立在同步、配置管理、分组和命名等服务的更高级别的实现的基础之上。 </a:t>
            </a:r>
            <a:r>
              <a:rPr lang="en-US" altLang="zh-CN" dirty="0" err="1" smtClean="0"/>
              <a:t>ZooKeeper</a:t>
            </a:r>
            <a:r>
              <a:rPr lang="zh-CN" altLang="en-US" dirty="0" smtClean="0"/>
              <a:t> 意欲设计一个易于编程的环境，它的文件系统使用我们所熟悉的目录树结构。 </a:t>
            </a:r>
            <a:r>
              <a:rPr lang="en-US" altLang="zh-CN" dirty="0" err="1" smtClean="0"/>
              <a:t>ZooKeeper</a:t>
            </a:r>
            <a:r>
              <a:rPr lang="zh-CN" altLang="en-US" dirty="0" smtClean="0"/>
              <a:t> 使用 </a:t>
            </a:r>
            <a:r>
              <a:rPr lang="en-US" altLang="zh-CN" dirty="0" smtClean="0"/>
              <a:t>Java</a:t>
            </a:r>
            <a:r>
              <a:rPr lang="zh-CN" altLang="en-US" dirty="0" smtClean="0"/>
              <a:t> 所编写，但是支持 </a:t>
            </a:r>
            <a:r>
              <a:rPr lang="en-US" altLang="zh-CN" dirty="0" smtClean="0"/>
              <a:t>Java</a:t>
            </a:r>
            <a:r>
              <a:rPr lang="zh-CN" altLang="en-US" dirty="0" smtClean="0"/>
              <a:t> 和 </a:t>
            </a:r>
            <a:r>
              <a:rPr lang="en-US" altLang="zh-CN" dirty="0" smtClean="0"/>
              <a:t>C</a:t>
            </a:r>
            <a:r>
              <a:rPr lang="zh-CN" altLang="en-US" dirty="0" smtClean="0"/>
              <a:t> 两种编程语言。 </a:t>
            </a:r>
          </a:p>
          <a:p>
            <a:r>
              <a:rPr lang="zh-CN" altLang="en-US" dirty="0" smtClean="0"/>
              <a:t>    协调服务非常容易出错，但是却很难恢复正常，例如，协调服务很容易处于竞态以至于出现死锁。 </a:t>
            </a:r>
            <a:r>
              <a:rPr lang="en-US" altLang="zh-CN" dirty="0" err="1" smtClean="0"/>
              <a:t>ZooKeeper</a:t>
            </a:r>
            <a:r>
              <a:rPr lang="zh-CN" altLang="en-US" dirty="0" smtClean="0"/>
              <a:t> 的目的是为了减轻分布式应用程序所承担的协调任务。 </a:t>
            </a:r>
            <a:endParaRPr lang="en-US" altLang="zh-CN" dirty="0" smtClean="0"/>
          </a:p>
          <a:p>
            <a:r>
              <a:rPr lang="zh-CN" altLang="en-US" dirty="0" smtClean="0"/>
              <a:t>统一命名服务、状态同步服务、集群管理、分布式应用配置项的管理等</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zh-CN" altLang="en-US" b="1" dirty="0" smtClean="0"/>
              <a:t>条件更新和监听器</a:t>
            </a:r>
            <a:r>
              <a:rPr lang="en-US" altLang="zh-CN" b="1" dirty="0" smtClean="0"/>
              <a:t>(watches)</a:t>
            </a:r>
            <a:endParaRPr lang="en-US" altLang="zh-CN" dirty="0" smtClean="0"/>
          </a:p>
        </p:txBody>
      </p:sp>
      <p:sp>
        <p:nvSpPr>
          <p:cNvPr id="3" name="内容占位符 2"/>
          <p:cNvSpPr>
            <a:spLocks noGrp="1"/>
          </p:cNvSpPr>
          <p:nvPr>
            <p:ph idx="1"/>
          </p:nvPr>
        </p:nvSpPr>
        <p:spPr>
          <a:xfrm>
            <a:off x="457200" y="1412776"/>
            <a:ext cx="8229600" cy="4713387"/>
          </a:xfrm>
        </p:spPr>
        <p:txBody>
          <a:bodyPr>
            <a:normAutofit/>
          </a:bodyPr>
          <a:lstStyle/>
          <a:p>
            <a:r>
              <a:rPr lang="en-US" altLang="zh-CN" dirty="0" smtClean="0"/>
              <a:t>zookeeper</a:t>
            </a:r>
            <a:r>
              <a:rPr lang="zh-CN" altLang="en-US" dirty="0" smtClean="0"/>
              <a:t>提供监听器的概念</a:t>
            </a:r>
            <a:r>
              <a:rPr lang="en-US" altLang="zh-CN" dirty="0" smtClean="0"/>
              <a:t>. client</a:t>
            </a:r>
            <a:r>
              <a:rPr lang="zh-CN" altLang="en-US" dirty="0" smtClean="0"/>
              <a:t>可以在某个</a:t>
            </a:r>
            <a:r>
              <a:rPr lang="en-US" altLang="zh-CN" dirty="0" err="1" smtClean="0"/>
              <a:t>znode</a:t>
            </a:r>
            <a:r>
              <a:rPr lang="zh-CN" altLang="en-US" dirty="0" smtClean="0"/>
              <a:t>上设置</a:t>
            </a:r>
            <a:r>
              <a:rPr lang="en-US" altLang="zh-CN" dirty="0" smtClean="0"/>
              <a:t>watch. </a:t>
            </a:r>
            <a:r>
              <a:rPr lang="zh-CN" altLang="en-US" dirty="0" smtClean="0"/>
              <a:t>当</a:t>
            </a:r>
            <a:r>
              <a:rPr lang="en-US" altLang="zh-CN" dirty="0" err="1" smtClean="0"/>
              <a:t>znode</a:t>
            </a:r>
            <a:r>
              <a:rPr lang="zh-CN" altLang="en-US" dirty="0" smtClean="0"/>
              <a:t>有变更时</a:t>
            </a:r>
            <a:r>
              <a:rPr lang="en-US" altLang="zh-CN" dirty="0" smtClean="0"/>
              <a:t>, </a:t>
            </a:r>
            <a:r>
              <a:rPr lang="zh-CN" altLang="en-US" dirty="0" smtClean="0"/>
              <a:t>相关的</a:t>
            </a:r>
            <a:r>
              <a:rPr lang="en-US" altLang="zh-CN" dirty="0" smtClean="0"/>
              <a:t>watch</a:t>
            </a:r>
            <a:r>
              <a:rPr lang="zh-CN" altLang="en-US" dirty="0" smtClean="0"/>
              <a:t>会被触发或删除</a:t>
            </a:r>
            <a:r>
              <a:rPr lang="en-US" altLang="zh-CN" dirty="0" smtClean="0"/>
              <a:t>.</a:t>
            </a:r>
            <a:r>
              <a:rPr lang="zh-CN" altLang="en-US" dirty="0" smtClean="0"/>
              <a:t>一旦</a:t>
            </a:r>
            <a:r>
              <a:rPr lang="en-US" altLang="zh-CN" dirty="0" smtClean="0"/>
              <a:t>watch</a:t>
            </a:r>
            <a:r>
              <a:rPr lang="zh-CN" altLang="en-US" dirty="0" smtClean="0"/>
              <a:t>触发</a:t>
            </a:r>
            <a:r>
              <a:rPr lang="en-US" altLang="zh-CN" dirty="0" smtClean="0"/>
              <a:t>, client</a:t>
            </a:r>
          </a:p>
          <a:p>
            <a:r>
              <a:rPr lang="zh-CN" altLang="en-US" dirty="0" smtClean="0"/>
              <a:t>将会收到一个数据包以通知</a:t>
            </a:r>
            <a:r>
              <a:rPr lang="en-US" altLang="zh-CN" dirty="0" err="1" smtClean="0"/>
              <a:t>znode</a:t>
            </a:r>
            <a:r>
              <a:rPr lang="zh-CN" altLang="en-US" dirty="0" smtClean="0"/>
              <a:t>的变更</a:t>
            </a:r>
            <a:r>
              <a:rPr lang="en-US" altLang="zh-CN" dirty="0" smtClean="0"/>
              <a:t>.</a:t>
            </a:r>
            <a:r>
              <a:rPr lang="zh-CN" altLang="en-US" dirty="0" smtClean="0"/>
              <a:t>如果在</a:t>
            </a:r>
            <a:r>
              <a:rPr lang="en-US" altLang="zh-CN" dirty="0" smtClean="0"/>
              <a:t>client</a:t>
            </a:r>
            <a:r>
              <a:rPr lang="zh-CN" altLang="en-US" dirty="0" smtClean="0"/>
              <a:t>和</a:t>
            </a:r>
            <a:r>
              <a:rPr lang="en-US" altLang="zh-CN" dirty="0" smtClean="0"/>
              <a:t>zookeeper server</a:t>
            </a:r>
            <a:r>
              <a:rPr lang="zh-CN" altLang="en-US" dirty="0" smtClean="0"/>
              <a:t>之间的连接被中断了</a:t>
            </a:r>
            <a:r>
              <a:rPr lang="en-US" altLang="zh-CN" dirty="0" smtClean="0"/>
              <a:t>, client</a:t>
            </a:r>
            <a:r>
              <a:rPr lang="zh-CN" altLang="en-US" dirty="0" smtClean="0"/>
              <a:t>将会收到一个本地的通知</a:t>
            </a:r>
            <a:r>
              <a:rPr lang="en-US" altLang="zh-CN" dirty="0" smtClean="0"/>
              <a:t>.</a:t>
            </a:r>
          </a:p>
          <a:p>
            <a:r>
              <a:rPr lang="en-US" altLang="zh-CN" dirty="0" smtClean="0"/>
              <a:t> </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Znode</a:t>
            </a:r>
            <a:r>
              <a:rPr lang="zh-CN" altLang="en-US" dirty="0" smtClean="0"/>
              <a:t>类型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Persistent Nodes: </a:t>
            </a:r>
            <a:r>
              <a:rPr lang="zh-CN" altLang="en-US" dirty="0" smtClean="0"/>
              <a:t>永久有效地节点</a:t>
            </a:r>
            <a:r>
              <a:rPr lang="en-US" altLang="zh-CN" dirty="0" smtClean="0"/>
              <a:t>,</a:t>
            </a:r>
            <a:r>
              <a:rPr lang="zh-CN" altLang="en-US" dirty="0" smtClean="0"/>
              <a:t>除非</a:t>
            </a:r>
            <a:r>
              <a:rPr lang="en-US" altLang="zh-CN" dirty="0" smtClean="0"/>
              <a:t>client</a:t>
            </a:r>
            <a:r>
              <a:rPr lang="zh-CN" altLang="en-US" dirty="0" smtClean="0"/>
              <a:t>显式的删除</a:t>
            </a:r>
            <a:r>
              <a:rPr lang="en-US" altLang="zh-CN" dirty="0" smtClean="0"/>
              <a:t>,</a:t>
            </a:r>
            <a:r>
              <a:rPr lang="zh-CN" altLang="en-US" dirty="0" smtClean="0"/>
              <a:t>否则一直存在</a:t>
            </a:r>
          </a:p>
          <a:p>
            <a:r>
              <a:rPr lang="en-US" altLang="zh-CN" dirty="0" smtClean="0"/>
              <a:t>Ephemeral Nodes: </a:t>
            </a:r>
            <a:r>
              <a:rPr lang="zh-CN" altLang="en-US" dirty="0" smtClean="0"/>
              <a:t>临时节点</a:t>
            </a:r>
            <a:r>
              <a:rPr lang="en-US" altLang="zh-CN" dirty="0" smtClean="0"/>
              <a:t>,</a:t>
            </a:r>
            <a:r>
              <a:rPr lang="zh-CN" altLang="en-US" dirty="0" smtClean="0"/>
              <a:t>仅在创建该节点</a:t>
            </a:r>
            <a:r>
              <a:rPr lang="en-US" altLang="zh-CN" dirty="0" smtClean="0"/>
              <a:t>client</a:t>
            </a:r>
            <a:r>
              <a:rPr lang="zh-CN" altLang="en-US" dirty="0" smtClean="0"/>
              <a:t>保持连接期间有效</a:t>
            </a:r>
            <a:r>
              <a:rPr lang="en-US" altLang="zh-CN" dirty="0" smtClean="0"/>
              <a:t>,</a:t>
            </a:r>
            <a:r>
              <a:rPr lang="zh-CN" altLang="en-US" dirty="0" smtClean="0"/>
              <a:t>一旦连接丢失</a:t>
            </a:r>
            <a:r>
              <a:rPr lang="en-US" altLang="zh-CN" dirty="0" smtClean="0"/>
              <a:t>,zookeeper</a:t>
            </a:r>
            <a:r>
              <a:rPr lang="zh-CN" altLang="en-US" dirty="0" smtClean="0"/>
              <a:t>会自动删除该节点</a:t>
            </a:r>
          </a:p>
          <a:p>
            <a:r>
              <a:rPr lang="en-US" altLang="zh-CN" dirty="0" smtClean="0"/>
              <a:t>Sequence Nodes: </a:t>
            </a:r>
            <a:r>
              <a:rPr lang="zh-CN" altLang="en-US" dirty="0" smtClean="0"/>
              <a:t>顺序节点</a:t>
            </a:r>
            <a:r>
              <a:rPr lang="en-US" altLang="zh-CN" dirty="0" smtClean="0"/>
              <a:t>,client</a:t>
            </a:r>
            <a:r>
              <a:rPr lang="zh-CN" altLang="en-US" dirty="0" smtClean="0"/>
              <a:t>申请创建该节点时</a:t>
            </a:r>
            <a:r>
              <a:rPr lang="en-US" altLang="zh-CN" dirty="0" smtClean="0"/>
              <a:t>,</a:t>
            </a:r>
            <a:r>
              <a:rPr lang="en-US" altLang="zh-CN" dirty="0" err="1" smtClean="0"/>
              <a:t>zk</a:t>
            </a:r>
            <a:r>
              <a:rPr lang="zh-CN" altLang="en-US" dirty="0" smtClean="0"/>
              <a:t>会自动在节点路径末尾添加递增序号</a:t>
            </a:r>
            <a:r>
              <a:rPr lang="en-US" altLang="zh-CN" dirty="0" smtClean="0"/>
              <a:t>,</a:t>
            </a:r>
            <a:r>
              <a:rPr lang="zh-CN" altLang="en-US" dirty="0" smtClean="0"/>
              <a:t>这种类型是实现分布式锁</a:t>
            </a:r>
            <a:r>
              <a:rPr lang="en-US" altLang="zh-CN" dirty="0" smtClean="0"/>
              <a:t>,</a:t>
            </a:r>
            <a:r>
              <a:rPr lang="zh-CN" altLang="en-US" dirty="0" smtClean="0"/>
              <a:t>分布式</a:t>
            </a:r>
            <a:r>
              <a:rPr lang="en-US" altLang="zh-CN" dirty="0" smtClean="0"/>
              <a:t>queue</a:t>
            </a:r>
            <a:r>
              <a:rPr lang="zh-CN" altLang="en-US" dirty="0" smtClean="0"/>
              <a:t>等特殊功能的关键</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dirty="0" smtClean="0"/>
              <a:t>代码示例</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b="1" i="1" dirty="0" smtClean="0"/>
              <a:t>//</a:t>
            </a:r>
            <a:r>
              <a:rPr lang="zh-CN" altLang="en-US" b="1" i="1" dirty="0" smtClean="0"/>
              <a:t>创建一个</a:t>
            </a:r>
            <a:r>
              <a:rPr lang="en-US" altLang="zh-CN" b="1" i="1" dirty="0" err="1" smtClean="0"/>
              <a:t>zk</a:t>
            </a:r>
            <a:r>
              <a:rPr lang="en-US" altLang="zh-CN" b="1" i="1" dirty="0" smtClean="0"/>
              <a:t>  </a:t>
            </a:r>
            <a:r>
              <a:rPr lang="zh-CN" altLang="en-US" b="1" i="1" dirty="0" smtClean="0"/>
              <a:t>客户端连接</a:t>
            </a:r>
            <a:endParaRPr lang="en-US" altLang="zh-CN" b="1" i="1" dirty="0" smtClean="0"/>
          </a:p>
          <a:p>
            <a:r>
              <a:rPr lang="en-US" altLang="zh-CN" b="1" i="1" dirty="0" err="1" smtClean="0"/>
              <a:t>ZooKeeper</a:t>
            </a:r>
            <a:r>
              <a:rPr lang="en-US" altLang="zh-CN" b="1" i="1" dirty="0" smtClean="0"/>
              <a:t>  </a:t>
            </a:r>
            <a:r>
              <a:rPr lang="en-US" altLang="zh-CN" i="1" dirty="0" err="1" smtClean="0"/>
              <a:t>zk</a:t>
            </a:r>
            <a:r>
              <a:rPr lang="en-US" altLang="zh-CN" i="1" dirty="0" smtClean="0"/>
              <a:t> = </a:t>
            </a:r>
            <a:r>
              <a:rPr lang="en-US" altLang="zh-CN" b="1" i="1" dirty="0" smtClean="0"/>
              <a:t>new </a:t>
            </a:r>
            <a:r>
              <a:rPr lang="en-US" altLang="zh-CN" b="1" i="1" dirty="0" err="1" smtClean="0"/>
              <a:t>ZooKeeper</a:t>
            </a:r>
            <a:r>
              <a:rPr lang="en-US" altLang="zh-CN" b="1" i="1" dirty="0" smtClean="0"/>
              <a:t>(   host , </a:t>
            </a:r>
            <a:r>
              <a:rPr lang="en-US" altLang="zh-CN" b="1" i="1" dirty="0" err="1" smtClean="0"/>
              <a:t>zkSessionTimeout</a:t>
            </a:r>
            <a:r>
              <a:rPr lang="zh-CN" altLang="en-US" b="1" i="1" dirty="0" smtClean="0"/>
              <a:t>， </a:t>
            </a:r>
            <a:r>
              <a:rPr lang="en-US" altLang="zh-CN" b="1" i="1" dirty="0" err="1" smtClean="0"/>
              <a:t>zkWatcher</a:t>
            </a:r>
            <a:r>
              <a:rPr lang="en-US" altLang="zh-CN" b="1" i="1" dirty="0" smtClean="0"/>
              <a:t>  </a:t>
            </a:r>
            <a:r>
              <a:rPr lang="en-US" altLang="zh-CN" b="1" dirty="0" smtClean="0"/>
              <a:t>);</a:t>
            </a:r>
          </a:p>
          <a:p>
            <a:r>
              <a:rPr lang="en-US" altLang="zh-CN" b="1" dirty="0" smtClean="0"/>
              <a:t>// </a:t>
            </a:r>
            <a:r>
              <a:rPr lang="zh-CN" altLang="en-US" b="1" dirty="0" smtClean="0"/>
              <a:t>添加</a:t>
            </a:r>
            <a:r>
              <a:rPr lang="en-US" altLang="zh-CN" b="1" dirty="0" smtClean="0"/>
              <a:t>watcher, </a:t>
            </a:r>
            <a:r>
              <a:rPr lang="zh-CN" altLang="en-US" b="1" dirty="0" smtClean="0"/>
              <a:t>可以收到目录  增删 等事件</a:t>
            </a:r>
            <a:endParaRPr lang="en-US" altLang="zh-CN" b="1" dirty="0" smtClean="0"/>
          </a:p>
          <a:p>
            <a:r>
              <a:rPr lang="en-US" altLang="zh-CN" dirty="0" smtClean="0"/>
              <a:t>class </a:t>
            </a:r>
            <a:r>
              <a:rPr lang="en-US" altLang="zh-CN" dirty="0" err="1" smtClean="0"/>
              <a:t>zkWatcher</a:t>
            </a:r>
            <a:r>
              <a:rPr lang="en-US" altLang="zh-CN" dirty="0" smtClean="0"/>
              <a:t> implements Watcher {</a:t>
            </a:r>
          </a:p>
          <a:p>
            <a:r>
              <a:rPr lang="en-US" altLang="zh-CN" dirty="0" smtClean="0"/>
              <a:t>     //watch</a:t>
            </a:r>
            <a:r>
              <a:rPr lang="zh-CN" altLang="en-US" dirty="0" smtClean="0"/>
              <a:t>回调函数</a:t>
            </a:r>
          </a:p>
          <a:p>
            <a:r>
              <a:rPr lang="zh-CN" altLang="en-US" dirty="0" smtClean="0"/>
              <a:t>    </a:t>
            </a:r>
            <a:r>
              <a:rPr lang="en-US" altLang="zh-CN" dirty="0" smtClean="0"/>
              <a:t>public void process(</a:t>
            </a:r>
            <a:r>
              <a:rPr lang="en-US" altLang="zh-CN" dirty="0" err="1" smtClean="0"/>
              <a:t>WatchedEvent</a:t>
            </a:r>
            <a:r>
              <a:rPr lang="en-US" altLang="zh-CN" dirty="0" smtClean="0"/>
              <a:t> event) {</a:t>
            </a:r>
          </a:p>
          <a:p>
            <a:r>
              <a:rPr lang="en-US" altLang="zh-CN" dirty="0" smtClean="0"/>
              <a:t>         if (</a:t>
            </a:r>
            <a:r>
              <a:rPr lang="en-US" altLang="zh-CN" dirty="0" err="1" smtClean="0"/>
              <a:t>event.getType</a:t>
            </a:r>
            <a:r>
              <a:rPr lang="en-US" altLang="zh-CN" dirty="0" smtClean="0"/>
              <a:t>() == </a:t>
            </a:r>
            <a:r>
              <a:rPr lang="en-US" altLang="zh-CN" dirty="0" err="1" smtClean="0"/>
              <a:t>EventType.</a:t>
            </a:r>
            <a:r>
              <a:rPr lang="en-US" altLang="zh-CN" dirty="0" err="1" smtClean="0">
                <a:solidFill>
                  <a:schemeClr val="accent2">
                    <a:lumMod val="75000"/>
                  </a:schemeClr>
                </a:solidFill>
              </a:rPr>
              <a:t>NodeCreated</a:t>
            </a:r>
            <a:r>
              <a:rPr lang="en-US" altLang="zh-CN" dirty="0" smtClean="0"/>
              <a:t>) {</a:t>
            </a:r>
          </a:p>
          <a:p>
            <a:r>
              <a:rPr lang="en-US" altLang="zh-CN" dirty="0" smtClean="0"/>
              <a:t>            if (</a:t>
            </a:r>
            <a:r>
              <a:rPr lang="en-US" altLang="zh-CN" dirty="0" err="1" smtClean="0"/>
              <a:t>event.getPath</a:t>
            </a:r>
            <a:r>
              <a:rPr lang="en-US" altLang="zh-CN" dirty="0" smtClean="0"/>
              <a:t>() == "</a:t>
            </a:r>
            <a:r>
              <a:rPr lang="en-US" altLang="zh-CN" dirty="0" err="1" smtClean="0"/>
              <a:t>balbalbal.init_done</a:t>
            </a:r>
            <a:r>
              <a:rPr lang="en-US" altLang="zh-CN" dirty="0" smtClean="0"/>
              <a:t>"</a:t>
            </a:r>
          </a:p>
          <a:p>
            <a:r>
              <a:rPr lang="en-US" altLang="zh-CN" dirty="0" smtClean="0"/>
              <a:t>            //</a:t>
            </a:r>
            <a:r>
              <a:rPr lang="zh-CN" altLang="en-US" dirty="0" smtClean="0"/>
              <a:t>如果回调信息是节点创建</a:t>
            </a:r>
            <a:r>
              <a:rPr lang="en-US" altLang="zh-CN" dirty="0" smtClean="0"/>
              <a:t>,</a:t>
            </a:r>
            <a:r>
              <a:rPr lang="zh-CN" altLang="en-US" dirty="0" smtClean="0"/>
              <a:t>且创建的节点是</a:t>
            </a:r>
            <a:r>
              <a:rPr lang="en-US" altLang="zh-CN" dirty="0" smtClean="0"/>
              <a:t>init</a:t>
            </a:r>
            <a:r>
              <a:rPr lang="zh-CN" altLang="en-US" dirty="0" smtClean="0"/>
              <a:t>成功节点</a:t>
            </a:r>
            <a:r>
              <a:rPr lang="en-US" altLang="zh-CN" dirty="0" smtClean="0"/>
              <a:t>,</a:t>
            </a:r>
            <a:r>
              <a:rPr lang="zh-CN" altLang="en-US" dirty="0" smtClean="0"/>
              <a:t>则触发</a:t>
            </a:r>
            <a:r>
              <a:rPr lang="en-US" altLang="zh-CN" dirty="0" smtClean="0"/>
              <a:t>latch</a:t>
            </a:r>
          </a:p>
          <a:p>
            <a:r>
              <a:rPr lang="en-US" altLang="zh-CN" dirty="0" smtClean="0"/>
              <a:t>                  </a:t>
            </a:r>
            <a:r>
              <a:rPr lang="en-US" altLang="zh-CN" dirty="0" err="1" smtClean="0"/>
              <a:t>gcihInitLatch.countDown</a:t>
            </a:r>
            <a:r>
              <a:rPr lang="en-US" altLang="zh-CN" dirty="0" smtClean="0"/>
              <a:t>();</a:t>
            </a:r>
          </a:p>
          <a:p>
            <a:r>
              <a:rPr lang="en-US" altLang="zh-CN" dirty="0" smtClean="0"/>
              <a:t>        }</a:t>
            </a:r>
            <a:r>
              <a:rPr lang="en-US" altLang="zh-CN" b="1" dirty="0" smtClean="0"/>
              <a:t> else if(</a:t>
            </a:r>
            <a:r>
              <a:rPr lang="en-US" altLang="zh-CN" b="1" dirty="0" err="1" smtClean="0"/>
              <a:t>eventType</a:t>
            </a:r>
            <a:r>
              <a:rPr lang="en-US" altLang="zh-CN" b="1" dirty="0" smtClean="0"/>
              <a:t>==</a:t>
            </a:r>
            <a:r>
              <a:rPr lang="en-US" altLang="zh-CN" b="1" dirty="0" err="1" smtClean="0"/>
              <a:t>Event.EventType.</a:t>
            </a:r>
            <a:r>
              <a:rPr lang="en-US" altLang="zh-CN" b="1" i="1" dirty="0" err="1" smtClean="0">
                <a:solidFill>
                  <a:schemeClr val="accent2">
                    <a:lumMod val="75000"/>
                  </a:schemeClr>
                </a:solidFill>
              </a:rPr>
              <a:t>NodeChildrenChanged</a:t>
            </a:r>
            <a:r>
              <a:rPr lang="en-US" altLang="zh-CN" b="1" i="1" dirty="0" smtClean="0"/>
              <a:t>){</a:t>
            </a:r>
          </a:p>
          <a:p>
            <a:r>
              <a:rPr lang="en-US" altLang="zh-CN" dirty="0" smtClean="0"/>
              <a:t>                   </a:t>
            </a:r>
            <a:r>
              <a:rPr lang="en-US" altLang="zh-CN" dirty="0" err="1" smtClean="0"/>
              <a:t>doChange</a:t>
            </a:r>
            <a:r>
              <a:rPr lang="en-US" altLang="zh-CN" dirty="0" smtClean="0"/>
              <a:t>();}</a:t>
            </a:r>
          </a:p>
          <a:p>
            <a:r>
              <a:rPr lang="en-US" altLang="zh-CN" dirty="0" smtClean="0"/>
              <a:t>             else if (</a:t>
            </a:r>
            <a:r>
              <a:rPr lang="en-US" altLang="zh-CN" dirty="0" err="1" smtClean="0"/>
              <a:t>event.getState</a:t>
            </a:r>
            <a:r>
              <a:rPr lang="en-US" altLang="zh-CN" dirty="0" smtClean="0"/>
              <a:t>() == </a:t>
            </a:r>
            <a:r>
              <a:rPr lang="en-US" altLang="zh-CN" dirty="0" err="1" smtClean="0"/>
              <a:t>KeeperState.SyncConnected</a:t>
            </a:r>
            <a:r>
              <a:rPr lang="en-US" altLang="zh-CN" dirty="0" smtClean="0"/>
              <a:t>) {</a:t>
            </a:r>
          </a:p>
          <a:p>
            <a:r>
              <a:rPr lang="en-US" altLang="zh-CN" dirty="0" smtClean="0"/>
              <a:t>            //server</a:t>
            </a:r>
            <a:r>
              <a:rPr lang="zh-CN" altLang="en-US" dirty="0" smtClean="0"/>
              <a:t>连接成功</a:t>
            </a:r>
            <a:r>
              <a:rPr lang="en-US" altLang="zh-CN" dirty="0" smtClean="0"/>
              <a:t>,</a:t>
            </a:r>
            <a:r>
              <a:rPr lang="zh-CN" altLang="en-US" dirty="0" smtClean="0"/>
              <a:t>触发连接成功</a:t>
            </a:r>
            <a:r>
              <a:rPr lang="en-US" altLang="zh-CN" dirty="0" smtClean="0"/>
              <a:t>latch</a:t>
            </a:r>
          </a:p>
          <a:p>
            <a:r>
              <a:rPr lang="en-US" altLang="zh-CN" dirty="0" smtClean="0"/>
              <a:t>            </a:t>
            </a:r>
            <a:r>
              <a:rPr lang="en-US" altLang="zh-CN" dirty="0" err="1" smtClean="0"/>
              <a:t>zkConnectedLatch.countDown</a:t>
            </a:r>
            <a:r>
              <a:rPr lang="en-US" altLang="zh-CN" dirty="0" smtClean="0"/>
              <a:t>();</a:t>
            </a:r>
          </a:p>
          <a:p>
            <a:r>
              <a:rPr lang="en-US" altLang="zh-CN" dirty="0" smtClean="0"/>
              <a:t>         }</a:t>
            </a:r>
          </a:p>
          <a:p>
            <a:r>
              <a:rPr lang="en-US" altLang="zh-CN" dirty="0" smtClean="0"/>
              <a:t>    }</a:t>
            </a:r>
          </a:p>
          <a:p>
            <a:r>
              <a:rPr lang="en-US" altLang="zh-CN" dirty="0" smtClean="0"/>
              <a:t>}</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r>
              <a:rPr lang="en-US" altLang="zh-CN" dirty="0" smtClean="0"/>
              <a:t>   </a:t>
            </a:r>
            <a:endParaRPr lang="zh-CN" altLang="en-US" dirty="0"/>
          </a:p>
        </p:txBody>
      </p:sp>
      <p:sp>
        <p:nvSpPr>
          <p:cNvPr id="3" name="内容占位符 2"/>
          <p:cNvSpPr>
            <a:spLocks noGrp="1"/>
          </p:cNvSpPr>
          <p:nvPr>
            <p:ph idx="1"/>
          </p:nvPr>
        </p:nvSpPr>
        <p:spPr>
          <a:xfrm>
            <a:off x="457200" y="476672"/>
            <a:ext cx="8229600" cy="5649491"/>
          </a:xfrm>
        </p:spPr>
        <p:txBody>
          <a:bodyPr>
            <a:normAutofit fontScale="77500" lnSpcReduction="20000"/>
          </a:bodyPr>
          <a:lstStyle/>
          <a:p>
            <a:r>
              <a:rPr lang="en-US" altLang="zh-CN" dirty="0" smtClean="0"/>
              <a:t>//</a:t>
            </a:r>
            <a:r>
              <a:rPr lang="zh-CN" altLang="en-US" dirty="0" smtClean="0"/>
              <a:t>客户端的方法</a:t>
            </a:r>
            <a:endParaRPr lang="en-US" altLang="zh-CN" dirty="0" smtClean="0"/>
          </a:p>
          <a:p>
            <a:r>
              <a:rPr lang="en-US" altLang="zh-CN" dirty="0" smtClean="0"/>
              <a:t>String create(String path, byte data[], List&lt;ACL&gt; </a:t>
            </a:r>
            <a:r>
              <a:rPr lang="en-US" altLang="zh-CN" dirty="0" err="1" smtClean="0"/>
              <a:t>acl</a:t>
            </a:r>
            <a:r>
              <a:rPr lang="en-US" altLang="zh-CN" dirty="0" smtClean="0"/>
              <a:t>, </a:t>
            </a:r>
            <a:r>
              <a:rPr lang="en-US" altLang="zh-CN" dirty="0" err="1" smtClean="0"/>
              <a:t>CreateMode</a:t>
            </a:r>
            <a:r>
              <a:rPr lang="en-US" altLang="zh-CN" dirty="0" smtClean="0"/>
              <a:t> </a:t>
            </a:r>
            <a:r>
              <a:rPr lang="en-US" altLang="zh-CN" dirty="0" err="1" smtClean="0"/>
              <a:t>createMode</a:t>
            </a:r>
            <a:r>
              <a:rPr lang="en-US" altLang="zh-CN" dirty="0" smtClean="0"/>
              <a:t>)  </a:t>
            </a:r>
          </a:p>
          <a:p>
            <a:r>
              <a:rPr lang="en-US" altLang="zh-CN" dirty="0" smtClean="0"/>
              <a:t> void delete(String path, </a:t>
            </a:r>
            <a:r>
              <a:rPr lang="en-US" altLang="zh-CN" dirty="0" err="1" smtClean="0"/>
              <a:t>int</a:t>
            </a:r>
            <a:r>
              <a:rPr lang="en-US" altLang="zh-CN" dirty="0" smtClean="0"/>
              <a:t> version)  void delete(String path, </a:t>
            </a:r>
            <a:r>
              <a:rPr lang="en-US" altLang="zh-CN" dirty="0" err="1" smtClean="0"/>
              <a:t>int</a:t>
            </a:r>
            <a:r>
              <a:rPr lang="en-US" altLang="zh-CN" dirty="0" smtClean="0"/>
              <a:t> version, </a:t>
            </a:r>
            <a:r>
              <a:rPr lang="en-US" altLang="zh-CN" dirty="0" err="1" smtClean="0"/>
              <a:t>VoidCallback</a:t>
            </a:r>
            <a:r>
              <a:rPr lang="en-US" altLang="zh-CN" dirty="0" smtClean="0"/>
              <a:t> </a:t>
            </a:r>
            <a:r>
              <a:rPr lang="en-US" altLang="zh-CN" dirty="0" err="1" smtClean="0"/>
              <a:t>cb</a:t>
            </a:r>
            <a:r>
              <a:rPr lang="en-US" altLang="zh-CN" dirty="0" smtClean="0"/>
              <a:t>, Object </a:t>
            </a:r>
            <a:r>
              <a:rPr lang="en-US" altLang="zh-CN" dirty="0" err="1" smtClean="0"/>
              <a:t>ctx</a:t>
            </a:r>
            <a:r>
              <a:rPr lang="en-US" altLang="zh-CN" dirty="0" smtClean="0"/>
              <a:t>  </a:t>
            </a:r>
          </a:p>
          <a:p>
            <a:r>
              <a:rPr lang="en-US" altLang="zh-CN" dirty="0" smtClean="0"/>
              <a:t>Stat </a:t>
            </a:r>
            <a:r>
              <a:rPr lang="en-US" altLang="zh-CN" dirty="0" err="1" smtClean="0"/>
              <a:t>setData</a:t>
            </a:r>
            <a:r>
              <a:rPr lang="en-US" altLang="zh-CN" dirty="0" smtClean="0"/>
              <a:t>(String path, byte data[], </a:t>
            </a:r>
            <a:r>
              <a:rPr lang="en-US" altLang="zh-CN" dirty="0" err="1" smtClean="0"/>
              <a:t>int</a:t>
            </a:r>
            <a:r>
              <a:rPr lang="en-US" altLang="zh-CN" dirty="0" smtClean="0"/>
              <a:t> version)  </a:t>
            </a:r>
          </a:p>
          <a:p>
            <a:r>
              <a:rPr lang="en-US" altLang="zh-CN" dirty="0" smtClean="0"/>
              <a:t>void </a:t>
            </a:r>
            <a:r>
              <a:rPr lang="en-US" altLang="zh-CN" dirty="0" err="1" smtClean="0"/>
              <a:t>setACL</a:t>
            </a:r>
            <a:r>
              <a:rPr lang="en-US" altLang="zh-CN" dirty="0" smtClean="0"/>
              <a:t>(String path, List&lt;ACL&gt; </a:t>
            </a:r>
            <a:r>
              <a:rPr lang="en-US" altLang="zh-CN" dirty="0" err="1" smtClean="0"/>
              <a:t>acl</a:t>
            </a:r>
            <a:r>
              <a:rPr lang="en-US" altLang="zh-CN" dirty="0" smtClean="0"/>
              <a:t>, </a:t>
            </a:r>
            <a:r>
              <a:rPr lang="en-US" altLang="zh-CN" dirty="0" err="1" smtClean="0"/>
              <a:t>int</a:t>
            </a:r>
            <a:r>
              <a:rPr lang="en-US" altLang="zh-CN" dirty="0" smtClean="0"/>
              <a:t> version, </a:t>
            </a:r>
            <a:r>
              <a:rPr lang="en-US" altLang="zh-CN" dirty="0" err="1" smtClean="0"/>
              <a:t>StatCallback</a:t>
            </a:r>
            <a:r>
              <a:rPr lang="en-US" altLang="zh-CN" dirty="0" smtClean="0"/>
              <a:t> </a:t>
            </a:r>
            <a:r>
              <a:rPr lang="en-US" altLang="zh-CN" dirty="0" err="1" smtClean="0"/>
              <a:t>cb</a:t>
            </a:r>
            <a:r>
              <a:rPr lang="en-US" altLang="zh-CN" dirty="0" smtClean="0"/>
              <a:t>, Object </a:t>
            </a:r>
            <a:r>
              <a:rPr lang="en-US" altLang="zh-CN" dirty="0" err="1" smtClean="0"/>
              <a:t>ctx</a:t>
            </a:r>
            <a:r>
              <a:rPr lang="en-US" altLang="zh-CN" dirty="0" smtClean="0"/>
              <a:t>)    </a:t>
            </a:r>
          </a:p>
          <a:p>
            <a:r>
              <a:rPr lang="en-US" altLang="zh-CN" dirty="0" smtClean="0"/>
              <a:t>Stat exists(String path, Watcher </a:t>
            </a:r>
            <a:r>
              <a:rPr lang="en-US" altLang="zh-CN" dirty="0" err="1" smtClean="0"/>
              <a:t>watcher</a:t>
            </a:r>
            <a:r>
              <a:rPr lang="en-US" altLang="zh-CN" dirty="0" smtClean="0"/>
              <a:t>)  </a:t>
            </a:r>
          </a:p>
          <a:p>
            <a:r>
              <a:rPr lang="en-US" altLang="zh-CN" dirty="0" smtClean="0"/>
              <a:t> void exists(String path, </a:t>
            </a:r>
            <a:r>
              <a:rPr lang="en-US" altLang="zh-CN" dirty="0" err="1" smtClean="0"/>
              <a:t>boolean</a:t>
            </a:r>
            <a:r>
              <a:rPr lang="en-US" altLang="zh-CN" dirty="0" smtClean="0"/>
              <a:t> watch  , </a:t>
            </a:r>
            <a:r>
              <a:rPr lang="en-US" altLang="zh-CN" dirty="0" err="1" smtClean="0"/>
              <a:t>StatCallback</a:t>
            </a:r>
            <a:r>
              <a:rPr lang="en-US" altLang="zh-CN" dirty="0" smtClean="0"/>
              <a:t> </a:t>
            </a:r>
            <a:r>
              <a:rPr lang="en-US" altLang="zh-CN" dirty="0" err="1" smtClean="0"/>
              <a:t>cb</a:t>
            </a:r>
            <a:r>
              <a:rPr lang="en-US" altLang="zh-CN" dirty="0" smtClean="0"/>
              <a:t>, Object </a:t>
            </a:r>
            <a:r>
              <a:rPr lang="en-US" altLang="zh-CN" dirty="0" err="1" smtClean="0"/>
              <a:t>ctx</a:t>
            </a:r>
            <a:r>
              <a:rPr lang="en-US" altLang="zh-CN" dirty="0" smtClean="0"/>
              <a:t>)  </a:t>
            </a:r>
          </a:p>
          <a:p>
            <a:r>
              <a:rPr lang="en-US" altLang="zh-CN" dirty="0" smtClean="0"/>
              <a:t>  byte[] </a:t>
            </a:r>
            <a:r>
              <a:rPr lang="en-US" altLang="zh-CN" dirty="0" err="1" smtClean="0"/>
              <a:t>getData</a:t>
            </a:r>
            <a:r>
              <a:rPr lang="en-US" altLang="zh-CN" dirty="0" smtClean="0"/>
              <a:t>(String path, Watcher </a:t>
            </a:r>
            <a:r>
              <a:rPr lang="en-US" altLang="zh-CN" dirty="0" err="1" smtClean="0"/>
              <a:t>watcher</a:t>
            </a:r>
            <a:r>
              <a:rPr lang="en-US" altLang="zh-CN" dirty="0" smtClean="0"/>
              <a:t>, Stat </a:t>
            </a:r>
            <a:r>
              <a:rPr lang="en-US" altLang="zh-CN" dirty="0" err="1" smtClean="0"/>
              <a:t>stat</a:t>
            </a:r>
            <a:r>
              <a:rPr lang="en-US" altLang="zh-CN" dirty="0" smtClean="0"/>
              <a:t>)  </a:t>
            </a:r>
          </a:p>
          <a:p>
            <a:r>
              <a:rPr lang="en-US" altLang="zh-CN" dirty="0" smtClean="0"/>
              <a:t> List&lt;String&gt; </a:t>
            </a:r>
            <a:r>
              <a:rPr lang="en-US" altLang="zh-CN" dirty="0" err="1" smtClean="0"/>
              <a:t>getChildren</a:t>
            </a:r>
            <a:r>
              <a:rPr lang="en-US" altLang="zh-CN" dirty="0" smtClean="0"/>
              <a:t>(String path, Watcher </a:t>
            </a:r>
            <a:r>
              <a:rPr lang="en-US" altLang="zh-CN" dirty="0" err="1" smtClean="0"/>
              <a:t>watcher</a:t>
            </a:r>
            <a:r>
              <a:rPr lang="en-US" altLang="zh-CN" dirty="0" smtClean="0"/>
              <a:t>)  </a:t>
            </a:r>
          </a:p>
          <a:p>
            <a:r>
              <a:rPr lang="en-US" altLang="zh-CN" dirty="0" smtClean="0"/>
              <a:t>void </a:t>
            </a:r>
            <a:r>
              <a:rPr lang="en-US" altLang="zh-CN" dirty="0" err="1" smtClean="0"/>
              <a:t>getChildren</a:t>
            </a:r>
            <a:r>
              <a:rPr lang="en-US" altLang="zh-CN" dirty="0" smtClean="0"/>
              <a:t>(String path, Watcher </a:t>
            </a:r>
            <a:r>
              <a:rPr lang="en-US" altLang="zh-CN" dirty="0" err="1" smtClean="0"/>
              <a:t>watcher</a:t>
            </a:r>
            <a:r>
              <a:rPr lang="en-US" altLang="zh-CN" dirty="0" smtClean="0"/>
              <a:t>, Children2Callback </a:t>
            </a:r>
            <a:r>
              <a:rPr lang="en-US" altLang="zh-CN" dirty="0" err="1" smtClean="0"/>
              <a:t>cb</a:t>
            </a:r>
            <a:r>
              <a:rPr lang="en-US" altLang="zh-CN" dirty="0" smtClean="0"/>
              <a:t>, Object </a:t>
            </a:r>
            <a:r>
              <a:rPr lang="en-US" altLang="zh-CN" dirty="0" err="1" smtClean="0"/>
              <a:t>ctx</a:t>
            </a:r>
            <a:r>
              <a:rPr lang="en-US" altLang="zh-CN"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r>
              <a:rPr lang="zh-CN" altLang="en-US" dirty="0" smtClean="0"/>
              <a:t>客户端工具</a:t>
            </a:r>
            <a:endParaRPr lang="zh-CN" altLang="en-US" dirty="0"/>
          </a:p>
        </p:txBody>
      </p:sp>
      <p:sp>
        <p:nvSpPr>
          <p:cNvPr id="3" name="内容占位符 2"/>
          <p:cNvSpPr>
            <a:spLocks noGrp="1"/>
          </p:cNvSpPr>
          <p:nvPr>
            <p:ph idx="1"/>
          </p:nvPr>
        </p:nvSpPr>
        <p:spPr>
          <a:xfrm>
            <a:off x="457200" y="1268760"/>
            <a:ext cx="8229600" cy="4857403"/>
          </a:xfrm>
        </p:spPr>
        <p:txBody>
          <a:bodyPr>
            <a:normAutofit fontScale="55000" lnSpcReduction="20000"/>
          </a:bodyPr>
          <a:lstStyle/>
          <a:p>
            <a:r>
              <a:rPr lang="en-US" altLang="zh-CN" dirty="0" err="1" smtClean="0"/>
              <a:t>Zk</a:t>
            </a:r>
            <a:r>
              <a:rPr lang="zh-CN" altLang="en-US" dirty="0" smtClean="0"/>
              <a:t>提供了一个客户端工具，能连接到服务端，操作服务端的目录和数据</a:t>
            </a:r>
            <a:endParaRPr lang="en-US" altLang="zh-CN" dirty="0" smtClean="0"/>
          </a:p>
          <a:p>
            <a:r>
              <a:rPr lang="zh-CN" altLang="en-US" dirty="0" smtClean="0"/>
              <a:t>位置</a:t>
            </a:r>
            <a:r>
              <a:rPr lang="en-US" altLang="zh-CN" dirty="0" smtClean="0"/>
              <a:t>:${</a:t>
            </a:r>
            <a:r>
              <a:rPr lang="en-US" altLang="zh-CN" dirty="0" err="1" smtClean="0"/>
              <a:t>zk_home</a:t>
            </a:r>
            <a:r>
              <a:rPr lang="en-US" altLang="zh-CN" dirty="0" smtClean="0"/>
              <a:t>}/zkCli.cmd or zkCli.sh</a:t>
            </a:r>
          </a:p>
          <a:p>
            <a:r>
              <a:rPr lang="en-US" altLang="zh-CN" dirty="0" smtClean="0"/>
              <a:t>connect </a:t>
            </a:r>
            <a:r>
              <a:rPr lang="en-US" altLang="zh-CN" dirty="0" err="1" smtClean="0"/>
              <a:t>host:port</a:t>
            </a:r>
            <a:endParaRPr lang="en-US" altLang="zh-CN" dirty="0" smtClean="0"/>
          </a:p>
          <a:p>
            <a:r>
              <a:rPr lang="en-US" altLang="zh-CN" dirty="0" smtClean="0"/>
              <a:t>        get path [watch]</a:t>
            </a:r>
          </a:p>
          <a:p>
            <a:r>
              <a:rPr lang="en-US" altLang="zh-CN" dirty="0" smtClean="0"/>
              <a:t>        </a:t>
            </a:r>
            <a:r>
              <a:rPr lang="en-US" altLang="zh-CN" dirty="0" err="1" smtClean="0"/>
              <a:t>ls</a:t>
            </a:r>
            <a:r>
              <a:rPr lang="en-US" altLang="zh-CN" dirty="0" smtClean="0"/>
              <a:t> path [watch] </a:t>
            </a:r>
          </a:p>
          <a:p>
            <a:r>
              <a:rPr lang="en-US" altLang="zh-CN" dirty="0" smtClean="0"/>
              <a:t>        </a:t>
            </a:r>
            <a:r>
              <a:rPr lang="en-US" altLang="zh-CN" dirty="0" err="1" smtClean="0"/>
              <a:t>rmr</a:t>
            </a:r>
            <a:r>
              <a:rPr lang="en-US" altLang="zh-CN" dirty="0" smtClean="0"/>
              <a:t> path </a:t>
            </a:r>
          </a:p>
          <a:p>
            <a:r>
              <a:rPr lang="en-US" altLang="zh-CN" dirty="0" smtClean="0"/>
              <a:t>        </a:t>
            </a:r>
            <a:r>
              <a:rPr lang="en-US" altLang="zh-CN" dirty="0" err="1" smtClean="0"/>
              <a:t>printwatches</a:t>
            </a:r>
            <a:r>
              <a:rPr lang="en-US" altLang="zh-CN" dirty="0" smtClean="0"/>
              <a:t> </a:t>
            </a:r>
            <a:r>
              <a:rPr lang="en-US" altLang="zh-CN" dirty="0" err="1" smtClean="0"/>
              <a:t>on|off</a:t>
            </a:r>
            <a:endParaRPr lang="en-US" altLang="zh-CN" dirty="0" smtClean="0"/>
          </a:p>
          <a:p>
            <a:r>
              <a:rPr lang="en-US" altLang="zh-CN" dirty="0" smtClean="0"/>
              <a:t>        create [-s] [-e] path data </a:t>
            </a:r>
            <a:r>
              <a:rPr lang="en-US" altLang="zh-CN" dirty="0" err="1" smtClean="0"/>
              <a:t>acl</a:t>
            </a:r>
            <a:endParaRPr lang="en-US" altLang="zh-CN" dirty="0" smtClean="0"/>
          </a:p>
          <a:p>
            <a:r>
              <a:rPr lang="en-US" altLang="zh-CN" dirty="0" smtClean="0"/>
              <a:t>        stat path [watch]</a:t>
            </a:r>
          </a:p>
          <a:p>
            <a:r>
              <a:rPr lang="en-US" altLang="zh-CN" dirty="0" smtClean="0"/>
              <a:t>        close</a:t>
            </a:r>
          </a:p>
          <a:p>
            <a:r>
              <a:rPr lang="en-US" altLang="zh-CN" dirty="0" smtClean="0"/>
              <a:t>        ls2 path [watch] </a:t>
            </a:r>
          </a:p>
          <a:p>
            <a:r>
              <a:rPr lang="en-US" altLang="zh-CN" dirty="0" smtClean="0"/>
              <a:t>        </a:t>
            </a:r>
            <a:r>
              <a:rPr lang="en-US" altLang="zh-CN" dirty="0" err="1" smtClean="0"/>
              <a:t>getAcl</a:t>
            </a:r>
            <a:r>
              <a:rPr lang="en-US" altLang="zh-CN" dirty="0" smtClean="0"/>
              <a:t> path</a:t>
            </a:r>
          </a:p>
          <a:p>
            <a:r>
              <a:rPr lang="en-US" altLang="zh-CN" dirty="0" smtClean="0"/>
              <a:t>        sync path</a:t>
            </a:r>
          </a:p>
          <a:p>
            <a:r>
              <a:rPr lang="en-US" altLang="zh-CN" dirty="0" smtClean="0"/>
              <a:t>        redo </a:t>
            </a:r>
            <a:r>
              <a:rPr lang="en-US" altLang="zh-CN" dirty="0" err="1" smtClean="0"/>
              <a:t>cmdno</a:t>
            </a:r>
            <a:endParaRPr lang="en-US" altLang="zh-CN" dirty="0" smtClean="0"/>
          </a:p>
          <a:p>
            <a:r>
              <a:rPr lang="en-US" altLang="zh-CN" dirty="0" smtClean="0"/>
              <a:t>        </a:t>
            </a:r>
            <a:r>
              <a:rPr lang="en-US" altLang="zh-CN" dirty="0" err="1" smtClean="0"/>
              <a:t>addauth</a:t>
            </a:r>
            <a:r>
              <a:rPr lang="en-US" altLang="zh-CN" dirty="0" smtClean="0"/>
              <a:t> scheme auth</a:t>
            </a:r>
          </a:p>
          <a:p>
            <a:r>
              <a:rPr lang="en-US" altLang="zh-CN" dirty="0" smtClean="0"/>
              <a:t>        delete path [version]</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dirty="0" smtClean="0"/>
              <a:t>延伸</a:t>
            </a:r>
            <a:endParaRPr lang="zh-CN" altLang="en-US" dirty="0"/>
          </a:p>
        </p:txBody>
      </p:sp>
      <p:sp>
        <p:nvSpPr>
          <p:cNvPr id="3" name="内容占位符 2"/>
          <p:cNvSpPr>
            <a:spLocks noGrp="1"/>
          </p:cNvSpPr>
          <p:nvPr>
            <p:ph idx="1"/>
          </p:nvPr>
        </p:nvSpPr>
        <p:spPr>
          <a:xfrm>
            <a:off x="457200" y="1412776"/>
            <a:ext cx="8229600" cy="4713387"/>
          </a:xfrm>
        </p:spPr>
        <p:txBody>
          <a:bodyPr/>
          <a:lstStyle/>
          <a:p>
            <a:pPr>
              <a:buNone/>
            </a:pPr>
            <a:r>
              <a:rPr lang="en-US" altLang="zh-CN" dirty="0" err="1" smtClean="0"/>
              <a:t>Zk</a:t>
            </a:r>
            <a:r>
              <a:rPr lang="en-US" altLang="zh-CN" dirty="0" smtClean="0"/>
              <a:t> </a:t>
            </a:r>
            <a:r>
              <a:rPr lang="zh-CN" altLang="en-US" dirty="0" smtClean="0"/>
              <a:t>的</a:t>
            </a:r>
            <a:r>
              <a:rPr lang="en-US" altLang="zh-CN" dirty="0" smtClean="0"/>
              <a:t>Leader </a:t>
            </a:r>
            <a:r>
              <a:rPr lang="zh-CN" altLang="en-US" dirty="0" smtClean="0"/>
              <a:t>选举算法基础是</a:t>
            </a:r>
            <a:r>
              <a:rPr lang="en-US" altLang="zh-CN" dirty="0" err="1" smtClean="0"/>
              <a:t>Paxos</a:t>
            </a:r>
            <a:r>
              <a:rPr lang="zh-CN" altLang="en-US" dirty="0" smtClean="0"/>
              <a:t>，为解决分布式系统的一致性问题。</a:t>
            </a:r>
            <a:endParaRPr lang="en-US" altLang="zh-CN" dirty="0" smtClean="0"/>
          </a:p>
          <a:p>
            <a:r>
              <a:rPr lang="en-US" altLang="zh-CN" dirty="0" err="1" smtClean="0"/>
              <a:t>Paxos</a:t>
            </a:r>
            <a:r>
              <a:rPr lang="zh-CN" altLang="en-US" dirty="0" smtClean="0"/>
              <a:t>算法   是分布式中一个著名的一致性算法。它的假设前提是，在分布式系统中进程之间的通 信会出现丢失、延迟、重复等现象，但不会出现传错的现象。</a:t>
            </a:r>
            <a:r>
              <a:rPr lang="en-US" altLang="zh-CN" dirty="0" err="1" smtClean="0"/>
              <a:t>Paxos</a:t>
            </a:r>
            <a:r>
              <a:rPr lang="zh-CN" altLang="en-US" dirty="0" smtClean="0"/>
              <a:t>算法就是为了保证在这样的系统中进程间基于消息传递就某个值达成一致</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dirty="0" smtClean="0"/>
              <a:t>安装</a:t>
            </a:r>
            <a:r>
              <a:rPr lang="zh-CN" altLang="en-US" dirty="0" smtClean="0"/>
              <a:t>配置</a:t>
            </a:r>
            <a:endParaRPr lang="zh-CN" altLang="en-US" dirty="0"/>
          </a:p>
        </p:txBody>
      </p:sp>
      <p:sp>
        <p:nvSpPr>
          <p:cNvPr id="3" name="内容占位符 2"/>
          <p:cNvSpPr>
            <a:spLocks noGrp="1"/>
          </p:cNvSpPr>
          <p:nvPr>
            <p:ph idx="1"/>
          </p:nvPr>
        </p:nvSpPr>
        <p:spPr>
          <a:xfrm>
            <a:off x="457200" y="692696"/>
            <a:ext cx="8229600" cy="5433467"/>
          </a:xfrm>
        </p:spPr>
        <p:txBody>
          <a:bodyPr/>
          <a:lstStyle/>
          <a:p>
            <a:pPr>
              <a:buNone/>
            </a:pPr>
            <a:r>
              <a:rPr lang="zh-CN" altLang="en-US" sz="2000" dirty="0" smtClean="0"/>
              <a:t>下载地址</a:t>
            </a:r>
            <a:r>
              <a:rPr lang="en-US" altLang="zh-CN" sz="2000" dirty="0" smtClean="0"/>
              <a:t>:http</a:t>
            </a:r>
            <a:r>
              <a:rPr lang="en-US" altLang="zh-CN" sz="2000" dirty="0" smtClean="0"/>
              <a:t>://zookeeper.apache.org</a:t>
            </a:r>
            <a:r>
              <a:rPr lang="en-US" altLang="zh-CN" sz="2000" dirty="0" smtClean="0"/>
              <a:t>/</a:t>
            </a:r>
            <a:endParaRPr lang="en-US" altLang="zh-CN" sz="2000" dirty="0" smtClean="0"/>
          </a:p>
          <a:p>
            <a:pPr>
              <a:buNone/>
            </a:pPr>
            <a:r>
              <a:rPr lang="en-US" altLang="zh-CN" sz="2000" dirty="0" smtClean="0"/>
              <a:t>  </a:t>
            </a:r>
            <a:r>
              <a:rPr lang="zh-CN" altLang="en-US" sz="2000" dirty="0" smtClean="0"/>
              <a:t>最近安装包</a:t>
            </a:r>
            <a:r>
              <a:rPr lang="en-US" altLang="zh-CN" sz="2000" dirty="0" smtClean="0"/>
              <a:t>  zookeeper-3.4.3.tar.gz</a:t>
            </a:r>
          </a:p>
          <a:p>
            <a:pPr>
              <a:buNone/>
            </a:pPr>
            <a:r>
              <a:rPr lang="zh-CN" altLang="en-US" sz="2000" dirty="0" smtClean="0"/>
              <a:t>解压后目录结构</a:t>
            </a:r>
            <a:r>
              <a:rPr lang="zh-CN" altLang="en-US" dirty="0" smtClean="0"/>
              <a:t>：</a:t>
            </a:r>
            <a:endParaRPr lang="en-US" altLang="zh-CN" dirty="0" smtClean="0"/>
          </a:p>
          <a:p>
            <a:pPr>
              <a:buNone/>
            </a:pPr>
            <a:endParaRPr lang="zh-CN" altLang="en-US" dirty="0"/>
          </a:p>
        </p:txBody>
      </p:sp>
      <p:pic>
        <p:nvPicPr>
          <p:cNvPr id="4" name="图片 3" descr="{D79E487D-D981-429D-B91E-CAB51BA8ED17}.bmp"/>
          <p:cNvPicPr>
            <a:picLocks noChangeAspect="1"/>
          </p:cNvPicPr>
          <p:nvPr/>
        </p:nvPicPr>
        <p:blipFill>
          <a:blip r:embed="rId2" cstate="print"/>
          <a:stretch>
            <a:fillRect/>
          </a:stretch>
        </p:blipFill>
        <p:spPr>
          <a:xfrm>
            <a:off x="539552" y="1988840"/>
            <a:ext cx="5328592" cy="43924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如何配置</a:t>
            </a:r>
            <a:endParaRPr lang="zh-CN" altLang="en-US" dirty="0"/>
          </a:p>
        </p:txBody>
      </p:sp>
      <p:pic>
        <p:nvPicPr>
          <p:cNvPr id="4" name="内容占位符 3" descr="{193DB7DF-A5F6-4F2A-95B4-2AD007EED079}.bmp"/>
          <p:cNvPicPr>
            <a:picLocks noGrp="1" noChangeAspect="1"/>
          </p:cNvPicPr>
          <p:nvPr>
            <p:ph idx="1"/>
          </p:nvPr>
        </p:nvPicPr>
        <p:blipFill>
          <a:blip r:embed="rId2" cstate="print"/>
          <a:stretch>
            <a:fillRect/>
          </a:stretch>
        </p:blipFill>
        <p:spPr>
          <a:xfrm>
            <a:off x="1259632" y="2492896"/>
            <a:ext cx="6696744" cy="2160240"/>
          </a:xfrm>
        </p:spPr>
      </p:pic>
      <p:sp>
        <p:nvSpPr>
          <p:cNvPr id="5" name="矩形 4"/>
          <p:cNvSpPr/>
          <p:nvPr/>
        </p:nvSpPr>
        <p:spPr>
          <a:xfrm>
            <a:off x="1259632" y="1484784"/>
            <a:ext cx="4572000" cy="646331"/>
          </a:xfrm>
          <a:prstGeom prst="rect">
            <a:avLst/>
          </a:prstGeom>
        </p:spPr>
        <p:txBody>
          <a:bodyPr>
            <a:spAutoFit/>
          </a:bodyPr>
          <a:lstStyle/>
          <a:p>
            <a:r>
              <a:rPr lang="en-US" altLang="zh-CN" dirty="0" smtClean="0"/>
              <a:t>Zookeeper </a:t>
            </a:r>
            <a:r>
              <a:rPr lang="zh-CN" altLang="en-US" dirty="0" smtClean="0"/>
              <a:t>的配置文件在 </a:t>
            </a:r>
            <a:r>
              <a:rPr lang="en-US" altLang="zh-CN" dirty="0" smtClean="0"/>
              <a:t>conf </a:t>
            </a:r>
            <a:r>
              <a:rPr lang="zh-CN" altLang="en-US" dirty="0" smtClean="0"/>
              <a:t>目录下，这个目录下有</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332656"/>
            <a:ext cx="7772400" cy="504056"/>
          </a:xfrm>
        </p:spPr>
        <p:txBody>
          <a:bodyPr>
            <a:normAutofit fontScale="90000"/>
          </a:bodyPr>
          <a:lstStyle/>
          <a:p>
            <a:r>
              <a:rPr lang="zh-CN" altLang="en-US" dirty="0" smtClean="0"/>
              <a:t>集群模式配置</a:t>
            </a:r>
            <a:br>
              <a:rPr lang="zh-CN" altLang="en-US" dirty="0" smtClean="0"/>
            </a:br>
            <a:endParaRPr lang="zh-CN" altLang="en-US" dirty="0"/>
          </a:p>
        </p:txBody>
      </p:sp>
      <p:sp>
        <p:nvSpPr>
          <p:cNvPr id="3" name="副标题 2"/>
          <p:cNvSpPr>
            <a:spLocks noGrp="1"/>
          </p:cNvSpPr>
          <p:nvPr>
            <p:ph type="subTitle" idx="1"/>
          </p:nvPr>
        </p:nvSpPr>
        <p:spPr>
          <a:xfrm>
            <a:off x="0" y="980728"/>
            <a:ext cx="8820472" cy="4658072"/>
          </a:xfrm>
        </p:spPr>
        <p:txBody>
          <a:bodyPr>
            <a:normAutofit fontScale="47500" lnSpcReduction="20000"/>
          </a:bodyPr>
          <a:lstStyle/>
          <a:p>
            <a:pPr algn="l"/>
            <a:r>
              <a:rPr lang="en-US" altLang="zh-CN" dirty="0" smtClean="0"/>
              <a:t>Zookeeper </a:t>
            </a:r>
            <a:r>
              <a:rPr lang="zh-CN" altLang="en-US" dirty="0" smtClean="0"/>
              <a:t>不仅可以单机提供服务，同时也支持多机组成集群来提供服务。实际上 </a:t>
            </a:r>
            <a:r>
              <a:rPr lang="en-US" altLang="zh-CN" dirty="0" smtClean="0"/>
              <a:t>Zookeeper </a:t>
            </a:r>
            <a:r>
              <a:rPr lang="zh-CN" altLang="en-US" dirty="0" smtClean="0"/>
              <a:t>还支持另外一种伪集群的方式，也就是可以在一台物理机上运行多个 </a:t>
            </a:r>
            <a:r>
              <a:rPr lang="en-US" altLang="zh-CN" dirty="0" smtClean="0"/>
              <a:t>Zookeeper </a:t>
            </a:r>
            <a:r>
              <a:rPr lang="zh-CN" altLang="en-US" dirty="0" smtClean="0"/>
              <a:t>实例，</a:t>
            </a:r>
            <a:endParaRPr lang="en-US" altLang="zh-CN" dirty="0" smtClean="0"/>
          </a:p>
          <a:p>
            <a:pPr algn="l"/>
            <a:endParaRPr lang="zh-CN" altLang="en-US" dirty="0" smtClean="0"/>
          </a:p>
          <a:p>
            <a:pPr algn="l"/>
            <a:r>
              <a:rPr lang="en-US" altLang="zh-CN" dirty="0" smtClean="0"/>
              <a:t>Zookeeper </a:t>
            </a:r>
            <a:r>
              <a:rPr lang="zh-CN" altLang="en-US" dirty="0" smtClean="0"/>
              <a:t>的集群模式的安装和配置也不是很复杂，所要做的就是增加几个配置项。集群模式除了上面的三个配置项还要增加下面几个配置项：</a:t>
            </a:r>
          </a:p>
          <a:p>
            <a:pPr algn="l"/>
            <a:r>
              <a:rPr lang="en-US" altLang="zh-CN" dirty="0" err="1" smtClean="0"/>
              <a:t>initLimit</a:t>
            </a:r>
            <a:r>
              <a:rPr lang="en-US" altLang="zh-CN" dirty="0" smtClean="0"/>
              <a:t>=5</a:t>
            </a:r>
          </a:p>
          <a:p>
            <a:pPr algn="l"/>
            <a:r>
              <a:rPr lang="en-US" altLang="zh-CN" dirty="0" smtClean="0"/>
              <a:t> </a:t>
            </a:r>
            <a:r>
              <a:rPr lang="en-US" altLang="zh-CN" dirty="0" err="1" smtClean="0"/>
              <a:t>syncLimit</a:t>
            </a:r>
            <a:r>
              <a:rPr lang="en-US" altLang="zh-CN" dirty="0" smtClean="0"/>
              <a:t>=2 </a:t>
            </a:r>
            <a:endParaRPr lang="en-US" altLang="zh-CN" dirty="0" smtClean="0"/>
          </a:p>
          <a:p>
            <a:pPr algn="l"/>
            <a:r>
              <a:rPr lang="en-US" altLang="zh-CN" dirty="0" err="1" smtClean="0"/>
              <a:t>dataDir</a:t>
            </a:r>
            <a:r>
              <a:rPr lang="en-US" altLang="zh-CN" dirty="0" smtClean="0"/>
              <a:t> =</a:t>
            </a:r>
            <a:r>
              <a:rPr lang="en-US" altLang="zh-CN" dirty="0" smtClean="0"/>
              <a:t>/</a:t>
            </a:r>
            <a:r>
              <a:rPr lang="en-US" altLang="zh-CN" dirty="0" smtClean="0"/>
              <a:t>home/</a:t>
            </a:r>
            <a:r>
              <a:rPr lang="en-US" altLang="zh-CN" dirty="0" err="1" smtClean="0"/>
              <a:t>hadooptest</a:t>
            </a:r>
            <a:r>
              <a:rPr lang="en-US" altLang="zh-CN" dirty="0" smtClean="0"/>
              <a:t>/zookeeper-3.4.3/</a:t>
            </a:r>
            <a:r>
              <a:rPr lang="en-US" altLang="zh-CN" dirty="0" err="1" smtClean="0"/>
              <a:t>zookeeperdir</a:t>
            </a:r>
            <a:r>
              <a:rPr lang="en-US" altLang="zh-CN" dirty="0" smtClean="0"/>
              <a:t>/data</a:t>
            </a:r>
          </a:p>
          <a:p>
            <a:pPr algn="l"/>
            <a:r>
              <a:rPr lang="en-US" altLang="zh-CN" dirty="0" err="1" smtClean="0"/>
              <a:t>LogDir</a:t>
            </a:r>
            <a:r>
              <a:rPr lang="en-US" altLang="zh-CN" dirty="0" smtClean="0"/>
              <a:t>=/home/</a:t>
            </a:r>
            <a:r>
              <a:rPr lang="en-US" altLang="zh-CN" dirty="0" err="1" smtClean="0"/>
              <a:t>hadooptest</a:t>
            </a:r>
            <a:r>
              <a:rPr lang="en-US" altLang="zh-CN" dirty="0" smtClean="0"/>
              <a:t>/zookeeper-3.4.3/</a:t>
            </a:r>
            <a:r>
              <a:rPr lang="en-US" altLang="zh-CN" dirty="0" err="1" smtClean="0"/>
              <a:t>zookeeperdir</a:t>
            </a:r>
            <a:r>
              <a:rPr lang="en-US" altLang="zh-CN" dirty="0" smtClean="0"/>
              <a:t>/logs</a:t>
            </a:r>
          </a:p>
          <a:p>
            <a:pPr algn="l"/>
            <a:endParaRPr lang="en-US" altLang="zh-CN" dirty="0" smtClean="0"/>
          </a:p>
          <a:p>
            <a:pPr algn="l"/>
            <a:r>
              <a:rPr lang="en-US" altLang="zh-CN" dirty="0" smtClean="0"/>
              <a:t>server.1=192.168.211.1:2888:3888</a:t>
            </a:r>
          </a:p>
          <a:p>
            <a:pPr algn="l"/>
            <a:r>
              <a:rPr lang="en-US" altLang="zh-CN" dirty="0" smtClean="0"/>
              <a:t> server.2=192.168.211.2:2888:3888 </a:t>
            </a:r>
          </a:p>
          <a:p>
            <a:pPr algn="l"/>
            <a:endParaRPr lang="en-US" altLang="zh-CN" dirty="0" smtClean="0"/>
          </a:p>
          <a:p>
            <a:pPr algn="l"/>
            <a:r>
              <a:rPr lang="en-US" altLang="zh-CN" dirty="0" smtClean="0"/>
              <a:t/>
            </a:r>
            <a:br>
              <a:rPr lang="en-US" altLang="zh-CN" dirty="0" smtClean="0"/>
            </a:br>
            <a:r>
              <a:rPr lang="zh-CN" altLang="en-US" dirty="0" smtClean="0"/>
              <a:t>并在目录下创建文件，命名为“</a:t>
            </a:r>
            <a:r>
              <a:rPr lang="en-US" altLang="zh-CN" dirty="0" err="1" smtClean="0"/>
              <a:t>myid</a:t>
            </a:r>
            <a:r>
              <a:rPr lang="en-US" altLang="zh-CN" dirty="0" smtClean="0"/>
              <a:t>”</a:t>
            </a:r>
            <a:r>
              <a:rPr lang="zh-CN" altLang="en-US" dirty="0" smtClean="0"/>
              <a:t>。</a:t>
            </a:r>
            <a:endParaRPr lang="zh-CN" altLang="en-US" dirty="0" smtClean="0"/>
          </a:p>
          <a:p>
            <a:pPr algn="l"/>
            <a:r>
              <a:rPr lang="zh-CN" altLang="en-US" dirty="0" smtClean="0"/>
              <a:t>编辑</a:t>
            </a:r>
            <a:r>
              <a:rPr lang="zh-CN" altLang="en-US" dirty="0" smtClean="0"/>
              <a:t>“</a:t>
            </a:r>
            <a:r>
              <a:rPr lang="en-US" altLang="zh-CN" dirty="0" err="1" smtClean="0"/>
              <a:t>myid</a:t>
            </a:r>
            <a:r>
              <a:rPr lang="en-US" altLang="zh-CN" dirty="0" smtClean="0"/>
              <a:t>”</a:t>
            </a:r>
            <a:r>
              <a:rPr lang="zh-CN" altLang="en-US" dirty="0" smtClean="0"/>
              <a:t>文件，并在对应的</a:t>
            </a:r>
            <a:r>
              <a:rPr lang="en-US" altLang="zh-CN" dirty="0" smtClean="0"/>
              <a:t>IP</a:t>
            </a:r>
            <a:r>
              <a:rPr lang="zh-CN" altLang="en-US" dirty="0" smtClean="0"/>
              <a:t>的机器上输入对应的编号</a:t>
            </a:r>
            <a:r>
              <a:rPr lang="zh-CN" altLang="en-US" dirty="0" smtClean="0"/>
              <a:t>。</a:t>
            </a:r>
            <a:r>
              <a:rPr lang="en-US" altLang="zh-CN" dirty="0" smtClean="0"/>
              <a:t> </a:t>
            </a:r>
          </a:p>
          <a:p>
            <a:pPr algn="l"/>
            <a:r>
              <a:rPr lang="zh-CN" altLang="en-US" dirty="0" smtClean="0"/>
              <a:t>那么</a:t>
            </a:r>
            <a:r>
              <a:rPr lang="en-US" altLang="zh-CN" dirty="0" err="1" smtClean="0"/>
              <a:t>myid</a:t>
            </a:r>
            <a:r>
              <a:rPr lang="zh-CN" altLang="en-US" dirty="0" smtClean="0"/>
              <a:t>文件在</a:t>
            </a:r>
            <a:r>
              <a:rPr lang="en-US" altLang="zh-CN" dirty="0" smtClean="0"/>
              <a:t>192.168.221.1</a:t>
            </a:r>
            <a:r>
              <a:rPr lang="zh-CN" altLang="en-US" dirty="0" smtClean="0"/>
              <a:t>服务器</a:t>
            </a:r>
            <a:r>
              <a:rPr lang="zh-CN" altLang="en-US" dirty="0" smtClean="0"/>
              <a:t>上的内容</a:t>
            </a:r>
            <a:r>
              <a:rPr lang="zh-CN" altLang="en-US" dirty="0" smtClean="0"/>
              <a:t>就是</a:t>
            </a:r>
            <a:r>
              <a:rPr lang="en-US" altLang="zh-CN" dirty="0" smtClean="0"/>
              <a:t>1</a:t>
            </a:r>
            <a:endParaRPr lang="zh-CN" altLang="en-US" dirty="0" smtClean="0"/>
          </a:p>
          <a:p>
            <a:pPr algn="l"/>
            <a:endParaRPr lang="en-US" altLang="zh-CN" dirty="0" smtClean="0"/>
          </a:p>
          <a:p>
            <a:pPr algn="l"/>
            <a:r>
              <a:rPr lang="zh-CN" altLang="en-US" dirty="0" smtClean="0"/>
              <a:t>那么</a:t>
            </a:r>
            <a:r>
              <a:rPr lang="en-US" altLang="zh-CN" dirty="0" err="1" smtClean="0"/>
              <a:t>myid</a:t>
            </a:r>
            <a:r>
              <a:rPr lang="zh-CN" altLang="en-US" dirty="0" smtClean="0"/>
              <a:t>文件在</a:t>
            </a:r>
            <a:r>
              <a:rPr lang="en-US" altLang="zh-CN" dirty="0" smtClean="0"/>
              <a:t>192.168.221.2</a:t>
            </a:r>
            <a:r>
              <a:rPr lang="zh-CN" altLang="en-US" dirty="0" smtClean="0"/>
              <a:t>服务器上的内容就是</a:t>
            </a:r>
            <a:r>
              <a:rPr lang="en-US" altLang="zh-CN" dirty="0" smtClean="0"/>
              <a:t>2</a:t>
            </a:r>
            <a:r>
              <a:rPr lang="zh-CN" altLang="en-US" dirty="0" smtClean="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en-US" altLang="zh-CN" dirty="0" err="1" smtClean="0"/>
              <a:t>initLimit</a:t>
            </a:r>
            <a:r>
              <a:rPr lang="zh-CN" altLang="en-US" dirty="0" smtClean="0"/>
              <a:t>：这个配置项是用来配置 </a:t>
            </a:r>
            <a:r>
              <a:rPr lang="en-US" altLang="zh-CN" dirty="0" smtClean="0"/>
              <a:t>Zookeeper </a:t>
            </a:r>
            <a:r>
              <a:rPr lang="zh-CN" altLang="en-US" dirty="0" smtClean="0"/>
              <a:t>接受客户端（这里所说的客户端不是用户连接 </a:t>
            </a:r>
            <a:r>
              <a:rPr lang="en-US" altLang="zh-CN" dirty="0" smtClean="0"/>
              <a:t>Zookeeper </a:t>
            </a:r>
            <a:r>
              <a:rPr lang="zh-CN" altLang="en-US" dirty="0" smtClean="0"/>
              <a:t>服务器的客户端，而是 </a:t>
            </a:r>
            <a:r>
              <a:rPr lang="en-US" altLang="zh-CN" dirty="0" smtClean="0"/>
              <a:t>Zookeeper </a:t>
            </a:r>
            <a:r>
              <a:rPr lang="zh-CN" altLang="en-US" dirty="0" smtClean="0"/>
              <a:t>服务器集群中连接到 </a:t>
            </a:r>
            <a:r>
              <a:rPr lang="en-US" altLang="zh-CN" dirty="0" smtClean="0"/>
              <a:t>Leader </a:t>
            </a:r>
            <a:r>
              <a:rPr lang="zh-CN" altLang="en-US" dirty="0" smtClean="0"/>
              <a:t>的 </a:t>
            </a:r>
            <a:r>
              <a:rPr lang="en-US" altLang="zh-CN" dirty="0" smtClean="0"/>
              <a:t>Follower </a:t>
            </a:r>
            <a:r>
              <a:rPr lang="zh-CN" altLang="en-US" dirty="0" smtClean="0"/>
              <a:t>服务器）初始化连接时最长能忍受多少个心跳时间间隔数。当已经超过 </a:t>
            </a:r>
            <a:r>
              <a:rPr lang="en-US" altLang="zh-CN" dirty="0" smtClean="0"/>
              <a:t>10 </a:t>
            </a:r>
            <a:r>
              <a:rPr lang="zh-CN" altLang="en-US" dirty="0" smtClean="0"/>
              <a:t>个心跳的时间（也就是 </a:t>
            </a:r>
            <a:r>
              <a:rPr lang="en-US" altLang="zh-CN" dirty="0" err="1" smtClean="0"/>
              <a:t>tickTime</a:t>
            </a:r>
            <a:r>
              <a:rPr lang="zh-CN" altLang="en-US" dirty="0" smtClean="0"/>
              <a:t>）长度后 </a:t>
            </a:r>
            <a:r>
              <a:rPr lang="en-US" altLang="zh-CN" dirty="0" smtClean="0"/>
              <a:t>Zookeeper </a:t>
            </a:r>
            <a:r>
              <a:rPr lang="zh-CN" altLang="en-US" dirty="0" smtClean="0"/>
              <a:t>服务器还没有收到客户端的返回信息，那么表明这个客户端连接失败。总的时间长度就是 </a:t>
            </a:r>
            <a:r>
              <a:rPr lang="en-US" altLang="zh-CN" dirty="0" smtClean="0"/>
              <a:t>5*2000=10 </a:t>
            </a:r>
            <a:r>
              <a:rPr lang="zh-CN" altLang="en-US" dirty="0" smtClean="0"/>
              <a:t>秒</a:t>
            </a:r>
          </a:p>
          <a:p>
            <a:r>
              <a:rPr lang="en-US" altLang="zh-CN" dirty="0" err="1" smtClean="0"/>
              <a:t>syncLimit</a:t>
            </a:r>
            <a:r>
              <a:rPr lang="zh-CN" altLang="en-US" dirty="0" smtClean="0"/>
              <a:t>：这个配置项标识 </a:t>
            </a:r>
            <a:r>
              <a:rPr lang="en-US" altLang="zh-CN" dirty="0" smtClean="0"/>
              <a:t>Leader </a:t>
            </a:r>
            <a:r>
              <a:rPr lang="zh-CN" altLang="en-US" dirty="0" smtClean="0"/>
              <a:t>与 </a:t>
            </a:r>
            <a:r>
              <a:rPr lang="en-US" altLang="zh-CN" dirty="0" smtClean="0"/>
              <a:t>Follower </a:t>
            </a:r>
            <a:r>
              <a:rPr lang="zh-CN" altLang="en-US" dirty="0" smtClean="0"/>
              <a:t>之间发送消息，请求和应答时间长度，最长不能超过多少个 </a:t>
            </a:r>
            <a:r>
              <a:rPr lang="en-US" altLang="zh-CN" dirty="0" err="1" smtClean="0"/>
              <a:t>tickTime</a:t>
            </a:r>
            <a:r>
              <a:rPr lang="en-US" altLang="zh-CN" dirty="0" smtClean="0"/>
              <a:t> </a:t>
            </a:r>
            <a:r>
              <a:rPr lang="zh-CN" altLang="en-US" dirty="0" smtClean="0"/>
              <a:t>的时间长度，总的时间长度就是 </a:t>
            </a:r>
            <a:r>
              <a:rPr lang="en-US" altLang="zh-CN" dirty="0" smtClean="0"/>
              <a:t>2*2000=4 </a:t>
            </a:r>
            <a:r>
              <a:rPr lang="zh-CN" altLang="en-US" dirty="0" smtClean="0"/>
              <a:t>秒</a:t>
            </a:r>
          </a:p>
          <a:p>
            <a:r>
              <a:rPr lang="en-US" altLang="zh-CN" dirty="0" err="1" smtClean="0"/>
              <a:t>server.A</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：其中 </a:t>
            </a:r>
            <a:r>
              <a:rPr lang="en-US" altLang="zh-CN" dirty="0" smtClean="0"/>
              <a:t>A </a:t>
            </a:r>
            <a:r>
              <a:rPr lang="zh-CN" altLang="en-US" dirty="0" smtClean="0"/>
              <a:t>是一个数字，表示这个是第几号服务器；</a:t>
            </a:r>
            <a:r>
              <a:rPr lang="en-US" altLang="zh-CN" dirty="0" smtClean="0"/>
              <a:t>B </a:t>
            </a:r>
            <a:r>
              <a:rPr lang="zh-CN" altLang="en-US" dirty="0" smtClean="0"/>
              <a:t>是这个服务器的 </a:t>
            </a:r>
            <a:r>
              <a:rPr lang="en-US" altLang="zh-CN" dirty="0" err="1" smtClean="0"/>
              <a:t>ip</a:t>
            </a:r>
            <a:r>
              <a:rPr lang="en-US" altLang="zh-CN" dirty="0" smtClean="0"/>
              <a:t> </a:t>
            </a:r>
            <a:r>
              <a:rPr lang="zh-CN" altLang="en-US" dirty="0" smtClean="0"/>
              <a:t>地址；</a:t>
            </a:r>
            <a:r>
              <a:rPr lang="en-US" altLang="zh-CN" dirty="0" smtClean="0"/>
              <a:t>C </a:t>
            </a:r>
            <a:r>
              <a:rPr lang="zh-CN" altLang="en-US" dirty="0" smtClean="0"/>
              <a:t>表示的是这个服务器与集群中的 </a:t>
            </a:r>
            <a:r>
              <a:rPr lang="en-US" altLang="zh-CN" dirty="0" smtClean="0"/>
              <a:t>Leader </a:t>
            </a:r>
            <a:r>
              <a:rPr lang="zh-CN" altLang="en-US" dirty="0" smtClean="0"/>
              <a:t>服务器交换信息的端口；</a:t>
            </a:r>
            <a:r>
              <a:rPr lang="en-US" altLang="zh-CN" dirty="0" smtClean="0"/>
              <a:t>D </a:t>
            </a:r>
            <a:r>
              <a:rPr lang="zh-CN" altLang="en-US" dirty="0" smtClean="0"/>
              <a:t>表示的是万一集群中的 </a:t>
            </a:r>
            <a:r>
              <a:rPr lang="en-US" altLang="zh-CN" dirty="0" smtClean="0"/>
              <a:t>Leader </a:t>
            </a:r>
            <a:r>
              <a:rPr lang="zh-CN" altLang="en-US" dirty="0" smtClean="0"/>
              <a:t>服务器挂了，需要一个端口来重新进行选举，选出一个新的 </a:t>
            </a:r>
            <a:r>
              <a:rPr lang="en-US" altLang="zh-CN" dirty="0" smtClean="0"/>
              <a:t>Leader</a:t>
            </a:r>
            <a:r>
              <a:rPr lang="zh-CN" altLang="en-US" dirty="0" smtClean="0"/>
              <a:t>，而这个端口就是用来执行选举时服务器相互通信的端口。如果是伪集群的配置方式，由于 </a:t>
            </a:r>
            <a:r>
              <a:rPr lang="en-US" altLang="zh-CN" dirty="0" smtClean="0"/>
              <a:t>B </a:t>
            </a:r>
            <a:r>
              <a:rPr lang="zh-CN" altLang="en-US" dirty="0" smtClean="0"/>
              <a:t>都是一样，所以不同的 </a:t>
            </a:r>
            <a:r>
              <a:rPr lang="en-US" altLang="zh-CN" dirty="0" smtClean="0"/>
              <a:t>Zookeeper </a:t>
            </a:r>
            <a:r>
              <a:rPr lang="zh-CN" altLang="en-US" dirty="0" smtClean="0"/>
              <a:t>实例通信端口号不能一样，所以要给它们分配不同的端口号。</a:t>
            </a:r>
          </a:p>
          <a:p>
            <a:r>
              <a:rPr lang="zh-CN" altLang="en-US" dirty="0" smtClean="0"/>
              <a:t>除了修改 </a:t>
            </a:r>
            <a:r>
              <a:rPr lang="en-US" altLang="zh-CN" dirty="0" smtClean="0"/>
              <a:t>zoo.cfg </a:t>
            </a:r>
            <a:r>
              <a:rPr lang="zh-CN" altLang="en-US" dirty="0" smtClean="0"/>
              <a:t>配置文件，集群模式下还要配置一个文件 </a:t>
            </a:r>
            <a:r>
              <a:rPr lang="en-US" altLang="zh-CN" dirty="0" err="1" smtClean="0"/>
              <a:t>myid</a:t>
            </a:r>
            <a:r>
              <a:rPr lang="zh-CN" altLang="en-US" dirty="0" smtClean="0"/>
              <a:t>，这个文件在 </a:t>
            </a:r>
            <a:r>
              <a:rPr lang="en-US" altLang="zh-CN" dirty="0" err="1" smtClean="0"/>
              <a:t>dataDir</a:t>
            </a:r>
            <a:r>
              <a:rPr lang="en-US" altLang="zh-CN" dirty="0" smtClean="0"/>
              <a:t> </a:t>
            </a:r>
            <a:r>
              <a:rPr lang="zh-CN" altLang="en-US" dirty="0" smtClean="0"/>
              <a:t>目录下，这个文件里面就有一个数据就是 </a:t>
            </a:r>
            <a:r>
              <a:rPr lang="en-US" altLang="zh-CN" dirty="0" smtClean="0"/>
              <a:t>A </a:t>
            </a:r>
            <a:r>
              <a:rPr lang="zh-CN" altLang="en-US" dirty="0" smtClean="0"/>
              <a:t>的值，</a:t>
            </a:r>
            <a:r>
              <a:rPr lang="en-US" altLang="zh-CN" dirty="0" smtClean="0"/>
              <a:t>Zookeeper </a:t>
            </a:r>
            <a:r>
              <a:rPr lang="zh-CN" altLang="en-US" dirty="0" smtClean="0"/>
              <a:t>启动时会读取这个文件，拿到里面的数据与 </a:t>
            </a:r>
            <a:r>
              <a:rPr lang="en-US" altLang="zh-CN" dirty="0" smtClean="0"/>
              <a:t>zoo.cfg </a:t>
            </a:r>
            <a:r>
              <a:rPr lang="zh-CN" altLang="en-US" dirty="0" smtClean="0"/>
              <a:t>里面的配置信息比较从而判断到底是那个 </a:t>
            </a:r>
            <a:r>
              <a:rPr lang="en-US" altLang="zh-CN" dirty="0" smtClean="0"/>
              <a:t>server</a:t>
            </a:r>
            <a:r>
              <a:rPr lang="zh-CN" altLang="en-US" dirty="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单机模式</a:t>
            </a:r>
            <a:endParaRPr lang="zh-CN" altLang="en-US" dirty="0"/>
          </a:p>
        </p:txBody>
      </p:sp>
      <p:sp>
        <p:nvSpPr>
          <p:cNvPr id="3" name="内容占位符 2"/>
          <p:cNvSpPr>
            <a:spLocks noGrp="1"/>
          </p:cNvSpPr>
          <p:nvPr>
            <p:ph idx="1"/>
          </p:nvPr>
        </p:nvSpPr>
        <p:spPr/>
        <p:txBody>
          <a:bodyPr/>
          <a:lstStyle/>
          <a:p>
            <a:r>
              <a:rPr lang="en-US" altLang="zh-CN" dirty="0" err="1" smtClean="0"/>
              <a:t>tickTime</a:t>
            </a:r>
            <a:r>
              <a:rPr lang="en-US" altLang="zh-CN" dirty="0" smtClean="0"/>
              <a:t>=2000 </a:t>
            </a:r>
            <a:r>
              <a:rPr lang="en-US" altLang="zh-CN" dirty="0" err="1" smtClean="0"/>
              <a:t>dataDir</a:t>
            </a:r>
            <a:r>
              <a:rPr lang="en-US" altLang="zh-CN" dirty="0" smtClean="0"/>
              <a:t>=D:/devtools/zookeeper-3.2.2/build </a:t>
            </a:r>
            <a:r>
              <a:rPr lang="en-US" altLang="zh-CN" dirty="0" err="1" smtClean="0"/>
              <a:t>clientPort</a:t>
            </a:r>
            <a:r>
              <a:rPr lang="en-US" altLang="zh-CN" dirty="0" smtClean="0"/>
              <a:t>=2181 </a:t>
            </a:r>
          </a:p>
          <a:p>
            <a:r>
              <a:rPr lang="zh-CN" altLang="en-US" dirty="0" smtClean="0"/>
              <a:t>无需 </a:t>
            </a:r>
            <a:r>
              <a:rPr lang="en-US" altLang="zh-CN" dirty="0" smtClean="0"/>
              <a:t>server </a:t>
            </a:r>
            <a:r>
              <a:rPr lang="zh-CN" altLang="en-US" dirty="0" smtClean="0"/>
              <a:t>配置项</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b="1" dirty="0" err="1" smtClean="0"/>
              <a:t>leader,follower,observer</a:t>
            </a:r>
            <a:endParaRPr lang="en-US" altLang="zh-CN" b="1" dirty="0" smtClean="0"/>
          </a:p>
          <a:p>
            <a:r>
              <a:rPr lang="en-US" altLang="zh-CN" dirty="0" err="1" smtClean="0"/>
              <a:t>leader,follower</a:t>
            </a:r>
            <a:r>
              <a:rPr lang="zh-CN" altLang="en-US" dirty="0" smtClean="0"/>
              <a:t>这两种角色是每个</a:t>
            </a:r>
            <a:r>
              <a:rPr lang="en-US" altLang="zh-CN" dirty="0" smtClean="0"/>
              <a:t>zookeeper</a:t>
            </a:r>
            <a:r>
              <a:rPr lang="zh-CN" altLang="en-US" dirty="0" smtClean="0"/>
              <a:t>集群中必定存在的角色，且不受人控制的，因此不必太关注，只要知道，没有</a:t>
            </a:r>
            <a:r>
              <a:rPr lang="en-US" altLang="zh-CN" dirty="0" smtClean="0"/>
              <a:t>leader</a:t>
            </a:r>
            <a:r>
              <a:rPr lang="zh-CN" altLang="en-US" dirty="0" smtClean="0"/>
              <a:t>或者没有选举出</a:t>
            </a:r>
            <a:r>
              <a:rPr lang="en-US" altLang="zh-CN" dirty="0" smtClean="0"/>
              <a:t>Leader</a:t>
            </a:r>
            <a:r>
              <a:rPr lang="zh-CN" altLang="en-US" dirty="0" smtClean="0"/>
              <a:t>那么这个集群就完蛋了。</a:t>
            </a:r>
          </a:p>
          <a:p>
            <a:r>
              <a:rPr lang="en-US" altLang="zh-CN" dirty="0" smtClean="0"/>
              <a:t>observer</a:t>
            </a:r>
            <a:r>
              <a:rPr lang="zh-CN" altLang="en-US" dirty="0" smtClean="0"/>
              <a:t>的角色就不是每个</a:t>
            </a:r>
            <a:r>
              <a:rPr lang="en-US" altLang="zh-CN" dirty="0" smtClean="0"/>
              <a:t>zookeeper</a:t>
            </a:r>
            <a:r>
              <a:rPr lang="zh-CN" altLang="en-US" dirty="0" smtClean="0"/>
              <a:t>集群中都有了，</a:t>
            </a:r>
            <a:r>
              <a:rPr lang="en-US" altLang="zh-CN" dirty="0" smtClean="0"/>
              <a:t>observer</a:t>
            </a:r>
            <a:r>
              <a:rPr lang="zh-CN" altLang="en-US" dirty="0" smtClean="0"/>
              <a:t>是可选的，需要配置文件专门设置才可以生效。</a:t>
            </a:r>
          </a:p>
          <a:p>
            <a:r>
              <a:rPr lang="en-US" altLang="zh-CN" dirty="0" smtClean="0"/>
              <a:t>observer</a:t>
            </a:r>
            <a:r>
              <a:rPr lang="zh-CN" altLang="en-US" dirty="0" smtClean="0"/>
              <a:t>是跟随的意思，是一个没有投票权的个体，不参与</a:t>
            </a:r>
            <a:r>
              <a:rPr lang="en-US" altLang="zh-CN" dirty="0" smtClean="0"/>
              <a:t>zookeeper</a:t>
            </a:r>
            <a:r>
              <a:rPr lang="zh-CN" altLang="en-US" dirty="0" smtClean="0"/>
              <a:t>集群的投票。</a:t>
            </a:r>
          </a:p>
          <a:p>
            <a:r>
              <a:rPr lang="en-US" altLang="zh-CN" dirty="0" smtClean="0"/>
              <a:t>observer</a:t>
            </a:r>
            <a:r>
              <a:rPr lang="zh-CN" altLang="en-US" dirty="0" smtClean="0"/>
              <a:t>可以在不影响写性能的情况下提升集群的读操作的性能，他只接受读请求，将写请求转发给</a:t>
            </a:r>
            <a:r>
              <a:rPr lang="en-US" altLang="zh-CN" dirty="0" smtClean="0"/>
              <a:t>leader</a:t>
            </a:r>
            <a:r>
              <a:rPr lang="zh-CN" altLang="en-US" dirty="0" smtClean="0"/>
              <a:t>。</a:t>
            </a:r>
          </a:p>
          <a:p>
            <a:r>
              <a:rPr lang="zh-CN" altLang="en-US" dirty="0" smtClean="0"/>
              <a:t>配置方法：</a:t>
            </a:r>
          </a:p>
          <a:p>
            <a:r>
              <a:rPr lang="en-US" altLang="zh-CN" dirty="0" smtClean="0"/>
              <a:t>1</a:t>
            </a:r>
            <a:r>
              <a:rPr lang="zh-CN" altLang="en-US" dirty="0" smtClean="0"/>
              <a:t>，设置为</a:t>
            </a:r>
            <a:r>
              <a:rPr lang="en-US" altLang="zh-CN" dirty="0" smtClean="0"/>
              <a:t>observer</a:t>
            </a:r>
            <a:r>
              <a:rPr lang="zh-CN" altLang="en-US" dirty="0" smtClean="0"/>
              <a:t>的节点必须显示的在</a:t>
            </a:r>
            <a:r>
              <a:rPr lang="en-US" altLang="zh-CN" dirty="0" smtClean="0"/>
              <a:t>zoo.cfg</a:t>
            </a:r>
            <a:r>
              <a:rPr lang="zh-CN" altLang="en-US" dirty="0" smtClean="0"/>
              <a:t>中进行如下配置</a:t>
            </a:r>
          </a:p>
          <a:p>
            <a:r>
              <a:rPr lang="en-US" altLang="zh-CN" dirty="0" smtClean="0"/>
              <a:t>server.4=jiaozhenqing4:2888:3888:observer</a:t>
            </a:r>
          </a:p>
          <a:p>
            <a:r>
              <a:rPr lang="zh-CN" altLang="en-US" dirty="0" smtClean="0"/>
              <a:t>该配置的目的在于告知该集群内的所有</a:t>
            </a:r>
            <a:r>
              <a:rPr lang="en-US" altLang="zh-CN" dirty="0" smtClean="0"/>
              <a:t>zookeeper</a:t>
            </a:r>
            <a:r>
              <a:rPr lang="zh-CN" altLang="en-US" dirty="0" smtClean="0"/>
              <a:t>节点，他不参与投票，不要等他的投票响应，如果没有这个参数，其它节点不知道，会一直等待他的回应，可能造成选主失败</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数据模型和命名空间结构</a:t>
            </a:r>
            <a:endParaRPr lang="zh-CN" altLang="en-US" sz="3200" dirty="0"/>
          </a:p>
        </p:txBody>
      </p:sp>
      <p:sp>
        <p:nvSpPr>
          <p:cNvPr id="3" name="内容占位符 2"/>
          <p:cNvSpPr>
            <a:spLocks noGrp="1"/>
          </p:cNvSpPr>
          <p:nvPr>
            <p:ph idx="1"/>
          </p:nvPr>
        </p:nvSpPr>
        <p:spPr/>
        <p:txBody>
          <a:bodyPr/>
          <a:lstStyle/>
          <a:p>
            <a:r>
              <a:rPr lang="en-US" altLang="zh-CN" sz="2000" dirty="0" smtClean="0"/>
              <a:t>Zookeeper </a:t>
            </a:r>
            <a:r>
              <a:rPr lang="zh-CN" altLang="en-US" sz="2000" dirty="0" smtClean="0"/>
              <a:t>提供一个具有层次关系的数据结构，它非常类似于一个标准的文件系统</a:t>
            </a:r>
            <a:endParaRPr lang="en-US" altLang="zh-CN" sz="2000" dirty="0" smtClean="0"/>
          </a:p>
          <a:p>
            <a:r>
              <a:rPr lang="zh-CN" altLang="en-US" sz="2000" dirty="0" smtClean="0"/>
              <a:t>节点之间用 </a:t>
            </a:r>
            <a:r>
              <a:rPr lang="en-US" altLang="zh-CN" sz="2000" dirty="0" smtClean="0"/>
              <a:t>/ </a:t>
            </a:r>
            <a:r>
              <a:rPr lang="zh-CN" altLang="en-US" sz="2000" dirty="0" smtClean="0"/>
              <a:t>做分隔符</a:t>
            </a:r>
            <a:r>
              <a:rPr lang="en-US" altLang="zh-CN" sz="2000" dirty="0" smtClean="0"/>
              <a:t>,</a:t>
            </a:r>
            <a:r>
              <a:rPr lang="zh-CN" altLang="en-US" sz="2000" dirty="0" smtClean="0"/>
              <a:t>类似</a:t>
            </a:r>
            <a:r>
              <a:rPr lang="en-US" altLang="zh-CN" sz="2000" dirty="0" err="1" smtClean="0"/>
              <a:t>unix</a:t>
            </a:r>
            <a:r>
              <a:rPr lang="en-US" altLang="zh-CN" sz="2000" dirty="0" smtClean="0"/>
              <a:t> </a:t>
            </a:r>
            <a:r>
              <a:rPr lang="zh-CN" altLang="en-US" sz="2000" dirty="0" smtClean="0"/>
              <a:t>文件系统</a:t>
            </a:r>
            <a:r>
              <a:rPr lang="en-US" altLang="zh-CN" sz="2000" dirty="0" smtClean="0"/>
              <a:t> </a:t>
            </a:r>
          </a:p>
          <a:p>
            <a:r>
              <a:rPr lang="zh-CN" altLang="en-US" sz="2000" dirty="0" smtClean="0"/>
              <a:t>每个节点的名称通过路径标示</a:t>
            </a:r>
            <a:endParaRPr lang="en-US" altLang="zh-CN" sz="2000" dirty="0" smtClean="0"/>
          </a:p>
          <a:p>
            <a:endParaRPr lang="zh-CN" altLang="en-US" dirty="0"/>
          </a:p>
        </p:txBody>
      </p:sp>
      <p:pic>
        <p:nvPicPr>
          <p:cNvPr id="4" name="图片 3" descr="zknamespace.jpg"/>
          <p:cNvPicPr>
            <a:picLocks noChangeAspect="1"/>
          </p:cNvPicPr>
          <p:nvPr/>
        </p:nvPicPr>
        <p:blipFill>
          <a:blip r:embed="rId2" cstate="print"/>
          <a:stretch>
            <a:fillRect/>
          </a:stretch>
        </p:blipFill>
        <p:spPr>
          <a:xfrm>
            <a:off x="899592" y="3140968"/>
            <a:ext cx="5976664" cy="33123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en-US" dirty="0" smtClean="0"/>
              <a:t>不同于标准文件系统，</a:t>
            </a:r>
            <a:r>
              <a:rPr lang="en-US" altLang="zh-CN" dirty="0" err="1" smtClean="0"/>
              <a:t>zk</a:t>
            </a:r>
            <a:r>
              <a:rPr lang="zh-CN" altLang="en-US" dirty="0" smtClean="0"/>
              <a:t>的每个目录节点下可以存储数据，子节点也是这样</a:t>
            </a:r>
            <a:endParaRPr lang="en-US" altLang="zh-CN" dirty="0" smtClean="0"/>
          </a:p>
          <a:p>
            <a:r>
              <a:rPr lang="en-US" altLang="zh-CN" dirty="0" smtClean="0"/>
              <a:t>zookeeper</a:t>
            </a:r>
            <a:r>
              <a:rPr lang="zh-CN" altLang="en-US" dirty="0" smtClean="0"/>
              <a:t>用于存储协作数据</a:t>
            </a:r>
            <a:r>
              <a:rPr lang="en-US" altLang="zh-CN" dirty="0" smtClean="0"/>
              <a:t>: </a:t>
            </a:r>
            <a:r>
              <a:rPr lang="zh-CN" altLang="en-US" dirty="0" smtClean="0"/>
              <a:t>状态信息</a:t>
            </a:r>
            <a:r>
              <a:rPr lang="en-US" altLang="zh-CN" dirty="0" smtClean="0"/>
              <a:t>, </a:t>
            </a:r>
            <a:r>
              <a:rPr lang="zh-CN" altLang="en-US" dirty="0" smtClean="0"/>
              <a:t>配置</a:t>
            </a:r>
            <a:r>
              <a:rPr lang="en-US" altLang="zh-CN" dirty="0" smtClean="0"/>
              <a:t>, </a:t>
            </a:r>
            <a:r>
              <a:rPr lang="zh-CN" altLang="en-US" dirty="0" smtClean="0"/>
              <a:t>位置信息等</a:t>
            </a:r>
            <a:r>
              <a:rPr lang="en-US" altLang="zh-CN" dirty="0" smtClean="0"/>
              <a:t>, </a:t>
            </a:r>
            <a:r>
              <a:rPr lang="zh-CN" altLang="en-US" dirty="0" smtClean="0"/>
              <a:t>所以存放在每个</a:t>
            </a:r>
            <a:r>
              <a:rPr lang="en-US" altLang="zh-CN" dirty="0" smtClean="0"/>
              <a:t>node</a:t>
            </a:r>
            <a:r>
              <a:rPr lang="zh-CN" altLang="en-US" dirty="0" smtClean="0"/>
              <a:t>的数据通常都比较小</a:t>
            </a:r>
            <a:r>
              <a:rPr lang="en-US" altLang="zh-CN" dirty="0" smtClean="0"/>
              <a:t>,</a:t>
            </a:r>
            <a:r>
              <a:rPr lang="zh-CN" altLang="en-US" dirty="0" smtClean="0"/>
              <a:t>一般在</a:t>
            </a:r>
            <a:r>
              <a:rPr lang="en-US" altLang="zh-CN" dirty="0" smtClean="0"/>
              <a:t>K</a:t>
            </a:r>
            <a:r>
              <a:rPr lang="zh-CN" altLang="en-US" dirty="0" smtClean="0"/>
              <a:t>级别</a:t>
            </a:r>
            <a:r>
              <a:rPr lang="en-US" altLang="zh-CN" dirty="0" smtClean="0"/>
              <a:t>).</a:t>
            </a:r>
            <a:r>
              <a:rPr lang="zh-CN" altLang="en-US" dirty="0" smtClean="0"/>
              <a:t>我们以</a:t>
            </a:r>
            <a:r>
              <a:rPr lang="en-US" altLang="zh-CN" dirty="0" err="1" smtClean="0"/>
              <a:t>znode</a:t>
            </a:r>
            <a:r>
              <a:rPr lang="zh-CN" altLang="en-US" dirty="0" smtClean="0"/>
              <a:t>来描述</a:t>
            </a:r>
            <a:r>
              <a:rPr lang="en-US" altLang="zh-CN" dirty="0" smtClean="0"/>
              <a:t>zookeeper</a:t>
            </a:r>
            <a:r>
              <a:rPr lang="zh-CN" altLang="en-US" dirty="0" smtClean="0"/>
              <a:t>中的数据节点</a:t>
            </a:r>
            <a:r>
              <a:rPr lang="en-US" altLang="zh-CN" dirty="0" smtClean="0"/>
              <a:t>.</a:t>
            </a:r>
            <a:br>
              <a:rPr lang="en-US" altLang="zh-CN" dirty="0" smtClean="0"/>
            </a:br>
            <a:endParaRPr lang="en-US" altLang="zh-CN" dirty="0" smtClean="0"/>
          </a:p>
          <a:p>
            <a:r>
              <a:rPr lang="en-US" altLang="zh-CN" dirty="0" err="1" smtClean="0"/>
              <a:t>znodes</a:t>
            </a:r>
            <a:r>
              <a:rPr lang="zh-CN" altLang="en-US" dirty="0" smtClean="0"/>
              <a:t>维护一个</a:t>
            </a:r>
            <a:r>
              <a:rPr lang="en-US" altLang="zh-CN" dirty="0" smtClean="0"/>
              <a:t>stat</a:t>
            </a:r>
            <a:r>
              <a:rPr lang="zh-CN" altLang="en-US" dirty="0" smtClean="0"/>
              <a:t>结构，其中包括数据变更</a:t>
            </a:r>
            <a:r>
              <a:rPr lang="en-US" altLang="zh-CN" dirty="0" smtClean="0"/>
              <a:t>, </a:t>
            </a:r>
            <a:r>
              <a:rPr lang="zh-CN" altLang="en-US" dirty="0" smtClean="0"/>
              <a:t>权限变更的版本信息，还有时间戳</a:t>
            </a:r>
            <a:r>
              <a:rPr lang="en-US" altLang="zh-CN" dirty="0" smtClean="0"/>
              <a:t>,</a:t>
            </a:r>
            <a:r>
              <a:rPr lang="zh-CN" altLang="en-US" dirty="0" smtClean="0"/>
              <a:t>以便于缓存有效性验证和协作更新</a:t>
            </a:r>
            <a:r>
              <a:rPr lang="en-US" altLang="zh-CN" dirty="0" smtClean="0"/>
              <a:t>.</a:t>
            </a:r>
            <a:r>
              <a:rPr lang="zh-CN" altLang="en-US" dirty="0" smtClean="0"/>
              <a:t>每当</a:t>
            </a:r>
            <a:r>
              <a:rPr lang="en-US" altLang="zh-CN" dirty="0" err="1" smtClean="0"/>
              <a:t>znode</a:t>
            </a:r>
            <a:r>
              <a:rPr lang="zh-CN" altLang="en-US" dirty="0" smtClean="0"/>
              <a:t>的数据变更时</a:t>
            </a:r>
            <a:r>
              <a:rPr lang="en-US" altLang="zh-CN" dirty="0" smtClean="0"/>
              <a:t>,</a:t>
            </a:r>
          </a:p>
          <a:p>
            <a:r>
              <a:rPr lang="zh-CN" altLang="en-US" dirty="0" smtClean="0"/>
              <a:t>版本号都会递增</a:t>
            </a:r>
            <a:r>
              <a:rPr lang="en-US" altLang="zh-CN" dirty="0" smtClean="0"/>
              <a:t>.</a:t>
            </a:r>
            <a:r>
              <a:rPr lang="zh-CN" altLang="en-US" dirty="0" smtClean="0"/>
              <a:t>例如</a:t>
            </a:r>
            <a:r>
              <a:rPr lang="en-US" altLang="zh-CN" dirty="0" smtClean="0"/>
              <a:t>, </a:t>
            </a:r>
            <a:r>
              <a:rPr lang="zh-CN" altLang="en-US" dirty="0" smtClean="0"/>
              <a:t>每次</a:t>
            </a:r>
            <a:r>
              <a:rPr lang="en-US" altLang="zh-CN" dirty="0" smtClean="0"/>
              <a:t>client</a:t>
            </a:r>
            <a:r>
              <a:rPr lang="zh-CN" altLang="en-US" dirty="0" smtClean="0"/>
              <a:t>在获取数据时，它同时也获得了数据的版本信息</a:t>
            </a:r>
            <a:r>
              <a:rPr lang="en-US" altLang="zh-CN" dirty="0" smtClean="0"/>
              <a:t>.</a:t>
            </a:r>
            <a:br>
              <a:rPr lang="en-US" altLang="zh-CN" dirty="0" smtClean="0"/>
            </a:br>
            <a:endParaRPr lang="en-US" altLang="zh-CN" dirty="0" smtClean="0"/>
          </a:p>
          <a:p>
            <a:r>
              <a:rPr lang="zh-CN" altLang="en-US" dirty="0" smtClean="0"/>
              <a:t>存储在</a:t>
            </a:r>
            <a:r>
              <a:rPr lang="en-US" altLang="zh-CN" dirty="0" err="1" smtClean="0"/>
              <a:t>znode</a:t>
            </a:r>
            <a:r>
              <a:rPr lang="zh-CN" altLang="en-US" dirty="0" smtClean="0"/>
              <a:t>中的数据对</a:t>
            </a:r>
            <a:r>
              <a:rPr lang="en-US" altLang="zh-CN" dirty="0" smtClean="0"/>
              <a:t>read, write</a:t>
            </a:r>
            <a:r>
              <a:rPr lang="zh-CN" altLang="en-US" dirty="0" smtClean="0"/>
              <a:t>都是原子性操作的</a:t>
            </a:r>
            <a:r>
              <a:rPr lang="en-US" altLang="zh-CN" dirty="0" smtClean="0"/>
              <a:t>.read</a:t>
            </a:r>
            <a:r>
              <a:rPr lang="zh-CN" altLang="en-US" dirty="0" smtClean="0"/>
              <a:t>会获取</a:t>
            </a:r>
            <a:r>
              <a:rPr lang="en-US" altLang="zh-CN" dirty="0" err="1" smtClean="0"/>
              <a:t>znode</a:t>
            </a:r>
            <a:r>
              <a:rPr lang="zh-CN" altLang="en-US" dirty="0" smtClean="0"/>
              <a:t>中的所有字节</a:t>
            </a:r>
            <a:r>
              <a:rPr lang="en-US" altLang="zh-CN" dirty="0" smtClean="0"/>
              <a:t>, write</a:t>
            </a:r>
            <a:r>
              <a:rPr lang="zh-CN" altLang="en-US" dirty="0" smtClean="0"/>
              <a:t>会整个替换</a:t>
            </a:r>
            <a:r>
              <a:rPr lang="en-US" altLang="zh-CN" dirty="0" err="1" smtClean="0"/>
              <a:t>znode</a:t>
            </a:r>
            <a:r>
              <a:rPr lang="zh-CN" altLang="en-US" dirty="0" smtClean="0"/>
              <a:t>中的信息</a:t>
            </a:r>
            <a:r>
              <a:rPr lang="en-US" altLang="zh-CN" dirty="0" smtClean="0"/>
              <a:t>.</a:t>
            </a:r>
            <a:r>
              <a:rPr lang="zh-CN" altLang="en-US" dirty="0" smtClean="0"/>
              <a:t>每个</a:t>
            </a:r>
            <a:r>
              <a:rPr lang="en-US" altLang="zh-CN" dirty="0" err="1" smtClean="0"/>
              <a:t>znode</a:t>
            </a:r>
            <a:r>
              <a:rPr lang="zh-CN" altLang="en-US" dirty="0" smtClean="0"/>
              <a:t>都包含一个</a:t>
            </a:r>
          </a:p>
          <a:p>
            <a:r>
              <a:rPr lang="zh-CN" altLang="en-US" dirty="0" smtClean="0"/>
              <a:t>访问控制列表</a:t>
            </a:r>
            <a:r>
              <a:rPr lang="en-US" altLang="zh-CN" dirty="0" smtClean="0"/>
              <a:t>(ACL)</a:t>
            </a:r>
            <a:r>
              <a:rPr lang="zh-CN" altLang="en-US" dirty="0" smtClean="0"/>
              <a:t>以约束谁可以访问此节点</a:t>
            </a:r>
            <a:r>
              <a:rPr lang="en-US" altLang="zh-CN" dirty="0" smtClean="0"/>
              <a:t>.</a:t>
            </a:r>
            <a:br>
              <a:rPr lang="en-US" altLang="zh-CN" dirty="0" smtClean="0"/>
            </a:br>
            <a:endParaRPr lang="en-US" altLang="zh-CN" dirty="0" smtClean="0"/>
          </a:p>
          <a:p>
            <a:r>
              <a:rPr lang="en-US" altLang="zh-CN" dirty="0" smtClean="0"/>
              <a:t>zookeeper</a:t>
            </a:r>
            <a:r>
              <a:rPr lang="zh-CN" altLang="en-US" dirty="0" smtClean="0"/>
              <a:t>还有一个临时节点的概念</a:t>
            </a:r>
            <a:r>
              <a:rPr lang="en-US" altLang="zh-CN" dirty="0" smtClean="0"/>
              <a:t>.</a:t>
            </a:r>
            <a:r>
              <a:rPr lang="zh-CN" altLang="en-US" dirty="0" smtClean="0"/>
              <a:t>临时节点在创建它的</a:t>
            </a:r>
            <a:r>
              <a:rPr lang="en-US" altLang="zh-CN" dirty="0" smtClean="0"/>
              <a:t>session</a:t>
            </a:r>
            <a:r>
              <a:rPr lang="zh-CN" altLang="en-US" dirty="0" smtClean="0"/>
              <a:t>的生命周期内存活</a:t>
            </a:r>
            <a:r>
              <a:rPr lang="en-US" altLang="zh-CN" dirty="0" smtClean="0"/>
              <a:t>, </a:t>
            </a:r>
            <a:r>
              <a:rPr lang="zh-CN" altLang="en-US" dirty="0" smtClean="0"/>
              <a:t>当其</a:t>
            </a:r>
            <a:r>
              <a:rPr lang="en-US" altLang="zh-CN" dirty="0" smtClean="0"/>
              <a:t>session</a:t>
            </a:r>
            <a:r>
              <a:rPr lang="zh-CN" altLang="en-US" dirty="0" smtClean="0"/>
              <a:t>终止时，此类节点将会被删除</a:t>
            </a:r>
            <a:r>
              <a:rPr lang="en-US" altLang="zh-CN" dirty="0" smtClean="0"/>
              <a:t>.</a:t>
            </a:r>
          </a:p>
          <a:p>
            <a:r>
              <a:rPr lang="zh-CN" altLang="en-US" dirty="0" smtClean="0"/>
              <a:t>临时节点在我们需要实现 应用协调</a:t>
            </a:r>
            <a:r>
              <a:rPr lang="en-US" altLang="zh-CN" dirty="0" smtClean="0"/>
              <a:t>   </a:t>
            </a:r>
            <a:r>
              <a:rPr lang="zh-CN" altLang="en-US" dirty="0" smtClean="0"/>
              <a:t>时非常有用</a:t>
            </a:r>
            <a:r>
              <a:rPr lang="en-US" altLang="zh-CN" dirty="0" smtClean="0"/>
              <a:t>.</a:t>
            </a: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B7E8BD"/>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1203</Words>
  <Application>Microsoft Office PowerPoint</Application>
  <PresentationFormat>全屏显示(4:3)</PresentationFormat>
  <Paragraphs>115</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Zk干嘛的</vt:lpstr>
      <vt:lpstr>安装配置</vt:lpstr>
      <vt:lpstr>如何配置</vt:lpstr>
      <vt:lpstr>集群模式配置 </vt:lpstr>
      <vt:lpstr>幻灯片 5</vt:lpstr>
      <vt:lpstr>单机模式</vt:lpstr>
      <vt:lpstr>角色</vt:lpstr>
      <vt:lpstr>数据模型和命名空间结构</vt:lpstr>
      <vt:lpstr>幻灯片 9</vt:lpstr>
      <vt:lpstr>条件更新和监听器(watches)</vt:lpstr>
      <vt:lpstr>Znode类型</vt:lpstr>
      <vt:lpstr>代码示例</vt:lpstr>
      <vt:lpstr>   </vt:lpstr>
      <vt:lpstr>客户端工具</vt:lpstr>
      <vt:lpstr>延伸</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集群模式 </dc:title>
  <cp:lastModifiedBy>yhd</cp:lastModifiedBy>
  <cp:revision>28</cp:revision>
  <dcterms:modified xsi:type="dcterms:W3CDTF">2013-05-10T07:49:05Z</dcterms:modified>
</cp:coreProperties>
</file>