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58" r:id="rId11"/>
    <p:sldId id="257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5456C-D47F-4059-B5EF-24720BEF71DE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1495-7AEC-43BD-B3AA-30B15ACCBA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EBC4F-90B3-48FA-8B29-1E994F8F4CA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Masm 6.11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DB59C-8A29-4445-8A7B-1552D562E9C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C6567-9728-4E7B-9E8F-5AED3664D77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RET</a:t>
            </a:r>
            <a:r>
              <a:rPr lang="zh-CN" altLang="en-US"/>
              <a:t>应是远程返回！否则将出现重复执行主程序，直至堆栈溢出出错而退出。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4EC09-1CE6-48C7-8469-AB22C356F3F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700" dirty="0"/>
              <a:t>function 01h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Filtered input with echo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This function returns the next character in the keyboard buffer (waiting if necessary)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The character is echoed to the screen 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AL will contain the ASCII code of the non-control character</a:t>
            </a:r>
          </a:p>
          <a:p>
            <a:pPr lvl="2">
              <a:lnSpc>
                <a:spcPct val="80000"/>
              </a:lnSpc>
            </a:pPr>
            <a:r>
              <a:rPr lang="en-US" altLang="zh-CN" sz="700" dirty="0"/>
              <a:t>AL=0 if a control character was entered</a:t>
            </a:r>
          </a:p>
          <a:p>
            <a:pPr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08h - Direct input with Ctrl-Break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Ctrl-Break will cancel the input request and terminate the program</a:t>
            </a:r>
          </a:p>
          <a:p>
            <a:pPr>
              <a:lnSpc>
                <a:spcPct val="80000"/>
              </a:lnSpc>
            </a:pPr>
            <a:endParaRPr lang="en-US" altLang="zh-CN" sz="7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23220-8CF0-44F5-9861-EBA7CFE2E97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700" dirty="0"/>
              <a:t>0Ah - Buffered input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A buffer of up to 255 characters is used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Backspace can be used to delete characters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Other control keys are filtered</a:t>
            </a:r>
          </a:p>
          <a:p>
            <a:pPr>
              <a:lnSpc>
                <a:spcPct val="80000"/>
              </a:lnSpc>
            </a:pPr>
            <a:r>
              <a:rPr lang="en-US" altLang="zh-CN" sz="700" dirty="0" err="1"/>
              <a:t>Characers</a:t>
            </a:r>
            <a:r>
              <a:rPr lang="en-US" altLang="zh-CN" sz="700" dirty="0"/>
              <a:t> are echoed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Enter key terminates the input phase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DX must contain the offset to a buffer area</a:t>
            </a:r>
          </a:p>
          <a:p>
            <a:pPr lvl="1">
              <a:lnSpc>
                <a:spcPct val="80000"/>
              </a:lnSpc>
            </a:pPr>
            <a:r>
              <a:rPr lang="en-US" altLang="zh-CN" sz="700" b="1" dirty="0">
                <a:latin typeface="Courier New" pitchFamily="49" charset="0"/>
              </a:rPr>
              <a:t>  buffer  db   m, ?, m dup (?)</a:t>
            </a:r>
          </a:p>
          <a:p>
            <a:pPr lvl="1"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06h : Direct input, no waiting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No filtering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No on-screen echo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requires DL = 0FFh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Does not wait for a character to be input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ZF set if no character is waiting</a:t>
            </a:r>
          </a:p>
          <a:p>
            <a:pPr lvl="1"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07h : Direct input, no Ctrl-Break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Ctrl-Break while waiting for input will not terminate program</a:t>
            </a:r>
          </a:p>
          <a:p>
            <a:pPr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0Bh - Get input status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AL is set to 0FFh if a character is waiting in the keyboard buffer, AL = 0 otherwise</a:t>
            </a:r>
          </a:p>
          <a:p>
            <a:pPr>
              <a:lnSpc>
                <a:spcPct val="80000"/>
              </a:lnSpc>
            </a:pPr>
            <a:r>
              <a:rPr lang="en-US" altLang="zh-CN" sz="700" dirty="0"/>
              <a:t>The keyboard buffer is a 15-character queue holding keystrokes not yet processed by an application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DOS manages this via hardware interrupts</a:t>
            </a:r>
          </a:p>
          <a:p>
            <a:pPr lvl="1">
              <a:lnSpc>
                <a:spcPct val="80000"/>
              </a:lnSpc>
            </a:pPr>
            <a:r>
              <a:rPr lang="en-US" altLang="zh-CN" sz="700" dirty="0"/>
              <a:t>A "beep" indicates the buffer is full</a:t>
            </a:r>
          </a:p>
          <a:p>
            <a:pPr lvl="2">
              <a:lnSpc>
                <a:spcPct val="80000"/>
              </a:lnSpc>
            </a:pPr>
            <a:r>
              <a:rPr lang="en-US" altLang="zh-CN" sz="700" dirty="0"/>
              <a:t>additional keystrokes are ignored when full</a:t>
            </a:r>
          </a:p>
          <a:p>
            <a:pPr lvl="2">
              <a:lnSpc>
                <a:spcPct val="80000"/>
              </a:lnSpc>
            </a:pPr>
            <a:endParaRPr lang="en-US" altLang="zh-CN" sz="700" dirty="0"/>
          </a:p>
          <a:p>
            <a:pPr>
              <a:lnSpc>
                <a:spcPct val="80000"/>
              </a:lnSpc>
            </a:pPr>
            <a:r>
              <a:rPr lang="en-US" altLang="zh-CN" sz="700" dirty="0"/>
              <a:t>0Ch - Clear input buffer, invoke input function</a:t>
            </a:r>
          </a:p>
          <a:p>
            <a:pPr>
              <a:lnSpc>
                <a:spcPct val="80000"/>
              </a:lnSpc>
            </a:pPr>
            <a:endParaRPr lang="en-US" altLang="zh-CN" sz="7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795D1-4F07-41D8-81BB-7EF3E868541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r>
              <a:rPr lang="en-US" altLang="zh-CN"/>
              <a:t>Interrupt 21h, function 09h</a:t>
            </a:r>
          </a:p>
          <a:p>
            <a:pPr lvl="1"/>
            <a:r>
              <a:rPr lang="en-US" altLang="zh-CN"/>
              <a:t>DX = offset to the string (in data segment)</a:t>
            </a:r>
          </a:p>
          <a:p>
            <a:pPr lvl="1"/>
            <a:r>
              <a:rPr lang="en-US" altLang="zh-CN"/>
              <a:t>The string is terminated with the '$' character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1892-4DE9-40CE-9F2F-8A8BBDE16659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72B5-C535-4370-A1EF-B38E6EAAA3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78079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微机原理上机实验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33854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2017.11</a:t>
            </a:r>
            <a:r>
              <a:rPr lang="en-US" altLang="zh-CN" dirty="0" smtClean="0">
                <a:solidFill>
                  <a:schemeClr val="tx1"/>
                </a:solidFill>
              </a:rPr>
              <a:t>.8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 smtClean="0"/>
              <a:t>TD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</a:t>
            </a:r>
            <a:r>
              <a:rPr lang="zh-CN" altLang="en-US" b="1" dirty="0" smtClean="0"/>
              <a:t>练习题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周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统计</a:t>
            </a:r>
            <a:r>
              <a:rPr lang="zh-CN" altLang="en-US" sz="2800" dirty="0" smtClean="0"/>
              <a:t>寄存器</a:t>
            </a:r>
            <a:r>
              <a:rPr lang="en-US" altLang="zh-CN" sz="2800" dirty="0" smtClean="0"/>
              <a:t>BX</a:t>
            </a:r>
            <a:r>
              <a:rPr lang="zh-CN" altLang="en-US" sz="2800" dirty="0" smtClean="0"/>
              <a:t>（二进制数）中 </a:t>
            </a:r>
            <a:r>
              <a:rPr lang="en-US" altLang="zh-CN" sz="2800" dirty="0" smtClean="0"/>
              <a:t>“1” </a:t>
            </a:r>
            <a:r>
              <a:rPr lang="zh-CN" altLang="en-US" sz="2800" dirty="0" smtClean="0"/>
              <a:t>的个数。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统计</a:t>
            </a:r>
            <a:r>
              <a:rPr lang="zh-CN" altLang="en-US" sz="2800" dirty="0" smtClean="0"/>
              <a:t>一组数据</a:t>
            </a:r>
            <a:r>
              <a:rPr lang="zh-CN" altLang="en-US" sz="2800" dirty="0" smtClean="0"/>
              <a:t>（字节型有符号数）中正数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负数和零的个数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将寄存器</a:t>
            </a:r>
            <a:r>
              <a:rPr lang="en-US" altLang="zh-CN" sz="2800" dirty="0" smtClean="0"/>
              <a:t>BX</a:t>
            </a:r>
            <a:r>
              <a:rPr lang="zh-CN" altLang="en-US" sz="2800" dirty="0" smtClean="0"/>
              <a:t>中无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有符号数，以二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十六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十进制格式显示在屏幕上</a:t>
            </a:r>
            <a:endParaRPr lang="zh-CN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从键盘输入一个二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十六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十进制数存入</a:t>
            </a:r>
            <a:r>
              <a:rPr lang="en-US" altLang="zh-CN" sz="2800" dirty="0" smtClean="0"/>
              <a:t>BX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从键盘输入一字符串，将所有英文字母变成大写，然后整串以反</a:t>
            </a:r>
            <a:r>
              <a:rPr lang="zh-CN" altLang="en-US" sz="2800" dirty="0" smtClean="0"/>
              <a:t>序输出在屏幕上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4"/>
            <a:ext cx="8229600" cy="11429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上机检查题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428736"/>
            <a:ext cx="8001056" cy="516861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周，每周检查</a:t>
            </a:r>
            <a:r>
              <a:rPr lang="zh-CN" altLang="en-US" b="1" dirty="0" smtClean="0"/>
              <a:t>一题</a:t>
            </a:r>
            <a:endParaRPr lang="en-US" altLang="zh-CN" b="1" dirty="0" smtClean="0"/>
          </a:p>
          <a:p>
            <a:pPr marL="536575" indent="-536575">
              <a:buFont typeface="+mj-lt"/>
              <a:buAutoNum type="arabicPeriod"/>
            </a:pPr>
            <a:r>
              <a:rPr lang="zh-CN" altLang="en-US" sz="2800" dirty="0" smtClean="0"/>
              <a:t>把</a:t>
            </a:r>
            <a:r>
              <a:rPr lang="en-US" altLang="zh-CN" sz="2800" dirty="0" smtClean="0"/>
              <a:t>1~36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自然数按行顺序存入一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6*6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二维数组中，然后打印出该</a:t>
            </a:r>
            <a:r>
              <a:rPr lang="zh-CN" altLang="en-US" sz="2800" dirty="0" smtClean="0"/>
              <a:t>数组的</a:t>
            </a:r>
            <a:r>
              <a:rPr lang="zh-CN" altLang="en-US" sz="2800" dirty="0"/>
              <a:t>左下半三</a:t>
            </a:r>
            <a:r>
              <a:rPr lang="zh-CN" altLang="en-US" sz="2800" dirty="0" smtClean="0"/>
              <a:t>角</a:t>
            </a:r>
            <a:endParaRPr lang="en-US" altLang="zh-CN" sz="2800" dirty="0" smtClean="0"/>
          </a:p>
          <a:p>
            <a:pPr marL="536575" indent="-536575">
              <a:buFont typeface="+mj-lt"/>
              <a:buAutoNum type="arabicPeriod"/>
            </a:pPr>
            <a:r>
              <a:rPr lang="zh-CN" altLang="en-US" sz="2800" dirty="0" smtClean="0"/>
              <a:t>编程</a:t>
            </a:r>
            <a:r>
              <a:rPr lang="zh-CN" altLang="en-US" sz="2800" dirty="0" smtClean="0"/>
              <a:t>实现排序算法，对某文件（</a:t>
            </a:r>
            <a:r>
              <a:rPr lang="en-US" altLang="zh-CN" sz="2800" dirty="0" smtClean="0"/>
              <a:t>txt</a:t>
            </a:r>
            <a:r>
              <a:rPr lang="zh-CN" altLang="en-US" sz="2800" dirty="0" smtClean="0"/>
              <a:t>格式）中的无符号整数进行排序，排序结果输出到屏幕（数据的个数不超过</a:t>
            </a:r>
            <a:r>
              <a:rPr lang="en-US" altLang="zh-CN" sz="2800" dirty="0" smtClean="0"/>
              <a:t>1024</a:t>
            </a:r>
            <a:r>
              <a:rPr lang="zh-CN" altLang="en-US" sz="2800" dirty="0" smtClean="0"/>
              <a:t>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</a:t>
            </a:r>
            <a:r>
              <a:rPr lang="en-US" altLang="zh-CN" sz="2800" dirty="0" smtClean="0"/>
              <a:t>N!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0&lt;N&lt;20</a:t>
            </a:r>
            <a:r>
              <a:rPr lang="zh-CN" altLang="en-US" sz="2800" dirty="0" smtClean="0"/>
              <a:t>）</a:t>
            </a:r>
          </a:p>
          <a:p>
            <a:pPr marL="536575" indent="-536575">
              <a:buFont typeface="+mj-lt"/>
              <a:buAutoNum type="arabicPeriod"/>
            </a:pPr>
            <a:r>
              <a:rPr lang="zh-CN" altLang="en-US" sz="2800" dirty="0" smtClean="0"/>
              <a:t>编程</a:t>
            </a:r>
            <a:r>
              <a:rPr lang="zh-CN" altLang="en-US" sz="2800" dirty="0" smtClean="0"/>
              <a:t>计算任一整数加减运算表达式，其中，表达式长度不超过</a:t>
            </a:r>
            <a:r>
              <a:rPr lang="en-US" altLang="zh-CN" sz="2800" dirty="0" smtClean="0"/>
              <a:t>1024</a:t>
            </a:r>
            <a:r>
              <a:rPr lang="zh-CN" altLang="en-US" sz="2800" dirty="0" smtClean="0"/>
              <a:t>个字节，从键盘输入，可带括号，操作数为字数据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006535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接口实验与上机考试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8255</a:t>
            </a:r>
            <a:r>
              <a:rPr lang="zh-CN" altLang="en-US" dirty="0" smtClean="0"/>
              <a:t>接口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汇编程序设计上机考试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编程、调试工具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汇编：</a:t>
            </a:r>
            <a:r>
              <a:rPr lang="en-US" altLang="zh-CN" dirty="0" smtClean="0"/>
              <a:t>MASM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TASM</a:t>
            </a:r>
          </a:p>
          <a:p>
            <a:r>
              <a:rPr lang="zh-CN" altLang="en-US" dirty="0" smtClean="0"/>
              <a:t>链接：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TLINK</a:t>
            </a:r>
          </a:p>
          <a:p>
            <a:r>
              <a:rPr lang="zh-CN" altLang="en-US" dirty="0" smtClean="0"/>
              <a:t>调试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82634"/>
          </a:xfrm>
        </p:spPr>
        <p:txBody>
          <a:bodyPr/>
          <a:lstStyle/>
          <a:p>
            <a:r>
              <a:rPr lang="zh-CN" altLang="en-US" sz="4000" b="1" dirty="0"/>
              <a:t>汇编语言程序</a:t>
            </a:r>
            <a:r>
              <a:rPr lang="zh-CN" altLang="en-US" sz="4000" b="1" dirty="0" smtClean="0"/>
              <a:t>开发步骤</a:t>
            </a:r>
            <a:endParaRPr lang="zh-CN" altLang="en-US" sz="4000" b="1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5575"/>
            <a:ext cx="3394075" cy="4956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编辑源程序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charset="-122"/>
                <a:sym typeface="Wingdings" pitchFamily="2" charset="2"/>
              </a:rPr>
              <a:t>文本文件</a:t>
            </a:r>
            <a:r>
              <a:rPr lang="en-US" altLang="zh-CN" dirty="0">
                <a:latin typeface="宋体" charset="-122"/>
                <a:sym typeface="Wingdings" pitchFamily="2" charset="2"/>
              </a:rPr>
              <a:t>: *.asm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汇编源程序</a:t>
            </a:r>
            <a:endParaRPr lang="zh-CN" altLang="en-US" dirty="0">
              <a:latin typeface="宋体" charset="-122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形成目标文件</a:t>
            </a:r>
            <a:r>
              <a:rPr lang="en-US" altLang="zh-CN" dirty="0">
                <a:latin typeface="宋体" charset="-122"/>
              </a:rPr>
              <a:t>: *.obj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连接目标文件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输出可执行文件</a:t>
            </a:r>
            <a:r>
              <a:rPr lang="en-US" altLang="zh-CN" dirty="0">
                <a:latin typeface="宋体" charset="-122"/>
              </a:rPr>
              <a:t>: *.exe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charset="-122"/>
              </a:rPr>
              <a:t>调试可执行文件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44925" y="1989138"/>
            <a:ext cx="4225925" cy="3884612"/>
            <a:chOff x="2517" y="1253"/>
            <a:chExt cx="2405" cy="2447"/>
          </a:xfrm>
        </p:grpSpPr>
        <p:sp>
          <p:nvSpPr>
            <p:cNvPr id="494597" name="Text Box 5"/>
            <p:cNvSpPr txBox="1">
              <a:spLocks noChangeArrowheads="1"/>
            </p:cNvSpPr>
            <p:nvPr/>
          </p:nvSpPr>
          <p:spPr bwMode="auto">
            <a:xfrm>
              <a:off x="2518" y="1253"/>
              <a:ext cx="24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/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Edit (notepad, </a:t>
              </a:r>
              <a:r>
                <a:rPr lang="en-US" altLang="zh-CN" sz="2400" b="1" dirty="0" err="1" smtClean="0"/>
                <a:t>ultraedit</a:t>
              </a:r>
              <a:r>
                <a:rPr lang="en-US" altLang="zh-CN" sz="2400" b="1" dirty="0" smtClean="0"/>
                <a:t>, …)</a:t>
              </a:r>
              <a:endParaRPr lang="en-US" altLang="zh-CN" sz="2400" b="1" dirty="0"/>
            </a:p>
          </p:txBody>
        </p:sp>
        <p:sp>
          <p:nvSpPr>
            <p:cNvPr id="494598" name="Text Box 6"/>
            <p:cNvSpPr txBox="1">
              <a:spLocks noChangeArrowheads="1"/>
            </p:cNvSpPr>
            <p:nvPr/>
          </p:nvSpPr>
          <p:spPr bwMode="auto">
            <a:xfrm>
              <a:off x="2518" y="1970"/>
              <a:ext cx="24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/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Assemble (</a:t>
              </a:r>
              <a:r>
                <a:rPr lang="en-US" altLang="zh-CN" sz="2400" b="1" dirty="0" err="1"/>
                <a:t>masm</a:t>
              </a:r>
              <a:r>
                <a:rPr lang="en-US" altLang="zh-CN" sz="2400" b="1" dirty="0"/>
                <a:t>, </a:t>
              </a:r>
              <a:r>
                <a:rPr lang="en-US" altLang="zh-CN" sz="2400" b="1" dirty="0" err="1" smtClean="0"/>
                <a:t>tasm</a:t>
              </a:r>
              <a:r>
                <a:rPr lang="en-US" altLang="zh-CN" sz="2400" b="1" dirty="0" smtClean="0"/>
                <a:t>, …)</a:t>
              </a:r>
              <a:endParaRPr lang="en-US" altLang="zh-CN" sz="2400" b="1" dirty="0"/>
            </a:p>
          </p:txBody>
        </p:sp>
        <p:sp>
          <p:nvSpPr>
            <p:cNvPr id="494599" name="Text Box 7"/>
            <p:cNvSpPr txBox="1">
              <a:spLocks noChangeArrowheads="1"/>
            </p:cNvSpPr>
            <p:nvPr/>
          </p:nvSpPr>
          <p:spPr bwMode="auto">
            <a:xfrm>
              <a:off x="2518" y="2687"/>
              <a:ext cx="24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Link (link, </a:t>
              </a:r>
              <a:r>
                <a:rPr lang="en-US" altLang="zh-CN" sz="2400" b="1" dirty="0" err="1" smtClean="0"/>
                <a:t>tlink</a:t>
              </a:r>
              <a:r>
                <a:rPr lang="en-US" altLang="zh-CN" sz="2400" b="1" dirty="0" smtClean="0"/>
                <a:t>, …)</a:t>
              </a:r>
              <a:endParaRPr lang="en-US" altLang="zh-CN" sz="2400" b="1" dirty="0"/>
            </a:p>
          </p:txBody>
        </p:sp>
        <p:sp>
          <p:nvSpPr>
            <p:cNvPr id="494600" name="Text Box 8"/>
            <p:cNvSpPr txBox="1">
              <a:spLocks noChangeArrowheads="1"/>
            </p:cNvSpPr>
            <p:nvPr/>
          </p:nvSpPr>
          <p:spPr bwMode="auto">
            <a:xfrm>
              <a:off x="2517" y="3406"/>
              <a:ext cx="24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/>
                <a:t>Debug (debug, </a:t>
              </a:r>
              <a:r>
                <a:rPr lang="en-US" altLang="zh-CN" sz="2400" b="1" dirty="0" smtClean="0"/>
                <a:t>td, …) </a:t>
              </a:r>
              <a:endParaRPr lang="en-US" altLang="zh-CN" sz="2400" b="1" dirty="0"/>
            </a:p>
          </p:txBody>
        </p:sp>
      </p:grp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6188075" y="2525713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/>
              <a:t>*.asm</a:t>
            </a:r>
          </a:p>
        </p:txBody>
      </p:sp>
      <p:sp>
        <p:nvSpPr>
          <p:cNvPr id="494602" name="Text Box 10"/>
          <p:cNvSpPr txBox="1">
            <a:spLocks noChangeArrowheads="1"/>
          </p:cNvSpPr>
          <p:nvPr/>
        </p:nvSpPr>
        <p:spPr bwMode="auto">
          <a:xfrm>
            <a:off x="6186488" y="3730625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/>
              <a:t>*.obj</a:t>
            </a: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6199188" y="4868863"/>
            <a:ext cx="89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/>
              <a:t>*.exe</a:t>
            </a:r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>
            <a:off x="5957888" y="2457450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5" name="Line 13"/>
          <p:cNvSpPr>
            <a:spLocks noChangeShapeType="1"/>
          </p:cNvSpPr>
          <p:nvPr/>
        </p:nvSpPr>
        <p:spPr bwMode="auto">
          <a:xfrm>
            <a:off x="5957888" y="3595688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6" name="Line 14"/>
          <p:cNvSpPr>
            <a:spLocks noChangeShapeType="1"/>
          </p:cNvSpPr>
          <p:nvPr/>
        </p:nvSpPr>
        <p:spPr bwMode="auto">
          <a:xfrm>
            <a:off x="5957888" y="4733925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7" name="Line 15"/>
          <p:cNvSpPr>
            <a:spLocks noChangeShapeType="1"/>
          </p:cNvSpPr>
          <p:nvPr/>
        </p:nvSpPr>
        <p:spPr bwMode="auto">
          <a:xfrm>
            <a:off x="8069263" y="56610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8" name="Line 16"/>
          <p:cNvSpPr>
            <a:spLocks noChangeShapeType="1"/>
          </p:cNvSpPr>
          <p:nvPr/>
        </p:nvSpPr>
        <p:spPr bwMode="auto">
          <a:xfrm flipV="1">
            <a:off x="8429625" y="1557338"/>
            <a:ext cx="0" cy="4103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 flipH="1">
            <a:off x="5981700" y="15573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5981700" y="15573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11" name="Line 19"/>
          <p:cNvSpPr>
            <a:spLocks noChangeShapeType="1"/>
          </p:cNvSpPr>
          <p:nvPr/>
        </p:nvSpPr>
        <p:spPr bwMode="auto">
          <a:xfrm>
            <a:off x="8069263" y="45085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8069263" y="335756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613" name="Text Box 21"/>
          <p:cNvSpPr txBox="1">
            <a:spLocks noChangeArrowheads="1"/>
          </p:cNvSpPr>
          <p:nvPr/>
        </p:nvSpPr>
        <p:spPr bwMode="auto">
          <a:xfrm>
            <a:off x="8501063" y="3141663"/>
            <a:ext cx="488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出</a:t>
            </a:r>
          </a:p>
          <a:p>
            <a:pPr>
              <a:spcBef>
                <a:spcPct val="0"/>
              </a:spcBef>
            </a:pPr>
            <a:endParaRPr lang="zh-CN" altLang="en-US" sz="2400" b="1"/>
          </a:p>
          <a:p>
            <a:pPr>
              <a:spcBef>
                <a:spcPct val="0"/>
              </a:spcBef>
            </a:pPr>
            <a:endParaRPr lang="zh-CN" altLang="en-US" sz="2400" b="1"/>
          </a:p>
          <a:p>
            <a:pPr>
              <a:spcBef>
                <a:spcPct val="0"/>
              </a:spcBef>
            </a:pPr>
            <a:r>
              <a:rPr lang="zh-CN" altLang="en-US" sz="2400" b="1"/>
              <a:t>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3" name="Text Box 23"/>
          <p:cNvSpPr txBox="1">
            <a:spLocks noChangeArrowheads="1"/>
          </p:cNvSpPr>
          <p:nvPr/>
        </p:nvSpPr>
        <p:spPr bwMode="auto">
          <a:xfrm>
            <a:off x="5651500" y="3897313"/>
            <a:ext cx="28956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/>
              <a:t>// C Program “Hello.c”</a:t>
            </a:r>
          </a:p>
          <a:p>
            <a:pPr>
              <a:spcBef>
                <a:spcPct val="0"/>
              </a:spcBef>
            </a:pPr>
            <a:endParaRPr lang="en-US" altLang="zh-CN" sz="1800"/>
          </a:p>
          <a:p>
            <a:pPr>
              <a:spcBef>
                <a:spcPct val="0"/>
              </a:spcBef>
            </a:pPr>
            <a:r>
              <a:rPr lang="en-US" altLang="zh-CN" sz="1800"/>
              <a:t>#include &lt;stdio.h&gt;</a:t>
            </a:r>
          </a:p>
          <a:p>
            <a:pPr>
              <a:spcBef>
                <a:spcPct val="0"/>
              </a:spcBef>
            </a:pPr>
            <a:endParaRPr lang="en-US" altLang="zh-CN" sz="1800"/>
          </a:p>
          <a:p>
            <a:pPr>
              <a:spcBef>
                <a:spcPct val="0"/>
              </a:spcBef>
            </a:pPr>
            <a:r>
              <a:rPr lang="en-US" altLang="zh-CN" sz="1800"/>
              <a:t>void main ( )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   printf (“Hello, World!\n” );</a:t>
            </a:r>
          </a:p>
          <a:p>
            <a:pPr>
              <a:spcBef>
                <a:spcPct val="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14387"/>
          </a:xfrm>
        </p:spPr>
        <p:txBody>
          <a:bodyPr/>
          <a:lstStyle/>
          <a:p>
            <a:r>
              <a:rPr lang="zh-CN" altLang="en-US" sz="4000" b="1"/>
              <a:t>示例－汇编语言源程序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119188"/>
            <a:ext cx="5556250" cy="533241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1600" dirty="0"/>
              <a:t>; 8086 Assembly Program </a:t>
            </a:r>
            <a:r>
              <a:rPr lang="en-US" altLang="zh-CN" sz="1600" dirty="0">
                <a:latin typeface="Arial"/>
              </a:rPr>
              <a:t>“</a:t>
            </a:r>
            <a:r>
              <a:rPr lang="en-US" altLang="zh-CN" sz="1600" dirty="0"/>
              <a:t>Hello.asm</a:t>
            </a:r>
            <a:r>
              <a:rPr lang="en-US" altLang="zh-CN" sz="1600" dirty="0">
                <a:latin typeface="Arial"/>
              </a:rPr>
              <a:t>”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 smtClean="0"/>
              <a:t>SSEG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SEGMENT		; Stack Segment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/>
              <a:t>		DB   256 DUP(?)</a:t>
            </a:r>
          </a:p>
          <a:p>
            <a:pPr>
              <a:buFontTx/>
              <a:buNone/>
            </a:pPr>
            <a:r>
              <a:rPr lang="en-US" altLang="zh-CN" sz="1600" dirty="0" smtClean="0"/>
              <a:t>SSEG</a:t>
            </a:r>
            <a:r>
              <a:rPr lang="en-US" altLang="zh-CN" sz="1600" dirty="0"/>
              <a:t>	ENDS</a:t>
            </a:r>
          </a:p>
          <a:p>
            <a:pPr>
              <a:buFontTx/>
              <a:buNone/>
            </a:pPr>
            <a:r>
              <a:rPr lang="en-US" altLang="zh-CN" sz="1600" dirty="0" smtClean="0"/>
              <a:t>DSEG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SEGMENT		; Data Segment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/>
              <a:t>HELLO	DB  0DH, 0AH, </a:t>
            </a:r>
            <a:r>
              <a:rPr lang="en-US" altLang="zh-CN" sz="1600" dirty="0">
                <a:latin typeface="Arial"/>
              </a:rPr>
              <a:t>“</a:t>
            </a:r>
            <a:r>
              <a:rPr lang="en-US" altLang="zh-CN" sz="1600" dirty="0"/>
              <a:t>Hello, World!</a:t>
            </a:r>
            <a:r>
              <a:rPr lang="en-US" altLang="zh-CN" sz="1600" dirty="0">
                <a:latin typeface="Arial"/>
              </a:rPr>
              <a:t>”</a:t>
            </a:r>
            <a:r>
              <a:rPr lang="en-US" altLang="zh-CN" sz="1600" dirty="0"/>
              <a:t>, 0DH, 0AH, </a:t>
            </a:r>
            <a:r>
              <a:rPr lang="en-US" altLang="zh-CN" sz="1600" dirty="0">
                <a:latin typeface="Arial"/>
              </a:rPr>
              <a:t>“</a:t>
            </a:r>
            <a:r>
              <a:rPr lang="en-US" altLang="zh-CN" sz="1600" dirty="0"/>
              <a:t>$</a:t>
            </a:r>
            <a:r>
              <a:rPr lang="en-US" altLang="zh-CN" sz="1600" dirty="0">
                <a:latin typeface="Arial"/>
              </a:rPr>
              <a:t>”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 smtClean="0"/>
              <a:t>DSEG</a:t>
            </a:r>
            <a:r>
              <a:rPr lang="en-US" altLang="zh-CN" sz="1600" dirty="0"/>
              <a:t>	ENDS</a:t>
            </a:r>
          </a:p>
          <a:p>
            <a:pPr>
              <a:buFontTx/>
              <a:buNone/>
            </a:pPr>
            <a:r>
              <a:rPr lang="en-US" altLang="zh-CN" sz="1600" dirty="0" smtClean="0"/>
              <a:t>CSEG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SEGMENT		; Code Segment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/>
              <a:t>		ASSUME </a:t>
            </a:r>
            <a:r>
              <a:rPr lang="en-US" altLang="zh-CN" sz="1600" dirty="0" smtClean="0"/>
              <a:t>CS:CSEG, DS:DSEG, SS:SSEG</a:t>
            </a:r>
            <a:endParaRPr lang="en-US" altLang="zh-CN" sz="1600" dirty="0"/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START:	MOV 	AX, DATA    ; </a:t>
            </a:r>
            <a:r>
              <a:rPr lang="zh-CN" altLang="en-US" sz="1600" dirty="0">
                <a:solidFill>
                  <a:srgbClr val="0000FF"/>
                </a:solidFill>
              </a:rPr>
              <a:t>初始化</a:t>
            </a:r>
            <a:r>
              <a:rPr lang="en-US" altLang="zh-CN" sz="1600" dirty="0">
                <a:solidFill>
                  <a:srgbClr val="0000FF"/>
                </a:solidFill>
              </a:rPr>
              <a:t>DS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MOV 	DS, AX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LEA 	DX, HELLO  ; </a:t>
            </a:r>
            <a:r>
              <a:rPr lang="zh-CN" altLang="en-US" sz="1600" dirty="0">
                <a:solidFill>
                  <a:srgbClr val="0000FF"/>
                </a:solidFill>
              </a:rPr>
              <a:t>显示字符串</a:t>
            </a:r>
          </a:p>
          <a:p>
            <a:pPr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MOV 	AH, 09H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INT 	21H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MOV	AX, 4C00H    ; </a:t>
            </a:r>
            <a:r>
              <a:rPr lang="zh-CN" altLang="en-US" sz="1600" dirty="0">
                <a:solidFill>
                  <a:srgbClr val="0000FF"/>
                </a:solidFill>
              </a:rPr>
              <a:t>返回</a:t>
            </a:r>
            <a:r>
              <a:rPr lang="en-US" altLang="zh-CN" sz="1600" dirty="0">
                <a:solidFill>
                  <a:srgbClr val="0000FF"/>
                </a:solidFill>
              </a:rPr>
              <a:t>DOS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	INT	21H</a:t>
            </a:r>
          </a:p>
          <a:p>
            <a:pPr>
              <a:buFontTx/>
              <a:buNone/>
            </a:pPr>
            <a:r>
              <a:rPr lang="en-US" altLang="zh-CN" sz="1600" dirty="0"/>
              <a:t>CODE	ENDS</a:t>
            </a:r>
          </a:p>
          <a:p>
            <a:pPr>
              <a:buFontTx/>
              <a:buNone/>
            </a:pPr>
            <a:r>
              <a:rPr lang="en-US" altLang="zh-CN" sz="1600" dirty="0"/>
              <a:t>		END 	START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22338"/>
          </a:xfrm>
        </p:spPr>
        <p:txBody>
          <a:bodyPr/>
          <a:lstStyle/>
          <a:p>
            <a:r>
              <a:rPr lang="zh-CN" altLang="en-US" b="1" dirty="0"/>
              <a:t>终止程序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75613" cy="10080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结束用户程序，返回调用程序或操作系统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常用</a:t>
            </a:r>
            <a:r>
              <a:rPr lang="zh-CN" altLang="en-US" dirty="0" smtClean="0"/>
              <a:t>方法：</a:t>
            </a:r>
            <a:endParaRPr lang="zh-CN" altLang="en-US" dirty="0"/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468313" y="2636838"/>
            <a:ext cx="82296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(1) </a:t>
            </a:r>
            <a:r>
              <a:rPr lang="zh-CN" altLang="en-US" sz="2400" dirty="0">
                <a:latin typeface="Times New Roman" pitchFamily="18" charset="0"/>
              </a:rPr>
              <a:t>在程序最后，加</a:t>
            </a:r>
            <a:r>
              <a:rPr lang="en-US" altLang="zh-CN" sz="24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条指令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		</a:t>
            </a:r>
            <a:r>
              <a:rPr lang="en-US" altLang="zh-CN" sz="2400" dirty="0">
                <a:latin typeface="Times New Roman" pitchFamily="18" charset="0"/>
              </a:rPr>
              <a:t>MOV   AH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4CH	   ; AL</a:t>
            </a:r>
            <a:r>
              <a:rPr lang="zh-CN" altLang="en-US" sz="2400" dirty="0">
                <a:latin typeface="Times New Roman" pitchFamily="18" charset="0"/>
              </a:rPr>
              <a:t>可放置返回码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		</a:t>
            </a:r>
            <a:r>
              <a:rPr lang="en-US" altLang="zh-CN" sz="2400" dirty="0">
                <a:latin typeface="Times New Roman" pitchFamily="18" charset="0"/>
              </a:rPr>
              <a:t>INT	  21H</a:t>
            </a:r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auto">
          <a:xfrm>
            <a:off x="395288" y="4076700"/>
            <a:ext cx="820896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(2) </a:t>
            </a:r>
            <a:r>
              <a:rPr lang="zh-CN" altLang="en-US" sz="2400" dirty="0">
                <a:latin typeface="Times New Roman" pitchFamily="18" charset="0"/>
              </a:rPr>
              <a:t>在程序开始，添加下面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条指令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		</a:t>
            </a:r>
            <a:r>
              <a:rPr lang="en-US" altLang="zh-CN" sz="2400" dirty="0">
                <a:latin typeface="Times New Roman" pitchFamily="18" charset="0"/>
              </a:rPr>
              <a:t>PUSH  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	XOR    AX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AX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	PUSH  AX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		</a:t>
            </a:r>
            <a:r>
              <a:rPr lang="zh-CN" altLang="en-US" sz="2400" dirty="0">
                <a:latin typeface="Times New Roman" pitchFamily="18" charset="0"/>
              </a:rPr>
              <a:t>在程序最后，放一条</a:t>
            </a:r>
            <a:r>
              <a:rPr lang="en-US" altLang="zh-CN" sz="2400" dirty="0">
                <a:latin typeface="Times New Roman" pitchFamily="18" charset="0"/>
              </a:rPr>
              <a:t>RET</a:t>
            </a:r>
            <a:r>
              <a:rPr lang="zh-CN" altLang="en-US" sz="2400" dirty="0">
                <a:latin typeface="Times New Roman" pitchFamily="18" charset="0"/>
              </a:rPr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build="p"/>
      <p:bldP spid="886788" grpId="0"/>
      <p:bldP spid="8867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微机原理与接口—8086汇编语言程序设计(2)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173-0BC9-4D9C-B97F-6616CD3F9AA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/>
              <a:t>键盘输入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带回显字符输入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不带回显字符输入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带回显字符串输入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屏幕输出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字符输出</a:t>
            </a:r>
          </a:p>
          <a:p>
            <a:pPr lvl="1">
              <a:spcBef>
                <a:spcPct val="30000"/>
              </a:spcBef>
            </a:pPr>
            <a:r>
              <a:rPr lang="zh-CN" altLang="en-US"/>
              <a:t>字符串输出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93775"/>
          </a:xfrm>
        </p:spPr>
        <p:txBody>
          <a:bodyPr/>
          <a:lstStyle/>
          <a:p>
            <a:r>
              <a:rPr lang="zh-CN" altLang="en-US"/>
              <a:t>键盘输入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859713" cy="4824412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dirty="0"/>
              <a:t>带回显的字符输入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功能：等待从键盘输入一按键，并显示在屏幕上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入口参数：</a:t>
            </a:r>
            <a:r>
              <a:rPr lang="en-US" altLang="zh-CN" dirty="0"/>
              <a:t>AH = 1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出口参数：</a:t>
            </a:r>
            <a:r>
              <a:rPr lang="en-US" altLang="zh-CN" dirty="0"/>
              <a:t>AL = </a:t>
            </a:r>
            <a:r>
              <a:rPr lang="zh-CN" altLang="en-US" dirty="0"/>
              <a:t>按键的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  <a:p>
            <a:pPr>
              <a:spcBef>
                <a:spcPct val="30000"/>
              </a:spcBef>
            </a:pPr>
            <a:r>
              <a:rPr lang="zh-CN" altLang="en-US" dirty="0"/>
              <a:t>不带回显的字符输入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除</a:t>
            </a:r>
            <a:r>
              <a:rPr lang="en-US" altLang="zh-CN" dirty="0"/>
              <a:t>AH=8</a:t>
            </a:r>
            <a:r>
              <a:rPr lang="zh-CN" altLang="en-US" dirty="0"/>
              <a:t>和不显示键入的字符外，其他同上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66800"/>
          </a:xfrm>
        </p:spPr>
        <p:txBody>
          <a:bodyPr/>
          <a:lstStyle/>
          <a:p>
            <a:r>
              <a:rPr lang="zh-CN" altLang="en-US"/>
              <a:t>键盘输入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750"/>
            <a:ext cx="8075613" cy="47529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dirty="0"/>
              <a:t>带回显的字符串输入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功能：</a:t>
            </a:r>
            <a:r>
              <a:rPr kumimoji="1" lang="zh-CN" altLang="en-US" dirty="0"/>
              <a:t>等待从键盘输入以回车结束的一串字符，并存入设定的缓冲区，同时</a:t>
            </a:r>
            <a:r>
              <a:rPr lang="zh-CN" altLang="en-US" dirty="0"/>
              <a:t>显示在屏幕上</a:t>
            </a:r>
          </a:p>
          <a:p>
            <a:pPr lvl="1">
              <a:spcBef>
                <a:spcPct val="30000"/>
              </a:spcBef>
            </a:pPr>
            <a:r>
              <a:rPr lang="zh-CN" altLang="en-US" dirty="0"/>
              <a:t>入口参数</a:t>
            </a:r>
          </a:p>
          <a:p>
            <a:pPr lvl="2">
              <a:spcBef>
                <a:spcPct val="30000"/>
              </a:spcBef>
            </a:pPr>
            <a:r>
              <a:rPr lang="en-US" altLang="zh-CN" sz="2400" dirty="0"/>
              <a:t>AH = </a:t>
            </a:r>
            <a:r>
              <a:rPr lang="en-US" altLang="zh-CN" dirty="0" smtClean="0"/>
              <a:t>10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DS : DX = </a:t>
            </a:r>
            <a:r>
              <a:rPr lang="zh-CN" altLang="en-US" sz="2400" dirty="0"/>
              <a:t>缓冲区首址</a:t>
            </a:r>
            <a:r>
              <a:rPr lang="en-US" altLang="zh-CN" sz="2400" dirty="0"/>
              <a:t>, </a:t>
            </a:r>
            <a:r>
              <a:rPr lang="zh-CN" altLang="en-US" sz="2400" dirty="0"/>
              <a:t>其中 </a:t>
            </a:r>
            <a:r>
              <a:rPr lang="en-US" altLang="zh-CN" sz="2400" dirty="0"/>
              <a:t>[DS : DX] = </a:t>
            </a:r>
            <a:r>
              <a:rPr lang="zh-CN" altLang="en-US" sz="2400" dirty="0"/>
              <a:t>缓冲区大小 </a:t>
            </a:r>
            <a:r>
              <a:rPr lang="en-US" altLang="zh-CN" sz="2400" dirty="0"/>
              <a:t>(1~255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，例如：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</a:rPr>
              <a:t>Buf</a:t>
            </a:r>
            <a:r>
              <a:rPr lang="en-US" altLang="zh-CN" dirty="0" smtClean="0">
                <a:latin typeface="Times New Roman" pitchFamily="18" charset="0"/>
              </a:rPr>
              <a:t>   DB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dirty="0">
                <a:latin typeface="Times New Roman" pitchFamily="18" charset="0"/>
              </a:rPr>
              <a:t>, ?,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dirty="0">
                <a:latin typeface="Times New Roman" pitchFamily="18" charset="0"/>
              </a:rPr>
              <a:t> dup(?)</a:t>
            </a:r>
            <a:endParaRPr lang="en-US" altLang="zh-CN" sz="2400" dirty="0"/>
          </a:p>
          <a:p>
            <a:pPr lvl="1">
              <a:spcBef>
                <a:spcPct val="30000"/>
              </a:spcBef>
            </a:pPr>
            <a:r>
              <a:rPr lang="zh-CN" altLang="en-US" dirty="0"/>
              <a:t>出口参数</a:t>
            </a:r>
          </a:p>
          <a:p>
            <a:pPr lvl="2">
              <a:spcBef>
                <a:spcPct val="30000"/>
              </a:spcBef>
            </a:pPr>
            <a:r>
              <a:rPr lang="en-US" altLang="zh-CN" sz="2400" dirty="0"/>
              <a:t>[DS : (DX+1)] = </a:t>
            </a:r>
            <a:r>
              <a:rPr lang="zh-CN" altLang="en-US" sz="2400" dirty="0"/>
              <a:t>输入字符数</a:t>
            </a:r>
            <a:r>
              <a:rPr lang="en-US" altLang="zh-CN" sz="2400" dirty="0"/>
              <a:t>(</a:t>
            </a:r>
            <a:r>
              <a:rPr lang="zh-CN" altLang="en-US" sz="2400" dirty="0"/>
              <a:t>除回车外</a:t>
            </a:r>
            <a:r>
              <a:rPr lang="en-US" altLang="zh-CN" sz="2400" dirty="0"/>
              <a:t>), </a:t>
            </a:r>
            <a:r>
              <a:rPr lang="zh-CN" altLang="en-US" sz="2400" dirty="0"/>
              <a:t>输入的字符串从</a:t>
            </a:r>
            <a:r>
              <a:rPr lang="en-US" altLang="zh-CN" sz="2400" dirty="0"/>
              <a:t>DS : (DX+2)</a:t>
            </a:r>
            <a:r>
              <a:rPr lang="zh-CN" altLang="en-US" sz="2400" dirty="0"/>
              <a:t>开始存放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25510"/>
          </a:xfrm>
        </p:spPr>
        <p:txBody>
          <a:bodyPr/>
          <a:lstStyle/>
          <a:p>
            <a:r>
              <a:rPr lang="zh-CN" altLang="en-US"/>
              <a:t>屏幕输出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043890" cy="5040313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zh-CN" altLang="en-US" dirty="0"/>
              <a:t>字符输出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功能：在屏幕上显示一个字符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入口参数：</a:t>
            </a:r>
            <a:r>
              <a:rPr lang="en-US" altLang="zh-CN" dirty="0"/>
              <a:t>AH = 2, DL = </a:t>
            </a:r>
            <a:r>
              <a:rPr lang="zh-CN" altLang="en-US" dirty="0"/>
              <a:t>待显示</a:t>
            </a:r>
            <a:r>
              <a:rPr lang="en-US" altLang="zh-CN" dirty="0"/>
              <a:t>ASCII</a:t>
            </a:r>
            <a:r>
              <a:rPr lang="zh-CN" altLang="en-US" dirty="0"/>
              <a:t>码字符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出口参数：无</a:t>
            </a:r>
          </a:p>
          <a:p>
            <a:pPr>
              <a:spcBef>
                <a:spcPct val="25000"/>
              </a:spcBef>
            </a:pPr>
            <a:r>
              <a:rPr lang="zh-CN" altLang="en-US" dirty="0"/>
              <a:t>字符串输出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功能：在屏幕上显示一个字符串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入口参数：</a:t>
            </a:r>
            <a:r>
              <a:rPr lang="en-US" altLang="zh-CN" dirty="0"/>
              <a:t>AH = 9, DS:DX =</a:t>
            </a:r>
            <a:r>
              <a:rPr lang="zh-CN" altLang="en-US" dirty="0" smtClean="0"/>
              <a:t>以</a:t>
            </a:r>
            <a:r>
              <a:rPr lang="en-US" altLang="zh-CN" dirty="0" smtClean="0"/>
              <a:t>’$’</a:t>
            </a:r>
            <a:r>
              <a:rPr lang="zh-CN" altLang="en-US" dirty="0"/>
              <a:t>结束的</a:t>
            </a:r>
            <a:r>
              <a:rPr lang="en-US" altLang="zh-CN" dirty="0"/>
              <a:t>ASCII</a:t>
            </a:r>
            <a:r>
              <a:rPr lang="zh-CN" altLang="en-US" dirty="0"/>
              <a:t>码字符串的起始地址</a:t>
            </a:r>
          </a:p>
          <a:p>
            <a:pPr lvl="1">
              <a:spcBef>
                <a:spcPct val="25000"/>
              </a:spcBef>
            </a:pPr>
            <a:r>
              <a:rPr lang="zh-CN" altLang="en-US" dirty="0"/>
              <a:t>出口参数：无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 bldLvl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905</Words>
  <Application>Microsoft Office PowerPoint</Application>
  <PresentationFormat>全屏显示(4:3)</PresentationFormat>
  <Paragraphs>162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微机原理上机实验</vt:lpstr>
      <vt:lpstr>编程、调试工具</vt:lpstr>
      <vt:lpstr>汇编语言程序开发步骤</vt:lpstr>
      <vt:lpstr>示例－汇编语言源程序</vt:lpstr>
      <vt:lpstr>终止程序</vt:lpstr>
      <vt:lpstr>基本输入/输出</vt:lpstr>
      <vt:lpstr>键盘输入</vt:lpstr>
      <vt:lpstr>键盘输入(续)</vt:lpstr>
      <vt:lpstr>屏幕输出</vt:lpstr>
      <vt:lpstr>练习TD的使用</vt:lpstr>
      <vt:lpstr>上机练习题</vt:lpstr>
      <vt:lpstr>上机检查题</vt:lpstr>
      <vt:lpstr>接口实验与上机考试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think</cp:lastModifiedBy>
  <cp:revision>18</cp:revision>
  <dcterms:created xsi:type="dcterms:W3CDTF">2017-11-06T09:30:06Z</dcterms:created>
  <dcterms:modified xsi:type="dcterms:W3CDTF">2017-11-06T16:39:44Z</dcterms:modified>
</cp:coreProperties>
</file>