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0" r:id="rId2"/>
  </p:sldMasterIdLst>
  <p:notesMasterIdLst>
    <p:notesMasterId r:id="rId47"/>
  </p:notesMasterIdLst>
  <p:handoutMasterIdLst>
    <p:handoutMasterId r:id="rId48"/>
  </p:handoutMasterIdLst>
  <p:sldIdLst>
    <p:sldId id="256" r:id="rId3"/>
    <p:sldId id="822" r:id="rId4"/>
    <p:sldId id="916" r:id="rId5"/>
    <p:sldId id="945" r:id="rId6"/>
    <p:sldId id="947" r:id="rId7"/>
    <p:sldId id="948" r:id="rId8"/>
    <p:sldId id="954" r:id="rId9"/>
    <p:sldId id="933" r:id="rId10"/>
    <p:sldId id="918" r:id="rId11"/>
    <p:sldId id="951" r:id="rId12"/>
    <p:sldId id="950" r:id="rId13"/>
    <p:sldId id="952" r:id="rId14"/>
    <p:sldId id="949" r:id="rId15"/>
    <p:sldId id="970" r:id="rId16"/>
    <p:sldId id="975" r:id="rId17"/>
    <p:sldId id="957" r:id="rId18"/>
    <p:sldId id="958" r:id="rId19"/>
    <p:sldId id="959" r:id="rId20"/>
    <p:sldId id="960" r:id="rId21"/>
    <p:sldId id="961" r:id="rId22"/>
    <p:sldId id="963" r:id="rId23"/>
    <p:sldId id="962" r:id="rId24"/>
    <p:sldId id="934" r:id="rId25"/>
    <p:sldId id="935" r:id="rId26"/>
    <p:sldId id="971" r:id="rId27"/>
    <p:sldId id="972" r:id="rId28"/>
    <p:sldId id="955" r:id="rId29"/>
    <p:sldId id="956" r:id="rId30"/>
    <p:sldId id="982" r:id="rId31"/>
    <p:sldId id="984" r:id="rId32"/>
    <p:sldId id="983" r:id="rId33"/>
    <p:sldId id="953" r:id="rId34"/>
    <p:sldId id="941" r:id="rId35"/>
    <p:sldId id="965" r:id="rId36"/>
    <p:sldId id="966" r:id="rId37"/>
    <p:sldId id="969" r:id="rId38"/>
    <p:sldId id="967" r:id="rId39"/>
    <p:sldId id="968" r:id="rId40"/>
    <p:sldId id="943" r:id="rId41"/>
    <p:sldId id="973" r:id="rId42"/>
    <p:sldId id="974" r:id="rId43"/>
    <p:sldId id="964" r:id="rId44"/>
    <p:sldId id="981" r:id="rId45"/>
    <p:sldId id="91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C62A4"/>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92633" autoAdjust="0"/>
  </p:normalViewPr>
  <p:slideViewPr>
    <p:cSldViewPr>
      <p:cViewPr>
        <p:scale>
          <a:sx n="100" d="100"/>
          <a:sy n="100" d="100"/>
        </p:scale>
        <p:origin x="-902" y="37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22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C64CDE1A-EF50-437A-969C-513FED8FB2DB}" type="datetimeFigureOut">
              <a:rPr lang="he-IL" smtClean="0"/>
              <a:pPr/>
              <a:t>כ"ו/כסלו/תשע"ד</a:t>
            </a:fld>
            <a:endParaRPr lang="he-IL"/>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7F0FF985-1B9D-4594-ADFD-1576B3B458B8}" type="slidenum">
              <a:rPr lang="he-IL" smtClean="0"/>
              <a:pPr/>
              <a:t>‹#›</a:t>
            </a:fld>
            <a:endParaRPr lang="he-IL"/>
          </a:p>
        </p:txBody>
      </p:sp>
    </p:spTree>
    <p:extLst>
      <p:ext uri="{BB962C8B-B14F-4D97-AF65-F5344CB8AC3E}">
        <p14:creationId xmlns="" xmlns:p14="http://schemas.microsoft.com/office/powerpoint/2010/main" val="455763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B74EE-8910-4D26-8E32-55CABBAD975A}" type="datetimeFigureOut">
              <a:rPr lang="en-US" smtClean="0"/>
              <a:pPr/>
              <a:t>11/29/2013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BDE56-D5F7-4DD4-B123-6631D4072A4E}" type="slidenum">
              <a:rPr lang="en-US" smtClean="0"/>
              <a:pPr/>
              <a:t>‹#›</a:t>
            </a:fld>
            <a:endParaRPr lang="en-US"/>
          </a:p>
        </p:txBody>
      </p:sp>
    </p:spTree>
    <p:extLst>
      <p:ext uri="{BB962C8B-B14F-4D97-AF65-F5344CB8AC3E}">
        <p14:creationId xmlns="" xmlns:p14="http://schemas.microsoft.com/office/powerpoint/2010/main" val="2045183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noFill/>
        </p:spPr>
        <p:txBody>
          <a:bodyPr>
            <a:scene3d>
              <a:camera prst="orthographicFront"/>
              <a:lightRig rig="threePt" dir="t"/>
            </a:scene3d>
            <a:sp3d extrusionH="57150">
              <a:bevelT w="69850" h="38100" prst="cross"/>
            </a:sp3d>
          </a:bodyPr>
          <a:lstStyle>
            <a:lvl1pPr>
              <a:defRPr b="1">
                <a:solidFill>
                  <a:schemeClr val="bg1"/>
                </a:solidFill>
                <a:effectLst>
                  <a:glow rad="63500">
                    <a:schemeClr val="accent5">
                      <a:satMod val="175000"/>
                      <a:alpha val="40000"/>
                    </a:schemeClr>
                  </a:glow>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noFill/>
        </p:spPr>
        <p:txBody>
          <a:bodyPr/>
          <a:lstStyle>
            <a:lvl1pPr marL="0" indent="0" algn="ctr">
              <a:buNone/>
              <a:defRPr b="1">
                <a:solidFill>
                  <a:schemeClr val="bg1"/>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r>
              <a:rPr lang="he-IL" smtClean="0"/>
              <a:t>December 21, 2010</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 xmlns:p14="http://schemas.microsoft.com/office/powerpoint/2010/main" val="11286260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he-IL" smtClean="0"/>
              <a:t>December 21, 2010</a:t>
            </a:r>
            <a:endParaRPr lang="en-US"/>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298444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5200" y="206374"/>
            <a:ext cx="1600200" cy="63722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8600" y="206374"/>
            <a:ext cx="7010400" cy="6372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he-IL" smtClean="0"/>
              <a:t>December 21, 2010</a:t>
            </a:r>
            <a:endParaRPr lang="en-US"/>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33825068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mtClean="0"/>
              <a:t>Click to edit Master title style</a:t>
            </a:r>
            <a:endParaRPr lang="en-US"/>
          </a:p>
        </p:txBody>
      </p:sp>
      <p:sp>
        <p:nvSpPr>
          <p:cNvPr id="3" name="Content Placeholder 2"/>
          <p:cNvSpPr>
            <a:spLocks noGrp="1"/>
          </p:cNvSpPr>
          <p:nvPr>
            <p:ph idx="1"/>
          </p:nvPr>
        </p:nvSpPr>
        <p:spPr>
          <a:xfrm>
            <a:off x="228600" y="1219200"/>
            <a:ext cx="8686800" cy="5359400"/>
          </a:xfrm>
          <a:noFill/>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28600" y="6553200"/>
            <a:ext cx="2133600" cy="304800"/>
          </a:xfrm>
        </p:spPr>
        <p:txBody>
          <a:bodyPr/>
          <a:lstStyle/>
          <a:p>
            <a:r>
              <a:rPr lang="he-IL" smtClean="0"/>
              <a:t>December 21, 2010</a:t>
            </a:r>
            <a:endParaRPr lang="en-US"/>
          </a:p>
        </p:txBody>
      </p:sp>
      <p:sp>
        <p:nvSpPr>
          <p:cNvPr id="5" name="Footer Placeholder 4"/>
          <p:cNvSpPr>
            <a:spLocks noGrp="1"/>
          </p:cNvSpPr>
          <p:nvPr>
            <p:ph type="ftr" sz="quarter" idx="11"/>
          </p:nvPr>
        </p:nvSpPr>
        <p:spPr>
          <a:xfrm>
            <a:off x="3124200" y="6553200"/>
            <a:ext cx="2895600" cy="304800"/>
          </a:xfrm>
        </p:spPr>
        <p:txBody>
          <a:bodyPr/>
          <a:lstStyle/>
          <a:p>
            <a:r>
              <a:rPr lang="en-US" smtClean="0"/>
              <a:t>(C)2013 Roi Yehoshua</a:t>
            </a:r>
            <a:endParaRPr lang="en-US" dirty="0"/>
          </a:p>
        </p:txBody>
      </p:sp>
      <p:sp>
        <p:nvSpPr>
          <p:cNvPr id="6" name="Slide Number Placeholder 5"/>
          <p:cNvSpPr>
            <a:spLocks noGrp="1"/>
          </p:cNvSpPr>
          <p:nvPr>
            <p:ph type="sldNum" sz="quarter" idx="12"/>
          </p:nvPr>
        </p:nvSpPr>
        <p:spPr>
          <a:xfrm>
            <a:off x="6777789" y="6553200"/>
            <a:ext cx="2133600" cy="304800"/>
          </a:xfrm>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18393079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0" y="2921000"/>
            <a:ext cx="9144000" cy="2844800"/>
          </a:xfrm>
          <a:prstGeom prst="rect">
            <a:avLst/>
          </a:prstGeom>
          <a:solidFill>
            <a:srgbClr val="08121E">
              <a:alpha val="85098"/>
            </a:srgb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4406901"/>
            <a:ext cx="8686800" cy="1362075"/>
          </a:xfrm>
          <a:noFill/>
        </p:spPr>
        <p:txBody>
          <a:bodyPr anchor="t"/>
          <a:lstStyle>
            <a:lvl1pPr algn="l">
              <a:defRPr sz="4000" b="1" cap="all">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28600" y="2906713"/>
            <a:ext cx="8686800" cy="1500187"/>
          </a:xfrm>
          <a:noFill/>
        </p:spPr>
        <p:txBody>
          <a:bodyPr anchor="b"/>
          <a:lstStyle>
            <a:lvl1pPr marL="0" indent="0">
              <a:buNone/>
              <a:defRPr sz="2000" b="1">
                <a:solidFill>
                  <a:srgbClr val="FFFF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r>
              <a:rPr lang="he-IL" smtClean="0"/>
              <a:t>December 21, 2010</a:t>
            </a:r>
            <a:endParaRPr lang="en-US"/>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28688085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498601"/>
            <a:ext cx="4267200" cy="5079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98601"/>
            <a:ext cx="4267200" cy="5079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he-IL" smtClean="0"/>
              <a:t>December 21, 2010</a:t>
            </a:r>
            <a:endParaRPr lang="en-US"/>
          </a:p>
        </p:txBody>
      </p:sp>
      <p:sp>
        <p:nvSpPr>
          <p:cNvPr id="6" name="Footer Placeholder 5"/>
          <p:cNvSpPr>
            <a:spLocks noGrp="1"/>
          </p:cNvSpPr>
          <p:nvPr>
            <p:ph type="ftr" sz="quarter" idx="11"/>
          </p:nvPr>
        </p:nvSpPr>
        <p:spPr/>
        <p:txBody>
          <a:bodyPr/>
          <a:lstStyle/>
          <a:p>
            <a:r>
              <a:rPr lang="en-US" smtClean="0"/>
              <a:t>(C)2013 Roi Yehoshua</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2463051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498601"/>
            <a:ext cx="4268788" cy="6762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 y="2174875"/>
            <a:ext cx="4268788" cy="4403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498601"/>
            <a:ext cx="4270374" cy="6762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270374" cy="4403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he-IL" smtClean="0"/>
              <a:t>December 21, 2010</a:t>
            </a:r>
            <a:endParaRPr lang="en-US"/>
          </a:p>
        </p:txBody>
      </p:sp>
      <p:sp>
        <p:nvSpPr>
          <p:cNvPr id="8" name="Footer Placeholder 7"/>
          <p:cNvSpPr>
            <a:spLocks noGrp="1"/>
          </p:cNvSpPr>
          <p:nvPr>
            <p:ph type="ftr" sz="quarter" idx="11"/>
          </p:nvPr>
        </p:nvSpPr>
        <p:spPr/>
        <p:txBody>
          <a:bodyPr/>
          <a:lstStyle/>
          <a:p>
            <a:r>
              <a:rPr lang="en-US" smtClean="0"/>
              <a:t>(C)2013 Roi Yehoshua</a:t>
            </a:r>
            <a:endParaRPr lang="en-US" dirty="0"/>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
        <p:nvSpPr>
          <p:cNvPr id="11" name="Title Placeholder 1"/>
          <p:cNvSpPr>
            <a:spLocks noGrp="1"/>
          </p:cNvSpPr>
          <p:nvPr>
            <p:ph type="title"/>
          </p:nvPr>
        </p:nvSpPr>
        <p:spPr>
          <a:xfrm>
            <a:off x="228600" y="193841"/>
            <a:ext cx="8686800" cy="1143000"/>
          </a:xfrm>
          <a:prstGeom prst="rect">
            <a:avLst/>
          </a:prstGeom>
          <a:noFill/>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 xmlns:p14="http://schemas.microsoft.com/office/powerpoint/2010/main" val="268343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he-IL" smtClean="0"/>
              <a:t>December 21, 2010</a:t>
            </a:r>
            <a:endParaRPr lang="en-US"/>
          </a:p>
        </p:txBody>
      </p:sp>
      <p:sp>
        <p:nvSpPr>
          <p:cNvPr id="4" name="Footer Placeholder 3"/>
          <p:cNvSpPr>
            <a:spLocks noGrp="1"/>
          </p:cNvSpPr>
          <p:nvPr>
            <p:ph type="ftr" sz="quarter" idx="11"/>
          </p:nvPr>
        </p:nvSpPr>
        <p:spPr/>
        <p:txBody>
          <a:bodyPr/>
          <a:lstStyle/>
          <a:p>
            <a:r>
              <a:rPr lang="en-US" smtClean="0"/>
              <a:t>(C)2013 Roi Yehoshua</a:t>
            </a:r>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16382924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he-IL" smtClean="0"/>
              <a:t>December 21, 2010</a:t>
            </a:r>
            <a:endParaRPr lang="en-US"/>
          </a:p>
        </p:txBody>
      </p:sp>
      <p:sp>
        <p:nvSpPr>
          <p:cNvPr id="3" name="Footer Placeholder 2"/>
          <p:cNvSpPr>
            <a:spLocks noGrp="1"/>
          </p:cNvSpPr>
          <p:nvPr>
            <p:ph type="ftr" sz="quarter" idx="11"/>
          </p:nvPr>
        </p:nvSpPr>
        <p:spPr/>
        <p:txBody>
          <a:bodyPr/>
          <a:lstStyle/>
          <a:p>
            <a:r>
              <a:rPr lang="en-US" smtClean="0"/>
              <a:t>(C)2013 Roi Yehoshua</a:t>
            </a:r>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17110971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1" y="177800"/>
            <a:ext cx="3236914" cy="1162051"/>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77802"/>
            <a:ext cx="5340350" cy="64007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1" y="1339853"/>
            <a:ext cx="3236914" cy="52387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he-IL" smtClean="0"/>
              <a:t>December 21, 2010</a:t>
            </a:r>
            <a:endParaRPr lang="en-US"/>
          </a:p>
        </p:txBody>
      </p:sp>
      <p:sp>
        <p:nvSpPr>
          <p:cNvPr id="6" name="Footer Placeholder 5"/>
          <p:cNvSpPr>
            <a:spLocks noGrp="1"/>
          </p:cNvSpPr>
          <p:nvPr>
            <p:ph type="ftr" sz="quarter" idx="11"/>
          </p:nvPr>
        </p:nvSpPr>
        <p:spPr/>
        <p:txBody>
          <a:bodyPr/>
          <a:lstStyle/>
          <a:p>
            <a:r>
              <a:rPr lang="en-US" smtClean="0"/>
              <a:t>(C)2013 Roi Yehoshua</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234805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he-IL" smtClean="0"/>
              <a:t>December 21, 2010</a:t>
            </a:r>
            <a:endParaRPr lang="en-US"/>
          </a:p>
        </p:txBody>
      </p:sp>
      <p:sp>
        <p:nvSpPr>
          <p:cNvPr id="6" name="Footer Placeholder 5"/>
          <p:cNvSpPr>
            <a:spLocks noGrp="1"/>
          </p:cNvSpPr>
          <p:nvPr>
            <p:ph type="ftr" sz="quarter" idx="11"/>
          </p:nvPr>
        </p:nvSpPr>
        <p:spPr/>
        <p:txBody>
          <a:bodyPr/>
          <a:lstStyle/>
          <a:p>
            <a:r>
              <a:rPr lang="en-US" smtClean="0"/>
              <a:t>(C)2013 Roi Yehoshua</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30123591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8" name="Rectangle 7"/>
          <p:cNvSpPr/>
          <p:nvPr/>
        </p:nvSpPr>
        <p:spPr>
          <a:xfrm>
            <a:off x="228600" y="152400"/>
            <a:ext cx="8686800" cy="6400800"/>
          </a:xfrm>
          <a:prstGeom prst="rect">
            <a:avLst/>
          </a:prstGeom>
          <a:solidFill>
            <a:schemeClr val="bg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laceholder 1"/>
          <p:cNvSpPr>
            <a:spLocks noGrp="1"/>
          </p:cNvSpPr>
          <p:nvPr>
            <p:ph type="title"/>
          </p:nvPr>
        </p:nvSpPr>
        <p:spPr>
          <a:xfrm>
            <a:off x="228600" y="193841"/>
            <a:ext cx="8686800" cy="949159"/>
          </a:xfrm>
          <a:prstGeom prst="rect">
            <a:avLst/>
          </a:prstGeom>
          <a:noFill/>
          <a:effectLst>
            <a:glow rad="63500">
              <a:schemeClr val="accent5">
                <a:satMod val="175000"/>
                <a:alpha val="40000"/>
              </a:schemeClr>
            </a:glow>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219200"/>
            <a:ext cx="8686800" cy="5359400"/>
          </a:xfrm>
          <a:prstGeom prst="rect">
            <a:avLst/>
          </a:prstGeom>
          <a:noFill/>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28600" y="6578600"/>
            <a:ext cx="2133600" cy="2794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he-IL" smtClean="0"/>
              <a:t>December 21, 2010</a:t>
            </a:r>
            <a:endParaRPr lang="en-US"/>
          </a:p>
        </p:txBody>
      </p:sp>
      <p:sp>
        <p:nvSpPr>
          <p:cNvPr id="5" name="Footer Placeholder 4"/>
          <p:cNvSpPr>
            <a:spLocks noGrp="1"/>
          </p:cNvSpPr>
          <p:nvPr>
            <p:ph type="ftr" sz="quarter" idx="3"/>
          </p:nvPr>
        </p:nvSpPr>
        <p:spPr>
          <a:xfrm>
            <a:off x="3124200" y="6578600"/>
            <a:ext cx="2895600" cy="2794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(C)2013 Roi Yehoshua</a:t>
            </a:r>
            <a:endParaRPr lang="en-US" dirty="0"/>
          </a:p>
        </p:txBody>
      </p:sp>
      <p:sp>
        <p:nvSpPr>
          <p:cNvPr id="6" name="Slide Number Placeholder 5"/>
          <p:cNvSpPr>
            <a:spLocks noGrp="1"/>
          </p:cNvSpPr>
          <p:nvPr>
            <p:ph type="sldNum" sz="quarter" idx="4"/>
          </p:nvPr>
        </p:nvSpPr>
        <p:spPr>
          <a:xfrm>
            <a:off x="6777789" y="6578600"/>
            <a:ext cx="2133600" cy="279400"/>
          </a:xfrm>
          <a:prstGeom prst="rect">
            <a:avLst/>
          </a:prstGeom>
        </p:spPr>
        <p:txBody>
          <a:bodyPr vert="horz" lIns="91440" tIns="45720" rIns="91440" bIns="45720" rtlCol="0" anchor="ctr"/>
          <a:lstStyle>
            <a:lvl1pPr algn="r">
              <a:defRPr sz="1200">
                <a:solidFill>
                  <a:schemeClr val="tx1">
                    <a:tint val="75000"/>
                  </a:schemeClr>
                </a:solidFill>
              </a:defRPr>
            </a:lvl1p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1735115495"/>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000" b="0" kern="1200">
          <a:solidFill>
            <a:schemeClr val="tx1"/>
          </a:solidFill>
          <a:effectLst>
            <a:glow rad="63500">
              <a:schemeClr val="accent1">
                <a:satMod val="175000"/>
                <a:alpha val="40000"/>
              </a:schemeClr>
            </a:glow>
            <a:outerShdw blurRad="50800" dist="38100" dir="2700000" algn="tl"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oiyeho@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docs.ros.org/api/sensor_msgs/html/msg/PointCloud2.html" TargetMode="External"/><Relationship Id="rId2" Type="http://schemas.openxmlformats.org/officeDocument/2006/relationships/hyperlink" Target="http://docs.ros.org/api/nav_msgs/html/msg/Path.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probabilistic-robotics.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iki.ros.org/navf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iki.ros.org/fake_localization"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ocs.ros.org/api/nav_msgs/html/msg/Path.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iki.ros.org/base_local_plann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cs.washington.edu/ai/Mobile_Robotics/postscripts/colli-ieee.ps.gz" TargetMode="External"/><Relationship Id="rId2" Type="http://schemas.openxmlformats.org/officeDocument/2006/relationships/hyperlink" Target="http://pub1.willowgarage.com/apubdb_html/files_upload/8.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430212" y="2667000"/>
            <a:ext cx="8408988" cy="1143000"/>
          </a:xfrm>
        </p:spPr>
        <p:txBody>
          <a:bodyPr>
            <a:normAutofit/>
          </a:bodyPr>
          <a:lstStyle/>
          <a:p>
            <a:pPr algn="ctr"/>
            <a:r>
              <a:rPr lang="en-US" sz="5400" dirty="0" smtClean="0"/>
              <a:t>ROS - Lesson 6</a:t>
            </a:r>
            <a:endParaRPr lang="en-US" sz="5400" b="1" dirty="0"/>
          </a:p>
        </p:txBody>
      </p:sp>
      <p:pic>
        <p:nvPicPr>
          <p:cNvPr id="47108" name="Picture 4" descr="http://www1.biu.ac.il/images/Logo-BIU10-E.bmp"/>
          <p:cNvPicPr>
            <a:picLocks noChangeAspect="1" noChangeArrowheads="1"/>
          </p:cNvPicPr>
          <p:nvPr/>
        </p:nvPicPr>
        <p:blipFill>
          <a:blip r:embed="rId2" cstate="print"/>
          <a:srcRect/>
          <a:stretch>
            <a:fillRect/>
          </a:stretch>
        </p:blipFill>
        <p:spPr bwMode="auto">
          <a:xfrm>
            <a:off x="6019800" y="228600"/>
            <a:ext cx="2626877" cy="1600200"/>
          </a:xfrm>
          <a:prstGeom prst="rect">
            <a:avLst/>
          </a:prstGeom>
          <a:noFill/>
        </p:spPr>
      </p:pic>
      <p:sp>
        <p:nvSpPr>
          <p:cNvPr id="7" name="Subtitle 2"/>
          <p:cNvSpPr>
            <a:spLocks noGrp="1"/>
          </p:cNvSpPr>
          <p:nvPr>
            <p:ph type="subTitle" idx="1"/>
          </p:nvPr>
        </p:nvSpPr>
        <p:spPr>
          <a:xfrm>
            <a:off x="228600" y="5181600"/>
            <a:ext cx="8915400" cy="1371600"/>
          </a:xfrm>
        </p:spPr>
        <p:txBody>
          <a:bodyPr>
            <a:normAutofit fontScale="92500" lnSpcReduction="20000"/>
          </a:bodyPr>
          <a:lstStyle/>
          <a:p>
            <a:pPr algn="l"/>
            <a:r>
              <a:rPr lang="en-US" dirty="0" smtClean="0"/>
              <a:t>Teaching Assistant: </a:t>
            </a:r>
            <a:r>
              <a:rPr lang="en-US" dirty="0" err="1" smtClean="0"/>
              <a:t>Roi</a:t>
            </a:r>
            <a:r>
              <a:rPr lang="en-US" dirty="0" smtClean="0"/>
              <a:t> </a:t>
            </a:r>
            <a:r>
              <a:rPr lang="en-US" dirty="0" err="1" smtClean="0"/>
              <a:t>Yehoshua</a:t>
            </a:r>
            <a:endParaRPr lang="en-US" dirty="0" smtClean="0"/>
          </a:p>
          <a:p>
            <a:pPr algn="l"/>
            <a:r>
              <a:rPr lang="en-US" dirty="0" smtClean="0">
                <a:hlinkClick r:id="rId3"/>
              </a:rPr>
              <a:t>roiyeho@gmail.com</a:t>
            </a:r>
            <a:endParaRPr lang="en-US" dirty="0" smtClean="0"/>
          </a:p>
          <a:p>
            <a:pPr algn="l"/>
            <a:r>
              <a:rPr lang="en-US" dirty="0" smtClean="0"/>
              <a:t>	</a:t>
            </a:r>
          </a:p>
          <a:p>
            <a:pPr algn="l"/>
            <a:endParaRPr lang="en-US" dirty="0" smtClean="0"/>
          </a:p>
          <a:p>
            <a:pPr algn="l"/>
            <a:endParaRPr lang="en-US" dirty="0" smtClean="0"/>
          </a:p>
          <a:p>
            <a:pPr algn="l"/>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Trajectory Rollout Algorithm</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Discretely sample in the robot's control space (</a:t>
            </a:r>
            <a:r>
              <a:rPr lang="en-US" dirty="0" err="1" smtClean="0"/>
              <a:t>dx,dy,dθ</a:t>
            </a:r>
            <a:r>
              <a:rPr lang="en-US" dirty="0" smtClean="0"/>
              <a:t>)</a:t>
            </a:r>
          </a:p>
          <a:p>
            <a:pPr marL="514350" indent="-514350">
              <a:buFont typeface="+mj-lt"/>
              <a:buAutoNum type="arabicPeriod"/>
            </a:pPr>
            <a:r>
              <a:rPr lang="en-US" dirty="0" smtClean="0"/>
              <a:t>For each sampled velocity, perform forward simulation from the robot's current state to predict what would happen if the sampled velocity were applied for some (short) period of time.</a:t>
            </a:r>
          </a:p>
          <a:p>
            <a:pPr marL="514350" indent="-514350">
              <a:buFont typeface="+mj-lt"/>
              <a:buAutoNum type="arabicPeriod"/>
            </a:pPr>
            <a:r>
              <a:rPr lang="en-US" dirty="0" smtClean="0"/>
              <a:t>Evaluate each trajectory resulting from the forward simulation, using a metric that incorporates characteristics such as: proximity to obstacles, proximity to the goal, proximity to the global path, and speed. </a:t>
            </a:r>
          </a:p>
          <a:p>
            <a:pPr marL="514350" indent="-514350">
              <a:buFont typeface="+mj-lt"/>
              <a:buAutoNum type="arabicPeriod"/>
            </a:pPr>
            <a:r>
              <a:rPr lang="en-US" dirty="0" smtClean="0"/>
              <a:t>Discard illegal trajectories (those that collide with obstacles).</a:t>
            </a:r>
          </a:p>
          <a:p>
            <a:pPr marL="514350" indent="-514350">
              <a:buFont typeface="+mj-lt"/>
              <a:buAutoNum type="arabicPeriod"/>
            </a:pPr>
            <a:r>
              <a:rPr lang="en-US" dirty="0" smtClean="0"/>
              <a:t>Pick the highest-scoring trajectory and send the associated velocity to the mobile base.</a:t>
            </a:r>
          </a:p>
          <a:p>
            <a:pPr marL="514350" indent="-514350">
              <a:buFont typeface="+mj-lt"/>
              <a:buAutoNum type="arabicPeriod"/>
            </a:pPr>
            <a:r>
              <a:rPr lang="en-US" dirty="0" smtClean="0"/>
              <a:t>Rinse and repeat.</a:t>
            </a:r>
          </a:p>
          <a:p>
            <a:endParaRPr lang="en-US" dirty="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Trajectory Rollout Algorithm</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36866" name="Picture 2" descr="local_plan.png"/>
          <p:cNvPicPr>
            <a:picLocks noChangeAspect="1" noChangeArrowheads="1"/>
          </p:cNvPicPr>
          <p:nvPr/>
        </p:nvPicPr>
        <p:blipFill>
          <a:blip r:embed="rId2" cstate="print"/>
          <a:srcRect/>
          <a:stretch>
            <a:fillRect/>
          </a:stretch>
        </p:blipFill>
        <p:spPr bwMode="auto">
          <a:xfrm>
            <a:off x="1143000" y="1524000"/>
            <a:ext cx="7143750" cy="3943350"/>
          </a:xfrm>
          <a:prstGeom prst="rect">
            <a:avLst/>
          </a:prstGeom>
          <a:noFill/>
        </p:spPr>
      </p:pic>
      <p:sp>
        <p:nvSpPr>
          <p:cNvPr id="7" name="Rectangle 6"/>
          <p:cNvSpPr/>
          <p:nvPr/>
        </p:nvSpPr>
        <p:spPr>
          <a:xfrm>
            <a:off x="685800" y="5943600"/>
            <a:ext cx="7086600" cy="369332"/>
          </a:xfrm>
          <a:prstGeom prst="rect">
            <a:avLst/>
          </a:prstGeom>
        </p:spPr>
        <p:txBody>
          <a:bodyPr wrap="square">
            <a:spAutoFit/>
          </a:bodyPr>
          <a:lstStyle/>
          <a:p>
            <a:r>
              <a:rPr lang="en-US" dirty="0" smtClean="0"/>
              <a:t>Taken from ROS Wiki</a:t>
            </a:r>
            <a:endParaRPr lang="he-IL"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DWA</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DWA</a:t>
            </a:r>
            <a:r>
              <a:rPr lang="en-US" dirty="0" smtClean="0"/>
              <a:t> (Dynamic Window Algorithm) differs from Trajectory Rollout in how the robot's control space is sampled. </a:t>
            </a:r>
          </a:p>
          <a:p>
            <a:r>
              <a:rPr lang="en-US" dirty="0" smtClean="0"/>
              <a:t>Trajectory Rollout samples from the set of achievable velocities over the entire forward simulation period given the acceleration limits of the robot, while DWA samples from the set of achievable velocities for just one simulation step given the acceleration limits of the robot.</a:t>
            </a:r>
          </a:p>
          <a:p>
            <a:r>
              <a:rPr lang="en-US" dirty="0" smtClean="0"/>
              <a:t>DWA is a more efficient algorithm because it samples a smaller space, but may be outperformed by Trajectory Rollout for robots with low acceleration limits because DWA does not forward simulate constant accelerations.</a:t>
            </a:r>
          </a:p>
          <a:p>
            <a:r>
              <a:rPr lang="en-US" dirty="0" smtClean="0"/>
              <a:t>In practice, DWA and Trajectory Rollout perform comparably and thus it is recommend to use of DWA for its efficiency gains.</a:t>
            </a:r>
            <a:endParaRPr lang="en-US" dirty="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Grid</a:t>
            </a:r>
            <a:endParaRPr lang="en-US" dirty="0"/>
          </a:p>
        </p:txBody>
      </p:sp>
      <p:sp>
        <p:nvSpPr>
          <p:cNvPr id="3" name="Content Placeholder 2"/>
          <p:cNvSpPr>
            <a:spLocks noGrp="1"/>
          </p:cNvSpPr>
          <p:nvPr>
            <p:ph idx="1"/>
          </p:nvPr>
        </p:nvSpPr>
        <p:spPr/>
        <p:txBody>
          <a:bodyPr>
            <a:normAutofit lnSpcReduction="10000"/>
          </a:bodyPr>
          <a:lstStyle/>
          <a:p>
            <a:r>
              <a:rPr lang="en-US" dirty="0" smtClean="0"/>
              <a:t>In order to score trajectories efficiently, a Map Grid is used. </a:t>
            </a:r>
          </a:p>
          <a:p>
            <a:r>
              <a:rPr lang="en-US" dirty="0" smtClean="0"/>
              <a:t>For each control cycle, a grid is created around the robot (the size of the local </a:t>
            </a:r>
            <a:r>
              <a:rPr lang="en-US" dirty="0" err="1" smtClean="0"/>
              <a:t>costmap</a:t>
            </a:r>
            <a:r>
              <a:rPr lang="en-US" dirty="0" smtClean="0"/>
              <a:t>), and the global path is mapped onto this area. </a:t>
            </a:r>
          </a:p>
          <a:p>
            <a:r>
              <a:rPr lang="en-US" dirty="0" smtClean="0"/>
              <a:t>This means certain of the grid cells will be marked with distance 0 to a path point, and distance 0 to the goal. </a:t>
            </a:r>
          </a:p>
          <a:p>
            <a:r>
              <a:rPr lang="en-US" dirty="0" smtClean="0"/>
              <a:t>A propagation algorithm then efficiently marks all other cells with their Manhattan distance to the closest of the points marked with zero.</a:t>
            </a:r>
            <a:endParaRPr lang="en-US" dirty="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Oscillation Suppression</a:t>
            </a:r>
          </a:p>
        </p:txBody>
      </p:sp>
      <p:sp>
        <p:nvSpPr>
          <p:cNvPr id="3" name="Content Placeholder 2"/>
          <p:cNvSpPr>
            <a:spLocks noGrp="1"/>
          </p:cNvSpPr>
          <p:nvPr>
            <p:ph idx="1"/>
          </p:nvPr>
        </p:nvSpPr>
        <p:spPr/>
        <p:txBody>
          <a:bodyPr>
            <a:normAutofit/>
          </a:bodyPr>
          <a:lstStyle/>
          <a:p>
            <a:r>
              <a:rPr lang="en-US" dirty="0" smtClean="0"/>
              <a:t>Oscillation occur when in either of the x, y, or theta dimensions, positive and negative values are chosen consecutively. </a:t>
            </a:r>
          </a:p>
          <a:p>
            <a:r>
              <a:rPr lang="en-US" dirty="0" smtClean="0"/>
              <a:t>To prevent oscillations, when the robot moves in any direction, for the next cycles the opposite direction is marked invalid, until the robot has moved beyond a certain distance from the position where the flag was set.</a:t>
            </a:r>
            <a:endParaRPr lang="en-US" dirty="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Local Planner Published Topics</a:t>
            </a:r>
            <a:endParaRPr lang="en-US" dirty="0"/>
          </a:p>
        </p:txBody>
      </p:sp>
      <p:sp>
        <p:nvSpPr>
          <p:cNvPr id="3" name="Content Placeholder 2"/>
          <p:cNvSpPr>
            <a:spLocks noGrp="1"/>
          </p:cNvSpPr>
          <p:nvPr>
            <p:ph idx="1"/>
          </p:nvPr>
        </p:nvSpPr>
        <p:spPr/>
        <p:txBody>
          <a:bodyPr>
            <a:normAutofit lnSpcReduction="10000"/>
          </a:bodyPr>
          <a:lstStyle/>
          <a:p>
            <a:r>
              <a:rPr lang="en-US" b="1" dirty="0" err="1" smtClean="0"/>
              <a:t>global_plan</a:t>
            </a:r>
            <a:endParaRPr lang="en-US" b="1" dirty="0" smtClean="0"/>
          </a:p>
          <a:p>
            <a:pPr lvl="1"/>
            <a:r>
              <a:rPr lang="en-US" dirty="0" smtClean="0"/>
              <a:t>The portion of the global plan that the local planner is currently attempting to follow</a:t>
            </a:r>
          </a:p>
          <a:p>
            <a:pPr lvl="1"/>
            <a:r>
              <a:rPr lang="en-US" dirty="0" smtClean="0"/>
              <a:t>Message Type: </a:t>
            </a:r>
            <a:r>
              <a:rPr lang="en-US" dirty="0" err="1" smtClean="0">
                <a:hlinkClick r:id="rId2"/>
              </a:rPr>
              <a:t>nav_msgs</a:t>
            </a:r>
            <a:r>
              <a:rPr lang="en-US" dirty="0" smtClean="0">
                <a:hlinkClick r:id="rId2"/>
              </a:rPr>
              <a:t>/Path</a:t>
            </a:r>
            <a:endParaRPr lang="en-US" dirty="0" smtClean="0"/>
          </a:p>
          <a:p>
            <a:r>
              <a:rPr lang="en-US" b="1" dirty="0" err="1" smtClean="0"/>
              <a:t>local_plan</a:t>
            </a:r>
            <a:endParaRPr lang="en-US" b="1" dirty="0" smtClean="0"/>
          </a:p>
          <a:p>
            <a:pPr lvl="1"/>
            <a:r>
              <a:rPr lang="en-US" dirty="0" smtClean="0"/>
              <a:t>The local plan or trajectory that scored the highest on the last cycle</a:t>
            </a:r>
          </a:p>
          <a:p>
            <a:pPr lvl="1"/>
            <a:r>
              <a:rPr lang="en-US" dirty="0" smtClean="0"/>
              <a:t>Message Type: </a:t>
            </a:r>
            <a:r>
              <a:rPr lang="en-US" dirty="0" err="1" smtClean="0">
                <a:hlinkClick r:id="rId2"/>
              </a:rPr>
              <a:t>nav_msgs</a:t>
            </a:r>
            <a:r>
              <a:rPr lang="en-US" dirty="0" smtClean="0">
                <a:hlinkClick r:id="rId2"/>
              </a:rPr>
              <a:t>/Path</a:t>
            </a:r>
            <a:endParaRPr lang="en-US" dirty="0" smtClean="0"/>
          </a:p>
          <a:p>
            <a:r>
              <a:rPr lang="en-US" b="1" dirty="0" err="1" smtClean="0"/>
              <a:t>cost_cloud</a:t>
            </a:r>
            <a:endParaRPr lang="en-US" b="1" dirty="0" smtClean="0"/>
          </a:p>
          <a:p>
            <a:pPr lvl="1"/>
            <a:r>
              <a:rPr lang="en-US" dirty="0" smtClean="0"/>
              <a:t>The cost grid used for planning</a:t>
            </a:r>
          </a:p>
          <a:p>
            <a:pPr lvl="1"/>
            <a:r>
              <a:rPr lang="en-US" dirty="0" smtClean="0"/>
              <a:t>Message Type: </a:t>
            </a:r>
            <a:r>
              <a:rPr lang="en-US" dirty="0" err="1" smtClean="0">
                <a:hlinkClick r:id="rId3"/>
              </a:rPr>
              <a:t>sensor_msgs</a:t>
            </a:r>
            <a:r>
              <a:rPr lang="en-US" dirty="0" smtClean="0">
                <a:hlinkClick r:id="rId3"/>
              </a:rPr>
              <a:t>/PointCloud2</a:t>
            </a:r>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Local Planner Parameters</a:t>
            </a:r>
            <a:endParaRPr lang="en-US" dirty="0"/>
          </a:p>
        </p:txBody>
      </p:sp>
      <p:sp>
        <p:nvSpPr>
          <p:cNvPr id="3" name="Content Placeholder 2"/>
          <p:cNvSpPr>
            <a:spLocks noGrp="1"/>
          </p:cNvSpPr>
          <p:nvPr>
            <p:ph idx="1"/>
          </p:nvPr>
        </p:nvSpPr>
        <p:spPr/>
        <p:txBody>
          <a:bodyPr>
            <a:normAutofit fontScale="92500"/>
          </a:bodyPr>
          <a:lstStyle/>
          <a:p>
            <a:r>
              <a:rPr lang="en-US" dirty="0" smtClean="0"/>
              <a:t>There are a large number of ROS Parameters that can be set to customize the behavior of the </a:t>
            </a:r>
            <a:r>
              <a:rPr lang="en-US" dirty="0" err="1" smtClean="0"/>
              <a:t>base_local_planner</a:t>
            </a:r>
            <a:r>
              <a:rPr lang="en-US" dirty="0" smtClean="0"/>
              <a:t>::</a:t>
            </a:r>
            <a:r>
              <a:rPr lang="en-US" dirty="0" err="1" smtClean="0"/>
              <a:t>TrajectoryPlannerROS</a:t>
            </a:r>
            <a:r>
              <a:rPr lang="en-US" dirty="0" smtClean="0"/>
              <a:t> wrapper. </a:t>
            </a:r>
          </a:p>
          <a:p>
            <a:r>
              <a:rPr lang="en-US" dirty="0" smtClean="0"/>
              <a:t>These parameters are grouped into several categories:</a:t>
            </a:r>
          </a:p>
          <a:p>
            <a:pPr lvl="1"/>
            <a:r>
              <a:rPr lang="en-US" dirty="0" smtClean="0"/>
              <a:t>robot configuration</a:t>
            </a:r>
          </a:p>
          <a:p>
            <a:pPr lvl="1"/>
            <a:r>
              <a:rPr lang="en-US" dirty="0" smtClean="0"/>
              <a:t>goal tolerance</a:t>
            </a:r>
          </a:p>
          <a:p>
            <a:pPr lvl="1"/>
            <a:r>
              <a:rPr lang="en-US" dirty="0" smtClean="0"/>
              <a:t>forward simulation</a:t>
            </a:r>
          </a:p>
          <a:p>
            <a:pPr lvl="1"/>
            <a:r>
              <a:rPr lang="en-US" dirty="0" smtClean="0"/>
              <a:t>trajectory scoring</a:t>
            </a:r>
          </a:p>
          <a:p>
            <a:pPr lvl="1"/>
            <a:r>
              <a:rPr lang="en-US" dirty="0" smtClean="0"/>
              <a:t>oscillation prevention</a:t>
            </a:r>
          </a:p>
          <a:p>
            <a:pPr lvl="1"/>
            <a:r>
              <a:rPr lang="en-US" dirty="0" smtClean="0"/>
              <a:t>global plan</a:t>
            </a:r>
            <a:endParaRPr lang="en-US" dirty="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 Configuration Parameters (1)</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graphicFrame>
        <p:nvGraphicFramePr>
          <p:cNvPr id="7" name="Table 6"/>
          <p:cNvGraphicFramePr>
            <a:graphicFrameLocks noGrp="1"/>
          </p:cNvGraphicFramePr>
          <p:nvPr/>
        </p:nvGraphicFramePr>
        <p:xfrm>
          <a:off x="762000" y="1447800"/>
          <a:ext cx="7772399" cy="4663440"/>
        </p:xfrm>
        <a:graphic>
          <a:graphicData uri="http://schemas.openxmlformats.org/drawingml/2006/table">
            <a:tbl>
              <a:tblPr rtl="1" firstRow="1" bandRow="1">
                <a:tableStyleId>{5C22544A-7EE6-4342-B048-85BDC9FD1C3A}</a:tableStyleId>
              </a:tblPr>
              <a:tblGrid>
                <a:gridCol w="929639"/>
                <a:gridCol w="4983480"/>
                <a:gridCol w="1859280"/>
              </a:tblGrid>
              <a:tr h="370840">
                <a:tc>
                  <a:txBody>
                    <a:bodyPr/>
                    <a:lstStyle/>
                    <a:p>
                      <a:pPr rtl="1"/>
                      <a:r>
                        <a:rPr lang="en-US" dirty="0" smtClean="0"/>
                        <a:t>Default</a:t>
                      </a:r>
                      <a:endParaRPr lang="he-IL" dirty="0"/>
                    </a:p>
                  </a:txBody>
                  <a:tcPr/>
                </a:tc>
                <a:tc>
                  <a:txBody>
                    <a:bodyPr/>
                    <a:lstStyle/>
                    <a:p>
                      <a:pPr rtl="1"/>
                      <a:r>
                        <a:rPr lang="en-US" dirty="0" smtClean="0"/>
                        <a:t>Description</a:t>
                      </a:r>
                      <a:endParaRPr lang="he-IL" dirty="0"/>
                    </a:p>
                  </a:txBody>
                  <a:tcPr/>
                </a:tc>
                <a:tc>
                  <a:txBody>
                    <a:bodyPr/>
                    <a:lstStyle/>
                    <a:p>
                      <a:pPr rtl="1"/>
                      <a:r>
                        <a:rPr lang="en-US" dirty="0" smtClean="0"/>
                        <a:t>Parameter</a:t>
                      </a:r>
                      <a:endParaRPr lang="he-IL" dirty="0"/>
                    </a:p>
                  </a:txBody>
                  <a:tcPr/>
                </a:tc>
              </a:tr>
              <a:tr h="391160">
                <a:tc>
                  <a:txBody>
                    <a:bodyPr/>
                    <a:lstStyle/>
                    <a:p>
                      <a:pPr rtl="1"/>
                      <a:r>
                        <a:rPr lang="en-US" sz="1600" dirty="0" smtClean="0"/>
                        <a:t>2.5</a:t>
                      </a:r>
                      <a:endParaRPr lang="he-IL" sz="1600" dirty="0"/>
                    </a:p>
                  </a:txBody>
                  <a:tcPr/>
                </a:tc>
                <a:tc>
                  <a:txBody>
                    <a:bodyPr/>
                    <a:lstStyle/>
                    <a:p>
                      <a:r>
                        <a:rPr lang="en-US" sz="1600" b="0" i="0" kern="1200" dirty="0" smtClean="0">
                          <a:solidFill>
                            <a:schemeClr val="dk1"/>
                          </a:solidFill>
                          <a:latin typeface="+mn-lt"/>
                          <a:ea typeface="+mn-ea"/>
                          <a:cs typeface="+mn-cs"/>
                        </a:rPr>
                        <a:t>The x acceleration limit of the robot in meters/sec^2</a:t>
                      </a:r>
                      <a:endParaRPr lang="en-US" sz="1600" b="0" i="0" kern="1200" dirty="0">
                        <a:solidFill>
                          <a:schemeClr val="dk1"/>
                        </a:solidFill>
                        <a:latin typeface="+mn-lt"/>
                        <a:ea typeface="+mn-ea"/>
                        <a:cs typeface="+mn-cs"/>
                      </a:endParaRPr>
                    </a:p>
                  </a:txBody>
                  <a:tcPr/>
                </a:tc>
                <a:tc>
                  <a:txBody>
                    <a:bodyPr/>
                    <a:lstStyle/>
                    <a:p>
                      <a:pPr rtl="1"/>
                      <a:r>
                        <a:rPr lang="en-US" sz="1600" b="0" i="0" kern="1200" dirty="0" err="1" smtClean="0">
                          <a:solidFill>
                            <a:schemeClr val="dk1"/>
                          </a:solidFill>
                          <a:latin typeface="+mn-lt"/>
                          <a:ea typeface="+mn-ea"/>
                          <a:cs typeface="+mn-cs"/>
                        </a:rPr>
                        <a:t>acc_lim_x</a:t>
                      </a:r>
                      <a:endParaRPr lang="he-IL" sz="1600" dirty="0"/>
                    </a:p>
                  </a:txBody>
                  <a:tcPr/>
                </a:tc>
              </a:tr>
              <a:tr h="381000">
                <a:tc>
                  <a:txBody>
                    <a:bodyPr/>
                    <a:lstStyle/>
                    <a:p>
                      <a:pPr rtl="1"/>
                      <a:r>
                        <a:rPr lang="en-US" sz="1600" dirty="0" smtClean="0"/>
                        <a:t>2.5</a:t>
                      </a:r>
                      <a:endParaRPr lang="he-IL" sz="1600" dirty="0"/>
                    </a:p>
                  </a:txBody>
                  <a:tcPr/>
                </a:tc>
                <a:tc>
                  <a:txBody>
                    <a:bodyPr/>
                    <a:lstStyle/>
                    <a:p>
                      <a:r>
                        <a:rPr lang="en-US" sz="1600" b="0" i="0" kern="1200" dirty="0" smtClean="0">
                          <a:solidFill>
                            <a:schemeClr val="dk1"/>
                          </a:solidFill>
                          <a:latin typeface="+mn-lt"/>
                          <a:ea typeface="+mn-ea"/>
                          <a:cs typeface="+mn-cs"/>
                        </a:rPr>
                        <a:t>The y acceleration limit of the robot in meters/sec^2</a:t>
                      </a:r>
                      <a:endParaRPr lang="en-US" sz="1600" b="0" i="0" kern="1200" dirty="0">
                        <a:solidFill>
                          <a:schemeClr val="dk1"/>
                        </a:solidFill>
                        <a:latin typeface="+mn-lt"/>
                        <a:ea typeface="+mn-ea"/>
                        <a:cs typeface="+mn-cs"/>
                      </a:endParaRP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dirty="0" err="1" smtClean="0"/>
                        <a:t>acc_lim_y</a:t>
                      </a:r>
                      <a:r>
                        <a:rPr lang="en-US" sz="1600" b="0" i="0" kern="1200" dirty="0" smtClean="0">
                          <a:solidFill>
                            <a:schemeClr val="dk1"/>
                          </a:solidFill>
                          <a:latin typeface="+mn-lt"/>
                          <a:ea typeface="+mn-ea"/>
                          <a:cs typeface="+mn-cs"/>
                        </a:rPr>
                        <a:t> </a:t>
                      </a:r>
                      <a:endParaRPr lang="he-IL" sz="1600" dirty="0"/>
                    </a:p>
                  </a:txBody>
                  <a:tcPr/>
                </a:tc>
              </a:tr>
              <a:tr h="614680">
                <a:tc>
                  <a:txBody>
                    <a:bodyPr/>
                    <a:lstStyle/>
                    <a:p>
                      <a:pPr rtl="1"/>
                      <a:r>
                        <a:rPr lang="en-US" sz="1600" dirty="0" smtClean="0"/>
                        <a:t>3.2</a:t>
                      </a:r>
                      <a:endParaRPr lang="he-IL" sz="1600" dirty="0"/>
                    </a:p>
                  </a:txBody>
                  <a:tcPr/>
                </a:tc>
                <a:tc>
                  <a:txBody>
                    <a:bodyPr/>
                    <a:lstStyle/>
                    <a:p>
                      <a:r>
                        <a:rPr lang="en-US" sz="1600" b="0" i="0" kern="1200" dirty="0" smtClean="0">
                          <a:solidFill>
                            <a:schemeClr val="dk1"/>
                          </a:solidFill>
                          <a:latin typeface="+mn-lt"/>
                          <a:ea typeface="+mn-ea"/>
                          <a:cs typeface="+mn-cs"/>
                        </a:rPr>
                        <a:t>The rotational acceleration limit of the robot in radians/sec^2</a:t>
                      </a:r>
                      <a:endParaRPr lang="en-US" sz="1600" b="0" i="0" kern="1200" dirty="0">
                        <a:solidFill>
                          <a:schemeClr val="dk1"/>
                        </a:solidFill>
                        <a:latin typeface="+mn-lt"/>
                        <a:ea typeface="+mn-ea"/>
                        <a:cs typeface="+mn-cs"/>
                      </a:endParaRPr>
                    </a:p>
                  </a:txBody>
                  <a:tcPr/>
                </a:tc>
                <a:tc>
                  <a:txBody>
                    <a:bodyPr/>
                    <a:lstStyle/>
                    <a:p>
                      <a:pPr rtl="1"/>
                      <a:r>
                        <a:rPr lang="en-US" sz="1600" b="0" i="0" kern="1200" dirty="0" err="1" smtClean="0">
                          <a:solidFill>
                            <a:schemeClr val="dk1"/>
                          </a:solidFill>
                          <a:latin typeface="+mn-lt"/>
                          <a:ea typeface="+mn-ea"/>
                          <a:cs typeface="+mn-cs"/>
                        </a:rPr>
                        <a:t>acc_lim_th</a:t>
                      </a:r>
                      <a:endParaRPr lang="he-IL" sz="1600" dirty="0"/>
                    </a:p>
                  </a:txBody>
                  <a:tcPr/>
                </a:tc>
              </a:tr>
              <a:tr h="528320">
                <a:tc>
                  <a:txBody>
                    <a:bodyPr/>
                    <a:lstStyle/>
                    <a:p>
                      <a:pPr rtl="1"/>
                      <a:r>
                        <a:rPr lang="en-US" sz="1600" dirty="0" smtClean="0"/>
                        <a:t>0.5</a:t>
                      </a:r>
                      <a:endParaRPr lang="he-IL" sz="1600" dirty="0"/>
                    </a:p>
                  </a:txBody>
                  <a:tcPr/>
                </a:tc>
                <a:tc>
                  <a:txBody>
                    <a:bodyPr/>
                    <a:lstStyle/>
                    <a:p>
                      <a:r>
                        <a:rPr lang="en-US" sz="1600" b="0" i="0" kern="1200" dirty="0" smtClean="0">
                          <a:solidFill>
                            <a:schemeClr val="dk1"/>
                          </a:solidFill>
                          <a:latin typeface="+mn-lt"/>
                          <a:ea typeface="+mn-ea"/>
                          <a:cs typeface="+mn-cs"/>
                        </a:rPr>
                        <a:t>The maximum forward velocity allowed for the base in meters/sec</a:t>
                      </a:r>
                      <a:endParaRPr lang="he-IL" sz="1600" dirty="0"/>
                    </a:p>
                  </a:txBody>
                  <a:tcPr/>
                </a:tc>
                <a:tc>
                  <a:txBody>
                    <a:bodyPr/>
                    <a:lstStyle/>
                    <a:p>
                      <a:pPr rtl="1"/>
                      <a:r>
                        <a:rPr lang="en-US" sz="1600" b="0" i="0" kern="1200" dirty="0" err="1" smtClean="0">
                          <a:solidFill>
                            <a:schemeClr val="dk1"/>
                          </a:solidFill>
                          <a:latin typeface="+mn-lt"/>
                          <a:ea typeface="+mn-ea"/>
                          <a:cs typeface="+mn-cs"/>
                        </a:rPr>
                        <a:t>max_vel_x</a:t>
                      </a:r>
                      <a:endParaRPr lang="he-IL" sz="1600" dirty="0"/>
                    </a:p>
                  </a:txBody>
                  <a:tcPr/>
                </a:tc>
              </a:tr>
              <a:tr h="1168400">
                <a:tc>
                  <a:txBody>
                    <a:bodyPr/>
                    <a:lstStyle/>
                    <a:p>
                      <a:pPr rtl="1"/>
                      <a:r>
                        <a:rPr lang="en-US" sz="1600" dirty="0" smtClean="0"/>
                        <a:t>0.1</a:t>
                      </a:r>
                      <a:endParaRPr lang="he-IL" sz="1600" dirty="0"/>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latin typeface="+mn-lt"/>
                          <a:ea typeface="+mn-ea"/>
                          <a:cs typeface="+mn-cs"/>
                        </a:rPr>
                        <a:t>The minimum forward velocity allowed for the base in meters/sec. It is useful to specify this to guarantee that velocity commands sent to a mobile base are high enough to allow the base to overcome friction.</a:t>
                      </a:r>
                      <a:endParaRPr lang="he-IL" sz="1600" dirty="0"/>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b="0" i="0" kern="1200" dirty="0" err="1" smtClean="0">
                          <a:solidFill>
                            <a:schemeClr val="dk1"/>
                          </a:solidFill>
                          <a:latin typeface="+mn-lt"/>
                          <a:ea typeface="+mn-ea"/>
                          <a:cs typeface="+mn-cs"/>
                        </a:rPr>
                        <a:t>min_vel_x</a:t>
                      </a:r>
                      <a:endParaRPr lang="he-IL" sz="1600" dirty="0" smtClean="0"/>
                    </a:p>
                    <a:p>
                      <a:pPr rtl="1"/>
                      <a:endParaRPr lang="he-IL" sz="1600" dirty="0"/>
                    </a:p>
                  </a:txBody>
                  <a:tcPr/>
                </a:tc>
              </a:tr>
              <a:tr h="457200">
                <a:tc>
                  <a:txBody>
                    <a:bodyPr/>
                    <a:lstStyle/>
                    <a:p>
                      <a:pPr rtl="1"/>
                      <a:r>
                        <a:rPr lang="en-US" sz="1600" dirty="0" smtClean="0"/>
                        <a:t>1.0</a:t>
                      </a:r>
                      <a:endParaRPr lang="he-IL" sz="1600" dirty="0"/>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latin typeface="+mn-lt"/>
                          <a:ea typeface="+mn-ea"/>
                          <a:cs typeface="+mn-cs"/>
                        </a:rPr>
                        <a:t>The maximum rotational velocity allowed for the base in radians/sec</a:t>
                      </a:r>
                      <a:endParaRPr lang="he-IL" sz="1600" dirty="0"/>
                    </a:p>
                  </a:txBody>
                  <a:tcPr/>
                </a:tc>
                <a:tc>
                  <a:txBody>
                    <a:bodyPr/>
                    <a:lstStyle/>
                    <a:p>
                      <a:pPr rtl="1"/>
                      <a:r>
                        <a:rPr lang="en-US" sz="1600" b="0" i="0" kern="1200" dirty="0" err="1" smtClean="0">
                          <a:solidFill>
                            <a:schemeClr val="dk1"/>
                          </a:solidFill>
                          <a:latin typeface="+mn-lt"/>
                          <a:ea typeface="+mn-ea"/>
                          <a:cs typeface="+mn-cs"/>
                        </a:rPr>
                        <a:t>max_rotational_vel</a:t>
                      </a:r>
                      <a:endParaRPr lang="he-IL" sz="1600" dirty="0"/>
                    </a:p>
                  </a:txBody>
                  <a:tcPr/>
                </a:tc>
              </a:tr>
              <a:tr h="411480">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he-IL" sz="1600" dirty="0" smtClean="0"/>
                        <a:t>0.4</a:t>
                      </a:r>
                      <a:endParaRPr lang="he-IL" sz="1600" dirty="0"/>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dirty="0" smtClean="0"/>
                        <a:t>The minimum rotational velocity allowed for the base while performing in-place rotations in radians/sec</a:t>
                      </a:r>
                      <a:endParaRPr lang="he-IL" sz="1600" dirty="0"/>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dirty="0" err="1" smtClean="0"/>
                        <a:t>min_in_place_rotational_vel</a:t>
                      </a:r>
                      <a:endParaRPr lang="he-IL" sz="1600" dirty="0"/>
                    </a:p>
                  </a:txBody>
                  <a:tcPr/>
                </a:tc>
              </a:tr>
            </a:tbl>
          </a:graphicData>
        </a:graphic>
      </p:graphicFrame>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 Configuration Parameters (2)</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graphicFrame>
        <p:nvGraphicFramePr>
          <p:cNvPr id="7" name="Table 6"/>
          <p:cNvGraphicFramePr>
            <a:graphicFrameLocks noGrp="1"/>
          </p:cNvGraphicFramePr>
          <p:nvPr/>
        </p:nvGraphicFramePr>
        <p:xfrm>
          <a:off x="762000" y="1447800"/>
          <a:ext cx="7772399" cy="2260600"/>
        </p:xfrm>
        <a:graphic>
          <a:graphicData uri="http://schemas.openxmlformats.org/drawingml/2006/table">
            <a:tbl>
              <a:tblPr rtl="1" firstRow="1" bandRow="1">
                <a:tableStyleId>{5C22544A-7EE6-4342-B048-85BDC9FD1C3A}</a:tableStyleId>
              </a:tblPr>
              <a:tblGrid>
                <a:gridCol w="1249679"/>
                <a:gridCol w="4800600"/>
                <a:gridCol w="1722120"/>
              </a:tblGrid>
              <a:tr h="370840">
                <a:tc>
                  <a:txBody>
                    <a:bodyPr/>
                    <a:lstStyle/>
                    <a:p>
                      <a:pPr rtl="1"/>
                      <a:r>
                        <a:rPr lang="en-US" dirty="0" smtClean="0"/>
                        <a:t>Default</a:t>
                      </a:r>
                      <a:endParaRPr lang="he-IL" dirty="0"/>
                    </a:p>
                  </a:txBody>
                  <a:tcPr/>
                </a:tc>
                <a:tc>
                  <a:txBody>
                    <a:bodyPr/>
                    <a:lstStyle/>
                    <a:p>
                      <a:pPr rtl="1"/>
                      <a:r>
                        <a:rPr lang="en-US" dirty="0" smtClean="0"/>
                        <a:t>Description</a:t>
                      </a:r>
                      <a:endParaRPr lang="he-IL" dirty="0"/>
                    </a:p>
                  </a:txBody>
                  <a:tcPr/>
                </a:tc>
                <a:tc>
                  <a:txBody>
                    <a:bodyPr/>
                    <a:lstStyle/>
                    <a:p>
                      <a:pPr rtl="1"/>
                      <a:r>
                        <a:rPr lang="en-US" dirty="0" smtClean="0"/>
                        <a:t>Parameter</a:t>
                      </a:r>
                      <a:endParaRPr lang="he-IL" dirty="0"/>
                    </a:p>
                  </a:txBody>
                  <a:tcPr/>
                </a:tc>
              </a:tr>
              <a:tr h="391160">
                <a:tc>
                  <a:txBody>
                    <a:bodyPr/>
                    <a:lstStyle/>
                    <a:p>
                      <a:pPr rtl="1"/>
                      <a:r>
                        <a:rPr lang="en-US" sz="1600" dirty="0" smtClean="0"/>
                        <a:t>true</a:t>
                      </a:r>
                      <a:endParaRPr lang="he-IL" sz="1600" dirty="0"/>
                    </a:p>
                  </a:txBody>
                  <a:tcPr/>
                </a:tc>
                <a:tc>
                  <a:txBody>
                    <a:bodyPr/>
                    <a:lstStyle/>
                    <a:p>
                      <a:r>
                        <a:rPr lang="en-US" sz="1600" b="0" i="0" kern="1200" dirty="0" smtClean="0">
                          <a:solidFill>
                            <a:schemeClr val="dk1"/>
                          </a:solidFill>
                          <a:latin typeface="+mn-lt"/>
                          <a:ea typeface="+mn-ea"/>
                          <a:cs typeface="+mn-cs"/>
                        </a:rPr>
                        <a:t>Determines whether velocity commands are generated for a </a:t>
                      </a:r>
                      <a:r>
                        <a:rPr lang="en-US" sz="1600" b="0" i="0" kern="1200" dirty="0" err="1" smtClean="0">
                          <a:solidFill>
                            <a:schemeClr val="dk1"/>
                          </a:solidFill>
                          <a:latin typeface="+mn-lt"/>
                          <a:ea typeface="+mn-ea"/>
                          <a:cs typeface="+mn-cs"/>
                        </a:rPr>
                        <a:t>holonomic</a:t>
                      </a:r>
                      <a:r>
                        <a:rPr lang="en-US" sz="1600" b="0" i="0" kern="1200" dirty="0" smtClean="0">
                          <a:solidFill>
                            <a:schemeClr val="dk1"/>
                          </a:solidFill>
                          <a:latin typeface="+mn-lt"/>
                          <a:ea typeface="+mn-ea"/>
                          <a:cs typeface="+mn-cs"/>
                        </a:rPr>
                        <a:t> or non-</a:t>
                      </a:r>
                      <a:r>
                        <a:rPr lang="en-US" sz="1600" b="0" i="0" kern="1200" dirty="0" err="1" smtClean="0">
                          <a:solidFill>
                            <a:schemeClr val="dk1"/>
                          </a:solidFill>
                          <a:latin typeface="+mn-lt"/>
                          <a:ea typeface="+mn-ea"/>
                          <a:cs typeface="+mn-cs"/>
                        </a:rPr>
                        <a:t>holonomic</a:t>
                      </a:r>
                      <a:r>
                        <a:rPr lang="en-US" sz="1600" b="0" i="0" kern="1200" dirty="0" smtClean="0">
                          <a:solidFill>
                            <a:schemeClr val="dk1"/>
                          </a:solidFill>
                          <a:latin typeface="+mn-lt"/>
                          <a:ea typeface="+mn-ea"/>
                          <a:cs typeface="+mn-cs"/>
                        </a:rPr>
                        <a:t> robot. For </a:t>
                      </a:r>
                      <a:r>
                        <a:rPr lang="en-US" sz="1600" b="0" i="0" kern="1200" dirty="0" err="1" smtClean="0">
                          <a:solidFill>
                            <a:schemeClr val="dk1"/>
                          </a:solidFill>
                          <a:latin typeface="+mn-lt"/>
                          <a:ea typeface="+mn-ea"/>
                          <a:cs typeface="+mn-cs"/>
                        </a:rPr>
                        <a:t>holonomic</a:t>
                      </a:r>
                      <a:r>
                        <a:rPr lang="en-US" sz="1600" b="0" i="0" kern="1200" dirty="0" smtClean="0">
                          <a:solidFill>
                            <a:schemeClr val="dk1"/>
                          </a:solidFill>
                          <a:latin typeface="+mn-lt"/>
                          <a:ea typeface="+mn-ea"/>
                          <a:cs typeface="+mn-cs"/>
                        </a:rPr>
                        <a:t> robots, strafing velocity commands may be issued to the base. For non-</a:t>
                      </a:r>
                      <a:r>
                        <a:rPr lang="en-US" sz="1600" b="0" i="0" kern="1200" dirty="0" err="1" smtClean="0">
                          <a:solidFill>
                            <a:schemeClr val="dk1"/>
                          </a:solidFill>
                          <a:latin typeface="+mn-lt"/>
                          <a:ea typeface="+mn-ea"/>
                          <a:cs typeface="+mn-cs"/>
                        </a:rPr>
                        <a:t>holonomic</a:t>
                      </a:r>
                      <a:r>
                        <a:rPr lang="en-US" sz="1600" b="0" i="0" kern="1200" dirty="0" smtClean="0">
                          <a:solidFill>
                            <a:schemeClr val="dk1"/>
                          </a:solidFill>
                          <a:latin typeface="+mn-lt"/>
                          <a:ea typeface="+mn-ea"/>
                          <a:cs typeface="+mn-cs"/>
                        </a:rPr>
                        <a:t> robots, no strafing velocity commands will be issued.</a:t>
                      </a:r>
                    </a:p>
                  </a:txBody>
                  <a:tcPr/>
                </a:tc>
                <a:tc>
                  <a:txBody>
                    <a:bodyPr/>
                    <a:lstStyle/>
                    <a:p>
                      <a:pPr rtl="1"/>
                      <a:r>
                        <a:rPr lang="en-US" sz="1600" b="0" i="0" kern="1200" dirty="0" err="1" smtClean="0">
                          <a:solidFill>
                            <a:schemeClr val="dk1"/>
                          </a:solidFill>
                          <a:latin typeface="+mn-lt"/>
                          <a:ea typeface="+mn-ea"/>
                          <a:cs typeface="+mn-cs"/>
                        </a:rPr>
                        <a:t>holonomic_robot</a:t>
                      </a:r>
                      <a:endParaRPr lang="he-IL" sz="1600" dirty="0"/>
                    </a:p>
                  </a:txBody>
                  <a:tcPr/>
                </a:tc>
              </a:tr>
              <a:tr h="381000">
                <a:tc>
                  <a:txBody>
                    <a:bodyPr/>
                    <a:lstStyle/>
                    <a:p>
                      <a:pPr rtl="1"/>
                      <a:r>
                        <a:rPr lang="en-US" sz="1600" dirty="0" smtClean="0"/>
                        <a:t>[-0.3, -0.1, 0.1, 0.3]</a:t>
                      </a:r>
                      <a:endParaRPr lang="he-IL" sz="1600" dirty="0"/>
                    </a:p>
                  </a:txBody>
                  <a:tcPr/>
                </a:tc>
                <a:tc>
                  <a:txBody>
                    <a:bodyPr/>
                    <a:lstStyle/>
                    <a:p>
                      <a:r>
                        <a:rPr lang="en-US" sz="1600" b="0" i="0" kern="1200" dirty="0" smtClean="0">
                          <a:solidFill>
                            <a:schemeClr val="dk1"/>
                          </a:solidFill>
                          <a:latin typeface="+mn-lt"/>
                          <a:ea typeface="+mn-ea"/>
                          <a:cs typeface="+mn-cs"/>
                        </a:rPr>
                        <a:t>The strafing velocities that a </a:t>
                      </a:r>
                      <a:r>
                        <a:rPr lang="en-US" sz="1600" b="0" i="0" kern="1200" dirty="0" err="1" smtClean="0">
                          <a:solidFill>
                            <a:schemeClr val="dk1"/>
                          </a:solidFill>
                          <a:latin typeface="+mn-lt"/>
                          <a:ea typeface="+mn-ea"/>
                          <a:cs typeface="+mn-cs"/>
                        </a:rPr>
                        <a:t>holonomic</a:t>
                      </a:r>
                      <a:r>
                        <a:rPr lang="en-US" sz="1600" b="0" i="0" kern="1200" dirty="0" smtClean="0">
                          <a:solidFill>
                            <a:schemeClr val="dk1"/>
                          </a:solidFill>
                          <a:latin typeface="+mn-lt"/>
                          <a:ea typeface="+mn-ea"/>
                          <a:cs typeface="+mn-cs"/>
                        </a:rPr>
                        <a:t> robot will consider in meters/sec</a:t>
                      </a: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dirty="0" err="1" smtClean="0"/>
                        <a:t>y_vels</a:t>
                      </a:r>
                      <a:r>
                        <a:rPr lang="en-US" sz="1600" b="0" i="0" kern="1200" dirty="0" smtClean="0">
                          <a:solidFill>
                            <a:schemeClr val="dk1"/>
                          </a:solidFill>
                          <a:latin typeface="+mn-lt"/>
                          <a:ea typeface="+mn-ea"/>
                          <a:cs typeface="+mn-cs"/>
                        </a:rPr>
                        <a:t> </a:t>
                      </a:r>
                      <a:endParaRPr lang="he-IL" sz="1600" dirty="0"/>
                    </a:p>
                  </a:txBody>
                  <a:tcPr/>
                </a:tc>
              </a:tr>
            </a:tbl>
          </a:graphicData>
        </a:graphic>
      </p:graphicFrame>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Tolerance Parameters</a:t>
            </a:r>
          </a:p>
        </p:txBody>
      </p:sp>
      <p:sp>
        <p:nvSpPr>
          <p:cNvPr id="5" name="Footer Placeholder 4"/>
          <p:cNvSpPr>
            <a:spLocks noGrp="1"/>
          </p:cNvSpPr>
          <p:nvPr>
            <p:ph type="ftr" sz="quarter" idx="11"/>
          </p:nvPr>
        </p:nvSpPr>
        <p:spPr/>
        <p:txBody>
          <a:bodyPr/>
          <a:lstStyle/>
          <a:p>
            <a:r>
              <a:rPr lang="en-US" smtClean="0"/>
              <a:t>(C)2013 Roi Yehoshua</a:t>
            </a:r>
            <a:endParaRPr lang="en-US" dirty="0"/>
          </a:p>
        </p:txBody>
      </p:sp>
      <p:graphicFrame>
        <p:nvGraphicFramePr>
          <p:cNvPr id="7" name="Table 6"/>
          <p:cNvGraphicFramePr>
            <a:graphicFrameLocks noGrp="1"/>
          </p:cNvGraphicFramePr>
          <p:nvPr/>
        </p:nvGraphicFramePr>
        <p:xfrm>
          <a:off x="762000" y="1447800"/>
          <a:ext cx="7772399" cy="1529080"/>
        </p:xfrm>
        <a:graphic>
          <a:graphicData uri="http://schemas.openxmlformats.org/drawingml/2006/table">
            <a:tbl>
              <a:tblPr rtl="1" firstRow="1" bandRow="1">
                <a:tableStyleId>{5C22544A-7EE6-4342-B048-85BDC9FD1C3A}</a:tableStyleId>
              </a:tblPr>
              <a:tblGrid>
                <a:gridCol w="929639"/>
                <a:gridCol w="4983480"/>
                <a:gridCol w="1859280"/>
              </a:tblGrid>
              <a:tr h="370840">
                <a:tc>
                  <a:txBody>
                    <a:bodyPr/>
                    <a:lstStyle/>
                    <a:p>
                      <a:pPr rtl="1"/>
                      <a:r>
                        <a:rPr lang="en-US" dirty="0" smtClean="0"/>
                        <a:t>Default</a:t>
                      </a:r>
                      <a:endParaRPr lang="he-IL" dirty="0"/>
                    </a:p>
                  </a:txBody>
                  <a:tcPr/>
                </a:tc>
                <a:tc>
                  <a:txBody>
                    <a:bodyPr/>
                    <a:lstStyle/>
                    <a:p>
                      <a:pPr rtl="1"/>
                      <a:r>
                        <a:rPr lang="en-US" dirty="0" smtClean="0"/>
                        <a:t>Description</a:t>
                      </a:r>
                      <a:endParaRPr lang="he-IL" dirty="0"/>
                    </a:p>
                  </a:txBody>
                  <a:tcPr/>
                </a:tc>
                <a:tc>
                  <a:txBody>
                    <a:bodyPr/>
                    <a:lstStyle/>
                    <a:p>
                      <a:pPr rtl="1"/>
                      <a:r>
                        <a:rPr lang="en-US" dirty="0" smtClean="0"/>
                        <a:t>Parameter</a:t>
                      </a:r>
                      <a:endParaRPr lang="he-IL" dirty="0"/>
                    </a:p>
                  </a:txBody>
                  <a:tcPr/>
                </a:tc>
              </a:tr>
              <a:tr h="391160">
                <a:tc>
                  <a:txBody>
                    <a:bodyPr/>
                    <a:lstStyle/>
                    <a:p>
                      <a:pPr rtl="1"/>
                      <a:r>
                        <a:rPr lang="en-US" sz="1600" dirty="0" smtClean="0"/>
                        <a:t>0.05</a:t>
                      </a:r>
                      <a:endParaRPr lang="he-IL" sz="1600" dirty="0"/>
                    </a:p>
                  </a:txBody>
                  <a:tcPr/>
                </a:tc>
                <a:tc>
                  <a:txBody>
                    <a:bodyPr/>
                    <a:lstStyle/>
                    <a:p>
                      <a:r>
                        <a:rPr lang="en-US" sz="1600" b="0" i="0" kern="1200" dirty="0" smtClean="0">
                          <a:solidFill>
                            <a:schemeClr val="dk1"/>
                          </a:solidFill>
                          <a:latin typeface="+mn-lt"/>
                          <a:ea typeface="+mn-ea"/>
                          <a:cs typeface="+mn-cs"/>
                        </a:rPr>
                        <a:t>The tolerance in radians for the controller in yaw/rotation when achieving its goal</a:t>
                      </a:r>
                    </a:p>
                  </a:txBody>
                  <a:tcPr/>
                </a:tc>
                <a:tc>
                  <a:txBody>
                    <a:bodyPr/>
                    <a:lstStyle/>
                    <a:p>
                      <a:pPr rtl="1"/>
                      <a:r>
                        <a:rPr lang="en-US" sz="1600" b="0" i="0" kern="1200" dirty="0" err="1" smtClean="0">
                          <a:solidFill>
                            <a:schemeClr val="dk1"/>
                          </a:solidFill>
                          <a:latin typeface="+mn-lt"/>
                          <a:ea typeface="+mn-ea"/>
                          <a:cs typeface="+mn-cs"/>
                        </a:rPr>
                        <a:t>yaw_goal_tolerance</a:t>
                      </a:r>
                      <a:endParaRPr lang="he-IL" sz="1600" dirty="0"/>
                    </a:p>
                  </a:txBody>
                  <a:tcPr/>
                </a:tc>
              </a:tr>
              <a:tr h="381000">
                <a:tc>
                  <a:txBody>
                    <a:bodyPr/>
                    <a:lstStyle/>
                    <a:p>
                      <a:pPr rtl="1"/>
                      <a:r>
                        <a:rPr lang="en-US" sz="1600" dirty="0" smtClean="0"/>
                        <a:t>0.10</a:t>
                      </a:r>
                      <a:endParaRPr lang="he-IL" sz="1600" dirty="0"/>
                    </a:p>
                  </a:txBody>
                  <a:tcPr/>
                </a:tc>
                <a:tc>
                  <a:txBody>
                    <a:bodyPr/>
                    <a:lstStyle/>
                    <a:p>
                      <a:r>
                        <a:rPr lang="en-US" sz="1600" b="0" i="0" kern="1200" dirty="0" smtClean="0">
                          <a:solidFill>
                            <a:schemeClr val="dk1"/>
                          </a:solidFill>
                          <a:latin typeface="+mn-lt"/>
                          <a:ea typeface="+mn-ea"/>
                          <a:cs typeface="+mn-cs"/>
                        </a:rPr>
                        <a:t>The tolerance in meters for the controller in the x &amp; y distance when achieving a goal</a:t>
                      </a: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b="0" i="0" kern="1200" dirty="0" err="1" smtClean="0">
                          <a:solidFill>
                            <a:schemeClr val="dk1"/>
                          </a:solidFill>
                          <a:latin typeface="+mn-lt"/>
                          <a:ea typeface="+mn-ea"/>
                          <a:cs typeface="+mn-cs"/>
                        </a:rPr>
                        <a:t>xy_goal_tolerance</a:t>
                      </a:r>
                      <a:endParaRPr lang="he-IL" sz="1600" dirty="0"/>
                    </a:p>
                  </a:txBody>
                  <a:tcPr/>
                </a:tc>
              </a:tr>
            </a:tbl>
          </a:graphicData>
        </a:graphic>
      </p:graphicFrame>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Navigation planners</a:t>
            </a:r>
          </a:p>
          <a:p>
            <a:r>
              <a:rPr lang="en-US" dirty="0" smtClean="0"/>
              <a:t>Adaptive Monte-Carlo Localization</a:t>
            </a:r>
          </a:p>
          <a:p>
            <a:pPr>
              <a:buNone/>
            </a:pPr>
            <a:endParaRPr lang="en-US" dirty="0" smtClean="0"/>
          </a:p>
          <a:p>
            <a:endParaRPr lang="en-US" dirty="0" smtClean="0"/>
          </a:p>
          <a:p>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Simulation Parameters</a:t>
            </a:r>
          </a:p>
        </p:txBody>
      </p:sp>
      <p:sp>
        <p:nvSpPr>
          <p:cNvPr id="5" name="Footer Placeholder 4"/>
          <p:cNvSpPr>
            <a:spLocks noGrp="1"/>
          </p:cNvSpPr>
          <p:nvPr>
            <p:ph type="ftr" sz="quarter" idx="11"/>
          </p:nvPr>
        </p:nvSpPr>
        <p:spPr/>
        <p:txBody>
          <a:bodyPr/>
          <a:lstStyle/>
          <a:p>
            <a:r>
              <a:rPr lang="en-US" smtClean="0"/>
              <a:t>(C)2013 Roi Yehoshua</a:t>
            </a:r>
            <a:endParaRPr lang="en-US" dirty="0"/>
          </a:p>
        </p:txBody>
      </p:sp>
      <p:graphicFrame>
        <p:nvGraphicFramePr>
          <p:cNvPr id="7" name="Table 6"/>
          <p:cNvGraphicFramePr>
            <a:graphicFrameLocks noGrp="1"/>
          </p:cNvGraphicFramePr>
          <p:nvPr/>
        </p:nvGraphicFramePr>
        <p:xfrm>
          <a:off x="762000" y="1447800"/>
          <a:ext cx="7772399" cy="3266440"/>
        </p:xfrm>
        <a:graphic>
          <a:graphicData uri="http://schemas.openxmlformats.org/drawingml/2006/table">
            <a:tbl>
              <a:tblPr rtl="1" firstRow="1" bandRow="1">
                <a:tableStyleId>{5C22544A-7EE6-4342-B048-85BDC9FD1C3A}</a:tableStyleId>
              </a:tblPr>
              <a:tblGrid>
                <a:gridCol w="929639"/>
                <a:gridCol w="5151120"/>
                <a:gridCol w="1691640"/>
              </a:tblGrid>
              <a:tr h="370840">
                <a:tc>
                  <a:txBody>
                    <a:bodyPr/>
                    <a:lstStyle/>
                    <a:p>
                      <a:pPr rtl="1"/>
                      <a:r>
                        <a:rPr lang="en-US" dirty="0" smtClean="0"/>
                        <a:t>Default</a:t>
                      </a:r>
                      <a:endParaRPr lang="he-IL" dirty="0"/>
                    </a:p>
                  </a:txBody>
                  <a:tcPr/>
                </a:tc>
                <a:tc>
                  <a:txBody>
                    <a:bodyPr/>
                    <a:lstStyle/>
                    <a:p>
                      <a:pPr rtl="1"/>
                      <a:r>
                        <a:rPr lang="en-US" dirty="0" smtClean="0"/>
                        <a:t>Description</a:t>
                      </a:r>
                      <a:endParaRPr lang="he-IL" dirty="0"/>
                    </a:p>
                  </a:txBody>
                  <a:tcPr/>
                </a:tc>
                <a:tc>
                  <a:txBody>
                    <a:bodyPr/>
                    <a:lstStyle/>
                    <a:p>
                      <a:pPr rtl="1"/>
                      <a:r>
                        <a:rPr lang="en-US" dirty="0" smtClean="0"/>
                        <a:t>Parameter</a:t>
                      </a:r>
                      <a:endParaRPr lang="he-IL" dirty="0"/>
                    </a:p>
                  </a:txBody>
                  <a:tcPr/>
                </a:tc>
              </a:tr>
              <a:tr h="391160">
                <a:tc>
                  <a:txBody>
                    <a:bodyPr/>
                    <a:lstStyle/>
                    <a:p>
                      <a:pPr rtl="1"/>
                      <a:r>
                        <a:rPr lang="en-US" sz="1600" dirty="0" smtClean="0"/>
                        <a:t>1.0</a:t>
                      </a:r>
                      <a:endParaRPr lang="he-IL" sz="1600" dirty="0"/>
                    </a:p>
                  </a:txBody>
                  <a:tcPr/>
                </a:tc>
                <a:tc>
                  <a:txBody>
                    <a:bodyPr/>
                    <a:lstStyle/>
                    <a:p>
                      <a:r>
                        <a:rPr lang="en-US" sz="1600" b="0" i="0" kern="1200" dirty="0" smtClean="0">
                          <a:solidFill>
                            <a:schemeClr val="dk1"/>
                          </a:solidFill>
                          <a:latin typeface="+mn-lt"/>
                          <a:ea typeface="+mn-ea"/>
                          <a:cs typeface="+mn-cs"/>
                        </a:rPr>
                        <a:t>The amount of time to forward-simulate trajectories in seconds</a:t>
                      </a:r>
                    </a:p>
                  </a:txBody>
                  <a:tcPr/>
                </a:tc>
                <a:tc>
                  <a:txBody>
                    <a:bodyPr/>
                    <a:lstStyle/>
                    <a:p>
                      <a:pPr rtl="1"/>
                      <a:r>
                        <a:rPr lang="en-US" sz="1600" b="0" i="0" kern="1200" dirty="0" err="1" smtClean="0">
                          <a:solidFill>
                            <a:schemeClr val="dk1"/>
                          </a:solidFill>
                          <a:latin typeface="+mn-lt"/>
                          <a:ea typeface="+mn-ea"/>
                          <a:cs typeface="+mn-cs"/>
                        </a:rPr>
                        <a:t>sim_time</a:t>
                      </a:r>
                      <a:endParaRPr lang="he-IL" sz="1600" dirty="0"/>
                    </a:p>
                  </a:txBody>
                  <a:tcPr/>
                </a:tc>
              </a:tr>
              <a:tr h="381000">
                <a:tc>
                  <a:txBody>
                    <a:bodyPr/>
                    <a:lstStyle/>
                    <a:p>
                      <a:pPr rtl="1"/>
                      <a:r>
                        <a:rPr lang="en-US" sz="1600" dirty="0" smtClean="0"/>
                        <a:t>0.025</a:t>
                      </a:r>
                      <a:endParaRPr lang="he-IL" sz="1600" dirty="0"/>
                    </a:p>
                  </a:txBody>
                  <a:tcPr/>
                </a:tc>
                <a:tc>
                  <a:txBody>
                    <a:bodyPr/>
                    <a:lstStyle/>
                    <a:p>
                      <a:r>
                        <a:rPr lang="en-US" sz="1600" b="0" i="0" kern="1200" dirty="0" smtClean="0">
                          <a:solidFill>
                            <a:schemeClr val="dk1"/>
                          </a:solidFill>
                          <a:latin typeface="+mn-lt"/>
                          <a:ea typeface="+mn-ea"/>
                          <a:cs typeface="+mn-cs"/>
                        </a:rPr>
                        <a:t>The step size, in meters, to take between points on a given trajectory</a:t>
                      </a: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b="0" i="0" kern="1200" dirty="0" err="1" smtClean="0">
                          <a:solidFill>
                            <a:schemeClr val="dk1"/>
                          </a:solidFill>
                          <a:latin typeface="+mn-lt"/>
                          <a:ea typeface="+mn-ea"/>
                          <a:cs typeface="+mn-cs"/>
                        </a:rPr>
                        <a:t>sim_granularity</a:t>
                      </a:r>
                      <a:endParaRPr lang="he-IL" sz="1600" dirty="0"/>
                    </a:p>
                  </a:txBody>
                  <a:tcPr/>
                </a:tc>
              </a:tr>
              <a:tr h="381000">
                <a:tc>
                  <a:txBody>
                    <a:bodyPr/>
                    <a:lstStyle/>
                    <a:p>
                      <a:pPr rtl="1"/>
                      <a:r>
                        <a:rPr lang="en-US" sz="1600" dirty="0" smtClean="0"/>
                        <a:t>3</a:t>
                      </a:r>
                      <a:endParaRPr lang="he-IL" sz="1600" dirty="0"/>
                    </a:p>
                  </a:txBody>
                  <a:tcPr/>
                </a:tc>
                <a:tc>
                  <a:txBody>
                    <a:bodyPr/>
                    <a:lstStyle/>
                    <a:p>
                      <a:r>
                        <a:rPr lang="en-US" sz="1600" b="0" i="0" kern="1200" dirty="0" smtClean="0">
                          <a:solidFill>
                            <a:schemeClr val="dk1"/>
                          </a:solidFill>
                          <a:latin typeface="+mn-lt"/>
                          <a:ea typeface="+mn-ea"/>
                          <a:cs typeface="+mn-cs"/>
                        </a:rPr>
                        <a:t>The number of samples to use when exploring the x velocity space</a:t>
                      </a: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dirty="0" err="1" smtClean="0"/>
                        <a:t>vx_samples</a:t>
                      </a:r>
                      <a:endParaRPr lang="he-IL" sz="1600" dirty="0"/>
                    </a:p>
                  </a:txBody>
                  <a:tcPr/>
                </a:tc>
              </a:tr>
              <a:tr h="381000">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dirty="0" smtClean="0"/>
                        <a:t>20</a:t>
                      </a:r>
                      <a:endParaRPr lang="he-IL" sz="1600" dirty="0"/>
                    </a:p>
                  </a:txBody>
                  <a:tcPr/>
                </a:tc>
                <a:tc>
                  <a:txBody>
                    <a:bodyPr/>
                    <a:lstStyle/>
                    <a:p>
                      <a:r>
                        <a:rPr lang="en-US" sz="1600" b="0" i="0" kern="1200" dirty="0" smtClean="0">
                          <a:solidFill>
                            <a:schemeClr val="dk1"/>
                          </a:solidFill>
                          <a:latin typeface="+mn-lt"/>
                          <a:ea typeface="+mn-ea"/>
                          <a:cs typeface="+mn-cs"/>
                        </a:rPr>
                        <a:t>The number of samples to use when exploring the theta velocity space</a:t>
                      </a: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b="0" i="0" kern="1200" dirty="0" err="1" smtClean="0">
                          <a:solidFill>
                            <a:schemeClr val="dk1"/>
                          </a:solidFill>
                          <a:latin typeface="+mn-lt"/>
                          <a:ea typeface="+mn-ea"/>
                          <a:cs typeface="+mn-cs"/>
                        </a:rPr>
                        <a:t>vtheta_samples</a:t>
                      </a:r>
                      <a:endParaRPr lang="he-IL" sz="1600" dirty="0"/>
                    </a:p>
                  </a:txBody>
                  <a:tcPr/>
                </a:tc>
              </a:tr>
              <a:tr h="381000">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dirty="0" smtClean="0"/>
                        <a:t>20.0</a:t>
                      </a:r>
                      <a:endParaRPr lang="he-IL" sz="1600" dirty="0"/>
                    </a:p>
                  </a:txBody>
                  <a:tcPr/>
                </a:tc>
                <a:tc>
                  <a:txBody>
                    <a:bodyPr/>
                    <a:lstStyle/>
                    <a:p>
                      <a:r>
                        <a:rPr lang="en-US" sz="1600" b="0" i="0" kern="1200" dirty="0" smtClean="0">
                          <a:solidFill>
                            <a:schemeClr val="dk1"/>
                          </a:solidFill>
                          <a:latin typeface="+mn-lt"/>
                          <a:ea typeface="+mn-ea"/>
                          <a:cs typeface="+mn-cs"/>
                        </a:rPr>
                        <a:t>The frequency at which this controller will be called in Hz.</a:t>
                      </a: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b="0" i="0" kern="1200" dirty="0" err="1" smtClean="0">
                          <a:solidFill>
                            <a:schemeClr val="dk1"/>
                          </a:solidFill>
                          <a:latin typeface="+mn-lt"/>
                          <a:ea typeface="+mn-ea"/>
                          <a:cs typeface="+mn-cs"/>
                        </a:rPr>
                        <a:t>controller_frequency</a:t>
                      </a:r>
                      <a:endParaRPr lang="he-IL" sz="1600" dirty="0"/>
                    </a:p>
                  </a:txBody>
                  <a:tcPr/>
                </a:tc>
              </a:tr>
            </a:tbl>
          </a:graphicData>
        </a:graphic>
      </p:graphicFrame>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Trajectory Scoring Parameters</a:t>
            </a:r>
            <a:endParaRPr lang="en-US" dirty="0"/>
          </a:p>
        </p:txBody>
      </p:sp>
      <p:sp>
        <p:nvSpPr>
          <p:cNvPr id="3" name="Content Placeholder 2"/>
          <p:cNvSpPr>
            <a:spLocks noGrp="1"/>
          </p:cNvSpPr>
          <p:nvPr>
            <p:ph idx="1"/>
          </p:nvPr>
        </p:nvSpPr>
        <p:spPr/>
        <p:txBody>
          <a:bodyPr>
            <a:normAutofit/>
          </a:bodyPr>
          <a:lstStyle/>
          <a:p>
            <a:r>
              <a:rPr lang="en-US" dirty="0" smtClean="0"/>
              <a:t>The cost function used to score each trajectory is in the following form:</a:t>
            </a:r>
            <a:endParaRPr lang="en-US" dirty="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56322" name="Picture 2"/>
          <p:cNvPicPr>
            <a:picLocks noChangeAspect="1" noChangeArrowheads="1"/>
          </p:cNvPicPr>
          <p:nvPr/>
        </p:nvPicPr>
        <p:blipFill>
          <a:blip r:embed="rId2" cstate="print"/>
          <a:srcRect/>
          <a:stretch>
            <a:fillRect/>
          </a:stretch>
        </p:blipFill>
        <p:spPr bwMode="auto">
          <a:xfrm>
            <a:off x="609600" y="2362200"/>
            <a:ext cx="8001000" cy="1386749"/>
          </a:xfrm>
          <a:prstGeom prst="rect">
            <a:avLst/>
          </a:prstGeom>
          <a:noFill/>
          <a:ln w="9525">
            <a:noFill/>
            <a:miter lim="800000"/>
            <a:headEnd/>
            <a:tailEnd/>
          </a:ln>
        </p:spPr>
      </p:pic>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Trajectory Scoring Parameters</a:t>
            </a:r>
          </a:p>
        </p:txBody>
      </p:sp>
      <p:sp>
        <p:nvSpPr>
          <p:cNvPr id="5" name="Footer Placeholder 4"/>
          <p:cNvSpPr>
            <a:spLocks noGrp="1"/>
          </p:cNvSpPr>
          <p:nvPr>
            <p:ph type="ftr" sz="quarter" idx="11"/>
          </p:nvPr>
        </p:nvSpPr>
        <p:spPr/>
        <p:txBody>
          <a:bodyPr/>
          <a:lstStyle/>
          <a:p>
            <a:r>
              <a:rPr lang="en-US" smtClean="0"/>
              <a:t>(C)2013 Roi Yehoshua</a:t>
            </a:r>
            <a:endParaRPr lang="en-US" dirty="0"/>
          </a:p>
        </p:txBody>
      </p:sp>
      <p:graphicFrame>
        <p:nvGraphicFramePr>
          <p:cNvPr id="7" name="Table 6"/>
          <p:cNvGraphicFramePr>
            <a:graphicFrameLocks noGrp="1"/>
          </p:cNvGraphicFramePr>
          <p:nvPr/>
        </p:nvGraphicFramePr>
        <p:xfrm>
          <a:off x="762000" y="1447800"/>
          <a:ext cx="7772399" cy="3662680"/>
        </p:xfrm>
        <a:graphic>
          <a:graphicData uri="http://schemas.openxmlformats.org/drawingml/2006/table">
            <a:tbl>
              <a:tblPr rtl="1" firstRow="1" bandRow="1">
                <a:tableStyleId>{5C22544A-7EE6-4342-B048-85BDC9FD1C3A}</a:tableStyleId>
              </a:tblPr>
              <a:tblGrid>
                <a:gridCol w="929639"/>
                <a:gridCol w="5318760"/>
                <a:gridCol w="1524000"/>
              </a:tblGrid>
              <a:tr h="370840">
                <a:tc>
                  <a:txBody>
                    <a:bodyPr/>
                    <a:lstStyle/>
                    <a:p>
                      <a:pPr rtl="1"/>
                      <a:r>
                        <a:rPr lang="en-US" dirty="0" smtClean="0"/>
                        <a:t>Default</a:t>
                      </a:r>
                      <a:endParaRPr lang="he-IL" dirty="0"/>
                    </a:p>
                  </a:txBody>
                  <a:tcPr/>
                </a:tc>
                <a:tc>
                  <a:txBody>
                    <a:bodyPr/>
                    <a:lstStyle/>
                    <a:p>
                      <a:pPr rtl="1"/>
                      <a:r>
                        <a:rPr lang="en-US" dirty="0" smtClean="0"/>
                        <a:t>Description</a:t>
                      </a:r>
                      <a:endParaRPr lang="he-IL" dirty="0"/>
                    </a:p>
                  </a:txBody>
                  <a:tcPr/>
                </a:tc>
                <a:tc>
                  <a:txBody>
                    <a:bodyPr/>
                    <a:lstStyle/>
                    <a:p>
                      <a:pPr rtl="1"/>
                      <a:r>
                        <a:rPr lang="en-US" dirty="0" smtClean="0"/>
                        <a:t>Parameter</a:t>
                      </a:r>
                      <a:endParaRPr lang="he-IL" dirty="0"/>
                    </a:p>
                  </a:txBody>
                  <a:tcPr/>
                </a:tc>
              </a:tr>
              <a:tr h="391160">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dirty="0" smtClean="0"/>
                        <a:t>0.6</a:t>
                      </a:r>
                      <a:endParaRPr lang="he-IL" sz="1600" dirty="0"/>
                    </a:p>
                  </a:txBody>
                  <a:tcPr/>
                </a:tc>
                <a:tc>
                  <a:txBody>
                    <a:bodyPr/>
                    <a:lstStyle/>
                    <a:p>
                      <a:r>
                        <a:rPr lang="en-US" sz="1600" b="0" i="0" kern="1200" dirty="0" smtClean="0">
                          <a:solidFill>
                            <a:schemeClr val="dk1"/>
                          </a:solidFill>
                          <a:latin typeface="+mn-lt"/>
                          <a:ea typeface="+mn-ea"/>
                          <a:cs typeface="+mn-cs"/>
                        </a:rPr>
                        <a:t>The weighting for how much the controller should stay close to the path it was given</a:t>
                      </a:r>
                      <a:endParaRPr lang="en-US" sz="1600" b="0" i="0" kern="1200" dirty="0">
                        <a:solidFill>
                          <a:schemeClr val="dk1"/>
                        </a:solidFill>
                        <a:latin typeface="+mn-lt"/>
                        <a:ea typeface="+mn-ea"/>
                        <a:cs typeface="+mn-cs"/>
                      </a:endParaRPr>
                    </a:p>
                  </a:txBody>
                  <a:tcPr/>
                </a:tc>
                <a:tc>
                  <a:txBody>
                    <a:bodyPr/>
                    <a:lstStyle/>
                    <a:p>
                      <a:pPr rtl="1"/>
                      <a:r>
                        <a:rPr lang="en-US" sz="1600" b="0" i="0" kern="1200" dirty="0" err="1" smtClean="0">
                          <a:solidFill>
                            <a:schemeClr val="dk1"/>
                          </a:solidFill>
                          <a:latin typeface="+mn-lt"/>
                          <a:ea typeface="+mn-ea"/>
                          <a:cs typeface="+mn-cs"/>
                        </a:rPr>
                        <a:t>pdist_scale</a:t>
                      </a:r>
                      <a:endParaRPr lang="he-IL" sz="1600" dirty="0"/>
                    </a:p>
                  </a:txBody>
                  <a:tcPr/>
                </a:tc>
              </a:tr>
              <a:tr h="381000">
                <a:tc>
                  <a:txBody>
                    <a:bodyPr/>
                    <a:lstStyle/>
                    <a:p>
                      <a:pPr rtl="1"/>
                      <a:r>
                        <a:rPr lang="en-US" sz="1600" dirty="0" smtClean="0"/>
                        <a:t>0.8</a:t>
                      </a:r>
                      <a:endParaRPr lang="he-IL" sz="1600" dirty="0"/>
                    </a:p>
                  </a:txBody>
                  <a:tcPr/>
                </a:tc>
                <a:tc>
                  <a:txBody>
                    <a:bodyPr/>
                    <a:lstStyle/>
                    <a:p>
                      <a:r>
                        <a:rPr lang="en-US" sz="1600" b="0" i="0" kern="1200" dirty="0" smtClean="0">
                          <a:solidFill>
                            <a:schemeClr val="dk1"/>
                          </a:solidFill>
                          <a:latin typeface="+mn-lt"/>
                          <a:ea typeface="+mn-ea"/>
                          <a:cs typeface="+mn-cs"/>
                        </a:rPr>
                        <a:t>The weighting for how much the controller should attempt to reach its local goal, also controls speed</a:t>
                      </a: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dirty="0" err="1" smtClean="0"/>
                        <a:t>gdist_scale</a:t>
                      </a:r>
                      <a:r>
                        <a:rPr lang="en-US" sz="1800" b="0" i="0" kern="1200" dirty="0" smtClean="0">
                          <a:solidFill>
                            <a:schemeClr val="dk1"/>
                          </a:solidFill>
                          <a:latin typeface="+mn-lt"/>
                          <a:ea typeface="+mn-ea"/>
                          <a:cs typeface="+mn-cs"/>
                        </a:rPr>
                        <a:t> </a:t>
                      </a:r>
                      <a:endParaRPr lang="he-IL" sz="1600" dirty="0"/>
                    </a:p>
                  </a:txBody>
                  <a:tcPr/>
                </a:tc>
              </a:tr>
              <a:tr h="381000">
                <a:tc>
                  <a:txBody>
                    <a:bodyPr/>
                    <a:lstStyle/>
                    <a:p>
                      <a:pPr rtl="1"/>
                      <a:r>
                        <a:rPr lang="en-US" sz="1600" dirty="0" smtClean="0"/>
                        <a:t>0.01</a:t>
                      </a:r>
                      <a:endParaRPr lang="he-IL" sz="1600" dirty="0"/>
                    </a:p>
                  </a:txBody>
                  <a:tcPr/>
                </a:tc>
                <a:tc>
                  <a:txBody>
                    <a:bodyPr/>
                    <a:lstStyle/>
                    <a:p>
                      <a:r>
                        <a:rPr lang="en-US" sz="1600" b="0" i="0" kern="1200" dirty="0" smtClean="0">
                          <a:solidFill>
                            <a:schemeClr val="dk1"/>
                          </a:solidFill>
                          <a:latin typeface="+mn-lt"/>
                          <a:ea typeface="+mn-ea"/>
                          <a:cs typeface="+mn-cs"/>
                        </a:rPr>
                        <a:t>The weighting for how much the controller should attempt to avoid obstacles</a:t>
                      </a: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dirty="0" err="1" smtClean="0"/>
                        <a:t>occdist_scale</a:t>
                      </a:r>
                      <a:r>
                        <a:rPr lang="en-US" sz="1800" b="0" i="0" kern="1200" dirty="0" smtClean="0">
                          <a:solidFill>
                            <a:schemeClr val="dk1"/>
                          </a:solidFill>
                          <a:latin typeface="+mn-lt"/>
                          <a:ea typeface="+mn-ea"/>
                          <a:cs typeface="+mn-cs"/>
                        </a:rPr>
                        <a:t> </a:t>
                      </a:r>
                      <a:endParaRPr lang="he-IL" sz="1600" dirty="0"/>
                    </a:p>
                  </a:txBody>
                  <a:tcPr/>
                </a:tc>
              </a:tr>
              <a:tr h="381000">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dirty="0" smtClean="0"/>
                        <a:t>true</a:t>
                      </a:r>
                      <a:endParaRPr lang="he-IL" sz="1600" dirty="0"/>
                    </a:p>
                  </a:txBody>
                  <a:tcPr/>
                </a:tc>
                <a:tc>
                  <a:txBody>
                    <a:bodyPr/>
                    <a:lstStyle/>
                    <a:p>
                      <a:r>
                        <a:rPr lang="en-US" sz="1600" b="0" i="0" kern="1200" dirty="0" smtClean="0">
                          <a:solidFill>
                            <a:schemeClr val="dk1"/>
                          </a:solidFill>
                          <a:latin typeface="+mn-lt"/>
                          <a:ea typeface="+mn-ea"/>
                          <a:cs typeface="+mn-cs"/>
                        </a:rPr>
                        <a:t>Whether to use the Dynamic Window Approach (DWA) or whether to use Trajectory Rollout (NOTE: In our experience DWA worked as well as Trajectory Rollout and is computationally less expensive. It is possible that robots with extremely poor acceleration limits could gain from running Trajectory Rollout, but we recommend trying DWA first.)</a:t>
                      </a: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b="0" i="0" kern="1200" dirty="0" err="1" smtClean="0">
                          <a:solidFill>
                            <a:schemeClr val="dk1"/>
                          </a:solidFill>
                          <a:latin typeface="+mn-lt"/>
                          <a:ea typeface="+mn-ea"/>
                          <a:cs typeface="+mn-cs"/>
                        </a:rPr>
                        <a:t>dwa</a:t>
                      </a:r>
                      <a:endParaRPr lang="he-IL" sz="1600" dirty="0"/>
                    </a:p>
                  </a:txBody>
                  <a:tcPr/>
                </a:tc>
              </a:tr>
            </a:tbl>
          </a:graphicData>
        </a:graphic>
      </p:graphicFrame>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base_local_planner.yaml</a:t>
            </a:r>
            <a:r>
              <a:rPr lang="en-US" dirty="0" smtClean="0"/>
              <a:t> (1)</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762000" y="1219200"/>
            <a:ext cx="7620000" cy="504753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400" dirty="0" smtClean="0"/>
              <a:t>#For full documentation of the parameters in this file, and a list of all the</a:t>
            </a:r>
          </a:p>
          <a:p>
            <a:pPr marL="0" lvl="1"/>
            <a:r>
              <a:rPr lang="en-US" sz="1400" dirty="0" smtClean="0"/>
              <a:t>#parameters available for </a:t>
            </a:r>
            <a:r>
              <a:rPr lang="en-US" sz="1400" dirty="0" err="1" smtClean="0"/>
              <a:t>TrajectoryPlannerROS</a:t>
            </a:r>
            <a:r>
              <a:rPr lang="en-US" sz="1400" dirty="0" smtClean="0"/>
              <a:t>, please see</a:t>
            </a:r>
          </a:p>
          <a:p>
            <a:pPr marL="0" lvl="1"/>
            <a:r>
              <a:rPr lang="en-US" sz="1400" dirty="0" smtClean="0"/>
              <a:t>#http://www.ros.org/wiki/base_local_planner</a:t>
            </a:r>
          </a:p>
          <a:p>
            <a:pPr marL="0" lvl="1"/>
            <a:r>
              <a:rPr lang="en-US" sz="1400" dirty="0" err="1" smtClean="0"/>
              <a:t>TrajectoryPlannerROS</a:t>
            </a:r>
            <a:r>
              <a:rPr lang="en-US" sz="1400" dirty="0" smtClean="0"/>
              <a:t>:</a:t>
            </a:r>
          </a:p>
          <a:p>
            <a:pPr marL="0" lvl="1"/>
            <a:r>
              <a:rPr lang="en-US" sz="1400" dirty="0" smtClean="0"/>
              <a:t>  #Set the acceleration limits of the robot</a:t>
            </a:r>
          </a:p>
          <a:p>
            <a:pPr marL="0" lvl="1"/>
            <a:r>
              <a:rPr lang="en-US" sz="1400" dirty="0" smtClean="0"/>
              <a:t>  </a:t>
            </a:r>
            <a:r>
              <a:rPr lang="en-US" sz="1400" dirty="0" err="1" smtClean="0"/>
              <a:t>acc_lim_th</a:t>
            </a:r>
            <a:r>
              <a:rPr lang="en-US" sz="1400" dirty="0" smtClean="0"/>
              <a:t>: 3.2 </a:t>
            </a:r>
          </a:p>
          <a:p>
            <a:pPr marL="0" lvl="1"/>
            <a:r>
              <a:rPr lang="en-US" sz="1400" dirty="0" smtClean="0"/>
              <a:t>  </a:t>
            </a:r>
            <a:r>
              <a:rPr lang="en-US" sz="1400" dirty="0" err="1" smtClean="0"/>
              <a:t>acc_lim_x</a:t>
            </a:r>
            <a:r>
              <a:rPr lang="en-US" sz="1400" dirty="0" smtClean="0"/>
              <a:t>: 2.5</a:t>
            </a:r>
          </a:p>
          <a:p>
            <a:pPr marL="0" lvl="1"/>
            <a:r>
              <a:rPr lang="en-US" sz="1400" dirty="0" smtClean="0"/>
              <a:t>  </a:t>
            </a:r>
            <a:r>
              <a:rPr lang="en-US" sz="1400" dirty="0" err="1" smtClean="0"/>
              <a:t>acc_lim_y</a:t>
            </a:r>
            <a:r>
              <a:rPr lang="en-US" sz="1400" dirty="0" smtClean="0"/>
              <a:t>: 2.5</a:t>
            </a:r>
          </a:p>
          <a:p>
            <a:pPr marL="0" lvl="1"/>
            <a:endParaRPr lang="en-US" sz="1400" dirty="0" smtClean="0"/>
          </a:p>
          <a:p>
            <a:pPr marL="0" lvl="1"/>
            <a:r>
              <a:rPr lang="en-US" sz="1400" dirty="0" smtClean="0"/>
              <a:t>  #Set the velocity limits of the robot</a:t>
            </a:r>
          </a:p>
          <a:p>
            <a:pPr marL="0" lvl="1"/>
            <a:r>
              <a:rPr lang="en-US" sz="1400" dirty="0" smtClean="0"/>
              <a:t>  </a:t>
            </a:r>
            <a:r>
              <a:rPr lang="en-US" sz="1400" dirty="0" err="1" smtClean="0"/>
              <a:t>max_vel_x</a:t>
            </a:r>
            <a:r>
              <a:rPr lang="en-US" sz="1400" dirty="0" smtClean="0"/>
              <a:t>: 0.65</a:t>
            </a:r>
          </a:p>
          <a:p>
            <a:pPr marL="0" lvl="1"/>
            <a:r>
              <a:rPr lang="en-US" sz="1400" dirty="0" smtClean="0"/>
              <a:t>  </a:t>
            </a:r>
            <a:r>
              <a:rPr lang="en-US" sz="1400" dirty="0" err="1" smtClean="0"/>
              <a:t>min_vel_x</a:t>
            </a:r>
            <a:r>
              <a:rPr lang="en-US" sz="1400" dirty="0" smtClean="0"/>
              <a:t>: 0.1</a:t>
            </a:r>
          </a:p>
          <a:p>
            <a:pPr marL="0" lvl="1"/>
            <a:r>
              <a:rPr lang="en-US" sz="1400" dirty="0" smtClean="0"/>
              <a:t>  </a:t>
            </a:r>
            <a:r>
              <a:rPr lang="en-US" sz="1400" dirty="0" err="1" smtClean="0"/>
              <a:t>max_rotational_vel</a:t>
            </a:r>
            <a:r>
              <a:rPr lang="en-US" sz="1400" dirty="0" smtClean="0"/>
              <a:t>: 1.0</a:t>
            </a:r>
          </a:p>
          <a:p>
            <a:pPr marL="0" lvl="1"/>
            <a:r>
              <a:rPr lang="en-US" sz="1400" dirty="0" smtClean="0"/>
              <a:t>  </a:t>
            </a:r>
            <a:r>
              <a:rPr lang="en-US" sz="1400" dirty="0" err="1" smtClean="0"/>
              <a:t>min_in_place_rotational_vel</a:t>
            </a:r>
            <a:r>
              <a:rPr lang="en-US" sz="1400" dirty="0" smtClean="0"/>
              <a:t>: 0.4</a:t>
            </a:r>
          </a:p>
          <a:p>
            <a:pPr marL="0" lvl="1"/>
            <a:endParaRPr lang="en-US" sz="1400" dirty="0" smtClean="0"/>
          </a:p>
          <a:p>
            <a:pPr marL="0" lvl="1"/>
            <a:r>
              <a:rPr lang="en-US" sz="1400" dirty="0" smtClean="0"/>
              <a:t>  #The velocity the robot will command when trying to escape from a stuck situation</a:t>
            </a:r>
          </a:p>
          <a:p>
            <a:pPr marL="0" lvl="1"/>
            <a:r>
              <a:rPr lang="en-US" sz="1400" dirty="0" smtClean="0"/>
              <a:t>  </a:t>
            </a:r>
            <a:r>
              <a:rPr lang="en-US" sz="1400" dirty="0" err="1" smtClean="0"/>
              <a:t>escape_vel</a:t>
            </a:r>
            <a:r>
              <a:rPr lang="en-US" sz="1400" dirty="0" smtClean="0"/>
              <a:t>: -0.1</a:t>
            </a:r>
          </a:p>
          <a:p>
            <a:pPr marL="0" lvl="1"/>
            <a:r>
              <a:rPr lang="en-US" sz="1400" dirty="0" smtClean="0"/>
              <a:t>  </a:t>
            </a:r>
          </a:p>
          <a:p>
            <a:pPr marL="0" lvl="1"/>
            <a:r>
              <a:rPr lang="en-US" sz="1400" dirty="0" smtClean="0"/>
              <a:t>  #For this example, we'll use a </a:t>
            </a:r>
            <a:r>
              <a:rPr lang="en-US" sz="1400" dirty="0" err="1" smtClean="0"/>
              <a:t>holonomic</a:t>
            </a:r>
            <a:r>
              <a:rPr lang="en-US" sz="1400" dirty="0" smtClean="0"/>
              <a:t> robot</a:t>
            </a:r>
          </a:p>
          <a:p>
            <a:pPr marL="0" lvl="1"/>
            <a:r>
              <a:rPr lang="en-US" sz="1400" dirty="0" smtClean="0"/>
              <a:t>  </a:t>
            </a:r>
            <a:r>
              <a:rPr lang="en-US" sz="1400" dirty="0" err="1" smtClean="0"/>
              <a:t>holonomic_robot</a:t>
            </a:r>
            <a:r>
              <a:rPr lang="en-US" sz="1400" dirty="0" smtClean="0"/>
              <a:t>: true</a:t>
            </a:r>
          </a:p>
          <a:p>
            <a:pPr marL="0" lvl="1"/>
            <a:endParaRPr lang="en-US" sz="1400" dirty="0" smtClean="0"/>
          </a:p>
          <a:p>
            <a:pPr marL="0" lvl="1"/>
            <a:r>
              <a:rPr lang="en-US" sz="1400" dirty="0" smtClean="0"/>
              <a:t>  #Since we're using a </a:t>
            </a:r>
            <a:r>
              <a:rPr lang="en-US" sz="1400" dirty="0" err="1" smtClean="0"/>
              <a:t>holonomic</a:t>
            </a:r>
            <a:r>
              <a:rPr lang="en-US" sz="1400" dirty="0" smtClean="0"/>
              <a:t> robot, we'll set the set of y velocities it will sample</a:t>
            </a:r>
          </a:p>
          <a:p>
            <a:pPr marL="0" lvl="1"/>
            <a:r>
              <a:rPr lang="en-US" sz="1400" dirty="0" smtClean="0"/>
              <a:t>  </a:t>
            </a:r>
            <a:r>
              <a:rPr lang="en-US" sz="1400" dirty="0" err="1" smtClean="0"/>
              <a:t>y_vels</a:t>
            </a:r>
            <a:r>
              <a:rPr lang="en-US" sz="1400" dirty="0" smtClean="0"/>
              <a:t>: [-0.3, -0.1, 0.1, -0.3]  </a:t>
            </a:r>
          </a:p>
        </p:txBody>
      </p:sp>
    </p:spTree>
    <p:extLst>
      <p:ext uri="{BB962C8B-B14F-4D97-AF65-F5344CB8AC3E}">
        <p14:creationId xmlns="" xmlns:p14="http://schemas.microsoft.com/office/powerpoint/2010/main" val="50374769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base_local_planner.yaml</a:t>
            </a:r>
            <a:r>
              <a:rPr lang="en-US" dirty="0" smtClean="0"/>
              <a:t> (2)</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762000" y="1219200"/>
            <a:ext cx="7620000" cy="5262979"/>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400" dirty="0" smtClean="0"/>
              <a:t>  #Set the tolerance on achieving a goal</a:t>
            </a:r>
          </a:p>
          <a:p>
            <a:pPr marL="0" lvl="1"/>
            <a:r>
              <a:rPr lang="en-US" sz="1400" dirty="0" smtClean="0"/>
              <a:t>  </a:t>
            </a:r>
            <a:r>
              <a:rPr lang="en-US" sz="1400" dirty="0" err="1" smtClean="0"/>
              <a:t>xy_goal_tolerance</a:t>
            </a:r>
            <a:r>
              <a:rPr lang="en-US" sz="1400" dirty="0" smtClean="0"/>
              <a:t>: 0.1</a:t>
            </a:r>
          </a:p>
          <a:p>
            <a:pPr marL="0" lvl="1"/>
            <a:r>
              <a:rPr lang="en-US" sz="1400" dirty="0" smtClean="0"/>
              <a:t>  </a:t>
            </a:r>
            <a:r>
              <a:rPr lang="en-US" sz="1400" dirty="0" err="1" smtClean="0"/>
              <a:t>yaw_goal_tolerance</a:t>
            </a:r>
            <a:r>
              <a:rPr lang="en-US" sz="1400" dirty="0" smtClean="0"/>
              <a:t>: 0.05</a:t>
            </a:r>
          </a:p>
          <a:p>
            <a:pPr marL="0" lvl="1"/>
            <a:endParaRPr lang="en-US" sz="1400" dirty="0" smtClean="0"/>
          </a:p>
          <a:p>
            <a:pPr marL="0" lvl="1"/>
            <a:r>
              <a:rPr lang="en-US" sz="1400" dirty="0" smtClean="0"/>
              <a:t>  #We'll configure how long and with what granularity we'll forward simulate trajectories</a:t>
            </a:r>
          </a:p>
          <a:p>
            <a:pPr marL="0" lvl="1"/>
            <a:r>
              <a:rPr lang="en-US" sz="1400" dirty="0" smtClean="0"/>
              <a:t>  </a:t>
            </a:r>
            <a:r>
              <a:rPr lang="en-US" sz="1400" dirty="0" err="1" smtClean="0"/>
              <a:t>sim_time</a:t>
            </a:r>
            <a:r>
              <a:rPr lang="en-US" sz="1400" dirty="0" smtClean="0"/>
              <a:t>: 1.7</a:t>
            </a:r>
          </a:p>
          <a:p>
            <a:pPr marL="0" lvl="1"/>
            <a:r>
              <a:rPr lang="en-US" sz="1400" dirty="0" smtClean="0"/>
              <a:t>  </a:t>
            </a:r>
            <a:r>
              <a:rPr lang="en-US" sz="1400" dirty="0" err="1" smtClean="0"/>
              <a:t>sim_granularity</a:t>
            </a:r>
            <a:r>
              <a:rPr lang="en-US" sz="1400" dirty="0" smtClean="0"/>
              <a:t>: 0.025</a:t>
            </a:r>
          </a:p>
          <a:p>
            <a:pPr marL="0" lvl="1"/>
            <a:r>
              <a:rPr lang="en-US" sz="1400" dirty="0" smtClean="0"/>
              <a:t>  </a:t>
            </a:r>
            <a:r>
              <a:rPr lang="en-US" sz="1400" dirty="0" err="1" smtClean="0"/>
              <a:t>vx_samples</a:t>
            </a:r>
            <a:r>
              <a:rPr lang="en-US" sz="1400" dirty="0" smtClean="0"/>
              <a:t>: 3</a:t>
            </a:r>
          </a:p>
          <a:p>
            <a:pPr marL="0" lvl="1"/>
            <a:r>
              <a:rPr lang="en-US" sz="1400" dirty="0" smtClean="0"/>
              <a:t>  </a:t>
            </a:r>
            <a:r>
              <a:rPr lang="en-US" sz="1400" dirty="0" err="1" smtClean="0"/>
              <a:t>vtheta_samples</a:t>
            </a:r>
            <a:r>
              <a:rPr lang="en-US" sz="1400" dirty="0" smtClean="0"/>
              <a:t>: 20</a:t>
            </a:r>
          </a:p>
          <a:p>
            <a:pPr marL="0" lvl="1"/>
            <a:endParaRPr lang="en-US" sz="1400" dirty="0" smtClean="0"/>
          </a:p>
          <a:p>
            <a:pPr marL="0" lvl="1"/>
            <a:r>
              <a:rPr lang="en-US" sz="1400" dirty="0" smtClean="0"/>
              <a:t>  #Parameters for scoring trajectories</a:t>
            </a:r>
          </a:p>
          <a:p>
            <a:pPr marL="0" lvl="1"/>
            <a:r>
              <a:rPr lang="en-US" sz="1400" dirty="0" smtClean="0"/>
              <a:t>  </a:t>
            </a:r>
            <a:r>
              <a:rPr lang="en-US" sz="1400" dirty="0" err="1" smtClean="0"/>
              <a:t>goal_distance_bias</a:t>
            </a:r>
            <a:r>
              <a:rPr lang="en-US" sz="1400" dirty="0" smtClean="0"/>
              <a:t>: 0.8</a:t>
            </a:r>
          </a:p>
          <a:p>
            <a:pPr marL="0" lvl="1"/>
            <a:r>
              <a:rPr lang="en-US" sz="1400" dirty="0" smtClean="0"/>
              <a:t>  </a:t>
            </a:r>
            <a:r>
              <a:rPr lang="en-US" sz="1400" dirty="0" err="1" smtClean="0"/>
              <a:t>path_distance_bias</a:t>
            </a:r>
            <a:r>
              <a:rPr lang="en-US" sz="1400" dirty="0" smtClean="0"/>
              <a:t>: 0.6</a:t>
            </a:r>
          </a:p>
          <a:p>
            <a:pPr marL="0" lvl="1"/>
            <a:r>
              <a:rPr lang="en-US" sz="1400" dirty="0" smtClean="0"/>
              <a:t>  </a:t>
            </a:r>
            <a:r>
              <a:rPr lang="en-US" sz="1400" dirty="0" err="1" smtClean="0"/>
              <a:t>occdist_scale</a:t>
            </a:r>
            <a:r>
              <a:rPr lang="en-US" sz="1400" dirty="0" smtClean="0"/>
              <a:t>: 0.01</a:t>
            </a:r>
          </a:p>
          <a:p>
            <a:pPr marL="0" lvl="1"/>
            <a:r>
              <a:rPr lang="en-US" sz="1400" dirty="0" smtClean="0"/>
              <a:t>  </a:t>
            </a:r>
            <a:r>
              <a:rPr lang="en-US" sz="1400" dirty="0" err="1" smtClean="0"/>
              <a:t>heading_lookahead</a:t>
            </a:r>
            <a:r>
              <a:rPr lang="en-US" sz="1400" dirty="0" smtClean="0"/>
              <a:t>: 0.325</a:t>
            </a:r>
          </a:p>
          <a:p>
            <a:pPr marL="0" lvl="1"/>
            <a:endParaRPr lang="en-US" sz="1400" dirty="0" smtClean="0"/>
          </a:p>
          <a:p>
            <a:pPr marL="0" lvl="1"/>
            <a:r>
              <a:rPr lang="en-US" sz="1400" dirty="0" smtClean="0"/>
              <a:t>  #We'll use the Dynamic Window Approach to control instead of Trajectory Rollout for this example</a:t>
            </a:r>
          </a:p>
          <a:p>
            <a:pPr marL="0" lvl="1"/>
            <a:r>
              <a:rPr lang="en-US" sz="1400" dirty="0" smtClean="0"/>
              <a:t>  </a:t>
            </a:r>
            <a:r>
              <a:rPr lang="en-US" sz="1400" dirty="0" err="1" smtClean="0"/>
              <a:t>dwa</a:t>
            </a:r>
            <a:r>
              <a:rPr lang="en-US" sz="1400" dirty="0" smtClean="0"/>
              <a:t>: true</a:t>
            </a:r>
          </a:p>
          <a:p>
            <a:pPr marL="0" lvl="1"/>
            <a:endParaRPr lang="en-US" sz="1400" dirty="0" smtClean="0"/>
          </a:p>
          <a:p>
            <a:pPr marL="0" lvl="1"/>
            <a:r>
              <a:rPr lang="en-US" sz="1400" dirty="0" smtClean="0"/>
              <a:t>  #How far the robot must travel before oscillation flags are reset</a:t>
            </a:r>
          </a:p>
          <a:p>
            <a:pPr marL="0" lvl="1"/>
            <a:r>
              <a:rPr lang="en-US" sz="1400" dirty="0" smtClean="0"/>
              <a:t>  </a:t>
            </a:r>
            <a:r>
              <a:rPr lang="en-US" sz="1400" dirty="0" err="1" smtClean="0"/>
              <a:t>oscillation_reset_dist</a:t>
            </a:r>
            <a:r>
              <a:rPr lang="en-US" sz="1400" dirty="0" smtClean="0"/>
              <a:t>: 0.05</a:t>
            </a:r>
          </a:p>
          <a:p>
            <a:pPr marL="0" lvl="1"/>
            <a:endParaRPr lang="en-US" sz="1400" dirty="0" smtClean="0"/>
          </a:p>
          <a:p>
            <a:pPr marL="0" lvl="1"/>
            <a:r>
              <a:rPr lang="en-US" sz="1400" dirty="0" smtClean="0"/>
              <a:t>  #Eat up the plan as the robot moves along it</a:t>
            </a:r>
          </a:p>
          <a:p>
            <a:pPr marL="0" lvl="1"/>
            <a:r>
              <a:rPr lang="en-US" sz="1400" dirty="0" smtClean="0"/>
              <a:t>  </a:t>
            </a:r>
            <a:r>
              <a:rPr lang="en-US" sz="1400" dirty="0" err="1" smtClean="0"/>
              <a:t>prune_plan</a:t>
            </a:r>
            <a:r>
              <a:rPr lang="en-US" sz="1400" dirty="0" smtClean="0"/>
              <a:t>: true</a:t>
            </a:r>
          </a:p>
        </p:txBody>
      </p:sp>
    </p:spTree>
    <p:extLst>
      <p:ext uri="{BB962C8B-B14F-4D97-AF65-F5344CB8AC3E}">
        <p14:creationId xmlns="" xmlns:p14="http://schemas.microsoft.com/office/powerpoint/2010/main" val="50374769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TrajectoryPlannerROS</a:t>
            </a:r>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Content Placeholder 5"/>
          <p:cNvSpPr>
            <a:spLocks noGrp="1"/>
          </p:cNvSpPr>
          <p:nvPr>
            <p:ph idx="1"/>
          </p:nvPr>
        </p:nvSpPr>
        <p:spPr/>
        <p:txBody>
          <a:bodyPr/>
          <a:lstStyle/>
          <a:p>
            <a:r>
              <a:rPr lang="en-US" dirty="0" smtClean="0"/>
              <a:t>The </a:t>
            </a:r>
            <a:r>
              <a:rPr lang="en-US" b="1" dirty="0" err="1" smtClean="0"/>
              <a:t>base_local_planner</a:t>
            </a:r>
            <a:r>
              <a:rPr lang="en-US" b="1" dirty="0" smtClean="0"/>
              <a:t>::</a:t>
            </a:r>
            <a:r>
              <a:rPr lang="en-US" b="1" dirty="0" err="1" smtClean="0"/>
              <a:t>TrajectoryPlannerROS</a:t>
            </a:r>
            <a:r>
              <a:rPr lang="en-US" dirty="0" smtClean="0"/>
              <a:t> object is a wrapper for a </a:t>
            </a:r>
            <a:r>
              <a:rPr lang="en-US" b="1" dirty="0" err="1" smtClean="0"/>
              <a:t>base_local_planner</a:t>
            </a:r>
            <a:r>
              <a:rPr lang="en-US" b="1" dirty="0" smtClean="0"/>
              <a:t>::</a:t>
            </a:r>
            <a:r>
              <a:rPr lang="en-US" b="1" dirty="0" err="1" smtClean="0"/>
              <a:t>TrajectoryPlanner</a:t>
            </a:r>
            <a:r>
              <a:rPr lang="en-US" dirty="0" smtClean="0"/>
              <a:t> object that exposes its functionality as a ROS Wrapper. </a:t>
            </a:r>
          </a:p>
          <a:p>
            <a:r>
              <a:rPr lang="en-US" dirty="0" smtClean="0"/>
              <a:t>It adheres to the </a:t>
            </a:r>
            <a:r>
              <a:rPr lang="en-US" b="1" dirty="0" err="1" smtClean="0"/>
              <a:t>nav_core</a:t>
            </a:r>
            <a:r>
              <a:rPr lang="en-US" b="1" dirty="0" smtClean="0"/>
              <a:t>::</a:t>
            </a:r>
            <a:r>
              <a:rPr lang="en-US" b="1" dirty="0" err="1" smtClean="0"/>
              <a:t>BaseLocalPlanner</a:t>
            </a:r>
            <a:r>
              <a:rPr lang="en-US" b="1" dirty="0" smtClean="0"/>
              <a:t> </a:t>
            </a:r>
            <a:r>
              <a:rPr lang="en-US" dirty="0" smtClean="0"/>
              <a:t>interface found in the </a:t>
            </a:r>
            <a:r>
              <a:rPr lang="en-US" dirty="0" err="1" smtClean="0"/>
              <a:t>nav_core</a:t>
            </a:r>
            <a:r>
              <a:rPr lang="en-US" dirty="0" smtClean="0"/>
              <a:t> package.</a:t>
            </a:r>
            <a:endParaRPr lang="he-IL"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TrajectoryPlannerROS</a:t>
            </a:r>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59394" name="Picture 2"/>
          <p:cNvPicPr>
            <a:picLocks noChangeAspect="1" noChangeArrowheads="1"/>
          </p:cNvPicPr>
          <p:nvPr/>
        </p:nvPicPr>
        <p:blipFill>
          <a:blip r:embed="rId2" cstate="print"/>
          <a:srcRect/>
          <a:stretch>
            <a:fillRect/>
          </a:stretch>
        </p:blipFill>
        <p:spPr bwMode="auto">
          <a:xfrm>
            <a:off x="1066800" y="1981200"/>
            <a:ext cx="7210425" cy="2638425"/>
          </a:xfrm>
          <a:prstGeom prst="rect">
            <a:avLst/>
          </a:prstGeom>
          <a:noFill/>
          <a:ln w="9525">
            <a:solidFill>
              <a:schemeClr val="accent1">
                <a:shade val="50000"/>
              </a:schemeClr>
            </a:solidFill>
            <a:miter lim="800000"/>
            <a:headEnd/>
            <a:tailEnd/>
          </a:ln>
        </p:spPr>
      </p:pic>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Plans in </a:t>
            </a:r>
            <a:r>
              <a:rPr lang="en-US" dirty="0" err="1" smtClean="0"/>
              <a:t>rviz</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NavFn Plan </a:t>
            </a:r>
          </a:p>
          <a:p>
            <a:pPr lvl="1"/>
            <a:r>
              <a:rPr lang="en-US" dirty="0" smtClean="0"/>
              <a:t>Displays the full plan for the robot computed by the global planner</a:t>
            </a:r>
          </a:p>
          <a:p>
            <a:pPr lvl="1"/>
            <a:r>
              <a:rPr lang="en-US" dirty="0" smtClean="0"/>
              <a:t>Topic: </a:t>
            </a:r>
            <a:r>
              <a:rPr lang="en-US" dirty="0"/>
              <a:t>/</a:t>
            </a:r>
            <a:r>
              <a:rPr lang="en-US" dirty="0" err="1"/>
              <a:t>move_base_node</a:t>
            </a:r>
            <a:r>
              <a:rPr lang="en-US" dirty="0"/>
              <a:t>/</a:t>
            </a:r>
            <a:r>
              <a:rPr lang="en-US" dirty="0" err="1"/>
              <a:t>NavfnROS</a:t>
            </a:r>
            <a:r>
              <a:rPr lang="en-US" dirty="0"/>
              <a:t>/plan </a:t>
            </a:r>
            <a:endParaRPr lang="en-US" dirty="0" smtClean="0"/>
          </a:p>
          <a:p>
            <a:r>
              <a:rPr lang="en-US" dirty="0" smtClean="0"/>
              <a:t>Global Plan</a:t>
            </a:r>
          </a:p>
          <a:p>
            <a:pPr lvl="1"/>
            <a:r>
              <a:rPr lang="en-US" dirty="0" smtClean="0"/>
              <a:t>It shows the portion of the global plan that the local planner is currently pursuing.</a:t>
            </a:r>
          </a:p>
          <a:p>
            <a:pPr lvl="1"/>
            <a:r>
              <a:rPr lang="en-US" dirty="0" smtClean="0"/>
              <a:t>Topic: </a:t>
            </a:r>
            <a:r>
              <a:rPr lang="en-US" dirty="0"/>
              <a:t>/</a:t>
            </a:r>
            <a:r>
              <a:rPr lang="en-US" dirty="0" err="1"/>
              <a:t>move_base_node</a:t>
            </a:r>
            <a:r>
              <a:rPr lang="en-US" dirty="0"/>
              <a:t>/</a:t>
            </a:r>
            <a:r>
              <a:rPr lang="en-US" dirty="0" err="1"/>
              <a:t>TrajectoryPlannerROS</a:t>
            </a:r>
            <a:r>
              <a:rPr lang="en-US" dirty="0"/>
              <a:t>/</a:t>
            </a:r>
            <a:r>
              <a:rPr lang="en-US" dirty="0" err="1"/>
              <a:t>global_plan</a:t>
            </a:r>
            <a:endParaRPr lang="en-US" dirty="0" smtClean="0"/>
          </a:p>
          <a:p>
            <a:r>
              <a:rPr lang="en-US" dirty="0" smtClean="0"/>
              <a:t>Local Plan</a:t>
            </a:r>
          </a:p>
          <a:p>
            <a:pPr lvl="1"/>
            <a:r>
              <a:rPr lang="en-US" dirty="0" smtClean="0"/>
              <a:t>It shows the trajectory associated with the velocity commands currently being commanded to the base by the local planner</a:t>
            </a:r>
          </a:p>
          <a:p>
            <a:pPr lvl="1"/>
            <a:r>
              <a:rPr lang="en-US" dirty="0" smtClean="0"/>
              <a:t>Topic: /</a:t>
            </a:r>
            <a:r>
              <a:rPr lang="en-US" dirty="0" err="1" smtClean="0"/>
              <a:t>move_base_node</a:t>
            </a:r>
            <a:r>
              <a:rPr lang="en-US" dirty="0" smtClean="0"/>
              <a:t>/</a:t>
            </a:r>
            <a:r>
              <a:rPr lang="en-US" dirty="0" err="1" smtClean="0"/>
              <a:t>TrajectoryPlannerROS</a:t>
            </a:r>
            <a:r>
              <a:rPr lang="en-US" dirty="0" smtClean="0"/>
              <a:t>/</a:t>
            </a:r>
            <a:r>
              <a:rPr lang="en-US" dirty="0" err="1" smtClean="0"/>
              <a:t>local_plan</a:t>
            </a:r>
            <a:endParaRPr lang="en-US" dirty="0"/>
          </a:p>
          <a:p>
            <a:pPr lvl="1"/>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Plans in </a:t>
            </a:r>
            <a:r>
              <a:rPr lang="en-US" dirty="0" err="1" smtClean="0"/>
              <a:t>rviz</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54275" name="Picture 3"/>
          <p:cNvPicPr>
            <a:picLocks noChangeAspect="1" noChangeArrowheads="1"/>
          </p:cNvPicPr>
          <p:nvPr/>
        </p:nvPicPr>
        <p:blipFill>
          <a:blip r:embed="rId2" cstate="print"/>
          <a:srcRect/>
          <a:stretch>
            <a:fillRect/>
          </a:stretch>
        </p:blipFill>
        <p:spPr bwMode="auto">
          <a:xfrm>
            <a:off x="533400" y="1295400"/>
            <a:ext cx="8115300" cy="4984750"/>
          </a:xfrm>
          <a:prstGeom prst="rect">
            <a:avLst/>
          </a:prstGeom>
          <a:noFill/>
          <a:ln w="9525">
            <a:noFill/>
            <a:miter lim="800000"/>
            <a:headEnd/>
            <a:tailEnd/>
          </a:ln>
        </p:spPr>
      </p:pic>
      <p:cxnSp>
        <p:nvCxnSpPr>
          <p:cNvPr id="9" name="Straight Arrow Connector 8"/>
          <p:cNvCxnSpPr/>
          <p:nvPr/>
        </p:nvCxnSpPr>
        <p:spPr>
          <a:xfrm flipH="1">
            <a:off x="4572000" y="3962400"/>
            <a:ext cx="533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724400" y="3733800"/>
            <a:ext cx="1066800" cy="228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solidFill>
                  <a:schemeClr val="tx1"/>
                </a:solidFill>
              </a:rPr>
              <a:t>NavFn Plan</a:t>
            </a:r>
            <a:endParaRPr lang="he-IL" sz="1200" dirty="0">
              <a:solidFill>
                <a:schemeClr val="tx1"/>
              </a:solidFill>
            </a:endParaRPr>
          </a:p>
        </p:txBody>
      </p:sp>
      <p:sp>
        <p:nvSpPr>
          <p:cNvPr id="11" name="Rectangle 10"/>
          <p:cNvSpPr/>
          <p:nvPr/>
        </p:nvSpPr>
        <p:spPr>
          <a:xfrm>
            <a:off x="5486400" y="5638800"/>
            <a:ext cx="1066800" cy="228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solidFill>
                  <a:schemeClr val="tx1"/>
                </a:solidFill>
              </a:rPr>
              <a:t>Global Plan</a:t>
            </a:r>
            <a:endParaRPr lang="he-IL" sz="1200" dirty="0">
              <a:solidFill>
                <a:schemeClr val="tx1"/>
              </a:solidFill>
            </a:endParaRPr>
          </a:p>
        </p:txBody>
      </p:sp>
      <p:cxnSp>
        <p:nvCxnSpPr>
          <p:cNvPr id="12" name="Straight Arrow Connector 11"/>
          <p:cNvCxnSpPr/>
          <p:nvPr/>
        </p:nvCxnSpPr>
        <p:spPr>
          <a:xfrm flipH="1" flipV="1">
            <a:off x="4724400" y="5562600"/>
            <a:ext cx="6858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572000" y="4648200"/>
            <a:ext cx="7620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410200" y="4495800"/>
            <a:ext cx="1066800" cy="228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solidFill>
                  <a:schemeClr val="tx1"/>
                </a:solidFill>
              </a:rPr>
              <a:t>Local Plan</a:t>
            </a:r>
            <a:endParaRPr lang="he-IL" sz="1200" dirty="0">
              <a:solidFill>
                <a:schemeClr val="tx1"/>
              </a:solidFill>
            </a:endParaRPr>
          </a:p>
        </p:txBody>
      </p:sp>
      <p:cxnSp>
        <p:nvCxnSpPr>
          <p:cNvPr id="13" name="Straight Arrow Connector 12"/>
          <p:cNvCxnSpPr/>
          <p:nvPr/>
        </p:nvCxnSpPr>
        <p:spPr>
          <a:xfrm flipH="1">
            <a:off x="4724400" y="4114800"/>
            <a:ext cx="533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Trajectory Scoring</a:t>
            </a:r>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Content Placeholder 5"/>
          <p:cNvSpPr>
            <a:spLocks noGrp="1"/>
          </p:cNvSpPr>
          <p:nvPr>
            <p:ph idx="1"/>
          </p:nvPr>
        </p:nvSpPr>
        <p:spPr/>
        <p:txBody>
          <a:bodyPr>
            <a:normAutofit fontScale="92500"/>
          </a:bodyPr>
          <a:lstStyle/>
          <a:p>
            <a:r>
              <a:rPr lang="en-US" dirty="0" smtClean="0"/>
              <a:t>Run the </a:t>
            </a:r>
            <a:r>
              <a:rPr lang="en-US" dirty="0" err="1" smtClean="0"/>
              <a:t>rqt_reconfigure</a:t>
            </a:r>
            <a:r>
              <a:rPr lang="en-US" dirty="0" smtClean="0"/>
              <a:t> tool</a:t>
            </a:r>
          </a:p>
          <a:p>
            <a:endParaRPr lang="en-US" dirty="0" smtClean="0"/>
          </a:p>
          <a:p>
            <a:pPr lvl="1"/>
            <a:r>
              <a:rPr lang="en-US" dirty="0" smtClean="0"/>
              <a:t>This tool allows changing dynamic configuration values</a:t>
            </a:r>
          </a:p>
          <a:p>
            <a:r>
              <a:rPr lang="en-US" dirty="0" smtClean="0"/>
              <a:t>Open the </a:t>
            </a:r>
            <a:r>
              <a:rPr lang="en-US" dirty="0" err="1" smtClean="0"/>
              <a:t>move_base</a:t>
            </a:r>
            <a:r>
              <a:rPr lang="en-US" dirty="0" smtClean="0"/>
              <a:t> group</a:t>
            </a:r>
          </a:p>
          <a:p>
            <a:r>
              <a:rPr lang="en-US" dirty="0" smtClean="0"/>
              <a:t>Select the </a:t>
            </a:r>
            <a:r>
              <a:rPr lang="en-US" dirty="0" err="1" smtClean="0"/>
              <a:t>TrajectoryPlannerROS</a:t>
            </a:r>
            <a:r>
              <a:rPr lang="en-US" dirty="0" smtClean="0"/>
              <a:t> node</a:t>
            </a:r>
          </a:p>
          <a:p>
            <a:r>
              <a:rPr lang="en-US" dirty="0" smtClean="0"/>
              <a:t>Then set the </a:t>
            </a:r>
            <a:r>
              <a:rPr lang="en-US" dirty="0" err="1" smtClean="0"/>
              <a:t>pdist_scale</a:t>
            </a:r>
            <a:r>
              <a:rPr lang="en-US" dirty="0" smtClean="0"/>
              <a:t> parameter to something high like 2.5</a:t>
            </a:r>
          </a:p>
          <a:p>
            <a:r>
              <a:rPr lang="en-US" dirty="0" smtClean="0"/>
              <a:t>After that, you should see that the local path (blue) now more closely follows the global path (yellow). </a:t>
            </a:r>
            <a:endParaRPr lang="he-IL" dirty="0"/>
          </a:p>
        </p:txBody>
      </p:sp>
      <p:sp>
        <p:nvSpPr>
          <p:cNvPr id="7" name="Rectangle 6"/>
          <p:cNvSpPr>
            <a:spLocks noChangeArrowheads="1"/>
          </p:cNvSpPr>
          <p:nvPr/>
        </p:nvSpPr>
        <p:spPr bwMode="auto">
          <a:xfrm>
            <a:off x="685800" y="18288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a:t>
            </a:r>
            <a:r>
              <a:rPr lang="en-US" sz="2000" dirty="0" err="1" smtClean="0"/>
              <a:t>rqt_reconfigure</a:t>
            </a:r>
            <a:r>
              <a:rPr lang="en-US" sz="2000" dirty="0" smtClean="0"/>
              <a:t> </a:t>
            </a:r>
            <a:r>
              <a:rPr lang="en-US" sz="2000" dirty="0" err="1" smtClean="0"/>
              <a:t>rqt_reconfigure</a:t>
            </a:r>
            <a:endParaRPr lang="en-US" sz="2000" dirty="0" smtClean="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Stack</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7" name="Picture 6"/>
          <p:cNvPicPr>
            <a:picLocks noChangeAspect="1"/>
          </p:cNvPicPr>
          <p:nvPr/>
        </p:nvPicPr>
        <p:blipFill>
          <a:blip r:embed="rId2" cstate="print"/>
          <a:stretch>
            <a:fillRect/>
          </a:stretch>
        </p:blipFill>
        <p:spPr>
          <a:xfrm>
            <a:off x="685800" y="1447800"/>
            <a:ext cx="7772400" cy="4227095"/>
          </a:xfrm>
          <a:prstGeom prst="rect">
            <a:avLst/>
          </a:prstGeom>
        </p:spPr>
      </p:pic>
      <p:sp>
        <p:nvSpPr>
          <p:cNvPr id="8" name="Rectangle 7"/>
          <p:cNvSpPr/>
          <p:nvPr/>
        </p:nvSpPr>
        <p:spPr>
          <a:xfrm>
            <a:off x="3124200" y="2209800"/>
            <a:ext cx="1371600" cy="16764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Trajectory Scoring</a:t>
            </a:r>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295400" y="1447800"/>
            <a:ext cx="6629400" cy="4733152"/>
          </a:xfrm>
          <a:prstGeom prst="rect">
            <a:avLst/>
          </a:prstGeom>
          <a:noFill/>
          <a:ln w="9525">
            <a:noFill/>
            <a:miter lim="800000"/>
            <a:headEnd/>
            <a:tailEnd/>
          </a:ln>
          <a:effectLst/>
        </p:spPr>
      </p:pic>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Trajectory Scoring</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905000" y="1676400"/>
            <a:ext cx="5362575" cy="4029075"/>
          </a:xfrm>
          <a:prstGeom prst="rect">
            <a:avLst/>
          </a:prstGeom>
          <a:noFill/>
          <a:ln w="9525">
            <a:noFill/>
            <a:miter lim="800000"/>
            <a:headEnd/>
            <a:tailEnd/>
          </a:ln>
        </p:spPr>
      </p:pic>
      <p:cxnSp>
        <p:nvCxnSpPr>
          <p:cNvPr id="6" name="Straight Arrow Connector 5"/>
          <p:cNvCxnSpPr/>
          <p:nvPr/>
        </p:nvCxnSpPr>
        <p:spPr>
          <a:xfrm flipH="1">
            <a:off x="3429000" y="2667000"/>
            <a:ext cx="533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0" y="2362200"/>
            <a:ext cx="2286000" cy="228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solidFill>
                  <a:schemeClr val="tx1"/>
                </a:solidFill>
              </a:rPr>
              <a:t>Local plan follows global plan</a:t>
            </a:r>
            <a:endParaRPr lang="he-IL" sz="1200" dirty="0">
              <a:solidFill>
                <a:schemeClr val="tx1"/>
              </a:solidFill>
            </a:endParaRPr>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Localization</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7" name="Picture 6"/>
          <p:cNvPicPr>
            <a:picLocks noChangeAspect="1"/>
          </p:cNvPicPr>
          <p:nvPr/>
        </p:nvPicPr>
        <p:blipFill>
          <a:blip r:embed="rId2" cstate="print"/>
          <a:stretch>
            <a:fillRect/>
          </a:stretch>
        </p:blipFill>
        <p:spPr>
          <a:xfrm>
            <a:off x="685800" y="1447800"/>
            <a:ext cx="7772400" cy="4227095"/>
          </a:xfrm>
          <a:prstGeom prst="rect">
            <a:avLst/>
          </a:prstGeom>
        </p:spPr>
      </p:pic>
      <p:sp>
        <p:nvSpPr>
          <p:cNvPr id="8" name="Rectangle 7"/>
          <p:cNvSpPr/>
          <p:nvPr/>
        </p:nvSpPr>
        <p:spPr>
          <a:xfrm>
            <a:off x="838200" y="1752600"/>
            <a:ext cx="990600" cy="762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Localization</a:t>
            </a:r>
            <a:endParaRPr lang="en-US" dirty="0"/>
          </a:p>
        </p:txBody>
      </p:sp>
      <p:sp>
        <p:nvSpPr>
          <p:cNvPr id="3" name="Content Placeholder 2"/>
          <p:cNvSpPr>
            <a:spLocks noGrp="1"/>
          </p:cNvSpPr>
          <p:nvPr>
            <p:ph idx="1"/>
          </p:nvPr>
        </p:nvSpPr>
        <p:spPr/>
        <p:txBody>
          <a:bodyPr>
            <a:normAutofit/>
          </a:bodyPr>
          <a:lstStyle/>
          <a:p>
            <a:r>
              <a:rPr lang="en-US" dirty="0" smtClean="0"/>
              <a:t>Localization is the problem of estimating the pose of the robot relative to a map</a:t>
            </a:r>
          </a:p>
          <a:p>
            <a:r>
              <a:rPr lang="en-US" dirty="0" smtClean="0"/>
              <a:t>Localization is not terribly sensitive to the exact placement of objects so it can handle small changes to the locations of objects</a:t>
            </a:r>
          </a:p>
          <a:p>
            <a:r>
              <a:rPr lang="en-US" dirty="0" smtClean="0"/>
              <a:t>ROS uses the </a:t>
            </a:r>
            <a:r>
              <a:rPr lang="en-US" b="1" dirty="0" smtClean="0"/>
              <a:t>amcl</a:t>
            </a:r>
            <a:r>
              <a:rPr lang="en-US" dirty="0" smtClean="0"/>
              <a:t> package for localization</a:t>
            </a:r>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AMCL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amcl is a probabilistic localization system for a robot moving in 2D.</a:t>
            </a:r>
          </a:p>
          <a:p>
            <a:r>
              <a:rPr lang="en-US" dirty="0" smtClean="0"/>
              <a:t>It implements the adaptive </a:t>
            </a:r>
            <a:r>
              <a:rPr lang="en-US" b="1" dirty="0" smtClean="0"/>
              <a:t>Monte Carlo localization</a:t>
            </a:r>
            <a:r>
              <a:rPr lang="en-US" dirty="0" smtClean="0"/>
              <a:t> approach, which uses a particle filter to track the pose of a robot against a known map.</a:t>
            </a:r>
          </a:p>
          <a:p>
            <a:r>
              <a:rPr lang="en-US" dirty="0" smtClean="0"/>
              <a:t>The algorithm and its parameters are described in the book </a:t>
            </a:r>
            <a:r>
              <a:rPr lang="en-US" b="1" dirty="0" smtClean="0"/>
              <a:t>Probabilistic Robotics</a:t>
            </a:r>
            <a:r>
              <a:rPr lang="en-US" dirty="0" smtClean="0"/>
              <a:t> by </a:t>
            </a:r>
            <a:r>
              <a:rPr lang="en-US" dirty="0" err="1" smtClean="0"/>
              <a:t>Thrun</a:t>
            </a:r>
            <a:r>
              <a:rPr lang="en-US" dirty="0" smtClean="0"/>
              <a:t>, </a:t>
            </a:r>
            <a:r>
              <a:rPr lang="en-US" dirty="0" err="1" smtClean="0"/>
              <a:t>Burgard</a:t>
            </a:r>
            <a:r>
              <a:rPr lang="en-US" dirty="0" smtClean="0"/>
              <a:t>, and Fox.</a:t>
            </a:r>
          </a:p>
          <a:p>
            <a:pPr lvl="1"/>
            <a:r>
              <a:rPr lang="en-US" dirty="0" smtClean="0">
                <a:hlinkClick r:id="rId2"/>
              </a:rPr>
              <a:t>http://www.probabilistic-robotics.org/</a:t>
            </a:r>
            <a:endParaRPr lang="en-US" dirty="0" smtClean="0"/>
          </a:p>
          <a:p>
            <a:r>
              <a:rPr lang="en-US" dirty="0" smtClean="0"/>
              <a:t>As currently implemented, this node works only with laser scans and laser maps. It could be extended to work with other sensor data.</a:t>
            </a:r>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AMCL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amcl takes in a laser-based map, laser scans, and transform messages, and outputs pose estimates</a:t>
            </a:r>
          </a:p>
          <a:p>
            <a:r>
              <a:rPr lang="en-US" dirty="0" smtClean="0"/>
              <a:t>Subscribed topics:</a:t>
            </a:r>
          </a:p>
          <a:p>
            <a:pPr lvl="1"/>
            <a:r>
              <a:rPr lang="en-US" dirty="0" smtClean="0"/>
              <a:t>scan – Laser scans</a:t>
            </a:r>
          </a:p>
          <a:p>
            <a:pPr lvl="1"/>
            <a:r>
              <a:rPr lang="en-US" dirty="0" err="1" smtClean="0"/>
              <a:t>tf</a:t>
            </a:r>
            <a:r>
              <a:rPr lang="en-US" dirty="0" smtClean="0"/>
              <a:t> – Transforms</a:t>
            </a:r>
          </a:p>
          <a:p>
            <a:pPr lvl="1"/>
            <a:r>
              <a:rPr lang="en-US" dirty="0" err="1" smtClean="0"/>
              <a:t>initialpose</a:t>
            </a:r>
            <a:r>
              <a:rPr lang="en-US" dirty="0" smtClean="0"/>
              <a:t> – Mean and covariance with which to (re-) initialize the particle filter</a:t>
            </a:r>
          </a:p>
          <a:p>
            <a:pPr lvl="1"/>
            <a:r>
              <a:rPr lang="en-US" dirty="0" smtClean="0"/>
              <a:t>map – the map used for laser-based localization</a:t>
            </a:r>
          </a:p>
          <a:p>
            <a:r>
              <a:rPr lang="en-US" dirty="0" smtClean="0"/>
              <a:t>Published topics:</a:t>
            </a:r>
          </a:p>
          <a:p>
            <a:pPr lvl="1"/>
            <a:r>
              <a:rPr lang="en-US" dirty="0" err="1" smtClean="0"/>
              <a:t>amcl_pose</a:t>
            </a:r>
            <a:r>
              <a:rPr lang="en-US" dirty="0" smtClean="0"/>
              <a:t> – Robot's estimated pose in the map, with covariance.</a:t>
            </a:r>
          </a:p>
          <a:p>
            <a:pPr lvl="1"/>
            <a:r>
              <a:rPr lang="en-US" dirty="0" err="1" smtClean="0"/>
              <a:t>Particlecloud</a:t>
            </a:r>
            <a:r>
              <a:rPr lang="en-US" dirty="0" smtClean="0"/>
              <a:t> – The set of pose estimates being maintained by the filter</a:t>
            </a:r>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AMCL Parameters</a:t>
            </a:r>
          </a:p>
        </p:txBody>
      </p:sp>
      <p:sp>
        <p:nvSpPr>
          <p:cNvPr id="5" name="Footer Placeholder 4"/>
          <p:cNvSpPr>
            <a:spLocks noGrp="1"/>
          </p:cNvSpPr>
          <p:nvPr>
            <p:ph type="ftr" sz="quarter" idx="11"/>
          </p:nvPr>
        </p:nvSpPr>
        <p:spPr/>
        <p:txBody>
          <a:bodyPr/>
          <a:lstStyle/>
          <a:p>
            <a:r>
              <a:rPr lang="en-US" smtClean="0"/>
              <a:t>(C)2013 Roi Yehoshua</a:t>
            </a:r>
            <a:endParaRPr lang="en-US" dirty="0"/>
          </a:p>
        </p:txBody>
      </p:sp>
      <p:graphicFrame>
        <p:nvGraphicFramePr>
          <p:cNvPr id="7" name="Table 6"/>
          <p:cNvGraphicFramePr>
            <a:graphicFrameLocks noGrp="1"/>
          </p:cNvGraphicFramePr>
          <p:nvPr/>
        </p:nvGraphicFramePr>
        <p:xfrm>
          <a:off x="762000" y="1447800"/>
          <a:ext cx="7772399" cy="4297680"/>
        </p:xfrm>
        <a:graphic>
          <a:graphicData uri="http://schemas.openxmlformats.org/drawingml/2006/table">
            <a:tbl>
              <a:tblPr rtl="1" firstRow="1" bandRow="1">
                <a:tableStyleId>{5C22544A-7EE6-4342-B048-85BDC9FD1C3A}</a:tableStyleId>
              </a:tblPr>
              <a:tblGrid>
                <a:gridCol w="1600199"/>
                <a:gridCol w="4480560"/>
                <a:gridCol w="1691640"/>
              </a:tblGrid>
              <a:tr h="370840">
                <a:tc>
                  <a:txBody>
                    <a:bodyPr/>
                    <a:lstStyle/>
                    <a:p>
                      <a:pPr rtl="1"/>
                      <a:r>
                        <a:rPr lang="en-US" dirty="0" smtClean="0"/>
                        <a:t>Default</a:t>
                      </a:r>
                      <a:endParaRPr lang="he-IL" dirty="0"/>
                    </a:p>
                  </a:txBody>
                  <a:tcPr/>
                </a:tc>
                <a:tc>
                  <a:txBody>
                    <a:bodyPr/>
                    <a:lstStyle/>
                    <a:p>
                      <a:pPr rtl="1"/>
                      <a:r>
                        <a:rPr lang="en-US" dirty="0" smtClean="0"/>
                        <a:t>Description</a:t>
                      </a:r>
                      <a:endParaRPr lang="he-IL" dirty="0"/>
                    </a:p>
                  </a:txBody>
                  <a:tcPr/>
                </a:tc>
                <a:tc>
                  <a:txBody>
                    <a:bodyPr/>
                    <a:lstStyle/>
                    <a:p>
                      <a:pPr rtl="1"/>
                      <a:r>
                        <a:rPr lang="en-US" dirty="0" smtClean="0"/>
                        <a:t>Parameter</a:t>
                      </a:r>
                      <a:endParaRPr lang="he-IL" dirty="0"/>
                    </a:p>
                  </a:txBody>
                  <a:tcPr/>
                </a:tc>
              </a:tr>
              <a:tr h="391160">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dirty="0" smtClean="0"/>
                        <a:t>100</a:t>
                      </a:r>
                      <a:endParaRPr lang="he-IL" sz="1600" dirty="0"/>
                    </a:p>
                  </a:txBody>
                  <a:tcPr/>
                </a:tc>
                <a:tc>
                  <a:txBody>
                    <a:bodyPr/>
                    <a:lstStyle/>
                    <a:p>
                      <a:r>
                        <a:rPr lang="en-US" sz="1600" b="0" i="0" kern="1200" dirty="0" smtClean="0">
                          <a:solidFill>
                            <a:schemeClr val="dk1"/>
                          </a:solidFill>
                          <a:latin typeface="+mn-lt"/>
                          <a:ea typeface="+mn-ea"/>
                          <a:cs typeface="+mn-cs"/>
                        </a:rPr>
                        <a:t>Minimum allowed number of particles</a:t>
                      </a:r>
                      <a:endParaRPr lang="en-US" sz="1600" b="0" i="0" kern="1200" dirty="0">
                        <a:solidFill>
                          <a:schemeClr val="dk1"/>
                        </a:solidFill>
                        <a:latin typeface="+mn-lt"/>
                        <a:ea typeface="+mn-ea"/>
                        <a:cs typeface="+mn-cs"/>
                      </a:endParaRPr>
                    </a:p>
                  </a:txBody>
                  <a:tcPr/>
                </a:tc>
                <a:tc>
                  <a:txBody>
                    <a:bodyPr/>
                    <a:lstStyle/>
                    <a:p>
                      <a:pPr rtl="1"/>
                      <a:r>
                        <a:rPr lang="en-US" sz="1600" b="0" i="0" kern="1200" dirty="0" err="1" smtClean="0">
                          <a:solidFill>
                            <a:schemeClr val="dk1"/>
                          </a:solidFill>
                          <a:latin typeface="+mn-lt"/>
                          <a:ea typeface="+mn-ea"/>
                          <a:cs typeface="+mn-cs"/>
                        </a:rPr>
                        <a:t>min_particles</a:t>
                      </a:r>
                      <a:endParaRPr lang="he-IL" sz="1600" dirty="0"/>
                    </a:p>
                  </a:txBody>
                  <a:tcPr/>
                </a:tc>
              </a:tr>
              <a:tr h="381000">
                <a:tc>
                  <a:txBody>
                    <a:bodyPr/>
                    <a:lstStyle/>
                    <a:p>
                      <a:pPr rtl="1"/>
                      <a:r>
                        <a:rPr lang="en-US" sz="1600" dirty="0" smtClean="0"/>
                        <a:t>5000</a:t>
                      </a:r>
                      <a:endParaRPr lang="he-IL" sz="1600" dirty="0"/>
                    </a:p>
                  </a:txBody>
                  <a:tcPr/>
                </a:tc>
                <a:tc>
                  <a:txBody>
                    <a:bodyPr/>
                    <a:lstStyle/>
                    <a:p>
                      <a:r>
                        <a:rPr lang="en-US" sz="1600" b="0" i="0" kern="1200" dirty="0" smtClean="0">
                          <a:solidFill>
                            <a:schemeClr val="dk1"/>
                          </a:solidFill>
                          <a:latin typeface="+mn-lt"/>
                          <a:ea typeface="+mn-ea"/>
                          <a:cs typeface="+mn-cs"/>
                        </a:rPr>
                        <a:t>Maximum allowed number of particles</a:t>
                      </a: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b="0" i="0" kern="1200" dirty="0" err="1" smtClean="0">
                          <a:solidFill>
                            <a:schemeClr val="dk1"/>
                          </a:solidFill>
                          <a:latin typeface="+mn-lt"/>
                          <a:ea typeface="+mn-ea"/>
                          <a:cs typeface="+mn-cs"/>
                        </a:rPr>
                        <a:t>max_particles</a:t>
                      </a:r>
                      <a:endParaRPr lang="he-IL" sz="1600" dirty="0" smtClean="0"/>
                    </a:p>
                    <a:p>
                      <a:pPr marL="0" marR="0" indent="0" algn="l" defTabSz="914400" rtl="1"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 </a:t>
                      </a:r>
                      <a:endParaRPr lang="he-IL" sz="1600" dirty="0"/>
                    </a:p>
                  </a:txBody>
                  <a:tcPr/>
                </a:tc>
              </a:tr>
              <a:tr h="381000">
                <a:tc>
                  <a:txBody>
                    <a:bodyPr/>
                    <a:lstStyle/>
                    <a:p>
                      <a:pPr rtl="1"/>
                      <a:r>
                        <a:rPr lang="en-US" sz="1600" dirty="0" err="1" smtClean="0"/>
                        <a:t>likelihood_field</a:t>
                      </a:r>
                      <a:endParaRPr lang="he-IL" sz="1600" dirty="0"/>
                    </a:p>
                  </a:txBody>
                  <a:tcPr/>
                </a:tc>
                <a:tc>
                  <a:txBody>
                    <a:bodyPr/>
                    <a:lstStyle/>
                    <a:p>
                      <a:r>
                        <a:rPr lang="en-US" sz="1600" b="0" i="0" kern="1200" dirty="0" smtClean="0">
                          <a:solidFill>
                            <a:schemeClr val="dk1"/>
                          </a:solidFill>
                          <a:latin typeface="+mn-lt"/>
                          <a:ea typeface="+mn-ea"/>
                          <a:cs typeface="+mn-cs"/>
                        </a:rPr>
                        <a:t>Which model to use, either beam or </a:t>
                      </a:r>
                      <a:r>
                        <a:rPr lang="en-US" sz="1600" b="0" i="0" kern="1200" dirty="0" err="1" smtClean="0">
                          <a:solidFill>
                            <a:schemeClr val="dk1"/>
                          </a:solidFill>
                          <a:latin typeface="+mn-lt"/>
                          <a:ea typeface="+mn-ea"/>
                          <a:cs typeface="+mn-cs"/>
                        </a:rPr>
                        <a:t>likelihood_field</a:t>
                      </a:r>
                      <a:endParaRPr lang="en-US" sz="1600" b="0" i="0" kern="1200" dirty="0" smtClean="0">
                        <a:solidFill>
                          <a:schemeClr val="dk1"/>
                        </a:solidFill>
                        <a:latin typeface="+mn-lt"/>
                        <a:ea typeface="+mn-ea"/>
                        <a:cs typeface="+mn-cs"/>
                      </a:endParaRP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dirty="0" err="1" smtClean="0"/>
                        <a:t>laser_model_type</a:t>
                      </a:r>
                      <a:r>
                        <a:rPr lang="en-US" sz="1800" b="0" i="0" kern="1200" dirty="0" smtClean="0">
                          <a:solidFill>
                            <a:schemeClr val="dk1"/>
                          </a:solidFill>
                          <a:latin typeface="+mn-lt"/>
                          <a:ea typeface="+mn-ea"/>
                          <a:cs typeface="+mn-cs"/>
                        </a:rPr>
                        <a:t> </a:t>
                      </a:r>
                      <a:endParaRPr lang="he-IL" sz="1600" dirty="0"/>
                    </a:p>
                  </a:txBody>
                  <a:tcPr/>
                </a:tc>
              </a:tr>
              <a:tr h="381000">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dirty="0" smtClean="0"/>
                        <a:t>2.0</a:t>
                      </a:r>
                      <a:endParaRPr lang="he-IL" sz="1600" dirty="0"/>
                    </a:p>
                  </a:txBody>
                  <a:tcPr/>
                </a:tc>
                <a:tc>
                  <a:txBody>
                    <a:bodyPr/>
                    <a:lstStyle/>
                    <a:p>
                      <a:r>
                        <a:rPr lang="en-US" sz="1600" b="0" i="0" kern="1200" dirty="0" smtClean="0">
                          <a:solidFill>
                            <a:schemeClr val="dk1"/>
                          </a:solidFill>
                          <a:latin typeface="+mn-lt"/>
                          <a:ea typeface="+mn-ea"/>
                          <a:cs typeface="+mn-cs"/>
                        </a:rPr>
                        <a:t>Maximum distance to do obstacle inflation on map, for use in </a:t>
                      </a:r>
                      <a:r>
                        <a:rPr lang="en-US" sz="1600" b="0" i="0" kern="1200" dirty="0" err="1" smtClean="0">
                          <a:solidFill>
                            <a:schemeClr val="dk1"/>
                          </a:solidFill>
                          <a:latin typeface="+mn-lt"/>
                          <a:ea typeface="+mn-ea"/>
                          <a:cs typeface="+mn-cs"/>
                        </a:rPr>
                        <a:t>likelihood_field</a:t>
                      </a:r>
                      <a:r>
                        <a:rPr lang="en-US" sz="1600" b="0" i="0" kern="1200" dirty="0" smtClean="0">
                          <a:solidFill>
                            <a:schemeClr val="dk1"/>
                          </a:solidFill>
                          <a:latin typeface="+mn-lt"/>
                          <a:ea typeface="+mn-ea"/>
                          <a:cs typeface="+mn-cs"/>
                        </a:rPr>
                        <a:t> model</a:t>
                      </a: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b="0" i="0" kern="1200" dirty="0" err="1" smtClean="0">
                          <a:solidFill>
                            <a:schemeClr val="dk1"/>
                          </a:solidFill>
                          <a:latin typeface="+mn-lt"/>
                          <a:ea typeface="+mn-ea"/>
                          <a:cs typeface="+mn-cs"/>
                        </a:rPr>
                        <a:t>laser_likelihood_max_dist</a:t>
                      </a:r>
                      <a:endParaRPr lang="he-IL" sz="1600" dirty="0"/>
                    </a:p>
                  </a:txBody>
                  <a:tcPr/>
                </a:tc>
              </a:tr>
              <a:tr h="381000">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dirty="0" smtClean="0"/>
                        <a:t>0.0</a:t>
                      </a:r>
                      <a:endParaRPr lang="he-IL" sz="1600" dirty="0"/>
                    </a:p>
                  </a:txBody>
                  <a:tcPr/>
                </a:tc>
                <a:tc>
                  <a:txBody>
                    <a:bodyPr/>
                    <a:lstStyle/>
                    <a:p>
                      <a:r>
                        <a:rPr lang="en-US" sz="1600" b="0" i="0" kern="1200" dirty="0" smtClean="0">
                          <a:solidFill>
                            <a:schemeClr val="dk1"/>
                          </a:solidFill>
                          <a:latin typeface="+mn-lt"/>
                          <a:ea typeface="+mn-ea"/>
                          <a:cs typeface="+mn-cs"/>
                        </a:rPr>
                        <a:t>Initial pose mean (x), used to initialize filter with Gaussian distribution</a:t>
                      </a: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b="0" i="0" kern="1200" dirty="0" err="1" smtClean="0">
                          <a:solidFill>
                            <a:schemeClr val="dk1"/>
                          </a:solidFill>
                          <a:latin typeface="+mn-lt"/>
                          <a:ea typeface="+mn-ea"/>
                          <a:cs typeface="+mn-cs"/>
                        </a:rPr>
                        <a:t>initial_pose_x</a:t>
                      </a:r>
                      <a:endParaRPr lang="he-IL" sz="1600" dirty="0"/>
                    </a:p>
                  </a:txBody>
                  <a:tcPr/>
                </a:tc>
              </a:tr>
              <a:tr h="381000">
                <a:tc>
                  <a:txBody>
                    <a:bodyPr/>
                    <a:lstStyle/>
                    <a:p>
                      <a:pPr rtl="1"/>
                      <a:r>
                        <a:rPr lang="en-US" sz="1600" dirty="0" smtClean="0"/>
                        <a:t>0.0</a:t>
                      </a:r>
                      <a:endParaRPr lang="he-IL"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latin typeface="+mn-lt"/>
                          <a:ea typeface="+mn-ea"/>
                          <a:cs typeface="+mn-cs"/>
                        </a:rPr>
                        <a:t>Initial pose mean (y), used to initialize filter with Gaussian distribution</a:t>
                      </a: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dirty="0" err="1" smtClean="0"/>
                        <a:t>initial_pose_y</a:t>
                      </a:r>
                      <a:endParaRPr lang="he-IL" sz="1600" dirty="0"/>
                    </a:p>
                  </a:txBody>
                  <a:tcPr/>
                </a:tc>
              </a:tr>
              <a:tr h="381000">
                <a:tc>
                  <a:txBody>
                    <a:bodyPr/>
                    <a:lstStyle/>
                    <a:p>
                      <a:pPr rtl="1"/>
                      <a:r>
                        <a:rPr lang="en-US" sz="1600" dirty="0" smtClean="0"/>
                        <a:t>0.0</a:t>
                      </a:r>
                      <a:endParaRPr lang="he-IL"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latin typeface="+mn-lt"/>
                          <a:ea typeface="+mn-ea"/>
                          <a:cs typeface="+mn-cs"/>
                        </a:rPr>
                        <a:t>Initial pose mean (yaw), used to initialize filter with Gaussian distribution</a:t>
                      </a: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600" dirty="0" err="1" smtClean="0"/>
                        <a:t>initial_pose_a</a:t>
                      </a:r>
                      <a:endParaRPr lang="he-IL" sz="1600" dirty="0"/>
                    </a:p>
                  </a:txBody>
                  <a:tcPr/>
                </a:tc>
              </a:tr>
            </a:tbl>
          </a:graphicData>
        </a:graphic>
      </p:graphicFrame>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amcl_node.xml (1)</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8" name="Rectangle 7"/>
          <p:cNvSpPr>
            <a:spLocks noChangeArrowheads="1"/>
          </p:cNvSpPr>
          <p:nvPr/>
        </p:nvSpPr>
        <p:spPr bwMode="auto">
          <a:xfrm>
            <a:off x="762000" y="1295400"/>
            <a:ext cx="7620000" cy="4185761"/>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400" dirty="0" smtClean="0"/>
              <a:t>&lt;launch&gt;</a:t>
            </a:r>
          </a:p>
          <a:p>
            <a:pPr marL="0" lvl="1"/>
            <a:r>
              <a:rPr lang="en-US" sz="1400" dirty="0" smtClean="0"/>
              <a:t>&lt;!-- </a:t>
            </a:r>
          </a:p>
          <a:p>
            <a:pPr marL="0" lvl="1"/>
            <a:r>
              <a:rPr lang="en-US" sz="1400" dirty="0" smtClean="0"/>
              <a:t>  Example amcl configuration. Descriptions of parameters, as well as a full list of all amcl parameters, can be found at http://www.ros.org/wiki/amcl.</a:t>
            </a:r>
          </a:p>
          <a:p>
            <a:pPr marL="0" lvl="1"/>
            <a:r>
              <a:rPr lang="en-US" sz="1400" dirty="0" smtClean="0"/>
              <a:t>--&gt;</a:t>
            </a:r>
          </a:p>
          <a:p>
            <a:pPr marL="0" lvl="1"/>
            <a:r>
              <a:rPr lang="en-US" sz="1400" dirty="0" smtClean="0"/>
              <a:t>&lt;node </a:t>
            </a:r>
            <a:r>
              <a:rPr lang="en-US" sz="1400" dirty="0" err="1" smtClean="0"/>
              <a:t>pkg</a:t>
            </a:r>
            <a:r>
              <a:rPr lang="en-US" sz="1400" dirty="0" smtClean="0"/>
              <a:t>="amcl" type="amcl" name="amcl" </a:t>
            </a:r>
            <a:r>
              <a:rPr lang="en-US" sz="1400" dirty="0" err="1" smtClean="0"/>
              <a:t>respawn</a:t>
            </a:r>
            <a:r>
              <a:rPr lang="en-US" sz="1400" dirty="0" smtClean="0"/>
              <a:t>="true"&gt;</a:t>
            </a:r>
          </a:p>
          <a:p>
            <a:pPr marL="0" lvl="1"/>
            <a:r>
              <a:rPr lang="en-US" sz="1400" dirty="0" smtClean="0"/>
              <a:t>  &lt;remap from="scan" to="</a:t>
            </a:r>
            <a:r>
              <a:rPr lang="en-US" sz="1400" dirty="0" err="1" smtClean="0"/>
              <a:t>base_scan</a:t>
            </a:r>
            <a:r>
              <a:rPr lang="en-US" sz="1400" dirty="0" smtClean="0"/>
              <a:t>" /&gt;</a:t>
            </a:r>
          </a:p>
          <a:p>
            <a:pPr marL="0" lvl="1"/>
            <a:r>
              <a:rPr lang="en-US" sz="1400" dirty="0" smtClean="0"/>
              <a:t>  &lt;!-- Publish scans from best pose at a max of 10 Hz --&gt;</a:t>
            </a:r>
          </a:p>
          <a:p>
            <a:pPr marL="0" lvl="1"/>
            <a:r>
              <a:rPr lang="en-US" sz="1400" dirty="0" smtClean="0"/>
              <a:t>  &lt;</a:t>
            </a:r>
            <a:r>
              <a:rPr lang="en-US" sz="1400" dirty="0" err="1" smtClean="0"/>
              <a:t>param</a:t>
            </a:r>
            <a:r>
              <a:rPr lang="en-US" sz="1400" dirty="0" smtClean="0"/>
              <a:t> name="</a:t>
            </a:r>
            <a:r>
              <a:rPr lang="en-US" sz="1400" dirty="0" err="1" smtClean="0"/>
              <a:t>odom_model_type</a:t>
            </a:r>
            <a:r>
              <a:rPr lang="en-US" sz="1400" dirty="0" smtClean="0"/>
              <a:t>" value="</a:t>
            </a:r>
            <a:r>
              <a:rPr lang="en-US" sz="1400" dirty="0" err="1" smtClean="0"/>
              <a:t>omni</a:t>
            </a:r>
            <a:r>
              <a:rPr lang="en-US" sz="1400" dirty="0" smtClean="0"/>
              <a:t>"/&gt;</a:t>
            </a:r>
          </a:p>
          <a:p>
            <a:pPr marL="0" lvl="1"/>
            <a:r>
              <a:rPr lang="en-US" sz="1400" dirty="0" smtClean="0"/>
              <a:t>  &lt;</a:t>
            </a:r>
            <a:r>
              <a:rPr lang="en-US" sz="1400" dirty="0" err="1" smtClean="0"/>
              <a:t>param</a:t>
            </a:r>
            <a:r>
              <a:rPr lang="en-US" sz="1400" dirty="0" smtClean="0"/>
              <a:t> name="odom_alpha5" value="0.1"/&gt;</a:t>
            </a:r>
          </a:p>
          <a:p>
            <a:pPr marL="0" lvl="1"/>
            <a:r>
              <a:rPr lang="en-US" sz="1400" dirty="0" smtClean="0"/>
              <a:t>  &lt;</a:t>
            </a:r>
            <a:r>
              <a:rPr lang="en-US" sz="1400" dirty="0" err="1" smtClean="0"/>
              <a:t>param</a:t>
            </a:r>
            <a:r>
              <a:rPr lang="en-US" sz="1400" dirty="0" smtClean="0"/>
              <a:t> name="</a:t>
            </a:r>
            <a:r>
              <a:rPr lang="en-US" sz="1400" dirty="0" err="1" smtClean="0"/>
              <a:t>transform_tolerance</a:t>
            </a:r>
            <a:r>
              <a:rPr lang="en-US" sz="1400" dirty="0" smtClean="0"/>
              <a:t>" value="0.2" /&gt;</a:t>
            </a:r>
          </a:p>
          <a:p>
            <a:pPr marL="0" lvl="1"/>
            <a:r>
              <a:rPr lang="en-US" sz="1400" dirty="0" smtClean="0"/>
              <a:t>  &lt;</a:t>
            </a:r>
            <a:r>
              <a:rPr lang="en-US" sz="1400" dirty="0" err="1" smtClean="0"/>
              <a:t>param</a:t>
            </a:r>
            <a:r>
              <a:rPr lang="en-US" sz="1400" dirty="0" smtClean="0"/>
              <a:t> name="</a:t>
            </a:r>
            <a:r>
              <a:rPr lang="en-US" sz="1400" dirty="0" err="1" smtClean="0"/>
              <a:t>gui_publish_rate</a:t>
            </a:r>
            <a:r>
              <a:rPr lang="en-US" sz="1400" dirty="0" smtClean="0"/>
              <a:t>" value="10.0"/&gt;</a:t>
            </a:r>
          </a:p>
          <a:p>
            <a:pPr marL="0" lvl="1"/>
            <a:r>
              <a:rPr lang="en-US" sz="1400" dirty="0" smtClean="0"/>
              <a:t>  &lt;</a:t>
            </a:r>
            <a:r>
              <a:rPr lang="en-US" sz="1400" dirty="0" err="1" smtClean="0"/>
              <a:t>param</a:t>
            </a:r>
            <a:r>
              <a:rPr lang="en-US" sz="1400" dirty="0" smtClean="0"/>
              <a:t> name="</a:t>
            </a:r>
            <a:r>
              <a:rPr lang="en-US" sz="1400" dirty="0" err="1" smtClean="0"/>
              <a:t>laser_max_beams</a:t>
            </a:r>
            <a:r>
              <a:rPr lang="en-US" sz="1400" dirty="0" smtClean="0"/>
              <a:t>" value="30"/&gt;</a:t>
            </a:r>
          </a:p>
          <a:p>
            <a:pPr marL="0" lvl="1"/>
            <a:r>
              <a:rPr lang="en-US" sz="1400" dirty="0" smtClean="0"/>
              <a:t>  &lt;</a:t>
            </a:r>
            <a:r>
              <a:rPr lang="en-US" sz="1400" dirty="0" err="1" smtClean="0"/>
              <a:t>param</a:t>
            </a:r>
            <a:r>
              <a:rPr lang="en-US" sz="1400" dirty="0" smtClean="0"/>
              <a:t> name="</a:t>
            </a:r>
            <a:r>
              <a:rPr lang="en-US" sz="1400" dirty="0" err="1" smtClean="0"/>
              <a:t>min_particles</a:t>
            </a:r>
            <a:r>
              <a:rPr lang="en-US" sz="1400" dirty="0" smtClean="0"/>
              <a:t>" value="500"/&gt;</a:t>
            </a:r>
          </a:p>
          <a:p>
            <a:pPr marL="0" lvl="1"/>
            <a:r>
              <a:rPr lang="en-US" sz="1400" dirty="0" smtClean="0"/>
              <a:t>  &lt;</a:t>
            </a:r>
            <a:r>
              <a:rPr lang="en-US" sz="1400" dirty="0" err="1" smtClean="0"/>
              <a:t>param</a:t>
            </a:r>
            <a:r>
              <a:rPr lang="en-US" sz="1400" dirty="0" smtClean="0"/>
              <a:t> name="</a:t>
            </a:r>
            <a:r>
              <a:rPr lang="en-US" sz="1400" dirty="0" err="1" smtClean="0"/>
              <a:t>max_particles</a:t>
            </a:r>
            <a:r>
              <a:rPr lang="en-US" sz="1400" dirty="0" smtClean="0"/>
              <a:t>" value="5000"/&gt;</a:t>
            </a:r>
          </a:p>
          <a:p>
            <a:pPr marL="0" lvl="1"/>
            <a:r>
              <a:rPr lang="en-US" sz="1400" dirty="0" smtClean="0"/>
              <a:t>  &lt;</a:t>
            </a:r>
            <a:r>
              <a:rPr lang="en-US" sz="1400" dirty="0" err="1" smtClean="0"/>
              <a:t>param</a:t>
            </a:r>
            <a:r>
              <a:rPr lang="en-US" sz="1400" dirty="0" smtClean="0"/>
              <a:t> name="</a:t>
            </a:r>
            <a:r>
              <a:rPr lang="en-US" sz="1400" dirty="0" err="1" smtClean="0"/>
              <a:t>kld_err</a:t>
            </a:r>
            <a:r>
              <a:rPr lang="en-US" sz="1400" dirty="0" smtClean="0"/>
              <a:t>" value="0.05"/&gt;</a:t>
            </a:r>
          </a:p>
          <a:p>
            <a:pPr marL="0" lvl="1"/>
            <a:r>
              <a:rPr lang="en-US" sz="1400" dirty="0" smtClean="0"/>
              <a:t>  &lt;</a:t>
            </a:r>
            <a:r>
              <a:rPr lang="en-US" sz="1400" dirty="0" err="1" smtClean="0"/>
              <a:t>param</a:t>
            </a:r>
            <a:r>
              <a:rPr lang="en-US" sz="1400" dirty="0" smtClean="0"/>
              <a:t> name="</a:t>
            </a:r>
            <a:r>
              <a:rPr lang="en-US" sz="1400" dirty="0" err="1" smtClean="0"/>
              <a:t>kld_z</a:t>
            </a:r>
            <a:r>
              <a:rPr lang="en-US" sz="1400" dirty="0" smtClean="0"/>
              <a:t>" value="0.99"/&gt;</a:t>
            </a:r>
          </a:p>
          <a:p>
            <a:pPr marL="0" lvl="1"/>
            <a:r>
              <a:rPr lang="en-US" sz="1400" dirty="0" smtClean="0"/>
              <a:t>  &lt;</a:t>
            </a:r>
            <a:r>
              <a:rPr lang="en-US" sz="1400" dirty="0" err="1" smtClean="0"/>
              <a:t>param</a:t>
            </a:r>
            <a:r>
              <a:rPr lang="en-US" sz="1400" dirty="0" smtClean="0"/>
              <a:t> name="odom_alpha1" value="0.2"/&gt;</a:t>
            </a:r>
          </a:p>
          <a:p>
            <a:pPr marL="0" lvl="1"/>
            <a:r>
              <a:rPr lang="en-US" sz="1400" dirty="0" smtClean="0"/>
              <a:t>  &lt;</a:t>
            </a:r>
            <a:r>
              <a:rPr lang="en-US" sz="1400" dirty="0" err="1" smtClean="0"/>
              <a:t>param</a:t>
            </a:r>
            <a:r>
              <a:rPr lang="en-US" sz="1400" dirty="0" smtClean="0"/>
              <a:t> name="odom_alpha2" value="0.2"/&gt;</a:t>
            </a:r>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amcl_node.xml (2)</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8" name="Rectangle 7"/>
          <p:cNvSpPr>
            <a:spLocks noChangeArrowheads="1"/>
          </p:cNvSpPr>
          <p:nvPr/>
        </p:nvSpPr>
        <p:spPr bwMode="auto">
          <a:xfrm>
            <a:off x="762000" y="1219200"/>
            <a:ext cx="7620000" cy="4832092"/>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400" dirty="0" smtClean="0"/>
              <a:t>&lt;!-- translation std dev, m --&gt;</a:t>
            </a:r>
          </a:p>
          <a:p>
            <a:pPr marL="0" lvl="1"/>
            <a:r>
              <a:rPr lang="en-US" sz="1400" dirty="0" smtClean="0"/>
              <a:t>  &lt;</a:t>
            </a:r>
            <a:r>
              <a:rPr lang="en-US" sz="1400" dirty="0" err="1" smtClean="0"/>
              <a:t>param</a:t>
            </a:r>
            <a:r>
              <a:rPr lang="en-US" sz="1400" dirty="0" smtClean="0"/>
              <a:t> name="odom_alpha3" value="0.8"/&gt;</a:t>
            </a:r>
          </a:p>
          <a:p>
            <a:pPr marL="0" lvl="1"/>
            <a:r>
              <a:rPr lang="en-US" sz="1400" dirty="0" smtClean="0"/>
              <a:t>  &lt;</a:t>
            </a:r>
            <a:r>
              <a:rPr lang="en-US" sz="1400" dirty="0" err="1" smtClean="0"/>
              <a:t>param</a:t>
            </a:r>
            <a:r>
              <a:rPr lang="en-US" sz="1400" dirty="0" smtClean="0"/>
              <a:t> name="odom_alpha4" value="0.2"/&gt;</a:t>
            </a:r>
          </a:p>
          <a:p>
            <a:pPr marL="0" lvl="1"/>
            <a:r>
              <a:rPr lang="en-US" sz="1400" dirty="0" smtClean="0"/>
              <a:t>  &lt;</a:t>
            </a:r>
            <a:r>
              <a:rPr lang="en-US" sz="1400" dirty="0" err="1" smtClean="0"/>
              <a:t>param</a:t>
            </a:r>
            <a:r>
              <a:rPr lang="en-US" sz="1400" dirty="0" smtClean="0"/>
              <a:t> name="</a:t>
            </a:r>
            <a:r>
              <a:rPr lang="en-US" sz="1400" dirty="0" err="1" smtClean="0"/>
              <a:t>laser_z_hit</a:t>
            </a:r>
            <a:r>
              <a:rPr lang="en-US" sz="1400" dirty="0" smtClean="0"/>
              <a:t>" value="0.5"/&gt;</a:t>
            </a:r>
          </a:p>
          <a:p>
            <a:pPr marL="0" lvl="1"/>
            <a:r>
              <a:rPr lang="en-US" sz="1400" dirty="0" smtClean="0"/>
              <a:t>  &lt;</a:t>
            </a:r>
            <a:r>
              <a:rPr lang="en-US" sz="1400" dirty="0" err="1" smtClean="0"/>
              <a:t>param</a:t>
            </a:r>
            <a:r>
              <a:rPr lang="en-US" sz="1400" dirty="0" smtClean="0"/>
              <a:t> name="</a:t>
            </a:r>
            <a:r>
              <a:rPr lang="en-US" sz="1400" dirty="0" err="1" smtClean="0"/>
              <a:t>laser_z_short</a:t>
            </a:r>
            <a:r>
              <a:rPr lang="en-US" sz="1400" dirty="0" smtClean="0"/>
              <a:t>" value="0.05"/&gt;</a:t>
            </a:r>
          </a:p>
          <a:p>
            <a:pPr marL="0" lvl="1"/>
            <a:r>
              <a:rPr lang="en-US" sz="1400" dirty="0" smtClean="0"/>
              <a:t>  &lt;</a:t>
            </a:r>
            <a:r>
              <a:rPr lang="en-US" sz="1400" dirty="0" err="1" smtClean="0"/>
              <a:t>param</a:t>
            </a:r>
            <a:r>
              <a:rPr lang="en-US" sz="1400" dirty="0" smtClean="0"/>
              <a:t> name="</a:t>
            </a:r>
            <a:r>
              <a:rPr lang="en-US" sz="1400" dirty="0" err="1" smtClean="0"/>
              <a:t>laser_z_max</a:t>
            </a:r>
            <a:r>
              <a:rPr lang="en-US" sz="1400" dirty="0" smtClean="0"/>
              <a:t>" value="0.05"/&gt;</a:t>
            </a:r>
          </a:p>
          <a:p>
            <a:pPr marL="0" lvl="1"/>
            <a:r>
              <a:rPr lang="en-US" sz="1400" dirty="0" smtClean="0"/>
              <a:t>  &lt;</a:t>
            </a:r>
            <a:r>
              <a:rPr lang="en-US" sz="1400" dirty="0" err="1" smtClean="0"/>
              <a:t>param</a:t>
            </a:r>
            <a:r>
              <a:rPr lang="en-US" sz="1400" dirty="0" smtClean="0"/>
              <a:t> name="</a:t>
            </a:r>
            <a:r>
              <a:rPr lang="en-US" sz="1400" dirty="0" err="1" smtClean="0"/>
              <a:t>laser_z_rand</a:t>
            </a:r>
            <a:r>
              <a:rPr lang="en-US" sz="1400" dirty="0" smtClean="0"/>
              <a:t>" value="0.5"/&gt;</a:t>
            </a:r>
          </a:p>
          <a:p>
            <a:pPr marL="0" lvl="1"/>
            <a:r>
              <a:rPr lang="en-US" sz="1400" dirty="0" smtClean="0"/>
              <a:t>  &lt;</a:t>
            </a:r>
            <a:r>
              <a:rPr lang="en-US" sz="1400" dirty="0" err="1" smtClean="0"/>
              <a:t>param</a:t>
            </a:r>
            <a:r>
              <a:rPr lang="en-US" sz="1400" dirty="0" smtClean="0"/>
              <a:t> name="</a:t>
            </a:r>
            <a:r>
              <a:rPr lang="en-US" sz="1400" dirty="0" err="1" smtClean="0"/>
              <a:t>laser_sigma_hit</a:t>
            </a:r>
            <a:r>
              <a:rPr lang="en-US" sz="1400" dirty="0" smtClean="0"/>
              <a:t>" value="0.2"/&gt;</a:t>
            </a:r>
          </a:p>
          <a:p>
            <a:pPr marL="0" lvl="1"/>
            <a:r>
              <a:rPr lang="en-US" sz="1400" dirty="0" smtClean="0"/>
              <a:t>  &lt;</a:t>
            </a:r>
            <a:r>
              <a:rPr lang="en-US" sz="1400" dirty="0" err="1" smtClean="0"/>
              <a:t>param</a:t>
            </a:r>
            <a:r>
              <a:rPr lang="en-US" sz="1400" dirty="0" smtClean="0"/>
              <a:t> name="</a:t>
            </a:r>
            <a:r>
              <a:rPr lang="en-US" sz="1400" dirty="0" err="1" smtClean="0"/>
              <a:t>laser_lambda_short</a:t>
            </a:r>
            <a:r>
              <a:rPr lang="en-US" sz="1400" dirty="0" smtClean="0"/>
              <a:t>" value="0.1"/&gt;</a:t>
            </a:r>
          </a:p>
          <a:p>
            <a:pPr marL="0" lvl="1"/>
            <a:r>
              <a:rPr lang="en-US" sz="1400" dirty="0" smtClean="0"/>
              <a:t>  &lt;</a:t>
            </a:r>
            <a:r>
              <a:rPr lang="en-US" sz="1400" dirty="0" err="1" smtClean="0"/>
              <a:t>param</a:t>
            </a:r>
            <a:r>
              <a:rPr lang="en-US" sz="1400" dirty="0" smtClean="0"/>
              <a:t> name="</a:t>
            </a:r>
            <a:r>
              <a:rPr lang="en-US" sz="1400" dirty="0" err="1" smtClean="0"/>
              <a:t>laser_lambda_short</a:t>
            </a:r>
            <a:r>
              <a:rPr lang="en-US" sz="1400" dirty="0" smtClean="0"/>
              <a:t>" value="0.1"/&gt;</a:t>
            </a:r>
          </a:p>
          <a:p>
            <a:pPr marL="0" lvl="1"/>
            <a:r>
              <a:rPr lang="en-US" sz="1400" dirty="0" smtClean="0"/>
              <a:t>  &lt;</a:t>
            </a:r>
            <a:r>
              <a:rPr lang="en-US" sz="1400" dirty="0" err="1" smtClean="0"/>
              <a:t>param</a:t>
            </a:r>
            <a:r>
              <a:rPr lang="en-US" sz="1400" dirty="0" smtClean="0"/>
              <a:t> name="</a:t>
            </a:r>
            <a:r>
              <a:rPr lang="en-US" sz="1400" dirty="0" err="1" smtClean="0"/>
              <a:t>laser_model_type</a:t>
            </a:r>
            <a:r>
              <a:rPr lang="en-US" sz="1400" dirty="0" smtClean="0"/>
              <a:t>" value="</a:t>
            </a:r>
            <a:r>
              <a:rPr lang="en-US" sz="1400" dirty="0" err="1" smtClean="0"/>
              <a:t>likelihood_field</a:t>
            </a:r>
            <a:r>
              <a:rPr lang="en-US" sz="1400" dirty="0" smtClean="0"/>
              <a:t>"/&gt;</a:t>
            </a:r>
          </a:p>
          <a:p>
            <a:pPr marL="0" lvl="1"/>
            <a:r>
              <a:rPr lang="en-US" sz="1400" dirty="0" smtClean="0"/>
              <a:t>  &lt;!-- &lt;</a:t>
            </a:r>
            <a:r>
              <a:rPr lang="en-US" sz="1400" dirty="0" err="1" smtClean="0"/>
              <a:t>param</a:t>
            </a:r>
            <a:r>
              <a:rPr lang="en-US" sz="1400" dirty="0" smtClean="0"/>
              <a:t> name="</a:t>
            </a:r>
            <a:r>
              <a:rPr lang="en-US" sz="1400" dirty="0" err="1" smtClean="0"/>
              <a:t>laser_model_type</a:t>
            </a:r>
            <a:r>
              <a:rPr lang="en-US" sz="1400" dirty="0" smtClean="0"/>
              <a:t>" value="beam"/&gt; --&gt;</a:t>
            </a:r>
          </a:p>
          <a:p>
            <a:pPr marL="0" lvl="1"/>
            <a:r>
              <a:rPr lang="en-US" sz="1400" dirty="0" smtClean="0"/>
              <a:t>  &lt;</a:t>
            </a:r>
            <a:r>
              <a:rPr lang="en-US" sz="1400" dirty="0" err="1" smtClean="0"/>
              <a:t>param</a:t>
            </a:r>
            <a:r>
              <a:rPr lang="en-US" sz="1400" dirty="0" smtClean="0"/>
              <a:t> name="</a:t>
            </a:r>
            <a:r>
              <a:rPr lang="en-US" sz="1400" dirty="0" err="1" smtClean="0"/>
              <a:t>laser_likelihood_max_dist</a:t>
            </a:r>
            <a:r>
              <a:rPr lang="en-US" sz="1400" dirty="0" smtClean="0"/>
              <a:t>" value="2.0"/&gt;</a:t>
            </a:r>
          </a:p>
          <a:p>
            <a:pPr marL="0" lvl="1"/>
            <a:r>
              <a:rPr lang="en-US" sz="1400" dirty="0" smtClean="0"/>
              <a:t>  &lt;</a:t>
            </a:r>
            <a:r>
              <a:rPr lang="en-US" sz="1400" dirty="0" err="1" smtClean="0"/>
              <a:t>param</a:t>
            </a:r>
            <a:r>
              <a:rPr lang="en-US" sz="1400" dirty="0" smtClean="0"/>
              <a:t> name="</a:t>
            </a:r>
            <a:r>
              <a:rPr lang="en-US" sz="1400" dirty="0" err="1" smtClean="0"/>
              <a:t>update_min_d</a:t>
            </a:r>
            <a:r>
              <a:rPr lang="en-US" sz="1400" dirty="0" smtClean="0"/>
              <a:t>" value="0.2"/&gt;</a:t>
            </a:r>
          </a:p>
          <a:p>
            <a:pPr marL="0" lvl="1"/>
            <a:r>
              <a:rPr lang="en-US" sz="1400" dirty="0" smtClean="0"/>
              <a:t>  &lt;</a:t>
            </a:r>
            <a:r>
              <a:rPr lang="en-US" sz="1400" dirty="0" err="1" smtClean="0"/>
              <a:t>param</a:t>
            </a:r>
            <a:r>
              <a:rPr lang="en-US" sz="1400" dirty="0" smtClean="0"/>
              <a:t> name="</a:t>
            </a:r>
            <a:r>
              <a:rPr lang="en-US" sz="1400" dirty="0" err="1" smtClean="0"/>
              <a:t>update_min_a</a:t>
            </a:r>
            <a:r>
              <a:rPr lang="en-US" sz="1400" dirty="0" smtClean="0"/>
              <a:t>" value="0.5"/&gt;</a:t>
            </a:r>
          </a:p>
          <a:p>
            <a:pPr marL="0" lvl="1"/>
            <a:r>
              <a:rPr lang="en-US" sz="1400" dirty="0" smtClean="0"/>
              <a:t>  &lt;</a:t>
            </a:r>
            <a:r>
              <a:rPr lang="en-US" sz="1400" dirty="0" err="1" smtClean="0"/>
              <a:t>param</a:t>
            </a:r>
            <a:r>
              <a:rPr lang="en-US" sz="1400" dirty="0" smtClean="0"/>
              <a:t> name="</a:t>
            </a:r>
            <a:r>
              <a:rPr lang="en-US" sz="1400" dirty="0" err="1" smtClean="0"/>
              <a:t>odom_frame_id</a:t>
            </a:r>
            <a:r>
              <a:rPr lang="en-US" sz="1400" dirty="0" smtClean="0"/>
              <a:t>" value="</a:t>
            </a:r>
            <a:r>
              <a:rPr lang="en-US" sz="1400" dirty="0" err="1" smtClean="0"/>
              <a:t>odom</a:t>
            </a:r>
            <a:r>
              <a:rPr lang="en-US" sz="1400" dirty="0" smtClean="0"/>
              <a:t>"/&gt;</a:t>
            </a:r>
          </a:p>
          <a:p>
            <a:pPr marL="0" lvl="1"/>
            <a:r>
              <a:rPr lang="en-US" sz="1400" dirty="0" smtClean="0"/>
              <a:t>  &lt;</a:t>
            </a:r>
            <a:r>
              <a:rPr lang="en-US" sz="1400" dirty="0" err="1" smtClean="0"/>
              <a:t>param</a:t>
            </a:r>
            <a:r>
              <a:rPr lang="en-US" sz="1400" dirty="0" smtClean="0"/>
              <a:t> name="</a:t>
            </a:r>
            <a:r>
              <a:rPr lang="en-US" sz="1400" dirty="0" err="1" smtClean="0"/>
              <a:t>resample_interval</a:t>
            </a:r>
            <a:r>
              <a:rPr lang="en-US" sz="1400" dirty="0" smtClean="0"/>
              <a:t>" value="1"/&gt;</a:t>
            </a:r>
          </a:p>
          <a:p>
            <a:pPr marL="0" lvl="1"/>
            <a:r>
              <a:rPr lang="en-US" sz="1400" dirty="0" smtClean="0"/>
              <a:t>  &lt;</a:t>
            </a:r>
            <a:r>
              <a:rPr lang="en-US" sz="1400" dirty="0" err="1" smtClean="0"/>
              <a:t>param</a:t>
            </a:r>
            <a:r>
              <a:rPr lang="en-US" sz="1400" dirty="0" smtClean="0"/>
              <a:t> name="</a:t>
            </a:r>
            <a:r>
              <a:rPr lang="en-US" sz="1400" dirty="0" err="1" smtClean="0"/>
              <a:t>transform_tolerance</a:t>
            </a:r>
            <a:r>
              <a:rPr lang="en-US" sz="1400" dirty="0" smtClean="0"/>
              <a:t>" value="0.1"/&gt;</a:t>
            </a:r>
          </a:p>
          <a:p>
            <a:pPr marL="0" lvl="1"/>
            <a:r>
              <a:rPr lang="en-US" sz="1400" dirty="0" smtClean="0"/>
              <a:t>  &lt;</a:t>
            </a:r>
            <a:r>
              <a:rPr lang="en-US" sz="1400" dirty="0" err="1" smtClean="0"/>
              <a:t>param</a:t>
            </a:r>
            <a:r>
              <a:rPr lang="en-US" sz="1400" dirty="0" smtClean="0"/>
              <a:t> name="</a:t>
            </a:r>
            <a:r>
              <a:rPr lang="en-US" sz="1400" dirty="0" err="1" smtClean="0"/>
              <a:t>recovery_alpha_slow</a:t>
            </a:r>
            <a:r>
              <a:rPr lang="en-US" sz="1400" dirty="0" smtClean="0"/>
              <a:t>" value="0.0"/&gt;</a:t>
            </a:r>
          </a:p>
          <a:p>
            <a:pPr marL="0" lvl="1"/>
            <a:r>
              <a:rPr lang="en-US" sz="1400" dirty="0" smtClean="0"/>
              <a:t>  &lt;</a:t>
            </a:r>
            <a:r>
              <a:rPr lang="en-US" sz="1400" dirty="0" err="1" smtClean="0"/>
              <a:t>param</a:t>
            </a:r>
            <a:r>
              <a:rPr lang="en-US" sz="1400" dirty="0" smtClean="0"/>
              <a:t> name="</a:t>
            </a:r>
            <a:r>
              <a:rPr lang="en-US" sz="1400" dirty="0" err="1" smtClean="0"/>
              <a:t>recovery_alpha_fast</a:t>
            </a:r>
            <a:r>
              <a:rPr lang="en-US" sz="1400" dirty="0" smtClean="0"/>
              <a:t>" value="0.0"/&gt;</a:t>
            </a:r>
          </a:p>
          <a:p>
            <a:pPr marL="0" lvl="1"/>
            <a:r>
              <a:rPr lang="en-US" sz="1400" dirty="0" smtClean="0"/>
              <a:t>&lt;/node&gt;</a:t>
            </a:r>
          </a:p>
          <a:p>
            <a:pPr marL="0" lvl="1"/>
            <a:r>
              <a:rPr lang="en-US" sz="1400" dirty="0" smtClean="0"/>
              <a:t>&lt;/launch&gt;</a:t>
            </a:r>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Particle Cloud in </a:t>
            </a:r>
            <a:r>
              <a:rPr lang="en-US" dirty="0" err="1" smtClean="0"/>
              <a:t>rviz</a:t>
            </a:r>
            <a:endParaRPr lang="en-US" dirty="0"/>
          </a:p>
        </p:txBody>
      </p:sp>
      <p:sp>
        <p:nvSpPr>
          <p:cNvPr id="3" name="Content Placeholder 2"/>
          <p:cNvSpPr>
            <a:spLocks noGrp="1"/>
          </p:cNvSpPr>
          <p:nvPr>
            <p:ph idx="1"/>
          </p:nvPr>
        </p:nvSpPr>
        <p:spPr/>
        <p:txBody>
          <a:bodyPr>
            <a:normAutofit fontScale="92500"/>
          </a:bodyPr>
          <a:lstStyle/>
          <a:p>
            <a:r>
              <a:rPr lang="en-US" dirty="0" smtClean="0"/>
              <a:t>The </a:t>
            </a:r>
            <a:r>
              <a:rPr lang="en-US" b="1" dirty="0" smtClean="0"/>
              <a:t>Particle Cloud </a:t>
            </a:r>
            <a:r>
              <a:rPr lang="en-US" dirty="0" smtClean="0"/>
              <a:t>displays shows the particle cloud used by the robot's localization system. </a:t>
            </a:r>
          </a:p>
          <a:p>
            <a:r>
              <a:rPr lang="en-US" dirty="0" smtClean="0"/>
              <a:t>The spread of the cloud represents the localization system's uncertainty about the robot's pose.</a:t>
            </a:r>
          </a:p>
          <a:p>
            <a:pPr lvl="1"/>
            <a:r>
              <a:rPr lang="en-US" dirty="0" smtClean="0"/>
              <a:t>A cloud that spreads out a lot reflects high uncertainty, while a condensed cloud represents low uncertainty</a:t>
            </a:r>
          </a:p>
          <a:p>
            <a:r>
              <a:rPr lang="en-US" dirty="0" smtClean="0"/>
              <a:t>As the robot moves about the environment, this cloud should shrink in size as additional scan data allows amcl to refine its estimate of the robot's position and orientation </a:t>
            </a:r>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Planner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hlinkClick r:id="rId2"/>
              </a:rPr>
              <a:t>http://wiki.ros.org/navfn </a:t>
            </a:r>
            <a:endParaRPr lang="en-US" dirty="0" smtClean="0"/>
          </a:p>
          <a:p>
            <a:pPr lvl="1"/>
            <a:r>
              <a:rPr lang="en-US" dirty="0" smtClean="0"/>
              <a:t>A package that provides functions to create the plans</a:t>
            </a:r>
          </a:p>
          <a:p>
            <a:r>
              <a:rPr lang="en-US" dirty="0" smtClean="0"/>
              <a:t>The global plan is computed before the robot starts moving toward the next destination</a:t>
            </a:r>
          </a:p>
          <a:p>
            <a:r>
              <a:rPr lang="en-US" dirty="0" smtClean="0"/>
              <a:t>The planner assumes a circular robot and operates on a </a:t>
            </a:r>
            <a:r>
              <a:rPr lang="en-US" dirty="0" err="1" smtClean="0"/>
              <a:t>costmap</a:t>
            </a:r>
            <a:r>
              <a:rPr lang="en-US" dirty="0" smtClean="0"/>
              <a:t> to find a minimum cost plan from a start point to an end point in a grid.</a:t>
            </a:r>
          </a:p>
          <a:p>
            <a:r>
              <a:rPr lang="en-US" dirty="0" smtClean="0"/>
              <a:t>The navigation function is computed using </a:t>
            </a:r>
            <a:r>
              <a:rPr lang="en-US" dirty="0" err="1" smtClean="0"/>
              <a:t>Dijkstra's</a:t>
            </a:r>
            <a:r>
              <a:rPr lang="en-US" dirty="0" smtClean="0"/>
              <a:t> algorithm</a:t>
            </a:r>
          </a:p>
          <a:p>
            <a:pPr lvl="1"/>
            <a:r>
              <a:rPr lang="en-US" dirty="0" smtClean="0"/>
              <a:t>support for an A* heuristic may also be added in the near future</a:t>
            </a:r>
            <a:endParaRPr lang="en-US" dirty="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Particle Cloud in </a:t>
            </a:r>
            <a:r>
              <a:rPr lang="en-US" dirty="0" err="1" smtClean="0"/>
              <a:t>rviz</a:t>
            </a:r>
            <a:endParaRPr lang="en-US" dirty="0"/>
          </a:p>
        </p:txBody>
      </p:sp>
      <p:sp>
        <p:nvSpPr>
          <p:cNvPr id="3" name="Content Placeholder 2"/>
          <p:cNvSpPr>
            <a:spLocks noGrp="1"/>
          </p:cNvSpPr>
          <p:nvPr>
            <p:ph idx="1"/>
          </p:nvPr>
        </p:nvSpPr>
        <p:spPr/>
        <p:txBody>
          <a:bodyPr>
            <a:normAutofit/>
          </a:bodyPr>
          <a:lstStyle/>
          <a:p>
            <a:r>
              <a:rPr lang="en-US" dirty="0" smtClean="0"/>
              <a:t>To watch the particle cloud in </a:t>
            </a:r>
            <a:r>
              <a:rPr lang="en-US" dirty="0" err="1" smtClean="0"/>
              <a:t>rviz</a:t>
            </a:r>
            <a:r>
              <a:rPr lang="en-US" dirty="0" smtClean="0"/>
              <a:t>:</a:t>
            </a:r>
          </a:p>
          <a:p>
            <a:pPr lvl="1"/>
            <a:r>
              <a:rPr lang="en-US" dirty="0" smtClean="0"/>
              <a:t>Click Add Display and choose Pose Array</a:t>
            </a:r>
          </a:p>
          <a:p>
            <a:pPr lvl="1"/>
            <a:r>
              <a:rPr lang="en-US" dirty="0" smtClean="0"/>
              <a:t>Set topic name to /</a:t>
            </a:r>
            <a:r>
              <a:rPr lang="en-US" dirty="0" err="1" smtClean="0"/>
              <a:t>particlecloud</a:t>
            </a:r>
            <a:endParaRPr lang="en-US" dirty="0" smtClean="0"/>
          </a:p>
          <a:p>
            <a:pPr lvl="1"/>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Particle Cloud in </a:t>
            </a:r>
            <a:r>
              <a:rPr lang="en-US" dirty="0" err="1" smtClean="0"/>
              <a:t>rviz</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60422" name="Picture 6"/>
          <p:cNvPicPr>
            <a:picLocks noChangeAspect="1" noChangeArrowheads="1"/>
          </p:cNvPicPr>
          <p:nvPr/>
        </p:nvPicPr>
        <p:blipFill>
          <a:blip r:embed="rId2" cstate="print"/>
          <a:srcRect/>
          <a:stretch>
            <a:fillRect/>
          </a:stretch>
        </p:blipFill>
        <p:spPr bwMode="auto">
          <a:xfrm>
            <a:off x="533400" y="1295400"/>
            <a:ext cx="8115300" cy="4984750"/>
          </a:xfrm>
          <a:prstGeom prst="rect">
            <a:avLst/>
          </a:prstGeom>
          <a:noFill/>
          <a:ln w="9525">
            <a:noFill/>
            <a:miter lim="800000"/>
            <a:headEnd/>
            <a:tailEnd/>
          </a:ln>
        </p:spPr>
      </p:pic>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amcl with a Real Robot</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57347" name="Picture 3"/>
          <p:cNvPicPr>
            <a:picLocks noChangeAspect="1" noChangeArrowheads="1"/>
          </p:cNvPicPr>
          <p:nvPr/>
        </p:nvPicPr>
        <p:blipFill>
          <a:blip r:embed="rId2" cstate="print"/>
          <a:srcRect/>
          <a:stretch>
            <a:fillRect/>
          </a:stretch>
        </p:blipFill>
        <p:spPr bwMode="auto">
          <a:xfrm>
            <a:off x="457200" y="1676400"/>
            <a:ext cx="4038600" cy="3120736"/>
          </a:xfrm>
          <a:prstGeom prst="rect">
            <a:avLst/>
          </a:prstGeom>
          <a:noFill/>
          <a:ln w="9525">
            <a:noFill/>
            <a:miter lim="800000"/>
            <a:headEnd/>
            <a:tailEnd/>
          </a:ln>
        </p:spPr>
      </p:pic>
      <p:pic>
        <p:nvPicPr>
          <p:cNvPr id="57348" name="Picture 4"/>
          <p:cNvPicPr>
            <a:picLocks noChangeAspect="1" noChangeArrowheads="1"/>
          </p:cNvPicPr>
          <p:nvPr/>
        </p:nvPicPr>
        <p:blipFill>
          <a:blip r:embed="rId3" cstate="print"/>
          <a:srcRect/>
          <a:stretch>
            <a:fillRect/>
          </a:stretch>
        </p:blipFill>
        <p:spPr bwMode="auto">
          <a:xfrm>
            <a:off x="4724400" y="1676400"/>
            <a:ext cx="4058239" cy="3124200"/>
          </a:xfrm>
          <a:prstGeom prst="rect">
            <a:avLst/>
          </a:prstGeom>
          <a:noFill/>
          <a:ln w="9525">
            <a:noFill/>
            <a:miter lim="800000"/>
            <a:headEnd/>
            <a:tailEnd/>
          </a:ln>
        </p:spPr>
      </p:pic>
      <p:sp>
        <p:nvSpPr>
          <p:cNvPr id="9" name="Rectangle 8"/>
          <p:cNvSpPr/>
          <p:nvPr/>
        </p:nvSpPr>
        <p:spPr>
          <a:xfrm>
            <a:off x="685800" y="5943600"/>
            <a:ext cx="7086600" cy="369332"/>
          </a:xfrm>
          <a:prstGeom prst="rect">
            <a:avLst/>
          </a:prstGeom>
        </p:spPr>
        <p:txBody>
          <a:bodyPr wrap="square">
            <a:spAutoFit/>
          </a:bodyPr>
          <a:lstStyle/>
          <a:p>
            <a:r>
              <a:rPr lang="en-US" dirty="0" smtClean="0"/>
              <a:t>Taken from ROS by Example / Goebel</a:t>
            </a:r>
            <a:endParaRPr lang="he-IL"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Fake Localization</a:t>
            </a:r>
            <a:endParaRPr lang="en-US" dirty="0"/>
          </a:p>
        </p:txBody>
      </p:sp>
      <p:sp>
        <p:nvSpPr>
          <p:cNvPr id="3" name="Content Placeholder 2"/>
          <p:cNvSpPr>
            <a:spLocks noGrp="1"/>
          </p:cNvSpPr>
          <p:nvPr>
            <p:ph idx="1"/>
          </p:nvPr>
        </p:nvSpPr>
        <p:spPr/>
        <p:txBody>
          <a:bodyPr>
            <a:normAutofit/>
          </a:bodyPr>
          <a:lstStyle/>
          <a:p>
            <a:r>
              <a:rPr lang="en-US" dirty="0" smtClean="0">
                <a:hlinkClick r:id="rId2"/>
              </a:rPr>
              <a:t>http://wiki.ros.org/fake_localization</a:t>
            </a:r>
            <a:endParaRPr lang="en-US" dirty="0" smtClean="0"/>
          </a:p>
          <a:p>
            <a:r>
              <a:rPr lang="en-US" dirty="0"/>
              <a:t>A ROS node that simply forwards </a:t>
            </a:r>
            <a:r>
              <a:rPr lang="en-US" dirty="0" err="1"/>
              <a:t>odometry</a:t>
            </a:r>
            <a:r>
              <a:rPr lang="en-US" dirty="0"/>
              <a:t> information</a:t>
            </a:r>
            <a:r>
              <a:rPr lang="en-US" dirty="0" smtClean="0"/>
              <a:t>.</a:t>
            </a:r>
          </a:p>
          <a:p>
            <a:r>
              <a:rPr lang="en-US" dirty="0" smtClean="0"/>
              <a:t>Substitutes for </a:t>
            </a:r>
            <a:r>
              <a:rPr lang="en-US" dirty="0"/>
              <a:t>a localization </a:t>
            </a:r>
            <a:r>
              <a:rPr lang="en-US" dirty="0" smtClean="0"/>
              <a:t>system</a:t>
            </a:r>
          </a:p>
          <a:p>
            <a:pPr lvl="1"/>
            <a:r>
              <a:rPr lang="en-US" dirty="0" smtClean="0"/>
              <a:t>Converts </a:t>
            </a:r>
            <a:r>
              <a:rPr lang="en-US" dirty="0" err="1"/>
              <a:t>odometry</a:t>
            </a:r>
            <a:r>
              <a:rPr lang="en-US" dirty="0"/>
              <a:t> data into pose, particle cloud, and transform data of the form published by amcl</a:t>
            </a:r>
            <a:r>
              <a:rPr lang="en-US" dirty="0" smtClean="0"/>
              <a:t>.</a:t>
            </a:r>
          </a:p>
          <a:p>
            <a:r>
              <a:rPr lang="en-US" dirty="0" smtClean="0"/>
              <a:t>Mostly used </a:t>
            </a:r>
            <a:r>
              <a:rPr lang="en-US" dirty="0"/>
              <a:t>during simulation as a method to provide perfect localization in a computationally inexpensive manner.</a:t>
            </a:r>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 xmlns:p14="http://schemas.microsoft.com/office/powerpoint/2010/main" val="291087814"/>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Summary</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962400" y="1219200"/>
            <a:ext cx="1090569" cy="4953000"/>
          </a:xfrm>
          <a:prstGeom prst="rect">
            <a:avLst/>
          </a:prstGeom>
          <a:noFill/>
          <a:ln w="9525">
            <a:noFill/>
            <a:miter lim="800000"/>
            <a:headEnd/>
            <a:tailEnd/>
          </a:ln>
        </p:spPr>
      </p:pic>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Navfn</a:t>
            </a:r>
            <a:r>
              <a:rPr lang="en-US" dirty="0" smtClean="0"/>
              <a:t> Published Topics</a:t>
            </a:r>
            <a:endParaRPr lang="en-US" dirty="0"/>
          </a:p>
        </p:txBody>
      </p:sp>
      <p:sp>
        <p:nvSpPr>
          <p:cNvPr id="3" name="Content Placeholder 2"/>
          <p:cNvSpPr>
            <a:spLocks noGrp="1"/>
          </p:cNvSpPr>
          <p:nvPr>
            <p:ph idx="1"/>
          </p:nvPr>
        </p:nvSpPr>
        <p:spPr/>
        <p:txBody>
          <a:bodyPr>
            <a:normAutofit/>
          </a:bodyPr>
          <a:lstStyle/>
          <a:p>
            <a:r>
              <a:rPr lang="en-US" dirty="0" smtClean="0"/>
              <a:t>The last plan computed by </a:t>
            </a:r>
            <a:r>
              <a:rPr lang="en-US" dirty="0" err="1" smtClean="0"/>
              <a:t>navfn</a:t>
            </a:r>
            <a:r>
              <a:rPr lang="en-US" dirty="0" smtClean="0"/>
              <a:t> is published on the topic </a:t>
            </a:r>
            <a:r>
              <a:rPr lang="en-US" b="1" dirty="0" smtClean="0"/>
              <a:t>/</a:t>
            </a:r>
            <a:r>
              <a:rPr lang="en-US" b="1" dirty="0" err="1" smtClean="0"/>
              <a:t>move_base_node</a:t>
            </a:r>
            <a:r>
              <a:rPr lang="en-US" b="1" dirty="0" smtClean="0"/>
              <a:t>/</a:t>
            </a:r>
            <a:r>
              <a:rPr lang="en-US" b="1" dirty="0" err="1" smtClean="0"/>
              <a:t>NavfnROS</a:t>
            </a:r>
            <a:r>
              <a:rPr lang="en-US" b="1" dirty="0" smtClean="0"/>
              <a:t>/plan </a:t>
            </a:r>
            <a:r>
              <a:rPr lang="en-US" dirty="0" err="1" smtClean="0"/>
              <a:t>everytime</a:t>
            </a:r>
            <a:r>
              <a:rPr lang="en-US" dirty="0" smtClean="0"/>
              <a:t> the planner computes a new path</a:t>
            </a:r>
          </a:p>
          <a:p>
            <a:pPr lvl="1"/>
            <a:r>
              <a:rPr lang="en-US" dirty="0" smtClean="0"/>
              <a:t>This is used primarily for visualization purposes</a:t>
            </a:r>
          </a:p>
          <a:p>
            <a:r>
              <a:rPr lang="en-US" dirty="0" smtClean="0"/>
              <a:t>Message type is </a:t>
            </a:r>
            <a:r>
              <a:rPr lang="en-US" dirty="0" err="1" smtClean="0">
                <a:hlinkClick r:id="rId2"/>
              </a:rPr>
              <a:t>nav_msgs</a:t>
            </a:r>
            <a:r>
              <a:rPr lang="en-US" dirty="0" smtClean="0">
                <a:hlinkClick r:id="rId2"/>
              </a:rPr>
              <a:t>/Path</a:t>
            </a:r>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Navfn</a:t>
            </a:r>
            <a:r>
              <a:rPr lang="en-US" dirty="0" smtClean="0"/>
              <a:t> Published Topics</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39938" name="Picture 2"/>
          <p:cNvPicPr>
            <a:picLocks noChangeAspect="1" noChangeArrowheads="1"/>
          </p:cNvPicPr>
          <p:nvPr/>
        </p:nvPicPr>
        <p:blipFill>
          <a:blip r:embed="rId2" cstate="print"/>
          <a:srcRect/>
          <a:stretch>
            <a:fillRect/>
          </a:stretch>
        </p:blipFill>
        <p:spPr bwMode="auto">
          <a:xfrm>
            <a:off x="2209800" y="1371600"/>
            <a:ext cx="4997450" cy="4883150"/>
          </a:xfrm>
          <a:prstGeom prst="rect">
            <a:avLst/>
          </a:prstGeom>
          <a:noFill/>
          <a:ln w="9525">
            <a:noFill/>
            <a:miter lim="800000"/>
            <a:headEnd/>
            <a:tailEnd/>
          </a:ln>
        </p:spPr>
      </p:pic>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NavfnROS</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Content Placeholder 5"/>
          <p:cNvSpPr>
            <a:spLocks noGrp="1"/>
          </p:cNvSpPr>
          <p:nvPr>
            <p:ph idx="1"/>
          </p:nvPr>
        </p:nvSpPr>
        <p:spPr/>
        <p:txBody>
          <a:bodyPr/>
          <a:lstStyle/>
          <a:p>
            <a:r>
              <a:rPr lang="en-US" dirty="0" smtClean="0"/>
              <a:t>The </a:t>
            </a:r>
            <a:r>
              <a:rPr lang="en-US" b="1" dirty="0" err="1" smtClean="0"/>
              <a:t>navfn</a:t>
            </a:r>
            <a:r>
              <a:rPr lang="en-US" b="1" dirty="0" smtClean="0"/>
              <a:t>::</a:t>
            </a:r>
            <a:r>
              <a:rPr lang="en-US" b="1" dirty="0" err="1" smtClean="0"/>
              <a:t>NavfnROS</a:t>
            </a:r>
            <a:r>
              <a:rPr lang="en-US" dirty="0" smtClean="0"/>
              <a:t> object is a wrapper for a </a:t>
            </a:r>
            <a:r>
              <a:rPr lang="en-US" dirty="0" err="1" smtClean="0"/>
              <a:t>navfn</a:t>
            </a:r>
            <a:r>
              <a:rPr lang="en-US" dirty="0" smtClean="0"/>
              <a:t>::NavFn object that exposes its functionality as a C++ ROS Wrapper. </a:t>
            </a:r>
          </a:p>
          <a:p>
            <a:r>
              <a:rPr lang="en-US" dirty="0" smtClean="0"/>
              <a:t>It adheres to the </a:t>
            </a:r>
            <a:r>
              <a:rPr lang="en-US" b="1" dirty="0" err="1" smtClean="0"/>
              <a:t>nav_core</a:t>
            </a:r>
            <a:r>
              <a:rPr lang="en-US" b="1" dirty="0" smtClean="0"/>
              <a:t>::</a:t>
            </a:r>
            <a:r>
              <a:rPr lang="en-US" b="1" dirty="0" err="1" smtClean="0"/>
              <a:t>BaseGlobalPlanner</a:t>
            </a:r>
            <a:r>
              <a:rPr lang="en-US" b="1" dirty="0" smtClean="0"/>
              <a:t> </a:t>
            </a:r>
            <a:r>
              <a:rPr lang="en-US" dirty="0" smtClean="0"/>
              <a:t>interface found in the </a:t>
            </a:r>
            <a:r>
              <a:rPr lang="en-US" dirty="0" err="1" smtClean="0"/>
              <a:t>nav_core</a:t>
            </a:r>
            <a:r>
              <a:rPr lang="en-US" dirty="0" smtClean="0"/>
              <a:t> package.</a:t>
            </a:r>
            <a:endParaRPr lang="he-IL" dirty="0"/>
          </a:p>
        </p:txBody>
      </p:sp>
      <p:pic>
        <p:nvPicPr>
          <p:cNvPr id="55298" name="Picture 2"/>
          <p:cNvPicPr>
            <a:picLocks noChangeAspect="1" noChangeArrowheads="1"/>
          </p:cNvPicPr>
          <p:nvPr/>
        </p:nvPicPr>
        <p:blipFill>
          <a:blip r:embed="rId2" cstate="print"/>
          <a:srcRect/>
          <a:stretch>
            <a:fillRect/>
          </a:stretch>
        </p:blipFill>
        <p:spPr bwMode="auto">
          <a:xfrm>
            <a:off x="1447800" y="3962400"/>
            <a:ext cx="6019800" cy="2402716"/>
          </a:xfrm>
          <a:prstGeom prst="rect">
            <a:avLst/>
          </a:prstGeom>
          <a:noFill/>
          <a:ln w="9525">
            <a:solidFill>
              <a:schemeClr val="accent1">
                <a:shade val="50000"/>
              </a:schemeClr>
            </a:solidFill>
            <a:miter lim="800000"/>
            <a:headEnd/>
            <a:tailEnd/>
          </a:ln>
        </p:spPr>
      </p:pic>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Base Local Planner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hlinkClick r:id="rId2"/>
              </a:rPr>
              <a:t>http://wiki.ros.org/base_local_planner </a:t>
            </a:r>
            <a:endParaRPr lang="en-US" dirty="0" smtClean="0"/>
          </a:p>
          <a:p>
            <a:r>
              <a:rPr lang="en-US" dirty="0" smtClean="0"/>
              <a:t>The local planner monitors incoming sensor data and chooses appropriate linear and angular velocities for the robot to traverse the current segment of the global path.</a:t>
            </a:r>
          </a:p>
          <a:p>
            <a:r>
              <a:rPr lang="en-US" dirty="0" smtClean="0"/>
              <a:t>The </a:t>
            </a:r>
            <a:r>
              <a:rPr lang="en-US" dirty="0" err="1" smtClean="0"/>
              <a:t>base_local_planner</a:t>
            </a:r>
            <a:r>
              <a:rPr lang="en-US" dirty="0" smtClean="0"/>
              <a:t> combines </a:t>
            </a:r>
            <a:r>
              <a:rPr lang="en-US" dirty="0" err="1" smtClean="0"/>
              <a:t>odometry</a:t>
            </a:r>
            <a:r>
              <a:rPr lang="en-US" dirty="0" smtClean="0"/>
              <a:t> data with both global and local cost maps to select a path for the robot to follow</a:t>
            </a:r>
          </a:p>
          <a:p>
            <a:r>
              <a:rPr lang="en-US" dirty="0" smtClean="0"/>
              <a:t>The base local planner can </a:t>
            </a:r>
            <a:r>
              <a:rPr lang="en-US" dirty="0" err="1" smtClean="0"/>
              <a:t>recompute</a:t>
            </a:r>
            <a:r>
              <a:rPr lang="en-US" dirty="0" smtClean="0"/>
              <a:t> the robot's path on the fly to keep the robot from striking objects yet still allowing it to reach its destination.</a:t>
            </a:r>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Local Planner</a:t>
            </a:r>
            <a:endParaRPr lang="en-US" dirty="0"/>
          </a:p>
        </p:txBody>
      </p:sp>
      <p:sp>
        <p:nvSpPr>
          <p:cNvPr id="3" name="Content Placeholder 2"/>
          <p:cNvSpPr>
            <a:spLocks noGrp="1"/>
          </p:cNvSpPr>
          <p:nvPr>
            <p:ph idx="1"/>
          </p:nvPr>
        </p:nvSpPr>
        <p:spPr/>
        <p:txBody>
          <a:bodyPr>
            <a:normAutofit/>
          </a:bodyPr>
          <a:lstStyle/>
          <a:p>
            <a:r>
              <a:rPr lang="en-US" dirty="0" smtClean="0"/>
              <a:t>The base local planner implements the </a:t>
            </a:r>
            <a:r>
              <a:rPr lang="en-US" b="1" dirty="0" smtClean="0"/>
              <a:t>Trajectory Rollout and Dynamic Window </a:t>
            </a:r>
            <a:r>
              <a:rPr lang="en-US" dirty="0" smtClean="0"/>
              <a:t>algorithm</a:t>
            </a:r>
          </a:p>
          <a:p>
            <a:r>
              <a:rPr lang="en-US" dirty="0" smtClean="0"/>
              <a:t>References:</a:t>
            </a:r>
          </a:p>
          <a:p>
            <a:pPr lvl="1"/>
            <a:r>
              <a:rPr lang="en-US" dirty="0" smtClean="0">
                <a:hlinkClick r:id="rId2"/>
              </a:rPr>
              <a:t>Brian P. </a:t>
            </a:r>
            <a:r>
              <a:rPr lang="en-US" dirty="0" err="1" smtClean="0">
                <a:hlinkClick r:id="rId2"/>
              </a:rPr>
              <a:t>Gerkey</a:t>
            </a:r>
            <a:r>
              <a:rPr lang="en-US" dirty="0" smtClean="0">
                <a:hlinkClick r:id="rId2"/>
              </a:rPr>
              <a:t> and Kurt </a:t>
            </a:r>
            <a:r>
              <a:rPr lang="en-US" dirty="0" err="1" smtClean="0">
                <a:hlinkClick r:id="rId2"/>
              </a:rPr>
              <a:t>Konolige</a:t>
            </a:r>
            <a:r>
              <a:rPr lang="en-US" dirty="0" smtClean="0">
                <a:hlinkClick r:id="rId2"/>
              </a:rPr>
              <a:t>. "Planning and Control in Unstructured Terrain"</a:t>
            </a:r>
            <a:r>
              <a:rPr lang="en-US" dirty="0" smtClean="0"/>
              <a:t>. Discussion of the Trajectory Rollout algorithm in use on the LAGR robot.</a:t>
            </a:r>
          </a:p>
          <a:p>
            <a:pPr lvl="1"/>
            <a:r>
              <a:rPr lang="en-US" dirty="0" smtClean="0">
                <a:hlinkClick r:id="rId3"/>
              </a:rPr>
              <a:t>D. Fox, W. </a:t>
            </a:r>
            <a:r>
              <a:rPr lang="en-US" dirty="0" err="1" smtClean="0">
                <a:hlinkClick r:id="rId3"/>
              </a:rPr>
              <a:t>Burgard</a:t>
            </a:r>
            <a:r>
              <a:rPr lang="en-US" dirty="0" smtClean="0">
                <a:hlinkClick r:id="rId3"/>
              </a:rPr>
              <a:t>, and S. </a:t>
            </a:r>
            <a:r>
              <a:rPr lang="en-US" dirty="0" err="1" smtClean="0">
                <a:hlinkClick r:id="rId3"/>
              </a:rPr>
              <a:t>Thrun</a:t>
            </a:r>
            <a:r>
              <a:rPr lang="en-US" dirty="0" smtClean="0">
                <a:hlinkClick r:id="rId3"/>
              </a:rPr>
              <a:t>. "The dynamic window approach to collision avoidance".</a:t>
            </a:r>
            <a:r>
              <a:rPr lang="en-US" dirty="0" smtClean="0"/>
              <a:t> The Dynamic Window Approach to local control.</a:t>
            </a:r>
          </a:p>
          <a:p>
            <a:pPr lvl="1"/>
            <a:endParaRPr lang="en-US" dirty="0" smtClean="0"/>
          </a:p>
          <a:p>
            <a:endParaRPr lang="en-US" dirty="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esentationPro_WaterWavesWide">
  <a:themeElements>
    <a:clrScheme name="Custom 8">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0C0"/>
      </a:hlink>
      <a:folHlink>
        <a:srgbClr val="007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2009-10-17T08:19:30Z</outs:dateTime>
      <outs:isPinned>true</outs:isPinned>
    </outs:relatedDate>
    <outs:relatedDate>
      <outs:type>2</outs:type>
      <outs:displayName>Created</outs:displayName>
      <outs:dateTime>2007-12-16T19:09:03Z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Pavel Yosifovich</outs:displayName>
          <outs:accountName/>
        </outs:relatedPerson>
      </outs:people>
      <outs:source>0</outs:source>
      <outs:isPinned>true</outs:isPinned>
    </outs:relatedPeopleItem>
    <outs:relatedPeopleItem>
      <outs:category>Last modified by</outs:category>
      <outs:people>
        <outs:relatedPerson>
          <outs:displayName>Pavel</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5AE19034-1C53-4D74-8309-B607F0399C58}">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
  <TotalTime>175037</TotalTime>
  <Words>2551</Words>
  <Application>Microsoft Office PowerPoint</Application>
  <PresentationFormat>On-screen Show (4:3)</PresentationFormat>
  <Paragraphs>452</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PresentationPro_WaterWavesWide</vt:lpstr>
      <vt:lpstr>ROS - Lesson 6</vt:lpstr>
      <vt:lpstr>Agenda</vt:lpstr>
      <vt:lpstr>Navigation Stack</vt:lpstr>
      <vt:lpstr>Global Planner</vt:lpstr>
      <vt:lpstr>Navfn Published Topics</vt:lpstr>
      <vt:lpstr>Navfn Published Topics</vt:lpstr>
      <vt:lpstr>NavfnROS</vt:lpstr>
      <vt:lpstr> Base Local Planner</vt:lpstr>
      <vt:lpstr>Base Local Planner</vt:lpstr>
      <vt:lpstr>Trajectory Rollout Algorithm</vt:lpstr>
      <vt:lpstr>Trajectory Rollout Algorithm</vt:lpstr>
      <vt:lpstr>DWA</vt:lpstr>
      <vt:lpstr>Map Grid</vt:lpstr>
      <vt:lpstr>Oscillation Suppression</vt:lpstr>
      <vt:lpstr>Base Local Planner Published Topics</vt:lpstr>
      <vt:lpstr>Base Local Planner Parameters</vt:lpstr>
      <vt:lpstr>Robot Configuration Parameters (1)</vt:lpstr>
      <vt:lpstr>Robot Configuration Parameters (2)</vt:lpstr>
      <vt:lpstr>Goal Tolerance Parameters</vt:lpstr>
      <vt:lpstr>Forward Simulation Parameters</vt:lpstr>
      <vt:lpstr>Trajectory Scoring Parameters</vt:lpstr>
      <vt:lpstr>Trajectory Scoring Parameters</vt:lpstr>
      <vt:lpstr>base_local_planner.yaml (1)</vt:lpstr>
      <vt:lpstr>base_local_planner.yaml (2)</vt:lpstr>
      <vt:lpstr>TrajectoryPlannerROS</vt:lpstr>
      <vt:lpstr>TrajectoryPlannerROS</vt:lpstr>
      <vt:lpstr>Navigation Plans in rviz</vt:lpstr>
      <vt:lpstr>Navigation Plans in rviz</vt:lpstr>
      <vt:lpstr>Changing Trajectory Scoring</vt:lpstr>
      <vt:lpstr>Changing Trajectory Scoring</vt:lpstr>
      <vt:lpstr>Changing Trajectory Scoring</vt:lpstr>
      <vt:lpstr>Localization</vt:lpstr>
      <vt:lpstr>Localization</vt:lpstr>
      <vt:lpstr>AMCL</vt:lpstr>
      <vt:lpstr>AMCL</vt:lpstr>
      <vt:lpstr>AMCL Parameters</vt:lpstr>
      <vt:lpstr>amcl_node.xml (1)</vt:lpstr>
      <vt:lpstr>amcl_node.xml (2)</vt:lpstr>
      <vt:lpstr>Particle Cloud in rviz</vt:lpstr>
      <vt:lpstr>Particle Cloud in rviz</vt:lpstr>
      <vt:lpstr>Particle Cloud in rviz</vt:lpstr>
      <vt:lpstr>Using amcl with a Real Robot</vt:lpstr>
      <vt:lpstr>Fake Localization</vt:lpstr>
      <vt:lpstr>Navigation Summary</vt:lpstr>
    </vt:vector>
  </TitlesOfParts>
  <Company>Scorpio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Essential WPF</dc:title>
  <dc:creator>Pavel Yosifovich</dc:creator>
  <cp:lastModifiedBy>Roi</cp:lastModifiedBy>
  <cp:revision>3804</cp:revision>
  <dcterms:created xsi:type="dcterms:W3CDTF">2007-12-16T19:09:03Z</dcterms:created>
  <dcterms:modified xsi:type="dcterms:W3CDTF">2013-11-29T19:39:18Z</dcterms:modified>
</cp:coreProperties>
</file>