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70" r:id="rId4"/>
    <p:sldId id="273" r:id="rId5"/>
    <p:sldId id="269" r:id="rId6"/>
    <p:sldId id="271" r:id="rId7"/>
    <p:sldId id="258" r:id="rId8"/>
    <p:sldId id="266" r:id="rId9"/>
    <p:sldId id="257" r:id="rId10"/>
    <p:sldId id="264" r:id="rId11"/>
    <p:sldId id="267" r:id="rId12"/>
    <p:sldId id="260" r:id="rId13"/>
    <p:sldId id="26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BA5D9-A679-41B2-BF96-7DEDB8B53862}" v="648" dt="2022-05-03T00:46:42.264"/>
    <p1510:client id="{779B541A-3338-49AC-B60A-24C9EA7729E5}" v="178" dt="2022-05-02T04:42:14.484"/>
    <p1510:client id="{990307FC-D734-48E6-A2A7-23B9ED0A3EFD}" v="765" dt="2022-05-03T02:04:13.252"/>
    <p1510:client id="{BC8678D4-2571-4624-8A02-397B5FB83252}" v="307" dt="2022-05-02T13:08:27.260"/>
    <p1510:client id="{D7B3CF55-1182-4DD2-8FC1-E9AA76AF2F3B}" v="7" dt="2022-05-02T17:24:07.238"/>
    <p1510:client id="{E734E417-4422-4102-BFB4-0221222EA910}" v="6" dt="2022-05-02T21:49:32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FF9-6664-4815-9AF5-5BAB10AD3839}" type="datetimeFigureOut"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579C-2A1A-4615-BD8D-9FF53EE5FD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7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- GreatSchools</a:t>
            </a:r>
          </a:p>
          <a:p>
            <a:r>
              <a:rPr lang="en-US">
                <a:ea typeface="Calibri"/>
                <a:cs typeface="Calibri"/>
              </a:rPr>
              <a:t>-Weren't able to capture historic school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579C-2A1A-4615-BD8D-9FF53EE5FDB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- GreatSchools</a:t>
            </a:r>
          </a:p>
          <a:p>
            <a:r>
              <a:rPr lang="en-US">
                <a:ea typeface="Calibri"/>
                <a:cs typeface="Calibri"/>
              </a:rPr>
              <a:t>-Weren't able to capture historic school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579C-2A1A-4615-BD8D-9FF53EE5FDB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- GreatSchools</a:t>
            </a:r>
          </a:p>
          <a:p>
            <a:r>
              <a:rPr lang="en-US">
                <a:ea typeface="Calibri"/>
                <a:cs typeface="Calibri"/>
              </a:rPr>
              <a:t>-Weren't able to capture historic school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579C-2A1A-4615-BD8D-9FF53EE5FDB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7C527E9-C69B-1AAF-424F-A94D1832C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664" r="489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841230"/>
            <a:ext cx="12191997" cy="20666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helvetica"/>
                <a:ea typeface="Calibri Light"/>
                <a:cs typeface="Calibri Light"/>
              </a:rPr>
              <a:t>Home Sales Analysis, </a:t>
            </a:r>
            <a:br>
              <a:rPr lang="en-US" b="1">
                <a:latin typeface="helvetica"/>
                <a:ea typeface="Calibri Light"/>
                <a:cs typeface="Calibri Light"/>
              </a:rPr>
            </a:br>
            <a:r>
              <a:rPr lang="en-US" b="1">
                <a:solidFill>
                  <a:srgbClr val="FFFFFF"/>
                </a:solidFill>
                <a:latin typeface="helvetica"/>
                <a:ea typeface="Calibri Light"/>
                <a:cs typeface="Calibri Light"/>
              </a:rPr>
              <a:t>Pre-COVID &amp; COVID Era</a:t>
            </a:r>
            <a:endParaRPr lang="en-US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4146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 i="1">
                <a:solidFill>
                  <a:srgbClr val="FFFFFF"/>
                </a:solidFill>
                <a:latin typeface="helvetica"/>
                <a:cs typeface="helvetica"/>
              </a:rPr>
              <a:t>By: Corban Doran, Ashley Morgan, &amp; Will Wright</a:t>
            </a:r>
          </a:p>
          <a:p>
            <a:endParaRPr lang="en-US" sz="2800" b="1" i="1">
              <a:solidFill>
                <a:srgbClr val="FFFFFF"/>
              </a:solidFill>
              <a:latin typeface="helvetica"/>
              <a:ea typeface="Calibri"/>
              <a:cs typeface="helvetica"/>
            </a:endParaRPr>
          </a:p>
          <a:p>
            <a:r>
              <a:rPr lang="en-US" sz="2800" b="1" i="1">
                <a:solidFill>
                  <a:srgbClr val="FFFFFF"/>
                </a:solidFill>
                <a:latin typeface="helvetica"/>
                <a:ea typeface="Calibri"/>
                <a:cs typeface="helvetica"/>
              </a:rPr>
              <a:t>May 2, 2022</a:t>
            </a:r>
          </a:p>
          <a:p>
            <a:endParaRPr lang="en-US" sz="2800" b="1">
              <a:solidFill>
                <a:srgbClr val="FFFFF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B2A4-2661-B8FB-47EB-27DD862CFEE9}"/>
              </a:ext>
            </a:extLst>
          </p:cNvPr>
          <p:cNvSpPr txBox="1"/>
          <p:nvPr/>
        </p:nvSpPr>
        <p:spPr>
          <a:xfrm>
            <a:off x="65237" y="6348142"/>
            <a:ext cx="55611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helvetica"/>
                <a:ea typeface="Calibri"/>
                <a:cs typeface="helvetica"/>
              </a:rPr>
              <a:t>Photo credit: Glasshouse Images / Getty Images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BDE0B7-FF80-AF1A-E0CB-49D31AB17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" t="4505" r="6151" b="1802"/>
          <a:stretch/>
        </p:blipFill>
        <p:spPr>
          <a:xfrm>
            <a:off x="165727" y="1379184"/>
            <a:ext cx="6067235" cy="4192962"/>
          </a:xfrm>
          <a:prstGeom prst="rect">
            <a:avLst/>
          </a:prstGeom>
        </p:spPr>
      </p:pic>
      <p:pic>
        <p:nvPicPr>
          <p:cNvPr id="4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36D56D-B52E-6FB7-5EC9-4793990DF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5" t="5239" r="6220" b="2733"/>
          <a:stretch/>
        </p:blipFill>
        <p:spPr>
          <a:xfrm>
            <a:off x="6446178" y="1450193"/>
            <a:ext cx="5596211" cy="40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3410-6149-4A39-B4F1-24B4B3250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Property Subtypes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ECF682-8902-4D89-A2B3-E81F29425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16648E-8C11-4548-B405-C89C2B52C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51597" y="424603"/>
            <a:ext cx="8523112" cy="6008794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1C5CC355-49B7-49BC-83E6-12D002923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br>
              <a:rPr lang="en-US"/>
            </a:br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41422BF-C30F-41CD-B05C-114049A96FF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853EE7B7-9F94-4DA9-B3AF-359583CFF7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3410-6149-4A39-B4F1-24B4B325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862"/>
            <a:ext cx="9144000" cy="1063172"/>
          </a:xfrm>
        </p:spPr>
        <p:txBody>
          <a:bodyPr/>
          <a:lstStyle/>
          <a:p>
            <a:r>
              <a:rPr lang="en-US">
                <a:latin typeface="helvetica"/>
                <a:cs typeface="helvetica"/>
              </a:rPr>
              <a:t>Conclusions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91081-0D74-DB00-2742-CFCD7F693B9F}"/>
              </a:ext>
            </a:extLst>
          </p:cNvPr>
          <p:cNvSpPr txBox="1"/>
          <p:nvPr/>
        </p:nvSpPr>
        <p:spPr>
          <a:xfrm>
            <a:off x="1277257" y="2547257"/>
            <a:ext cx="925648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Home size had correlation with factors at the inverse of the hypothesis.  This could be due to differences in demand which could be investigated further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Higher-rated schools did not appear to have a measurable effect the sales price of a home, while homes in higher-rated school districts did tend to sell more quickly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COVID-19 did not appear to have much effect on school ratings as it relates to our success factors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ea typeface="+mn-lt"/>
                <a:cs typeface="helvetica"/>
              </a:rPr>
              <a:t>Overall mobile homes had the most success when looking at the change in percent of sells price and days on the market over time especially after the onset Covid-19 pandemic.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175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335A47-678E-E1CD-8C7C-0577A1022B33}"/>
              </a:ext>
            </a:extLst>
          </p:cNvPr>
          <p:cNvSpPr txBox="1">
            <a:spLocks/>
          </p:cNvSpPr>
          <p:nvPr/>
        </p:nvSpPr>
        <p:spPr>
          <a:xfrm>
            <a:off x="849483" y="3233438"/>
            <a:ext cx="10515600" cy="2648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helvetica"/>
                <a:ea typeface="Calibri Light"/>
                <a:cs typeface="helvetica"/>
              </a:rPr>
              <a:t>Home Attributes Analyzed: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helvetica"/>
                <a:ea typeface="Calibri Light"/>
                <a:cs typeface="helvetica"/>
              </a:rPr>
              <a:t>Size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helvetica"/>
                <a:ea typeface="Calibri Light"/>
                <a:cs typeface="helvetica"/>
              </a:rPr>
              <a:t>School Ratings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helvetica"/>
                <a:ea typeface="Calibri Light"/>
                <a:cs typeface="helvetica"/>
              </a:rPr>
              <a:t>Property Subtype</a:t>
            </a:r>
            <a:endParaRPr lang="en-US" sz="3600">
              <a:latin typeface="helvetica"/>
              <a:cs typeface="helvetic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61D04F-6D86-93DB-9067-997A51BF3A36}"/>
              </a:ext>
            </a:extLst>
          </p:cNvPr>
          <p:cNvSpPr txBox="1">
            <a:spLocks/>
          </p:cNvSpPr>
          <p:nvPr/>
        </p:nvSpPr>
        <p:spPr>
          <a:xfrm>
            <a:off x="841200" y="674112"/>
            <a:ext cx="10515600" cy="2648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helvetica"/>
                <a:cs typeface="helvetica"/>
              </a:rPr>
              <a:t>Success Factors:</a:t>
            </a:r>
            <a:endParaRPr lang="en-US" sz="3600">
              <a:latin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helvetica"/>
                <a:cs typeface="helvetica"/>
              </a:rPr>
              <a:t>Final Sale Price as a Percentage of Asking Price</a:t>
            </a:r>
            <a:endParaRPr lang="en-US" sz="3600">
              <a:latin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helvetica"/>
                <a:cs typeface="helvetica"/>
              </a:rPr>
              <a:t>Time Home was Listed Before Sale</a:t>
            </a:r>
            <a:endParaRPr lang="en-US" sz="3600">
              <a:ea typeface="+mj-lt"/>
              <a:cs typeface="+mj-lt"/>
            </a:endParaRPr>
          </a:p>
          <a:p>
            <a:endParaRPr lang="en-US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8208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4136-BF26-518D-BA88-12124719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2" y="1196787"/>
            <a:ext cx="9020355" cy="1325563"/>
          </a:xfrm>
        </p:spPr>
        <p:txBody>
          <a:bodyPr>
            <a:normAutofit/>
          </a:bodyPr>
          <a:lstStyle/>
          <a:p>
            <a:pPr algn="ctr"/>
            <a:r>
              <a:rPr lang="en-US" sz="6600">
                <a:latin typeface="helvetica"/>
                <a:ea typeface="Calibri Light"/>
                <a:cs typeface="helvetica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F8A47-5F64-1674-985E-5A245410500F}"/>
              </a:ext>
            </a:extLst>
          </p:cNvPr>
          <p:cNvSpPr txBox="1"/>
          <p:nvPr/>
        </p:nvSpPr>
        <p:spPr>
          <a:xfrm>
            <a:off x="1458686" y="2837542"/>
            <a:ext cx="955110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helvetica"/>
                <a:cs typeface="helvetica"/>
              </a:rPr>
              <a:t>Dropped extraneous columns, not related to analysis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helvetica"/>
                <a:cs typeface="helvetica"/>
              </a:rPr>
              <a:t>Calculated success factors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helvetica"/>
                <a:cs typeface="helvetica"/>
              </a:rPr>
              <a:t>Renamed repeat school names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helvetica"/>
                <a:cs typeface="helvetica"/>
              </a:rPr>
              <a:t>Dropped null values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helvetica"/>
                <a:cs typeface="helvetica"/>
              </a:rPr>
              <a:t>Trimmed set by around 3,000 sales: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>
                <a:latin typeface="helvetica"/>
                <a:cs typeface="helvetica"/>
              </a:rPr>
              <a:t>Entries most likely typos (data off by an order of magnitude, missing integers, extra integers)</a:t>
            </a:r>
          </a:p>
        </p:txBody>
      </p:sp>
    </p:spTree>
    <p:extLst>
      <p:ext uri="{BB962C8B-B14F-4D97-AF65-F5344CB8AC3E}">
        <p14:creationId xmlns:p14="http://schemas.microsoft.com/office/powerpoint/2010/main" val="22390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4136-BF26-518D-BA88-12124719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2" y="2766144"/>
            <a:ext cx="902035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>
                <a:latin typeface="helvetica"/>
                <a:ea typeface="Calibri Light"/>
                <a:cs typeface="helvetica"/>
              </a:rPr>
              <a:t>House Size in Square Ft.</a:t>
            </a:r>
          </a:p>
        </p:txBody>
      </p:sp>
    </p:spTree>
    <p:extLst>
      <p:ext uri="{BB962C8B-B14F-4D97-AF65-F5344CB8AC3E}">
        <p14:creationId xmlns:p14="http://schemas.microsoft.com/office/powerpoint/2010/main" val="224382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94D8-A028-F84C-0228-5A301CFD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Days On Market vs Sq. Ft.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A8CFC4B-3FC5-2383-9041-522F3C11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108" y="1748284"/>
            <a:ext cx="6227955" cy="4673289"/>
          </a:xfrm>
        </p:spPr>
      </p:pic>
    </p:spTree>
    <p:extLst>
      <p:ext uri="{BB962C8B-B14F-4D97-AF65-F5344CB8AC3E}">
        <p14:creationId xmlns:p14="http://schemas.microsoft.com/office/powerpoint/2010/main" val="3551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94D8-A028-F84C-0228-5A301CFD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Percentage of List Price (-97%) vs Sq. Ft.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485F15F-10D9-6CC5-F32A-989F496BF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814" y="1608893"/>
            <a:ext cx="6535543" cy="4840557"/>
          </a:xfrm>
        </p:spPr>
      </p:pic>
    </p:spTree>
    <p:extLst>
      <p:ext uri="{BB962C8B-B14F-4D97-AF65-F5344CB8AC3E}">
        <p14:creationId xmlns:p14="http://schemas.microsoft.com/office/powerpoint/2010/main" val="199799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4136-BF26-518D-BA88-12124719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2" y="2766144"/>
            <a:ext cx="9020355" cy="1325563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latin typeface="helvetica"/>
                <a:ea typeface="Calibri Light"/>
                <a:cs typeface="helvetica"/>
              </a:rPr>
              <a:t>School Ratings</a:t>
            </a:r>
          </a:p>
        </p:txBody>
      </p:sp>
    </p:spTree>
    <p:extLst>
      <p:ext uri="{BB962C8B-B14F-4D97-AF65-F5344CB8AC3E}">
        <p14:creationId xmlns:p14="http://schemas.microsoft.com/office/powerpoint/2010/main" val="257871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FC2D8FD-3D3F-1944-2B2C-6B063642A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2" t="4839" r="8241"/>
          <a:stretch/>
        </p:blipFill>
        <p:spPr>
          <a:xfrm>
            <a:off x="679527" y="287249"/>
            <a:ext cx="10832118" cy="6278146"/>
          </a:xfrm>
        </p:spPr>
      </p:pic>
    </p:spTree>
    <p:extLst>
      <p:ext uri="{BB962C8B-B14F-4D97-AF65-F5344CB8AC3E}">
        <p14:creationId xmlns:p14="http://schemas.microsoft.com/office/powerpoint/2010/main" val="196949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A19818-3961-8398-BF1A-B7DECBEAD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" t="4435" r="6075" b="1774"/>
          <a:stretch/>
        </p:blipFill>
        <p:spPr>
          <a:xfrm>
            <a:off x="459509" y="1177851"/>
            <a:ext cx="5812678" cy="4183876"/>
          </a:xfrm>
          <a:prstGeom prst="rect">
            <a:avLst/>
          </a:prstGeom>
        </p:spPr>
      </p:pic>
      <p:pic>
        <p:nvPicPr>
          <p:cNvPr id="2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846C4BC-85D0-ED21-2825-8D21CFB71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1" t="4250" r="6140" b="2000"/>
          <a:stretch/>
        </p:blipFill>
        <p:spPr>
          <a:xfrm>
            <a:off x="6373630" y="1092884"/>
            <a:ext cx="5549894" cy="42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Home Sales Analysis,  Pre-COVID &amp; COVID Era</vt:lpstr>
      <vt:lpstr>PowerPoint Presentation</vt:lpstr>
      <vt:lpstr>Data Cleaning</vt:lpstr>
      <vt:lpstr>House Size in Square Ft.</vt:lpstr>
      <vt:lpstr>Days On Market vs Sq. Ft.</vt:lpstr>
      <vt:lpstr>Percentage of List Price (-97%) vs Sq. Ft.</vt:lpstr>
      <vt:lpstr>School Ratings</vt:lpstr>
      <vt:lpstr>PowerPoint Presentation</vt:lpstr>
      <vt:lpstr>PowerPoint Presentation</vt:lpstr>
      <vt:lpstr>PowerPoint Presentation</vt:lpstr>
      <vt:lpstr>Property Subtypes</vt:lpstr>
      <vt:lpstr> 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2022-04-30T15:28:07Z</dcterms:created>
  <dcterms:modified xsi:type="dcterms:W3CDTF">2022-05-03T02:04:26Z</dcterms:modified>
</cp:coreProperties>
</file>