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ink/ink1.xml" ContentType="application/inkml+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ink/ink2.xml" ContentType="application/inkml+xml"/>
  <Override PartName="/ppt/ink/ink3.xml" ContentType="application/inkml+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18" r:id="rId1"/>
  </p:sldMasterIdLst>
  <p:notesMasterIdLst>
    <p:notesMasterId r:id="rId168"/>
  </p:notesMasterIdLst>
  <p:handoutMasterIdLst>
    <p:handoutMasterId r:id="rId169"/>
  </p:handoutMasterIdLst>
  <p:sldIdLst>
    <p:sldId id="927" r:id="rId2"/>
    <p:sldId id="930" r:id="rId3"/>
    <p:sldId id="1001" r:id="rId4"/>
    <p:sldId id="1002" r:id="rId5"/>
    <p:sldId id="941" r:id="rId6"/>
    <p:sldId id="1024" r:id="rId7"/>
    <p:sldId id="1004" r:id="rId8"/>
    <p:sldId id="1005" r:id="rId9"/>
    <p:sldId id="1015" r:id="rId10"/>
    <p:sldId id="1016" r:id="rId11"/>
    <p:sldId id="1017" r:id="rId12"/>
    <p:sldId id="1018" r:id="rId13"/>
    <p:sldId id="1019" r:id="rId14"/>
    <p:sldId id="1020" r:id="rId15"/>
    <p:sldId id="1021" r:id="rId16"/>
    <p:sldId id="1022" r:id="rId17"/>
    <p:sldId id="1023" r:id="rId18"/>
    <p:sldId id="1009" r:id="rId19"/>
    <p:sldId id="1010" r:id="rId20"/>
    <p:sldId id="1011" r:id="rId21"/>
    <p:sldId id="1025" r:id="rId22"/>
    <p:sldId id="1012" r:id="rId23"/>
    <p:sldId id="1013" r:id="rId24"/>
    <p:sldId id="1014" r:id="rId25"/>
    <p:sldId id="1026" r:id="rId26"/>
    <p:sldId id="1027" r:id="rId27"/>
    <p:sldId id="1036" r:id="rId28"/>
    <p:sldId id="1029" r:id="rId29"/>
    <p:sldId id="1030" r:id="rId30"/>
    <p:sldId id="1031" r:id="rId31"/>
    <p:sldId id="1032" r:id="rId32"/>
    <p:sldId id="1033" r:id="rId33"/>
    <p:sldId id="1034" r:id="rId34"/>
    <p:sldId id="1037" r:id="rId35"/>
    <p:sldId id="1038" r:id="rId36"/>
    <p:sldId id="1039" r:id="rId37"/>
    <p:sldId id="1040" r:id="rId38"/>
    <p:sldId id="1041" r:id="rId39"/>
    <p:sldId id="1043" r:id="rId40"/>
    <p:sldId id="1044" r:id="rId41"/>
    <p:sldId id="1046" r:id="rId42"/>
    <p:sldId id="1047" r:id="rId43"/>
    <p:sldId id="1048" r:id="rId44"/>
    <p:sldId id="1064" r:id="rId45"/>
    <p:sldId id="1049" r:id="rId46"/>
    <p:sldId id="1054" r:id="rId47"/>
    <p:sldId id="1055" r:id="rId48"/>
    <p:sldId id="1056" r:id="rId49"/>
    <p:sldId id="1057" r:id="rId50"/>
    <p:sldId id="1058" r:id="rId51"/>
    <p:sldId id="1059" r:id="rId52"/>
    <p:sldId id="1060" r:id="rId53"/>
    <p:sldId id="1061" r:id="rId54"/>
    <p:sldId id="1062" r:id="rId55"/>
    <p:sldId id="1063" r:id="rId56"/>
    <p:sldId id="1050" r:id="rId57"/>
    <p:sldId id="1051" r:id="rId58"/>
    <p:sldId id="1052" r:id="rId59"/>
    <p:sldId id="1065" r:id="rId60"/>
    <p:sldId id="1066" r:id="rId61"/>
    <p:sldId id="1067" r:id="rId62"/>
    <p:sldId id="1068" r:id="rId63"/>
    <p:sldId id="1069" r:id="rId64"/>
    <p:sldId id="1070" r:id="rId65"/>
    <p:sldId id="1053" r:id="rId66"/>
    <p:sldId id="1045" r:id="rId67"/>
    <p:sldId id="1071" r:id="rId68"/>
    <p:sldId id="1072" r:id="rId69"/>
    <p:sldId id="1073" r:id="rId70"/>
    <p:sldId id="1074" r:id="rId71"/>
    <p:sldId id="1075" r:id="rId72"/>
    <p:sldId id="1076" r:id="rId73"/>
    <p:sldId id="1077" r:id="rId74"/>
    <p:sldId id="1035" r:id="rId75"/>
    <p:sldId id="1078" r:id="rId76"/>
    <p:sldId id="1086" r:id="rId77"/>
    <p:sldId id="1079" r:id="rId78"/>
    <p:sldId id="1080" r:id="rId79"/>
    <p:sldId id="1081" r:id="rId80"/>
    <p:sldId id="1082" r:id="rId81"/>
    <p:sldId id="1087" r:id="rId82"/>
    <p:sldId id="1088" r:id="rId83"/>
    <p:sldId id="1089" r:id="rId84"/>
    <p:sldId id="1090" r:id="rId85"/>
    <p:sldId id="1091" r:id="rId86"/>
    <p:sldId id="1092" r:id="rId87"/>
    <p:sldId id="1093" r:id="rId88"/>
    <p:sldId id="1094" r:id="rId89"/>
    <p:sldId id="1095" r:id="rId90"/>
    <p:sldId id="1096" r:id="rId91"/>
    <p:sldId id="1097" r:id="rId92"/>
    <p:sldId id="1103" r:id="rId93"/>
    <p:sldId id="1104" r:id="rId94"/>
    <p:sldId id="1105" r:id="rId95"/>
    <p:sldId id="1106" r:id="rId96"/>
    <p:sldId id="1107" r:id="rId97"/>
    <p:sldId id="1108" r:id="rId98"/>
    <p:sldId id="1109" r:id="rId99"/>
    <p:sldId id="1110" r:id="rId100"/>
    <p:sldId id="1111" r:id="rId101"/>
    <p:sldId id="1112" r:id="rId102"/>
    <p:sldId id="1113" r:id="rId103"/>
    <p:sldId id="1114" r:id="rId104"/>
    <p:sldId id="1115" r:id="rId105"/>
    <p:sldId id="1116" r:id="rId106"/>
    <p:sldId id="1117" r:id="rId107"/>
    <p:sldId id="1118" r:id="rId108"/>
    <p:sldId id="1119" r:id="rId109"/>
    <p:sldId id="1120" r:id="rId110"/>
    <p:sldId id="1121" r:id="rId111"/>
    <p:sldId id="1122" r:id="rId112"/>
    <p:sldId id="1123" r:id="rId113"/>
    <p:sldId id="1126" r:id="rId114"/>
    <p:sldId id="1127" r:id="rId115"/>
    <p:sldId id="1128" r:id="rId116"/>
    <p:sldId id="1129" r:id="rId117"/>
    <p:sldId id="1131" r:id="rId118"/>
    <p:sldId id="1130" r:id="rId119"/>
    <p:sldId id="1132" r:id="rId120"/>
    <p:sldId id="1133" r:id="rId121"/>
    <p:sldId id="1140" r:id="rId122"/>
    <p:sldId id="1141" r:id="rId123"/>
    <p:sldId id="1142" r:id="rId124"/>
    <p:sldId id="1143" r:id="rId125"/>
    <p:sldId id="1144" r:id="rId126"/>
    <p:sldId id="1145" r:id="rId127"/>
    <p:sldId id="1146" r:id="rId128"/>
    <p:sldId id="1147" r:id="rId129"/>
    <p:sldId id="1148" r:id="rId130"/>
    <p:sldId id="1149" r:id="rId131"/>
    <p:sldId id="1150" r:id="rId132"/>
    <p:sldId id="1151" r:id="rId133"/>
    <p:sldId id="1152" r:id="rId134"/>
    <p:sldId id="1153" r:id="rId135"/>
    <p:sldId id="1154" r:id="rId136"/>
    <p:sldId id="1155" r:id="rId137"/>
    <p:sldId id="1156" r:id="rId138"/>
    <p:sldId id="1157" r:id="rId139"/>
    <p:sldId id="1158" r:id="rId140"/>
    <p:sldId id="1159" r:id="rId141"/>
    <p:sldId id="1160" r:id="rId142"/>
    <p:sldId id="1161" r:id="rId143"/>
    <p:sldId id="1162" r:id="rId144"/>
    <p:sldId id="1171" r:id="rId145"/>
    <p:sldId id="1163" r:id="rId146"/>
    <p:sldId id="1164" r:id="rId147"/>
    <p:sldId id="1172" r:id="rId148"/>
    <p:sldId id="1173" r:id="rId149"/>
    <p:sldId id="1174" r:id="rId150"/>
    <p:sldId id="1175" r:id="rId151"/>
    <p:sldId id="1176" r:id="rId152"/>
    <p:sldId id="1183" r:id="rId153"/>
    <p:sldId id="1184" r:id="rId154"/>
    <p:sldId id="1185" r:id="rId155"/>
    <p:sldId id="1186" r:id="rId156"/>
    <p:sldId id="1187" r:id="rId157"/>
    <p:sldId id="1188" r:id="rId158"/>
    <p:sldId id="1189" r:id="rId159"/>
    <p:sldId id="1190" r:id="rId160"/>
    <p:sldId id="1191" r:id="rId161"/>
    <p:sldId id="1177" r:id="rId162"/>
    <p:sldId id="1178" r:id="rId163"/>
    <p:sldId id="1179" r:id="rId164"/>
    <p:sldId id="1180" r:id="rId165"/>
    <p:sldId id="1181" r:id="rId166"/>
    <p:sldId id="538" r:id="rId16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99"/>
    <a:srgbClr val="EAEAEA"/>
    <a:srgbClr val="DDDDDD"/>
    <a:srgbClr val="FFCC99"/>
    <a:srgbClr val="D5EDEF"/>
    <a:srgbClr val="0000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1" autoAdjust="0"/>
    <p:restoredTop sz="81439" autoAdjust="0"/>
  </p:normalViewPr>
  <p:slideViewPr>
    <p:cSldViewPr>
      <p:cViewPr varScale="1">
        <p:scale>
          <a:sx n="92" d="100"/>
          <a:sy n="92" d="100"/>
        </p:scale>
        <p:origin x="2472" y="168"/>
      </p:cViewPr>
      <p:guideLst>
        <p:guide orient="horz" pos="2160"/>
        <p:guide pos="2880"/>
      </p:guideLst>
    </p:cSldViewPr>
  </p:slideViewPr>
  <p:notesTextViewPr>
    <p:cViewPr>
      <p:scale>
        <a:sx n="130" d="100"/>
        <a:sy n="130" d="100"/>
      </p:scale>
      <p:origin x="0" y="0"/>
    </p:cViewPr>
  </p:notesTextViewPr>
  <p:sorterViewPr>
    <p:cViewPr>
      <p:scale>
        <a:sx n="66" d="100"/>
        <a:sy n="66" d="100"/>
      </p:scale>
      <p:origin x="0" y="-4771"/>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Arial" charset="0"/>
                <a:ea typeface="宋体" charset="-122"/>
              </a:defRPr>
            </a:lvl1pPr>
          </a:lstStyle>
          <a:p>
            <a:pPr>
              <a:defRPr/>
            </a:pPr>
            <a:fld id="{29E6FABF-1E9E-446A-A4D9-2E12315CCCF5}" type="datetimeFigureOut">
              <a:rPr lang="zh-CN" altLang="en-US"/>
              <a:pPr>
                <a:defRPr/>
              </a:pPr>
              <a:t>2022/11/3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Arial" charset="0"/>
                <a:ea typeface="宋体" charset="-122"/>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D0002523-EBCF-426B-970D-50F22E9083C7}"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9T08:23:53.5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622 0,'0'0,"-25"0,25 0,-25 0,0 0,0 0,25 0,-25 0,1 0,-1 25,0-25,0 0,25 25,-25-25,25 0,0 25,0-25,-25 0,0 0,25 49,-25-49,25 25,0-25,-25 0,25 25,-24-25,24 25,-25-1,0-24,25 25,0 0,-25 0,25-25,0 50,0-26,0-24,0 25,0 0,0 0,0 0,0-1,0-24,0 25,0 25,0-50,25 0,-25 25,25 24,0 1,-25-50,24 25,1 24,-25-24,0 0,0 0,0-25,0 25,25 24,-25-24,25-25,-25 25,0 0,25 0,-25-1,0 1,0 0,0 0,0 0,25-1,-25-24,0 25,0-25,0 25,0 0,0 0,0-1,0-24,25 25,-25 0,0 0,0-25,0 25,0 0,0-1,50 1,-50 25,0-25,0-25,0 24,0 1,0 0,0 0,0 25,0-26,0 26,0-25,0 0,0-1,0 1,0 0,0 0,0 24,0-24,0 25,0-25,0 0,0 24,-25-49,25 75,0-51,0 1,0 0,-25 25,0-25,25-1,-25 26,25 0,0-50,-25 49,0-24,25 0,0 0,-25-1,25 1,0 25,0-25,0-25,-25 25,25 24,0-49,-24 25,-26 49,50-49,-25 25,0 0,0-26,25 1,-25 0,25 0,0 0,-25-1,0 26,1-25,24 0,-25-1,25-24,-25 25,25-25,0 25,25-25,-25 50,25-50,-1 0,-24 25,0-1,50 1,-50-25,25 25,-25 0,0-25,0 25,25-1,-25 1,25-25,-25 25,0 0,0 0,25-25,-25 0,0 25,25-1,-25 1,0-25,25 25,-25 0,24 0,-24-1,0 26,25-50,-25 25,25 0,-25-1,25 1,-25 0,0 0,0 0,0 0,25-1,-25-24,25 25,-25 25,50-50,-50 25,0-1,0 26,0-25,0 0,0 0,0-25,25 24,-25 26,0-50,0 25,0 24,0-49,0 50,0-25,0-25,0 25,0-1,0 1,0 0,0-25,0 75,0-75,0 49,0-24,0 0,0 0,0-1,0-24,0 50,0-25,-50-25,50 25,0 24,0-49,0 25,-25 0,25 0,0-25,0 25,-25 24,25-24,0 0,0 24,0-49,0 25,0 0,0-25,0 25,0 25,0-50,0 0,0 24,0 26,0-25,0 0,0-1,0 1,-25 0,25 0,0 0,0 0,0-25,0 24,0 1,0-25,0 25,0 0,0 0,0-25,0 49,0-24,0-25,0 25,0 0,0-1,0 1,0 0,0 0,0 25,0-26,0 1,0-25,0 25,25 0,-25-25,25 49,-25-24,0-25,50 50,-50-25,0-1,0-24,0 25,0 0,25-25,-1 25,-24 0,0 0,25-25,-25 0,0 49,0-24,25-25,-25 25,50 0,-50-1,25-24,25 25,-50-25,0 25,25-25,-1 25,-24-25,25 0,-25 50,25-50,0 0,-25 24,25-24,-25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9T08:25:03.6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0,'0'0,"25"24,0 25,48 25,-48-49,-25-1,25 1,-1-1,-24 1,25-25,-1 24</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9T08:25:03.6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 0,'-24'0,"24"0,0 49,-50-24,50-25,-24 25,24 0,-25-25,25 0,0 49,0-24,0-25,0 25,0 0,0 0,0-25,0 24,-25-24,25 25,0 0,0-25,0 50,0-25,0-25,0 24,0 1,0-25,0 25,0 0,0 0,25-25,-25 24,0 26,0-50,25 25,-25 0,0 0,24-25,-24 24,0 1,0-25,25 0,-25 25,0 0,25 24,-25-49,24 0,-24 25,0 0,0-25,0 25,0 0,0 0,0-25,50 24,-50 1,0 0,0 0,0 0,24-25,-24 24,0-24,0 25,0 0,0 0,0-25,0 50,0-26,0 1,0 0,0 0,0-25,0 25,0-1,-49-24,49 25,0-25,0 25,0 0,0-25,0 0,0 50,-25-26,25-24,-24 0,24 25,0 0,0-25,0 25,-25-25,0 25,1-1,24 1,0-25,0 0,-25 0,25 50,-25-50,1 25,24-25,24 0,-24 0,25 0,-25 25,0-1,0-24,0 25,0-25,0 25,25-25,-25 50,0-50,24 49,-24-24,0-25,0 25,25 0,-25-25,0 25,0-1,0 1,0-25,0 25,0 25,0-50,0 24,0 1,0 0,0-25,0 25,0 0,0 0,0-25,0 24,0 26,0-50,0 25,0 0,0-25,0 24,-25 1,25 0,0-25,0 25,0 0,-24 24,24-24,-25 25,25-50,0 25,0-1,0 1,-25 0,25 25,0-25,-49-25,49 24,0 26,0-25,0 0,-24 24,24-24,-25 0,25 0,-25-25,25 25,0-1,0 1,0-25,0 50,0-25,0-25,0 49,0-24,0-25,0 25,0 0,0 0,0-1,0 1,0 0,0-25,0 50,0-26,25-24,-25 50,0-25,25-25,-25 25,0 0,0-1,49-24,-49 50,0-25,0-25,24 0,-24 25,0 24,0-49,0 0,25 25,-25 0,25 0,-25-25,24 49,-24-24,25-25,-25 25,25 0,-25 0,0-25,0 0,24 24,26 1,-50 0,24-25,-24 0,0 0,0 50,0-25,25-25,0 0,-25 24,0 1,0 0,24-25,-24 0,25 25,0 0,-25-25,0 24,0-24,0 50,24-50,-24 25,49 0,-24 0,-25-1,0-24,0 0,0 25,25 0,-25 0,24-25,-24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2BDDBE0-FFB7-4BF5-BC5E-79CB83B409A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idx="4294967295"/>
          </p:nvPr>
        </p:nvSpPr>
        <p:spPr>
          <a:xfrm>
            <a:off x="1371600" y="1143000"/>
            <a:ext cx="4114800" cy="3086100"/>
          </a:xfrm>
          <a:ln/>
        </p:spPr>
      </p:sp>
      <p:sp>
        <p:nvSpPr>
          <p:cNvPr id="8195"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819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E622E0C-600C-4FB2-956F-D813B4046DAB}" type="slidenum">
              <a:rPr lang="zh-CN" altLang="zh-CN">
                <a:latin typeface="Calibri" panose="020F0502020204030204" pitchFamily="34" charset="0"/>
              </a:rPr>
              <a:pPr>
                <a:buFont typeface="Arial" panose="020B0604020202020204" pitchFamily="34" charset="0"/>
                <a:buNone/>
              </a:pPr>
              <a:t>1</a:t>
            </a:fld>
            <a:endParaRPr lang="zh-CN"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32922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7198036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178889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276060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151153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017561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437685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526835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530087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2360317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81217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995837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8624297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124054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0038997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616388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641162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0177223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8466787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117</a:t>
            </a:fld>
            <a:endParaRPr lang="zh-CN" altLang="zh-CN">
              <a:latin typeface="Calibri" panose="020F0502020204030204" pitchFamily="34" charset="0"/>
            </a:endParaRPr>
          </a:p>
        </p:txBody>
      </p:sp>
    </p:spTree>
    <p:extLst>
      <p:ext uri="{BB962C8B-B14F-4D97-AF65-F5344CB8AC3E}">
        <p14:creationId xmlns:p14="http://schemas.microsoft.com/office/powerpoint/2010/main" val="388411138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5931393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10019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0035255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4381160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3239562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548460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2358427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2594290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1598785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0566413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326983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2503395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5428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7526389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2435036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30232507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9790367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6342222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6148107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2415898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01129728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75009572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9370009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367302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8068873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30224734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05592662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0894475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852355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144</a:t>
            </a:fld>
            <a:endParaRPr lang="zh-CN" altLang="zh-CN">
              <a:latin typeface="Calibri" panose="020F0502020204030204" pitchFamily="34" charset="0"/>
            </a:endParaRPr>
          </a:p>
        </p:txBody>
      </p:sp>
    </p:spTree>
    <p:extLst>
      <p:ext uri="{BB962C8B-B14F-4D97-AF65-F5344CB8AC3E}">
        <p14:creationId xmlns:p14="http://schemas.microsoft.com/office/powerpoint/2010/main" val="416945456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2645778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7110047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312906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15506764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6027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021213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74437028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42451651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92027535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2860781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286678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653709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5222004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3111502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7861139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24769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2727970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1529675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3839753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41024524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3263443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4387537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704327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7489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394333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3538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a:ln/>
        </p:spPr>
      </p:sp>
      <p:sp>
        <p:nvSpPr>
          <p:cNvPr id="1126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D6B23-83F9-4246-B86B-0391E51E0FC8}" type="slidenum">
              <a:rPr lang="en-US" altLang="zh-CN"/>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48810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21</a:t>
            </a:fld>
            <a:endParaRPr lang="zh-CN" altLang="zh-CN">
              <a:latin typeface="Calibri" panose="020F0502020204030204" pitchFamily="34" charset="0"/>
            </a:endParaRPr>
          </a:p>
        </p:txBody>
      </p:sp>
    </p:spTree>
    <p:extLst>
      <p:ext uri="{BB962C8B-B14F-4D97-AF65-F5344CB8AC3E}">
        <p14:creationId xmlns:p14="http://schemas.microsoft.com/office/powerpoint/2010/main" val="2060177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529183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32553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07437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55416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7814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27</a:t>
            </a:fld>
            <a:endParaRPr lang="zh-CN" altLang="zh-CN">
              <a:latin typeface="Calibri" panose="020F0502020204030204" pitchFamily="34" charset="0"/>
            </a:endParaRPr>
          </a:p>
        </p:txBody>
      </p:sp>
    </p:spTree>
    <p:extLst>
      <p:ext uri="{BB962C8B-B14F-4D97-AF65-F5344CB8AC3E}">
        <p14:creationId xmlns:p14="http://schemas.microsoft.com/office/powerpoint/2010/main" val="1811838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60354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08611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69266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086888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99269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17100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81922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7048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593523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08355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85591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99218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508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368986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68748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0420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13066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522394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44</a:t>
            </a:fld>
            <a:endParaRPr lang="zh-CN" altLang="zh-CN">
              <a:latin typeface="Calibri" panose="020F0502020204030204" pitchFamily="34" charset="0"/>
            </a:endParaRPr>
          </a:p>
        </p:txBody>
      </p:sp>
    </p:spTree>
    <p:extLst>
      <p:ext uri="{BB962C8B-B14F-4D97-AF65-F5344CB8AC3E}">
        <p14:creationId xmlns:p14="http://schemas.microsoft.com/office/powerpoint/2010/main" val="1125442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04731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52538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61037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9451852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85421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5495205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47128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751423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981500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06312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492054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7110551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649816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8507023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3924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6</a:t>
            </a:fld>
            <a:endParaRPr lang="zh-CN" altLang="zh-CN">
              <a:latin typeface="Calibri" panose="020F0502020204030204" pitchFamily="34" charset="0"/>
            </a:endParaRPr>
          </a:p>
        </p:txBody>
      </p:sp>
    </p:spTree>
    <p:extLst>
      <p:ext uri="{BB962C8B-B14F-4D97-AF65-F5344CB8AC3E}">
        <p14:creationId xmlns:p14="http://schemas.microsoft.com/office/powerpoint/2010/main" val="12906401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356584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429601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349580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3012885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902794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736910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8093886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158233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57092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6810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0075506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7186151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558659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455391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660865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066468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624286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76</a:t>
            </a:fld>
            <a:endParaRPr lang="zh-CN" altLang="zh-CN">
              <a:latin typeface="Calibri" panose="020F0502020204030204" pitchFamily="34" charset="0"/>
            </a:endParaRPr>
          </a:p>
        </p:txBody>
      </p:sp>
    </p:spTree>
    <p:extLst>
      <p:ext uri="{BB962C8B-B14F-4D97-AF65-F5344CB8AC3E}">
        <p14:creationId xmlns:p14="http://schemas.microsoft.com/office/powerpoint/2010/main" val="37023818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9974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784557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81414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8155788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755046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9139456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858866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408648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953417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278612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7229546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110305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1143450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0926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251882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5225256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312138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7873260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510970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367499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330612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970868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91488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1304448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67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69683" y="116633"/>
            <a:ext cx="5210629"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240620" y="836713"/>
            <a:ext cx="8723868"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99974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97983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_目录">
    <p:bg bwMode="auto">
      <p:bgPr>
        <a:solidFill>
          <a:schemeClr val="bg1">
            <a:alpha val="98822"/>
          </a:schemeClr>
        </a:solidFill>
        <a:effectLst/>
      </p:bgPr>
    </p:bg>
    <p:spTree>
      <p:nvGrpSpPr>
        <p:cNvPr id="1" name=""/>
        <p:cNvGrpSpPr/>
        <p:nvPr/>
      </p:nvGrpSpPr>
      <p:grpSpPr>
        <a:xfrm>
          <a:off x="0" y="0"/>
          <a:ext cx="0" cy="0"/>
          <a:chOff x="0" y="0"/>
          <a:chExt cx="0" cy="0"/>
        </a:xfrm>
      </p:grpSpPr>
      <p:sp>
        <p:nvSpPr>
          <p:cNvPr id="2" name="Rectangle 8"/>
          <p:cNvSpPr>
            <a:spLocks noChangeArrowheads="1"/>
          </p:cNvSpPr>
          <p:nvPr/>
        </p:nvSpPr>
        <p:spPr bwMode="auto">
          <a:xfrm>
            <a:off x="120650" y="0"/>
            <a:ext cx="8902700" cy="6570663"/>
          </a:xfrm>
          <a:prstGeom prst="roundRect">
            <a:avLst>
              <a:gd name="adj" fmla="val 375"/>
            </a:avLst>
          </a:prstGeom>
          <a:solidFill>
            <a:schemeClr val="bg1"/>
          </a:solidFill>
          <a:ln>
            <a:noFill/>
          </a:ln>
          <a:effectLst>
            <a:outerShdw blurRad="38100" dist="12700" dir="2700000" algn="tl" rotWithShape="0">
              <a:srgbClr val="808080">
                <a:alpha val="39998"/>
              </a:srgbClr>
            </a:outerShdw>
          </a:effectLst>
        </p:spPr>
        <p:txBody>
          <a:bodyPr anchor="ctr"/>
          <a:lstStyle/>
          <a:p>
            <a:pPr algn="ctr" eaLnBrk="1" fontAlgn="auto" hangingPunct="1">
              <a:buFont typeface="Arial" panose="020B0604020202020204" pitchFamily="34" charset="0"/>
              <a:buNone/>
              <a:defRPr/>
            </a:pPr>
            <a:endParaRPr lang="en-US" sz="1350" noProof="1">
              <a:solidFill>
                <a:schemeClr val="lt1"/>
              </a:solidFill>
              <a:latin typeface="+mn-lt"/>
              <a:ea typeface="+mn-ea"/>
            </a:endParaRPr>
          </a:p>
        </p:txBody>
      </p:sp>
      <p:cxnSp>
        <p:nvCxnSpPr>
          <p:cNvPr id="3" name="Straight Connector 11"/>
          <p:cNvCxnSpPr/>
          <p:nvPr/>
        </p:nvCxnSpPr>
        <p:spPr>
          <a:xfrm>
            <a:off x="377825" y="881063"/>
            <a:ext cx="8388350" cy="0"/>
          </a:xfrm>
          <a:prstGeom prst="line">
            <a:avLst/>
          </a:prstGeom>
          <a:ln w="25400">
            <a:solidFill>
              <a:srgbClr val="006600"/>
            </a:solidFill>
          </a:ln>
          <a:effectLst/>
        </p:spPr>
        <p:style>
          <a:lnRef idx="1">
            <a:schemeClr val="accent1"/>
          </a:lnRef>
          <a:fillRef idx="0">
            <a:schemeClr val="accent1"/>
          </a:fillRef>
          <a:effectRef idx="0">
            <a:schemeClr val="accent1"/>
          </a:effectRef>
          <a:fontRef idx="minor">
            <a:schemeClr val="tx1"/>
          </a:fontRef>
        </p:style>
      </p:cxnSp>
      <p:pic>
        <p:nvPicPr>
          <p:cNvPr id="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3079750"/>
            <a:ext cx="3494087"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5527675" y="3076575"/>
            <a:ext cx="3495675" cy="3495675"/>
          </a:xfrm>
          <a:prstGeom prst="ellipse">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矩形 5"/>
          <p:cNvSpPr/>
          <p:nvPr/>
        </p:nvSpPr>
        <p:spPr>
          <a:xfrm>
            <a:off x="52388" y="6670675"/>
            <a:ext cx="463550" cy="187325"/>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buFont typeface="Arial" panose="020B0604020202020204" pitchFamily="34" charset="0"/>
              <a:buNone/>
              <a:defRPr/>
            </a:pPr>
            <a:r>
              <a:rPr lang="zh-CN" altLang="en-US" sz="1000" noProof="1">
                <a:solidFill>
                  <a:schemeClr val="bg1"/>
                </a:solidFill>
                <a:latin typeface="微软雅黑" panose="020B0503020204020204" pitchFamily="34" charset="-122"/>
                <a:ea typeface="微软雅黑" panose="020B0503020204020204" pitchFamily="34" charset="-122"/>
              </a:rPr>
              <a:t>目录</a:t>
            </a:r>
          </a:p>
        </p:txBody>
      </p:sp>
      <p:sp>
        <p:nvSpPr>
          <p:cNvPr id="7" name="Slide Number Placeholder 5"/>
          <p:cNvSpPr txBox="1"/>
          <p:nvPr/>
        </p:nvSpPr>
        <p:spPr>
          <a:xfrm>
            <a:off x="8637588" y="6308725"/>
            <a:ext cx="390525" cy="261938"/>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fld id="{A95126EA-8556-401B-B730-B8E9B89A81F7}" type="slidenum">
              <a:rPr altLang="zh-CN" sz="1100" b="1" noProof="1">
                <a:solidFill>
                  <a:srgbClr val="898989"/>
                </a:solidFill>
                <a:latin typeface="Microsoft YaHei UI" panose="020B0503020204020204" pitchFamily="34" charset="-122"/>
                <a:ea typeface="Microsoft YaHei UI" panose="020B0503020204020204" pitchFamily="34" charset="-122"/>
              </a:rPr>
              <a:pPr algn="r" eaLnBrk="1" hangingPunct="1">
                <a:buFont typeface="Arial" panose="020B0604020202020204" pitchFamily="34" charset="0"/>
                <a:buNone/>
              </a:pPr>
              <a:t>‹#›</a:t>
            </a:fld>
            <a:endParaRPr lang="zh-CN" altLang="en-US" sz="900" b="1" noProof="1">
              <a:solidFill>
                <a:srgbClr val="898989"/>
              </a:solidFill>
              <a:latin typeface="Microsoft YaHei UI" panose="020B0503020204020204" pitchFamily="34" charset="-122"/>
              <a:ea typeface="Microsoft YaHei UI" panose="020B0503020204020204" pitchFamily="34" charset="-122"/>
            </a:endParaRPr>
          </a:p>
        </p:txBody>
      </p:sp>
      <p:grpSp>
        <p:nvGrpSpPr>
          <p:cNvPr id="8" name="组合 10"/>
          <p:cNvGrpSpPr>
            <a:grpSpLocks/>
          </p:cNvGrpSpPr>
          <p:nvPr/>
        </p:nvGrpSpPr>
        <p:grpSpPr bwMode="auto">
          <a:xfrm>
            <a:off x="7732713" y="6650038"/>
            <a:ext cx="1452562" cy="215900"/>
            <a:chOff x="7690527" y="6641428"/>
            <a:chExt cx="1453471" cy="216000"/>
          </a:xfrm>
        </p:grpSpPr>
        <p:sp>
          <p:nvSpPr>
            <p:cNvPr id="9" name="Rectangle 9"/>
            <p:cNvSpPr/>
            <p:nvPr userDrawn="1"/>
          </p:nvSpPr>
          <p:spPr>
            <a:xfrm>
              <a:off x="7690527" y="6641428"/>
              <a:ext cx="1453471"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200" noProof="1">
                  <a:solidFill>
                    <a:srgbClr val="006600"/>
                  </a:solidFill>
                  <a:latin typeface="微软雅黑 Light" panose="020B0502040204020203" pitchFamily="34" charset="-122"/>
                  <a:ea typeface="微软雅黑 Light" panose="020B0502040204020203" pitchFamily="34" charset="-122"/>
                </a:rPr>
                <a:t>硕士学位论文答辩</a:t>
              </a:r>
              <a:endParaRPr lang="zh-CN" altLang="en-US" sz="1300" noProof="1">
                <a:solidFill>
                  <a:srgbClr val="006600"/>
                </a:solidFill>
                <a:latin typeface="微软雅黑 Light" panose="020B0502040204020203" pitchFamily="34" charset="-122"/>
                <a:ea typeface="微软雅黑 Light" panose="020B0502040204020203" pitchFamily="34" charset="-122"/>
              </a:endParaRPr>
            </a:p>
          </p:txBody>
        </p:sp>
        <p:sp>
          <p:nvSpPr>
            <p:cNvPr id="10" name="矩形 9"/>
            <p:cNvSpPr/>
            <p:nvPr userDrawn="1"/>
          </p:nvSpPr>
          <p:spPr>
            <a:xfrm>
              <a:off x="7730239" y="6670016"/>
              <a:ext cx="58775" cy="177882"/>
            </a:xfrm>
            <a:prstGeom prst="rect">
              <a:avLst/>
            </a:prstGeom>
            <a:solidFill>
              <a:srgbClr val="006600">
                <a:alpha val="5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extLst>
      <p:ext uri="{BB962C8B-B14F-4D97-AF65-F5344CB8AC3E}">
        <p14:creationId xmlns:p14="http://schemas.microsoft.com/office/powerpoint/2010/main" val="2236479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6624638" y="4221163"/>
            <a:ext cx="2492375"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7460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39750" y="1125538"/>
            <a:ext cx="8001000" cy="5040312"/>
          </a:xfrm>
          <a:prstGeom prst="rect">
            <a:avLst/>
          </a:prstGeom>
        </p:spPr>
        <p:txBody>
          <a:bodyPr lIns="91440" rIns="91440"/>
          <a:lstStyle/>
          <a:p>
            <a:pPr lvl="0"/>
            <a:endParaRPr lang="zh-CN" altLang="en-US" noProof="0"/>
          </a:p>
        </p:txBody>
      </p:sp>
    </p:spTree>
    <p:extLst>
      <p:ext uri="{BB962C8B-B14F-4D97-AF65-F5344CB8AC3E}">
        <p14:creationId xmlns:p14="http://schemas.microsoft.com/office/powerpoint/2010/main" val="1829849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p:nvPr userDrawn="1"/>
        </p:nvSpPr>
        <p:spPr>
          <a:xfrm>
            <a:off x="7591425" y="6613525"/>
            <a:ext cx="1544638" cy="207963"/>
          </a:xfrm>
          <a:prstGeom prst="rect">
            <a:avLst/>
          </a:prstGeom>
          <a:noFill/>
        </p:spPr>
        <p:txBody>
          <a:bodyPr>
            <a:spAutoFit/>
          </a:bodyPr>
          <a:lstStyle/>
          <a:p>
            <a:pPr algn="ctr">
              <a:spcBef>
                <a:spcPts val="0"/>
              </a:spcBef>
              <a:defRPr/>
            </a:pPr>
            <a:r>
              <a:rPr lang="en-US" altLang="zh-CN" sz="750" i="1" dirty="0">
                <a:solidFill>
                  <a:srgbClr val="B9E1FF"/>
                </a:solidFill>
                <a:latin typeface="+mn-ea"/>
                <a:ea typeface="+mn-ea"/>
              </a:rPr>
              <a:t>COMPUTER   PRINCIPLE</a:t>
            </a:r>
            <a:endParaRPr lang="zh-CN" altLang="en-US" sz="750" i="1" dirty="0">
              <a:solidFill>
                <a:srgbClr val="B9E1FF"/>
              </a:solidFill>
              <a:latin typeface="+mn-ea"/>
              <a:ea typeface="+mn-ea"/>
            </a:endParaRPr>
          </a:p>
        </p:txBody>
      </p:sp>
      <p:grpSp>
        <p:nvGrpSpPr>
          <p:cNvPr id="6" name="组合 2"/>
          <p:cNvGrpSpPr>
            <a:grpSpLocks/>
          </p:cNvGrpSpPr>
          <p:nvPr userDrawn="1"/>
        </p:nvGrpSpPr>
        <p:grpSpPr bwMode="auto">
          <a:xfrm>
            <a:off x="115888" y="6589713"/>
            <a:ext cx="1665287" cy="247650"/>
            <a:chOff x="419615" y="6589923"/>
            <a:chExt cx="2219147" cy="248209"/>
          </a:xfrm>
        </p:grpSpPr>
        <p:sp>
          <p:nvSpPr>
            <p:cNvPr id="7" name="TextBox 6"/>
            <p:cNvSpPr txBox="1"/>
            <p:nvPr userDrawn="1"/>
          </p:nvSpPr>
          <p:spPr>
            <a:xfrm>
              <a:off x="918060" y="6589923"/>
              <a:ext cx="1332147" cy="248209"/>
            </a:xfrm>
            <a:prstGeom prst="rect">
              <a:avLst/>
            </a:prstGeom>
            <a:noFill/>
          </p:spPr>
          <p:txBody>
            <a:bodyPr>
              <a:spAutoFit/>
            </a:bodyPr>
            <a:lstStyle/>
            <a:p>
              <a:pPr>
                <a:spcBef>
                  <a:spcPts val="0"/>
                </a:spcBef>
                <a:defRPr/>
              </a:pPr>
              <a:r>
                <a:rPr lang="zh-CN" altLang="en-US" sz="1013" i="1" spc="225" dirty="0">
                  <a:gradFill>
                    <a:gsLst>
                      <a:gs pos="63000">
                        <a:schemeClr val="bg1"/>
                      </a:gs>
                      <a:gs pos="85000">
                        <a:schemeClr val="bg1">
                          <a:lumMod val="85000"/>
                        </a:schemeClr>
                      </a:gs>
                      <a:gs pos="96000">
                        <a:schemeClr val="bg1"/>
                      </a:gs>
                    </a:gsLst>
                    <a:lin ang="5400000" scaled="0"/>
                  </a:gradFill>
                  <a:latin typeface="+mn-ea"/>
                  <a:ea typeface="+mn-ea"/>
                </a:rPr>
                <a:t>计算机原理</a:t>
              </a:r>
            </a:p>
          </p:txBody>
        </p:sp>
        <p:sp>
          <p:nvSpPr>
            <p:cNvPr id="8" name="矩形 7"/>
            <p:cNvSpPr/>
            <p:nvPr userDrawn="1"/>
          </p:nvSpPr>
          <p:spPr>
            <a:xfrm>
              <a:off x="2099313" y="6706072"/>
              <a:ext cx="539449" cy="35004"/>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9" name="矩形 8"/>
            <p:cNvSpPr/>
            <p:nvPr userDrawn="1"/>
          </p:nvSpPr>
          <p:spPr>
            <a:xfrm flipH="1">
              <a:off x="419615" y="6706072"/>
              <a:ext cx="539449" cy="35004"/>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标题 1"/>
          <p:cNvSpPr>
            <a:spLocks noGrp="1"/>
          </p:cNvSpPr>
          <p:nvPr>
            <p:ph type="title"/>
          </p:nvPr>
        </p:nvSpPr>
        <p:spPr>
          <a:xfrm>
            <a:off x="1169179" y="121744"/>
            <a:ext cx="7974821" cy="438582"/>
          </a:xfrm>
          <a:prstGeom prst="rect">
            <a:avLst/>
          </a:prstGeom>
          <a:noFill/>
          <a:ln>
            <a:noFill/>
          </a:ln>
        </p:spPr>
        <p:txBody>
          <a:bodyPr wrap="square">
            <a:spAutoFit/>
          </a:bodyPr>
          <a:lstStyle>
            <a:lvl1pPr marL="0" algn="l" hangingPunct="0">
              <a:defRPr sz="2250" b="1">
                <a:solidFill>
                  <a:schemeClr val="bg1"/>
                </a:solidFill>
                <a:effectLst/>
                <a:latin typeface="+mn-ea"/>
                <a:ea typeface="+mn-ea"/>
              </a:defRPr>
            </a:lvl1pPr>
          </a:lstStyle>
          <a:p>
            <a:r>
              <a:rPr lang="zh-CN" altLang="en-US"/>
              <a:t>单击此处编辑母版标题样式</a:t>
            </a:r>
            <a:endParaRPr lang="zh-CN" altLang="en-US" dirty="0"/>
          </a:p>
        </p:txBody>
      </p:sp>
      <p:sp>
        <p:nvSpPr>
          <p:cNvPr id="12" name="内容占位符 2"/>
          <p:cNvSpPr>
            <a:spLocks noGrp="1"/>
          </p:cNvSpPr>
          <p:nvPr>
            <p:ph idx="1"/>
          </p:nvPr>
        </p:nvSpPr>
        <p:spPr>
          <a:xfrm>
            <a:off x="404865" y="1125538"/>
            <a:ext cx="8191105" cy="5040312"/>
          </a:xfrm>
          <a:prstGeom prst="rect">
            <a:avLst/>
          </a:prstGeom>
        </p:spPr>
        <p:txBody>
          <a:bodyPr/>
          <a:lstStyle>
            <a:lvl1pPr marL="257209" indent="-257209">
              <a:buFont typeface="Wingdings" charset="2"/>
              <a:buChar char=""/>
              <a:defRPr/>
            </a:lvl1pPr>
            <a:lvl2pPr marL="557287" marR="0" indent="-214341" algn="l" defTabSz="685891"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857364" indent="-171473">
              <a:buFont typeface="Wingdings" panose="05000000000000000000" pitchFamily="2" charset="2"/>
              <a:buChar char="p"/>
              <a:defRPr/>
            </a:lvl3pPr>
            <a:lvl4pPr marL="1200310" indent="-171473">
              <a:buFont typeface="Wingdings" panose="05000000000000000000" pitchFamily="2" charset="2"/>
              <a:buChar char="n"/>
              <a:defRPr/>
            </a:lvl4pPr>
            <a:lvl5pPr marL="1371783"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7638771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14142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61199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35686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251362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71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9517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9548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9872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cxnSp>
        <p:nvCxnSpPr>
          <p:cNvPr id="10" name="直接连接符 9"/>
          <p:cNvCxnSpPr/>
          <p:nvPr/>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7" name="Picture 4" descr="E:\学校\2012110922144630394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ChangeArrowheads="1"/>
          </p:cNvSpPr>
          <p:nvPr/>
        </p:nvSpPr>
        <p:spPr bwMode="auto">
          <a:xfrm>
            <a:off x="381000" y="6397625"/>
            <a:ext cx="8364538" cy="257175"/>
          </a:xfrm>
          <a:prstGeom prst="rect">
            <a:avLst/>
          </a:prstGeom>
          <a:noFill/>
          <a:ln>
            <a:noFill/>
          </a:ln>
        </p:spPr>
        <p:txBody>
          <a:bodyPr lIns="0" tIns="0" rIns="0" bIns="0"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000"/>
              </a:lnSpc>
              <a:buFont typeface="Arial" panose="020B0604020202020204" pitchFamily="34" charset="0"/>
              <a:buNone/>
            </a:pPr>
            <a:r>
              <a:rPr lang="en-US" altLang="zh-CN" sz="1200">
                <a:solidFill>
                  <a:srgbClr val="000000"/>
                </a:solidFill>
              </a:rPr>
              <a:t>	                                                                                                             		                   </a:t>
            </a:r>
            <a:fld id="{2DFD0054-9EF0-43DA-9855-1D495BD83F5F}" type="slidenum">
              <a:rPr lang="en-US" altLang="zh-CN" sz="1200">
                <a:solidFill>
                  <a:srgbClr val="000000"/>
                </a:solidFill>
              </a:rPr>
              <a:pPr>
                <a:lnSpc>
                  <a:spcPts val="2000"/>
                </a:lnSpc>
                <a:buFont typeface="Arial" panose="020B0604020202020204" pitchFamily="34" charset="0"/>
                <a:buNone/>
              </a:pPr>
              <a:t>‹#›</a:t>
            </a:fld>
            <a:r>
              <a:rPr lang="en-US" altLang="zh-CN" sz="1200">
                <a:solidFill>
                  <a:srgbClr val="000000"/>
                </a:solidFill>
              </a:rPr>
              <a:t> </a:t>
            </a:r>
          </a:p>
        </p:txBody>
      </p:sp>
      <p:sp>
        <p:nvSpPr>
          <p:cNvPr id="5" name="Rectangle 34"/>
          <p:cNvSpPr>
            <a:spLocks noChangeArrowheads="1"/>
          </p:cNvSpPr>
          <p:nvPr userDrawn="1"/>
        </p:nvSpPr>
        <p:spPr bwMode="auto">
          <a:xfrm>
            <a:off x="8723313" y="6453188"/>
            <a:ext cx="457200" cy="274637"/>
          </a:xfrm>
          <a:prstGeom prst="rect">
            <a:avLst/>
          </a:prstGeom>
          <a:noFill/>
          <a:ln w="9525">
            <a:noFill/>
            <a:miter lim="800000"/>
            <a:headEnd/>
            <a:tailEnd/>
          </a:ln>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C652F0-DCE6-4991-A819-3F8176B9BD99}" type="slidenum">
              <a:rPr kumimoji="1" lang="en-US" altLang="zh-CN" sz="1200" b="1">
                <a:solidFill>
                  <a:schemeClr val="bg1"/>
                </a:solidFill>
                <a:latin typeface="Times New Roman" panose="02020603050405020304" pitchFamily="18" charset="0"/>
              </a:rPr>
              <a:pPr/>
              <a:t>‹#›</a:t>
            </a:fld>
            <a:endParaRPr kumimoji="1" lang="en-US" altLang="zh-CN" sz="1200" b="1">
              <a:solidFill>
                <a:schemeClr val="bg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5749" r:id="rId1"/>
    <p:sldLayoutId id="2147485750" r:id="rId2"/>
    <p:sldLayoutId id="2147485751" r:id="rId3"/>
    <p:sldLayoutId id="2147485752" r:id="rId4"/>
    <p:sldLayoutId id="2147485753" r:id="rId5"/>
    <p:sldLayoutId id="2147485754" r:id="rId6"/>
    <p:sldLayoutId id="2147485755" r:id="rId7"/>
    <p:sldLayoutId id="2147485756" r:id="rId8"/>
    <p:sldLayoutId id="2147485757" r:id="rId9"/>
    <p:sldLayoutId id="2147485758" r:id="rId10"/>
    <p:sldLayoutId id="2147485761" r:id="rId11"/>
    <p:sldLayoutId id="2147485762" r:id="rId12"/>
    <p:sldLayoutId id="2147485759" r:id="rId13"/>
    <p:sldLayoutId id="2147485763"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6.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oleObject" Target="../embeddings/oleObject7.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8.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19.png"/><Relationship Id="rId4" Type="http://schemas.openxmlformats.org/officeDocument/2006/relationships/oleObject" Target="../embeddings/oleObject10.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7"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2.bin"/><Relationship Id="rId5" Type="http://schemas.openxmlformats.org/officeDocument/2006/relationships/image" Target="../media/image20.png"/><Relationship Id="rId4" Type="http://schemas.openxmlformats.org/officeDocument/2006/relationships/oleObject" Target="../embeddings/oleObject11.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1.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25.png"/><Relationship Id="rId4" Type="http://schemas.openxmlformats.org/officeDocument/2006/relationships/oleObject" Target="../embeddings/oleObject14.bin"/></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26.png"/><Relationship Id="rId4" Type="http://schemas.openxmlformats.org/officeDocument/2006/relationships/oleObject" Target="../embeddings/oleObject15.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27.png"/><Relationship Id="rId4" Type="http://schemas.openxmlformats.org/officeDocument/2006/relationships/oleObject" Target="../embeddings/oleObject16.bin"/></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8.xml"/><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customXml" Target="../ink/ink1.xml"/></Relationships>
</file>

<file path=ppt/slides/_rels/slide1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notesSlide" Target="../notesSlides/notesSlide140.xml"/><Relationship Id="rId7" Type="http://schemas.openxmlformats.org/officeDocument/2006/relationships/image" Target="../media/image32.e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customXml" Target="../ink/ink2.xml"/><Relationship Id="rId5" Type="http://schemas.openxmlformats.org/officeDocument/2006/relationships/image" Target="../media/image30.png"/><Relationship Id="rId4" Type="http://schemas.openxmlformats.org/officeDocument/2006/relationships/oleObject" Target="../embeddings/oleObject17.bin"/><Relationship Id="rId9" Type="http://schemas.openxmlformats.org/officeDocument/2006/relationships/image" Target="../media/image33.emf"/></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31.png"/><Relationship Id="rId4" Type="http://schemas.openxmlformats.org/officeDocument/2006/relationships/oleObject" Target="../embeddings/oleObject18.bin"/></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32.png"/><Relationship Id="rId4" Type="http://schemas.openxmlformats.org/officeDocument/2006/relationships/oleObject" Target="../embeddings/oleObject19.bin"/></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5.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2.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3.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4.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5.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6.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7.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8.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59.xml"/><Relationship Id="rId1" Type="http://schemas.openxmlformats.org/officeDocument/2006/relationships/slideLayout" Target="../slideLayouts/slideLayout13.xml"/><Relationship Id="rId5" Type="http://schemas.openxmlformats.org/officeDocument/2006/relationships/slide" Target="slide15.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0.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61.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6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6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oleObject" Target="../embeddings/oleObject4.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171" name="文本框 10"/>
          <p:cNvSpPr txBox="1">
            <a:spLocks noChangeArrowheads="1"/>
          </p:cNvSpPr>
          <p:nvPr/>
        </p:nvSpPr>
        <p:spPr bwMode="auto">
          <a:xfrm>
            <a:off x="0" y="1928813"/>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计算机组成原理实验</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116013" y="4473575"/>
            <a:ext cx="7272337" cy="1123950"/>
          </a:xfrm>
          <a:prstGeom prst="rect">
            <a:avLst/>
          </a:prstGeom>
          <a:noFill/>
        </p:spPr>
        <p:txBody>
          <a:bodyPr>
            <a:spAutoFit/>
          </a:bodyPr>
          <a:lstStyle/>
          <a:p>
            <a:pPr algn="ctr">
              <a:lnSpc>
                <a:spcPct val="125000"/>
              </a:lnSpc>
              <a:defRPr/>
            </a:pPr>
            <a:r>
              <a:rPr lang="zh-CN" altLang="en-US" sz="3200" b="1" spc="300" dirty="0">
                <a:latin typeface="微软雅黑" panose="020B0503020204020204" pitchFamily="34" charset="-122"/>
                <a:ea typeface="微软雅黑" panose="020B0503020204020204" pitchFamily="34" charset="-122"/>
              </a:rPr>
              <a:t>陈志广</a:t>
            </a:r>
            <a:endParaRPr lang="en-US" altLang="zh-CN" sz="3200" b="1"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latin typeface="Arial" charset="0"/>
                <a:ea typeface="宋体" charset="-122"/>
              </a:rPr>
              <a:t>chenzhg29@mail.sysu.edu.cn</a:t>
            </a:r>
            <a:r>
              <a:rPr lang="zh-CN" altLang="en-US" sz="2000" b="1" spc="300" dirty="0">
                <a:latin typeface="微软雅黑" panose="020B0503020204020204" pitchFamily="34" charset="-122"/>
                <a:ea typeface="微软雅黑" panose="020B0503020204020204" pitchFamily="34" charset="-122"/>
              </a:rPr>
              <a:t> </a:t>
            </a:r>
            <a:endParaRPr lang="zh-HK" altLang="en-US" sz="2000" b="1" spc="300" dirty="0">
              <a:latin typeface="微软雅黑" panose="020B0503020204020204" pitchFamily="34" charset="-122"/>
              <a:ea typeface="微软雅黑" panose="020B0503020204020204" pitchFamily="34" charset="-122"/>
            </a:endParaRPr>
          </a:p>
        </p:txBody>
      </p:sp>
      <p:sp>
        <p:nvSpPr>
          <p:cNvPr id="7173" name="文本框 14"/>
          <p:cNvSpPr txBox="1">
            <a:spLocks noChangeArrowheads="1"/>
          </p:cNvSpPr>
          <p:nvPr/>
        </p:nvSpPr>
        <p:spPr bwMode="auto">
          <a:xfrm>
            <a:off x="2268538" y="5732463"/>
            <a:ext cx="5238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latin typeface="微软雅黑" panose="020B0503020204020204" pitchFamily="34" charset="-122"/>
                <a:ea typeface="微软雅黑" panose="020B0503020204020204" pitchFamily="34" charset="-122"/>
              </a:rPr>
              <a:t>计算机学院</a:t>
            </a:r>
            <a:endParaRPr lang="en-US" altLang="zh-CN" sz="2400" b="1" dirty="0">
              <a:latin typeface="微软雅黑" panose="020B0503020204020204" pitchFamily="34" charset="-122"/>
              <a:ea typeface="微软雅黑" panose="020B0503020204020204" pitchFamily="34" charset="-122"/>
            </a:endParaRPr>
          </a:p>
          <a:p>
            <a:pPr algn="ctr"/>
            <a:endParaRPr lang="en-US" altLang="zh-CN" sz="2400" b="1" dirty="0">
              <a:latin typeface="微软雅黑" panose="020B0503020204020204" pitchFamily="34" charset="-122"/>
              <a:ea typeface="微软雅黑" panose="020B0503020204020204" pitchFamily="34" charset="-122"/>
            </a:endParaRPr>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2"/>
          <p:cNvSpPr txBox="1">
            <a:spLocks noChangeArrowheads="1"/>
          </p:cNvSpPr>
          <p:nvPr/>
        </p:nvSpPr>
        <p:spPr bwMode="auto">
          <a:xfrm>
            <a:off x="0" y="3155541"/>
            <a:ext cx="9144000"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lang="en-US" altLang="zh-CN" sz="2800" b="1" dirty="0">
                <a:solidFill>
                  <a:schemeClr val="bg1"/>
                </a:solidFill>
                <a:latin typeface="微软雅黑" panose="020B0503020204020204" pitchFamily="34" charset="-122"/>
                <a:ea typeface="微软雅黑" panose="020B0503020204020204" pitchFamily="34" charset="-122"/>
              </a:rPr>
              <a:t>Verilog</a:t>
            </a:r>
            <a:r>
              <a:rPr lang="zh-CN" altLang="en-US" sz="2800" b="1" dirty="0">
                <a:solidFill>
                  <a:schemeClr val="bg1"/>
                </a:solidFill>
                <a:latin typeface="微软雅黑" panose="020B0503020204020204" pitchFamily="34" charset="-122"/>
                <a:ea typeface="微软雅黑" panose="020B0503020204020204" pitchFamily="34" charset="-122"/>
              </a:rPr>
              <a:t>简介</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38" name="Rectangle 3"/>
          <p:cNvSpPr txBox="1">
            <a:spLocks noChangeArrowheads="1"/>
          </p:cNvSpPr>
          <p:nvPr/>
        </p:nvSpPr>
        <p:spPr bwMode="auto">
          <a:xfrm>
            <a:off x="468313" y="984250"/>
            <a:ext cx="8229600" cy="5005388"/>
          </a:xfrm>
          <a:prstGeom prst="rect">
            <a:avLst/>
          </a:prstGeom>
          <a:noFill/>
          <a:ln w="9525">
            <a:noFill/>
            <a:miter lim="800000"/>
            <a:headEnd/>
            <a:tailEnd/>
          </a:ln>
        </p:spPr>
        <p:txBody>
          <a:bodyPr/>
          <a:lstStyle/>
          <a:p>
            <a:pPr marL="342900" indent="-342900" eaLnBrk="1" hangingPunct="1">
              <a:lnSpc>
                <a:spcPct val="90000"/>
              </a:lnSpc>
              <a:spcBef>
                <a:spcPct val="20000"/>
              </a:spcBef>
              <a:buClr>
                <a:srgbClr val="3333FF"/>
              </a:buClr>
              <a:defRPr/>
            </a:pPr>
            <a:r>
              <a:rPr kumimoji="1" lang="en-US" altLang="zh-CN" sz="2800" b="1" i="1" kern="0" dirty="0">
                <a:solidFill>
                  <a:srgbClr val="0000FF"/>
                </a:solidFill>
                <a:latin typeface="Tahoma"/>
                <a:ea typeface="宋体"/>
              </a:rPr>
              <a:t>【</a:t>
            </a:r>
            <a:r>
              <a:rPr kumimoji="1" lang="zh-CN" altLang="en-US" sz="2800" b="1" i="1" kern="0" dirty="0">
                <a:solidFill>
                  <a:srgbClr val="0000FF"/>
                </a:solidFill>
                <a:latin typeface="Tahoma"/>
                <a:ea typeface="宋体"/>
              </a:rPr>
              <a:t>例</a:t>
            </a:r>
            <a:r>
              <a:rPr kumimoji="1" lang="en-US" altLang="zh-CN" sz="2800" b="1" i="1" kern="0" dirty="0">
                <a:solidFill>
                  <a:srgbClr val="0000FF"/>
                </a:solidFill>
                <a:latin typeface="Tahoma"/>
                <a:ea typeface="宋体"/>
              </a:rPr>
              <a:t>2.3】</a:t>
            </a:r>
          </a:p>
        </p:txBody>
      </p:sp>
      <p:sp>
        <p:nvSpPr>
          <p:cNvPr id="39" name="Text Box 9"/>
          <p:cNvSpPr txBox="1">
            <a:spLocks noChangeArrowheads="1"/>
          </p:cNvSpPr>
          <p:nvPr/>
        </p:nvSpPr>
        <p:spPr bwMode="auto">
          <a:xfrm>
            <a:off x="696913" y="2925763"/>
            <a:ext cx="4408487"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module twomux (out,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input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output out;</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not u1 (nsl, sl );</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and #1 u2 (sela, a, nsel);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and #1 u3 (selb,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or    #2 u4 (out, sela, selb);</a:t>
            </a:r>
          </a:p>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endmodule</a:t>
            </a:r>
          </a:p>
        </p:txBody>
      </p:sp>
      <p:grpSp>
        <p:nvGrpSpPr>
          <p:cNvPr id="40" name="Group 10"/>
          <p:cNvGrpSpPr>
            <a:grpSpLocks/>
          </p:cNvGrpSpPr>
          <p:nvPr/>
        </p:nvGrpSpPr>
        <p:grpSpPr bwMode="auto">
          <a:xfrm>
            <a:off x="5159375" y="1992313"/>
            <a:ext cx="3429000" cy="3603625"/>
            <a:chOff x="3264" y="1344"/>
            <a:chExt cx="2160" cy="2116"/>
          </a:xfrm>
        </p:grpSpPr>
        <p:sp>
          <p:nvSpPr>
            <p:cNvPr id="41" name="Line 11"/>
            <p:cNvSpPr>
              <a:spLocks noChangeShapeType="1"/>
            </p:cNvSpPr>
            <p:nvPr/>
          </p:nvSpPr>
          <p:spPr bwMode="auto">
            <a:xfrm>
              <a:off x="3346" y="1828"/>
              <a:ext cx="7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2" name="Line 12"/>
            <p:cNvSpPr>
              <a:spLocks noChangeShapeType="1"/>
            </p:cNvSpPr>
            <p:nvPr/>
          </p:nvSpPr>
          <p:spPr bwMode="auto">
            <a:xfrm>
              <a:off x="3427" y="2488"/>
              <a:ext cx="6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3" name="Line 13"/>
            <p:cNvSpPr>
              <a:spLocks noChangeShapeType="1"/>
            </p:cNvSpPr>
            <p:nvPr/>
          </p:nvSpPr>
          <p:spPr bwMode="auto">
            <a:xfrm>
              <a:off x="4242" y="2752"/>
              <a:ext cx="0" cy="5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4" name="Line 14"/>
            <p:cNvSpPr>
              <a:spLocks noChangeShapeType="1"/>
            </p:cNvSpPr>
            <p:nvPr/>
          </p:nvSpPr>
          <p:spPr bwMode="auto">
            <a:xfrm>
              <a:off x="5139" y="2224"/>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5" name="Text Box 15"/>
            <p:cNvSpPr txBox="1">
              <a:spLocks noChangeArrowheads="1"/>
            </p:cNvSpPr>
            <p:nvPr/>
          </p:nvSpPr>
          <p:spPr bwMode="auto">
            <a:xfrm rot="-5400000">
              <a:off x="3206" y="1572"/>
              <a:ext cx="3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46" name="Text Box 16"/>
            <p:cNvSpPr txBox="1">
              <a:spLocks noChangeArrowheads="1"/>
            </p:cNvSpPr>
            <p:nvPr/>
          </p:nvSpPr>
          <p:spPr bwMode="auto">
            <a:xfrm rot="-5400000">
              <a:off x="3322" y="2371"/>
              <a:ext cx="36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47" name="Text Box 17"/>
            <p:cNvSpPr txBox="1">
              <a:spLocks noChangeArrowheads="1"/>
            </p:cNvSpPr>
            <p:nvPr/>
          </p:nvSpPr>
          <p:spPr bwMode="auto">
            <a:xfrm rot="-5400000">
              <a:off x="4407" y="3014"/>
              <a:ext cx="362"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sl</a:t>
              </a:r>
            </a:p>
          </p:txBody>
        </p:sp>
        <p:grpSp>
          <p:nvGrpSpPr>
            <p:cNvPr id="48" name="Group 18"/>
            <p:cNvGrpSpPr>
              <a:grpSpLocks/>
            </p:cNvGrpSpPr>
            <p:nvPr/>
          </p:nvGrpSpPr>
          <p:grpSpPr bwMode="auto">
            <a:xfrm>
              <a:off x="4120" y="1784"/>
              <a:ext cx="326" cy="264"/>
              <a:chOff x="4080" y="1536"/>
              <a:chExt cx="384" cy="384"/>
            </a:xfrm>
          </p:grpSpPr>
          <p:sp>
            <p:nvSpPr>
              <p:cNvPr id="66" name="Oval 19"/>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7" name="Rectangle 20"/>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grpSp>
          <p:nvGrpSpPr>
            <p:cNvPr id="49" name="Group 21"/>
            <p:cNvGrpSpPr>
              <a:grpSpLocks/>
            </p:cNvGrpSpPr>
            <p:nvPr/>
          </p:nvGrpSpPr>
          <p:grpSpPr bwMode="auto">
            <a:xfrm>
              <a:off x="4120" y="2268"/>
              <a:ext cx="326" cy="264"/>
              <a:chOff x="4080" y="1536"/>
              <a:chExt cx="384" cy="384"/>
            </a:xfrm>
          </p:grpSpPr>
          <p:sp>
            <p:nvSpPr>
              <p:cNvPr id="64" name="Oval 22"/>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5" name="Rectangle 23"/>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sp>
          <p:nvSpPr>
            <p:cNvPr id="50" name="AutoShape 24"/>
            <p:cNvSpPr>
              <a:spLocks noChangeArrowheads="1"/>
            </p:cNvSpPr>
            <p:nvPr/>
          </p:nvSpPr>
          <p:spPr bwMode="auto">
            <a:xfrm rot="5400000" flipH="1">
              <a:off x="3745" y="2012"/>
              <a:ext cx="220" cy="204"/>
            </a:xfrm>
            <a:prstGeom prst="triangle">
              <a:avLst>
                <a:gd name="adj" fmla="val 50000"/>
              </a:avLst>
            </a:prstGeom>
            <a:solidFill>
              <a:srgbClr val="00FF00"/>
            </a:solidFill>
            <a:ln w="9525">
              <a:solidFill>
                <a:srgbClr val="00FF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51" name="AutoShape 25"/>
            <p:cNvCxnSpPr>
              <a:cxnSpLocks noChangeShapeType="1"/>
              <a:stCxn id="50" idx="0"/>
            </p:cNvCxnSpPr>
            <p:nvPr/>
          </p:nvCxnSpPr>
          <p:spPr bwMode="auto">
            <a:xfrm flipV="1">
              <a:off x="3957" y="1960"/>
              <a:ext cx="163" cy="154"/>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52" name="Oval 26"/>
            <p:cNvSpPr>
              <a:spLocks noChangeArrowheads="1"/>
            </p:cNvSpPr>
            <p:nvPr/>
          </p:nvSpPr>
          <p:spPr bwMode="auto">
            <a:xfrm>
              <a:off x="3957" y="2092"/>
              <a:ext cx="41" cy="44"/>
            </a:xfrm>
            <a:prstGeom prst="ellipse">
              <a:avLst/>
            </a:prstGeom>
            <a:solidFill>
              <a:srgbClr val="00E4A8"/>
            </a:solidFill>
            <a:ln w="9525">
              <a:solidFill>
                <a:srgbClr val="0000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53" name="Line 27"/>
            <p:cNvSpPr>
              <a:spLocks noChangeShapeType="1"/>
            </p:cNvSpPr>
            <p:nvPr/>
          </p:nvSpPr>
          <p:spPr bwMode="auto">
            <a:xfrm flipH="1">
              <a:off x="3631" y="2136"/>
              <a:ext cx="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AutoShape 28"/>
            <p:cNvSpPr>
              <a:spLocks noChangeArrowheads="1"/>
            </p:cNvSpPr>
            <p:nvPr/>
          </p:nvSpPr>
          <p:spPr bwMode="auto">
            <a:xfrm flipH="1">
              <a:off x="4935" y="1960"/>
              <a:ext cx="244" cy="572"/>
            </a:xfrm>
            <a:prstGeom prst="moon">
              <a:avLst>
                <a:gd name="adj" fmla="val 62500"/>
              </a:avLst>
            </a:prstGeom>
            <a:solidFill>
              <a:srgbClr val="99CC00"/>
            </a:solidFill>
            <a:ln w="9525">
              <a:solidFill>
                <a:srgbClr val="99CC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55" name="AutoShape 29"/>
            <p:cNvCxnSpPr>
              <a:cxnSpLocks noChangeShapeType="1"/>
            </p:cNvCxnSpPr>
            <p:nvPr/>
          </p:nvCxnSpPr>
          <p:spPr bwMode="auto">
            <a:xfrm>
              <a:off x="4446" y="1916"/>
              <a:ext cx="540" cy="17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6" name="AutoShape 30"/>
            <p:cNvCxnSpPr>
              <a:cxnSpLocks noChangeShapeType="1"/>
              <a:stCxn id="64" idx="6"/>
              <a:endCxn id="54" idx="3"/>
            </p:cNvCxnSpPr>
            <p:nvPr/>
          </p:nvCxnSpPr>
          <p:spPr bwMode="auto">
            <a:xfrm flipV="1">
              <a:off x="4446" y="2245"/>
              <a:ext cx="581" cy="155"/>
            </a:xfrm>
            <a:prstGeom prst="bentConnector3">
              <a:avLst>
                <a:gd name="adj1" fmla="val 42106"/>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57" name="Line 31"/>
            <p:cNvSpPr>
              <a:spLocks noChangeShapeType="1"/>
            </p:cNvSpPr>
            <p:nvPr/>
          </p:nvSpPr>
          <p:spPr bwMode="auto">
            <a:xfrm>
              <a:off x="3631" y="2136"/>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8" name="Line 32"/>
            <p:cNvSpPr>
              <a:spLocks noChangeShapeType="1"/>
            </p:cNvSpPr>
            <p:nvPr/>
          </p:nvSpPr>
          <p:spPr bwMode="auto">
            <a:xfrm>
              <a:off x="3631" y="2752"/>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9" name="Rectangle 33"/>
            <p:cNvSpPr>
              <a:spLocks noChangeArrowheads="1"/>
            </p:cNvSpPr>
            <p:nvPr/>
          </p:nvSpPr>
          <p:spPr bwMode="auto">
            <a:xfrm>
              <a:off x="3509" y="1344"/>
              <a:ext cx="1793" cy="1716"/>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0" name="Text Box 34"/>
            <p:cNvSpPr txBox="1">
              <a:spLocks noChangeArrowheads="1"/>
            </p:cNvSpPr>
            <p:nvPr/>
          </p:nvSpPr>
          <p:spPr bwMode="auto">
            <a:xfrm rot="-5400000">
              <a:off x="4531" y="2220"/>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selb</a:t>
              </a:r>
            </a:p>
          </p:txBody>
        </p:sp>
        <p:sp>
          <p:nvSpPr>
            <p:cNvPr id="61" name="Text Box 35"/>
            <p:cNvSpPr txBox="1">
              <a:spLocks noChangeArrowheads="1"/>
            </p:cNvSpPr>
            <p:nvPr/>
          </p:nvSpPr>
          <p:spPr bwMode="auto">
            <a:xfrm rot="-5400000">
              <a:off x="4565" y="1563"/>
              <a:ext cx="362"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sela</a:t>
              </a:r>
            </a:p>
          </p:txBody>
        </p:sp>
        <p:sp>
          <p:nvSpPr>
            <p:cNvPr id="62" name="Line 36"/>
            <p:cNvSpPr>
              <a:spLocks noChangeShapeType="1"/>
            </p:cNvSpPr>
            <p:nvPr/>
          </p:nvSpPr>
          <p:spPr bwMode="auto">
            <a:xfrm>
              <a:off x="3648" y="235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3" name="Text Box 37"/>
            <p:cNvSpPr txBox="1">
              <a:spLocks noChangeArrowheads="1"/>
            </p:cNvSpPr>
            <p:nvPr/>
          </p:nvSpPr>
          <p:spPr bwMode="auto">
            <a:xfrm rot="-5400000">
              <a:off x="4164" y="1831"/>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nsel</a:t>
              </a:r>
            </a:p>
          </p:txBody>
        </p:sp>
      </p:grpSp>
      <p:sp>
        <p:nvSpPr>
          <p:cNvPr id="68" name="Rectangle 38"/>
          <p:cNvSpPr>
            <a:spLocks noChangeArrowheads="1"/>
          </p:cNvSpPr>
          <p:nvPr/>
        </p:nvSpPr>
        <p:spPr bwMode="auto">
          <a:xfrm>
            <a:off x="695325" y="1558925"/>
            <a:ext cx="4598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400">
                <a:solidFill>
                  <a:srgbClr val="333399"/>
                </a:solidFill>
                <a:latin typeface="宋体" panose="02010600030101010101" pitchFamily="2" charset="-122"/>
              </a:rPr>
              <a:t>    </a:t>
            </a:r>
            <a:r>
              <a:rPr kumimoji="1" lang="en-US" altLang="zh-CN" sz="2400">
                <a:solidFill>
                  <a:srgbClr val="000000"/>
                </a:solidFill>
                <a:latin typeface="黑体" panose="02010609060101010101" pitchFamily="49" charset="-122"/>
                <a:ea typeface="黑体" panose="02010609060101010101" pitchFamily="49" charset="-122"/>
              </a:rPr>
              <a:t>MUX</a:t>
            </a:r>
            <a:r>
              <a:rPr kumimoji="1" lang="zh-CN" altLang="en-US" sz="2400">
                <a:solidFill>
                  <a:srgbClr val="000000"/>
                </a:solidFill>
                <a:latin typeface="黑体" panose="02010609060101010101" pitchFamily="49" charset="-122"/>
                <a:ea typeface="黑体" panose="02010609060101010101" pitchFamily="49" charset="-122"/>
              </a:rPr>
              <a:t>的结构级描述，采用</a:t>
            </a:r>
            <a:r>
              <a:rPr kumimoji="1" lang="en-US" altLang="zh-CN" sz="2400">
                <a:solidFill>
                  <a:srgbClr val="000000"/>
                </a:solidFill>
                <a:latin typeface="黑体" panose="02010609060101010101" pitchFamily="49" charset="-122"/>
                <a:ea typeface="黑体" panose="02010609060101010101" pitchFamily="49" charset="-122"/>
              </a:rPr>
              <a:t>Verilog</a:t>
            </a:r>
            <a:r>
              <a:rPr kumimoji="1" lang="zh-CN" altLang="en-US" sz="2400">
                <a:solidFill>
                  <a:srgbClr val="000000"/>
                </a:solidFill>
                <a:latin typeface="黑体" panose="02010609060101010101" pitchFamily="49" charset="-122"/>
                <a:ea typeface="黑体" panose="02010609060101010101" pitchFamily="49" charset="-122"/>
              </a:rPr>
              <a:t>基本单元</a:t>
            </a:r>
            <a:r>
              <a:rPr kumimoji="1" lang="en-US" altLang="zh-CN" sz="2400">
                <a:solidFill>
                  <a:srgbClr val="000000"/>
                </a:solidFill>
                <a:latin typeface="黑体" panose="02010609060101010101" pitchFamily="49" charset="-122"/>
                <a:ea typeface="黑体" panose="02010609060101010101" pitchFamily="49" charset="-122"/>
              </a:rPr>
              <a:t>(</a:t>
            </a:r>
            <a:r>
              <a:rPr kumimoji="1" lang="zh-CN" altLang="en-US" sz="2400">
                <a:solidFill>
                  <a:srgbClr val="000000"/>
                </a:solidFill>
                <a:latin typeface="黑体" panose="02010609060101010101" pitchFamily="49" charset="-122"/>
                <a:ea typeface="黑体" panose="02010609060101010101" pitchFamily="49" charset="-122"/>
              </a:rPr>
              <a:t>门</a:t>
            </a:r>
            <a:r>
              <a:rPr kumimoji="1" lang="en-US" altLang="zh-CN" sz="2400">
                <a:solidFill>
                  <a:srgbClr val="000000"/>
                </a:solidFill>
                <a:latin typeface="黑体" panose="02010609060101010101" pitchFamily="49" charset="-122"/>
                <a:ea typeface="黑体" panose="02010609060101010101" pitchFamily="49" charset="-122"/>
              </a:rPr>
              <a:t>)</a:t>
            </a:r>
            <a:r>
              <a:rPr kumimoji="1" lang="zh-CN" altLang="en-US" sz="2400">
                <a:solidFill>
                  <a:srgbClr val="000000"/>
                </a:solidFill>
                <a:latin typeface="黑体" panose="02010609060101010101" pitchFamily="49" charset="-122"/>
                <a:ea typeface="黑体" panose="02010609060101010101" pitchFamily="49" charset="-122"/>
              </a:rPr>
              <a:t>描述。描述中含有传输延时。</a:t>
            </a:r>
          </a:p>
        </p:txBody>
      </p:sp>
      <p:sp>
        <p:nvSpPr>
          <p:cNvPr id="69" name="矩形 34"/>
          <p:cNvSpPr>
            <a:spLocks noChangeArrowheads="1"/>
          </p:cNvSpPr>
          <p:nvPr/>
        </p:nvSpPr>
        <p:spPr bwMode="auto">
          <a:xfrm>
            <a:off x="5908675" y="28908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u1</a:t>
            </a:r>
            <a:endParaRPr lang="zh-CN" altLang="en-US">
              <a:ea typeface="黑体" panose="02010609060101010101" pitchFamily="49" charset="-122"/>
              <a:cs typeface="Times New Roman" panose="02020603050405020304" pitchFamily="18" charset="0"/>
            </a:endParaRPr>
          </a:p>
        </p:txBody>
      </p:sp>
      <p:sp>
        <p:nvSpPr>
          <p:cNvPr id="70" name="矩形 35"/>
          <p:cNvSpPr>
            <a:spLocks noChangeArrowheads="1"/>
          </p:cNvSpPr>
          <p:nvPr/>
        </p:nvSpPr>
        <p:spPr bwMode="auto">
          <a:xfrm>
            <a:off x="6581775" y="24590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u2</a:t>
            </a:r>
            <a:endParaRPr lang="zh-CN" altLang="en-US">
              <a:ea typeface="黑体" panose="02010609060101010101" pitchFamily="49" charset="-122"/>
              <a:cs typeface="Times New Roman" panose="02020603050405020304" pitchFamily="18" charset="0"/>
            </a:endParaRPr>
          </a:p>
        </p:txBody>
      </p:sp>
      <p:sp>
        <p:nvSpPr>
          <p:cNvPr id="71" name="矩形 36"/>
          <p:cNvSpPr>
            <a:spLocks noChangeArrowheads="1"/>
          </p:cNvSpPr>
          <p:nvPr/>
        </p:nvSpPr>
        <p:spPr bwMode="auto">
          <a:xfrm>
            <a:off x="6518275" y="39830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u3</a:t>
            </a:r>
            <a:endParaRPr lang="zh-CN" altLang="en-US">
              <a:ea typeface="黑体" panose="02010609060101010101" pitchFamily="49" charset="-122"/>
              <a:cs typeface="Times New Roman" panose="02020603050405020304" pitchFamily="18" charset="0"/>
            </a:endParaRPr>
          </a:p>
        </p:txBody>
      </p:sp>
      <p:sp>
        <p:nvSpPr>
          <p:cNvPr id="72" name="矩形 37"/>
          <p:cNvSpPr>
            <a:spLocks noChangeArrowheads="1"/>
          </p:cNvSpPr>
          <p:nvPr/>
        </p:nvSpPr>
        <p:spPr bwMode="auto">
          <a:xfrm>
            <a:off x="7966075" y="38433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u4</a:t>
            </a:r>
            <a:endParaRPr lang="zh-CN" altLang="en-US">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497991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
                                            <p:txEl>
                                              <p:pRg st="7" end="7"/>
                                            </p:txEl>
                                          </p:spTgt>
                                        </p:tgtEl>
                                        <p:attrNameLst>
                                          <p:attrName>style.visibility</p:attrName>
                                        </p:attrNameLst>
                                      </p:cBhvr>
                                      <p:to>
                                        <p:strVal val="visible"/>
                                      </p:to>
                                    </p:set>
                                    <p:animEffect transition="in" filter="blinds(horizontal)">
                                      <p:cBhvr>
                                        <p:cTn id="10" dur="500"/>
                                        <p:tgtEl>
                                          <p:spTgt spid="39">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39">
                                            <p:txEl>
                                              <p:pRg st="1" end="1"/>
                                            </p:txEl>
                                          </p:spTgt>
                                        </p:tgtEl>
                                        <p:attrNameLst>
                                          <p:attrName>style.visibility</p:attrName>
                                        </p:attrNameLst>
                                      </p:cBhvr>
                                      <p:to>
                                        <p:strVal val="visible"/>
                                      </p:to>
                                    </p:set>
                                    <p:animEffect transition="in" filter="fade">
                                      <p:cBhvr>
                                        <p:cTn id="15" dur="800" decel="100000"/>
                                        <p:tgtEl>
                                          <p:spTgt spid="39">
                                            <p:txEl>
                                              <p:pRg st="1" end="1"/>
                                            </p:txEl>
                                          </p:spTgt>
                                        </p:tgtEl>
                                      </p:cBhvr>
                                    </p:animEffect>
                                    <p:anim calcmode="lin" valueType="num">
                                      <p:cBhvr>
                                        <p:cTn id="16" dur="800" decel="100000" fill="hold"/>
                                        <p:tgtEl>
                                          <p:spTgt spid="39">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9">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9">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9">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9">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39">
                                            <p:txEl>
                                              <p:pRg st="2" end="2"/>
                                            </p:txEl>
                                          </p:spTgt>
                                        </p:tgtEl>
                                        <p:attrNameLst>
                                          <p:attrName>style.visibility</p:attrName>
                                        </p:attrNameLst>
                                      </p:cBhvr>
                                      <p:to>
                                        <p:strVal val="visible"/>
                                      </p:to>
                                    </p:set>
                                    <p:animEffect transition="in" filter="fade">
                                      <p:cBhvr>
                                        <p:cTn id="23" dur="800" decel="100000"/>
                                        <p:tgtEl>
                                          <p:spTgt spid="39">
                                            <p:txEl>
                                              <p:pRg st="2" end="2"/>
                                            </p:txEl>
                                          </p:spTgt>
                                        </p:tgtEl>
                                      </p:cBhvr>
                                    </p:animEffect>
                                    <p:anim calcmode="lin" valueType="num">
                                      <p:cBhvr>
                                        <p:cTn id="24" dur="800" decel="100000" fill="hold"/>
                                        <p:tgtEl>
                                          <p:spTgt spid="39">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39">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39">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39">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39">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39">
                                            <p:txEl>
                                              <p:pRg st="3" end="3"/>
                                            </p:txEl>
                                          </p:spTgt>
                                        </p:tgtEl>
                                        <p:attrNameLst>
                                          <p:attrName>style.visibility</p:attrName>
                                        </p:attrNameLst>
                                      </p:cBhvr>
                                      <p:to>
                                        <p:strVal val="visible"/>
                                      </p:to>
                                    </p:set>
                                    <p:anim calcmode="lin" valueType="num">
                                      <p:cBhvr>
                                        <p:cTn id="33" dur="1000" fill="hold"/>
                                        <p:tgtEl>
                                          <p:spTgt spid="39">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39">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39">
                                            <p:txEl>
                                              <p:pRg st="3" end="3"/>
                                            </p:txEl>
                                          </p:spTgt>
                                        </p:tgtEl>
                                      </p:cBhvr>
                                    </p:animEffect>
                                  </p:childTnLst>
                                </p:cTn>
                              </p:par>
                              <p:par>
                                <p:cTn id="36" presetID="55" presetClass="entr" presetSubtype="0" fill="hold" nodeType="withEffect">
                                  <p:stCondLst>
                                    <p:cond delay="0"/>
                                  </p:stCondLst>
                                  <p:childTnLst>
                                    <p:set>
                                      <p:cBhvr>
                                        <p:cTn id="37" dur="1" fill="hold">
                                          <p:stCondLst>
                                            <p:cond delay="0"/>
                                          </p:stCondLst>
                                        </p:cTn>
                                        <p:tgtEl>
                                          <p:spTgt spid="39">
                                            <p:txEl>
                                              <p:pRg st="4" end="4"/>
                                            </p:txEl>
                                          </p:spTgt>
                                        </p:tgtEl>
                                        <p:attrNameLst>
                                          <p:attrName>style.visibility</p:attrName>
                                        </p:attrNameLst>
                                      </p:cBhvr>
                                      <p:to>
                                        <p:strVal val="visible"/>
                                      </p:to>
                                    </p:set>
                                    <p:anim calcmode="lin" valueType="num">
                                      <p:cBhvr>
                                        <p:cTn id="38" dur="1000" fill="hold"/>
                                        <p:tgtEl>
                                          <p:spTgt spid="39">
                                            <p:txEl>
                                              <p:pRg st="4" end="4"/>
                                            </p:txEl>
                                          </p:spTgt>
                                        </p:tgtEl>
                                        <p:attrNameLst>
                                          <p:attrName>ppt_w</p:attrName>
                                        </p:attrNameLst>
                                      </p:cBhvr>
                                      <p:tavLst>
                                        <p:tav tm="0">
                                          <p:val>
                                            <p:strVal val="#ppt_w*0.70"/>
                                          </p:val>
                                        </p:tav>
                                        <p:tav tm="100000">
                                          <p:val>
                                            <p:strVal val="#ppt_w"/>
                                          </p:val>
                                        </p:tav>
                                      </p:tavLst>
                                    </p:anim>
                                    <p:anim calcmode="lin" valueType="num">
                                      <p:cBhvr>
                                        <p:cTn id="39" dur="1000" fill="hold"/>
                                        <p:tgtEl>
                                          <p:spTgt spid="39">
                                            <p:txEl>
                                              <p:pRg st="4" end="4"/>
                                            </p:txEl>
                                          </p:spTgt>
                                        </p:tgtEl>
                                        <p:attrNameLst>
                                          <p:attrName>ppt_h</p:attrName>
                                        </p:attrNameLst>
                                      </p:cBhvr>
                                      <p:tavLst>
                                        <p:tav tm="0">
                                          <p:val>
                                            <p:strVal val="#ppt_h"/>
                                          </p:val>
                                        </p:tav>
                                        <p:tav tm="100000">
                                          <p:val>
                                            <p:strVal val="#ppt_h"/>
                                          </p:val>
                                        </p:tav>
                                      </p:tavLst>
                                    </p:anim>
                                    <p:animEffect transition="in" filter="fade">
                                      <p:cBhvr>
                                        <p:cTn id="40" dur="1000"/>
                                        <p:tgtEl>
                                          <p:spTgt spid="39">
                                            <p:txEl>
                                              <p:pRg st="4" end="4"/>
                                            </p:txEl>
                                          </p:spTgt>
                                        </p:tgtEl>
                                      </p:cBhvr>
                                    </p:animEffect>
                                  </p:childTnLst>
                                </p:cTn>
                              </p:par>
                              <p:par>
                                <p:cTn id="41" presetID="55" presetClass="entr" presetSubtype="0" fill="hold" nodeType="withEffect">
                                  <p:stCondLst>
                                    <p:cond delay="0"/>
                                  </p:stCondLst>
                                  <p:childTnLst>
                                    <p:set>
                                      <p:cBhvr>
                                        <p:cTn id="42" dur="1" fill="hold">
                                          <p:stCondLst>
                                            <p:cond delay="0"/>
                                          </p:stCondLst>
                                        </p:cTn>
                                        <p:tgtEl>
                                          <p:spTgt spid="39">
                                            <p:txEl>
                                              <p:pRg st="5" end="5"/>
                                            </p:txEl>
                                          </p:spTgt>
                                        </p:tgtEl>
                                        <p:attrNameLst>
                                          <p:attrName>style.visibility</p:attrName>
                                        </p:attrNameLst>
                                      </p:cBhvr>
                                      <p:to>
                                        <p:strVal val="visible"/>
                                      </p:to>
                                    </p:set>
                                    <p:anim calcmode="lin" valueType="num">
                                      <p:cBhvr>
                                        <p:cTn id="43" dur="1000" fill="hold"/>
                                        <p:tgtEl>
                                          <p:spTgt spid="39">
                                            <p:txEl>
                                              <p:pRg st="5" end="5"/>
                                            </p:txEl>
                                          </p:spTgt>
                                        </p:tgtEl>
                                        <p:attrNameLst>
                                          <p:attrName>ppt_w</p:attrName>
                                        </p:attrNameLst>
                                      </p:cBhvr>
                                      <p:tavLst>
                                        <p:tav tm="0">
                                          <p:val>
                                            <p:strVal val="#ppt_w*0.70"/>
                                          </p:val>
                                        </p:tav>
                                        <p:tav tm="100000">
                                          <p:val>
                                            <p:strVal val="#ppt_w"/>
                                          </p:val>
                                        </p:tav>
                                      </p:tavLst>
                                    </p:anim>
                                    <p:anim calcmode="lin" valueType="num">
                                      <p:cBhvr>
                                        <p:cTn id="44" dur="1000" fill="hold"/>
                                        <p:tgtEl>
                                          <p:spTgt spid="39">
                                            <p:txEl>
                                              <p:pRg st="5" end="5"/>
                                            </p:txEl>
                                          </p:spTgt>
                                        </p:tgtEl>
                                        <p:attrNameLst>
                                          <p:attrName>ppt_h</p:attrName>
                                        </p:attrNameLst>
                                      </p:cBhvr>
                                      <p:tavLst>
                                        <p:tav tm="0">
                                          <p:val>
                                            <p:strVal val="#ppt_h"/>
                                          </p:val>
                                        </p:tav>
                                        <p:tav tm="100000">
                                          <p:val>
                                            <p:strVal val="#ppt_h"/>
                                          </p:val>
                                        </p:tav>
                                      </p:tavLst>
                                    </p:anim>
                                    <p:animEffect transition="in" filter="fade">
                                      <p:cBhvr>
                                        <p:cTn id="45" dur="1000"/>
                                        <p:tgtEl>
                                          <p:spTgt spid="39">
                                            <p:txEl>
                                              <p:pRg st="5" end="5"/>
                                            </p:txEl>
                                          </p:spTgt>
                                        </p:tgtEl>
                                      </p:cBhvr>
                                    </p:animEffect>
                                  </p:childTnLst>
                                </p:cTn>
                              </p:par>
                              <p:par>
                                <p:cTn id="46" presetID="55" presetClass="entr" presetSubtype="0" fill="hold" nodeType="withEffect">
                                  <p:stCondLst>
                                    <p:cond delay="0"/>
                                  </p:stCondLst>
                                  <p:childTnLst>
                                    <p:set>
                                      <p:cBhvr>
                                        <p:cTn id="47" dur="1" fill="hold">
                                          <p:stCondLst>
                                            <p:cond delay="0"/>
                                          </p:stCondLst>
                                        </p:cTn>
                                        <p:tgtEl>
                                          <p:spTgt spid="39">
                                            <p:txEl>
                                              <p:pRg st="6" end="6"/>
                                            </p:txEl>
                                          </p:spTgt>
                                        </p:tgtEl>
                                        <p:attrNameLst>
                                          <p:attrName>style.visibility</p:attrName>
                                        </p:attrNameLst>
                                      </p:cBhvr>
                                      <p:to>
                                        <p:strVal val="visible"/>
                                      </p:to>
                                    </p:set>
                                    <p:anim calcmode="lin" valueType="num">
                                      <p:cBhvr>
                                        <p:cTn id="48" dur="1000" fill="hold"/>
                                        <p:tgtEl>
                                          <p:spTgt spid="39">
                                            <p:txEl>
                                              <p:pRg st="6" end="6"/>
                                            </p:txEl>
                                          </p:spTgt>
                                        </p:tgtEl>
                                        <p:attrNameLst>
                                          <p:attrName>ppt_w</p:attrName>
                                        </p:attrNameLst>
                                      </p:cBhvr>
                                      <p:tavLst>
                                        <p:tav tm="0">
                                          <p:val>
                                            <p:strVal val="#ppt_w*0.70"/>
                                          </p:val>
                                        </p:tav>
                                        <p:tav tm="100000">
                                          <p:val>
                                            <p:strVal val="#ppt_w"/>
                                          </p:val>
                                        </p:tav>
                                      </p:tavLst>
                                    </p:anim>
                                    <p:anim calcmode="lin" valueType="num">
                                      <p:cBhvr>
                                        <p:cTn id="49" dur="1000" fill="hold"/>
                                        <p:tgtEl>
                                          <p:spTgt spid="39">
                                            <p:txEl>
                                              <p:pRg st="6" end="6"/>
                                            </p:txEl>
                                          </p:spTgt>
                                        </p:tgtEl>
                                        <p:attrNameLst>
                                          <p:attrName>ppt_h</p:attrName>
                                        </p:attrNameLst>
                                      </p:cBhvr>
                                      <p:tavLst>
                                        <p:tav tm="0">
                                          <p:val>
                                            <p:strVal val="#ppt_h"/>
                                          </p:val>
                                        </p:tav>
                                        <p:tav tm="100000">
                                          <p:val>
                                            <p:strVal val="#ppt_h"/>
                                          </p:val>
                                        </p:tav>
                                      </p:tavLst>
                                    </p:anim>
                                    <p:animEffect transition="in" filter="fade">
                                      <p:cBhvr>
                                        <p:cTn id="50" dur="10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7" name="Rectangle 3"/>
          <p:cNvSpPr txBox="1">
            <a:spLocks noChangeArrowheads="1"/>
          </p:cNvSpPr>
          <p:nvPr/>
        </p:nvSpPr>
        <p:spPr bwMode="auto">
          <a:xfrm>
            <a:off x="363538" y="1295400"/>
            <a:ext cx="5322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2600" lvl="1" indent="-287338" eaLnBrk="1" hangingPunct="1">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zh-CN" altLang="en-US" kern="0">
                <a:latin typeface="宋体" panose="02010600030101010101" pitchFamily="2" charset="-122"/>
              </a:rPr>
              <a:t>用</a:t>
            </a:r>
            <a:r>
              <a:rPr kumimoji="0" lang="en-US" altLang="zh-CN" kern="0">
                <a:latin typeface="宋体" panose="02010600030101010101" pitchFamily="2" charset="-122"/>
              </a:rPr>
              <a:t>for</a:t>
            </a:r>
            <a:r>
              <a:rPr kumimoji="0" lang="zh-CN" altLang="en-US" kern="0">
                <a:latin typeface="宋体" panose="02010600030101010101" pitchFamily="2" charset="-122"/>
              </a:rPr>
              <a:t>语句初始化</a:t>
            </a:r>
            <a:r>
              <a:rPr kumimoji="0" lang="en-US" altLang="zh-CN" kern="0">
                <a:latin typeface="宋体" panose="02010600030101010101" pitchFamily="2" charset="-122"/>
              </a:rPr>
              <a:t>memory</a:t>
            </a:r>
            <a:r>
              <a:rPr kumimoji="0" lang="zh-CN" altLang="en-US" kern="0">
                <a:latin typeface="宋体" panose="02010600030101010101" pitchFamily="2" charset="-122"/>
              </a:rPr>
              <a:t>。</a:t>
            </a:r>
            <a:endParaRPr kumimoji="0" lang="zh-CN" altLang="en-US" b="0" kern="0">
              <a:latin typeface="宋体" panose="02010600030101010101" pitchFamily="2" charset="-122"/>
            </a:endParaRPr>
          </a:p>
        </p:txBody>
      </p:sp>
      <p:sp>
        <p:nvSpPr>
          <p:cNvPr id="8" name="Text Box 4"/>
          <p:cNvSpPr txBox="1">
            <a:spLocks noChangeArrowheads="1"/>
          </p:cNvSpPr>
          <p:nvPr/>
        </p:nvSpPr>
        <p:spPr bwMode="auto">
          <a:xfrm>
            <a:off x="2492375" y="5124450"/>
            <a:ext cx="4267200" cy="830263"/>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注：当执行语句有多条时，可用</a:t>
            </a:r>
            <a:r>
              <a:rPr kumimoji="0" lang="en-US" altLang="zh-CN" sz="2400" b="1"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Tahoma" panose="020B0604030504040204" pitchFamily="34" charset="0"/>
              </a:rPr>
              <a:t>begin_end</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语句将其括起来！</a:t>
            </a:r>
          </a:p>
        </p:txBody>
      </p:sp>
      <p:sp>
        <p:nvSpPr>
          <p:cNvPr id="9" name="Text Box 5"/>
          <p:cNvSpPr txBox="1">
            <a:spLocks noChangeArrowheads="1"/>
          </p:cNvSpPr>
          <p:nvPr/>
        </p:nvSpPr>
        <p:spPr bwMode="auto">
          <a:xfrm>
            <a:off x="1111250" y="1990725"/>
            <a:ext cx="6927850" cy="174783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begin:init_mem</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[7:0] tempi;      </a:t>
            </a:r>
            <a:r>
              <a:rPr kumimoji="0" lang="en-US" altLang="zh-CN" sz="24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4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存储器的地址变量</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for(tempi = </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rPr>
              <a:t>0;tempi</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&lt;</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rPr>
              <a:t>memsize;tempi</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 </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rPr>
              <a:t>tempi+1</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ndParaRP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memory[tempi] = 0;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end</a:t>
            </a:r>
          </a:p>
        </p:txBody>
      </p:sp>
      <p:sp>
        <p:nvSpPr>
          <p:cNvPr id="10" name="Rectangle 6"/>
          <p:cNvSpPr>
            <a:spLocks noChangeArrowheads="1"/>
          </p:cNvSpPr>
          <p:nvPr/>
        </p:nvSpPr>
        <p:spPr bwMode="auto">
          <a:xfrm>
            <a:off x="446088" y="4240213"/>
            <a:ext cx="6427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2600" indent="-28733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spcBef>
                <a:spcPct val="20000"/>
              </a:spcBef>
              <a:buClr>
                <a:srgbClr val="FF0000"/>
              </a:buClr>
              <a:buSzPct val="80000"/>
              <a:buFont typeface="Wingdings" panose="05000000000000000000" pitchFamily="2" charset="2"/>
              <a:buNone/>
            </a:pPr>
            <a:r>
              <a:rPr lang="en-US" altLang="zh-CN" sz="2400">
                <a:solidFill>
                  <a:srgbClr val="000000"/>
                </a:solidFill>
                <a:latin typeface="宋体" panose="02010600030101010101" pitchFamily="2" charset="-122"/>
              </a:rPr>
              <a:t>[</a:t>
            </a:r>
            <a:r>
              <a:rPr lang="zh-CN" altLang="en-US" sz="2400">
                <a:solidFill>
                  <a:srgbClr val="FF0066"/>
                </a:solidFill>
                <a:latin typeface="宋体" panose="02010600030101010101" pitchFamily="2" charset="-122"/>
              </a:rPr>
              <a:t>例</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用</a:t>
            </a:r>
            <a:r>
              <a:rPr lang="en-US" altLang="zh-CN" sz="2400">
                <a:solidFill>
                  <a:srgbClr val="000000"/>
                </a:solidFill>
                <a:latin typeface="宋体" panose="02010600030101010101" pitchFamily="2" charset="-122"/>
              </a:rPr>
              <a:t>for</a:t>
            </a:r>
            <a:r>
              <a:rPr lang="zh-CN" altLang="en-US" sz="2400">
                <a:solidFill>
                  <a:srgbClr val="000000"/>
                </a:solidFill>
                <a:latin typeface="宋体" panose="02010600030101010101" pitchFamily="2" charset="-122"/>
              </a:rPr>
              <a:t>语句实现两个</a:t>
            </a:r>
            <a:r>
              <a:rPr lang="en-US" altLang="zh-CN" sz="2400">
                <a:solidFill>
                  <a:srgbClr val="000000"/>
                </a:solidFill>
                <a:latin typeface="宋体" panose="02010600030101010101" pitchFamily="2" charset="-122"/>
              </a:rPr>
              <a:t>8</a:t>
            </a:r>
            <a:r>
              <a:rPr lang="zh-CN" altLang="en-US" sz="2400">
                <a:solidFill>
                  <a:srgbClr val="000000"/>
                </a:solidFill>
                <a:latin typeface="宋体" panose="02010600030101010101" pitchFamily="2" charset="-122"/>
              </a:rPr>
              <a:t>位二进制数乘法</a:t>
            </a:r>
            <a:endParaRPr lang="zh-CN" altLang="en-US" sz="2400" b="0">
              <a:solidFill>
                <a:srgbClr val="000000"/>
              </a:solidFill>
              <a:latin typeface="宋体" panose="02010600030101010101" pitchFamily="2" charset="-122"/>
            </a:endParaRPr>
          </a:p>
        </p:txBody>
      </p:sp>
    </p:spTree>
    <p:extLst>
      <p:ext uri="{BB962C8B-B14F-4D97-AF65-F5344CB8AC3E}">
        <p14:creationId xmlns:p14="http://schemas.microsoft.com/office/powerpoint/2010/main" val="26796263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8" name="Rectangle 3"/>
          <p:cNvSpPr txBox="1">
            <a:spLocks noChangeArrowheads="1"/>
          </p:cNvSpPr>
          <p:nvPr/>
        </p:nvSpPr>
        <p:spPr bwMode="auto">
          <a:xfrm>
            <a:off x="266700" y="609600"/>
            <a:ext cx="213360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kern="0">
                <a:latin typeface="Times New Roman" panose="02020603050405020304" pitchFamily="18" charset="0"/>
              </a:rPr>
              <a:t>mult_for.v</a:t>
            </a:r>
            <a:endParaRPr kumimoji="0" lang="en-US" altLang="zh-CN" sz="2200" b="0" kern="0">
              <a:latin typeface="Times New Roman" panose="02020603050405020304" pitchFamily="18" charset="0"/>
            </a:endParaRPr>
          </a:p>
        </p:txBody>
      </p:sp>
      <p:pic>
        <p:nvPicPr>
          <p:cNvPr id="9" name="Picture 4" descr="E:\AMJ\Bmp\EDA\mult_for_v.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066800"/>
            <a:ext cx="8123238"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p:cNvSpPr>
            <a:spLocks noChangeArrowheads="1"/>
          </p:cNvSpPr>
          <p:nvPr/>
        </p:nvSpPr>
        <p:spPr bwMode="auto">
          <a:xfrm>
            <a:off x="2625725" y="6324600"/>
            <a:ext cx="2743200" cy="381000"/>
          </a:xfrm>
          <a:prstGeom prst="wedgeRectCallout">
            <a:avLst>
              <a:gd name="adj1" fmla="val -42648"/>
              <a:gd name="adj2" fmla="val -18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等同于</a:t>
            </a:r>
            <a:r>
              <a:rPr lang="en-US" altLang="zh-CN" sz="2000">
                <a:solidFill>
                  <a:srgbClr val="000000"/>
                </a:solidFill>
                <a:latin typeface="宋体" panose="02010600030101010101" pitchFamily="2" charset="-122"/>
              </a:rPr>
              <a:t>if(b[i]= =1)</a:t>
            </a:r>
            <a:r>
              <a:rPr lang="en-US" altLang="zh-CN" sz="2000">
                <a:solidFill>
                  <a:srgbClr val="000000"/>
                </a:solidFill>
                <a:latin typeface="Arial" panose="020B0604020202020204" pitchFamily="34" charset="0"/>
              </a:rPr>
              <a:t> </a:t>
            </a:r>
          </a:p>
        </p:txBody>
      </p:sp>
      <p:sp>
        <p:nvSpPr>
          <p:cNvPr id="11" name="AutoShape 6"/>
          <p:cNvSpPr>
            <a:spLocks noChangeArrowheads="1"/>
          </p:cNvSpPr>
          <p:nvPr/>
        </p:nvSpPr>
        <p:spPr bwMode="auto">
          <a:xfrm>
            <a:off x="6502400" y="4465638"/>
            <a:ext cx="2082800" cy="914400"/>
          </a:xfrm>
          <a:prstGeom prst="wedgeRectCallout">
            <a:avLst>
              <a:gd name="adj1" fmla="val -28416"/>
              <a:gd name="adj2" fmla="val 85417"/>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左移</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t>
            </a:r>
            <a:r>
              <a:rPr kumimoji="0" lang="en-US" altLang="zh-CN" sz="2000" b="1" i="0" u="none" strike="noStrike" kern="0" cap="none" spc="0" normalizeH="0" baseline="0" noProof="0" dirty="0" err="1">
                <a:ln>
                  <a:noFill/>
                </a:ln>
                <a:solidFill>
                  <a:srgbClr val="000000"/>
                </a:solidFill>
                <a:effectLst/>
                <a:uLnTx/>
                <a:uFillTx/>
                <a:latin typeface="方正姚体" pitchFamily="2" charset="-122"/>
                <a:ea typeface="方正姚体" pitchFamily="2" charset="-122"/>
                <a:cs typeface="+mn-cs"/>
              </a:rPr>
              <a:t>i</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-1) </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位，同时用（</a:t>
            </a:r>
            <a:r>
              <a:rPr kumimoji="0" lang="en-US" altLang="zh-CN" sz="2000" b="1" i="0" u="none" strike="noStrike" kern="0" cap="none" spc="0" normalizeH="0" baseline="0" noProof="0" dirty="0" err="1">
                <a:ln>
                  <a:noFill/>
                </a:ln>
                <a:solidFill>
                  <a:srgbClr val="000000"/>
                </a:solidFill>
                <a:effectLst/>
                <a:uLnTx/>
                <a:uFillTx/>
                <a:latin typeface="方正姚体" pitchFamily="2" charset="-122"/>
                <a:ea typeface="方正姚体" pitchFamily="2" charset="-122"/>
                <a:cs typeface="+mn-cs"/>
              </a:rPr>
              <a:t>i</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-1</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）个</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0</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填补移出的位</a:t>
            </a:r>
          </a:p>
        </p:txBody>
      </p:sp>
      <p:sp>
        <p:nvSpPr>
          <p:cNvPr id="12" name="AutoShape 7"/>
          <p:cNvSpPr>
            <a:spLocks noChangeArrowheads="1"/>
          </p:cNvSpPr>
          <p:nvPr/>
        </p:nvSpPr>
        <p:spPr bwMode="auto">
          <a:xfrm>
            <a:off x="5867400" y="3048000"/>
            <a:ext cx="2743200" cy="381000"/>
          </a:xfrm>
          <a:prstGeom prst="wedgeRectCallout">
            <a:avLst>
              <a:gd name="adj1" fmla="val -86111"/>
              <a:gd name="adj2" fmla="val 541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a</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为被乘数</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,b</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为乘数</a:t>
            </a:r>
            <a:r>
              <a:rPr kumimoji="0" lang="zh-CN" altLang="en-US" sz="2000" b="1" i="0" u="none" strike="noStrike" kern="0" cap="none" spc="0" normalizeH="0" baseline="0" noProof="0">
                <a:ln>
                  <a:noFill/>
                </a:ln>
                <a:solidFill>
                  <a:srgbClr val="000000"/>
                </a:solidFill>
                <a:effectLst/>
                <a:uLnTx/>
                <a:uFillTx/>
                <a:latin typeface="Arial" charset="0"/>
                <a:ea typeface="宋体"/>
                <a:cs typeface="+mn-cs"/>
              </a:rPr>
              <a:t> </a:t>
            </a:r>
          </a:p>
        </p:txBody>
      </p:sp>
    </p:spTree>
    <p:extLst>
      <p:ext uri="{BB962C8B-B14F-4D97-AF65-F5344CB8AC3E}">
        <p14:creationId xmlns:p14="http://schemas.microsoft.com/office/powerpoint/2010/main" val="316726584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1" grpId="0" animBg="1" autoUpdateAnimBg="0"/>
      <p:bldP spid="12"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406400" y="901700"/>
            <a:ext cx="3792538" cy="47942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kern="0">
                <a:latin typeface="Times New Roman" panose="02020603050405020304" pitchFamily="18" charset="0"/>
              </a:rPr>
              <a:t>mult_for.vwf</a:t>
            </a:r>
            <a:r>
              <a:rPr kumimoji="0" lang="zh-CN" altLang="en-US" kern="0">
                <a:latin typeface="Times New Roman" panose="02020603050405020304" pitchFamily="18" charset="0"/>
              </a:rPr>
              <a:t>（功能仿真）</a:t>
            </a:r>
            <a:endParaRPr kumimoji="0" lang="zh-CN" altLang="en-US" b="0" kern="0">
              <a:latin typeface="Times New Roman" panose="02020603050405020304" pitchFamily="18" charset="0"/>
            </a:endParaRPr>
          </a:p>
        </p:txBody>
      </p:sp>
      <p:graphicFrame>
        <p:nvGraphicFramePr>
          <p:cNvPr id="7" name="Object 6"/>
          <p:cNvGraphicFramePr>
            <a:graphicFrameLocks noChangeAspect="1"/>
          </p:cNvGraphicFramePr>
          <p:nvPr/>
        </p:nvGraphicFramePr>
        <p:xfrm>
          <a:off x="260350" y="1546225"/>
          <a:ext cx="8685213" cy="3087688"/>
        </p:xfrm>
        <a:graphic>
          <a:graphicData uri="http://schemas.openxmlformats.org/presentationml/2006/ole">
            <mc:AlternateContent xmlns:mc="http://schemas.openxmlformats.org/markup-compatibility/2006">
              <mc:Choice xmlns:v="urn:schemas-microsoft-com:vml" Requires="v">
                <p:oleObj spid="_x0000_s6145" name="位图图像" r:id="rId4" imgW="5334745" imgH="1895238" progId="Paint.Picture">
                  <p:embed/>
                </p:oleObj>
              </mc:Choice>
              <mc:Fallback>
                <p:oleObj name="位图图像" r:id="rId4" imgW="5334745" imgH="1895238" progId="Paint.Picture">
                  <p:embed/>
                  <p:pic>
                    <p:nvPicPr>
                      <p:cNvPr id="17387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 y="1546225"/>
                        <a:ext cx="8685213" cy="30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5"/>
          <p:cNvSpPr>
            <a:spLocks noChangeArrowheads="1"/>
          </p:cNvSpPr>
          <p:nvPr/>
        </p:nvSpPr>
        <p:spPr bwMode="auto">
          <a:xfrm>
            <a:off x="2374900" y="5022850"/>
            <a:ext cx="4508500" cy="428625"/>
          </a:xfrm>
          <a:prstGeom prst="wedgeRectCallout">
            <a:avLst>
              <a:gd name="adj1" fmla="val -49759"/>
              <a:gd name="adj2" fmla="val -268519"/>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建议用</a:t>
            </a:r>
            <a:r>
              <a:rPr lang="zh-CN" altLang="en-US" sz="2000">
                <a:solidFill>
                  <a:srgbClr val="FF0000"/>
                </a:solidFill>
                <a:latin typeface="宋体" panose="02010600030101010101" pitchFamily="2" charset="-122"/>
              </a:rPr>
              <a:t>无符号十进制</a:t>
            </a:r>
            <a:r>
              <a:rPr lang="zh-CN" altLang="en-US" sz="2000">
                <a:solidFill>
                  <a:srgbClr val="000000"/>
                </a:solidFill>
                <a:latin typeface="宋体" panose="02010600030101010101" pitchFamily="2" charset="-122"/>
              </a:rPr>
              <a:t>表示，直观</a:t>
            </a:r>
            <a:r>
              <a:rPr lang="en-US" altLang="zh-CN" sz="2000">
                <a:solidFill>
                  <a:srgbClr val="000000"/>
                </a:solidFill>
                <a:latin typeface="宋体" panose="02010600030101010101" pitchFamily="2" charset="-122"/>
              </a:rPr>
              <a:t>!</a:t>
            </a:r>
            <a:r>
              <a:rPr lang="en-US" altLang="zh-CN" sz="2000">
                <a:solidFill>
                  <a:srgbClr val="000000"/>
                </a:solidFill>
                <a:latin typeface="Arial" panose="020B0604020202020204" pitchFamily="34" charset="0"/>
              </a:rPr>
              <a:t> </a:t>
            </a:r>
          </a:p>
        </p:txBody>
      </p:sp>
    </p:spTree>
    <p:extLst>
      <p:ext uri="{BB962C8B-B14F-4D97-AF65-F5344CB8AC3E}">
        <p14:creationId xmlns:p14="http://schemas.microsoft.com/office/powerpoint/2010/main" val="36914451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11" name="Rectangle 3"/>
          <p:cNvSpPr txBox="1">
            <a:spLocks noChangeArrowheads="1"/>
          </p:cNvSpPr>
          <p:nvPr/>
        </p:nvSpPr>
        <p:spPr bwMode="auto">
          <a:xfrm>
            <a:off x="530225" y="1698625"/>
            <a:ext cx="61722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0"/>
              </a:spcAft>
              <a:buClr>
                <a:srgbClr val="3333FF"/>
              </a:buClr>
              <a:buSzTx/>
              <a:buFont typeface="Wingdings" panose="05000000000000000000" pitchFamily="2" charset="2"/>
              <a:buNone/>
              <a:tabLst/>
              <a:defRPr/>
            </a:pPr>
            <a:r>
              <a:rPr kumimoji="1" lang="zh-CN" altLang="en-US" sz="2800" b="1" i="0" u="none" strike="noStrike" kern="0" cap="none" spc="0" normalizeH="0" baseline="0" noProof="0">
                <a:ln>
                  <a:noFill/>
                </a:ln>
                <a:solidFill>
                  <a:srgbClr val="FF0000"/>
                </a:solidFill>
                <a:effectLst/>
                <a:uLnTx/>
                <a:uFillTx/>
                <a:latin typeface="Tahoma"/>
                <a:ea typeface="宋体"/>
                <a:cs typeface="+mn-cs"/>
              </a:rPr>
              <a:t>二、</a:t>
            </a:r>
            <a:r>
              <a:rPr kumimoji="1" lang="en-US" altLang="zh-CN" sz="2800" b="1" i="0" u="none" strike="noStrike" kern="0" cap="none" spc="0" normalizeH="0" baseline="0" noProof="0">
                <a:ln>
                  <a:noFill/>
                </a:ln>
                <a:solidFill>
                  <a:srgbClr val="FF0000"/>
                </a:solidFill>
                <a:effectLst/>
                <a:uLnTx/>
                <a:uFillTx/>
                <a:latin typeface="Tahoma"/>
                <a:ea typeface="宋体"/>
                <a:cs typeface="+mn-cs"/>
              </a:rPr>
              <a:t>repeat</a:t>
            </a:r>
            <a:r>
              <a:rPr kumimoji="1" lang="zh-CN" altLang="en-US" sz="2800" b="1" i="0" u="none" strike="noStrike" kern="0" cap="none" spc="0" normalizeH="0" baseline="0" noProof="0">
                <a:ln>
                  <a:noFill/>
                </a:ln>
                <a:solidFill>
                  <a:srgbClr val="FF0000"/>
                </a:solidFill>
                <a:effectLst/>
                <a:uLnTx/>
                <a:uFillTx/>
                <a:latin typeface="Tahoma"/>
                <a:ea typeface="宋体"/>
                <a:cs typeface="+mn-cs"/>
              </a:rPr>
              <a:t>语句</a:t>
            </a:r>
          </a:p>
          <a:p>
            <a:pPr marL="342900" marR="0" lvl="0" indent="-342900" algn="just" defTabSz="914400" rtl="0" eaLnBrk="0" fontAlgn="base" latinLnBrk="0" hangingPunct="0">
              <a:lnSpc>
                <a:spcPct val="110000"/>
              </a:lnSpc>
              <a:spcBef>
                <a:spcPct val="1000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FF"/>
                </a:solidFill>
                <a:effectLst/>
                <a:uLnTx/>
                <a:uFillTx/>
                <a:latin typeface="Tahoma"/>
                <a:ea typeface="宋体"/>
                <a:cs typeface="+mn-cs"/>
              </a:rPr>
              <a:t>连续</a:t>
            </a:r>
            <a:r>
              <a:rPr kumimoji="0" lang="zh-CN" altLang="zh-CN" sz="2400" b="1" i="0" u="none" strike="noStrike" kern="0" cap="none" spc="0" normalizeH="0" baseline="0" noProof="0">
                <a:ln>
                  <a:noFill/>
                </a:ln>
                <a:solidFill>
                  <a:srgbClr val="000000"/>
                </a:solidFill>
                <a:effectLst/>
                <a:uLnTx/>
                <a:uFillTx/>
                <a:latin typeface="Tahoma"/>
                <a:ea typeface="宋体"/>
                <a:cs typeface="+mn-cs"/>
              </a:rPr>
              <a:t>执行一条或多条语句</a:t>
            </a:r>
            <a:r>
              <a:rPr kumimoji="0" lang="en-US" altLang="zh-CN" sz="2400" b="1" i="0" u="none" strike="noStrike" kern="0" cap="none" spc="0" normalizeH="0" baseline="0" noProof="0">
                <a:ln>
                  <a:noFill/>
                </a:ln>
                <a:solidFill>
                  <a:srgbClr val="000000"/>
                </a:solidFill>
                <a:effectLst/>
                <a:uLnTx/>
                <a:uFillTx/>
                <a:latin typeface="Tahoma"/>
                <a:ea typeface="宋体"/>
                <a:cs typeface="+mn-cs"/>
              </a:rPr>
              <a:t>n</a:t>
            </a:r>
            <a:r>
              <a:rPr kumimoji="0" lang="zh-CN" altLang="en-US" sz="2400" b="1" i="0" u="none" strike="noStrike" kern="0" cap="none" spc="0" normalizeH="0" baseline="0" noProof="0">
                <a:ln>
                  <a:noFill/>
                </a:ln>
                <a:solidFill>
                  <a:srgbClr val="000000"/>
                </a:solidFill>
                <a:effectLst/>
                <a:uLnTx/>
                <a:uFillTx/>
                <a:latin typeface="Tahoma"/>
                <a:ea typeface="宋体"/>
                <a:cs typeface="+mn-cs"/>
              </a:rPr>
              <a:t>次。</a:t>
            </a:r>
            <a:endParaRPr kumimoji="0" lang="zh-CN" altLang="en-US" sz="2400" b="1" i="0" u="none" strike="noStrike" kern="0" cap="none" spc="0" normalizeH="0" baseline="0" noProof="0">
              <a:ln>
                <a:noFill/>
              </a:ln>
              <a:solidFill>
                <a:srgbClr val="000000"/>
              </a:solidFill>
              <a:effectLst/>
              <a:uLnTx/>
              <a:uFillTx/>
              <a:latin typeface="Tahoma"/>
              <a:ea typeface="华文楷体" panose="02010600040101010101" pitchFamily="2" charset="-122"/>
              <a:cs typeface="+mn-cs"/>
            </a:endParaRPr>
          </a:p>
        </p:txBody>
      </p:sp>
      <p:sp>
        <p:nvSpPr>
          <p:cNvPr id="12" name="Text Box 4"/>
          <p:cNvSpPr txBox="1">
            <a:spLocks noChangeArrowheads="1"/>
          </p:cNvSpPr>
          <p:nvPr/>
        </p:nvSpPr>
        <p:spPr bwMode="auto">
          <a:xfrm>
            <a:off x="2252663" y="3124200"/>
            <a:ext cx="4859337" cy="498475"/>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Tahoma"/>
                <a:ea typeface="宋体"/>
                <a:cs typeface="+mn-cs"/>
              </a:rPr>
              <a:t>repeat</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（循环</a:t>
            </a:r>
            <a:r>
              <a:rPr kumimoji="0" lang="zh-CN" altLang="en-US" sz="2400" b="1" i="0" u="none" strike="noStrike" kern="0" cap="none" spc="0" normalizeH="0" baseline="0" noProof="0" dirty="0">
                <a:ln>
                  <a:noFill/>
                </a:ln>
                <a:solidFill>
                  <a:srgbClr val="0000FF"/>
                </a:solidFill>
                <a:effectLst/>
                <a:uLnTx/>
                <a:uFillTx/>
                <a:latin typeface="Tahoma"/>
                <a:ea typeface="宋体"/>
                <a:cs typeface="+mn-cs"/>
              </a:rPr>
              <a:t>次数</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表达式）语句</a:t>
            </a:r>
          </a:p>
        </p:txBody>
      </p:sp>
      <p:sp>
        <p:nvSpPr>
          <p:cNvPr id="13" name="Text Box 5"/>
          <p:cNvSpPr txBox="1">
            <a:spLocks noChangeArrowheads="1"/>
          </p:cNvSpPr>
          <p:nvPr/>
        </p:nvSpPr>
        <p:spPr bwMode="auto">
          <a:xfrm>
            <a:off x="2328863" y="3932238"/>
            <a:ext cx="4097337" cy="1570037"/>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Tahoma"/>
                <a:ea typeface="宋体"/>
                <a:cs typeface="+mn-cs"/>
              </a:rPr>
              <a:t>repeat</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（循环</a:t>
            </a:r>
            <a:r>
              <a:rPr kumimoji="0" lang="zh-CN" altLang="en-US" sz="2400" b="1" i="0" u="none" strike="noStrike" kern="0" cap="none" spc="0" normalizeH="0" baseline="0" noProof="0" dirty="0">
                <a:ln>
                  <a:noFill/>
                </a:ln>
                <a:solidFill>
                  <a:srgbClr val="0000FF"/>
                </a:solidFill>
                <a:effectLst/>
                <a:uLnTx/>
                <a:uFillTx/>
                <a:latin typeface="Tahoma"/>
                <a:ea typeface="宋体"/>
                <a:cs typeface="+mn-cs"/>
              </a:rPr>
              <a:t>次数</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表达式）</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end</a:t>
            </a:r>
          </a:p>
        </p:txBody>
      </p:sp>
      <p:sp>
        <p:nvSpPr>
          <p:cNvPr id="14" name="AutoShape 6"/>
          <p:cNvSpPr>
            <a:spLocks noChangeArrowheads="1"/>
          </p:cNvSpPr>
          <p:nvPr/>
        </p:nvSpPr>
        <p:spPr bwMode="auto">
          <a:xfrm>
            <a:off x="3698875" y="5734050"/>
            <a:ext cx="2667000" cy="457200"/>
          </a:xfrm>
          <a:prstGeom prst="wedgeRoundRectCallout">
            <a:avLst>
              <a:gd name="adj1" fmla="val -60356"/>
              <a:gd name="adj2" fmla="val -20347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执行语句为</a:t>
            </a:r>
            <a:r>
              <a:rPr kumimoji="0" lang="zh-CN" altLang="en-US" sz="2000" b="1" i="0" u="none" strike="noStrike" kern="0" cap="none" spc="0" normalizeH="0" baseline="0" noProof="0">
                <a:ln>
                  <a:noFill/>
                </a:ln>
                <a:solidFill>
                  <a:srgbClr val="FF0066"/>
                </a:solidFill>
                <a:effectLst/>
                <a:uLnTx/>
                <a:uFillTx/>
                <a:latin typeface="宋体" panose="02010600030101010101" pitchFamily="2" charset="-122"/>
                <a:ea typeface="宋体" panose="02010600030101010101" pitchFamily="2" charset="-122"/>
              </a:rPr>
              <a:t>多</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条语句</a:t>
            </a:r>
            <a:endPar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AutoShape 7"/>
          <p:cNvSpPr>
            <a:spLocks noChangeArrowheads="1"/>
          </p:cNvSpPr>
          <p:nvPr/>
        </p:nvSpPr>
        <p:spPr bwMode="auto">
          <a:xfrm>
            <a:off x="3348038" y="1092200"/>
            <a:ext cx="2960687" cy="719138"/>
          </a:xfrm>
          <a:prstGeom prst="wedgeRectCallout">
            <a:avLst>
              <a:gd name="adj1" fmla="val -64532"/>
              <a:gd name="adj2" fmla="val 5044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Times New Roman" panose="02020603050405020304" pitchFamily="18" charset="0"/>
              </a:rPr>
              <a:t>不支持，但</a:t>
            </a:r>
            <a:r>
              <a:rPr kumimoji="1" lang="en-US" altLang="zh-CN" sz="2000">
                <a:solidFill>
                  <a:srgbClr val="000000"/>
                </a:solidFill>
                <a:latin typeface="Times New Roman" panose="02020603050405020304" pitchFamily="18" charset="0"/>
              </a:rPr>
              <a:t>Quartus II</a:t>
            </a:r>
            <a:r>
              <a:rPr kumimoji="1" lang="zh-CN" altLang="en-US" sz="2000">
                <a:solidFill>
                  <a:srgbClr val="000000"/>
                </a:solidFill>
                <a:latin typeface="Times New Roman" panose="02020603050405020304" pitchFamily="18" charset="0"/>
              </a:rPr>
              <a:t>支持！</a:t>
            </a:r>
          </a:p>
        </p:txBody>
      </p:sp>
      <p:sp>
        <p:nvSpPr>
          <p:cNvPr id="16" name="Text Box 8"/>
          <p:cNvSpPr txBox="1">
            <a:spLocks noChangeArrowheads="1"/>
          </p:cNvSpPr>
          <p:nvPr/>
        </p:nvSpPr>
        <p:spPr bwMode="auto">
          <a:xfrm>
            <a:off x="1643063" y="41910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200">
                <a:solidFill>
                  <a:srgbClr val="000000"/>
                </a:solidFill>
                <a:latin typeface="宋体" panose="02010600030101010101" pitchFamily="2" charset="-122"/>
              </a:rPr>
              <a:t>或</a:t>
            </a:r>
          </a:p>
        </p:txBody>
      </p:sp>
      <p:sp>
        <p:nvSpPr>
          <p:cNvPr id="17" name="Rectangle 11"/>
          <p:cNvSpPr>
            <a:spLocks noChangeArrowheads="1"/>
          </p:cNvSpPr>
          <p:nvPr/>
        </p:nvSpPr>
        <p:spPr bwMode="auto">
          <a:xfrm>
            <a:off x="1143000" y="3200400"/>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
        <p:nvSpPr>
          <p:cNvPr id="18" name="AutoShape 12"/>
          <p:cNvSpPr>
            <a:spLocks noChangeArrowheads="1"/>
          </p:cNvSpPr>
          <p:nvPr/>
        </p:nvSpPr>
        <p:spPr bwMode="auto">
          <a:xfrm rot="21120300">
            <a:off x="5476875" y="1870075"/>
            <a:ext cx="3432175" cy="11525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只有部分综合工具可以综合此语句！</a:t>
            </a:r>
          </a:p>
        </p:txBody>
      </p:sp>
    </p:spTree>
    <p:extLst>
      <p:ext uri="{BB962C8B-B14F-4D97-AF65-F5344CB8AC3E}">
        <p14:creationId xmlns:p14="http://schemas.microsoft.com/office/powerpoint/2010/main" val="783328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nimBg="1" autoUpdateAnimBg="0"/>
      <p:bldP spid="13" grpId="0" animBg="1" autoUpdateAnimBg="0"/>
      <p:bldP spid="14" grpId="0" animBg="1" autoUpdateAnimBg="0"/>
      <p:bldP spid="15" grpId="0" animBg="1" autoUpdateAnimBg="0"/>
      <p:bldP spid="16" grpId="0" autoUpdateAnimBg="0"/>
      <p:bldP spid="17" grpId="0" animBg="1" autoUpdateAnimBg="0"/>
      <p:bldP spid="1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557213" y="671513"/>
            <a:ext cx="76311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spcBef>
                <a:spcPct val="0"/>
              </a:spcBef>
              <a:buClrTx/>
              <a:buFontTx/>
              <a:buNone/>
            </a:pPr>
            <a:r>
              <a:rPr kumimoji="0" lang="en-US" altLang="zh-CN" sz="2200" kern="0">
                <a:latin typeface="宋体" panose="02010600030101010101" pitchFamily="2" charset="-122"/>
              </a:rPr>
              <a:t>[</a:t>
            </a:r>
            <a:r>
              <a:rPr kumimoji="0" lang="zh-CN" altLang="en-US" sz="2200" kern="0">
                <a:solidFill>
                  <a:srgbClr val="FF0066"/>
                </a:solidFill>
                <a:latin typeface="宋体" panose="02010600030101010101" pitchFamily="2" charset="-122"/>
              </a:rPr>
              <a:t>例</a:t>
            </a:r>
            <a:r>
              <a:rPr kumimoji="0" lang="en-US" altLang="zh-CN" sz="2200" kern="0">
                <a:latin typeface="宋体" panose="02010600030101010101" pitchFamily="2" charset="-122"/>
              </a:rPr>
              <a:t>]</a:t>
            </a:r>
            <a:r>
              <a:rPr kumimoji="0" lang="zh-CN" altLang="en-US" sz="2200" kern="0">
                <a:latin typeface="宋体" panose="02010600030101010101" pitchFamily="2" charset="-122"/>
              </a:rPr>
              <a:t>用</a:t>
            </a:r>
            <a:r>
              <a:rPr kumimoji="0" lang="en-US" altLang="zh-CN" sz="2200" kern="0">
                <a:latin typeface="宋体" panose="02010600030101010101" pitchFamily="2" charset="-122"/>
              </a:rPr>
              <a:t>repeat</a:t>
            </a:r>
            <a:r>
              <a:rPr kumimoji="0" lang="zh-CN" altLang="en-US" sz="2200" kern="0">
                <a:latin typeface="宋体" panose="02010600030101010101" pitchFamily="2" charset="-122"/>
              </a:rPr>
              <a:t>语句和移位操作实现两个</a:t>
            </a:r>
            <a:r>
              <a:rPr kumimoji="0" lang="en-US" altLang="zh-CN" sz="2200" kern="0">
                <a:latin typeface="宋体" panose="02010600030101010101" pitchFamily="2" charset="-122"/>
              </a:rPr>
              <a:t>8</a:t>
            </a:r>
            <a:r>
              <a:rPr kumimoji="0" lang="zh-CN" altLang="en-US" sz="2200" kern="0">
                <a:latin typeface="宋体" panose="02010600030101010101" pitchFamily="2" charset="-122"/>
              </a:rPr>
              <a:t>位二进制数乘法</a:t>
            </a:r>
          </a:p>
        </p:txBody>
      </p:sp>
      <p:graphicFrame>
        <p:nvGraphicFramePr>
          <p:cNvPr id="7" name="Object 7"/>
          <p:cNvGraphicFramePr>
            <a:graphicFrameLocks noChangeAspect="1"/>
          </p:cNvGraphicFramePr>
          <p:nvPr/>
        </p:nvGraphicFramePr>
        <p:xfrm>
          <a:off x="473075" y="1201738"/>
          <a:ext cx="8366125" cy="5186362"/>
        </p:xfrm>
        <a:graphic>
          <a:graphicData uri="http://schemas.openxmlformats.org/presentationml/2006/ole">
            <mc:AlternateContent xmlns:mc="http://schemas.openxmlformats.org/markup-compatibility/2006">
              <mc:Choice xmlns:v="urn:schemas-microsoft-com:vml" Requires="v">
                <p:oleObj spid="_x0000_s7169" name="位图图像" r:id="rId4" imgW="6190476" imgH="3839111" progId="Paint.Picture">
                  <p:embed/>
                </p:oleObj>
              </mc:Choice>
              <mc:Fallback>
                <p:oleObj name="位图图像" r:id="rId4" imgW="6190476" imgH="3839111" progId="Paint.Picture">
                  <p:embed/>
                  <p:pic>
                    <p:nvPicPr>
                      <p:cNvPr id="20613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 y="1201738"/>
                        <a:ext cx="8366125" cy="51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2592388" y="6137275"/>
            <a:ext cx="4267200" cy="457200"/>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FF3399"/>
                </a:solidFill>
                <a:effectLst/>
                <a:uLnTx/>
                <a:uFillTx/>
                <a:latin typeface="仿宋_GB2312" panose="02010609030101010101" pitchFamily="49" charset="-122"/>
                <a:ea typeface="仿宋_GB2312" panose="02010609030101010101" pitchFamily="49" charset="-122"/>
              </a:rPr>
              <a:t>注</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不如采用</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for</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语句简单！</a:t>
            </a:r>
          </a:p>
        </p:txBody>
      </p:sp>
    </p:spTree>
    <p:extLst>
      <p:ext uri="{BB962C8B-B14F-4D97-AF65-F5344CB8AC3E}">
        <p14:creationId xmlns:p14="http://schemas.microsoft.com/office/powerpoint/2010/main" val="1623923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P spid="8"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685800" y="914400"/>
            <a:ext cx="4105275" cy="47942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kern="0">
                <a:latin typeface="Times New Roman" panose="02020603050405020304" pitchFamily="18" charset="0"/>
              </a:rPr>
              <a:t>mult_repeat.vwf</a:t>
            </a:r>
            <a:r>
              <a:rPr kumimoji="0" lang="zh-CN" altLang="en-US" kern="0">
                <a:latin typeface="Times New Roman" panose="02020603050405020304" pitchFamily="18" charset="0"/>
              </a:rPr>
              <a:t>（功能仿真）</a:t>
            </a:r>
            <a:endParaRPr kumimoji="0" lang="zh-CN" altLang="en-US" b="0" kern="0">
              <a:latin typeface="Times New Roman" panose="02020603050405020304" pitchFamily="18" charset="0"/>
            </a:endParaRPr>
          </a:p>
        </p:txBody>
      </p:sp>
      <p:graphicFrame>
        <p:nvGraphicFramePr>
          <p:cNvPr id="7" name="Object 6"/>
          <p:cNvGraphicFramePr>
            <a:graphicFrameLocks noChangeAspect="1"/>
          </p:cNvGraphicFramePr>
          <p:nvPr/>
        </p:nvGraphicFramePr>
        <p:xfrm>
          <a:off x="258763" y="1492250"/>
          <a:ext cx="8647112" cy="3411538"/>
        </p:xfrm>
        <a:graphic>
          <a:graphicData uri="http://schemas.openxmlformats.org/presentationml/2006/ole">
            <mc:AlternateContent xmlns:mc="http://schemas.openxmlformats.org/markup-compatibility/2006">
              <mc:Choice xmlns:v="urn:schemas-microsoft-com:vml" Requires="v">
                <p:oleObj spid="_x0000_s8193" name="位图图像" r:id="rId4" imgW="4828571" imgH="1905266" progId="Paint.Picture">
                  <p:embed/>
                </p:oleObj>
              </mc:Choice>
              <mc:Fallback>
                <p:oleObj name="位图图像" r:id="rId4" imgW="4828571" imgH="1905266" progId="Paint.Picture">
                  <p:embed/>
                  <p:pic>
                    <p:nvPicPr>
                      <p:cNvPr id="211354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763" y="1492250"/>
                        <a:ext cx="8647112" cy="341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p:cNvSpPr txBox="1">
            <a:spLocks noChangeArrowheads="1"/>
          </p:cNvSpPr>
          <p:nvPr/>
        </p:nvSpPr>
        <p:spPr bwMode="auto">
          <a:xfrm>
            <a:off x="2227263" y="5284788"/>
            <a:ext cx="4748212" cy="457200"/>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FF3399"/>
                </a:solidFill>
                <a:effectLst/>
                <a:uLnTx/>
                <a:uFillTx/>
                <a:latin typeface="仿宋_GB2312" panose="02010609030101010101" pitchFamily="49" charset="-122"/>
                <a:ea typeface="仿宋_GB2312" panose="02010609030101010101" pitchFamily="49" charset="-122"/>
              </a:rPr>
              <a:t>注</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仿真结果同</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mult_ </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for</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.vwf</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 </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8849763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9" name="Rectangle 3"/>
          <p:cNvSpPr txBox="1">
            <a:spLocks noChangeArrowheads="1"/>
          </p:cNvSpPr>
          <p:nvPr/>
        </p:nvSpPr>
        <p:spPr bwMode="auto">
          <a:xfrm>
            <a:off x="222250" y="1400175"/>
            <a:ext cx="83788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三、 </a:t>
            </a:r>
            <a:r>
              <a:rPr kumimoji="1" lang="en-US" altLang="zh-CN"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while</a:t>
            </a:r>
            <a:r>
              <a:rPr kumimoji="1" lang="zh-CN" altLang="en-US"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和</a:t>
            </a:r>
            <a:r>
              <a:rPr kumimoji="1" lang="en-US" altLang="zh-CN"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forever</a:t>
            </a:r>
            <a:r>
              <a:rPr kumimoji="1" lang="zh-CN" altLang="en-US"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1.while</a:t>
            </a:r>
            <a:r>
              <a:rPr kumimoji="0" lang="zh-CN" altLang="en-US"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FF0000"/>
                </a:solidFill>
                <a:effectLst/>
                <a:uLnTx/>
                <a:uFillTx/>
                <a:latin typeface="Tahoma"/>
                <a:ea typeface="华文新魏" panose="02010800040101010101" pitchFamily="2" charset="-122"/>
                <a:cs typeface="+mn-cs"/>
              </a:rPr>
              <a:t>有条件</a:t>
            </a:r>
            <a:r>
              <a:rPr kumimoji="0" lang="zh-CN" altLang="zh-CN" sz="2400" b="1" i="0" u="none" strike="noStrike" kern="0" cap="none" spc="0" normalizeH="0" baseline="0" noProof="0">
                <a:ln>
                  <a:noFill/>
                </a:ln>
                <a:solidFill>
                  <a:srgbClr val="000000"/>
                </a:solidFill>
                <a:effectLst/>
                <a:uLnTx/>
                <a:uFillTx/>
                <a:latin typeface="Tahoma"/>
                <a:ea typeface="华文新魏" panose="02010800040101010101" pitchFamily="2" charset="-122"/>
                <a:cs typeface="+mn-cs"/>
              </a:rPr>
              <a:t>地执行一条或多条语句。</a:t>
            </a:r>
            <a:endParaRPr kumimoji="0" lang="zh-CN" altLang="en-US" sz="2400" b="1" i="0" u="none" strike="noStrike" kern="0" cap="none" spc="0" normalizeH="0" baseline="0" noProof="0">
              <a:ln>
                <a:noFill/>
              </a:ln>
              <a:solidFill>
                <a:srgbClr val="000000"/>
              </a:solidFill>
              <a:effectLst/>
              <a:uLnTx/>
              <a:uFillTx/>
              <a:latin typeface="Tahoma"/>
              <a:ea typeface="华文新魏"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en-US" sz="2000" b="1" i="0" u="none" strike="noStrike" kern="0" cap="none" spc="0" normalizeH="0" baseline="0" noProof="0">
                <a:ln>
                  <a:noFill/>
                </a:ln>
                <a:solidFill>
                  <a:srgbClr val="000000"/>
                </a:solidFill>
                <a:effectLst/>
                <a:uLnTx/>
                <a:uFillTx/>
                <a:latin typeface="Tahoma"/>
                <a:ea typeface="宋体"/>
                <a:cs typeface="+mn-cs"/>
              </a:rPr>
              <a:t>首先判断循环执行条件表达式是否为真。若为真，则执行后面的语句或语句块；然后再回头判断循环执行条件表达式是否为真，若为真，再执行一次后面的语句；如此不断，直到条件表达式不为真。</a:t>
            </a:r>
            <a:endParaRPr kumimoji="0" lang="zh-CN" altLang="en-US" sz="2600" b="1" i="0" u="none" strike="noStrike" kern="0" cap="none" spc="0" normalizeH="0" baseline="0" noProof="0">
              <a:ln>
                <a:noFill/>
              </a:ln>
              <a:solidFill>
                <a:srgbClr val="000000"/>
              </a:solidFill>
              <a:effectLst/>
              <a:uLnTx/>
              <a:uFillTx/>
              <a:latin typeface="Tahoma"/>
              <a:ea typeface="宋体"/>
              <a:cs typeface="+mn-cs"/>
            </a:endParaRPr>
          </a:p>
        </p:txBody>
      </p:sp>
      <p:sp>
        <p:nvSpPr>
          <p:cNvPr id="10" name="Text Box 4"/>
          <p:cNvSpPr txBox="1">
            <a:spLocks noChangeArrowheads="1"/>
          </p:cNvSpPr>
          <p:nvPr/>
        </p:nvSpPr>
        <p:spPr bwMode="auto">
          <a:xfrm>
            <a:off x="2744788" y="3916363"/>
            <a:ext cx="5218112" cy="498475"/>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400" b="1" dirty="0">
                <a:solidFill>
                  <a:srgbClr val="FF0066"/>
                </a:solidFill>
                <a:latin typeface="Tahoma"/>
                <a:cs typeface="Tahoma" pitchFamily="34" charset="0"/>
              </a:rPr>
              <a:t>while</a:t>
            </a:r>
            <a:r>
              <a:rPr lang="en-US" altLang="zh-CN" sz="2400" b="1" dirty="0">
                <a:solidFill>
                  <a:srgbClr val="000000"/>
                </a:solidFill>
                <a:latin typeface="Tahoma"/>
              </a:rPr>
              <a:t> </a:t>
            </a:r>
            <a:r>
              <a:rPr lang="zh-CN" altLang="en-US" sz="2400" b="1" dirty="0">
                <a:solidFill>
                  <a:srgbClr val="000000"/>
                </a:solidFill>
                <a:latin typeface="Tahoma"/>
              </a:rPr>
              <a:t>（循环执行</a:t>
            </a:r>
            <a:r>
              <a:rPr lang="zh-CN" altLang="en-US" sz="2400" b="1" dirty="0">
                <a:solidFill>
                  <a:srgbClr val="FF0000"/>
                </a:solidFill>
                <a:latin typeface="Tahoma"/>
              </a:rPr>
              <a:t>条件</a:t>
            </a:r>
            <a:r>
              <a:rPr lang="zh-CN" altLang="en-US" sz="2400" b="1" dirty="0">
                <a:solidFill>
                  <a:srgbClr val="000000"/>
                </a:solidFill>
                <a:latin typeface="Tahoma"/>
              </a:rPr>
              <a:t>表达式）语句</a:t>
            </a:r>
          </a:p>
        </p:txBody>
      </p:sp>
      <p:sp>
        <p:nvSpPr>
          <p:cNvPr id="11" name="Text Box 5"/>
          <p:cNvSpPr txBox="1">
            <a:spLocks noChangeArrowheads="1"/>
          </p:cNvSpPr>
          <p:nvPr/>
        </p:nvSpPr>
        <p:spPr bwMode="auto">
          <a:xfrm>
            <a:off x="2909888" y="4765675"/>
            <a:ext cx="4570412" cy="1570038"/>
          </a:xfrm>
          <a:prstGeom prst="rect">
            <a:avLst/>
          </a:prstGeom>
          <a:solidFill>
            <a:srgbClr val="00FFFF"/>
          </a:solidFill>
          <a:ln w="9525">
            <a:noFill/>
            <a:miter lim="800000"/>
            <a:headEnd/>
            <a:tailEnd/>
          </a:ln>
        </p:spPr>
        <p:txBody>
          <a:bodyPr anchor="b">
            <a:spAutoFit/>
          </a:bodyPr>
          <a:lstStyle/>
          <a:p>
            <a:pPr>
              <a:defRPr/>
            </a:pPr>
            <a:r>
              <a:rPr lang="en-US" altLang="zh-CN" sz="2400" b="1" dirty="0">
                <a:solidFill>
                  <a:srgbClr val="FF0066"/>
                </a:solidFill>
                <a:latin typeface="Tahoma"/>
                <a:ea typeface="Tahoma" pitchFamily="34" charset="0"/>
                <a:cs typeface="Tahoma" pitchFamily="34" charset="0"/>
              </a:rPr>
              <a:t>while</a:t>
            </a:r>
            <a:r>
              <a:rPr lang="en-US" altLang="zh-CN" sz="2400" b="1" dirty="0">
                <a:solidFill>
                  <a:srgbClr val="000000"/>
                </a:solidFill>
                <a:latin typeface="Tahoma"/>
              </a:rPr>
              <a:t> </a:t>
            </a:r>
            <a:r>
              <a:rPr lang="zh-CN" altLang="en-US" sz="2400" b="1" dirty="0">
                <a:solidFill>
                  <a:srgbClr val="000000"/>
                </a:solidFill>
                <a:latin typeface="Tahoma"/>
              </a:rPr>
              <a:t>（循环执行</a:t>
            </a:r>
            <a:r>
              <a:rPr lang="zh-CN" altLang="en-US" sz="2400" b="1" dirty="0">
                <a:solidFill>
                  <a:srgbClr val="FF0000"/>
                </a:solidFill>
                <a:latin typeface="Tahoma"/>
              </a:rPr>
              <a:t>条件</a:t>
            </a:r>
            <a:r>
              <a:rPr lang="zh-CN" altLang="en-US" sz="2400" b="1" dirty="0">
                <a:solidFill>
                  <a:srgbClr val="000000"/>
                </a:solidFill>
                <a:latin typeface="Tahoma"/>
              </a:rPr>
              <a:t>表达式）</a:t>
            </a:r>
          </a:p>
          <a:p>
            <a:pPr>
              <a:defRPr/>
            </a:pPr>
            <a:r>
              <a:rPr lang="zh-CN" altLang="en-US" sz="2400" b="1" dirty="0">
                <a:solidFill>
                  <a:srgbClr val="000000"/>
                </a:solidFill>
                <a:latin typeface="Tahoma"/>
              </a:rPr>
              <a:t>  </a:t>
            </a:r>
            <a:r>
              <a:rPr lang="en-US" altLang="zh-CN" sz="2400" b="1" dirty="0">
                <a:solidFill>
                  <a:srgbClr val="0000FF"/>
                </a:solidFill>
                <a:latin typeface="Tahoma"/>
              </a:rPr>
              <a:t>begin</a:t>
            </a:r>
          </a:p>
          <a:p>
            <a:pPr>
              <a:defRPr/>
            </a:pPr>
            <a:r>
              <a:rPr lang="en-US" altLang="zh-CN" sz="2400" b="1" dirty="0">
                <a:solidFill>
                  <a:srgbClr val="0000FF"/>
                </a:solidFill>
                <a:latin typeface="Tahoma"/>
              </a:rPr>
              <a:t>    ……</a:t>
            </a:r>
          </a:p>
          <a:p>
            <a:pPr>
              <a:defRPr/>
            </a:pPr>
            <a:r>
              <a:rPr lang="en-US" altLang="zh-CN" sz="2400" b="1" dirty="0">
                <a:solidFill>
                  <a:srgbClr val="0000FF"/>
                </a:solidFill>
                <a:latin typeface="Tahoma"/>
              </a:rPr>
              <a:t>   end</a:t>
            </a:r>
          </a:p>
        </p:txBody>
      </p:sp>
      <p:sp>
        <p:nvSpPr>
          <p:cNvPr id="12" name="AutoShape 6"/>
          <p:cNvSpPr>
            <a:spLocks noChangeArrowheads="1"/>
          </p:cNvSpPr>
          <p:nvPr/>
        </p:nvSpPr>
        <p:spPr bwMode="auto">
          <a:xfrm>
            <a:off x="4022725" y="939800"/>
            <a:ext cx="3055938" cy="633413"/>
          </a:xfrm>
          <a:prstGeom prst="wedgeRectCallout">
            <a:avLst>
              <a:gd name="adj1" fmla="val -55560"/>
              <a:gd name="adj2" fmla="val 8258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宋体" panose="02010600030101010101" pitchFamily="2" charset="-122"/>
              </a:rPr>
              <a:t>均</a:t>
            </a:r>
            <a:r>
              <a:rPr kumimoji="1" lang="zh-CN" altLang="en-US" sz="2000">
                <a:solidFill>
                  <a:srgbClr val="000000"/>
                </a:solidFill>
                <a:latin typeface="Times New Roman" panose="02020603050405020304" pitchFamily="18" charset="0"/>
              </a:rPr>
              <a:t>不支持</a:t>
            </a:r>
            <a:r>
              <a:rPr kumimoji="1" lang="en-US" altLang="zh-CN" sz="2000">
                <a:solidFill>
                  <a:srgbClr val="000000"/>
                </a:solidFill>
                <a:latin typeface="Times New Roman" panose="02020603050405020304" pitchFamily="18" charset="0"/>
              </a:rPr>
              <a:t>Quartus </a:t>
            </a:r>
            <a:r>
              <a:rPr kumimoji="1" lang="en-US" altLang="zh-CN" sz="2000">
                <a:solidFill>
                  <a:srgbClr val="000000"/>
                </a:solidFill>
                <a:latin typeface="宋体" panose="02010600030101010101" pitchFamily="2" charset="-122"/>
              </a:rPr>
              <a:t>Ⅱ</a:t>
            </a:r>
            <a:r>
              <a:rPr kumimoji="1" lang="zh-CN" altLang="en-US" sz="2000">
                <a:solidFill>
                  <a:srgbClr val="000000"/>
                </a:solidFill>
                <a:latin typeface="宋体" panose="02010600030101010101" pitchFamily="2" charset="-122"/>
              </a:rPr>
              <a:t>均支持！</a:t>
            </a:r>
          </a:p>
        </p:txBody>
      </p:sp>
      <p:sp>
        <p:nvSpPr>
          <p:cNvPr id="13" name="Text Box 7"/>
          <p:cNvSpPr txBox="1">
            <a:spLocks noChangeArrowheads="1"/>
          </p:cNvSpPr>
          <p:nvPr/>
        </p:nvSpPr>
        <p:spPr bwMode="auto">
          <a:xfrm>
            <a:off x="2033588" y="4754563"/>
            <a:ext cx="609600" cy="427037"/>
          </a:xfrm>
          <a:prstGeom prst="rect">
            <a:avLst/>
          </a:prstGeom>
          <a:noFill/>
          <a:ln w="9525">
            <a:noFill/>
            <a:miter lim="800000"/>
            <a:headEnd/>
            <a:tailEnd/>
          </a:ln>
        </p:spPr>
        <p:txBody>
          <a:bodyPr anchor="b">
            <a:spAutoFit/>
          </a:bodyPr>
          <a:lstStyle/>
          <a:p>
            <a:pPr marL="280988" indent="-280988" eaLnBrk="1" hangingPunct="1">
              <a:spcBef>
                <a:spcPct val="50000"/>
              </a:spcBef>
              <a:buClr>
                <a:srgbClr val="3333FF"/>
              </a:buClr>
              <a:buFont typeface="Wingdings" pitchFamily="2" charset="2"/>
              <a:buNone/>
              <a:defRPr/>
            </a:pPr>
            <a:r>
              <a:rPr lang="zh-CN" altLang="en-US" sz="2200" b="1" dirty="0">
                <a:solidFill>
                  <a:srgbClr val="000000"/>
                </a:solidFill>
                <a:latin typeface="Tahoma"/>
              </a:rPr>
              <a:t>或</a:t>
            </a:r>
          </a:p>
        </p:txBody>
      </p:sp>
      <p:sp>
        <p:nvSpPr>
          <p:cNvPr id="14" name="Rectangle 10"/>
          <p:cNvSpPr>
            <a:spLocks noChangeArrowheads="1"/>
          </p:cNvSpPr>
          <p:nvPr/>
        </p:nvSpPr>
        <p:spPr bwMode="auto">
          <a:xfrm>
            <a:off x="1677988" y="3938588"/>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latin typeface="Tahoma"/>
                <a:ea typeface="黑体" pitchFamily="49" charset="-122"/>
              </a:rPr>
              <a:t>格式</a:t>
            </a:r>
          </a:p>
        </p:txBody>
      </p:sp>
    </p:spTree>
    <p:extLst>
      <p:ext uri="{BB962C8B-B14F-4D97-AF65-F5344CB8AC3E}">
        <p14:creationId xmlns:p14="http://schemas.microsoft.com/office/powerpoint/2010/main" val="4767650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animBg="1" autoUpdateAnimBg="0"/>
      <p:bldP spid="13" grpId="0" autoUpdateAnimBg="0"/>
      <p:bldP spid="14"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4" name="Rectangle 1034"/>
          <p:cNvSpPr txBox="1">
            <a:spLocks noChangeArrowheads="1"/>
          </p:cNvSpPr>
          <p:nvPr/>
        </p:nvSpPr>
        <p:spPr bwMode="auto">
          <a:xfrm>
            <a:off x="1111250" y="1622425"/>
            <a:ext cx="6570663" cy="3022600"/>
          </a:xfrm>
          <a:prstGeom prst="rect">
            <a:avLst/>
          </a:prstGeom>
          <a:solidFill>
            <a:srgbClr val="E7BB01">
              <a:lumMod val="20000"/>
              <a:lumOff val="80000"/>
            </a:srgbClr>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663575" marR="0" lvl="0" indent="-663575" algn="l" defTabSz="914400" rtl="0" eaLnBrk="1" fontAlgn="base" latinLnBrk="0" hangingPunct="1">
              <a:lnSpc>
                <a:spcPct val="105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注</a:t>
            </a:r>
            <a:r>
              <a:rPr kumimoji="0" lang="en-US" altLang="zh-CN"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1</a:t>
            </a:r>
            <a:r>
              <a:rPr kumimoji="0" lang="zh-CN" altLang="en-US" sz="2400" b="1" i="0" u="none" strike="noStrike" kern="0" cap="none" spc="0" normalizeH="0" baseline="0" noProof="0">
                <a:ln>
                  <a:noFill/>
                </a:ln>
                <a:solidFill>
                  <a:srgbClr val="000000"/>
                </a:solidFill>
                <a:effectLst/>
                <a:uLnTx/>
                <a:uFillTx/>
                <a:latin typeface="仿宋_GB2312" pitchFamily="49" charset="-122"/>
                <a:ea typeface="仿宋_GB2312" pitchFamily="49" charset="-122"/>
                <a:cs typeface="+mn-cs"/>
              </a:rPr>
              <a:t>：首先判断循环执行条件表达式是否为真，若不为真，则其后的语句一次也不被执行！</a:t>
            </a:r>
          </a:p>
          <a:p>
            <a:pPr marL="663575" marR="0" lvl="0" indent="-663575" algn="l" defTabSz="914400" rtl="0" eaLnBrk="1" fontAlgn="base" latinLnBrk="0" hangingPunct="1">
              <a:lnSpc>
                <a:spcPct val="105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注</a:t>
            </a:r>
            <a:r>
              <a:rPr kumimoji="0" lang="en-US" altLang="zh-CN"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2</a:t>
            </a:r>
            <a:r>
              <a:rPr kumimoji="0" lang="zh-CN" altLang="en-US" sz="2400" b="1" i="0" u="none" strike="noStrike" kern="0" cap="none" spc="0" normalizeH="0" baseline="0" noProof="0">
                <a:ln>
                  <a:noFill/>
                </a:ln>
                <a:solidFill>
                  <a:srgbClr val="000000"/>
                </a:solidFill>
                <a:effectLst/>
                <a:uLnTx/>
                <a:uFillTx/>
                <a:latin typeface="仿宋_GB2312" pitchFamily="49" charset="-122"/>
                <a:ea typeface="仿宋_GB2312" pitchFamily="49" charset="-122"/>
                <a:cs typeface="+mn-cs"/>
              </a:rPr>
              <a:t>：在执行语句中，必须有一条改变循环执行条件表达式的值的语句！</a:t>
            </a:r>
          </a:p>
          <a:p>
            <a:pPr marL="663575" marR="0" lvl="0" indent="-663575" algn="just" defTabSz="914400" rtl="0" eaLnBrk="0" fontAlgn="base" latinLnBrk="0" hangingPunct="0">
              <a:lnSpc>
                <a:spcPct val="105000"/>
              </a:lnSpc>
              <a:spcBef>
                <a:spcPct val="0"/>
              </a:spcBef>
              <a:spcAft>
                <a:spcPct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FF"/>
                </a:solidFill>
                <a:effectLst/>
                <a:uLnTx/>
                <a:uFillTx/>
                <a:latin typeface="Times New Roman" pitchFamily="18" charset="0"/>
                <a:ea typeface="仿宋_GB2312" pitchFamily="49" charset="-122"/>
                <a:cs typeface="+mn-cs"/>
              </a:rPr>
              <a:t>注</a:t>
            </a:r>
            <a:r>
              <a:rPr kumimoji="0" lang="en-US" altLang="zh-CN" sz="2400" b="1" i="0" u="none" strike="noStrike" kern="0" cap="none" spc="0" normalizeH="0" baseline="0" noProof="0">
                <a:ln>
                  <a:noFill/>
                </a:ln>
                <a:solidFill>
                  <a:srgbClr val="0000FF"/>
                </a:solidFill>
                <a:effectLst/>
                <a:uLnTx/>
                <a:uFillTx/>
                <a:latin typeface="Times New Roman" pitchFamily="18" charset="0"/>
                <a:ea typeface="仿宋_GB2312" pitchFamily="49"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a:t>
            </a:r>
            <a:r>
              <a:rPr kumimoji="0" lang="en-US" altLang="zh-CN"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while</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语句只有当循环块有事件控制（即</a:t>
            </a:r>
            <a:r>
              <a:rPr kumimoji="0" lang="en-US" altLang="zh-CN"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a:t>
            </a:r>
            <a:r>
              <a:rPr kumimoji="0" lang="en-US" altLang="zh-CN"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posedge clock</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））时才可综合！</a:t>
            </a: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6248915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8" name="灯片编号占位符 5"/>
          <p:cNvSpPr txBox="1">
            <a:spLocks/>
          </p:cNvSpPr>
          <p:nvPr/>
        </p:nvSpPr>
        <p:spPr bwMode="auto">
          <a:xfrm>
            <a:off x="7010400" y="61722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F2B02D-808E-42B4-8C46-78FFCA21B58F}" type="slidenum">
              <a:rPr kumimoji="0" lang="en-US" altLang="zh-CN" sz="1600" b="1" i="0" u="none" strike="noStrike" kern="1200" cap="none" spc="0" normalizeH="0" baseline="0" noProof="0" smtClean="0">
                <a:ln>
                  <a:noFill/>
                </a:ln>
                <a:solidFill>
                  <a:srgbClr val="FF0066"/>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0" lang="en-US" altLang="zh-CN" sz="1600" b="1"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endParaRPr>
          </a:p>
        </p:txBody>
      </p:sp>
      <p:sp>
        <p:nvSpPr>
          <p:cNvPr id="9" name="Text Box 8"/>
          <p:cNvSpPr txBox="1">
            <a:spLocks noChangeArrowheads="1"/>
          </p:cNvSpPr>
          <p:nvPr/>
        </p:nvSpPr>
        <p:spPr bwMode="auto">
          <a:xfrm>
            <a:off x="330200" y="1139825"/>
            <a:ext cx="8458200" cy="557688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FF0000"/>
                </a:solidFill>
                <a:effectLst/>
                <a:uLnTx/>
                <a:uFillTx/>
              </a:rPr>
              <a:t>module  </a:t>
            </a:r>
            <a:r>
              <a:rPr kumimoji="0" lang="en-US" altLang="zh-CN" sz="2200" b="1" i="0" u="none" strike="noStrike" kern="0" cap="none" spc="0" normalizeH="0" baseline="0" noProof="0" dirty="0" err="1">
                <a:ln>
                  <a:noFill/>
                </a:ln>
                <a:solidFill>
                  <a:srgbClr val="FF0000"/>
                </a:solidFill>
                <a:effectLst/>
                <a:uLnTx/>
                <a:uFillTx/>
              </a:rPr>
              <a:t>count1s_while</a:t>
            </a:r>
            <a:r>
              <a:rPr kumimoji="0" lang="en-US" altLang="zh-CN" sz="2200" b="1" i="0" u="none" strike="noStrike" kern="0" cap="none" spc="0" normalizeH="0" baseline="0" noProof="0" dirty="0">
                <a:ln>
                  <a:noFill/>
                </a:ln>
                <a:solidFill>
                  <a:srgbClr val="FF0000"/>
                </a:solidFill>
                <a:effectLst/>
                <a:uLnTx/>
                <a:uFillTx/>
              </a:rPr>
              <a:t> ( </a:t>
            </a:r>
            <a:r>
              <a:rPr kumimoji="0" lang="en-US" altLang="zh-CN" sz="2200" b="1" i="0" u="none" strike="noStrike" kern="0" cap="none" spc="0" normalizeH="0" baseline="0" noProof="0" dirty="0" err="1">
                <a:ln>
                  <a:noFill/>
                </a:ln>
                <a:solidFill>
                  <a:srgbClr val="FF0000"/>
                </a:solidFill>
                <a:effectLst/>
                <a:uLnTx/>
                <a:uFillTx/>
              </a:rPr>
              <a:t>count,rega,clk</a:t>
            </a:r>
            <a:r>
              <a:rPr kumimoji="0" lang="en-US" altLang="zh-CN" sz="2200" b="1" i="0" u="none" strike="noStrike" kern="0" cap="none" spc="0" normalizeH="0" baseline="0" noProof="0" dirty="0">
                <a:ln>
                  <a:noFill/>
                </a:ln>
                <a:solidFill>
                  <a:srgbClr val="FF0000"/>
                </a:solidFill>
                <a:effectLst/>
                <a:uLnTx/>
                <a:uFillTx/>
              </a:rPr>
              <a:t> ); </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output[3:0] count;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input [7:0]   </a:t>
            </a:r>
            <a:r>
              <a:rPr kumimoji="0" lang="en-US" altLang="zh-CN" sz="2200" b="1" i="0" u="none" strike="noStrike" kern="0" cap="none" spc="0" normalizeH="0" baseline="0" noProof="0" dirty="0" err="1">
                <a:ln>
                  <a:noFill/>
                </a:ln>
                <a:solidFill>
                  <a:srgbClr val="000000"/>
                </a:solidFill>
                <a:effectLst/>
                <a:uLnTx/>
                <a:uFillTx/>
              </a:rPr>
              <a:t>rega</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input </a:t>
            </a:r>
            <a:r>
              <a:rPr kumimoji="0" lang="en-US" altLang="zh-CN" sz="2200" b="1" i="0" u="none" strike="noStrike" kern="0" cap="none" spc="0" normalizeH="0" baseline="0" noProof="0" dirty="0" err="1">
                <a:ln>
                  <a:noFill/>
                </a:ln>
                <a:solidFill>
                  <a:srgbClr val="000000"/>
                </a:solidFill>
                <a:effectLst/>
                <a:uLnTx/>
                <a:uFillTx/>
              </a:rPr>
              <a:t>clk</a:t>
            </a:r>
            <a:r>
              <a:rPr kumimoji="0" lang="en-US" altLang="zh-CN" sz="2200" b="1" i="0" u="none" strike="noStrike" kern="0" cap="none" spc="0" normalizeH="0" baseline="0" noProof="0" dirty="0">
                <a:ln>
                  <a:noFill/>
                </a:ln>
                <a:solidFill>
                  <a:srgbClr val="000000"/>
                </a:solidFill>
                <a:effectLst/>
                <a:uLnTx/>
                <a:uFillTx/>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reg</a:t>
            </a:r>
            <a:r>
              <a:rPr kumimoji="0" lang="en-US" altLang="zh-CN" sz="2200" b="1" i="0" u="none" strike="noStrike" kern="0" cap="none" spc="0" normalizeH="0" baseline="0" noProof="0" dirty="0">
                <a:ln>
                  <a:noFill/>
                </a:ln>
                <a:solidFill>
                  <a:srgbClr val="000000"/>
                </a:solidFill>
                <a:effectLst/>
                <a:uLnTx/>
                <a:uFillTx/>
              </a:rPr>
              <a:t>[3:0]      count;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FF0000"/>
                </a:solidFill>
                <a:effectLst/>
                <a:uLnTx/>
                <a:uFillTx/>
              </a:rPr>
              <a:t>always @(</a:t>
            </a:r>
            <a:r>
              <a:rPr kumimoji="0" lang="en-US" altLang="zh-CN" sz="2200" b="1" i="0" u="none" strike="noStrike" kern="0" cap="none" spc="0" normalizeH="0" baseline="0" noProof="0" dirty="0" err="1">
                <a:ln>
                  <a:noFill/>
                </a:ln>
                <a:solidFill>
                  <a:srgbClr val="FF0000"/>
                </a:solidFill>
                <a:effectLst/>
                <a:uLnTx/>
                <a:uFillTx/>
              </a:rPr>
              <a:t>posedge</a:t>
            </a:r>
            <a:r>
              <a:rPr kumimoji="0" lang="en-US" altLang="zh-CN" sz="2200" b="1" i="0" u="none" strike="noStrike" kern="0" cap="none" spc="0" normalizeH="0" baseline="0" noProof="0" dirty="0">
                <a:ln>
                  <a:noFill/>
                </a:ln>
                <a:solidFill>
                  <a:srgbClr val="FF0000"/>
                </a:solidFill>
                <a:effectLst/>
                <a:uLnTx/>
                <a:uFillTx/>
              </a:rPr>
              <a:t> </a:t>
            </a:r>
            <a:r>
              <a:rPr kumimoji="0" lang="en-US" altLang="zh-CN" sz="2200" b="1" i="0" u="none" strike="noStrike" kern="0" cap="none" spc="0" normalizeH="0" baseline="0" noProof="0" dirty="0" err="1">
                <a:ln>
                  <a:noFill/>
                </a:ln>
                <a:solidFill>
                  <a:srgbClr val="FF0000"/>
                </a:solidFill>
                <a:effectLst/>
                <a:uLnTx/>
                <a:uFillTx/>
              </a:rPr>
              <a:t>clk</a:t>
            </a:r>
            <a:r>
              <a:rPr kumimoji="0" lang="en-US" altLang="zh-CN" sz="2200" b="1" i="0" u="none" strike="noStrike" kern="0" cap="none" spc="0" normalizeH="0" baseline="0" noProof="0" dirty="0">
                <a:ln>
                  <a:noFill/>
                </a:ln>
                <a:solidFill>
                  <a:srgbClr val="FF0000"/>
                </a:solidFill>
                <a:effectLst/>
                <a:uLnTx/>
                <a:uFillTx/>
              </a:rPr>
              <a:t>)	</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begin:count1</a:t>
            </a:r>
            <a:endParaRPr kumimoji="0" lang="en-US" altLang="zh-CN" sz="2200" b="1" i="0" u="none" strike="noStrike" kern="0" cap="none" spc="0" normalizeH="0" baseline="0" noProof="0" dirty="0">
              <a:ln>
                <a:noFill/>
              </a:ln>
              <a:solidFill>
                <a:srgbClr val="000000"/>
              </a:solidFill>
              <a:effectLst/>
              <a:uLnTx/>
              <a:uFillTx/>
            </a:endParaRP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reg</a:t>
            </a:r>
            <a:r>
              <a:rPr kumimoji="0" lang="en-US" altLang="zh-CN" sz="2200" b="1" i="0" u="none" strike="noStrike" kern="0" cap="none" spc="0" normalizeH="0" baseline="0" noProof="0" dirty="0">
                <a:ln>
                  <a:noFill/>
                </a:ln>
                <a:solidFill>
                  <a:srgbClr val="000000"/>
                </a:solidFill>
                <a:effectLst/>
                <a:uLnTx/>
                <a:uFillTx/>
              </a:rPr>
              <a:t>[7:0] </a:t>
            </a:r>
            <a:r>
              <a:rPr kumimoji="0" lang="en-US" altLang="zh-CN" sz="2200" b="1" i="0" u="none" strike="noStrike" kern="0" cap="none" spc="0" normalizeH="0" baseline="0" noProof="0" dirty="0" err="1">
                <a:ln>
                  <a:noFill/>
                </a:ln>
                <a:solidFill>
                  <a:srgbClr val="000000"/>
                </a:solidFill>
                <a:effectLst/>
                <a:uLnTx/>
                <a:uFillTx/>
              </a:rPr>
              <a:t>tempreg</a:t>
            </a:r>
            <a:r>
              <a:rPr kumimoji="0" lang="en-US" altLang="zh-CN" sz="2200" b="1" i="0" u="none" strike="noStrike" kern="0" cap="none" spc="0" normalizeH="0" baseline="0" noProof="0" dirty="0">
                <a:ln>
                  <a:noFill/>
                </a:ln>
                <a:solidFill>
                  <a:srgbClr val="000000"/>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用作循环执行条件表达式</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00"/>
                </a:solidFill>
                <a:effectLst/>
                <a:uLnTx/>
                <a:uFillTx/>
              </a:rPr>
              <a:t>count = 0;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count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初值为</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0</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tempreg</a:t>
            </a:r>
            <a:r>
              <a:rPr kumimoji="0" lang="en-US" altLang="zh-CN" sz="2200" b="1" i="0" u="none" strike="noStrike" kern="0" cap="none" spc="0" normalizeH="0" baseline="0" noProof="0" dirty="0">
                <a:ln>
                  <a:noFill/>
                </a:ln>
                <a:solidFill>
                  <a:srgbClr val="000000"/>
                </a:solidFill>
                <a:effectLst/>
                <a:uLnTx/>
                <a:uFillTx/>
              </a:rPr>
              <a:t> = </a:t>
            </a:r>
            <a:r>
              <a:rPr kumimoji="0" lang="en-US" altLang="zh-CN" sz="2200" b="1" i="0" u="none" strike="noStrike" kern="0" cap="none" spc="0" normalizeH="0" baseline="0" noProof="0" dirty="0" err="1">
                <a:ln>
                  <a:noFill/>
                </a:ln>
                <a:solidFill>
                  <a:srgbClr val="000000"/>
                </a:solidFill>
                <a:effectLst/>
                <a:uLnTx/>
                <a:uFillTx/>
              </a:rPr>
              <a:t>rega</a:t>
            </a:r>
            <a:r>
              <a:rPr kumimoji="0" lang="en-US" altLang="zh-CN" sz="2200" b="1" i="0" u="none" strike="noStrike" kern="0" cap="none" spc="0" normalizeH="0" baseline="0" noProof="0" dirty="0">
                <a:ln>
                  <a:noFill/>
                </a:ln>
                <a:solidFill>
                  <a:srgbClr val="000000"/>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tempreg</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初值为</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rega</a:t>
            </a:r>
            <a:endPar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endParaRP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while(</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tempreg</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a:t>
            </a:r>
            <a:r>
              <a:rPr kumimoji="0" lang="en-US" altLang="zh-CN" sz="2200" b="1" i="0" u="none" strike="noStrike" kern="0" cap="none" spc="0" normalizeH="0" baseline="0" noProof="0" dirty="0">
                <a:ln>
                  <a:noFill/>
                </a:ln>
                <a:solidFill>
                  <a:srgbClr val="0000FF"/>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若</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tempreg</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非</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0</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，则执行以下语句</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00"/>
                </a:solidFill>
                <a:effectLst/>
                <a:uLnTx/>
                <a:uFillTx/>
              </a:rPr>
              <a:t>begin</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if(</a:t>
            </a:r>
            <a:r>
              <a:rPr kumimoji="0" lang="en-US" altLang="zh-CN" sz="2200" b="1" i="0" u="none" strike="noStrike" kern="0" cap="none" spc="0" normalizeH="0" baseline="0" noProof="0" dirty="0" err="1">
                <a:ln>
                  <a:noFill/>
                </a:ln>
                <a:solidFill>
                  <a:srgbClr val="000000"/>
                </a:solidFill>
                <a:effectLst/>
                <a:uLnTx/>
                <a:uFillTx/>
              </a:rPr>
              <a:t>tempreg</a:t>
            </a:r>
            <a:r>
              <a:rPr kumimoji="0" lang="en-US" altLang="zh-CN" sz="2200" b="1" i="0" u="none" strike="noStrike" kern="0" cap="none" spc="0" normalizeH="0" baseline="0" noProof="0" dirty="0">
                <a:ln>
                  <a:noFill/>
                </a:ln>
                <a:solidFill>
                  <a:srgbClr val="000000"/>
                </a:solidFill>
                <a:effectLst/>
                <a:uLnTx/>
                <a:uFillTx/>
              </a:rPr>
              <a:t>[0])      count = </a:t>
            </a:r>
            <a:r>
              <a:rPr kumimoji="0" lang="en-US" altLang="zh-CN" sz="2200" b="1" i="0" u="none" strike="noStrike" kern="0" cap="none" spc="0" normalizeH="0" baseline="0" noProof="0" dirty="0" err="1">
                <a:ln>
                  <a:noFill/>
                </a:ln>
                <a:solidFill>
                  <a:srgbClr val="000000"/>
                </a:solidFill>
                <a:effectLst/>
                <a:uLnTx/>
                <a:uFillTx/>
              </a:rPr>
              <a:t>count+1</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只要</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tempreg</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最低位为</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1</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，则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count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加</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1</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                    </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tempreg</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 = </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tempreg</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 &gt;&gt;1;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右移</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1</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位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00"/>
                </a:solidFill>
                <a:effectLst/>
                <a:uLnTx/>
                <a:uFillTx/>
              </a:rPr>
              <a:t>end</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end</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err="1">
                <a:ln>
                  <a:noFill/>
                </a:ln>
                <a:solidFill>
                  <a:srgbClr val="FF0000"/>
                </a:solidFill>
                <a:effectLst/>
                <a:uLnTx/>
                <a:uFillTx/>
              </a:rPr>
              <a:t>endmodule</a:t>
            </a:r>
            <a:endParaRPr kumimoji="0" lang="en-US" altLang="zh-CN" sz="2200" b="1" i="0" u="none" strike="noStrike" kern="0" cap="none" spc="0" normalizeH="0" baseline="0" noProof="0" dirty="0">
              <a:ln>
                <a:noFill/>
              </a:ln>
              <a:solidFill>
                <a:srgbClr val="FF0000"/>
              </a:solidFill>
              <a:effectLst/>
              <a:uLnTx/>
              <a:uFillTx/>
              <a:latin typeface="Times New Roman" pitchFamily="18" charset="0"/>
            </a:endParaRPr>
          </a:p>
        </p:txBody>
      </p:sp>
      <p:sp>
        <p:nvSpPr>
          <p:cNvPr id="10" name="Rectangle 3"/>
          <p:cNvSpPr txBox="1">
            <a:spLocks noChangeArrowheads="1"/>
          </p:cNvSpPr>
          <p:nvPr/>
        </p:nvSpPr>
        <p:spPr bwMode="auto">
          <a:xfrm>
            <a:off x="0" y="698500"/>
            <a:ext cx="8915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lnSpc>
                <a:spcPct val="105000"/>
              </a:lnSpc>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a:t>
            </a:r>
            <a:r>
              <a:rPr kumimoji="0" lang="zh-CN" altLang="en-US" kern="0">
                <a:latin typeface="宋体" panose="02010600030101010101" pitchFamily="2" charset="-122"/>
              </a:rPr>
              <a:t>用</a:t>
            </a:r>
            <a:r>
              <a:rPr kumimoji="0" lang="en-US" altLang="zh-CN" kern="0">
                <a:latin typeface="宋体" panose="02010600030101010101" pitchFamily="2" charset="-122"/>
              </a:rPr>
              <a:t>while</a:t>
            </a:r>
            <a:r>
              <a:rPr kumimoji="0" lang="zh-CN" altLang="en-US" kern="0">
                <a:latin typeface="宋体" panose="02010600030101010101" pitchFamily="2" charset="-122"/>
              </a:rPr>
              <a:t>语句对一个</a:t>
            </a:r>
            <a:r>
              <a:rPr kumimoji="0" lang="en-US" altLang="zh-CN" kern="0">
                <a:latin typeface="宋体" panose="02010600030101010101" pitchFamily="2" charset="-122"/>
              </a:rPr>
              <a:t>8</a:t>
            </a:r>
            <a:r>
              <a:rPr kumimoji="0" lang="zh-CN" altLang="en-US" kern="0">
                <a:latin typeface="宋体" panose="02010600030101010101" pitchFamily="2" charset="-122"/>
              </a:rPr>
              <a:t>位二进制数中值为</a:t>
            </a:r>
            <a:r>
              <a:rPr kumimoji="0" lang="en-US" altLang="zh-CN" kern="0">
                <a:latin typeface="宋体" panose="02010600030101010101" pitchFamily="2" charset="-122"/>
              </a:rPr>
              <a:t>1</a:t>
            </a:r>
            <a:r>
              <a:rPr kumimoji="0" lang="zh-CN" altLang="en-US" kern="0">
                <a:latin typeface="宋体" panose="02010600030101010101" pitchFamily="2" charset="-122"/>
              </a:rPr>
              <a:t>的位进行计数。</a:t>
            </a:r>
            <a:endParaRPr kumimoji="0" lang="zh-CN" altLang="en-US" sz="2200" b="0" kern="0">
              <a:latin typeface="宋体" panose="02010600030101010101" pitchFamily="2" charset="-122"/>
            </a:endParaRPr>
          </a:p>
        </p:txBody>
      </p:sp>
      <p:sp>
        <p:nvSpPr>
          <p:cNvPr id="11" name="AutoShape 5"/>
          <p:cNvSpPr>
            <a:spLocks noChangeArrowheads="1"/>
          </p:cNvSpPr>
          <p:nvPr/>
        </p:nvSpPr>
        <p:spPr bwMode="auto">
          <a:xfrm>
            <a:off x="3667125" y="6211888"/>
            <a:ext cx="3962400" cy="381000"/>
          </a:xfrm>
          <a:prstGeom prst="wedgeRectCallout">
            <a:avLst>
              <a:gd name="adj1" fmla="val -48718"/>
              <a:gd name="adj2" fmla="val -13291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b="0">
                <a:solidFill>
                  <a:srgbClr val="000000"/>
                </a:solidFill>
                <a:latin typeface="宋体" panose="02010600030101010101" pitchFamily="2" charset="-122"/>
              </a:rPr>
              <a:t>改变循环执行条件表达式的值</a:t>
            </a:r>
          </a:p>
        </p:txBody>
      </p:sp>
      <p:sp>
        <p:nvSpPr>
          <p:cNvPr id="12" name="AutoShape 6"/>
          <p:cNvSpPr>
            <a:spLocks noChangeArrowheads="1"/>
          </p:cNvSpPr>
          <p:nvPr/>
        </p:nvSpPr>
        <p:spPr bwMode="auto">
          <a:xfrm rot="21523135">
            <a:off x="5715000" y="1406525"/>
            <a:ext cx="3416300" cy="1106488"/>
          </a:xfrm>
          <a:prstGeom prst="cloudCallout">
            <a:avLst>
              <a:gd name="adj1" fmla="val -65306"/>
              <a:gd name="adj2" fmla="val 60319"/>
            </a:avLst>
          </a:prstGeom>
          <a:solidFill>
            <a:srgbClr val="FFFF66"/>
          </a:solidFill>
          <a:ln w="9525">
            <a:solidFill>
              <a:srgbClr val="FFCF01"/>
            </a:solidFill>
            <a:round/>
            <a:headEnd/>
            <a:tailEnd/>
          </a:ln>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20000"/>
              </a:spcBef>
              <a:spcAft>
                <a:spcPts val="0"/>
              </a:spcAft>
              <a:buClr>
                <a:srgbClr val="000000"/>
              </a:buClr>
              <a:buSzPct val="80000"/>
              <a:buFont typeface="Wingdings" panose="05000000000000000000" pitchFamily="2" charset="2"/>
              <a:buNone/>
              <a:tabLst/>
              <a:defRPr/>
            </a:pP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如何用</a:t>
            </a:r>
            <a:r>
              <a:rPr kumimoji="1" lang="en-US" altLang="zh-CN" sz="2400" b="1" i="0" u="none" strike="noStrike" kern="0" cap="none" spc="0" normalizeH="0" baseline="0" noProof="0">
                <a:ln>
                  <a:noFill/>
                </a:ln>
                <a:solidFill>
                  <a:srgbClr val="FF0066"/>
                </a:solidFill>
                <a:effectLst/>
                <a:uLnTx/>
                <a:uFillTx/>
                <a:latin typeface="Tahoma" panose="020B0604030504040204" pitchFamily="34" charset="0"/>
                <a:ea typeface="华文行楷" panose="02010800040101010101" pitchFamily="2" charset="-122"/>
              </a:rPr>
              <a:t>for</a:t>
            </a: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语句改写此程序呢？</a:t>
            </a:r>
          </a:p>
        </p:txBody>
      </p:sp>
    </p:spTree>
    <p:extLst>
      <p:ext uri="{BB962C8B-B14F-4D97-AF65-F5344CB8AC3E}">
        <p14:creationId xmlns:p14="http://schemas.microsoft.com/office/powerpoint/2010/main" val="31611689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11" grpId="0" animBg="1" autoUpdateAnimBg="0"/>
      <p:bldP spid="12"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5" name="Rectangle 3"/>
          <p:cNvSpPr txBox="1">
            <a:spLocks noChangeArrowheads="1"/>
          </p:cNvSpPr>
          <p:nvPr/>
        </p:nvSpPr>
        <p:spPr bwMode="auto">
          <a:xfrm>
            <a:off x="388938" y="1141413"/>
            <a:ext cx="8185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spcBef>
                <a:spcPct val="0"/>
              </a:spcBef>
              <a:buClrTx/>
              <a:buFontTx/>
              <a:buNone/>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zh-CN" altLang="en-US" kern="0">
                <a:latin typeface="宋体" panose="02010600030101010101" pitchFamily="2" charset="-122"/>
              </a:rPr>
              <a:t>用</a:t>
            </a:r>
            <a:r>
              <a:rPr kumimoji="0" lang="en-US" altLang="zh-CN" kern="0">
                <a:latin typeface="宋体" panose="02010600030101010101" pitchFamily="2" charset="-122"/>
              </a:rPr>
              <a:t>for</a:t>
            </a:r>
            <a:r>
              <a:rPr kumimoji="0" lang="zh-CN" altLang="en-US" kern="0">
                <a:latin typeface="宋体" panose="02010600030101010101" pitchFamily="2" charset="-122"/>
              </a:rPr>
              <a:t>语句对一个</a:t>
            </a:r>
            <a:r>
              <a:rPr kumimoji="0" lang="en-US" altLang="zh-CN" kern="0">
                <a:latin typeface="宋体" panose="02010600030101010101" pitchFamily="2" charset="-122"/>
              </a:rPr>
              <a:t>8</a:t>
            </a:r>
            <a:r>
              <a:rPr kumimoji="0" lang="zh-CN" altLang="en-US" kern="0">
                <a:latin typeface="宋体" panose="02010600030101010101" pitchFamily="2" charset="-122"/>
              </a:rPr>
              <a:t>位二进制数中值为</a:t>
            </a:r>
            <a:r>
              <a:rPr kumimoji="0" lang="en-US" altLang="zh-CN" kern="0">
                <a:latin typeface="宋体" panose="02010600030101010101" pitchFamily="2" charset="-122"/>
              </a:rPr>
              <a:t>1</a:t>
            </a:r>
            <a:r>
              <a:rPr kumimoji="0" lang="zh-CN" altLang="en-US" kern="0">
                <a:latin typeface="宋体" panose="02010600030101010101" pitchFamily="2" charset="-122"/>
              </a:rPr>
              <a:t>的位进行计数。</a:t>
            </a:r>
          </a:p>
        </p:txBody>
      </p:sp>
      <p:graphicFrame>
        <p:nvGraphicFramePr>
          <p:cNvPr id="6" name="Object 6"/>
          <p:cNvGraphicFramePr>
            <a:graphicFrameLocks noChangeAspect="1"/>
          </p:cNvGraphicFramePr>
          <p:nvPr/>
        </p:nvGraphicFramePr>
        <p:xfrm>
          <a:off x="171450" y="1741488"/>
          <a:ext cx="8778875" cy="4303712"/>
        </p:xfrm>
        <a:graphic>
          <a:graphicData uri="http://schemas.openxmlformats.org/presentationml/2006/ole">
            <mc:AlternateContent xmlns:mc="http://schemas.openxmlformats.org/markup-compatibility/2006">
              <mc:Choice xmlns:v="urn:schemas-microsoft-com:vml" Requires="v">
                <p:oleObj spid="_x0000_s9217" name="位图图像" r:id="rId4" imgW="5380952" imgH="2638095" progId="Paint.Picture">
                  <p:embed/>
                </p:oleObj>
              </mc:Choice>
              <mc:Fallback>
                <p:oleObj name="位图图像" r:id="rId4" imgW="5380952" imgH="2638095" progId="Paint.Picture">
                  <p:embed/>
                  <p:pic>
                    <p:nvPicPr>
                      <p:cNvPr id="21155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 y="1741488"/>
                        <a:ext cx="8778875"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38746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5" name="Rectangle 3"/>
          <p:cNvSpPr txBox="1">
            <a:spLocks noChangeArrowheads="1"/>
          </p:cNvSpPr>
          <p:nvPr/>
        </p:nvSpPr>
        <p:spPr bwMode="auto">
          <a:xfrm>
            <a:off x="539750" y="981075"/>
            <a:ext cx="8135938" cy="3313113"/>
          </a:xfrm>
          <a:prstGeom prst="rect">
            <a:avLst/>
          </a:prstGeom>
          <a:noFill/>
          <a:ln w="9525">
            <a:solidFill>
              <a:srgbClr val="FF0000"/>
            </a:solidFill>
            <a:miter lim="800000"/>
            <a:headEnd/>
            <a:tailEnd/>
          </a:ln>
        </p:spPr>
        <p:txBody>
          <a:bodyPr/>
          <a:lstStyle/>
          <a:p>
            <a:pPr marL="342900" indent="-342900" eaLnBrk="1" hangingPunct="1">
              <a:lnSpc>
                <a:spcPct val="80000"/>
              </a:lnSpc>
              <a:spcBef>
                <a:spcPct val="20000"/>
              </a:spcBef>
              <a:buClr>
                <a:srgbClr val="3333FF"/>
              </a:buClr>
              <a:defRPr/>
            </a:pPr>
            <a:r>
              <a:rPr kumimoji="1" lang="en-US" altLang="zh-CN" sz="2800" b="1" i="1" kern="0" dirty="0">
                <a:solidFill>
                  <a:srgbClr val="0000FF"/>
                </a:solidFill>
                <a:latin typeface="Verdana" pitchFamily="34" charset="0"/>
                <a:ea typeface="宋体"/>
              </a:rPr>
              <a:t>【</a:t>
            </a:r>
            <a:r>
              <a:rPr kumimoji="1" lang="zh-CN" altLang="en-US" sz="2800" b="1" i="1" kern="0" dirty="0">
                <a:solidFill>
                  <a:srgbClr val="0000FF"/>
                </a:solidFill>
                <a:latin typeface="Verdana" pitchFamily="34" charset="0"/>
                <a:ea typeface="宋体"/>
              </a:rPr>
              <a:t>例 </a:t>
            </a:r>
            <a:r>
              <a:rPr kumimoji="1" lang="en-US" altLang="zh-CN" sz="2800" b="1" i="1" kern="0" dirty="0">
                <a:solidFill>
                  <a:srgbClr val="0000FF"/>
                </a:solidFill>
                <a:latin typeface="Verdana" pitchFamily="34" charset="0"/>
                <a:ea typeface="宋体"/>
              </a:rPr>
              <a:t>2.4】</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ahoma"/>
                <a:ea typeface="宋体"/>
              </a:rPr>
              <a:t>     </a:t>
            </a:r>
            <a:r>
              <a:rPr kumimoji="1" lang="en-US" altLang="zh-CN" sz="2400" b="1" kern="0" dirty="0">
                <a:solidFill>
                  <a:srgbClr val="FF0000"/>
                </a:solidFill>
                <a:latin typeface="Times New Roman" pitchFamily="18" charset="0"/>
                <a:ea typeface="黑体" pitchFamily="2" charset="-122"/>
                <a:cs typeface="Times New Roman" pitchFamily="18" charset="0"/>
              </a:rPr>
              <a:t>module  adder ( </a:t>
            </a:r>
            <a:r>
              <a:rPr kumimoji="1" lang="en-US" altLang="zh-CN" sz="2400" b="1" kern="0" dirty="0" err="1">
                <a:solidFill>
                  <a:srgbClr val="FF0000"/>
                </a:solidFill>
                <a:latin typeface="Times New Roman" pitchFamily="18" charset="0"/>
                <a:ea typeface="黑体" pitchFamily="2" charset="-122"/>
                <a:cs typeface="Times New Roman" pitchFamily="18" charset="0"/>
              </a:rPr>
              <a:t>count,sum,a,b,cin</a:t>
            </a:r>
            <a:r>
              <a:rPr kumimoji="1" lang="en-US" altLang="zh-CN" sz="2400" b="1" kern="0" dirty="0">
                <a:solidFill>
                  <a:srgbClr val="FF0000"/>
                </a:solidFill>
                <a:latin typeface="Times New Roman" pitchFamily="18" charset="0"/>
                <a:ea typeface="黑体" pitchFamily="2" charset="-122"/>
                <a:cs typeface="Times New Roman" pitchFamily="18" charset="0"/>
              </a:rPr>
              <a:t> );</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input [2:0] </a:t>
            </a:r>
            <a:r>
              <a:rPr kumimoji="1" lang="en-US" altLang="zh-CN" sz="2400" b="1" kern="0" dirty="0" err="1">
                <a:solidFill>
                  <a:srgbClr val="000000"/>
                </a:solidFill>
                <a:latin typeface="Times New Roman" pitchFamily="18" charset="0"/>
                <a:ea typeface="黑体" pitchFamily="2" charset="-122"/>
                <a:cs typeface="Times New Roman" pitchFamily="18" charset="0"/>
              </a:rPr>
              <a:t>a,b</a:t>
            </a:r>
            <a:r>
              <a:rPr kumimoji="1" lang="en-US" altLang="zh-CN" sz="2400" b="1" kern="0" dirty="0">
                <a:solidFill>
                  <a:srgbClr val="000000"/>
                </a:solidFill>
                <a:latin typeface="Times New Roman" pitchFamily="18" charset="0"/>
                <a:ea typeface="黑体" pitchFamily="2" charset="-122"/>
                <a:cs typeface="Times New Roman" pitchFamily="18" charset="0"/>
              </a:rPr>
              <a:t>;</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input   </a:t>
            </a:r>
            <a:r>
              <a:rPr kumimoji="1" lang="en-US" altLang="zh-CN" sz="2400" b="1" kern="0" dirty="0" err="1">
                <a:solidFill>
                  <a:srgbClr val="000000"/>
                </a:solidFill>
                <a:latin typeface="Times New Roman" pitchFamily="18" charset="0"/>
                <a:ea typeface="黑体" pitchFamily="2" charset="-122"/>
                <a:cs typeface="Times New Roman" pitchFamily="18" charset="0"/>
              </a:rPr>
              <a:t>cin</a:t>
            </a:r>
            <a:r>
              <a:rPr kumimoji="1" lang="en-US" altLang="zh-CN" sz="2400" b="1" kern="0" dirty="0">
                <a:solidFill>
                  <a:srgbClr val="000000"/>
                </a:solidFill>
                <a:latin typeface="Times New Roman" pitchFamily="18" charset="0"/>
                <a:ea typeface="黑体" pitchFamily="2" charset="-122"/>
                <a:cs typeface="Times New Roman" pitchFamily="18" charset="0"/>
              </a:rPr>
              <a:t>;</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output  count;</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output [2:0] sum;</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assign {</a:t>
            </a:r>
            <a:r>
              <a:rPr kumimoji="1" lang="en-US" altLang="zh-CN" sz="2400" b="1" kern="0" dirty="0" err="1">
                <a:solidFill>
                  <a:srgbClr val="000000"/>
                </a:solidFill>
                <a:latin typeface="Times New Roman" pitchFamily="18" charset="0"/>
                <a:ea typeface="黑体" pitchFamily="2" charset="-122"/>
                <a:cs typeface="Times New Roman" pitchFamily="18" charset="0"/>
              </a:rPr>
              <a:t>count,sum</a:t>
            </a:r>
            <a:r>
              <a:rPr kumimoji="1" lang="en-US" altLang="zh-CN" sz="2400" b="1" kern="0" dirty="0">
                <a:solidFill>
                  <a:srgbClr val="000000"/>
                </a:solidFill>
                <a:latin typeface="Times New Roman" pitchFamily="18" charset="0"/>
                <a:ea typeface="黑体" pitchFamily="2" charset="-122"/>
                <a:cs typeface="Times New Roman" pitchFamily="18" charset="0"/>
              </a:rPr>
              <a:t>}=</a:t>
            </a:r>
            <a:r>
              <a:rPr kumimoji="1" lang="en-US" altLang="zh-CN" sz="2400" b="1" kern="0" dirty="0" err="1">
                <a:solidFill>
                  <a:srgbClr val="000000"/>
                </a:solidFill>
                <a:latin typeface="Times New Roman" pitchFamily="18" charset="0"/>
                <a:ea typeface="黑体" pitchFamily="2" charset="-122"/>
                <a:cs typeface="Times New Roman" pitchFamily="18" charset="0"/>
              </a:rPr>
              <a:t>a+b+cin</a:t>
            </a:r>
            <a:r>
              <a:rPr kumimoji="1" lang="en-US" altLang="zh-CN" sz="2400" b="1" kern="0" dirty="0">
                <a:solidFill>
                  <a:srgbClr val="000000"/>
                </a:solidFill>
                <a:latin typeface="Times New Roman" pitchFamily="18" charset="0"/>
                <a:ea typeface="黑体" pitchFamily="2" charset="-122"/>
                <a:cs typeface="Times New Roman" pitchFamily="18" charset="0"/>
              </a:rPr>
              <a:t>;</a:t>
            </a:r>
          </a:p>
          <a:p>
            <a:pPr marL="342900" indent="-342900" eaLnBrk="1" hangingPunct="1">
              <a:lnSpc>
                <a:spcPct val="80000"/>
              </a:lnSpc>
              <a:spcBef>
                <a:spcPct val="20000"/>
              </a:spcBef>
              <a:buClr>
                <a:srgbClr val="3333FF"/>
              </a:buClr>
              <a:defRPr/>
            </a:pPr>
            <a:r>
              <a:rPr kumimoji="1" lang="en-US" altLang="zh-CN" sz="2400" b="1" kern="0" dirty="0">
                <a:solidFill>
                  <a:srgbClr val="FF0000"/>
                </a:solidFill>
                <a:latin typeface="Times New Roman" pitchFamily="18" charset="0"/>
                <a:ea typeface="黑体" pitchFamily="2" charset="-122"/>
                <a:cs typeface="Times New Roman" pitchFamily="18" charset="0"/>
              </a:rPr>
              <a:t>      </a:t>
            </a:r>
            <a:r>
              <a:rPr kumimoji="1" lang="en-US" altLang="zh-CN" sz="2400" b="1" kern="0" dirty="0" err="1">
                <a:solidFill>
                  <a:srgbClr val="FF0000"/>
                </a:solidFill>
                <a:latin typeface="Times New Roman" pitchFamily="18" charset="0"/>
                <a:ea typeface="黑体" pitchFamily="2" charset="-122"/>
                <a:cs typeface="Times New Roman" pitchFamily="18" charset="0"/>
              </a:rPr>
              <a:t>endmodule</a:t>
            </a:r>
            <a:r>
              <a:rPr kumimoji="1" lang="en-US" altLang="zh-CN" sz="2400" b="1" kern="0" dirty="0">
                <a:solidFill>
                  <a:srgbClr val="FF0000"/>
                </a:solidFill>
                <a:latin typeface="Times New Roman" pitchFamily="18" charset="0"/>
                <a:ea typeface="黑体" pitchFamily="2" charset="-122"/>
                <a:cs typeface="Times New Roman" pitchFamily="18" charset="0"/>
              </a:rPr>
              <a:t>  </a:t>
            </a:r>
            <a:endParaRPr kumimoji="1" lang="en-US" altLang="zh-CN" sz="2400" b="1" kern="0" dirty="0">
              <a:solidFill>
                <a:srgbClr val="FF0000"/>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6" name="Rectangle 14"/>
          <p:cNvSpPr>
            <a:spLocks noChangeArrowheads="1"/>
          </p:cNvSpPr>
          <p:nvPr/>
        </p:nvSpPr>
        <p:spPr bwMode="auto">
          <a:xfrm>
            <a:off x="608013" y="4440238"/>
            <a:ext cx="8064500" cy="1201737"/>
          </a:xfrm>
          <a:prstGeom prst="rect">
            <a:avLst/>
          </a:prstGeom>
          <a:noFill/>
          <a:ln w="28575" algn="ctr">
            <a:noFill/>
            <a:miter lim="800000"/>
            <a:headEnd/>
            <a:tailEnd/>
          </a:ln>
          <a:effectLst/>
        </p:spPr>
        <p:txBody>
          <a:bodyPr lIns="90000" tIns="46800" rIns="90000" bIns="46800">
            <a:spAutoFit/>
          </a:bodyPr>
          <a:lstStyle/>
          <a:p>
            <a:pPr eaLnBrk="1" hangingPunct="1">
              <a:defRPr/>
            </a:pPr>
            <a:r>
              <a:rPr lang="en-US" altLang="zh-CN" sz="2400" b="1" dirty="0">
                <a:solidFill>
                  <a:srgbClr val="0000FF"/>
                </a:solidFill>
                <a:effectLst>
                  <a:outerShdw blurRad="38100" dist="38100" dir="2700000" algn="tl">
                    <a:srgbClr val="C0C0C0"/>
                  </a:outerShdw>
                </a:effectLst>
                <a:latin typeface="Times New Roman" pitchFamily="18" charset="0"/>
                <a:cs typeface="Times New Roman" pitchFamily="18" charset="0"/>
              </a:rPr>
              <a:t>       </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这个例子描述了一个三位的加法器。从例子中可以看出，整个</a:t>
            </a:r>
            <a:r>
              <a:rPr lang="en-US" altLang="zh-CN" sz="2400" b="1" dirty="0" err="1">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Verilog</a:t>
            </a:r>
            <a:r>
              <a:rPr lang="en-US" altLang="zh-CN"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 HDL</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程序位于</a:t>
            </a:r>
            <a:r>
              <a:rPr lang="en-US" altLang="zh-CN"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module</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和</a:t>
            </a:r>
            <a:r>
              <a:rPr lang="en-US" altLang="zh-CN" sz="2400" b="1" dirty="0" err="1">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endmodule</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声明语句之间</a:t>
            </a:r>
            <a:r>
              <a:rPr lang="en-US" altLang="zh-CN"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a:t>
            </a:r>
            <a:endPar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611992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5" name="Rectangle 3"/>
          <p:cNvSpPr txBox="1">
            <a:spLocks noChangeArrowheads="1"/>
          </p:cNvSpPr>
          <p:nvPr/>
        </p:nvSpPr>
        <p:spPr bwMode="auto">
          <a:xfrm>
            <a:off x="588963" y="1023938"/>
            <a:ext cx="281940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sz="2000" kern="0">
                <a:latin typeface="Times New Roman" panose="02020603050405020304" pitchFamily="18" charset="0"/>
              </a:rPr>
              <a:t>count1s_for_good.vwf</a:t>
            </a:r>
            <a:endParaRPr kumimoji="0" lang="en-US" altLang="zh-CN" sz="2000" b="0" kern="0">
              <a:latin typeface="Times New Roman" panose="02020603050405020304" pitchFamily="18" charset="0"/>
            </a:endParaRPr>
          </a:p>
        </p:txBody>
      </p:sp>
      <p:graphicFrame>
        <p:nvGraphicFramePr>
          <p:cNvPr id="6" name="Object 6"/>
          <p:cNvGraphicFramePr>
            <a:graphicFrameLocks noChangeAspect="1"/>
          </p:cNvGraphicFramePr>
          <p:nvPr/>
        </p:nvGraphicFramePr>
        <p:xfrm>
          <a:off x="309563" y="1898650"/>
          <a:ext cx="8337550" cy="3068638"/>
        </p:xfrm>
        <a:graphic>
          <a:graphicData uri="http://schemas.openxmlformats.org/presentationml/2006/ole">
            <mc:AlternateContent xmlns:mc="http://schemas.openxmlformats.org/markup-compatibility/2006">
              <mc:Choice xmlns:v="urn:schemas-microsoft-com:vml" Requires="v">
                <p:oleObj spid="_x0000_s10241" name="位图图像" r:id="rId4" imgW="4657143" imgH="1714739" progId="Paint.Picture">
                  <p:embed/>
                </p:oleObj>
              </mc:Choice>
              <mc:Fallback>
                <p:oleObj name="位图图像" r:id="rId4" imgW="4657143" imgH="1714739" progId="Paint.Picture">
                  <p:embed/>
                  <p:pic>
                    <p:nvPicPr>
                      <p:cNvPr id="17469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1898650"/>
                        <a:ext cx="833755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102885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11" name="Rectangle 3"/>
          <p:cNvSpPr txBox="1">
            <a:spLocks noChangeArrowheads="1"/>
          </p:cNvSpPr>
          <p:nvPr/>
        </p:nvSpPr>
        <p:spPr bwMode="auto">
          <a:xfrm>
            <a:off x="171450" y="947738"/>
            <a:ext cx="6432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mn-cs"/>
              </a:rPr>
              <a:t>2.forever</a:t>
            </a:r>
            <a:r>
              <a:rPr kumimoji="0" lang="zh-CN" altLang="en-US" sz="2400" b="1" i="0" u="none" strike="noStrike" kern="0" cap="none" spc="0" normalizeH="0" baseline="0" noProof="0">
                <a:ln>
                  <a:noFill/>
                </a:ln>
                <a:solidFill>
                  <a:srgbClr val="0000FF"/>
                </a:solidFill>
                <a:effectLst/>
                <a:uLnTx/>
                <a:uFillTx/>
                <a:latin typeface="Tahoma"/>
                <a:ea typeface="宋体"/>
                <a:cs typeface="+mn-cs"/>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n-cs"/>
              </a:rPr>
              <a:t>无条件</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连续执行</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forever</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后面的语句或语句块。</a:t>
            </a:r>
          </a:p>
        </p:txBody>
      </p:sp>
      <p:sp>
        <p:nvSpPr>
          <p:cNvPr id="12" name="Text Box 4"/>
          <p:cNvSpPr txBox="1">
            <a:spLocks noChangeArrowheads="1"/>
          </p:cNvSpPr>
          <p:nvPr/>
        </p:nvSpPr>
        <p:spPr bwMode="auto">
          <a:xfrm>
            <a:off x="2051050" y="2201863"/>
            <a:ext cx="1709738" cy="427037"/>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000" b="1" dirty="0">
                <a:solidFill>
                  <a:srgbClr val="FF0066"/>
                </a:solidFill>
                <a:latin typeface="Tahoma"/>
              </a:rPr>
              <a:t>forever</a:t>
            </a:r>
            <a:r>
              <a:rPr lang="en-US" altLang="zh-CN" sz="2000" b="1" dirty="0">
                <a:solidFill>
                  <a:srgbClr val="000000"/>
                </a:solidFill>
                <a:latin typeface="Tahoma"/>
              </a:rPr>
              <a:t> </a:t>
            </a:r>
            <a:r>
              <a:rPr lang="zh-CN" altLang="en-US" sz="2000" b="1" dirty="0">
                <a:solidFill>
                  <a:srgbClr val="000000"/>
                </a:solidFill>
                <a:latin typeface="Tahoma"/>
              </a:rPr>
              <a:t>语句</a:t>
            </a:r>
          </a:p>
        </p:txBody>
      </p:sp>
      <p:sp>
        <p:nvSpPr>
          <p:cNvPr id="13" name="Text Box 5"/>
          <p:cNvSpPr txBox="1">
            <a:spLocks noChangeArrowheads="1"/>
          </p:cNvSpPr>
          <p:nvPr/>
        </p:nvSpPr>
        <p:spPr bwMode="auto">
          <a:xfrm>
            <a:off x="2081213" y="2819400"/>
            <a:ext cx="1682750" cy="1311275"/>
          </a:xfrm>
          <a:prstGeom prst="rect">
            <a:avLst/>
          </a:prstGeom>
          <a:solidFill>
            <a:srgbClr val="00FFFF"/>
          </a:solidFill>
          <a:ln w="9525">
            <a:noFill/>
            <a:miter lim="800000"/>
            <a:headEnd/>
            <a:tailEnd/>
          </a:ln>
        </p:spPr>
        <p:txBody>
          <a:bodyPr anchor="b">
            <a:spAutoFit/>
          </a:bodyPr>
          <a:lstStyle/>
          <a:p>
            <a:pPr>
              <a:defRPr/>
            </a:pPr>
            <a:r>
              <a:rPr lang="en-US" altLang="zh-CN" sz="2000" b="1" dirty="0">
                <a:solidFill>
                  <a:srgbClr val="FF0066"/>
                </a:solidFill>
                <a:latin typeface="Tahoma"/>
              </a:rPr>
              <a:t>forever</a:t>
            </a:r>
            <a:r>
              <a:rPr lang="en-US" altLang="zh-CN" sz="2000" b="1" dirty="0">
                <a:solidFill>
                  <a:srgbClr val="000000"/>
                </a:solidFill>
                <a:latin typeface="Tahoma"/>
              </a:rPr>
              <a:t> </a:t>
            </a:r>
          </a:p>
          <a:p>
            <a:pPr>
              <a:defRPr/>
            </a:pPr>
            <a:r>
              <a:rPr lang="en-US" altLang="zh-CN" sz="2000" b="1" dirty="0">
                <a:solidFill>
                  <a:srgbClr val="000000"/>
                </a:solidFill>
                <a:latin typeface="Tahoma"/>
              </a:rPr>
              <a:t>   </a:t>
            </a:r>
            <a:r>
              <a:rPr lang="en-US" altLang="zh-CN" sz="2000" b="1" dirty="0">
                <a:solidFill>
                  <a:srgbClr val="CC3300"/>
                </a:solidFill>
                <a:latin typeface="Tahoma"/>
              </a:rPr>
              <a:t>begin</a:t>
            </a:r>
          </a:p>
          <a:p>
            <a:pPr>
              <a:defRPr/>
            </a:pPr>
            <a:r>
              <a:rPr lang="en-US" altLang="zh-CN" sz="2000" b="1" dirty="0">
                <a:solidFill>
                  <a:srgbClr val="000000"/>
                </a:solidFill>
                <a:latin typeface="Tahoma"/>
              </a:rPr>
              <a:t>      ……</a:t>
            </a:r>
          </a:p>
          <a:p>
            <a:pPr>
              <a:defRPr/>
            </a:pPr>
            <a:r>
              <a:rPr lang="en-US" altLang="zh-CN" sz="2000" b="1" dirty="0">
                <a:solidFill>
                  <a:srgbClr val="000000"/>
                </a:solidFill>
                <a:latin typeface="Tahoma"/>
              </a:rPr>
              <a:t>   </a:t>
            </a:r>
            <a:r>
              <a:rPr lang="en-US" altLang="zh-CN" sz="2000" b="1" dirty="0">
                <a:solidFill>
                  <a:srgbClr val="CC3300"/>
                </a:solidFill>
                <a:latin typeface="Tahoma"/>
              </a:rPr>
              <a:t>end</a:t>
            </a:r>
          </a:p>
        </p:txBody>
      </p:sp>
      <p:sp>
        <p:nvSpPr>
          <p:cNvPr id="14" name="Text Box 6"/>
          <p:cNvSpPr txBox="1">
            <a:spLocks noChangeArrowheads="1"/>
          </p:cNvSpPr>
          <p:nvPr/>
        </p:nvSpPr>
        <p:spPr bwMode="auto">
          <a:xfrm>
            <a:off x="1262063" y="3248025"/>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200">
                <a:solidFill>
                  <a:srgbClr val="000000"/>
                </a:solidFill>
                <a:latin typeface="宋体" panose="02010600030101010101" pitchFamily="2" charset="-122"/>
              </a:rPr>
              <a:t>或</a:t>
            </a:r>
          </a:p>
        </p:txBody>
      </p:sp>
      <p:sp>
        <p:nvSpPr>
          <p:cNvPr id="15" name="Text Box 7"/>
          <p:cNvSpPr txBox="1">
            <a:spLocks noChangeArrowheads="1"/>
          </p:cNvSpPr>
          <p:nvPr/>
        </p:nvSpPr>
        <p:spPr bwMode="auto">
          <a:xfrm>
            <a:off x="284163" y="4241800"/>
            <a:ext cx="44132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74650" indent="-37465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FF0066"/>
              </a:buClr>
              <a:buSzPct val="85000"/>
              <a:buFont typeface="Wingdings" panose="05000000000000000000" pitchFamily="2" charset="2"/>
              <a:buChar char="v"/>
            </a:pPr>
            <a:r>
              <a:rPr lang="zh-CN" altLang="en-US" sz="2200">
                <a:solidFill>
                  <a:srgbClr val="000000"/>
                </a:solidFill>
                <a:latin typeface="宋体" panose="02010600030101010101" pitchFamily="2" charset="-122"/>
              </a:rPr>
              <a:t>常用在测试模块中产生周期性的波形，作为</a:t>
            </a:r>
            <a:r>
              <a:rPr lang="zh-CN" altLang="en-US" sz="2200">
                <a:solidFill>
                  <a:srgbClr val="0000FF"/>
                </a:solidFill>
                <a:latin typeface="宋体" panose="02010600030101010101" pitchFamily="2" charset="-122"/>
              </a:rPr>
              <a:t>仿真激励</a:t>
            </a:r>
            <a:r>
              <a:rPr lang="zh-CN" altLang="en-US" sz="2200">
                <a:solidFill>
                  <a:srgbClr val="000000"/>
                </a:solidFill>
                <a:latin typeface="宋体" panose="02010600030101010101" pitchFamily="2" charset="-122"/>
              </a:rPr>
              <a:t>信号。</a:t>
            </a:r>
          </a:p>
          <a:p>
            <a:pPr algn="just">
              <a:lnSpc>
                <a:spcPct val="110000"/>
              </a:lnSpc>
              <a:buClr>
                <a:srgbClr val="FF0066"/>
              </a:buClr>
              <a:buSzPct val="85000"/>
              <a:buFont typeface="Wingdings" panose="05000000000000000000" pitchFamily="2" charset="2"/>
              <a:buChar char="v"/>
            </a:pPr>
            <a:r>
              <a:rPr lang="zh-CN" altLang="en-US" sz="2200">
                <a:solidFill>
                  <a:srgbClr val="000000"/>
                </a:solidFill>
                <a:latin typeface="宋体" panose="02010600030101010101" pitchFamily="2" charset="-122"/>
              </a:rPr>
              <a:t>常用</a:t>
            </a:r>
            <a:r>
              <a:rPr lang="en-US" altLang="zh-CN" sz="2200">
                <a:solidFill>
                  <a:srgbClr val="000000"/>
                </a:solidFill>
                <a:latin typeface="Times New Roman" panose="02020603050405020304" pitchFamily="18" charset="0"/>
              </a:rPr>
              <a:t>disable</a:t>
            </a:r>
            <a:r>
              <a:rPr lang="zh-CN" altLang="en-US" sz="2200">
                <a:solidFill>
                  <a:srgbClr val="000000"/>
                </a:solidFill>
                <a:latin typeface="宋体" panose="02010600030101010101" pitchFamily="2" charset="-122"/>
              </a:rPr>
              <a:t>语句跳出循环！</a:t>
            </a:r>
          </a:p>
        </p:txBody>
      </p:sp>
      <p:sp>
        <p:nvSpPr>
          <p:cNvPr id="16" name="Text Box 8"/>
          <p:cNvSpPr txBox="1">
            <a:spLocks noChangeArrowheads="1"/>
          </p:cNvSpPr>
          <p:nvPr/>
        </p:nvSpPr>
        <p:spPr bwMode="auto">
          <a:xfrm>
            <a:off x="1157288" y="5681663"/>
            <a:ext cx="6543675" cy="977900"/>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10000"/>
              </a:lnSpc>
              <a:spcBef>
                <a:spcPct val="2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注：不同于</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always</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语句，不能独立写在程序中，</a:t>
            </a:r>
          </a:p>
          <a:p>
            <a:pPr marL="0" marR="0" lvl="0" indent="0" defTabSz="914400" eaLnBrk="1" fontAlgn="auto" latinLnBrk="0" hangingPunct="1">
              <a:lnSpc>
                <a:spcPct val="110000"/>
              </a:lnSpc>
              <a:spcBef>
                <a:spcPct val="2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    一般用在</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initial</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语句块中！</a:t>
            </a:r>
          </a:p>
        </p:txBody>
      </p:sp>
      <p:sp>
        <p:nvSpPr>
          <p:cNvPr id="17" name="Rectangle 9"/>
          <p:cNvSpPr>
            <a:spLocks noChangeArrowheads="1"/>
          </p:cNvSpPr>
          <p:nvPr/>
        </p:nvSpPr>
        <p:spPr bwMode="auto">
          <a:xfrm>
            <a:off x="949325" y="2211388"/>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
        <p:nvSpPr>
          <p:cNvPr id="18" name="Text Box 10"/>
          <p:cNvSpPr txBox="1">
            <a:spLocks noChangeArrowheads="1"/>
          </p:cNvSpPr>
          <p:nvPr/>
        </p:nvSpPr>
        <p:spPr bwMode="auto">
          <a:xfrm>
            <a:off x="4673600" y="2087563"/>
            <a:ext cx="4419600" cy="3341687"/>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CC3300"/>
                </a:solidFill>
                <a:effectLst/>
                <a:uLnTx/>
                <a:uFillTx/>
                <a:latin typeface="Times New Roman" pitchFamily="18" charset="0"/>
              </a:rPr>
              <a:t>initial</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 : Clocking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 0;</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#10 </a:t>
            </a:r>
            <a:r>
              <a:rPr kumimoji="0" lang="en-US" altLang="zh-CN" sz="2200" b="1" i="0" u="none" strike="noStrike" kern="0" cap="none" spc="0" normalizeH="0" baseline="0" noProof="0" dirty="0">
                <a:ln>
                  <a:noFill/>
                </a:ln>
                <a:solidFill>
                  <a:srgbClr val="0000FF"/>
                </a:solidFill>
                <a:effectLst/>
                <a:uLnTx/>
                <a:uFillTx/>
                <a:latin typeface="Tahoma"/>
              </a:rPr>
              <a:t>forever</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#10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CC3300"/>
                </a:solidFill>
                <a:effectLst/>
                <a:uLnTx/>
                <a:uFillTx/>
                <a:latin typeface="Times New Roman" pitchFamily="18" charset="0"/>
              </a:rPr>
              <a:t>initial</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 : Stimulus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disable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Clocking; // </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停止时钟</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end </a:t>
            </a:r>
          </a:p>
        </p:txBody>
      </p:sp>
    </p:spTree>
    <p:extLst>
      <p:ext uri="{BB962C8B-B14F-4D97-AF65-F5344CB8AC3E}">
        <p14:creationId xmlns:p14="http://schemas.microsoft.com/office/powerpoint/2010/main" val="20608957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1+#ppt_w/2"/>
                                          </p:val>
                                        </p:tav>
                                        <p:tav tm="100000">
                                          <p:val>
                                            <p:strVal val="#ppt_x"/>
                                          </p:val>
                                        </p:tav>
                                      </p:tavLst>
                                    </p:anim>
                                    <p:anim calcmode="lin" valueType="num">
                                      <p:cBhvr additive="base">
                                        <p:cTn id="45"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nimBg="1" autoUpdateAnimBg="0"/>
      <p:bldP spid="13" grpId="0" animBg="1" autoUpdateAnimBg="0"/>
      <p:bldP spid="14" grpId="0" autoUpdateAnimBg="0"/>
      <p:bldP spid="15" grpId="0" autoUpdateAnimBg="0"/>
      <p:bldP spid="16" grpId="0" animBg="1" autoUpdateAnimBg="0"/>
      <p:bldP spid="17" grpId="0" animBg="1" autoUpdateAnimBg="0"/>
      <p:bldP spid="18"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4" name="Rectangle 3"/>
          <p:cNvSpPr txBox="1">
            <a:spLocks noChangeArrowheads="1"/>
          </p:cNvSpPr>
          <p:nvPr/>
        </p:nvSpPr>
        <p:spPr bwMode="auto">
          <a:xfrm>
            <a:off x="495300" y="1544638"/>
            <a:ext cx="82296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一、</a:t>
            </a:r>
            <a:r>
              <a:rPr lang="zh-CN" altLang="en-US" sz="2800" kern="0">
                <a:solidFill>
                  <a:srgbClr val="FF0000"/>
                </a:solidFill>
                <a:latin typeface="华文楷体" panose="02010600040101010101" pitchFamily="2" charset="-122"/>
                <a:ea typeface="华文楷体" panose="02010600040101010101" pitchFamily="2" charset="-122"/>
              </a:rPr>
              <a:t>语句的顺序执行</a:t>
            </a:r>
            <a:endParaRPr lang="zh-CN" altLang="en-US" sz="2800" kern="0">
              <a:solidFill>
                <a:srgbClr val="FF0000"/>
              </a:solidFill>
              <a:latin typeface="宋体" panose="02010600030101010101" pitchFamily="2" charset="-122"/>
            </a:endParaRPr>
          </a:p>
          <a:p>
            <a:pPr algn="just" eaLnBrk="1" hangingPunct="1">
              <a:lnSpc>
                <a:spcPct val="110000"/>
              </a:lnSpc>
            </a:pPr>
            <a:r>
              <a:rPr kumimoji="0" lang="zh-CN" altLang="en-US" sz="2600" kern="0">
                <a:latin typeface="华文新魏" panose="02010800040101010101" pitchFamily="2" charset="-122"/>
                <a:ea typeface="华文新魏" panose="02010800040101010101" pitchFamily="2" charset="-122"/>
              </a:rPr>
              <a:t>在</a:t>
            </a:r>
            <a:r>
              <a:rPr lang="zh-CN" altLang="en-US" sz="2800" kern="0">
                <a:solidFill>
                  <a:srgbClr val="0000D8"/>
                </a:solidFill>
                <a:latin typeface="华文新魏" panose="02010800040101010101" pitchFamily="2" charset="-122"/>
                <a:ea typeface="华文新魏" panose="02010800040101010101" pitchFamily="2" charset="-122"/>
              </a:rPr>
              <a:t> </a:t>
            </a:r>
            <a:r>
              <a:rPr kumimoji="0" lang="zh-CN" altLang="en-US" sz="2600" kern="0">
                <a:latin typeface="Times New Roman" panose="02020603050405020304" pitchFamily="18" charset="0"/>
                <a:ea typeface="华文新魏" panose="02010800040101010101" pitchFamily="2" charset="-122"/>
              </a:rPr>
              <a:t>“</a:t>
            </a:r>
            <a:r>
              <a:rPr kumimoji="0" lang="en-US" altLang="zh-CN" sz="2600" kern="0">
                <a:latin typeface="华文新魏" panose="02010800040101010101" pitchFamily="2" charset="-122"/>
                <a:ea typeface="华文新魏" panose="02010800040101010101" pitchFamily="2" charset="-122"/>
              </a:rPr>
              <a:t>always</a:t>
            </a:r>
            <a:r>
              <a:rPr kumimoji="0" lang="en-US" altLang="zh-CN" sz="2600" kern="0">
                <a:latin typeface="Times New Roman" panose="02020603050405020304" pitchFamily="18" charset="0"/>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模块内，逻辑按书写的</a:t>
            </a:r>
            <a:r>
              <a:rPr kumimoji="0" lang="zh-CN" altLang="en-US" sz="2600" kern="0">
                <a:solidFill>
                  <a:srgbClr val="0000FF"/>
                </a:solidFill>
                <a:latin typeface="华文新魏" panose="02010800040101010101" pitchFamily="2" charset="-122"/>
                <a:ea typeface="华文新魏" panose="02010800040101010101" pitchFamily="2" charset="-122"/>
              </a:rPr>
              <a:t>顺序</a:t>
            </a:r>
            <a:r>
              <a:rPr kumimoji="0" lang="zh-CN" altLang="en-US" sz="2600" kern="0">
                <a:latin typeface="华文新魏" panose="02010800040101010101" pitchFamily="2" charset="-122"/>
                <a:ea typeface="华文新魏" panose="02010800040101010101" pitchFamily="2" charset="-122"/>
              </a:rPr>
              <a:t>执行。</a:t>
            </a:r>
          </a:p>
          <a:p>
            <a:pPr algn="just" eaLnBrk="1" hangingPunct="1">
              <a:lnSpc>
                <a:spcPct val="110000"/>
              </a:lnSpc>
            </a:pPr>
            <a:r>
              <a:rPr kumimoji="0" lang="zh-CN" altLang="en-US" sz="2600" kern="0">
                <a:solidFill>
                  <a:srgbClr val="0000FF"/>
                </a:solidFill>
                <a:latin typeface="华文新魏" panose="02010800040101010101" pitchFamily="2" charset="-122"/>
                <a:ea typeface="华文新魏" panose="02010800040101010101" pitchFamily="2" charset="-122"/>
              </a:rPr>
              <a:t>顺序语句</a:t>
            </a:r>
            <a:r>
              <a:rPr kumimoji="0" lang="en-US" altLang="zh-CN" sz="2600" kern="0">
                <a:latin typeface="Times New Roman" panose="02020603050405020304" pitchFamily="18" charset="0"/>
                <a:ea typeface="华文新魏" panose="02010800040101010101" pitchFamily="2" charset="-122"/>
              </a:rPr>
              <a:t>——“</a:t>
            </a:r>
            <a:r>
              <a:rPr kumimoji="0" lang="en-US" altLang="zh-CN" sz="2600" kern="0">
                <a:latin typeface="华文新魏" panose="02010800040101010101" pitchFamily="2" charset="-122"/>
                <a:ea typeface="华文新魏" panose="02010800040101010101" pitchFamily="2" charset="-122"/>
              </a:rPr>
              <a:t>always</a:t>
            </a:r>
            <a:r>
              <a:rPr kumimoji="0" lang="en-US" altLang="zh-CN" sz="2600" kern="0">
                <a:latin typeface="Times New Roman" panose="02020603050405020304" pitchFamily="18" charset="0"/>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模块内的语句。</a:t>
            </a:r>
          </a:p>
          <a:p>
            <a:pPr algn="just" eaLnBrk="1" hangingPunct="1">
              <a:lnSpc>
                <a:spcPct val="110000"/>
              </a:lnSpc>
            </a:pPr>
            <a:r>
              <a:rPr kumimoji="0" lang="zh-CN" altLang="en-US" sz="2600" kern="0">
                <a:solidFill>
                  <a:srgbClr val="990000"/>
                </a:solidFill>
                <a:latin typeface="华文新魏" panose="02010800040101010101" pitchFamily="2" charset="-122"/>
                <a:ea typeface="华文新魏" panose="02010800040101010101" pitchFamily="2" charset="-122"/>
              </a:rPr>
              <a:t>在</a:t>
            </a:r>
            <a:r>
              <a:rPr lang="zh-CN" altLang="en-US" sz="2800" kern="0">
                <a:solidFill>
                  <a:srgbClr val="990000"/>
                </a:solidFill>
                <a:latin typeface="华文新魏" panose="02010800040101010101" pitchFamily="2" charset="-122"/>
                <a:ea typeface="华文新魏" panose="02010800040101010101" pitchFamily="2" charset="-122"/>
              </a:rPr>
              <a:t> </a:t>
            </a:r>
            <a:r>
              <a:rPr kumimoji="0" lang="zh-CN" altLang="en-US" sz="2600" kern="0">
                <a:solidFill>
                  <a:srgbClr val="990000"/>
                </a:solidFill>
                <a:latin typeface="Times New Roman" panose="02020603050405020304" pitchFamily="18" charset="0"/>
                <a:ea typeface="华文新魏" panose="02010800040101010101" pitchFamily="2" charset="-122"/>
              </a:rPr>
              <a:t>“</a:t>
            </a:r>
            <a:r>
              <a:rPr kumimoji="0" lang="en-US" altLang="zh-CN" sz="2600" kern="0">
                <a:solidFill>
                  <a:srgbClr val="990000"/>
                </a:solidFill>
                <a:latin typeface="华文新魏" panose="02010800040101010101" pitchFamily="2" charset="-122"/>
                <a:ea typeface="华文新魏" panose="02010800040101010101" pitchFamily="2" charset="-122"/>
              </a:rPr>
              <a:t>always</a:t>
            </a:r>
            <a:r>
              <a:rPr kumimoji="0" lang="en-US" altLang="zh-CN" sz="2600" kern="0">
                <a:solidFill>
                  <a:srgbClr val="990000"/>
                </a:solidFill>
                <a:latin typeface="Times New Roman" panose="02020603050405020304" pitchFamily="18" charset="0"/>
                <a:ea typeface="华文新魏" panose="02010800040101010101" pitchFamily="2" charset="-122"/>
              </a:rPr>
              <a:t>”</a:t>
            </a:r>
            <a:r>
              <a:rPr kumimoji="0" lang="zh-CN" altLang="en-US" sz="2600" kern="0">
                <a:solidFill>
                  <a:srgbClr val="990000"/>
                </a:solidFill>
                <a:latin typeface="华文新魏" panose="02010800040101010101" pitchFamily="2" charset="-122"/>
                <a:ea typeface="华文新魏" panose="02010800040101010101" pitchFamily="2" charset="-122"/>
              </a:rPr>
              <a:t>模块内，若随意颠倒赋值语句的书写顺序，可能导致不同的结果！</a:t>
            </a:r>
            <a:r>
              <a:rPr kumimoji="0" lang="zh-CN" altLang="en-US" sz="2600" kern="0">
                <a:latin typeface="华文新魏" panose="02010800040101010101" pitchFamily="2" charset="-122"/>
                <a:ea typeface="华文新魏" panose="02010800040101010101" pitchFamily="2" charset="-122"/>
              </a:rPr>
              <a:t>（见 </a:t>
            </a:r>
            <a:r>
              <a:rPr kumimoji="0" lang="en-US" altLang="zh-CN" sz="2600" kern="0">
                <a:latin typeface="华文新魏" panose="02010800040101010101" pitchFamily="2" charset="-122"/>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例</a:t>
            </a:r>
            <a:r>
              <a:rPr kumimoji="0" lang="en-US" altLang="zh-CN" sz="2600" kern="0">
                <a:latin typeface="华文新魏" panose="02010800040101010101" pitchFamily="2" charset="-122"/>
                <a:ea typeface="华文新魏" panose="02010800040101010101" pitchFamily="2" charset="-122"/>
              </a:rPr>
              <a:t>1]</a:t>
            </a:r>
            <a:r>
              <a:rPr kumimoji="0" lang="zh-CN" altLang="en-US" sz="2600" kern="0">
                <a:latin typeface="华文新魏" panose="02010800040101010101" pitchFamily="2" charset="-122"/>
                <a:ea typeface="华文新魏" panose="02010800040101010101" pitchFamily="2" charset="-122"/>
              </a:rPr>
              <a:t>、 </a:t>
            </a:r>
            <a:r>
              <a:rPr kumimoji="0" lang="en-US" altLang="zh-CN" sz="2600" kern="0">
                <a:latin typeface="华文新魏" panose="02010800040101010101" pitchFamily="2" charset="-122"/>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例</a:t>
            </a:r>
            <a:r>
              <a:rPr kumimoji="0" lang="en-US" altLang="zh-CN" sz="2600" kern="0">
                <a:latin typeface="华文新魏" panose="02010800040101010101" pitchFamily="2" charset="-122"/>
                <a:ea typeface="华文新魏" panose="02010800040101010101" pitchFamily="2" charset="-122"/>
              </a:rPr>
              <a:t>2]</a:t>
            </a:r>
            <a:r>
              <a:rPr kumimoji="0" lang="zh-CN" altLang="en-US" sz="2600" kern="0">
                <a:latin typeface="华文新魏" panose="02010800040101010101" pitchFamily="2" charset="-122"/>
                <a:ea typeface="华文新魏" panose="02010800040101010101" pitchFamily="2" charset="-122"/>
              </a:rPr>
              <a:t>） 。</a:t>
            </a:r>
          </a:p>
          <a:p>
            <a:pPr algn="just" eaLnBrk="1" hangingPunct="1">
              <a:lnSpc>
                <a:spcPct val="110000"/>
              </a:lnSpc>
            </a:pPr>
            <a:r>
              <a:rPr kumimoji="0" lang="zh-CN" altLang="en-US" sz="2600" kern="0">
                <a:latin typeface="华文新魏" panose="02010800040101010101" pitchFamily="2" charset="-122"/>
                <a:ea typeface="华文新魏" panose="02010800040101010101" pitchFamily="2" charset="-122"/>
              </a:rPr>
              <a:t>注意阻塞赋值语句当本语句结束时即完成赋值操作！</a:t>
            </a:r>
          </a:p>
          <a:p>
            <a:pPr algn="just" eaLnBrk="1" hangingPunct="1">
              <a:lnSpc>
                <a:spcPct val="110000"/>
              </a:lnSpc>
            </a:pPr>
            <a:endParaRPr kumimoji="0" lang="en-US" altLang="zh-CN" sz="2600" kern="0">
              <a:latin typeface="宋体" panose="02010600030101010101" pitchFamily="2" charset="-122"/>
            </a:endParaRPr>
          </a:p>
        </p:txBody>
      </p:sp>
    </p:spTree>
    <p:extLst>
      <p:ext uri="{BB962C8B-B14F-4D97-AF65-F5344CB8AC3E}">
        <p14:creationId xmlns:p14="http://schemas.microsoft.com/office/powerpoint/2010/main" val="36386306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11" name="Text Box 3"/>
          <p:cNvSpPr txBox="1">
            <a:spLocks noChangeArrowheads="1"/>
          </p:cNvSpPr>
          <p:nvPr/>
        </p:nvSpPr>
        <p:spPr bwMode="auto">
          <a:xfrm>
            <a:off x="292100" y="1196975"/>
            <a:ext cx="4130675" cy="4559300"/>
          </a:xfrm>
          <a:prstGeom prst="rect">
            <a:avLst/>
          </a:prstGeom>
          <a:solidFill>
            <a:srgbClr val="333399">
              <a:lumMod val="20000"/>
              <a:lumOff val="80000"/>
            </a:srgbClr>
          </a:solidFill>
          <a:ln w="12700">
            <a:solidFill>
              <a:srgbClr val="000000"/>
            </a:solidFill>
            <a:miter lim="800000"/>
            <a:headEnd/>
            <a:tailEnd/>
          </a:ln>
          <a:effectLst>
            <a:prstShdw prst="shdw13" dist="53882" dir="13500000">
              <a:srgbClr val="1C1C1C"/>
            </a:prstShdw>
          </a:effectLst>
        </p:spPr>
        <p:txBody>
          <a:bodyPr anchor="b">
            <a:spAutoFit/>
          </a:body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顺序执行模块</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1</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serial1</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always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panose="020B0604030504040204" pitchFamily="34" charset="0"/>
                <a:ea typeface="Tahoma" pitchFamily="34" charset="0"/>
                <a:cs typeface="Tahoma" pitchFamily="34" charset="0"/>
              </a:rPr>
              <a:t>q=~q;</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Tahoma" pitchFamily="34" charset="0"/>
                <a:cs typeface="Tahoma" pitchFamily="34" charset="0"/>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阻塞赋值</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panose="020B0604030504040204" pitchFamily="34" charset="0"/>
                <a:ea typeface="Tahoma" pitchFamily="34" charset="0"/>
                <a:cs typeface="Tahoma" pitchFamily="34" charset="0"/>
              </a:rPr>
              <a:t>a=~q;</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
        <p:nvSpPr>
          <p:cNvPr id="12" name="Text Box 4"/>
          <p:cNvSpPr txBox="1">
            <a:spLocks noChangeArrowheads="1"/>
          </p:cNvSpPr>
          <p:nvPr/>
        </p:nvSpPr>
        <p:spPr bwMode="auto">
          <a:xfrm>
            <a:off x="4787900" y="1214438"/>
            <a:ext cx="3835400" cy="4559300"/>
          </a:xfrm>
          <a:prstGeom prst="rect">
            <a:avLst/>
          </a:prstGeom>
          <a:solidFill>
            <a:srgbClr val="99CCFF"/>
          </a:solidFill>
          <a:ln w="12700">
            <a:solidFill>
              <a:srgbClr val="000000"/>
            </a:solidFill>
            <a:miter lim="800000"/>
            <a:headEnd/>
            <a:tailEnd/>
          </a:ln>
          <a:effectLst>
            <a:prstShdw prst="shdw13" dist="53882" dir="13500000">
              <a:srgbClr val="1C1C1C"/>
            </a:prstShdw>
          </a:effec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19050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顺序执行模块</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module serial2(q,a,clk);</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output q,a;</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input clk;</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reg q,a;</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always @(posedge clk)</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begin</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            </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a=~q;</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            </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q=~q;</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endmodule</a:t>
            </a:r>
          </a:p>
        </p:txBody>
      </p:sp>
      <p:sp>
        <p:nvSpPr>
          <p:cNvPr id="13" name="AutoShape 6"/>
          <p:cNvSpPr>
            <a:spLocks noChangeArrowheads="1"/>
          </p:cNvSpPr>
          <p:nvPr/>
        </p:nvSpPr>
        <p:spPr bwMode="auto">
          <a:xfrm>
            <a:off x="2111375" y="3687763"/>
            <a:ext cx="2655888" cy="323850"/>
          </a:xfrm>
          <a:prstGeom prst="wedgeRoundRectCallout">
            <a:avLst>
              <a:gd name="adj1" fmla="val -58667"/>
              <a:gd name="adj2" fmla="val 124019"/>
              <a:gd name="adj3" fmla="val 1666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对前一时刻的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4" name="AutoShape 7"/>
          <p:cNvSpPr>
            <a:spLocks noChangeArrowheads="1"/>
          </p:cNvSpPr>
          <p:nvPr/>
        </p:nvSpPr>
        <p:spPr bwMode="auto">
          <a:xfrm>
            <a:off x="2222500" y="5084763"/>
            <a:ext cx="2571750" cy="323850"/>
          </a:xfrm>
          <a:prstGeom prst="wedgeRoundRectCallout">
            <a:avLst>
              <a:gd name="adj1" fmla="val -63519"/>
              <a:gd name="adj2" fmla="val -118630"/>
              <a:gd name="adj3" fmla="val 1666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对当前时刻的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5" name="AutoShape 8"/>
          <p:cNvSpPr>
            <a:spLocks noChangeArrowheads="1"/>
          </p:cNvSpPr>
          <p:nvPr/>
        </p:nvSpPr>
        <p:spPr bwMode="auto">
          <a:xfrm>
            <a:off x="6488113" y="3695700"/>
            <a:ext cx="2655887" cy="323850"/>
          </a:xfrm>
          <a:prstGeom prst="wedgeRoundRectCallout">
            <a:avLst>
              <a:gd name="adj1" fmla="val -55977"/>
              <a:gd name="adj2" fmla="val 124019"/>
              <a:gd name="adj3" fmla="val 1666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对前一时刻的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6" name="AutoShape 9"/>
          <p:cNvSpPr>
            <a:spLocks noChangeArrowheads="1"/>
          </p:cNvSpPr>
          <p:nvPr/>
        </p:nvSpPr>
        <p:spPr bwMode="auto">
          <a:xfrm>
            <a:off x="6586538" y="4984750"/>
            <a:ext cx="2557462" cy="323850"/>
          </a:xfrm>
          <a:prstGeom prst="wedgeRoundRectCallout">
            <a:avLst>
              <a:gd name="adj1" fmla="val -45097"/>
              <a:gd name="adj2" fmla="val -107352"/>
              <a:gd name="adj3" fmla="val 16667"/>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对前一时刻的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7" name="Rectangle 10"/>
          <p:cNvSpPr>
            <a:spLocks noChangeArrowheads="1"/>
          </p:cNvSpPr>
          <p:nvPr/>
        </p:nvSpPr>
        <p:spPr bwMode="auto">
          <a:xfrm>
            <a:off x="1200150" y="5870575"/>
            <a:ext cx="2292350" cy="436563"/>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1" lang="en-US" altLang="zh-CN" sz="2000" b="1" i="0" u="none" strike="noStrike" kern="0" cap="none" spc="0" normalizeH="0" baseline="0" noProof="0" dirty="0">
                <a:ln>
                  <a:noFill/>
                </a:ln>
                <a:solidFill>
                  <a:srgbClr val="000000"/>
                </a:solidFill>
                <a:effectLst/>
                <a:uLnTx/>
                <a:uFillTx/>
                <a:latin typeface="宋体" pitchFamily="2" charset="-122"/>
                <a:ea typeface="宋体"/>
                <a:cs typeface="+mn-cs"/>
              </a:rPr>
              <a:t>a</a:t>
            </a:r>
            <a:r>
              <a:rPr kumimoji="1" lang="zh-CN" altLang="en-US" sz="2000" b="1" i="0" u="none" strike="noStrike" kern="0" cap="none" spc="0" normalizeH="0" baseline="0" noProof="0" dirty="0">
                <a:ln>
                  <a:noFill/>
                </a:ln>
                <a:solidFill>
                  <a:srgbClr val="000000"/>
                </a:solidFill>
                <a:effectLst/>
                <a:uLnTx/>
                <a:uFillTx/>
                <a:latin typeface="宋体" pitchFamily="2" charset="-122"/>
                <a:ea typeface="宋体"/>
                <a:cs typeface="+mn-cs"/>
              </a:rPr>
              <a:t>和</a:t>
            </a:r>
            <a:r>
              <a:rPr kumimoji="1" lang="en-US" altLang="zh-CN" sz="2000" b="1" i="0" u="none" strike="noStrike" kern="0" cap="none" spc="0" normalizeH="0" baseline="0" noProof="0" dirty="0">
                <a:ln>
                  <a:noFill/>
                </a:ln>
                <a:solidFill>
                  <a:srgbClr val="000000"/>
                </a:solidFill>
                <a:effectLst/>
                <a:uLnTx/>
                <a:uFillTx/>
                <a:latin typeface="宋体" pitchFamily="2" charset="-122"/>
                <a:ea typeface="宋体"/>
                <a:cs typeface="+mn-cs"/>
              </a:rPr>
              <a:t>q</a:t>
            </a:r>
            <a:r>
              <a:rPr kumimoji="1" lang="zh-CN" altLang="en-US" sz="2000" b="1" i="0" u="none" strike="noStrike" kern="0" cap="none" spc="0" normalizeH="0" baseline="0" noProof="0" dirty="0">
                <a:ln>
                  <a:noFill/>
                </a:ln>
                <a:solidFill>
                  <a:srgbClr val="000000"/>
                </a:solidFill>
                <a:effectLst/>
                <a:uLnTx/>
                <a:uFillTx/>
                <a:latin typeface="宋体" pitchFamily="2" charset="-122"/>
                <a:ea typeface="宋体"/>
                <a:cs typeface="+mn-cs"/>
              </a:rPr>
              <a:t>的波形反相！</a:t>
            </a:r>
          </a:p>
        </p:txBody>
      </p:sp>
      <p:sp>
        <p:nvSpPr>
          <p:cNvPr id="18" name="Rectangle 11"/>
          <p:cNvSpPr>
            <a:spLocks noChangeArrowheads="1"/>
          </p:cNvSpPr>
          <p:nvPr/>
        </p:nvSpPr>
        <p:spPr bwMode="auto">
          <a:xfrm>
            <a:off x="5295900" y="5894388"/>
            <a:ext cx="2808288" cy="436562"/>
          </a:xfrm>
          <a:prstGeom prst="rect">
            <a:avLst/>
          </a:prstGeom>
          <a:solidFill>
            <a:srgbClr val="FFFFDD"/>
          </a:solidFill>
          <a:ln w="9525">
            <a:solidFill>
              <a:srgbClr val="000000"/>
            </a:solidFill>
            <a:miter lim="800000"/>
            <a:headEnd/>
            <a:tailEnd/>
          </a:ln>
          <a:effectLst>
            <a:outerShdw dist="107763" dir="2700000" algn="ctr" rotWithShape="0">
              <a:srgbClr val="1C1C1C"/>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1" lang="en-US" altLang="zh-CN" sz="2000" b="1" i="0" u="none" strike="noStrike" kern="0" cap="none" spc="0" normalizeH="0" baseline="0" noProof="0">
                <a:ln>
                  <a:noFill/>
                </a:ln>
                <a:solidFill>
                  <a:srgbClr val="000000"/>
                </a:solidFill>
                <a:effectLst/>
                <a:uLnTx/>
                <a:uFillTx/>
                <a:latin typeface="宋体" pitchFamily="2" charset="-122"/>
              </a:rPr>
              <a:t>a</a:t>
            </a:r>
            <a:r>
              <a:rPr kumimoji="1" lang="zh-CN" altLang="en-US" sz="2000" b="1" i="0" u="none" strike="noStrike" kern="0" cap="none" spc="0" normalizeH="0" baseline="0" noProof="0">
                <a:ln>
                  <a:noFill/>
                </a:ln>
                <a:solidFill>
                  <a:srgbClr val="000000"/>
                </a:solidFill>
                <a:effectLst/>
                <a:uLnTx/>
                <a:uFillTx/>
                <a:latin typeface="宋体" pitchFamily="2" charset="-122"/>
              </a:rPr>
              <a:t>和</a:t>
            </a:r>
            <a:r>
              <a:rPr kumimoji="1" lang="en-US" altLang="zh-CN" sz="2000" b="1" i="0" u="none" strike="noStrike" kern="0" cap="none" spc="0" normalizeH="0" baseline="0" noProof="0">
                <a:ln>
                  <a:noFill/>
                </a:ln>
                <a:solidFill>
                  <a:srgbClr val="000000"/>
                </a:solidFill>
                <a:effectLst/>
                <a:uLnTx/>
                <a:uFillTx/>
                <a:latin typeface="宋体" pitchFamily="2" charset="-122"/>
              </a:rPr>
              <a:t>q</a:t>
            </a:r>
            <a:r>
              <a:rPr kumimoji="1" lang="zh-CN" altLang="en-US" sz="2000" b="1" i="0" u="none" strike="noStrike" kern="0" cap="none" spc="0" normalizeH="0" baseline="0" noProof="0">
                <a:ln>
                  <a:noFill/>
                </a:ln>
                <a:solidFill>
                  <a:srgbClr val="000000"/>
                </a:solidFill>
                <a:effectLst/>
                <a:uLnTx/>
                <a:uFillTx/>
                <a:latin typeface="宋体" pitchFamily="2" charset="-122"/>
              </a:rPr>
              <a:t>的波形完全相同！</a:t>
            </a:r>
          </a:p>
        </p:txBody>
      </p:sp>
    </p:spTree>
    <p:extLst>
      <p:ext uri="{BB962C8B-B14F-4D97-AF65-F5344CB8AC3E}">
        <p14:creationId xmlns:p14="http://schemas.microsoft.com/office/powerpoint/2010/main" val="41194089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11" name="Rectangle 6"/>
          <p:cNvSpPr>
            <a:spLocks noChangeArrowheads="1"/>
          </p:cNvSpPr>
          <p:nvPr/>
        </p:nvSpPr>
        <p:spPr bwMode="auto">
          <a:xfrm>
            <a:off x="3509963" y="2771775"/>
            <a:ext cx="180975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serial1.vwf</a:t>
            </a:r>
          </a:p>
        </p:txBody>
      </p:sp>
      <p:graphicFrame>
        <p:nvGraphicFramePr>
          <p:cNvPr id="12" name="Object 8"/>
          <p:cNvGraphicFramePr>
            <a:graphicFrameLocks noChangeAspect="1"/>
          </p:cNvGraphicFramePr>
          <p:nvPr/>
        </p:nvGraphicFramePr>
        <p:xfrm>
          <a:off x="111125" y="1252538"/>
          <a:ext cx="8918575" cy="1417637"/>
        </p:xfrm>
        <a:graphic>
          <a:graphicData uri="http://schemas.openxmlformats.org/presentationml/2006/ole">
            <mc:AlternateContent xmlns:mc="http://schemas.openxmlformats.org/markup-compatibility/2006">
              <mc:Choice xmlns:v="urn:schemas-microsoft-com:vml" Requires="v">
                <p:oleObj spid="_x0000_s11265" name="位图图像" r:id="rId4" imgW="6771429" imgH="1076475" progId="Paint.Picture">
                  <p:embed/>
                </p:oleObj>
              </mc:Choice>
              <mc:Fallback>
                <p:oleObj name="位图图像" r:id="rId4" imgW="6771429" imgH="1076475" progId="Paint.Picture">
                  <p:embed/>
                  <p:pic>
                    <p:nvPicPr>
                      <p:cNvPr id="921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252538"/>
                        <a:ext cx="8918575"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
          <p:cNvGraphicFramePr>
            <a:graphicFrameLocks noChangeAspect="1"/>
          </p:cNvGraphicFramePr>
          <p:nvPr/>
        </p:nvGraphicFramePr>
        <p:xfrm>
          <a:off x="36513" y="3813175"/>
          <a:ext cx="8964612" cy="1400175"/>
        </p:xfrm>
        <a:graphic>
          <a:graphicData uri="http://schemas.openxmlformats.org/presentationml/2006/ole">
            <mc:AlternateContent xmlns:mc="http://schemas.openxmlformats.org/markup-compatibility/2006">
              <mc:Choice xmlns:v="urn:schemas-microsoft-com:vml" Requires="v">
                <p:oleObj spid="_x0000_s11266" name="位图图像" r:id="rId6" imgW="6771429" imgH="1057423" progId="Paint.Picture">
                  <p:embed/>
                </p:oleObj>
              </mc:Choice>
              <mc:Fallback>
                <p:oleObj name="位图图像" r:id="rId6" imgW="6771429" imgH="1057423" progId="Paint.Picture">
                  <p:embed/>
                  <p:pic>
                    <p:nvPicPr>
                      <p:cNvPr id="9219"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3" y="3813175"/>
                        <a:ext cx="8964612"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1"/>
          <p:cNvSpPr>
            <a:spLocks noChangeArrowheads="1"/>
          </p:cNvSpPr>
          <p:nvPr/>
        </p:nvSpPr>
        <p:spPr bwMode="auto">
          <a:xfrm>
            <a:off x="3468688" y="5353050"/>
            <a:ext cx="180975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serial2.vwf</a:t>
            </a:r>
          </a:p>
        </p:txBody>
      </p:sp>
      <p:sp>
        <p:nvSpPr>
          <p:cNvPr id="15" name="AutoShape 12"/>
          <p:cNvSpPr>
            <a:spLocks noChangeArrowheads="1"/>
          </p:cNvSpPr>
          <p:nvPr/>
        </p:nvSpPr>
        <p:spPr bwMode="auto">
          <a:xfrm>
            <a:off x="6354763" y="2752725"/>
            <a:ext cx="1412875" cy="614363"/>
          </a:xfrm>
          <a:prstGeom prst="wedgeRoundRectCallout">
            <a:avLst>
              <a:gd name="adj1" fmla="val -72921"/>
              <a:gd name="adj2" fmla="val -7480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000000"/>
                </a:solidFill>
                <a:latin typeface="宋体" panose="02010600030101010101" pitchFamily="2" charset="-122"/>
              </a:rPr>
              <a:t>a</a:t>
            </a:r>
            <a:r>
              <a:rPr kumimoji="1" lang="zh-CN" altLang="en-US" sz="2000">
                <a:solidFill>
                  <a:srgbClr val="000000"/>
                </a:solidFill>
                <a:latin typeface="宋体" panose="02010600030101010101" pitchFamily="2" charset="-122"/>
              </a:rPr>
              <a:t>和</a:t>
            </a:r>
            <a:r>
              <a:rPr kumimoji="1" lang="en-US" altLang="zh-CN" sz="2000">
                <a:solidFill>
                  <a:srgbClr val="000000"/>
                </a:solidFill>
                <a:latin typeface="宋体" panose="02010600030101010101" pitchFamily="2" charset="-122"/>
              </a:rPr>
              <a:t>q</a:t>
            </a:r>
            <a:r>
              <a:rPr kumimoji="1" lang="zh-CN" altLang="en-US" sz="2000">
                <a:solidFill>
                  <a:srgbClr val="000000"/>
                </a:solidFill>
                <a:latin typeface="宋体" panose="02010600030101010101" pitchFamily="2" charset="-122"/>
              </a:rPr>
              <a:t>的波形反相！</a:t>
            </a:r>
          </a:p>
        </p:txBody>
      </p:sp>
      <p:sp>
        <p:nvSpPr>
          <p:cNvPr id="16" name="AutoShape 13"/>
          <p:cNvSpPr>
            <a:spLocks noChangeArrowheads="1"/>
          </p:cNvSpPr>
          <p:nvPr/>
        </p:nvSpPr>
        <p:spPr bwMode="auto">
          <a:xfrm>
            <a:off x="6281738" y="5356225"/>
            <a:ext cx="1652587" cy="657225"/>
          </a:xfrm>
          <a:prstGeom prst="wedgeRoundRectCallout">
            <a:avLst>
              <a:gd name="adj1" fmla="val -50384"/>
              <a:gd name="adj2" fmla="val -79227"/>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000000"/>
                </a:solidFill>
                <a:latin typeface="宋体" panose="02010600030101010101" pitchFamily="2" charset="-122"/>
              </a:rPr>
              <a:t>a</a:t>
            </a:r>
            <a:r>
              <a:rPr kumimoji="1" lang="zh-CN" altLang="en-US" sz="2000">
                <a:solidFill>
                  <a:srgbClr val="000000"/>
                </a:solidFill>
                <a:latin typeface="宋体" panose="02010600030101010101" pitchFamily="2" charset="-122"/>
              </a:rPr>
              <a:t>和</a:t>
            </a:r>
            <a:r>
              <a:rPr kumimoji="1" lang="en-US" altLang="zh-CN" sz="2000">
                <a:solidFill>
                  <a:srgbClr val="000000"/>
                </a:solidFill>
                <a:latin typeface="宋体" panose="02010600030101010101" pitchFamily="2" charset="-122"/>
              </a:rPr>
              <a:t>q</a:t>
            </a:r>
            <a:r>
              <a:rPr kumimoji="1" lang="zh-CN" altLang="en-US" sz="2000">
                <a:solidFill>
                  <a:srgbClr val="000000"/>
                </a:solidFill>
                <a:latin typeface="宋体" panose="02010600030101010101" pitchFamily="2" charset="-122"/>
              </a:rPr>
              <a:t>的波形完全一样！</a:t>
            </a:r>
          </a:p>
        </p:txBody>
      </p:sp>
      <p:sp>
        <p:nvSpPr>
          <p:cNvPr id="17" name="AutoShape 14"/>
          <p:cNvSpPr>
            <a:spLocks noChangeArrowheads="1"/>
          </p:cNvSpPr>
          <p:nvPr/>
        </p:nvSpPr>
        <p:spPr bwMode="auto">
          <a:xfrm>
            <a:off x="1981200" y="2946400"/>
            <a:ext cx="1095375" cy="619125"/>
          </a:xfrm>
          <a:prstGeom prst="wedgeRoundRectCallout">
            <a:avLst>
              <a:gd name="adj1" fmla="val 59708"/>
              <a:gd name="adj2" fmla="val -10615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19050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buClr>
                <a:srgbClr val="FF0000"/>
              </a:buClr>
              <a:buSzPct val="80000"/>
              <a:buFont typeface="Wingdings" panose="05000000000000000000" pitchFamily="2" charset="2"/>
              <a:buNone/>
            </a:pPr>
            <a:r>
              <a:rPr lang="en-US" altLang="zh-CN" sz="2000">
                <a:solidFill>
                  <a:srgbClr val="FF0066"/>
                </a:solidFill>
                <a:latin typeface="Times New Roman" panose="02020603050405020304" pitchFamily="18" charset="0"/>
              </a:rPr>
              <a:t>q=~q;</a:t>
            </a:r>
            <a:r>
              <a:rPr lang="en-US" altLang="zh-CN" sz="2000">
                <a:solidFill>
                  <a:srgbClr val="000000"/>
                </a:solidFill>
                <a:latin typeface="Times New Roman" panose="02020603050405020304" pitchFamily="18" charset="0"/>
              </a:rPr>
              <a:t>             </a:t>
            </a:r>
            <a:r>
              <a:rPr lang="en-US" altLang="zh-CN" sz="2000">
                <a:solidFill>
                  <a:srgbClr val="FF0066"/>
                </a:solidFill>
                <a:latin typeface="Times New Roman" panose="02020603050405020304" pitchFamily="18" charset="0"/>
              </a:rPr>
              <a:t>a=~q;</a:t>
            </a:r>
          </a:p>
        </p:txBody>
      </p:sp>
      <p:sp>
        <p:nvSpPr>
          <p:cNvPr id="18" name="AutoShape 15"/>
          <p:cNvSpPr>
            <a:spLocks noChangeArrowheads="1"/>
          </p:cNvSpPr>
          <p:nvPr/>
        </p:nvSpPr>
        <p:spPr bwMode="auto">
          <a:xfrm>
            <a:off x="1963738" y="5348288"/>
            <a:ext cx="1095375" cy="619125"/>
          </a:xfrm>
          <a:prstGeom prst="wedgeRoundRectCallout">
            <a:avLst>
              <a:gd name="adj1" fmla="val 59708"/>
              <a:gd name="adj2" fmla="val -106153"/>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19050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buClr>
                <a:srgbClr val="FF0000"/>
              </a:buClr>
              <a:buSzPct val="80000"/>
              <a:buFont typeface="Wingdings" panose="05000000000000000000" pitchFamily="2" charset="2"/>
              <a:buNone/>
            </a:pPr>
            <a:r>
              <a:rPr lang="en-US" altLang="zh-CN" sz="2000">
                <a:solidFill>
                  <a:srgbClr val="FF0066"/>
                </a:solidFill>
                <a:latin typeface="Times New Roman" panose="02020603050405020304" pitchFamily="18" charset="0"/>
              </a:rPr>
              <a:t>a=~q;</a:t>
            </a:r>
            <a:r>
              <a:rPr lang="en-US" altLang="zh-CN" sz="2000">
                <a:solidFill>
                  <a:srgbClr val="000000"/>
                </a:solidFill>
                <a:latin typeface="Times New Roman" panose="02020603050405020304" pitchFamily="18" charset="0"/>
              </a:rPr>
              <a:t>             </a:t>
            </a:r>
            <a:r>
              <a:rPr lang="en-US" altLang="zh-CN" sz="2000">
                <a:solidFill>
                  <a:srgbClr val="FF0066"/>
                </a:solidFill>
                <a:latin typeface="Times New Roman" panose="02020603050405020304" pitchFamily="18" charset="0"/>
              </a:rPr>
              <a:t>q=~q;</a:t>
            </a:r>
          </a:p>
        </p:txBody>
      </p:sp>
    </p:spTree>
    <p:extLst>
      <p:ext uri="{BB962C8B-B14F-4D97-AF65-F5344CB8AC3E}">
        <p14:creationId xmlns:p14="http://schemas.microsoft.com/office/powerpoint/2010/main" val="35538793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8" name="Rectangle 3"/>
          <p:cNvSpPr txBox="1">
            <a:spLocks noChangeArrowheads="1"/>
          </p:cNvSpPr>
          <p:nvPr/>
        </p:nvSpPr>
        <p:spPr bwMode="auto">
          <a:xfrm>
            <a:off x="446088" y="738188"/>
            <a:ext cx="841851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cs typeface="Tahoma" panose="020B0604030504040204" pitchFamily="34" charset="0"/>
              </a:rPr>
              <a:t>二、</a:t>
            </a:r>
            <a:r>
              <a:rPr lang="zh-CN" altLang="en-US" sz="2800" kern="0">
                <a:solidFill>
                  <a:srgbClr val="FF0000"/>
                </a:solidFill>
                <a:ea typeface="华文楷体" panose="02010600040101010101" pitchFamily="2" charset="-122"/>
                <a:cs typeface="Tahoma" panose="020B0604030504040204" pitchFamily="34" charset="0"/>
              </a:rPr>
              <a:t>语句的并行执行</a:t>
            </a:r>
            <a:endParaRPr lang="zh-CN" altLang="en-US" sz="2800" kern="0">
              <a:solidFill>
                <a:srgbClr val="FF0000"/>
              </a:solidFill>
              <a:cs typeface="Tahoma" panose="020B0604030504040204" pitchFamily="34" charset="0"/>
            </a:endParaRPr>
          </a:p>
          <a:p>
            <a:pPr algn="just" eaLnBrk="1" hangingPunct="1">
              <a:lnSpc>
                <a:spcPct val="110000"/>
              </a:lnSpc>
            </a:pPr>
            <a:r>
              <a:rPr kumimoji="0" lang="zh-CN" altLang="en-US" kern="0">
                <a:ea typeface="华文新魏" panose="02010800040101010101" pitchFamily="2" charset="-122"/>
              </a:rPr>
              <a:t>“</a:t>
            </a:r>
            <a:r>
              <a:rPr kumimoji="0" lang="en-US" altLang="zh-CN" kern="0">
                <a:cs typeface="Tahoma" panose="020B0604030504040204" pitchFamily="34" charset="0"/>
              </a:rPr>
              <a:t>always”</a:t>
            </a:r>
            <a:r>
              <a:rPr kumimoji="0" lang="zh-CN" altLang="en-US" kern="0">
                <a:ea typeface="华文新魏" panose="02010800040101010101" pitchFamily="2" charset="-122"/>
              </a:rPr>
              <a:t>模块、“</a:t>
            </a:r>
            <a:r>
              <a:rPr kumimoji="0" lang="en-US" altLang="zh-CN" kern="0">
                <a:cs typeface="Tahoma" panose="020B0604030504040204" pitchFamily="34" charset="0"/>
              </a:rPr>
              <a:t>assign”</a:t>
            </a:r>
            <a:r>
              <a:rPr kumimoji="0" lang="zh-CN" altLang="en-US" kern="0">
                <a:ea typeface="华文新魏" panose="02010800040101010101" pitchFamily="2" charset="-122"/>
              </a:rPr>
              <a:t>语句、实例元件都是</a:t>
            </a:r>
            <a:r>
              <a:rPr kumimoji="0" lang="zh-CN" altLang="en-US" sz="2800" kern="0">
                <a:solidFill>
                  <a:srgbClr val="FF0000"/>
                </a:solidFill>
                <a:ea typeface="华文新魏" panose="02010800040101010101" pitchFamily="2" charset="-122"/>
              </a:rPr>
              <a:t>同时（即并行）执行的</a:t>
            </a:r>
            <a:r>
              <a:rPr kumimoji="0" lang="zh-CN" altLang="en-US" kern="0">
                <a:ea typeface="华文新魏" panose="02010800040101010101" pitchFamily="2" charset="-122"/>
              </a:rPr>
              <a:t>！</a:t>
            </a:r>
          </a:p>
          <a:p>
            <a:pPr algn="just" eaLnBrk="1" hangingPunct="1">
              <a:lnSpc>
                <a:spcPct val="110000"/>
              </a:lnSpc>
            </a:pPr>
            <a:r>
              <a:rPr kumimoji="0" lang="zh-CN" altLang="en-US" kern="0">
                <a:ea typeface="华文新魏" panose="02010800040101010101" pitchFamily="2" charset="-122"/>
              </a:rPr>
              <a:t>它们在程序中的先后顺序对结果并没有影响。</a:t>
            </a:r>
          </a:p>
          <a:p>
            <a:pPr algn="just" eaLnBrk="1" hangingPunct="1">
              <a:lnSpc>
                <a:spcPct val="110000"/>
              </a:lnSpc>
            </a:pPr>
            <a:r>
              <a:rPr kumimoji="0" lang="zh-CN" altLang="en-US" kern="0">
                <a:ea typeface="华文新魏" panose="02010800040101010101" pitchFamily="2" charset="-122"/>
              </a:rPr>
              <a:t>下面 </a:t>
            </a:r>
            <a:r>
              <a:rPr kumimoji="0" lang="en-US" altLang="zh-CN" kern="0">
                <a:cs typeface="Tahoma" panose="020B0604030504040204" pitchFamily="34" charset="0"/>
              </a:rPr>
              <a:t>[</a:t>
            </a:r>
            <a:r>
              <a:rPr kumimoji="0" lang="zh-CN" altLang="en-US" kern="0">
                <a:ea typeface="华文新魏" panose="02010800040101010101" pitchFamily="2" charset="-122"/>
              </a:rPr>
              <a:t>例</a:t>
            </a:r>
            <a:r>
              <a:rPr kumimoji="0" lang="en-US" altLang="zh-CN" kern="0">
                <a:cs typeface="Tahoma" panose="020B0604030504040204" pitchFamily="34" charset="0"/>
              </a:rPr>
              <a:t>3]</a:t>
            </a:r>
            <a:r>
              <a:rPr kumimoji="0" lang="zh-CN" altLang="en-US" kern="0">
                <a:ea typeface="华文新魏" panose="02010800040101010101" pitchFamily="2" charset="-122"/>
              </a:rPr>
              <a:t>、</a:t>
            </a:r>
            <a:r>
              <a:rPr kumimoji="0" lang="en-US" altLang="zh-CN" kern="0">
                <a:cs typeface="Tahoma" panose="020B0604030504040204" pitchFamily="34" charset="0"/>
              </a:rPr>
              <a:t>[</a:t>
            </a:r>
            <a:r>
              <a:rPr kumimoji="0" lang="zh-CN" altLang="en-US" kern="0">
                <a:ea typeface="华文新魏" panose="02010800040101010101" pitchFamily="2" charset="-122"/>
              </a:rPr>
              <a:t>例</a:t>
            </a:r>
            <a:r>
              <a:rPr kumimoji="0" lang="en-US" altLang="zh-CN" kern="0">
                <a:cs typeface="Tahoma" panose="020B0604030504040204" pitchFamily="34" charset="0"/>
              </a:rPr>
              <a:t>4]</a:t>
            </a:r>
            <a:r>
              <a:rPr kumimoji="0" lang="zh-CN" altLang="en-US" kern="0">
                <a:ea typeface="华文新魏" panose="02010800040101010101" pitchFamily="2" charset="-122"/>
              </a:rPr>
              <a:t>将两条赋值语句分别放在两个“</a:t>
            </a:r>
            <a:r>
              <a:rPr kumimoji="0" lang="en-US" altLang="zh-CN" kern="0">
                <a:cs typeface="Tahoma" panose="020B0604030504040204" pitchFamily="34" charset="0"/>
              </a:rPr>
              <a:t>always”</a:t>
            </a:r>
            <a:r>
              <a:rPr kumimoji="0" lang="zh-CN" altLang="en-US" kern="0">
                <a:ea typeface="华文新魏" panose="02010800040101010101" pitchFamily="2" charset="-122"/>
              </a:rPr>
              <a:t>模块中，尽管两个“</a:t>
            </a:r>
            <a:r>
              <a:rPr kumimoji="0" lang="en-US" altLang="zh-CN" kern="0">
                <a:cs typeface="Tahoma" panose="020B0604030504040204" pitchFamily="34" charset="0"/>
              </a:rPr>
              <a:t>always”</a:t>
            </a:r>
            <a:r>
              <a:rPr kumimoji="0" lang="zh-CN" altLang="en-US" kern="0">
                <a:ea typeface="华文新魏" panose="02010800040101010101" pitchFamily="2" charset="-122"/>
              </a:rPr>
              <a:t>模块顺序相反，但仿真波形完全相同，同</a:t>
            </a:r>
            <a:r>
              <a:rPr kumimoji="0" lang="en-US" altLang="zh-CN" kern="0">
                <a:cs typeface="Tahoma" panose="020B0604030504040204" pitchFamily="34" charset="0"/>
              </a:rPr>
              <a:t>[</a:t>
            </a:r>
            <a:r>
              <a:rPr kumimoji="0" lang="zh-CN" altLang="en-US" kern="0">
                <a:ea typeface="华文新魏" panose="02010800040101010101" pitchFamily="2" charset="-122"/>
              </a:rPr>
              <a:t>例</a:t>
            </a:r>
            <a:r>
              <a:rPr kumimoji="0" lang="en-US" altLang="zh-CN" kern="0">
                <a:cs typeface="Tahoma" panose="020B0604030504040204" pitchFamily="34" charset="0"/>
              </a:rPr>
              <a:t>2] ——q</a:t>
            </a:r>
            <a:r>
              <a:rPr kumimoji="0" lang="zh-CN" altLang="en-US" kern="0">
                <a:ea typeface="华文新魏" panose="02010800040101010101" pitchFamily="2" charset="-122"/>
              </a:rPr>
              <a:t>和</a:t>
            </a:r>
            <a:r>
              <a:rPr kumimoji="0" lang="en-US" altLang="zh-CN" kern="0">
                <a:cs typeface="Tahoma" panose="020B0604030504040204" pitchFamily="34" charset="0"/>
              </a:rPr>
              <a:t>a</a:t>
            </a:r>
            <a:r>
              <a:rPr kumimoji="0" lang="zh-CN" altLang="en-US" kern="0">
                <a:ea typeface="华文新魏" panose="02010800040101010101" pitchFamily="2" charset="-122"/>
              </a:rPr>
              <a:t>的波形完全一样。</a:t>
            </a:r>
          </a:p>
        </p:txBody>
      </p:sp>
      <p:graphicFrame>
        <p:nvGraphicFramePr>
          <p:cNvPr id="9" name="Object 4"/>
          <p:cNvGraphicFramePr>
            <a:graphicFrameLocks noChangeAspect="1"/>
          </p:cNvGraphicFramePr>
          <p:nvPr/>
        </p:nvGraphicFramePr>
        <p:xfrm>
          <a:off x="768350" y="4162425"/>
          <a:ext cx="7378700" cy="1912938"/>
        </p:xfrm>
        <a:graphic>
          <a:graphicData uri="http://schemas.openxmlformats.org/presentationml/2006/ole">
            <mc:AlternateContent xmlns:mc="http://schemas.openxmlformats.org/markup-compatibility/2006">
              <mc:Choice xmlns:v="urn:schemas-microsoft-com:vml" Requires="v">
                <p:oleObj spid="_x0000_s12289" name="位图图像" r:id="rId4" imgW="5877745" imgH="1523810" progId="Paint.Picture">
                  <p:embed/>
                </p:oleObj>
              </mc:Choice>
              <mc:Fallback>
                <p:oleObj name="位图图像" r:id="rId4" imgW="5877745" imgH="1523810" progId="Paint.Picture">
                  <p:embed/>
                  <p:pic>
                    <p:nvPicPr>
                      <p:cNvPr id="20695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50" y="4162425"/>
                        <a:ext cx="7378700" cy="191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5"/>
          <p:cNvSpPr>
            <a:spLocks noChangeArrowheads="1"/>
          </p:cNvSpPr>
          <p:nvPr/>
        </p:nvSpPr>
        <p:spPr bwMode="auto">
          <a:xfrm>
            <a:off x="3554413" y="6276975"/>
            <a:ext cx="180975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parall1.vwf</a:t>
            </a:r>
          </a:p>
        </p:txBody>
      </p:sp>
      <p:sp>
        <p:nvSpPr>
          <p:cNvPr id="11" name="AutoShape 6"/>
          <p:cNvSpPr>
            <a:spLocks noChangeArrowheads="1"/>
          </p:cNvSpPr>
          <p:nvPr/>
        </p:nvSpPr>
        <p:spPr bwMode="auto">
          <a:xfrm>
            <a:off x="5826125" y="4878388"/>
            <a:ext cx="2655888" cy="323850"/>
          </a:xfrm>
          <a:prstGeom prst="wedgeRoundRectCallout">
            <a:avLst>
              <a:gd name="adj1" fmla="val -57532"/>
              <a:gd name="adj2" fmla="val 180884"/>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方正姚体" panose="02010601030101010101" pitchFamily="2" charset="-122"/>
                <a:ea typeface="方正姚体" panose="02010601030101010101" pitchFamily="2" charset="-122"/>
              </a:rPr>
              <a:t>对前一时刻的</a:t>
            </a:r>
            <a:r>
              <a:rPr lang="en-US" altLang="zh-CN" sz="1800">
                <a:solidFill>
                  <a:srgbClr val="000000"/>
                </a:solidFill>
                <a:latin typeface="方正姚体" panose="02010601030101010101" pitchFamily="2" charset="-122"/>
                <a:ea typeface="方正姚体" panose="02010601030101010101" pitchFamily="2" charset="-122"/>
              </a:rPr>
              <a:t>q</a:t>
            </a:r>
            <a:r>
              <a:rPr lang="zh-CN" altLang="en-US" sz="1800">
                <a:solidFill>
                  <a:srgbClr val="000000"/>
                </a:solidFill>
                <a:latin typeface="方正姚体" panose="02010601030101010101" pitchFamily="2" charset="-122"/>
                <a:ea typeface="方正姚体" panose="02010601030101010101" pitchFamily="2" charset="-122"/>
              </a:rPr>
              <a:t>值取反</a:t>
            </a:r>
          </a:p>
        </p:txBody>
      </p:sp>
      <p:sp>
        <p:nvSpPr>
          <p:cNvPr id="12" name="AutoShape 7"/>
          <p:cNvSpPr>
            <a:spLocks noChangeArrowheads="1"/>
          </p:cNvSpPr>
          <p:nvPr/>
        </p:nvSpPr>
        <p:spPr bwMode="auto">
          <a:xfrm>
            <a:off x="5405438" y="6251575"/>
            <a:ext cx="2557462" cy="323850"/>
          </a:xfrm>
          <a:prstGeom prst="wedgeRoundRectCallout">
            <a:avLst>
              <a:gd name="adj1" fmla="val -41806"/>
              <a:gd name="adj2" fmla="val -154903"/>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方正姚体" panose="02010601030101010101" pitchFamily="2" charset="-122"/>
                <a:ea typeface="方正姚体" panose="02010601030101010101" pitchFamily="2" charset="-122"/>
              </a:rPr>
              <a:t>对前一时刻的</a:t>
            </a:r>
            <a:r>
              <a:rPr lang="en-US" altLang="zh-CN" sz="1800">
                <a:solidFill>
                  <a:srgbClr val="000000"/>
                </a:solidFill>
                <a:latin typeface="方正姚体" panose="02010601030101010101" pitchFamily="2" charset="-122"/>
                <a:ea typeface="方正姚体" panose="02010601030101010101" pitchFamily="2" charset="-122"/>
              </a:rPr>
              <a:t>q</a:t>
            </a:r>
            <a:r>
              <a:rPr lang="zh-CN" altLang="en-US" sz="1800">
                <a:solidFill>
                  <a:srgbClr val="000000"/>
                </a:solidFill>
                <a:latin typeface="方正姚体" panose="02010601030101010101" pitchFamily="2" charset="-122"/>
                <a:ea typeface="方正姚体" panose="02010601030101010101" pitchFamily="2" charset="-122"/>
              </a:rPr>
              <a:t>值取反</a:t>
            </a:r>
          </a:p>
        </p:txBody>
      </p:sp>
    </p:spTree>
    <p:extLst>
      <p:ext uri="{BB962C8B-B14F-4D97-AF65-F5344CB8AC3E}">
        <p14:creationId xmlns:p14="http://schemas.microsoft.com/office/powerpoint/2010/main" val="10984676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nimBg="1" autoUpdateAnimBg="0"/>
      <p:bldP spid="12"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5" name="Text Box 3"/>
          <p:cNvSpPr txBox="1">
            <a:spLocks noChangeArrowheads="1"/>
          </p:cNvSpPr>
          <p:nvPr/>
        </p:nvSpPr>
        <p:spPr bwMode="auto">
          <a:xfrm>
            <a:off x="439738" y="1182688"/>
            <a:ext cx="3835400" cy="5114925"/>
          </a:xfrm>
          <a:prstGeom prst="rect">
            <a:avLst/>
          </a:prstGeom>
          <a:solidFill>
            <a:srgbClr val="99CCFF"/>
          </a:solidFill>
          <a:ln w="12700">
            <a:solidFill>
              <a:srgbClr val="000000"/>
            </a:solidFill>
            <a:miter lim="800000"/>
            <a:headEnd/>
            <a:tailEnd/>
          </a:ln>
          <a:effectLst>
            <a:prstShdw prst="shdw13" dist="53882" dir="13500000">
              <a:srgbClr val="1C1C1C"/>
            </a:prstShdw>
          </a:effectLst>
        </p:spPr>
        <p:txBody>
          <a:bodyPr anchor="b">
            <a:spAutoFit/>
          </a:body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3</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并行执行模块</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1</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parall1</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ahoma"/>
              </a:rPr>
              <a:t>           </a:t>
            </a:r>
            <a:r>
              <a:rPr kumimoji="0" lang="en-US" altLang="zh-CN" sz="2400" b="1" i="0" u="none" strike="noStrike" kern="0" cap="none" spc="0" normalizeH="0" baseline="0" noProof="0" dirty="0">
                <a:ln>
                  <a:noFill/>
                </a:ln>
                <a:solidFill>
                  <a:srgbClr val="FF0066"/>
                </a:solidFill>
                <a:effectLst/>
                <a:uLnTx/>
                <a:uFillTx/>
                <a:latin typeface="Tahoma"/>
              </a:rPr>
              <a:t>q=~q;</a:t>
            </a:r>
            <a:r>
              <a:rPr kumimoji="0" lang="en-US" altLang="zh-CN" sz="2200" b="1" i="0" u="none" strike="noStrike" kern="0" cap="none" spc="0" normalizeH="0" baseline="0" noProof="0" dirty="0">
                <a:ln>
                  <a:noFill/>
                </a:ln>
                <a:solidFill>
                  <a:srgbClr val="000000"/>
                </a:solidFill>
                <a:effectLst/>
                <a:uLnTx/>
                <a:uFillTx/>
                <a:latin typeface="Tahoma"/>
              </a:rPr>
              <a:t>           </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a:rPr>
              <a:t>a=~q;           </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
        <p:nvSpPr>
          <p:cNvPr id="6" name="Text Box 4"/>
          <p:cNvSpPr txBox="1">
            <a:spLocks noChangeArrowheads="1"/>
          </p:cNvSpPr>
          <p:nvPr/>
        </p:nvSpPr>
        <p:spPr bwMode="auto">
          <a:xfrm>
            <a:off x="4737100" y="1193800"/>
            <a:ext cx="3835400" cy="5114925"/>
          </a:xfrm>
          <a:prstGeom prst="rect">
            <a:avLst/>
          </a:prstGeom>
          <a:solidFill>
            <a:srgbClr val="99CCFF"/>
          </a:solidFill>
          <a:ln w="12700">
            <a:solidFill>
              <a:srgbClr val="000000"/>
            </a:solidFill>
            <a:miter lim="800000"/>
            <a:headEnd/>
            <a:tailEnd/>
          </a:ln>
          <a:effectLst>
            <a:prstShdw prst="shdw13" dist="53882" dir="13500000">
              <a:srgbClr val="1C1C1C"/>
            </a:prstShdw>
          </a:effectLst>
        </p:spPr>
        <p:txBody>
          <a:bodyPr anchor="b">
            <a:spAutoFit/>
          </a:body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4</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并行执行模块</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2</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parall2</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a:rPr>
              <a:t>a=~q;</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FF0066"/>
                </a:solidFill>
                <a:effectLst/>
                <a:uLnTx/>
                <a:uFillTx/>
                <a:latin typeface="Tahoma"/>
              </a:rPr>
              <a:t>           q=~q;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Tree>
    <p:extLst>
      <p:ext uri="{BB962C8B-B14F-4D97-AF65-F5344CB8AC3E}">
        <p14:creationId xmlns:p14="http://schemas.microsoft.com/office/powerpoint/2010/main" val="39132529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结构语句、系统任务、函数语句</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3935351"/>
      </p:ext>
    </p:extLst>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6" name="Rectangle 3"/>
          <p:cNvSpPr txBox="1">
            <a:spLocks noChangeArrowheads="1"/>
          </p:cNvSpPr>
          <p:nvPr/>
        </p:nvSpPr>
        <p:spPr bwMode="auto">
          <a:xfrm>
            <a:off x="1038225" y="2154238"/>
            <a:ext cx="7004050" cy="1508125"/>
          </a:xfrm>
          <a:prstGeom prst="rect">
            <a:avLst/>
          </a:prstGeom>
          <a:solidFill>
            <a:srgbClr val="ADD6FF"/>
          </a:solidFill>
          <a:ln>
            <a:noFill/>
          </a:ln>
          <a:effectLst>
            <a:outerShdw dist="107763" dir="2700000" algn="ctr" rotWithShape="0">
              <a:srgbClr val="1C1C1C"/>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initial</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a:t>
            </a:r>
            <a:r>
              <a:rPr kumimoji="0" lang="zh-CN" altLang="zh-CN" sz="2000" b="1" i="0" u="none" strike="noStrike" kern="0" cap="none" spc="0" normalizeH="0" baseline="0" noProof="0">
                <a:ln>
                  <a:noFill/>
                </a:ln>
                <a:solidFill>
                  <a:srgbClr val="000000"/>
                </a:solidFill>
                <a:effectLst/>
                <a:uLnTx/>
                <a:uFillTx/>
                <a:latin typeface="Tahoma"/>
                <a:ea typeface="宋体"/>
                <a:cs typeface="+mn-cs"/>
              </a:rPr>
              <a:t>语句</a:t>
            </a:r>
            <a:r>
              <a:rPr kumimoji="0" lang="en-US" altLang="zh-CN" sz="2000" b="1" i="0" u="none" strike="noStrike" kern="0" cap="none" spc="0" normalizeH="0" baseline="0" noProof="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a:ln>
                  <a:noFill/>
                </a:ln>
                <a:solidFill>
                  <a:srgbClr val="000000"/>
                </a:solidFill>
                <a:effectLst/>
                <a:uLnTx/>
                <a:uFillTx/>
                <a:latin typeface="Tahoma"/>
                <a:ea typeface="宋体"/>
                <a:cs typeface="+mn-cs"/>
              </a:rPr>
              <a:t>只执行一次</a:t>
            </a:r>
          </a:p>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always</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a:t>
            </a:r>
            <a:r>
              <a:rPr kumimoji="0" lang="zh-CN" altLang="zh-CN" sz="2000" b="1" i="0" u="none" strike="noStrike" kern="0" cap="none" spc="0" normalizeH="0" baseline="0" noProof="0">
                <a:ln>
                  <a:noFill/>
                </a:ln>
                <a:solidFill>
                  <a:srgbClr val="000000"/>
                </a:solidFill>
                <a:effectLst/>
                <a:uLnTx/>
                <a:uFillTx/>
                <a:latin typeface="Tahoma"/>
                <a:ea typeface="宋体"/>
                <a:cs typeface="+mn-cs"/>
              </a:rPr>
              <a:t>语句——不断重复执行，直到仿真结束</a:t>
            </a:r>
            <a:endParaRPr kumimoji="0" lang="zh-CN" altLang="en-US"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task</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说明语句</a:t>
            </a:r>
            <a:r>
              <a:rPr kumimoji="0" lang="en-US" altLang="zh-CN" sz="2000" b="1" i="0" u="none" strike="noStrike" kern="0" cap="none" spc="0" normalizeH="0" baseline="0" noProof="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a:ln>
                  <a:noFill/>
                </a:ln>
                <a:solidFill>
                  <a:srgbClr val="000000"/>
                </a:solidFill>
                <a:effectLst/>
                <a:uLnTx/>
                <a:uFillTx/>
                <a:latin typeface="Tahoma"/>
                <a:ea typeface="宋体"/>
                <a:cs typeface="+mn-cs"/>
              </a:rPr>
              <a:t>可在程序模块中的一处或多处调用</a:t>
            </a:r>
          </a:p>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function</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说明语句</a:t>
            </a:r>
            <a:r>
              <a:rPr kumimoji="0" lang="en-US" altLang="zh-CN" sz="2000" b="1" i="0" u="none" strike="noStrike" kern="0" cap="none" spc="0" normalizeH="0" baseline="0" noProof="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a:ln>
                  <a:noFill/>
                </a:ln>
                <a:solidFill>
                  <a:srgbClr val="000000"/>
                </a:solidFill>
                <a:effectLst/>
                <a:uLnTx/>
                <a:uFillTx/>
                <a:latin typeface="Tahoma"/>
                <a:ea typeface="宋体"/>
                <a:cs typeface="+mn-cs"/>
              </a:rPr>
              <a:t>可在程序模块中的一处或多处调用</a:t>
            </a:r>
            <a:endParaRPr kumimoji="0" lang="zh-CN" altLang="en-US" sz="2000" b="1" i="0" u="none" strike="noStrike" kern="0" cap="none" spc="0" normalizeH="0" baseline="0" noProof="0" dirty="0">
              <a:ln>
                <a:noFill/>
              </a:ln>
              <a:solidFill>
                <a:srgbClr val="000000"/>
              </a:solidFill>
              <a:effectLst/>
              <a:uLnTx/>
              <a:uFillTx/>
              <a:latin typeface="Tahoma"/>
              <a:ea typeface="宋体"/>
              <a:cs typeface="+mn-cs"/>
            </a:endParaRPr>
          </a:p>
        </p:txBody>
      </p:sp>
      <p:sp>
        <p:nvSpPr>
          <p:cNvPr id="7" name="AutoShape 4"/>
          <p:cNvSpPr>
            <a:spLocks noChangeArrowheads="1"/>
          </p:cNvSpPr>
          <p:nvPr/>
        </p:nvSpPr>
        <p:spPr bwMode="auto">
          <a:xfrm rot="21351074">
            <a:off x="442913" y="1073150"/>
            <a:ext cx="4940300" cy="879475"/>
          </a:xfrm>
          <a:prstGeom prst="star16">
            <a:avLst>
              <a:gd name="adj" fmla="val 37500"/>
            </a:avLst>
          </a:prstGeom>
          <a:solidFill>
            <a:srgbClr val="7030A0"/>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FF99FF"/>
            </a:extrusionClr>
          </a:sp3d>
        </p:spPr>
        <p:txBody>
          <a:bodyPr wrap="none" anchor="ctr">
            <a:flatTx/>
          </a:bodyPr>
          <a:lstStyle/>
          <a:p>
            <a:pPr algn="ctr" eaLnBrk="1" hangingPunct="1">
              <a:defRPr/>
            </a:pPr>
            <a:r>
              <a:rPr lang="zh-CN" altLang="zh-CN" sz="2800" b="1" dirty="0">
                <a:solidFill>
                  <a:srgbClr val="FFFFFF"/>
                </a:solidFill>
                <a:effectLst>
                  <a:outerShdw blurRad="38100" dist="38100" dir="2700000" algn="tl">
                    <a:srgbClr val="000000"/>
                  </a:outerShdw>
                </a:effectLst>
                <a:latin typeface="微软雅黑" pitchFamily="34" charset="-122"/>
                <a:ea typeface="微软雅黑" pitchFamily="34" charset="-122"/>
              </a:rPr>
              <a:t>结构说明语句分为</a:t>
            </a:r>
            <a:r>
              <a:rPr lang="en-US" altLang="zh-CN" sz="2800" b="1" dirty="0">
                <a:solidFill>
                  <a:srgbClr val="FFFFFF"/>
                </a:solidFill>
                <a:effectLst>
                  <a:outerShdw blurRad="38100" dist="38100" dir="2700000" algn="tl">
                    <a:srgbClr val="000000"/>
                  </a:outerShdw>
                </a:effectLst>
                <a:latin typeface="微软雅黑" pitchFamily="34" charset="-122"/>
                <a:ea typeface="微软雅黑" pitchFamily="34" charset="-122"/>
              </a:rPr>
              <a:t>4</a:t>
            </a:r>
            <a:r>
              <a:rPr lang="zh-CN" altLang="zh-CN" sz="2800" b="1" dirty="0">
                <a:solidFill>
                  <a:srgbClr val="FFFFFF"/>
                </a:solidFill>
                <a:effectLst>
                  <a:outerShdw blurRad="38100" dist="38100" dir="2700000" algn="tl">
                    <a:srgbClr val="000000"/>
                  </a:outerShdw>
                </a:effectLst>
                <a:latin typeface="微软雅黑" pitchFamily="34" charset="-122"/>
                <a:ea typeface="微软雅黑" pitchFamily="34" charset="-122"/>
              </a:rPr>
              <a:t>种</a:t>
            </a:r>
            <a:endParaRPr lang="zh-CN" altLang="en-US" sz="2800" b="1" dirty="0">
              <a:solidFill>
                <a:srgbClr val="FFFFFF"/>
              </a:solidFill>
              <a:effectLst>
                <a:outerShdw blurRad="38100" dist="38100" dir="2700000" algn="tl">
                  <a:srgbClr val="000000"/>
                </a:outerShdw>
              </a:effectLst>
              <a:latin typeface="微软雅黑" pitchFamily="34" charset="-122"/>
              <a:ea typeface="微软雅黑" pitchFamily="34" charset="-122"/>
            </a:endParaRPr>
          </a:p>
        </p:txBody>
      </p:sp>
      <p:sp>
        <p:nvSpPr>
          <p:cNvPr id="8" name="Rectangle 5"/>
          <p:cNvSpPr>
            <a:spLocks noChangeArrowheads="1"/>
          </p:cNvSpPr>
          <p:nvPr/>
        </p:nvSpPr>
        <p:spPr bwMode="auto">
          <a:xfrm>
            <a:off x="706438" y="4110038"/>
            <a:ext cx="7486650" cy="1952625"/>
          </a:xfrm>
          <a:prstGeom prst="rect">
            <a:avLst/>
          </a:prstGeom>
          <a:noFill/>
          <a:ln w="9525">
            <a:noFill/>
            <a:miter lim="800000"/>
            <a:headEnd/>
            <a:tailEnd/>
          </a:ln>
        </p:spPr>
        <p:txBody>
          <a:bodyPr/>
          <a:lstStyle/>
          <a:p>
            <a:pPr marL="342900" indent="-342900" algn="just" eaLnBrk="1" hangingPunct="1">
              <a:lnSpc>
                <a:spcPct val="110000"/>
              </a:lnSpc>
              <a:spcBef>
                <a:spcPct val="20000"/>
              </a:spcBef>
              <a:buClr>
                <a:srgbClr val="3333FF"/>
              </a:buClr>
              <a:buFont typeface="Wingdings" pitchFamily="2" charset="2"/>
              <a:buNone/>
              <a:defRPr/>
            </a:pPr>
            <a:r>
              <a:rPr kumimoji="1" lang="zh-CN" altLang="en-US" sz="2800" b="1" dirty="0">
                <a:solidFill>
                  <a:srgbClr val="FF0000"/>
                </a:solidFill>
                <a:latin typeface="Tahoma"/>
              </a:rPr>
              <a:t>一、</a:t>
            </a:r>
            <a:r>
              <a:rPr kumimoji="1" lang="en-US" altLang="zh-CN" sz="2800" b="1" dirty="0">
                <a:solidFill>
                  <a:srgbClr val="FF0000"/>
                </a:solidFill>
                <a:latin typeface="Tahoma"/>
              </a:rPr>
              <a:t>always</a:t>
            </a:r>
            <a:r>
              <a:rPr kumimoji="1" lang="zh-CN" altLang="en-US" sz="2800" b="1" dirty="0">
                <a:solidFill>
                  <a:srgbClr val="FF0000"/>
                </a:solidFill>
                <a:latin typeface="Tahoma"/>
              </a:rPr>
              <a:t>块语句</a:t>
            </a:r>
          </a:p>
          <a:p>
            <a:pPr marL="342900" indent="-342900" algn="just" eaLnBrk="1" hangingPunct="1">
              <a:lnSpc>
                <a:spcPct val="110000"/>
              </a:lnSpc>
              <a:spcBef>
                <a:spcPct val="20000"/>
              </a:spcBef>
              <a:buClr>
                <a:srgbClr val="3333FF"/>
              </a:buClr>
              <a:buFont typeface="Wingdings" pitchFamily="2" charset="2"/>
              <a:buChar char="§"/>
              <a:defRPr/>
            </a:pPr>
            <a:r>
              <a:rPr lang="zh-CN" altLang="en-US" sz="2400" b="1" dirty="0">
                <a:solidFill>
                  <a:srgbClr val="000000"/>
                </a:solidFill>
                <a:latin typeface="Tahoma"/>
                <a:ea typeface="华文新魏" pitchFamily="2" charset="-122"/>
              </a:rPr>
              <a:t>包含一个或一个以上的声明语句</a:t>
            </a:r>
            <a:r>
              <a:rPr lang="en-US" altLang="zh-CN" sz="2400" b="1" dirty="0">
                <a:solidFill>
                  <a:srgbClr val="000000"/>
                </a:solidFill>
                <a:latin typeface="Tahoma"/>
                <a:ea typeface="华文新魏" pitchFamily="2" charset="-122"/>
              </a:rPr>
              <a:t>(</a:t>
            </a:r>
            <a:r>
              <a:rPr lang="zh-CN" altLang="en-US" sz="2400" b="1" dirty="0">
                <a:solidFill>
                  <a:srgbClr val="000000"/>
                </a:solidFill>
                <a:latin typeface="Tahoma"/>
                <a:ea typeface="华文新魏" pitchFamily="2" charset="-122"/>
              </a:rPr>
              <a:t>如</a:t>
            </a:r>
            <a:r>
              <a:rPr lang="en-US" altLang="zh-CN" sz="2400" b="1" dirty="0">
                <a:solidFill>
                  <a:srgbClr val="000000"/>
                </a:solidFill>
                <a:latin typeface="Tahoma"/>
                <a:ea typeface="华文新魏" pitchFamily="2" charset="-122"/>
              </a:rPr>
              <a:t>:</a:t>
            </a:r>
            <a:r>
              <a:rPr lang="zh-CN" altLang="en-US" sz="2400" b="1" dirty="0">
                <a:solidFill>
                  <a:srgbClr val="000000"/>
                </a:solidFill>
                <a:latin typeface="Tahoma"/>
                <a:ea typeface="华文新魏" pitchFamily="2" charset="-122"/>
              </a:rPr>
              <a:t>过程赋值语句、任务调用、条件语句和循环语句等），在仿真运行的全过程中，在定时控制下被</a:t>
            </a:r>
            <a:r>
              <a:rPr lang="zh-CN" altLang="en-US" sz="2400" b="1" dirty="0">
                <a:solidFill>
                  <a:srgbClr val="FF0000"/>
                </a:solidFill>
                <a:latin typeface="Tahoma"/>
                <a:ea typeface="华文新魏" pitchFamily="2" charset="-122"/>
              </a:rPr>
              <a:t>反复</a:t>
            </a:r>
            <a:r>
              <a:rPr lang="zh-CN" altLang="en-US" sz="2400" b="1" dirty="0">
                <a:solidFill>
                  <a:srgbClr val="000000"/>
                </a:solidFill>
                <a:latin typeface="Tahoma"/>
                <a:ea typeface="华文新魏" pitchFamily="2" charset="-122"/>
              </a:rPr>
              <a:t>执行。</a:t>
            </a:r>
          </a:p>
        </p:txBody>
      </p:sp>
    </p:spTree>
    <p:extLst>
      <p:ext uri="{BB962C8B-B14F-4D97-AF65-F5344CB8AC3E}">
        <p14:creationId xmlns:p14="http://schemas.microsoft.com/office/powerpoint/2010/main" val="17678586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9" name="Rectangle 3"/>
          <p:cNvSpPr txBox="1">
            <a:spLocks noChangeArrowheads="1"/>
          </p:cNvSpPr>
          <p:nvPr/>
        </p:nvSpPr>
        <p:spPr bwMode="auto">
          <a:xfrm>
            <a:off x="1323975" y="882650"/>
            <a:ext cx="72644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rgbClr val="FF5050"/>
              </a:buClr>
              <a:buSzPct val="80000"/>
              <a:buFont typeface="Wingdings" panose="05000000000000000000" pitchFamily="2" charset="2"/>
              <a:buChar char="Ø"/>
            </a:pPr>
            <a:r>
              <a:rPr kumimoji="0" lang="zh-CN" altLang="en-US" kern="0">
                <a:latin typeface="方正姚体" panose="02010601030101010101" pitchFamily="2" charset="-122"/>
                <a:ea typeface="方正姚体" panose="02010601030101010101" pitchFamily="2" charset="-122"/>
              </a:rPr>
              <a:t>在</a:t>
            </a:r>
            <a:r>
              <a:rPr kumimoji="0" lang="en-US" altLang="zh-CN" kern="0">
                <a:solidFill>
                  <a:srgbClr val="0000FF"/>
                </a:solidFill>
                <a:cs typeface="Tahoma" panose="020B0604030504040204" pitchFamily="34" charset="0"/>
              </a:rPr>
              <a:t>always</a:t>
            </a:r>
            <a:r>
              <a:rPr kumimoji="0" lang="zh-CN" altLang="en-US" kern="0">
                <a:latin typeface="方正姚体" panose="02010601030101010101" pitchFamily="2" charset="-122"/>
                <a:ea typeface="方正姚体" panose="02010601030101010101" pitchFamily="2" charset="-122"/>
              </a:rPr>
              <a:t>块中被赋值的只能是</a:t>
            </a:r>
            <a:r>
              <a:rPr kumimoji="0" lang="en-US" altLang="zh-CN" kern="0">
                <a:solidFill>
                  <a:srgbClr val="0000FF"/>
                </a:solidFill>
                <a:cs typeface="Tahoma" panose="020B0604030504040204" pitchFamily="34" charset="0"/>
              </a:rPr>
              <a:t>register</a:t>
            </a:r>
            <a:r>
              <a:rPr kumimoji="0" lang="zh-CN" altLang="en-US" kern="0">
                <a:solidFill>
                  <a:srgbClr val="0000FF"/>
                </a:solidFill>
                <a:ea typeface="方正姚体" panose="02010601030101010101" pitchFamily="2" charset="-122"/>
                <a:cs typeface="Tahoma" panose="020B0604030504040204" pitchFamily="34" charset="0"/>
              </a:rPr>
              <a:t>型</a:t>
            </a:r>
            <a:r>
              <a:rPr kumimoji="0" lang="zh-CN" altLang="en-US" kern="0">
                <a:latin typeface="方正姚体" panose="02010601030101010101" pitchFamily="2" charset="-122"/>
                <a:ea typeface="方正姚体" panose="02010601030101010101" pitchFamily="2" charset="-122"/>
              </a:rPr>
              <a:t>变量（如</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integer</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real</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time</a:t>
            </a:r>
            <a:r>
              <a:rPr kumimoji="0" lang="zh-CN" altLang="en-US" kern="0">
                <a:latin typeface="方正姚体" panose="02010601030101010101" pitchFamily="2" charset="-122"/>
                <a:ea typeface="方正姚体" panose="02010601030101010101" pitchFamily="2" charset="-122"/>
              </a:rPr>
              <a:t>）。</a:t>
            </a:r>
          </a:p>
          <a:p>
            <a:pPr algn="just" eaLnBrk="1" hangingPunct="1">
              <a:lnSpc>
                <a:spcPct val="110000"/>
              </a:lnSpc>
              <a:buClr>
                <a:srgbClr val="FF5050"/>
              </a:buClr>
              <a:buSzPct val="80000"/>
              <a:buFont typeface="Wingdings" panose="05000000000000000000" pitchFamily="2" charset="2"/>
              <a:buChar char="Ø"/>
            </a:pPr>
            <a:r>
              <a:rPr kumimoji="0" lang="zh-CN" altLang="en-US" kern="0">
                <a:latin typeface="方正姚体" panose="02010601030101010101" pitchFamily="2" charset="-122"/>
                <a:ea typeface="方正姚体" panose="02010601030101010101" pitchFamily="2" charset="-122"/>
              </a:rPr>
              <a:t>每个</a:t>
            </a:r>
            <a:r>
              <a:rPr kumimoji="0" lang="en-US" altLang="zh-CN" kern="0">
                <a:solidFill>
                  <a:srgbClr val="0000FF"/>
                </a:solidFill>
                <a:cs typeface="Tahoma" panose="020B0604030504040204" pitchFamily="34" charset="0"/>
              </a:rPr>
              <a:t>always</a:t>
            </a:r>
            <a:r>
              <a:rPr kumimoji="0" lang="zh-CN" altLang="en-US" kern="0">
                <a:latin typeface="方正姚体" panose="02010601030101010101" pitchFamily="2" charset="-122"/>
                <a:ea typeface="方正姚体" panose="02010601030101010101" pitchFamily="2" charset="-122"/>
              </a:rPr>
              <a:t>块在仿真一开始便开始执行，当执行完块中最后一个语句，继续从</a:t>
            </a:r>
            <a:r>
              <a:rPr kumimoji="0" lang="en-US" altLang="zh-CN" kern="0">
                <a:latin typeface="方正姚体" panose="02010601030101010101" pitchFamily="2" charset="-122"/>
                <a:ea typeface="方正姚体" panose="02010601030101010101" pitchFamily="2" charset="-122"/>
              </a:rPr>
              <a:t>always</a:t>
            </a:r>
            <a:r>
              <a:rPr kumimoji="0" lang="zh-CN" altLang="en-US" kern="0">
                <a:latin typeface="方正姚体" panose="02010601030101010101" pitchFamily="2" charset="-122"/>
                <a:ea typeface="方正姚体" panose="02010601030101010101" pitchFamily="2" charset="-122"/>
              </a:rPr>
              <a:t>块的开头执行。</a:t>
            </a:r>
          </a:p>
        </p:txBody>
      </p:sp>
      <p:sp>
        <p:nvSpPr>
          <p:cNvPr id="10" name="Text Box 4"/>
          <p:cNvSpPr txBox="1">
            <a:spLocks noChangeArrowheads="1"/>
          </p:cNvSpPr>
          <p:nvPr/>
        </p:nvSpPr>
        <p:spPr bwMode="auto">
          <a:xfrm>
            <a:off x="2452688" y="3041650"/>
            <a:ext cx="4394200" cy="498475"/>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400" b="1" dirty="0">
                <a:solidFill>
                  <a:srgbClr val="FF0066"/>
                </a:solidFill>
                <a:latin typeface="Tahoma"/>
              </a:rPr>
              <a:t>always</a:t>
            </a:r>
            <a:r>
              <a:rPr lang="en-US" altLang="zh-CN" sz="2400" b="1" dirty="0">
                <a:solidFill>
                  <a:srgbClr val="000000"/>
                </a:solidFill>
                <a:latin typeface="Tahoma"/>
              </a:rPr>
              <a:t> &lt;</a:t>
            </a:r>
            <a:r>
              <a:rPr lang="zh-CN" altLang="en-US" sz="2400" b="1" dirty="0">
                <a:solidFill>
                  <a:srgbClr val="000000"/>
                </a:solidFill>
                <a:latin typeface="Tahoma"/>
              </a:rPr>
              <a:t>时序控制</a:t>
            </a:r>
            <a:r>
              <a:rPr lang="en-US" altLang="zh-CN" sz="2400" b="1" dirty="0">
                <a:solidFill>
                  <a:srgbClr val="000000"/>
                </a:solidFill>
                <a:latin typeface="Tahoma"/>
              </a:rPr>
              <a:t>&gt; &lt;</a:t>
            </a:r>
            <a:r>
              <a:rPr lang="zh-CN" altLang="en-US" sz="2400" b="1" dirty="0">
                <a:solidFill>
                  <a:srgbClr val="000000"/>
                </a:solidFill>
                <a:latin typeface="Tahoma"/>
              </a:rPr>
              <a:t>语句</a:t>
            </a:r>
            <a:r>
              <a:rPr lang="en-US" altLang="zh-CN" sz="2400" b="1" dirty="0">
                <a:solidFill>
                  <a:srgbClr val="000000"/>
                </a:solidFill>
                <a:latin typeface="Tahoma"/>
              </a:rPr>
              <a:t>&gt;</a:t>
            </a:r>
          </a:p>
        </p:txBody>
      </p:sp>
      <p:sp>
        <p:nvSpPr>
          <p:cNvPr id="11" name="Rectangle 5"/>
          <p:cNvSpPr>
            <a:spLocks noChangeArrowheads="1"/>
          </p:cNvSpPr>
          <p:nvPr/>
        </p:nvSpPr>
        <p:spPr bwMode="auto">
          <a:xfrm>
            <a:off x="706438" y="3979863"/>
            <a:ext cx="7467600" cy="800100"/>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注</a:t>
            </a:r>
            <a:r>
              <a:rPr kumimoji="0" lang="en-US"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1</a:t>
            </a:r>
            <a:r>
              <a:rPr kumimoji="0" lang="zh-CN" altLang="zh-CN"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：如果</a:t>
            </a:r>
            <a:r>
              <a:rPr kumimoji="0" lang="en-US" altLang="zh-CN"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always</a:t>
            </a:r>
            <a:r>
              <a:rPr kumimoji="0" lang="zh-CN" altLang="zh-CN"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块中包含一个以上的语句，则这些语句必须放在</a:t>
            </a:r>
            <a:r>
              <a:rPr kumimoji="0" lang="en-US"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begin_end</a:t>
            </a:r>
            <a:r>
              <a:rPr kumimoji="0" lang="zh-CN" altLang="en-US"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或</a:t>
            </a:r>
            <a:r>
              <a:rPr kumimoji="0" lang="en-US"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fork_join</a:t>
            </a:r>
            <a:r>
              <a:rPr kumimoji="0" lang="zh-CN" altLang="en-US"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块中！</a:t>
            </a:r>
          </a:p>
        </p:txBody>
      </p:sp>
      <p:sp>
        <p:nvSpPr>
          <p:cNvPr id="12" name="Rectangle 7"/>
          <p:cNvSpPr>
            <a:spLocks noChangeArrowheads="1"/>
          </p:cNvSpPr>
          <p:nvPr/>
        </p:nvSpPr>
        <p:spPr bwMode="auto">
          <a:xfrm>
            <a:off x="949325" y="3073400"/>
            <a:ext cx="1182688" cy="479425"/>
          </a:xfrm>
          <a:prstGeom prst="rect">
            <a:avLst/>
          </a:prstGeom>
          <a:noFill/>
          <a:ln w="25400">
            <a:solidFill>
              <a:srgbClr val="FF9900"/>
            </a:solidFill>
            <a:miter lim="800000"/>
            <a:headEnd/>
            <a:tailEnd/>
          </a:ln>
          <a:effectLst/>
        </p:spPr>
        <p:txBody>
          <a:bodyPr>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800" b="1">
                <a:solidFill>
                  <a:srgbClr val="CC0000"/>
                </a:solidFill>
                <a:effectLst>
                  <a:outerShdw blurRad="38100" dist="38100" dir="2700000" algn="tl">
                    <a:srgbClr val="C0C0C0"/>
                  </a:outerShdw>
                </a:effectLst>
                <a:latin typeface="Tahoma"/>
                <a:ea typeface="华文彩云" pitchFamily="2" charset="-122"/>
              </a:rPr>
              <a:t>格式</a:t>
            </a:r>
          </a:p>
        </p:txBody>
      </p:sp>
      <p:sp>
        <p:nvSpPr>
          <p:cNvPr id="13" name="AutoShape 8"/>
          <p:cNvSpPr>
            <a:spLocks noChangeArrowheads="1"/>
          </p:cNvSpPr>
          <p:nvPr/>
        </p:nvSpPr>
        <p:spPr bwMode="auto">
          <a:xfrm rot="20834319">
            <a:off x="184150" y="1157288"/>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规则</a:t>
            </a:r>
          </a:p>
        </p:txBody>
      </p:sp>
      <p:sp>
        <p:nvSpPr>
          <p:cNvPr id="14" name="Text Box 9"/>
          <p:cNvSpPr txBox="1">
            <a:spLocks noChangeArrowheads="1"/>
          </p:cNvSpPr>
          <p:nvPr/>
        </p:nvSpPr>
        <p:spPr bwMode="auto">
          <a:xfrm>
            <a:off x="2274888" y="4997450"/>
            <a:ext cx="5997575" cy="1593850"/>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a:rPr>
              <a:t>always @ (</a:t>
            </a:r>
            <a:r>
              <a:rPr kumimoji="0" lang="en-US" altLang="zh-CN" sz="2000" b="1" i="0" u="none" strike="noStrike" kern="0" cap="none" spc="0" normalizeH="0" baseline="0" noProof="0" dirty="0" err="1">
                <a:ln>
                  <a:noFill/>
                </a:ln>
                <a:solidFill>
                  <a:srgbClr val="000000"/>
                </a:solidFill>
                <a:effectLst/>
                <a:uLnTx/>
                <a:uFillTx/>
                <a:latin typeface="Tahoma"/>
              </a:rPr>
              <a:t>posedge</a:t>
            </a:r>
            <a:r>
              <a:rPr kumimoji="0" lang="en-US" altLang="zh-CN"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err="1">
                <a:ln>
                  <a:noFill/>
                </a:ln>
                <a:solidFill>
                  <a:srgbClr val="000000"/>
                </a:solidFill>
                <a:effectLst/>
                <a:uLnTx/>
                <a:uFillTx/>
                <a:latin typeface="Tahoma"/>
              </a:rPr>
              <a:t>clk</a:t>
            </a:r>
            <a:r>
              <a:rPr kumimoji="0" lang="en-US" altLang="zh-CN" sz="2000" b="1" i="0" u="none" strike="noStrike" kern="0" cap="none" spc="0" normalizeH="0" baseline="0" noProof="0" dirty="0">
                <a:ln>
                  <a:noFill/>
                </a:ln>
                <a:solidFill>
                  <a:srgbClr val="000000"/>
                </a:solidFill>
                <a:effectLst/>
                <a:uLnTx/>
                <a:uFillTx/>
                <a:latin typeface="Tahoma"/>
              </a:rPr>
              <a:t> or </a:t>
            </a:r>
            <a:r>
              <a:rPr kumimoji="0" lang="en-US" altLang="zh-CN" sz="2000" b="1" i="0" u="none" strike="noStrike" kern="0" cap="none" spc="0" normalizeH="0" baseline="0" noProof="0" dirty="0" err="1">
                <a:ln>
                  <a:noFill/>
                </a:ln>
                <a:solidFill>
                  <a:srgbClr val="000000"/>
                </a:solidFill>
                <a:effectLst/>
                <a:uLnTx/>
                <a:uFillTx/>
                <a:latin typeface="Tahoma"/>
              </a:rPr>
              <a:t>negedge</a:t>
            </a:r>
            <a:r>
              <a:rPr kumimoji="0" lang="en-US" altLang="zh-CN" sz="2000" b="1" i="0" u="none" strike="noStrike" kern="0" cap="none" spc="0" normalizeH="0" baseline="0" noProof="0" dirty="0">
                <a:ln>
                  <a:noFill/>
                </a:ln>
                <a:solidFill>
                  <a:srgbClr val="000000"/>
                </a:solidFill>
                <a:effectLst/>
                <a:uLnTx/>
                <a:uFillTx/>
                <a:latin typeface="Tahoma"/>
              </a:rPr>
              <a:t> clear)</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a:ln>
                  <a:noFill/>
                </a:ln>
                <a:solidFill>
                  <a:srgbClr val="E43600"/>
                </a:solidFill>
                <a:effectLst/>
                <a:uLnTx/>
                <a:uFillTx/>
                <a:latin typeface="Tahoma"/>
              </a:rPr>
              <a:t>begin</a:t>
            </a:r>
            <a:r>
              <a:rPr kumimoji="0" lang="en-US" altLang="zh-CN" sz="2000" b="1" i="0" u="none" strike="noStrike" kern="0" cap="none" spc="0" normalizeH="0" baseline="0" noProof="0" dirty="0">
                <a:ln>
                  <a:noFill/>
                </a:ln>
                <a:solidFill>
                  <a:srgbClr val="000000"/>
                </a:solidFill>
                <a:effectLst/>
                <a:uLnTx/>
                <a:uFillTx/>
                <a:latin typeface="Tahoma"/>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rPr>
              <a:t>       if(!clear)  </a:t>
            </a:r>
            <a:r>
              <a:rPr kumimoji="0" lang="en-US" altLang="zh-CN" sz="2000" b="1" i="0" u="none" strike="noStrike" kern="0" cap="none" spc="0" normalizeH="0" baseline="0" noProof="0" dirty="0" err="1">
                <a:ln>
                  <a:noFill/>
                </a:ln>
                <a:solidFill>
                  <a:srgbClr val="000000"/>
                </a:solidFill>
                <a:effectLst/>
                <a:uLnTx/>
                <a:uFillTx/>
                <a:latin typeface="Tahoma"/>
              </a:rPr>
              <a:t>qout</a:t>
            </a:r>
            <a:r>
              <a:rPr kumimoji="0" lang="en-US" altLang="zh-CN" sz="2000" b="1" i="0" u="none" strike="noStrike" kern="0" cap="none" spc="0" normalizeH="0" baseline="0" noProof="0" dirty="0">
                <a:ln>
                  <a:noFill/>
                </a:ln>
                <a:solidFill>
                  <a:srgbClr val="000000"/>
                </a:solidFill>
                <a:effectLst/>
                <a:uLnTx/>
                <a:uFillTx/>
                <a:latin typeface="Tahoma"/>
              </a:rPr>
              <a:t> = 0;   //</a:t>
            </a:r>
            <a:r>
              <a:rPr kumimoji="0" lang="zh-CN" altLang="en-US" sz="2000" b="1" i="0" u="none" strike="noStrike" kern="0" cap="none" spc="0" normalizeH="0" baseline="0" noProof="0" dirty="0">
                <a:ln>
                  <a:noFill/>
                </a:ln>
                <a:solidFill>
                  <a:srgbClr val="000000"/>
                </a:solidFill>
                <a:effectLst/>
                <a:uLnTx/>
                <a:uFillTx/>
                <a:latin typeface="Tahoma"/>
              </a:rPr>
              <a:t>异步清零</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a:ln>
                  <a:noFill/>
                </a:ln>
                <a:solidFill>
                  <a:srgbClr val="000000"/>
                </a:solidFill>
                <a:effectLst/>
                <a:uLnTx/>
                <a:uFillTx/>
                <a:latin typeface="Tahoma"/>
              </a:rPr>
              <a:t>else           </a:t>
            </a:r>
            <a:r>
              <a:rPr kumimoji="0" lang="en-US" altLang="zh-CN" sz="2000" b="1" i="0" u="none" strike="noStrike" kern="0" cap="none" spc="0" normalizeH="0" baseline="0" noProof="0" dirty="0" err="1">
                <a:ln>
                  <a:noFill/>
                </a:ln>
                <a:solidFill>
                  <a:srgbClr val="000000"/>
                </a:solidFill>
                <a:effectLst/>
                <a:uLnTx/>
                <a:uFillTx/>
                <a:latin typeface="Tahoma"/>
              </a:rPr>
              <a:t>qout</a:t>
            </a:r>
            <a:r>
              <a:rPr kumimoji="0" lang="en-US" altLang="zh-CN" sz="2000" b="1" i="0" u="none" strike="noStrike" kern="0" cap="none" spc="0" normalizeH="0" baseline="0" noProof="0" dirty="0">
                <a:ln>
                  <a:noFill/>
                </a:ln>
                <a:solidFill>
                  <a:srgbClr val="000000"/>
                </a:solidFill>
                <a:effectLst/>
                <a:uLnTx/>
                <a:uFillTx/>
                <a:latin typeface="Tahoma"/>
              </a:rPr>
              <a:t> = 1;</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a:ln>
                  <a:noFill/>
                </a:ln>
                <a:solidFill>
                  <a:srgbClr val="E43600"/>
                </a:solidFill>
                <a:effectLst/>
                <a:uLnTx/>
                <a:uFillTx/>
                <a:latin typeface="Tahoma"/>
              </a:rPr>
              <a:t>end</a:t>
            </a:r>
            <a:r>
              <a:rPr kumimoji="0" lang="en-US" altLang="zh-CN" sz="2400" b="1" i="0" u="none" strike="noStrike" kern="0" cap="none" spc="0" normalizeH="0" baseline="0" noProof="0" dirty="0">
                <a:ln>
                  <a:noFill/>
                </a:ln>
                <a:solidFill>
                  <a:srgbClr val="000000"/>
                </a:solidFill>
                <a:effectLst/>
                <a:uLnTx/>
                <a:uFillTx/>
                <a:latin typeface="Tahoma"/>
              </a:rPr>
              <a:t>  </a:t>
            </a:r>
          </a:p>
        </p:txBody>
      </p:sp>
    </p:spTree>
    <p:extLst>
      <p:ext uri="{BB962C8B-B14F-4D97-AF65-F5344CB8AC3E}">
        <p14:creationId xmlns:p14="http://schemas.microsoft.com/office/powerpoint/2010/main" val="33295474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3*#ppt_w"/>
                                          </p:val>
                                        </p:tav>
                                        <p:tav tm="100000">
                                          <p:val>
                                            <p:strVal val="#ppt_w"/>
                                          </p:val>
                                        </p:tav>
                                      </p:tavLst>
                                    </p:anim>
                                    <p:anim calcmode="lin" valueType="num">
                                      <p:cBhvr>
                                        <p:cTn id="8" dur="500" fill="hold"/>
                                        <p:tgtEl>
                                          <p:spTgt spid="13"/>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animBg="1" autoUpdateAnimBg="0"/>
      <p:bldP spid="13" grpId="0" animBg="1" autoUpdateAnimBg="0"/>
      <p:bldP spid="1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4" name="Rectangle 3"/>
          <p:cNvSpPr txBox="1">
            <a:spLocks noChangeArrowheads="1"/>
          </p:cNvSpPr>
          <p:nvPr/>
        </p:nvSpPr>
        <p:spPr bwMode="auto">
          <a:xfrm>
            <a:off x="303213" y="989013"/>
            <a:ext cx="7608887"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buFont typeface="Wingdings" panose="05000000000000000000" pitchFamily="2" charset="2"/>
              <a:buNone/>
            </a:pPr>
            <a:r>
              <a:rPr lang="zh-CN" altLang="en-US" sz="2800" kern="0">
                <a:solidFill>
                  <a:srgbClr val="FF0000"/>
                </a:solidFill>
                <a:latin typeface="宋体" panose="02010600030101010101" pitchFamily="2" charset="-122"/>
              </a:rPr>
              <a:t>简单的</a:t>
            </a:r>
            <a:r>
              <a:rPr lang="en-US" altLang="zh-CN" sz="2800" kern="0">
                <a:solidFill>
                  <a:srgbClr val="FF0000"/>
                </a:solidFill>
                <a:latin typeface="宋体" panose="02010600030101010101" pitchFamily="2" charset="-122"/>
              </a:rPr>
              <a:t>Verilog HDL</a:t>
            </a:r>
            <a:r>
              <a:rPr lang="zh-CN" altLang="en-US" sz="2800" kern="0">
                <a:solidFill>
                  <a:srgbClr val="FF0000"/>
                </a:solidFill>
                <a:latin typeface="宋体" panose="02010600030101010101" pitchFamily="2" charset="-122"/>
              </a:rPr>
              <a:t>例子</a:t>
            </a:r>
          </a:p>
          <a:p>
            <a:pPr algn="just" eaLnBrk="1" hangingPunct="1">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2.5</a:t>
            </a:r>
            <a:r>
              <a:rPr kumimoji="0" lang="en-US" altLang="zh-CN" kern="0">
                <a:latin typeface="宋体" panose="02010600030101010101" pitchFamily="2" charset="-122"/>
              </a:rPr>
              <a:t>] 8</a:t>
            </a:r>
            <a:r>
              <a:rPr kumimoji="0" lang="zh-CN" altLang="en-US" kern="0">
                <a:latin typeface="宋体" panose="02010600030101010101" pitchFamily="2" charset="-122"/>
              </a:rPr>
              <a:t>位全加器</a:t>
            </a:r>
          </a:p>
          <a:p>
            <a:pPr algn="just" eaLnBrk="1" hangingPunct="1">
              <a:buFont typeface="Wingdings" panose="05000000000000000000" pitchFamily="2" charset="2"/>
              <a:buNone/>
            </a:pPr>
            <a:r>
              <a:rPr kumimoji="0" lang="zh-CN" altLang="en-US" sz="2600" b="0" kern="0">
                <a:latin typeface="宋体" panose="02010600030101010101" pitchFamily="2" charset="-122"/>
              </a:rPr>
              <a:t>		</a:t>
            </a:r>
            <a:r>
              <a:rPr kumimoji="0" lang="en-US" altLang="zh-CN" kern="0">
                <a:latin typeface="Times New Roman" panose="02020603050405020304" pitchFamily="18" charset="0"/>
              </a:rPr>
              <a:t>module  </a:t>
            </a:r>
            <a:r>
              <a:rPr kumimoji="0" lang="en-US" altLang="zh-CN" kern="0">
                <a:solidFill>
                  <a:srgbClr val="FF0066"/>
                </a:solidFill>
                <a:latin typeface="Times New Roman" panose="02020603050405020304" pitchFamily="18" charset="0"/>
              </a:rPr>
              <a:t>adder8</a:t>
            </a:r>
            <a:r>
              <a:rPr kumimoji="0" lang="en-US" altLang="zh-CN" kern="0">
                <a:latin typeface="Times New Roman" panose="02020603050405020304" pitchFamily="18" charset="0"/>
              </a:rPr>
              <a:t> ( cout,sum,a,b,cin ); 	</a:t>
            </a:r>
          </a:p>
          <a:p>
            <a:pPr algn="just">
              <a:spcBef>
                <a:spcPct val="0"/>
              </a:spcBef>
              <a:buClrTx/>
              <a:buFontTx/>
              <a:buNone/>
            </a:pPr>
            <a:r>
              <a:rPr kumimoji="0" lang="en-US" altLang="zh-CN" kern="0">
                <a:latin typeface="Times New Roman" panose="02020603050405020304" pitchFamily="18" charset="0"/>
              </a:rPr>
              <a:t> 		     output  cout; 		// </a:t>
            </a:r>
            <a:r>
              <a:rPr kumimoji="0" lang="zh-CN" altLang="en-US" kern="0">
                <a:latin typeface="Times New Roman" panose="02020603050405020304" pitchFamily="18" charset="0"/>
              </a:rPr>
              <a:t>输出端口声明</a:t>
            </a:r>
          </a:p>
          <a:p>
            <a:pPr algn="just">
              <a:spcBef>
                <a:spcPct val="0"/>
              </a:spcBef>
              <a:buClrTx/>
              <a:buFontTx/>
              <a:buNone/>
            </a:pPr>
            <a:r>
              <a:rPr kumimoji="0" lang="zh-CN" altLang="en-US" kern="0">
                <a:latin typeface="Times New Roman" panose="02020603050405020304" pitchFamily="18" charset="0"/>
              </a:rPr>
              <a:t>		     </a:t>
            </a:r>
            <a:r>
              <a:rPr kumimoji="0" lang="en-US" altLang="zh-CN" kern="0">
                <a:latin typeface="Times New Roman" panose="02020603050405020304" pitchFamily="18" charset="0"/>
              </a:rPr>
              <a:t>output [7:0] sum; </a:t>
            </a:r>
          </a:p>
          <a:p>
            <a:pPr algn="just">
              <a:spcBef>
                <a:spcPct val="0"/>
              </a:spcBef>
              <a:buClrTx/>
              <a:buFontTx/>
              <a:buNone/>
            </a:pPr>
            <a:r>
              <a:rPr kumimoji="0" lang="en-US" altLang="zh-CN" kern="0">
                <a:latin typeface="Times New Roman" panose="02020603050405020304" pitchFamily="18" charset="0"/>
              </a:rPr>
              <a:t>		     input [7:0] a,b; 		// </a:t>
            </a:r>
            <a:r>
              <a:rPr kumimoji="0" lang="zh-CN" altLang="en-US" kern="0">
                <a:latin typeface="Times New Roman" panose="02020603050405020304" pitchFamily="18" charset="0"/>
              </a:rPr>
              <a:t>输入端口声明</a:t>
            </a:r>
          </a:p>
          <a:p>
            <a:pPr algn="just">
              <a:spcBef>
                <a:spcPct val="0"/>
              </a:spcBef>
              <a:buClrTx/>
              <a:buFontTx/>
              <a:buNone/>
            </a:pPr>
            <a:r>
              <a:rPr kumimoji="0" lang="zh-CN" altLang="en-US" kern="0">
                <a:latin typeface="Times New Roman" panose="02020603050405020304" pitchFamily="18" charset="0"/>
              </a:rPr>
              <a:t>		     </a:t>
            </a:r>
            <a:r>
              <a:rPr kumimoji="0" lang="en-US" altLang="zh-CN" kern="0">
                <a:latin typeface="Times New Roman" panose="02020603050405020304" pitchFamily="18" charset="0"/>
              </a:rPr>
              <a:t>input   cin;				</a:t>
            </a:r>
          </a:p>
          <a:p>
            <a:pPr algn="just">
              <a:spcBef>
                <a:spcPct val="0"/>
              </a:spcBef>
              <a:buClrTx/>
              <a:buFontTx/>
              <a:buNone/>
            </a:pPr>
            <a:r>
              <a:rPr kumimoji="0" lang="en-US" altLang="zh-CN" kern="0">
                <a:latin typeface="Times New Roman" panose="02020603050405020304" pitchFamily="18" charset="0"/>
              </a:rPr>
              <a:t>		     assign {cout,sum}=a+b+cin;	</a:t>
            </a:r>
          </a:p>
          <a:p>
            <a:pPr algn="just">
              <a:spcBef>
                <a:spcPct val="0"/>
              </a:spcBef>
              <a:buClrTx/>
              <a:buFontTx/>
              <a:buNone/>
            </a:pPr>
            <a:r>
              <a:rPr kumimoji="0" lang="en-US" altLang="zh-CN" kern="0">
                <a:latin typeface="Times New Roman" panose="02020603050405020304" pitchFamily="18" charset="0"/>
              </a:rPr>
              <a:t>		endmodule </a:t>
            </a:r>
          </a:p>
          <a:p>
            <a:pPr algn="just">
              <a:spcBef>
                <a:spcPct val="0"/>
              </a:spcBef>
              <a:buClrTx/>
              <a:buFontTx/>
              <a:buNone/>
            </a:pPr>
            <a:r>
              <a:rPr kumimoji="0" lang="en-US" altLang="zh-CN" sz="1600" kern="0">
                <a:latin typeface="Times New Roman" panose="02020603050405020304" pitchFamily="18" charset="0"/>
              </a:rPr>
              <a:t>                              assign</a:t>
            </a:r>
            <a:r>
              <a:rPr kumimoji="0" lang="zh-CN" altLang="en-US" sz="1600" kern="0">
                <a:latin typeface="Times New Roman" panose="02020603050405020304" pitchFamily="18" charset="0"/>
              </a:rPr>
              <a:t>语句：无论右边表达式操作数何时发生变化，右边表达式都会重新计算，并且在指定的延迟后给左边表达式赋值。</a:t>
            </a:r>
            <a:endParaRPr kumimoji="0" lang="en-US" altLang="zh-CN" sz="1600" kern="0">
              <a:latin typeface="宋体" panose="02010600030101010101" pitchFamily="2" charset="-122"/>
            </a:endParaRPr>
          </a:p>
        </p:txBody>
      </p:sp>
      <p:grpSp>
        <p:nvGrpSpPr>
          <p:cNvPr id="15" name="Group 4"/>
          <p:cNvGrpSpPr>
            <a:grpSpLocks/>
          </p:cNvGrpSpPr>
          <p:nvPr/>
        </p:nvGrpSpPr>
        <p:grpSpPr bwMode="auto">
          <a:xfrm>
            <a:off x="7543800" y="2819400"/>
            <a:ext cx="1447800" cy="609600"/>
            <a:chOff x="4752" y="1776"/>
            <a:chExt cx="912" cy="384"/>
          </a:xfrm>
        </p:grpSpPr>
        <p:grpSp>
          <p:nvGrpSpPr>
            <p:cNvPr id="16" name="Group 5"/>
            <p:cNvGrpSpPr>
              <a:grpSpLocks/>
            </p:cNvGrpSpPr>
            <p:nvPr/>
          </p:nvGrpSpPr>
          <p:grpSpPr bwMode="auto">
            <a:xfrm>
              <a:off x="4752" y="1776"/>
              <a:ext cx="192" cy="384"/>
              <a:chOff x="4752" y="1776"/>
              <a:chExt cx="192" cy="384"/>
            </a:xfrm>
          </p:grpSpPr>
          <p:sp>
            <p:nvSpPr>
              <p:cNvPr id="18" name="Line 6"/>
              <p:cNvSpPr>
                <a:spLocks noChangeShapeType="1"/>
              </p:cNvSpPr>
              <p:nvPr/>
            </p:nvSpPr>
            <p:spPr bwMode="auto">
              <a:xfrm>
                <a:off x="4752" y="1776"/>
                <a:ext cx="192" cy="144"/>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9" name="Line 7"/>
              <p:cNvSpPr>
                <a:spLocks noChangeShapeType="1"/>
              </p:cNvSpPr>
              <p:nvPr/>
            </p:nvSpPr>
            <p:spPr bwMode="auto">
              <a:xfrm flipV="1">
                <a:off x="4752" y="1968"/>
                <a:ext cx="192" cy="192"/>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17" name="Text Box 8"/>
            <p:cNvSpPr txBox="1">
              <a:spLocks noChangeArrowheads="1"/>
            </p:cNvSpPr>
            <p:nvPr/>
          </p:nvSpPr>
          <p:spPr bwMode="auto">
            <a:xfrm>
              <a:off x="4992" y="1824"/>
              <a:ext cx="672"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I/O</a:t>
              </a: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说明</a:t>
              </a:r>
            </a:p>
          </p:txBody>
        </p:sp>
      </p:grpSp>
      <p:sp>
        <p:nvSpPr>
          <p:cNvPr id="20" name="Text Box 9"/>
          <p:cNvSpPr txBox="1">
            <a:spLocks noChangeArrowheads="1"/>
          </p:cNvSpPr>
          <p:nvPr/>
        </p:nvSpPr>
        <p:spPr bwMode="auto">
          <a:xfrm>
            <a:off x="6324600" y="19812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solidFill>
                  <a:srgbClr val="000000"/>
                </a:solidFill>
                <a:latin typeface="Arial" panose="020B0604020202020204" pitchFamily="34" charset="0"/>
              </a:rPr>
              <a:t>端口定义</a:t>
            </a:r>
          </a:p>
        </p:txBody>
      </p:sp>
      <p:sp>
        <p:nvSpPr>
          <p:cNvPr id="21" name="Text Box 10"/>
          <p:cNvSpPr txBox="1">
            <a:spLocks noChangeArrowheads="1"/>
          </p:cNvSpPr>
          <p:nvPr/>
        </p:nvSpPr>
        <p:spPr bwMode="auto">
          <a:xfrm>
            <a:off x="6400800" y="4097338"/>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功能描述</a:t>
            </a:r>
          </a:p>
        </p:txBody>
      </p:sp>
      <p:sp>
        <p:nvSpPr>
          <p:cNvPr id="22" name="AutoShape 12"/>
          <p:cNvSpPr>
            <a:spLocks noChangeArrowheads="1"/>
          </p:cNvSpPr>
          <p:nvPr/>
        </p:nvSpPr>
        <p:spPr bwMode="auto">
          <a:xfrm>
            <a:off x="3519488" y="1612900"/>
            <a:ext cx="1981200" cy="381000"/>
          </a:xfrm>
          <a:prstGeom prst="wedgeRoundRectCallout">
            <a:avLst>
              <a:gd name="adj1" fmla="val -71074"/>
              <a:gd name="adj2" fmla="val 65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模块名</a:t>
            </a: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文件名</a:t>
            </a: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p>
        </p:txBody>
      </p:sp>
      <p:sp>
        <p:nvSpPr>
          <p:cNvPr id="23" name="AutoShape 13"/>
          <p:cNvSpPr>
            <a:spLocks noChangeArrowheads="1"/>
          </p:cNvSpPr>
          <p:nvPr/>
        </p:nvSpPr>
        <p:spPr bwMode="auto">
          <a:xfrm>
            <a:off x="398463" y="5181600"/>
            <a:ext cx="8494712" cy="1433513"/>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buClr>
                <a:srgbClr val="FF0000"/>
              </a:buClr>
              <a:buSzPct val="80000"/>
              <a:buFont typeface="Wingdings" panose="05000000000000000000" pitchFamily="2" charset="2"/>
              <a:buChar char="Ø"/>
            </a:pPr>
            <a:r>
              <a:rPr lang="zh-CN" altLang="en-US" sz="2200">
                <a:solidFill>
                  <a:srgbClr val="000000"/>
                </a:solidFill>
                <a:latin typeface="华文新魏" panose="02010800040101010101" pitchFamily="2" charset="-122"/>
                <a:ea typeface="华文新魏" panose="02010800040101010101" pitchFamily="2" charset="-122"/>
              </a:rPr>
              <a:t>整个</a:t>
            </a:r>
            <a:r>
              <a:rPr lang="en-US" altLang="zh-CN" sz="2200">
                <a:solidFill>
                  <a:srgbClr val="000000"/>
                </a:solidFill>
                <a:latin typeface="华文新魏" panose="02010800040101010101" pitchFamily="2" charset="-122"/>
                <a:ea typeface="华文新魏" panose="02010800040101010101" pitchFamily="2" charset="-122"/>
              </a:rPr>
              <a:t>Verilog HDL</a:t>
            </a:r>
            <a:r>
              <a:rPr lang="zh-CN" altLang="en-US" sz="2200">
                <a:solidFill>
                  <a:srgbClr val="000000"/>
                </a:solidFill>
                <a:latin typeface="华文新魏" panose="02010800040101010101" pitchFamily="2" charset="-122"/>
                <a:ea typeface="华文新魏" panose="02010800040101010101" pitchFamily="2" charset="-122"/>
              </a:rPr>
              <a:t>程序嵌套在</a:t>
            </a:r>
            <a:r>
              <a:rPr lang="en-US" altLang="zh-CN" sz="2200">
                <a:solidFill>
                  <a:srgbClr val="000000"/>
                </a:solidFill>
                <a:latin typeface="华文新魏" panose="02010800040101010101" pitchFamily="2" charset="-122"/>
                <a:ea typeface="华文新魏" panose="02010800040101010101" pitchFamily="2" charset="-122"/>
              </a:rPr>
              <a:t>module</a:t>
            </a:r>
            <a:r>
              <a:rPr lang="zh-CN" altLang="en-US" sz="2200">
                <a:solidFill>
                  <a:srgbClr val="000000"/>
                </a:solidFill>
                <a:latin typeface="华文新魏" panose="02010800040101010101" pitchFamily="2" charset="-122"/>
                <a:ea typeface="华文新魏" panose="02010800040101010101" pitchFamily="2" charset="-122"/>
              </a:rPr>
              <a:t>和</a:t>
            </a:r>
            <a:r>
              <a:rPr lang="en-US" altLang="zh-CN" sz="2200">
                <a:solidFill>
                  <a:srgbClr val="000000"/>
                </a:solidFill>
                <a:latin typeface="华文新魏" panose="02010800040101010101" pitchFamily="2" charset="-122"/>
                <a:ea typeface="华文新魏" panose="02010800040101010101" pitchFamily="2" charset="-122"/>
              </a:rPr>
              <a:t>endmodule</a:t>
            </a:r>
            <a:r>
              <a:rPr lang="zh-CN" altLang="en-US" sz="2200">
                <a:solidFill>
                  <a:srgbClr val="000000"/>
                </a:solidFill>
                <a:latin typeface="华文新魏" panose="02010800040101010101" pitchFamily="2" charset="-122"/>
                <a:ea typeface="华文新魏" panose="02010800040101010101" pitchFamily="2" charset="-122"/>
              </a:rPr>
              <a:t>声明语句中。</a:t>
            </a:r>
          </a:p>
          <a:p>
            <a:pPr>
              <a:buClr>
                <a:srgbClr val="FF0000"/>
              </a:buClr>
              <a:buSzPct val="80000"/>
              <a:buFont typeface="Wingdings" panose="05000000000000000000" pitchFamily="2" charset="2"/>
              <a:buChar char="Ø"/>
            </a:pPr>
            <a:r>
              <a:rPr lang="zh-CN" altLang="en-US" sz="2200">
                <a:solidFill>
                  <a:srgbClr val="000000"/>
                </a:solidFill>
                <a:latin typeface="华文新魏" panose="02010800040101010101" pitchFamily="2" charset="-122"/>
                <a:ea typeface="华文新魏" panose="02010800040101010101" pitchFamily="2" charset="-122"/>
              </a:rPr>
              <a:t>每条语句相对</a:t>
            </a:r>
            <a:r>
              <a:rPr lang="en-US" altLang="zh-CN" sz="2200">
                <a:solidFill>
                  <a:srgbClr val="000000"/>
                </a:solidFill>
                <a:latin typeface="华文新魏" panose="02010800040101010101" pitchFamily="2" charset="-122"/>
                <a:ea typeface="华文新魏" panose="02010800040101010101" pitchFamily="2" charset="-122"/>
              </a:rPr>
              <a:t>module</a:t>
            </a:r>
            <a:r>
              <a:rPr lang="zh-CN" altLang="en-US" sz="2200">
                <a:solidFill>
                  <a:srgbClr val="000000"/>
                </a:solidFill>
                <a:latin typeface="华文新魏" panose="02010800040101010101" pitchFamily="2" charset="-122"/>
                <a:ea typeface="华文新魏" panose="02010800040101010101" pitchFamily="2" charset="-122"/>
              </a:rPr>
              <a:t>和</a:t>
            </a:r>
            <a:r>
              <a:rPr lang="en-US" altLang="zh-CN" sz="2200">
                <a:solidFill>
                  <a:srgbClr val="000000"/>
                </a:solidFill>
                <a:latin typeface="华文新魏" panose="02010800040101010101" pitchFamily="2" charset="-122"/>
                <a:ea typeface="华文新魏" panose="02010800040101010101" pitchFamily="2" charset="-122"/>
              </a:rPr>
              <a:t>endmodule</a:t>
            </a:r>
            <a:r>
              <a:rPr lang="zh-CN" altLang="en-US" sz="2200">
                <a:solidFill>
                  <a:srgbClr val="000000"/>
                </a:solidFill>
                <a:latin typeface="华文新魏" panose="02010800040101010101" pitchFamily="2" charset="-122"/>
                <a:ea typeface="华文新魏" panose="02010800040101010101" pitchFamily="2" charset="-122"/>
              </a:rPr>
              <a:t>最好缩进</a:t>
            </a:r>
            <a:r>
              <a:rPr lang="en-US" altLang="zh-CN" sz="2200">
                <a:solidFill>
                  <a:srgbClr val="FF0066"/>
                </a:solidFill>
                <a:latin typeface="华文新魏" panose="02010800040101010101" pitchFamily="2" charset="-122"/>
                <a:ea typeface="华文新魏" panose="02010800040101010101" pitchFamily="2" charset="-122"/>
              </a:rPr>
              <a:t>2</a:t>
            </a:r>
            <a:r>
              <a:rPr lang="zh-CN" altLang="en-US" sz="2200">
                <a:solidFill>
                  <a:srgbClr val="000000"/>
                </a:solidFill>
                <a:latin typeface="华文新魏" panose="02010800040101010101" pitchFamily="2" charset="-122"/>
                <a:ea typeface="华文新魏" panose="02010800040101010101" pitchFamily="2" charset="-122"/>
              </a:rPr>
              <a:t>格或</a:t>
            </a:r>
            <a:r>
              <a:rPr lang="en-US" altLang="zh-CN" sz="2200">
                <a:solidFill>
                  <a:srgbClr val="FF0066"/>
                </a:solidFill>
                <a:latin typeface="华文新魏" panose="02010800040101010101" pitchFamily="2" charset="-122"/>
                <a:ea typeface="华文新魏" panose="02010800040101010101" pitchFamily="2" charset="-122"/>
              </a:rPr>
              <a:t>4</a:t>
            </a:r>
            <a:r>
              <a:rPr lang="zh-CN" altLang="en-US" sz="2200">
                <a:solidFill>
                  <a:srgbClr val="000000"/>
                </a:solidFill>
                <a:latin typeface="华文新魏" panose="02010800040101010101" pitchFamily="2" charset="-122"/>
                <a:ea typeface="华文新魏" panose="02010800040101010101" pitchFamily="2" charset="-122"/>
              </a:rPr>
              <a:t>格！</a:t>
            </a:r>
          </a:p>
          <a:p>
            <a:pPr>
              <a:buClr>
                <a:srgbClr val="FF0000"/>
              </a:buClr>
              <a:buSzPct val="80000"/>
              <a:buFont typeface="Wingdings" panose="05000000000000000000" pitchFamily="2" charset="2"/>
              <a:buChar char="Ø"/>
            </a:pPr>
            <a:r>
              <a:rPr lang="en-US" altLang="zh-CN" sz="2200">
                <a:solidFill>
                  <a:srgbClr val="FF0066"/>
                </a:solidFill>
                <a:latin typeface="华文新魏" panose="02010800040101010101" pitchFamily="2" charset="-122"/>
                <a:ea typeface="华文新魏" panose="02010800040101010101" pitchFamily="2" charset="-122"/>
              </a:rPr>
              <a:t>//</a:t>
            </a:r>
            <a:r>
              <a:rPr lang="en-US" altLang="zh-CN" sz="2200">
                <a:solidFill>
                  <a:srgbClr val="000000"/>
                </a:solidFill>
                <a:latin typeface="华文新魏" panose="02010800040101010101" pitchFamily="2" charset="-122"/>
                <a:ea typeface="华文新魏" panose="02010800040101010101" pitchFamily="2" charset="-122"/>
              </a:rPr>
              <a:t>  </a:t>
            </a:r>
            <a:r>
              <a:rPr lang="en-US" altLang="zh-CN" sz="2200">
                <a:solidFill>
                  <a:srgbClr val="000000"/>
                </a:solidFill>
                <a:latin typeface="Arial" panose="020B0604020202020204" pitchFamily="34" charset="0"/>
                <a:ea typeface="华文新魏" panose="02010800040101010101" pitchFamily="2" charset="-122"/>
              </a:rPr>
              <a:t>……</a:t>
            </a:r>
            <a:r>
              <a:rPr lang="en-US" altLang="zh-CN" sz="2200">
                <a:solidFill>
                  <a:srgbClr val="000000"/>
                </a:solidFill>
                <a:latin typeface="华文新魏" panose="02010800040101010101" pitchFamily="2" charset="-122"/>
                <a:ea typeface="华文新魏" panose="02010800040101010101" pitchFamily="2" charset="-122"/>
              </a:rPr>
              <a:t> </a:t>
            </a:r>
            <a:r>
              <a:rPr lang="zh-CN" altLang="en-US" sz="2200">
                <a:solidFill>
                  <a:srgbClr val="000000"/>
                </a:solidFill>
                <a:latin typeface="华文新魏" panose="02010800040101010101" pitchFamily="2" charset="-122"/>
                <a:ea typeface="华文新魏" panose="02010800040101010101" pitchFamily="2" charset="-122"/>
              </a:rPr>
              <a:t>表示注释部分，一般只占据</a:t>
            </a:r>
            <a:r>
              <a:rPr lang="zh-CN" altLang="en-US" sz="2200">
                <a:solidFill>
                  <a:srgbClr val="FF0066"/>
                </a:solidFill>
                <a:latin typeface="华文新魏" panose="02010800040101010101" pitchFamily="2" charset="-122"/>
                <a:ea typeface="华文新魏" panose="02010800040101010101" pitchFamily="2" charset="-122"/>
              </a:rPr>
              <a:t>一</a:t>
            </a:r>
            <a:r>
              <a:rPr lang="zh-CN" altLang="en-US" sz="2200">
                <a:solidFill>
                  <a:srgbClr val="000000"/>
                </a:solidFill>
                <a:latin typeface="华文新魏" panose="02010800040101010101" pitchFamily="2" charset="-122"/>
                <a:ea typeface="华文新魏" panose="02010800040101010101" pitchFamily="2" charset="-122"/>
              </a:rPr>
              <a:t>行。对编译不起作用！</a:t>
            </a:r>
          </a:p>
        </p:txBody>
      </p:sp>
      <p:sp>
        <p:nvSpPr>
          <p:cNvPr id="24" name="AutoShape 11"/>
          <p:cNvSpPr>
            <a:spLocks noChangeArrowheads="1"/>
          </p:cNvSpPr>
          <p:nvPr/>
        </p:nvSpPr>
        <p:spPr bwMode="auto">
          <a:xfrm>
            <a:off x="1027113" y="6477000"/>
            <a:ext cx="1600200" cy="381000"/>
          </a:xfrm>
          <a:prstGeom prst="wedgeRoundRectCallout">
            <a:avLst>
              <a:gd name="adj1" fmla="val -44940"/>
              <a:gd name="adj2" fmla="val -110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单行注释符</a:t>
            </a:r>
          </a:p>
        </p:txBody>
      </p:sp>
    </p:spTree>
    <p:extLst>
      <p:ext uri="{BB962C8B-B14F-4D97-AF65-F5344CB8AC3E}">
        <p14:creationId xmlns:p14="http://schemas.microsoft.com/office/powerpoint/2010/main" val="31901570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dissolv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outVertical)">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20" grpId="0" animBg="1" autoUpdateAnimBg="0"/>
      <p:bldP spid="21" grpId="0" animBg="1" autoUpdateAnimBg="0"/>
      <p:bldP spid="22" grpId="0" animBg="1" autoUpdateAnimBg="0"/>
      <p:bldP spid="23" grpId="0" animBg="1" autoUpdateAnimBg="0"/>
      <p:bldP spid="24"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6" name="Rectangle 3"/>
          <p:cNvSpPr txBox="1">
            <a:spLocks noChangeArrowheads="1"/>
          </p:cNvSpPr>
          <p:nvPr/>
        </p:nvSpPr>
        <p:spPr bwMode="auto">
          <a:xfrm>
            <a:off x="414338" y="2155825"/>
            <a:ext cx="84470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287338" indent="-287338" algn="just">
              <a:lnSpc>
                <a:spcPct val="90000"/>
              </a:lnSpc>
              <a:spcBef>
                <a:spcPct val="0"/>
              </a:spcBef>
            </a:pPr>
            <a:r>
              <a:rPr kumimoji="0" lang="en-US" altLang="zh-CN" sz="2200" kern="0">
                <a:latin typeface="宋体" panose="02010600030101010101" pitchFamily="2" charset="-122"/>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6.1</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生成一个</a:t>
            </a:r>
            <a:r>
              <a:rPr kumimoji="0" lang="en-US" altLang="zh-CN" sz="2200" kern="0">
                <a:latin typeface="Times New Roman" panose="02020603050405020304" pitchFamily="18" charset="0"/>
              </a:rPr>
              <a:t>0</a:t>
            </a:r>
            <a:r>
              <a:rPr kumimoji="0" lang="zh-CN" altLang="en-US" sz="2200" kern="0">
                <a:latin typeface="Times New Roman" panose="02020603050405020304" pitchFamily="18" charset="0"/>
              </a:rPr>
              <a:t>延迟的无限循环跳变过程</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形成仿真死锁！</a:t>
            </a:r>
            <a:r>
              <a:rPr kumimoji="0" lang="zh-CN" altLang="en-US" sz="2200" b="0" kern="0">
                <a:latin typeface="宋体" panose="02010600030101010101" pitchFamily="2" charset="-122"/>
              </a:rPr>
              <a:t> </a:t>
            </a:r>
          </a:p>
          <a:p>
            <a:pPr marL="287338" indent="-287338" algn="just">
              <a:lnSpc>
                <a:spcPct val="90000"/>
              </a:lnSpc>
              <a:spcBef>
                <a:spcPct val="0"/>
              </a:spcBef>
              <a:buClrTx/>
              <a:buFontTx/>
              <a:buNone/>
            </a:pPr>
            <a:r>
              <a:rPr kumimoji="0" lang="zh-CN" altLang="en-US" sz="2200" kern="0">
                <a:latin typeface="Times New Roman" panose="02020603050405020304" pitchFamily="18" charset="0"/>
              </a:rPr>
              <a:t>                   </a:t>
            </a:r>
            <a:r>
              <a:rPr kumimoji="0" lang="en-US" altLang="zh-CN" sz="2200" kern="0">
                <a:latin typeface="Times New Roman" panose="02020603050405020304" pitchFamily="18" charset="0"/>
              </a:rPr>
              <a:t>always  areg = ~areg;</a:t>
            </a:r>
            <a:endParaRPr kumimoji="0" lang="en-US" altLang="zh-CN" sz="2200" b="0" kern="0">
              <a:latin typeface="宋体" panose="02010600030101010101" pitchFamily="2" charset="-122"/>
            </a:endParaRPr>
          </a:p>
          <a:p>
            <a:pPr marL="287338" indent="-287338" algn="just">
              <a:lnSpc>
                <a:spcPct val="90000"/>
              </a:lnSpc>
              <a:spcBef>
                <a:spcPct val="0"/>
              </a:spcBef>
              <a:buClrTx/>
              <a:buFontTx/>
              <a:buNone/>
            </a:pPr>
            <a:endParaRPr kumimoji="0" lang="en-US" altLang="zh-CN" sz="2200" kern="0">
              <a:latin typeface="Times New Roman" panose="02020603050405020304" pitchFamily="18" charset="0"/>
            </a:endParaRPr>
          </a:p>
          <a:p>
            <a:pPr marL="287338" indent="-287338" algn="just">
              <a:lnSpc>
                <a:spcPct val="90000"/>
              </a:lnSpc>
              <a:spcBef>
                <a:spcPct val="0"/>
              </a:spcBef>
            </a:pPr>
            <a:r>
              <a:rPr kumimoji="0" lang="en-US" altLang="zh-CN" sz="2200" kern="0">
                <a:latin typeface="Times New Roman" panose="02020603050405020304" pitchFamily="18" charset="0"/>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6.2</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在测试文件中，用于生成一个无限延续的信号波形</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时钟信号</a:t>
            </a:r>
          </a:p>
        </p:txBody>
      </p:sp>
      <p:sp>
        <p:nvSpPr>
          <p:cNvPr id="7" name="Rectangle 4"/>
          <p:cNvSpPr>
            <a:spLocks noChangeArrowheads="1"/>
          </p:cNvSpPr>
          <p:nvPr/>
        </p:nvSpPr>
        <p:spPr bwMode="auto">
          <a:xfrm>
            <a:off x="304800" y="998538"/>
            <a:ext cx="8675688" cy="904875"/>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2</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4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Tahoma" panose="020B0604030504040204" pitchFamily="34" charset="0"/>
              </a:rPr>
              <a:t>always</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语句必须与一定的</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时序控制</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结合在一起才有用！</a:t>
            </a:r>
          </a:p>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如果没有时序控制，则易形成</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仿真死锁</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
        <p:nvSpPr>
          <p:cNvPr id="8" name="Text Box 5"/>
          <p:cNvSpPr txBox="1">
            <a:spLocks noChangeArrowheads="1"/>
          </p:cNvSpPr>
          <p:nvPr/>
        </p:nvSpPr>
        <p:spPr bwMode="auto">
          <a:xfrm>
            <a:off x="2224088" y="4064000"/>
            <a:ext cx="5384800" cy="2419350"/>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‘define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half_period</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50</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module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half_clk_top</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reset,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输入信号</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wire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clk_out</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输出信号</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FF0000"/>
                </a:solidFill>
                <a:effectLst/>
                <a:uLnTx/>
                <a:uFillTx/>
                <a:latin typeface="Times New Roman" pitchFamily="18" charset="0"/>
              </a:rPr>
              <a:t>half_period</a:t>
            </a:r>
            <a:r>
              <a:rPr kumimoji="0" lang="en-US" altLang="zh-CN" sz="2400" b="1" i="0" u="none" strike="noStrike" kern="0" cap="none" spc="0" normalizeH="0" baseline="0" noProof="0" dirty="0">
                <a:ln>
                  <a:noFill/>
                </a:ln>
                <a:solidFill>
                  <a:srgbClr val="FF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endmodule</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p:txBody>
      </p:sp>
    </p:spTree>
    <p:extLst>
      <p:ext uri="{BB962C8B-B14F-4D97-AF65-F5344CB8AC3E}">
        <p14:creationId xmlns:p14="http://schemas.microsoft.com/office/powerpoint/2010/main" val="22595930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6" name="Rectangle 3"/>
          <p:cNvSpPr txBox="1">
            <a:spLocks noChangeArrowheads="1"/>
          </p:cNvSpPr>
          <p:nvPr/>
        </p:nvSpPr>
        <p:spPr bwMode="auto">
          <a:xfrm>
            <a:off x="76200" y="838200"/>
            <a:ext cx="8915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spcBef>
                <a:spcPct val="0"/>
              </a:spcBef>
            </a:pPr>
            <a:r>
              <a:rPr kumimoji="0" lang="en-US" altLang="zh-CN" kern="0">
                <a:latin typeface="Times New Roman" panose="02020603050405020304" pitchFamily="18" charset="0"/>
              </a:rPr>
              <a:t>  [</a:t>
            </a:r>
            <a:r>
              <a:rPr kumimoji="0" lang="zh-CN" altLang="en-US" kern="0">
                <a:solidFill>
                  <a:srgbClr val="FF0066"/>
                </a:solidFill>
                <a:latin typeface="Times New Roman" panose="02020603050405020304" pitchFamily="18" charset="0"/>
              </a:rPr>
              <a:t>例</a:t>
            </a:r>
            <a:r>
              <a:rPr kumimoji="0" lang="en-US" altLang="zh-CN" kern="0">
                <a:solidFill>
                  <a:srgbClr val="FF0066"/>
                </a:solidFill>
                <a:latin typeface="Times New Roman" panose="02020603050405020304" pitchFamily="18" charset="0"/>
              </a:rPr>
              <a:t>6.3</a:t>
            </a:r>
            <a:r>
              <a:rPr kumimoji="0" lang="en-US" altLang="zh-CN" kern="0">
                <a:latin typeface="Times New Roman" panose="02020603050405020304" pitchFamily="18" charset="0"/>
              </a:rPr>
              <a:t>] </a:t>
            </a:r>
            <a:r>
              <a:rPr kumimoji="0" lang="zh-CN" altLang="en-US" kern="0">
                <a:latin typeface="Times New Roman" panose="02020603050405020304" pitchFamily="18" charset="0"/>
              </a:rPr>
              <a:t>用</a:t>
            </a:r>
            <a:r>
              <a:rPr kumimoji="0" lang="en-US" altLang="zh-CN" kern="0">
                <a:latin typeface="Times New Roman" panose="02020603050405020304" pitchFamily="18" charset="0"/>
              </a:rPr>
              <a:t>always</a:t>
            </a:r>
            <a:r>
              <a:rPr kumimoji="0" lang="zh-CN" altLang="en-US" kern="0">
                <a:latin typeface="Times New Roman" panose="02020603050405020304" pitchFamily="18" charset="0"/>
              </a:rPr>
              <a:t>块语句产生</a:t>
            </a:r>
            <a:r>
              <a:rPr kumimoji="0" lang="en-US" altLang="zh-CN" kern="0">
                <a:latin typeface="Times New Roman" panose="02020603050405020304" pitchFamily="18" charset="0"/>
              </a:rPr>
              <a:t>T’FF</a:t>
            </a:r>
            <a:r>
              <a:rPr kumimoji="0" lang="zh-CN" altLang="en-US" kern="0">
                <a:latin typeface="Times New Roman" panose="02020603050405020304" pitchFamily="18" charset="0"/>
              </a:rPr>
              <a:t>和</a:t>
            </a:r>
            <a:r>
              <a:rPr kumimoji="0" lang="en-US" altLang="zh-CN" kern="0">
                <a:latin typeface="Times New Roman" panose="02020603050405020304" pitchFamily="18" charset="0"/>
              </a:rPr>
              <a:t>8</a:t>
            </a:r>
            <a:r>
              <a:rPr kumimoji="0" lang="zh-CN" altLang="en-US" kern="0">
                <a:latin typeface="Times New Roman" panose="02020603050405020304" pitchFamily="18" charset="0"/>
              </a:rPr>
              <a:t>位二进制计数器。</a:t>
            </a:r>
            <a:endParaRPr kumimoji="0" lang="zh-CN" altLang="en-US" b="0" kern="0">
              <a:latin typeface="宋体" panose="02010600030101010101" pitchFamily="2" charset="-122"/>
            </a:endParaRPr>
          </a:p>
        </p:txBody>
      </p:sp>
      <p:pic>
        <p:nvPicPr>
          <p:cNvPr id="7" name="Picture 4" descr="E:\AMJ\Bmp\EDA\always_demo_scf.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8" y="4841875"/>
            <a:ext cx="86471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E:\AMJ\Bmp\EDA\always_demo_v.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1252538"/>
            <a:ext cx="7848600"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3907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8" name="Text Box 4"/>
          <p:cNvSpPr txBox="1">
            <a:spLocks noChangeArrowheads="1"/>
          </p:cNvSpPr>
          <p:nvPr/>
        </p:nvSpPr>
        <p:spPr bwMode="auto">
          <a:xfrm>
            <a:off x="3963988" y="1031875"/>
            <a:ext cx="4291012" cy="2590800"/>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CC3300"/>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always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(&lt;</a:t>
            </a:r>
            <a:r>
              <a:rPr kumimoji="0" lang="zh-CN" altLang="en-US" sz="2000" b="1" i="0" u="none" strike="noStrike" kern="0" cap="none" spc="0" normalizeH="0" baseline="0" noProof="0" dirty="0">
                <a:ln>
                  <a:noFill/>
                </a:ln>
                <a:solidFill>
                  <a:srgbClr val="0000FF"/>
                </a:solidFill>
                <a:effectLst/>
                <a:uLnTx/>
                <a:uFillTx/>
                <a:latin typeface="Tahoma"/>
                <a:ea typeface="宋体"/>
                <a:cs typeface="+mn-cs"/>
              </a:rPr>
              <a:t>敏感信号表达式</a:t>
            </a: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&gt;)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FF0066"/>
                </a:solidFill>
                <a:effectLst/>
                <a:uLnTx/>
                <a:uFillTx/>
                <a:latin typeface="Tahoma"/>
                <a:ea typeface="宋体"/>
                <a:cs typeface="+mn-cs"/>
              </a:rPr>
              <a:t>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 </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过程赋值语句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if</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语句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case</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语句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while</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repeat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for</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循环</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task</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function</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调用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FF0066"/>
                </a:solidFill>
                <a:effectLst/>
                <a:uLnTx/>
                <a:uFillTx/>
                <a:latin typeface="Tahoma"/>
                <a:ea typeface="宋体"/>
                <a:cs typeface="+mn-cs"/>
              </a:rPr>
              <a:t>end</a:t>
            </a:r>
          </a:p>
        </p:txBody>
      </p:sp>
      <p:sp>
        <p:nvSpPr>
          <p:cNvPr id="9" name="AutoShape 6"/>
          <p:cNvSpPr>
            <a:spLocks noChangeArrowheads="1"/>
          </p:cNvSpPr>
          <p:nvPr/>
        </p:nvSpPr>
        <p:spPr bwMode="auto">
          <a:xfrm>
            <a:off x="7185025" y="4375150"/>
            <a:ext cx="1598613" cy="387350"/>
          </a:xfrm>
          <a:prstGeom prst="wedgeRoundRectCallout">
            <a:avLst>
              <a:gd name="adj1" fmla="val -56454"/>
              <a:gd name="adj2" fmla="val 7541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华文新魏" panose="02010800040101010101" pitchFamily="2" charset="-122"/>
                <a:ea typeface="华文新魏" panose="02010800040101010101" pitchFamily="2" charset="-122"/>
              </a:rPr>
              <a:t>一般为输入</a:t>
            </a:r>
          </a:p>
        </p:txBody>
      </p:sp>
      <p:sp>
        <p:nvSpPr>
          <p:cNvPr id="10" name="Text Box 7"/>
          <p:cNvSpPr txBox="1">
            <a:spLocks noChangeArrowheads="1"/>
          </p:cNvSpPr>
          <p:nvPr/>
        </p:nvSpPr>
        <p:spPr bwMode="auto">
          <a:xfrm>
            <a:off x="455613" y="3883025"/>
            <a:ext cx="7966075"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377825" indent="-182563"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eaLnBrk="1" hangingPunct="1">
              <a:lnSpc>
                <a:spcPct val="110000"/>
              </a:lnSpc>
              <a:spcBef>
                <a:spcPct val="10000"/>
              </a:spcBef>
              <a:buClr>
                <a:srgbClr val="FF0000"/>
              </a:buClr>
              <a:buSzPct val="80000"/>
              <a:buFont typeface="Wingdings" panose="05000000000000000000" pitchFamily="2" charset="2"/>
              <a:buChar char="Ø"/>
            </a:pPr>
            <a:r>
              <a:rPr lang="zh-CN" altLang="en-US" sz="2400">
                <a:solidFill>
                  <a:srgbClr val="000000"/>
                </a:solidFill>
                <a:latin typeface="华文新魏" panose="02010800040101010101" pitchFamily="2" charset="-122"/>
                <a:ea typeface="华文新魏" panose="02010800040101010101" pitchFamily="2" charset="-122"/>
              </a:rPr>
              <a:t>敏感信号表达式又称</a:t>
            </a:r>
            <a:r>
              <a:rPr lang="zh-CN" altLang="en-US" sz="2400">
                <a:solidFill>
                  <a:srgbClr val="FF0066"/>
                </a:solidFill>
                <a:latin typeface="华文新魏" panose="02010800040101010101" pitchFamily="2" charset="-122"/>
                <a:ea typeface="华文新魏" panose="02010800040101010101" pitchFamily="2" charset="-122"/>
              </a:rPr>
              <a:t>事件</a:t>
            </a:r>
            <a:r>
              <a:rPr lang="zh-CN" altLang="en-US" sz="2400">
                <a:solidFill>
                  <a:srgbClr val="000000"/>
                </a:solidFill>
                <a:latin typeface="华文新魏" panose="02010800040101010101" pitchFamily="2" charset="-122"/>
                <a:ea typeface="华文新魏" panose="02010800040101010101" pitchFamily="2" charset="-122"/>
              </a:rPr>
              <a:t>表达式或敏感表，当其值改变时，则执行一遍块内语句；</a:t>
            </a:r>
          </a:p>
          <a:p>
            <a:pPr lvl="1" algn="just" eaLnBrk="1" hangingPunct="1">
              <a:lnSpc>
                <a:spcPct val="110000"/>
              </a:lnSpc>
              <a:spcBef>
                <a:spcPct val="10000"/>
              </a:spcBef>
              <a:buClr>
                <a:srgbClr val="FF0000"/>
              </a:buClr>
              <a:buSzPct val="80000"/>
              <a:buFont typeface="Wingdings" panose="05000000000000000000" pitchFamily="2" charset="2"/>
              <a:buChar char="Ø"/>
            </a:pPr>
            <a:r>
              <a:rPr lang="zh-CN" altLang="en-US" sz="2400">
                <a:solidFill>
                  <a:srgbClr val="000000"/>
                </a:solidFill>
                <a:latin typeface="华文新魏" panose="02010800040101010101" pitchFamily="2" charset="-122"/>
                <a:ea typeface="华文新魏" panose="02010800040101010101" pitchFamily="2" charset="-122"/>
              </a:rPr>
              <a:t>在敏感信号表达式中应列出影响块内取值的</a:t>
            </a:r>
            <a:r>
              <a:rPr lang="zh-CN" altLang="en-US" sz="2400">
                <a:solidFill>
                  <a:srgbClr val="0000FF"/>
                </a:solidFill>
                <a:latin typeface="华文新魏" panose="02010800040101010101" pitchFamily="2" charset="-122"/>
                <a:ea typeface="华文新魏" panose="02010800040101010101" pitchFamily="2" charset="-122"/>
              </a:rPr>
              <a:t>所有</a:t>
            </a:r>
            <a:r>
              <a:rPr lang="zh-CN" altLang="en-US" sz="2400">
                <a:solidFill>
                  <a:srgbClr val="000000"/>
                </a:solidFill>
                <a:latin typeface="华文新魏" panose="02010800040101010101" pitchFamily="2" charset="-122"/>
                <a:ea typeface="华文新魏" panose="02010800040101010101" pitchFamily="2" charset="-122"/>
              </a:rPr>
              <a:t>信号</a:t>
            </a:r>
            <a:r>
              <a:rPr lang="en-US" altLang="zh-CN" sz="2400">
                <a:solidFill>
                  <a:srgbClr val="000000"/>
                </a:solidFill>
                <a:latin typeface="华文新魏" panose="02010800040101010101" pitchFamily="2" charset="-122"/>
                <a:ea typeface="华文新魏" panose="02010800040101010101" pitchFamily="2" charset="-122"/>
              </a:rPr>
              <a:t>!</a:t>
            </a:r>
          </a:p>
          <a:p>
            <a:pPr lvl="1" algn="just" eaLnBrk="1" hangingPunct="1">
              <a:lnSpc>
                <a:spcPct val="110000"/>
              </a:lnSpc>
              <a:spcBef>
                <a:spcPct val="10000"/>
              </a:spcBef>
              <a:buClr>
                <a:srgbClr val="FF0000"/>
              </a:buClr>
              <a:buSzPct val="80000"/>
              <a:buFont typeface="Wingdings" panose="05000000000000000000" pitchFamily="2" charset="2"/>
              <a:buChar char="Ø"/>
            </a:pPr>
            <a:r>
              <a:rPr lang="en-US" altLang="zh-CN" sz="2400">
                <a:solidFill>
                  <a:srgbClr val="000000"/>
                </a:solidFill>
                <a:latin typeface="华文新魏" panose="02010800040101010101" pitchFamily="2" charset="-122"/>
                <a:ea typeface="华文新魏" panose="02010800040101010101" pitchFamily="2" charset="-122"/>
              </a:rPr>
              <a:t> </a:t>
            </a:r>
            <a:r>
              <a:rPr lang="zh-CN" altLang="en-US" sz="2400">
                <a:solidFill>
                  <a:srgbClr val="000000"/>
                </a:solidFill>
                <a:latin typeface="华文新魏" panose="02010800040101010101" pitchFamily="2" charset="-122"/>
                <a:ea typeface="华文新魏" panose="02010800040101010101" pitchFamily="2" charset="-122"/>
              </a:rPr>
              <a:t>敏感信号可以为</a:t>
            </a:r>
            <a:r>
              <a:rPr lang="zh-CN" altLang="en-US" sz="2400">
                <a:solidFill>
                  <a:srgbClr val="0000FF"/>
                </a:solidFill>
                <a:latin typeface="华文新魏" panose="02010800040101010101" pitchFamily="2" charset="-122"/>
                <a:ea typeface="华文新魏" panose="02010800040101010101" pitchFamily="2" charset="-122"/>
              </a:rPr>
              <a:t>单</a:t>
            </a:r>
            <a:r>
              <a:rPr lang="zh-CN" altLang="en-US" sz="2400">
                <a:solidFill>
                  <a:srgbClr val="000000"/>
                </a:solidFill>
                <a:latin typeface="华文新魏" panose="02010800040101010101" pitchFamily="2" charset="-122"/>
                <a:ea typeface="华文新魏" panose="02010800040101010101" pitchFamily="2" charset="-122"/>
              </a:rPr>
              <a:t>个信号，也可为</a:t>
            </a:r>
            <a:r>
              <a:rPr lang="zh-CN" altLang="en-US" sz="2400">
                <a:solidFill>
                  <a:srgbClr val="0000FF"/>
                </a:solidFill>
                <a:latin typeface="华文新魏" panose="02010800040101010101" pitchFamily="2" charset="-122"/>
                <a:ea typeface="华文新魏" panose="02010800040101010101" pitchFamily="2" charset="-122"/>
              </a:rPr>
              <a:t>多</a:t>
            </a:r>
            <a:r>
              <a:rPr lang="zh-CN" altLang="en-US" sz="2400">
                <a:solidFill>
                  <a:srgbClr val="000000"/>
                </a:solidFill>
                <a:latin typeface="华文新魏" panose="02010800040101010101" pitchFamily="2" charset="-122"/>
                <a:ea typeface="华文新魏" panose="02010800040101010101" pitchFamily="2" charset="-122"/>
              </a:rPr>
              <a:t>个信号，中间需用关键字</a:t>
            </a:r>
            <a:r>
              <a:rPr lang="en-US" altLang="zh-CN" sz="2400">
                <a:solidFill>
                  <a:srgbClr val="0000FF"/>
                </a:solidFill>
                <a:latin typeface="华文新魏" panose="02010800040101010101" pitchFamily="2" charset="-122"/>
                <a:ea typeface="华文新魏" panose="02010800040101010101" pitchFamily="2" charset="-122"/>
              </a:rPr>
              <a:t>or</a:t>
            </a:r>
            <a:r>
              <a:rPr lang="zh-CN" altLang="en-US" sz="2400">
                <a:solidFill>
                  <a:srgbClr val="000000"/>
                </a:solidFill>
                <a:latin typeface="华文新魏" panose="02010800040101010101" pitchFamily="2" charset="-122"/>
                <a:ea typeface="华文新魏" panose="02010800040101010101" pitchFamily="2" charset="-122"/>
              </a:rPr>
              <a:t>连接！</a:t>
            </a:r>
          </a:p>
          <a:p>
            <a:pPr lvl="1" algn="just" eaLnBrk="1" hangingPunct="1">
              <a:lnSpc>
                <a:spcPct val="110000"/>
              </a:lnSpc>
              <a:spcBef>
                <a:spcPct val="10000"/>
              </a:spcBef>
              <a:buClr>
                <a:srgbClr val="FF0000"/>
              </a:buClr>
              <a:buSzPct val="80000"/>
              <a:buFont typeface="Wingdings" panose="05000000000000000000" pitchFamily="2" charset="2"/>
              <a:buChar char="Ø"/>
            </a:pPr>
            <a:r>
              <a:rPr lang="zh-CN" altLang="en-US" sz="2400">
                <a:solidFill>
                  <a:srgbClr val="000000"/>
                </a:solidFill>
                <a:latin typeface="华文新魏" panose="02010800040101010101" pitchFamily="2" charset="-122"/>
                <a:ea typeface="华文新魏" panose="02010800040101010101" pitchFamily="2" charset="-122"/>
              </a:rPr>
              <a:t>敏感信号不要为</a:t>
            </a:r>
            <a:r>
              <a:rPr lang="en-US" altLang="zh-CN" sz="2400">
                <a:solidFill>
                  <a:srgbClr val="0000FF"/>
                </a:solidFill>
                <a:latin typeface="华文新魏" panose="02010800040101010101" pitchFamily="2" charset="-122"/>
                <a:ea typeface="华文新魏" panose="02010800040101010101" pitchFamily="2" charset="-122"/>
              </a:rPr>
              <a:t>x</a:t>
            </a:r>
            <a:r>
              <a:rPr lang="zh-CN" altLang="en-US" sz="2400">
                <a:solidFill>
                  <a:srgbClr val="0000FF"/>
                </a:solidFill>
                <a:latin typeface="华文新魏" panose="02010800040101010101" pitchFamily="2" charset="-122"/>
                <a:ea typeface="华文新魏" panose="02010800040101010101" pitchFamily="2" charset="-122"/>
              </a:rPr>
              <a:t>或</a:t>
            </a:r>
            <a:r>
              <a:rPr lang="en-US" altLang="zh-CN" sz="2400">
                <a:solidFill>
                  <a:srgbClr val="0000FF"/>
                </a:solidFill>
                <a:latin typeface="华文新魏" panose="02010800040101010101" pitchFamily="2" charset="-122"/>
                <a:ea typeface="华文新魏" panose="02010800040101010101" pitchFamily="2" charset="-122"/>
              </a:rPr>
              <a:t>z</a:t>
            </a:r>
            <a:r>
              <a:rPr lang="zh-CN" altLang="en-US" sz="2400">
                <a:solidFill>
                  <a:srgbClr val="000000"/>
                </a:solidFill>
                <a:latin typeface="华文新魏" panose="02010800040101010101" pitchFamily="2" charset="-122"/>
                <a:ea typeface="华文新魏" panose="02010800040101010101" pitchFamily="2" charset="-122"/>
              </a:rPr>
              <a:t>，否则会阻挡进程！</a:t>
            </a:r>
          </a:p>
        </p:txBody>
      </p:sp>
      <p:sp>
        <p:nvSpPr>
          <p:cNvPr id="11" name="Rectangle 10"/>
          <p:cNvSpPr txBox="1">
            <a:spLocks noChangeArrowheads="1"/>
          </p:cNvSpPr>
          <p:nvPr/>
        </p:nvSpPr>
        <p:spPr bwMode="auto">
          <a:xfrm>
            <a:off x="598488" y="1169988"/>
            <a:ext cx="3030537" cy="522287"/>
          </a:xfrm>
          <a:prstGeom prst="rect">
            <a:avLst/>
          </a:prstGeom>
          <a:noFill/>
          <a:ln w="25400">
            <a:solidFill>
              <a:srgbClr val="FF99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lnSpc>
                <a:spcPct val="90000"/>
              </a:lnSpc>
              <a:spcBef>
                <a:spcPct val="30000"/>
              </a:spcBef>
              <a:buClr>
                <a:schemeClr val="tx2"/>
              </a:buClr>
              <a:buSzPct val="85000"/>
              <a:buFont typeface="Wingdings" panose="05000000000000000000" pitchFamily="2" charset="2"/>
              <a:buNone/>
              <a:defRPr/>
            </a:pPr>
            <a:r>
              <a:rPr kumimoji="0" lang="en-US" altLang="zh-CN" kern="0">
                <a:solidFill>
                  <a:srgbClr val="0000FF"/>
                </a:solidFill>
                <a:ea typeface="Tahoma" pitchFamily="34" charset="0"/>
                <a:cs typeface="Tahoma" pitchFamily="34" charset="0"/>
              </a:rPr>
              <a:t>always</a:t>
            </a:r>
            <a:r>
              <a:rPr kumimoji="0" lang="zh-CN" altLang="en-US" kern="0">
                <a:solidFill>
                  <a:srgbClr val="0000FF"/>
                </a:solidFill>
                <a:latin typeface="华文楷体" pitchFamily="2" charset="-122"/>
                <a:ea typeface="华文楷体" pitchFamily="2" charset="-122"/>
              </a:rPr>
              <a:t>块语句</a:t>
            </a:r>
            <a:r>
              <a:rPr lang="zh-CN" altLang="en-US" kern="0">
                <a:solidFill>
                  <a:srgbClr val="0000FF"/>
                </a:solidFill>
                <a:effectLst>
                  <a:outerShdw blurRad="38100" dist="38100" dir="2700000" algn="tl">
                    <a:srgbClr val="C0C0C0"/>
                  </a:outerShdw>
                </a:effectLst>
                <a:latin typeface="黑体" pitchFamily="49" charset="-122"/>
                <a:ea typeface="黑体" pitchFamily="49" charset="-122"/>
              </a:rPr>
              <a:t>模板</a:t>
            </a:r>
            <a:endParaRPr lang="zh-CN" altLang="en-US" kern="0" dirty="0">
              <a:solidFill>
                <a:srgbClr val="0000FF"/>
              </a:solidFill>
              <a:effectLst>
                <a:outerShdw blurRad="38100" dist="38100" dir="2700000" algn="tl">
                  <a:srgbClr val="C0C0C0"/>
                </a:outerShdw>
              </a:effectLst>
              <a:latin typeface="黑体" pitchFamily="49" charset="-122"/>
              <a:ea typeface="黑体" pitchFamily="49" charset="-122"/>
            </a:endParaRPr>
          </a:p>
        </p:txBody>
      </p:sp>
      <p:sp>
        <p:nvSpPr>
          <p:cNvPr id="12" name="AutoShape 11"/>
          <p:cNvSpPr>
            <a:spLocks noChangeArrowheads="1"/>
          </p:cNvSpPr>
          <p:nvPr/>
        </p:nvSpPr>
        <p:spPr bwMode="auto">
          <a:xfrm rot="21120300">
            <a:off x="850900" y="1978025"/>
            <a:ext cx="2982913" cy="15906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一个变量不能在多个</a:t>
            </a:r>
            <a:r>
              <a:rPr kumimoji="1" lang="en-US" altLang="zh-CN" sz="2000" b="1" i="0" u="none" strike="noStrike" kern="0" cap="none" spc="0" normalizeH="0" baseline="0" noProof="0">
                <a:ln>
                  <a:noFill/>
                </a:ln>
                <a:solidFill>
                  <a:srgbClr val="000000"/>
                </a:solidFill>
                <a:effectLst/>
                <a:uLnTx/>
                <a:uFillTx/>
                <a:latin typeface="华文新魏" pitchFamily="2" charset="-122"/>
                <a:ea typeface="华文新魏" pitchFamily="2" charset="-122"/>
              </a:rPr>
              <a:t>always</a:t>
            </a: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块中被赋值！</a:t>
            </a:r>
          </a:p>
        </p:txBody>
      </p:sp>
    </p:spTree>
    <p:extLst>
      <p:ext uri="{BB962C8B-B14F-4D97-AF65-F5344CB8AC3E}">
        <p14:creationId xmlns:p14="http://schemas.microsoft.com/office/powerpoint/2010/main" val="27046282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11" grpId="0" animBg="1" autoUpdateAnimBg="0"/>
      <p:bldP spid="12"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10" name="Rectangle 3"/>
          <p:cNvSpPr txBox="1">
            <a:spLocks noChangeArrowheads="1"/>
          </p:cNvSpPr>
          <p:nvPr/>
        </p:nvSpPr>
        <p:spPr bwMode="auto">
          <a:xfrm>
            <a:off x="365125" y="1387475"/>
            <a:ext cx="763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rgbClr val="FF5050"/>
              </a:buClr>
              <a:buSzPct val="80000"/>
              <a:buFont typeface="Wingdings" panose="05000000000000000000" pitchFamily="2" charset="2"/>
              <a:buChar char="Ø"/>
            </a:pPr>
            <a:r>
              <a:rPr kumimoji="0" lang="en-US" altLang="zh-CN" kern="0">
                <a:ea typeface="华文新魏" panose="02010800040101010101" pitchFamily="2" charset="-122"/>
              </a:rPr>
              <a:t>always</a:t>
            </a:r>
            <a:r>
              <a:rPr kumimoji="0" lang="zh-CN" altLang="en-US" kern="0">
                <a:ea typeface="华文新魏" panose="02010800040101010101" pitchFamily="2" charset="-122"/>
              </a:rPr>
              <a:t>的时间控制可以为</a:t>
            </a:r>
            <a:r>
              <a:rPr kumimoji="0" lang="zh-CN" altLang="en-US" kern="0">
                <a:solidFill>
                  <a:srgbClr val="0000FF"/>
                </a:solidFill>
                <a:ea typeface="华文新魏" panose="02010800040101010101" pitchFamily="2" charset="-122"/>
              </a:rPr>
              <a:t>沿</a:t>
            </a:r>
            <a:r>
              <a:rPr kumimoji="0" lang="zh-CN" altLang="en-US" kern="0">
                <a:ea typeface="华文新魏" panose="02010800040101010101" pitchFamily="2" charset="-122"/>
              </a:rPr>
              <a:t>触发，也可为</a:t>
            </a:r>
            <a:r>
              <a:rPr kumimoji="0" lang="zh-CN" altLang="en-US" kern="0">
                <a:solidFill>
                  <a:srgbClr val="0000FF"/>
                </a:solidFill>
                <a:ea typeface="华文新魏" panose="02010800040101010101" pitchFamily="2" charset="-122"/>
              </a:rPr>
              <a:t>电平</a:t>
            </a:r>
            <a:r>
              <a:rPr kumimoji="0" lang="zh-CN" altLang="en-US" kern="0">
                <a:ea typeface="华文新魏" panose="02010800040101010101" pitchFamily="2" charset="-122"/>
              </a:rPr>
              <a:t>触发。</a:t>
            </a:r>
          </a:p>
          <a:p>
            <a:pPr algn="just" eaLnBrk="1" hangingPunct="1">
              <a:lnSpc>
                <a:spcPct val="110000"/>
              </a:lnSpc>
              <a:buClr>
                <a:srgbClr val="FF5050"/>
              </a:buClr>
              <a:buSzPct val="80000"/>
              <a:buFont typeface="Wingdings" panose="05000000000000000000" pitchFamily="2" charset="2"/>
              <a:buChar char="Ø"/>
            </a:pPr>
            <a:r>
              <a:rPr kumimoji="0" lang="zh-CN" altLang="en-US" kern="0">
                <a:ea typeface="华文新魏" panose="02010800040101010101" pitchFamily="2" charset="-122"/>
              </a:rPr>
              <a:t>关键字</a:t>
            </a:r>
            <a:r>
              <a:rPr kumimoji="0" lang="en-US" altLang="zh-CN" kern="0">
                <a:solidFill>
                  <a:srgbClr val="0000FF"/>
                </a:solidFill>
                <a:ea typeface="华文新魏" panose="02010800040101010101" pitchFamily="2" charset="-122"/>
              </a:rPr>
              <a:t>posedge</a:t>
            </a:r>
            <a:r>
              <a:rPr kumimoji="0" lang="zh-CN" altLang="en-US" kern="0">
                <a:ea typeface="华文新魏" panose="02010800040101010101" pitchFamily="2" charset="-122"/>
              </a:rPr>
              <a:t>表示上升沿；</a:t>
            </a:r>
            <a:r>
              <a:rPr kumimoji="0" lang="en-US" altLang="zh-CN" kern="0">
                <a:solidFill>
                  <a:srgbClr val="0000FF"/>
                </a:solidFill>
                <a:ea typeface="华文新魏" panose="02010800040101010101" pitchFamily="2" charset="-122"/>
              </a:rPr>
              <a:t>negedge</a:t>
            </a:r>
            <a:r>
              <a:rPr kumimoji="0" lang="zh-CN" altLang="en-US" kern="0">
                <a:ea typeface="华文新魏" panose="02010800040101010101" pitchFamily="2" charset="-122"/>
              </a:rPr>
              <a:t>表示下降沿。</a:t>
            </a:r>
          </a:p>
        </p:txBody>
      </p:sp>
      <p:sp>
        <p:nvSpPr>
          <p:cNvPr id="11" name="AutoShape 4"/>
          <p:cNvSpPr>
            <a:spLocks noChangeArrowheads="1"/>
          </p:cNvSpPr>
          <p:nvPr/>
        </p:nvSpPr>
        <p:spPr bwMode="auto">
          <a:xfrm>
            <a:off x="4592638" y="790575"/>
            <a:ext cx="1676400" cy="685800"/>
          </a:xfrm>
          <a:prstGeom prst="wedgeRoundRectCallout">
            <a:avLst>
              <a:gd name="adj1" fmla="val -68181"/>
              <a:gd name="adj2" fmla="val 5879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b="0">
                <a:solidFill>
                  <a:srgbClr val="000000"/>
                </a:solidFill>
                <a:latin typeface="宋体" panose="02010600030101010101" pitchFamily="2" charset="-122"/>
              </a:rPr>
              <a:t>常用于描述</a:t>
            </a:r>
            <a:r>
              <a:rPr lang="zh-CN" altLang="en-US" sz="2000">
                <a:solidFill>
                  <a:srgbClr val="FF0066"/>
                </a:solidFill>
                <a:latin typeface="宋体" panose="02010600030101010101" pitchFamily="2" charset="-122"/>
              </a:rPr>
              <a:t>时序</a:t>
            </a:r>
            <a:r>
              <a:rPr lang="zh-CN" altLang="en-US" sz="2000" b="0">
                <a:solidFill>
                  <a:srgbClr val="000000"/>
                </a:solidFill>
                <a:latin typeface="宋体" panose="02010600030101010101" pitchFamily="2" charset="-122"/>
              </a:rPr>
              <a:t>逻辑</a:t>
            </a:r>
          </a:p>
        </p:txBody>
      </p:sp>
      <p:sp>
        <p:nvSpPr>
          <p:cNvPr id="12" name="AutoShape 5"/>
          <p:cNvSpPr>
            <a:spLocks noChangeArrowheads="1"/>
          </p:cNvSpPr>
          <p:nvPr/>
        </p:nvSpPr>
        <p:spPr bwMode="auto">
          <a:xfrm>
            <a:off x="6827838" y="727075"/>
            <a:ext cx="1676400" cy="685800"/>
          </a:xfrm>
          <a:prstGeom prst="wedgeRoundRectCallout">
            <a:avLst>
              <a:gd name="adj1" fmla="val -72065"/>
              <a:gd name="adj2" fmla="val 64583"/>
              <a:gd name="adj3" fmla="val 16667"/>
            </a:avLst>
          </a:prstGeom>
          <a:solidFill>
            <a:srgbClr val="FFFFDD"/>
          </a:solidFill>
          <a:ln>
            <a:noFill/>
          </a:ln>
          <a:effectLst>
            <a:prstShdw prst="shdw17" dist="17961" dir="2700000">
              <a:srgbClr val="999985"/>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b="0">
                <a:solidFill>
                  <a:srgbClr val="000000"/>
                </a:solidFill>
                <a:latin typeface="宋体" panose="02010600030101010101" pitchFamily="2" charset="-122"/>
              </a:rPr>
              <a:t>常用于描述</a:t>
            </a:r>
            <a:r>
              <a:rPr lang="zh-CN" altLang="en-US" sz="2000">
                <a:solidFill>
                  <a:srgbClr val="FF0066"/>
                </a:solidFill>
                <a:latin typeface="宋体" panose="02010600030101010101" pitchFamily="2" charset="-122"/>
              </a:rPr>
              <a:t>组合</a:t>
            </a:r>
            <a:r>
              <a:rPr lang="zh-CN" altLang="en-US" sz="2000" b="0">
                <a:solidFill>
                  <a:srgbClr val="000000"/>
                </a:solidFill>
                <a:latin typeface="宋体" panose="02010600030101010101" pitchFamily="2" charset="-122"/>
              </a:rPr>
              <a:t>逻辑</a:t>
            </a:r>
          </a:p>
        </p:txBody>
      </p:sp>
      <p:sp>
        <p:nvSpPr>
          <p:cNvPr id="13" name="Text Box 6"/>
          <p:cNvSpPr txBox="1">
            <a:spLocks noChangeArrowheads="1"/>
          </p:cNvSpPr>
          <p:nvPr/>
        </p:nvSpPr>
        <p:spPr bwMode="auto">
          <a:xfrm>
            <a:off x="381000" y="3527425"/>
            <a:ext cx="5300663" cy="1954213"/>
          </a:xfrm>
          <a:prstGeom prst="rect">
            <a:avLst/>
          </a:prstGeom>
          <a:solidFill>
            <a:srgbClr val="99CCFF"/>
          </a:solidFill>
          <a:ln w="12700">
            <a:solidFill>
              <a:srgbClr val="000000"/>
            </a:solidFill>
            <a:miter lim="800000"/>
            <a:headEnd/>
            <a:tailEnd/>
          </a:ln>
          <a:effectLst>
            <a:outerShdw dist="107763" dir="18900000" algn="ctr" rotWithShape="0">
              <a:srgbClr val="1C1C1C"/>
            </a:outerShdw>
          </a:effectLst>
        </p:spPr>
        <p:txBody>
          <a:bodyPr anchor="b">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always@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 clock or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 reset</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 </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p:txBody>
      </p:sp>
      <p:sp>
        <p:nvSpPr>
          <p:cNvPr id="14" name="Text Box 7"/>
          <p:cNvSpPr txBox="1">
            <a:spLocks noChangeArrowheads="1"/>
          </p:cNvSpPr>
          <p:nvPr/>
        </p:nvSpPr>
        <p:spPr bwMode="auto">
          <a:xfrm>
            <a:off x="5986463" y="3482975"/>
            <a:ext cx="2743200" cy="1954213"/>
          </a:xfrm>
          <a:prstGeom prst="rect">
            <a:avLst/>
          </a:prstGeom>
          <a:solidFill>
            <a:srgbClr val="99CCFF"/>
          </a:solidFill>
          <a:ln w="12700">
            <a:solidFill>
              <a:srgbClr val="000000"/>
            </a:solidFill>
            <a:miter lim="800000"/>
            <a:headEnd/>
            <a:tailEnd/>
          </a:ln>
          <a:effectLst>
            <a:outerShdw dist="107763" dir="18900000" algn="ctr" rotWithShape="0">
              <a:srgbClr val="1C1C1C"/>
            </a:outerShdw>
          </a:effectLst>
        </p:spPr>
        <p:txBody>
          <a:bodyPr anchor="b">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always@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 or b or c</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 </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p:txBody>
      </p:sp>
      <p:sp>
        <p:nvSpPr>
          <p:cNvPr id="15" name="Text Box 8"/>
          <p:cNvSpPr txBox="1">
            <a:spLocks noChangeArrowheads="1"/>
          </p:cNvSpPr>
          <p:nvPr/>
        </p:nvSpPr>
        <p:spPr bwMode="auto">
          <a:xfrm>
            <a:off x="685800" y="2760663"/>
            <a:ext cx="396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200">
                <a:solidFill>
                  <a:srgbClr val="CC3300"/>
                </a:solidFill>
                <a:latin typeface="方正姚体" panose="02010601030101010101" pitchFamily="2" charset="-122"/>
                <a:ea typeface="方正姚体" panose="02010601030101010101" pitchFamily="2" charset="-122"/>
              </a:rPr>
              <a:t>由两个沿触发的</a:t>
            </a:r>
            <a:r>
              <a:rPr lang="en-US" altLang="zh-CN" sz="2200">
                <a:solidFill>
                  <a:srgbClr val="0000FF"/>
                </a:solidFill>
                <a:latin typeface="方正姚体" panose="02010601030101010101" pitchFamily="2" charset="-122"/>
                <a:ea typeface="方正姚体" panose="02010601030101010101" pitchFamily="2" charset="-122"/>
              </a:rPr>
              <a:t>always </a:t>
            </a:r>
            <a:r>
              <a:rPr lang="zh-CN" altLang="en-US" sz="2200">
                <a:solidFill>
                  <a:srgbClr val="CC3300"/>
                </a:solidFill>
                <a:latin typeface="方正姚体" panose="02010601030101010101" pitchFamily="2" charset="-122"/>
                <a:ea typeface="方正姚体" panose="02010601030101010101" pitchFamily="2" charset="-122"/>
              </a:rPr>
              <a:t>块</a:t>
            </a:r>
          </a:p>
        </p:txBody>
      </p:sp>
      <p:sp>
        <p:nvSpPr>
          <p:cNvPr id="16" name="Text Box 9"/>
          <p:cNvSpPr txBox="1">
            <a:spLocks noChangeArrowheads="1"/>
          </p:cNvSpPr>
          <p:nvPr/>
        </p:nvSpPr>
        <p:spPr bwMode="auto">
          <a:xfrm>
            <a:off x="5181600" y="2781300"/>
            <a:ext cx="3962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200">
                <a:solidFill>
                  <a:srgbClr val="CC3300"/>
                </a:solidFill>
                <a:latin typeface="方正姚体" panose="02010601030101010101" pitchFamily="2" charset="-122"/>
                <a:ea typeface="方正姚体" panose="02010601030101010101" pitchFamily="2" charset="-122"/>
              </a:rPr>
              <a:t>由多个电平触发的</a:t>
            </a:r>
            <a:r>
              <a:rPr lang="en-US" altLang="zh-CN" sz="2200">
                <a:solidFill>
                  <a:srgbClr val="0000FF"/>
                </a:solidFill>
                <a:latin typeface="方正姚体" panose="02010601030101010101" pitchFamily="2" charset="-122"/>
                <a:ea typeface="方正姚体" panose="02010601030101010101" pitchFamily="2" charset="-122"/>
              </a:rPr>
              <a:t>always </a:t>
            </a:r>
            <a:r>
              <a:rPr lang="zh-CN" altLang="en-US" sz="2200">
                <a:solidFill>
                  <a:srgbClr val="CC3300"/>
                </a:solidFill>
                <a:latin typeface="方正姚体" panose="02010601030101010101" pitchFamily="2" charset="-122"/>
                <a:ea typeface="方正姚体" panose="02010601030101010101" pitchFamily="2" charset="-122"/>
              </a:rPr>
              <a:t>块</a:t>
            </a:r>
          </a:p>
        </p:txBody>
      </p:sp>
    </p:spTree>
    <p:extLst>
      <p:ext uri="{BB962C8B-B14F-4D97-AF65-F5344CB8AC3E}">
        <p14:creationId xmlns:p14="http://schemas.microsoft.com/office/powerpoint/2010/main" val="1463169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1+#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animBg="1" autoUpdateAnimBg="0"/>
      <p:bldP spid="13" grpId="0" animBg="1" autoUpdateAnimBg="0"/>
      <p:bldP spid="14" grpId="0" animBg="1" autoUpdateAnimBg="0"/>
      <p:bldP spid="15" grpId="0" autoUpdateAnimBg="0"/>
      <p:bldP spid="16"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9" name="Rectangle 3"/>
          <p:cNvSpPr txBox="1">
            <a:spLocks noChangeArrowheads="1"/>
          </p:cNvSpPr>
          <p:nvPr/>
        </p:nvSpPr>
        <p:spPr bwMode="auto">
          <a:xfrm>
            <a:off x="2444750" y="968375"/>
            <a:ext cx="62611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rgbClr val="FF5050"/>
              </a:buClr>
              <a:buSzPct val="80000"/>
              <a:buFont typeface="Wingdings" panose="05000000000000000000" pitchFamily="2" charset="2"/>
              <a:buChar char="Ø"/>
            </a:pPr>
            <a:r>
              <a:rPr kumimoji="0" lang="en-US" altLang="zh-CN" kern="0">
                <a:latin typeface="Times New Roman" panose="02020603050405020304" pitchFamily="18" charset="0"/>
              </a:rPr>
              <a:t>always</a:t>
            </a:r>
            <a:r>
              <a:rPr kumimoji="0" lang="zh-CN" altLang="en-US" kern="0">
                <a:latin typeface="Times New Roman" panose="02020603050405020304" pitchFamily="18" charset="0"/>
              </a:rPr>
              <a:t>块语句是用于综合过程的最有用的语句之一，但又常常是不可综合的。为得到最好的综合结果， </a:t>
            </a:r>
            <a:r>
              <a:rPr kumimoji="0" lang="en-US" altLang="zh-CN" kern="0">
                <a:latin typeface="Times New Roman" panose="02020603050405020304" pitchFamily="18" charset="0"/>
              </a:rPr>
              <a:t>always</a:t>
            </a:r>
            <a:r>
              <a:rPr kumimoji="0" lang="zh-CN" altLang="en-US" kern="0">
                <a:latin typeface="Times New Roman" panose="02020603050405020304" pitchFamily="18" charset="0"/>
              </a:rPr>
              <a:t>块程序应严格按以下模板来编写：</a:t>
            </a:r>
          </a:p>
        </p:txBody>
      </p:sp>
      <p:sp>
        <p:nvSpPr>
          <p:cNvPr id="10" name="Rectangle 6"/>
          <p:cNvSpPr>
            <a:spLocks noChangeArrowheads="1"/>
          </p:cNvSpPr>
          <p:nvPr/>
        </p:nvSpPr>
        <p:spPr bwMode="auto">
          <a:xfrm>
            <a:off x="412750" y="3116263"/>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dirty="0">
                <a:solidFill>
                  <a:srgbClr val="CC0000"/>
                </a:solidFill>
                <a:effectLst>
                  <a:outerShdw blurRad="38100" dist="38100" dir="2700000" algn="tl">
                    <a:srgbClr val="C0C0C0"/>
                  </a:outerShdw>
                </a:effectLst>
                <a:latin typeface="黑体" pitchFamily="49" charset="-122"/>
                <a:ea typeface="黑体" pitchFamily="49" charset="-122"/>
              </a:rPr>
              <a:t>1</a:t>
            </a:r>
          </a:p>
        </p:txBody>
      </p:sp>
      <p:sp>
        <p:nvSpPr>
          <p:cNvPr id="11" name="AutoShape 7"/>
          <p:cNvSpPr>
            <a:spLocks noChangeArrowheads="1"/>
          </p:cNvSpPr>
          <p:nvPr/>
        </p:nvSpPr>
        <p:spPr bwMode="auto">
          <a:xfrm rot="20834319">
            <a:off x="0" y="1047750"/>
            <a:ext cx="2395538" cy="800100"/>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可综合性问题</a:t>
            </a:r>
          </a:p>
        </p:txBody>
      </p:sp>
      <p:sp>
        <p:nvSpPr>
          <p:cNvPr id="12" name="Text Box 8"/>
          <p:cNvSpPr txBox="1">
            <a:spLocks noChangeArrowheads="1"/>
          </p:cNvSpPr>
          <p:nvPr/>
        </p:nvSpPr>
        <p:spPr bwMode="auto">
          <a:xfrm>
            <a:off x="2014538" y="2984500"/>
            <a:ext cx="6221412" cy="1317625"/>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(Inputs)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所有输入信号必须列出，用</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or</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隔开</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组合逻辑关系</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a:t>
            </a:r>
          </a:p>
        </p:txBody>
      </p:sp>
      <p:sp>
        <p:nvSpPr>
          <p:cNvPr id="13" name="Rectangle 9"/>
          <p:cNvSpPr>
            <a:spLocks noChangeArrowheads="1"/>
          </p:cNvSpPr>
          <p:nvPr/>
        </p:nvSpPr>
        <p:spPr bwMode="auto">
          <a:xfrm>
            <a:off x="417513" y="4862513"/>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dirty="0">
                <a:solidFill>
                  <a:srgbClr val="CC0000"/>
                </a:solidFill>
                <a:effectLst>
                  <a:outerShdw blurRad="38100" dist="38100" dir="2700000" algn="tl">
                    <a:srgbClr val="C0C0C0"/>
                  </a:outerShdw>
                </a:effectLst>
                <a:latin typeface="黑体" pitchFamily="49" charset="-122"/>
                <a:ea typeface="黑体" pitchFamily="49" charset="-122"/>
              </a:rPr>
              <a:t>2</a:t>
            </a:r>
          </a:p>
        </p:txBody>
      </p:sp>
      <p:sp>
        <p:nvSpPr>
          <p:cNvPr id="14" name="Text Box 10"/>
          <p:cNvSpPr txBox="1">
            <a:spLocks noChangeArrowheads="1"/>
          </p:cNvSpPr>
          <p:nvPr/>
        </p:nvSpPr>
        <p:spPr bwMode="auto">
          <a:xfrm>
            <a:off x="1993900" y="4699000"/>
            <a:ext cx="6283325" cy="165258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(Inputs)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所有输入信号必须列出，用</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or</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隔开</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if (Enable) </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锁存动作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a:t>
            </a:r>
          </a:p>
        </p:txBody>
      </p:sp>
    </p:spTree>
    <p:extLst>
      <p:ext uri="{BB962C8B-B14F-4D97-AF65-F5344CB8AC3E}">
        <p14:creationId xmlns:p14="http://schemas.microsoft.com/office/powerpoint/2010/main" val="8188482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4/3*#ppt_w"/>
                                          </p:val>
                                        </p:tav>
                                        <p:tav tm="100000">
                                          <p:val>
                                            <p:strVal val="#ppt_w"/>
                                          </p:val>
                                        </p:tav>
                                      </p:tavLst>
                                    </p:anim>
                                    <p:anim calcmode="lin" valueType="num">
                                      <p:cBhvr>
                                        <p:cTn id="8" dur="500" fill="hold"/>
                                        <p:tgtEl>
                                          <p:spTgt spid="11"/>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animBg="1" autoUpdateAnimBg="0"/>
      <p:bldP spid="13" grpId="0" animBg="1" autoUpdateAnimBg="0"/>
      <p:bldP spid="14"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7" name="Rectangle 4"/>
          <p:cNvSpPr>
            <a:spLocks noChangeArrowheads="1"/>
          </p:cNvSpPr>
          <p:nvPr/>
        </p:nvSpPr>
        <p:spPr bwMode="auto">
          <a:xfrm>
            <a:off x="1195388" y="1127125"/>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dirty="0">
                <a:solidFill>
                  <a:srgbClr val="CC0000"/>
                </a:solidFill>
                <a:effectLst>
                  <a:outerShdw blurRad="38100" dist="38100" dir="2700000" algn="tl">
                    <a:srgbClr val="C0C0C0"/>
                  </a:outerShdw>
                </a:effectLst>
                <a:latin typeface="黑体" pitchFamily="49" charset="-122"/>
                <a:ea typeface="黑体" pitchFamily="49" charset="-122"/>
              </a:rPr>
              <a:t>3</a:t>
            </a:r>
          </a:p>
        </p:txBody>
      </p:sp>
      <p:sp>
        <p:nvSpPr>
          <p:cNvPr id="8" name="Text Box 6"/>
          <p:cNvSpPr txBox="1">
            <a:spLocks noChangeArrowheads="1"/>
          </p:cNvSpPr>
          <p:nvPr/>
        </p:nvSpPr>
        <p:spPr bwMode="auto">
          <a:xfrm>
            <a:off x="2616200" y="1100138"/>
            <a:ext cx="4667250" cy="1317625"/>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 Clock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Clock only</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FF0066"/>
                </a:solidFill>
                <a:effectLst/>
                <a:uLnTx/>
                <a:uFillTx/>
                <a:latin typeface="Times New Roman" pitchFamily="18" charset="0"/>
              </a:rPr>
              <a:t>   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同步动作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a:t>
            </a:r>
          </a:p>
        </p:txBody>
      </p:sp>
      <p:sp>
        <p:nvSpPr>
          <p:cNvPr id="9" name="Rectangle 8"/>
          <p:cNvSpPr>
            <a:spLocks noChangeArrowheads="1"/>
          </p:cNvSpPr>
          <p:nvPr/>
        </p:nvSpPr>
        <p:spPr bwMode="auto">
          <a:xfrm>
            <a:off x="844550" y="3201988"/>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a:solidFill>
                  <a:srgbClr val="CC0000"/>
                </a:solidFill>
                <a:effectLst>
                  <a:outerShdw blurRad="38100" dist="38100" dir="2700000" algn="tl">
                    <a:srgbClr val="C0C0C0"/>
                  </a:outerShdw>
                </a:effectLst>
                <a:latin typeface="黑体" pitchFamily="49" charset="-122"/>
                <a:ea typeface="黑体" pitchFamily="49" charset="-122"/>
              </a:rPr>
              <a:t>4</a:t>
            </a:r>
          </a:p>
        </p:txBody>
      </p:sp>
      <p:sp>
        <p:nvSpPr>
          <p:cNvPr id="10" name="Text Box 9"/>
          <p:cNvSpPr txBox="1">
            <a:spLocks noChangeArrowheads="1"/>
          </p:cNvSpPr>
          <p:nvPr/>
        </p:nvSpPr>
        <p:spPr bwMode="auto">
          <a:xfrm>
            <a:off x="2176463" y="3087688"/>
            <a:ext cx="6197600" cy="2422525"/>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 Clock or </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rPr>
              <a:t>negedge</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 Reset)</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Clock and Reset only</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if (! Reset)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测试异步复位电平是否有效</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异步动作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else</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同步动作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可产生触发器和组合逻辑</a:t>
            </a:r>
          </a:p>
        </p:txBody>
      </p:sp>
    </p:spTree>
    <p:extLst>
      <p:ext uri="{BB962C8B-B14F-4D97-AF65-F5344CB8AC3E}">
        <p14:creationId xmlns:p14="http://schemas.microsoft.com/office/powerpoint/2010/main" val="22116384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8" name="Rectangle 3"/>
          <p:cNvSpPr txBox="1">
            <a:spLocks noChangeArrowheads="1"/>
          </p:cNvSpPr>
          <p:nvPr/>
        </p:nvSpPr>
        <p:spPr bwMode="auto">
          <a:xfrm>
            <a:off x="2074863" y="1003300"/>
            <a:ext cx="62611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0"/>
              </a:spcBef>
              <a:spcAft>
                <a:spcPct val="0"/>
              </a:spcAft>
              <a:buClr>
                <a:srgbClr val="FF5050"/>
              </a:buClr>
              <a:buSzPct val="80000"/>
              <a:buFont typeface="Wingdings" panose="05000000000000000000" pitchFamily="2" charset="2"/>
              <a:buNone/>
              <a:tabLst/>
              <a:defRPr/>
            </a:pPr>
            <a:r>
              <a:rPr kumimoji="0" lang="zh-CN" altLang="en-US" sz="2200" b="1" i="0" u="none" strike="noStrike" kern="0" cap="none" spc="0" normalizeH="0" baseline="0" noProof="0">
                <a:ln>
                  <a:noFill/>
                </a:ln>
                <a:solidFill>
                  <a:srgbClr val="D60093"/>
                </a:solidFill>
                <a:effectLst/>
                <a:uLnTx/>
                <a:uFillTx/>
                <a:latin typeface="Tahoma"/>
                <a:ea typeface="华文彩云" panose="02010800040101010101" pitchFamily="2" charset="-122"/>
                <a:cs typeface="+mn-cs"/>
              </a:rPr>
              <a:t>（</a:t>
            </a:r>
            <a:r>
              <a:rPr kumimoji="0" lang="en-US" altLang="zh-CN" sz="2200" b="1" i="0" u="none" strike="noStrike" kern="0" cap="none" spc="0" normalizeH="0" baseline="0" noProof="0">
                <a:ln>
                  <a:noFill/>
                </a:ln>
                <a:solidFill>
                  <a:srgbClr val="D60093"/>
                </a:solidFill>
                <a:effectLst/>
                <a:uLnTx/>
                <a:uFillTx/>
                <a:latin typeface="Tahoma"/>
                <a:ea typeface="华文彩云" panose="02010800040101010101" pitchFamily="2" charset="-122"/>
                <a:cs typeface="+mn-cs"/>
              </a:rPr>
              <a:t>1</a:t>
            </a:r>
            <a:r>
              <a:rPr kumimoji="0" lang="zh-CN" altLang="en-US" sz="2200" b="1" i="0" u="none" strike="noStrike" kern="0" cap="none" spc="0" normalizeH="0" baseline="0" noProof="0">
                <a:ln>
                  <a:noFill/>
                </a:ln>
                <a:solidFill>
                  <a:srgbClr val="D60093"/>
                </a:solidFill>
                <a:effectLst/>
                <a:uLnTx/>
                <a:uFillTx/>
                <a:latin typeface="Tahoma"/>
                <a:ea typeface="华文彩云" panose="02010800040101010101" pitchFamily="2" charset="-122"/>
                <a:cs typeface="+mn-cs"/>
              </a:rPr>
              <a:t>）</a:t>
            </a:r>
            <a:r>
              <a:rPr kumimoji="0" lang="zh-CN" altLang="en-US" sz="2200" b="1" i="0" u="none" strike="noStrike" kern="0" cap="none" spc="0" normalizeH="0" baseline="0" noProof="0">
                <a:ln>
                  <a:noFill/>
                </a:ln>
                <a:solidFill>
                  <a:srgbClr val="000000"/>
                </a:solidFill>
                <a:effectLst/>
                <a:uLnTx/>
                <a:uFillTx/>
                <a:latin typeface="Tahoma"/>
                <a:ea typeface="宋体"/>
                <a:cs typeface="+mn-cs"/>
              </a:rPr>
              <a:t>当</a:t>
            </a:r>
            <a:r>
              <a:rPr kumimoji="0" lang="en-US" altLang="zh-CN" sz="2200" b="1" i="0" u="none" strike="noStrike" kern="0" cap="none" spc="0" normalizeH="0" baseline="0" noProof="0">
                <a:ln>
                  <a:noFill/>
                </a:ln>
                <a:solidFill>
                  <a:srgbClr val="000000"/>
                </a:solidFill>
                <a:effectLst/>
                <a:uLnTx/>
                <a:uFillTx/>
                <a:latin typeface="Tahoma"/>
                <a:ea typeface="宋体"/>
                <a:cs typeface="+mn-cs"/>
              </a:rPr>
              <a:t>always</a:t>
            </a:r>
            <a:r>
              <a:rPr kumimoji="0" lang="zh-CN" altLang="en-US" sz="2200" b="1" i="0" u="none" strike="noStrike" kern="0" cap="none" spc="0" normalizeH="0" baseline="0" noProof="0">
                <a:ln>
                  <a:noFill/>
                </a:ln>
                <a:solidFill>
                  <a:srgbClr val="000000"/>
                </a:solidFill>
                <a:effectLst/>
                <a:uLnTx/>
                <a:uFillTx/>
                <a:latin typeface="Tahoma"/>
                <a:ea typeface="宋体"/>
                <a:cs typeface="+mn-cs"/>
              </a:rPr>
              <a:t>块有多个敏感信号时，一定要采用</a:t>
            </a:r>
            <a:r>
              <a:rPr kumimoji="0" lang="en-US" altLang="zh-CN" sz="2200" b="1" i="0" u="none" strike="noStrike" kern="0" cap="none" spc="0" normalizeH="0" baseline="0" noProof="0">
                <a:ln>
                  <a:noFill/>
                </a:ln>
                <a:solidFill>
                  <a:srgbClr val="0000FF"/>
                </a:solidFill>
                <a:effectLst/>
                <a:uLnTx/>
                <a:uFillTx/>
                <a:latin typeface="Tahoma"/>
                <a:ea typeface="宋体"/>
                <a:cs typeface="+mn-cs"/>
              </a:rPr>
              <a:t>if - else if</a:t>
            </a:r>
            <a:r>
              <a:rPr kumimoji="0" lang="zh-CN" altLang="en-US" sz="2200" b="1" i="0" u="none" strike="noStrike" kern="0" cap="none" spc="0" normalizeH="0" baseline="0" noProof="0">
                <a:ln>
                  <a:noFill/>
                </a:ln>
                <a:solidFill>
                  <a:srgbClr val="000000"/>
                </a:solidFill>
                <a:effectLst/>
                <a:uLnTx/>
                <a:uFillTx/>
                <a:latin typeface="Tahoma"/>
                <a:ea typeface="宋体"/>
                <a:cs typeface="+mn-cs"/>
              </a:rPr>
              <a:t>语句，而不能采用并列的</a:t>
            </a:r>
            <a:r>
              <a:rPr kumimoji="0" lang="en-US" altLang="zh-CN" sz="2200" b="1" i="0" u="none" strike="noStrike" kern="0" cap="none" spc="0" normalizeH="0" baseline="0" noProof="0">
                <a:ln>
                  <a:noFill/>
                </a:ln>
                <a:solidFill>
                  <a:srgbClr val="000000"/>
                </a:solidFill>
                <a:effectLst/>
                <a:uLnTx/>
                <a:uFillTx/>
                <a:latin typeface="Tahoma"/>
                <a:ea typeface="宋体"/>
                <a:cs typeface="+mn-cs"/>
              </a:rPr>
              <a:t>if</a:t>
            </a:r>
            <a:r>
              <a:rPr kumimoji="0" lang="zh-CN" altLang="en-US" sz="2200" b="1" i="0" u="none" strike="noStrike" kern="0" cap="none" spc="0" normalizeH="0" baseline="0" noProof="0">
                <a:ln>
                  <a:noFill/>
                </a:ln>
                <a:solidFill>
                  <a:srgbClr val="000000"/>
                </a:solidFill>
                <a:effectLst/>
                <a:uLnTx/>
                <a:uFillTx/>
                <a:latin typeface="Tahoma"/>
                <a:ea typeface="宋体"/>
                <a:cs typeface="+mn-cs"/>
              </a:rPr>
              <a:t>语句！否则易造成一个寄存器有多个时钟驱动，将出现编译错误。</a:t>
            </a:r>
          </a:p>
        </p:txBody>
      </p:sp>
      <p:sp>
        <p:nvSpPr>
          <p:cNvPr id="9" name="AutoShape 5"/>
          <p:cNvSpPr>
            <a:spLocks noChangeArrowheads="1"/>
          </p:cNvSpPr>
          <p:nvPr/>
        </p:nvSpPr>
        <p:spPr bwMode="auto">
          <a:xfrm rot="20834319">
            <a:off x="295275" y="1160463"/>
            <a:ext cx="1771650" cy="800100"/>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注意</a:t>
            </a:r>
          </a:p>
        </p:txBody>
      </p:sp>
      <p:sp>
        <p:nvSpPr>
          <p:cNvPr id="10" name="Text Box 6"/>
          <p:cNvSpPr txBox="1">
            <a:spLocks noChangeArrowheads="1"/>
          </p:cNvSpPr>
          <p:nvPr/>
        </p:nvSpPr>
        <p:spPr bwMode="auto">
          <a:xfrm>
            <a:off x="2274888" y="2657475"/>
            <a:ext cx="6119812" cy="258603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min_clk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or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negedge</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reset)</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E43600"/>
                </a:solidFill>
                <a:effectLst/>
                <a:uLnTx/>
                <a:uFillTx/>
                <a:latin typeface="Tahoma"/>
              </a:rPr>
              <a:t>begin</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if (reset)</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min&lt;=0;</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FF"/>
                </a:solidFill>
                <a:effectLst/>
                <a:uLnTx/>
                <a:uFillTx/>
                <a:latin typeface="Tahoma"/>
              </a:rPr>
              <a:t>      else if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(min=</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8’h59</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当</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reset</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无效且</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min=</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8’h59</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时</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begin</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min&lt;=</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0;h_clk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&lt;=1;</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end</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E43600"/>
                </a:solidFill>
                <a:effectLst/>
                <a:uLnTx/>
                <a:uFillTx/>
                <a:latin typeface="Tahoma"/>
              </a:rPr>
              <a:t>end</a:t>
            </a:r>
            <a:r>
              <a:rPr kumimoji="0" lang="en-US" altLang="zh-CN" sz="2000" b="1" i="0" u="none" strike="noStrike" kern="0" cap="none" spc="0" normalizeH="0" baseline="0" noProof="0" dirty="0">
                <a:ln>
                  <a:noFill/>
                </a:ln>
                <a:solidFill>
                  <a:srgbClr val="000000"/>
                </a:solidFill>
                <a:effectLst/>
                <a:uLnTx/>
                <a:uFillTx/>
                <a:latin typeface="Tahoma"/>
              </a:rPr>
              <a:t>  </a:t>
            </a:r>
          </a:p>
        </p:txBody>
      </p:sp>
      <p:sp>
        <p:nvSpPr>
          <p:cNvPr id="11" name="Rectangle 9"/>
          <p:cNvSpPr>
            <a:spLocks noChangeArrowheads="1"/>
          </p:cNvSpPr>
          <p:nvPr/>
        </p:nvSpPr>
        <p:spPr bwMode="auto">
          <a:xfrm>
            <a:off x="522288" y="5557838"/>
            <a:ext cx="77247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FF5050"/>
              </a:buClr>
              <a:buSzPct val="80000"/>
              <a:buFont typeface="Wingdings" panose="05000000000000000000" pitchFamily="2" charset="2"/>
              <a:buNone/>
            </a:pPr>
            <a:r>
              <a:rPr lang="zh-CN" altLang="en-US" sz="2200">
                <a:solidFill>
                  <a:srgbClr val="D60093"/>
                </a:solidFill>
                <a:latin typeface="华文彩云" panose="02010800040101010101" pitchFamily="2" charset="-122"/>
                <a:ea typeface="华文彩云" panose="02010800040101010101" pitchFamily="2" charset="-122"/>
              </a:rPr>
              <a:t>（</a:t>
            </a:r>
            <a:r>
              <a:rPr lang="en-US" altLang="zh-CN" sz="2200">
                <a:solidFill>
                  <a:srgbClr val="D60093"/>
                </a:solidFill>
                <a:cs typeface="Tahoma" panose="020B0604030504040204" pitchFamily="34" charset="0"/>
              </a:rPr>
              <a:t>2</a:t>
            </a:r>
            <a:r>
              <a:rPr lang="zh-CN" altLang="en-US" sz="2200">
                <a:solidFill>
                  <a:srgbClr val="D60093"/>
                </a:solidFill>
                <a:latin typeface="华文彩云" panose="02010800040101010101" pitchFamily="2" charset="-122"/>
                <a:ea typeface="华文彩云" panose="02010800040101010101" pitchFamily="2" charset="-122"/>
              </a:rPr>
              <a:t>）</a:t>
            </a:r>
            <a:r>
              <a:rPr lang="zh-CN" altLang="en-US" sz="2200">
                <a:solidFill>
                  <a:srgbClr val="000000"/>
                </a:solidFill>
                <a:latin typeface="Times New Roman" panose="02020603050405020304" pitchFamily="18" charset="0"/>
              </a:rPr>
              <a:t>通常采用</a:t>
            </a:r>
            <a:r>
              <a:rPr lang="zh-CN" altLang="en-US" sz="2200">
                <a:solidFill>
                  <a:srgbClr val="0000FF"/>
                </a:solidFill>
                <a:latin typeface="Times New Roman" panose="02020603050405020304" pitchFamily="18" charset="0"/>
              </a:rPr>
              <a:t>异步</a:t>
            </a:r>
            <a:r>
              <a:rPr lang="zh-CN" altLang="en-US" sz="2200">
                <a:solidFill>
                  <a:srgbClr val="000000"/>
                </a:solidFill>
                <a:latin typeface="Times New Roman" panose="02020603050405020304" pitchFamily="18" charset="0"/>
              </a:rPr>
              <a:t>清零！只有在时钟周期很小或清零信号为电平信号时（容易捕捉到清零信号）采用同步清零。</a:t>
            </a:r>
          </a:p>
        </p:txBody>
      </p:sp>
      <p:sp>
        <p:nvSpPr>
          <p:cNvPr id="12" name="AutoShape 10"/>
          <p:cNvSpPr>
            <a:spLocks noChangeArrowheads="1"/>
          </p:cNvSpPr>
          <p:nvPr/>
        </p:nvSpPr>
        <p:spPr bwMode="auto">
          <a:xfrm>
            <a:off x="709613" y="3975100"/>
            <a:ext cx="1319212" cy="685800"/>
          </a:xfrm>
          <a:prstGeom prst="wedgeRoundRectCallout">
            <a:avLst>
              <a:gd name="adj1" fmla="val 111546"/>
              <a:gd name="adj2" fmla="val -4722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宋体" panose="02010600030101010101" pitchFamily="2" charset="-122"/>
              </a:rPr>
              <a:t>千万别写成</a:t>
            </a:r>
            <a:r>
              <a:rPr lang="en-US" altLang="zh-CN" sz="2000">
                <a:solidFill>
                  <a:srgbClr val="0000FF"/>
                </a:solidFill>
                <a:cs typeface="Tahoma" panose="020B0604030504040204" pitchFamily="34" charset="0"/>
              </a:rPr>
              <a:t>if</a:t>
            </a:r>
            <a:r>
              <a:rPr lang="zh-CN" altLang="en-US" sz="2000">
                <a:solidFill>
                  <a:srgbClr val="000000"/>
                </a:solidFill>
                <a:latin typeface="宋体" panose="02010600030101010101" pitchFamily="2" charset="-122"/>
              </a:rPr>
              <a:t>哦！</a:t>
            </a:r>
          </a:p>
        </p:txBody>
      </p:sp>
    </p:spTree>
    <p:extLst>
      <p:ext uri="{BB962C8B-B14F-4D97-AF65-F5344CB8AC3E}">
        <p14:creationId xmlns:p14="http://schemas.microsoft.com/office/powerpoint/2010/main" val="27134868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utoUpdateAnimBg="0"/>
      <p:bldP spid="12"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12" name="Rectangle 3"/>
          <p:cNvSpPr txBox="1">
            <a:spLocks noChangeArrowheads="1"/>
          </p:cNvSpPr>
          <p:nvPr/>
        </p:nvSpPr>
        <p:spPr bwMode="auto">
          <a:xfrm>
            <a:off x="225425" y="1514475"/>
            <a:ext cx="37417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二、</a:t>
            </a:r>
            <a:r>
              <a:rPr lang="en-US" altLang="zh-CN" sz="2800" kern="0">
                <a:solidFill>
                  <a:srgbClr val="FF0000"/>
                </a:solidFill>
                <a:cs typeface="Tahoma" panose="020B0604030504040204" pitchFamily="34" charset="0"/>
              </a:rPr>
              <a:t>initial</a:t>
            </a:r>
            <a:r>
              <a:rPr lang="zh-CN" altLang="en-US" sz="2800" kern="0">
                <a:solidFill>
                  <a:srgbClr val="FF0000"/>
                </a:solidFill>
                <a:latin typeface="宋体" panose="02010600030101010101" pitchFamily="2" charset="-122"/>
              </a:rPr>
              <a:t>语句</a:t>
            </a:r>
            <a:endParaRPr lang="zh-CN" altLang="en-US" sz="2800" kern="0">
              <a:latin typeface="宋体" panose="02010600030101010101" pitchFamily="2" charset="-122"/>
            </a:endParaRPr>
          </a:p>
        </p:txBody>
      </p:sp>
      <p:sp>
        <p:nvSpPr>
          <p:cNvPr id="13" name="Text Box 4"/>
          <p:cNvSpPr txBox="1">
            <a:spLocks noChangeArrowheads="1"/>
          </p:cNvSpPr>
          <p:nvPr/>
        </p:nvSpPr>
        <p:spPr bwMode="auto">
          <a:xfrm>
            <a:off x="1554163" y="2459038"/>
            <a:ext cx="1825625" cy="2286000"/>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000" b="1" dirty="0">
                <a:solidFill>
                  <a:srgbClr val="FF0066"/>
                </a:solidFill>
                <a:latin typeface="Tahoma"/>
              </a:rPr>
              <a:t>initial</a:t>
            </a:r>
          </a:p>
          <a:p>
            <a:pPr algn="just">
              <a:lnSpc>
                <a:spcPct val="110000"/>
              </a:lnSpc>
              <a:defRPr/>
            </a:pPr>
            <a:r>
              <a:rPr lang="en-US" altLang="zh-CN" sz="2000" b="1" dirty="0">
                <a:solidFill>
                  <a:srgbClr val="000000"/>
                </a:solidFill>
                <a:latin typeface="Tahoma"/>
              </a:rPr>
              <a:t> </a:t>
            </a:r>
            <a:r>
              <a:rPr lang="en-US" altLang="zh-CN" sz="2000" b="1" dirty="0">
                <a:solidFill>
                  <a:srgbClr val="0000FF"/>
                </a:solidFill>
                <a:latin typeface="Tahoma"/>
              </a:rPr>
              <a:t>begin</a:t>
            </a:r>
          </a:p>
          <a:p>
            <a:pPr>
              <a:defRPr/>
            </a:pPr>
            <a:r>
              <a:rPr lang="en-US" altLang="zh-CN" sz="2000" b="1" dirty="0">
                <a:solidFill>
                  <a:srgbClr val="000000"/>
                </a:solidFill>
                <a:latin typeface="Tahoma"/>
              </a:rPr>
              <a:t>   </a:t>
            </a:r>
            <a:r>
              <a:rPr lang="zh-CN" altLang="en-US" sz="2000" b="1" dirty="0">
                <a:solidFill>
                  <a:srgbClr val="000000"/>
                </a:solidFill>
                <a:latin typeface="Tahoma"/>
              </a:rPr>
              <a:t>语句</a:t>
            </a:r>
            <a:r>
              <a:rPr lang="en-US" altLang="zh-CN" sz="2000" b="1" dirty="0">
                <a:solidFill>
                  <a:srgbClr val="000000"/>
                </a:solidFill>
                <a:latin typeface="Tahoma"/>
              </a:rPr>
              <a:t>1</a:t>
            </a:r>
            <a:r>
              <a:rPr lang="zh-CN" altLang="en-US" sz="2000" b="1" dirty="0">
                <a:solidFill>
                  <a:srgbClr val="000000"/>
                </a:solidFill>
                <a:latin typeface="Tahoma"/>
              </a:rPr>
              <a:t>；</a:t>
            </a:r>
          </a:p>
          <a:p>
            <a:pPr>
              <a:defRPr/>
            </a:pPr>
            <a:r>
              <a:rPr lang="zh-CN" altLang="en-US" sz="2000" b="1" dirty="0">
                <a:solidFill>
                  <a:srgbClr val="000000"/>
                </a:solidFill>
                <a:latin typeface="Tahoma"/>
              </a:rPr>
              <a:t>   语句</a:t>
            </a:r>
            <a:r>
              <a:rPr lang="en-US" altLang="zh-CN" sz="2000" b="1" dirty="0">
                <a:solidFill>
                  <a:srgbClr val="000000"/>
                </a:solidFill>
                <a:latin typeface="Tahoma"/>
              </a:rPr>
              <a:t>2</a:t>
            </a:r>
            <a:r>
              <a:rPr lang="zh-CN" altLang="en-US" sz="2000" b="1" dirty="0">
                <a:solidFill>
                  <a:srgbClr val="000000"/>
                </a:solidFill>
                <a:latin typeface="Tahoma"/>
              </a:rPr>
              <a:t>；</a:t>
            </a:r>
          </a:p>
          <a:p>
            <a:pPr>
              <a:defRPr/>
            </a:pPr>
            <a:r>
              <a:rPr lang="zh-CN" altLang="en-US" sz="2000" b="1" dirty="0">
                <a:solidFill>
                  <a:srgbClr val="000000"/>
                </a:solidFill>
                <a:latin typeface="Tahoma"/>
              </a:rPr>
              <a:t>   </a:t>
            </a:r>
            <a:r>
              <a:rPr lang="en-US" altLang="zh-CN" sz="2000" b="1" dirty="0">
                <a:solidFill>
                  <a:srgbClr val="000000"/>
                </a:solidFill>
                <a:latin typeface="Tahoma"/>
              </a:rPr>
              <a:t>……</a:t>
            </a:r>
          </a:p>
          <a:p>
            <a:pPr>
              <a:defRPr/>
            </a:pPr>
            <a:r>
              <a:rPr lang="en-US" altLang="zh-CN" sz="2000" b="1" dirty="0">
                <a:solidFill>
                  <a:srgbClr val="000000"/>
                </a:solidFill>
                <a:latin typeface="Tahoma"/>
              </a:rPr>
              <a:t>   </a:t>
            </a:r>
            <a:r>
              <a:rPr lang="zh-CN" altLang="en-US" sz="2000" b="1" dirty="0">
                <a:solidFill>
                  <a:srgbClr val="000000"/>
                </a:solidFill>
                <a:latin typeface="Tahoma"/>
              </a:rPr>
              <a:t>语句</a:t>
            </a:r>
            <a:r>
              <a:rPr lang="en-US" altLang="zh-CN" sz="2000" b="1" dirty="0">
                <a:solidFill>
                  <a:srgbClr val="000000"/>
                </a:solidFill>
                <a:latin typeface="Tahoma"/>
              </a:rPr>
              <a:t>n</a:t>
            </a:r>
            <a:r>
              <a:rPr lang="zh-CN" altLang="en-US" sz="2000" b="1" dirty="0">
                <a:solidFill>
                  <a:srgbClr val="000000"/>
                </a:solidFill>
                <a:latin typeface="Tahoma"/>
              </a:rPr>
              <a:t>；</a:t>
            </a:r>
          </a:p>
          <a:p>
            <a:pPr>
              <a:defRPr/>
            </a:pPr>
            <a:r>
              <a:rPr lang="zh-CN" altLang="en-US" sz="2000" b="1" dirty="0">
                <a:solidFill>
                  <a:srgbClr val="000000"/>
                </a:solidFill>
                <a:latin typeface="Tahoma"/>
              </a:rPr>
              <a:t>  </a:t>
            </a:r>
            <a:r>
              <a:rPr lang="en-US" altLang="zh-CN" sz="2000" b="1" dirty="0">
                <a:solidFill>
                  <a:srgbClr val="0000FF"/>
                </a:solidFill>
                <a:latin typeface="Tahoma"/>
              </a:rPr>
              <a:t>end</a:t>
            </a:r>
          </a:p>
        </p:txBody>
      </p:sp>
      <p:sp>
        <p:nvSpPr>
          <p:cNvPr id="14" name="AutoShape 6"/>
          <p:cNvSpPr>
            <a:spLocks noChangeArrowheads="1"/>
          </p:cNvSpPr>
          <p:nvPr/>
        </p:nvSpPr>
        <p:spPr bwMode="auto">
          <a:xfrm>
            <a:off x="3190875" y="931863"/>
            <a:ext cx="2611438" cy="669925"/>
          </a:xfrm>
          <a:prstGeom prst="wedgeRectCallout">
            <a:avLst>
              <a:gd name="adj1" fmla="val -57051"/>
              <a:gd name="adj2" fmla="val 8531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rPr>
              <a:t>MAX+PLUS Ⅱ </a:t>
            </a:r>
            <a:r>
              <a:rPr kumimoji="1" lang="zh-CN" altLang="en-US" sz="2000">
                <a:solidFill>
                  <a:srgbClr val="000000"/>
                </a:solidFill>
                <a:latin typeface="Times New Roman" panose="02020603050405020304" pitchFamily="18" charset="0"/>
              </a:rPr>
              <a:t>和</a:t>
            </a:r>
            <a:r>
              <a:rPr kumimoji="1" lang="en-US" altLang="zh-CN" sz="2000">
                <a:solidFill>
                  <a:srgbClr val="000000"/>
                </a:solidFill>
                <a:latin typeface="Times New Roman" panose="02020603050405020304" pitchFamily="18" charset="0"/>
              </a:rPr>
              <a:t>Quartus Ⅱ</a:t>
            </a:r>
            <a:r>
              <a:rPr kumimoji="1" lang="zh-CN" altLang="en-US" sz="2000">
                <a:solidFill>
                  <a:srgbClr val="000000"/>
                </a:solidFill>
                <a:latin typeface="Times New Roman" panose="02020603050405020304" pitchFamily="18" charset="0"/>
              </a:rPr>
              <a:t>均不支持</a:t>
            </a:r>
            <a:r>
              <a:rPr kumimoji="1" lang="zh-CN" altLang="en-US" sz="2000">
                <a:solidFill>
                  <a:srgbClr val="000000"/>
                </a:solidFill>
                <a:latin typeface="宋体" panose="02010600030101010101" pitchFamily="2" charset="-122"/>
              </a:rPr>
              <a:t>！</a:t>
            </a:r>
          </a:p>
        </p:txBody>
      </p:sp>
      <p:sp>
        <p:nvSpPr>
          <p:cNvPr id="15" name="Rectangle 7"/>
          <p:cNvSpPr>
            <a:spLocks noChangeArrowheads="1"/>
          </p:cNvSpPr>
          <p:nvPr/>
        </p:nvSpPr>
        <p:spPr bwMode="auto">
          <a:xfrm>
            <a:off x="468313" y="2473325"/>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格式</a:t>
            </a:r>
          </a:p>
        </p:txBody>
      </p:sp>
      <p:sp>
        <p:nvSpPr>
          <p:cNvPr id="16" name="Rectangle 9"/>
          <p:cNvSpPr>
            <a:spLocks noChangeArrowheads="1"/>
          </p:cNvSpPr>
          <p:nvPr/>
        </p:nvSpPr>
        <p:spPr bwMode="auto">
          <a:xfrm>
            <a:off x="3627438" y="2025650"/>
            <a:ext cx="52387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90000"/>
              </a:lnSpc>
            </a:pPr>
            <a:r>
              <a:rPr lang="en-US" altLang="zh-CN" sz="2400">
                <a:solidFill>
                  <a:srgbClr val="000000"/>
                </a:solidFill>
                <a:latin typeface="Times New Roman" panose="02020603050405020304" pitchFamily="18" charset="0"/>
              </a:rPr>
              <a:t>  </a:t>
            </a:r>
            <a:r>
              <a:rPr lang="en-US" altLang="zh-CN" sz="2200">
                <a:solidFill>
                  <a:srgbClr val="000000"/>
                </a:solidFill>
                <a:latin typeface="Times New Roman" panose="02020603050405020304" pitchFamily="18" charset="0"/>
              </a:rPr>
              <a:t>[</a:t>
            </a:r>
            <a:r>
              <a:rPr lang="zh-CN" altLang="en-US" sz="2200">
                <a:solidFill>
                  <a:srgbClr val="FF0066"/>
                </a:solidFill>
                <a:latin typeface="Times New Roman" panose="02020603050405020304" pitchFamily="18" charset="0"/>
              </a:rPr>
              <a:t>例</a:t>
            </a:r>
            <a:r>
              <a:rPr lang="en-US" altLang="zh-CN" sz="2200">
                <a:solidFill>
                  <a:srgbClr val="FF0066"/>
                </a:solidFill>
                <a:latin typeface="Times New Roman" panose="02020603050405020304" pitchFamily="18" charset="0"/>
              </a:rPr>
              <a:t>6.4</a:t>
            </a:r>
            <a:r>
              <a:rPr lang="en-US" altLang="zh-CN" sz="2200">
                <a:solidFill>
                  <a:srgbClr val="000000"/>
                </a:solidFill>
                <a:latin typeface="Times New Roman" panose="02020603050405020304" pitchFamily="18" charset="0"/>
              </a:rPr>
              <a:t>] </a:t>
            </a:r>
            <a:r>
              <a:rPr lang="zh-CN" altLang="en-US" sz="2200">
                <a:solidFill>
                  <a:srgbClr val="000000"/>
                </a:solidFill>
                <a:latin typeface="Times New Roman" panose="02020603050405020304" pitchFamily="18" charset="0"/>
              </a:rPr>
              <a:t>利用</a:t>
            </a:r>
            <a:r>
              <a:rPr lang="en-US" altLang="zh-CN" sz="2200">
                <a:solidFill>
                  <a:srgbClr val="000000"/>
                </a:solidFill>
                <a:latin typeface="Times New Roman" panose="02020603050405020304" pitchFamily="18" charset="0"/>
              </a:rPr>
              <a:t>initial</a:t>
            </a:r>
            <a:r>
              <a:rPr lang="zh-CN" altLang="en-US" sz="2200">
                <a:solidFill>
                  <a:srgbClr val="000000"/>
                </a:solidFill>
                <a:latin typeface="Times New Roman" panose="02020603050405020304" pitchFamily="18" charset="0"/>
              </a:rPr>
              <a:t>语句生成激励波形。</a:t>
            </a:r>
            <a:r>
              <a:rPr lang="zh-CN" altLang="en-US" sz="2000">
                <a:solidFill>
                  <a:srgbClr val="000000"/>
                </a:solidFill>
                <a:latin typeface="Times New Roman" panose="02020603050405020304" pitchFamily="18" charset="0"/>
              </a:rPr>
              <a:t>              </a:t>
            </a:r>
          </a:p>
        </p:txBody>
      </p:sp>
      <p:sp>
        <p:nvSpPr>
          <p:cNvPr id="17" name="Text Box 10"/>
          <p:cNvSpPr txBox="1">
            <a:spLocks noChangeArrowheads="1"/>
          </p:cNvSpPr>
          <p:nvPr/>
        </p:nvSpPr>
        <p:spPr bwMode="auto">
          <a:xfrm>
            <a:off x="4148138" y="2473325"/>
            <a:ext cx="4267200" cy="3025775"/>
          </a:xfrm>
          <a:prstGeom prst="rect">
            <a:avLst/>
          </a:prstGeom>
          <a:solidFill>
            <a:srgbClr val="99CC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FF0066"/>
                </a:solidFill>
                <a:effectLst/>
                <a:uLnTx/>
                <a:uFillTx/>
                <a:latin typeface="Times New Roman" pitchFamily="18" charset="0"/>
              </a:rPr>
              <a:t>initial</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begin</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inputs = ’b000000;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’b011001;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’b011011;</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’b011000;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’b001000;</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end</a:t>
            </a:r>
          </a:p>
        </p:txBody>
      </p:sp>
      <p:sp>
        <p:nvSpPr>
          <p:cNvPr id="18" name="AutoShape 11"/>
          <p:cNvSpPr>
            <a:spLocks noChangeArrowheads="1"/>
          </p:cNvSpPr>
          <p:nvPr/>
        </p:nvSpPr>
        <p:spPr bwMode="auto">
          <a:xfrm rot="21120300">
            <a:off x="6161088" y="817563"/>
            <a:ext cx="2982912" cy="1062037"/>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不可综合！</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常用在测试文件中</a:t>
            </a:r>
          </a:p>
        </p:txBody>
      </p:sp>
      <p:sp>
        <p:nvSpPr>
          <p:cNvPr id="19" name="AutoShape 12"/>
          <p:cNvSpPr>
            <a:spLocks noChangeArrowheads="1"/>
          </p:cNvSpPr>
          <p:nvPr/>
        </p:nvSpPr>
        <p:spPr bwMode="auto">
          <a:xfrm rot="20834319">
            <a:off x="211138" y="5335588"/>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用途</a:t>
            </a:r>
          </a:p>
        </p:txBody>
      </p:sp>
      <p:sp>
        <p:nvSpPr>
          <p:cNvPr id="20" name="Rectangle 13"/>
          <p:cNvSpPr>
            <a:spLocks noChangeArrowheads="1"/>
          </p:cNvSpPr>
          <p:nvPr/>
        </p:nvSpPr>
        <p:spPr bwMode="auto">
          <a:xfrm>
            <a:off x="1119188" y="5641975"/>
            <a:ext cx="68945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10000"/>
              </a:lnSpc>
              <a:spcBef>
                <a:spcPts val="0"/>
              </a:spcBef>
              <a:spcAft>
                <a:spcPts val="0"/>
              </a:spcAft>
              <a:buClr>
                <a:srgbClr val="FF5050"/>
              </a:buClr>
              <a:buSzPct val="80000"/>
              <a:buFont typeface="Wingdings" panose="05000000000000000000" pitchFamily="2" charset="2"/>
              <a:buChar char="Ø"/>
              <a:tabLst/>
              <a:defRPr/>
            </a:pP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在仿真的初始状态对各变量进行</a:t>
            </a:r>
            <a:r>
              <a:rPr kumimoji="1"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初始化</a:t>
            </a: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a:p>
            <a:pPr marL="342900" marR="0" lvl="0" indent="-342900" algn="just" defTabSz="914400" eaLnBrk="1" fontAlgn="auto" latinLnBrk="0" hangingPunct="1">
              <a:lnSpc>
                <a:spcPct val="110000"/>
              </a:lnSpc>
              <a:spcBef>
                <a:spcPts val="0"/>
              </a:spcBef>
              <a:spcAft>
                <a:spcPts val="0"/>
              </a:spcAft>
              <a:buClr>
                <a:srgbClr val="FF5050"/>
              </a:buClr>
              <a:buSzPct val="80000"/>
              <a:buFont typeface="Wingdings" panose="05000000000000000000" pitchFamily="2" charset="2"/>
              <a:buChar char="Ø"/>
              <a:tabLst/>
              <a:defRPr/>
            </a:pP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在测试文件中</a:t>
            </a:r>
            <a:r>
              <a:rPr kumimoji="1"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生成激励波形</a:t>
            </a: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作为电路的仿真信号。</a:t>
            </a:r>
            <a:endParaRPr kumimoji="1" lang="zh-CN" altLang="en-US"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3123513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strVal val="4/3*#ppt_w"/>
                                          </p:val>
                                        </p:tav>
                                        <p:tav tm="100000">
                                          <p:val>
                                            <p:strVal val="#ppt_w"/>
                                          </p:val>
                                        </p:tav>
                                      </p:tavLst>
                                    </p:anim>
                                    <p:anim calcmode="lin" valueType="num">
                                      <p:cBhvr>
                                        <p:cTn id="30" dur="500" fill="hold"/>
                                        <p:tgtEl>
                                          <p:spTgt spid="19"/>
                                        </p:tgtEl>
                                        <p:attrNameLst>
                                          <p:attrName>ppt_h</p:attrName>
                                        </p:attrNameLst>
                                      </p:cBhvr>
                                      <p:tavLst>
                                        <p:tav tm="0">
                                          <p:val>
                                            <p:strVal val="4/3*#ppt_h"/>
                                          </p:val>
                                        </p:tav>
                                        <p:tav tm="100000">
                                          <p:val>
                                            <p:strVal val="#ppt_h"/>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wipe(left)">
                                      <p:cBhvr>
                                        <p:cTn id="40" dur="500"/>
                                        <p:tgtEl>
                                          <p:spTgt spid="16">
                                            <p:txEl>
                                              <p:pRg st="0" end="0"/>
                                            </p:txEl>
                                          </p:spTgt>
                                        </p:tgtEl>
                                      </p:cBhvr>
                                    </p:animEffec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advAuto="0"/>
      <p:bldP spid="13" grpId="0" animBg="1" autoUpdateAnimBg="0"/>
      <p:bldP spid="14" grpId="0" animBg="1" autoUpdateAnimBg="0"/>
      <p:bldP spid="15" grpId="0" animBg="1" autoUpdateAnimBg="0"/>
      <p:bldP spid="16" grpId="0" build="p" autoUpdateAnimBg="0"/>
      <p:bldP spid="17" grpId="0" animBg="1" autoUpdateAnimBg="0"/>
      <p:bldP spid="18" grpId="0" animBg="1" autoUpdateAnimBg="0"/>
      <p:bldP spid="19" grpId="0" animBg="1" autoUpdateAnimBg="0"/>
      <p:bldP spid="2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5" name="Text Box 10"/>
          <p:cNvSpPr txBox="1">
            <a:spLocks noChangeArrowheads="1"/>
          </p:cNvSpPr>
          <p:nvPr/>
        </p:nvSpPr>
        <p:spPr bwMode="auto">
          <a:xfrm>
            <a:off x="1273175" y="1771650"/>
            <a:ext cx="5705475" cy="4486275"/>
          </a:xfrm>
          <a:prstGeom prst="rect">
            <a:avLst/>
          </a:prstGeom>
          <a:solidFill>
            <a:srgbClr val="99CC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parameter size=16;</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[3:0]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[7:0] memory[0:15];</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rPr>
              <a:t>initial</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0;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for(</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0;addr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&lt;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size;addr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memory[</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]=0;</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end</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p:txBody>
      </p:sp>
      <p:sp>
        <p:nvSpPr>
          <p:cNvPr id="6" name="Rectangle 13"/>
          <p:cNvSpPr txBox="1">
            <a:spLocks noChangeArrowheads="1"/>
          </p:cNvSpPr>
          <p:nvPr/>
        </p:nvSpPr>
        <p:spPr bwMode="auto">
          <a:xfrm>
            <a:off x="636588" y="1208088"/>
            <a:ext cx="51419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r>
              <a:rPr kumimoji="0" lang="en-US" altLang="zh-CN" kern="0">
                <a:latin typeface="Times New Roman" panose="02020603050405020304" pitchFamily="18" charset="0"/>
              </a:rPr>
              <a:t>[</a:t>
            </a:r>
            <a:r>
              <a:rPr kumimoji="0" lang="zh-CN" altLang="en-US" kern="0">
                <a:solidFill>
                  <a:srgbClr val="FF0066"/>
                </a:solidFill>
                <a:latin typeface="Times New Roman" panose="02020603050405020304" pitchFamily="18" charset="0"/>
              </a:rPr>
              <a:t>例</a:t>
            </a:r>
            <a:r>
              <a:rPr kumimoji="0" lang="en-US" altLang="zh-CN" kern="0">
                <a:solidFill>
                  <a:srgbClr val="FF0066"/>
                </a:solidFill>
                <a:latin typeface="Times New Roman" panose="02020603050405020304" pitchFamily="18" charset="0"/>
              </a:rPr>
              <a:t>6.5</a:t>
            </a:r>
            <a:r>
              <a:rPr kumimoji="0" lang="en-US" altLang="zh-CN" kern="0">
                <a:latin typeface="Times New Roman" panose="02020603050405020304" pitchFamily="18" charset="0"/>
              </a:rPr>
              <a:t>]  </a:t>
            </a:r>
            <a:r>
              <a:rPr lang="zh-CN" altLang="en-US" kern="0">
                <a:latin typeface="宋体" panose="02010600030101010101" pitchFamily="2" charset="-122"/>
              </a:rPr>
              <a:t>对各变量进行初始化。</a:t>
            </a:r>
          </a:p>
        </p:txBody>
      </p:sp>
    </p:spTree>
    <p:extLst>
      <p:ext uri="{BB962C8B-B14F-4D97-AF65-F5344CB8AC3E}">
        <p14:creationId xmlns:p14="http://schemas.microsoft.com/office/powerpoint/2010/main" val="35825855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4" name="Rectangle 3"/>
          <p:cNvSpPr txBox="1">
            <a:spLocks noChangeArrowheads="1"/>
          </p:cNvSpPr>
          <p:nvPr/>
        </p:nvSpPr>
        <p:spPr bwMode="auto">
          <a:xfrm>
            <a:off x="476250" y="1155700"/>
            <a:ext cx="812006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None/>
              <a:tabLst/>
              <a:defRPr/>
            </a:pPr>
            <a:r>
              <a:rPr kumimoji="1" lang="en-US" altLang="zh-CN" sz="2800" b="1" i="0" u="none" strike="noStrike" kern="0" cap="none" spc="0" normalizeH="0" baseline="0" noProof="0">
                <a:ln>
                  <a:noFill/>
                </a:ln>
                <a:solidFill>
                  <a:srgbClr val="FF0000"/>
                </a:solidFill>
                <a:effectLst/>
                <a:uLnTx/>
                <a:uFillTx/>
                <a:latin typeface="Tahoma"/>
                <a:ea typeface="宋体"/>
                <a:cs typeface="+mn-cs"/>
              </a:rPr>
              <a:t>task</a:t>
            </a:r>
            <a:r>
              <a:rPr kumimoji="1" lang="zh-CN" altLang="en-US" sz="2800" b="1" i="0" u="none" strike="noStrike" kern="0" cap="none" spc="0" normalizeH="0" baseline="0" noProof="0">
                <a:ln>
                  <a:noFill/>
                </a:ln>
                <a:solidFill>
                  <a:srgbClr val="FF0000"/>
                </a:solidFill>
                <a:effectLst/>
                <a:uLnTx/>
                <a:uFillTx/>
                <a:latin typeface="Tahoma"/>
                <a:ea typeface="宋体"/>
                <a:cs typeface="+mn-cs"/>
              </a:rPr>
              <a:t>和</a:t>
            </a:r>
            <a:r>
              <a:rPr kumimoji="1" lang="en-US" altLang="zh-CN" sz="2800" b="1" i="0" u="none" strike="noStrike" kern="0" cap="none" spc="0" normalizeH="0" baseline="0" noProof="0">
                <a:ln>
                  <a:noFill/>
                </a:ln>
                <a:solidFill>
                  <a:srgbClr val="FF0000"/>
                </a:solidFill>
                <a:effectLst/>
                <a:uLnTx/>
                <a:uFillTx/>
                <a:latin typeface="Tahoma"/>
                <a:ea typeface="宋体"/>
                <a:cs typeface="+mn-cs"/>
              </a:rPr>
              <a:t>function</a:t>
            </a:r>
            <a:r>
              <a:rPr kumimoji="1" lang="zh-CN" altLang="en-US" sz="2800" b="1" i="0" u="none" strike="noStrike" kern="0" cap="none" spc="0" normalizeH="0" baseline="0" noProof="0">
                <a:ln>
                  <a:noFill/>
                </a:ln>
                <a:solidFill>
                  <a:srgbClr val="FF0000"/>
                </a:solidFill>
                <a:effectLst/>
                <a:uLnTx/>
                <a:uFillTx/>
                <a:latin typeface="Tahoma"/>
                <a:ea typeface="宋体"/>
                <a:cs typeface="+mn-cs"/>
              </a:rPr>
              <a:t>语句</a:t>
            </a:r>
            <a:endParaRPr kumimoji="1" lang="zh-CN" altLang="en-US" sz="28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task</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和</a:t>
            </a:r>
            <a:r>
              <a:rPr kumimoji="1"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function</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语句分别用来由用户定义任务和函数。</a:t>
            </a: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任务和函数往往是大的程序模块中在</a:t>
            </a:r>
            <a:r>
              <a:rPr kumimoji="1"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不同</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地点</a:t>
            </a:r>
            <a:r>
              <a:rPr kumimoji="1"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多次</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用到的</a:t>
            </a:r>
            <a:r>
              <a:rPr kumimoji="1"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相同</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的程序段。</a:t>
            </a: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利用任务和函数可将一个很大的程序模块分解为许多较小的任务和函数，便于理解和调试。</a:t>
            </a: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输入、输出和总线信号的值可以传入、传出任务和函数。</a:t>
            </a:r>
          </a:p>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Char char="§"/>
              <a:tabLst/>
              <a:defRPr/>
            </a:pPr>
            <a:endParaRPr kumimoji="1"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18354566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ox(i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800" decel="100000"/>
                                        <p:tgtEl>
                                          <p:spTgt spid="4">
                                            <p:txEl>
                                              <p:pRg st="3" end="3"/>
                                            </p:txEl>
                                          </p:spTgt>
                                        </p:tgtEl>
                                      </p:cBhvr>
                                    </p:animEffect>
                                    <p:anim calcmode="lin" valueType="num">
                                      <p:cBhvr>
                                        <p:cTn id="18" dur="800" decel="100000" fill="hold"/>
                                        <p:tgtEl>
                                          <p:spTgt spid="4">
                                            <p:txEl>
                                              <p:pRg st="3" end="3"/>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4">
                                            <p:txEl>
                                              <p:pRg st="3" end="3"/>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4">
                                            <p:txEl>
                                              <p:pRg st="3" end="3"/>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4">
                                            <p:txEl>
                                              <p:pRg st="3" end="3"/>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4">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7" name="Rectangle 16"/>
          <p:cNvSpPr>
            <a:spLocks noChangeArrowheads="1"/>
          </p:cNvSpPr>
          <p:nvPr/>
        </p:nvSpPr>
        <p:spPr bwMode="auto">
          <a:xfrm>
            <a:off x="1146175" y="3300413"/>
            <a:ext cx="7639050" cy="2208212"/>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ahoma"/>
              <a:ea typeface="宋体"/>
              <a:cs typeface="+mn-cs"/>
            </a:endParaRPr>
          </a:p>
        </p:txBody>
      </p:sp>
      <p:sp>
        <p:nvSpPr>
          <p:cNvPr id="18" name="Rectangle 3"/>
          <p:cNvSpPr txBox="1">
            <a:spLocks noChangeArrowheads="1"/>
          </p:cNvSpPr>
          <p:nvPr/>
        </p:nvSpPr>
        <p:spPr bwMode="auto">
          <a:xfrm>
            <a:off x="0" y="1196975"/>
            <a:ext cx="91440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90000"/>
              </a:lnSpc>
              <a:buFont typeface="Wingdings" panose="05000000000000000000" pitchFamily="2" charset="2"/>
              <a:buNone/>
            </a:pPr>
            <a:r>
              <a:rPr kumimoji="0" lang="en-US" altLang="zh-CN" kern="0" dirty="0">
                <a:latin typeface="宋体" panose="02010600030101010101" pitchFamily="2" charset="-122"/>
              </a:rPr>
              <a:t>   [</a:t>
            </a:r>
            <a:r>
              <a:rPr kumimoji="0" lang="zh-CN" altLang="en-US" kern="0" dirty="0">
                <a:solidFill>
                  <a:srgbClr val="0000FF"/>
                </a:solidFill>
                <a:latin typeface="Times New Roman" panose="02020603050405020304" pitchFamily="18" charset="0"/>
              </a:rPr>
              <a:t>例</a:t>
            </a:r>
            <a:r>
              <a:rPr kumimoji="0" lang="en-US" altLang="zh-CN" kern="0" dirty="0">
                <a:solidFill>
                  <a:srgbClr val="0000FF"/>
                </a:solidFill>
                <a:latin typeface="Times New Roman" panose="02020603050405020304" pitchFamily="18" charset="0"/>
              </a:rPr>
              <a:t>2.6</a:t>
            </a:r>
            <a:r>
              <a:rPr kumimoji="0" lang="en-US" altLang="zh-CN" kern="0" dirty="0">
                <a:latin typeface="宋体" panose="02010600030101010101" pitchFamily="2" charset="-122"/>
              </a:rPr>
              <a:t>] </a:t>
            </a:r>
            <a:r>
              <a:rPr kumimoji="0" lang="en-US" altLang="zh-CN" kern="0" dirty="0">
                <a:solidFill>
                  <a:srgbClr val="CC0000"/>
                </a:solidFill>
                <a:latin typeface="宋体" panose="02010600030101010101" pitchFamily="2" charset="-122"/>
              </a:rPr>
              <a:t>8</a:t>
            </a:r>
            <a:r>
              <a:rPr kumimoji="0" lang="zh-CN" altLang="en-US" kern="0" dirty="0">
                <a:solidFill>
                  <a:srgbClr val="CC0000"/>
                </a:solidFill>
                <a:latin typeface="宋体" panose="02010600030101010101" pitchFamily="2" charset="-122"/>
              </a:rPr>
              <a:t>位计数器</a:t>
            </a:r>
          </a:p>
          <a:p>
            <a:pPr algn="just" eaLnBrk="1" hangingPunct="1">
              <a:lnSpc>
                <a:spcPct val="90000"/>
              </a:lnSpc>
              <a:buFont typeface="Wingdings" panose="05000000000000000000" pitchFamily="2" charset="2"/>
              <a:buNone/>
            </a:pPr>
            <a:r>
              <a:rPr kumimoji="0" lang="zh-CN" altLang="en-US" sz="2000" b="0" kern="0" dirty="0">
                <a:latin typeface="宋体" panose="02010600030101010101" pitchFamily="2" charset="-122"/>
              </a:rPr>
              <a:t>		</a:t>
            </a:r>
            <a:r>
              <a:rPr kumimoji="0" lang="en-US" altLang="zh-CN" sz="2000" kern="0" dirty="0">
                <a:latin typeface="Arial" panose="020B0604020202020204" pitchFamily="34" charset="0"/>
              </a:rPr>
              <a:t>module  counter8 ( </a:t>
            </a:r>
            <a:r>
              <a:rPr kumimoji="0" lang="en-US" altLang="zh-CN" sz="2000" kern="0" dirty="0" err="1">
                <a:latin typeface="Arial" panose="020B0604020202020204" pitchFamily="34" charset="0"/>
              </a:rPr>
              <a:t>out,cout,data,load</a:t>
            </a:r>
            <a:r>
              <a:rPr kumimoji="0" lang="en-US" altLang="zh-CN" sz="2000" kern="0" dirty="0">
                <a:latin typeface="Arial" panose="020B0604020202020204" pitchFamily="34" charset="0"/>
              </a:rPr>
              <a:t>, </a:t>
            </a:r>
            <a:r>
              <a:rPr kumimoji="0" lang="en-US" altLang="zh-CN" sz="2000" kern="0" dirty="0" err="1">
                <a:latin typeface="Arial" panose="020B0604020202020204" pitchFamily="34" charset="0"/>
              </a:rPr>
              <a:t>cin,clk</a:t>
            </a:r>
            <a:r>
              <a:rPr kumimoji="0" lang="en-US" altLang="zh-CN" sz="2000" kern="0" dirty="0">
                <a:latin typeface="Arial" panose="020B0604020202020204" pitchFamily="34" charset="0"/>
              </a:rPr>
              <a:t> ); 	</a:t>
            </a:r>
          </a:p>
          <a:p>
            <a:pPr algn="just">
              <a:lnSpc>
                <a:spcPct val="90000"/>
              </a:lnSpc>
              <a:spcBef>
                <a:spcPct val="0"/>
              </a:spcBef>
              <a:buClrTx/>
              <a:buFontTx/>
              <a:buNone/>
            </a:pPr>
            <a:r>
              <a:rPr kumimoji="0" lang="en-US" altLang="zh-CN" sz="2000" kern="0" dirty="0">
                <a:latin typeface="Arial" panose="020B0604020202020204" pitchFamily="34" charset="0"/>
              </a:rPr>
              <a:t> 		     </a:t>
            </a:r>
            <a:r>
              <a:rPr kumimoji="0" lang="en-US" altLang="zh-CN" sz="2000" kern="0" dirty="0">
                <a:solidFill>
                  <a:srgbClr val="0000FF"/>
                </a:solidFill>
                <a:latin typeface="Arial" panose="020B0604020202020204" pitchFamily="34" charset="0"/>
              </a:rPr>
              <a:t>output [7:0] out;</a:t>
            </a:r>
          </a:p>
          <a:p>
            <a:pPr algn="just">
              <a:lnSpc>
                <a:spcPct val="90000"/>
              </a:lnSpc>
              <a:spcBef>
                <a:spcPct val="0"/>
              </a:spcBef>
              <a:buClrTx/>
              <a:buFontTx/>
              <a:buNone/>
            </a:pPr>
            <a:r>
              <a:rPr kumimoji="0" lang="en-US" altLang="zh-CN" sz="2000" kern="0" dirty="0">
                <a:solidFill>
                  <a:srgbClr val="0000FF"/>
                </a:solidFill>
                <a:latin typeface="Arial" panose="020B0604020202020204" pitchFamily="34" charset="0"/>
              </a:rPr>
              <a:t>		     output  </a:t>
            </a:r>
            <a:r>
              <a:rPr kumimoji="0" lang="en-US" altLang="zh-CN" sz="2000" kern="0" dirty="0" err="1">
                <a:solidFill>
                  <a:srgbClr val="0000FF"/>
                </a:solidFill>
                <a:latin typeface="Arial" panose="020B0604020202020204" pitchFamily="34" charset="0"/>
              </a:rPr>
              <a:t>cout</a:t>
            </a:r>
            <a:r>
              <a:rPr kumimoji="0" lang="en-US" altLang="zh-CN" sz="2000" kern="0" dirty="0">
                <a:solidFill>
                  <a:srgbClr val="0000FF"/>
                </a:solidFill>
                <a:latin typeface="Arial" panose="020B0604020202020204" pitchFamily="34" charset="0"/>
              </a:rPr>
              <a:t>; 			</a:t>
            </a:r>
          </a:p>
          <a:p>
            <a:pPr algn="just">
              <a:lnSpc>
                <a:spcPct val="90000"/>
              </a:lnSpc>
              <a:spcBef>
                <a:spcPct val="0"/>
              </a:spcBef>
              <a:buClrTx/>
              <a:buFontTx/>
              <a:buNone/>
            </a:pPr>
            <a:r>
              <a:rPr kumimoji="0" lang="en-US" altLang="zh-CN" sz="2000" kern="0" dirty="0">
                <a:solidFill>
                  <a:srgbClr val="0000FF"/>
                </a:solidFill>
                <a:latin typeface="Arial" panose="020B0604020202020204" pitchFamily="34" charset="0"/>
              </a:rPr>
              <a:t>		     input [7:0] data; 			</a:t>
            </a:r>
          </a:p>
          <a:p>
            <a:pPr algn="just">
              <a:lnSpc>
                <a:spcPct val="90000"/>
              </a:lnSpc>
              <a:spcBef>
                <a:spcPct val="0"/>
              </a:spcBef>
              <a:buClrTx/>
              <a:buFontTx/>
              <a:buNone/>
            </a:pPr>
            <a:r>
              <a:rPr kumimoji="0" lang="en-US" altLang="zh-CN" sz="2000" kern="0" dirty="0">
                <a:solidFill>
                  <a:srgbClr val="0000FF"/>
                </a:solidFill>
                <a:latin typeface="Arial" panose="020B0604020202020204" pitchFamily="34" charset="0"/>
              </a:rPr>
              <a:t>		     input load, </a:t>
            </a:r>
            <a:r>
              <a:rPr kumimoji="0" lang="en-US" altLang="zh-CN" sz="2000" kern="0" dirty="0" err="1">
                <a:solidFill>
                  <a:srgbClr val="0000FF"/>
                </a:solidFill>
                <a:latin typeface="Arial" panose="020B0604020202020204" pitchFamily="34" charset="0"/>
              </a:rPr>
              <a:t>cin,clk</a:t>
            </a:r>
            <a:r>
              <a:rPr kumimoji="0" lang="en-US" altLang="zh-CN" sz="2000" kern="0" dirty="0">
                <a:solidFill>
                  <a:srgbClr val="0000FF"/>
                </a:solidFill>
                <a:latin typeface="Arial" panose="020B0604020202020204" pitchFamily="34" charset="0"/>
              </a:rPr>
              <a:t> ;	</a:t>
            </a:r>
            <a:r>
              <a:rPr kumimoji="0" lang="en-US" altLang="zh-CN" sz="2000" kern="0" dirty="0">
                <a:latin typeface="Arial" panose="020B0604020202020204" pitchFamily="34" charset="0"/>
              </a:rPr>
              <a:t>			</a:t>
            </a:r>
          </a:p>
          <a:p>
            <a:pPr algn="just">
              <a:lnSpc>
                <a:spcPct val="90000"/>
              </a:lnSpc>
              <a:spcBef>
                <a:spcPct val="0"/>
              </a:spcBef>
              <a:buClrTx/>
              <a:buFontTx/>
              <a:buNone/>
            </a:pPr>
            <a:r>
              <a:rPr kumimoji="0" lang="en-US" altLang="zh-CN" sz="2000" kern="0" dirty="0">
                <a:latin typeface="Arial" panose="020B0604020202020204" pitchFamily="34" charset="0"/>
              </a:rPr>
              <a:t>		     reg[7:0] out; </a:t>
            </a:r>
          </a:p>
          <a:p>
            <a:pPr algn="just">
              <a:lnSpc>
                <a:spcPct val="90000"/>
              </a:lnSpc>
              <a:spcBef>
                <a:spcPct val="0"/>
              </a:spcBef>
              <a:buClrTx/>
              <a:buFontTx/>
              <a:buNone/>
            </a:pPr>
            <a:r>
              <a:rPr kumimoji="0" lang="en-US" altLang="zh-CN" sz="2000" kern="0" dirty="0">
                <a:latin typeface="Arial" panose="020B0604020202020204" pitchFamily="34" charset="0"/>
              </a:rPr>
              <a:t>		     always @(</a:t>
            </a:r>
            <a:r>
              <a:rPr kumimoji="0" lang="en-US" altLang="zh-CN" sz="2000" kern="0" dirty="0" err="1">
                <a:latin typeface="Arial" panose="020B0604020202020204" pitchFamily="34" charset="0"/>
              </a:rPr>
              <a:t>posedge</a:t>
            </a:r>
            <a:r>
              <a:rPr kumimoji="0" lang="en-US" altLang="zh-CN" sz="2000" kern="0" dirty="0">
                <a:latin typeface="Arial" panose="020B0604020202020204" pitchFamily="34" charset="0"/>
              </a:rPr>
              <a:t> </a:t>
            </a:r>
            <a:r>
              <a:rPr kumimoji="0" lang="en-US" altLang="zh-CN" sz="2000" kern="0" dirty="0" err="1">
                <a:latin typeface="Arial" panose="020B0604020202020204" pitchFamily="34" charset="0"/>
              </a:rPr>
              <a:t>clk</a:t>
            </a:r>
            <a:r>
              <a:rPr kumimoji="0" lang="en-US" altLang="zh-CN" sz="2000" kern="0" dirty="0">
                <a:latin typeface="Arial" panose="020B0604020202020204" pitchFamily="34" charset="0"/>
              </a:rPr>
              <a:t>)</a:t>
            </a:r>
          </a:p>
          <a:p>
            <a:pPr algn="just">
              <a:lnSpc>
                <a:spcPct val="90000"/>
              </a:lnSpc>
              <a:spcBef>
                <a:spcPct val="0"/>
              </a:spcBef>
              <a:buClrTx/>
              <a:buFontTx/>
              <a:buNone/>
            </a:pPr>
            <a:r>
              <a:rPr kumimoji="0" lang="en-US" altLang="zh-CN" sz="2000" kern="0" dirty="0">
                <a:latin typeface="Arial" panose="020B0604020202020204" pitchFamily="34" charset="0"/>
              </a:rPr>
              <a:t>		        begin</a:t>
            </a:r>
          </a:p>
          <a:p>
            <a:pPr algn="just">
              <a:lnSpc>
                <a:spcPct val="90000"/>
              </a:lnSpc>
              <a:spcBef>
                <a:spcPct val="0"/>
              </a:spcBef>
              <a:buClrTx/>
              <a:buFontTx/>
              <a:buNone/>
            </a:pPr>
            <a:r>
              <a:rPr kumimoji="0" lang="en-US" altLang="zh-CN" sz="2000" kern="0" dirty="0">
                <a:latin typeface="Arial" panose="020B0604020202020204" pitchFamily="34" charset="0"/>
              </a:rPr>
              <a:t>		            if(load)</a:t>
            </a:r>
          </a:p>
          <a:p>
            <a:pPr algn="just">
              <a:lnSpc>
                <a:spcPct val="90000"/>
              </a:lnSpc>
              <a:spcBef>
                <a:spcPct val="0"/>
              </a:spcBef>
              <a:buClrTx/>
              <a:buFontTx/>
              <a:buNone/>
            </a:pPr>
            <a:r>
              <a:rPr kumimoji="0" lang="en-US" altLang="zh-CN" sz="2000" kern="0" dirty="0">
                <a:latin typeface="Arial" panose="020B0604020202020204" pitchFamily="34" charset="0"/>
              </a:rPr>
              <a:t>			 out &lt;= data;                     // </a:t>
            </a:r>
            <a:r>
              <a:rPr kumimoji="0" lang="zh-CN" altLang="en-US" sz="2000" kern="0" dirty="0">
                <a:latin typeface="Arial" panose="020B0604020202020204" pitchFamily="34" charset="0"/>
              </a:rPr>
              <a:t>同步预置数据</a:t>
            </a:r>
          </a:p>
          <a:p>
            <a:pPr algn="just">
              <a:lnSpc>
                <a:spcPct val="90000"/>
              </a:lnSpc>
              <a:spcBef>
                <a:spcPct val="0"/>
              </a:spcBef>
              <a:buClrTx/>
              <a:buFontTx/>
              <a:buNone/>
            </a:pPr>
            <a:r>
              <a:rPr kumimoji="0" lang="zh-CN" altLang="en-US" sz="2000" kern="0" dirty="0">
                <a:latin typeface="Arial" panose="020B0604020202020204" pitchFamily="34" charset="0"/>
              </a:rPr>
              <a:t>		            </a:t>
            </a:r>
            <a:r>
              <a:rPr kumimoji="0" lang="en-US" altLang="zh-CN" sz="2000" kern="0" dirty="0">
                <a:latin typeface="Arial" panose="020B0604020202020204" pitchFamily="34" charset="0"/>
              </a:rPr>
              <a:t>else</a:t>
            </a:r>
          </a:p>
          <a:p>
            <a:pPr algn="just">
              <a:lnSpc>
                <a:spcPct val="90000"/>
              </a:lnSpc>
              <a:spcBef>
                <a:spcPct val="0"/>
              </a:spcBef>
              <a:buClrTx/>
              <a:buFontTx/>
              <a:buNone/>
            </a:pPr>
            <a:r>
              <a:rPr kumimoji="0" lang="en-US" altLang="zh-CN" sz="2000" kern="0" dirty="0">
                <a:latin typeface="Arial" panose="020B0604020202020204" pitchFamily="34" charset="0"/>
              </a:rPr>
              <a:t>			  out &lt; = out + 1 +  </a:t>
            </a:r>
            <a:r>
              <a:rPr kumimoji="0" lang="en-US" altLang="zh-CN" sz="2000" kern="0" dirty="0" err="1">
                <a:latin typeface="Arial" panose="020B0604020202020204" pitchFamily="34" charset="0"/>
              </a:rPr>
              <a:t>cin</a:t>
            </a:r>
            <a:r>
              <a:rPr kumimoji="0" lang="en-US" altLang="zh-CN" sz="2000" kern="0" dirty="0">
                <a:latin typeface="Arial" panose="020B0604020202020204" pitchFamily="34" charset="0"/>
              </a:rPr>
              <a:t>;      // </a:t>
            </a:r>
            <a:r>
              <a:rPr kumimoji="0" lang="zh-CN" altLang="en-US" sz="2000" kern="0" dirty="0">
                <a:latin typeface="Arial" panose="020B0604020202020204" pitchFamily="34" charset="0"/>
              </a:rPr>
              <a:t>加</a:t>
            </a:r>
            <a:r>
              <a:rPr kumimoji="0" lang="en-US" altLang="zh-CN" sz="2000" kern="0" dirty="0">
                <a:latin typeface="Arial" panose="020B0604020202020204" pitchFamily="34" charset="0"/>
              </a:rPr>
              <a:t>1</a:t>
            </a:r>
            <a:r>
              <a:rPr kumimoji="0" lang="zh-CN" altLang="en-US" sz="2000" kern="0" dirty="0">
                <a:latin typeface="Arial" panose="020B0604020202020204" pitchFamily="34" charset="0"/>
              </a:rPr>
              <a:t>计数</a:t>
            </a:r>
          </a:p>
          <a:p>
            <a:pPr algn="just">
              <a:lnSpc>
                <a:spcPct val="90000"/>
              </a:lnSpc>
              <a:spcBef>
                <a:spcPct val="0"/>
              </a:spcBef>
              <a:buClrTx/>
              <a:buFontTx/>
              <a:buNone/>
            </a:pPr>
            <a:r>
              <a:rPr kumimoji="0" lang="zh-CN" altLang="en-US" sz="2000" kern="0" dirty="0">
                <a:latin typeface="Arial" panose="020B0604020202020204" pitchFamily="34" charset="0"/>
              </a:rPr>
              <a:t>		        </a:t>
            </a:r>
            <a:r>
              <a:rPr kumimoji="0" lang="en-US" altLang="zh-CN" sz="2000" kern="0" dirty="0">
                <a:latin typeface="Arial" panose="020B0604020202020204" pitchFamily="34" charset="0"/>
              </a:rPr>
              <a:t>end</a:t>
            </a:r>
          </a:p>
          <a:p>
            <a:pPr algn="just">
              <a:lnSpc>
                <a:spcPct val="90000"/>
              </a:lnSpc>
              <a:spcBef>
                <a:spcPct val="0"/>
              </a:spcBef>
              <a:buClrTx/>
              <a:buFontTx/>
              <a:buNone/>
            </a:pPr>
            <a:r>
              <a:rPr kumimoji="0" lang="en-US" altLang="zh-CN" sz="2000" kern="0" dirty="0">
                <a:latin typeface="Arial" panose="020B0604020202020204" pitchFamily="34" charset="0"/>
              </a:rPr>
              <a:t>                 assign </a:t>
            </a:r>
            <a:r>
              <a:rPr kumimoji="0" lang="en-US" altLang="zh-CN" sz="2000" kern="0" dirty="0" err="1">
                <a:latin typeface="Arial" panose="020B0604020202020204" pitchFamily="34" charset="0"/>
              </a:rPr>
              <a:t>cout</a:t>
            </a:r>
            <a:r>
              <a:rPr kumimoji="0" lang="en-US" altLang="zh-CN" sz="2000" kern="0" dirty="0">
                <a:latin typeface="Arial" panose="020B0604020202020204" pitchFamily="34" charset="0"/>
              </a:rPr>
              <a:t> = </a:t>
            </a:r>
            <a:r>
              <a:rPr kumimoji="0" lang="en-US" altLang="zh-CN" sz="2000" kern="0" dirty="0">
                <a:solidFill>
                  <a:srgbClr val="FF0066"/>
                </a:solidFill>
                <a:latin typeface="Arial" panose="020B0604020202020204" pitchFamily="34" charset="0"/>
              </a:rPr>
              <a:t>&amp;</a:t>
            </a:r>
            <a:r>
              <a:rPr kumimoji="0" lang="en-US" altLang="zh-CN" sz="2000" kern="0" dirty="0">
                <a:latin typeface="Arial" panose="020B0604020202020204" pitchFamily="34" charset="0"/>
              </a:rPr>
              <a:t>out </a:t>
            </a:r>
            <a:r>
              <a:rPr kumimoji="0" lang="en-US" altLang="zh-CN" sz="2000" kern="0" dirty="0">
                <a:solidFill>
                  <a:srgbClr val="FF0066"/>
                </a:solidFill>
                <a:latin typeface="Arial" panose="020B0604020202020204" pitchFamily="34" charset="0"/>
              </a:rPr>
              <a:t>&amp;</a:t>
            </a:r>
            <a:r>
              <a:rPr kumimoji="0" lang="en-US" altLang="zh-CN" sz="2000" kern="0" dirty="0">
                <a:latin typeface="Arial" panose="020B0604020202020204" pitchFamily="34" charset="0"/>
              </a:rPr>
              <a:t> </a:t>
            </a:r>
            <a:r>
              <a:rPr kumimoji="0" lang="en-US" altLang="zh-CN" sz="2000" kern="0" dirty="0" err="1">
                <a:latin typeface="Arial" panose="020B0604020202020204" pitchFamily="34" charset="0"/>
              </a:rPr>
              <a:t>cin</a:t>
            </a:r>
            <a:r>
              <a:rPr kumimoji="0" lang="en-US" altLang="zh-CN" sz="2000" kern="0" dirty="0">
                <a:latin typeface="Arial" panose="020B0604020202020204" pitchFamily="34" charset="0"/>
              </a:rPr>
              <a:t>;   //</a:t>
            </a:r>
            <a:r>
              <a:rPr kumimoji="0" lang="zh-CN" altLang="en-US" sz="2000" kern="0" dirty="0">
                <a:latin typeface="Arial" panose="020B0604020202020204" pitchFamily="34" charset="0"/>
              </a:rPr>
              <a:t>若</a:t>
            </a:r>
            <a:r>
              <a:rPr kumimoji="0" lang="en-US" altLang="zh-CN" sz="2000" kern="0" dirty="0">
                <a:latin typeface="Arial" panose="020B0604020202020204" pitchFamily="34" charset="0"/>
              </a:rPr>
              <a:t>out</a:t>
            </a:r>
            <a:r>
              <a:rPr kumimoji="0" lang="zh-CN" altLang="en-US" sz="2000" kern="0" dirty="0">
                <a:latin typeface="Arial" panose="020B0604020202020204" pitchFamily="34" charset="0"/>
              </a:rPr>
              <a:t>为</a:t>
            </a:r>
            <a:r>
              <a:rPr kumimoji="0" lang="en-US" altLang="zh-CN" sz="2000" kern="0" dirty="0">
                <a:latin typeface="Arial" panose="020B0604020202020204" pitchFamily="34" charset="0"/>
              </a:rPr>
              <a:t>8‘hFF</a:t>
            </a:r>
            <a:r>
              <a:rPr kumimoji="0" lang="zh-CN" altLang="en-US" sz="2000" kern="0" dirty="0">
                <a:latin typeface="Arial" panose="020B0604020202020204" pitchFamily="34" charset="0"/>
              </a:rPr>
              <a:t>，</a:t>
            </a:r>
            <a:r>
              <a:rPr kumimoji="0" lang="en-US" altLang="zh-CN" sz="2000" kern="0" dirty="0" err="1">
                <a:latin typeface="Arial" panose="020B0604020202020204" pitchFamily="34" charset="0"/>
              </a:rPr>
              <a:t>cin</a:t>
            </a:r>
            <a:r>
              <a:rPr kumimoji="0" lang="zh-CN" altLang="en-US" sz="2000" kern="0" dirty="0">
                <a:latin typeface="Arial" panose="020B0604020202020204" pitchFamily="34" charset="0"/>
              </a:rPr>
              <a:t>为</a:t>
            </a:r>
            <a:r>
              <a:rPr kumimoji="0" lang="en-US" altLang="zh-CN" sz="2000" kern="0" dirty="0">
                <a:latin typeface="Arial" panose="020B0604020202020204" pitchFamily="34" charset="0"/>
              </a:rPr>
              <a:t>1</a:t>
            </a:r>
            <a:r>
              <a:rPr kumimoji="0" lang="zh-CN" altLang="en-US" sz="2000" kern="0" dirty="0">
                <a:latin typeface="Arial" panose="020B0604020202020204" pitchFamily="34" charset="0"/>
              </a:rPr>
              <a:t>，则</a:t>
            </a:r>
            <a:r>
              <a:rPr kumimoji="0" lang="en-US" altLang="zh-CN" sz="2000" kern="0" dirty="0" err="1">
                <a:latin typeface="Arial" panose="020B0604020202020204" pitchFamily="34" charset="0"/>
              </a:rPr>
              <a:t>cout</a:t>
            </a:r>
            <a:r>
              <a:rPr kumimoji="0" lang="zh-CN" altLang="en-US" sz="2000" kern="0" dirty="0">
                <a:latin typeface="Arial" panose="020B0604020202020204" pitchFamily="34" charset="0"/>
              </a:rPr>
              <a:t>为</a:t>
            </a:r>
            <a:r>
              <a:rPr kumimoji="0" lang="en-US" altLang="zh-CN" sz="2000" kern="0" dirty="0">
                <a:latin typeface="Arial" panose="020B0604020202020204" pitchFamily="34" charset="0"/>
              </a:rPr>
              <a:t>1</a:t>
            </a:r>
          </a:p>
          <a:p>
            <a:pPr algn="just">
              <a:lnSpc>
                <a:spcPct val="90000"/>
              </a:lnSpc>
              <a:spcBef>
                <a:spcPct val="0"/>
              </a:spcBef>
              <a:buClrTx/>
              <a:buFontTx/>
              <a:buNone/>
            </a:pPr>
            <a:r>
              <a:rPr kumimoji="0" lang="en-US" altLang="zh-CN" sz="2000" kern="0" dirty="0">
                <a:latin typeface="Arial" panose="020B0604020202020204" pitchFamily="34" charset="0"/>
              </a:rPr>
              <a:t>		</a:t>
            </a:r>
            <a:r>
              <a:rPr kumimoji="0" lang="en-US" altLang="zh-CN" sz="2000" kern="0" dirty="0" err="1">
                <a:latin typeface="Arial" panose="020B0604020202020204" pitchFamily="34" charset="0"/>
              </a:rPr>
              <a:t>endmodule</a:t>
            </a:r>
            <a:endParaRPr kumimoji="0" lang="en-US" altLang="zh-CN" kern="0" dirty="0">
              <a:latin typeface="宋体" panose="02010600030101010101" pitchFamily="2" charset="-122"/>
            </a:endParaRPr>
          </a:p>
          <a:p>
            <a:pPr algn="just">
              <a:lnSpc>
                <a:spcPct val="90000"/>
              </a:lnSpc>
              <a:spcBef>
                <a:spcPct val="0"/>
              </a:spcBef>
              <a:buClr>
                <a:schemeClr val="folHlink"/>
              </a:buClr>
              <a:buFont typeface="Wingdings" panose="05000000000000000000" pitchFamily="2" charset="2"/>
              <a:buNone/>
            </a:pPr>
            <a:endParaRPr kumimoji="0" lang="en-US" altLang="zh-CN" kern="0" dirty="0">
              <a:latin typeface="宋体" panose="02010600030101010101" pitchFamily="2" charset="-122"/>
            </a:endParaRPr>
          </a:p>
        </p:txBody>
      </p:sp>
      <p:grpSp>
        <p:nvGrpSpPr>
          <p:cNvPr id="19" name="Group 4"/>
          <p:cNvGrpSpPr>
            <a:grpSpLocks/>
          </p:cNvGrpSpPr>
          <p:nvPr/>
        </p:nvGrpSpPr>
        <p:grpSpPr bwMode="auto">
          <a:xfrm>
            <a:off x="6629400" y="2111375"/>
            <a:ext cx="1600200" cy="685800"/>
            <a:chOff x="4176" y="1536"/>
            <a:chExt cx="1008" cy="432"/>
          </a:xfrm>
        </p:grpSpPr>
        <p:grpSp>
          <p:nvGrpSpPr>
            <p:cNvPr id="20" name="Group 5"/>
            <p:cNvGrpSpPr>
              <a:grpSpLocks/>
            </p:cNvGrpSpPr>
            <p:nvPr/>
          </p:nvGrpSpPr>
          <p:grpSpPr bwMode="auto">
            <a:xfrm>
              <a:off x="4176" y="1536"/>
              <a:ext cx="192" cy="432"/>
              <a:chOff x="4176" y="1536"/>
              <a:chExt cx="192" cy="432"/>
            </a:xfrm>
          </p:grpSpPr>
          <p:sp>
            <p:nvSpPr>
              <p:cNvPr id="22" name="Line 6"/>
              <p:cNvSpPr>
                <a:spLocks noChangeShapeType="1"/>
              </p:cNvSpPr>
              <p:nvPr/>
            </p:nvSpPr>
            <p:spPr bwMode="auto">
              <a:xfrm>
                <a:off x="4176" y="1536"/>
                <a:ext cx="192" cy="144"/>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3" name="Line 7"/>
              <p:cNvSpPr>
                <a:spLocks noChangeShapeType="1"/>
              </p:cNvSpPr>
              <p:nvPr/>
            </p:nvSpPr>
            <p:spPr bwMode="auto">
              <a:xfrm flipV="1">
                <a:off x="4176" y="1776"/>
                <a:ext cx="192" cy="192"/>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21" name="Text Box 8"/>
            <p:cNvSpPr txBox="1">
              <a:spLocks noChangeArrowheads="1"/>
            </p:cNvSpPr>
            <p:nvPr/>
          </p:nvSpPr>
          <p:spPr bwMode="auto">
            <a:xfrm>
              <a:off x="4416" y="1622"/>
              <a:ext cx="768"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I/O</a:t>
              </a: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说明</a:t>
              </a:r>
            </a:p>
          </p:txBody>
        </p:sp>
      </p:grpSp>
      <p:sp>
        <p:nvSpPr>
          <p:cNvPr id="24" name="Text Box 9"/>
          <p:cNvSpPr txBox="1">
            <a:spLocks noChangeArrowheads="1"/>
          </p:cNvSpPr>
          <p:nvPr/>
        </p:nvSpPr>
        <p:spPr bwMode="auto">
          <a:xfrm>
            <a:off x="6934200" y="15621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solidFill>
                  <a:srgbClr val="000000"/>
                </a:solidFill>
                <a:latin typeface="Arial" panose="020B0604020202020204" pitchFamily="34" charset="0"/>
              </a:rPr>
              <a:t>端口定义</a:t>
            </a:r>
          </a:p>
        </p:txBody>
      </p:sp>
      <p:sp>
        <p:nvSpPr>
          <p:cNvPr id="25" name="Text Box 10"/>
          <p:cNvSpPr txBox="1">
            <a:spLocks noChangeArrowheads="1"/>
          </p:cNvSpPr>
          <p:nvPr/>
        </p:nvSpPr>
        <p:spPr bwMode="auto">
          <a:xfrm>
            <a:off x="7010400" y="38481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功能描述</a:t>
            </a:r>
          </a:p>
        </p:txBody>
      </p:sp>
      <p:grpSp>
        <p:nvGrpSpPr>
          <p:cNvPr id="26" name="Group 11"/>
          <p:cNvGrpSpPr>
            <a:grpSpLocks/>
          </p:cNvGrpSpPr>
          <p:nvPr/>
        </p:nvGrpSpPr>
        <p:grpSpPr bwMode="auto">
          <a:xfrm>
            <a:off x="3352800" y="2906713"/>
            <a:ext cx="5486400" cy="396875"/>
            <a:chOff x="2112" y="2064"/>
            <a:chExt cx="3456" cy="250"/>
          </a:xfrm>
        </p:grpSpPr>
        <p:sp>
          <p:nvSpPr>
            <p:cNvPr id="27" name="Text Box 12"/>
            <p:cNvSpPr txBox="1">
              <a:spLocks noChangeArrowheads="1"/>
            </p:cNvSpPr>
            <p:nvPr/>
          </p:nvSpPr>
          <p:spPr bwMode="auto">
            <a:xfrm>
              <a:off x="4416" y="2064"/>
              <a:ext cx="1152"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信号类型声明</a:t>
              </a:r>
            </a:p>
          </p:txBody>
        </p:sp>
        <p:sp>
          <p:nvSpPr>
            <p:cNvPr id="28" name="Line 13"/>
            <p:cNvSpPr>
              <a:spLocks noChangeShapeType="1"/>
            </p:cNvSpPr>
            <p:nvPr/>
          </p:nvSpPr>
          <p:spPr bwMode="auto">
            <a:xfrm>
              <a:off x="2112" y="2208"/>
              <a:ext cx="2256"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30" name="AutoShape 15"/>
          <p:cNvSpPr>
            <a:spLocks noChangeArrowheads="1"/>
          </p:cNvSpPr>
          <p:nvPr/>
        </p:nvSpPr>
        <p:spPr bwMode="auto">
          <a:xfrm>
            <a:off x="3810000" y="5768975"/>
            <a:ext cx="1371600" cy="381000"/>
          </a:xfrm>
          <a:prstGeom prst="wedgeRoundRectCallout">
            <a:avLst>
              <a:gd name="adj1" fmla="val -52546"/>
              <a:gd name="adj2" fmla="val -125833"/>
              <a:gd name="adj3" fmla="val 16667"/>
            </a:avLst>
          </a:prstGeom>
          <a:solidFill>
            <a:srgbClr val="00CC99"/>
          </a:solidFill>
          <a:ln>
            <a:noFill/>
          </a:ln>
          <a:effectLst>
            <a:prstShdw prst="shdw17" dist="17961" dir="2700000">
              <a:srgbClr val="00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位运算符</a:t>
            </a:r>
          </a:p>
        </p:txBody>
      </p:sp>
    </p:spTree>
    <p:extLst>
      <p:ext uri="{BB962C8B-B14F-4D97-AF65-F5344CB8AC3E}">
        <p14:creationId xmlns:p14="http://schemas.microsoft.com/office/powerpoint/2010/main" val="19435627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autoUpdateAnimBg="0"/>
      <p:bldP spid="25" grpId="0" animBg="1" autoUpdateAnimBg="0"/>
      <p:bldP spid="30"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11" name="Rectangle 3"/>
          <p:cNvSpPr txBox="1">
            <a:spLocks noChangeArrowheads="1"/>
          </p:cNvSpPr>
          <p:nvPr/>
        </p:nvSpPr>
        <p:spPr bwMode="auto">
          <a:xfrm>
            <a:off x="533400" y="1757363"/>
            <a:ext cx="7762875"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pPr>
            <a:r>
              <a:rPr lang="zh-CN" altLang="en-US" kern="0">
                <a:latin typeface="宋体" panose="02010600030101010101" pitchFamily="2" charset="-122"/>
              </a:rPr>
              <a:t>当希望能够对一些信号进行一些运算并输出</a:t>
            </a:r>
            <a:r>
              <a:rPr lang="zh-CN" altLang="en-US" kern="0">
                <a:solidFill>
                  <a:srgbClr val="0000FF"/>
                </a:solidFill>
                <a:latin typeface="宋体" panose="02010600030101010101" pitchFamily="2" charset="-122"/>
              </a:rPr>
              <a:t>多个</a:t>
            </a:r>
            <a:r>
              <a:rPr lang="zh-CN" altLang="en-US" kern="0">
                <a:latin typeface="宋体" panose="02010600030101010101" pitchFamily="2" charset="-122"/>
              </a:rPr>
              <a:t>结果（即有多个输出变量）时，宜采用任务结构。</a:t>
            </a:r>
          </a:p>
          <a:p>
            <a:pPr algn="just" eaLnBrk="1" hangingPunct="1">
              <a:lnSpc>
                <a:spcPct val="110000"/>
              </a:lnSpc>
            </a:pPr>
            <a:r>
              <a:rPr lang="zh-CN" altLang="en-US" kern="0">
                <a:latin typeface="宋体" panose="02010600030101010101" pitchFamily="2" charset="-122"/>
              </a:rPr>
              <a:t>常常利用任务来帮助实现结构化的模块设计，将批量的操作以任务的形式独立出来，使设计简单明了。</a:t>
            </a:r>
          </a:p>
        </p:txBody>
      </p:sp>
      <p:sp>
        <p:nvSpPr>
          <p:cNvPr id="12" name="Rectangle 4"/>
          <p:cNvSpPr>
            <a:spLocks noChangeArrowheads="1"/>
          </p:cNvSpPr>
          <p:nvPr/>
        </p:nvSpPr>
        <p:spPr bwMode="auto">
          <a:xfrm>
            <a:off x="279400" y="1185863"/>
            <a:ext cx="2527300" cy="633412"/>
          </a:xfrm>
          <a:prstGeom prst="rect">
            <a:avLst/>
          </a:prstGeom>
          <a:noFill/>
          <a:ln w="9525">
            <a:noFill/>
            <a:miter lim="800000"/>
            <a:headEnd/>
            <a:tailEnd/>
          </a:ln>
        </p:spPr>
        <p:txBody>
          <a:bodyPr/>
          <a:lstStyle/>
          <a:p>
            <a:pPr marL="342900" indent="-342900" algn="just" eaLnBrk="1" hangingPunct="1">
              <a:lnSpc>
                <a:spcPct val="110000"/>
              </a:lnSpc>
              <a:spcBef>
                <a:spcPct val="20000"/>
              </a:spcBef>
              <a:buClr>
                <a:srgbClr val="3333FF"/>
              </a:buClr>
              <a:buFont typeface="Wingdings" pitchFamily="2" charset="2"/>
              <a:buNone/>
              <a:defRPr/>
            </a:pPr>
            <a:r>
              <a:rPr lang="en-US" altLang="zh-CN" sz="2800" b="1" dirty="0">
                <a:solidFill>
                  <a:srgbClr val="0000FF"/>
                </a:solidFill>
                <a:latin typeface="Tahoma"/>
                <a:ea typeface="华文新魏" pitchFamily="2" charset="-122"/>
              </a:rPr>
              <a:t>1.</a:t>
            </a:r>
            <a:r>
              <a:rPr lang="zh-CN" altLang="en-US" sz="2800" b="1" dirty="0">
                <a:solidFill>
                  <a:srgbClr val="0000FF"/>
                </a:solidFill>
                <a:latin typeface="Tahoma"/>
                <a:ea typeface="华文新魏" pitchFamily="2" charset="-122"/>
              </a:rPr>
              <a:t>任务</a:t>
            </a:r>
            <a:r>
              <a:rPr lang="en-US" altLang="zh-CN" sz="2800" b="1" dirty="0">
                <a:solidFill>
                  <a:srgbClr val="0000FF"/>
                </a:solidFill>
                <a:latin typeface="Tahoma"/>
                <a:ea typeface="华文新魏" pitchFamily="2" charset="-122"/>
              </a:rPr>
              <a:t>(task)</a:t>
            </a:r>
            <a:endParaRPr lang="zh-CN" altLang="en-US" sz="2800" b="1" dirty="0">
              <a:solidFill>
                <a:srgbClr val="0000FF"/>
              </a:solidFill>
              <a:latin typeface="Tahoma"/>
              <a:ea typeface="华文新魏" pitchFamily="2" charset="-122"/>
            </a:endParaRPr>
          </a:p>
        </p:txBody>
      </p:sp>
      <p:sp>
        <p:nvSpPr>
          <p:cNvPr id="13" name="Text Box 5"/>
          <p:cNvSpPr txBox="1">
            <a:spLocks noChangeArrowheads="1"/>
          </p:cNvSpPr>
          <p:nvPr/>
        </p:nvSpPr>
        <p:spPr bwMode="auto">
          <a:xfrm>
            <a:off x="2670175" y="4297363"/>
            <a:ext cx="3581400" cy="13716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task </a:t>
            </a:r>
            <a:r>
              <a:rPr lang="en-US" altLang="zh-CN" sz="2000">
                <a:solidFill>
                  <a:srgbClr val="000000"/>
                </a:solidFill>
                <a:cs typeface="Tahoma" panose="020B0604030504040204" pitchFamily="34" charset="0"/>
              </a:rPr>
              <a:t>&lt;</a:t>
            </a:r>
            <a:r>
              <a:rPr lang="zh-CN" altLang="en-US" sz="2000">
                <a:solidFill>
                  <a:srgbClr val="000000"/>
                </a:solidFill>
                <a:cs typeface="Tahoma" panose="020B0604030504040204" pitchFamily="34" charset="0"/>
              </a:rPr>
              <a:t>任务名</a:t>
            </a:r>
            <a:r>
              <a:rPr lang="en-US" altLang="zh-CN" sz="2000">
                <a:solidFill>
                  <a:srgbClr val="000000"/>
                </a:solidFill>
                <a:cs typeface="Tahoma" panose="020B0604030504040204" pitchFamily="34" charset="0"/>
              </a:rPr>
              <a:t>&gt;</a:t>
            </a:r>
            <a:r>
              <a:rPr lang="zh-CN" altLang="en-US" sz="2000">
                <a:solidFill>
                  <a:srgbClr val="000000"/>
                </a:solidFill>
                <a:cs typeface="Tahoma" panose="020B0604030504040204" pitchFamily="34" charset="0"/>
              </a:rPr>
              <a:t>；</a:t>
            </a:r>
          </a:p>
          <a:p>
            <a:pPr algn="just">
              <a:lnSpc>
                <a:spcPct val="110000"/>
              </a:lnSpc>
            </a:pPr>
            <a:r>
              <a:rPr lang="zh-CN" altLang="en-US" sz="2000">
                <a:solidFill>
                  <a:srgbClr val="000000"/>
                </a:solidFill>
                <a:cs typeface="Tahoma" panose="020B0604030504040204" pitchFamily="34" charset="0"/>
              </a:rPr>
              <a:t>  端口及数据类型声明语句；</a:t>
            </a:r>
          </a:p>
          <a:p>
            <a:r>
              <a:rPr lang="zh-CN" altLang="en-US" sz="2000">
                <a:solidFill>
                  <a:srgbClr val="000000"/>
                </a:solidFill>
                <a:cs typeface="Tahoma" panose="020B0604030504040204" pitchFamily="34" charset="0"/>
              </a:rPr>
              <a:t>  其他语句；</a:t>
            </a:r>
          </a:p>
          <a:p>
            <a:r>
              <a:rPr lang="en-US" altLang="zh-CN" sz="2000">
                <a:solidFill>
                  <a:srgbClr val="FF0066"/>
                </a:solidFill>
                <a:cs typeface="Tahoma" panose="020B0604030504040204" pitchFamily="34" charset="0"/>
              </a:rPr>
              <a:t>endtask</a:t>
            </a:r>
          </a:p>
        </p:txBody>
      </p:sp>
      <p:sp>
        <p:nvSpPr>
          <p:cNvPr id="14" name="Text Box 6"/>
          <p:cNvSpPr txBox="1">
            <a:spLocks noChangeArrowheads="1"/>
          </p:cNvSpPr>
          <p:nvPr/>
        </p:nvSpPr>
        <p:spPr bwMode="auto">
          <a:xfrm>
            <a:off x="2670175" y="5900738"/>
            <a:ext cx="4038600" cy="4270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任务名</a:t>
            </a:r>
            <a:r>
              <a:rPr lang="en-US" altLang="zh-CN" sz="2000">
                <a:solidFill>
                  <a:srgbClr val="000000"/>
                </a:solidFill>
                <a:latin typeface="宋体" panose="02010600030101010101" pitchFamily="2" charset="-122"/>
              </a:rPr>
              <a:t>&gt;</a:t>
            </a:r>
            <a:r>
              <a:rPr lang="zh-CN" altLang="en-US" sz="2000">
                <a:solidFill>
                  <a:srgbClr val="000000"/>
                </a:solidFill>
                <a:latin typeface="宋体" panose="02010600030101010101" pitchFamily="2" charset="-122"/>
              </a:rPr>
              <a:t>（端口</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端口</a:t>
            </a:r>
            <a:r>
              <a:rPr lang="en-US" altLang="zh-CN" sz="2000">
                <a:solidFill>
                  <a:srgbClr val="000000"/>
                </a:solidFill>
                <a:latin typeface="宋体" panose="02010600030101010101" pitchFamily="2" charset="-122"/>
              </a:rPr>
              <a:t>2,</a:t>
            </a:r>
            <a:r>
              <a:rPr lang="en-US" altLang="zh-CN" sz="2000">
                <a:solidFill>
                  <a:srgbClr val="000000"/>
                </a:solidFill>
                <a:latin typeface="Times New Roman" panose="02020603050405020304" pitchFamily="18" charset="0"/>
              </a:rPr>
              <a:t>……</a:t>
            </a:r>
            <a:r>
              <a:rPr lang="zh-CN" altLang="en-US" sz="2000">
                <a:solidFill>
                  <a:srgbClr val="000000"/>
                </a:solidFill>
                <a:latin typeface="宋体" panose="02010600030101010101" pitchFamily="2" charset="-122"/>
              </a:rPr>
              <a:t>）；  </a:t>
            </a:r>
            <a:endParaRPr lang="zh-CN" altLang="en-US" sz="2000">
              <a:solidFill>
                <a:srgbClr val="FF0066"/>
              </a:solidFill>
              <a:latin typeface="宋体" panose="02010600030101010101" pitchFamily="2" charset="-122"/>
            </a:endParaRPr>
          </a:p>
        </p:txBody>
      </p:sp>
      <p:sp>
        <p:nvSpPr>
          <p:cNvPr id="15" name="AutoShape 7"/>
          <p:cNvSpPr>
            <a:spLocks noChangeArrowheads="1"/>
          </p:cNvSpPr>
          <p:nvPr/>
        </p:nvSpPr>
        <p:spPr bwMode="auto">
          <a:xfrm>
            <a:off x="3109913" y="1019175"/>
            <a:ext cx="2794000" cy="639763"/>
          </a:xfrm>
          <a:prstGeom prst="wedgeRectCallout">
            <a:avLst>
              <a:gd name="adj1" fmla="val -72954"/>
              <a:gd name="adj2" fmla="val 26921"/>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Times New Roman" panose="02020603050405020304" pitchFamily="18" charset="0"/>
              </a:rPr>
              <a:t>不支持但</a:t>
            </a:r>
            <a:r>
              <a:rPr kumimoji="1" lang="en-US" altLang="zh-CN" sz="2000">
                <a:solidFill>
                  <a:srgbClr val="000000"/>
                </a:solidFill>
                <a:latin typeface="宋体" panose="02010600030101010101" pitchFamily="2" charset="-122"/>
              </a:rPr>
              <a:t>Quartus Ⅱ</a:t>
            </a:r>
            <a:r>
              <a:rPr kumimoji="1" lang="zh-CN" altLang="en-US" sz="2000">
                <a:solidFill>
                  <a:srgbClr val="000000"/>
                </a:solidFill>
                <a:latin typeface="宋体" panose="02010600030101010101" pitchFamily="2" charset="-122"/>
              </a:rPr>
              <a:t>支持！</a:t>
            </a:r>
          </a:p>
        </p:txBody>
      </p:sp>
      <p:sp>
        <p:nvSpPr>
          <p:cNvPr id="16" name="Rectangle 8"/>
          <p:cNvSpPr>
            <a:spLocks noChangeArrowheads="1"/>
          </p:cNvSpPr>
          <p:nvPr/>
        </p:nvSpPr>
        <p:spPr bwMode="auto">
          <a:xfrm>
            <a:off x="663575" y="4441825"/>
            <a:ext cx="14224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任务定义</a:t>
            </a:r>
          </a:p>
        </p:txBody>
      </p:sp>
      <p:sp>
        <p:nvSpPr>
          <p:cNvPr id="17" name="Rectangle 9"/>
          <p:cNvSpPr>
            <a:spLocks noChangeArrowheads="1"/>
          </p:cNvSpPr>
          <p:nvPr/>
        </p:nvSpPr>
        <p:spPr bwMode="auto">
          <a:xfrm>
            <a:off x="657225" y="5913438"/>
            <a:ext cx="14224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任务调用</a:t>
            </a:r>
          </a:p>
        </p:txBody>
      </p:sp>
      <p:sp>
        <p:nvSpPr>
          <p:cNvPr id="18" name="AutoShape 10"/>
          <p:cNvSpPr>
            <a:spLocks noChangeArrowheads="1"/>
          </p:cNvSpPr>
          <p:nvPr/>
        </p:nvSpPr>
        <p:spPr bwMode="auto">
          <a:xfrm rot="21120300">
            <a:off x="5807075" y="3429000"/>
            <a:ext cx="3336925" cy="96678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包含定时控制语句的</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任务是不可综合的！</a:t>
            </a:r>
          </a:p>
        </p:txBody>
      </p:sp>
    </p:spTree>
    <p:extLst>
      <p:ext uri="{BB962C8B-B14F-4D97-AF65-F5344CB8AC3E}">
        <p14:creationId xmlns:p14="http://schemas.microsoft.com/office/powerpoint/2010/main" val="41047357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10" name="Rectangle 3"/>
          <p:cNvSpPr txBox="1">
            <a:spLocks noChangeArrowheads="1"/>
          </p:cNvSpPr>
          <p:nvPr/>
        </p:nvSpPr>
        <p:spPr bwMode="auto">
          <a:xfrm>
            <a:off x="247650" y="2646363"/>
            <a:ext cx="416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lnSpc>
                <a:spcPct val="90000"/>
              </a:lnSpc>
              <a:spcBef>
                <a:spcPct val="0"/>
              </a:spcBef>
              <a:buClrTx/>
              <a:buFontTx/>
              <a:buNone/>
            </a:pPr>
            <a:r>
              <a:rPr kumimoji="0" lang="en-US" altLang="zh-CN" sz="2200" kern="0">
                <a:latin typeface="Times New Roman" panose="02020603050405020304" pitchFamily="18" charset="0"/>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6.6</a:t>
            </a:r>
            <a:r>
              <a:rPr kumimoji="0" lang="en-US" altLang="zh-CN" sz="2200" kern="0">
                <a:latin typeface="Times New Roman" panose="02020603050405020304" pitchFamily="18" charset="0"/>
              </a:rPr>
              <a:t>] </a:t>
            </a:r>
            <a:r>
              <a:rPr kumimoji="0" lang="zh-CN" altLang="en-US" sz="2200" kern="0">
                <a:latin typeface="Times New Roman" panose="02020603050405020304" pitchFamily="18" charset="0"/>
              </a:rPr>
              <a:t>任务的定义与调用。</a:t>
            </a:r>
            <a:r>
              <a:rPr kumimoji="0" lang="zh-CN" altLang="en-US" sz="2000" kern="0">
                <a:latin typeface="Times New Roman" panose="02020603050405020304" pitchFamily="18" charset="0"/>
              </a:rPr>
              <a:t>                    </a:t>
            </a:r>
          </a:p>
        </p:txBody>
      </p:sp>
      <p:sp>
        <p:nvSpPr>
          <p:cNvPr id="11" name="Text Box 4"/>
          <p:cNvSpPr txBox="1">
            <a:spLocks noChangeArrowheads="1"/>
          </p:cNvSpPr>
          <p:nvPr/>
        </p:nvSpPr>
        <p:spPr bwMode="auto">
          <a:xfrm>
            <a:off x="196850" y="3400425"/>
            <a:ext cx="4800600" cy="3457575"/>
          </a:xfrm>
          <a:prstGeom prst="rect">
            <a:avLst/>
          </a:prstGeom>
          <a:solidFill>
            <a:srgbClr val="99CCFF"/>
          </a:solidFill>
          <a:ln w="12700">
            <a:solidFill>
              <a:srgbClr val="000000"/>
            </a:solid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66"/>
                </a:solidFill>
                <a:effectLst/>
                <a:uLnTx/>
                <a:uFillTx/>
                <a:latin typeface="Tahoma"/>
              </a:rPr>
              <a:t>task </a:t>
            </a:r>
            <a:r>
              <a:rPr kumimoji="0" lang="en-US" altLang="zh-CN" sz="2000" b="1" i="0" u="none" strike="noStrike" kern="0" cap="none" spc="0" normalizeH="0" baseline="0" noProof="0" dirty="0" err="1">
                <a:ln>
                  <a:noFill/>
                </a:ln>
                <a:solidFill>
                  <a:srgbClr val="FF0066"/>
                </a:solidFill>
                <a:effectLst/>
                <a:uLnTx/>
                <a:uFillTx/>
                <a:latin typeface="Tahoma"/>
              </a:rPr>
              <a:t>my_task</a:t>
            </a:r>
            <a:r>
              <a:rPr kumimoji="0" lang="en-US" altLang="zh-CN" sz="2000" b="1" i="0" u="none" strike="noStrike" kern="0" cap="none" spc="0" normalizeH="0" baseline="0" noProof="0" dirty="0">
                <a:ln>
                  <a:noFill/>
                </a:ln>
                <a:solidFill>
                  <a:srgbClr val="FF0066"/>
                </a:solidFill>
                <a:effectLst/>
                <a:uLnTx/>
                <a:uFillTx/>
                <a:latin typeface="Tahoma"/>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a,b</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inout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c;</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d,e</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&lt;</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语句</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&gt;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执行任务工作相应的语句</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c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foo1</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d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foo2</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对任务的输出变量赋值</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e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foo3</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FF0066"/>
                </a:solidFill>
                <a:effectLst/>
                <a:uLnTx/>
                <a:uFillTx/>
                <a:latin typeface="Tahoma"/>
              </a:rPr>
              <a:t>endtask</a:t>
            </a:r>
            <a:endParaRPr kumimoji="0" lang="en-US" altLang="zh-CN" sz="2000" b="1" i="0" u="none" strike="noStrike" kern="0" cap="none" spc="0" normalizeH="0" baseline="0" noProof="0" dirty="0">
              <a:ln>
                <a:noFill/>
              </a:ln>
              <a:solidFill>
                <a:srgbClr val="FF0066"/>
              </a:solidFill>
              <a:effectLst/>
              <a:uLnTx/>
              <a:uFillTx/>
              <a:latin typeface="Tahoma"/>
            </a:endParaRPr>
          </a:p>
        </p:txBody>
      </p:sp>
      <p:sp>
        <p:nvSpPr>
          <p:cNvPr id="12" name="Text Box 5"/>
          <p:cNvSpPr txBox="1">
            <a:spLocks noChangeArrowheads="1"/>
          </p:cNvSpPr>
          <p:nvPr/>
        </p:nvSpPr>
        <p:spPr bwMode="auto">
          <a:xfrm>
            <a:off x="5830888" y="3476625"/>
            <a:ext cx="3106737" cy="400050"/>
          </a:xfrm>
          <a:prstGeom prst="rect">
            <a:avLst/>
          </a:prstGeom>
          <a:solidFill>
            <a:srgbClr val="99CCFF"/>
          </a:solidFill>
          <a:ln w="12700">
            <a:solidFill>
              <a:srgbClr val="000000"/>
            </a:solid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rPr>
              <a:t>my_task</a:t>
            </a:r>
            <a:r>
              <a:rPr kumimoji="0" lang="zh-CN" altLang="en-US" sz="2000" b="1" i="0" u="none" strike="noStrike" kern="0" cap="none" spc="0" normalizeH="0" baseline="0" noProof="0">
                <a:ln>
                  <a:noFill/>
                </a:ln>
                <a:solidFill>
                  <a:srgbClr val="FF0066"/>
                </a:solidFill>
                <a:effectLst/>
                <a:uLnTx/>
                <a:uFillTx/>
                <a:latin typeface="Tahoma"/>
              </a:rPr>
              <a:t>（</a:t>
            </a:r>
            <a:r>
              <a:rPr kumimoji="0" lang="en-US" altLang="zh-CN" sz="2000" b="1" i="0" u="none" strike="noStrike" kern="0" cap="none" spc="0" normalizeH="0" baseline="0" noProof="0">
                <a:ln>
                  <a:noFill/>
                </a:ln>
                <a:solidFill>
                  <a:srgbClr val="FF0066"/>
                </a:solidFill>
                <a:effectLst/>
                <a:uLnTx/>
                <a:uFillTx/>
                <a:latin typeface="Tahoma"/>
              </a:rPr>
              <a:t>v,w,x,y,z);</a:t>
            </a:r>
            <a:r>
              <a:rPr kumimoji="0" lang="en-US" altLang="zh-CN" sz="2000" b="1" i="0" u="none" strike="noStrike" kern="0" cap="none" spc="0" normalizeH="0" baseline="0" noProof="0">
                <a:ln>
                  <a:noFill/>
                </a:ln>
                <a:solidFill>
                  <a:srgbClr val="000000"/>
                </a:solidFill>
                <a:effectLst/>
                <a:uLnTx/>
                <a:uFillTx/>
                <a:latin typeface="Tahoma"/>
              </a:rPr>
              <a:t>     </a:t>
            </a:r>
          </a:p>
        </p:txBody>
      </p:sp>
      <p:sp>
        <p:nvSpPr>
          <p:cNvPr id="13" name="Text Box 6"/>
          <p:cNvSpPr txBox="1">
            <a:spLocks noChangeArrowheads="1"/>
          </p:cNvSpPr>
          <p:nvPr/>
        </p:nvSpPr>
        <p:spPr bwMode="auto">
          <a:xfrm>
            <a:off x="1781175" y="29559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990000"/>
                </a:solidFill>
                <a:latin typeface="方正姚体" panose="02010601030101010101" pitchFamily="2" charset="-122"/>
                <a:ea typeface="方正姚体" panose="02010601030101010101" pitchFamily="2" charset="-122"/>
              </a:rPr>
              <a:t>任务定义</a:t>
            </a:r>
          </a:p>
        </p:txBody>
      </p:sp>
      <p:sp>
        <p:nvSpPr>
          <p:cNvPr id="14" name="Text Box 7"/>
          <p:cNvSpPr txBox="1">
            <a:spLocks noChangeArrowheads="1"/>
          </p:cNvSpPr>
          <p:nvPr/>
        </p:nvSpPr>
        <p:spPr bwMode="auto">
          <a:xfrm>
            <a:off x="6381750" y="301625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990000"/>
                </a:solidFill>
                <a:latin typeface="方正姚体" panose="02010601030101010101" pitchFamily="2" charset="-122"/>
                <a:ea typeface="方正姚体" panose="02010601030101010101" pitchFamily="2" charset="-122"/>
              </a:rPr>
              <a:t>任务调用</a:t>
            </a:r>
          </a:p>
        </p:txBody>
      </p:sp>
      <p:sp>
        <p:nvSpPr>
          <p:cNvPr id="15" name="Rectangle 8"/>
          <p:cNvSpPr>
            <a:spLocks noChangeArrowheads="1"/>
          </p:cNvSpPr>
          <p:nvPr/>
        </p:nvSpPr>
        <p:spPr bwMode="auto">
          <a:xfrm>
            <a:off x="5203825" y="4125913"/>
            <a:ext cx="3897313" cy="1536700"/>
          </a:xfrm>
          <a:prstGeom prst="rect">
            <a:avLst/>
          </a:prstGeom>
          <a:solidFill>
            <a:srgbClr val="FFFF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Pct val="85000"/>
              <a:buFont typeface="Wingdings" panose="05000000000000000000" pitchFamily="2" charset="2"/>
              <a:buChar char="Ø"/>
              <a:tabLst/>
              <a:defRPr/>
            </a:pP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a:t>
            </a:r>
            <a:r>
              <a:rPr kumimoji="0" lang="zh-CN"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当</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任务启动时，由</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v</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w</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x</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传入的变量赋给了</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b</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c</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a:p>
            <a:pPr marL="0" marR="0" lvl="0" indent="0" algn="just" defTabSz="914400" eaLnBrk="0" fontAlgn="auto" latinLnBrk="0" hangingPunct="0">
              <a:lnSpc>
                <a:spcPct val="110000"/>
              </a:lnSpc>
              <a:spcBef>
                <a:spcPts val="0"/>
              </a:spcBef>
              <a:spcAft>
                <a:spcPts val="0"/>
              </a:spcAft>
              <a:buClr>
                <a:srgbClr val="FF0066"/>
              </a:buClr>
              <a:buSzPct val="85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当任务完成后，输出通过</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c</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d</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e</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赋给了</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x</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y</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z</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
        <p:nvSpPr>
          <p:cNvPr id="16" name="Rectangle 9"/>
          <p:cNvSpPr>
            <a:spLocks noChangeArrowheads="1"/>
          </p:cNvSpPr>
          <p:nvPr/>
        </p:nvSpPr>
        <p:spPr bwMode="auto">
          <a:xfrm>
            <a:off x="773113" y="892175"/>
            <a:ext cx="7651750" cy="1687513"/>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lstStyle>
            <a:lvl1pPr marL="665163" indent="-665163"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665163" marR="0" lvl="0" indent="-665163"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1</a:t>
            </a:r>
            <a:r>
              <a:rPr kumimoji="0" lang="zh-CN"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任务的定义与调用必须在一个</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module</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模块内！</a:t>
            </a:r>
          </a:p>
          <a:p>
            <a:pPr marL="665163" marR="0" lvl="0" indent="-665163"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2</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：任务被调用时，需列出端口名列表，且必须与任务定义中的</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I/O</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变量</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一一对应</a:t>
            </a:r>
            <a:r>
              <a:rPr kumimoji="0" lang="zh-CN" altLang="en-US" sz="24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endParaRPr>
          </a:p>
          <a:p>
            <a:pPr marL="665163" marR="0" lvl="0" indent="-665163"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3</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：一个任务可以调用其他任务和函数。</a:t>
            </a:r>
          </a:p>
        </p:txBody>
      </p:sp>
    </p:spTree>
    <p:extLst>
      <p:ext uri="{BB962C8B-B14F-4D97-AF65-F5344CB8AC3E}">
        <p14:creationId xmlns:p14="http://schemas.microsoft.com/office/powerpoint/2010/main" val="27735219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animBg="1" autoUpdateAnimBg="0"/>
      <p:bldP spid="12" grpId="0" animBg="1" autoUpdateAnimBg="0"/>
      <p:bldP spid="13" grpId="0" autoUpdateAnimBg="0"/>
      <p:bldP spid="14" grpId="0" autoUpdateAnimBg="0"/>
      <p:bldP spid="15" grpId="0" animBg="1" autoUpdateAnimBg="0"/>
      <p:bldP spid="16"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9" name="Rectangle 3"/>
          <p:cNvSpPr txBox="1">
            <a:spLocks noChangeArrowheads="1"/>
          </p:cNvSpPr>
          <p:nvPr/>
        </p:nvSpPr>
        <p:spPr bwMode="auto">
          <a:xfrm>
            <a:off x="358775" y="846138"/>
            <a:ext cx="804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lnSpc>
                <a:spcPct val="90000"/>
              </a:lnSpc>
              <a:spcBef>
                <a:spcPct val="0"/>
              </a:spcBef>
              <a:buClrTx/>
              <a:buFontTx/>
              <a:buNone/>
            </a:pPr>
            <a:r>
              <a:rPr kumimoji="0" lang="en-US" altLang="zh-CN" sz="2200" kern="0">
                <a:latin typeface="Times New Roman" panose="02020603050405020304" pitchFamily="18" charset="0"/>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6.7</a:t>
            </a:r>
            <a:r>
              <a:rPr kumimoji="0" lang="en-US" altLang="zh-CN" sz="2200" kern="0">
                <a:latin typeface="Times New Roman" panose="02020603050405020304" pitchFamily="18" charset="0"/>
              </a:rPr>
              <a:t>] </a:t>
            </a:r>
            <a:r>
              <a:rPr kumimoji="0" lang="zh-CN" altLang="en-US" sz="2200" kern="0">
                <a:latin typeface="Times New Roman" panose="02020603050405020304" pitchFamily="18" charset="0"/>
              </a:rPr>
              <a:t>通过任务调用完成</a:t>
            </a:r>
            <a:r>
              <a:rPr kumimoji="0" lang="en-US" altLang="zh-CN" sz="2200" kern="0">
                <a:latin typeface="Times New Roman" panose="02020603050405020304" pitchFamily="18" charset="0"/>
              </a:rPr>
              <a:t>4</a:t>
            </a:r>
            <a:r>
              <a:rPr kumimoji="0" lang="zh-CN" altLang="en-US" sz="2200" kern="0">
                <a:latin typeface="Times New Roman" panose="02020603050405020304" pitchFamily="18" charset="0"/>
              </a:rPr>
              <a:t>个</a:t>
            </a:r>
            <a:r>
              <a:rPr kumimoji="0" lang="en-US" altLang="zh-CN" sz="2200" kern="0">
                <a:latin typeface="Times New Roman" panose="02020603050405020304" pitchFamily="18" charset="0"/>
              </a:rPr>
              <a:t>4</a:t>
            </a:r>
            <a:r>
              <a:rPr kumimoji="0" lang="zh-CN" altLang="en-US" sz="2200" kern="0">
                <a:latin typeface="Times New Roman" panose="02020603050405020304" pitchFamily="18" charset="0"/>
              </a:rPr>
              <a:t>位二进制输入数据的冒泡排序。</a:t>
            </a:r>
            <a:r>
              <a:rPr kumimoji="0" lang="zh-CN" altLang="en-US" sz="2000" kern="0">
                <a:latin typeface="Times New Roman" panose="02020603050405020304" pitchFamily="18" charset="0"/>
              </a:rPr>
              <a:t>       </a:t>
            </a:r>
          </a:p>
        </p:txBody>
      </p:sp>
      <p:graphicFrame>
        <p:nvGraphicFramePr>
          <p:cNvPr id="10" name="Object 11"/>
          <p:cNvGraphicFramePr>
            <a:graphicFrameLocks noChangeAspect="1"/>
          </p:cNvGraphicFramePr>
          <p:nvPr/>
        </p:nvGraphicFramePr>
        <p:xfrm>
          <a:off x="917575" y="1277938"/>
          <a:ext cx="7246938" cy="5319712"/>
        </p:xfrm>
        <a:graphic>
          <a:graphicData uri="http://schemas.openxmlformats.org/presentationml/2006/ole">
            <mc:AlternateContent xmlns:mc="http://schemas.openxmlformats.org/markup-compatibility/2006">
              <mc:Choice xmlns:v="urn:schemas-microsoft-com:vml" Requires="v">
                <p:oleObj spid="_x0000_s13313" name="位图图像" r:id="rId4" imgW="5590476" imgH="4105848" progId="Paint.Picture">
                  <p:embed/>
                </p:oleObj>
              </mc:Choice>
              <mc:Fallback>
                <p:oleObj name="位图图像" r:id="rId4" imgW="5590476" imgH="4105848" progId="Paint.Picture">
                  <p:embed/>
                  <p:pic>
                    <p:nvPicPr>
                      <p:cNvPr id="2121739"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575" y="1277938"/>
                        <a:ext cx="7246938" cy="531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12"/>
          <p:cNvSpPr>
            <a:spLocks noChangeArrowheads="1"/>
          </p:cNvSpPr>
          <p:nvPr/>
        </p:nvSpPr>
        <p:spPr bwMode="auto">
          <a:xfrm>
            <a:off x="3548063" y="5553075"/>
            <a:ext cx="977900" cy="604838"/>
          </a:xfrm>
          <a:prstGeom prst="wedgeRoundRectCallout">
            <a:avLst>
              <a:gd name="adj1" fmla="val -99676"/>
              <a:gd name="adj2" fmla="val -22704"/>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宋体" panose="02010600030101010101" pitchFamily="2" charset="-122"/>
                <a:ea typeface="华文楷体" panose="02010600040101010101" pitchFamily="2" charset="-122"/>
              </a:rPr>
              <a:t>任务的定义</a:t>
            </a:r>
            <a:endParaRPr kumimoji="1" lang="zh-CN" altLang="en-US" sz="2000">
              <a:solidFill>
                <a:srgbClr val="000000"/>
              </a:solidFill>
              <a:ea typeface="华文楷体" panose="02010600040101010101" pitchFamily="2" charset="-122"/>
            </a:endParaRPr>
          </a:p>
        </p:txBody>
      </p:sp>
      <p:sp>
        <p:nvSpPr>
          <p:cNvPr id="12" name="Rectangle 13"/>
          <p:cNvSpPr>
            <a:spLocks noChangeArrowheads="1"/>
          </p:cNvSpPr>
          <p:nvPr/>
        </p:nvSpPr>
        <p:spPr bwMode="auto">
          <a:xfrm>
            <a:off x="1339850" y="4419600"/>
            <a:ext cx="1827213" cy="1774825"/>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3" name="AutoShape 14"/>
          <p:cNvSpPr>
            <a:spLocks noChangeArrowheads="1"/>
          </p:cNvSpPr>
          <p:nvPr/>
        </p:nvSpPr>
        <p:spPr bwMode="auto">
          <a:xfrm>
            <a:off x="180975" y="3025775"/>
            <a:ext cx="1454150" cy="401638"/>
          </a:xfrm>
          <a:prstGeom prst="wedgeRoundRectCallout">
            <a:avLst>
              <a:gd name="adj1" fmla="val 51745"/>
              <a:gd name="adj2" fmla="val 105338"/>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宋体" panose="02010600030101010101" pitchFamily="2" charset="-122"/>
                <a:ea typeface="华文楷体" panose="02010600040101010101" pitchFamily="2" charset="-122"/>
              </a:rPr>
              <a:t>任务的调用</a:t>
            </a:r>
          </a:p>
        </p:txBody>
      </p:sp>
      <p:sp>
        <p:nvSpPr>
          <p:cNvPr id="14" name="Rectangle 15"/>
          <p:cNvSpPr>
            <a:spLocks noChangeArrowheads="1"/>
          </p:cNvSpPr>
          <p:nvPr/>
        </p:nvSpPr>
        <p:spPr bwMode="auto">
          <a:xfrm>
            <a:off x="1677988" y="3036888"/>
            <a:ext cx="1420812" cy="990600"/>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160179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advAuto="0"/>
      <p:bldP spid="11" grpId="0" animBg="1" autoUpdateAnimBg="0"/>
      <p:bldP spid="12" grpId="0" animBg="1"/>
      <p:bldP spid="13" grpId="0" animBg="1" autoUpdateAnimBg="0"/>
      <p:bldP spid="1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6" name="Object 6"/>
          <p:cNvGraphicFramePr>
            <a:graphicFrameLocks noChangeAspect="1"/>
          </p:cNvGraphicFramePr>
          <p:nvPr/>
        </p:nvGraphicFramePr>
        <p:xfrm>
          <a:off x="155575" y="1465263"/>
          <a:ext cx="8864600" cy="4851400"/>
        </p:xfrm>
        <a:graphic>
          <a:graphicData uri="http://schemas.openxmlformats.org/presentationml/2006/ole">
            <mc:AlternateContent xmlns:mc="http://schemas.openxmlformats.org/markup-compatibility/2006">
              <mc:Choice xmlns:v="urn:schemas-microsoft-com:vml" Requires="v">
                <p:oleObj spid="_x0000_s14337" name="位图图像" r:id="rId4" imgW="6439799" imgH="3524742" progId="Paint.Picture">
                  <p:embed/>
                </p:oleObj>
              </mc:Choice>
              <mc:Fallback>
                <p:oleObj name="位图图像" r:id="rId4" imgW="6439799" imgH="3524742" progId="Paint.Picture">
                  <p:embed/>
                  <p:pic>
                    <p:nvPicPr>
                      <p:cNvPr id="212378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465263"/>
                        <a:ext cx="88646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7"/>
          <p:cNvSpPr>
            <a:spLocks noChangeArrowheads="1"/>
          </p:cNvSpPr>
          <p:nvPr/>
        </p:nvSpPr>
        <p:spPr bwMode="auto">
          <a:xfrm>
            <a:off x="1173163" y="966788"/>
            <a:ext cx="2601912"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sort4.v</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的测试文件</a:t>
            </a:r>
          </a:p>
        </p:txBody>
      </p:sp>
      <p:sp>
        <p:nvSpPr>
          <p:cNvPr id="8" name="Rectangle 8"/>
          <p:cNvSpPr>
            <a:spLocks noChangeArrowheads="1"/>
          </p:cNvSpPr>
          <p:nvPr/>
        </p:nvSpPr>
        <p:spPr bwMode="auto">
          <a:xfrm>
            <a:off x="4967288" y="2463800"/>
            <a:ext cx="3770312" cy="2524125"/>
          </a:xfrm>
          <a:prstGeom prst="rect">
            <a:avLst/>
          </a:prstGeom>
          <a:solidFill>
            <a:srgbClr val="FFFF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$random</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为系统任务，返回一个</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32</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位的带符号的随机数；</a:t>
            </a:r>
          </a:p>
          <a:p>
            <a:pPr marL="0" marR="0" lvl="0" indent="0" algn="just" defTabSz="914400" eaLnBrk="0" fontAlgn="auto" latinLnBrk="0" hangingPunct="0">
              <a:lnSpc>
                <a:spcPct val="110000"/>
              </a:lnSpc>
              <a:spcBef>
                <a:spcPts val="0"/>
              </a:spcBef>
              <a:spcAft>
                <a:spcPts val="0"/>
              </a:spcAft>
              <a:buClr>
                <a:srgbClr val="FF0066"/>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一般用法为</a:t>
            </a:r>
            <a:r>
              <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 </a:t>
            </a:r>
            <a:r>
              <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$random % b</a:t>
            </a:r>
          </a:p>
          <a:p>
            <a:pPr marL="0" marR="0" lvl="0" indent="0" defTabSz="914400" eaLnBrk="1" fontAlgn="auto" latinLnBrk="0" hangingPunct="1">
              <a:lnSpc>
                <a:spcPct val="100000"/>
              </a:lnSpc>
              <a:spcBef>
                <a:spcPct val="3000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其中</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b&gt;0</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，它给出了一个范围在</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-b+1~b-1</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之间的随机数。</a:t>
            </a:r>
          </a:p>
          <a:p>
            <a:pPr marL="0" marR="0" lvl="0" indent="0" defTabSz="914400" eaLnBrk="1" fontAlgn="auto" latinLnBrk="0" hangingPunct="1">
              <a:lnSpc>
                <a:spcPct val="100000"/>
              </a:lnSpc>
              <a:spcBef>
                <a:spcPct val="30000"/>
              </a:spcBef>
              <a:spcAft>
                <a:spcPts val="0"/>
              </a:spcAft>
              <a:buClr>
                <a:srgbClr val="FF0000"/>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{$random}%15</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通过位拼接操作，产生一个</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0~14</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之间的随机数</a:t>
            </a:r>
            <a:r>
              <a:rPr kumimoji="0" lang="zh-CN" altLang="en-US"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Tree>
    <p:extLst>
      <p:ext uri="{BB962C8B-B14F-4D97-AF65-F5344CB8AC3E}">
        <p14:creationId xmlns:p14="http://schemas.microsoft.com/office/powerpoint/2010/main" val="37540188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7" name="Rectangle 4"/>
          <p:cNvSpPr>
            <a:spLocks noChangeArrowheads="1"/>
          </p:cNvSpPr>
          <p:nvPr/>
        </p:nvSpPr>
        <p:spPr bwMode="auto">
          <a:xfrm>
            <a:off x="1573213" y="1011238"/>
            <a:ext cx="4186237" cy="41275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sort4.v</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的仿真波形</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task_Top.wlf</a:t>
            </a:r>
          </a:p>
        </p:txBody>
      </p:sp>
      <p:graphicFrame>
        <p:nvGraphicFramePr>
          <p:cNvPr id="8" name="Object 6"/>
          <p:cNvGraphicFramePr>
            <a:graphicFrameLocks noChangeAspect="1"/>
          </p:cNvGraphicFramePr>
          <p:nvPr/>
        </p:nvGraphicFramePr>
        <p:xfrm>
          <a:off x="1406525" y="1524000"/>
          <a:ext cx="6356350" cy="5222875"/>
        </p:xfrm>
        <a:graphic>
          <a:graphicData uri="http://schemas.openxmlformats.org/presentationml/2006/ole">
            <mc:AlternateContent xmlns:mc="http://schemas.openxmlformats.org/markup-compatibility/2006">
              <mc:Choice xmlns:v="urn:schemas-microsoft-com:vml" Requires="v">
                <p:oleObj spid="_x0000_s15361" name="位图图像" r:id="rId4" imgW="4057143" imgH="3333333" progId="Paint.Picture">
                  <p:embed/>
                </p:oleObj>
              </mc:Choice>
              <mc:Fallback>
                <p:oleObj name="位图图像" r:id="rId4" imgW="4057143" imgH="3333333" progId="Paint.Picture">
                  <p:embed/>
                  <p:pic>
                    <p:nvPicPr>
                      <p:cNvPr id="21258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6525" y="1524000"/>
                        <a:ext cx="635635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Oval 7"/>
          <p:cNvSpPr>
            <a:spLocks noChangeArrowheads="1"/>
          </p:cNvSpPr>
          <p:nvPr/>
        </p:nvSpPr>
        <p:spPr bwMode="auto">
          <a:xfrm>
            <a:off x="3994150" y="4127500"/>
            <a:ext cx="331788" cy="1116013"/>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0" name="AutoShape 8"/>
          <p:cNvSpPr>
            <a:spLocks noChangeArrowheads="1"/>
          </p:cNvSpPr>
          <p:nvPr/>
        </p:nvSpPr>
        <p:spPr bwMode="auto">
          <a:xfrm>
            <a:off x="1982788" y="5310188"/>
            <a:ext cx="1676400" cy="685800"/>
          </a:xfrm>
          <a:prstGeom prst="wedgeRoundRectCallout">
            <a:avLst>
              <a:gd name="adj1" fmla="val 78218"/>
              <a:gd name="adj2" fmla="val -7453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宋体" panose="02010600030101010101" pitchFamily="2" charset="-122"/>
              </a:rPr>
              <a:t>按从小到大的顺序排序</a:t>
            </a:r>
          </a:p>
        </p:txBody>
      </p:sp>
    </p:spTree>
    <p:extLst>
      <p:ext uri="{BB962C8B-B14F-4D97-AF65-F5344CB8AC3E}">
        <p14:creationId xmlns:p14="http://schemas.microsoft.com/office/powerpoint/2010/main" val="8029659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9" grpId="0" animBg="1"/>
      <p:bldP spid="10"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8" name="Rectangle 3"/>
          <p:cNvSpPr txBox="1">
            <a:spLocks noChangeArrowheads="1"/>
          </p:cNvSpPr>
          <p:nvPr/>
        </p:nvSpPr>
        <p:spPr bwMode="auto">
          <a:xfrm>
            <a:off x="363538" y="1457325"/>
            <a:ext cx="7856537"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kumimoji="0" lang="en-US" altLang="zh-CN" kern="0">
                <a:solidFill>
                  <a:srgbClr val="0000FF"/>
                </a:solidFill>
                <a:ea typeface="华文新魏" panose="02010800040101010101" pitchFamily="2" charset="-122"/>
              </a:rPr>
              <a:t>2.</a:t>
            </a:r>
            <a:r>
              <a:rPr kumimoji="0" lang="zh-CN" altLang="en-US" kern="0">
                <a:solidFill>
                  <a:srgbClr val="0000FF"/>
                </a:solidFill>
                <a:ea typeface="华文新魏" panose="02010800040101010101" pitchFamily="2" charset="-122"/>
              </a:rPr>
              <a:t>函数</a:t>
            </a:r>
            <a:r>
              <a:rPr kumimoji="0" lang="en-US" altLang="zh-CN" kern="0">
                <a:solidFill>
                  <a:srgbClr val="0000FF"/>
                </a:solidFill>
                <a:ea typeface="华文新魏" panose="02010800040101010101" pitchFamily="2" charset="-122"/>
              </a:rPr>
              <a:t>(function)</a:t>
            </a:r>
            <a:endParaRPr kumimoji="0" lang="zh-CN" altLang="en-US" kern="0">
              <a:solidFill>
                <a:srgbClr val="0000FF"/>
              </a:solidFill>
              <a:ea typeface="华文新魏" panose="02010800040101010101" pitchFamily="2" charset="-122"/>
            </a:endParaRPr>
          </a:p>
          <a:p>
            <a:pPr algn="just" eaLnBrk="1" hangingPunct="1">
              <a:lnSpc>
                <a:spcPct val="110000"/>
              </a:lnSpc>
            </a:pPr>
            <a:r>
              <a:rPr lang="zh-CN" altLang="en-US" sz="2200" kern="0">
                <a:latin typeface="宋体" panose="02010600030101010101" pitchFamily="2" charset="-122"/>
              </a:rPr>
              <a:t>函数的目的是通过返回一个用于某表达式的值，来响应输入信号。</a:t>
            </a:r>
            <a:r>
              <a:rPr lang="zh-CN" altLang="en-US" sz="2200" kern="0">
                <a:solidFill>
                  <a:srgbClr val="990000"/>
                </a:solidFill>
                <a:latin typeface="华文新魏" panose="02010800040101010101" pitchFamily="2" charset="-122"/>
                <a:ea typeface="华文新魏" panose="02010800040101010101" pitchFamily="2" charset="-122"/>
              </a:rPr>
              <a:t>适于对不同变量采取同一运算的操作</a:t>
            </a:r>
            <a:r>
              <a:rPr lang="zh-CN" altLang="en-US" sz="2200" kern="0">
                <a:latin typeface="华文新魏" panose="02010800040101010101" pitchFamily="2" charset="-122"/>
                <a:ea typeface="华文新魏" panose="02010800040101010101" pitchFamily="2" charset="-122"/>
              </a:rPr>
              <a:t>。</a:t>
            </a:r>
          </a:p>
          <a:p>
            <a:pPr algn="just" eaLnBrk="1" hangingPunct="1">
              <a:lnSpc>
                <a:spcPct val="110000"/>
              </a:lnSpc>
            </a:pPr>
            <a:r>
              <a:rPr lang="zh-CN" altLang="en-US" sz="2200" kern="0">
                <a:latin typeface="宋体" panose="02010600030101010101" pitchFamily="2" charset="-122"/>
              </a:rPr>
              <a:t>函数在模块内部定义，通常在</a:t>
            </a:r>
            <a:r>
              <a:rPr lang="zh-CN" altLang="en-US" sz="2200" kern="0">
                <a:solidFill>
                  <a:srgbClr val="0000FF"/>
                </a:solidFill>
                <a:latin typeface="宋体" panose="02010600030101010101" pitchFamily="2" charset="-122"/>
              </a:rPr>
              <a:t>本模块</a:t>
            </a:r>
            <a:r>
              <a:rPr lang="zh-CN" altLang="en-US" sz="2200" kern="0">
                <a:latin typeface="宋体" panose="02010600030101010101" pitchFamily="2" charset="-122"/>
              </a:rPr>
              <a:t>中调用，也能根据按模块层次分级命名的函数名从</a:t>
            </a:r>
            <a:r>
              <a:rPr lang="zh-CN" altLang="en-US" sz="2200" kern="0">
                <a:solidFill>
                  <a:srgbClr val="0000FF"/>
                </a:solidFill>
                <a:latin typeface="宋体" panose="02010600030101010101" pitchFamily="2" charset="-122"/>
              </a:rPr>
              <a:t>其他模块</a:t>
            </a:r>
            <a:r>
              <a:rPr lang="zh-CN" altLang="en-US" sz="2200" kern="0">
                <a:latin typeface="宋体" panose="02010600030101010101" pitchFamily="2" charset="-122"/>
              </a:rPr>
              <a:t>调用。</a:t>
            </a:r>
            <a:r>
              <a:rPr lang="zh-CN" altLang="en-US" sz="2200" kern="0">
                <a:solidFill>
                  <a:srgbClr val="990000"/>
                </a:solidFill>
                <a:latin typeface="华文新魏" panose="02010800040101010101" pitchFamily="2" charset="-122"/>
                <a:ea typeface="华文新魏" panose="02010800040101010101" pitchFamily="2" charset="-122"/>
              </a:rPr>
              <a:t>而任务只能在同一模块内定义与调用！ </a:t>
            </a:r>
          </a:p>
        </p:txBody>
      </p:sp>
      <p:sp>
        <p:nvSpPr>
          <p:cNvPr id="9" name="Text Box 4"/>
          <p:cNvSpPr txBox="1">
            <a:spLocks noChangeArrowheads="1"/>
          </p:cNvSpPr>
          <p:nvPr/>
        </p:nvSpPr>
        <p:spPr bwMode="auto">
          <a:xfrm>
            <a:off x="2286000" y="4237038"/>
            <a:ext cx="5334000" cy="17240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function</a:t>
            </a:r>
            <a:r>
              <a:rPr lang="en-US" altLang="zh-CN" sz="2000">
                <a:solidFill>
                  <a:srgbClr val="FF0066"/>
                </a:solidFill>
                <a:latin typeface="宋体" panose="02010600030101010101" pitchFamily="2" charset="-122"/>
              </a:rPr>
              <a:t> </a:t>
            </a: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返回值位宽或类型说明</a:t>
            </a:r>
            <a:r>
              <a:rPr lang="en-US" altLang="zh-CN" sz="2000">
                <a:solidFill>
                  <a:srgbClr val="000000"/>
                </a:solidFill>
                <a:latin typeface="宋体" panose="02010600030101010101" pitchFamily="2" charset="-122"/>
              </a:rPr>
              <a:t>&gt; </a:t>
            </a:r>
            <a:r>
              <a:rPr lang="zh-CN" altLang="en-US" sz="2000">
                <a:solidFill>
                  <a:srgbClr val="000000"/>
                </a:solidFill>
                <a:latin typeface="宋体" panose="02010600030101010101" pitchFamily="2" charset="-122"/>
              </a:rPr>
              <a:t>函数名；</a:t>
            </a:r>
          </a:p>
          <a:p>
            <a:pPr algn="just">
              <a:lnSpc>
                <a:spcPct val="110000"/>
              </a:lnSpc>
            </a:pPr>
            <a:r>
              <a:rPr lang="zh-CN" altLang="en-US" sz="2000">
                <a:solidFill>
                  <a:srgbClr val="000000"/>
                </a:solidFill>
                <a:latin typeface="宋体" panose="02010600030101010101" pitchFamily="2" charset="-122"/>
              </a:rPr>
              <a:t>  端口声明；</a:t>
            </a:r>
          </a:p>
          <a:p>
            <a:pPr algn="just">
              <a:lnSpc>
                <a:spcPct val="110000"/>
              </a:lnSpc>
            </a:pPr>
            <a:r>
              <a:rPr lang="zh-CN" altLang="en-US" sz="2000">
                <a:solidFill>
                  <a:srgbClr val="000000"/>
                </a:solidFill>
                <a:latin typeface="宋体" panose="02010600030101010101" pitchFamily="2" charset="-122"/>
              </a:rPr>
              <a:t>  局部变量定义；</a:t>
            </a:r>
          </a:p>
          <a:p>
            <a:r>
              <a:rPr lang="zh-CN" altLang="en-US" sz="2000">
                <a:solidFill>
                  <a:srgbClr val="000000"/>
                </a:solidFill>
                <a:latin typeface="宋体" panose="02010600030101010101" pitchFamily="2" charset="-122"/>
              </a:rPr>
              <a:t>  其他语句；</a:t>
            </a:r>
          </a:p>
          <a:p>
            <a:r>
              <a:rPr lang="en-US" altLang="zh-CN" sz="2000">
                <a:solidFill>
                  <a:srgbClr val="FF0066"/>
                </a:solidFill>
                <a:cs typeface="Tahoma" panose="020B0604030504040204" pitchFamily="34" charset="0"/>
              </a:rPr>
              <a:t>endfunction</a:t>
            </a:r>
          </a:p>
        </p:txBody>
      </p:sp>
      <p:sp>
        <p:nvSpPr>
          <p:cNvPr id="10" name="AutoShape 5"/>
          <p:cNvSpPr>
            <a:spLocks noChangeArrowheads="1"/>
          </p:cNvSpPr>
          <p:nvPr/>
        </p:nvSpPr>
        <p:spPr bwMode="auto">
          <a:xfrm>
            <a:off x="5486400" y="4724400"/>
            <a:ext cx="1905000" cy="685800"/>
          </a:xfrm>
          <a:prstGeom prst="wedgeRectCallout">
            <a:avLst>
              <a:gd name="adj1" fmla="val -78500"/>
              <a:gd name="adj2" fmla="val -68056"/>
            </a:avLst>
          </a:prstGeom>
          <a:gradFill rotWithShape="1">
            <a:gsLst>
              <a:gs pos="0">
                <a:srgbClr val="FFCF01">
                  <a:shade val="51000"/>
                  <a:satMod val="130000"/>
                </a:srgbClr>
              </a:gs>
              <a:gs pos="80000">
                <a:srgbClr val="FFCF01">
                  <a:shade val="93000"/>
                  <a:satMod val="130000"/>
                </a:srgbClr>
              </a:gs>
              <a:gs pos="100000">
                <a:srgbClr val="FFCF01">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a:cs typeface="+mn-cs"/>
              </a:rPr>
              <a:t>缺省则返回</a:t>
            </a:r>
            <a:r>
              <a:rPr kumimoji="0" lang="en-US" altLang="zh-CN" sz="2000" b="1" i="0" u="none" strike="noStrike" kern="0" cap="none" spc="0" normalizeH="0" baseline="0" noProof="0" dirty="0">
                <a:ln>
                  <a:noFill/>
                </a:ln>
                <a:solidFill>
                  <a:srgbClr val="990000"/>
                </a:solidFill>
                <a:effectLst/>
                <a:uLnTx/>
                <a:uFillTx/>
                <a:latin typeface="宋体" pitchFamily="2" charset="-122"/>
                <a:ea typeface="宋体"/>
                <a:cs typeface="+mn-cs"/>
              </a:rPr>
              <a:t>1</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a:cs typeface="+mn-cs"/>
              </a:rPr>
              <a:t>位</a:t>
            </a:r>
            <a:r>
              <a:rPr kumimoji="0" lang="en-US" altLang="zh-CN" sz="2000" b="1" i="0" u="none" strike="noStrike" kern="0" cap="none" spc="0" normalizeH="0" baseline="0" noProof="0" dirty="0" err="1">
                <a:ln>
                  <a:noFill/>
                </a:ln>
                <a:solidFill>
                  <a:srgbClr val="990000"/>
                </a:solidFill>
                <a:effectLst/>
                <a:uLnTx/>
                <a:uFillTx/>
                <a:latin typeface="宋体" pitchFamily="2" charset="-122"/>
                <a:ea typeface="宋体"/>
                <a:cs typeface="+mn-cs"/>
              </a:rPr>
              <a:t>reg</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a:cs typeface="+mn-cs"/>
              </a:rPr>
              <a:t>型数据</a:t>
            </a:r>
          </a:p>
        </p:txBody>
      </p:sp>
      <p:sp>
        <p:nvSpPr>
          <p:cNvPr id="11" name="Rectangle 6"/>
          <p:cNvSpPr>
            <a:spLocks noChangeArrowheads="1"/>
          </p:cNvSpPr>
          <p:nvPr/>
        </p:nvSpPr>
        <p:spPr bwMode="auto">
          <a:xfrm>
            <a:off x="493713" y="4289425"/>
            <a:ext cx="14224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函数定义</a:t>
            </a:r>
          </a:p>
        </p:txBody>
      </p:sp>
      <p:sp>
        <p:nvSpPr>
          <p:cNvPr id="12" name="AutoShape 8"/>
          <p:cNvSpPr>
            <a:spLocks noChangeArrowheads="1"/>
          </p:cNvSpPr>
          <p:nvPr/>
        </p:nvSpPr>
        <p:spPr bwMode="auto">
          <a:xfrm rot="21120300">
            <a:off x="3770313" y="955675"/>
            <a:ext cx="2433637" cy="7842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华文新魏" pitchFamily="2" charset="-122"/>
                <a:ea typeface="华文新魏" pitchFamily="2" charset="-122"/>
              </a:rPr>
              <a:t>可以综合！</a:t>
            </a:r>
          </a:p>
        </p:txBody>
      </p:sp>
    </p:spTree>
    <p:extLst>
      <p:ext uri="{BB962C8B-B14F-4D97-AF65-F5344CB8AC3E}">
        <p14:creationId xmlns:p14="http://schemas.microsoft.com/office/powerpoint/2010/main" val="9631838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1" grpId="0" animBg="1" autoUpdateAnimBg="0"/>
      <p:bldP spid="12" grpId="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10" name="Text Box 4"/>
          <p:cNvSpPr txBox="1">
            <a:spLocks noChangeArrowheads="1"/>
          </p:cNvSpPr>
          <p:nvPr/>
        </p:nvSpPr>
        <p:spPr bwMode="auto">
          <a:xfrm>
            <a:off x="2463800" y="1316038"/>
            <a:ext cx="3989388" cy="4270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函数名</a:t>
            </a:r>
            <a:r>
              <a:rPr lang="en-US" altLang="zh-CN" sz="2000">
                <a:solidFill>
                  <a:srgbClr val="000000"/>
                </a:solidFill>
                <a:latin typeface="宋体" panose="02010600030101010101" pitchFamily="2" charset="-122"/>
              </a:rPr>
              <a:t>&gt;</a:t>
            </a:r>
            <a:r>
              <a:rPr lang="zh-CN" altLang="en-US" sz="2000">
                <a:solidFill>
                  <a:srgbClr val="000000"/>
                </a:solidFill>
                <a:latin typeface="宋体" panose="02010600030101010101" pitchFamily="2" charset="-122"/>
              </a:rPr>
              <a:t>（</a:t>
            </a: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&gt; &lt;</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&gt;</a:t>
            </a:r>
            <a:r>
              <a:rPr lang="zh-CN" altLang="en-US" sz="2000">
                <a:solidFill>
                  <a:srgbClr val="000000"/>
                </a:solidFill>
                <a:latin typeface="宋体" panose="02010600030101010101" pitchFamily="2" charset="-122"/>
              </a:rPr>
              <a:t>）</a:t>
            </a:r>
          </a:p>
        </p:txBody>
      </p:sp>
      <p:sp>
        <p:nvSpPr>
          <p:cNvPr id="11" name="Rectangle 5"/>
          <p:cNvSpPr>
            <a:spLocks noChangeArrowheads="1"/>
          </p:cNvSpPr>
          <p:nvPr/>
        </p:nvSpPr>
        <p:spPr bwMode="auto">
          <a:xfrm>
            <a:off x="1077913" y="2005013"/>
            <a:ext cx="6705600" cy="728662"/>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1</a:t>
            </a:r>
            <a:r>
              <a:rPr kumimoji="0" lang="zh-CN"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函数的调用是通过将函数作为调用函数的表达式中的</a:t>
            </a:r>
            <a:r>
              <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仿宋_GB2312" panose="02010609030101010101" pitchFamily="49" charset="-122"/>
              </a:rPr>
              <a:t>操作数</a:t>
            </a:r>
            <a:r>
              <a:rPr kumimoji="0" lang="zh-CN" altLang="en-US"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来实现的！</a:t>
            </a:r>
          </a:p>
        </p:txBody>
      </p:sp>
      <p:sp>
        <p:nvSpPr>
          <p:cNvPr id="12" name="AutoShape 6"/>
          <p:cNvSpPr>
            <a:spLocks noChangeArrowheads="1"/>
          </p:cNvSpPr>
          <p:nvPr/>
        </p:nvSpPr>
        <p:spPr bwMode="auto">
          <a:xfrm>
            <a:off x="5094288" y="658813"/>
            <a:ext cx="2133600" cy="685800"/>
          </a:xfrm>
          <a:prstGeom prst="wedgeRectCallout">
            <a:avLst>
              <a:gd name="adj1" fmla="val -82662"/>
              <a:gd name="adj2" fmla="val 6990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b="0">
                <a:solidFill>
                  <a:srgbClr val="000000"/>
                </a:solidFill>
                <a:latin typeface="宋体" panose="02010600030101010101" pitchFamily="2" charset="-122"/>
              </a:rPr>
              <a:t>与函数定义中的输入变量对应！</a:t>
            </a:r>
          </a:p>
        </p:txBody>
      </p:sp>
      <p:sp>
        <p:nvSpPr>
          <p:cNvPr id="13" name="Rectangle 7"/>
          <p:cNvSpPr>
            <a:spLocks noChangeArrowheads="1"/>
          </p:cNvSpPr>
          <p:nvPr/>
        </p:nvSpPr>
        <p:spPr bwMode="auto">
          <a:xfrm>
            <a:off x="1617663" y="5456238"/>
            <a:ext cx="5527675" cy="1106487"/>
          </a:xfrm>
          <a:prstGeom prst="rect">
            <a:avLst/>
          </a:prstGeom>
          <a:solidFill>
            <a:srgbClr val="FFCC99"/>
          </a:solidFill>
          <a:ln w="9525">
            <a:solidFill>
              <a:srgbClr val="000000"/>
            </a:solidFill>
            <a:miter lim="800000"/>
            <a:headEnd/>
            <a:tailEnd/>
          </a:ln>
          <a:effectLst>
            <a:outerShdw dist="107763" dir="2700000" algn="ctr" rotWithShape="0">
              <a:srgbClr val="1C1C1C"/>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a:t>
            </a:r>
            <a:r>
              <a:rPr kumimoji="0" lang="en-US" altLang="zh-CN"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2</a:t>
            </a:r>
            <a:r>
              <a:rPr kumimoji="0" lang="zh-CN" altLang="zh-CN"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a:t>
            </a:r>
            <a:r>
              <a:rPr kumimoji="0" lang="zh-CN" altLang="en-US"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函数在</a:t>
            </a:r>
            <a:r>
              <a:rPr kumimoji="0" lang="zh-CN" altLang="en-US" sz="20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综合</a:t>
            </a:r>
            <a:r>
              <a:rPr kumimoji="0" lang="zh-CN" altLang="en-US"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时被理解成具有独立运算功能的电路，每调用一次函数，相当于改变此电路的输入，以得到相应的计算结果。</a:t>
            </a:r>
          </a:p>
        </p:txBody>
      </p:sp>
      <p:sp>
        <p:nvSpPr>
          <p:cNvPr id="14" name="Text Box 8"/>
          <p:cNvSpPr txBox="1">
            <a:spLocks noChangeArrowheads="1"/>
          </p:cNvSpPr>
          <p:nvPr/>
        </p:nvSpPr>
        <p:spPr bwMode="auto">
          <a:xfrm>
            <a:off x="2124075" y="2916238"/>
            <a:ext cx="5391150" cy="2416175"/>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function[7:0] gefun;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函数的定义</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input [7:0] x;    </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&lt;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语句</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进行运算</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gefun = count;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赋值语句</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endfunction</a:t>
            </a:r>
          </a:p>
          <a:p>
            <a:pPr marL="0" marR="0" lvl="0" indent="0" algn="just" defTabSz="914400" eaLnBrk="0" fontAlgn="auto" latinLnBrk="0" hangingPunct="0">
              <a:lnSpc>
                <a:spcPct val="95000"/>
              </a:lnSpc>
              <a:spcBef>
                <a:spcPts val="0"/>
              </a:spcBef>
              <a:spcAft>
                <a:spcPts val="0"/>
              </a:spcAft>
              <a:buClrTx/>
              <a:buSzTx/>
              <a:buFontTx/>
              <a:buNone/>
              <a:tabLst/>
              <a:defRPr/>
            </a:pPr>
            <a:endParaRPr kumimoji="0"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assign number = gefun(rega);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对函数的调用</a:t>
            </a:r>
          </a:p>
        </p:txBody>
      </p:sp>
      <p:sp>
        <p:nvSpPr>
          <p:cNvPr id="15" name="Rectangle 11"/>
          <p:cNvSpPr txBox="1">
            <a:spLocks noChangeArrowheads="1"/>
          </p:cNvSpPr>
          <p:nvPr/>
        </p:nvSpPr>
        <p:spPr bwMode="auto">
          <a:xfrm>
            <a:off x="473075" y="1290638"/>
            <a:ext cx="1558925" cy="508000"/>
          </a:xfrm>
          <a:prstGeom prst="rect">
            <a:avLst/>
          </a:prstGeom>
          <a:noFill/>
          <a:ln w="25400">
            <a:solidFill>
              <a:srgbClr val="FF99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lnSpc>
                <a:spcPct val="90000"/>
              </a:lnSpc>
              <a:spcBef>
                <a:spcPct val="30000"/>
              </a:spcBef>
              <a:buClr>
                <a:schemeClr val="tx2"/>
              </a:buClr>
              <a:buSzPct val="85000"/>
              <a:buFont typeface="Wingdings" panose="05000000000000000000" pitchFamily="2" charset="2"/>
              <a:buNone/>
              <a:defRPr/>
            </a:pPr>
            <a:r>
              <a:rPr lang="zh-CN" altLang="en-US" kern="0">
                <a:solidFill>
                  <a:srgbClr val="CC0000"/>
                </a:solidFill>
                <a:effectLst>
                  <a:outerShdw blurRad="38100" dist="38100" dir="2700000" algn="tl">
                    <a:srgbClr val="C0C0C0"/>
                  </a:outerShdw>
                </a:effectLst>
                <a:latin typeface="黑体" pitchFamily="49" charset="-122"/>
                <a:ea typeface="黑体" pitchFamily="49" charset="-122"/>
              </a:rPr>
              <a:t>函数调用</a:t>
            </a:r>
          </a:p>
        </p:txBody>
      </p:sp>
      <p:sp>
        <p:nvSpPr>
          <p:cNvPr id="16" name="AutoShape 12"/>
          <p:cNvSpPr>
            <a:spLocks noChangeArrowheads="1"/>
          </p:cNvSpPr>
          <p:nvPr/>
        </p:nvSpPr>
        <p:spPr bwMode="auto">
          <a:xfrm>
            <a:off x="439738" y="4425950"/>
            <a:ext cx="1600200" cy="419100"/>
          </a:xfrm>
          <a:prstGeom prst="wedgeRoundRectCallout">
            <a:avLst>
              <a:gd name="adj1" fmla="val 85713"/>
              <a:gd name="adj2" fmla="val -85606"/>
              <a:gd name="adj3" fmla="val 16667"/>
            </a:avLst>
          </a:prstGeom>
          <a:solidFill>
            <a:srgbClr val="00E4A8"/>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宋体" pitchFamily="2" charset="-122"/>
              </a:rPr>
              <a:t>内部寄存器</a:t>
            </a:r>
          </a:p>
        </p:txBody>
      </p:sp>
    </p:spTree>
    <p:extLst>
      <p:ext uri="{BB962C8B-B14F-4D97-AF65-F5344CB8AC3E}">
        <p14:creationId xmlns:p14="http://schemas.microsoft.com/office/powerpoint/2010/main" val="24946724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5" name="Rectangle 3"/>
          <p:cNvSpPr txBox="1">
            <a:spLocks noChangeArrowheads="1"/>
          </p:cNvSpPr>
          <p:nvPr/>
        </p:nvSpPr>
        <p:spPr bwMode="auto">
          <a:xfrm>
            <a:off x="384175" y="2217738"/>
            <a:ext cx="823595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函数的定义</a:t>
            </a:r>
            <a:r>
              <a:rPr lang="zh-CN" altLang="en-US" kern="0">
                <a:solidFill>
                  <a:srgbClr val="0000FF"/>
                </a:solidFill>
                <a:latin typeface="方正姚体" panose="02010601030101010101" pitchFamily="2" charset="-122"/>
                <a:ea typeface="方正姚体" panose="02010601030101010101" pitchFamily="2" charset="-122"/>
              </a:rPr>
              <a:t>不能包含任何时间控制语句</a:t>
            </a:r>
            <a:r>
              <a:rPr lang="en-US" altLang="zh-CN" kern="0">
                <a:latin typeface="Times New Roman" panose="02020603050405020304" pitchFamily="18" charset="0"/>
                <a:ea typeface="方正姚体" panose="02010601030101010101" pitchFamily="2" charset="-122"/>
              </a:rPr>
              <a:t>——</a:t>
            </a:r>
            <a:r>
              <a:rPr lang="zh-CN" altLang="en-US" kern="0">
                <a:latin typeface="方正姚体" panose="02010601030101010101" pitchFamily="2" charset="-122"/>
                <a:ea typeface="方正姚体" panose="02010601030101010101" pitchFamily="2" charset="-122"/>
              </a:rPr>
              <a:t>用延迟</a:t>
            </a:r>
            <a:r>
              <a:rPr lang="en-US" altLang="zh-CN" kern="0">
                <a:latin typeface="方正姚体" panose="02010601030101010101" pitchFamily="2" charset="-122"/>
                <a:ea typeface="方正姚体" panose="02010601030101010101" pitchFamily="2" charset="-122"/>
              </a:rPr>
              <a:t>#</a:t>
            </a:r>
            <a:r>
              <a:rPr lang="zh-CN" altLang="en-US" kern="0">
                <a:latin typeface="方正姚体" panose="02010601030101010101" pitchFamily="2" charset="-122"/>
                <a:ea typeface="方正姚体" panose="02010601030101010101" pitchFamily="2" charset="-122"/>
              </a:rPr>
              <a:t>、事件控制</a:t>
            </a:r>
            <a:r>
              <a:rPr lang="en-US" altLang="zh-CN" kern="0">
                <a:latin typeface="方正姚体" panose="02010601030101010101" pitchFamily="2" charset="-122"/>
                <a:ea typeface="方正姚体" panose="02010601030101010101" pitchFamily="2" charset="-122"/>
              </a:rPr>
              <a:t>@</a:t>
            </a:r>
            <a:r>
              <a:rPr lang="zh-CN" altLang="en-US" kern="0">
                <a:latin typeface="方正姚体" panose="02010601030101010101" pitchFamily="2" charset="-122"/>
                <a:ea typeface="方正姚体" panose="02010601030101010101" pitchFamily="2" charset="-122"/>
              </a:rPr>
              <a:t>或等待</a:t>
            </a:r>
            <a:r>
              <a:rPr lang="en-US" altLang="zh-CN" kern="0">
                <a:latin typeface="方正姚体" panose="02010601030101010101" pitchFamily="2" charset="-122"/>
                <a:ea typeface="方正姚体" panose="02010601030101010101" pitchFamily="2" charset="-122"/>
              </a:rPr>
              <a:t>wait</a:t>
            </a:r>
            <a:r>
              <a:rPr lang="zh-CN" altLang="en-US" kern="0">
                <a:latin typeface="方正姚体" panose="02010601030101010101" pitchFamily="2" charset="-122"/>
                <a:ea typeface="方正姚体" panose="02010601030101010101" pitchFamily="2" charset="-122"/>
              </a:rPr>
              <a:t>标识的语句。</a:t>
            </a:r>
          </a:p>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函数不能启动（即调用）任务！</a:t>
            </a:r>
          </a:p>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定义函数时至少要有一个输入参量！且</a:t>
            </a:r>
            <a:r>
              <a:rPr lang="zh-CN" altLang="en-US" kern="0">
                <a:solidFill>
                  <a:srgbClr val="0000FF"/>
                </a:solidFill>
                <a:latin typeface="方正姚体" panose="02010601030101010101" pitchFamily="2" charset="-122"/>
                <a:ea typeface="方正姚体" panose="02010601030101010101" pitchFamily="2" charset="-122"/>
              </a:rPr>
              <a:t>不能有任何输出或输入</a:t>
            </a:r>
            <a:r>
              <a:rPr lang="en-US" altLang="zh-CN" kern="0">
                <a:solidFill>
                  <a:srgbClr val="0000FF"/>
                </a:solidFill>
                <a:latin typeface="方正姚体" panose="02010601030101010101" pitchFamily="2" charset="-122"/>
                <a:ea typeface="方正姚体" panose="02010601030101010101" pitchFamily="2" charset="-122"/>
              </a:rPr>
              <a:t>/</a:t>
            </a:r>
            <a:r>
              <a:rPr lang="zh-CN" altLang="en-US" kern="0">
                <a:solidFill>
                  <a:srgbClr val="0000FF"/>
                </a:solidFill>
                <a:latin typeface="方正姚体" panose="02010601030101010101" pitchFamily="2" charset="-122"/>
                <a:ea typeface="方正姚体" panose="02010601030101010101" pitchFamily="2" charset="-122"/>
              </a:rPr>
              <a:t>输出双向变量。</a:t>
            </a:r>
          </a:p>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在函数的定义中必须有一条</a:t>
            </a:r>
            <a:r>
              <a:rPr lang="zh-CN" altLang="en-US" kern="0">
                <a:solidFill>
                  <a:srgbClr val="FF0000"/>
                </a:solidFill>
                <a:latin typeface="方正姚体" panose="02010601030101010101" pitchFamily="2" charset="-122"/>
                <a:ea typeface="方正姚体" panose="02010601030101010101" pitchFamily="2" charset="-122"/>
              </a:rPr>
              <a:t>赋值语句</a:t>
            </a:r>
            <a:r>
              <a:rPr lang="zh-CN" altLang="en-US" kern="0">
                <a:latin typeface="方正姚体" panose="02010601030101010101" pitchFamily="2" charset="-122"/>
                <a:ea typeface="方正姚体" panose="02010601030101010101" pitchFamily="2" charset="-122"/>
              </a:rPr>
              <a:t>，给函数中的一个</a:t>
            </a:r>
            <a:r>
              <a:rPr lang="zh-CN" altLang="en-US" kern="0">
                <a:solidFill>
                  <a:srgbClr val="FF0000"/>
                </a:solidFill>
                <a:latin typeface="方正姚体" panose="02010601030101010101" pitchFamily="2" charset="-122"/>
                <a:ea typeface="方正姚体" panose="02010601030101010101" pitchFamily="2" charset="-122"/>
              </a:rPr>
              <a:t>内部寄存器</a:t>
            </a:r>
            <a:r>
              <a:rPr lang="zh-CN" altLang="en-US" kern="0">
                <a:latin typeface="方正姚体" panose="02010601030101010101" pitchFamily="2" charset="-122"/>
                <a:ea typeface="方正姚体" panose="02010601030101010101" pitchFamily="2" charset="-122"/>
              </a:rPr>
              <a:t>赋以函数的结果值，该内部寄存器与函数同名。</a:t>
            </a:r>
          </a:p>
        </p:txBody>
      </p:sp>
      <p:sp>
        <p:nvSpPr>
          <p:cNvPr id="6" name="AutoShape 4"/>
          <p:cNvSpPr>
            <a:spLocks noChangeArrowheads="1"/>
          </p:cNvSpPr>
          <p:nvPr/>
        </p:nvSpPr>
        <p:spPr bwMode="auto">
          <a:xfrm rot="20834319">
            <a:off x="-4763" y="1323975"/>
            <a:ext cx="3335338" cy="687388"/>
          </a:xfrm>
          <a:prstGeom prst="star32">
            <a:avLst>
              <a:gd name="adj" fmla="val 37500"/>
            </a:avLst>
          </a:prstGeom>
          <a:solidFill>
            <a:srgbClr val="FFCF01"/>
          </a:solidFill>
          <a:ln w="9525">
            <a:solidFill>
              <a:srgbClr val="00FFFF"/>
            </a:solidFill>
            <a:miter lim="800000"/>
            <a:headEnd/>
            <a:tailEnd/>
          </a:ln>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黑体" panose="02010609060101010101" pitchFamily="49" charset="-122"/>
                <a:ea typeface="黑体" panose="02010609060101010101" pitchFamily="49" charset="-122"/>
              </a:rPr>
              <a:t>函数的使用规则</a:t>
            </a:r>
          </a:p>
        </p:txBody>
      </p:sp>
    </p:spTree>
    <p:extLst>
      <p:ext uri="{BB962C8B-B14F-4D97-AF65-F5344CB8AC3E}">
        <p14:creationId xmlns:p14="http://schemas.microsoft.com/office/powerpoint/2010/main" val="30078835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32" name="Rectangle 3"/>
          <p:cNvSpPr txBox="1">
            <a:spLocks noChangeArrowheads="1"/>
          </p:cNvSpPr>
          <p:nvPr/>
        </p:nvSpPr>
        <p:spPr>
          <a:xfrm>
            <a:off x="395288" y="1154113"/>
            <a:ext cx="8555037" cy="515937"/>
          </a:xfrm>
          <a:prstGeom prst="rect">
            <a:avLst/>
          </a:prstGeom>
        </p:spPr>
        <p:txBody>
          <a:bodyPr lIns="91440" rIns="9144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110000"/>
              </a:lnSpc>
              <a:buFont typeface="Wingdings" panose="05000000000000000000" pitchFamily="2" charset="2"/>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solidFill>
                  <a:srgbClr val="FF0066"/>
                </a:solidFill>
                <a:latin typeface="Times New Roman" panose="02020603050405020304" pitchFamily="18" charset="0"/>
              </a:rPr>
              <a:t>6.8</a:t>
            </a:r>
            <a:r>
              <a:rPr lang="en-US" altLang="zh-CN" dirty="0">
                <a:latin typeface="宋体" panose="02010600030101010101" pitchFamily="2" charset="-122"/>
              </a:rPr>
              <a:t>] </a:t>
            </a:r>
            <a:r>
              <a:rPr lang="zh-CN" altLang="en-US" sz="2400" b="1" dirty="0">
                <a:latin typeface="宋体" panose="02010600030101010101" pitchFamily="2" charset="-122"/>
              </a:rPr>
              <a:t>利用函数对一个</a:t>
            </a:r>
            <a:r>
              <a:rPr lang="en-US" altLang="zh-CN" sz="2400" b="1" dirty="0">
                <a:latin typeface="宋体" panose="02010600030101010101" pitchFamily="2" charset="-122"/>
              </a:rPr>
              <a:t>8</a:t>
            </a:r>
            <a:r>
              <a:rPr lang="zh-CN" altLang="en-US" sz="2400" b="1" dirty="0">
                <a:latin typeface="宋体" panose="02010600030101010101" pitchFamily="2" charset="-122"/>
              </a:rPr>
              <a:t>位二进制数中为</a:t>
            </a:r>
            <a:r>
              <a:rPr lang="en-US" altLang="zh-CN" sz="2400" b="1" dirty="0">
                <a:latin typeface="宋体" panose="02010600030101010101" pitchFamily="2" charset="-122"/>
              </a:rPr>
              <a:t>0</a:t>
            </a:r>
            <a:r>
              <a:rPr lang="zh-CN" altLang="en-US" sz="2400" b="1" dirty="0">
                <a:latin typeface="宋体" panose="02010600030101010101" pitchFamily="2" charset="-122"/>
              </a:rPr>
              <a:t>的位进行计数。</a:t>
            </a:r>
          </a:p>
        </p:txBody>
      </p:sp>
      <p:pic>
        <p:nvPicPr>
          <p:cNvPr id="33" name="Picture 4" descr="E:\AMJ\Bmp\EDA\count0s_function_v.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779588"/>
            <a:ext cx="7924800"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5"/>
          <p:cNvGrpSpPr>
            <a:grpSpLocks/>
          </p:cNvGrpSpPr>
          <p:nvPr/>
        </p:nvGrpSpPr>
        <p:grpSpPr bwMode="auto">
          <a:xfrm>
            <a:off x="2909888" y="3151188"/>
            <a:ext cx="2438400" cy="336550"/>
            <a:chOff x="1824" y="2112"/>
            <a:chExt cx="1536" cy="212"/>
          </a:xfrm>
        </p:grpSpPr>
        <p:sp>
          <p:nvSpPr>
            <p:cNvPr id="35" name="Line 6"/>
            <p:cNvSpPr>
              <a:spLocks noChangeShapeType="1"/>
            </p:cNvSpPr>
            <p:nvPr/>
          </p:nvSpPr>
          <p:spPr bwMode="auto">
            <a:xfrm>
              <a:off x="1824" y="2208"/>
              <a:ext cx="336"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36" name="Text Box 7"/>
            <p:cNvSpPr txBox="1">
              <a:spLocks noChangeArrowheads="1"/>
            </p:cNvSpPr>
            <p:nvPr/>
          </p:nvSpPr>
          <p:spPr bwMode="auto">
            <a:xfrm>
              <a:off x="2208" y="2112"/>
              <a:ext cx="1152"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只有输入变量</a:t>
              </a:r>
            </a:p>
          </p:txBody>
        </p:sp>
      </p:grpSp>
      <p:grpSp>
        <p:nvGrpSpPr>
          <p:cNvPr id="37" name="Group 8"/>
          <p:cNvGrpSpPr>
            <a:grpSpLocks/>
          </p:cNvGrpSpPr>
          <p:nvPr/>
        </p:nvGrpSpPr>
        <p:grpSpPr bwMode="auto">
          <a:xfrm>
            <a:off x="1919288" y="5056188"/>
            <a:ext cx="1981200" cy="412750"/>
            <a:chOff x="1200" y="3264"/>
            <a:chExt cx="1248" cy="260"/>
          </a:xfrm>
        </p:grpSpPr>
        <p:sp>
          <p:nvSpPr>
            <p:cNvPr id="38" name="Line 9"/>
            <p:cNvSpPr>
              <a:spLocks noChangeShapeType="1"/>
            </p:cNvSpPr>
            <p:nvPr/>
          </p:nvSpPr>
          <p:spPr bwMode="auto">
            <a:xfrm>
              <a:off x="1200" y="3264"/>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39" name="Text Box 10"/>
            <p:cNvSpPr txBox="1">
              <a:spLocks noChangeArrowheads="1"/>
            </p:cNvSpPr>
            <p:nvPr/>
          </p:nvSpPr>
          <p:spPr bwMode="auto">
            <a:xfrm>
              <a:off x="1488" y="3312"/>
              <a:ext cx="96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内部寄存器</a:t>
              </a:r>
            </a:p>
          </p:txBody>
        </p:sp>
      </p:grpSp>
      <p:grpSp>
        <p:nvGrpSpPr>
          <p:cNvPr id="40" name="Group 11"/>
          <p:cNvGrpSpPr>
            <a:grpSpLocks/>
          </p:cNvGrpSpPr>
          <p:nvPr/>
        </p:nvGrpSpPr>
        <p:grpSpPr bwMode="auto">
          <a:xfrm>
            <a:off x="3367088" y="6046788"/>
            <a:ext cx="3124200" cy="412750"/>
            <a:chOff x="2112" y="3888"/>
            <a:chExt cx="1968" cy="260"/>
          </a:xfrm>
        </p:grpSpPr>
        <p:sp>
          <p:nvSpPr>
            <p:cNvPr id="41" name="Line 12"/>
            <p:cNvSpPr>
              <a:spLocks noChangeShapeType="1"/>
            </p:cNvSpPr>
            <p:nvPr/>
          </p:nvSpPr>
          <p:spPr bwMode="auto">
            <a:xfrm>
              <a:off x="2112" y="3888"/>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42" name="Text Box 13"/>
            <p:cNvSpPr txBox="1">
              <a:spLocks noChangeArrowheads="1"/>
            </p:cNvSpPr>
            <p:nvPr/>
          </p:nvSpPr>
          <p:spPr bwMode="auto">
            <a:xfrm>
              <a:off x="2400" y="3936"/>
              <a:ext cx="168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对应函数的输入变量</a:t>
              </a:r>
            </a:p>
          </p:txBody>
        </p:sp>
      </p:grpSp>
      <p:sp>
        <p:nvSpPr>
          <p:cNvPr id="43" name="Oval 14"/>
          <p:cNvSpPr>
            <a:spLocks noChangeArrowheads="1"/>
          </p:cNvSpPr>
          <p:nvPr/>
        </p:nvSpPr>
        <p:spPr bwMode="auto">
          <a:xfrm>
            <a:off x="1500188" y="4808538"/>
            <a:ext cx="628650" cy="3048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4" name="Oval 15"/>
          <p:cNvSpPr>
            <a:spLocks noChangeArrowheads="1"/>
          </p:cNvSpPr>
          <p:nvPr/>
        </p:nvSpPr>
        <p:spPr bwMode="auto">
          <a:xfrm>
            <a:off x="3081338" y="5703888"/>
            <a:ext cx="628650" cy="3048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p14="http://schemas.microsoft.com/office/powerpoint/2010/main">
        <mc:Choice Requires="p14">
          <p:contentPart p14:bwMode="auto" r:id="rId4">
            <p14:nvContentPartPr>
              <p14:cNvPr id="45" name="Ink 17"/>
              <p14:cNvContentPartPr>
                <a14:cpLocks xmlns:a14="http://schemas.microsoft.com/office/drawing/2010/main" noRot="1" noChangeAspect="1" noEditPoints="1" noChangeArrowheads="1" noChangeShapeType="1"/>
              </p14:cNvContentPartPr>
              <p14:nvPr/>
            </p14:nvContentPartPr>
            <p14:xfrm>
              <a:off x="660400" y="3054350"/>
              <a:ext cx="304800" cy="2447925"/>
            </p14:xfrm>
          </p:contentPart>
        </mc:Choice>
        <mc:Fallback xmlns="">
          <p:pic>
            <p:nvPicPr>
              <p:cNvPr id="45" name="Ink 17"/>
              <p:cNvPicPr>
                <a:picLocks noRot="1" noChangeAspect="1" noEditPoints="1" noChangeArrowheads="1" noChangeShapeType="1"/>
              </p:cNvPicPr>
              <p:nvPr/>
            </p:nvPicPr>
            <p:blipFill>
              <a:blip r:embed="rId5"/>
              <a:stretch>
                <a:fillRect/>
              </a:stretch>
            </p:blipFill>
            <p:spPr>
              <a:xfrm>
                <a:off x="651044" y="3044990"/>
                <a:ext cx="323513" cy="2466644"/>
              </a:xfrm>
              <a:prstGeom prst="rect">
                <a:avLst/>
              </a:prstGeom>
            </p:spPr>
          </p:pic>
        </mc:Fallback>
      </mc:AlternateContent>
    </p:spTree>
    <p:extLst>
      <p:ext uri="{BB962C8B-B14F-4D97-AF65-F5344CB8AC3E}">
        <p14:creationId xmlns:p14="http://schemas.microsoft.com/office/powerpoint/2010/main" val="2379129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left)">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43" grpId="0" animBg="1"/>
      <p:bldP spid="44"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5" name="Rectangle 3"/>
          <p:cNvSpPr txBox="1">
            <a:spLocks noChangeArrowheads="1"/>
          </p:cNvSpPr>
          <p:nvPr/>
        </p:nvSpPr>
        <p:spPr bwMode="auto">
          <a:xfrm>
            <a:off x="685800" y="1676400"/>
            <a:ext cx="281940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marR="0" lvl="1" indent="-293688"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a:rPr>
              <a:t>count0s_function.vwf</a:t>
            </a:r>
            <a:endPar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pic>
        <p:nvPicPr>
          <p:cNvPr id="6" name="Picture 4" descr="E:\AMJ\Bmp\EDA\count0s_function_scf.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883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46018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8" name="Rectangle 3"/>
          <p:cNvSpPr txBox="1">
            <a:spLocks noChangeArrowheads="1"/>
          </p:cNvSpPr>
          <p:nvPr/>
        </p:nvSpPr>
        <p:spPr bwMode="auto">
          <a:xfrm>
            <a:off x="457200" y="925513"/>
            <a:ext cx="7631113"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buFont typeface="Wingdings" panose="05000000000000000000" pitchFamily="2" charset="2"/>
              <a:buNone/>
            </a:pPr>
            <a:r>
              <a:rPr kumimoji="0" lang="en-US" altLang="zh-CN" kern="0">
                <a:latin typeface="宋体" panose="02010600030101010101" pitchFamily="2" charset="-122"/>
              </a:rPr>
              <a:t>  [</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2.7</a:t>
            </a:r>
            <a:r>
              <a:rPr kumimoji="0" lang="en-US" altLang="zh-CN" kern="0">
                <a:latin typeface="宋体" panose="02010600030101010101" pitchFamily="2" charset="-122"/>
              </a:rPr>
              <a:t>] </a:t>
            </a:r>
            <a:r>
              <a:rPr kumimoji="0" lang="en-US" altLang="zh-CN" kern="0">
                <a:solidFill>
                  <a:srgbClr val="CC0000"/>
                </a:solidFill>
                <a:latin typeface="宋体" panose="02010600030101010101" pitchFamily="2" charset="-122"/>
              </a:rPr>
              <a:t>2</a:t>
            </a:r>
            <a:r>
              <a:rPr kumimoji="0" lang="zh-CN" altLang="en-US" kern="0">
                <a:solidFill>
                  <a:srgbClr val="CC0000"/>
                </a:solidFill>
                <a:latin typeface="宋体" panose="02010600030101010101" pitchFamily="2" charset="-122"/>
              </a:rPr>
              <a:t>位比较器</a:t>
            </a:r>
          </a:p>
          <a:p>
            <a:pPr algn="just" eaLnBrk="1" hangingPunct="1">
              <a:buFont typeface="Wingdings" panose="05000000000000000000" pitchFamily="2" charset="2"/>
              <a:buNone/>
            </a:pPr>
            <a:r>
              <a:rPr kumimoji="0" lang="zh-CN" altLang="en-US" sz="2000" b="0" kern="0">
                <a:latin typeface="宋体" panose="02010600030101010101" pitchFamily="2" charset="-122"/>
              </a:rPr>
              <a:t>		</a:t>
            </a:r>
            <a:r>
              <a:rPr kumimoji="0" lang="en-US" altLang="zh-CN" kern="0">
                <a:latin typeface="Times New Roman" panose="02020603050405020304" pitchFamily="18" charset="0"/>
              </a:rPr>
              <a:t>module  compare2 ( equal,a,b); 	</a:t>
            </a:r>
          </a:p>
          <a:p>
            <a:pPr algn="just">
              <a:spcBef>
                <a:spcPct val="0"/>
              </a:spcBef>
              <a:buClrTx/>
              <a:buFontTx/>
              <a:buNone/>
            </a:pPr>
            <a:r>
              <a:rPr kumimoji="0" lang="en-US" altLang="zh-CN" kern="0">
                <a:latin typeface="Times New Roman" panose="02020603050405020304" pitchFamily="18" charset="0"/>
              </a:rPr>
              <a:t> 		     output equal;</a:t>
            </a:r>
          </a:p>
          <a:p>
            <a:pPr algn="just">
              <a:spcBef>
                <a:spcPct val="0"/>
              </a:spcBef>
              <a:buClrTx/>
              <a:buFontTx/>
              <a:buNone/>
            </a:pPr>
            <a:r>
              <a:rPr kumimoji="0" lang="en-US" altLang="zh-CN" kern="0">
                <a:latin typeface="Times New Roman" panose="02020603050405020304" pitchFamily="18" charset="0"/>
              </a:rPr>
              <a:t>		     input [1:0] a,b; 			</a:t>
            </a:r>
          </a:p>
          <a:p>
            <a:pPr algn="just">
              <a:spcBef>
                <a:spcPct val="0"/>
              </a:spcBef>
              <a:buClrTx/>
              <a:buFontTx/>
              <a:buNone/>
            </a:pPr>
            <a:r>
              <a:rPr kumimoji="0" lang="en-US" altLang="zh-CN" kern="0">
                <a:latin typeface="Times New Roman" panose="02020603050405020304" pitchFamily="18" charset="0"/>
              </a:rPr>
              <a:t>		     assign equal = ( a = = b ) </a:t>
            </a:r>
            <a:r>
              <a:rPr kumimoji="0" lang="en-US" altLang="zh-CN" kern="0">
                <a:solidFill>
                  <a:srgbClr val="FF0066"/>
                </a:solidFill>
                <a:latin typeface="Times New Roman" panose="02020603050405020304" pitchFamily="18" charset="0"/>
              </a:rPr>
              <a:t>?</a:t>
            </a:r>
            <a:r>
              <a:rPr kumimoji="0" lang="en-US" altLang="zh-CN" kern="0">
                <a:latin typeface="Times New Roman" panose="02020603050405020304" pitchFamily="18" charset="0"/>
              </a:rPr>
              <a:t> 1</a:t>
            </a:r>
            <a:r>
              <a:rPr kumimoji="0" lang="en-US" altLang="zh-CN" kern="0">
                <a:solidFill>
                  <a:srgbClr val="FF0066"/>
                </a:solidFill>
                <a:latin typeface="Times New Roman" panose="02020603050405020304" pitchFamily="18" charset="0"/>
              </a:rPr>
              <a:t>:</a:t>
            </a:r>
            <a:r>
              <a:rPr kumimoji="0" lang="en-US" altLang="zh-CN" kern="0">
                <a:latin typeface="Times New Roman" panose="02020603050405020304" pitchFamily="18" charset="0"/>
              </a:rPr>
              <a:t>0;</a:t>
            </a:r>
          </a:p>
          <a:p>
            <a:pPr algn="just">
              <a:spcBef>
                <a:spcPct val="0"/>
              </a:spcBef>
              <a:buClrTx/>
              <a:buFontTx/>
              <a:buNone/>
            </a:pPr>
            <a:r>
              <a:rPr kumimoji="0" lang="en-US" altLang="zh-CN" kern="0">
                <a:latin typeface="Times New Roman" panose="02020603050405020304" pitchFamily="18" charset="0"/>
              </a:rPr>
              <a:t>                / * </a:t>
            </a:r>
            <a:r>
              <a:rPr kumimoji="0" lang="zh-CN" altLang="en-US" kern="0">
                <a:latin typeface="Times New Roman" panose="02020603050405020304" pitchFamily="18" charset="0"/>
              </a:rPr>
              <a:t>如果</a:t>
            </a:r>
            <a:r>
              <a:rPr kumimoji="0" lang="en-US" altLang="zh-CN" kern="0">
                <a:latin typeface="Times New Roman" panose="02020603050405020304" pitchFamily="18" charset="0"/>
              </a:rPr>
              <a:t>a</a:t>
            </a:r>
            <a:r>
              <a:rPr kumimoji="0" lang="zh-CN" altLang="en-US" kern="0">
                <a:latin typeface="Times New Roman" panose="02020603050405020304" pitchFamily="18" charset="0"/>
              </a:rPr>
              <a:t>等于</a:t>
            </a:r>
            <a:r>
              <a:rPr kumimoji="0" lang="en-US" altLang="zh-CN" kern="0">
                <a:latin typeface="Times New Roman" panose="02020603050405020304" pitchFamily="18" charset="0"/>
              </a:rPr>
              <a:t>b</a:t>
            </a:r>
            <a:r>
              <a:rPr kumimoji="0" lang="zh-CN" altLang="en-US" kern="0">
                <a:latin typeface="Times New Roman" panose="02020603050405020304" pitchFamily="18" charset="0"/>
              </a:rPr>
              <a:t>，则</a:t>
            </a:r>
            <a:r>
              <a:rPr kumimoji="0" lang="en-US" altLang="zh-CN" kern="0">
                <a:latin typeface="Times New Roman" panose="02020603050405020304" pitchFamily="18" charset="0"/>
              </a:rPr>
              <a:t>equal </a:t>
            </a:r>
            <a:r>
              <a:rPr kumimoji="0" lang="zh-CN" altLang="en-US" kern="0">
                <a:latin typeface="Times New Roman" panose="02020603050405020304" pitchFamily="18" charset="0"/>
              </a:rPr>
              <a:t>为</a:t>
            </a:r>
            <a:r>
              <a:rPr kumimoji="0" lang="en-US" altLang="zh-CN" kern="0">
                <a:latin typeface="Times New Roman" panose="02020603050405020304" pitchFamily="18" charset="0"/>
              </a:rPr>
              <a:t>1</a:t>
            </a:r>
            <a:r>
              <a:rPr kumimoji="0" lang="zh-CN" altLang="en-US" kern="0">
                <a:latin typeface="Times New Roman" panose="02020603050405020304" pitchFamily="18" charset="0"/>
              </a:rPr>
              <a:t>，否则为</a:t>
            </a:r>
            <a:r>
              <a:rPr kumimoji="0" lang="en-US" altLang="zh-CN" kern="0">
                <a:latin typeface="Times New Roman" panose="02020603050405020304" pitchFamily="18" charset="0"/>
              </a:rPr>
              <a:t>0 * /	</a:t>
            </a:r>
          </a:p>
          <a:p>
            <a:pPr algn="just">
              <a:spcBef>
                <a:spcPct val="0"/>
              </a:spcBef>
              <a:buClrTx/>
              <a:buFontTx/>
              <a:buNone/>
            </a:pPr>
            <a:r>
              <a:rPr kumimoji="0" lang="en-US" altLang="zh-CN" kern="0">
                <a:latin typeface="Times New Roman" panose="02020603050405020304" pitchFamily="18" charset="0"/>
              </a:rPr>
              <a:t>		endmodule</a:t>
            </a:r>
          </a:p>
          <a:p>
            <a:pPr algn="just">
              <a:spcBef>
                <a:spcPct val="0"/>
              </a:spcBef>
              <a:buClrTx/>
              <a:buFontTx/>
              <a:buNone/>
            </a:pPr>
            <a:endParaRPr kumimoji="0" lang="en-US" altLang="zh-CN" kern="0">
              <a:latin typeface="Times New Roman" panose="02020603050405020304" pitchFamily="18" charset="0"/>
            </a:endParaRPr>
          </a:p>
          <a:p>
            <a:pPr algn="just">
              <a:spcBef>
                <a:spcPct val="0"/>
              </a:spcBef>
              <a:buClrTx/>
              <a:buFontTx/>
              <a:buNone/>
            </a:pPr>
            <a:r>
              <a:rPr kumimoji="0" lang="zh-CN" altLang="en-US" sz="1800" kern="0">
                <a:solidFill>
                  <a:srgbClr val="0000FF"/>
                </a:solidFill>
                <a:latin typeface="Times New Roman" panose="02020603050405020304" pitchFamily="18" charset="0"/>
              </a:rPr>
              <a:t>“</a:t>
            </a:r>
            <a:r>
              <a:rPr kumimoji="0" lang="en-US" altLang="zh-CN" sz="1800" kern="0">
                <a:solidFill>
                  <a:srgbClr val="0000FF"/>
                </a:solidFill>
                <a:latin typeface="Times New Roman" panose="02020603050405020304" pitchFamily="18" charset="0"/>
              </a:rPr>
              <a:t>&lt;=</a:t>
            </a:r>
            <a:r>
              <a:rPr kumimoji="0" lang="zh-CN" altLang="en-US" sz="1800" kern="0">
                <a:solidFill>
                  <a:srgbClr val="0000FF"/>
                </a:solidFill>
                <a:latin typeface="Times New Roman" panose="02020603050405020304" pitchFamily="18" charset="0"/>
              </a:rPr>
              <a:t>”非阻塞过程性赋值</a:t>
            </a:r>
            <a:r>
              <a:rPr kumimoji="0" lang="zh-CN" altLang="en-US" sz="1800" kern="0">
                <a:latin typeface="Times New Roman" panose="02020603050405020304" pitchFamily="18" charset="0"/>
              </a:rPr>
              <a:t>：将想要赋给左式的值安排在未来时刻。不等上一个赋值完成执行下个赋值语句。</a:t>
            </a:r>
            <a:endParaRPr kumimoji="0" lang="en-US" altLang="zh-CN" sz="1800" kern="0">
              <a:latin typeface="Times New Roman" panose="02020603050405020304" pitchFamily="18" charset="0"/>
            </a:endParaRPr>
          </a:p>
          <a:p>
            <a:pPr algn="just">
              <a:spcBef>
                <a:spcPct val="0"/>
              </a:spcBef>
              <a:buClrTx/>
              <a:buFontTx/>
              <a:buNone/>
            </a:pPr>
            <a:r>
              <a:rPr kumimoji="0" lang="zh-CN" altLang="en-US" sz="1800" kern="0">
                <a:solidFill>
                  <a:srgbClr val="0000FF"/>
                </a:solidFill>
                <a:latin typeface="Times New Roman" panose="02020603050405020304" pitchFamily="18" charset="0"/>
              </a:rPr>
              <a:t>“</a:t>
            </a:r>
            <a:r>
              <a:rPr kumimoji="0" lang="en-US" altLang="zh-CN" sz="1800" kern="0">
                <a:solidFill>
                  <a:srgbClr val="0000FF"/>
                </a:solidFill>
                <a:latin typeface="Times New Roman" panose="02020603050405020304" pitchFamily="18" charset="0"/>
              </a:rPr>
              <a:t>=</a:t>
            </a:r>
            <a:r>
              <a:rPr kumimoji="0" lang="zh-CN" altLang="en-US" sz="1800" kern="0">
                <a:solidFill>
                  <a:srgbClr val="0000FF"/>
                </a:solidFill>
                <a:latin typeface="Times New Roman" panose="02020603050405020304" pitchFamily="18" charset="0"/>
              </a:rPr>
              <a:t>”  阻塞过程性赋值</a:t>
            </a:r>
            <a:r>
              <a:rPr kumimoji="0" lang="zh-CN" altLang="en-US" sz="1800" kern="0">
                <a:latin typeface="Times New Roman" panose="02020603050405020304" pitchFamily="18" charset="0"/>
              </a:rPr>
              <a:t>：按照顺序执行，前一个赋值结束才执行下边的赋值语句。</a:t>
            </a:r>
            <a:endParaRPr kumimoji="0" lang="en-US" altLang="zh-CN" sz="1800" kern="0">
              <a:latin typeface="Times New Roman" panose="02020603050405020304" pitchFamily="18" charset="0"/>
            </a:endParaRPr>
          </a:p>
          <a:p>
            <a:pPr algn="just">
              <a:spcBef>
                <a:spcPct val="0"/>
              </a:spcBef>
              <a:buClrTx/>
              <a:buFontTx/>
              <a:buNone/>
            </a:pPr>
            <a:endParaRPr kumimoji="0" lang="en-US" altLang="zh-CN" kern="0">
              <a:latin typeface="Times New Roman" panose="02020603050405020304" pitchFamily="18" charset="0"/>
            </a:endParaRPr>
          </a:p>
          <a:p>
            <a:pPr algn="just">
              <a:spcBef>
                <a:spcPct val="0"/>
              </a:spcBef>
              <a:buClrTx/>
              <a:buFontTx/>
              <a:buNone/>
            </a:pPr>
            <a:endParaRPr kumimoji="0" lang="en-US" altLang="zh-CN" kern="0">
              <a:latin typeface="Times New Roman" panose="02020603050405020304" pitchFamily="18" charset="0"/>
            </a:endParaRPr>
          </a:p>
        </p:txBody>
      </p:sp>
      <p:sp>
        <p:nvSpPr>
          <p:cNvPr id="9" name="Text Box 4"/>
          <p:cNvSpPr txBox="1">
            <a:spLocks noChangeArrowheads="1"/>
          </p:cNvSpPr>
          <p:nvPr/>
        </p:nvSpPr>
        <p:spPr bwMode="auto">
          <a:xfrm>
            <a:off x="7075488" y="2471738"/>
            <a:ext cx="1752600" cy="396875"/>
          </a:xfrm>
          <a:prstGeom prst="rect">
            <a:avLst/>
          </a:prstGeom>
          <a:solidFill>
            <a:srgbClr val="00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华文楷体" panose="02010600040101010101" pitchFamily="2" charset="-122"/>
              </a:rPr>
              <a:t>连续赋值语句</a:t>
            </a:r>
          </a:p>
        </p:txBody>
      </p:sp>
      <p:sp>
        <p:nvSpPr>
          <p:cNvPr id="10" name="AutoShape 5"/>
          <p:cNvSpPr>
            <a:spLocks noChangeArrowheads="1"/>
          </p:cNvSpPr>
          <p:nvPr/>
        </p:nvSpPr>
        <p:spPr bwMode="auto">
          <a:xfrm>
            <a:off x="5094288" y="1981200"/>
            <a:ext cx="1600200" cy="381000"/>
          </a:xfrm>
          <a:prstGeom prst="wedgeRoundRectCallout">
            <a:avLst>
              <a:gd name="adj1" fmla="val -42657"/>
              <a:gd name="adj2" fmla="val 110000"/>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条件运算符</a:t>
            </a:r>
          </a:p>
        </p:txBody>
      </p:sp>
      <p:sp>
        <p:nvSpPr>
          <p:cNvPr id="11" name="AutoShape 7"/>
          <p:cNvSpPr>
            <a:spLocks noChangeArrowheads="1"/>
          </p:cNvSpPr>
          <p:nvPr/>
        </p:nvSpPr>
        <p:spPr bwMode="auto">
          <a:xfrm>
            <a:off x="1166813" y="4968875"/>
            <a:ext cx="7119937" cy="1103313"/>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buClr>
                <a:srgbClr val="FF0000"/>
              </a:buClr>
              <a:buSzPct val="80000"/>
              <a:buFont typeface="Wingdings" panose="05000000000000000000" pitchFamily="2" charset="2"/>
              <a:buChar char="Ø"/>
            </a:pPr>
            <a:r>
              <a:rPr lang="en-US" altLang="zh-CN" sz="2400">
                <a:solidFill>
                  <a:srgbClr val="FF0066"/>
                </a:solidFill>
                <a:latin typeface="华文新魏" panose="02010800040101010101" pitchFamily="2" charset="-122"/>
                <a:ea typeface="华文新魏" panose="02010800040101010101" pitchFamily="2" charset="-122"/>
              </a:rPr>
              <a:t>/ * </a:t>
            </a:r>
            <a:r>
              <a:rPr lang="en-US" altLang="zh-CN" sz="2400">
                <a:solidFill>
                  <a:srgbClr val="FF0066"/>
                </a:solidFill>
                <a:latin typeface="Times New Roman" panose="02020603050405020304" pitchFamily="18" charset="0"/>
                <a:ea typeface="华文新魏" panose="02010800040101010101" pitchFamily="2" charset="-122"/>
              </a:rPr>
              <a:t>……</a:t>
            </a:r>
            <a:r>
              <a:rPr lang="en-US" altLang="zh-CN" sz="2400">
                <a:solidFill>
                  <a:srgbClr val="FF0066"/>
                </a:solidFill>
                <a:latin typeface="华文新魏" panose="02010800040101010101" pitchFamily="2" charset="-122"/>
                <a:ea typeface="华文新魏" panose="02010800040101010101" pitchFamily="2" charset="-122"/>
              </a:rPr>
              <a:t> * /</a:t>
            </a:r>
            <a:r>
              <a:rPr lang="zh-CN" altLang="en-US" sz="2400">
                <a:solidFill>
                  <a:srgbClr val="0000FF"/>
                </a:solidFill>
                <a:latin typeface="华文新魏" panose="02010800040101010101" pitchFamily="2" charset="-122"/>
                <a:ea typeface="华文新魏" panose="02010800040101010101" pitchFamily="2" charset="-122"/>
              </a:rPr>
              <a:t>内表示注释部分，一般可占据多行。对编译不起作用！</a:t>
            </a:r>
          </a:p>
        </p:txBody>
      </p:sp>
      <p:sp>
        <p:nvSpPr>
          <p:cNvPr id="12" name="AutoShape 6"/>
          <p:cNvSpPr>
            <a:spLocks noChangeArrowheads="1"/>
          </p:cNvSpPr>
          <p:nvPr/>
        </p:nvSpPr>
        <p:spPr bwMode="auto">
          <a:xfrm>
            <a:off x="549275" y="6118225"/>
            <a:ext cx="1600200" cy="381000"/>
          </a:xfrm>
          <a:prstGeom prst="wedgeRoundRectCallout">
            <a:avLst>
              <a:gd name="adj1" fmla="val 48907"/>
              <a:gd name="adj2" fmla="val -190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多行注释符</a:t>
            </a:r>
          </a:p>
        </p:txBody>
      </p:sp>
    </p:spTree>
    <p:extLst>
      <p:ext uri="{BB962C8B-B14F-4D97-AF65-F5344CB8AC3E}">
        <p14:creationId xmlns:p14="http://schemas.microsoft.com/office/powerpoint/2010/main" val="18647039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out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nimBg="1"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4" name="Rectangle 3"/>
          <p:cNvSpPr txBox="1">
            <a:spLocks noChangeArrowheads="1"/>
          </p:cNvSpPr>
          <p:nvPr/>
        </p:nvSpPr>
        <p:spPr>
          <a:xfrm>
            <a:off x="168275" y="1131888"/>
            <a:ext cx="5754688" cy="504825"/>
          </a:xfrm>
          <a:prstGeom prst="rect">
            <a:avLst/>
          </a:prstGeom>
        </p:spPr>
        <p:txBody>
          <a:bodyPr lIns="91440" rIns="9144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110000"/>
              </a:lnSpc>
            </a:pPr>
            <a:r>
              <a:rPr lang="en-US" altLang="zh-CN">
                <a:latin typeface="宋体" panose="02010600030101010101" pitchFamily="2" charset="-122"/>
              </a:rPr>
              <a:t>[</a:t>
            </a:r>
            <a:r>
              <a:rPr lang="zh-CN" altLang="en-US">
                <a:solidFill>
                  <a:srgbClr val="FF0066"/>
                </a:solidFill>
                <a:latin typeface="宋体" panose="02010600030101010101" pitchFamily="2" charset="-122"/>
              </a:rPr>
              <a:t>例</a:t>
            </a:r>
            <a:r>
              <a:rPr lang="en-US" altLang="zh-CN">
                <a:solidFill>
                  <a:srgbClr val="FF0066"/>
                </a:solidFill>
                <a:latin typeface="Times New Roman" panose="02020603050405020304" pitchFamily="18" charset="0"/>
              </a:rPr>
              <a:t>6.9</a:t>
            </a:r>
            <a:r>
              <a:rPr lang="en-US" altLang="zh-CN">
                <a:latin typeface="宋体" panose="02010600030101010101" pitchFamily="2" charset="-122"/>
              </a:rPr>
              <a:t>]</a:t>
            </a:r>
            <a:r>
              <a:rPr lang="zh-CN" altLang="en-US">
                <a:latin typeface="宋体" panose="02010600030101010101" pitchFamily="2" charset="-122"/>
              </a:rPr>
              <a:t>阶乘运算函数</a:t>
            </a:r>
          </a:p>
        </p:txBody>
      </p:sp>
      <p:graphicFrame>
        <p:nvGraphicFramePr>
          <p:cNvPr id="5" name="Object 4"/>
          <p:cNvGraphicFramePr>
            <a:graphicFrameLocks noChangeAspect="1"/>
          </p:cNvGraphicFramePr>
          <p:nvPr/>
        </p:nvGraphicFramePr>
        <p:xfrm>
          <a:off x="1603375" y="1612900"/>
          <a:ext cx="4343400" cy="4953000"/>
        </p:xfrm>
        <a:graphic>
          <a:graphicData uri="http://schemas.openxmlformats.org/presentationml/2006/ole">
            <mc:AlternateContent xmlns:mc="http://schemas.openxmlformats.org/markup-compatibility/2006">
              <mc:Choice xmlns:v="urn:schemas-microsoft-com:vml" Requires="v">
                <p:oleObj spid="_x0000_s16385" name="BMP 图象" r:id="rId4" imgW="3191320" imgH="3552381" progId="Paint.Picture">
                  <p:embed/>
                </p:oleObj>
              </mc:Choice>
              <mc:Fallback>
                <p:oleObj name="BMP 图象" r:id="rId4" imgW="3191320" imgH="3552381" progId="Paint.Picture">
                  <p:embed/>
                  <p:pic>
                    <p:nvPicPr>
                      <p:cNvPr id="17848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75" y="1612900"/>
                        <a:ext cx="4343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5"/>
          <p:cNvGrpSpPr>
            <a:grpSpLocks/>
          </p:cNvGrpSpPr>
          <p:nvPr/>
        </p:nvGrpSpPr>
        <p:grpSpPr bwMode="auto">
          <a:xfrm>
            <a:off x="3203575" y="3517900"/>
            <a:ext cx="1981200" cy="412750"/>
            <a:chOff x="1200" y="3264"/>
            <a:chExt cx="1248" cy="260"/>
          </a:xfrm>
        </p:grpSpPr>
        <p:sp>
          <p:nvSpPr>
            <p:cNvPr id="7" name="Line 6"/>
            <p:cNvSpPr>
              <a:spLocks noChangeShapeType="1"/>
            </p:cNvSpPr>
            <p:nvPr/>
          </p:nvSpPr>
          <p:spPr bwMode="auto">
            <a:xfrm>
              <a:off x="1200" y="3264"/>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8" name="Text Box 7"/>
            <p:cNvSpPr txBox="1">
              <a:spLocks noChangeArrowheads="1"/>
            </p:cNvSpPr>
            <p:nvPr/>
          </p:nvSpPr>
          <p:spPr bwMode="auto">
            <a:xfrm>
              <a:off x="1488" y="3312"/>
              <a:ext cx="96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内部寄存器</a:t>
              </a:r>
            </a:p>
          </p:txBody>
        </p:sp>
      </p:grpSp>
      <p:grpSp>
        <p:nvGrpSpPr>
          <p:cNvPr id="9" name="Group 8"/>
          <p:cNvGrpSpPr>
            <a:grpSpLocks/>
          </p:cNvGrpSpPr>
          <p:nvPr/>
        </p:nvGrpSpPr>
        <p:grpSpPr bwMode="auto">
          <a:xfrm>
            <a:off x="4803775" y="4965700"/>
            <a:ext cx="2438400" cy="641350"/>
            <a:chOff x="3552" y="3120"/>
            <a:chExt cx="1536" cy="404"/>
          </a:xfrm>
        </p:grpSpPr>
        <p:sp>
          <p:nvSpPr>
            <p:cNvPr id="10" name="Line 9"/>
            <p:cNvSpPr>
              <a:spLocks noChangeShapeType="1"/>
            </p:cNvSpPr>
            <p:nvPr/>
          </p:nvSpPr>
          <p:spPr bwMode="auto">
            <a:xfrm>
              <a:off x="3552" y="3360"/>
              <a:ext cx="336"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1" name="Text Box 10"/>
            <p:cNvSpPr txBox="1">
              <a:spLocks noChangeArrowheads="1"/>
            </p:cNvSpPr>
            <p:nvPr/>
          </p:nvSpPr>
          <p:spPr bwMode="auto">
            <a:xfrm>
              <a:off x="3936" y="3120"/>
              <a:ext cx="1152" cy="404"/>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en-US" altLang="zh-CN" sz="2000" b="0">
                  <a:solidFill>
                    <a:srgbClr val="000000"/>
                  </a:solidFill>
                  <a:latin typeface="Times New Roman" panose="02020603050405020304" pitchFamily="18" charset="0"/>
                </a:rPr>
                <a:t>clk</a:t>
              </a:r>
              <a:r>
                <a:rPr kumimoji="1" lang="zh-CN" altLang="en-US" sz="2000" b="0">
                  <a:solidFill>
                    <a:srgbClr val="000000"/>
                  </a:solidFill>
                  <a:latin typeface="Times New Roman" panose="02020603050405020304" pitchFamily="18" charset="0"/>
                </a:rPr>
                <a:t>的上升沿触发同步运算</a:t>
              </a:r>
            </a:p>
          </p:txBody>
        </p:sp>
      </p:grpSp>
      <p:grpSp>
        <p:nvGrpSpPr>
          <p:cNvPr id="12" name="Group 11"/>
          <p:cNvGrpSpPr>
            <a:grpSpLocks/>
          </p:cNvGrpSpPr>
          <p:nvPr/>
        </p:nvGrpSpPr>
        <p:grpSpPr bwMode="auto">
          <a:xfrm>
            <a:off x="4384675" y="6165850"/>
            <a:ext cx="1981200" cy="412750"/>
            <a:chOff x="1200" y="3264"/>
            <a:chExt cx="1248" cy="260"/>
          </a:xfrm>
        </p:grpSpPr>
        <p:sp>
          <p:nvSpPr>
            <p:cNvPr id="13" name="Line 12"/>
            <p:cNvSpPr>
              <a:spLocks noChangeShapeType="1"/>
            </p:cNvSpPr>
            <p:nvPr/>
          </p:nvSpPr>
          <p:spPr bwMode="auto">
            <a:xfrm>
              <a:off x="1200" y="3264"/>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4" name="Text Box 13"/>
            <p:cNvSpPr txBox="1">
              <a:spLocks noChangeArrowheads="1"/>
            </p:cNvSpPr>
            <p:nvPr/>
          </p:nvSpPr>
          <p:spPr bwMode="auto">
            <a:xfrm>
              <a:off x="1488" y="3312"/>
              <a:ext cx="96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函数的调用</a:t>
              </a:r>
            </a:p>
          </p:txBody>
        </p:sp>
      </p:grpSp>
      <p:sp>
        <p:nvSpPr>
          <p:cNvPr id="15" name="Oval 14"/>
          <p:cNvSpPr>
            <a:spLocks noChangeArrowheads="1"/>
          </p:cNvSpPr>
          <p:nvPr/>
        </p:nvSpPr>
        <p:spPr bwMode="auto">
          <a:xfrm>
            <a:off x="2438400" y="3314700"/>
            <a:ext cx="1143000" cy="24765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15"/>
          <p:cNvSpPr>
            <a:spLocks noChangeArrowheads="1"/>
          </p:cNvSpPr>
          <p:nvPr/>
        </p:nvSpPr>
        <p:spPr bwMode="auto">
          <a:xfrm>
            <a:off x="3810000" y="5829300"/>
            <a:ext cx="1524000" cy="3429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AutoShape 16"/>
          <p:cNvSpPr>
            <a:spLocks noChangeArrowheads="1"/>
          </p:cNvSpPr>
          <p:nvPr/>
        </p:nvSpPr>
        <p:spPr bwMode="auto">
          <a:xfrm rot="21120300">
            <a:off x="5634038" y="2552700"/>
            <a:ext cx="3509962" cy="1441450"/>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a:defRPr/>
            </a:pPr>
            <a:r>
              <a:rPr kumimoji="1" lang="zh-CN" altLang="en-US" sz="2000">
                <a:solidFill>
                  <a:schemeClr val="tx1"/>
                </a:solidFill>
                <a:latin typeface="华文新魏" pitchFamily="2" charset="-122"/>
                <a:ea typeface="华文新魏" pitchFamily="2" charset="-122"/>
              </a:rPr>
              <a:t>函数名被赋予的值</a:t>
            </a:r>
          </a:p>
          <a:p>
            <a:pPr algn="ctr">
              <a:defRPr/>
            </a:pPr>
            <a:r>
              <a:rPr kumimoji="1" lang="zh-CN" altLang="en-US" sz="2000">
                <a:solidFill>
                  <a:schemeClr val="tx1"/>
                </a:solidFill>
                <a:latin typeface="华文新魏" pitchFamily="2" charset="-122"/>
                <a:ea typeface="华文新魏" pitchFamily="2" charset="-122"/>
              </a:rPr>
              <a:t>就是函数的返回值！</a:t>
            </a:r>
          </a:p>
        </p:txBody>
      </p:sp>
      <p:sp>
        <p:nvSpPr>
          <p:cNvPr id="18" name="AutoShape 17"/>
          <p:cNvSpPr>
            <a:spLocks/>
          </p:cNvSpPr>
          <p:nvPr/>
        </p:nvSpPr>
        <p:spPr bwMode="auto">
          <a:xfrm>
            <a:off x="1533525" y="2125663"/>
            <a:ext cx="271463" cy="1779587"/>
          </a:xfrm>
          <a:prstGeom prst="leftBrace">
            <a:avLst>
              <a:gd name="adj1" fmla="val 54630"/>
              <a:gd name="adj2" fmla="val 50000"/>
            </a:avLst>
          </a:prstGeom>
          <a:noFill/>
          <a:ln w="2222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Rectangle 18"/>
          <p:cNvSpPr>
            <a:spLocks noChangeArrowheads="1"/>
          </p:cNvSpPr>
          <p:nvPr/>
        </p:nvSpPr>
        <p:spPr bwMode="auto">
          <a:xfrm>
            <a:off x="127000" y="2773363"/>
            <a:ext cx="1409700" cy="457200"/>
          </a:xfrm>
          <a:prstGeom prst="rect">
            <a:avLst/>
          </a:prstGeom>
          <a:noFill/>
          <a:ln w="9525">
            <a:noFill/>
            <a:miter lim="800000"/>
            <a:headEnd/>
            <a:tailEnd/>
          </a:ln>
          <a:effectLst/>
        </p:spPr>
        <p:txBody>
          <a:bodyPr wrap="none" anchor="b">
            <a:spAutoFit/>
          </a:bodyPr>
          <a:lstStyle/>
          <a:p>
            <a:pPr>
              <a:defRPr/>
            </a:pPr>
            <a:r>
              <a:rPr kumimoji="1" lang="zh-CN" altLang="en-US" sz="2400">
                <a:solidFill>
                  <a:srgbClr val="006600"/>
                </a:solidFill>
                <a:effectLst>
                  <a:outerShdw blurRad="38100" dist="38100" dir="2700000" algn="tl">
                    <a:srgbClr val="C0C0C0"/>
                  </a:outerShdw>
                </a:effectLst>
                <a:latin typeface="宋体" pitchFamily="2" charset="-122"/>
              </a:rPr>
              <a:t>函数定义</a:t>
            </a:r>
          </a:p>
        </p:txBody>
      </p:sp>
      <mc:AlternateContent xmlns:mc="http://schemas.openxmlformats.org/markup-compatibility/2006" xmlns:p14="http://schemas.microsoft.com/office/powerpoint/2010/main">
        <mc:Choice Requires="p14">
          <p:contentPart p14:bwMode="auto" r:id="rId6">
            <p14:nvContentPartPr>
              <p14:cNvPr id="20" name="Ink 20"/>
              <p14:cNvContentPartPr>
                <a14:cpLocks xmlns:a14="http://schemas.microsoft.com/office/drawing/2010/main" noRot="1" noChangeAspect="1" noEditPoints="1" noChangeArrowheads="1" noChangeShapeType="1"/>
              </p14:cNvContentPartPr>
              <p14:nvPr/>
            </p14:nvContentPartPr>
            <p14:xfrm>
              <a:off x="8528050" y="2662238"/>
              <a:ext cx="88900" cy="106362"/>
            </p14:xfrm>
          </p:contentPart>
        </mc:Choice>
        <mc:Fallback xmlns="">
          <p:pic>
            <p:nvPicPr>
              <p:cNvPr id="20" name="Ink 20"/>
              <p:cNvPicPr>
                <a:picLocks noRot="1" noChangeAspect="1" noEditPoints="1" noChangeArrowheads="1" noChangeShapeType="1"/>
              </p:cNvPicPr>
              <p:nvPr/>
            </p:nvPicPr>
            <p:blipFill>
              <a:blip r:embed="rId7"/>
              <a:stretch>
                <a:fillRect/>
              </a:stretch>
            </p:blipFill>
            <p:spPr>
              <a:xfrm>
                <a:off x="8518692" y="2652864"/>
                <a:ext cx="107616" cy="12511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1"/>
              <p14:cNvContentPartPr>
                <a14:cpLocks xmlns:a14="http://schemas.microsoft.com/office/drawing/2010/main" noRot="1" noChangeAspect="1" noEditPoints="1" noChangeArrowheads="1" noChangeShapeType="1"/>
              </p14:cNvContentPartPr>
              <p14:nvPr/>
            </p14:nvContentPartPr>
            <p14:xfrm>
              <a:off x="1643063" y="2197100"/>
              <a:ext cx="223837" cy="1662113"/>
            </p14:xfrm>
          </p:contentPart>
        </mc:Choice>
        <mc:Fallback xmlns="">
          <p:pic>
            <p:nvPicPr>
              <p:cNvPr id="21" name="Ink 21"/>
              <p:cNvPicPr>
                <a:picLocks noRot="1" noChangeAspect="1" noEditPoints="1" noChangeArrowheads="1" noChangeShapeType="1"/>
              </p:cNvPicPr>
              <p:nvPr/>
            </p:nvPicPr>
            <p:blipFill>
              <a:blip r:embed="rId9"/>
              <a:stretch>
                <a:fillRect/>
              </a:stretch>
            </p:blipFill>
            <p:spPr>
              <a:xfrm>
                <a:off x="1633706" y="2187740"/>
                <a:ext cx="242550" cy="1680833"/>
              </a:xfrm>
              <a:prstGeom prst="rect">
                <a:avLst/>
              </a:prstGeom>
            </p:spPr>
          </p:pic>
        </mc:Fallback>
      </mc:AlternateContent>
    </p:spTree>
    <p:extLst>
      <p:ext uri="{BB962C8B-B14F-4D97-AF65-F5344CB8AC3E}">
        <p14:creationId xmlns:p14="http://schemas.microsoft.com/office/powerpoint/2010/main" val="34513250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outHorizontal)">
                                      <p:cBhvr>
                                        <p:cTn id="18" dur="500"/>
                                        <p:tgtEl>
                                          <p:spTgt spid="18"/>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5" grpId="0" animBg="1"/>
      <p:bldP spid="16" grpId="0" animBg="1"/>
      <p:bldP spid="17" grpId="0" animBg="1" autoUpdateAnimBg="0"/>
      <p:bldP spid="18" grpId="0" animBg="1"/>
      <p:bldP spid="19"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9" name="Object 2"/>
          <p:cNvGraphicFramePr>
            <a:graphicFrameLocks noChangeAspect="1"/>
          </p:cNvGraphicFramePr>
          <p:nvPr/>
        </p:nvGraphicFramePr>
        <p:xfrm>
          <a:off x="1238250" y="1066800"/>
          <a:ext cx="6686550" cy="5638800"/>
        </p:xfrm>
        <a:graphic>
          <a:graphicData uri="http://schemas.openxmlformats.org/presentationml/2006/ole">
            <mc:AlternateContent xmlns:mc="http://schemas.openxmlformats.org/markup-compatibility/2006">
              <mc:Choice xmlns:v="urn:schemas-microsoft-com:vml" Requires="v">
                <p:oleObj spid="_x0000_s17409" name="BMP 图象" r:id="rId4" imgW="5904762" imgH="4285714" progId="Paint.Picture">
                  <p:embed/>
                </p:oleObj>
              </mc:Choice>
              <mc:Fallback>
                <p:oleObj name="BMP 图象" r:id="rId4" imgW="5904762" imgH="4285714" progId="Paint.Picture">
                  <p:embed/>
                  <p:pic>
                    <p:nvPicPr>
                      <p:cNvPr id="6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1066800"/>
                        <a:ext cx="668655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p:cNvSpPr>
            <a:spLocks noChangeArrowheads="1"/>
          </p:cNvSpPr>
          <p:nvPr/>
        </p:nvSpPr>
        <p:spPr bwMode="auto">
          <a:xfrm>
            <a:off x="4495800" y="1524000"/>
            <a:ext cx="304800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tryfunct.v</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的测试模块</a:t>
            </a:r>
          </a:p>
        </p:txBody>
      </p:sp>
      <p:sp>
        <p:nvSpPr>
          <p:cNvPr id="11" name="AutoShape 6"/>
          <p:cNvSpPr>
            <a:spLocks noChangeArrowheads="1"/>
          </p:cNvSpPr>
          <p:nvPr/>
        </p:nvSpPr>
        <p:spPr bwMode="auto">
          <a:xfrm>
            <a:off x="6497638" y="5530850"/>
            <a:ext cx="2095500" cy="457200"/>
          </a:xfrm>
          <a:prstGeom prst="wedgeRoundRectCallout">
            <a:avLst>
              <a:gd name="adj1" fmla="val -64546"/>
              <a:gd name="adj2" fmla="val 63194"/>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200">
                <a:solidFill>
                  <a:srgbClr val="FF0066"/>
                </a:solidFill>
                <a:latin typeface="华文新魏" panose="02010800040101010101" pitchFamily="2" charset="-122"/>
                <a:ea typeface="华文新魏" panose="02010800040101010101" pitchFamily="2" charset="-122"/>
              </a:rPr>
              <a:t>模块元件例化</a:t>
            </a:r>
            <a:endParaRPr lang="zh-CN" altLang="en-US" sz="2000" b="0">
              <a:solidFill>
                <a:srgbClr val="000000"/>
              </a:solidFill>
              <a:latin typeface="宋体" panose="02010600030101010101" pitchFamily="2" charset="-122"/>
            </a:endParaRPr>
          </a:p>
        </p:txBody>
      </p:sp>
      <p:sp>
        <p:nvSpPr>
          <p:cNvPr id="12" name="AutoShape 7"/>
          <p:cNvSpPr>
            <a:spLocks noChangeArrowheads="1"/>
          </p:cNvSpPr>
          <p:nvPr/>
        </p:nvSpPr>
        <p:spPr bwMode="auto">
          <a:xfrm>
            <a:off x="4497388" y="3092450"/>
            <a:ext cx="1847850" cy="1047750"/>
          </a:xfrm>
          <a:prstGeom prst="wedgeRoundRectCallout">
            <a:avLst>
              <a:gd name="adj1" fmla="val -66495"/>
              <a:gd name="adj2" fmla="val 55759"/>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00"/>
                </a:solidFill>
                <a:latin typeface="方正姚体" panose="02010601030101010101" pitchFamily="2" charset="-122"/>
                <a:ea typeface="方正姚体" panose="02010601030101010101" pitchFamily="2" charset="-122"/>
              </a:rPr>
              <a:t>对各变量进行初始化，并生成激励波形</a:t>
            </a:r>
          </a:p>
        </p:txBody>
      </p:sp>
      <p:sp>
        <p:nvSpPr>
          <p:cNvPr id="13" name="AutoShape 8"/>
          <p:cNvSpPr>
            <a:spLocks/>
          </p:cNvSpPr>
          <p:nvPr/>
        </p:nvSpPr>
        <p:spPr bwMode="auto">
          <a:xfrm>
            <a:off x="3829050" y="3067050"/>
            <a:ext cx="266700" cy="2228850"/>
          </a:xfrm>
          <a:prstGeom prst="rightBrace">
            <a:avLst>
              <a:gd name="adj1" fmla="val 69643"/>
              <a:gd name="adj2" fmla="val 50000"/>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4" name="AutoShape 9"/>
          <p:cNvSpPr>
            <a:spLocks noChangeArrowheads="1"/>
          </p:cNvSpPr>
          <p:nvPr/>
        </p:nvSpPr>
        <p:spPr bwMode="auto">
          <a:xfrm>
            <a:off x="4249738" y="5111750"/>
            <a:ext cx="1885950" cy="457200"/>
          </a:xfrm>
          <a:prstGeom prst="wedgeRoundRectCallout">
            <a:avLst>
              <a:gd name="adj1" fmla="val -66162"/>
              <a:gd name="adj2" fmla="val 63194"/>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00"/>
                </a:solidFill>
                <a:latin typeface="方正姚体" panose="02010601030101010101" pitchFamily="2" charset="-122"/>
                <a:ea typeface="方正姚体" panose="02010601030101010101" pitchFamily="2" charset="-122"/>
              </a:rPr>
              <a:t>产生时钟波形</a:t>
            </a:r>
          </a:p>
        </p:txBody>
      </p:sp>
    </p:spTree>
    <p:extLst>
      <p:ext uri="{BB962C8B-B14F-4D97-AF65-F5344CB8AC3E}">
        <p14:creationId xmlns:p14="http://schemas.microsoft.com/office/powerpoint/2010/main" val="5344877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outHorizontal)">
                                      <p:cBhvr>
                                        <p:cTn id="13" dur="500"/>
                                        <p:tgtEl>
                                          <p:spTgt spid="1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autoUpdateAnimBg="0"/>
      <p:bldP spid="13" grpId="0" animBg="1"/>
      <p:bldP spid="14"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8" name="Object 9"/>
          <p:cNvGraphicFramePr>
            <a:graphicFrameLocks noChangeAspect="1"/>
          </p:cNvGraphicFramePr>
          <p:nvPr/>
        </p:nvGraphicFramePr>
        <p:xfrm>
          <a:off x="346075" y="1706563"/>
          <a:ext cx="8515350" cy="3803650"/>
        </p:xfrm>
        <a:graphic>
          <a:graphicData uri="http://schemas.openxmlformats.org/presentationml/2006/ole">
            <mc:AlternateContent xmlns:mc="http://schemas.openxmlformats.org/markup-compatibility/2006">
              <mc:Choice xmlns:v="urn:schemas-microsoft-com:vml" Requires="v">
                <p:oleObj spid="_x0000_s18433" name="位图图像" r:id="rId4" imgW="5563377" imgH="2486372" progId="Paint.Picture">
                  <p:embed/>
                </p:oleObj>
              </mc:Choice>
              <mc:Fallback>
                <p:oleObj name="位图图像" r:id="rId4" imgW="5563377" imgH="2486372" progId="Paint.Picture">
                  <p:embed/>
                  <p:pic>
                    <p:nvPicPr>
                      <p:cNvPr id="717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75" y="1706563"/>
                        <a:ext cx="8515350"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4"/>
          <p:cNvSpPr>
            <a:spLocks noChangeArrowheads="1"/>
          </p:cNvSpPr>
          <p:nvPr/>
        </p:nvSpPr>
        <p:spPr bwMode="auto">
          <a:xfrm>
            <a:off x="1571625" y="1071563"/>
            <a:ext cx="609600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tryfuncttop.v</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的仿真波形</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用</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Modelsim</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编译、仿真</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sp>
        <p:nvSpPr>
          <p:cNvPr id="10" name="Rectangle 6"/>
          <p:cNvSpPr>
            <a:spLocks noChangeArrowheads="1"/>
          </p:cNvSpPr>
          <p:nvPr/>
        </p:nvSpPr>
        <p:spPr bwMode="auto">
          <a:xfrm>
            <a:off x="1963738" y="5848350"/>
            <a:ext cx="5330825" cy="503238"/>
          </a:xfrm>
          <a:prstGeom prst="rect">
            <a:avLst/>
          </a:prstGeom>
          <a:solidFill>
            <a:srgbClr val="FFFFDD"/>
          </a:solidFill>
          <a:ln w="9525">
            <a:solidFill>
              <a:srgbClr val="000000"/>
            </a:solidFill>
            <a:miter lim="800000"/>
            <a:headEnd/>
            <a:tailEnd/>
          </a:ln>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的</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阶乘</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 n</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(n-2)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11" name="Oval 7"/>
          <p:cNvSpPr>
            <a:spLocks noChangeArrowheads="1"/>
          </p:cNvSpPr>
          <p:nvPr/>
        </p:nvSpPr>
        <p:spPr bwMode="auto">
          <a:xfrm>
            <a:off x="6608763" y="3244850"/>
            <a:ext cx="550862" cy="768350"/>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2" name="AutoShape 8"/>
          <p:cNvSpPr>
            <a:spLocks noChangeArrowheads="1"/>
          </p:cNvSpPr>
          <p:nvPr/>
        </p:nvSpPr>
        <p:spPr bwMode="auto">
          <a:xfrm>
            <a:off x="4618038" y="4168775"/>
            <a:ext cx="1676400" cy="1182688"/>
          </a:xfrm>
          <a:prstGeom prst="wedgeRoundRectCallout">
            <a:avLst>
              <a:gd name="adj1" fmla="val 78218"/>
              <a:gd name="adj2" fmla="val -66241"/>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2400">
                <a:solidFill>
                  <a:srgbClr val="000000"/>
                </a:solidFill>
                <a:latin typeface="仿宋_GB2312" panose="02010609030101010101" pitchFamily="49" charset="-122"/>
                <a:ea typeface="仿宋_GB2312" panose="02010609030101010101" pitchFamily="49" charset="-122"/>
              </a:rPr>
              <a:t>5</a:t>
            </a:r>
            <a:r>
              <a:rPr lang="zh-CN" altLang="en-US" sz="2400">
                <a:solidFill>
                  <a:srgbClr val="000000"/>
                </a:solidFill>
                <a:latin typeface="仿宋_GB2312" panose="02010609030101010101" pitchFamily="49" charset="-122"/>
                <a:ea typeface="仿宋_GB2312" panose="02010609030101010101" pitchFamily="49" charset="-122"/>
              </a:rPr>
              <a:t>的</a:t>
            </a:r>
            <a:r>
              <a:rPr lang="zh-CN" altLang="en-US" sz="2400">
                <a:solidFill>
                  <a:srgbClr val="000000"/>
                </a:solidFill>
                <a:latin typeface="宋体" panose="02010600030101010101" pitchFamily="2" charset="-122"/>
              </a:rPr>
              <a:t>阶乘</a:t>
            </a:r>
            <a:r>
              <a:rPr lang="en-US" altLang="zh-CN" sz="2400">
                <a:solidFill>
                  <a:srgbClr val="000000"/>
                </a:solidFill>
                <a:latin typeface="仿宋_GB2312" panose="02010609030101010101" pitchFamily="49" charset="-122"/>
                <a:ea typeface="仿宋_GB2312" panose="02010609030101010101" pitchFamily="49" charset="-122"/>
              </a:rPr>
              <a:t>5!=5x4x3x2x1=120</a:t>
            </a:r>
          </a:p>
        </p:txBody>
      </p:sp>
    </p:spTree>
    <p:extLst>
      <p:ext uri="{BB962C8B-B14F-4D97-AF65-F5344CB8AC3E}">
        <p14:creationId xmlns:p14="http://schemas.microsoft.com/office/powerpoint/2010/main" val="29496585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p:bldP spid="12" grpId="0" animBg="1"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5" name="Group 89"/>
          <p:cNvGraphicFramePr>
            <a:graphicFrameLocks noGrp="1"/>
          </p:cNvGraphicFramePr>
          <p:nvPr/>
        </p:nvGraphicFramePr>
        <p:xfrm>
          <a:off x="795338" y="2154238"/>
          <a:ext cx="7620000" cy="3802535"/>
        </p:xfrm>
        <a:graphic>
          <a:graphicData uri="http://schemas.openxmlformats.org/drawingml/2006/table">
            <a:tbl>
              <a:tblPr/>
              <a:tblGrid>
                <a:gridCol w="1620837">
                  <a:extLst>
                    <a:ext uri="{9D8B030D-6E8A-4147-A177-3AD203B41FA5}">
                      <a16:colId xmlns:a16="http://schemas.microsoft.com/office/drawing/2014/main" val="20000"/>
                    </a:ext>
                  </a:extLst>
                </a:gridCol>
                <a:gridCol w="2593975">
                  <a:extLst>
                    <a:ext uri="{9D8B030D-6E8A-4147-A177-3AD203B41FA5}">
                      <a16:colId xmlns:a16="http://schemas.microsoft.com/office/drawing/2014/main" val="20001"/>
                    </a:ext>
                  </a:extLst>
                </a:gridCol>
                <a:gridCol w="3405188">
                  <a:extLst>
                    <a:ext uri="{9D8B030D-6E8A-4147-A177-3AD203B41FA5}">
                      <a16:colId xmlns:a16="http://schemas.microsoft.com/office/drawing/2014/main" val="20002"/>
                    </a:ext>
                  </a:extLst>
                </a:gridCol>
              </a:tblGrid>
              <a:tr h="37458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ahoma" pitchFamily="34" charset="0"/>
                        <a:ea typeface="宋体" pitchFamily="2" charset="-122"/>
                      </a:endParaRP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任务（</a:t>
                      </a:r>
                      <a:r>
                        <a:rPr kumimoji="1" lang="en-US" altLang="zh-CN" sz="2000" b="1" i="0" u="none" strike="noStrike" cap="none" normalizeH="0" baseline="0">
                          <a:ln>
                            <a:noFill/>
                          </a:ln>
                          <a:solidFill>
                            <a:schemeClr val="tx1"/>
                          </a:solidFill>
                          <a:effectLst/>
                          <a:latin typeface="Tahoma" pitchFamily="34" charset="0"/>
                          <a:ea typeface="宋体" pitchFamily="2" charset="-122"/>
                        </a:rPr>
                        <a:t>task </a:t>
                      </a:r>
                      <a:r>
                        <a:rPr kumimoji="1" lang="zh-CN" altLang="en-US" sz="2000" b="1" i="0" u="none" strike="noStrike" cap="none" normalizeH="0" baseline="0">
                          <a:ln>
                            <a:noFill/>
                          </a:ln>
                          <a:solidFill>
                            <a:schemeClr val="tx1"/>
                          </a:solidFill>
                          <a:effectLst/>
                          <a:latin typeface="Tahoma" pitchFamily="34" charset="0"/>
                          <a:ea typeface="宋体" pitchFamily="2" charset="-122"/>
                        </a:rPr>
                        <a:t>）</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函数（</a:t>
                      </a:r>
                      <a:r>
                        <a:rPr kumimoji="1" lang="en-US" altLang="zh-CN" sz="2000" b="1" i="0" u="none" strike="noStrike" cap="none" normalizeH="0" baseline="0">
                          <a:ln>
                            <a:noFill/>
                          </a:ln>
                          <a:solidFill>
                            <a:schemeClr val="tx1"/>
                          </a:solidFill>
                          <a:effectLst/>
                          <a:latin typeface="Tahoma" pitchFamily="34" charset="0"/>
                          <a:ea typeface="宋体" pitchFamily="2" charset="-122"/>
                        </a:rPr>
                        <a:t>function)</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28575"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6402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目的或用途</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可计算</a:t>
                      </a:r>
                      <a:r>
                        <a:rPr kumimoji="1" lang="zh-CN" altLang="en-US" sz="2000" b="1" i="0" u="none" strike="noStrike" cap="none" normalizeH="0" baseline="0">
                          <a:ln>
                            <a:noFill/>
                          </a:ln>
                          <a:solidFill>
                            <a:schemeClr val="hlink"/>
                          </a:solidFill>
                          <a:effectLst/>
                          <a:latin typeface="Tahoma" pitchFamily="34" charset="0"/>
                          <a:ea typeface="宋体" pitchFamily="2" charset="-122"/>
                        </a:rPr>
                        <a:t>多个</a:t>
                      </a:r>
                      <a:r>
                        <a:rPr kumimoji="1" lang="zh-CN" altLang="en-US" sz="2000" b="0" i="0" u="none" strike="noStrike" cap="none" normalizeH="0" baseline="0">
                          <a:ln>
                            <a:noFill/>
                          </a:ln>
                          <a:solidFill>
                            <a:schemeClr val="tx1"/>
                          </a:solidFill>
                          <a:effectLst/>
                          <a:latin typeface="Tahoma" pitchFamily="34" charset="0"/>
                          <a:ea typeface="宋体" pitchFamily="2" charset="-122"/>
                        </a:rPr>
                        <a:t>结果值</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通过返回</a:t>
                      </a:r>
                      <a:r>
                        <a:rPr kumimoji="1" lang="zh-CN" altLang="en-US" sz="2000" b="1" i="0" u="none" strike="noStrike" cap="none" normalizeH="0" baseline="0">
                          <a:ln>
                            <a:noFill/>
                          </a:ln>
                          <a:solidFill>
                            <a:schemeClr val="hlink"/>
                          </a:solidFill>
                          <a:effectLst/>
                          <a:latin typeface="Tahoma" pitchFamily="34" charset="0"/>
                          <a:ea typeface="宋体" pitchFamily="2" charset="-122"/>
                        </a:rPr>
                        <a:t>一个</a:t>
                      </a:r>
                      <a:r>
                        <a:rPr kumimoji="1" lang="zh-CN" altLang="en-US" sz="2000" b="0" i="0" u="none" strike="noStrike" cap="none" normalizeH="0" baseline="0">
                          <a:ln>
                            <a:noFill/>
                          </a:ln>
                          <a:solidFill>
                            <a:schemeClr val="tx1"/>
                          </a:solidFill>
                          <a:effectLst/>
                          <a:latin typeface="Tahoma" pitchFamily="34" charset="0"/>
                          <a:ea typeface="宋体" pitchFamily="2" charset="-122"/>
                        </a:rPr>
                        <a:t>值，来响应输入信号</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6402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输入与输出</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可为各种类型（包括</a:t>
                      </a:r>
                      <a:r>
                        <a:rPr kumimoji="1" lang="en-US" altLang="zh-CN" sz="2000" b="0" i="0" u="none" strike="noStrike" cap="none" normalizeH="0" baseline="0">
                          <a:ln>
                            <a:noFill/>
                          </a:ln>
                          <a:solidFill>
                            <a:schemeClr val="tx1"/>
                          </a:solidFill>
                          <a:effectLst/>
                          <a:latin typeface="Tahoma" pitchFamily="34" charset="0"/>
                          <a:ea typeface="宋体" pitchFamily="2" charset="-122"/>
                        </a:rPr>
                        <a:t>inout</a:t>
                      </a:r>
                      <a:r>
                        <a:rPr kumimoji="1" lang="zh-CN" altLang="en-US" sz="2000" b="0" i="0" u="none" strike="noStrike" cap="none" normalizeH="0" baseline="0">
                          <a:ln>
                            <a:noFill/>
                          </a:ln>
                          <a:solidFill>
                            <a:schemeClr val="tx1"/>
                          </a:solidFill>
                          <a:effectLst/>
                          <a:latin typeface="Tahoma" pitchFamily="34" charset="0"/>
                          <a:ea typeface="宋体" pitchFamily="2" charset="-122"/>
                        </a:rPr>
                        <a:t>型）</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至少有一个输入变量，但不能有任何</a:t>
                      </a:r>
                      <a:r>
                        <a:rPr kumimoji="1" lang="en-US" altLang="zh-CN" sz="2000" b="0" i="0" u="none" strike="noStrike" cap="none" normalizeH="0" baseline="0">
                          <a:ln>
                            <a:noFill/>
                          </a:ln>
                          <a:solidFill>
                            <a:schemeClr val="tx1"/>
                          </a:solidFill>
                          <a:effectLst/>
                          <a:latin typeface="Tahoma" pitchFamily="34" charset="0"/>
                          <a:ea typeface="宋体" pitchFamily="2" charset="-122"/>
                        </a:rPr>
                        <a:t>output</a:t>
                      </a:r>
                      <a:r>
                        <a:rPr kumimoji="1" lang="zh-CN" altLang="en-US" sz="2000" b="0" i="0" u="none" strike="noStrike" cap="none" normalizeH="0" baseline="0">
                          <a:ln>
                            <a:noFill/>
                          </a:ln>
                          <a:solidFill>
                            <a:schemeClr val="tx1"/>
                          </a:solidFill>
                          <a:effectLst/>
                          <a:latin typeface="Tahoma" pitchFamily="34" charset="0"/>
                          <a:ea typeface="宋体" pitchFamily="2" charset="-122"/>
                        </a:rPr>
                        <a:t>或</a:t>
                      </a:r>
                      <a:r>
                        <a:rPr kumimoji="1" lang="en-US" altLang="zh-CN" sz="2000" b="0" i="0" u="none" strike="noStrike" cap="none" normalizeH="0" baseline="0">
                          <a:ln>
                            <a:noFill/>
                          </a:ln>
                          <a:solidFill>
                            <a:schemeClr val="tx1"/>
                          </a:solidFill>
                          <a:effectLst/>
                          <a:latin typeface="Tahoma" pitchFamily="34" charset="0"/>
                          <a:ea typeface="宋体" pitchFamily="2" charset="-122"/>
                        </a:rPr>
                        <a:t>inout</a:t>
                      </a:r>
                      <a:r>
                        <a:rPr kumimoji="1" lang="zh-CN" altLang="en-US" sz="2000" b="0" i="0" u="none" strike="noStrike" cap="none" normalizeH="0" baseline="0">
                          <a:ln>
                            <a:noFill/>
                          </a:ln>
                          <a:solidFill>
                            <a:schemeClr val="tx1"/>
                          </a:solidFill>
                          <a:effectLst/>
                          <a:latin typeface="Tahoma" pitchFamily="34" charset="0"/>
                          <a:ea typeface="宋体" pitchFamily="2" charset="-122"/>
                        </a:rPr>
                        <a:t>型变量</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2"/>
                  </a:ext>
                </a:extLst>
              </a:tr>
              <a:tr h="94496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被调用</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只可在</a:t>
                      </a:r>
                      <a:r>
                        <a:rPr kumimoji="1" lang="zh-CN" altLang="en-US" sz="2000" b="1" i="0" u="none" strike="noStrike" cap="none" normalizeH="0" baseline="0">
                          <a:ln>
                            <a:noFill/>
                          </a:ln>
                          <a:solidFill>
                            <a:schemeClr val="hlink"/>
                          </a:solidFill>
                          <a:effectLst/>
                          <a:latin typeface="Tahoma" pitchFamily="34" charset="0"/>
                          <a:ea typeface="宋体" pitchFamily="2" charset="-122"/>
                        </a:rPr>
                        <a:t>过程</a:t>
                      </a:r>
                      <a:r>
                        <a:rPr kumimoji="1" lang="zh-CN" altLang="en-US" sz="2000" b="0" i="0" u="none" strike="noStrike" cap="none" normalizeH="0" baseline="0">
                          <a:ln>
                            <a:noFill/>
                          </a:ln>
                          <a:solidFill>
                            <a:schemeClr val="tx1"/>
                          </a:solidFill>
                          <a:effectLst/>
                          <a:latin typeface="Tahoma" pitchFamily="34" charset="0"/>
                          <a:ea typeface="宋体" pitchFamily="2" charset="-122"/>
                        </a:rPr>
                        <a:t>赋值语句中调用，不能在连续赋值语句中调用</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可作为表达式中的一个操作数来调用，在</a:t>
                      </a:r>
                      <a:r>
                        <a:rPr kumimoji="1" lang="zh-CN" altLang="en-US" sz="2000" b="1" i="0" u="none" strike="noStrike" cap="none" normalizeH="0" baseline="0">
                          <a:ln>
                            <a:noFill/>
                          </a:ln>
                          <a:solidFill>
                            <a:schemeClr val="hlink"/>
                          </a:solidFill>
                          <a:effectLst/>
                          <a:latin typeface="Tahoma" pitchFamily="34" charset="0"/>
                          <a:ea typeface="宋体" pitchFamily="2" charset="-122"/>
                        </a:rPr>
                        <a:t>过程</a:t>
                      </a:r>
                      <a:r>
                        <a:rPr kumimoji="1" lang="zh-CN" altLang="en-US" sz="2000" b="0" i="0" u="none" strike="noStrike" cap="none" normalizeH="0" baseline="0">
                          <a:ln>
                            <a:noFill/>
                          </a:ln>
                          <a:solidFill>
                            <a:schemeClr val="tx1"/>
                          </a:solidFill>
                          <a:effectLst/>
                          <a:latin typeface="Tahoma" pitchFamily="34" charset="0"/>
                          <a:ea typeface="宋体" pitchFamily="2" charset="-122"/>
                        </a:rPr>
                        <a:t>赋值和</a:t>
                      </a:r>
                      <a:r>
                        <a:rPr kumimoji="1" lang="zh-CN" altLang="en-US" sz="2000" b="1" i="0" u="none" strike="noStrike" cap="none" normalizeH="0" baseline="0">
                          <a:ln>
                            <a:noFill/>
                          </a:ln>
                          <a:solidFill>
                            <a:schemeClr val="hlink"/>
                          </a:solidFill>
                          <a:effectLst/>
                          <a:latin typeface="Tahoma" pitchFamily="34" charset="0"/>
                          <a:ea typeface="宋体" pitchFamily="2" charset="-122"/>
                        </a:rPr>
                        <a:t>连续</a:t>
                      </a:r>
                      <a:r>
                        <a:rPr kumimoji="1" lang="zh-CN" altLang="en-US" sz="2000" b="0" i="0" u="none" strike="noStrike" cap="none" normalizeH="0" baseline="0">
                          <a:ln>
                            <a:noFill/>
                          </a:ln>
                          <a:solidFill>
                            <a:schemeClr val="tx1"/>
                          </a:solidFill>
                          <a:effectLst/>
                          <a:latin typeface="Tahoma" pitchFamily="34" charset="0"/>
                          <a:ea typeface="宋体" pitchFamily="2" charset="-122"/>
                        </a:rPr>
                        <a:t>赋值语句中均可调用</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3"/>
                  </a:ext>
                </a:extLst>
              </a:tr>
              <a:tr h="6402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调用其他任务和函数</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任务可调用其他</a:t>
                      </a:r>
                      <a:r>
                        <a:rPr kumimoji="1" lang="zh-CN" altLang="en-US" sz="2000" b="1" i="0" u="none" strike="noStrike" cap="none" normalizeH="0" baseline="0">
                          <a:ln>
                            <a:noFill/>
                          </a:ln>
                          <a:solidFill>
                            <a:schemeClr val="hlink"/>
                          </a:solidFill>
                          <a:effectLst/>
                          <a:latin typeface="Tahoma" pitchFamily="34" charset="0"/>
                          <a:ea typeface="宋体" pitchFamily="2" charset="-122"/>
                        </a:rPr>
                        <a:t>任务</a:t>
                      </a:r>
                      <a:r>
                        <a:rPr kumimoji="1" lang="zh-CN" altLang="en-US" sz="2000" b="0" i="0" u="none" strike="noStrike" cap="none" normalizeH="0" baseline="0">
                          <a:ln>
                            <a:noFill/>
                          </a:ln>
                          <a:solidFill>
                            <a:schemeClr val="tx1"/>
                          </a:solidFill>
                          <a:effectLst/>
                          <a:latin typeface="Tahoma" pitchFamily="34" charset="0"/>
                          <a:ea typeface="宋体" pitchFamily="2" charset="-122"/>
                        </a:rPr>
                        <a:t>和</a:t>
                      </a:r>
                      <a:r>
                        <a:rPr kumimoji="1" lang="zh-CN" altLang="en-US" sz="2000" b="1" i="0" u="none" strike="noStrike" cap="none" normalizeH="0" baseline="0">
                          <a:ln>
                            <a:noFill/>
                          </a:ln>
                          <a:solidFill>
                            <a:schemeClr val="hlink"/>
                          </a:solidFill>
                          <a:effectLst/>
                          <a:latin typeface="Tahoma" pitchFamily="34" charset="0"/>
                          <a:ea typeface="宋体" pitchFamily="2" charset="-122"/>
                        </a:rPr>
                        <a:t>函数</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函数可调用其他函数，但不可调用其他任务</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4"/>
                  </a:ext>
                </a:extLst>
              </a:tr>
              <a:tr h="561878">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返回值</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不向表达式返回值</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向调用它的表达式返回一个值</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CF0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5"/>
                  </a:ext>
                </a:extLst>
              </a:tr>
            </a:tbl>
          </a:graphicData>
        </a:graphic>
      </p:graphicFrame>
      <p:sp>
        <p:nvSpPr>
          <p:cNvPr id="6" name="Rectangle 33"/>
          <p:cNvSpPr>
            <a:spLocks noChangeArrowheads="1"/>
          </p:cNvSpPr>
          <p:nvPr/>
        </p:nvSpPr>
        <p:spPr bwMode="auto">
          <a:xfrm>
            <a:off x="2720975" y="1495425"/>
            <a:ext cx="377825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400">
                <a:solidFill>
                  <a:srgbClr val="000000"/>
                </a:solidFill>
                <a:latin typeface="华文楷体" panose="02010600040101010101" pitchFamily="2" charset="-122"/>
                <a:ea typeface="华文楷体" panose="02010600040101010101" pitchFamily="2" charset="-122"/>
              </a:rPr>
              <a:t>任务与函数的区别</a:t>
            </a:r>
          </a:p>
        </p:txBody>
      </p:sp>
    </p:spTree>
    <p:extLst>
      <p:ext uri="{BB962C8B-B14F-4D97-AF65-F5344CB8AC3E}">
        <p14:creationId xmlns:p14="http://schemas.microsoft.com/office/powerpoint/2010/main" val="7667164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0" y="2516187"/>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有限状态机</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1194416"/>
      </p:ext>
    </p:extLst>
  </p:cSld>
  <p:clrMapOvr>
    <a:masterClrMapping/>
  </p:clrMapOvr>
  <p:transition spd="slow">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同步状态机的结构</a:t>
            </a:r>
          </a:p>
        </p:txBody>
      </p:sp>
      <p:sp>
        <p:nvSpPr>
          <p:cNvPr id="7"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808E2F-9F07-403D-8C6C-E962E940DD66}"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145</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8" name="Rectangle 3"/>
          <p:cNvSpPr txBox="1">
            <a:spLocks noChangeArrowheads="1"/>
          </p:cNvSpPr>
          <p:nvPr/>
        </p:nvSpPr>
        <p:spPr bwMode="auto">
          <a:xfrm>
            <a:off x="424544" y="2253343"/>
            <a:ext cx="8066313"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None/>
              <a:tabLst/>
              <a:defRPr/>
            </a:pPr>
            <a:r>
              <a:rPr kumimoji="1" lang="en-US" altLang="zh-CN" sz="2800" b="1" i="0" u="none" strike="noStrike" kern="0" cap="none" spc="0" normalizeH="0" baseline="0" noProof="0" dirty="0">
                <a:ln>
                  <a:noFill/>
                </a:ln>
                <a:solidFill>
                  <a:srgbClr val="0000FF"/>
                </a:solidFill>
                <a:effectLst/>
                <a:uLnTx/>
                <a:uFillTx/>
                <a:latin typeface="Tahoma"/>
                <a:ea typeface="宋体"/>
                <a:cs typeface="+mn-cs"/>
              </a:rPr>
              <a:t>2.</a:t>
            </a:r>
            <a:r>
              <a:rPr kumimoji="1" lang="zh-CN" altLang="en-US" sz="2800" b="1" i="0" u="none" strike="noStrike" kern="0" cap="none" spc="0" normalizeH="0" baseline="0" noProof="0" dirty="0">
                <a:ln>
                  <a:noFill/>
                </a:ln>
                <a:solidFill>
                  <a:srgbClr val="0000FF"/>
                </a:solidFill>
                <a:effectLst/>
                <a:uLnTx/>
                <a:uFillTx/>
                <a:latin typeface="Tahoma"/>
                <a:ea typeface="宋体"/>
                <a:cs typeface="+mn-cs"/>
              </a:rPr>
              <a:t>同步状态机的结构：</a:t>
            </a:r>
            <a:endParaRPr kumimoji="1" lang="en-US" altLang="zh-CN" sz="2800" b="1" i="0" u="none" strike="noStrike" kern="0" cap="none" spc="0" normalizeH="0" baseline="0" noProof="0" dirty="0">
              <a:ln>
                <a:noFill/>
              </a:ln>
              <a:solidFill>
                <a:srgbClr val="0000FF"/>
              </a:solidFill>
              <a:effectLst/>
              <a:uLnTx/>
              <a:uFillTx/>
              <a:latin typeface="Tahoma"/>
              <a:ea typeface="宋体"/>
              <a:cs typeface="+mn-cs"/>
            </a:endParaRPr>
          </a:p>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Char char="§"/>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由状态寄存器（触发器）作为状态记忆部件（常用正跳边沿触发的</a:t>
            </a: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D</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触发器</a:t>
            </a: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a:t>
            </a:r>
          </a:p>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Char char="§"/>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仅当触发信号到达时刻才可能发生状态改变</a:t>
            </a:r>
          </a:p>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Char char="§"/>
              <a:tabLst/>
              <a:defRPr/>
            </a:pP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n</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个触发器最多有2</a:t>
            </a:r>
            <a:r>
              <a:rPr kumimoji="1" lang="en-US" altLang="zh-CN" sz="2400" b="1" i="0" u="none" strike="noStrike" kern="0" cap="none" spc="0" normalizeH="0" baseline="30000" noProof="0" dirty="0">
                <a:ln>
                  <a:noFill/>
                </a:ln>
                <a:solidFill>
                  <a:srgbClr val="000000"/>
                </a:solidFill>
                <a:effectLst/>
                <a:uLnTx/>
                <a:uFillTx/>
                <a:latin typeface="Tahoma"/>
                <a:ea typeface="宋体"/>
                <a:cs typeface="+mn-cs"/>
              </a:rPr>
              <a:t>n</a:t>
            </a: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个状态</a:t>
            </a:r>
          </a:p>
        </p:txBody>
      </p:sp>
      <p:sp>
        <p:nvSpPr>
          <p:cNvPr id="9" name="Rectangle 5"/>
          <p:cNvSpPr>
            <a:spLocks noChangeArrowheads="1"/>
          </p:cNvSpPr>
          <p:nvPr/>
        </p:nvSpPr>
        <p:spPr bwMode="auto">
          <a:xfrm>
            <a:off x="437015" y="1066799"/>
            <a:ext cx="8413069" cy="1012372"/>
          </a:xfrm>
          <a:prstGeom prst="rect">
            <a:avLst/>
          </a:prstGeom>
          <a:solidFill>
            <a:srgbClr val="FFFFCC"/>
          </a:solidFill>
          <a:ln w="9525">
            <a:solidFill>
              <a:srgbClr val="00FFFF"/>
            </a:solidFill>
            <a:miter lim="800000"/>
            <a:headEnd/>
            <a:tailEnd/>
          </a:ln>
          <a:effectLst>
            <a:outerShdw dist="107763" dir="18900000" algn="ctr" rotWithShape="0">
              <a:srgbClr val="333399">
                <a:alpha val="50000"/>
              </a:srgbClr>
            </a:outerShdw>
          </a:effectLst>
        </p:spPr>
        <p:txBody>
          <a:bodyPr/>
          <a:lstStyle/>
          <a:p>
            <a:pPr marL="0" marR="0" lvl="0" indent="0" defTabSz="914400" eaLnBrk="1" fontAlgn="auto" latinLnBrk="0" hangingPunct="1">
              <a:lnSpc>
                <a:spcPct val="90000"/>
              </a:lnSpc>
              <a:spcBef>
                <a:spcPct val="20000"/>
              </a:spcBef>
              <a:spcAft>
                <a:spcPts val="0"/>
              </a:spcAft>
              <a:buClr>
                <a:srgbClr val="FF3300"/>
              </a:buClr>
              <a:buSzTx/>
              <a:buFont typeface="Wingdings" pitchFamily="2" charset="2"/>
              <a:buNone/>
              <a:tabLst/>
              <a:defRPr/>
            </a:pPr>
            <a:r>
              <a:rPr kumimoji="1" lang="en-US" altLang="zh-CN"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Tahoma"/>
              </a:rPr>
              <a:t>1.</a:t>
            </a:r>
            <a:r>
              <a:rPr kumimoji="1" lang="zh-CN" altLang="en-US"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Tahoma"/>
              </a:rPr>
              <a:t>同步状态机的作用</a:t>
            </a:r>
            <a:endParaRPr kumimoji="1" lang="en-US" altLang="zh-CN"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Tahoma"/>
            </a:endParaRPr>
          </a:p>
          <a:p>
            <a:pPr marL="0" marR="0" lvl="0" indent="0" defTabSz="914400" eaLnBrk="1" fontAlgn="auto" latinLnBrk="0" hangingPunct="1">
              <a:lnSpc>
                <a:spcPct val="90000"/>
              </a:lnSpc>
              <a:spcBef>
                <a:spcPct val="20000"/>
              </a:spcBef>
              <a:spcAft>
                <a:spcPts val="0"/>
              </a:spcAft>
              <a:buClr>
                <a:srgbClr val="FF3300"/>
              </a:buClr>
              <a:buSzTx/>
              <a:buFont typeface="Wingdings" pitchFamily="2" charset="2"/>
              <a:buNone/>
              <a:tabLst/>
              <a:defRPr/>
            </a:pPr>
            <a:r>
              <a:rPr kumimoji="1" lang="en-US" altLang="zh-CN" sz="3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itchFamily="2" charset="-122"/>
              </a:rPr>
              <a:t>  </a:t>
            </a:r>
            <a:r>
              <a:rPr kumimoji="1" lang="zh-CN" altLang="en-US" sz="2800" b="1"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itchFamily="2" charset="-122"/>
              </a:rPr>
              <a:t>可以设计复杂的时序逻辑电路。</a:t>
            </a:r>
            <a:endParaRPr kumimoji="1" lang="en-US" altLang="zh-CN" sz="3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宋体" pitchFamily="2" charset="-122"/>
            </a:endParaRPr>
          </a:p>
        </p:txBody>
      </p:sp>
      <p:pic>
        <p:nvPicPr>
          <p:cNvPr id="10" name="Picture 29"/>
          <p:cNvPicPr>
            <a:picLocks noChangeAspect="1" noChangeArrowheads="1"/>
          </p:cNvPicPr>
          <p:nvPr/>
        </p:nvPicPr>
        <p:blipFill>
          <a:blip r:embed="rId3"/>
          <a:srcRect/>
          <a:stretch>
            <a:fillRect/>
          </a:stretch>
        </p:blipFill>
        <p:spPr bwMode="auto">
          <a:xfrm>
            <a:off x="4940074" y="4400550"/>
            <a:ext cx="4062412" cy="229552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5199676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amond(in)">
                                      <p:cBhvr>
                                        <p:cTn id="12" dur="500"/>
                                        <p:tgtEl>
                                          <p:spTgt spid="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diamond(in)">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diamond(in)">
                                      <p:cBhvr>
                                        <p:cTn id="25" dur="500"/>
                                        <p:tgtEl>
                                          <p:spTgt spid="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diamond(in)">
                                      <p:cBhvr>
                                        <p:cTn id="3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同步状态机的结构</a:t>
            </a:r>
          </a:p>
        </p:txBody>
      </p:sp>
      <p:sp>
        <p:nvSpPr>
          <p:cNvPr id="5" name="Rectangle 3"/>
          <p:cNvSpPr txBox="1">
            <a:spLocks noChangeArrowheads="1"/>
          </p:cNvSpPr>
          <p:nvPr/>
        </p:nvSpPr>
        <p:spPr bwMode="auto">
          <a:xfrm>
            <a:off x="609600" y="859972"/>
            <a:ext cx="8066313" cy="18070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None/>
              <a:tabLst/>
              <a:defRPr/>
            </a:pPr>
            <a:r>
              <a:rPr kumimoji="1" lang="en-US" altLang="zh-CN" sz="2800" b="1" i="0" u="none" strike="noStrike" kern="0" cap="none" spc="0" normalizeH="0" baseline="0" noProof="0">
                <a:ln>
                  <a:noFill/>
                </a:ln>
                <a:solidFill>
                  <a:srgbClr val="0000FF"/>
                </a:solidFill>
                <a:effectLst/>
                <a:uLnTx/>
                <a:uFillTx/>
                <a:latin typeface="Tahoma"/>
                <a:ea typeface="宋体"/>
                <a:cs typeface="+mn-cs"/>
              </a:rPr>
              <a:t>3. </a:t>
            </a:r>
            <a:r>
              <a:rPr kumimoji="1" lang="zh-CN" altLang="en-US" sz="2800" b="1" i="0" u="none" strike="noStrike" kern="0" cap="none" spc="0" normalizeH="0" baseline="0" noProof="0">
                <a:ln>
                  <a:noFill/>
                </a:ln>
                <a:solidFill>
                  <a:srgbClr val="0000FF"/>
                </a:solidFill>
                <a:effectLst/>
                <a:uLnTx/>
                <a:uFillTx/>
                <a:latin typeface="Tahoma"/>
                <a:ea typeface="宋体"/>
                <a:cs typeface="+mn-cs"/>
              </a:rPr>
              <a:t>同步状态机的类型：</a:t>
            </a:r>
          </a:p>
          <a:p>
            <a:pPr marL="742950" marR="0" lvl="1" indent="-285750" algn="l" defTabSz="914400" rtl="0" eaLnBrk="1" fontAlgn="b" latinLnBrk="0" hangingPunct="1">
              <a:lnSpc>
                <a:spcPct val="100000"/>
              </a:lnSpc>
              <a:spcBef>
                <a:spcPct val="50000"/>
              </a:spcBef>
              <a:spcAft>
                <a:spcPct val="0"/>
              </a:spcAft>
              <a:buClr>
                <a:srgbClr val="FF3300"/>
              </a:buClr>
              <a:buSzPct val="80000"/>
              <a:buFont typeface="Wingdings" pitchFamily="2" charset="2"/>
              <a:buChar char="Ø"/>
              <a:tabLst/>
              <a:defRPr/>
            </a:pPr>
            <a:r>
              <a:rPr kumimoji="0" lang="zh-CN" altLang="en-GB"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米勒型状态机</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a:t>
            </a:r>
            <a:r>
              <a:rPr kumimoji="0"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Mealy</a:t>
            </a:r>
            <a:r>
              <a:rPr kumimoji="0"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 </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状态机）</a:t>
            </a:r>
            <a:endParaRPr kumimoji="0" lang="zh-CN" altLang="en-GB"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endParaRPr>
          </a:p>
          <a:p>
            <a:pPr marL="742950" marR="0" lvl="1" indent="-285750" algn="l" defTabSz="914400" rtl="0" eaLnBrk="1" fontAlgn="base" latinLnBrk="0" hangingPunct="1">
              <a:lnSpc>
                <a:spcPct val="100000"/>
              </a:lnSpc>
              <a:spcBef>
                <a:spcPct val="50000"/>
              </a:spcBef>
              <a:spcAft>
                <a:spcPct val="0"/>
              </a:spcAft>
              <a:buClr>
                <a:srgbClr val="FF3300"/>
              </a:buClr>
              <a:buSzPct val="80000"/>
              <a:buFont typeface="Wingdings" pitchFamily="2" charset="2"/>
              <a:buChar char="Ø"/>
              <a:tabLst/>
              <a:defRPr/>
            </a:pPr>
            <a:r>
              <a:rPr kumimoji="0" lang="zh-CN" altLang="en-GB"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摩尔型状态机</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a:t>
            </a:r>
            <a:r>
              <a:rPr kumimoji="0"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 </a:t>
            </a:r>
            <a:r>
              <a:rPr kumimoji="0"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Moor</a:t>
            </a:r>
            <a:r>
              <a:rPr kumimoji="0"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 </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状态机）</a:t>
            </a:r>
            <a:endParaRPr kumimoji="0" lang="zh-CN" altLang="en-GB"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宋体" pitchFamily="2" charset="-122"/>
              <a:ea typeface="宋体"/>
            </a:endParaRPr>
          </a:p>
        </p:txBody>
      </p:sp>
      <p:sp>
        <p:nvSpPr>
          <p:cNvPr id="6" name="Rectangle 3"/>
          <p:cNvSpPr txBox="1">
            <a:spLocks noChangeArrowheads="1"/>
          </p:cNvSpPr>
          <p:nvPr/>
        </p:nvSpPr>
        <p:spPr bwMode="auto">
          <a:xfrm>
            <a:off x="482826" y="2841170"/>
            <a:ext cx="8029803" cy="237694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342900" marR="0" lvl="0" indent="-342900" defTabSz="914400" eaLnBrk="1" fontAlgn="auto" latinLnBrk="0" hangingPunct="1">
              <a:lnSpc>
                <a:spcPct val="100000"/>
              </a:lnSpc>
              <a:spcBef>
                <a:spcPct val="20000"/>
              </a:spcBef>
              <a:spcAft>
                <a:spcPts val="0"/>
              </a:spcAft>
              <a:buClr>
                <a:srgbClr val="3333FF"/>
              </a:buClr>
              <a:buSzTx/>
              <a:buFontTx/>
              <a:buNone/>
              <a:tabLst/>
              <a:defRPr/>
            </a:pP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      Mealy</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型----- 下一个输出是当前状态和输入的函数</a:t>
            </a:r>
          </a:p>
          <a:p>
            <a:pPr marL="342900" marR="0" lvl="0" indent="-342900" defTabSz="914400" eaLnBrk="1" fontAlgn="auto" latinLnBrk="0" hangingPunct="1">
              <a:lnSpc>
                <a:spcPct val="100000"/>
              </a:lnSpc>
              <a:spcBef>
                <a:spcPct val="20000"/>
              </a:spcBef>
              <a:spcAft>
                <a:spcPts val="0"/>
              </a:spcAft>
              <a:buClr>
                <a:srgbClr val="3333FF"/>
              </a:buClr>
              <a:buSzTx/>
              <a:buFont typeface="Symbol" pitchFamily="18" charset="2"/>
              <a:buNone/>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                             下一个状态是当前状态和输入的函数</a:t>
            </a:r>
          </a:p>
          <a:p>
            <a:pPr marL="342900" marR="0" lvl="0" indent="-342900" defTabSz="914400" eaLnBrk="1" fontAlgn="auto" latinLnBrk="0" hangingPunct="1">
              <a:lnSpc>
                <a:spcPct val="100000"/>
              </a:lnSpc>
              <a:spcBef>
                <a:spcPct val="20000"/>
              </a:spcBef>
              <a:spcAft>
                <a:spcPts val="0"/>
              </a:spcAft>
              <a:buClr>
                <a:srgbClr val="3333FF"/>
              </a:buClr>
              <a:buSzTx/>
              <a:buFont typeface="Symbol" pitchFamily="18" charset="2"/>
              <a:buNone/>
              <a:tabLst/>
              <a:defRPr/>
            </a:pP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      Moore</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型 -----下一个输出是当前状态的函数</a:t>
            </a:r>
          </a:p>
          <a:p>
            <a:pPr marL="342900" marR="0" lvl="0" indent="-342900" defTabSz="914400" eaLnBrk="1" fontAlgn="auto" latinLnBrk="0" hangingPunct="1">
              <a:lnSpc>
                <a:spcPct val="100000"/>
              </a:lnSpc>
              <a:spcBef>
                <a:spcPct val="20000"/>
              </a:spcBef>
              <a:spcAft>
                <a:spcPts val="0"/>
              </a:spcAft>
              <a:buClr>
                <a:srgbClr val="3333FF"/>
              </a:buClr>
              <a:buSzTx/>
              <a:buFont typeface="Symbol" pitchFamily="18" charset="2"/>
              <a:buNone/>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                             下一个状态是当前状态和输入的函数</a:t>
            </a:r>
          </a:p>
          <a:p>
            <a:pPr marL="342900" marR="0" lvl="0" indent="-342900" defTabSz="914400" eaLnBrk="1" fontAlgn="auto" latinLnBrk="0" hangingPunct="1">
              <a:lnSpc>
                <a:spcPct val="100000"/>
              </a:lnSpc>
              <a:spcBef>
                <a:spcPct val="20000"/>
              </a:spcBef>
              <a:spcAft>
                <a:spcPts val="0"/>
              </a:spcAft>
              <a:buClr>
                <a:srgbClr val="3333FF"/>
              </a:buClr>
              <a:buSzTx/>
              <a:buFont typeface="Wingdings" pitchFamily="2" charset="2"/>
              <a:buChar char="§"/>
              <a:tabLst/>
              <a:defRPr/>
            </a:pP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itchFamily="2" charset="2"/>
              <a:buChar char="§"/>
              <a:tabLst/>
              <a:defRPr/>
            </a:pP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4735529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0" algn="l">
              <a:defRPr/>
            </a:pPr>
            <a:r>
              <a:rPr lang="en-US" altLang="zh-CN" sz="3200" b="1" dirty="0">
                <a:solidFill>
                  <a:srgbClr val="A50021"/>
                </a:solidFill>
                <a:latin typeface="微软雅黑" panose="020B0503020204020204" pitchFamily="34" charset="-122"/>
                <a:ea typeface="微软雅黑" panose="020B0503020204020204" pitchFamily="34" charset="-122"/>
              </a:rPr>
              <a:t>Mealy </a:t>
            </a:r>
            <a:r>
              <a:rPr lang="zh-CN" altLang="en-US" sz="3200" b="1" dirty="0">
                <a:solidFill>
                  <a:srgbClr val="A50021"/>
                </a:solidFill>
                <a:latin typeface="微软雅黑" panose="020B0503020204020204" pitchFamily="34" charset="-122"/>
                <a:ea typeface="微软雅黑" panose="020B0503020204020204" pitchFamily="34" charset="-122"/>
              </a:rPr>
              <a:t>状态机</a:t>
            </a:r>
          </a:p>
        </p:txBody>
      </p:sp>
      <p:sp>
        <p:nvSpPr>
          <p:cNvPr id="38"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808E2F-9F07-403D-8C6C-E962E940DD66}"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147</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40" name="Rectangle 41"/>
          <p:cNvSpPr>
            <a:spLocks noChangeArrowheads="1"/>
          </p:cNvSpPr>
          <p:nvPr/>
        </p:nvSpPr>
        <p:spPr bwMode="auto">
          <a:xfrm>
            <a:off x="179388" y="1916113"/>
            <a:ext cx="8785225" cy="4681537"/>
          </a:xfrm>
          <a:prstGeom prst="rect">
            <a:avLst/>
          </a:prstGeom>
          <a:solidFill>
            <a:srgbClr val="008080"/>
          </a:solidFill>
          <a:ln w="19050">
            <a:solidFill>
              <a:srgbClr val="FFFF99"/>
            </a:solidFill>
            <a:miter lim="800000"/>
            <a:headEnd/>
            <a:tailEnd/>
          </a:ln>
          <a:effectLst>
            <a:outerShdw dist="107763" dir="18900000" algn="ctr" rotWithShape="0">
              <a:srgbClr val="808080">
                <a:alpha val="50000"/>
              </a:srgbClr>
            </a:outerShdw>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2" name="Text Box 32"/>
          <p:cNvSpPr txBox="1">
            <a:spLocks noChangeArrowheads="1"/>
          </p:cNvSpPr>
          <p:nvPr/>
        </p:nvSpPr>
        <p:spPr bwMode="auto">
          <a:xfrm>
            <a:off x="2071688" y="6286500"/>
            <a:ext cx="5345112" cy="366713"/>
          </a:xfrm>
          <a:prstGeom prst="rect">
            <a:avLst/>
          </a:prstGeom>
          <a:noFill/>
          <a:ln w="9525">
            <a:noFill/>
            <a:miter lim="800000"/>
            <a:headEnd/>
            <a:tailEnd/>
          </a:ln>
        </p:spPr>
        <p:txBody>
          <a:bodyPr/>
          <a:lstStyle/>
          <a:p>
            <a:r>
              <a:rPr lang="zh-CN" altLang="en-US" sz="1600" b="1" dirty="0">
                <a:solidFill>
                  <a:srgbClr val="000000"/>
                </a:solidFill>
                <a:latin typeface="Tahoma" pitchFamily="34" charset="0"/>
              </a:rPr>
              <a:t>图</a:t>
            </a:r>
            <a:r>
              <a:rPr lang="en-US" altLang="zh-CN" sz="1600" b="1" dirty="0">
                <a:solidFill>
                  <a:srgbClr val="000000"/>
                </a:solidFill>
                <a:latin typeface="Tahoma" pitchFamily="34" charset="0"/>
              </a:rPr>
              <a:t>1 .   </a:t>
            </a:r>
            <a:r>
              <a:rPr lang="zh-CN" altLang="en-US" sz="1600" b="1" dirty="0">
                <a:solidFill>
                  <a:srgbClr val="000000"/>
                </a:solidFill>
                <a:latin typeface="Tahoma" pitchFamily="34" charset="0"/>
              </a:rPr>
              <a:t>时钟同步的状态机结构 </a:t>
            </a:r>
            <a:r>
              <a:rPr lang="en-US" altLang="zh-CN" sz="1600" b="1" dirty="0">
                <a:solidFill>
                  <a:srgbClr val="000000"/>
                </a:solidFill>
                <a:latin typeface="Tahoma" pitchFamily="34" charset="0"/>
              </a:rPr>
              <a:t>(Mealy </a:t>
            </a:r>
            <a:r>
              <a:rPr lang="zh-CN" altLang="en-US" sz="1600" b="1" dirty="0">
                <a:solidFill>
                  <a:srgbClr val="000000"/>
                </a:solidFill>
                <a:latin typeface="Tahoma" pitchFamily="34" charset="0"/>
              </a:rPr>
              <a:t>状态机</a:t>
            </a:r>
            <a:r>
              <a:rPr lang="en-US" altLang="zh-CN" sz="1600" b="1" dirty="0">
                <a:solidFill>
                  <a:srgbClr val="000000"/>
                </a:solidFill>
                <a:latin typeface="Tahoma" pitchFamily="34" charset="0"/>
              </a:rPr>
              <a:t>)</a:t>
            </a:r>
          </a:p>
        </p:txBody>
      </p:sp>
      <p:grpSp>
        <p:nvGrpSpPr>
          <p:cNvPr id="43" name="Group 38"/>
          <p:cNvGrpSpPr>
            <a:grpSpLocks/>
          </p:cNvGrpSpPr>
          <p:nvPr/>
        </p:nvGrpSpPr>
        <p:grpSpPr bwMode="auto">
          <a:xfrm>
            <a:off x="533400" y="2435225"/>
            <a:ext cx="8326438" cy="3743325"/>
            <a:chOff x="336" y="1534"/>
            <a:chExt cx="5245" cy="2358"/>
          </a:xfrm>
        </p:grpSpPr>
        <p:sp>
          <p:nvSpPr>
            <p:cNvPr id="44" name="Rectangle 5"/>
            <p:cNvSpPr>
              <a:spLocks noChangeArrowheads="1"/>
            </p:cNvSpPr>
            <p:nvPr/>
          </p:nvSpPr>
          <p:spPr bwMode="auto">
            <a:xfrm>
              <a:off x="1359" y="1976"/>
              <a:ext cx="660" cy="1069"/>
            </a:xfrm>
            <a:prstGeom prst="rect">
              <a:avLst/>
            </a:prstGeom>
            <a:solidFill>
              <a:srgbClr val="99CCFF"/>
            </a:solidFill>
            <a:ln w="9525">
              <a:solidFill>
                <a:srgbClr val="000000"/>
              </a:solidFill>
              <a:miter lim="800000"/>
              <a:headEnd/>
              <a:tailEnd/>
            </a:ln>
            <a:effectLst>
              <a:prstShdw prst="shdw13" dist="53882" dir="2700000">
                <a:srgbClr val="00000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5" name="Rectangle 6"/>
            <p:cNvSpPr>
              <a:spLocks noChangeArrowheads="1"/>
            </p:cNvSpPr>
            <p:nvPr/>
          </p:nvSpPr>
          <p:spPr bwMode="auto">
            <a:xfrm>
              <a:off x="4307" y="1976"/>
              <a:ext cx="664" cy="1007"/>
            </a:xfrm>
            <a:prstGeom prst="rect">
              <a:avLst/>
            </a:prstGeom>
            <a:solidFill>
              <a:srgbClr val="CC99FF"/>
            </a:solidFill>
            <a:ln w="9525">
              <a:solidFill>
                <a:srgbClr val="000000"/>
              </a:solidFill>
              <a:miter lim="800000"/>
              <a:headEnd/>
              <a:tailEnd/>
            </a:ln>
            <a:effectLst>
              <a:prstShdw prst="shdw13" dist="71842" dir="2700000">
                <a:srgbClr val="00000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6" name="Rectangle 7"/>
            <p:cNvSpPr>
              <a:spLocks noChangeArrowheads="1"/>
            </p:cNvSpPr>
            <p:nvPr/>
          </p:nvSpPr>
          <p:spPr bwMode="auto">
            <a:xfrm>
              <a:off x="2741" y="1976"/>
              <a:ext cx="661" cy="1069"/>
            </a:xfrm>
            <a:prstGeom prst="rect">
              <a:avLst/>
            </a:prstGeom>
            <a:solidFill>
              <a:srgbClr val="FFCC00"/>
            </a:solidFill>
            <a:ln w="9525">
              <a:solidFill>
                <a:srgbClr val="000000"/>
              </a:solidFill>
              <a:miter lim="800000"/>
              <a:headEnd/>
              <a:tailEnd/>
            </a:ln>
            <a:effectLst>
              <a:prstShdw prst="shdw13" dist="53882" dir="2700000">
                <a:srgbClr val="00000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7" name="AutoShape 10"/>
            <p:cNvSpPr>
              <a:spLocks noChangeArrowheads="1"/>
            </p:cNvSpPr>
            <p:nvPr/>
          </p:nvSpPr>
          <p:spPr bwMode="auto">
            <a:xfrm>
              <a:off x="2016" y="2448"/>
              <a:ext cx="722" cy="187"/>
            </a:xfrm>
            <a:prstGeom prst="rightArrow">
              <a:avLst>
                <a:gd name="adj1" fmla="val 39741"/>
                <a:gd name="adj2" fmla="val 41666"/>
              </a:avLst>
            </a:prstGeom>
            <a:solidFill>
              <a:srgbClr val="FFFFFF"/>
            </a:solidFill>
            <a:ln w="9525">
              <a:solidFill>
                <a:srgbClr val="000000"/>
              </a:solid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8" name="Rectangle 11"/>
            <p:cNvSpPr>
              <a:spLocks noChangeArrowheads="1"/>
            </p:cNvSpPr>
            <p:nvPr/>
          </p:nvSpPr>
          <p:spPr bwMode="auto">
            <a:xfrm>
              <a:off x="3941" y="2575"/>
              <a:ext cx="49" cy="718"/>
            </a:xfrm>
            <a:prstGeom prst="rect">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9" name="Rectangle 12"/>
            <p:cNvSpPr>
              <a:spLocks noChangeArrowheads="1"/>
            </p:cNvSpPr>
            <p:nvPr/>
          </p:nvSpPr>
          <p:spPr bwMode="auto">
            <a:xfrm rot="-5400000">
              <a:off x="2523" y="1858"/>
              <a:ext cx="46" cy="2824"/>
            </a:xfrm>
            <a:prstGeom prst="rect">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0" name="Rectangle 13"/>
            <p:cNvSpPr>
              <a:spLocks noChangeArrowheads="1"/>
            </p:cNvSpPr>
            <p:nvPr/>
          </p:nvSpPr>
          <p:spPr bwMode="auto">
            <a:xfrm>
              <a:off x="1137" y="2578"/>
              <a:ext cx="49" cy="716"/>
            </a:xfrm>
            <a:prstGeom prst="rect">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1" name="AutoShape 14"/>
            <p:cNvSpPr>
              <a:spLocks noChangeArrowheads="1"/>
            </p:cNvSpPr>
            <p:nvPr/>
          </p:nvSpPr>
          <p:spPr bwMode="auto">
            <a:xfrm>
              <a:off x="1137" y="2501"/>
              <a:ext cx="228" cy="146"/>
            </a:xfrm>
            <a:prstGeom prst="rightArrow">
              <a:avLst>
                <a:gd name="adj1" fmla="val 30769"/>
                <a:gd name="adj2" fmla="val 27885"/>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2" name="AutoShape 15"/>
            <p:cNvSpPr>
              <a:spLocks noChangeArrowheads="1"/>
            </p:cNvSpPr>
            <p:nvPr/>
          </p:nvSpPr>
          <p:spPr bwMode="auto">
            <a:xfrm>
              <a:off x="4967" y="2400"/>
              <a:ext cx="409" cy="288"/>
            </a:xfrm>
            <a:prstGeom prst="rightArrow">
              <a:avLst>
                <a:gd name="adj1" fmla="val 32639"/>
                <a:gd name="adj2" fmla="val 40625"/>
              </a:avLst>
            </a:prstGeom>
            <a:solidFill>
              <a:srgbClr val="FFFFFF"/>
            </a:solidFill>
            <a:ln w="9525">
              <a:solidFill>
                <a:srgbClr val="000000"/>
              </a:solid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3" name="AutoShape 16"/>
            <p:cNvSpPr>
              <a:spLocks noChangeArrowheads="1"/>
            </p:cNvSpPr>
            <p:nvPr/>
          </p:nvSpPr>
          <p:spPr bwMode="auto">
            <a:xfrm flipV="1">
              <a:off x="3763" y="2185"/>
              <a:ext cx="541" cy="107"/>
            </a:xfrm>
            <a:prstGeom prst="rightArrow">
              <a:avLst>
                <a:gd name="adj1" fmla="val 39741"/>
                <a:gd name="adj2" fmla="val 54563"/>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4" name="Rectangle 17"/>
            <p:cNvSpPr>
              <a:spLocks noChangeArrowheads="1"/>
            </p:cNvSpPr>
            <p:nvPr/>
          </p:nvSpPr>
          <p:spPr bwMode="auto">
            <a:xfrm flipV="1">
              <a:off x="3750" y="1540"/>
              <a:ext cx="49" cy="718"/>
            </a:xfrm>
            <a:prstGeom prst="rect">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5" name="Rectangle 18"/>
            <p:cNvSpPr>
              <a:spLocks noChangeArrowheads="1"/>
            </p:cNvSpPr>
            <p:nvPr/>
          </p:nvSpPr>
          <p:spPr bwMode="auto">
            <a:xfrm rot="5400000" flipV="1">
              <a:off x="2355" y="145"/>
              <a:ext cx="46" cy="2824"/>
            </a:xfrm>
            <a:prstGeom prst="rect">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6" name="Rectangle 19"/>
            <p:cNvSpPr>
              <a:spLocks noChangeArrowheads="1"/>
            </p:cNvSpPr>
            <p:nvPr/>
          </p:nvSpPr>
          <p:spPr bwMode="auto">
            <a:xfrm flipV="1">
              <a:off x="948" y="1536"/>
              <a:ext cx="40" cy="731"/>
            </a:xfrm>
            <a:prstGeom prst="rect">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7" name="AutoShape 20"/>
            <p:cNvSpPr>
              <a:spLocks noChangeArrowheads="1"/>
            </p:cNvSpPr>
            <p:nvPr/>
          </p:nvSpPr>
          <p:spPr bwMode="auto">
            <a:xfrm flipV="1">
              <a:off x="396" y="2209"/>
              <a:ext cx="963" cy="101"/>
            </a:xfrm>
            <a:prstGeom prst="rightArrow">
              <a:avLst>
                <a:gd name="adj1" fmla="val 50593"/>
                <a:gd name="adj2" fmla="val 73805"/>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8" name="Text Box 21"/>
            <p:cNvSpPr txBox="1">
              <a:spLocks noChangeArrowheads="1"/>
            </p:cNvSpPr>
            <p:nvPr/>
          </p:nvSpPr>
          <p:spPr bwMode="auto">
            <a:xfrm>
              <a:off x="1303" y="2180"/>
              <a:ext cx="754" cy="642"/>
            </a:xfrm>
            <a:prstGeom prst="rect">
              <a:avLst/>
            </a:prstGeom>
            <a:noFill/>
            <a:ln w="9525">
              <a:noFill/>
              <a:miter lim="800000"/>
              <a:headEnd/>
              <a:tailEnd/>
            </a:ln>
          </p:spPr>
          <p:txBody>
            <a:bodyPr/>
            <a:lstStyle/>
            <a:p>
              <a:pPr algn="ctr" fontAlgn="auto">
                <a:spcBef>
                  <a:spcPts val="0"/>
                </a:spcBef>
                <a:spcAft>
                  <a:spcPts val="0"/>
                </a:spcAft>
                <a:defRPr/>
              </a:pPr>
              <a:r>
                <a:rPr lang="zh-CN" altLang="en-US" b="1" kern="0" dirty="0">
                  <a:solidFill>
                    <a:sysClr val="windowText" lastClr="000000"/>
                  </a:solidFill>
                  <a:latin typeface="宋体" pitchFamily="2" charset="-122"/>
                </a:rPr>
                <a:t>下一状态</a:t>
              </a:r>
            </a:p>
            <a:p>
              <a:pPr algn="ctr" fontAlgn="auto">
                <a:spcBef>
                  <a:spcPts val="0"/>
                </a:spcBef>
                <a:spcAft>
                  <a:spcPts val="0"/>
                </a:spcAft>
                <a:defRPr/>
              </a:pPr>
              <a:r>
                <a:rPr lang="zh-CN" altLang="en-US" b="1" kern="0" dirty="0">
                  <a:solidFill>
                    <a:sysClr val="windowText" lastClr="000000"/>
                  </a:solidFill>
                  <a:latin typeface="宋体" pitchFamily="2" charset="-122"/>
                </a:rPr>
                <a:t>的逻辑 </a:t>
              </a:r>
            </a:p>
            <a:p>
              <a:pPr algn="ctr" fontAlgn="auto">
                <a:spcBef>
                  <a:spcPts val="0"/>
                </a:spcBef>
                <a:spcAft>
                  <a:spcPts val="0"/>
                </a:spcAft>
                <a:defRPr/>
              </a:pPr>
              <a:r>
                <a:rPr lang="en-US" altLang="zh-CN" b="1" kern="0" dirty="0">
                  <a:solidFill>
                    <a:sysClr val="windowText" lastClr="000000"/>
                  </a:solidFill>
                  <a:latin typeface="宋体" pitchFamily="2" charset="-122"/>
                </a:rPr>
                <a:t>F</a:t>
              </a:r>
            </a:p>
          </p:txBody>
        </p:sp>
        <p:sp>
          <p:nvSpPr>
            <p:cNvPr id="59" name="Text Box 22"/>
            <p:cNvSpPr txBox="1">
              <a:spLocks noChangeArrowheads="1"/>
            </p:cNvSpPr>
            <p:nvPr/>
          </p:nvSpPr>
          <p:spPr bwMode="auto">
            <a:xfrm>
              <a:off x="4306" y="2180"/>
              <a:ext cx="780" cy="642"/>
            </a:xfrm>
            <a:prstGeom prst="rect">
              <a:avLst/>
            </a:prstGeom>
            <a:noFill/>
            <a:ln w="9525">
              <a:noFill/>
              <a:miter lim="800000"/>
              <a:headEnd/>
              <a:tailEnd/>
            </a:ln>
          </p:spPr>
          <p:txBody>
            <a:bodyPr/>
            <a:lstStyle/>
            <a:p>
              <a:pPr algn="just" fontAlgn="auto">
                <a:spcBef>
                  <a:spcPts val="0"/>
                </a:spcBef>
                <a:spcAft>
                  <a:spcPts val="0"/>
                </a:spcAft>
                <a:defRPr/>
              </a:pPr>
              <a:r>
                <a:rPr lang="zh-CN" altLang="en-US" b="1" kern="0" dirty="0">
                  <a:solidFill>
                    <a:sysClr val="windowText" lastClr="000000"/>
                  </a:solidFill>
                  <a:latin typeface="宋体" pitchFamily="2" charset="-122"/>
                </a:rPr>
                <a:t>输出逻辑 </a:t>
              </a:r>
            </a:p>
            <a:p>
              <a:pPr algn="just" fontAlgn="auto">
                <a:spcBef>
                  <a:spcPts val="0"/>
                </a:spcBef>
                <a:spcAft>
                  <a:spcPts val="0"/>
                </a:spcAft>
                <a:defRPr/>
              </a:pPr>
              <a:r>
                <a:rPr lang="zh-CN" altLang="en-US" b="1" kern="0" dirty="0">
                  <a:solidFill>
                    <a:sysClr val="windowText" lastClr="000000"/>
                  </a:solidFill>
                  <a:latin typeface="宋体" pitchFamily="2" charset="-122"/>
                </a:rPr>
                <a:t>  </a:t>
              </a:r>
              <a:r>
                <a:rPr lang="en-US" altLang="zh-CN" b="1" kern="0" dirty="0">
                  <a:solidFill>
                    <a:sysClr val="windowText" lastClr="000000"/>
                  </a:solidFill>
                  <a:latin typeface="宋体" pitchFamily="2" charset="-122"/>
                </a:rPr>
                <a:t>G</a:t>
              </a:r>
            </a:p>
          </p:txBody>
        </p:sp>
        <p:sp>
          <p:nvSpPr>
            <p:cNvPr id="60" name="Text Box 23"/>
            <p:cNvSpPr txBox="1">
              <a:spLocks noChangeArrowheads="1"/>
            </p:cNvSpPr>
            <p:nvPr/>
          </p:nvSpPr>
          <p:spPr bwMode="auto">
            <a:xfrm>
              <a:off x="2681" y="2180"/>
              <a:ext cx="782" cy="642"/>
            </a:xfrm>
            <a:prstGeom prst="rect">
              <a:avLst/>
            </a:prstGeom>
            <a:noFill/>
            <a:ln w="9525">
              <a:noFill/>
              <a:miter lim="800000"/>
              <a:headEnd/>
              <a:tailEnd/>
            </a:ln>
          </p:spPr>
          <p:txBody>
            <a:bodyPr/>
            <a:lstStyle/>
            <a:p>
              <a:pPr algn="ctr" fontAlgn="auto">
                <a:spcBef>
                  <a:spcPts val="0"/>
                </a:spcBef>
                <a:spcAft>
                  <a:spcPts val="0"/>
                </a:spcAft>
                <a:defRPr/>
              </a:pPr>
              <a:r>
                <a:rPr lang="zh-CN" altLang="en-US" b="1" kern="0" dirty="0">
                  <a:solidFill>
                    <a:sysClr val="windowText" lastClr="000000"/>
                  </a:solidFill>
                  <a:latin typeface="Tahoma" pitchFamily="34" charset="0"/>
                </a:rPr>
                <a:t>状态</a:t>
              </a:r>
            </a:p>
            <a:p>
              <a:pPr algn="ctr" fontAlgn="auto">
                <a:spcBef>
                  <a:spcPts val="0"/>
                </a:spcBef>
                <a:spcAft>
                  <a:spcPts val="0"/>
                </a:spcAft>
                <a:defRPr/>
              </a:pPr>
              <a:r>
                <a:rPr lang="zh-CN" altLang="en-US" b="1" kern="0" dirty="0">
                  <a:solidFill>
                    <a:sysClr val="windowText" lastClr="000000"/>
                  </a:solidFill>
                  <a:latin typeface="Tahoma" pitchFamily="34" charset="0"/>
                </a:rPr>
                <a:t>寄存器</a:t>
              </a:r>
            </a:p>
          </p:txBody>
        </p:sp>
        <p:sp>
          <p:nvSpPr>
            <p:cNvPr id="61" name="Line 24"/>
            <p:cNvSpPr>
              <a:spLocks noChangeShapeType="1"/>
            </p:cNvSpPr>
            <p:nvPr/>
          </p:nvSpPr>
          <p:spPr bwMode="auto">
            <a:xfrm>
              <a:off x="3038" y="3035"/>
              <a:ext cx="0" cy="749"/>
            </a:xfrm>
            <a:prstGeom prst="line">
              <a:avLst/>
            </a:prstGeom>
            <a:noFill/>
            <a:ln w="9525">
              <a:solidFill>
                <a:srgbClr val="000000"/>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62" name="Line 25"/>
            <p:cNvSpPr>
              <a:spLocks noChangeShapeType="1"/>
            </p:cNvSpPr>
            <p:nvPr/>
          </p:nvSpPr>
          <p:spPr bwMode="auto">
            <a:xfrm flipH="1">
              <a:off x="508" y="3799"/>
              <a:ext cx="2527" cy="0"/>
            </a:xfrm>
            <a:prstGeom prst="line">
              <a:avLst/>
            </a:prstGeom>
            <a:noFill/>
            <a:ln w="25400">
              <a:solidFill>
                <a:srgbClr val="FFFFFF"/>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63" name="Text Box 26"/>
            <p:cNvSpPr txBox="1">
              <a:spLocks noChangeArrowheads="1"/>
            </p:cNvSpPr>
            <p:nvPr/>
          </p:nvSpPr>
          <p:spPr bwMode="auto">
            <a:xfrm>
              <a:off x="396" y="3572"/>
              <a:ext cx="1323" cy="320"/>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000" b="1" kern="0">
                  <a:solidFill>
                    <a:srgbClr val="FFFFFF"/>
                  </a:solidFill>
                  <a:effectLst>
                    <a:outerShdw blurRad="38100" dist="38100" dir="2700000" algn="tl">
                      <a:srgbClr val="C0C0C0"/>
                    </a:outerShdw>
                  </a:effectLst>
                  <a:latin typeface="宋体" pitchFamily="2" charset="-122"/>
                </a:rPr>
                <a:t>时钟信号</a:t>
              </a:r>
              <a:r>
                <a:rPr lang="en-US" altLang="zh-CN" sz="2000" b="1" kern="0">
                  <a:solidFill>
                    <a:srgbClr val="FFFFFF"/>
                  </a:solidFill>
                  <a:effectLst>
                    <a:outerShdw blurRad="38100" dist="38100" dir="2700000" algn="tl">
                      <a:srgbClr val="C0C0C0"/>
                    </a:outerShdw>
                  </a:effectLst>
                  <a:latin typeface="宋体" pitchFamily="2" charset="-122"/>
                </a:rPr>
                <a:t>clk</a:t>
              </a:r>
            </a:p>
          </p:txBody>
        </p:sp>
        <p:sp>
          <p:nvSpPr>
            <p:cNvPr id="64" name="Text Box 27"/>
            <p:cNvSpPr txBox="1">
              <a:spLocks noChangeArrowheads="1"/>
            </p:cNvSpPr>
            <p:nvPr/>
          </p:nvSpPr>
          <p:spPr bwMode="auto">
            <a:xfrm>
              <a:off x="2741" y="2822"/>
              <a:ext cx="722" cy="321"/>
            </a:xfrm>
            <a:prstGeom prst="rect">
              <a:avLst/>
            </a:prstGeom>
            <a:noFill/>
            <a:ln w="9525">
              <a:noFill/>
              <a:miter lim="800000"/>
              <a:headEnd/>
              <a:tailEnd/>
            </a:ln>
          </p:spPr>
          <p:txBody>
            <a:bodyPr/>
            <a:lstStyle/>
            <a:p>
              <a:pPr algn="just" fontAlgn="auto">
                <a:spcBef>
                  <a:spcPts val="0"/>
                </a:spcBef>
                <a:spcAft>
                  <a:spcPts val="0"/>
                </a:spcAft>
                <a:defRPr/>
              </a:pPr>
              <a:r>
                <a:rPr lang="en-US" altLang="zh-CN" sz="1600" kern="0">
                  <a:solidFill>
                    <a:sysClr val="windowText" lastClr="000000"/>
                  </a:solidFill>
                  <a:latin typeface="Tahoma" pitchFamily="34" charset="0"/>
                </a:rPr>
                <a:t> clk  </a:t>
              </a:r>
              <a:r>
                <a:rPr lang="zh-CN" altLang="en-US" sz="1600" kern="0">
                  <a:solidFill>
                    <a:sysClr val="windowText" lastClr="000000"/>
                  </a:solidFill>
                  <a:latin typeface="Tahoma" pitchFamily="34" charset="0"/>
                </a:rPr>
                <a:t>输入</a:t>
              </a:r>
            </a:p>
          </p:txBody>
        </p:sp>
        <p:sp>
          <p:nvSpPr>
            <p:cNvPr id="65" name="Text Box 28"/>
            <p:cNvSpPr txBox="1">
              <a:spLocks noChangeArrowheads="1"/>
            </p:cNvSpPr>
            <p:nvPr/>
          </p:nvSpPr>
          <p:spPr bwMode="auto">
            <a:xfrm>
              <a:off x="336" y="1967"/>
              <a:ext cx="963" cy="320"/>
            </a:xfrm>
            <a:prstGeom prst="rect">
              <a:avLst/>
            </a:prstGeom>
            <a:noFill/>
            <a:ln w="9525">
              <a:noFill/>
              <a:miter lim="800000"/>
              <a:headEnd/>
              <a:tailEnd/>
            </a:ln>
            <a:effectLst/>
          </p:spPr>
          <p:txBody>
            <a:bodyPr/>
            <a:lstStyle/>
            <a:p>
              <a:pPr algn="just" fontAlgn="auto">
                <a:spcBef>
                  <a:spcPts val="0"/>
                </a:spcBef>
                <a:spcAft>
                  <a:spcPts val="0"/>
                </a:spcAft>
                <a:defRPr/>
              </a:pPr>
              <a:r>
                <a:rPr lang="zh-CN" altLang="en-US" sz="2400" b="1" kern="0">
                  <a:solidFill>
                    <a:srgbClr val="FFFF66"/>
                  </a:solidFill>
                  <a:effectLst>
                    <a:outerShdw blurRad="38100" dist="38100" dir="2700000" algn="tl">
                      <a:srgbClr val="C0C0C0"/>
                    </a:outerShdw>
                  </a:effectLst>
                  <a:latin typeface="Tahoma" pitchFamily="34" charset="0"/>
                </a:rPr>
                <a:t>输入</a:t>
              </a:r>
            </a:p>
          </p:txBody>
        </p:sp>
        <p:sp>
          <p:nvSpPr>
            <p:cNvPr id="66" name="Text Box 29"/>
            <p:cNvSpPr txBox="1">
              <a:spLocks noChangeArrowheads="1"/>
            </p:cNvSpPr>
            <p:nvPr/>
          </p:nvSpPr>
          <p:spPr bwMode="auto">
            <a:xfrm>
              <a:off x="5040" y="2112"/>
              <a:ext cx="541" cy="321"/>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400" b="1" kern="0">
                  <a:solidFill>
                    <a:srgbClr val="FFFFFF"/>
                  </a:solidFill>
                  <a:effectLst>
                    <a:outerShdw blurRad="38100" dist="38100" dir="2700000" algn="tl">
                      <a:srgbClr val="C0C0C0"/>
                    </a:outerShdw>
                  </a:effectLst>
                  <a:latin typeface="Tahoma" pitchFamily="34" charset="0"/>
                </a:rPr>
                <a:t>输出</a:t>
              </a:r>
            </a:p>
          </p:txBody>
        </p:sp>
        <p:sp>
          <p:nvSpPr>
            <p:cNvPr id="67" name="Text Box 30"/>
            <p:cNvSpPr txBox="1">
              <a:spLocks noChangeArrowheads="1"/>
            </p:cNvSpPr>
            <p:nvPr/>
          </p:nvSpPr>
          <p:spPr bwMode="auto">
            <a:xfrm>
              <a:off x="3456" y="2256"/>
              <a:ext cx="809" cy="321"/>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a:solidFill>
                    <a:srgbClr val="FFFFFF"/>
                  </a:solidFill>
                  <a:effectLst>
                    <a:outerShdw blurRad="38100" dist="38100" dir="2700000" algn="tl">
                      <a:srgbClr val="C0C0C0"/>
                    </a:outerShdw>
                  </a:effectLst>
                  <a:latin typeface="Tahoma" pitchFamily="34" charset="0"/>
                </a:rPr>
                <a:t>当前状态</a:t>
              </a:r>
            </a:p>
          </p:txBody>
        </p:sp>
        <p:sp>
          <p:nvSpPr>
            <p:cNvPr id="68" name="Text Box 31"/>
            <p:cNvSpPr txBox="1">
              <a:spLocks noChangeArrowheads="1"/>
            </p:cNvSpPr>
            <p:nvPr/>
          </p:nvSpPr>
          <p:spPr bwMode="auto">
            <a:xfrm>
              <a:off x="2016" y="2256"/>
              <a:ext cx="810" cy="321"/>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a:solidFill>
                    <a:srgbClr val="FFFFFF"/>
                  </a:solidFill>
                  <a:effectLst>
                    <a:outerShdw blurRad="38100" dist="38100" dir="2700000" algn="tl">
                      <a:srgbClr val="C0C0C0"/>
                    </a:outerShdw>
                  </a:effectLst>
                  <a:latin typeface="Tahoma" pitchFamily="34" charset="0"/>
                </a:rPr>
                <a:t>激励信号</a:t>
              </a:r>
            </a:p>
          </p:txBody>
        </p:sp>
        <p:sp>
          <p:nvSpPr>
            <p:cNvPr id="69" name="Line 33"/>
            <p:cNvSpPr>
              <a:spLocks noChangeShapeType="1"/>
            </p:cNvSpPr>
            <p:nvPr/>
          </p:nvSpPr>
          <p:spPr bwMode="auto">
            <a:xfrm flipV="1">
              <a:off x="3038" y="2957"/>
              <a:ext cx="0" cy="850"/>
            </a:xfrm>
            <a:prstGeom prst="line">
              <a:avLst/>
            </a:prstGeom>
            <a:noFill/>
            <a:ln w="25400">
              <a:solidFill>
                <a:srgbClr val="FFFFFF"/>
              </a:solidFill>
              <a:round/>
              <a:headEnd/>
              <a:tailEnd type="triangle" w="med" len="me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70" name="AutoShape 8"/>
            <p:cNvSpPr>
              <a:spLocks noChangeArrowheads="1"/>
            </p:cNvSpPr>
            <p:nvPr/>
          </p:nvSpPr>
          <p:spPr bwMode="auto">
            <a:xfrm>
              <a:off x="3402" y="2448"/>
              <a:ext cx="902" cy="192"/>
            </a:xfrm>
            <a:prstGeom prst="rightArrow">
              <a:avLst>
                <a:gd name="adj1" fmla="val 39741"/>
                <a:gd name="adj2" fmla="val 44065"/>
              </a:avLst>
            </a:prstGeom>
            <a:solidFill>
              <a:srgbClr val="FFFFFF"/>
            </a:solidFill>
            <a:ln w="9525">
              <a:solidFill>
                <a:srgbClr val="000000"/>
              </a:solid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grpSp>
      <p:sp>
        <p:nvSpPr>
          <p:cNvPr id="71" name="Rectangle 40"/>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fontAlgn="auto" hangingPunct="1">
              <a:spcBef>
                <a:spcPts val="0"/>
              </a:spcBef>
              <a:spcAft>
                <a:spcPts val="0"/>
              </a:spcAft>
              <a:defRPr/>
            </a:pPr>
            <a:endParaRPr lang="zh-CN" altLang="zh-CN" b="1" kern="0">
              <a:solidFill>
                <a:srgbClr val="FFFFFF"/>
              </a:solidFill>
              <a:latin typeface="MS PGothic" pitchFamily="34" charset="-128"/>
              <a:ea typeface="MS PGothic" pitchFamily="34" charset="-128"/>
            </a:endParaRPr>
          </a:p>
        </p:txBody>
      </p:sp>
      <p:sp>
        <p:nvSpPr>
          <p:cNvPr id="72" name="Rectangle 2"/>
          <p:cNvSpPr txBox="1">
            <a:spLocks noChangeArrowheads="1"/>
          </p:cNvSpPr>
          <p:nvPr/>
        </p:nvSpPr>
        <p:spPr bwMode="auto">
          <a:xfrm>
            <a:off x="500063" y="714375"/>
            <a:ext cx="7924800" cy="1000125"/>
          </a:xfrm>
          <a:prstGeom prst="rect">
            <a:avLst/>
          </a:prstGeom>
          <a:noFill/>
          <a:ln w="9525">
            <a:noFill/>
            <a:miter lim="800000"/>
            <a:headEnd/>
            <a:tailEnd/>
          </a:ln>
        </p:spPr>
        <p:txBody>
          <a:bodyPr anchor="ctr"/>
          <a:lstStyle/>
          <a:p>
            <a:pPr eaLnBrk="1" fontAlgn="auto" hangingPunct="1">
              <a:spcBef>
                <a:spcPts val="0"/>
              </a:spcBef>
              <a:spcAft>
                <a:spcPts val="0"/>
              </a:spcAft>
              <a:defRPr/>
            </a:pP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下一个状态 </a:t>
            </a:r>
            <a:r>
              <a:rPr kumimoji="1" lang="en-US" altLang="zh-CN" sz="2800" b="1" kern="0" dirty="0">
                <a:solidFill>
                  <a:sysClr val="windowText" lastClr="000000"/>
                </a:solidFill>
                <a:effectLst>
                  <a:outerShdw blurRad="38100" dist="38100" dir="2700000" algn="tl">
                    <a:srgbClr val="C0C0C0"/>
                  </a:outerShdw>
                </a:effectLst>
                <a:latin typeface="宋体" pitchFamily="2" charset="-122"/>
                <a:ea typeface="宋体"/>
              </a:rPr>
              <a:t>= </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F(</a:t>
            </a:r>
            <a:r>
              <a:rPr kumimoji="1" lang="zh-CN" altLang="en-US" sz="2800" b="1" kern="0" dirty="0">
                <a:solidFill>
                  <a:srgbClr val="0000FF"/>
                </a:solidFill>
                <a:effectLst>
                  <a:outerShdw blurRad="38100" dist="38100" dir="2700000" algn="tl">
                    <a:srgbClr val="C0C0C0"/>
                  </a:outerShdw>
                </a:effectLst>
                <a:latin typeface="宋体" pitchFamily="2" charset="-122"/>
                <a:ea typeface="宋体"/>
              </a:rPr>
              <a:t>当前状态，输入信号</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a:t>
            </a: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a:t>
            </a:r>
            <a:b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b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  输出信号 </a:t>
            </a:r>
            <a:r>
              <a:rPr kumimoji="1" lang="en-US" altLang="zh-CN" sz="2800" b="1" kern="0" dirty="0">
                <a:solidFill>
                  <a:sysClr val="windowText" lastClr="000000"/>
                </a:solidFill>
                <a:effectLst>
                  <a:outerShdw blurRad="38100" dist="38100" dir="2700000" algn="tl">
                    <a:srgbClr val="C0C0C0"/>
                  </a:outerShdw>
                </a:effectLst>
                <a:latin typeface="宋体" pitchFamily="2" charset="-122"/>
                <a:ea typeface="宋体"/>
              </a:rPr>
              <a:t>= </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G(</a:t>
            </a:r>
            <a:r>
              <a:rPr kumimoji="1" lang="zh-CN" altLang="en-US" sz="2800" b="1" kern="0" dirty="0">
                <a:solidFill>
                  <a:srgbClr val="0000FF"/>
                </a:solidFill>
                <a:effectLst>
                  <a:outerShdw blurRad="38100" dist="38100" dir="2700000" algn="tl">
                    <a:srgbClr val="C0C0C0"/>
                  </a:outerShdw>
                </a:effectLst>
                <a:latin typeface="宋体" pitchFamily="2" charset="-122"/>
                <a:ea typeface="宋体"/>
              </a:rPr>
              <a:t>当前状态，输入信号</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a:t>
            </a: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a:t>
            </a:r>
            <a:endParaRPr kumimoji="1" lang="zh-CN" altLang="en-US" sz="2800" kern="0" dirty="0">
              <a:solidFill>
                <a:sysClr val="windowText" lastClr="000000"/>
              </a:solidFill>
              <a:latin typeface="Times New Roman"/>
              <a:ea typeface="宋体"/>
            </a:endParaRPr>
          </a:p>
        </p:txBody>
      </p:sp>
    </p:spTree>
    <p:extLst>
      <p:ext uri="{BB962C8B-B14F-4D97-AF65-F5344CB8AC3E}">
        <p14:creationId xmlns:p14="http://schemas.microsoft.com/office/powerpoint/2010/main" val="35453812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2"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Scale>
                                      <p:cBhvr>
                                        <p:cTn id="13"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0"/>
                                        </p:tgtEl>
                                        <p:attrNameLst>
                                          <p:attrName>ppt_x</p:attrName>
                                          <p:attrName>ppt_y</p:attrName>
                                        </p:attrNameLst>
                                      </p:cBhvr>
                                    </p:animMotion>
                                    <p:animEffect transition="in" filter="fade">
                                      <p:cBhvr>
                                        <p:cTn id="15" dur="1000"/>
                                        <p:tgtEl>
                                          <p:spTgt spid="40"/>
                                        </p:tgtEl>
                                      </p:cBhvr>
                                    </p:animEffect>
                                  </p:childTnLst>
                                </p:cTn>
                              </p:par>
                              <p:par>
                                <p:cTn id="16" presetID="52"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Scale>
                                      <p:cBhvr>
                                        <p:cTn id="18"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43"/>
                                        </p:tgtEl>
                                        <p:attrNameLst>
                                          <p:attrName>ppt_x</p:attrName>
                                          <p:attrName>ppt_y</p:attrName>
                                        </p:attrNameLst>
                                      </p:cBhvr>
                                    </p:animMotion>
                                    <p:animEffect transition="in" filter="fade">
                                      <p:cBhvr>
                                        <p:cTn id="20" dur="1000"/>
                                        <p:tgtEl>
                                          <p:spTgt spid="43"/>
                                        </p:tgtEl>
                                      </p:cBhvr>
                                    </p:animEffect>
                                  </p:childTnLst>
                                </p:cTn>
                              </p:par>
                              <p:par>
                                <p:cTn id="21" presetID="52"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Scale>
                                      <p:cBhvr>
                                        <p:cTn id="23"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42"/>
                                        </p:tgtEl>
                                        <p:attrNameLst>
                                          <p:attrName>ppt_x</p:attrName>
                                          <p:attrName>ppt_y</p:attrName>
                                        </p:attrNameLst>
                                      </p:cBhvr>
                                    </p:animMotion>
                                    <p:animEffect transition="in" filter="fade">
                                      <p:cBhvr>
                                        <p:cTn id="25"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P spid="7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Mealy </a:t>
            </a:r>
            <a:r>
              <a:rPr lang="zh-CN" altLang="en-US" sz="3200" b="1" dirty="0">
                <a:solidFill>
                  <a:srgbClr val="A50021"/>
                </a:solidFill>
                <a:latin typeface="微软雅黑" panose="020B0503020204020204" pitchFamily="34" charset="-122"/>
                <a:ea typeface="微软雅黑" panose="020B0503020204020204" pitchFamily="34" charset="-122"/>
              </a:rPr>
              <a:t>状态机</a:t>
            </a:r>
          </a:p>
        </p:txBody>
      </p:sp>
      <p:sp>
        <p:nvSpPr>
          <p:cNvPr id="32"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808E2F-9F07-403D-8C6C-E962E940DD66}"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148</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33" name="Rectangle 40"/>
          <p:cNvSpPr>
            <a:spLocks noChangeArrowheads="1"/>
          </p:cNvSpPr>
          <p:nvPr/>
        </p:nvSpPr>
        <p:spPr bwMode="auto">
          <a:xfrm>
            <a:off x="179388" y="1916113"/>
            <a:ext cx="8785225" cy="4681537"/>
          </a:xfrm>
          <a:prstGeom prst="rect">
            <a:avLst/>
          </a:prstGeom>
          <a:solidFill>
            <a:srgbClr val="008080"/>
          </a:solidFill>
          <a:ln w="19050">
            <a:solidFill>
              <a:srgbClr val="FFFF99"/>
            </a:solidFill>
            <a:miter lim="800000"/>
            <a:headEnd/>
            <a:tailEnd/>
          </a:ln>
          <a:effectLst>
            <a:outerShdw dist="107763" dir="18900000" algn="ctr" rotWithShape="0">
              <a:srgbClr val="808080">
                <a:alpha val="50000"/>
              </a:srgbClr>
            </a:outerShdw>
          </a:effectLst>
        </p:spPr>
        <p:txBody>
          <a:bodyPr wrap="none" anchor="ctr"/>
          <a:lstStyle/>
          <a:p>
            <a:pPr eaLnBrk="1" fontAlgn="auto" hangingPunct="1">
              <a:spcBef>
                <a:spcPts val="0"/>
              </a:spcBef>
              <a:spcAft>
                <a:spcPts val="0"/>
              </a:spcAft>
              <a:defRPr/>
            </a:pPr>
            <a:endParaRPr lang="zh-CN" altLang="en-US" kern="0" dirty="0">
              <a:solidFill>
                <a:sysClr val="windowText" lastClr="000000"/>
              </a:solidFill>
              <a:latin typeface="Tahoma" pitchFamily="34" charset="0"/>
            </a:endParaRPr>
          </a:p>
        </p:txBody>
      </p:sp>
      <p:grpSp>
        <p:nvGrpSpPr>
          <p:cNvPr id="34" name="Group 37"/>
          <p:cNvGrpSpPr>
            <a:grpSpLocks/>
          </p:cNvGrpSpPr>
          <p:nvPr/>
        </p:nvGrpSpPr>
        <p:grpSpPr bwMode="auto">
          <a:xfrm>
            <a:off x="762000" y="2528888"/>
            <a:ext cx="7807325" cy="3871912"/>
            <a:chOff x="480" y="1593"/>
            <a:chExt cx="4918" cy="2439"/>
          </a:xfrm>
        </p:grpSpPr>
        <p:sp>
          <p:nvSpPr>
            <p:cNvPr id="35" name="Rectangle 4"/>
            <p:cNvSpPr>
              <a:spLocks noChangeArrowheads="1"/>
            </p:cNvSpPr>
            <p:nvPr/>
          </p:nvSpPr>
          <p:spPr bwMode="auto">
            <a:xfrm>
              <a:off x="1428" y="1593"/>
              <a:ext cx="611" cy="1113"/>
            </a:xfrm>
            <a:prstGeom prst="rect">
              <a:avLst/>
            </a:prstGeom>
            <a:solidFill>
              <a:srgbClr val="99CCFF"/>
            </a:solidFill>
            <a:ln w="9525">
              <a:solidFill>
                <a:srgbClr val="000000"/>
              </a:solidFill>
              <a:miter lim="800000"/>
              <a:headEnd/>
              <a:tailEnd/>
            </a:ln>
            <a:effectLst>
              <a:prstShdw prst="shdw13" dist="53882" dir="2700000">
                <a:srgbClr val="80808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6" name="Rectangle 5"/>
            <p:cNvSpPr>
              <a:spLocks noChangeArrowheads="1"/>
            </p:cNvSpPr>
            <p:nvPr/>
          </p:nvSpPr>
          <p:spPr bwMode="auto">
            <a:xfrm>
              <a:off x="4159" y="1593"/>
              <a:ext cx="616" cy="1048"/>
            </a:xfrm>
            <a:prstGeom prst="rect">
              <a:avLst/>
            </a:prstGeom>
            <a:solidFill>
              <a:srgbClr val="CC99FF"/>
            </a:solidFill>
            <a:ln w="9525">
              <a:solidFill>
                <a:srgbClr val="000000"/>
              </a:solidFill>
              <a:miter lim="800000"/>
              <a:headEnd/>
              <a:tailEnd/>
            </a:ln>
            <a:effectLst>
              <a:prstShdw prst="shdw13" dist="53882" dir="2700000">
                <a:srgbClr val="969696"/>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7" name="Rectangle 6"/>
            <p:cNvSpPr>
              <a:spLocks noChangeArrowheads="1"/>
            </p:cNvSpPr>
            <p:nvPr/>
          </p:nvSpPr>
          <p:spPr bwMode="auto">
            <a:xfrm>
              <a:off x="2709" y="1593"/>
              <a:ext cx="612" cy="1113"/>
            </a:xfrm>
            <a:prstGeom prst="rect">
              <a:avLst/>
            </a:prstGeom>
            <a:solidFill>
              <a:srgbClr val="FFCC00"/>
            </a:solidFill>
            <a:ln w="9525">
              <a:solidFill>
                <a:srgbClr val="000000"/>
              </a:solidFill>
              <a:miter lim="800000"/>
              <a:headEnd/>
              <a:tailEnd/>
            </a:ln>
            <a:effectLst>
              <a:prstShdw prst="shdw13" dist="53882" dir="2700000">
                <a:srgbClr val="969696"/>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8" name="AutoShape 18"/>
            <p:cNvSpPr>
              <a:spLocks noChangeArrowheads="1"/>
            </p:cNvSpPr>
            <p:nvPr/>
          </p:nvSpPr>
          <p:spPr bwMode="auto">
            <a:xfrm flipV="1">
              <a:off x="535" y="1836"/>
              <a:ext cx="893" cy="180"/>
            </a:xfrm>
            <a:prstGeom prst="rightArrow">
              <a:avLst>
                <a:gd name="adj1" fmla="val 50000"/>
                <a:gd name="adj2" fmla="val 86682"/>
              </a:avLst>
            </a:prstGeom>
            <a:solidFill>
              <a:srgbClr val="FFFF00"/>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9" name="Text Box 19"/>
            <p:cNvSpPr txBox="1">
              <a:spLocks noChangeArrowheads="1"/>
            </p:cNvSpPr>
            <p:nvPr/>
          </p:nvSpPr>
          <p:spPr bwMode="auto">
            <a:xfrm>
              <a:off x="1428" y="1806"/>
              <a:ext cx="723" cy="668"/>
            </a:xfrm>
            <a:prstGeom prst="rect">
              <a:avLst/>
            </a:prstGeom>
            <a:noFill/>
            <a:ln w="9525">
              <a:noFill/>
              <a:miter lim="800000"/>
              <a:headEnd/>
              <a:tailEnd/>
            </a:ln>
          </p:spPr>
          <p:txBody>
            <a:bodyPr/>
            <a:lstStyle/>
            <a:p>
              <a:pPr algn="just" fontAlgn="auto">
                <a:spcBef>
                  <a:spcPts val="0"/>
                </a:spcBef>
                <a:spcAft>
                  <a:spcPts val="0"/>
                </a:spcAft>
                <a:defRPr/>
              </a:pPr>
              <a:r>
                <a:rPr lang="zh-CN" altLang="en-US" b="1" kern="0">
                  <a:solidFill>
                    <a:sysClr val="windowText" lastClr="000000"/>
                  </a:solidFill>
                  <a:latin typeface="宋体" pitchFamily="2" charset="-122"/>
                </a:rPr>
                <a:t>下一状</a:t>
              </a:r>
            </a:p>
            <a:p>
              <a:pPr algn="just" fontAlgn="auto">
                <a:spcBef>
                  <a:spcPts val="0"/>
                </a:spcBef>
                <a:spcAft>
                  <a:spcPts val="0"/>
                </a:spcAft>
                <a:defRPr/>
              </a:pPr>
              <a:r>
                <a:rPr lang="zh-CN" altLang="en-US" b="1" kern="0">
                  <a:solidFill>
                    <a:sysClr val="windowText" lastClr="000000"/>
                  </a:solidFill>
                  <a:latin typeface="宋体" pitchFamily="2" charset="-122"/>
                </a:rPr>
                <a:t>态的逻</a:t>
              </a:r>
            </a:p>
            <a:p>
              <a:pPr algn="just" fontAlgn="auto">
                <a:spcBef>
                  <a:spcPts val="0"/>
                </a:spcBef>
                <a:spcAft>
                  <a:spcPts val="0"/>
                </a:spcAft>
                <a:defRPr/>
              </a:pPr>
              <a:r>
                <a:rPr lang="zh-CN" altLang="en-US" b="1" kern="0">
                  <a:solidFill>
                    <a:sysClr val="windowText" lastClr="000000"/>
                  </a:solidFill>
                  <a:latin typeface="宋体" pitchFamily="2" charset="-122"/>
                </a:rPr>
                <a:t>辑 </a:t>
              </a:r>
              <a:r>
                <a:rPr lang="en-US" altLang="zh-CN" b="1" kern="0">
                  <a:solidFill>
                    <a:sysClr val="windowText" lastClr="000000"/>
                  </a:solidFill>
                  <a:latin typeface="宋体" pitchFamily="2" charset="-122"/>
                </a:rPr>
                <a:t>F</a:t>
              </a:r>
            </a:p>
          </p:txBody>
        </p:sp>
        <p:sp>
          <p:nvSpPr>
            <p:cNvPr id="40" name="Text Box 20"/>
            <p:cNvSpPr txBox="1">
              <a:spLocks noChangeArrowheads="1"/>
            </p:cNvSpPr>
            <p:nvPr/>
          </p:nvSpPr>
          <p:spPr bwMode="auto">
            <a:xfrm>
              <a:off x="4128" y="1824"/>
              <a:ext cx="724" cy="668"/>
            </a:xfrm>
            <a:prstGeom prst="rect">
              <a:avLst/>
            </a:prstGeom>
            <a:noFill/>
            <a:ln w="9525">
              <a:noFill/>
              <a:miter lim="800000"/>
              <a:headEnd/>
              <a:tailEnd/>
            </a:ln>
          </p:spPr>
          <p:txBody>
            <a:bodyPr/>
            <a:lstStyle/>
            <a:p>
              <a:pPr algn="just" fontAlgn="auto">
                <a:spcBef>
                  <a:spcPts val="0"/>
                </a:spcBef>
                <a:spcAft>
                  <a:spcPts val="0"/>
                </a:spcAft>
                <a:defRPr/>
              </a:pPr>
              <a:r>
                <a:rPr lang="zh-CN" altLang="en-US" b="1" kern="0">
                  <a:solidFill>
                    <a:sysClr val="windowText" lastClr="000000"/>
                  </a:solidFill>
                  <a:latin typeface="宋体" pitchFamily="2" charset="-122"/>
                </a:rPr>
                <a:t>输出逻辑 </a:t>
              </a:r>
            </a:p>
            <a:p>
              <a:pPr algn="just" fontAlgn="auto">
                <a:spcBef>
                  <a:spcPts val="0"/>
                </a:spcBef>
                <a:spcAft>
                  <a:spcPts val="0"/>
                </a:spcAft>
                <a:defRPr/>
              </a:pPr>
              <a:r>
                <a:rPr lang="zh-CN" altLang="en-US" b="1" kern="0">
                  <a:solidFill>
                    <a:sysClr val="windowText" lastClr="000000"/>
                  </a:solidFill>
                  <a:latin typeface="宋体" pitchFamily="2" charset="-122"/>
                </a:rPr>
                <a:t>  </a:t>
              </a:r>
              <a:r>
                <a:rPr lang="en-US" altLang="zh-CN" b="1" kern="0">
                  <a:solidFill>
                    <a:sysClr val="windowText" lastClr="000000"/>
                  </a:solidFill>
                  <a:latin typeface="宋体" pitchFamily="2" charset="-122"/>
                </a:rPr>
                <a:t>G</a:t>
              </a:r>
            </a:p>
          </p:txBody>
        </p:sp>
        <p:sp>
          <p:nvSpPr>
            <p:cNvPr id="41" name="Text Box 21"/>
            <p:cNvSpPr txBox="1">
              <a:spLocks noChangeArrowheads="1"/>
            </p:cNvSpPr>
            <p:nvPr/>
          </p:nvSpPr>
          <p:spPr bwMode="auto">
            <a:xfrm>
              <a:off x="2653" y="1806"/>
              <a:ext cx="725" cy="668"/>
            </a:xfrm>
            <a:prstGeom prst="rect">
              <a:avLst/>
            </a:prstGeom>
            <a:noFill/>
            <a:ln w="9525">
              <a:noFill/>
              <a:miter lim="800000"/>
              <a:headEnd/>
              <a:tailEnd/>
            </a:ln>
          </p:spPr>
          <p:txBody>
            <a:bodyPr/>
            <a:lstStyle/>
            <a:p>
              <a:pPr algn="ctr" fontAlgn="auto">
                <a:spcBef>
                  <a:spcPts val="0"/>
                </a:spcBef>
                <a:spcAft>
                  <a:spcPts val="0"/>
                </a:spcAft>
                <a:defRPr/>
              </a:pPr>
              <a:r>
                <a:rPr lang="zh-CN" altLang="en-US" b="1" kern="0" dirty="0">
                  <a:solidFill>
                    <a:sysClr val="windowText" lastClr="000000"/>
                  </a:solidFill>
                  <a:latin typeface="Tahoma" pitchFamily="34" charset="0"/>
                </a:rPr>
                <a:t>状态</a:t>
              </a:r>
            </a:p>
            <a:p>
              <a:pPr algn="ctr" fontAlgn="auto">
                <a:spcBef>
                  <a:spcPts val="0"/>
                </a:spcBef>
                <a:spcAft>
                  <a:spcPts val="0"/>
                </a:spcAft>
                <a:defRPr/>
              </a:pPr>
              <a:r>
                <a:rPr lang="zh-CN" altLang="en-US" b="1" kern="0" dirty="0">
                  <a:solidFill>
                    <a:sysClr val="windowText" lastClr="000000"/>
                  </a:solidFill>
                  <a:latin typeface="Tahoma" pitchFamily="34" charset="0"/>
                </a:rPr>
                <a:t>寄存器</a:t>
              </a:r>
            </a:p>
          </p:txBody>
        </p:sp>
        <p:sp>
          <p:nvSpPr>
            <p:cNvPr id="42" name="Line 22"/>
            <p:cNvSpPr>
              <a:spLocks noChangeShapeType="1"/>
            </p:cNvSpPr>
            <p:nvPr/>
          </p:nvSpPr>
          <p:spPr bwMode="auto">
            <a:xfrm>
              <a:off x="2984" y="2695"/>
              <a:ext cx="0" cy="779"/>
            </a:xfrm>
            <a:prstGeom prst="line">
              <a:avLst/>
            </a:prstGeom>
            <a:noFill/>
            <a:ln w="9525">
              <a:solidFill>
                <a:srgbClr val="000000"/>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3" name="Line 23"/>
            <p:cNvSpPr>
              <a:spLocks noChangeShapeType="1"/>
            </p:cNvSpPr>
            <p:nvPr/>
          </p:nvSpPr>
          <p:spPr bwMode="auto">
            <a:xfrm flipH="1">
              <a:off x="640" y="3490"/>
              <a:ext cx="2341" cy="0"/>
            </a:xfrm>
            <a:prstGeom prst="line">
              <a:avLst/>
            </a:prstGeom>
            <a:noFill/>
            <a:ln w="25400">
              <a:solidFill>
                <a:srgbClr val="FFFFFF"/>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4" name="Text Box 24"/>
            <p:cNvSpPr txBox="1">
              <a:spLocks noChangeArrowheads="1"/>
            </p:cNvSpPr>
            <p:nvPr/>
          </p:nvSpPr>
          <p:spPr bwMode="auto">
            <a:xfrm>
              <a:off x="535" y="3254"/>
              <a:ext cx="1227" cy="332"/>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000" b="1" kern="0">
                  <a:solidFill>
                    <a:srgbClr val="FFFFFF"/>
                  </a:solidFill>
                  <a:effectLst>
                    <a:outerShdw blurRad="38100" dist="38100" dir="2700000" algn="tl">
                      <a:srgbClr val="C0C0C0"/>
                    </a:outerShdw>
                  </a:effectLst>
                  <a:latin typeface="宋体" pitchFamily="2" charset="-122"/>
                </a:rPr>
                <a:t>时钟信号</a:t>
              </a:r>
              <a:r>
                <a:rPr lang="en-US" altLang="zh-CN" sz="2000" b="1" kern="0">
                  <a:solidFill>
                    <a:srgbClr val="FFFFFF"/>
                  </a:solidFill>
                  <a:effectLst>
                    <a:outerShdw blurRad="38100" dist="38100" dir="2700000" algn="tl">
                      <a:srgbClr val="C0C0C0"/>
                    </a:outerShdw>
                  </a:effectLst>
                  <a:latin typeface="宋体" pitchFamily="2" charset="-122"/>
                </a:rPr>
                <a:t>clk</a:t>
              </a:r>
            </a:p>
          </p:txBody>
        </p:sp>
        <p:sp>
          <p:nvSpPr>
            <p:cNvPr id="45" name="AutoShape 8"/>
            <p:cNvSpPr>
              <a:spLocks noChangeArrowheads="1"/>
            </p:cNvSpPr>
            <p:nvPr/>
          </p:nvSpPr>
          <p:spPr bwMode="auto">
            <a:xfrm>
              <a:off x="2040" y="2064"/>
              <a:ext cx="669" cy="288"/>
            </a:xfrm>
            <a:prstGeom prst="rightArrow">
              <a:avLst>
                <a:gd name="adj1" fmla="val 39583"/>
                <a:gd name="adj2" fmla="val 41662"/>
              </a:avLst>
            </a:prstGeom>
            <a:solidFill>
              <a:srgbClr val="FFFFFF"/>
            </a:solidFill>
            <a:ln w="9525">
              <a:solidFill>
                <a:srgbClr val="000000"/>
              </a:solid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6" name="Rectangle 11"/>
            <p:cNvSpPr>
              <a:spLocks noChangeArrowheads="1"/>
            </p:cNvSpPr>
            <p:nvPr/>
          </p:nvSpPr>
          <p:spPr bwMode="auto">
            <a:xfrm>
              <a:off x="1228" y="2196"/>
              <a:ext cx="68" cy="745"/>
            </a:xfrm>
            <a:prstGeom prst="rect">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7" name="AutoShape 13"/>
            <p:cNvSpPr>
              <a:spLocks noChangeArrowheads="1"/>
            </p:cNvSpPr>
            <p:nvPr/>
          </p:nvSpPr>
          <p:spPr bwMode="auto">
            <a:xfrm>
              <a:off x="4776" y="2064"/>
              <a:ext cx="456" cy="288"/>
            </a:xfrm>
            <a:prstGeom prst="rightArrow">
              <a:avLst>
                <a:gd name="adj1" fmla="val 28722"/>
                <a:gd name="adj2" fmla="val 41526"/>
              </a:avLst>
            </a:prstGeom>
            <a:solidFill>
              <a:srgbClr val="FFFFFF"/>
            </a:solidFill>
            <a:ln w="9525">
              <a:solidFill>
                <a:srgbClr val="000000"/>
              </a:solid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8" name="Text Box 25"/>
            <p:cNvSpPr txBox="1">
              <a:spLocks noChangeArrowheads="1"/>
            </p:cNvSpPr>
            <p:nvPr/>
          </p:nvSpPr>
          <p:spPr bwMode="auto">
            <a:xfrm>
              <a:off x="2714" y="2450"/>
              <a:ext cx="669" cy="334"/>
            </a:xfrm>
            <a:prstGeom prst="rect">
              <a:avLst/>
            </a:prstGeom>
            <a:noFill/>
            <a:ln w="9525">
              <a:noFill/>
              <a:miter lim="800000"/>
              <a:headEnd/>
              <a:tailEnd/>
            </a:ln>
            <a:effectLst/>
          </p:spPr>
          <p:txBody>
            <a:bodyPr/>
            <a:lstStyle/>
            <a:p>
              <a:pPr algn="ctr" fontAlgn="auto">
                <a:spcBef>
                  <a:spcPts val="0"/>
                </a:spcBef>
                <a:spcAft>
                  <a:spcPts val="0"/>
                </a:spcAft>
                <a:defRPr/>
              </a:pPr>
              <a:r>
                <a:rPr lang="en-US" altLang="zh-CN" sz="1600" b="1" kern="0" dirty="0">
                  <a:solidFill>
                    <a:sysClr val="windowText" lastClr="000000"/>
                  </a:solidFill>
                  <a:effectLst>
                    <a:outerShdw blurRad="38100" dist="38100" dir="2700000" algn="tl">
                      <a:srgbClr val="C0C0C0"/>
                    </a:outerShdw>
                  </a:effectLst>
                  <a:latin typeface="Tahoma" pitchFamily="34" charset="0"/>
                </a:rPr>
                <a:t> </a:t>
              </a:r>
              <a:r>
                <a:rPr lang="en-US" altLang="zh-CN" sz="1600" b="1" kern="0" dirty="0" err="1">
                  <a:solidFill>
                    <a:sysClr val="windowText" lastClr="000000"/>
                  </a:solidFill>
                  <a:effectLst>
                    <a:outerShdw blurRad="38100" dist="38100" dir="2700000" algn="tl">
                      <a:srgbClr val="C0C0C0"/>
                    </a:outerShdw>
                  </a:effectLst>
                  <a:latin typeface="Tahoma" pitchFamily="34" charset="0"/>
                </a:rPr>
                <a:t>clk</a:t>
              </a:r>
              <a:r>
                <a:rPr lang="en-US" altLang="zh-CN" sz="1600" b="1" kern="0" dirty="0">
                  <a:solidFill>
                    <a:sysClr val="windowText" lastClr="000000"/>
                  </a:solidFill>
                  <a:effectLst>
                    <a:outerShdw blurRad="38100" dist="38100" dir="2700000" algn="tl">
                      <a:srgbClr val="C0C0C0"/>
                    </a:outerShdw>
                  </a:effectLst>
                  <a:latin typeface="Tahoma" pitchFamily="34" charset="0"/>
                </a:rPr>
                <a:t> </a:t>
              </a:r>
              <a:r>
                <a:rPr lang="zh-CN" altLang="en-US" sz="1600" b="1" kern="0" dirty="0">
                  <a:solidFill>
                    <a:sysClr val="windowText" lastClr="000000"/>
                  </a:solidFill>
                  <a:effectLst>
                    <a:outerShdw blurRad="38100" dist="38100" dir="2700000" algn="tl">
                      <a:srgbClr val="C0C0C0"/>
                    </a:outerShdw>
                  </a:effectLst>
                  <a:latin typeface="Tahoma" pitchFamily="34" charset="0"/>
                </a:rPr>
                <a:t>输入</a:t>
              </a:r>
            </a:p>
          </p:txBody>
        </p:sp>
        <p:sp>
          <p:nvSpPr>
            <p:cNvPr id="49" name="Text Box 26"/>
            <p:cNvSpPr txBox="1">
              <a:spLocks noChangeArrowheads="1"/>
            </p:cNvSpPr>
            <p:nvPr/>
          </p:nvSpPr>
          <p:spPr bwMode="auto">
            <a:xfrm>
              <a:off x="480" y="1632"/>
              <a:ext cx="892" cy="333"/>
            </a:xfrm>
            <a:prstGeom prst="rect">
              <a:avLst/>
            </a:prstGeom>
            <a:noFill/>
            <a:ln w="9525">
              <a:noFill/>
              <a:miter lim="800000"/>
              <a:headEnd/>
              <a:tailEnd/>
            </a:ln>
            <a:effectLst/>
          </p:spPr>
          <p:txBody>
            <a:bodyPr/>
            <a:lstStyle/>
            <a:p>
              <a:pPr algn="just" fontAlgn="auto">
                <a:spcBef>
                  <a:spcPts val="0"/>
                </a:spcBef>
                <a:spcAft>
                  <a:spcPts val="0"/>
                </a:spcAft>
                <a:defRPr/>
              </a:pPr>
              <a:r>
                <a:rPr lang="zh-CN" altLang="en-US" sz="2000" b="1" kern="0">
                  <a:solidFill>
                    <a:srgbClr val="FFFF66"/>
                  </a:solidFill>
                  <a:effectLst>
                    <a:outerShdw blurRad="38100" dist="38100" dir="2700000" algn="tl">
                      <a:srgbClr val="C0C0C0"/>
                    </a:outerShdw>
                  </a:effectLst>
                  <a:latin typeface="Tahoma" pitchFamily="34" charset="0"/>
                </a:rPr>
                <a:t>输入</a:t>
              </a:r>
            </a:p>
          </p:txBody>
        </p:sp>
        <p:sp>
          <p:nvSpPr>
            <p:cNvPr id="50" name="Text Box 27"/>
            <p:cNvSpPr txBox="1">
              <a:spLocks noChangeArrowheads="1"/>
            </p:cNvSpPr>
            <p:nvPr/>
          </p:nvSpPr>
          <p:spPr bwMode="auto">
            <a:xfrm>
              <a:off x="4896" y="1776"/>
              <a:ext cx="502" cy="334"/>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000" b="1" kern="0">
                  <a:solidFill>
                    <a:srgbClr val="FFFFFF"/>
                  </a:solidFill>
                  <a:effectLst>
                    <a:outerShdw blurRad="38100" dist="38100" dir="2700000" algn="tl">
                      <a:srgbClr val="C0C0C0"/>
                    </a:outerShdw>
                  </a:effectLst>
                  <a:latin typeface="Tahoma" pitchFamily="34" charset="0"/>
                </a:rPr>
                <a:t>输出</a:t>
              </a:r>
            </a:p>
          </p:txBody>
        </p:sp>
        <p:sp>
          <p:nvSpPr>
            <p:cNvPr id="51" name="Text Box 28"/>
            <p:cNvSpPr txBox="1">
              <a:spLocks noChangeArrowheads="1"/>
            </p:cNvSpPr>
            <p:nvPr/>
          </p:nvSpPr>
          <p:spPr bwMode="auto">
            <a:xfrm>
              <a:off x="3408" y="1920"/>
              <a:ext cx="749" cy="334"/>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dirty="0">
                  <a:solidFill>
                    <a:srgbClr val="FFFFFF"/>
                  </a:solidFill>
                  <a:effectLst>
                    <a:outerShdw blurRad="38100" dist="38100" dir="2700000" algn="tl">
                      <a:srgbClr val="C0C0C0"/>
                    </a:outerShdw>
                  </a:effectLst>
                  <a:latin typeface="Tahoma" pitchFamily="34" charset="0"/>
                </a:rPr>
                <a:t>当前状态</a:t>
              </a:r>
            </a:p>
          </p:txBody>
        </p:sp>
        <p:sp>
          <p:nvSpPr>
            <p:cNvPr id="52" name="Text Box 29"/>
            <p:cNvSpPr txBox="1">
              <a:spLocks noChangeArrowheads="1"/>
            </p:cNvSpPr>
            <p:nvPr/>
          </p:nvSpPr>
          <p:spPr bwMode="auto">
            <a:xfrm>
              <a:off x="2064" y="1920"/>
              <a:ext cx="750" cy="288"/>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a:solidFill>
                    <a:srgbClr val="FFFFFF"/>
                  </a:solidFill>
                  <a:effectLst>
                    <a:outerShdw blurRad="38100" dist="38100" dir="2700000" algn="tl">
                      <a:srgbClr val="C0C0C0"/>
                    </a:outerShdw>
                  </a:effectLst>
                  <a:latin typeface="Tahoma" pitchFamily="34" charset="0"/>
                </a:rPr>
                <a:t>激励信号</a:t>
              </a:r>
            </a:p>
          </p:txBody>
        </p:sp>
        <p:sp>
          <p:nvSpPr>
            <p:cNvPr id="53" name="Text Box 30"/>
            <p:cNvSpPr txBox="1">
              <a:spLocks noChangeArrowheads="1"/>
            </p:cNvSpPr>
            <p:nvPr/>
          </p:nvSpPr>
          <p:spPr bwMode="auto">
            <a:xfrm>
              <a:off x="1428" y="3698"/>
              <a:ext cx="3120" cy="334"/>
            </a:xfrm>
            <a:prstGeom prst="rect">
              <a:avLst/>
            </a:prstGeom>
            <a:noFill/>
            <a:ln w="9525">
              <a:noFill/>
              <a:miter lim="800000"/>
              <a:headEnd/>
              <a:tailEnd/>
            </a:ln>
          </p:spPr>
          <p:txBody>
            <a:bodyPr/>
            <a:lstStyle/>
            <a:p>
              <a:pPr fontAlgn="auto">
                <a:spcBef>
                  <a:spcPts val="0"/>
                </a:spcBef>
                <a:spcAft>
                  <a:spcPts val="0"/>
                </a:spcAft>
                <a:defRPr/>
              </a:pPr>
              <a:r>
                <a:rPr lang="zh-CN" altLang="en-US" sz="1600" b="1" kern="0">
                  <a:solidFill>
                    <a:sysClr val="windowText" lastClr="000000"/>
                  </a:solidFill>
                  <a:latin typeface="Tahoma" pitchFamily="34" charset="0"/>
                </a:rPr>
                <a:t>图</a:t>
              </a:r>
              <a:r>
                <a:rPr lang="en-US" altLang="zh-CN" sz="1600" b="1" kern="0">
                  <a:solidFill>
                    <a:sysClr val="windowText" lastClr="000000"/>
                  </a:solidFill>
                  <a:latin typeface="Tahoma" pitchFamily="34" charset="0"/>
                </a:rPr>
                <a:t>2.     </a:t>
              </a:r>
              <a:r>
                <a:rPr lang="zh-CN" altLang="en-US" sz="1600" b="1" kern="0">
                  <a:solidFill>
                    <a:sysClr val="windowText" lastClr="000000"/>
                  </a:solidFill>
                  <a:latin typeface="Tahoma" pitchFamily="34" charset="0"/>
                </a:rPr>
                <a:t>时钟同步的状态机结构 </a:t>
              </a:r>
              <a:r>
                <a:rPr lang="en-US" altLang="zh-CN" sz="1600" b="1" kern="0">
                  <a:solidFill>
                    <a:sysClr val="windowText" lastClr="000000"/>
                  </a:solidFill>
                  <a:latin typeface="Tahoma" pitchFamily="34" charset="0"/>
                </a:rPr>
                <a:t>(Moor</a:t>
              </a:r>
              <a:r>
                <a:rPr lang="zh-CN" altLang="en-US" sz="1600" b="1" kern="0">
                  <a:solidFill>
                    <a:sysClr val="windowText" lastClr="000000"/>
                  </a:solidFill>
                  <a:latin typeface="Tahoma" pitchFamily="34" charset="0"/>
                </a:rPr>
                <a:t>状态机</a:t>
              </a:r>
              <a:r>
                <a:rPr lang="en-US" altLang="zh-CN" sz="1600" b="1" kern="0">
                  <a:solidFill>
                    <a:sysClr val="windowText" lastClr="000000"/>
                  </a:solidFill>
                  <a:latin typeface="Tahoma" pitchFamily="34" charset="0"/>
                </a:rPr>
                <a:t>)</a:t>
              </a:r>
            </a:p>
          </p:txBody>
        </p:sp>
        <p:sp>
          <p:nvSpPr>
            <p:cNvPr id="54" name="Line 31"/>
            <p:cNvSpPr>
              <a:spLocks noChangeShapeType="1"/>
            </p:cNvSpPr>
            <p:nvPr/>
          </p:nvSpPr>
          <p:spPr bwMode="auto">
            <a:xfrm flipV="1">
              <a:off x="2976" y="2600"/>
              <a:ext cx="0" cy="884"/>
            </a:xfrm>
            <a:prstGeom prst="line">
              <a:avLst/>
            </a:prstGeom>
            <a:noFill/>
            <a:ln w="25400">
              <a:solidFill>
                <a:srgbClr val="FFFFFF"/>
              </a:solidFill>
              <a:round/>
              <a:headEnd/>
              <a:tailEnd type="triangle" w="med" len="me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5" name="Rectangle 10"/>
            <p:cNvSpPr>
              <a:spLocks noChangeArrowheads="1"/>
            </p:cNvSpPr>
            <p:nvPr/>
          </p:nvSpPr>
          <p:spPr bwMode="auto">
            <a:xfrm rot="-5400000">
              <a:off x="2502" y="1597"/>
              <a:ext cx="68" cy="2617"/>
            </a:xfrm>
            <a:prstGeom prst="rect">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6" name="Rectangle 9"/>
            <p:cNvSpPr>
              <a:spLocks noChangeArrowheads="1"/>
            </p:cNvSpPr>
            <p:nvPr/>
          </p:nvSpPr>
          <p:spPr bwMode="auto">
            <a:xfrm>
              <a:off x="3826" y="2187"/>
              <a:ext cx="68" cy="747"/>
            </a:xfrm>
            <a:prstGeom prst="rect">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7" name="AutoShape 7"/>
            <p:cNvSpPr>
              <a:spLocks noChangeArrowheads="1"/>
            </p:cNvSpPr>
            <p:nvPr/>
          </p:nvSpPr>
          <p:spPr bwMode="auto">
            <a:xfrm>
              <a:off x="3312" y="2064"/>
              <a:ext cx="836" cy="236"/>
            </a:xfrm>
            <a:prstGeom prst="rightArrow">
              <a:avLst>
                <a:gd name="adj1" fmla="val 39741"/>
                <a:gd name="adj2" fmla="val 33226"/>
              </a:avLst>
            </a:prstGeom>
            <a:solidFill>
              <a:srgbClr val="FFFFFF"/>
            </a:solidFill>
            <a:ln w="9525">
              <a:solidFill>
                <a:srgbClr val="000000"/>
              </a:solid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8" name="AutoShape 12"/>
            <p:cNvSpPr>
              <a:spLocks noChangeArrowheads="1"/>
            </p:cNvSpPr>
            <p:nvPr/>
          </p:nvSpPr>
          <p:spPr bwMode="auto">
            <a:xfrm>
              <a:off x="1248" y="2121"/>
              <a:ext cx="211" cy="212"/>
            </a:xfrm>
            <a:prstGeom prst="rightArrow">
              <a:avLst>
                <a:gd name="adj1" fmla="val 31130"/>
                <a:gd name="adj2" fmla="val 31278"/>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grpSp>
      <p:sp>
        <p:nvSpPr>
          <p:cNvPr id="59" name="Rectangle 39"/>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fontAlgn="auto" hangingPunct="1">
              <a:spcBef>
                <a:spcPts val="0"/>
              </a:spcBef>
              <a:spcAft>
                <a:spcPts val="0"/>
              </a:spcAft>
              <a:defRPr/>
            </a:pPr>
            <a:endParaRPr lang="zh-CN" altLang="zh-CN" b="1" kern="0">
              <a:solidFill>
                <a:srgbClr val="FFFFFF"/>
              </a:solidFill>
              <a:latin typeface="MS PGothic" pitchFamily="34" charset="-128"/>
              <a:ea typeface="MS PGothic" pitchFamily="34" charset="-128"/>
            </a:endParaRPr>
          </a:p>
        </p:txBody>
      </p:sp>
      <p:sp>
        <p:nvSpPr>
          <p:cNvPr id="60" name="Rectangle 2"/>
          <p:cNvSpPr txBox="1">
            <a:spLocks noChangeArrowheads="1"/>
          </p:cNvSpPr>
          <p:nvPr/>
        </p:nvSpPr>
        <p:spPr bwMode="auto">
          <a:xfrm>
            <a:off x="714375" y="714375"/>
            <a:ext cx="7924800" cy="1071563"/>
          </a:xfrm>
          <a:prstGeom prst="rect">
            <a:avLst/>
          </a:prstGeom>
          <a:noFill/>
          <a:ln w="9525">
            <a:noFill/>
            <a:miter lim="800000"/>
            <a:headEnd/>
            <a:tailEnd/>
          </a:ln>
        </p:spPr>
        <p:txBody>
          <a:bodyPr anchor="ctr"/>
          <a:lstStyle/>
          <a:p>
            <a:pPr algn="ctr" eaLnBrk="1" fontAlgn="auto" hangingPunct="1">
              <a:spcBef>
                <a:spcPts val="0"/>
              </a:spcBef>
              <a:spcAft>
                <a:spcPts val="0"/>
              </a:spcAft>
              <a:defRPr/>
            </a:pPr>
            <a:r>
              <a:rPr kumimoji="1" lang="zh-CN" altLang="en-US" sz="2800" b="1" kern="0" dirty="0">
                <a:solidFill>
                  <a:sysClr val="windowText" lastClr="000000"/>
                </a:solidFill>
                <a:latin typeface="宋体" pitchFamily="2" charset="-122"/>
                <a:ea typeface="宋体"/>
              </a:rPr>
              <a:t>下一个状态 </a:t>
            </a:r>
            <a:r>
              <a:rPr kumimoji="1" lang="en-US" altLang="zh-CN" sz="2800" b="1" kern="0" dirty="0">
                <a:solidFill>
                  <a:sysClr val="windowText" lastClr="000000"/>
                </a:solidFill>
                <a:latin typeface="宋体" pitchFamily="2" charset="-122"/>
                <a:ea typeface="宋体"/>
              </a:rPr>
              <a:t>= </a:t>
            </a:r>
            <a:r>
              <a:rPr kumimoji="1" lang="en-US" altLang="zh-CN" sz="2800" b="1" kern="0" dirty="0">
                <a:solidFill>
                  <a:srgbClr val="0000FF"/>
                </a:solidFill>
                <a:latin typeface="宋体" pitchFamily="2" charset="-122"/>
                <a:ea typeface="宋体"/>
              </a:rPr>
              <a:t>F(</a:t>
            </a:r>
            <a:r>
              <a:rPr kumimoji="1" lang="zh-CN" altLang="en-US" sz="2800" b="1" kern="0" dirty="0">
                <a:solidFill>
                  <a:srgbClr val="0000FF"/>
                </a:solidFill>
                <a:latin typeface="宋体" pitchFamily="2" charset="-122"/>
                <a:ea typeface="宋体"/>
              </a:rPr>
              <a:t>当前状态，输入信号</a:t>
            </a:r>
            <a:r>
              <a:rPr kumimoji="1" lang="en-US" altLang="zh-CN" sz="2800" b="1" kern="0" dirty="0">
                <a:solidFill>
                  <a:srgbClr val="0000FF"/>
                </a:solidFill>
                <a:latin typeface="宋体" pitchFamily="2" charset="-122"/>
                <a:ea typeface="宋体"/>
              </a:rPr>
              <a:t>)</a:t>
            </a:r>
            <a:br>
              <a:rPr kumimoji="1" lang="en-US" altLang="zh-CN" sz="2800" b="1" kern="0" dirty="0">
                <a:solidFill>
                  <a:srgbClr val="0000FF"/>
                </a:solidFill>
                <a:latin typeface="宋体" pitchFamily="2" charset="-122"/>
                <a:ea typeface="宋体"/>
              </a:rPr>
            </a:br>
            <a:r>
              <a:rPr kumimoji="1" lang="zh-CN" altLang="en-US" sz="2800" b="1" kern="0" dirty="0">
                <a:solidFill>
                  <a:sysClr val="windowText" lastClr="000000"/>
                </a:solidFill>
                <a:latin typeface="宋体" pitchFamily="2" charset="-122"/>
                <a:ea typeface="宋体"/>
              </a:rPr>
              <a:t>输出信号 </a:t>
            </a:r>
            <a:r>
              <a:rPr kumimoji="1" lang="en-US" altLang="zh-CN" sz="2800" b="1" kern="0" dirty="0">
                <a:solidFill>
                  <a:srgbClr val="0000FF"/>
                </a:solidFill>
                <a:latin typeface="宋体" pitchFamily="2" charset="-122"/>
                <a:ea typeface="宋体"/>
              </a:rPr>
              <a:t>= G(</a:t>
            </a:r>
            <a:r>
              <a:rPr kumimoji="1" lang="zh-CN" altLang="en-US" sz="2800" b="1" kern="0" dirty="0">
                <a:solidFill>
                  <a:srgbClr val="0000FF"/>
                </a:solidFill>
                <a:latin typeface="宋体" pitchFamily="2" charset="-122"/>
                <a:ea typeface="宋体"/>
              </a:rPr>
              <a:t>当前状态</a:t>
            </a:r>
            <a:r>
              <a:rPr kumimoji="1" lang="en-US" altLang="zh-CN" sz="2800" b="1" kern="0" dirty="0">
                <a:solidFill>
                  <a:srgbClr val="0000FF"/>
                </a:solidFill>
                <a:latin typeface="宋体" pitchFamily="2" charset="-122"/>
                <a:ea typeface="宋体"/>
              </a:rPr>
              <a:t>)</a:t>
            </a:r>
            <a:endParaRPr kumimoji="1" lang="zh-CN" altLang="en-US" sz="2800" b="1" kern="0" dirty="0">
              <a:solidFill>
                <a:sysClr val="windowText" lastClr="000000"/>
              </a:solidFill>
              <a:latin typeface="Times New Roman"/>
              <a:ea typeface="宋体"/>
            </a:endParaRPr>
          </a:p>
        </p:txBody>
      </p:sp>
    </p:spTree>
    <p:extLst>
      <p:ext uri="{BB962C8B-B14F-4D97-AF65-F5344CB8AC3E}">
        <p14:creationId xmlns:p14="http://schemas.microsoft.com/office/powerpoint/2010/main" val="15501508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4)">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strVal val="#ppt_h"/>
                                          </p:val>
                                        </p:tav>
                                        <p:tav tm="100000">
                                          <p:val>
                                            <p:strVal val="#ppt_h"/>
                                          </p:val>
                                        </p:tav>
                                      </p:tavLst>
                                    </p:anim>
                                  </p:childTnLst>
                                </p:cTn>
                              </p:par>
                              <p:par>
                                <p:cTn id="14" presetID="17" presetClass="entr" presetSubtype="1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500" fill="hold"/>
                                        <p:tgtEl>
                                          <p:spTgt spid="34"/>
                                        </p:tgtEl>
                                        <p:attrNameLst>
                                          <p:attrName>ppt_w</p:attrName>
                                        </p:attrNameLst>
                                      </p:cBhvr>
                                      <p:tavLst>
                                        <p:tav tm="0">
                                          <p:val>
                                            <p:fltVal val="0"/>
                                          </p:val>
                                        </p:tav>
                                        <p:tav tm="100000">
                                          <p:val>
                                            <p:strVal val="#ppt_w"/>
                                          </p:val>
                                        </p:tav>
                                      </p:tavLst>
                                    </p:anim>
                                    <p:anim calcmode="lin" valueType="num">
                                      <p:cBhvr>
                                        <p:cTn id="17"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60"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2"/>
          <p:cNvSpPr>
            <a:spLocks noChangeArrowheads="1"/>
          </p:cNvSpPr>
          <p:nvPr/>
        </p:nvSpPr>
        <p:spPr bwMode="auto">
          <a:xfrm>
            <a:off x="870858" y="761998"/>
            <a:ext cx="7467600" cy="2308966"/>
          </a:xfrm>
          <a:prstGeom prst="rect">
            <a:avLst/>
          </a:prstGeom>
          <a:noFill/>
          <a:ln w="12700" cap="sq">
            <a:noFill/>
            <a:miter lim="800000"/>
            <a:headEnd type="none" w="sm" len="sm"/>
            <a:tailEnd type="none" w="sm" len="sm"/>
          </a:ln>
          <a:effectLst/>
        </p:spPr>
        <p:txBody>
          <a:bodyPr wrap="square" lIns="92075" tIns="46038" rIns="92075" bIns="46038">
            <a:spAutoFit/>
          </a:bodyPr>
          <a:lstStyle/>
          <a:p>
            <a:pPr eaLnBrk="1" hangingPunct="1">
              <a:lnSpc>
                <a:spcPct val="120000"/>
              </a:lnSpc>
            </a:pPr>
            <a:r>
              <a:rPr lang="en-US" altLang="zh-CN" sz="3600" b="1" dirty="0">
                <a:solidFill>
                  <a:srgbClr val="0000FF"/>
                </a:solidFill>
                <a:latin typeface="Times New Roman" pitchFamily="18" charset="0"/>
              </a:rPr>
              <a:t>1. </a:t>
            </a:r>
            <a:r>
              <a:rPr lang="zh-CN" altLang="en-US" sz="3600" b="1" dirty="0">
                <a:solidFill>
                  <a:srgbClr val="0000FF"/>
                </a:solidFill>
                <a:latin typeface="Times New Roman" pitchFamily="18" charset="0"/>
              </a:rPr>
              <a:t>状态分配：</a:t>
            </a:r>
          </a:p>
          <a:p>
            <a:pPr lvl="1" eaLnBrk="1" hangingPunct="1">
              <a:lnSpc>
                <a:spcPct val="120000"/>
              </a:lnSpc>
              <a:buFontTx/>
              <a:buChar char="•"/>
            </a:pPr>
            <a:r>
              <a:rPr lang="zh-CN" altLang="en-US" sz="2800" b="1" dirty="0">
                <a:solidFill>
                  <a:srgbClr val="FF0000"/>
                </a:solidFill>
                <a:latin typeface="Times New Roman" pitchFamily="18" charset="0"/>
              </a:rPr>
              <a:t>二进制码</a:t>
            </a:r>
            <a:r>
              <a:rPr lang="zh-CN" altLang="en-US" sz="2800" b="1" dirty="0">
                <a:solidFill>
                  <a:srgbClr val="000000"/>
                </a:solidFill>
                <a:latin typeface="Times New Roman" pitchFamily="18" charset="0"/>
              </a:rPr>
              <a:t>表示状态的状态机</a:t>
            </a:r>
          </a:p>
          <a:p>
            <a:pPr lvl="1" eaLnBrk="1" hangingPunct="1">
              <a:lnSpc>
                <a:spcPct val="120000"/>
              </a:lnSpc>
              <a:buFontTx/>
              <a:buChar char="•"/>
            </a:pPr>
            <a:r>
              <a:rPr lang="zh-CN" altLang="en-US" sz="2800" b="1" dirty="0">
                <a:solidFill>
                  <a:srgbClr val="FF0000"/>
                </a:solidFill>
                <a:latin typeface="Times New Roman" pitchFamily="18" charset="0"/>
              </a:rPr>
              <a:t>格雷</a:t>
            </a:r>
            <a:r>
              <a:rPr lang="en-US" altLang="zh-CN" sz="2800" b="1" dirty="0">
                <a:solidFill>
                  <a:srgbClr val="FF0000"/>
                </a:solidFill>
                <a:latin typeface="Times New Roman" pitchFamily="18" charset="0"/>
              </a:rPr>
              <a:t>(Gray)</a:t>
            </a:r>
            <a:r>
              <a:rPr lang="zh-CN" altLang="en-US" sz="2800" b="1" dirty="0">
                <a:solidFill>
                  <a:srgbClr val="FF0000"/>
                </a:solidFill>
                <a:latin typeface="Times New Roman" pitchFamily="18" charset="0"/>
              </a:rPr>
              <a:t>码</a:t>
            </a:r>
            <a:r>
              <a:rPr lang="zh-CN" altLang="en-US" sz="2800" b="1" dirty="0">
                <a:solidFill>
                  <a:srgbClr val="000000"/>
                </a:solidFill>
                <a:latin typeface="Times New Roman" pitchFamily="18" charset="0"/>
              </a:rPr>
              <a:t>表示状态的状态机</a:t>
            </a:r>
          </a:p>
          <a:p>
            <a:pPr lvl="1" eaLnBrk="1" hangingPunct="1">
              <a:lnSpc>
                <a:spcPct val="120000"/>
              </a:lnSpc>
              <a:buFontTx/>
              <a:buChar char="•"/>
            </a:pPr>
            <a:r>
              <a:rPr lang="zh-CN" altLang="en-US" sz="2800" b="1" dirty="0">
                <a:solidFill>
                  <a:srgbClr val="FF0000"/>
                </a:solidFill>
                <a:latin typeface="Times New Roman" pitchFamily="18" charset="0"/>
              </a:rPr>
              <a:t>独热</a:t>
            </a:r>
            <a:r>
              <a:rPr lang="en-US" altLang="zh-CN" sz="2800" b="1" dirty="0">
                <a:solidFill>
                  <a:srgbClr val="FF0000"/>
                </a:solidFill>
                <a:latin typeface="Times New Roman" pitchFamily="18" charset="0"/>
              </a:rPr>
              <a:t>(One-hot)</a:t>
            </a:r>
            <a:r>
              <a:rPr lang="zh-CN" altLang="en-US" sz="2800" b="1" dirty="0">
                <a:solidFill>
                  <a:srgbClr val="FF0000"/>
                </a:solidFill>
                <a:latin typeface="Times New Roman" pitchFamily="18" charset="0"/>
              </a:rPr>
              <a:t>码</a:t>
            </a:r>
            <a:r>
              <a:rPr lang="zh-CN" altLang="en-US" sz="2800" b="1" dirty="0">
                <a:solidFill>
                  <a:srgbClr val="000000"/>
                </a:solidFill>
                <a:latin typeface="Times New Roman" pitchFamily="18" charset="0"/>
              </a:rPr>
              <a:t>表示状态的状态</a:t>
            </a:r>
          </a:p>
        </p:txBody>
      </p:sp>
      <p:sp>
        <p:nvSpPr>
          <p:cNvPr id="6" name="Rectangle 2"/>
          <p:cNvSpPr>
            <a:spLocks noChangeArrowheads="1"/>
          </p:cNvSpPr>
          <p:nvPr/>
        </p:nvSpPr>
        <p:spPr bwMode="auto">
          <a:xfrm>
            <a:off x="402771" y="3254823"/>
            <a:ext cx="7772400" cy="2826031"/>
          </a:xfrm>
          <a:prstGeom prst="rect">
            <a:avLst/>
          </a:prstGeom>
          <a:noFill/>
          <a:ln w="12700" cap="sq">
            <a:noFill/>
            <a:miter lim="800000"/>
            <a:headEnd/>
            <a:tailEnd/>
          </a:ln>
          <a:effectLst/>
        </p:spPr>
        <p:txBody>
          <a:bodyPr wrap="square" lIns="92075" tIns="46038" rIns="92075" bIns="46038">
            <a:spAutoFit/>
          </a:bodyPr>
          <a:lstStyle/>
          <a:p>
            <a:pPr lvl="1" eaLnBrk="1" hangingPunct="1">
              <a:lnSpc>
                <a:spcPct val="120000"/>
              </a:lnSpc>
              <a:spcBef>
                <a:spcPts val="0"/>
              </a:spcBef>
            </a:pPr>
            <a:r>
              <a:rPr lang="en-US" altLang="zh-CN" sz="3600" b="1" dirty="0">
                <a:solidFill>
                  <a:srgbClr val="0000FF"/>
                </a:solidFill>
                <a:latin typeface="Times New Roman" pitchFamily="18" charset="0"/>
              </a:rPr>
              <a:t>2. </a:t>
            </a:r>
            <a:r>
              <a:rPr lang="zh-CN" altLang="en-US" sz="3600" b="1" dirty="0">
                <a:solidFill>
                  <a:srgbClr val="0000FF"/>
                </a:solidFill>
                <a:latin typeface="Times New Roman" pitchFamily="18" charset="0"/>
              </a:rPr>
              <a:t>有限状态机的描述风格：</a:t>
            </a:r>
          </a:p>
          <a:p>
            <a:pPr marL="892175" lvl="1" eaLnBrk="1" hangingPunct="1">
              <a:lnSpc>
                <a:spcPct val="120000"/>
              </a:lnSpc>
              <a:spcBef>
                <a:spcPts val="0"/>
              </a:spcBef>
              <a:buFontTx/>
              <a:buChar char="•"/>
            </a:pPr>
            <a:r>
              <a:rPr lang="en-US" altLang="zh-CN" sz="2800" b="1" dirty="0">
                <a:solidFill>
                  <a:srgbClr val="000000"/>
                </a:solidFill>
                <a:latin typeface="Times New Roman" pitchFamily="18" charset="0"/>
              </a:rPr>
              <a:t>One always</a:t>
            </a:r>
            <a:r>
              <a:rPr lang="zh-CN" altLang="en-US" sz="2800" b="1" dirty="0">
                <a:solidFill>
                  <a:srgbClr val="000000"/>
                </a:solidFill>
                <a:latin typeface="Times New Roman" pitchFamily="18" charset="0"/>
              </a:rPr>
              <a:t>风格</a:t>
            </a:r>
          </a:p>
          <a:p>
            <a:pPr marL="892175" lvl="1" eaLnBrk="1" hangingPunct="1">
              <a:lnSpc>
                <a:spcPct val="120000"/>
              </a:lnSpc>
              <a:spcBef>
                <a:spcPts val="0"/>
              </a:spcBef>
              <a:buFontTx/>
              <a:buChar char="•"/>
            </a:pPr>
            <a:r>
              <a:rPr lang="en-US" altLang="zh-CN" sz="2800" b="1" dirty="0">
                <a:solidFill>
                  <a:srgbClr val="000000"/>
                </a:solidFill>
                <a:latin typeface="Times New Roman" pitchFamily="18" charset="0"/>
              </a:rPr>
              <a:t>Two always</a:t>
            </a:r>
            <a:r>
              <a:rPr lang="zh-CN" altLang="en-US" sz="2800" b="1" dirty="0">
                <a:solidFill>
                  <a:srgbClr val="000000"/>
                </a:solidFill>
                <a:latin typeface="Times New Roman" pitchFamily="18" charset="0"/>
              </a:rPr>
              <a:t>风格</a:t>
            </a:r>
            <a:endParaRPr lang="en-US" altLang="zh-CN" sz="2800" b="1" dirty="0">
              <a:solidFill>
                <a:srgbClr val="000000"/>
              </a:solidFill>
              <a:latin typeface="Times New Roman" pitchFamily="18" charset="0"/>
            </a:endParaRPr>
          </a:p>
          <a:p>
            <a:pPr marL="892175" lvl="1" eaLnBrk="1" hangingPunct="1">
              <a:lnSpc>
                <a:spcPct val="120000"/>
              </a:lnSpc>
              <a:spcBef>
                <a:spcPts val="0"/>
              </a:spcBef>
              <a:buFontTx/>
              <a:buChar char="•"/>
            </a:pPr>
            <a:r>
              <a:rPr lang="en-US" altLang="zh-CN" sz="2800" b="1" dirty="0">
                <a:solidFill>
                  <a:srgbClr val="000000"/>
                </a:solidFill>
                <a:latin typeface="Times New Roman" pitchFamily="18" charset="0"/>
              </a:rPr>
              <a:t>Three always</a:t>
            </a:r>
            <a:r>
              <a:rPr lang="zh-CN" altLang="en-US" sz="2800" b="1" dirty="0">
                <a:solidFill>
                  <a:srgbClr val="000000"/>
                </a:solidFill>
                <a:latin typeface="Times New Roman" pitchFamily="18" charset="0"/>
              </a:rPr>
              <a:t>风格</a:t>
            </a:r>
            <a:endParaRPr lang="en-US" altLang="zh-CN" sz="2800" b="1" dirty="0">
              <a:solidFill>
                <a:srgbClr val="000000"/>
              </a:solidFill>
              <a:latin typeface="Times New Roman" pitchFamily="18" charset="0"/>
            </a:endParaRPr>
          </a:p>
          <a:p>
            <a:pPr marL="892175" lvl="1" eaLnBrk="1" hangingPunct="1">
              <a:lnSpc>
                <a:spcPct val="120000"/>
              </a:lnSpc>
              <a:spcBef>
                <a:spcPts val="0"/>
              </a:spcBef>
              <a:buFontTx/>
              <a:buChar char="•"/>
            </a:pPr>
            <a:r>
              <a:rPr lang="zh-CN" altLang="en-US" sz="2800" b="1" dirty="0">
                <a:solidFill>
                  <a:srgbClr val="000000"/>
                </a:solidFill>
                <a:latin typeface="Times New Roman" pitchFamily="18" charset="0"/>
              </a:rPr>
              <a:t>由输出指定的码表示状态的状态机</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3988730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1" name="Rectangle 14"/>
          <p:cNvSpPr>
            <a:spLocks noChangeArrowheads="1"/>
          </p:cNvSpPr>
          <p:nvPr/>
        </p:nvSpPr>
        <p:spPr bwMode="auto">
          <a:xfrm>
            <a:off x="2763838" y="3059113"/>
            <a:ext cx="4049712" cy="369887"/>
          </a:xfrm>
          <a:prstGeom prst="rect">
            <a:avLst/>
          </a:prstGeom>
          <a:solidFill>
            <a:srgbClr val="FFCF01">
              <a:lumMod val="40000"/>
              <a:lumOff val="60000"/>
            </a:srgbClr>
          </a:solidFill>
          <a:ln w="3175">
            <a:solidFill>
              <a:srgbClr val="FF0000"/>
            </a:solidFill>
            <a:prstDash val="sysDot"/>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2" name="Rectangle 3"/>
          <p:cNvSpPr txBox="1">
            <a:spLocks noChangeArrowheads="1"/>
          </p:cNvSpPr>
          <p:nvPr/>
        </p:nvSpPr>
        <p:spPr bwMode="auto">
          <a:xfrm>
            <a:off x="631825" y="1647825"/>
            <a:ext cx="73485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90000"/>
              </a:lnSpc>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2.8</a:t>
            </a:r>
            <a:r>
              <a:rPr kumimoji="0" lang="en-US" altLang="zh-CN" kern="0">
                <a:latin typeface="宋体" panose="02010600030101010101" pitchFamily="2" charset="-122"/>
              </a:rPr>
              <a:t>] </a:t>
            </a:r>
            <a:r>
              <a:rPr kumimoji="0" lang="zh-CN" altLang="en-US" kern="0">
                <a:solidFill>
                  <a:srgbClr val="CC0000"/>
                </a:solidFill>
                <a:latin typeface="宋体" panose="02010600030101010101" pitchFamily="2" charset="-122"/>
              </a:rPr>
              <a:t>三态驱动器</a:t>
            </a:r>
          </a:p>
          <a:p>
            <a:pPr algn="just" eaLnBrk="1" hangingPunct="1">
              <a:lnSpc>
                <a:spcPct val="90000"/>
              </a:lnSpc>
              <a:buFont typeface="Wingdings" panose="05000000000000000000" pitchFamily="2" charset="2"/>
              <a:buNone/>
            </a:pPr>
            <a:r>
              <a:rPr kumimoji="0" lang="zh-CN" altLang="en-US" kern="0">
                <a:latin typeface="宋体" panose="02010600030101010101" pitchFamily="2" charset="-122"/>
              </a:rPr>
              <a:t>			</a:t>
            </a:r>
            <a:r>
              <a:rPr kumimoji="0" lang="en-US" altLang="zh-CN" kern="0">
                <a:latin typeface="Times New Roman" panose="02020603050405020304" pitchFamily="18" charset="0"/>
              </a:rPr>
              <a:t>module  trist2(out,in,enable);</a:t>
            </a:r>
          </a:p>
          <a:p>
            <a:pPr algn="just">
              <a:lnSpc>
                <a:spcPct val="90000"/>
              </a:lnSpc>
              <a:spcBef>
                <a:spcPct val="0"/>
              </a:spcBef>
              <a:buClrTx/>
              <a:buFontTx/>
              <a:buNone/>
            </a:pPr>
            <a:r>
              <a:rPr kumimoji="0" lang="en-US" altLang="zh-CN" kern="0">
                <a:latin typeface="Times New Roman" panose="02020603050405020304" pitchFamily="18" charset="0"/>
              </a:rPr>
              <a:t> 		     	     output  out;</a:t>
            </a:r>
          </a:p>
          <a:p>
            <a:pPr algn="just">
              <a:lnSpc>
                <a:spcPct val="90000"/>
              </a:lnSpc>
              <a:spcBef>
                <a:spcPct val="0"/>
              </a:spcBef>
              <a:buClrTx/>
              <a:buFontTx/>
              <a:buNone/>
            </a:pPr>
            <a:r>
              <a:rPr kumimoji="0" lang="en-US" altLang="zh-CN" kern="0">
                <a:latin typeface="Times New Roman" panose="02020603050405020304" pitchFamily="18" charset="0"/>
              </a:rPr>
              <a:t>                	     input   in, enable;</a:t>
            </a:r>
          </a:p>
          <a:p>
            <a:pPr algn="just">
              <a:lnSpc>
                <a:spcPct val="90000"/>
              </a:lnSpc>
              <a:spcBef>
                <a:spcPct val="0"/>
              </a:spcBef>
              <a:buClrTx/>
              <a:buFontTx/>
              <a:buNone/>
            </a:pPr>
            <a:r>
              <a:rPr kumimoji="0" lang="en-US" altLang="zh-CN" kern="0">
                <a:latin typeface="Times New Roman" panose="02020603050405020304" pitchFamily="18" charset="0"/>
              </a:rPr>
              <a:t>                	     </a:t>
            </a:r>
            <a:r>
              <a:rPr kumimoji="0" lang="en-US" altLang="zh-CN" kern="0">
                <a:solidFill>
                  <a:srgbClr val="FF0066"/>
                </a:solidFill>
                <a:latin typeface="Times New Roman" panose="02020603050405020304" pitchFamily="18" charset="0"/>
              </a:rPr>
              <a:t>bufif1</a:t>
            </a:r>
            <a:r>
              <a:rPr kumimoji="0" lang="en-US" altLang="zh-CN" kern="0">
                <a:latin typeface="Times New Roman" panose="02020603050405020304" pitchFamily="18" charset="0"/>
              </a:rPr>
              <a:t>  </a:t>
            </a:r>
            <a:r>
              <a:rPr kumimoji="0" lang="en-US" altLang="zh-CN" kern="0">
                <a:solidFill>
                  <a:srgbClr val="990099"/>
                </a:solidFill>
                <a:latin typeface="Times New Roman" panose="02020603050405020304" pitchFamily="18" charset="0"/>
              </a:rPr>
              <a:t>mybuf</a:t>
            </a:r>
            <a:r>
              <a:rPr kumimoji="0" lang="en-US" altLang="zh-CN" kern="0">
                <a:latin typeface="Times New Roman" panose="02020603050405020304" pitchFamily="18" charset="0"/>
              </a:rPr>
              <a:t>(out,in,enable);</a:t>
            </a:r>
          </a:p>
          <a:p>
            <a:pPr algn="just">
              <a:lnSpc>
                <a:spcPct val="90000"/>
              </a:lnSpc>
              <a:spcBef>
                <a:spcPct val="0"/>
              </a:spcBef>
              <a:buClrTx/>
              <a:buFontTx/>
              <a:buNone/>
            </a:pPr>
            <a:r>
              <a:rPr kumimoji="0" lang="en-US" altLang="zh-CN" kern="0">
                <a:latin typeface="Times New Roman" panose="02020603050405020304" pitchFamily="18" charset="0"/>
              </a:rPr>
              <a:t>			endmodule</a:t>
            </a:r>
          </a:p>
        </p:txBody>
      </p:sp>
      <p:sp>
        <p:nvSpPr>
          <p:cNvPr id="13" name="AutoShape 4"/>
          <p:cNvSpPr>
            <a:spLocks noChangeArrowheads="1"/>
          </p:cNvSpPr>
          <p:nvPr/>
        </p:nvSpPr>
        <p:spPr bwMode="auto">
          <a:xfrm>
            <a:off x="4278313" y="3668713"/>
            <a:ext cx="1484312" cy="381000"/>
          </a:xfrm>
          <a:prstGeom prst="wedgeRoundRectCallout">
            <a:avLst>
              <a:gd name="adj1" fmla="val -45185"/>
              <a:gd name="adj2" fmla="val -9791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例化元件名</a:t>
            </a:r>
          </a:p>
        </p:txBody>
      </p:sp>
      <p:sp>
        <p:nvSpPr>
          <p:cNvPr id="14" name="AutoShape 5"/>
          <p:cNvSpPr>
            <a:spLocks noChangeArrowheads="1"/>
          </p:cNvSpPr>
          <p:nvPr/>
        </p:nvSpPr>
        <p:spPr bwMode="auto">
          <a:xfrm>
            <a:off x="823913" y="2884488"/>
            <a:ext cx="1701800" cy="381000"/>
          </a:xfrm>
          <a:prstGeom prst="wedgeRoundRectCallout">
            <a:avLst>
              <a:gd name="adj1" fmla="val 70338"/>
              <a:gd name="adj2" fmla="val 5666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Arial" panose="020B0604020202020204" pitchFamily="34" charset="0"/>
              </a:rPr>
              <a:t>门元件关键字</a:t>
            </a:r>
          </a:p>
        </p:txBody>
      </p:sp>
      <p:sp>
        <p:nvSpPr>
          <p:cNvPr id="15" name="Rectangle 8"/>
          <p:cNvSpPr>
            <a:spLocks noChangeArrowheads="1"/>
          </p:cNvSpPr>
          <p:nvPr/>
        </p:nvSpPr>
        <p:spPr bwMode="auto">
          <a:xfrm>
            <a:off x="4267200" y="4732338"/>
            <a:ext cx="4598988" cy="1503362"/>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defTabSz="2716213"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2716213"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2716213"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2716213"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2716213"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2716213"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rPr>
              <a:t>门元件例化</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华文新魏" panose="02010800040101010101" pitchFamily="2" charset="-122"/>
              </a:rPr>
              <a:t>——</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程序通过调用一个在</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Verilog</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语言库中现存的实例门元件来实现某逻辑门功能。</a:t>
            </a:r>
            <a:endParaRPr kumimoji="1" lang="zh-CN" altLang="en-US" sz="2400" b="0"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endParaRPr>
          </a:p>
        </p:txBody>
      </p:sp>
      <p:sp>
        <p:nvSpPr>
          <p:cNvPr id="16" name="Rectangle 9"/>
          <p:cNvSpPr>
            <a:spLocks noChangeArrowheads="1"/>
          </p:cNvSpPr>
          <p:nvPr/>
        </p:nvSpPr>
        <p:spPr bwMode="auto">
          <a:xfrm>
            <a:off x="500063" y="4645025"/>
            <a:ext cx="3330575" cy="1803400"/>
          </a:xfrm>
          <a:prstGeom prst="rect">
            <a:avLst/>
          </a:prstGeom>
          <a:solidFill>
            <a:srgbClr val="99FFCC"/>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rPr>
              <a:t>      </a:t>
            </a: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Inputs             |   Output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IN       ENABLE	|     OUT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	0	|       Z</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	1	|       1</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0	1	|       0</a:t>
            </a:r>
          </a:p>
        </p:txBody>
      </p:sp>
      <p:sp>
        <p:nvSpPr>
          <p:cNvPr id="17" name="Text Box 12"/>
          <p:cNvSpPr txBox="1">
            <a:spLocks noChangeArrowheads="1"/>
          </p:cNvSpPr>
          <p:nvPr/>
        </p:nvSpPr>
        <p:spPr bwMode="auto">
          <a:xfrm>
            <a:off x="892175" y="3983038"/>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CC0000"/>
                </a:solidFill>
                <a:latin typeface="华文新魏" panose="02010800040101010101" pitchFamily="2" charset="-122"/>
                <a:ea typeface="华文新魏" panose="02010800040101010101" pitchFamily="2" charset="-122"/>
              </a:rPr>
              <a:t>bufif1</a:t>
            </a:r>
            <a:r>
              <a:rPr lang="zh-CN" altLang="en-US" sz="2400">
                <a:solidFill>
                  <a:srgbClr val="CC0000"/>
                </a:solidFill>
                <a:latin typeface="华文新魏" panose="02010800040101010101" pitchFamily="2" charset="-122"/>
                <a:ea typeface="华文新魏" panose="02010800040101010101" pitchFamily="2" charset="-122"/>
              </a:rPr>
              <a:t>的真值表</a:t>
            </a:r>
          </a:p>
        </p:txBody>
      </p:sp>
      <p:sp>
        <p:nvSpPr>
          <p:cNvPr id="18" name="AutoShape 13" descr="80%"/>
          <p:cNvSpPr>
            <a:spLocks noChangeArrowheads="1"/>
          </p:cNvSpPr>
          <p:nvPr/>
        </p:nvSpPr>
        <p:spPr bwMode="auto">
          <a:xfrm rot="21466763">
            <a:off x="4618038" y="871538"/>
            <a:ext cx="4233862" cy="896937"/>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zh-CN" altLang="en-US" sz="2800">
                <a:solidFill>
                  <a:srgbClr val="0000FF"/>
                </a:solidFill>
                <a:latin typeface="楷体" panose="02010609060101010101" pitchFamily="49" charset="-122"/>
                <a:ea typeface="楷体" panose="02010609060101010101" pitchFamily="49" charset="-122"/>
              </a:rPr>
              <a:t>门元件例化</a:t>
            </a:r>
          </a:p>
        </p:txBody>
      </p:sp>
    </p:spTree>
    <p:extLst>
      <p:ext uri="{BB962C8B-B14F-4D97-AF65-F5344CB8AC3E}">
        <p14:creationId xmlns:p14="http://schemas.microsoft.com/office/powerpoint/2010/main" val="23862707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2" presetClass="entr" presetSubtype="12"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utoUpdateAnimBg="0"/>
      <p:bldP spid="13" grpId="0" animBg="1" autoUpdateAnimBg="0"/>
      <p:bldP spid="14" grpId="0" animBg="1" autoUpdateAnimBg="0"/>
      <p:bldP spid="15" grpId="0" animBg="1" autoUpdateAnimBg="0"/>
      <p:bldP spid="16" grpId="0" animBg="1" autoUpdateAnimBg="0"/>
      <p:bldP spid="17" grpId="0" autoUpdateAnimBg="0"/>
      <p:bldP spid="18" grpId="0" animBg="1"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2"/>
          <p:cNvSpPr>
            <a:spLocks noChangeArrowheads="1"/>
          </p:cNvSpPr>
          <p:nvPr/>
        </p:nvSpPr>
        <p:spPr bwMode="auto">
          <a:xfrm>
            <a:off x="870858" y="761998"/>
            <a:ext cx="7467600" cy="694165"/>
          </a:xfrm>
          <a:prstGeom prst="rect">
            <a:avLst/>
          </a:prstGeom>
          <a:noFill/>
          <a:ln w="12700" cap="sq">
            <a:noFill/>
            <a:miter lim="800000"/>
            <a:headEnd type="none" w="sm" len="sm"/>
            <a:tailEnd type="none" w="sm" len="sm"/>
          </a:ln>
          <a:effectLst/>
        </p:spPr>
        <p:txBody>
          <a:bodyPr wrap="square" lIns="92075" tIns="46038" rIns="92075" bIns="46038">
            <a:spAutoFit/>
          </a:bodyPr>
          <a:lstStyle/>
          <a:p>
            <a:pPr eaLnBrk="1" hangingPunct="1">
              <a:lnSpc>
                <a:spcPct val="120000"/>
              </a:lnSpc>
            </a:pPr>
            <a:r>
              <a:rPr lang="en-US" altLang="zh-CN" sz="3600" b="1" dirty="0">
                <a:solidFill>
                  <a:srgbClr val="0000FF"/>
                </a:solidFill>
                <a:latin typeface="Times New Roman" pitchFamily="18" charset="0"/>
              </a:rPr>
              <a:t>3.</a:t>
            </a:r>
            <a:r>
              <a:rPr lang="zh-CN" altLang="en-US" sz="3600" b="1" dirty="0">
                <a:solidFill>
                  <a:srgbClr val="0000FF"/>
                </a:solidFill>
                <a:latin typeface="Times New Roman" pitchFamily="18" charset="0"/>
              </a:rPr>
              <a:t>有限状态机的</a:t>
            </a:r>
            <a:r>
              <a:rPr lang="en-US" altLang="zh-CN" sz="3600" b="1" dirty="0" err="1">
                <a:solidFill>
                  <a:srgbClr val="0000FF"/>
                </a:solidFill>
                <a:latin typeface="Times New Roman" pitchFamily="18" charset="0"/>
              </a:rPr>
              <a:t>Verilog</a:t>
            </a:r>
            <a:r>
              <a:rPr lang="zh-CN" altLang="en-US" sz="3600" b="1" dirty="0">
                <a:solidFill>
                  <a:srgbClr val="0000FF"/>
                </a:solidFill>
                <a:latin typeface="Times New Roman" pitchFamily="18" charset="0"/>
              </a:rPr>
              <a:t>描述</a:t>
            </a:r>
          </a:p>
        </p:txBody>
      </p:sp>
      <p:sp>
        <p:nvSpPr>
          <p:cNvPr id="6" name="Rectangle 3"/>
          <p:cNvSpPr txBox="1">
            <a:spLocks noChangeArrowheads="1"/>
          </p:cNvSpPr>
          <p:nvPr/>
        </p:nvSpPr>
        <p:spPr bwMode="auto">
          <a:xfrm>
            <a:off x="381000" y="1557338"/>
            <a:ext cx="8458200" cy="4691062"/>
          </a:xfrm>
          <a:prstGeom prst="rect">
            <a:avLst/>
          </a:prstGeom>
          <a:solidFill>
            <a:srgbClr val="FFFFCC"/>
          </a:solidFill>
          <a:ln w="9525">
            <a:solidFill>
              <a:srgbClr val="FFCC00"/>
            </a:solidFill>
            <a:miter lim="800000"/>
            <a:headEnd/>
            <a:tailEnd/>
          </a:ln>
          <a:effectLst>
            <a:outerShdw dist="107763" dir="18900000" algn="ctr" rotWithShape="0">
              <a:srgbClr val="969696"/>
            </a:outerShdw>
          </a:effectLst>
        </p:spPr>
        <p:txBody>
          <a:bodyPr vert="horz" wrap="square" lIns="91440" tIns="45720" rIns="91440" bIns="45720" numCol="1" anchor="t" anchorCtr="0" compatLnSpc="1">
            <a:prstTxWarp prst="textNoShape">
              <a:avLst/>
            </a:prstTxWarp>
          </a:bodyPr>
          <a:lstStyle/>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定义模块名和输入输出端口；</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定义输入、输出变量或寄存器；</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定义时钟和复位信号；</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定义状态变量和状态寄存器；</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用时钟沿触发的</a:t>
            </a:r>
            <a:r>
              <a:rPr kumimoji="1" lang="en-US" altLang="zh-CN" sz="2800" b="1" kern="0" dirty="0">
                <a:solidFill>
                  <a:srgbClr val="0000FF"/>
                </a:solidFill>
                <a:latin typeface="Times New Roman"/>
                <a:ea typeface="宋体"/>
              </a:rPr>
              <a:t>always</a:t>
            </a:r>
            <a:r>
              <a:rPr kumimoji="1" lang="zh-CN" altLang="en-US" sz="2800" b="1" kern="0" dirty="0">
                <a:solidFill>
                  <a:srgbClr val="000000"/>
                </a:solidFill>
                <a:latin typeface="Times New Roman"/>
                <a:ea typeface="宋体"/>
              </a:rPr>
              <a:t>块表示状态转移过程；</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在复位信号有效时给状态寄存器</a:t>
            </a:r>
            <a:r>
              <a:rPr kumimoji="1" lang="zh-CN" altLang="en-US" sz="2800" b="1" kern="0" dirty="0">
                <a:solidFill>
                  <a:srgbClr val="0000FF"/>
                </a:solidFill>
                <a:latin typeface="Times New Roman"/>
                <a:ea typeface="宋体"/>
              </a:rPr>
              <a:t>赋初始值</a:t>
            </a:r>
            <a:r>
              <a:rPr kumimoji="1" lang="zh-CN" altLang="en-US" sz="2800" b="1" kern="0" dirty="0">
                <a:solidFill>
                  <a:srgbClr val="000000"/>
                </a:solidFill>
                <a:latin typeface="Times New Roman"/>
                <a:ea typeface="宋体"/>
              </a:rPr>
              <a:t>；</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描述状态的</a:t>
            </a:r>
            <a:r>
              <a:rPr kumimoji="1" lang="zh-CN" altLang="en-US" sz="2800" b="1" kern="0" dirty="0">
                <a:solidFill>
                  <a:srgbClr val="0000FF"/>
                </a:solidFill>
                <a:latin typeface="Times New Roman"/>
                <a:ea typeface="宋体"/>
              </a:rPr>
              <a:t>转换过程</a:t>
            </a:r>
            <a:r>
              <a:rPr kumimoji="1" lang="zh-CN" altLang="en-US" sz="2800" b="1" kern="0" dirty="0">
                <a:solidFill>
                  <a:srgbClr val="000000"/>
                </a:solidFill>
                <a:latin typeface="Times New Roman"/>
                <a:ea typeface="宋体"/>
              </a:rPr>
              <a:t>：符合条件，从一个状态到另外一个状态，否则留在原状态；</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 </a:t>
            </a:r>
            <a:r>
              <a:rPr kumimoji="1" lang="zh-CN" altLang="en-US" sz="2800" b="1" kern="0" dirty="0">
                <a:solidFill>
                  <a:srgbClr val="0000FF"/>
                </a:solidFill>
                <a:latin typeface="Times New Roman"/>
                <a:ea typeface="宋体"/>
              </a:rPr>
              <a:t>验证</a:t>
            </a:r>
            <a:r>
              <a:rPr kumimoji="1" lang="zh-CN" altLang="en-US" sz="2800" b="1" kern="0" dirty="0">
                <a:solidFill>
                  <a:srgbClr val="000000"/>
                </a:solidFill>
                <a:latin typeface="Times New Roman"/>
                <a:ea typeface="宋体"/>
              </a:rPr>
              <a:t>状态转移的正确性，必须完整和全面。</a:t>
            </a:r>
          </a:p>
        </p:txBody>
      </p:sp>
    </p:spTree>
    <p:extLst>
      <p:ext uri="{BB962C8B-B14F-4D97-AF65-F5344CB8AC3E}">
        <p14:creationId xmlns:p14="http://schemas.microsoft.com/office/powerpoint/2010/main" val="20148812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p:cTn id="1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1" end="1"/>
                                            </p:txEl>
                                          </p:spTgt>
                                        </p:tgtEl>
                                        <p:attrNameLst>
                                          <p:attrName>ppt_h</p:attrName>
                                        </p:attrNameLst>
                                      </p:cBhvr>
                                      <p:tavLst>
                                        <p:tav tm="0">
                                          <p:val>
                                            <p:fltVal val="0"/>
                                          </p:val>
                                        </p:tav>
                                        <p:tav tm="100000">
                                          <p:val>
                                            <p:strVal val="#ppt_h"/>
                                          </p:val>
                                        </p:tav>
                                      </p:tavLst>
                                    </p:anim>
                                    <p:anim calcmode="lin" valueType="num">
                                      <p:cBhvr>
                                        <p:cTn id="19" dur="500" fill="hold"/>
                                        <p:tgtEl>
                                          <p:spTgt spid="6">
                                            <p:txEl>
                                              <p:pRg st="1" end="1"/>
                                            </p:txEl>
                                          </p:spTgt>
                                        </p:tgtEl>
                                        <p:attrNameLst>
                                          <p:attrName>style.rotation</p:attrName>
                                        </p:attrNameLst>
                                      </p:cBhvr>
                                      <p:tavLst>
                                        <p:tav tm="0">
                                          <p:val>
                                            <p:fltVal val="360"/>
                                          </p:val>
                                        </p:tav>
                                        <p:tav tm="100000">
                                          <p:val>
                                            <p:fltVal val="0"/>
                                          </p:val>
                                        </p:tav>
                                      </p:tavLst>
                                    </p:anim>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checkerboard(across)">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p:cTn id="30"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blinds(horizontal)">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diamond(in)">
                                      <p:cBhvr>
                                        <p:cTn id="41" dur="500"/>
                                        <p:tgtEl>
                                          <p:spTgt spid="6">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 calcmode="lin" valueType="num">
                                      <p:cBhvr>
                                        <p:cTn id="46"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blinds(horizontal)">
                                      <p:cBhvr>
                                        <p:cTn id="5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3"/>
          <p:cNvSpPr txBox="1">
            <a:spLocks noChangeArrowheads="1"/>
          </p:cNvSpPr>
          <p:nvPr/>
        </p:nvSpPr>
        <p:spPr bwMode="auto">
          <a:xfrm>
            <a:off x="653143" y="1045029"/>
            <a:ext cx="7772400" cy="457200"/>
          </a:xfrm>
          <a:prstGeom prst="rect">
            <a:avLst/>
          </a:prstGeom>
          <a:noFill/>
          <a:ln w="9525">
            <a:noFill/>
            <a:miter lim="800000"/>
            <a:headEnd/>
            <a:tailEnd/>
          </a:ln>
          <a:effectLst>
            <a:outerShdw dist="35921" dir="2700000" algn="ctr" rotWithShape="0">
              <a:srgbClr val="EAEAEA"/>
            </a:outerShdw>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333FF"/>
              </a:buClr>
              <a:buFont typeface="Wingdings" pitchFamily="2" charset="2"/>
              <a:buChar char="§"/>
              <a:defRPr/>
            </a:pPr>
            <a:r>
              <a:rPr kumimoji="1" lang="zh-CN" altLang="en-US" sz="2400" b="1" kern="0">
                <a:solidFill>
                  <a:srgbClr val="000000"/>
                </a:solidFill>
                <a:latin typeface="Tahoma"/>
                <a:ea typeface="宋体"/>
              </a:rPr>
              <a:t>图形表示：状态、转移、条件和逻辑开关</a:t>
            </a:r>
            <a:endParaRPr kumimoji="1" lang="zh-CN" altLang="en-US" sz="2400" b="1" kern="0" dirty="0">
              <a:solidFill>
                <a:srgbClr val="000000"/>
              </a:solidFill>
              <a:latin typeface="Tahoma"/>
              <a:ea typeface="宋体"/>
            </a:endParaRPr>
          </a:p>
        </p:txBody>
      </p:sp>
      <p:pic>
        <p:nvPicPr>
          <p:cNvPr id="6" name="Picture 29"/>
          <p:cNvPicPr>
            <a:picLocks noChangeAspect="1" noChangeArrowheads="1"/>
          </p:cNvPicPr>
          <p:nvPr/>
        </p:nvPicPr>
        <p:blipFill>
          <a:blip r:embed="rId3"/>
          <a:srcRect/>
          <a:stretch>
            <a:fillRect/>
          </a:stretch>
        </p:blipFill>
        <p:spPr bwMode="auto">
          <a:xfrm>
            <a:off x="1075645" y="1853293"/>
            <a:ext cx="6911157" cy="3905250"/>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3671017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28"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D00092F-D351-4558-96A8-BC7382E91E89}"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152</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29" name="Rectangle 5"/>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fontAlgn="auto" hangingPunct="1">
              <a:spcBef>
                <a:spcPts val="0"/>
              </a:spcBef>
              <a:spcAft>
                <a:spcPts val="0"/>
              </a:spcAft>
              <a:defRPr/>
            </a:pPr>
            <a:endParaRPr lang="zh-CN" altLang="zh-CN" b="1" kern="0">
              <a:solidFill>
                <a:srgbClr val="FFFFFF"/>
              </a:solidFill>
              <a:latin typeface="MS PGothic" pitchFamily="34" charset="-128"/>
              <a:ea typeface="MS PGothic" pitchFamily="34" charset="-128"/>
            </a:endParaRPr>
          </a:p>
        </p:txBody>
      </p:sp>
      <p:sp>
        <p:nvSpPr>
          <p:cNvPr id="30" name="Rectangle 8"/>
          <p:cNvSpPr>
            <a:spLocks noChangeArrowheads="1"/>
          </p:cNvSpPr>
          <p:nvPr/>
        </p:nvSpPr>
        <p:spPr bwMode="auto">
          <a:xfrm>
            <a:off x="1222375" y="692348"/>
            <a:ext cx="2519363" cy="2160588"/>
          </a:xfrm>
          <a:prstGeom prst="rect">
            <a:avLst/>
          </a:prstGeom>
          <a:solidFill>
            <a:srgbClr val="B2B2B2"/>
          </a:solidFill>
          <a:ln w="19050">
            <a:solidFill>
              <a:srgbClr val="FFFF99"/>
            </a:solidFill>
            <a:miter lim="800000"/>
            <a:headEnd/>
            <a:tailEnd/>
          </a:ln>
          <a:effectLst/>
        </p:spPr>
        <p:txBody>
          <a:bodyPr wrap="none" anchor="ctr"/>
          <a:lstStyle/>
          <a:p>
            <a:pPr algn="ctr" eaLnBrk="1" fontAlgn="auto" hangingPunct="1">
              <a:spcBef>
                <a:spcPts val="0"/>
              </a:spcBef>
              <a:spcAft>
                <a:spcPts val="0"/>
              </a:spcAft>
              <a:defRPr/>
            </a:pPr>
            <a:r>
              <a:rPr lang="en-US" altLang="zh-CN" sz="2400" b="1" kern="0" dirty="0" err="1">
                <a:solidFill>
                  <a:sysClr val="windowText" lastClr="000000"/>
                </a:solidFill>
                <a:effectLst>
                  <a:outerShdw blurRad="38100" dist="38100" dir="2700000" algn="tl">
                    <a:srgbClr val="FFFFFF"/>
                  </a:outerShdw>
                </a:effectLst>
                <a:latin typeface="Tahoma" pitchFamily="34" charset="0"/>
              </a:rPr>
              <a:t>fsm</a:t>
            </a:r>
            <a:endParaRPr lang="en-US" altLang="zh-CN" sz="2400" b="1" kern="0" dirty="0">
              <a:solidFill>
                <a:sysClr val="windowText" lastClr="000000"/>
              </a:solidFill>
              <a:effectLst>
                <a:outerShdw blurRad="38100" dist="38100" dir="2700000" algn="tl">
                  <a:srgbClr val="FFFFFF"/>
                </a:outerShdw>
              </a:effectLst>
              <a:latin typeface="Tahoma" pitchFamily="34" charset="0"/>
            </a:endParaRPr>
          </a:p>
        </p:txBody>
      </p:sp>
      <p:sp>
        <p:nvSpPr>
          <p:cNvPr id="31" name="Rectangle 10"/>
          <p:cNvSpPr txBox="1">
            <a:spLocks noChangeArrowheads="1"/>
          </p:cNvSpPr>
          <p:nvPr/>
        </p:nvSpPr>
        <p:spPr bwMode="auto">
          <a:xfrm>
            <a:off x="2987675" y="2708275"/>
            <a:ext cx="6156325" cy="3935413"/>
          </a:xfrm>
          <a:prstGeom prst="rect">
            <a:avLst/>
          </a:prstGeom>
          <a:solidFill>
            <a:srgbClr val="FFFFCC"/>
          </a:solidFill>
          <a:ln w="9525">
            <a:solidFill>
              <a:srgbClr val="0000FF"/>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defRPr/>
            </a:pPr>
            <a:r>
              <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rPr>
              <a:t>module  fsm (Clock, Reset, A,  K2, K1);</a:t>
            </a: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r>
              <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rPr>
              <a:t>endmodule</a:t>
            </a:r>
          </a:p>
        </p:txBody>
      </p:sp>
      <p:grpSp>
        <p:nvGrpSpPr>
          <p:cNvPr id="32" name="Group 21"/>
          <p:cNvGrpSpPr>
            <a:grpSpLocks/>
          </p:cNvGrpSpPr>
          <p:nvPr/>
        </p:nvGrpSpPr>
        <p:grpSpPr bwMode="auto">
          <a:xfrm>
            <a:off x="250825" y="835223"/>
            <a:ext cx="1008063" cy="369888"/>
            <a:chOff x="612" y="300"/>
            <a:chExt cx="635" cy="233"/>
          </a:xfrm>
        </p:grpSpPr>
        <p:sp>
          <p:nvSpPr>
            <p:cNvPr id="33" name="Line 11"/>
            <p:cNvSpPr>
              <a:spLocks noChangeShapeType="1"/>
            </p:cNvSpPr>
            <p:nvPr/>
          </p:nvSpPr>
          <p:spPr bwMode="auto">
            <a:xfrm>
              <a:off x="657" y="482"/>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4" name="Text Box 16"/>
            <p:cNvSpPr txBox="1">
              <a:spLocks noChangeArrowheads="1"/>
            </p:cNvSpPr>
            <p:nvPr/>
          </p:nvSpPr>
          <p:spPr bwMode="auto">
            <a:xfrm>
              <a:off x="612" y="300"/>
              <a:ext cx="518"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Clock</a:t>
              </a:r>
            </a:p>
          </p:txBody>
        </p:sp>
      </p:grpSp>
      <p:grpSp>
        <p:nvGrpSpPr>
          <p:cNvPr id="35" name="Group 22"/>
          <p:cNvGrpSpPr>
            <a:grpSpLocks/>
          </p:cNvGrpSpPr>
          <p:nvPr/>
        </p:nvGrpSpPr>
        <p:grpSpPr bwMode="auto">
          <a:xfrm>
            <a:off x="285750" y="1340048"/>
            <a:ext cx="936625" cy="369888"/>
            <a:chOff x="657" y="618"/>
            <a:chExt cx="590" cy="233"/>
          </a:xfrm>
        </p:grpSpPr>
        <p:sp>
          <p:nvSpPr>
            <p:cNvPr id="36" name="Line 12"/>
            <p:cNvSpPr>
              <a:spLocks noChangeShapeType="1"/>
            </p:cNvSpPr>
            <p:nvPr/>
          </p:nvSpPr>
          <p:spPr bwMode="auto">
            <a:xfrm>
              <a:off x="657" y="845"/>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7" name="Text Box 17"/>
            <p:cNvSpPr txBox="1">
              <a:spLocks noChangeArrowheads="1"/>
            </p:cNvSpPr>
            <p:nvPr/>
          </p:nvSpPr>
          <p:spPr bwMode="auto">
            <a:xfrm>
              <a:off x="657" y="618"/>
              <a:ext cx="563"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Reset</a:t>
              </a:r>
            </a:p>
          </p:txBody>
        </p:sp>
      </p:grpSp>
      <p:grpSp>
        <p:nvGrpSpPr>
          <p:cNvPr id="38" name="Group 23"/>
          <p:cNvGrpSpPr>
            <a:grpSpLocks/>
          </p:cNvGrpSpPr>
          <p:nvPr/>
        </p:nvGrpSpPr>
        <p:grpSpPr bwMode="auto">
          <a:xfrm>
            <a:off x="214313" y="1987748"/>
            <a:ext cx="1008062" cy="369888"/>
            <a:chOff x="612" y="1026"/>
            <a:chExt cx="635" cy="233"/>
          </a:xfrm>
        </p:grpSpPr>
        <p:sp>
          <p:nvSpPr>
            <p:cNvPr id="39" name="Line 13"/>
            <p:cNvSpPr>
              <a:spLocks noChangeShapeType="1"/>
            </p:cNvSpPr>
            <p:nvPr/>
          </p:nvSpPr>
          <p:spPr bwMode="auto">
            <a:xfrm>
              <a:off x="657" y="1207"/>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0" name="Text Box 18"/>
            <p:cNvSpPr txBox="1">
              <a:spLocks noChangeArrowheads="1"/>
            </p:cNvSpPr>
            <p:nvPr/>
          </p:nvSpPr>
          <p:spPr bwMode="auto">
            <a:xfrm>
              <a:off x="612" y="1026"/>
              <a:ext cx="408" cy="233"/>
            </a:xfrm>
            <a:prstGeom prst="rect">
              <a:avLst/>
            </a:prstGeom>
            <a:noFill/>
            <a:ln w="19050">
              <a:noFill/>
              <a:miter lim="800000"/>
              <a:headEnd/>
              <a:tailEnd/>
            </a:ln>
          </p:spPr>
          <p:txBody>
            <a:bodyPr>
              <a:spAutoFit/>
            </a:bodyPr>
            <a:lstStyle/>
            <a:p>
              <a:pPr algn="ctr" eaLnBrk="1" fontAlgn="auto" hangingPunct="1">
                <a:spcBef>
                  <a:spcPct val="50000"/>
                </a:spcBef>
                <a:spcAft>
                  <a:spcPts val="0"/>
                </a:spcAft>
                <a:defRPr/>
              </a:pPr>
              <a:r>
                <a:rPr lang="en-US" altLang="zh-CN" b="1" kern="0" dirty="0">
                  <a:solidFill>
                    <a:sysClr val="windowText" lastClr="000000"/>
                  </a:solidFill>
                  <a:latin typeface="Tahoma" pitchFamily="34" charset="0"/>
                </a:rPr>
                <a:t>A</a:t>
              </a:r>
            </a:p>
          </p:txBody>
        </p:sp>
      </p:grpSp>
      <p:grpSp>
        <p:nvGrpSpPr>
          <p:cNvPr id="41" name="Group 24"/>
          <p:cNvGrpSpPr>
            <a:grpSpLocks/>
          </p:cNvGrpSpPr>
          <p:nvPr/>
        </p:nvGrpSpPr>
        <p:grpSpPr bwMode="auto">
          <a:xfrm>
            <a:off x="3743325" y="908248"/>
            <a:ext cx="936625" cy="369888"/>
            <a:chOff x="2835" y="346"/>
            <a:chExt cx="590" cy="233"/>
          </a:xfrm>
        </p:grpSpPr>
        <p:sp>
          <p:nvSpPr>
            <p:cNvPr id="42" name="Line 14"/>
            <p:cNvSpPr>
              <a:spLocks noChangeShapeType="1"/>
            </p:cNvSpPr>
            <p:nvPr/>
          </p:nvSpPr>
          <p:spPr bwMode="auto">
            <a:xfrm>
              <a:off x="2835" y="572"/>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3" name="Text Box 19"/>
            <p:cNvSpPr txBox="1">
              <a:spLocks noChangeArrowheads="1"/>
            </p:cNvSpPr>
            <p:nvPr/>
          </p:nvSpPr>
          <p:spPr bwMode="auto">
            <a:xfrm>
              <a:off x="2971" y="346"/>
              <a:ext cx="408"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K2</a:t>
              </a:r>
            </a:p>
          </p:txBody>
        </p:sp>
      </p:grpSp>
      <p:grpSp>
        <p:nvGrpSpPr>
          <p:cNvPr id="44" name="Group 25"/>
          <p:cNvGrpSpPr>
            <a:grpSpLocks/>
          </p:cNvGrpSpPr>
          <p:nvPr/>
        </p:nvGrpSpPr>
        <p:grpSpPr bwMode="auto">
          <a:xfrm>
            <a:off x="3743325" y="1700411"/>
            <a:ext cx="936625" cy="369887"/>
            <a:chOff x="2835" y="845"/>
            <a:chExt cx="590" cy="233"/>
          </a:xfrm>
        </p:grpSpPr>
        <p:sp>
          <p:nvSpPr>
            <p:cNvPr id="45" name="Line 15"/>
            <p:cNvSpPr>
              <a:spLocks noChangeShapeType="1"/>
            </p:cNvSpPr>
            <p:nvPr/>
          </p:nvSpPr>
          <p:spPr bwMode="auto">
            <a:xfrm>
              <a:off x="2835" y="1071"/>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6" name="Text Box 20"/>
            <p:cNvSpPr txBox="1">
              <a:spLocks noChangeArrowheads="1"/>
            </p:cNvSpPr>
            <p:nvPr/>
          </p:nvSpPr>
          <p:spPr bwMode="auto">
            <a:xfrm>
              <a:off x="2971" y="845"/>
              <a:ext cx="408"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K1</a:t>
              </a:r>
            </a:p>
          </p:txBody>
        </p:sp>
      </p:grpSp>
      <p:sp>
        <p:nvSpPr>
          <p:cNvPr id="47" name="Text Box 26"/>
          <p:cNvSpPr txBox="1">
            <a:spLocks noChangeArrowheads="1"/>
          </p:cNvSpPr>
          <p:nvPr/>
        </p:nvSpPr>
        <p:spPr bwMode="auto">
          <a:xfrm>
            <a:off x="3492500" y="3141663"/>
            <a:ext cx="2916238" cy="396875"/>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sz="2000" b="1" kern="0" dirty="0">
                <a:solidFill>
                  <a:srgbClr val="0000FF"/>
                </a:solidFill>
                <a:latin typeface="Arial" charset="0"/>
              </a:rPr>
              <a:t>input</a:t>
            </a:r>
            <a:r>
              <a:rPr lang="en-US" altLang="zh-CN" sz="2000" b="1" kern="0" dirty="0">
                <a:solidFill>
                  <a:sysClr val="windowText" lastClr="000000"/>
                </a:solidFill>
                <a:latin typeface="Arial" charset="0"/>
              </a:rPr>
              <a:t>   Clock, Reset, A;</a:t>
            </a:r>
          </a:p>
        </p:txBody>
      </p:sp>
      <p:sp>
        <p:nvSpPr>
          <p:cNvPr id="48" name="Text Box 27"/>
          <p:cNvSpPr txBox="1">
            <a:spLocks noChangeArrowheads="1"/>
          </p:cNvSpPr>
          <p:nvPr/>
        </p:nvSpPr>
        <p:spPr bwMode="auto">
          <a:xfrm>
            <a:off x="3451009" y="3500438"/>
            <a:ext cx="2916237" cy="396875"/>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sz="2000" b="1" kern="0" dirty="0">
                <a:solidFill>
                  <a:srgbClr val="0000FF"/>
                </a:solidFill>
                <a:latin typeface="Arial" charset="0"/>
              </a:rPr>
              <a:t>output</a:t>
            </a:r>
            <a:r>
              <a:rPr lang="en-US" altLang="zh-CN" sz="2000" b="1" kern="0" dirty="0">
                <a:solidFill>
                  <a:sysClr val="windowText" lastClr="000000"/>
                </a:solidFill>
                <a:latin typeface="Arial" charset="0"/>
              </a:rPr>
              <a:t>   K2, </a:t>
            </a:r>
            <a:r>
              <a:rPr lang="en-US" altLang="zh-CN" sz="2000" b="1" kern="0" dirty="0" err="1">
                <a:solidFill>
                  <a:sysClr val="windowText" lastClr="000000"/>
                </a:solidFill>
                <a:latin typeface="Arial" charset="0"/>
              </a:rPr>
              <a:t>K1</a:t>
            </a:r>
            <a:r>
              <a:rPr lang="en-US" altLang="zh-CN" sz="2000" b="1" kern="0" dirty="0">
                <a:solidFill>
                  <a:sysClr val="windowText" lastClr="000000"/>
                </a:solidFill>
                <a:latin typeface="Arial" charset="0"/>
              </a:rPr>
              <a:t>;</a:t>
            </a:r>
          </a:p>
        </p:txBody>
      </p:sp>
      <p:sp>
        <p:nvSpPr>
          <p:cNvPr id="49" name="Rectangle 28"/>
          <p:cNvSpPr>
            <a:spLocks noChangeArrowheads="1"/>
          </p:cNvSpPr>
          <p:nvPr/>
        </p:nvSpPr>
        <p:spPr bwMode="auto">
          <a:xfrm>
            <a:off x="3492500" y="3968750"/>
            <a:ext cx="4572000" cy="2246313"/>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noFill/>
            <a:prstDash val="solid"/>
            <a:headEnd/>
            <a:tailEnd/>
          </a:ln>
          <a:effectLst>
            <a:outerShdw blurRad="40000" dist="20000" dir="5400000" rotWithShape="0">
              <a:srgbClr val="000000">
                <a:alpha val="38000"/>
              </a:srgbClr>
            </a:outerShdw>
          </a:effectLst>
        </p:spPr>
        <p:txBody>
          <a:bodyPr>
            <a:spAutoFit/>
          </a:bodyPr>
          <a:lstStyle/>
          <a:p>
            <a:pPr eaLnBrk="1" fontAlgn="auto" hangingPunct="1">
              <a:spcBef>
                <a:spcPts val="0"/>
              </a:spcBef>
              <a:spcAft>
                <a:spcPts val="0"/>
              </a:spcAft>
              <a:defRPr/>
            </a:pPr>
            <a:r>
              <a:rPr kumimoji="1" lang="en-US" altLang="zh-CN" sz="2000" b="1" kern="0" dirty="0" err="1">
                <a:solidFill>
                  <a:srgbClr val="0000FF"/>
                </a:solidFill>
                <a:effectLst>
                  <a:outerShdw blurRad="38100" dist="38100" dir="2700000" algn="tl">
                    <a:srgbClr val="C0C0C0"/>
                  </a:outerShdw>
                </a:effectLst>
                <a:latin typeface="Arial" charset="0"/>
                <a:ea typeface="宋体"/>
              </a:rPr>
              <a:t>reg</a:t>
            </a:r>
            <a:r>
              <a:rPr kumimoji="1" lang="en-US" altLang="zh-CN" sz="2000" b="1" kern="0" dirty="0">
                <a:solidFill>
                  <a:srgbClr val="000000"/>
                </a:solidFill>
                <a:effectLst>
                  <a:outerShdw blurRad="38100" dist="38100" dir="2700000" algn="tl">
                    <a:srgbClr val="C0C0C0"/>
                  </a:outerShdw>
                </a:effectLst>
                <a:latin typeface="Arial" charset="0"/>
                <a:ea typeface="宋体"/>
              </a:rPr>
              <a:t> K2, </a:t>
            </a:r>
            <a:r>
              <a:rPr kumimoji="1" lang="en-US" altLang="zh-CN" sz="2000" b="1" kern="0" dirty="0" err="1">
                <a:solidFill>
                  <a:srgbClr val="000000"/>
                </a:solidFill>
                <a:effectLst>
                  <a:outerShdw blurRad="38100" dist="38100" dir="2700000" algn="tl">
                    <a:srgbClr val="C0C0C0"/>
                  </a:outerShdw>
                </a:effectLst>
                <a:latin typeface="Arial" charset="0"/>
                <a:ea typeface="宋体"/>
              </a:rPr>
              <a:t>K1</a:t>
            </a:r>
            <a:r>
              <a:rPr kumimoji="1" lang="en-US" altLang="zh-CN" sz="2000" b="1" kern="0" dirty="0">
                <a:solidFill>
                  <a:srgbClr val="000000"/>
                </a:solidFill>
                <a:effectLst>
                  <a:outerShdw blurRad="38100" dist="38100" dir="2700000" algn="tl">
                    <a:srgbClr val="C0C0C0"/>
                  </a:outerShdw>
                </a:effectLst>
                <a:latin typeface="Arial" charset="0"/>
                <a:ea typeface="宋体"/>
              </a:rPr>
              <a:t>;</a:t>
            </a:r>
          </a:p>
          <a:p>
            <a:pPr eaLnBrk="1" fontAlgn="auto" hangingPunct="1">
              <a:spcBef>
                <a:spcPts val="0"/>
              </a:spcBef>
              <a:spcAft>
                <a:spcPts val="0"/>
              </a:spcAft>
              <a:defRPr/>
            </a:pPr>
            <a:r>
              <a:rPr kumimoji="1" lang="en-US" altLang="zh-CN" sz="2000" b="1" kern="0" dirty="0" err="1">
                <a:solidFill>
                  <a:srgbClr val="0000FF"/>
                </a:solidFill>
                <a:effectLst>
                  <a:outerShdw blurRad="38100" dist="38100" dir="2700000" algn="tl">
                    <a:srgbClr val="C0C0C0"/>
                  </a:outerShdw>
                </a:effectLst>
                <a:latin typeface="Arial" charset="0"/>
                <a:ea typeface="宋体"/>
              </a:rPr>
              <a:t>reg</a:t>
            </a:r>
            <a:r>
              <a:rPr kumimoji="1" lang="en-US" altLang="zh-CN" sz="2000" b="1" kern="0" dirty="0">
                <a:solidFill>
                  <a:srgbClr val="3333CC"/>
                </a:solidFill>
                <a:effectLst>
                  <a:outerShdw blurRad="38100" dist="38100" dir="2700000" algn="tl">
                    <a:srgbClr val="C0C0C0"/>
                  </a:outerShdw>
                </a:effectLst>
                <a:latin typeface="Arial" charset="0"/>
                <a:ea typeface="宋体"/>
              </a:rPr>
              <a:t> </a:t>
            </a:r>
            <a:r>
              <a:rPr kumimoji="1" lang="en-US" altLang="zh-CN" sz="2000" b="1" kern="0" dirty="0">
                <a:solidFill>
                  <a:srgbClr val="000000"/>
                </a:solidFill>
                <a:effectLst>
                  <a:outerShdw blurRad="38100" dist="38100" dir="2700000" algn="tl">
                    <a:srgbClr val="C0C0C0"/>
                  </a:outerShdw>
                </a:effectLst>
                <a:latin typeface="Arial" charset="0"/>
                <a:ea typeface="宋体"/>
              </a:rPr>
              <a:t>[1:0] state, </a:t>
            </a:r>
            <a:r>
              <a:rPr kumimoji="1" lang="en-US" altLang="zh-CN" sz="2000" b="1" kern="0" dirty="0" err="1">
                <a:solidFill>
                  <a:srgbClr val="000000"/>
                </a:solidFill>
                <a:effectLst>
                  <a:outerShdw blurRad="38100" dist="38100" dir="2700000" algn="tl">
                    <a:srgbClr val="C0C0C0"/>
                  </a:outerShdw>
                </a:effectLst>
                <a:latin typeface="Arial" charset="0"/>
                <a:ea typeface="宋体"/>
              </a:rPr>
              <a:t>nextstate</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FF"/>
                </a:solidFill>
                <a:effectLst>
                  <a:outerShdw blurRad="38100" dist="38100" dir="2700000" algn="tl">
                    <a:srgbClr val="C0C0C0"/>
                  </a:outerShdw>
                </a:effectLst>
                <a:latin typeface="Arial" charset="0"/>
                <a:ea typeface="宋体"/>
              </a:rPr>
              <a:t>parameter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Idle     =  </a:t>
            </a:r>
            <a:r>
              <a:rPr kumimoji="1" lang="en-US" altLang="zh-CN" sz="2000" b="1" kern="0" dirty="0" err="1">
                <a:solidFill>
                  <a:srgbClr val="000000"/>
                </a:solidFill>
                <a:effectLst>
                  <a:outerShdw blurRad="38100" dist="38100" dir="2700000" algn="tl">
                    <a:srgbClr val="C0C0C0"/>
                  </a:outerShdw>
                </a:effectLst>
                <a:latin typeface="Arial" charset="0"/>
                <a:ea typeface="宋体"/>
              </a:rPr>
              <a:t>2'b00</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Start    =  </a:t>
            </a:r>
            <a:r>
              <a:rPr kumimoji="1" lang="en-US" altLang="zh-CN" sz="2000" b="1" kern="0" dirty="0" err="1">
                <a:solidFill>
                  <a:srgbClr val="000000"/>
                </a:solidFill>
                <a:effectLst>
                  <a:outerShdw blurRad="38100" dist="38100" dir="2700000" algn="tl">
                    <a:srgbClr val="C0C0C0"/>
                  </a:outerShdw>
                </a:effectLst>
                <a:latin typeface="Arial" charset="0"/>
                <a:ea typeface="宋体"/>
              </a:rPr>
              <a:t>2'b01</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Stop     =  </a:t>
            </a:r>
            <a:r>
              <a:rPr kumimoji="1" lang="en-US" altLang="zh-CN" sz="2000" b="1" kern="0" dirty="0" err="1">
                <a:solidFill>
                  <a:srgbClr val="000000"/>
                </a:solidFill>
                <a:effectLst>
                  <a:outerShdw blurRad="38100" dist="38100" dir="2700000" algn="tl">
                    <a:srgbClr val="C0C0C0"/>
                  </a:outerShdw>
                </a:effectLst>
                <a:latin typeface="Arial" charset="0"/>
                <a:ea typeface="宋体"/>
              </a:rPr>
              <a:t>2'b10</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Clear    =  </a:t>
            </a:r>
            <a:r>
              <a:rPr kumimoji="1" lang="en-US" altLang="zh-CN" sz="2000" b="1" kern="0" dirty="0" err="1">
                <a:solidFill>
                  <a:srgbClr val="000000"/>
                </a:solidFill>
                <a:effectLst>
                  <a:outerShdw blurRad="38100" dist="38100" dir="2700000" algn="tl">
                    <a:srgbClr val="C0C0C0"/>
                  </a:outerShdw>
                </a:effectLst>
                <a:latin typeface="Arial" charset="0"/>
                <a:ea typeface="宋体"/>
              </a:rPr>
              <a:t>2'b11</a:t>
            </a:r>
            <a:r>
              <a:rPr kumimoji="1" lang="en-US" altLang="zh-CN" sz="2000" b="1" kern="0" dirty="0">
                <a:solidFill>
                  <a:srgbClr val="000000"/>
                </a:solidFill>
                <a:effectLst>
                  <a:outerShdw blurRad="38100" dist="38100" dir="2700000" algn="tl">
                    <a:srgbClr val="C0C0C0"/>
                  </a:outerShdw>
                </a:effectLst>
                <a:latin typeface="Arial" charset="0"/>
                <a:ea typeface="宋体"/>
              </a:rPr>
              <a:t>;</a:t>
            </a:r>
          </a:p>
        </p:txBody>
      </p:sp>
      <p:sp>
        <p:nvSpPr>
          <p:cNvPr id="50" name="AutoShape 29"/>
          <p:cNvSpPr>
            <a:spLocks noChangeArrowheads="1"/>
          </p:cNvSpPr>
          <p:nvPr/>
        </p:nvSpPr>
        <p:spPr bwMode="auto">
          <a:xfrm>
            <a:off x="539750" y="3141663"/>
            <a:ext cx="2663825" cy="719137"/>
          </a:xfrm>
          <a:prstGeom prst="homePlate">
            <a:avLst>
              <a:gd name="adj" fmla="val 92605"/>
            </a:avLst>
          </a:prstGeom>
          <a:solidFill>
            <a:srgbClr val="99CCFF"/>
          </a:solidFill>
          <a:ln w="19050">
            <a:solidFill>
              <a:srgbClr val="FFFF99"/>
            </a:solidFill>
            <a:miter lim="800000"/>
            <a:headEnd/>
            <a:tailEnd/>
          </a:ln>
        </p:spPr>
        <p:txBody>
          <a:bodyPr wrap="none" anchor="ctr"/>
          <a:lstStyle/>
          <a:p>
            <a:pPr eaLnBrk="1" fontAlgn="auto" hangingPunct="1">
              <a:spcBef>
                <a:spcPts val="0"/>
              </a:spcBef>
              <a:spcAft>
                <a:spcPts val="0"/>
              </a:spcAft>
              <a:defRPr/>
            </a:pPr>
            <a:r>
              <a:rPr lang="zh-CN" altLang="en-US" b="1" kern="0">
                <a:solidFill>
                  <a:sysClr val="windowText" lastClr="000000"/>
                </a:solidFill>
                <a:latin typeface="Tahoma" pitchFamily="34" charset="0"/>
              </a:rPr>
              <a:t>信号说明，引脚</a:t>
            </a:r>
          </a:p>
        </p:txBody>
      </p:sp>
      <p:sp>
        <p:nvSpPr>
          <p:cNvPr id="51" name="AutoShape 30"/>
          <p:cNvSpPr>
            <a:spLocks noChangeArrowheads="1"/>
          </p:cNvSpPr>
          <p:nvPr/>
        </p:nvSpPr>
        <p:spPr bwMode="auto">
          <a:xfrm>
            <a:off x="611188" y="4652963"/>
            <a:ext cx="2663825" cy="719137"/>
          </a:xfrm>
          <a:prstGeom prst="homePlate">
            <a:avLst>
              <a:gd name="adj" fmla="val 92605"/>
            </a:avLst>
          </a:prstGeom>
          <a:solidFill>
            <a:srgbClr val="99CCFF"/>
          </a:solidFill>
          <a:ln w="19050">
            <a:solidFill>
              <a:srgbClr val="FFFF99"/>
            </a:solidFill>
            <a:miter lim="800000"/>
            <a:headEnd/>
            <a:tailEnd/>
          </a:ln>
        </p:spPr>
        <p:txBody>
          <a:bodyPr wrap="none" anchor="ctr"/>
          <a:lstStyle/>
          <a:p>
            <a:pPr eaLnBrk="1" fontAlgn="auto" hangingPunct="1">
              <a:spcBef>
                <a:spcPts val="0"/>
              </a:spcBef>
              <a:spcAft>
                <a:spcPts val="0"/>
              </a:spcAft>
              <a:defRPr/>
            </a:pPr>
            <a:r>
              <a:rPr lang="zh-CN" altLang="en-US" b="1" kern="0">
                <a:solidFill>
                  <a:sysClr val="windowText" lastClr="000000"/>
                </a:solidFill>
                <a:latin typeface="Tahoma" pitchFamily="34" charset="0"/>
              </a:rPr>
              <a:t>变量和常量</a:t>
            </a:r>
          </a:p>
        </p:txBody>
      </p:sp>
      <p:pic>
        <p:nvPicPr>
          <p:cNvPr id="52" name="Picture 29"/>
          <p:cNvPicPr>
            <a:picLocks noChangeAspect="1" noChangeArrowheads="1"/>
          </p:cNvPicPr>
          <p:nvPr/>
        </p:nvPicPr>
        <p:blipFill>
          <a:blip r:embed="rId3"/>
          <a:srcRect/>
          <a:stretch>
            <a:fillRect/>
          </a:stretch>
        </p:blipFill>
        <p:spPr bwMode="auto">
          <a:xfrm>
            <a:off x="4929188" y="285750"/>
            <a:ext cx="4062412" cy="2295525"/>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7281571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1">
                                            <p:bg/>
                                          </p:spTgt>
                                        </p:tgtEl>
                                        <p:attrNameLst>
                                          <p:attrName>style.visibility</p:attrName>
                                        </p:attrNameLst>
                                      </p:cBhvr>
                                      <p:to>
                                        <p:strVal val="visible"/>
                                      </p:to>
                                    </p:set>
                                    <p:animEffect transition="in" filter="diamond(in)">
                                      <p:cBhvr>
                                        <p:cTn id="12" dur="2000"/>
                                        <p:tgtEl>
                                          <p:spTgt spid="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diamond(in)">
                                      <p:cBhvr>
                                        <p:cTn id="17" dur="20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1">
                                            <p:txEl>
                                              <p:pRg st="8" end="8"/>
                                            </p:txEl>
                                          </p:spTgt>
                                        </p:tgtEl>
                                        <p:attrNameLst>
                                          <p:attrName>style.visibility</p:attrName>
                                        </p:attrNameLst>
                                      </p:cBhvr>
                                      <p:to>
                                        <p:strVal val="visible"/>
                                      </p:to>
                                    </p:set>
                                    <p:animEffect transition="in" filter="diamond(in)">
                                      <p:cBhvr>
                                        <p:cTn id="22" dur="2000"/>
                                        <p:tgtEl>
                                          <p:spTgt spid="3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linds(horizontal)">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ppt_x"/>
                                          </p:val>
                                        </p:tav>
                                        <p:tav tm="100000">
                                          <p:val>
                                            <p:strVal val="#ppt_x"/>
                                          </p:val>
                                        </p:tav>
                                      </p:tavLst>
                                    </p:anim>
                                    <p:anim calcmode="lin" valueType="num">
                                      <p:cBhvr additive="base">
                                        <p:cTn id="33" dur="500" fill="hold"/>
                                        <p:tgtEl>
                                          <p:spTgt spid="3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ppt_x"/>
                                          </p:val>
                                        </p:tav>
                                        <p:tav tm="100000">
                                          <p:val>
                                            <p:strVal val="#ppt_x"/>
                                          </p:val>
                                        </p:tav>
                                      </p:tavLst>
                                    </p:anim>
                                    <p:anim calcmode="lin" valueType="num">
                                      <p:cBhvr additive="base">
                                        <p:cTn id="37" dur="500" fill="hold"/>
                                        <p:tgtEl>
                                          <p:spTgt spid="35"/>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ppt_x"/>
                                          </p:val>
                                        </p:tav>
                                        <p:tav tm="100000">
                                          <p:val>
                                            <p:strVal val="#ppt_x"/>
                                          </p:val>
                                        </p:tav>
                                      </p:tavLst>
                                    </p:anim>
                                    <p:anim calcmode="lin" valueType="num">
                                      <p:cBhvr additive="base">
                                        <p:cTn id="4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blinds(horizontal)">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ppt_x"/>
                                          </p:val>
                                        </p:tav>
                                        <p:tav tm="100000">
                                          <p:val>
                                            <p:strVal val="#ppt_x"/>
                                          </p:val>
                                        </p:tav>
                                      </p:tavLst>
                                    </p:anim>
                                    <p:anim calcmode="lin" valueType="num">
                                      <p:cBhvr additive="base">
                                        <p:cTn id="52" dur="500" fill="hold"/>
                                        <p:tgtEl>
                                          <p:spTgt spid="4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diamond(in)">
                                      <p:cBhvr>
                                        <p:cTn id="61" dur="20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checkerboard(across)">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checkerboard(across)">
                                      <p:cBhvr>
                                        <p:cTn id="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build="p" animBg="1"/>
      <p:bldP spid="47" grpId="0"/>
      <p:bldP spid="48" grpId="0"/>
      <p:bldP spid="49" grpId="0" animBg="1"/>
      <p:bldP spid="50" grpId="0" animBg="1"/>
      <p:bldP spid="5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4"/>
          <p:cNvSpPr txBox="1">
            <a:spLocks noChangeArrowheads="1"/>
          </p:cNvSpPr>
          <p:nvPr/>
        </p:nvSpPr>
        <p:spPr bwMode="auto">
          <a:xfrm>
            <a:off x="272143" y="829129"/>
            <a:ext cx="8621486" cy="5397500"/>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FF0000"/>
                </a:solidFill>
                <a:effectLst/>
                <a:uLnTx/>
                <a:uFillTx/>
                <a:latin typeface="Tahoma"/>
                <a:ea typeface="宋体"/>
                <a:cs typeface="+mn-cs"/>
              </a:rPr>
              <a:t>module fsm(clock,reset,A,k2,k1);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input clock,reset,a;</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output k2,k1;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reg k2,k1;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reg[1:0] state; </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parameter 	</a:t>
            </a:r>
            <a:r>
              <a:rPr kumimoji="1" lang="en-US" altLang="zh-CN" sz="2400" b="1" i="0" u="none" strike="noStrike" kern="0" cap="none" spc="0" normalizeH="0" baseline="0" noProof="0">
                <a:ln>
                  <a:noFill/>
                </a:ln>
                <a:solidFill>
                  <a:srgbClr val="FF0066"/>
                </a:solidFill>
                <a:effectLst/>
                <a:uLnTx/>
                <a:uFillTx/>
                <a:latin typeface="Tahoma"/>
                <a:ea typeface="宋体"/>
                <a:cs typeface="+mn-cs"/>
              </a:rPr>
              <a:t>idle</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=2'b00,</a:t>
            </a:r>
            <a:r>
              <a:rPr kumimoji="1" lang="en-US" altLang="zh-CN" sz="2400" b="1" i="0" u="none" strike="noStrike" kern="0" cap="none" spc="0" normalizeH="0" baseline="0" noProof="0">
                <a:ln>
                  <a:noFill/>
                </a:ln>
                <a:solidFill>
                  <a:srgbClr val="FF0066"/>
                </a:solidFill>
                <a:effectLst/>
                <a:uLnTx/>
                <a:uFillTx/>
                <a:latin typeface="Tahoma"/>
                <a:ea typeface="宋体"/>
                <a:cs typeface="+mn-cs"/>
              </a:rPr>
              <a:t>start</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=2'b01,</a:t>
            </a:r>
            <a:r>
              <a:rPr kumimoji="1" lang="en-US" altLang="zh-CN" sz="2400" b="1" i="0" u="none" strike="noStrike" kern="0" cap="none" spc="0" normalizeH="0" baseline="0" noProof="0">
                <a:ln>
                  <a:noFill/>
                </a:ln>
                <a:solidFill>
                  <a:srgbClr val="FF0066"/>
                </a:solidFill>
                <a:effectLst/>
                <a:uLnTx/>
                <a:uFillTx/>
                <a:latin typeface="Tahoma"/>
                <a:ea typeface="宋体"/>
                <a:cs typeface="+mn-cs"/>
              </a:rPr>
              <a:t>stop</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=2'b10,</a:t>
            </a:r>
            <a:r>
              <a:rPr kumimoji="1" lang="en-US" altLang="zh-CN" sz="2400" b="1" i="0" u="none" strike="noStrike" kern="0" cap="none" spc="0" normalizeH="0" baseline="0" noProof="0">
                <a:ln>
                  <a:noFill/>
                </a:ln>
                <a:solidFill>
                  <a:srgbClr val="FF0066"/>
                </a:solidFill>
                <a:effectLst/>
                <a:uLnTx/>
                <a:uFillTx/>
                <a:latin typeface="Tahoma"/>
                <a:ea typeface="宋体"/>
                <a:cs typeface="+mn-cs"/>
              </a:rPr>
              <a:t>clear</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=2'b11;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en-US" altLang="zh-CN" sz="2400" b="1" i="0" u="none" strike="noStrike" kern="0" cap="none" spc="0" normalizeH="0" baseline="0" noProof="0">
                <a:ln>
                  <a:noFill/>
                </a:ln>
                <a:solidFill>
                  <a:srgbClr val="0000FF"/>
                </a:solidFill>
                <a:effectLst/>
                <a:uLnTx/>
                <a:uFillTx/>
                <a:latin typeface="Tahoma"/>
                <a:ea typeface="宋体"/>
                <a:cs typeface="+mn-cs"/>
              </a:rPr>
              <a:t>always @(posedge clock)</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if(!reset)</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state&lt;=idle;k2&lt;=0;k1&lt;=0;</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a:t>
            </a:r>
          </a:p>
          <a:p>
            <a:pPr marL="342900" marR="0" lvl="0" indent="-342900" algn="l" defTabSz="914400" rtl="0" eaLnBrk="0" fontAlgn="base" latinLnBrk="0" hangingPunct="0">
              <a:lnSpc>
                <a:spcPct val="90000"/>
              </a:lnSpc>
              <a:spcBef>
                <a:spcPct val="20000"/>
              </a:spcBef>
              <a:spcAft>
                <a:spcPct val="0"/>
              </a:spcAft>
              <a:buClr>
                <a:srgbClr val="3333FF"/>
              </a:buClr>
              <a:buSzTx/>
              <a:buFont typeface="Symbol" pitchFamily="18" charset="2"/>
              <a:buNone/>
              <a:tabLst/>
              <a:defRPr/>
            </a:pPr>
            <a:endParaRPr kumimoji="1" lang="zh-CN" altLang="en-US" sz="2400" b="1" i="0" u="none" strike="noStrike" kern="0" cap="none" spc="0" normalizeH="0" baseline="0" noProof="0" dirty="0">
              <a:ln>
                <a:noFill/>
              </a:ln>
              <a:solidFill>
                <a:srgbClr val="FF0066"/>
              </a:solidFill>
              <a:effectLst/>
              <a:uLnTx/>
              <a:uFillTx/>
              <a:latin typeface="Tahoma"/>
              <a:ea typeface="宋体"/>
              <a:cs typeface="+mn-cs"/>
            </a:endParaRPr>
          </a:p>
        </p:txBody>
      </p:sp>
      <p:pic>
        <p:nvPicPr>
          <p:cNvPr id="6" name="Picture 29"/>
          <p:cNvPicPr>
            <a:picLocks noChangeAspect="1" noChangeArrowheads="1"/>
          </p:cNvPicPr>
          <p:nvPr/>
        </p:nvPicPr>
        <p:blipFill>
          <a:blip r:embed="rId3"/>
          <a:srcRect/>
          <a:stretch>
            <a:fillRect/>
          </a:stretch>
        </p:blipFill>
        <p:spPr bwMode="auto">
          <a:xfrm>
            <a:off x="5462589" y="797379"/>
            <a:ext cx="3681411" cy="2080235"/>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449551322"/>
      </p:ext>
    </p:extLst>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3"/>
          <p:cNvSpPr txBox="1">
            <a:spLocks noChangeArrowheads="1"/>
          </p:cNvSpPr>
          <p:nvPr/>
        </p:nvSpPr>
        <p:spPr bwMode="auto">
          <a:xfrm>
            <a:off x="664029" y="836713"/>
            <a:ext cx="7772400" cy="5832648"/>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FF"/>
                </a:solidFill>
                <a:effectLst/>
                <a:uLnTx/>
                <a:uFillTx/>
                <a:latin typeface="Tahoma"/>
                <a:ea typeface="宋体"/>
                <a:cs typeface="+mn-cs"/>
              </a:rPr>
              <a:t>case(state)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a:t>
            </a:r>
            <a:r>
              <a:rPr kumimoji="1" lang="en-US" altLang="zh-CN" b="1" i="0" u="none" strike="noStrike" kern="0" cap="none" spc="0" normalizeH="0" baseline="0" noProof="0" dirty="0" err="1">
                <a:ln>
                  <a:noFill/>
                </a:ln>
                <a:solidFill>
                  <a:srgbClr val="FF0066"/>
                </a:solidFill>
                <a:effectLst/>
                <a:uLnTx/>
                <a:uFillTx/>
                <a:latin typeface="Tahoma"/>
                <a:ea typeface="宋体"/>
                <a:cs typeface="+mn-cs"/>
              </a:rPr>
              <a:t>idle</a:t>
            </a:r>
            <a:r>
              <a:rPr kumimoji="1" lang="en-US" altLang="zh-CN" b="1" i="0" u="none" strike="noStrike" kern="0" cap="none" spc="0" normalizeH="0" baseline="0" noProof="0" dirty="0" err="1">
                <a:ln>
                  <a:noFill/>
                </a:ln>
                <a:solidFill>
                  <a:srgbClr val="000000"/>
                </a:solidFill>
                <a:effectLst/>
                <a:uLnTx/>
                <a:uFillTx/>
                <a:latin typeface="Tahoma"/>
                <a:ea typeface="宋体"/>
                <a:cs typeface="+mn-cs"/>
              </a:rPr>
              <a:t>:begin</a:t>
            </a:r>
            <a:endParaRPr kumimoji="1" lang="en-US" altLang="zh-CN" b="1" i="0" u="none" strike="noStrike" kern="0" cap="none" spc="0" normalizeH="0" baseline="0" noProof="0" dirty="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state&lt;=start;</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k1&lt;=0;</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else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state&lt;=idle;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a:t>
            </a:r>
            <a:r>
              <a:rPr kumimoji="1" lang="en-US" altLang="zh-CN" b="1" i="0" u="none" strike="noStrike" kern="0" cap="none" spc="0" normalizeH="0" baseline="0" noProof="0" dirty="0" err="1">
                <a:ln>
                  <a:noFill/>
                </a:ln>
                <a:solidFill>
                  <a:srgbClr val="FF0066"/>
                </a:solidFill>
                <a:effectLst/>
                <a:uLnTx/>
                <a:uFillTx/>
                <a:latin typeface="Tahoma"/>
                <a:ea typeface="宋体"/>
                <a:cs typeface="+mn-cs"/>
              </a:rPr>
              <a:t>start</a:t>
            </a:r>
            <a:r>
              <a:rPr kumimoji="1" lang="en-US" altLang="zh-CN" b="1" i="0" u="none" strike="noStrike" kern="0" cap="none" spc="0" normalizeH="0" baseline="0" noProof="0" dirty="0" err="1">
                <a:ln>
                  <a:noFill/>
                </a:ln>
                <a:solidFill>
                  <a:srgbClr val="000000"/>
                </a:solidFill>
                <a:effectLst/>
                <a:uLnTx/>
                <a:uFillTx/>
                <a:latin typeface="Tahoma"/>
                <a:ea typeface="宋体"/>
                <a:cs typeface="+mn-cs"/>
              </a:rPr>
              <a:t>:begin</a:t>
            </a:r>
            <a:endParaRPr kumimoji="1" lang="en-US" altLang="zh-CN" b="1" i="0" u="none" strike="noStrike" kern="0" cap="none" spc="0" normalizeH="0" baseline="0" noProof="0" dirty="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if(!A)  state&lt;=stop;</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else    state&lt;=start;</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dirty="0">
                <a:ln>
                  <a:noFill/>
                </a:ln>
                <a:solidFill>
                  <a:srgbClr val="000000"/>
                </a:solidFill>
                <a:effectLst/>
                <a:uLnTx/>
                <a:uFillTx/>
                <a:latin typeface="Tahoma"/>
                <a:ea typeface="宋体"/>
                <a:cs typeface="+mn-cs"/>
              </a:rPr>
              <a:t>	</a:t>
            </a:r>
            <a:endParaRPr kumimoji="1" lang="zh-CN" altLang="en-US" sz="2000" b="1" i="0" u="none" strike="noStrike" kern="0" cap="none" spc="0" normalizeH="0" baseline="0" noProof="0" dirty="0">
              <a:ln>
                <a:noFill/>
              </a:ln>
              <a:solidFill>
                <a:srgbClr val="000000"/>
              </a:solidFill>
              <a:effectLst/>
              <a:uLnTx/>
              <a:uFillTx/>
              <a:latin typeface="Tahoma"/>
              <a:ea typeface="宋体"/>
              <a:cs typeface="+mn-cs"/>
            </a:endParaRPr>
          </a:p>
        </p:txBody>
      </p:sp>
      <p:pic>
        <p:nvPicPr>
          <p:cNvPr id="6" name="Picture 29"/>
          <p:cNvPicPr>
            <a:picLocks noChangeAspect="1" noChangeArrowheads="1"/>
          </p:cNvPicPr>
          <p:nvPr/>
        </p:nvPicPr>
        <p:blipFill>
          <a:blip r:embed="rId3"/>
          <a:srcRect/>
          <a:stretch>
            <a:fillRect/>
          </a:stretch>
        </p:blipFill>
        <p:spPr bwMode="auto">
          <a:xfrm>
            <a:off x="5462589" y="1255881"/>
            <a:ext cx="3681411" cy="1940131"/>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367517307"/>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7" name="Rectangle 3"/>
          <p:cNvSpPr txBox="1">
            <a:spLocks noChangeArrowheads="1"/>
          </p:cNvSpPr>
          <p:nvPr/>
        </p:nvSpPr>
        <p:spPr bwMode="auto">
          <a:xfrm>
            <a:off x="153561" y="811107"/>
            <a:ext cx="7772400" cy="5842924"/>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0066"/>
                </a:solidFill>
                <a:effectLst/>
                <a:uLnTx/>
                <a:uFillTx/>
                <a:latin typeface="Tahoma"/>
                <a:ea typeface="宋体"/>
                <a:cs typeface="+mn-cs"/>
              </a:rPr>
              <a:t>    stop</a:t>
            </a:r>
            <a:r>
              <a:rPr kumimoji="1" lang="en-US" altLang="zh-CN" sz="20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state&lt;=clear;	k2&lt;=1;</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state&lt;=stop;</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endParaRPr kumimoji="1" lang="en-US" altLang="zh-CN"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FF0066"/>
                </a:solidFill>
                <a:effectLst/>
                <a:uLnTx/>
                <a:uFillTx/>
                <a:latin typeface="Tahoma"/>
                <a:ea typeface="宋体"/>
                <a:cs typeface="+mn-cs"/>
              </a:rPr>
              <a:t>clear</a:t>
            </a:r>
            <a:r>
              <a:rPr kumimoji="1" lang="en-US" altLang="zh-CN" sz="20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state&lt;=idle;	k2&lt;=0;k1&lt;=1;</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state&lt;=clear;</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0000FF"/>
                </a:solidFill>
                <a:effectLst/>
                <a:uLnTx/>
                <a:uFillTx/>
                <a:latin typeface="Tahoma"/>
                <a:ea typeface="宋体"/>
                <a:cs typeface="+mn-cs"/>
              </a:rPr>
              <a:t>endcase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0000"/>
                </a:solidFill>
                <a:effectLst/>
                <a:uLnTx/>
                <a:uFillTx/>
                <a:latin typeface="Tahoma"/>
                <a:ea typeface="宋体"/>
                <a:cs typeface="+mn-cs"/>
              </a:rPr>
              <a:t>endmodule</a:t>
            </a:r>
          </a:p>
          <a:p>
            <a:pPr marL="342900" marR="0" lvl="0" indent="-342900" algn="l" defTabSz="914400" rtl="0" eaLnBrk="0" fontAlgn="base" latinLnBrk="0" hangingPunct="0">
              <a:lnSpc>
                <a:spcPct val="100000"/>
              </a:lnSpc>
              <a:spcBef>
                <a:spcPct val="0"/>
              </a:spcBef>
              <a:spcAft>
                <a:spcPct val="0"/>
              </a:spcAft>
              <a:buClr>
                <a:srgbClr val="3333FF"/>
              </a:buClr>
              <a:buSzTx/>
              <a:buFont typeface="Symbol" pitchFamily="18" charset="2"/>
              <a:buNone/>
              <a:tabLst/>
              <a:defRPr/>
            </a:pPr>
            <a:endParaRPr kumimoji="1" lang="zh-CN" altLang="en-US"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Symbol" pitchFamily="18" charset="2"/>
              <a:buNone/>
              <a:tabLst/>
              <a:defRPr/>
            </a:pPr>
            <a:endParaRPr kumimoji="1" lang="zh-CN" altLang="en-US" sz="2000" b="1" i="0" u="none" strike="noStrike" kern="0" cap="none" spc="0" normalizeH="0" baseline="0" noProof="0" dirty="0">
              <a:ln>
                <a:noFill/>
              </a:ln>
              <a:solidFill>
                <a:srgbClr val="FF0066"/>
              </a:solidFill>
              <a:effectLst/>
              <a:uLnTx/>
              <a:uFillTx/>
              <a:latin typeface="Tahoma"/>
              <a:ea typeface="宋体"/>
              <a:cs typeface="+mn-cs"/>
            </a:endParaRPr>
          </a:p>
        </p:txBody>
      </p:sp>
      <p:pic>
        <p:nvPicPr>
          <p:cNvPr id="8" name="Picture 29"/>
          <p:cNvPicPr>
            <a:picLocks noChangeAspect="1" noChangeArrowheads="1"/>
          </p:cNvPicPr>
          <p:nvPr/>
        </p:nvPicPr>
        <p:blipFill>
          <a:blip r:embed="rId3"/>
          <a:srcRect/>
          <a:stretch>
            <a:fillRect/>
          </a:stretch>
        </p:blipFill>
        <p:spPr bwMode="auto">
          <a:xfrm>
            <a:off x="4644008" y="4663035"/>
            <a:ext cx="3866467" cy="1990996"/>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1131040969"/>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0" y="34352"/>
            <a:ext cx="8172400"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r>
              <a:rPr lang="zh-CN" altLang="en-US" sz="1400" b="1" dirty="0">
                <a:solidFill>
                  <a:srgbClr val="A50021"/>
                </a:solidFill>
                <a:latin typeface="微软雅黑" panose="020B0503020204020204" pitchFamily="34" charset="-122"/>
                <a:ea typeface="微软雅黑" panose="020B0503020204020204" pitchFamily="34" charset="-122"/>
              </a:rPr>
              <a:t>（用可综合</a:t>
            </a:r>
            <a:r>
              <a:rPr lang="en-US" altLang="zh-CN" sz="1400" b="1" dirty="0">
                <a:solidFill>
                  <a:srgbClr val="A50021"/>
                </a:solidFill>
                <a:latin typeface="微软雅黑" panose="020B0503020204020204" pitchFamily="34" charset="-122"/>
                <a:ea typeface="微软雅黑" panose="020B0503020204020204" pitchFamily="34" charset="-122"/>
              </a:rPr>
              <a:t>Verilog</a:t>
            </a:r>
            <a:r>
              <a:rPr lang="zh-CN" altLang="en-US" sz="1400" b="1" dirty="0">
                <a:solidFill>
                  <a:srgbClr val="A50021"/>
                </a:solidFill>
                <a:latin typeface="微软雅黑" panose="020B0503020204020204" pitchFamily="34" charset="-122"/>
                <a:ea typeface="微软雅黑" panose="020B0503020204020204" pitchFamily="34" charset="-122"/>
              </a:rPr>
              <a:t>模块设计、用独热码表示状态的状态机）</a:t>
            </a:r>
            <a:endParaRPr lang="zh-CN" altLang="en-US" sz="3200" b="1" dirty="0">
              <a:solidFill>
                <a:srgbClr val="A50021"/>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370114" y="957943"/>
            <a:ext cx="8186057" cy="5497286"/>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a:lstStyle/>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pitchFamily="18" charset="0"/>
                <a:ea typeface="宋体"/>
                <a:cs typeface="+mn-cs"/>
              </a:rPr>
              <a:t>module </a:t>
            </a:r>
            <a:r>
              <a:rPr kumimoji="0" lang="en-US" altLang="zh-CN" sz="2400" b="1" i="0" u="none" strike="noStrike" kern="0" cap="none" spc="0" normalizeH="0" baseline="0" noProof="0" dirty="0" err="1">
                <a:ln>
                  <a:noFill/>
                </a:ln>
                <a:solidFill>
                  <a:srgbClr val="FF0000"/>
                </a:solidFill>
                <a:effectLst/>
                <a:uLnTx/>
                <a:uFillTx/>
                <a:latin typeface="Times New Roman" pitchFamily="18" charset="0"/>
                <a:ea typeface="宋体"/>
                <a:cs typeface="+mn-cs"/>
              </a:rPr>
              <a:t>fsm</a:t>
            </a:r>
            <a:r>
              <a:rPr kumimoji="0" lang="en-US" altLang="zh-CN" sz="2400" b="1" i="0" u="none" strike="noStrike" kern="0" cap="none" spc="0" normalizeH="0" baseline="0" noProof="0" dirty="0">
                <a:ln>
                  <a:noFill/>
                </a:ln>
                <a:solidFill>
                  <a:srgbClr val="FF0000"/>
                </a:solidFill>
                <a:effectLst/>
                <a:uLnTx/>
                <a:uFillTx/>
                <a:latin typeface="Times New Roman" pitchFamily="18" charset="0"/>
                <a:ea typeface="宋体"/>
                <a:cs typeface="+mn-cs"/>
              </a:rPr>
              <a:t>(clock,reset,a,k2,k1);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input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clock,reset,a</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output k2,k1;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k2,k1;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[3:0] state;</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Courier New"/>
                <a:ea typeface="宋体"/>
                <a:cs typeface="+mn-cs"/>
              </a:rPr>
              <a:t> </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endParaRP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parameter </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idle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=4'b1000,</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start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=4'b0100,</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stop</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=4'b0010,</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clear</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=4'b0001;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always @(</a:t>
            </a: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posedge</a:t>
            </a: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 clock)</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if(!reset)</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begin</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state&lt;=idle;k2&lt;=0;k1&lt;=0;</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end</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else</a:t>
            </a:r>
          </a:p>
          <a:p>
            <a:pPr marL="342900" marR="0" lvl="0" indent="-342900" defTabSz="914400" eaLnBrk="1" fontAlgn="auto" latinLnBrk="0" hangingPunct="1">
              <a:lnSpc>
                <a:spcPct val="100000"/>
              </a:lnSpc>
              <a:spcBef>
                <a:spcPts val="0"/>
              </a:spcBef>
              <a:spcAft>
                <a:spcPts val="0"/>
              </a:spcAft>
              <a:buClrTx/>
              <a:buSzTx/>
              <a:buFont typeface="Symbol" pitchFamily="18" charset="2"/>
              <a:buNone/>
              <a:tabLst/>
              <a:defRPr/>
            </a:pPr>
            <a:endPar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endParaRPr>
          </a:p>
        </p:txBody>
      </p:sp>
      <p:pic>
        <p:nvPicPr>
          <p:cNvPr id="6" name="Picture 29"/>
          <p:cNvPicPr>
            <a:picLocks noChangeAspect="1" noChangeArrowheads="1"/>
          </p:cNvPicPr>
          <p:nvPr/>
        </p:nvPicPr>
        <p:blipFill>
          <a:blip r:embed="rId3"/>
          <a:srcRect/>
          <a:stretch>
            <a:fillRect/>
          </a:stretch>
        </p:blipFill>
        <p:spPr bwMode="auto">
          <a:xfrm>
            <a:off x="5070704" y="732066"/>
            <a:ext cx="4073296" cy="2301676"/>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600963424"/>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3"/>
          <p:cNvSpPr txBox="1">
            <a:spLocks noChangeArrowheads="1"/>
          </p:cNvSpPr>
          <p:nvPr/>
        </p:nvSpPr>
        <p:spPr bwMode="auto">
          <a:xfrm>
            <a:off x="348343" y="651085"/>
            <a:ext cx="7772400" cy="6162291"/>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Times New Roman" pitchFamily="18" charset="0"/>
              </a:rPr>
              <a:t>case(state)</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sz="2800"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idle</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begin</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state&lt;=start;	k1&lt;=0;</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state&lt;=idle;</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sz="2800"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start</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  state&lt;=stop;</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    state&lt;=start;</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l" defTabSz="914400" rtl="0" eaLnBrk="0" fontAlgn="base" latinLnBrk="0" hangingPunct="0">
              <a:lnSpc>
                <a:spcPct val="90000"/>
              </a:lnSpc>
              <a:spcBef>
                <a:spcPts val="600"/>
              </a:spcBef>
              <a:spcAft>
                <a:spcPct val="0"/>
              </a:spcAft>
              <a:buClr>
                <a:srgbClr val="3333FF"/>
              </a:buClr>
              <a:buSzTx/>
              <a:buFont typeface="Symbol" pitchFamily="18" charset="2"/>
              <a:buNone/>
              <a:tabLst/>
              <a:defRPr/>
            </a:pP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pic>
        <p:nvPicPr>
          <p:cNvPr id="6" name="Picture 29"/>
          <p:cNvPicPr>
            <a:picLocks noChangeAspect="1" noChangeArrowheads="1"/>
          </p:cNvPicPr>
          <p:nvPr/>
        </p:nvPicPr>
        <p:blipFill>
          <a:blip r:embed="rId3"/>
          <a:srcRect/>
          <a:stretch>
            <a:fillRect/>
          </a:stretch>
        </p:blipFill>
        <p:spPr bwMode="auto">
          <a:xfrm>
            <a:off x="4716016" y="3356992"/>
            <a:ext cx="4301896" cy="2430850"/>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854654409"/>
      </p:ext>
    </p:extLst>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6"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24B36EC-46BF-46F5-98CC-73DBF4BD4062}"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158</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7" name="Rectangle 3"/>
          <p:cNvSpPr txBox="1">
            <a:spLocks noChangeArrowheads="1"/>
          </p:cNvSpPr>
          <p:nvPr/>
        </p:nvSpPr>
        <p:spPr bwMode="auto">
          <a:xfrm>
            <a:off x="395536" y="692696"/>
            <a:ext cx="7848600" cy="6021288"/>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FF0066"/>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stop</a:t>
            </a:r>
            <a:r>
              <a:rPr kumimoji="1" lang="en-US" altLang="zh-CN"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begin</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state&lt;=clear;	k2&lt;=1;</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	state&lt;=stop;</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clear</a:t>
            </a:r>
            <a:r>
              <a:rPr kumimoji="1" lang="en-US" altLang="zh-CN"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begin</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state&lt;=idle;		k2&lt;=0;k1&lt;=1;</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	state&lt;=clear;</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default</a:t>
            </a:r>
            <a:r>
              <a:rPr kumimoji="1" lang="en-US" altLang="zh-CN"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:state</a:t>
            </a: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&lt;=idle;</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0000FF"/>
                </a:solidFill>
                <a:effectLst/>
                <a:uLnTx/>
                <a:uFillTx/>
                <a:latin typeface="Times New Roman" pitchFamily="18" charset="0"/>
                <a:ea typeface="宋体"/>
                <a:cs typeface="Times New Roman" pitchFamily="18" charset="0"/>
              </a:rPr>
              <a:t>endcase</a:t>
            </a:r>
            <a:endParaRPr kumimoji="1" lang="en-US" altLang="zh-CN" b="1" i="0" u="none" strike="noStrike" kern="0" cap="none" spc="0" normalizeH="0" baseline="0" noProof="0" dirty="0">
              <a:ln>
                <a:noFill/>
              </a:ln>
              <a:solidFill>
                <a:srgbClr val="0000FF"/>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err="1">
                <a:ln>
                  <a:noFill/>
                </a:ln>
                <a:solidFill>
                  <a:srgbClr val="FF0000"/>
                </a:solidFill>
                <a:effectLst/>
                <a:uLnTx/>
                <a:uFillTx/>
                <a:latin typeface="Times New Roman" pitchFamily="18" charset="0"/>
                <a:ea typeface="宋体"/>
                <a:cs typeface="Times New Roman" pitchFamily="18" charset="0"/>
              </a:rPr>
              <a:t>endmodule</a:t>
            </a:r>
            <a:endParaRPr kumimoji="1" lang="en-US" altLang="zh-CN" b="1" i="0" u="none" strike="noStrike" kern="0" cap="none" spc="0" normalizeH="0" baseline="0" noProof="0" dirty="0">
              <a:ln>
                <a:noFill/>
              </a:ln>
              <a:solidFill>
                <a:srgbClr val="FF0000"/>
              </a:solidFill>
              <a:effectLst/>
              <a:uLnTx/>
              <a:uFillTx/>
              <a:latin typeface="Times New Roman" pitchFamily="18" charset="0"/>
              <a:ea typeface="宋体"/>
              <a:cs typeface="Times New Roman" pitchFamily="18" charset="0"/>
            </a:endParaRPr>
          </a:p>
          <a:p>
            <a:pPr marL="342900" marR="0" lvl="0" indent="-342900" algn="l" defTabSz="914400" rtl="0" eaLnBrk="0" fontAlgn="base" latinLnBrk="0" hangingPunct="0">
              <a:lnSpc>
                <a:spcPct val="90000"/>
              </a:lnSpc>
              <a:spcBef>
                <a:spcPct val="0"/>
              </a:spcBef>
              <a:spcAft>
                <a:spcPct val="0"/>
              </a:spcAft>
              <a:buClr>
                <a:srgbClr val="3333FF"/>
              </a:buClr>
              <a:buSzTx/>
              <a:buFont typeface="Symbol" pitchFamily="18" charset="2"/>
              <a:buNone/>
              <a:tabLst/>
              <a:defRPr/>
            </a:pPr>
            <a:endParaRPr kumimoji="1" lang="zh-CN" altLang="en-US"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pic>
        <p:nvPicPr>
          <p:cNvPr id="8" name="Picture 29"/>
          <p:cNvPicPr>
            <a:picLocks noChangeAspect="1" noChangeArrowheads="1"/>
          </p:cNvPicPr>
          <p:nvPr/>
        </p:nvPicPr>
        <p:blipFill>
          <a:blip r:embed="rId3"/>
          <a:srcRect/>
          <a:stretch>
            <a:fillRect/>
          </a:stretch>
        </p:blipFill>
        <p:spPr bwMode="auto">
          <a:xfrm>
            <a:off x="5070704" y="4556324"/>
            <a:ext cx="4073296" cy="2301676"/>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154215466"/>
      </p:ext>
    </p:extLst>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0" y="-35035"/>
            <a:ext cx="9489734"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r>
              <a:rPr lang="zh-CN" altLang="en-US" sz="1600" b="1" dirty="0">
                <a:solidFill>
                  <a:srgbClr val="A50021"/>
                </a:solidFill>
                <a:latin typeface="微软雅黑" panose="020B0503020204020204" pitchFamily="34" charset="-122"/>
                <a:ea typeface="微软雅黑" panose="020B0503020204020204" pitchFamily="34" charset="-122"/>
              </a:rPr>
              <a:t>（用可综合</a:t>
            </a:r>
            <a:r>
              <a:rPr lang="en-US" altLang="zh-CN" sz="1600" b="1" dirty="0">
                <a:solidFill>
                  <a:srgbClr val="A50021"/>
                </a:solidFill>
                <a:latin typeface="微软雅黑" panose="020B0503020204020204" pitchFamily="34" charset="-122"/>
                <a:ea typeface="微软雅黑" panose="020B0503020204020204" pitchFamily="34" charset="-122"/>
              </a:rPr>
              <a:t>Verilog</a:t>
            </a:r>
            <a:r>
              <a:rPr lang="zh-CN" altLang="en-US" sz="1600" b="1" dirty="0">
                <a:solidFill>
                  <a:srgbClr val="A50021"/>
                </a:solidFill>
                <a:latin typeface="微软雅黑" panose="020B0503020204020204" pitchFamily="34" charset="-122"/>
                <a:ea typeface="微软雅黑" panose="020B0503020204020204" pitchFamily="34" charset="-122"/>
              </a:rPr>
              <a:t>模块设计的多输出状态机时常用的方法）</a:t>
            </a:r>
          </a:p>
        </p:txBody>
      </p:sp>
      <p:sp>
        <p:nvSpPr>
          <p:cNvPr id="8" name="Rectangle 3"/>
          <p:cNvSpPr txBox="1">
            <a:spLocks noChangeArrowheads="1"/>
          </p:cNvSpPr>
          <p:nvPr/>
        </p:nvSpPr>
        <p:spPr bwMode="auto">
          <a:xfrm>
            <a:off x="762000" y="1295400"/>
            <a:ext cx="7772400" cy="4876800"/>
          </a:xfrm>
          <a:prstGeom prst="rect">
            <a:avLst/>
          </a:prstGeom>
          <a:solidFill>
            <a:srgbClr val="FFFFCC"/>
          </a:solidFill>
          <a:ln w="9525">
            <a:solidFill>
              <a:srgbClr val="0000FF"/>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module  fsm (Clock, Reset, A,  K2, K1);</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endmodule</a:t>
            </a:r>
            <a:endParaRPr kumimoji="1" lang="en-US" altLang="zh-CN" sz="3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宋体"/>
              <a:cs typeface="+mn-cs"/>
            </a:endParaRPr>
          </a:p>
        </p:txBody>
      </p:sp>
      <p:sp>
        <p:nvSpPr>
          <p:cNvPr id="9" name="Rectangle 6"/>
          <p:cNvSpPr>
            <a:spLocks noChangeArrowheads="1"/>
          </p:cNvSpPr>
          <p:nvPr/>
        </p:nvSpPr>
        <p:spPr bwMode="auto">
          <a:xfrm>
            <a:off x="1403350" y="1916113"/>
            <a:ext cx="3483521" cy="433387"/>
          </a:xfrm>
          <a:prstGeom prst="rect">
            <a:avLst/>
          </a:prstGeom>
          <a:solidFill>
            <a:srgbClr val="99CCFF"/>
          </a:solidFill>
          <a:ln w="19050">
            <a:solidFill>
              <a:srgbClr val="FFFF99"/>
            </a:solidFill>
            <a:miter lim="800000"/>
            <a:headEnd/>
            <a:tailEnd/>
          </a:ln>
        </p:spPr>
        <p:txBody>
          <a:bodyPr wrap="none" anchor="ctr"/>
          <a:lstStyle/>
          <a:p>
            <a:pPr eaLnBrk="1" hangingPunct="1"/>
            <a:r>
              <a:rPr lang="zh-CN" altLang="en-US" sz="2000" b="1" dirty="0">
                <a:solidFill>
                  <a:srgbClr val="000000"/>
                </a:solidFill>
                <a:latin typeface="Tahoma" pitchFamily="34" charset="0"/>
              </a:rPr>
              <a:t>信号变量、常量声明</a:t>
            </a:r>
          </a:p>
        </p:txBody>
      </p:sp>
      <p:sp>
        <p:nvSpPr>
          <p:cNvPr id="10" name="Rectangle 7">
            <a:hlinkClick r:id="rId3" action="ppaction://hlinksldjump"/>
          </p:cNvPr>
          <p:cNvSpPr>
            <a:spLocks noChangeArrowheads="1"/>
          </p:cNvSpPr>
          <p:nvPr/>
        </p:nvSpPr>
        <p:spPr bwMode="auto">
          <a:xfrm>
            <a:off x="1403349" y="2565400"/>
            <a:ext cx="5879193" cy="433388"/>
          </a:xfrm>
          <a:prstGeom prst="rect">
            <a:avLst/>
          </a:prstGeom>
          <a:solidFill>
            <a:srgbClr val="99CCFF"/>
          </a:solidFill>
          <a:ln w="19050">
            <a:solidFill>
              <a:srgbClr val="FFFF99"/>
            </a:solidFill>
            <a:miter lim="800000"/>
            <a:headEnd/>
            <a:tailEnd/>
          </a:ln>
        </p:spPr>
        <p:txBody>
          <a:bodyPr wrap="none" anchor="ctr"/>
          <a:lstStyle/>
          <a:p>
            <a:pPr eaLnBrk="1" hangingPunct="1"/>
            <a:r>
              <a:rPr kumimoji="1" lang="en-US" altLang="zh-CN" sz="2000" b="1" dirty="0">
                <a:solidFill>
                  <a:srgbClr val="000000"/>
                </a:solidFill>
                <a:latin typeface="Tahoma" pitchFamily="34" charset="0"/>
              </a:rPr>
              <a:t>       </a:t>
            </a:r>
            <a:r>
              <a:rPr kumimoji="1" lang="zh-CN" altLang="en-US" sz="2000" b="1" dirty="0">
                <a:solidFill>
                  <a:srgbClr val="000000"/>
                </a:solidFill>
                <a:latin typeface="Tahoma" pitchFamily="34" charset="0"/>
              </a:rPr>
              <a:t>每一个时钟沿产生一次可能的状态变化  </a:t>
            </a:r>
            <a:r>
              <a:rPr kumimoji="1" lang="en-US" altLang="zh-CN" sz="2000" b="1" dirty="0">
                <a:solidFill>
                  <a:srgbClr val="000000"/>
                </a:solidFill>
                <a:latin typeface="Tahoma" pitchFamily="34" charset="0"/>
                <a:ea typeface="Tahoma" pitchFamily="34" charset="0"/>
                <a:cs typeface="Tahoma" pitchFamily="34" charset="0"/>
              </a:rPr>
              <a:t>state</a:t>
            </a:r>
          </a:p>
        </p:txBody>
      </p:sp>
      <p:sp>
        <p:nvSpPr>
          <p:cNvPr id="11" name="Rectangle 9">
            <a:hlinkClick r:id="rId4" action="ppaction://hlinksldjump"/>
          </p:cNvPr>
          <p:cNvSpPr>
            <a:spLocks noChangeArrowheads="1"/>
          </p:cNvSpPr>
          <p:nvPr/>
        </p:nvSpPr>
        <p:spPr bwMode="auto">
          <a:xfrm>
            <a:off x="1403350" y="3213100"/>
            <a:ext cx="5668980" cy="433388"/>
          </a:xfrm>
          <a:prstGeom prst="rect">
            <a:avLst/>
          </a:prstGeom>
          <a:solidFill>
            <a:srgbClr val="99CCFF"/>
          </a:solidFill>
          <a:ln w="19050">
            <a:solidFill>
              <a:srgbClr val="FFFF99"/>
            </a:solidFill>
            <a:miter lim="800000"/>
            <a:headEnd/>
            <a:tailEnd/>
          </a:ln>
        </p:spPr>
        <p:txBody>
          <a:bodyPr wrap="none" anchor="ctr"/>
          <a:lstStyle/>
          <a:p>
            <a:pPr eaLnBrk="1" hangingPunct="1"/>
            <a:r>
              <a:rPr kumimoji="1" lang="en-US" altLang="zh-CN" sz="2000" b="1" dirty="0">
                <a:solidFill>
                  <a:srgbClr val="000000"/>
                </a:solidFill>
                <a:latin typeface="Tahoma" pitchFamily="34" charset="0"/>
              </a:rPr>
              <a:t>        </a:t>
            </a:r>
            <a:r>
              <a:rPr kumimoji="1" lang="zh-CN" altLang="en-US" sz="2000" b="1" dirty="0">
                <a:solidFill>
                  <a:srgbClr val="000000"/>
                </a:solidFill>
                <a:latin typeface="Tahoma" pitchFamily="34" charset="0"/>
              </a:rPr>
              <a:t>产生下一状态的组合逻辑  </a:t>
            </a:r>
            <a:r>
              <a:rPr kumimoji="1" lang="en-US" altLang="zh-CN" sz="2000" b="1" dirty="0" err="1">
                <a:solidFill>
                  <a:srgbClr val="000000"/>
                </a:solidFill>
                <a:latin typeface="Tahoma" pitchFamily="34" charset="0"/>
                <a:ea typeface="Tahoma" pitchFamily="34" charset="0"/>
                <a:cs typeface="Tahoma" pitchFamily="34" charset="0"/>
              </a:rPr>
              <a:t>nextstate</a:t>
            </a:r>
            <a:endParaRPr kumimoji="1" lang="en-US" altLang="zh-CN" sz="2000" b="1" dirty="0">
              <a:solidFill>
                <a:srgbClr val="000000"/>
              </a:solidFill>
              <a:latin typeface="Tahoma" pitchFamily="34" charset="0"/>
              <a:ea typeface="Tahoma" pitchFamily="34" charset="0"/>
              <a:cs typeface="Tahoma" pitchFamily="34" charset="0"/>
            </a:endParaRPr>
          </a:p>
        </p:txBody>
      </p:sp>
      <p:sp>
        <p:nvSpPr>
          <p:cNvPr id="12" name="Rectangle 10">
            <a:hlinkClick r:id="rId5" action="ppaction://hlinksldjump"/>
          </p:cNvPr>
          <p:cNvSpPr>
            <a:spLocks noChangeArrowheads="1"/>
          </p:cNvSpPr>
          <p:nvPr/>
        </p:nvSpPr>
        <p:spPr bwMode="auto">
          <a:xfrm>
            <a:off x="1403349" y="3933825"/>
            <a:ext cx="3454403" cy="1008063"/>
          </a:xfrm>
          <a:prstGeom prst="rect">
            <a:avLst/>
          </a:prstGeom>
          <a:solidFill>
            <a:srgbClr val="99CCFF"/>
          </a:solidFill>
          <a:ln w="19050">
            <a:solidFill>
              <a:srgbClr val="FFFF99"/>
            </a:solidFill>
            <a:miter lim="800000"/>
            <a:headEnd/>
            <a:tailEnd/>
          </a:ln>
          <a:effectLst/>
        </p:spPr>
        <p:txBody>
          <a:bodyPr wrap="none" anchor="ctr"/>
          <a:lstStyle/>
          <a:p>
            <a:pPr eaLnBrk="1" hangingPunct="1">
              <a:defRPr/>
            </a:pPr>
            <a:r>
              <a:rPr kumimoji="1" lang="en-US" altLang="zh-CN" sz="2000" b="1" dirty="0">
                <a:solidFill>
                  <a:srgbClr val="000000"/>
                </a:solidFill>
                <a:latin typeface="Tahoma" pitchFamily="34" charset="0"/>
              </a:rPr>
              <a:t>       </a:t>
            </a:r>
            <a:r>
              <a:rPr kumimoji="1" lang="zh-CN" altLang="en-US" sz="2000" b="1" dirty="0">
                <a:solidFill>
                  <a:srgbClr val="000000"/>
                </a:solidFill>
                <a:latin typeface="Tahoma" pitchFamily="34" charset="0"/>
              </a:rPr>
              <a:t>产生输出</a:t>
            </a:r>
            <a:r>
              <a:rPr kumimoji="1" lang="en-US" altLang="zh-CN" sz="2000" b="1" dirty="0" err="1">
                <a:solidFill>
                  <a:srgbClr val="000000"/>
                </a:solidFill>
                <a:latin typeface="Tahoma" pitchFamily="34" charset="0"/>
                <a:ea typeface="Tahoma" pitchFamily="34" charset="0"/>
                <a:cs typeface="Tahoma" pitchFamily="34" charset="0"/>
              </a:rPr>
              <a:t>K1</a:t>
            </a:r>
            <a:r>
              <a:rPr kumimoji="1" lang="zh-CN" altLang="en-US" sz="2000" b="1" dirty="0">
                <a:solidFill>
                  <a:srgbClr val="000000"/>
                </a:solidFill>
                <a:latin typeface="Tahoma" pitchFamily="34" charset="0"/>
              </a:rPr>
              <a:t>的组合逻辑</a:t>
            </a:r>
          </a:p>
          <a:p>
            <a:pPr eaLnBrk="1" hangingPunct="1">
              <a:defRPr/>
            </a:pPr>
            <a:endParaRPr kumimoji="1" lang="zh-CN" altLang="en-US" sz="2000" b="1" dirty="0">
              <a:solidFill>
                <a:srgbClr val="000000"/>
              </a:solidFill>
              <a:latin typeface="Tahoma" pitchFamily="34" charset="0"/>
            </a:endParaRPr>
          </a:p>
          <a:p>
            <a:pPr eaLnBrk="1" hangingPunct="1">
              <a:defRPr/>
            </a:pPr>
            <a:r>
              <a:rPr kumimoji="1" lang="zh-CN" altLang="en-US" sz="2000" b="1" dirty="0">
                <a:solidFill>
                  <a:srgbClr val="000000"/>
                </a:solidFill>
                <a:effectLst>
                  <a:outerShdw blurRad="38100" dist="38100" dir="2700000" algn="tl">
                    <a:srgbClr val="FFFFFF"/>
                  </a:outerShdw>
                </a:effectLst>
                <a:latin typeface="Tahoma" pitchFamily="34" charset="0"/>
              </a:rPr>
              <a:t>       产生输出</a:t>
            </a:r>
            <a:r>
              <a:rPr kumimoji="1" lang="en-US" altLang="zh-CN" sz="2000" b="1" dirty="0">
                <a:solidFill>
                  <a:srgbClr val="000000"/>
                </a:solidFill>
                <a:effectLst>
                  <a:outerShdw blurRad="38100" dist="38100" dir="2700000" algn="tl">
                    <a:srgbClr val="000000"/>
                  </a:outerShdw>
                </a:effectLst>
                <a:latin typeface="Tahoma" pitchFamily="34" charset="0"/>
                <a:ea typeface="Tahoma" pitchFamily="34" charset="0"/>
                <a:cs typeface="Tahoma" pitchFamily="34" charset="0"/>
              </a:rPr>
              <a:t>K2</a:t>
            </a:r>
            <a:r>
              <a:rPr kumimoji="1" lang="zh-CN" altLang="en-US" sz="2000" b="1" dirty="0">
                <a:solidFill>
                  <a:srgbClr val="000000"/>
                </a:solidFill>
                <a:effectLst>
                  <a:outerShdw blurRad="38100" dist="38100" dir="2700000" algn="tl">
                    <a:srgbClr val="FFFFFF"/>
                  </a:outerShdw>
                </a:effectLst>
                <a:latin typeface="Tahoma" pitchFamily="34" charset="0"/>
              </a:rPr>
              <a:t>的组合逻辑</a:t>
            </a:r>
          </a:p>
        </p:txBody>
      </p:sp>
    </p:spTree>
    <p:extLst>
      <p:ext uri="{BB962C8B-B14F-4D97-AF65-F5344CB8AC3E}">
        <p14:creationId xmlns:p14="http://schemas.microsoft.com/office/powerpoint/2010/main" val="3705959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3" name="Text Box 14"/>
          <p:cNvSpPr txBox="1">
            <a:spLocks noChangeArrowheads="1"/>
          </p:cNvSpPr>
          <p:nvPr/>
        </p:nvSpPr>
        <p:spPr bwMode="auto">
          <a:xfrm>
            <a:off x="1519238" y="1671638"/>
            <a:ext cx="7408862" cy="467201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module  </a:t>
            </a: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trist1</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out,in,enable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output  out;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input   in, enable;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ea typeface="宋体"/>
                <a:cs typeface="+mn-cs"/>
              </a:rPr>
              <a:t>mytri</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990099"/>
                </a:solidFill>
                <a:effectLst/>
                <a:uLnTx/>
                <a:uFillTx/>
                <a:latin typeface="Times New Roman" pitchFamily="18" charset="0"/>
                <a:ea typeface="宋体"/>
                <a:cs typeface="+mn-cs"/>
              </a:rPr>
              <a:t>tri_inst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out,in,enable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endmodule</a:t>
            </a:r>
            <a:endPar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endParaRPr>
          </a:p>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endParaRPr kumimoji="0" lang="en-US" altLang="zh-CN" sz="2400" b="0" i="0" u="none" strike="noStrike" kern="0" cap="none" spc="0" normalizeH="0" baseline="0" noProof="0" dirty="0">
              <a:ln>
                <a:noFill/>
              </a:ln>
              <a:solidFill>
                <a:srgbClr val="000000"/>
              </a:solidFill>
              <a:effectLst/>
              <a:uLnTx/>
              <a:uFillTx/>
              <a:latin typeface="Times New Roman" pitchFamily="18" charset="0"/>
              <a:ea typeface="宋体"/>
              <a:cs typeface="+mn-cs"/>
            </a:endParaRPr>
          </a:p>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module </a:t>
            </a: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mytri</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out,in,enable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output  out;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input   in, enable;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assign out = enable</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in</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’bz</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 * </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如果</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enable</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为</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1</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，则</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out = in</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，否则为高阻态 * </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endmodule</a:t>
            </a:r>
            <a:endPar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endParaRPr>
          </a:p>
        </p:txBody>
      </p:sp>
      <p:sp>
        <p:nvSpPr>
          <p:cNvPr id="14" name="Rectangle 3"/>
          <p:cNvSpPr txBox="1">
            <a:spLocks noChangeArrowheads="1"/>
          </p:cNvSpPr>
          <p:nvPr/>
        </p:nvSpPr>
        <p:spPr bwMode="auto">
          <a:xfrm>
            <a:off x="534988" y="1093788"/>
            <a:ext cx="34512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90000"/>
              </a:lnSpc>
              <a:buFont typeface="Wingdings" panose="05000000000000000000" pitchFamily="2" charset="2"/>
              <a:buNone/>
            </a:pPr>
            <a:r>
              <a:rPr kumimoji="0" lang="en-US" altLang="zh-CN" sz="2000" kern="0">
                <a:latin typeface="宋体" panose="02010600030101010101" pitchFamily="2" charset="-122"/>
              </a:rPr>
              <a:t>[</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2.9</a:t>
            </a:r>
            <a:r>
              <a:rPr kumimoji="0" lang="en-US" altLang="zh-CN" sz="2000" kern="0">
                <a:latin typeface="宋体" panose="02010600030101010101" pitchFamily="2" charset="-122"/>
              </a:rPr>
              <a:t>]</a:t>
            </a:r>
            <a:r>
              <a:rPr kumimoji="0" lang="en-US" altLang="zh-CN" sz="1800" kern="0">
                <a:latin typeface="宋体" panose="02010600030101010101" pitchFamily="2" charset="-122"/>
              </a:rPr>
              <a:t> </a:t>
            </a:r>
            <a:r>
              <a:rPr kumimoji="0" lang="zh-CN" altLang="en-US" sz="2000" kern="0">
                <a:solidFill>
                  <a:srgbClr val="CC0000"/>
                </a:solidFill>
                <a:latin typeface="宋体" panose="02010600030101010101" pitchFamily="2" charset="-122"/>
              </a:rPr>
              <a:t>三态驱动器</a:t>
            </a:r>
          </a:p>
        </p:txBody>
      </p:sp>
      <p:sp>
        <p:nvSpPr>
          <p:cNvPr id="15" name="AutoShape 4"/>
          <p:cNvSpPr>
            <a:spLocks noChangeArrowheads="1"/>
          </p:cNvSpPr>
          <p:nvPr/>
        </p:nvSpPr>
        <p:spPr bwMode="auto">
          <a:xfrm>
            <a:off x="3582988" y="3417888"/>
            <a:ext cx="1600200" cy="336550"/>
          </a:xfrm>
          <a:prstGeom prst="wedgeRoundRectCallout">
            <a:avLst>
              <a:gd name="adj1" fmla="val -41764"/>
              <a:gd name="adj2" fmla="val -119338"/>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例化元件名</a:t>
            </a:r>
          </a:p>
        </p:txBody>
      </p:sp>
      <p:sp>
        <p:nvSpPr>
          <p:cNvPr id="16" name="AutoShape 5"/>
          <p:cNvSpPr>
            <a:spLocks noChangeArrowheads="1"/>
          </p:cNvSpPr>
          <p:nvPr/>
        </p:nvSpPr>
        <p:spPr bwMode="auto">
          <a:xfrm>
            <a:off x="541338" y="2506663"/>
            <a:ext cx="1227137" cy="366712"/>
          </a:xfrm>
          <a:prstGeom prst="wedgeRoundRectCallout">
            <a:avLst>
              <a:gd name="adj1" fmla="val 81306"/>
              <a:gd name="adj2" fmla="val 10497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b="0">
                <a:solidFill>
                  <a:srgbClr val="000000"/>
                </a:solidFill>
                <a:latin typeface="Arial" panose="020B0604020202020204" pitchFamily="34" charset="0"/>
              </a:rPr>
              <a:t>子模块名</a:t>
            </a:r>
          </a:p>
        </p:txBody>
      </p:sp>
      <p:sp>
        <p:nvSpPr>
          <p:cNvPr id="17" name="Text Box 6"/>
          <p:cNvSpPr txBox="1">
            <a:spLocks noChangeArrowheads="1"/>
          </p:cNvSpPr>
          <p:nvPr/>
        </p:nvSpPr>
        <p:spPr bwMode="auto">
          <a:xfrm>
            <a:off x="209550" y="18161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顶层模块</a:t>
            </a:r>
          </a:p>
        </p:txBody>
      </p:sp>
      <p:sp>
        <p:nvSpPr>
          <p:cNvPr id="18" name="Text Box 7"/>
          <p:cNvSpPr txBox="1">
            <a:spLocks noChangeArrowheads="1"/>
          </p:cNvSpPr>
          <p:nvPr/>
        </p:nvSpPr>
        <p:spPr bwMode="auto">
          <a:xfrm>
            <a:off x="488950" y="4137025"/>
            <a:ext cx="990600" cy="396875"/>
          </a:xfrm>
          <a:prstGeom prst="rect">
            <a:avLst/>
          </a:prstGeom>
          <a:solidFill>
            <a:srgbClr val="00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子模块</a:t>
            </a:r>
          </a:p>
        </p:txBody>
      </p:sp>
      <p:sp>
        <p:nvSpPr>
          <p:cNvPr id="19" name="AutoShape 9" descr="80%"/>
          <p:cNvSpPr>
            <a:spLocks noChangeArrowheads="1"/>
          </p:cNvSpPr>
          <p:nvPr/>
        </p:nvSpPr>
        <p:spPr bwMode="auto">
          <a:xfrm rot="21466763">
            <a:off x="4083050" y="612775"/>
            <a:ext cx="4194175" cy="865188"/>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zh-CN" altLang="en-US" sz="2800">
                <a:solidFill>
                  <a:srgbClr val="002060"/>
                </a:solidFill>
                <a:latin typeface="Times New Roman" panose="02020603050405020304" pitchFamily="18" charset="0"/>
                <a:ea typeface="华文行楷" panose="02010800040101010101" pitchFamily="2" charset="-122"/>
              </a:rPr>
              <a:t>模块元件例化</a:t>
            </a:r>
          </a:p>
        </p:txBody>
      </p:sp>
      <p:sp>
        <p:nvSpPr>
          <p:cNvPr id="20" name="Rectangle 10"/>
          <p:cNvSpPr>
            <a:spLocks noChangeArrowheads="1"/>
          </p:cNvSpPr>
          <p:nvPr/>
        </p:nvSpPr>
        <p:spPr bwMode="auto">
          <a:xfrm>
            <a:off x="2039938" y="2898775"/>
            <a:ext cx="3827462" cy="354013"/>
          </a:xfrm>
          <a:prstGeom prst="rect">
            <a:avLst/>
          </a:prstGeom>
          <a:noFill/>
          <a:ln w="1905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1" name="Rectangle 11"/>
          <p:cNvSpPr>
            <a:spLocks noChangeArrowheads="1"/>
          </p:cNvSpPr>
          <p:nvPr/>
        </p:nvSpPr>
        <p:spPr bwMode="auto">
          <a:xfrm>
            <a:off x="777875" y="5948363"/>
            <a:ext cx="6780213" cy="731837"/>
          </a:xfrm>
          <a:prstGeom prst="rect">
            <a:avLst/>
          </a:prstGeom>
          <a:solidFill>
            <a:srgbClr val="E7BB01">
              <a:lumMod val="20000"/>
              <a:lumOff val="80000"/>
            </a:srgbClr>
          </a:solidFill>
          <a:ln w="9525">
            <a:noFill/>
            <a:miter lim="800000"/>
            <a:headEnd/>
            <a:tailEnd/>
          </a:ln>
          <a:effectLst>
            <a:prstShdw prst="shdw13" dist="53882" dir="13500000">
              <a:srgbClr val="1C1C1C"/>
            </a:prstShdw>
          </a:effectLst>
        </p:spPr>
        <p:txBody>
          <a:bodyPr/>
          <a:lstStyle/>
          <a:p>
            <a:pPr marL="0" marR="0" lvl="0" indent="0" algn="just" defTabSz="2716213" eaLnBrk="1" fontAlgn="auto" latinLnBrk="0" hangingPunct="1">
              <a:lnSpc>
                <a:spcPct val="90000"/>
              </a:lnSpc>
              <a:spcBef>
                <a:spcPts val="0"/>
              </a:spcBef>
              <a:spcAft>
                <a:spcPts val="0"/>
              </a:spcAft>
              <a:buClr>
                <a:srgbClr val="3333FF"/>
              </a:buClr>
              <a:buSzTx/>
              <a:buFont typeface="Wingdings" pitchFamily="2" charset="2"/>
              <a:buNone/>
              <a:tabLst/>
              <a:defRPr/>
            </a:pPr>
            <a:r>
              <a:rPr kumimoji="0" lang="zh-CN" altLang="en-US" sz="2200" b="1" i="0" u="none" strike="noStrike" kern="0" cap="none" spc="0" normalizeH="0" baseline="0" noProof="0" dirty="0">
                <a:ln>
                  <a:noFill/>
                </a:ln>
                <a:solidFill>
                  <a:srgbClr val="FF0066"/>
                </a:solidFill>
                <a:effectLst/>
                <a:uLnTx/>
                <a:uFillTx/>
                <a:latin typeface="华文新魏" pitchFamily="2" charset="-122"/>
                <a:ea typeface="华文新魏" pitchFamily="2" charset="-122"/>
              </a:rPr>
              <a:t>模块元件例化</a:t>
            </a:r>
            <a:r>
              <a:rPr kumimoji="0" lang="en-US" altLang="zh-CN" sz="2200" b="1" i="0" u="none" strike="noStrike" kern="0" cap="none" spc="0" normalizeH="0" baseline="0" noProof="0" dirty="0">
                <a:ln>
                  <a:noFill/>
                </a:ln>
                <a:solidFill>
                  <a:srgbClr val="000000"/>
                </a:solidFill>
                <a:effectLst/>
                <a:uLnTx/>
                <a:uFillTx/>
                <a:latin typeface="Arial" charset="0"/>
                <a:ea typeface="华文新魏" pitchFamily="2" charset="-122"/>
              </a:rPr>
              <a:t>—</a:t>
            </a:r>
            <a:r>
              <a:rPr kumimoji="0" lang="en-US" altLang="zh-CN" sz="2200" b="0" i="0" u="none" strike="noStrike" kern="0" cap="none" spc="0" normalizeH="0" baseline="0" noProof="0" dirty="0">
                <a:ln>
                  <a:noFill/>
                </a:ln>
                <a:solidFill>
                  <a:srgbClr val="000000"/>
                </a:solidFill>
                <a:effectLst/>
                <a:uLnTx/>
                <a:uFillTx/>
                <a:latin typeface="Arial" charset="0"/>
                <a:ea typeface="华文新魏" pitchFamily="2" charset="-122"/>
              </a:rPr>
              <a:t>—</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顶层模块（</a:t>
            </a:r>
            <a:r>
              <a:rPr kumimoji="0" lang="en-US" altLang="zh-CN" sz="22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trist1</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）调用由某子模块（</a:t>
            </a:r>
            <a:r>
              <a:rPr kumimoji="0" lang="en-US" altLang="zh-CN" sz="22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mytri</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）定义的实例元件（</a:t>
            </a:r>
            <a:r>
              <a:rPr kumimoji="0" lang="en-US" altLang="zh-CN" sz="22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tri_inst</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）来实现某功能。</a:t>
            </a:r>
          </a:p>
        </p:txBody>
      </p:sp>
      <p:pic>
        <p:nvPicPr>
          <p:cNvPr id="22" name="Picture 14"/>
          <p:cNvPicPr>
            <a:picLocks noChangeAspect="1" noChangeArrowheads="1"/>
          </p:cNvPicPr>
          <p:nvPr/>
        </p:nvPicPr>
        <p:blipFill>
          <a:blip r:embed="rId3"/>
          <a:srcRect/>
          <a:stretch>
            <a:fillRect/>
          </a:stretch>
        </p:blipFill>
        <p:spPr bwMode="auto">
          <a:xfrm>
            <a:off x="5954713" y="1255713"/>
            <a:ext cx="3189287" cy="2597150"/>
          </a:xfrm>
          <a:prstGeom prst="rect">
            <a:avLst/>
          </a:prstGeom>
          <a:noFill/>
          <a:ln w="9525" cap="flat" cmpd="sng">
            <a:noFill/>
            <a:prstDash val="solid"/>
            <a:miter lim="800000"/>
            <a:headEnd/>
            <a:tailEnd/>
          </a:ln>
          <a:effectLst>
            <a:prstShdw prst="shdw13" dist="53882" dir="13500000">
              <a:srgbClr val="00E4A8">
                <a:gamma/>
                <a:shade val="60000"/>
                <a:invGamma/>
                <a:alpha val="50000"/>
              </a:srgbClr>
            </a:prstShdw>
          </a:effectLst>
        </p:spPr>
      </p:pic>
    </p:spTree>
    <p:extLst>
      <p:ext uri="{BB962C8B-B14F-4D97-AF65-F5344CB8AC3E}">
        <p14:creationId xmlns:p14="http://schemas.microsoft.com/office/powerpoint/2010/main" val="3743000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utoUpdateAnimBg="0"/>
      <p:bldP spid="15" grpId="0" animBg="1" autoUpdateAnimBg="0"/>
      <p:bldP spid="16" grpId="0" animBg="1" autoUpdateAnimBg="0"/>
      <p:bldP spid="17" grpId="0" animBg="1" autoUpdateAnimBg="0"/>
      <p:bldP spid="18" grpId="0" animBg="1" autoUpdateAnimBg="0"/>
      <p:bldP spid="19" grpId="0" animBg="1" autoUpdateAnimBg="0"/>
      <p:bldP spid="20" grpId="0" animBg="1"/>
      <p:bldP spid="21" grpId="0" animBg="1"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7" name="Rectangle 3"/>
          <p:cNvSpPr txBox="1">
            <a:spLocks noChangeArrowheads="1"/>
          </p:cNvSpPr>
          <p:nvPr/>
        </p:nvSpPr>
        <p:spPr bwMode="auto">
          <a:xfrm>
            <a:off x="404786" y="1137356"/>
            <a:ext cx="7772400" cy="4038600"/>
          </a:xfrm>
          <a:prstGeom prst="rect">
            <a:avLst/>
          </a:prstGeom>
          <a:solidFill>
            <a:srgbClr val="FFFFCC"/>
          </a:solidFill>
          <a:ln w="9525">
            <a:solidFill>
              <a:srgbClr val="00CCFF"/>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每一个时钟沿产生一次可能的状态变化</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imes New Roman"/>
                <a:ea typeface="宋体"/>
                <a:cs typeface="+mn-cs"/>
              </a:rPr>
              <a:t>always</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FF0000"/>
                </a:solidFill>
                <a:effectLst>
                  <a:outerShdw blurRad="38100" dist="38100" dir="2700000" algn="tl">
                    <a:srgbClr val="FFFFFF"/>
                  </a:outerShdw>
                </a:effectLst>
                <a:uLnTx/>
                <a:uFillTx/>
                <a:latin typeface="Times New Roman"/>
                <a:ea typeface="宋体"/>
                <a:cs typeface="+mn-cs"/>
              </a:rPr>
              <a:t>posedge Clock</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begin</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(!Reset)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state &lt;= Idle;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state &lt;= nextstate;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end</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endParaRPr kumimoji="1" lang="en-US" altLang="zh-CN"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宋体"/>
              <a:cs typeface="+mn-cs"/>
            </a:endParaRPr>
          </a:p>
        </p:txBody>
      </p:sp>
      <p:pic>
        <p:nvPicPr>
          <p:cNvPr id="8" name="Picture 29"/>
          <p:cNvPicPr>
            <a:picLocks noChangeAspect="1" noChangeArrowheads="1"/>
          </p:cNvPicPr>
          <p:nvPr/>
        </p:nvPicPr>
        <p:blipFill>
          <a:blip r:embed="rId3"/>
          <a:srcRect/>
          <a:stretch>
            <a:fillRect/>
          </a:stretch>
        </p:blipFill>
        <p:spPr bwMode="auto">
          <a:xfrm>
            <a:off x="4221617" y="4056782"/>
            <a:ext cx="4623504" cy="2612578"/>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945071490"/>
      </p:ext>
    </p:extLst>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同步状态机的结构</a:t>
            </a:r>
          </a:p>
        </p:txBody>
      </p:sp>
      <p:sp>
        <p:nvSpPr>
          <p:cNvPr id="7" name="Rectangle 3"/>
          <p:cNvSpPr txBox="1">
            <a:spLocks noChangeArrowheads="1"/>
          </p:cNvSpPr>
          <p:nvPr/>
        </p:nvSpPr>
        <p:spPr bwMode="auto">
          <a:xfrm>
            <a:off x="838200" y="838200"/>
            <a:ext cx="7772400" cy="5791200"/>
          </a:xfrm>
          <a:prstGeom prst="rect">
            <a:avLst/>
          </a:prstGeom>
          <a:solidFill>
            <a:srgbClr val="FFFFCC"/>
          </a:solidFill>
          <a:ln w="9525">
            <a:solidFill>
              <a:srgbClr val="FFCC00"/>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产生下一状态的组合逻辑 </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C00000"/>
                </a:solidFill>
                <a:effectLst>
                  <a:outerShdw blurRad="38100" dist="38100" dir="2700000" algn="tl">
                    <a:srgbClr val="FFFFFF"/>
                  </a:outerShdw>
                </a:effectLst>
                <a:uLnTx/>
                <a:uFillTx/>
                <a:latin typeface="Times New Roman"/>
                <a:ea typeface="宋体"/>
                <a:cs typeface="+mn-cs"/>
              </a:rPr>
              <a:t>always @(state or A)</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imes New Roman"/>
                <a:ea typeface="宋体"/>
                <a:cs typeface="+mn-cs"/>
              </a:rPr>
              <a:t>     case (state)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ahoma" pitchFamily="34" charset="0"/>
                <a:ea typeface="Tahoma" pitchFamily="34" charset="0"/>
                <a:cs typeface="Tahoma" pitchFamily="34" charset="0"/>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Idle</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nextstate = Start;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Idle;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Start</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nextstate = Stop;</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Start;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Stop</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nextstate = Clear;</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Stop;</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Clear</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nextstate = Idle;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Clear;</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default</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nextstate =2'bxx;</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imes New Roman"/>
                <a:ea typeface="宋体"/>
                <a:cs typeface="+mn-cs"/>
              </a:rPr>
              <a:t>endcase</a:t>
            </a:r>
            <a:endParaRPr kumimoji="1" lang="en-US" altLang="zh-CN"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宋体" pitchFamily="2" charset="-122"/>
              <a:ea typeface="宋体"/>
              <a:cs typeface="Times New Roman" pitchFamily="18" charset="0"/>
            </a:endParaRPr>
          </a:p>
        </p:txBody>
      </p:sp>
      <p:sp>
        <p:nvSpPr>
          <p:cNvPr id="8" name="Rectangle 5"/>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hangingPunct="1"/>
            <a:endParaRPr lang="zh-CN" altLang="zh-CN" b="1">
              <a:solidFill>
                <a:srgbClr val="FFFFFF"/>
              </a:solidFill>
              <a:latin typeface="MS PGothic" pitchFamily="34" charset="-128"/>
              <a:ea typeface="MS PGothic" pitchFamily="34" charset="-128"/>
            </a:endParaRPr>
          </a:p>
        </p:txBody>
      </p:sp>
      <p:sp>
        <p:nvSpPr>
          <p:cNvPr id="9" name="Oval 6">
            <a:hlinkClick r:id="rId3" action="ppaction://hlinksldjump"/>
          </p:cNvPr>
          <p:cNvSpPr>
            <a:spLocks noChangeArrowheads="1"/>
          </p:cNvSpPr>
          <p:nvPr/>
        </p:nvSpPr>
        <p:spPr bwMode="auto">
          <a:xfrm>
            <a:off x="8893175" y="6524625"/>
            <a:ext cx="250825" cy="333375"/>
          </a:xfrm>
          <a:prstGeom prst="ellipse">
            <a:avLst/>
          </a:prstGeom>
          <a:solidFill>
            <a:srgbClr val="FF99CC"/>
          </a:solidFill>
          <a:ln w="19050">
            <a:solidFill>
              <a:srgbClr val="FFFF99"/>
            </a:solidFill>
            <a:round/>
            <a:headEnd/>
            <a:tailEnd/>
          </a:ln>
        </p:spPr>
        <p:txBody>
          <a:bodyPr wrap="none" anchor="ctr"/>
          <a:lstStyle/>
          <a:p>
            <a:pPr eaLnBrk="1" hangingPunct="1"/>
            <a:endParaRPr lang="zh-CN" altLang="en-US" sz="1600" b="1">
              <a:solidFill>
                <a:srgbClr val="FF33CC"/>
              </a:solidFill>
              <a:latin typeface="Tahoma" pitchFamily="34" charset="0"/>
            </a:endParaRPr>
          </a:p>
        </p:txBody>
      </p:sp>
      <p:pic>
        <p:nvPicPr>
          <p:cNvPr id="10" name="Picture 29"/>
          <p:cNvPicPr>
            <a:picLocks noChangeAspect="1" noChangeArrowheads="1"/>
          </p:cNvPicPr>
          <p:nvPr/>
        </p:nvPicPr>
        <p:blipFill>
          <a:blip r:embed="rId4"/>
          <a:srcRect/>
          <a:stretch>
            <a:fillRect/>
          </a:stretch>
        </p:blipFill>
        <p:spPr bwMode="auto">
          <a:xfrm>
            <a:off x="5081588" y="714356"/>
            <a:ext cx="4062412" cy="2295525"/>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993821680"/>
      </p:ext>
    </p:extLst>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8" name="Rectangle 3"/>
          <p:cNvSpPr txBox="1">
            <a:spLocks noChangeArrowheads="1"/>
          </p:cNvSpPr>
          <p:nvPr/>
        </p:nvSpPr>
        <p:spPr bwMode="auto">
          <a:xfrm>
            <a:off x="457200" y="765175"/>
            <a:ext cx="8291513" cy="5788025"/>
          </a:xfrm>
          <a:prstGeom prst="rect">
            <a:avLst/>
          </a:prstGeom>
          <a:solidFill>
            <a:srgbClr val="FFFFCC"/>
          </a:solidFill>
          <a:ln w="9525">
            <a:solidFill>
              <a:srgbClr val="666699"/>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 </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产生输出</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K1</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的组合逻辑 </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FF0000"/>
                </a:solidFill>
                <a:effectLst>
                  <a:outerShdw blurRad="38100" dist="38100" dir="2700000" algn="tl">
                    <a:srgbClr val="FFFFFF"/>
                  </a:outerShdw>
                </a:effectLst>
                <a:uLnTx/>
                <a:uFillTx/>
                <a:latin typeface="Times New Roman"/>
                <a:ea typeface="宋体"/>
                <a:cs typeface="+mn-cs"/>
              </a:rPr>
              <a:t>always @(state or Reset or A)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(!Reset) K1=0;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(state == Clear &amp;&amp; !A)  //</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从</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Clear</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转向 </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Idle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K1=1;</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K1= 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 </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产生输出</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K2</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的组合逻辑 </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FF0000"/>
                </a:solidFill>
                <a:effectLst>
                  <a:outerShdw blurRad="38100" dist="38100" dir="2700000" algn="tl">
                    <a:srgbClr val="FFFFFF"/>
                  </a:outerShdw>
                </a:effectLst>
                <a:uLnTx/>
                <a:uFillTx/>
                <a:latin typeface="Times New Roman"/>
                <a:ea typeface="宋体"/>
                <a:cs typeface="+mn-cs"/>
              </a:rPr>
              <a:t>always @(state or Reset or A )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(!Reset) K2 = 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(state == Stop &amp;&amp; A)  // </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从</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Stop</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转向 </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Clear</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K2 = 1;</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K2 = 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endmodule</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endParaRPr kumimoji="1" lang="en-US" altLang="zh-CN"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宋体"/>
              <a:cs typeface="+mn-cs"/>
            </a:endParaRPr>
          </a:p>
        </p:txBody>
      </p:sp>
      <p:sp>
        <p:nvSpPr>
          <p:cNvPr id="9" name="Rectangle 5"/>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hangingPunct="1"/>
            <a:endParaRPr lang="zh-CN" altLang="zh-CN" b="1">
              <a:solidFill>
                <a:srgbClr val="FFFFFF"/>
              </a:solidFill>
              <a:latin typeface="MS PGothic" pitchFamily="34" charset="-128"/>
              <a:ea typeface="MS PGothic" pitchFamily="34" charset="-128"/>
            </a:endParaRPr>
          </a:p>
        </p:txBody>
      </p:sp>
      <p:pic>
        <p:nvPicPr>
          <p:cNvPr id="11" name="Picture 4"/>
          <p:cNvPicPr>
            <a:picLocks noChangeAspect="1" noChangeArrowheads="1"/>
          </p:cNvPicPr>
          <p:nvPr/>
        </p:nvPicPr>
        <p:blipFill>
          <a:blip r:embed="rId3"/>
          <a:srcRect l="3774" r="11937"/>
          <a:stretch>
            <a:fillRect/>
          </a:stretch>
        </p:blipFill>
        <p:spPr bwMode="auto">
          <a:xfrm>
            <a:off x="5214942" y="5189561"/>
            <a:ext cx="3429024" cy="1668439"/>
          </a:xfrm>
          <a:prstGeom prst="rect">
            <a:avLst/>
          </a:prstGeom>
          <a:noFill/>
          <a:ln w="9525">
            <a:solidFill>
              <a:srgbClr val="000000"/>
            </a:solidFill>
            <a:miter lim="800000"/>
            <a:headEnd/>
            <a:tailEnd/>
          </a:ln>
        </p:spPr>
      </p:pic>
      <p:pic>
        <p:nvPicPr>
          <p:cNvPr id="12" name="Picture 29"/>
          <p:cNvPicPr>
            <a:picLocks noChangeAspect="1" noChangeArrowheads="1"/>
          </p:cNvPicPr>
          <p:nvPr/>
        </p:nvPicPr>
        <p:blipFill>
          <a:blip r:embed="rId4"/>
          <a:srcRect/>
          <a:stretch>
            <a:fillRect/>
          </a:stretch>
        </p:blipFill>
        <p:spPr bwMode="auto">
          <a:xfrm>
            <a:off x="5072066" y="2500305"/>
            <a:ext cx="3714776" cy="2099089"/>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924690546"/>
      </p:ext>
    </p:extLst>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4" name="Rectangle 2"/>
          <p:cNvSpPr>
            <a:spLocks noChangeArrowheads="1"/>
          </p:cNvSpPr>
          <p:nvPr/>
        </p:nvSpPr>
        <p:spPr bwMode="auto">
          <a:xfrm>
            <a:off x="478967" y="914396"/>
            <a:ext cx="8164286" cy="5693866"/>
          </a:xfrm>
          <a:prstGeom prst="rect">
            <a:avLst/>
          </a:prstGeom>
          <a:gradFill rotWithShape="1">
            <a:gsLst>
              <a:gs pos="0">
                <a:srgbClr val="AAE2CA">
                  <a:tint val="50000"/>
                  <a:satMod val="300000"/>
                </a:srgbClr>
              </a:gs>
              <a:gs pos="35000">
                <a:srgbClr val="AAE2CA">
                  <a:tint val="37000"/>
                  <a:satMod val="300000"/>
                </a:srgbClr>
              </a:gs>
              <a:gs pos="100000">
                <a:srgbClr val="AAE2CA">
                  <a:tint val="15000"/>
                  <a:satMod val="350000"/>
                </a:srgbClr>
              </a:gs>
            </a:gsLst>
            <a:lin ang="16200000" scaled="1"/>
          </a:gradFill>
          <a:ln w="9525" cap="flat" cmpd="sng" algn="ctr">
            <a:solidFill>
              <a:srgbClr val="AAE2CA">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FF0000"/>
                </a:solidFill>
                <a:effectLst/>
                <a:uLnTx/>
                <a:uFillTx/>
                <a:latin typeface="Times New Roman" pitchFamily="18" charset="0"/>
                <a:ea typeface="宋体"/>
                <a:cs typeface="+mn-cs"/>
              </a:rPr>
              <a:t>module </a:t>
            </a:r>
            <a:r>
              <a:rPr kumimoji="0" lang="en-US" altLang="zh-CN" sz="2800" b="1" i="0" u="none" strike="noStrike" kern="0" cap="none" spc="0" normalizeH="0" baseline="0" noProof="0" dirty="0" err="1">
                <a:ln>
                  <a:noFill/>
                </a:ln>
                <a:solidFill>
                  <a:srgbClr val="FF0000"/>
                </a:solidFill>
                <a:effectLst/>
                <a:uLnTx/>
                <a:uFillTx/>
                <a:latin typeface="Times New Roman" pitchFamily="18" charset="0"/>
                <a:ea typeface="宋体"/>
                <a:cs typeface="+mn-cs"/>
              </a:rPr>
              <a:t>fsm</a:t>
            </a:r>
            <a:r>
              <a:rPr kumimoji="0" lang="en-US" altLang="zh-CN" sz="2800" b="1" i="0" u="none" strike="noStrike" kern="0" cap="none" spc="0" normalizeH="0" baseline="0" noProof="0" dirty="0">
                <a:ln>
                  <a:noFill/>
                </a:ln>
                <a:solidFill>
                  <a:srgbClr val="FF0000"/>
                </a:solidFill>
                <a:effectLst/>
                <a:uLnTx/>
                <a:uFillTx/>
                <a:latin typeface="Times New Roman" pitchFamily="18" charset="0"/>
                <a:ea typeface="宋体"/>
                <a:cs typeface="+mn-cs"/>
              </a:rPr>
              <a:t>(clock,reset,a,k2,k1);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input </a:t>
            </a:r>
            <a:r>
              <a:rPr kumimoji="0"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mn-cs"/>
              </a:rPr>
              <a:t>clock,reset,a</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output k2,k1;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k2,k1;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[1:0] state; </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parameter 	</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idle</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=2'b00,</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start</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=2'b01,</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stop</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=2'b10,</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clear</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=2'b11;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mn-cs"/>
              </a:rPr>
              <a:t>always @(</a:t>
            </a:r>
            <a:r>
              <a:rPr kumimoji="0" lang="en-US" altLang="zh-CN" sz="2800" b="1" i="0" u="none" strike="noStrike" kern="0" cap="none" spc="0" normalizeH="0" baseline="0" noProof="0" dirty="0" err="1">
                <a:ln>
                  <a:noFill/>
                </a:ln>
                <a:solidFill>
                  <a:srgbClr val="0000FF"/>
                </a:solidFill>
                <a:effectLst/>
                <a:uLnTx/>
                <a:uFillTx/>
                <a:latin typeface="Times New Roman" pitchFamily="18" charset="0"/>
                <a:ea typeface="宋体"/>
                <a:cs typeface="+mn-cs"/>
              </a:rPr>
              <a:t>posedge</a:t>
            </a:r>
            <a:r>
              <a:rPr kumimoji="0"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mn-cs"/>
              </a:rPr>
              <a:t> clock)</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if(!reset)</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begin</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state&lt;=idle;</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end</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else</a:t>
            </a:r>
          </a:p>
        </p:txBody>
      </p:sp>
    </p:spTree>
    <p:extLst>
      <p:ext uri="{BB962C8B-B14F-4D97-AF65-F5344CB8AC3E}">
        <p14:creationId xmlns:p14="http://schemas.microsoft.com/office/powerpoint/2010/main" val="3105114272"/>
      </p:ext>
    </p:extLst>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4" name="Rectangle 3"/>
          <p:cNvSpPr txBox="1">
            <a:spLocks noChangeArrowheads="1"/>
          </p:cNvSpPr>
          <p:nvPr/>
        </p:nvSpPr>
        <p:spPr bwMode="auto">
          <a:xfrm>
            <a:off x="611560" y="764704"/>
            <a:ext cx="7848600" cy="5867400"/>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FF3399"/>
                </a:solidFill>
                <a:effectLst/>
                <a:uLnTx/>
                <a:uFillTx/>
                <a:latin typeface="Tahoma"/>
                <a:ea typeface="宋体"/>
                <a:cs typeface="+mn-cs"/>
              </a:rPr>
              <a:t>  case(state)  </a:t>
            </a: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zh-CN" altLang="en-US" sz="2400" b="1" i="0" u="none" strike="noStrike" kern="0" cap="none" spc="0" normalizeH="0" baseline="0" noProof="0">
                <a:ln>
                  <a:noFill/>
                </a:ln>
                <a:solidFill>
                  <a:srgbClr val="FF0000"/>
                </a:solidFill>
                <a:effectLst/>
                <a:uLnTx/>
                <a:uFillTx/>
                <a:latin typeface="Tahoma"/>
                <a:ea typeface="宋体"/>
                <a:cs typeface="+mn-cs"/>
              </a:rPr>
              <a:t>状态机</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en-US" altLang="zh-CN" sz="2400" b="1" i="0" u="none" strike="noStrike" kern="0" cap="none" spc="0" normalizeH="0" baseline="0" noProof="0">
                <a:ln>
                  <a:noFill/>
                </a:ln>
                <a:solidFill>
                  <a:srgbClr val="FF3399"/>
                </a:solidFill>
                <a:effectLst/>
                <a:uLnTx/>
                <a:uFillTx/>
                <a:latin typeface="Tahoma"/>
                <a:ea typeface="宋体"/>
                <a:cs typeface="+mn-cs"/>
              </a:rPr>
              <a:t>idle</a:t>
            </a:r>
            <a:r>
              <a:rPr kumimoji="1" lang="en-US" altLang="zh-CN" sz="24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state&lt;=start;</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state&lt;=idle;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en-US" altLang="zh-CN" sz="2400" b="1" i="0" u="none" strike="noStrike" kern="0" cap="none" spc="0" normalizeH="0" baseline="0" noProof="0">
                <a:ln>
                  <a:noFill/>
                </a:ln>
                <a:solidFill>
                  <a:srgbClr val="FF3399"/>
                </a:solidFill>
                <a:effectLst/>
                <a:uLnTx/>
                <a:uFillTx/>
                <a:latin typeface="Tahoma"/>
                <a:ea typeface="宋体"/>
                <a:cs typeface="+mn-cs"/>
              </a:rPr>
              <a:t>start</a:t>
            </a:r>
            <a:r>
              <a:rPr kumimoji="1" lang="en-US" altLang="zh-CN" sz="24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if(!a)  state&lt;=stop;</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    state&lt;=start;</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FF3399"/>
                </a:solidFill>
                <a:effectLst/>
                <a:uLnTx/>
                <a:uFillTx/>
                <a:latin typeface="Tahoma"/>
                <a:ea typeface="宋体"/>
                <a:cs typeface="+mn-cs"/>
              </a:rPr>
              <a:t>    stop</a:t>
            </a:r>
            <a:r>
              <a:rPr kumimoji="1" lang="en-US" altLang="zh-CN" sz="24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state&lt;=clear;</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	state&lt;=stop;</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endParaRPr kumimoji="1" lang="en-US" altLang="zh-CN"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2016917014"/>
      </p:ext>
    </p:extLst>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4" name="Rectangle 3"/>
          <p:cNvSpPr txBox="1">
            <a:spLocks noChangeArrowheads="1"/>
          </p:cNvSpPr>
          <p:nvPr/>
        </p:nvSpPr>
        <p:spPr bwMode="auto">
          <a:xfrm>
            <a:off x="755576" y="764704"/>
            <a:ext cx="7848600" cy="5860504"/>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3399"/>
                </a:solidFill>
                <a:effectLst/>
                <a:uLnTx/>
                <a:uFillTx/>
                <a:latin typeface="Tahoma"/>
                <a:ea typeface="宋体"/>
                <a:cs typeface="+mn-cs"/>
              </a:rPr>
              <a:t>    clear</a:t>
            </a:r>
            <a:r>
              <a:rPr kumimoji="1" lang="en-US" altLang="zh-CN" sz="20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state&lt;=idle;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state&lt;=clear;</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FF3399"/>
                </a:solidFill>
                <a:effectLst/>
                <a:uLnTx/>
                <a:uFillTx/>
                <a:latin typeface="Tahoma"/>
                <a:ea typeface="宋体"/>
                <a:cs typeface="+mn-cs"/>
              </a:rPr>
              <a:t>default</a:t>
            </a:r>
            <a:r>
              <a:rPr kumimoji="1" lang="en-US" altLang="zh-CN" sz="2000" b="1" i="0" u="none" strike="noStrike" kern="0" cap="none" spc="0" normalizeH="0" baseline="0" noProof="0">
                <a:ln>
                  <a:noFill/>
                </a:ln>
                <a:solidFill>
                  <a:srgbClr val="000000"/>
                </a:solidFill>
                <a:effectLst/>
                <a:uLnTx/>
                <a:uFillTx/>
                <a:latin typeface="Tahoma"/>
                <a:ea typeface="宋体"/>
                <a:cs typeface="+mn-cs"/>
              </a:rPr>
              <a:t>:state&lt;=2'bxx;</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endcase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FF"/>
                </a:solidFill>
                <a:effectLst/>
                <a:uLnTx/>
                <a:uFillTx/>
                <a:latin typeface="Tahoma"/>
                <a:ea typeface="宋体"/>
                <a:cs typeface="+mn-cs"/>
              </a:rPr>
              <a:t>always @(state or reset or a)    </a:t>
            </a:r>
            <a:r>
              <a:rPr kumimoji="1" lang="en-US" altLang="zh-CN" sz="2000" b="1" i="0" u="none" strike="noStrike" kern="0" cap="none" spc="0" normalizeH="0" baseline="0" noProof="0">
                <a:ln>
                  <a:noFill/>
                </a:ln>
                <a:solidFill>
                  <a:srgbClr val="FF0000"/>
                </a:solidFill>
                <a:effectLst/>
                <a:uLnTx/>
                <a:uFillTx/>
                <a:latin typeface="Tahoma"/>
                <a:ea typeface="宋体"/>
                <a:cs typeface="+mn-cs"/>
              </a:rPr>
              <a:t>//</a:t>
            </a:r>
            <a:r>
              <a:rPr kumimoji="1" lang="zh-CN" altLang="en-US" sz="2000" b="1" i="0" u="none" strike="noStrike" kern="0" cap="none" spc="0" normalizeH="0" baseline="0" noProof="0">
                <a:ln>
                  <a:noFill/>
                </a:ln>
                <a:solidFill>
                  <a:srgbClr val="FF0000"/>
                </a:solidFill>
                <a:effectLst/>
                <a:uLnTx/>
                <a:uFillTx/>
                <a:latin typeface="Tahoma"/>
                <a:ea typeface="宋体"/>
                <a:cs typeface="+mn-cs"/>
              </a:rPr>
              <a:t>组合逻辑</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if(!reset) k2=0;</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if((state==clear)&amp;&amp;a)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k2=1;</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k2=0; </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endParaRPr kumimoji="1" lang="en-US" altLang="zh-CN"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FF"/>
                </a:solidFill>
                <a:effectLst/>
                <a:uLnTx/>
                <a:uFillTx/>
                <a:latin typeface="Tahoma"/>
                <a:ea typeface="宋体"/>
                <a:cs typeface="+mn-cs"/>
              </a:rPr>
              <a:t>always @(state or reset)   </a:t>
            </a: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FF0000"/>
                </a:solidFill>
                <a:effectLst/>
                <a:uLnTx/>
                <a:uFillTx/>
                <a:latin typeface="Tahoma"/>
                <a:ea typeface="宋体"/>
                <a:cs typeface="+mn-cs"/>
              </a:rPr>
              <a:t>//</a:t>
            </a:r>
            <a:r>
              <a:rPr kumimoji="1" lang="zh-CN" altLang="en-US" sz="2000" b="1" i="0" u="none" strike="noStrike" kern="0" cap="none" spc="0" normalizeH="0" baseline="0" noProof="0">
                <a:ln>
                  <a:noFill/>
                </a:ln>
                <a:solidFill>
                  <a:srgbClr val="FF0000"/>
                </a:solidFill>
                <a:effectLst/>
                <a:uLnTx/>
                <a:uFillTx/>
                <a:latin typeface="Tahoma"/>
                <a:ea typeface="宋体"/>
                <a:cs typeface="+mn-cs"/>
              </a:rPr>
              <a:t>组合逻辑</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if(!reset) k1=0;</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if((state==idle)&amp;&amp;!a)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k1=1;</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k1=0;</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0000"/>
                </a:solidFill>
                <a:effectLst/>
                <a:uLnTx/>
                <a:uFillTx/>
                <a:latin typeface="Tahoma"/>
                <a:ea typeface="宋体"/>
                <a:cs typeface="+mn-cs"/>
              </a:rPr>
              <a:t>endmodule</a:t>
            </a:r>
          </a:p>
          <a:p>
            <a:pPr marL="342900" marR="0" lvl="0" indent="-342900" algn="l" defTabSz="914400" rtl="0" eaLnBrk="0" fontAlgn="base" latinLnBrk="0" hangingPunct="0">
              <a:lnSpc>
                <a:spcPct val="80000"/>
              </a:lnSpc>
              <a:spcBef>
                <a:spcPct val="0"/>
              </a:spcBef>
              <a:spcAft>
                <a:spcPct val="0"/>
              </a:spcAft>
              <a:buClr>
                <a:srgbClr val="3333FF"/>
              </a:buClr>
              <a:buSzTx/>
              <a:buFont typeface="Symbol" pitchFamily="18" charset="2"/>
              <a:buNone/>
              <a:tabLst/>
              <a:defRPr/>
            </a:pPr>
            <a:endParaRPr kumimoji="1" lang="zh-CN" altLang="en-US" sz="20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791932340"/>
      </p:ext>
    </p:extLst>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Placeholder 5"/>
          <p:cNvSpPr>
            <a:spLocks noGrp="1" noChangeArrowheads="1"/>
          </p:cNvSpPr>
          <p:nvPr/>
        </p:nvSpPr>
        <p:spPr bwMode="auto">
          <a:xfrm>
            <a:off x="2305050" y="1844675"/>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30000"/>
              </a:spcBef>
              <a:buFont typeface="Arial" panose="020B0604020202020204" pitchFamily="34" charset="0"/>
              <a:buNone/>
            </a:pPr>
            <a:r>
              <a:rPr lang="zh-CN" altLang="en-US" sz="3600">
                <a:latin typeface="微软雅黑" panose="020B0503020204020204" pitchFamily="34" charset="-122"/>
                <a:ea typeface="微软雅黑" panose="020B0503020204020204" pitchFamily="34" charset="-122"/>
              </a:rPr>
              <a:t>谢  谢！</a:t>
            </a:r>
          </a:p>
        </p:txBody>
      </p:sp>
      <p:pic>
        <p:nvPicPr>
          <p:cNvPr id="13209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513138"/>
            <a:ext cx="322738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513138"/>
            <a:ext cx="31400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图片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6975" y="3513138"/>
            <a:ext cx="285432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5" name="Rectangle 3"/>
          <p:cNvSpPr txBox="1">
            <a:spLocks noChangeArrowheads="1"/>
          </p:cNvSpPr>
          <p:nvPr/>
        </p:nvSpPr>
        <p:spPr bwMode="auto">
          <a:xfrm>
            <a:off x="371475" y="1962150"/>
            <a:ext cx="85010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Verilog HDL</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程序是由</a:t>
            </a:r>
            <a:r>
              <a:rPr kumimoji="0" lang="zh-CN" altLang="en-US" sz="2200" b="1" i="0" u="none" strike="noStrike" kern="0" cap="none" spc="0" normalizeH="0" baseline="0" noProof="0">
                <a:ln>
                  <a:noFill/>
                </a:ln>
                <a:solidFill>
                  <a:srgbClr val="FF0066"/>
                </a:solidFill>
                <a:effectLst/>
                <a:uLnTx/>
                <a:uFillTx/>
                <a:latin typeface="Times New Roman" panose="02020603050405020304" pitchFamily="18" charset="0"/>
                <a:ea typeface="宋体"/>
                <a:cs typeface="+mn-cs"/>
              </a:rPr>
              <a:t>模块</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构成的。每个模块嵌套在</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module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和</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endmodule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声明语句中。模块是可以进行层次嵌套的。</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每个</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Verilog HDL</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源文件中只准有一个顶层模块，其他为子模块。</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每个模块要进行端口定义，并说明输入输出端口，然后对模块的功能进行行为逻辑描述。</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程序书写格式自由，一行可以写几个语句，一个语句也可以分多行写。</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除了</a:t>
            </a:r>
            <a:r>
              <a:rPr kumimoji="0" lang="en-US" altLang="zh-CN" sz="2200" b="1" i="0" u="none" strike="noStrike" kern="0" cap="none" spc="0" normalizeH="0" baseline="0" noProof="0">
                <a:ln>
                  <a:noFill/>
                </a:ln>
                <a:solidFill>
                  <a:srgbClr val="FF33CC"/>
                </a:solidFill>
                <a:effectLst/>
                <a:uLnTx/>
                <a:uFillTx/>
                <a:latin typeface="Times New Roman" panose="02020603050405020304" pitchFamily="18" charset="0"/>
                <a:ea typeface="宋体"/>
                <a:cs typeface="+mn-cs"/>
              </a:rPr>
              <a:t>endmodule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语句、</a:t>
            </a:r>
            <a:r>
              <a:rPr kumimoji="0" lang="en-US" altLang="zh-CN" sz="2200" b="1" i="0" u="none" strike="noStrike" kern="0" cap="none" spc="0" normalizeH="0" baseline="0" noProof="0">
                <a:ln>
                  <a:noFill/>
                </a:ln>
                <a:solidFill>
                  <a:srgbClr val="FF33CC"/>
                </a:solidFill>
                <a:effectLst/>
                <a:uLnTx/>
                <a:uFillTx/>
                <a:latin typeface="Times New Roman" panose="02020603050405020304" pitchFamily="18" charset="0"/>
                <a:ea typeface="宋体"/>
                <a:cs typeface="+mn-cs"/>
              </a:rPr>
              <a:t>begin_end</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语句和</a:t>
            </a:r>
            <a:r>
              <a:rPr kumimoji="0" lang="en-US" altLang="zh-CN" sz="2200" b="1" i="0" u="none" strike="noStrike" kern="0" cap="none" spc="0" normalizeH="0" baseline="0" noProof="0">
                <a:ln>
                  <a:noFill/>
                </a:ln>
                <a:solidFill>
                  <a:srgbClr val="FF33CC"/>
                </a:solidFill>
                <a:effectLst/>
                <a:uLnTx/>
                <a:uFillTx/>
                <a:latin typeface="Times New Roman" panose="02020603050405020304" pitchFamily="18" charset="0"/>
                <a:ea typeface="宋体"/>
                <a:cs typeface="+mn-cs"/>
              </a:rPr>
              <a:t>fork_join</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语句外，每个语句和数据定义的最后必须有分号。</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可用</a:t>
            </a:r>
            <a:r>
              <a:rPr kumimoji="0" lang="en-US" altLang="zh-CN" sz="2200" b="1" i="0" u="none" strike="noStrike" kern="0" cap="none" spc="0" normalizeH="0" baseline="0" noProof="0">
                <a:ln>
                  <a:noFill/>
                </a:ln>
                <a:solidFill>
                  <a:srgbClr val="FF0066"/>
                </a:solidFill>
                <a:effectLst/>
                <a:uLnTx/>
                <a:uFillTx/>
                <a:latin typeface="Times New Roman" panose="02020603050405020304" pitchFamily="18" charset="0"/>
                <a:ea typeface="宋体"/>
                <a:cs typeface="+mn-cs"/>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和</a:t>
            </a:r>
            <a:r>
              <a:rPr kumimoji="0" lang="en-US" altLang="zh-CN" sz="2200" b="1" i="0" u="none" strike="noStrike" kern="0" cap="none" spc="0" normalizeH="0" baseline="0" noProof="0">
                <a:ln>
                  <a:noFill/>
                </a:ln>
                <a:solidFill>
                  <a:srgbClr val="FF0066"/>
                </a:solidFill>
                <a:effectLst/>
                <a:uLnTx/>
                <a:uFillTx/>
                <a:latin typeface="Times New Roman" panose="02020603050405020304" pitchFamily="18" charset="0"/>
                <a:ea typeface="宋体"/>
                <a:cs typeface="+mn-cs"/>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对程序的任何部分作注释。加上必要的注释，以增强程序的可读性和可维护性。</a:t>
            </a:r>
          </a:p>
        </p:txBody>
      </p:sp>
      <p:sp>
        <p:nvSpPr>
          <p:cNvPr id="6" name="AutoShape 5"/>
          <p:cNvSpPr>
            <a:spLocks noChangeArrowheads="1"/>
          </p:cNvSpPr>
          <p:nvPr/>
        </p:nvSpPr>
        <p:spPr bwMode="auto">
          <a:xfrm rot="21351074">
            <a:off x="88900" y="1230313"/>
            <a:ext cx="2346325" cy="576262"/>
          </a:xfrm>
          <a:prstGeom prst="star16">
            <a:avLst>
              <a:gd name="adj" fmla="val 37500"/>
            </a:avLst>
          </a:prstGeom>
          <a:solidFill>
            <a:srgbClr val="FF99FF"/>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FF99FF"/>
            </a:extrusionClr>
          </a:sp3d>
        </p:spPr>
        <p:txBody>
          <a:bodyPr wrap="none" anchor="ctr">
            <a:flatTx/>
          </a:bodyPr>
          <a:lstStyle/>
          <a:p>
            <a:pPr algn="ctr" eaLnBrk="1" hangingPunct="1">
              <a:defRPr/>
            </a:pPr>
            <a:r>
              <a:rPr lang="zh-CN" altLang="en-US" sz="3200" b="1">
                <a:solidFill>
                  <a:srgbClr val="CC0000"/>
                </a:solidFill>
                <a:effectLst>
                  <a:outerShdw blurRad="38100" dist="38100" dir="2700000" algn="tl">
                    <a:srgbClr val="000000"/>
                  </a:outerShdw>
                </a:effectLst>
                <a:ea typeface="华文新魏" pitchFamily="2" charset="-122"/>
              </a:rPr>
              <a:t>总  结</a:t>
            </a:r>
          </a:p>
        </p:txBody>
      </p:sp>
    </p:spTree>
    <p:extLst>
      <p:ext uri="{BB962C8B-B14F-4D97-AF65-F5344CB8AC3E}">
        <p14:creationId xmlns:p14="http://schemas.microsoft.com/office/powerpoint/2010/main" val="12555357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additive="base">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 calcmode="lin" valueType="num">
                                      <p:cBhvr additive="base">
                                        <p:cTn id="4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模块的测试</a:t>
            </a:r>
          </a:p>
        </p:txBody>
      </p:sp>
      <p:sp>
        <p:nvSpPr>
          <p:cNvPr id="5" name="Rectangle 3"/>
          <p:cNvSpPr txBox="1">
            <a:spLocks noChangeArrowheads="1"/>
          </p:cNvSpPr>
          <p:nvPr/>
        </p:nvSpPr>
        <p:spPr bwMode="auto">
          <a:xfrm>
            <a:off x="433388" y="915988"/>
            <a:ext cx="8342312" cy="419100"/>
          </a:xfrm>
          <a:prstGeom prst="rect">
            <a:avLst/>
          </a:prstGeom>
          <a:noFill/>
          <a:ln w="9525">
            <a:noFill/>
            <a:miter lim="800000"/>
            <a:headEnd/>
            <a:tailEnd/>
          </a:ln>
        </p:spPr>
        <p:txBody>
          <a:bodyPr/>
          <a:lstStyle/>
          <a:p>
            <a:pPr marL="342900" indent="-342900" algn="just" eaLnBrk="1" hangingPunct="1">
              <a:lnSpc>
                <a:spcPct val="90000"/>
              </a:lnSpc>
              <a:spcBef>
                <a:spcPct val="20000"/>
              </a:spcBef>
              <a:buClr>
                <a:srgbClr val="3333FF"/>
              </a:buClr>
              <a:defRPr/>
            </a:pPr>
            <a:r>
              <a:rPr lang="en-US" altLang="zh-CN" sz="2000" b="1" kern="0" dirty="0">
                <a:solidFill>
                  <a:srgbClr val="000000"/>
                </a:solidFill>
                <a:latin typeface="宋体" charset="-122"/>
                <a:ea typeface="宋体"/>
              </a:rPr>
              <a:t>[</a:t>
            </a:r>
            <a:r>
              <a:rPr lang="zh-CN" altLang="en-US" sz="2400" b="1" kern="0" dirty="0">
                <a:solidFill>
                  <a:srgbClr val="0000FF"/>
                </a:solidFill>
                <a:latin typeface="Times New Roman" pitchFamily="18" charset="0"/>
                <a:ea typeface="宋体"/>
              </a:rPr>
              <a:t>例</a:t>
            </a:r>
            <a:r>
              <a:rPr lang="en-US" altLang="zh-CN" sz="2400" b="1" kern="0" dirty="0">
                <a:solidFill>
                  <a:srgbClr val="0000FF"/>
                </a:solidFill>
                <a:latin typeface="Times New Roman" pitchFamily="18" charset="0"/>
                <a:ea typeface="宋体"/>
              </a:rPr>
              <a:t>2.10</a:t>
            </a:r>
            <a:r>
              <a:rPr lang="en-US" altLang="zh-CN" sz="2000" b="1" kern="0" dirty="0">
                <a:solidFill>
                  <a:srgbClr val="000000"/>
                </a:solidFill>
                <a:latin typeface="宋体" charset="-122"/>
                <a:ea typeface="宋体"/>
              </a:rPr>
              <a:t>]</a:t>
            </a:r>
            <a:r>
              <a:rPr lang="en-US" altLang="zh-CN" b="1" kern="0" dirty="0">
                <a:solidFill>
                  <a:srgbClr val="000000"/>
                </a:solidFill>
                <a:latin typeface="宋体" charset="-122"/>
                <a:ea typeface="宋体"/>
              </a:rPr>
              <a:t> </a:t>
            </a:r>
            <a:r>
              <a:rPr lang="zh-CN" altLang="en-US" sz="2000" b="1" dirty="0">
                <a:solidFill>
                  <a:srgbClr val="000000"/>
                </a:solidFill>
                <a:latin typeface="Tahoma" panose="020B0604030504040204" pitchFamily="34" charset="0"/>
                <a:ea typeface="宋体" charset="-122"/>
              </a:rPr>
              <a:t>对</a:t>
            </a:r>
            <a:r>
              <a:rPr lang="en-US" altLang="zh-CN" sz="2000" b="1" dirty="0">
                <a:solidFill>
                  <a:srgbClr val="000000"/>
                </a:solidFill>
                <a:latin typeface="Tahoma" panose="020B0604030504040204" pitchFamily="34" charset="0"/>
                <a:ea typeface="宋体" charset="-122"/>
              </a:rPr>
              <a:t>[</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l]~ [ </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3 J </a:t>
            </a:r>
            <a:r>
              <a:rPr lang="zh-CN" altLang="en-US" sz="2000" b="1" dirty="0">
                <a:solidFill>
                  <a:srgbClr val="000000"/>
                </a:solidFill>
                <a:latin typeface="Tahoma" panose="020B0604030504040204" pitchFamily="34" charset="0"/>
                <a:ea typeface="宋体" charset="-122"/>
              </a:rPr>
              <a:t>多路器模块进行</a:t>
            </a:r>
            <a:r>
              <a:rPr lang="en-US" altLang="zh-CN" sz="2000" b="1" dirty="0" err="1">
                <a:solidFill>
                  <a:srgbClr val="000000"/>
                </a:solidFill>
                <a:latin typeface="Tahoma" panose="020B0604030504040204" pitchFamily="34" charset="0"/>
                <a:ea typeface="宋体" charset="-122"/>
              </a:rPr>
              <a:t>Verilog</a:t>
            </a:r>
            <a:r>
              <a:rPr lang="en-US" altLang="zh-CN" sz="2000" b="1" dirty="0">
                <a:solidFill>
                  <a:srgbClr val="000000"/>
                </a:solidFill>
                <a:latin typeface="Tahoma" panose="020B0604030504040204" pitchFamily="34" charset="0"/>
                <a:ea typeface="宋体" charset="-122"/>
              </a:rPr>
              <a:t> </a:t>
            </a:r>
            <a:r>
              <a:rPr lang="zh-CN" altLang="en-US" sz="2000" b="1" dirty="0">
                <a:solidFill>
                  <a:srgbClr val="000000"/>
                </a:solidFill>
                <a:latin typeface="Tahoma" panose="020B0604030504040204" pitchFamily="34" charset="0"/>
                <a:ea typeface="宋体" charset="-122"/>
              </a:rPr>
              <a:t>测试</a:t>
            </a:r>
            <a:endParaRPr lang="zh-CN" altLang="en-US" sz="2000" b="1" kern="0" dirty="0">
              <a:solidFill>
                <a:srgbClr val="000000"/>
              </a:solidFill>
              <a:latin typeface="宋体" charset="-122"/>
              <a:ea typeface="宋体"/>
            </a:endParaRPr>
          </a:p>
        </p:txBody>
      </p:sp>
      <p:sp>
        <p:nvSpPr>
          <p:cNvPr id="6" name="矩形 5"/>
          <p:cNvSpPr/>
          <p:nvPr/>
        </p:nvSpPr>
        <p:spPr>
          <a:xfrm>
            <a:off x="1066800" y="1427163"/>
            <a:ext cx="7327900" cy="489426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'include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muxxtwo.v</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00"/>
                </a:solidFill>
                <a:effectLst/>
                <a:uLnTx/>
                <a:uFillTx/>
                <a:latin typeface="Tahoma"/>
                <a:ea typeface="宋体"/>
                <a:cs typeface="+mn-cs"/>
              </a:rPr>
              <a:t>module 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 bin , select;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clock;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wire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outw</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initial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把寄存器变量初始化为确定值</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bin=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select =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clock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end</a:t>
            </a:r>
            <a:endParaRPr kumimoji="0"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256373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linds(horizontal)">
                                      <p:cBhvr>
                                        <p:cTn id="13" dur="500"/>
                                        <p:tgtEl>
                                          <p:spTgt spid="6">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linds(horizontal)">
                                      <p:cBhvr>
                                        <p:cTn id="16" dur="500"/>
                                        <p:tgtEl>
                                          <p:spTgt spid="6">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linds(horizontal)">
                                      <p:cBhvr>
                                        <p:cTn id="19" dur="500"/>
                                        <p:tgtEl>
                                          <p:spTgt spid="6">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 calcmode="lin" valueType="num">
                                      <p:cBhvr>
                                        <p:cTn id="30" dur="1000" fill="hold"/>
                                        <p:tgtEl>
                                          <p:spTgt spid="6">
                                            <p:txEl>
                                              <p:pRg st="6" end="6"/>
                                            </p:txEl>
                                          </p:spTgt>
                                        </p:tgtEl>
                                        <p:attrNameLst>
                                          <p:attrName>ppt_w</p:attrName>
                                        </p:attrNameLst>
                                      </p:cBhvr>
                                      <p:tavLst>
                                        <p:tav tm="0">
                                          <p:val>
                                            <p:strVal val="#ppt_w+.3"/>
                                          </p:val>
                                        </p:tav>
                                        <p:tav tm="100000">
                                          <p:val>
                                            <p:strVal val="#ppt_w"/>
                                          </p:val>
                                        </p:tav>
                                      </p:tavLst>
                                    </p:anim>
                                    <p:anim calcmode="lin" valueType="num">
                                      <p:cBhvr>
                                        <p:cTn id="31" dur="10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32" dur="1000"/>
                                        <p:tgtEl>
                                          <p:spTgt spid="6">
                                            <p:txEl>
                                              <p:pRg st="6" end="6"/>
                                            </p:txEl>
                                          </p:spTgt>
                                        </p:tgtEl>
                                      </p:cBhvr>
                                    </p:animEffect>
                                  </p:childTnLst>
                                </p:cTn>
                              </p:par>
                              <p:par>
                                <p:cTn id="33" presetID="50" presetClass="entr" presetSubtype="0" decel="10000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p:cTn id="35" dur="1000" fill="hold"/>
                                        <p:tgtEl>
                                          <p:spTgt spid="6">
                                            <p:txEl>
                                              <p:pRg st="7" end="7"/>
                                            </p:txEl>
                                          </p:spTgt>
                                        </p:tgtEl>
                                        <p:attrNameLst>
                                          <p:attrName>ppt_w</p:attrName>
                                        </p:attrNameLst>
                                      </p:cBhvr>
                                      <p:tavLst>
                                        <p:tav tm="0">
                                          <p:val>
                                            <p:strVal val="#ppt_w+.3"/>
                                          </p:val>
                                        </p:tav>
                                        <p:tav tm="100000">
                                          <p:val>
                                            <p:strVal val="#ppt_w"/>
                                          </p:val>
                                        </p:tav>
                                      </p:tavLst>
                                    </p:anim>
                                    <p:anim calcmode="lin" valueType="num">
                                      <p:cBhvr>
                                        <p:cTn id="36" dur="1000" fill="hold"/>
                                        <p:tgtEl>
                                          <p:spTgt spid="6">
                                            <p:txEl>
                                              <p:pRg st="7" end="7"/>
                                            </p:txEl>
                                          </p:spTgt>
                                        </p:tgtEl>
                                        <p:attrNameLst>
                                          <p:attrName>ppt_h</p:attrName>
                                        </p:attrNameLst>
                                      </p:cBhvr>
                                      <p:tavLst>
                                        <p:tav tm="0">
                                          <p:val>
                                            <p:strVal val="#ppt_h"/>
                                          </p:val>
                                        </p:tav>
                                        <p:tav tm="100000">
                                          <p:val>
                                            <p:strVal val="#ppt_h"/>
                                          </p:val>
                                        </p:tav>
                                      </p:tavLst>
                                    </p:anim>
                                    <p:animEffect transition="in" filter="fade">
                                      <p:cBhvr>
                                        <p:cTn id="37" dur="1000"/>
                                        <p:tgtEl>
                                          <p:spTgt spid="6">
                                            <p:txEl>
                                              <p:pRg st="7" end="7"/>
                                            </p:txEl>
                                          </p:spTgt>
                                        </p:tgtEl>
                                      </p:cBhvr>
                                    </p:animEffect>
                                  </p:childTnLst>
                                </p:cTn>
                              </p:par>
                              <p:par>
                                <p:cTn id="38" presetID="50" presetClass="entr" presetSubtype="0" decel="100000" fill="hold"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 calcmode="lin" valueType="num">
                                      <p:cBhvr>
                                        <p:cTn id="40" dur="1000" fill="hold"/>
                                        <p:tgtEl>
                                          <p:spTgt spid="6">
                                            <p:txEl>
                                              <p:pRg st="8" end="8"/>
                                            </p:txEl>
                                          </p:spTgt>
                                        </p:tgtEl>
                                        <p:attrNameLst>
                                          <p:attrName>ppt_w</p:attrName>
                                        </p:attrNameLst>
                                      </p:cBhvr>
                                      <p:tavLst>
                                        <p:tav tm="0">
                                          <p:val>
                                            <p:strVal val="#ppt_w+.3"/>
                                          </p:val>
                                        </p:tav>
                                        <p:tav tm="100000">
                                          <p:val>
                                            <p:strVal val="#ppt_w"/>
                                          </p:val>
                                        </p:tav>
                                      </p:tavLst>
                                    </p:anim>
                                    <p:anim calcmode="lin" valueType="num">
                                      <p:cBhvr>
                                        <p:cTn id="41" dur="1000" fill="hold"/>
                                        <p:tgtEl>
                                          <p:spTgt spid="6">
                                            <p:txEl>
                                              <p:pRg st="8" end="8"/>
                                            </p:txEl>
                                          </p:spTgt>
                                        </p:tgtEl>
                                        <p:attrNameLst>
                                          <p:attrName>ppt_h</p:attrName>
                                        </p:attrNameLst>
                                      </p:cBhvr>
                                      <p:tavLst>
                                        <p:tav tm="0">
                                          <p:val>
                                            <p:strVal val="#ppt_h"/>
                                          </p:val>
                                        </p:tav>
                                        <p:tav tm="100000">
                                          <p:val>
                                            <p:strVal val="#ppt_h"/>
                                          </p:val>
                                        </p:tav>
                                      </p:tavLst>
                                    </p:anim>
                                    <p:animEffect transition="in" filter="fade">
                                      <p:cBhvr>
                                        <p:cTn id="42" dur="1000"/>
                                        <p:tgtEl>
                                          <p:spTgt spid="6">
                                            <p:txEl>
                                              <p:pRg st="8" end="8"/>
                                            </p:txEl>
                                          </p:spTgt>
                                        </p:tgtEl>
                                      </p:cBhvr>
                                    </p:animEffect>
                                  </p:childTnLst>
                                </p:cTn>
                              </p:par>
                              <p:par>
                                <p:cTn id="43" presetID="50" presetClass="entr" presetSubtype="0" decel="100000" fill="hold"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 calcmode="lin" valueType="num">
                                      <p:cBhvr>
                                        <p:cTn id="45" dur="1000" fill="hold"/>
                                        <p:tgtEl>
                                          <p:spTgt spid="6">
                                            <p:txEl>
                                              <p:pRg st="9" end="9"/>
                                            </p:txEl>
                                          </p:spTgt>
                                        </p:tgtEl>
                                        <p:attrNameLst>
                                          <p:attrName>ppt_w</p:attrName>
                                        </p:attrNameLst>
                                      </p:cBhvr>
                                      <p:tavLst>
                                        <p:tav tm="0">
                                          <p:val>
                                            <p:strVal val="#ppt_w+.3"/>
                                          </p:val>
                                        </p:tav>
                                        <p:tav tm="100000">
                                          <p:val>
                                            <p:strVal val="#ppt_w"/>
                                          </p:val>
                                        </p:tav>
                                      </p:tavLst>
                                    </p:anim>
                                    <p:anim calcmode="lin" valueType="num">
                                      <p:cBhvr>
                                        <p:cTn id="46" dur="1000" fill="hold"/>
                                        <p:tgtEl>
                                          <p:spTgt spid="6">
                                            <p:txEl>
                                              <p:pRg st="9" end="9"/>
                                            </p:txEl>
                                          </p:spTgt>
                                        </p:tgtEl>
                                        <p:attrNameLst>
                                          <p:attrName>ppt_h</p:attrName>
                                        </p:attrNameLst>
                                      </p:cBhvr>
                                      <p:tavLst>
                                        <p:tav tm="0">
                                          <p:val>
                                            <p:strVal val="#ppt_h"/>
                                          </p:val>
                                        </p:tav>
                                        <p:tav tm="100000">
                                          <p:val>
                                            <p:strVal val="#ppt_h"/>
                                          </p:val>
                                        </p:tav>
                                      </p:tavLst>
                                    </p:anim>
                                    <p:animEffect transition="in" filter="fade">
                                      <p:cBhvr>
                                        <p:cTn id="47" dur="1000"/>
                                        <p:tgtEl>
                                          <p:spTgt spid="6">
                                            <p:txEl>
                                              <p:pRg st="9" end="9"/>
                                            </p:txEl>
                                          </p:spTgt>
                                        </p:tgtEl>
                                      </p:cBhvr>
                                    </p:animEffect>
                                  </p:childTnLst>
                                </p:cTn>
                              </p:par>
                              <p:par>
                                <p:cTn id="48" presetID="50" presetClass="entr" presetSubtype="0" decel="100000"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 calcmode="lin" valueType="num">
                                      <p:cBhvr>
                                        <p:cTn id="50" dur="1000" fill="hold"/>
                                        <p:tgtEl>
                                          <p:spTgt spid="6">
                                            <p:txEl>
                                              <p:pRg st="10" end="10"/>
                                            </p:txEl>
                                          </p:spTgt>
                                        </p:tgtEl>
                                        <p:attrNameLst>
                                          <p:attrName>ppt_w</p:attrName>
                                        </p:attrNameLst>
                                      </p:cBhvr>
                                      <p:tavLst>
                                        <p:tav tm="0">
                                          <p:val>
                                            <p:strVal val="#ppt_w+.3"/>
                                          </p:val>
                                        </p:tav>
                                        <p:tav tm="100000">
                                          <p:val>
                                            <p:strVal val="#ppt_w"/>
                                          </p:val>
                                        </p:tav>
                                      </p:tavLst>
                                    </p:anim>
                                    <p:anim calcmode="lin" valueType="num">
                                      <p:cBhvr>
                                        <p:cTn id="51" dur="1000" fill="hold"/>
                                        <p:tgtEl>
                                          <p:spTgt spid="6">
                                            <p:txEl>
                                              <p:pRg st="10" end="10"/>
                                            </p:txEl>
                                          </p:spTgt>
                                        </p:tgtEl>
                                        <p:attrNameLst>
                                          <p:attrName>ppt_h</p:attrName>
                                        </p:attrNameLst>
                                      </p:cBhvr>
                                      <p:tavLst>
                                        <p:tav tm="0">
                                          <p:val>
                                            <p:strVal val="#ppt_h"/>
                                          </p:val>
                                        </p:tav>
                                        <p:tav tm="100000">
                                          <p:val>
                                            <p:strVal val="#ppt_h"/>
                                          </p:val>
                                        </p:tav>
                                      </p:tavLst>
                                    </p:anim>
                                    <p:animEffect transition="in" filter="fade">
                                      <p:cBhvr>
                                        <p:cTn id="52" dur="1000"/>
                                        <p:tgtEl>
                                          <p:spTgt spid="6">
                                            <p:txEl>
                                              <p:pRg st="10" end="10"/>
                                            </p:txEl>
                                          </p:spTgt>
                                        </p:tgtEl>
                                      </p:cBhvr>
                                    </p:animEffect>
                                  </p:childTnLst>
                                </p:cTn>
                              </p:par>
                              <p:par>
                                <p:cTn id="53" presetID="50" presetClass="entr" presetSubtype="0" decel="100000" fill="hold" nodeType="with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 calcmode="lin" valueType="num">
                                      <p:cBhvr>
                                        <p:cTn id="55" dur="1000" fill="hold"/>
                                        <p:tgtEl>
                                          <p:spTgt spid="6">
                                            <p:txEl>
                                              <p:pRg st="11" end="11"/>
                                            </p:txEl>
                                          </p:spTgt>
                                        </p:tgtEl>
                                        <p:attrNameLst>
                                          <p:attrName>ppt_w</p:attrName>
                                        </p:attrNameLst>
                                      </p:cBhvr>
                                      <p:tavLst>
                                        <p:tav tm="0">
                                          <p:val>
                                            <p:strVal val="#ppt_w+.3"/>
                                          </p:val>
                                        </p:tav>
                                        <p:tav tm="100000">
                                          <p:val>
                                            <p:strVal val="#ppt_w"/>
                                          </p:val>
                                        </p:tav>
                                      </p:tavLst>
                                    </p:anim>
                                    <p:anim calcmode="lin" valueType="num">
                                      <p:cBhvr>
                                        <p:cTn id="56" dur="1000" fill="hold"/>
                                        <p:tgtEl>
                                          <p:spTgt spid="6">
                                            <p:txEl>
                                              <p:pRg st="11" end="11"/>
                                            </p:txEl>
                                          </p:spTgt>
                                        </p:tgtEl>
                                        <p:attrNameLst>
                                          <p:attrName>ppt_h</p:attrName>
                                        </p:attrNameLst>
                                      </p:cBhvr>
                                      <p:tavLst>
                                        <p:tav tm="0">
                                          <p:val>
                                            <p:strVal val="#ppt_h"/>
                                          </p:val>
                                        </p:tav>
                                        <p:tav tm="100000">
                                          <p:val>
                                            <p:strVal val="#ppt_h"/>
                                          </p:val>
                                        </p:tav>
                                      </p:tavLst>
                                    </p:anim>
                                    <p:animEffect transition="in" filter="fade">
                                      <p:cBhvr>
                                        <p:cTn id="57" dur="1000"/>
                                        <p:tgtEl>
                                          <p:spTgt spid="6">
                                            <p:txEl>
                                              <p:pRg st="11" end="11"/>
                                            </p:txEl>
                                          </p:spTgt>
                                        </p:tgtEl>
                                      </p:cBhvr>
                                    </p:animEffect>
                                  </p:childTnLst>
                                </p:cTn>
                              </p:par>
                              <p:par>
                                <p:cTn id="58" presetID="50" presetClass="entr" presetSubtype="0" decel="100000" fill="hold" nodeType="withEffect">
                                  <p:stCondLst>
                                    <p:cond delay="0"/>
                                  </p:stCondLst>
                                  <p:childTnLst>
                                    <p:set>
                                      <p:cBhvr>
                                        <p:cTn id="59" dur="1" fill="hold">
                                          <p:stCondLst>
                                            <p:cond delay="0"/>
                                          </p:stCondLst>
                                        </p:cTn>
                                        <p:tgtEl>
                                          <p:spTgt spid="6">
                                            <p:txEl>
                                              <p:pRg st="12" end="12"/>
                                            </p:txEl>
                                          </p:spTgt>
                                        </p:tgtEl>
                                        <p:attrNameLst>
                                          <p:attrName>style.visibility</p:attrName>
                                        </p:attrNameLst>
                                      </p:cBhvr>
                                      <p:to>
                                        <p:strVal val="visible"/>
                                      </p:to>
                                    </p:set>
                                    <p:anim calcmode="lin" valueType="num">
                                      <p:cBhvr>
                                        <p:cTn id="60" dur="1000" fill="hold"/>
                                        <p:tgtEl>
                                          <p:spTgt spid="6">
                                            <p:txEl>
                                              <p:pRg st="12" end="12"/>
                                            </p:txEl>
                                          </p:spTgt>
                                        </p:tgtEl>
                                        <p:attrNameLst>
                                          <p:attrName>ppt_w</p:attrName>
                                        </p:attrNameLst>
                                      </p:cBhvr>
                                      <p:tavLst>
                                        <p:tav tm="0">
                                          <p:val>
                                            <p:strVal val="#ppt_w+.3"/>
                                          </p:val>
                                        </p:tav>
                                        <p:tav tm="100000">
                                          <p:val>
                                            <p:strVal val="#ppt_w"/>
                                          </p:val>
                                        </p:tav>
                                      </p:tavLst>
                                    </p:anim>
                                    <p:anim calcmode="lin" valueType="num">
                                      <p:cBhvr>
                                        <p:cTn id="61" dur="1000" fill="hold"/>
                                        <p:tgtEl>
                                          <p:spTgt spid="6">
                                            <p:txEl>
                                              <p:pRg st="12" end="12"/>
                                            </p:txEl>
                                          </p:spTgt>
                                        </p:tgtEl>
                                        <p:attrNameLst>
                                          <p:attrName>ppt_h</p:attrName>
                                        </p:attrNameLst>
                                      </p:cBhvr>
                                      <p:tavLst>
                                        <p:tav tm="0">
                                          <p:val>
                                            <p:strVal val="#ppt_h"/>
                                          </p:val>
                                        </p:tav>
                                        <p:tav tm="100000">
                                          <p:val>
                                            <p:strVal val="#ppt_h"/>
                                          </p:val>
                                        </p:tav>
                                      </p:tavLst>
                                    </p:anim>
                                    <p:animEffect transition="in" filter="fade">
                                      <p:cBhvr>
                                        <p:cTn id="62" dur="1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模块的测试</a:t>
            </a:r>
          </a:p>
        </p:txBody>
      </p:sp>
      <p:sp>
        <p:nvSpPr>
          <p:cNvPr id="5" name="Rectangle 3"/>
          <p:cNvSpPr txBox="1">
            <a:spLocks noChangeArrowheads="1"/>
          </p:cNvSpPr>
          <p:nvPr/>
        </p:nvSpPr>
        <p:spPr bwMode="auto">
          <a:xfrm>
            <a:off x="433388" y="915988"/>
            <a:ext cx="8342312" cy="419100"/>
          </a:xfrm>
          <a:prstGeom prst="rect">
            <a:avLst/>
          </a:prstGeom>
          <a:noFill/>
          <a:ln w="9525">
            <a:noFill/>
            <a:miter lim="800000"/>
            <a:headEnd/>
            <a:tailEnd/>
          </a:ln>
        </p:spPr>
        <p:txBody>
          <a:bodyPr/>
          <a:lstStyle/>
          <a:p>
            <a:pPr marL="342900" indent="-342900" algn="just" eaLnBrk="1" hangingPunct="1">
              <a:lnSpc>
                <a:spcPct val="90000"/>
              </a:lnSpc>
              <a:spcBef>
                <a:spcPct val="20000"/>
              </a:spcBef>
              <a:buClr>
                <a:srgbClr val="3333FF"/>
              </a:buClr>
              <a:defRPr/>
            </a:pPr>
            <a:r>
              <a:rPr lang="en-US" altLang="zh-CN" sz="2000" b="1" kern="0" dirty="0">
                <a:solidFill>
                  <a:srgbClr val="000000"/>
                </a:solidFill>
                <a:latin typeface="宋体" charset="-122"/>
                <a:ea typeface="宋体"/>
              </a:rPr>
              <a:t>[</a:t>
            </a:r>
            <a:r>
              <a:rPr lang="zh-CN" altLang="en-US" sz="2400" b="1" kern="0" dirty="0">
                <a:solidFill>
                  <a:srgbClr val="0000FF"/>
                </a:solidFill>
                <a:latin typeface="Times New Roman" pitchFamily="18" charset="0"/>
                <a:ea typeface="宋体"/>
              </a:rPr>
              <a:t>例</a:t>
            </a:r>
            <a:r>
              <a:rPr lang="en-US" altLang="zh-CN" sz="2400" b="1" kern="0" dirty="0">
                <a:solidFill>
                  <a:srgbClr val="0000FF"/>
                </a:solidFill>
                <a:latin typeface="Times New Roman" pitchFamily="18" charset="0"/>
                <a:ea typeface="宋体"/>
              </a:rPr>
              <a:t>2.10</a:t>
            </a:r>
            <a:r>
              <a:rPr lang="en-US" altLang="zh-CN" sz="2000" b="1" kern="0" dirty="0">
                <a:solidFill>
                  <a:srgbClr val="000000"/>
                </a:solidFill>
                <a:latin typeface="宋体" charset="-122"/>
                <a:ea typeface="宋体"/>
              </a:rPr>
              <a:t>]</a:t>
            </a:r>
            <a:r>
              <a:rPr lang="en-US" altLang="zh-CN" b="1" kern="0" dirty="0">
                <a:solidFill>
                  <a:srgbClr val="000000"/>
                </a:solidFill>
                <a:latin typeface="宋体" charset="-122"/>
                <a:ea typeface="宋体"/>
              </a:rPr>
              <a:t> </a:t>
            </a:r>
            <a:r>
              <a:rPr lang="zh-CN" altLang="en-US" sz="2000" b="1" dirty="0">
                <a:solidFill>
                  <a:srgbClr val="000000"/>
                </a:solidFill>
                <a:latin typeface="Tahoma" panose="020B0604030504040204" pitchFamily="34" charset="0"/>
                <a:ea typeface="宋体" charset="-122"/>
              </a:rPr>
              <a:t>对</a:t>
            </a:r>
            <a:r>
              <a:rPr lang="en-US" altLang="zh-CN" sz="2000" b="1" dirty="0">
                <a:solidFill>
                  <a:srgbClr val="000000"/>
                </a:solidFill>
                <a:latin typeface="Tahoma" panose="020B0604030504040204" pitchFamily="34" charset="0"/>
                <a:ea typeface="宋体" charset="-122"/>
              </a:rPr>
              <a:t>[</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l]~ [ </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3 J </a:t>
            </a:r>
            <a:r>
              <a:rPr lang="zh-CN" altLang="en-US" sz="2000" b="1" dirty="0">
                <a:solidFill>
                  <a:srgbClr val="000000"/>
                </a:solidFill>
                <a:latin typeface="Tahoma" panose="020B0604030504040204" pitchFamily="34" charset="0"/>
                <a:ea typeface="宋体" charset="-122"/>
              </a:rPr>
              <a:t>多路器模块进行</a:t>
            </a:r>
            <a:r>
              <a:rPr lang="en-US" altLang="zh-CN" sz="2000" b="1" dirty="0" err="1">
                <a:solidFill>
                  <a:srgbClr val="000000"/>
                </a:solidFill>
                <a:latin typeface="Tahoma" panose="020B0604030504040204" pitchFamily="34" charset="0"/>
                <a:ea typeface="宋体" charset="-122"/>
              </a:rPr>
              <a:t>Verilog</a:t>
            </a:r>
            <a:r>
              <a:rPr lang="en-US" altLang="zh-CN" sz="2000" b="1" dirty="0">
                <a:solidFill>
                  <a:srgbClr val="000000"/>
                </a:solidFill>
                <a:latin typeface="Tahoma" panose="020B0604030504040204" pitchFamily="34" charset="0"/>
                <a:ea typeface="宋体" charset="-122"/>
              </a:rPr>
              <a:t> </a:t>
            </a:r>
            <a:r>
              <a:rPr lang="zh-CN" altLang="en-US" sz="2000" b="1" dirty="0">
                <a:solidFill>
                  <a:srgbClr val="000000"/>
                </a:solidFill>
                <a:latin typeface="Tahoma" panose="020B0604030504040204" pitchFamily="34" charset="0"/>
                <a:ea typeface="宋体" charset="-122"/>
              </a:rPr>
              <a:t>测试</a:t>
            </a:r>
            <a:endParaRPr lang="zh-CN" altLang="en-US" sz="2000" b="1" kern="0" dirty="0">
              <a:solidFill>
                <a:srgbClr val="000000"/>
              </a:solidFill>
              <a:latin typeface="宋体" charset="-122"/>
              <a:ea typeface="宋体"/>
            </a:endParaRPr>
          </a:p>
        </p:txBody>
      </p:sp>
      <p:sp>
        <p:nvSpPr>
          <p:cNvPr id="6" name="矩形 5"/>
          <p:cNvSpPr/>
          <p:nvPr/>
        </p:nvSpPr>
        <p:spPr>
          <a:xfrm>
            <a:off x="165100" y="1427163"/>
            <a:ext cx="8877300" cy="48926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always # 50 clock = ~clock;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产生一个不断重复的周期为</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100</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个的时钟信号</a:t>
            </a:r>
            <a:endParaRPr kumimoji="0" lang="en-US" altLang="zh-CN" sz="20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always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posedge</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clock)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begin</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产生随机的位信号流</a:t>
            </a:r>
            <a:r>
              <a:rPr kumimoji="0" lang="en-US" altLang="zh-CN" sz="2000" b="1" i="0" u="none" strike="noStrike" kern="0" cap="none" spc="0" normalizeH="0" baseline="0" noProof="0" dirty="0" err="1">
                <a:ln>
                  <a:noFill/>
                </a:ln>
                <a:solidFill>
                  <a:srgbClr val="000000"/>
                </a:solidFill>
                <a:effectLst/>
                <a:uLnTx/>
                <a:uFillTx/>
                <a:latin typeface="Tahoma"/>
                <a:ea typeface="宋体"/>
                <a:cs typeface="+mn-cs"/>
              </a:rPr>
              <a:t>ain</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和</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bin ,%2</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为模</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2</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运算</a:t>
            </a:r>
            <a:endParaRPr kumimoji="0" lang="en-US" altLang="zh-CN" sz="24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1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 $ random}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 3 bin= { $ random}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end</a:t>
            </a:r>
            <a:endParaRPr kumimoji="0" lang="zh-CN" altLang="en-US" sz="24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always # 10000 select= ! select;</a:t>
            </a:r>
            <a:r>
              <a:rPr kumimoji="0" lang="zh-CN" altLang="en-US" sz="2400" b="1" i="0" u="none" strike="noStrike" kern="0" cap="none" spc="0" normalizeH="0" baseline="0" noProof="0" dirty="0">
                <a:ln>
                  <a:noFill/>
                </a:ln>
                <a:solidFill>
                  <a:srgbClr val="0000FF"/>
                </a:solidFill>
                <a:effectLst/>
                <a:uLnTx/>
                <a:uFillTx/>
                <a:latin typeface="Tahoma"/>
                <a:ea typeface="宋体"/>
                <a:cs typeface="+mn-cs"/>
              </a:rPr>
              <a:t> </a:t>
            </a:r>
            <a:endParaRPr kumimoji="0" lang="en-US" altLang="zh-CN" sz="24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产生周期为</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10 000 </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个单位时间的选通信号变化</a:t>
            </a:r>
            <a:endParaRPr kumimoji="0" lang="en-US" altLang="zh-CN" sz="20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muxtwo</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m (.out(</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outw</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.b(bin), .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sl</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(select));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FF"/>
                </a:solidFill>
                <a:effectLst/>
                <a:uLnTx/>
                <a:uFillTx/>
                <a:latin typeface="Tahoma"/>
                <a:ea typeface="宋体"/>
                <a:cs typeface="+mn-cs"/>
              </a:rPr>
              <a:t>实例引用多路器，并加入测试信号流</a:t>
            </a:r>
            <a:endParaRPr kumimoji="0" lang="en-US" altLang="zh-CN" sz="24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FF0000"/>
                </a:solidFill>
                <a:effectLst/>
                <a:uLnTx/>
                <a:uFillTx/>
                <a:latin typeface="Tahoma"/>
                <a:ea typeface="宋体"/>
                <a:cs typeface="+mn-cs"/>
              </a:rPr>
              <a:t>endmodule</a:t>
            </a:r>
            <a:endParaRPr kumimoji="0" lang="zh-CN" altLang="en-US" sz="2400" b="1" i="0" u="none" strike="noStrike" kern="0" cap="none" spc="0" normalizeH="0" baseline="0" noProof="0" dirty="0">
              <a:ln>
                <a:noFill/>
              </a:ln>
              <a:solidFill>
                <a:srgbClr val="FF0000"/>
              </a:solidFill>
              <a:effectLst/>
              <a:uLnTx/>
              <a:uFillTx/>
              <a:latin typeface="Tahoma"/>
              <a:ea typeface="宋体"/>
              <a:cs typeface="+mn-cs"/>
            </a:endParaRPr>
          </a:p>
        </p:txBody>
      </p:sp>
    </p:spTree>
    <p:extLst>
      <p:ext uri="{BB962C8B-B14F-4D97-AF65-F5344CB8AC3E}">
        <p14:creationId xmlns:p14="http://schemas.microsoft.com/office/powerpoint/2010/main" val="17433543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checkerboard(across)">
                                      <p:cBhvr>
                                        <p:cTn id="13" dur="500"/>
                                        <p:tgtEl>
                                          <p:spTgt spid="6">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checkerboard(across)">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6">
                                            <p:txEl>
                                              <p:pRg st="2" end="2"/>
                                            </p:txEl>
                                          </p:spTgt>
                                        </p:tgtEl>
                                      </p:cBhvr>
                                    </p:animEffect>
                                  </p:childTnLst>
                                </p:cTn>
                              </p:par>
                              <p:par>
                                <p:cTn id="24" presetID="55" presetClass="entr" presetSubtype="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p:cTn id="26" dur="500" fill="hold"/>
                                        <p:tgtEl>
                                          <p:spTgt spid="6">
                                            <p:txEl>
                                              <p:pRg st="3" end="3"/>
                                            </p:txEl>
                                          </p:spTgt>
                                        </p:tgtEl>
                                        <p:attrNameLst>
                                          <p:attrName>ppt_w</p:attrName>
                                        </p:attrNameLst>
                                      </p:cBhvr>
                                      <p:tavLst>
                                        <p:tav tm="0">
                                          <p:val>
                                            <p:strVal val="#ppt_w*0.70"/>
                                          </p:val>
                                        </p:tav>
                                        <p:tav tm="100000">
                                          <p:val>
                                            <p:strVal val="#ppt_w"/>
                                          </p:val>
                                        </p:tav>
                                      </p:tavLst>
                                    </p:anim>
                                    <p:anim calcmode="lin" valueType="num">
                                      <p:cBhvr>
                                        <p:cTn id="27" dur="5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28" dur="500"/>
                                        <p:tgtEl>
                                          <p:spTgt spid="6">
                                            <p:txEl>
                                              <p:pRg st="3" end="3"/>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500" fill="hold"/>
                                        <p:tgtEl>
                                          <p:spTgt spid="6">
                                            <p:txEl>
                                              <p:pRg st="4" end="4"/>
                                            </p:txEl>
                                          </p:spTgt>
                                        </p:tgtEl>
                                        <p:attrNameLst>
                                          <p:attrName>ppt_w</p:attrName>
                                        </p:attrNameLst>
                                      </p:cBhvr>
                                      <p:tavLst>
                                        <p:tav tm="0">
                                          <p:val>
                                            <p:strVal val="#ppt_w*0.70"/>
                                          </p:val>
                                        </p:tav>
                                        <p:tav tm="100000">
                                          <p:val>
                                            <p:strVal val="#ppt_w"/>
                                          </p:val>
                                        </p:tav>
                                      </p:tavLst>
                                    </p:anim>
                                    <p:anim calcmode="lin" valueType="num">
                                      <p:cBhvr>
                                        <p:cTn id="32" dur="5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33" dur="500"/>
                                        <p:tgtEl>
                                          <p:spTgt spid="6">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 calcmode="lin" valueType="num">
                                      <p:cBhvr>
                                        <p:cTn id="36" dur="500" fill="hold"/>
                                        <p:tgtEl>
                                          <p:spTgt spid="6">
                                            <p:txEl>
                                              <p:pRg st="5" end="5"/>
                                            </p:txEl>
                                          </p:spTgt>
                                        </p:tgtEl>
                                        <p:attrNameLst>
                                          <p:attrName>ppt_w</p:attrName>
                                        </p:attrNameLst>
                                      </p:cBhvr>
                                      <p:tavLst>
                                        <p:tav tm="0">
                                          <p:val>
                                            <p:strVal val="#ppt_w*0.70"/>
                                          </p:val>
                                        </p:tav>
                                        <p:tav tm="100000">
                                          <p:val>
                                            <p:strVal val="#ppt_w"/>
                                          </p:val>
                                        </p:tav>
                                      </p:tavLst>
                                    </p:anim>
                                    <p:anim calcmode="lin" valueType="num">
                                      <p:cBhvr>
                                        <p:cTn id="37" dur="5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38" dur="500"/>
                                        <p:tgtEl>
                                          <p:spTgt spid="6">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p:cTn id="41" dur="500" fill="hold"/>
                                        <p:tgtEl>
                                          <p:spTgt spid="6">
                                            <p:txEl>
                                              <p:pRg st="6" end="6"/>
                                            </p:txEl>
                                          </p:spTgt>
                                        </p:tgtEl>
                                        <p:attrNameLst>
                                          <p:attrName>ppt_w</p:attrName>
                                        </p:attrNameLst>
                                      </p:cBhvr>
                                      <p:tavLst>
                                        <p:tav tm="0">
                                          <p:val>
                                            <p:strVal val="#ppt_w*0.70"/>
                                          </p:val>
                                        </p:tav>
                                        <p:tav tm="100000">
                                          <p:val>
                                            <p:strVal val="#ppt_w"/>
                                          </p:val>
                                        </p:tav>
                                      </p:tavLst>
                                    </p:anim>
                                    <p:anim calcmode="lin" valueType="num">
                                      <p:cBhvr>
                                        <p:cTn id="42" dur="5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43" dur="5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nodeType="click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diamond(in)">
                                      <p:cBhvr>
                                        <p:cTn id="48" dur="500"/>
                                        <p:tgtEl>
                                          <p:spTgt spid="6">
                                            <p:txEl>
                                              <p:pRg st="7" end="7"/>
                                            </p:txEl>
                                          </p:spTgt>
                                        </p:tgtEl>
                                      </p:cBhvr>
                                    </p:animEffect>
                                  </p:childTnLst>
                                </p:cTn>
                              </p:par>
                              <p:par>
                                <p:cTn id="49" presetID="8" presetClass="entr" presetSubtype="16" fill="hold"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diamond(in)">
                                      <p:cBhvr>
                                        <p:cTn id="51" dur="500"/>
                                        <p:tgtEl>
                                          <p:spTgt spid="6">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4" presetClass="entr" presetSubtype="0" accel="100000" fill="hold" nodeType="click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 calcmode="lin" valueType="num">
                                      <p:cBhvr>
                                        <p:cTn id="56" dur="500" fill="hold"/>
                                        <p:tgtEl>
                                          <p:spTgt spid="6">
                                            <p:txEl>
                                              <p:pRg st="10" end="10"/>
                                            </p:txEl>
                                          </p:spTgt>
                                        </p:tgtEl>
                                        <p:attrNameLst>
                                          <p:attrName>ppt_w</p:attrName>
                                        </p:attrNameLst>
                                      </p:cBhvr>
                                      <p:tavLst>
                                        <p:tav tm="0">
                                          <p:val>
                                            <p:strVal val="#ppt_w*0.05"/>
                                          </p:val>
                                        </p:tav>
                                        <p:tav tm="100000">
                                          <p:val>
                                            <p:strVal val="#ppt_w"/>
                                          </p:val>
                                        </p:tav>
                                      </p:tavLst>
                                    </p:anim>
                                    <p:anim calcmode="lin" valueType="num">
                                      <p:cBhvr>
                                        <p:cTn id="57" dur="500" fill="hold"/>
                                        <p:tgtEl>
                                          <p:spTgt spid="6">
                                            <p:txEl>
                                              <p:pRg st="10" end="10"/>
                                            </p:txEl>
                                          </p:spTgt>
                                        </p:tgtEl>
                                        <p:attrNameLst>
                                          <p:attrName>ppt_h</p:attrName>
                                        </p:attrNameLst>
                                      </p:cBhvr>
                                      <p:tavLst>
                                        <p:tav tm="0">
                                          <p:val>
                                            <p:strVal val="#ppt_h"/>
                                          </p:val>
                                        </p:tav>
                                        <p:tav tm="100000">
                                          <p:val>
                                            <p:strVal val="#ppt_h"/>
                                          </p:val>
                                        </p:tav>
                                      </p:tavLst>
                                    </p:anim>
                                    <p:anim calcmode="lin" valueType="num">
                                      <p:cBhvr>
                                        <p:cTn id="58" dur="500" fill="hold"/>
                                        <p:tgtEl>
                                          <p:spTgt spid="6">
                                            <p:txEl>
                                              <p:pRg st="10" end="10"/>
                                            </p:txEl>
                                          </p:spTgt>
                                        </p:tgtEl>
                                        <p:attrNameLst>
                                          <p:attrName>ppt_x</p:attrName>
                                        </p:attrNameLst>
                                      </p:cBhvr>
                                      <p:tavLst>
                                        <p:tav tm="0">
                                          <p:val>
                                            <p:strVal val="#ppt_x-.2"/>
                                          </p:val>
                                        </p:tav>
                                        <p:tav tm="100000">
                                          <p:val>
                                            <p:strVal val="#ppt_x"/>
                                          </p:val>
                                        </p:tav>
                                      </p:tavLst>
                                    </p:anim>
                                    <p:anim calcmode="lin" valueType="num">
                                      <p:cBhvr>
                                        <p:cTn id="59" dur="500" fill="hold"/>
                                        <p:tgtEl>
                                          <p:spTgt spid="6">
                                            <p:txEl>
                                              <p:pRg st="10" end="10"/>
                                            </p:txEl>
                                          </p:spTgt>
                                        </p:tgtEl>
                                        <p:attrNameLst>
                                          <p:attrName>ppt_y</p:attrName>
                                        </p:attrNameLst>
                                      </p:cBhvr>
                                      <p:tavLst>
                                        <p:tav tm="0">
                                          <p:val>
                                            <p:strVal val="#ppt_y"/>
                                          </p:val>
                                        </p:tav>
                                        <p:tav tm="100000">
                                          <p:val>
                                            <p:strVal val="#ppt_y"/>
                                          </p:val>
                                        </p:tav>
                                      </p:tavLst>
                                    </p:anim>
                                    <p:animEffect transition="in" filter="fade">
                                      <p:cBhvr>
                                        <p:cTn id="60" dur="500"/>
                                        <p:tgtEl>
                                          <p:spTgt spid="6">
                                            <p:txEl>
                                              <p:pRg st="10" end="10"/>
                                            </p:txEl>
                                          </p:spTgt>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6">
                                            <p:txEl>
                                              <p:pRg st="11" end="11"/>
                                            </p:txEl>
                                          </p:spTgt>
                                        </p:tgtEl>
                                        <p:attrNameLst>
                                          <p:attrName>style.visibility</p:attrName>
                                        </p:attrNameLst>
                                      </p:cBhvr>
                                      <p:to>
                                        <p:strVal val="visible"/>
                                      </p:to>
                                    </p:set>
                                    <p:anim calcmode="lin" valueType="num">
                                      <p:cBhvr>
                                        <p:cTn id="63" dur="500" fill="hold"/>
                                        <p:tgtEl>
                                          <p:spTgt spid="6">
                                            <p:txEl>
                                              <p:pRg st="11" end="11"/>
                                            </p:txEl>
                                          </p:spTgt>
                                        </p:tgtEl>
                                        <p:attrNameLst>
                                          <p:attrName>ppt_w</p:attrName>
                                        </p:attrNameLst>
                                      </p:cBhvr>
                                      <p:tavLst>
                                        <p:tav tm="0">
                                          <p:val>
                                            <p:strVal val="#ppt_w*0.05"/>
                                          </p:val>
                                        </p:tav>
                                        <p:tav tm="100000">
                                          <p:val>
                                            <p:strVal val="#ppt_w"/>
                                          </p:val>
                                        </p:tav>
                                      </p:tavLst>
                                    </p:anim>
                                    <p:anim calcmode="lin" valueType="num">
                                      <p:cBhvr>
                                        <p:cTn id="64" dur="500" fill="hold"/>
                                        <p:tgtEl>
                                          <p:spTgt spid="6">
                                            <p:txEl>
                                              <p:pRg st="11" end="11"/>
                                            </p:txEl>
                                          </p:spTgt>
                                        </p:tgtEl>
                                        <p:attrNameLst>
                                          <p:attrName>ppt_h</p:attrName>
                                        </p:attrNameLst>
                                      </p:cBhvr>
                                      <p:tavLst>
                                        <p:tav tm="0">
                                          <p:val>
                                            <p:strVal val="#ppt_h"/>
                                          </p:val>
                                        </p:tav>
                                        <p:tav tm="100000">
                                          <p:val>
                                            <p:strVal val="#ppt_h"/>
                                          </p:val>
                                        </p:tav>
                                      </p:tavLst>
                                    </p:anim>
                                    <p:anim calcmode="lin" valueType="num">
                                      <p:cBhvr>
                                        <p:cTn id="65" dur="500" fill="hold"/>
                                        <p:tgtEl>
                                          <p:spTgt spid="6">
                                            <p:txEl>
                                              <p:pRg st="11" end="11"/>
                                            </p:txEl>
                                          </p:spTgt>
                                        </p:tgtEl>
                                        <p:attrNameLst>
                                          <p:attrName>ppt_x</p:attrName>
                                        </p:attrNameLst>
                                      </p:cBhvr>
                                      <p:tavLst>
                                        <p:tav tm="0">
                                          <p:val>
                                            <p:strVal val="#ppt_x-.2"/>
                                          </p:val>
                                        </p:tav>
                                        <p:tav tm="100000">
                                          <p:val>
                                            <p:strVal val="#ppt_x"/>
                                          </p:val>
                                        </p:tav>
                                      </p:tavLst>
                                    </p:anim>
                                    <p:anim calcmode="lin" valueType="num">
                                      <p:cBhvr>
                                        <p:cTn id="66" dur="500" fill="hold"/>
                                        <p:tgtEl>
                                          <p:spTgt spid="6">
                                            <p:txEl>
                                              <p:pRg st="11" end="11"/>
                                            </p:txEl>
                                          </p:spTgt>
                                        </p:tgtEl>
                                        <p:attrNameLst>
                                          <p:attrName>ppt_y</p:attrName>
                                        </p:attrNameLst>
                                      </p:cBhvr>
                                      <p:tavLst>
                                        <p:tav tm="0">
                                          <p:val>
                                            <p:strVal val="#ppt_y"/>
                                          </p:val>
                                        </p:tav>
                                        <p:tav tm="100000">
                                          <p:val>
                                            <p:strVal val="#ppt_y"/>
                                          </p:val>
                                        </p:tav>
                                      </p:tavLst>
                                    </p:anim>
                                    <p:animEffect transition="in" filter="fade">
                                      <p:cBhvr>
                                        <p:cTn id="67"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12517" y="1"/>
            <a:ext cx="2952750" cy="5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10243" name="Freeform 16"/>
          <p:cNvSpPr>
            <a:spLocks/>
          </p:cNvSpPr>
          <p:nvPr/>
        </p:nvSpPr>
        <p:spPr bwMode="auto">
          <a:xfrm>
            <a:off x="539750" y="987425"/>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0244" name="Rectangle 19"/>
          <p:cNvSpPr>
            <a:spLocks noChangeArrowheads="1"/>
          </p:cNvSpPr>
          <p:nvPr/>
        </p:nvSpPr>
        <p:spPr bwMode="auto">
          <a:xfrm>
            <a:off x="654050" y="936625"/>
            <a:ext cx="175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anose="02010609030101010101" pitchFamily="49" charset="-122"/>
              </a:rPr>
              <a:t>重点内容</a:t>
            </a:r>
          </a:p>
        </p:txBody>
      </p:sp>
      <p:sp>
        <p:nvSpPr>
          <p:cNvPr id="10245" name="AutoShape 6"/>
          <p:cNvSpPr>
            <a:spLocks noChangeArrowheads="1"/>
          </p:cNvSpPr>
          <p:nvPr/>
        </p:nvSpPr>
        <p:spPr bwMode="auto">
          <a:xfrm>
            <a:off x="468313" y="1489074"/>
            <a:ext cx="8135937" cy="5108277"/>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sp>
        <p:nvSpPr>
          <p:cNvPr id="10246" name="Text Box 26"/>
          <p:cNvSpPr txBox="1">
            <a:spLocks noChangeArrowheads="1"/>
          </p:cNvSpPr>
          <p:nvPr/>
        </p:nvSpPr>
        <p:spPr bwMode="auto">
          <a:xfrm>
            <a:off x="827088" y="1585913"/>
            <a:ext cx="49593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800" b="1" dirty="0">
                <a:solidFill>
                  <a:srgbClr val="000000"/>
                </a:solidFill>
                <a:latin typeface="华文新魏" panose="02010800040101010101" pitchFamily="2" charset="-122"/>
                <a:ea typeface="华文新魏" panose="02010800040101010101" pitchFamily="2" charset="-122"/>
              </a:rPr>
              <a:t>Verilog</a:t>
            </a:r>
            <a:r>
              <a:rPr kumimoji="1" lang="zh-CN" altLang="en-US" sz="2800" b="1" dirty="0">
                <a:solidFill>
                  <a:srgbClr val="000000"/>
                </a:solidFill>
                <a:latin typeface="华文新魏" panose="02010800040101010101" pitchFamily="2" charset="-122"/>
                <a:ea typeface="华文新魏" panose="02010800040101010101" pitchFamily="2" charset="-122"/>
              </a:rPr>
              <a:t>简介</a:t>
            </a:r>
            <a:endParaRPr kumimoji="1" lang="zh-CN" altLang="en-US" sz="2800" b="1" dirty="0">
              <a:latin typeface="华文新魏" panose="02010800040101010101" pitchFamily="2" charset="-122"/>
              <a:ea typeface="华文新魏" panose="02010800040101010101" pitchFamily="2" charset="-122"/>
            </a:endParaRPr>
          </a:p>
        </p:txBody>
      </p:sp>
      <p:sp>
        <p:nvSpPr>
          <p:cNvPr id="10247" name="Rectangle 28"/>
          <p:cNvSpPr>
            <a:spLocks noChangeArrowheads="1"/>
          </p:cNvSpPr>
          <p:nvPr/>
        </p:nvSpPr>
        <p:spPr bwMode="auto">
          <a:xfrm>
            <a:off x="647700" y="2063750"/>
            <a:ext cx="687662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从几个例子了解</a:t>
            </a:r>
            <a:r>
              <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rPr>
              <a:t>Verilog</a:t>
            </a: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模块的结构</a:t>
            </a: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数据类型</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基本运算</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程序结构</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结构语句</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系统任务</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函数语句</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有限状态机</a:t>
            </a:r>
            <a:endParaRPr kumimoji="1" lang="zh-CN" altLang="en-US" sz="2400" b="1" dirty="0">
              <a:latin typeface="Times New Roman" panose="02020603050405020304" pitchFamily="18" charset="0"/>
              <a:ea typeface="华文新魏" panose="02010800040101010101" pitchFamily="2" charset="-122"/>
              <a:sym typeface="Symbol" panose="05050102010706020507" pitchFamily="18"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总结</a:t>
            </a:r>
          </a:p>
        </p:txBody>
      </p:sp>
      <p:sp>
        <p:nvSpPr>
          <p:cNvPr id="4" name="Rectangle 3"/>
          <p:cNvSpPr txBox="1">
            <a:spLocks noChangeArrowheads="1"/>
          </p:cNvSpPr>
          <p:nvPr/>
        </p:nvSpPr>
        <p:spPr bwMode="auto">
          <a:xfrm>
            <a:off x="579438" y="1023938"/>
            <a:ext cx="8313737" cy="5184775"/>
          </a:xfrm>
          <a:prstGeom prst="rect">
            <a:avLst/>
          </a:prstGeom>
          <a:noFill/>
          <a:ln w="9525">
            <a:noFill/>
            <a:miter lim="800000"/>
            <a:headEnd/>
            <a:tailEnd/>
          </a:ln>
        </p:spPr>
        <p:txBody>
          <a:bodyPr/>
          <a:lstStyle/>
          <a:p>
            <a:pPr marL="609600" indent="-609600" eaLnBrk="1" hangingPunct="1">
              <a:lnSpc>
                <a:spcPct val="80000"/>
              </a:lnSpc>
              <a:spcBef>
                <a:spcPct val="20000"/>
              </a:spcBef>
              <a:defRPr/>
            </a:pPr>
            <a:r>
              <a:rPr lang="zh-CN" altLang="en-US" sz="2400" b="1" i="1" kern="0" dirty="0">
                <a:solidFill>
                  <a:srgbClr val="0000FF"/>
                </a:solidFill>
                <a:latin typeface="黑体" pitchFamily="2" charset="-122"/>
                <a:ea typeface="黑体" pitchFamily="2" charset="-122"/>
              </a:rPr>
              <a:t>通过上面的例子可以看到</a:t>
            </a:r>
            <a:r>
              <a:rPr lang="en-US" altLang="zh-CN" sz="2400" b="1" i="1" kern="0" dirty="0">
                <a:solidFill>
                  <a:srgbClr val="0000FF"/>
                </a:solidFill>
                <a:latin typeface="黑体" pitchFamily="2" charset="-122"/>
                <a:ea typeface="黑体" pitchFamily="2" charset="-122"/>
              </a:rPr>
              <a:t>:</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1</a:t>
            </a:r>
            <a:r>
              <a:rPr lang="zh-CN" altLang="en-US" sz="2000" b="1" kern="0" dirty="0">
                <a:solidFill>
                  <a:srgbClr val="000000"/>
                </a:solidFill>
                <a:latin typeface="黑体" pitchFamily="2" charset="-122"/>
                <a:ea typeface="黑体" pitchFamily="2" charset="-122"/>
              </a:rPr>
              <a:t>）</a:t>
            </a:r>
            <a:r>
              <a:rPr lang="en-US" altLang="zh-CN" sz="2000" b="1" kern="0" dirty="0" err="1">
                <a:solidFill>
                  <a:srgbClr val="000000"/>
                </a:solidFill>
                <a:latin typeface="黑体" pitchFamily="2" charset="-122"/>
                <a:ea typeface="黑体" pitchFamily="2" charset="-122"/>
              </a:rPr>
              <a:t>Verilog</a:t>
            </a:r>
            <a:r>
              <a:rPr lang="en-US" altLang="zh-CN" sz="2000" b="1" kern="0" dirty="0">
                <a:solidFill>
                  <a:srgbClr val="000000"/>
                </a:solidFill>
                <a:latin typeface="黑体" pitchFamily="2" charset="-122"/>
                <a:ea typeface="黑体" pitchFamily="2" charset="-122"/>
              </a:rPr>
              <a:t> </a:t>
            </a:r>
            <a:r>
              <a:rPr lang="en-US" altLang="zh-CN" sz="2000" b="1" kern="0" dirty="0" err="1">
                <a:solidFill>
                  <a:srgbClr val="000000"/>
                </a:solidFill>
                <a:latin typeface="黑体" pitchFamily="2" charset="-122"/>
                <a:ea typeface="黑体" pitchFamily="2" charset="-122"/>
              </a:rPr>
              <a:t>HDL</a:t>
            </a:r>
            <a:r>
              <a:rPr lang="zh-CN" altLang="en-US" sz="2000" b="1" kern="0" dirty="0">
                <a:solidFill>
                  <a:srgbClr val="000000"/>
                </a:solidFill>
                <a:latin typeface="黑体" pitchFamily="2" charset="-122"/>
                <a:ea typeface="黑体" pitchFamily="2" charset="-122"/>
              </a:rPr>
              <a:t>程序是由模块构成的。每个模块的内容都是位于</a:t>
            </a:r>
            <a:r>
              <a:rPr lang="en-US" altLang="zh-CN" sz="2000" b="1" kern="0" dirty="0">
                <a:solidFill>
                  <a:srgbClr val="C00000"/>
                </a:solidFill>
                <a:latin typeface="黑体" pitchFamily="2" charset="-122"/>
                <a:ea typeface="黑体" pitchFamily="2" charset="-122"/>
              </a:rPr>
              <a:t>module </a:t>
            </a:r>
            <a:r>
              <a:rPr lang="zh-CN" altLang="en-US" sz="2000" b="1" kern="0" dirty="0">
                <a:solidFill>
                  <a:srgbClr val="C00000"/>
                </a:solidFill>
                <a:latin typeface="黑体" pitchFamily="2" charset="-122"/>
                <a:ea typeface="黑体" pitchFamily="2" charset="-122"/>
              </a:rPr>
              <a:t>和 </a:t>
            </a:r>
            <a:r>
              <a:rPr lang="en-US" altLang="zh-CN" sz="2000" b="1" kern="0" dirty="0" err="1">
                <a:solidFill>
                  <a:srgbClr val="C00000"/>
                </a:solidFill>
                <a:latin typeface="黑体" pitchFamily="2" charset="-122"/>
                <a:ea typeface="黑体" pitchFamily="2" charset="-122"/>
              </a:rPr>
              <a:t>endmodule</a:t>
            </a:r>
            <a:r>
              <a:rPr lang="zh-CN" altLang="en-US" sz="2000" b="1" kern="0" dirty="0">
                <a:solidFill>
                  <a:srgbClr val="000000"/>
                </a:solidFill>
                <a:latin typeface="黑体" pitchFamily="2" charset="-122"/>
                <a:ea typeface="黑体" pitchFamily="2" charset="-122"/>
              </a:rPr>
              <a:t>两个语句之间。每个模块实现特定的功能。</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2</a:t>
            </a:r>
            <a:r>
              <a:rPr lang="zh-CN" altLang="en-US" sz="2000" b="1" kern="0" dirty="0">
                <a:solidFill>
                  <a:srgbClr val="000000"/>
                </a:solidFill>
                <a:latin typeface="黑体" pitchFamily="2" charset="-122"/>
                <a:ea typeface="黑体" pitchFamily="2" charset="-122"/>
              </a:rPr>
              <a:t>）模块是可以进行</a:t>
            </a:r>
            <a:r>
              <a:rPr lang="zh-CN" altLang="en-US" sz="2000" b="1" kern="0" dirty="0">
                <a:solidFill>
                  <a:srgbClr val="C00000"/>
                </a:solidFill>
                <a:latin typeface="黑体" pitchFamily="2" charset="-122"/>
                <a:ea typeface="黑体" pitchFamily="2" charset="-122"/>
              </a:rPr>
              <a:t>层次嵌套</a:t>
            </a:r>
            <a:r>
              <a:rPr lang="zh-CN" altLang="en-US" sz="2000" b="1" kern="0" dirty="0">
                <a:solidFill>
                  <a:srgbClr val="000000"/>
                </a:solidFill>
                <a:latin typeface="黑体" pitchFamily="2" charset="-122"/>
                <a:ea typeface="黑体" pitchFamily="2" charset="-122"/>
              </a:rPr>
              <a:t>的。</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3</a:t>
            </a:r>
            <a:r>
              <a:rPr lang="zh-CN" altLang="en-US" sz="2000" b="1" kern="0" dirty="0">
                <a:solidFill>
                  <a:srgbClr val="000000"/>
                </a:solidFill>
                <a:latin typeface="黑体" pitchFamily="2" charset="-122"/>
                <a:ea typeface="黑体" pitchFamily="2" charset="-122"/>
              </a:rPr>
              <a:t>）每个模块要进行</a:t>
            </a:r>
            <a:r>
              <a:rPr lang="zh-CN" altLang="en-US" sz="2000" b="1" kern="0" dirty="0">
                <a:solidFill>
                  <a:srgbClr val="C00000"/>
                </a:solidFill>
                <a:latin typeface="黑体" pitchFamily="2" charset="-122"/>
                <a:ea typeface="黑体" pitchFamily="2" charset="-122"/>
              </a:rPr>
              <a:t>端口定义</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并说明输入输出口</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然后对模块的功能进行描述。</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4</a:t>
            </a:r>
            <a:r>
              <a:rPr lang="zh-CN" altLang="en-US" sz="2000" b="1" kern="0" dirty="0">
                <a:solidFill>
                  <a:srgbClr val="000000"/>
                </a:solidFill>
                <a:latin typeface="黑体" pitchFamily="2" charset="-122"/>
                <a:ea typeface="黑体" pitchFamily="2" charset="-122"/>
              </a:rPr>
              <a:t>）</a:t>
            </a:r>
            <a:r>
              <a:rPr lang="en-US" altLang="zh-CN" sz="2000" b="1" kern="0" dirty="0" err="1">
                <a:solidFill>
                  <a:srgbClr val="000000"/>
                </a:solidFill>
                <a:latin typeface="黑体" pitchFamily="2" charset="-122"/>
                <a:ea typeface="黑体" pitchFamily="2" charset="-122"/>
              </a:rPr>
              <a:t>Verilog</a:t>
            </a:r>
            <a:r>
              <a:rPr lang="en-US" altLang="zh-CN" sz="2000" b="1" kern="0" dirty="0">
                <a:solidFill>
                  <a:srgbClr val="000000"/>
                </a:solidFill>
                <a:latin typeface="黑体" pitchFamily="2" charset="-122"/>
                <a:ea typeface="黑体" pitchFamily="2" charset="-122"/>
              </a:rPr>
              <a:t> </a:t>
            </a:r>
            <a:r>
              <a:rPr lang="en-US" altLang="zh-CN" sz="2000" b="1" kern="0" dirty="0" err="1">
                <a:solidFill>
                  <a:srgbClr val="000000"/>
                </a:solidFill>
                <a:latin typeface="黑体" pitchFamily="2" charset="-122"/>
                <a:ea typeface="黑体" pitchFamily="2" charset="-122"/>
              </a:rPr>
              <a:t>HDL</a:t>
            </a:r>
            <a:r>
              <a:rPr lang="zh-CN" altLang="en-US" sz="2000" b="1" kern="0" dirty="0">
                <a:solidFill>
                  <a:srgbClr val="000000"/>
                </a:solidFill>
                <a:latin typeface="黑体" pitchFamily="2" charset="-122"/>
                <a:ea typeface="黑体" pitchFamily="2" charset="-122"/>
              </a:rPr>
              <a:t>程序的</a:t>
            </a:r>
            <a:r>
              <a:rPr lang="zh-CN" altLang="en-US" sz="2000" b="1" kern="0" dirty="0">
                <a:solidFill>
                  <a:srgbClr val="C00000"/>
                </a:solidFill>
                <a:latin typeface="黑体" pitchFamily="2" charset="-122"/>
                <a:ea typeface="黑体" pitchFamily="2" charset="-122"/>
              </a:rPr>
              <a:t>书写格式自由</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一行可以写几个语句</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一个语句也可以分写多行。</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5</a:t>
            </a:r>
            <a:r>
              <a:rPr lang="zh-CN" altLang="en-US" sz="2000" b="1" kern="0" dirty="0">
                <a:solidFill>
                  <a:srgbClr val="000000"/>
                </a:solidFill>
                <a:latin typeface="黑体" pitchFamily="2" charset="-122"/>
                <a:ea typeface="黑体" pitchFamily="2" charset="-122"/>
              </a:rPr>
              <a:t>）除了</a:t>
            </a:r>
            <a:r>
              <a:rPr lang="en-US" altLang="zh-CN" sz="2000" b="1" kern="0" dirty="0" err="1">
                <a:solidFill>
                  <a:srgbClr val="000000"/>
                </a:solidFill>
                <a:latin typeface="黑体" pitchFamily="2" charset="-122"/>
                <a:ea typeface="黑体" pitchFamily="2" charset="-122"/>
              </a:rPr>
              <a:t>endmodule</a:t>
            </a:r>
            <a:r>
              <a:rPr lang="zh-CN" altLang="en-US" sz="2000" b="1" kern="0" dirty="0">
                <a:solidFill>
                  <a:srgbClr val="000000"/>
                </a:solidFill>
                <a:latin typeface="黑体" pitchFamily="2" charset="-122"/>
                <a:ea typeface="黑体" pitchFamily="2" charset="-122"/>
              </a:rPr>
              <a:t>语句外</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每个语句和数据定义的</a:t>
            </a:r>
            <a:r>
              <a:rPr lang="zh-CN" altLang="en-US" sz="2000" b="1" kern="0" dirty="0">
                <a:solidFill>
                  <a:srgbClr val="C00000"/>
                </a:solidFill>
                <a:latin typeface="黑体" pitchFamily="2" charset="-122"/>
                <a:ea typeface="黑体" pitchFamily="2" charset="-122"/>
              </a:rPr>
              <a:t>最后必须有分号</a:t>
            </a:r>
            <a:r>
              <a:rPr lang="zh-CN" altLang="en-US" sz="2000" b="1" kern="0" dirty="0">
                <a:solidFill>
                  <a:srgbClr val="000000"/>
                </a:solidFill>
                <a:latin typeface="黑体" pitchFamily="2" charset="-122"/>
                <a:ea typeface="黑体" pitchFamily="2" charset="-122"/>
              </a:rPr>
              <a:t>。</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6</a:t>
            </a:r>
            <a:r>
              <a:rPr lang="zh-CN" altLang="en-US" sz="2000" b="1" kern="0" dirty="0">
                <a:solidFill>
                  <a:srgbClr val="000000"/>
                </a:solidFill>
                <a:latin typeface="黑体" pitchFamily="2" charset="-122"/>
                <a:ea typeface="黑体" pitchFamily="2" charset="-122"/>
              </a:rPr>
              <a:t>）可以用</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和</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对</a:t>
            </a:r>
            <a:r>
              <a:rPr lang="en-US" altLang="zh-CN" sz="2000" b="1" kern="0" dirty="0" err="1">
                <a:solidFill>
                  <a:srgbClr val="000000"/>
                </a:solidFill>
                <a:latin typeface="黑体" pitchFamily="2" charset="-122"/>
                <a:ea typeface="黑体" pitchFamily="2" charset="-122"/>
              </a:rPr>
              <a:t>Verilog</a:t>
            </a:r>
            <a:r>
              <a:rPr lang="en-US" altLang="zh-CN" sz="2000" b="1" kern="0" dirty="0">
                <a:solidFill>
                  <a:srgbClr val="000000"/>
                </a:solidFill>
                <a:latin typeface="黑体" pitchFamily="2" charset="-122"/>
                <a:ea typeface="黑体" pitchFamily="2" charset="-122"/>
              </a:rPr>
              <a:t> </a:t>
            </a:r>
            <a:r>
              <a:rPr lang="en-US" altLang="zh-CN" sz="2000" b="1" kern="0" dirty="0" err="1">
                <a:solidFill>
                  <a:srgbClr val="000000"/>
                </a:solidFill>
                <a:latin typeface="黑体" pitchFamily="2" charset="-122"/>
                <a:ea typeface="黑体" pitchFamily="2" charset="-122"/>
              </a:rPr>
              <a:t>HDL</a:t>
            </a:r>
            <a:r>
              <a:rPr lang="zh-CN" altLang="en-US" sz="2000" b="1" kern="0" dirty="0">
                <a:solidFill>
                  <a:srgbClr val="000000"/>
                </a:solidFill>
                <a:latin typeface="黑体" pitchFamily="2" charset="-122"/>
                <a:ea typeface="黑体" pitchFamily="2" charset="-122"/>
              </a:rPr>
              <a:t>程序的任何部分作</a:t>
            </a:r>
            <a:r>
              <a:rPr lang="zh-CN" altLang="en-US" sz="2000" b="1" kern="0" dirty="0">
                <a:solidFill>
                  <a:srgbClr val="C00000"/>
                </a:solidFill>
                <a:latin typeface="黑体" pitchFamily="2" charset="-122"/>
                <a:ea typeface="黑体" pitchFamily="2" charset="-122"/>
              </a:rPr>
              <a:t>注释</a:t>
            </a:r>
            <a:r>
              <a:rPr lang="zh-CN" altLang="en-US" sz="2000" b="1" kern="0" dirty="0">
                <a:solidFill>
                  <a:srgbClr val="000000"/>
                </a:solidFill>
                <a:latin typeface="黑体" pitchFamily="2" charset="-122"/>
                <a:ea typeface="黑体" pitchFamily="2" charset="-122"/>
              </a:rPr>
              <a:t>。一个好的</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有使用价值的源程序都应当加上必要的注释</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以增强程序的可读性和可维护性。</a:t>
            </a:r>
          </a:p>
        </p:txBody>
      </p:sp>
    </p:spTree>
    <p:extLst>
      <p:ext uri="{BB962C8B-B14F-4D97-AF65-F5344CB8AC3E}">
        <p14:creationId xmlns:p14="http://schemas.microsoft.com/office/powerpoint/2010/main" val="11768927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3"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4"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5"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diamond(in)">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checkerboard(across)">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blinds(horizontal)">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0" presetClass="entr" presetSubtype="0" decel="10000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p:cTn id="36" dur="500" fill="hold"/>
                                        <p:tgtEl>
                                          <p:spTgt spid="4">
                                            <p:txEl>
                                              <p:pRg st="6" end="6"/>
                                            </p:txEl>
                                          </p:spTgt>
                                        </p:tgtEl>
                                        <p:attrNameLst>
                                          <p:attrName>ppt_w</p:attrName>
                                        </p:attrNameLst>
                                      </p:cBhvr>
                                      <p:tavLst>
                                        <p:tav tm="0">
                                          <p:val>
                                            <p:strVal val="#ppt_w+.3"/>
                                          </p:val>
                                        </p:tav>
                                        <p:tav tm="100000">
                                          <p:val>
                                            <p:strVal val="#ppt_w"/>
                                          </p:val>
                                        </p:tav>
                                      </p:tavLst>
                                    </p:anim>
                                    <p:anim calcmode="lin" valueType="num">
                                      <p:cBhvr>
                                        <p:cTn id="37" dur="500" fill="hold"/>
                                        <p:tgtEl>
                                          <p:spTgt spid="4">
                                            <p:txEl>
                                              <p:pRg st="6" end="6"/>
                                            </p:txEl>
                                          </p:spTgt>
                                        </p:tgtEl>
                                        <p:attrNameLst>
                                          <p:attrName>ppt_h</p:attrName>
                                        </p:attrNameLst>
                                      </p:cBhvr>
                                      <p:tavLst>
                                        <p:tav tm="0">
                                          <p:val>
                                            <p:strVal val="#ppt_h"/>
                                          </p:val>
                                        </p:tav>
                                        <p:tav tm="100000">
                                          <p:val>
                                            <p:strVal val="#ppt_h"/>
                                          </p:val>
                                        </p:tav>
                                      </p:tavLst>
                                    </p:anim>
                                    <p:animEffect transition="in" filter="fade">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模块的结构</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824202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15" name="Rectangle 3"/>
          <p:cNvSpPr txBox="1">
            <a:spLocks noChangeArrowheads="1"/>
          </p:cNvSpPr>
          <p:nvPr/>
        </p:nvSpPr>
        <p:spPr bwMode="auto">
          <a:xfrm>
            <a:off x="576263" y="1176338"/>
            <a:ext cx="7673975"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一、</a:t>
            </a:r>
            <a:r>
              <a:rPr kumimoji="1" lang="en-US" altLang="zh-CN"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Verilog HDL</a:t>
            </a:r>
            <a:r>
              <a:rPr kumimoji="1" lang="zh-CN" altLang="en-US"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模块的结构</a:t>
            </a:r>
            <a:endParaRPr kumimoji="0" lang="zh-CN" altLang="en-US" sz="2800" b="1" i="0" u="none" strike="noStrike" kern="0" cap="none" spc="0" normalizeH="0" baseline="0" noProof="0">
              <a:ln>
                <a:noFill/>
              </a:ln>
              <a:solidFill>
                <a:srgbClr val="FF0066"/>
              </a:solidFill>
              <a:effectLst/>
              <a:uLnTx/>
              <a:uFillTx/>
              <a:latin typeface="宋体" panose="02010600030101010101" pitchFamily="2" charset="-122"/>
              <a:ea typeface="宋体"/>
              <a:cs typeface="+mn-cs"/>
            </a:endParaRPr>
          </a:p>
          <a:p>
            <a:pPr marL="342900" marR="0" lvl="0" indent="-342900" algn="just" defTabSz="914400" rtl="0" eaLnBrk="0" fontAlgn="base" latinLnBrk="0" hangingPunct="0">
              <a:lnSpc>
                <a:spcPct val="105000"/>
              </a:lnSpc>
              <a:spcBef>
                <a:spcPct val="0"/>
              </a:spcBef>
              <a:spcAft>
                <a:spcPct val="0"/>
              </a:spcAft>
              <a:buClr>
                <a:srgbClr val="3333FF"/>
              </a:buClr>
              <a:buSzTx/>
              <a:buFont typeface="Wingdings" panose="05000000000000000000" pitchFamily="2" charset="2"/>
              <a:buChar char="§"/>
              <a:tabLst/>
              <a:defRPr/>
            </a:pP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Verilog</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的基本设计单元是</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模块</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(block)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105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Verilog 模块的结构由在</a:t>
            </a:r>
            <a:r>
              <a:rPr kumimoji="0" lang="zh-CN" altLang="zh-CN" sz="2400" b="1" i="0" u="none" strike="noStrike" kern="0" cap="none" spc="0" normalizeH="0" baseline="0" noProof="0">
                <a:ln>
                  <a:noFill/>
                </a:ln>
                <a:solidFill>
                  <a:srgbClr val="FF33CC"/>
                </a:solidFill>
                <a:effectLst/>
                <a:uLnTx/>
                <a:uFillTx/>
                <a:latin typeface="华文新魏" panose="02010800040101010101" pitchFamily="2" charset="-122"/>
                <a:ea typeface="华文新魏" panose="02010800040101010101" pitchFamily="2" charset="-122"/>
                <a:cs typeface="+mn-cs"/>
              </a:rPr>
              <a:t>module</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和</a:t>
            </a:r>
            <a:r>
              <a:rPr kumimoji="0" lang="zh-CN" altLang="zh-CN" sz="2400" b="1" i="0" u="none" strike="noStrike" kern="0" cap="none" spc="0" normalizeH="0" baseline="0" noProof="0">
                <a:ln>
                  <a:noFill/>
                </a:ln>
                <a:solidFill>
                  <a:srgbClr val="FF33CC"/>
                </a:solidFill>
                <a:effectLst/>
                <a:uLnTx/>
                <a:uFillTx/>
                <a:latin typeface="华文新魏" panose="02010800040101010101" pitchFamily="2" charset="-122"/>
                <a:ea typeface="华文新魏" panose="02010800040101010101" pitchFamily="2" charset="-122"/>
                <a:cs typeface="+mn-cs"/>
              </a:rPr>
              <a:t>endmodule</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关键词之间的</a:t>
            </a:r>
            <a:r>
              <a:rPr kumimoji="0" lang="en-US" altLang="zh-CN" sz="2400" b="1" i="0" u="none" strike="noStrike" kern="0" cap="none" spc="0" normalizeH="0" baseline="0" noProof="0">
                <a:ln>
                  <a:noFill/>
                </a:ln>
                <a:solidFill>
                  <a:srgbClr val="FF33CC"/>
                </a:solidFill>
                <a:effectLst/>
                <a:uLnTx/>
                <a:uFillTx/>
                <a:latin typeface="华文新魏" panose="02010800040101010101" pitchFamily="2" charset="-122"/>
                <a:ea typeface="华文新魏" panose="02010800040101010101" pitchFamily="2" charset="-122"/>
                <a:cs typeface="+mn-cs"/>
              </a:rPr>
              <a:t>4</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个主要部分组成：</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p:txBody>
      </p:sp>
      <p:sp>
        <p:nvSpPr>
          <p:cNvPr id="16" name="Rectangle 4" descr="75%"/>
          <p:cNvSpPr>
            <a:spLocks noChangeArrowheads="1"/>
          </p:cNvSpPr>
          <p:nvPr/>
        </p:nvSpPr>
        <p:spPr bwMode="auto">
          <a:xfrm>
            <a:off x="3216275" y="3125788"/>
            <a:ext cx="4627563" cy="3189287"/>
          </a:xfrm>
          <a:prstGeom prst="rect">
            <a:avLst/>
          </a:prstGeom>
          <a:pattFill prst="pct75">
            <a:fgClr>
              <a:srgbClr val="FFCCFF"/>
            </a:fgClr>
            <a:bgClr>
              <a:srgbClr val="FFFFFF"/>
            </a:bgClr>
          </a:patt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module block1(a</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b</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d )；</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input a</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b</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output d；</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wire x；</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assign d = a | x；  </a:t>
            </a: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assign x = ( b &amp; </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 )；</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endmodule</a:t>
            </a:r>
            <a:endPar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7" name="Text Box 5"/>
          <p:cNvSpPr txBox="1">
            <a:spLocks noChangeArrowheads="1"/>
          </p:cNvSpPr>
          <p:nvPr/>
        </p:nvSpPr>
        <p:spPr bwMode="auto">
          <a:xfrm>
            <a:off x="1177925" y="3856038"/>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00"/>
                </a:solidFill>
                <a:latin typeface="Times New Roman" panose="02020603050405020304" pitchFamily="18" charset="0"/>
              </a:rPr>
              <a:t>I/O</a:t>
            </a:r>
            <a:r>
              <a:rPr lang="zh-CN" altLang="en-US" sz="2000">
                <a:solidFill>
                  <a:srgbClr val="000000"/>
                </a:solidFill>
                <a:latin typeface="Times New Roman" panose="02020603050405020304" pitchFamily="18" charset="0"/>
              </a:rPr>
              <a:t>说明</a:t>
            </a:r>
          </a:p>
        </p:txBody>
      </p:sp>
      <p:sp>
        <p:nvSpPr>
          <p:cNvPr id="18" name="Text Box 6"/>
          <p:cNvSpPr txBox="1">
            <a:spLocks noChangeArrowheads="1"/>
          </p:cNvSpPr>
          <p:nvPr/>
        </p:nvSpPr>
        <p:spPr bwMode="auto">
          <a:xfrm>
            <a:off x="1177925" y="3246438"/>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solidFill>
                  <a:srgbClr val="000000"/>
                </a:solidFill>
                <a:latin typeface="Arial" panose="020B0604020202020204" pitchFamily="34" charset="0"/>
              </a:rPr>
              <a:t>端口定义</a:t>
            </a:r>
          </a:p>
        </p:txBody>
      </p:sp>
      <p:sp>
        <p:nvSpPr>
          <p:cNvPr id="19" name="Text Box 7"/>
          <p:cNvSpPr txBox="1">
            <a:spLocks noChangeArrowheads="1"/>
          </p:cNvSpPr>
          <p:nvPr/>
        </p:nvSpPr>
        <p:spPr bwMode="auto">
          <a:xfrm>
            <a:off x="1177925" y="5211763"/>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功能描述</a:t>
            </a:r>
          </a:p>
        </p:txBody>
      </p:sp>
      <p:sp>
        <p:nvSpPr>
          <p:cNvPr id="20" name="Text Box 8"/>
          <p:cNvSpPr txBox="1">
            <a:spLocks noChangeArrowheads="1"/>
          </p:cNvSpPr>
          <p:nvPr/>
        </p:nvSpPr>
        <p:spPr bwMode="auto">
          <a:xfrm>
            <a:off x="1177925" y="4541838"/>
            <a:ext cx="18288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zh-CN" sz="2000">
                <a:solidFill>
                  <a:srgbClr val="000000"/>
                </a:solidFill>
                <a:latin typeface="宋体" panose="02010600030101010101" pitchFamily="2" charset="-122"/>
              </a:rPr>
              <a:t>信号类型声明</a:t>
            </a:r>
            <a:endParaRPr lang="zh-CN" altLang="en-US" sz="2000">
              <a:solidFill>
                <a:srgbClr val="000000"/>
              </a:solidFill>
              <a:latin typeface="宋体" panose="02010600030101010101" pitchFamily="2" charset="-122"/>
            </a:endParaRPr>
          </a:p>
        </p:txBody>
      </p:sp>
      <p:sp>
        <p:nvSpPr>
          <p:cNvPr id="21" name="AutoShape 13"/>
          <p:cNvSpPr>
            <a:spLocks/>
          </p:cNvSpPr>
          <p:nvPr/>
        </p:nvSpPr>
        <p:spPr bwMode="auto">
          <a:xfrm>
            <a:off x="2808288" y="3767138"/>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2" name="Oval 14"/>
          <p:cNvSpPr>
            <a:spLocks noChangeArrowheads="1"/>
          </p:cNvSpPr>
          <p:nvPr/>
        </p:nvSpPr>
        <p:spPr bwMode="auto">
          <a:xfrm>
            <a:off x="663575" y="3197225"/>
            <a:ext cx="477838" cy="509588"/>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1</a:t>
            </a:r>
          </a:p>
        </p:txBody>
      </p:sp>
      <p:sp>
        <p:nvSpPr>
          <p:cNvPr id="23" name="Oval 15"/>
          <p:cNvSpPr>
            <a:spLocks noChangeArrowheads="1"/>
          </p:cNvSpPr>
          <p:nvPr/>
        </p:nvSpPr>
        <p:spPr bwMode="auto">
          <a:xfrm>
            <a:off x="652463" y="3855517"/>
            <a:ext cx="477837" cy="509587"/>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2</a:t>
            </a:r>
          </a:p>
        </p:txBody>
      </p:sp>
      <p:sp>
        <p:nvSpPr>
          <p:cNvPr id="24" name="Oval 16"/>
          <p:cNvSpPr>
            <a:spLocks noChangeArrowheads="1"/>
          </p:cNvSpPr>
          <p:nvPr/>
        </p:nvSpPr>
        <p:spPr bwMode="auto">
          <a:xfrm>
            <a:off x="684213" y="4495800"/>
            <a:ext cx="477837" cy="509588"/>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3</a:t>
            </a:r>
          </a:p>
        </p:txBody>
      </p:sp>
      <p:sp>
        <p:nvSpPr>
          <p:cNvPr id="25" name="Oval 17"/>
          <p:cNvSpPr>
            <a:spLocks noChangeArrowheads="1"/>
          </p:cNvSpPr>
          <p:nvPr/>
        </p:nvSpPr>
        <p:spPr bwMode="auto">
          <a:xfrm>
            <a:off x="673100" y="5189538"/>
            <a:ext cx="477838" cy="509587"/>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4</a:t>
            </a:r>
          </a:p>
        </p:txBody>
      </p:sp>
      <p:sp>
        <p:nvSpPr>
          <p:cNvPr id="26" name="AutoShape 18"/>
          <p:cNvSpPr>
            <a:spLocks/>
          </p:cNvSpPr>
          <p:nvPr/>
        </p:nvSpPr>
        <p:spPr bwMode="auto">
          <a:xfrm>
            <a:off x="2801938" y="5110163"/>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2911602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childTnLst>
                          </p:cTn>
                        </p:par>
                        <p:par>
                          <p:cTn id="20" fill="hold">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ppt_x</p:attrName>
                                        </p:attrNameLst>
                                      </p:cBhvr>
                                      <p:tavLst>
                                        <p:tav tm="0">
                                          <p:val>
                                            <p:strVal val="#ppt_x-#ppt_w/2"/>
                                          </p:val>
                                        </p:tav>
                                        <p:tav tm="100000">
                                          <p:val>
                                            <p:strVal val="#ppt_x"/>
                                          </p:val>
                                        </p:tav>
                                      </p:tavLst>
                                    </p:anim>
                                    <p:anim calcmode="lin" valueType="num">
                                      <p:cBhvr>
                                        <p:cTn id="24" dur="500" fill="hold"/>
                                        <p:tgtEl>
                                          <p:spTgt spid="18"/>
                                        </p:tgtEl>
                                        <p:attrNameLst>
                                          <p:attrName>ppt_y</p:attrName>
                                        </p:attrNameLst>
                                      </p:cBhvr>
                                      <p:tavLst>
                                        <p:tav tm="0">
                                          <p:val>
                                            <p:strVal val="#ppt_y"/>
                                          </p:val>
                                        </p:tav>
                                        <p:tav tm="100000">
                                          <p:val>
                                            <p:strVal val="#ppt_y"/>
                                          </p:val>
                                        </p:tav>
                                      </p:tavLst>
                                    </p:anim>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outHorizontal)">
                                      <p:cBhvr>
                                        <p:cTn id="31" dur="500"/>
                                        <p:tgtEl>
                                          <p:spTgt spid="21"/>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par>
                          <p:cTn id="36" fill="hold">
                            <p:stCondLst>
                              <p:cond delay="1000"/>
                            </p:stCondLst>
                            <p:childTnLst>
                              <p:par>
                                <p:cTn id="37" presetID="17"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ppt_x</p:attrName>
                                        </p:attrNameLst>
                                      </p:cBhvr>
                                      <p:tavLst>
                                        <p:tav tm="0">
                                          <p:val>
                                            <p:strVal val="#ppt_x-#ppt_w/2"/>
                                          </p:val>
                                        </p:tav>
                                        <p:tav tm="100000">
                                          <p:val>
                                            <p:strVal val="#ppt_x"/>
                                          </p:val>
                                        </p:tav>
                                      </p:tavLst>
                                    </p:anim>
                                    <p:anim calcmode="lin" valueType="num">
                                      <p:cBhvr>
                                        <p:cTn id="40" dur="500" fill="hold"/>
                                        <p:tgtEl>
                                          <p:spTgt spid="17"/>
                                        </p:tgtEl>
                                        <p:attrNameLst>
                                          <p:attrName>ppt_y</p:attrName>
                                        </p:attrNameLst>
                                      </p:cBhvr>
                                      <p:tavLst>
                                        <p:tav tm="0">
                                          <p:val>
                                            <p:strVal val="#ppt_y"/>
                                          </p:val>
                                        </p:tav>
                                        <p:tav tm="100000">
                                          <p:val>
                                            <p:strVal val="#ppt_y"/>
                                          </p:val>
                                        </p:tav>
                                      </p:tavLst>
                                    </p:anim>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ppt_x</p:attrName>
                                        </p:attrNameLst>
                                      </p:cBhvr>
                                      <p:tavLst>
                                        <p:tav tm="0">
                                          <p:val>
                                            <p:strVal val="#ppt_x-#ppt_w/2"/>
                                          </p:val>
                                        </p:tav>
                                        <p:tav tm="100000">
                                          <p:val>
                                            <p:strVal val="#ppt_x"/>
                                          </p:val>
                                        </p:tav>
                                      </p:tavLst>
                                    </p:anim>
                                    <p:anim calcmode="lin" valueType="num">
                                      <p:cBhvr>
                                        <p:cTn id="52" dur="500" fill="hold"/>
                                        <p:tgtEl>
                                          <p:spTgt spid="20"/>
                                        </p:tgtEl>
                                        <p:attrNameLst>
                                          <p:attrName>ppt_y</p:attrName>
                                        </p:attrNameLst>
                                      </p:cBhvr>
                                      <p:tavLst>
                                        <p:tav tm="0">
                                          <p:val>
                                            <p:strVal val="#ppt_y"/>
                                          </p:val>
                                        </p:tav>
                                        <p:tav tm="100000">
                                          <p:val>
                                            <p:strVal val="#ppt_y"/>
                                          </p:val>
                                        </p:tav>
                                      </p:tavLst>
                                    </p:anim>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outHorizontal)">
                                      <p:cBhvr>
                                        <p:cTn id="59" dur="500"/>
                                        <p:tgtEl>
                                          <p:spTgt spid="26"/>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childTnLst>
                          </p:cTn>
                        </p:par>
                        <p:par>
                          <p:cTn id="64" fill="hold">
                            <p:stCondLst>
                              <p:cond delay="1000"/>
                            </p:stCondLst>
                            <p:childTnLst>
                              <p:par>
                                <p:cTn id="65" presetID="17"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ppt_x</p:attrName>
                                        </p:attrNameLst>
                                      </p:cBhvr>
                                      <p:tavLst>
                                        <p:tav tm="0">
                                          <p:val>
                                            <p:strVal val="#ppt_x-#ppt_w/2"/>
                                          </p:val>
                                        </p:tav>
                                        <p:tav tm="100000">
                                          <p:val>
                                            <p:strVal val="#ppt_x"/>
                                          </p:val>
                                        </p:tav>
                                      </p:tavLst>
                                    </p:anim>
                                    <p:anim calcmode="lin" valueType="num">
                                      <p:cBhvr>
                                        <p:cTn id="68" dur="500" fill="hold"/>
                                        <p:tgtEl>
                                          <p:spTgt spid="19"/>
                                        </p:tgtEl>
                                        <p:attrNameLst>
                                          <p:attrName>ppt_y</p:attrName>
                                        </p:attrNameLst>
                                      </p:cBhvr>
                                      <p:tavLst>
                                        <p:tav tm="0">
                                          <p:val>
                                            <p:strVal val="#ppt_y"/>
                                          </p:val>
                                        </p:tav>
                                        <p:tav tm="100000">
                                          <p:val>
                                            <p:strVal val="#ppt_y"/>
                                          </p:val>
                                        </p:tav>
                                      </p:tavLst>
                                    </p:anim>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nimBg="1" autoUpdateAnimBg="0"/>
      <p:bldP spid="17" grpId="0" animBg="1" autoUpdateAnimBg="0"/>
      <p:bldP spid="18" grpId="0" animBg="1" autoUpdateAnimBg="0"/>
      <p:bldP spid="19" grpId="0" animBg="1" autoUpdateAnimBg="0"/>
      <p:bldP spid="20" grpId="0" animBg="1" autoUpdateAnimBg="0"/>
      <p:bldP spid="21" grpId="0" animBg="1"/>
      <p:bldP spid="22" grpId="0" animBg="1" autoUpdateAnimBg="0"/>
      <p:bldP spid="23" grpId="0" animBg="1" autoUpdateAnimBg="0"/>
      <p:bldP spid="24" grpId="0" animBg="1" autoUpdateAnimBg="0"/>
      <p:bldP spid="25" grpId="0" animBg="1" autoUpdateAnimBg="0"/>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13" name="Rectangle 3"/>
          <p:cNvSpPr txBox="1">
            <a:spLocks noChangeArrowheads="1"/>
          </p:cNvSpPr>
          <p:nvPr/>
        </p:nvSpPr>
        <p:spPr bwMode="auto">
          <a:xfrm>
            <a:off x="411163" y="1173163"/>
            <a:ext cx="8072437"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二、逻辑功能定义</a:t>
            </a:r>
          </a:p>
          <a:p>
            <a:pPr algn="just">
              <a:lnSpc>
                <a:spcPct val="110000"/>
              </a:lnSpc>
              <a:spcBef>
                <a:spcPct val="0"/>
              </a:spcBef>
            </a:pPr>
            <a:r>
              <a:rPr kumimoji="0" lang="zh-CN" altLang="zh-CN" kern="0">
                <a:latin typeface="华文新魏" panose="02010800040101010101" pitchFamily="2" charset="-122"/>
                <a:ea typeface="华文新魏" panose="02010800040101010101" pitchFamily="2" charset="-122"/>
              </a:rPr>
              <a:t>在Verilog 模块中有</a:t>
            </a:r>
            <a:r>
              <a:rPr kumimoji="0" lang="en-US" altLang="zh-CN" kern="0">
                <a:solidFill>
                  <a:srgbClr val="0000FF"/>
                </a:solidFill>
                <a:latin typeface="华文新魏" panose="02010800040101010101" pitchFamily="2" charset="-122"/>
                <a:ea typeface="华文新魏" panose="02010800040101010101" pitchFamily="2" charset="-122"/>
              </a:rPr>
              <a:t>3</a:t>
            </a:r>
            <a:r>
              <a:rPr kumimoji="0" lang="zh-CN" altLang="zh-CN" kern="0">
                <a:latin typeface="华文新魏" panose="02010800040101010101" pitchFamily="2" charset="-122"/>
                <a:ea typeface="华文新魏" panose="02010800040101010101" pitchFamily="2" charset="-122"/>
              </a:rPr>
              <a:t>种方法可以描述电路的逻辑功能</a:t>
            </a:r>
            <a:r>
              <a:rPr kumimoji="0" lang="zh-CN" altLang="zh-CN" kern="0">
                <a:latin typeface="宋体" panose="02010600030101010101" pitchFamily="2" charset="-122"/>
              </a:rPr>
              <a:t>：</a:t>
            </a:r>
            <a:endParaRPr kumimoji="0" lang="zh-CN" altLang="en-US" kern="0">
              <a:latin typeface="宋体" panose="02010600030101010101" pitchFamily="2" charset="-122"/>
            </a:endParaRPr>
          </a:p>
          <a:p>
            <a:pPr algn="just">
              <a:lnSpc>
                <a:spcPct val="110000"/>
              </a:lnSpc>
              <a:spcBef>
                <a:spcPct val="0"/>
              </a:spcBef>
              <a:buFont typeface="Wingdings" panose="05000000000000000000" pitchFamily="2" charset="2"/>
              <a:buNone/>
            </a:pPr>
            <a:r>
              <a:rPr kumimoji="0" lang="zh-CN" altLang="zh-CN" kern="0">
                <a:solidFill>
                  <a:srgbClr val="0000FF"/>
                </a:solidFill>
                <a:ea typeface="华文彩云" panose="02010800040101010101" pitchFamily="2" charset="-122"/>
                <a:cs typeface="Tahoma" panose="020B0604030504040204" pitchFamily="34" charset="0"/>
              </a:rPr>
              <a:t>（</a:t>
            </a:r>
            <a:r>
              <a:rPr kumimoji="0" lang="en-US" altLang="zh-CN" kern="0">
                <a:solidFill>
                  <a:srgbClr val="0000FF"/>
                </a:solidFill>
                <a:cs typeface="Tahoma" panose="020B0604030504040204" pitchFamily="34" charset="0"/>
              </a:rPr>
              <a:t>1</a:t>
            </a:r>
            <a:r>
              <a:rPr kumimoji="0" lang="zh-CN" altLang="en-US" kern="0">
                <a:solidFill>
                  <a:srgbClr val="0000FF"/>
                </a:solidFill>
                <a:ea typeface="华文彩云" panose="02010800040101010101" pitchFamily="2" charset="-122"/>
              </a:rPr>
              <a:t>）</a:t>
            </a:r>
            <a:r>
              <a:rPr kumimoji="0" lang="zh-CN" altLang="zh-CN" kern="0">
                <a:solidFill>
                  <a:srgbClr val="0000FF"/>
                </a:solidFill>
                <a:latin typeface="方正姚体" panose="02010601030101010101" pitchFamily="2" charset="-122"/>
                <a:ea typeface="方正姚体" panose="02010601030101010101" pitchFamily="2" charset="-122"/>
              </a:rPr>
              <a:t>用assign 语句</a:t>
            </a:r>
          </a:p>
          <a:p>
            <a:pPr eaLnBrk="1" hangingPunct="1">
              <a:lnSpc>
                <a:spcPct val="110000"/>
              </a:lnSpc>
              <a:buFont typeface="Wingdings" panose="05000000000000000000" pitchFamily="2" charset="2"/>
              <a:buNone/>
            </a:pPr>
            <a:r>
              <a:rPr kumimoji="0" lang="zh-CN" altLang="zh-CN" kern="0">
                <a:latin typeface="Times New Roman" panose="02020603050405020304" pitchFamily="18" charset="0"/>
              </a:rPr>
              <a:t> </a:t>
            </a:r>
            <a:r>
              <a:rPr kumimoji="0" lang="zh-CN" altLang="en-US" kern="0">
                <a:latin typeface="Times New Roman" panose="02020603050405020304" pitchFamily="18" charset="0"/>
              </a:rPr>
              <a:t>		</a:t>
            </a:r>
            <a:r>
              <a:rPr kumimoji="0" lang="zh-CN" altLang="zh-CN" kern="0">
                <a:latin typeface="Times New Roman" panose="02020603050405020304" pitchFamily="18" charset="0"/>
              </a:rPr>
              <a:t>assign x = ( b &amp; ~c )；</a:t>
            </a:r>
            <a:endParaRPr kumimoji="0" lang="zh-CN" altLang="en-US" kern="0">
              <a:latin typeface="Times New Roman" panose="02020603050405020304" pitchFamily="18" charset="0"/>
            </a:endParaRPr>
          </a:p>
        </p:txBody>
      </p:sp>
      <p:sp>
        <p:nvSpPr>
          <p:cNvPr id="14" name="Text Box 4"/>
          <p:cNvSpPr txBox="1">
            <a:spLocks noChangeArrowheads="1"/>
          </p:cNvSpPr>
          <p:nvPr/>
        </p:nvSpPr>
        <p:spPr bwMode="auto">
          <a:xfrm>
            <a:off x="3463925" y="2160588"/>
            <a:ext cx="18288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zh-CN" sz="2000">
                <a:solidFill>
                  <a:srgbClr val="000000"/>
                </a:solidFill>
                <a:latin typeface="宋体" panose="02010600030101010101" pitchFamily="2" charset="-122"/>
              </a:rPr>
              <a:t>连续赋值语句</a:t>
            </a:r>
            <a:endParaRPr lang="zh-CN" altLang="en-US" sz="2000">
              <a:solidFill>
                <a:srgbClr val="000000"/>
              </a:solidFill>
              <a:latin typeface="宋体" panose="02010600030101010101" pitchFamily="2" charset="-122"/>
            </a:endParaRPr>
          </a:p>
        </p:txBody>
      </p:sp>
      <p:sp>
        <p:nvSpPr>
          <p:cNvPr id="15" name="AutoShape 5"/>
          <p:cNvSpPr>
            <a:spLocks noChangeArrowheads="1"/>
          </p:cNvSpPr>
          <p:nvPr/>
        </p:nvSpPr>
        <p:spPr bwMode="auto">
          <a:xfrm>
            <a:off x="5688013" y="2268538"/>
            <a:ext cx="1498600" cy="685800"/>
          </a:xfrm>
          <a:prstGeom prst="wedgeRoundRectCallout">
            <a:avLst>
              <a:gd name="adj1" fmla="val -73199"/>
              <a:gd name="adj2" fmla="val -47222"/>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FF"/>
                </a:solidFill>
                <a:latin typeface="Arial" panose="020B0604020202020204" pitchFamily="34" charset="0"/>
              </a:rPr>
              <a:t>常用于描述组合逻辑</a:t>
            </a:r>
          </a:p>
        </p:txBody>
      </p:sp>
      <p:sp>
        <p:nvSpPr>
          <p:cNvPr id="16" name="Text Box 6"/>
          <p:cNvSpPr txBox="1">
            <a:spLocks noChangeArrowheads="1"/>
          </p:cNvSpPr>
          <p:nvPr/>
        </p:nvSpPr>
        <p:spPr bwMode="auto">
          <a:xfrm>
            <a:off x="5018088" y="3783013"/>
            <a:ext cx="1600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zh-CN" sz="2000">
                <a:solidFill>
                  <a:srgbClr val="000000"/>
                </a:solidFill>
                <a:latin typeface="宋体" panose="02010600030101010101" pitchFamily="2" charset="-122"/>
              </a:rPr>
              <a:t>门元件例化</a:t>
            </a:r>
            <a:endParaRPr lang="zh-CN" altLang="en-US" sz="2000">
              <a:solidFill>
                <a:srgbClr val="000000"/>
              </a:solidFill>
              <a:latin typeface="宋体" panose="02010600030101010101" pitchFamily="2" charset="-122"/>
            </a:endParaRPr>
          </a:p>
        </p:txBody>
      </p:sp>
      <p:sp>
        <p:nvSpPr>
          <p:cNvPr id="17" name="AutoShape 9">
            <a:hlinkClick r:id="" action="ppaction://noaction" highlightClick="1"/>
          </p:cNvPr>
          <p:cNvSpPr>
            <a:spLocks noChangeArrowheads="1"/>
          </p:cNvSpPr>
          <p:nvPr/>
        </p:nvSpPr>
        <p:spPr bwMode="auto">
          <a:xfrm>
            <a:off x="7254875" y="5394325"/>
            <a:ext cx="1803400" cy="576263"/>
          </a:xfrm>
          <a:prstGeom prst="actionButtonBlank">
            <a:avLst/>
          </a:prstGeom>
          <a:solidFill>
            <a:srgbClr val="FF9900"/>
          </a:solidFill>
          <a:ln w="9525">
            <a:solidFill>
              <a:srgbClr val="FFFF00"/>
            </a:solidFill>
            <a:miter lim="800000"/>
            <a:headEnd/>
            <a:tailEnd/>
          </a:ln>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Times New Roman" panose="02020603050405020304" pitchFamily="18" charset="0"/>
                <a:ea typeface="方正姚体" panose="02010601030101010101" pitchFamily="2" charset="-122"/>
              </a:rPr>
              <a:t>模块元件例化</a:t>
            </a:r>
          </a:p>
        </p:txBody>
      </p:sp>
      <p:sp>
        <p:nvSpPr>
          <p:cNvPr id="18" name="Rectangle 12"/>
          <p:cNvSpPr>
            <a:spLocks noChangeArrowheads="1"/>
          </p:cNvSpPr>
          <p:nvPr/>
        </p:nvSpPr>
        <p:spPr bwMode="auto">
          <a:xfrm>
            <a:off x="1328738" y="3670300"/>
            <a:ext cx="3108325" cy="4730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ahoma"/>
              <a:ea typeface="宋体"/>
              <a:cs typeface="+mn-cs"/>
            </a:endParaRPr>
          </a:p>
        </p:txBody>
      </p:sp>
      <p:sp>
        <p:nvSpPr>
          <p:cNvPr id="19" name="Rectangle 13"/>
          <p:cNvSpPr>
            <a:spLocks noChangeArrowheads="1"/>
          </p:cNvSpPr>
          <p:nvPr/>
        </p:nvSpPr>
        <p:spPr bwMode="auto">
          <a:xfrm>
            <a:off x="447675" y="3192463"/>
            <a:ext cx="67865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3333FF"/>
              </a:buClr>
              <a:buFont typeface="Wingdings" panose="05000000000000000000" pitchFamily="2" charset="2"/>
              <a:buNone/>
            </a:pPr>
            <a:r>
              <a:rPr lang="zh-CN" altLang="zh-CN" sz="2400">
                <a:solidFill>
                  <a:srgbClr val="0000FF"/>
                </a:solidFill>
                <a:ea typeface="华文彩云" panose="02010800040101010101" pitchFamily="2" charset="-122"/>
                <a:cs typeface="Tahoma" panose="020B0604030504040204" pitchFamily="34" charset="0"/>
              </a:rPr>
              <a:t>（</a:t>
            </a:r>
            <a:r>
              <a:rPr lang="en-US" altLang="zh-CN" sz="2400">
                <a:solidFill>
                  <a:srgbClr val="0000FF"/>
                </a:solidFill>
                <a:ea typeface="华文彩云" panose="02010800040101010101" pitchFamily="2" charset="-122"/>
                <a:cs typeface="Tahoma" panose="020B0604030504040204" pitchFamily="34" charset="0"/>
              </a:rPr>
              <a:t>2</a:t>
            </a:r>
            <a:r>
              <a:rPr lang="zh-CN" altLang="en-US" sz="2400">
                <a:solidFill>
                  <a:srgbClr val="0000FF"/>
                </a:solidFill>
                <a:ea typeface="华文彩云" panose="02010800040101010101" pitchFamily="2" charset="-122"/>
                <a:cs typeface="Tahoma" panose="020B0604030504040204" pitchFamily="34" charset="0"/>
              </a:rPr>
              <a:t>）</a:t>
            </a:r>
            <a:r>
              <a:rPr lang="zh-CN" altLang="zh-CN" sz="2400">
                <a:solidFill>
                  <a:srgbClr val="0000FF"/>
                </a:solidFill>
                <a:latin typeface="方正姚体" panose="02010601030101010101" pitchFamily="2" charset="-122"/>
                <a:ea typeface="方正姚体" panose="02010601030101010101" pitchFamily="2" charset="-122"/>
                <a:cs typeface="Tahoma" panose="020B0604030504040204" pitchFamily="34" charset="0"/>
              </a:rPr>
              <a:t>用元件例化（</a:t>
            </a:r>
            <a:r>
              <a:rPr lang="en-US" altLang="zh-CN" sz="2400">
                <a:solidFill>
                  <a:srgbClr val="0000FF"/>
                </a:solidFill>
                <a:latin typeface="方正姚体" panose="02010601030101010101" pitchFamily="2" charset="-122"/>
                <a:ea typeface="方正姚体" panose="02010601030101010101" pitchFamily="2" charset="-122"/>
                <a:cs typeface="Tahoma" panose="020B0604030504040204" pitchFamily="34" charset="0"/>
              </a:rPr>
              <a:t>instantiate</a:t>
            </a:r>
            <a:r>
              <a:rPr lang="zh-CN" altLang="en-US" sz="2400">
                <a:solidFill>
                  <a:srgbClr val="0000FF"/>
                </a:solidFill>
                <a:latin typeface="方正姚体" panose="02010601030101010101" pitchFamily="2" charset="-122"/>
                <a:ea typeface="方正姚体" panose="02010601030101010101" pitchFamily="2" charset="-122"/>
                <a:cs typeface="Tahoma" panose="020B0604030504040204" pitchFamily="34" charset="0"/>
              </a:rPr>
              <a:t>）</a:t>
            </a:r>
            <a:endParaRPr lang="zh-CN" altLang="zh-CN" sz="2400">
              <a:solidFill>
                <a:srgbClr val="0000FF"/>
              </a:solidFill>
              <a:latin typeface="方正姚体" panose="02010601030101010101" pitchFamily="2" charset="-122"/>
              <a:ea typeface="方正姚体" panose="02010601030101010101" pitchFamily="2" charset="-122"/>
              <a:cs typeface="Tahoma" panose="020B0604030504040204" pitchFamily="34" charset="0"/>
            </a:endParaRPr>
          </a:p>
          <a:p>
            <a:pPr eaLnBrk="1" hangingPunct="1">
              <a:spcBef>
                <a:spcPct val="20000"/>
              </a:spcBef>
              <a:buClr>
                <a:srgbClr val="3333FF"/>
              </a:buClr>
              <a:buFont typeface="Wingdings" panose="05000000000000000000" pitchFamily="2" charset="2"/>
              <a:buNone/>
            </a:pPr>
            <a:r>
              <a:rPr lang="zh-CN" altLang="en-US" sz="2400">
                <a:solidFill>
                  <a:srgbClr val="000000"/>
                </a:solidFill>
                <a:latin typeface="Times New Roman" panose="02020603050405020304" pitchFamily="18" charset="0"/>
                <a:ea typeface="华文彩云" panose="02010800040101010101" pitchFamily="2" charset="-122"/>
                <a:cs typeface="Tahoma" panose="020B0604030504040204" pitchFamily="34" charset="0"/>
              </a:rPr>
              <a:t>		</a:t>
            </a:r>
            <a:r>
              <a:rPr lang="zh-CN" altLang="zh-CN" sz="2400">
                <a:solidFill>
                  <a:srgbClr val="0033CC"/>
                </a:solidFill>
                <a:latin typeface="Times New Roman" panose="02020603050405020304" pitchFamily="18" charset="0"/>
                <a:ea typeface="华文彩云" panose="02010800040101010101" pitchFamily="2" charset="-122"/>
                <a:cs typeface="Times New Roman" panose="02020603050405020304" pitchFamily="18" charset="0"/>
              </a:rPr>
              <a:t>and</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 </a:t>
            </a:r>
            <a:r>
              <a:rPr lang="en-US" altLang="zh-CN" sz="2400">
                <a:solidFill>
                  <a:srgbClr val="990099"/>
                </a:solidFill>
                <a:latin typeface="Times New Roman" panose="02020603050405020304" pitchFamily="18" charset="0"/>
                <a:ea typeface="华文彩云" panose="02010800040101010101" pitchFamily="2" charset="-122"/>
                <a:cs typeface="Times New Roman" panose="02020603050405020304" pitchFamily="18" charset="0"/>
              </a:rPr>
              <a:t>my</a:t>
            </a:r>
            <a:r>
              <a:rPr lang="zh-CN" altLang="zh-CN" sz="2400">
                <a:solidFill>
                  <a:srgbClr val="990099"/>
                </a:solidFill>
                <a:latin typeface="Times New Roman" panose="02020603050405020304" pitchFamily="18" charset="0"/>
                <a:ea typeface="华文彩云" panose="02010800040101010101" pitchFamily="2" charset="-122"/>
                <a:cs typeface="Times New Roman" panose="02020603050405020304" pitchFamily="18" charset="0"/>
              </a:rPr>
              <a:t>and</a:t>
            </a:r>
            <a:r>
              <a:rPr lang="en-US" altLang="zh-CN" sz="2400">
                <a:solidFill>
                  <a:srgbClr val="990099"/>
                </a:solidFill>
                <a:latin typeface="Times New Roman" panose="02020603050405020304" pitchFamily="18" charset="0"/>
                <a:ea typeface="华文彩云" panose="02010800040101010101" pitchFamily="2" charset="-122"/>
                <a:cs typeface="Times New Roman" panose="02020603050405020304" pitchFamily="18" charset="0"/>
              </a:rPr>
              <a:t>3</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 </a:t>
            </a:r>
            <a:r>
              <a:rPr lang="en-US"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f</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,a,b</a:t>
            </a:r>
            <a:r>
              <a:rPr lang="en-US"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,c</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a:t>
            </a:r>
            <a:r>
              <a:rPr lang="en-US"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a:t>
            </a:r>
            <a:endParaRPr lang="zh-CN" altLang="en-US"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endParaRPr>
          </a:p>
        </p:txBody>
      </p:sp>
      <p:sp>
        <p:nvSpPr>
          <p:cNvPr id="20" name="AutoShape 14"/>
          <p:cNvSpPr>
            <a:spLocks noChangeArrowheads="1"/>
          </p:cNvSpPr>
          <p:nvPr/>
        </p:nvSpPr>
        <p:spPr bwMode="auto">
          <a:xfrm>
            <a:off x="209550" y="4697413"/>
            <a:ext cx="6962775" cy="2270125"/>
          </a:xfrm>
          <a:prstGeom prst="horizontalScroll">
            <a:avLst>
              <a:gd name="adj" fmla="val 12500"/>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1</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：元件例化即是调用</a:t>
            </a:r>
            <a:r>
              <a:rPr kumimoji="1" lang="en-US" altLang="zh-CN" sz="2000" b="1" i="0" u="none" strike="noStrike" kern="0" cap="none" spc="0" normalizeH="0" baseline="0" noProof="0" dirty="0" err="1">
                <a:ln>
                  <a:noFill/>
                </a:ln>
                <a:solidFill>
                  <a:srgbClr val="333399"/>
                </a:solidFill>
                <a:effectLst/>
                <a:uLnTx/>
                <a:uFillTx/>
                <a:latin typeface="华文新魏" pitchFamily="2" charset="-122"/>
                <a:ea typeface="华文新魏" pitchFamily="2" charset="-122"/>
                <a:cs typeface="+mn-cs"/>
              </a:rPr>
              <a:t>Verilog</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 </a:t>
            </a:r>
            <a:r>
              <a:rPr kumimoji="1" lang="en-US" altLang="zh-CN" sz="2000" b="1" i="0" u="none" strike="noStrike" kern="0" cap="none" spc="0" normalizeH="0" baseline="0" noProof="0" dirty="0" err="1">
                <a:ln>
                  <a:noFill/>
                </a:ln>
                <a:solidFill>
                  <a:srgbClr val="333399"/>
                </a:solidFill>
                <a:effectLst/>
                <a:uLnTx/>
                <a:uFillTx/>
                <a:latin typeface="华文新魏" pitchFamily="2" charset="-122"/>
                <a:ea typeface="华文新魏" pitchFamily="2" charset="-122"/>
                <a:cs typeface="+mn-cs"/>
              </a:rPr>
              <a:t>HDL</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提供的元件；</a:t>
            </a:r>
          </a:p>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2</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：元件例化包括</a:t>
            </a:r>
            <a:r>
              <a:rPr kumimoji="1" lang="zh-CN" altLang="zh-CN" sz="20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门</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元件例化和</a:t>
            </a:r>
            <a:r>
              <a:rPr kumimoji="1" lang="zh-CN" altLang="zh-CN" sz="20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模块</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a:t>
            </a:r>
            <a:endPar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endParaRPr>
          </a:p>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3</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每个实例元件的名字必须</a:t>
            </a:r>
            <a:r>
              <a:rPr kumimoji="1" lang="zh-CN" altLang="en-US" sz="20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唯一</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！以避免与其它调用元件的实例相混淆。</a:t>
            </a:r>
          </a:p>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4</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例化元件名也可以省略！</a:t>
            </a:r>
          </a:p>
        </p:txBody>
      </p:sp>
      <p:sp>
        <p:nvSpPr>
          <p:cNvPr id="21" name="AutoShape 10"/>
          <p:cNvSpPr>
            <a:spLocks noChangeArrowheads="1"/>
          </p:cNvSpPr>
          <p:nvPr/>
        </p:nvSpPr>
        <p:spPr bwMode="auto">
          <a:xfrm>
            <a:off x="2943225" y="4491038"/>
            <a:ext cx="1514475" cy="381000"/>
          </a:xfrm>
          <a:prstGeom prst="wedgeRoundRectCallout">
            <a:avLst>
              <a:gd name="adj1" fmla="val -75157"/>
              <a:gd name="adj2" fmla="val -170417"/>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例化元件名</a:t>
            </a:r>
          </a:p>
        </p:txBody>
      </p:sp>
      <p:sp>
        <p:nvSpPr>
          <p:cNvPr id="22" name="AutoShape 11"/>
          <p:cNvSpPr>
            <a:spLocks noChangeArrowheads="1"/>
          </p:cNvSpPr>
          <p:nvPr/>
        </p:nvSpPr>
        <p:spPr bwMode="auto">
          <a:xfrm>
            <a:off x="577850" y="4344988"/>
            <a:ext cx="1758950" cy="381000"/>
          </a:xfrm>
          <a:prstGeom prst="wedgeRoundRectCallout">
            <a:avLst>
              <a:gd name="adj1" fmla="val 12005"/>
              <a:gd name="adj2" fmla="val -14208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FF"/>
                </a:solidFill>
                <a:latin typeface="Arial" panose="020B0604020202020204" pitchFamily="34" charset="0"/>
              </a:rPr>
              <a:t>门元件关键字</a:t>
            </a:r>
          </a:p>
        </p:txBody>
      </p:sp>
    </p:spTree>
    <p:extLst>
      <p:ext uri="{BB962C8B-B14F-4D97-AF65-F5344CB8AC3E}">
        <p14:creationId xmlns:p14="http://schemas.microsoft.com/office/powerpoint/2010/main" val="15882977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out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outVertical)">
                                      <p:cBhvr>
                                        <p:cTn id="29" dur="500"/>
                                        <p:tgtEl>
                                          <p:spTgt spid="16"/>
                                        </p:tgtEl>
                                      </p:cBhvr>
                                    </p:animEffect>
                                  </p:childTnLst>
                                </p:cTn>
                              </p:par>
                            </p:childTnLst>
                          </p:cTn>
                        </p:par>
                        <p:par>
                          <p:cTn id="30" fill="hold">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nimBg="1" autoUpdateAnimBg="0"/>
      <p:bldP spid="15" grpId="0" animBg="1" autoUpdateAnimBg="0"/>
      <p:bldP spid="16" grpId="0" animBg="1" autoUpdateAnimBg="0"/>
      <p:bldP spid="17" grpId="0" animBg="1" autoUpdateAnimBg="0"/>
      <p:bldP spid="18" grpId="0" animBg="1"/>
      <p:bldP spid="19" grpId="0" autoUpdateAnimBg="0"/>
      <p:bldP spid="20" grpId="0" animBg="1" autoUpdateAnimBg="0"/>
      <p:bldP spid="21" grpId="0" animBg="1" autoUpdateAnimBg="0"/>
      <p:bldP spid="2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6" name="Rectangle 3"/>
          <p:cNvSpPr txBox="1">
            <a:spLocks noChangeArrowheads="1"/>
          </p:cNvSpPr>
          <p:nvPr/>
        </p:nvSpPr>
        <p:spPr bwMode="auto">
          <a:xfrm>
            <a:off x="0" y="874713"/>
            <a:ext cx="90678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lnSpc>
                <a:spcPct val="105000"/>
              </a:lnSpc>
              <a:spcBef>
                <a:spcPct val="0"/>
              </a:spcBef>
              <a:buFont typeface="Wingdings" panose="05000000000000000000" pitchFamily="2" charset="2"/>
              <a:buNone/>
            </a:pPr>
            <a:r>
              <a:rPr kumimoji="0" lang="zh-CN" altLang="zh-CN" kern="0">
                <a:solidFill>
                  <a:srgbClr val="0000FF"/>
                </a:solidFill>
                <a:ea typeface="华文彩云" panose="02010800040101010101" pitchFamily="2" charset="-122"/>
                <a:cs typeface="Tahoma" panose="020B0604030504040204" pitchFamily="34" charset="0"/>
              </a:rPr>
              <a:t>（</a:t>
            </a:r>
            <a:r>
              <a:rPr kumimoji="0" lang="en-US" altLang="zh-CN" kern="0">
                <a:solidFill>
                  <a:srgbClr val="0000FF"/>
                </a:solidFill>
                <a:ea typeface="华文彩云" panose="02010800040101010101" pitchFamily="2" charset="-122"/>
                <a:cs typeface="Tahoma" panose="020B0604030504040204" pitchFamily="34" charset="0"/>
              </a:rPr>
              <a:t>3</a:t>
            </a:r>
            <a:r>
              <a:rPr kumimoji="0" lang="zh-CN" altLang="en-US" kern="0">
                <a:solidFill>
                  <a:srgbClr val="0000FF"/>
                </a:solidFill>
                <a:ea typeface="华文彩云" panose="02010800040101010101" pitchFamily="2" charset="-122"/>
                <a:cs typeface="Tahoma" panose="020B0604030504040204" pitchFamily="34" charset="0"/>
              </a:rPr>
              <a:t>）</a:t>
            </a:r>
            <a:r>
              <a:rPr kumimoji="0" lang="zh-CN" altLang="zh-CN" kern="0">
                <a:solidFill>
                  <a:srgbClr val="0000FF"/>
                </a:solidFill>
                <a:latin typeface="Times New Roman" panose="02020603050405020304" pitchFamily="18" charset="0"/>
                <a:ea typeface="方正姚体" panose="02010601030101010101" pitchFamily="2" charset="-122"/>
                <a:cs typeface="Times New Roman" panose="02020603050405020304" pitchFamily="18" charset="0"/>
              </a:rPr>
              <a:t>用 “always” 块语句</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always @(posedge clk)</a:t>
            </a: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当时钟上升沿到来时执行一遍块内语句</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zh-CN" altLang="en-US"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begin</a:t>
            </a:r>
          </a:p>
          <a:p>
            <a:pPr marL="0" indent="0" algn="just">
              <a:spcBef>
                <a:spcPct val="0"/>
              </a:spcBef>
              <a:buClrTx/>
              <a:buFontTx/>
              <a:buNone/>
            </a:pP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	       if(load)</a:t>
            </a:r>
          </a:p>
          <a:p>
            <a:pPr marL="0" indent="0" algn="just">
              <a:spcBef>
                <a:spcPct val="0"/>
              </a:spcBef>
              <a:buClrTx/>
              <a:buFontTx/>
              <a:buNone/>
            </a:pP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	          out = data;      // </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同步预置数据</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else</a:t>
            </a:r>
          </a:p>
          <a:p>
            <a:pPr marL="0" indent="0" algn="just">
              <a:spcBef>
                <a:spcPct val="0"/>
              </a:spcBef>
              <a:buClrTx/>
              <a:buFontTx/>
              <a:buNone/>
            </a:pP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	          out = data + 1 + cin;  // </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加</a:t>
            </a: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1</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计数</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end</a:t>
            </a:r>
          </a:p>
        </p:txBody>
      </p:sp>
      <p:sp>
        <p:nvSpPr>
          <p:cNvPr id="7" name="Text Box 4"/>
          <p:cNvSpPr txBox="1">
            <a:spLocks noChangeArrowheads="1"/>
          </p:cNvSpPr>
          <p:nvPr/>
        </p:nvSpPr>
        <p:spPr bwMode="auto">
          <a:xfrm>
            <a:off x="4000500" y="862013"/>
            <a:ext cx="18288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a:r>
              <a:rPr lang="zh-CN" altLang="zh-CN" sz="2000">
                <a:solidFill>
                  <a:srgbClr val="000000"/>
                </a:solidFill>
                <a:latin typeface="宋体" panose="02010600030101010101" pitchFamily="2" charset="-122"/>
              </a:rPr>
              <a:t>结构说明语句</a:t>
            </a:r>
            <a:endParaRPr lang="zh-CN" altLang="en-US" sz="2000">
              <a:solidFill>
                <a:srgbClr val="000000"/>
              </a:solidFill>
              <a:latin typeface="宋体" panose="02010600030101010101" pitchFamily="2" charset="-122"/>
            </a:endParaRPr>
          </a:p>
        </p:txBody>
      </p:sp>
      <p:sp>
        <p:nvSpPr>
          <p:cNvPr id="8" name="AutoShape 5"/>
          <p:cNvSpPr>
            <a:spLocks noChangeArrowheads="1"/>
          </p:cNvSpPr>
          <p:nvPr/>
        </p:nvSpPr>
        <p:spPr bwMode="auto">
          <a:xfrm>
            <a:off x="500063" y="3643313"/>
            <a:ext cx="8047037" cy="3214687"/>
          </a:xfrm>
          <a:prstGeom prst="horizontalScroll">
            <a:avLst>
              <a:gd name="adj" fmla="val 12500"/>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280988" marR="0" lvl="0" indent="-28098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1</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块语句</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常用于描述时序逻辑，也可描述组合逻辑。</a:t>
            </a:r>
          </a:p>
          <a:p>
            <a:pPr marL="280988" marR="0" lvl="0" indent="-28098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2</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可用多种手段来表达逻辑关系，如用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if-else</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语句或</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case</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a:t>
            </a:r>
          </a:p>
          <a:p>
            <a:pPr marL="280988" marR="0" lvl="0" indent="-28098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3</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块语句与</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assign</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语句是并发执行的， </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assign</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语句一定要放在</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块语句之外！</a:t>
            </a:r>
            <a:endPar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endParaRPr>
          </a:p>
        </p:txBody>
      </p:sp>
    </p:spTree>
    <p:extLst>
      <p:ext uri="{BB962C8B-B14F-4D97-AF65-F5344CB8AC3E}">
        <p14:creationId xmlns:p14="http://schemas.microsoft.com/office/powerpoint/2010/main" val="12432023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5" name="Rectangle 3"/>
          <p:cNvSpPr txBox="1">
            <a:spLocks noChangeArrowheads="1"/>
          </p:cNvSpPr>
          <p:nvPr/>
        </p:nvSpPr>
        <p:spPr bwMode="auto">
          <a:xfrm>
            <a:off x="582613" y="550863"/>
            <a:ext cx="856138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05000"/>
              </a:lnSpc>
              <a:spcBef>
                <a:spcPct val="0"/>
              </a:spcBef>
              <a:buClr>
                <a:srgbClr val="FF0066"/>
              </a:buClr>
              <a:buFont typeface="Wingdings" panose="05000000000000000000" pitchFamily="2" charset="2"/>
              <a:buChar char="v"/>
            </a:pPr>
            <a:r>
              <a:rPr lang="zh-CN" altLang="zh-CN" kern="0">
                <a:solidFill>
                  <a:srgbClr val="990000"/>
                </a:solidFill>
                <a:latin typeface="华文新魏" panose="02010800040101010101" pitchFamily="2" charset="-122"/>
                <a:ea typeface="华文新魏" panose="02010800040101010101" pitchFamily="2" charset="-122"/>
              </a:rPr>
              <a:t>Verilog </a:t>
            </a:r>
            <a:r>
              <a:rPr lang="en-US" altLang="zh-CN" kern="0">
                <a:solidFill>
                  <a:srgbClr val="990000"/>
                </a:solidFill>
                <a:latin typeface="华文新魏" panose="02010800040101010101" pitchFamily="2" charset="-122"/>
                <a:ea typeface="华文新魏" panose="02010800040101010101" pitchFamily="2" charset="-122"/>
              </a:rPr>
              <a:t>HDL</a:t>
            </a:r>
            <a:r>
              <a:rPr lang="zh-CN" altLang="zh-CN" kern="0">
                <a:solidFill>
                  <a:srgbClr val="990000"/>
                </a:solidFill>
                <a:latin typeface="华文新魏" panose="02010800040101010101" pitchFamily="2" charset="-122"/>
                <a:ea typeface="华文新魏" panose="02010800040101010101" pitchFamily="2" charset="-122"/>
              </a:rPr>
              <a:t>模块的模板（仅考虑用于逻辑综合的部分）</a:t>
            </a:r>
            <a:endParaRPr lang="zh-CN" altLang="en-US" kern="0" dirty="0">
              <a:solidFill>
                <a:srgbClr val="990000"/>
              </a:solidFill>
              <a:latin typeface="华文新魏" panose="02010800040101010101" pitchFamily="2" charset="-122"/>
              <a:ea typeface="华文新魏" panose="02010800040101010101" pitchFamily="2" charset="-122"/>
            </a:endParaRPr>
          </a:p>
        </p:txBody>
      </p:sp>
      <p:sp>
        <p:nvSpPr>
          <p:cNvPr id="6" name="Rectangle 13" descr="75%"/>
          <p:cNvSpPr>
            <a:spLocks noChangeArrowheads="1"/>
          </p:cNvSpPr>
          <p:nvPr/>
        </p:nvSpPr>
        <p:spPr bwMode="auto">
          <a:xfrm>
            <a:off x="1108075" y="1104900"/>
            <a:ext cx="7164388" cy="5753100"/>
          </a:xfrm>
          <a:prstGeom prst="rect">
            <a:avLst/>
          </a:prstGeom>
          <a:pattFill prst="pct75">
            <a:fgClr>
              <a:srgbClr val="FFCCFF"/>
            </a:fgClr>
            <a:bgClr>
              <a:srgbClr val="FFFFFF"/>
            </a:bgClr>
          </a:patt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module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顶层模块名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 (&lt;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输入输出端口列表</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output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输出端口列表；</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input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输入端口列表</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1</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）使用</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assign</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语句定义逻辑功能</a:t>
            </a:r>
            <a:endParaRPr kumimoji="0" lang="zh-CN"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wire 结果信号名；</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assign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结果信号名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表达式 ；  </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2</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）使用</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always</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块定义逻辑功能</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always @(&lt;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敏感信号表达式</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begin</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过程赋值语句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//if</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case</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while,repeat,for</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循环语句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task,function</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调用</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end</a:t>
            </a:r>
          </a:p>
        </p:txBody>
      </p:sp>
    </p:spTree>
    <p:extLst>
      <p:ext uri="{BB962C8B-B14F-4D97-AF65-F5344CB8AC3E}">
        <p14:creationId xmlns:p14="http://schemas.microsoft.com/office/powerpoint/2010/main" val="11616885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5" name="Rectangle 13" descr="75%"/>
          <p:cNvSpPr>
            <a:spLocks noChangeArrowheads="1"/>
          </p:cNvSpPr>
          <p:nvPr/>
        </p:nvSpPr>
        <p:spPr bwMode="auto">
          <a:xfrm>
            <a:off x="341313" y="1444625"/>
            <a:ext cx="8335962" cy="2441575"/>
          </a:xfrm>
          <a:prstGeom prst="rect">
            <a:avLst/>
          </a:prstGeom>
          <a:pattFill prst="pct75">
            <a:fgClr>
              <a:srgbClr val="FFCCFF"/>
            </a:fgClr>
            <a:bgClr>
              <a:srgbClr val="FFFFFF"/>
            </a:bgClr>
          </a:patt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）元件例化</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&lt; </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module</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_name</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&lt; instance_name</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(&lt;port_list&gt;);        //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模块元件例化</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&lt;gate_type_keyword&gt; &lt; instance_name</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(&lt;port_list&gt;); //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门元件例化</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endmodule</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 name="AutoShape 15"/>
          <p:cNvSpPr>
            <a:spLocks noChangeArrowheads="1"/>
          </p:cNvSpPr>
          <p:nvPr/>
        </p:nvSpPr>
        <p:spPr bwMode="auto">
          <a:xfrm>
            <a:off x="4232275" y="3543300"/>
            <a:ext cx="1600200" cy="642938"/>
          </a:xfrm>
          <a:prstGeom prst="wedgeRoundRectCallout">
            <a:avLst>
              <a:gd name="adj1" fmla="val -68454"/>
              <a:gd name="adj2" fmla="val -121356"/>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例化元件名</a:t>
            </a:r>
            <a:r>
              <a:rPr kumimoji="0" lang="zh-CN"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也可以省略！</a:t>
            </a:r>
            <a:endPar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200913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数据类型</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965056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6" name="Rectangle 3"/>
          <p:cNvSpPr txBox="1">
            <a:spLocks noChangeArrowheads="1"/>
          </p:cNvSpPr>
          <p:nvPr/>
        </p:nvSpPr>
        <p:spPr bwMode="auto">
          <a:xfrm>
            <a:off x="392113" y="1014413"/>
            <a:ext cx="8751887"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kern="0">
                <a:solidFill>
                  <a:srgbClr val="FF0000"/>
                </a:solidFill>
                <a:latin typeface="宋体" panose="02010600030101010101" pitchFamily="2" charset="-122"/>
              </a:rPr>
              <a:t>一、数据类型</a:t>
            </a:r>
          </a:p>
          <a:p>
            <a:pPr algn="just">
              <a:lnSpc>
                <a:spcPct val="110000"/>
              </a:lnSpc>
              <a:spcBef>
                <a:spcPct val="0"/>
              </a:spcBef>
            </a:pPr>
            <a:r>
              <a:rPr kumimoji="0" lang="zh-CN" altLang="zh-CN" kern="0">
                <a:latin typeface="华文新魏" panose="02010800040101010101" pitchFamily="2" charset="-122"/>
                <a:ea typeface="华文新魏" panose="02010800040101010101" pitchFamily="2" charset="-122"/>
              </a:rPr>
              <a:t>数据类型是用来表示数字电路中的数据存储和传送单元。</a:t>
            </a:r>
            <a:endParaRPr kumimoji="0" lang="zh-CN" altLang="en-US" kern="0">
              <a:latin typeface="宋体" panose="02010600030101010101" pitchFamily="2" charset="-122"/>
            </a:endParaRPr>
          </a:p>
          <a:p>
            <a:pPr algn="just">
              <a:lnSpc>
                <a:spcPct val="110000"/>
              </a:lnSpc>
              <a:spcBef>
                <a:spcPct val="0"/>
              </a:spcBef>
            </a:pPr>
            <a:r>
              <a:rPr kumimoji="0" lang="zh-CN" altLang="zh-CN" kern="0">
                <a:latin typeface="宋体" panose="02010600030101010101" pitchFamily="2" charset="-122"/>
              </a:rPr>
              <a:t>Verilog </a:t>
            </a:r>
            <a:r>
              <a:rPr kumimoji="0" lang="en-US" altLang="zh-CN" kern="0">
                <a:latin typeface="宋体" panose="02010600030101010101" pitchFamily="2" charset="-122"/>
              </a:rPr>
              <a:t>HDL</a:t>
            </a:r>
            <a:r>
              <a:rPr kumimoji="0" lang="zh-CN" altLang="zh-CN" kern="0">
                <a:latin typeface="宋体" panose="02010600030101010101" pitchFamily="2" charset="-122"/>
              </a:rPr>
              <a:t>中共有</a:t>
            </a:r>
            <a:r>
              <a:rPr kumimoji="0" lang="en-US" altLang="zh-CN" kern="0">
                <a:solidFill>
                  <a:srgbClr val="FF0066"/>
                </a:solidFill>
                <a:latin typeface="Times New Roman" panose="02020603050405020304" pitchFamily="18" charset="0"/>
              </a:rPr>
              <a:t>19</a:t>
            </a:r>
            <a:r>
              <a:rPr kumimoji="0" lang="zh-CN" altLang="zh-CN" kern="0">
                <a:latin typeface="宋体" panose="02010600030101010101" pitchFamily="2" charset="-122"/>
              </a:rPr>
              <a:t>种数据类型；</a:t>
            </a:r>
            <a:endParaRPr kumimoji="0" lang="zh-CN" altLang="en-US" kern="0">
              <a:latin typeface="宋体" panose="02010600030101010101" pitchFamily="2" charset="-122"/>
            </a:endParaRPr>
          </a:p>
          <a:p>
            <a:pPr algn="just">
              <a:lnSpc>
                <a:spcPct val="110000"/>
              </a:lnSpc>
              <a:spcBef>
                <a:spcPct val="0"/>
              </a:spcBef>
            </a:pPr>
            <a:r>
              <a:rPr kumimoji="0" lang="zh-CN" altLang="en-US" kern="0">
                <a:latin typeface="宋体" panose="02010600030101010101" pitchFamily="2" charset="-122"/>
              </a:rPr>
              <a:t>其中</a:t>
            </a:r>
            <a:r>
              <a:rPr kumimoji="0" lang="en-US" altLang="zh-CN" kern="0">
                <a:solidFill>
                  <a:srgbClr val="FF0066"/>
                </a:solidFill>
                <a:latin typeface="Times New Roman" panose="02020603050405020304" pitchFamily="18" charset="0"/>
              </a:rPr>
              <a:t>4</a:t>
            </a:r>
            <a:r>
              <a:rPr kumimoji="0" lang="zh-CN" altLang="en-US" kern="0">
                <a:latin typeface="宋体" panose="02010600030101010101" pitchFamily="2" charset="-122"/>
              </a:rPr>
              <a:t>个最基本的数据类型为：</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integer</a:t>
            </a:r>
            <a:r>
              <a:rPr kumimoji="0" lang="zh-CN" altLang="en-US" b="0" kern="0">
                <a:latin typeface="方正姚体" panose="02010601030101010101" pitchFamily="2" charset="-122"/>
                <a:ea typeface="方正姚体" panose="02010601030101010101" pitchFamily="2" charset="-122"/>
              </a:rPr>
              <a:t>型</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parameter</a:t>
            </a:r>
            <a:r>
              <a:rPr kumimoji="0" lang="zh-CN" altLang="en-US" b="0" kern="0">
                <a:latin typeface="方正姚体" panose="02010601030101010101" pitchFamily="2" charset="-122"/>
                <a:ea typeface="方正姚体" panose="02010601030101010101" pitchFamily="2" charset="-122"/>
              </a:rPr>
              <a:t>型</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reg</a:t>
            </a:r>
            <a:r>
              <a:rPr kumimoji="0" lang="zh-CN" altLang="en-US" b="0" kern="0">
                <a:latin typeface="方正姚体" panose="02010601030101010101" pitchFamily="2" charset="-122"/>
                <a:ea typeface="方正姚体" panose="02010601030101010101" pitchFamily="2" charset="-122"/>
              </a:rPr>
              <a:t>型</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wire</a:t>
            </a:r>
            <a:r>
              <a:rPr kumimoji="0" lang="zh-CN" altLang="en-US" b="0" kern="0">
                <a:latin typeface="方正姚体" panose="02010601030101010101" pitchFamily="2" charset="-122"/>
                <a:ea typeface="方正姚体" panose="02010601030101010101" pitchFamily="2" charset="-122"/>
              </a:rPr>
              <a:t>型</a:t>
            </a:r>
          </a:p>
          <a:p>
            <a:pPr eaLnBrk="1" hangingPunct="1">
              <a:buFont typeface="Wingdings" panose="05000000000000000000" pitchFamily="2" charset="2"/>
              <a:buNone/>
            </a:pPr>
            <a:r>
              <a:rPr kumimoji="0" lang="zh-CN" altLang="en-US" sz="1400" kern="0">
                <a:latin typeface="宋体" panose="02010600030101010101" pitchFamily="2" charset="-122"/>
              </a:rPr>
              <a:t>	</a:t>
            </a:r>
          </a:p>
        </p:txBody>
      </p:sp>
      <p:sp>
        <p:nvSpPr>
          <p:cNvPr id="7" name="Text Box 4"/>
          <p:cNvSpPr txBox="1">
            <a:spLocks noChangeArrowheads="1"/>
          </p:cNvSpPr>
          <p:nvPr/>
        </p:nvSpPr>
        <p:spPr bwMode="auto">
          <a:xfrm>
            <a:off x="5508104" y="2216727"/>
            <a:ext cx="3036888" cy="2722540"/>
          </a:xfrm>
          <a:prstGeom prst="rect">
            <a:avLst/>
          </a:prstGeom>
          <a:solidFill>
            <a:srgbClr val="99CCFF"/>
          </a:solidFill>
          <a:ln w="9525">
            <a:noFill/>
            <a:miter lim="800000"/>
            <a:headEnd/>
            <a:tailEnd/>
          </a:ln>
          <a:effectLst>
            <a:outerShdw dist="107763" dir="2700000" algn="ctr" rotWithShape="0">
              <a:srgbClr val="1C1C1C"/>
            </a:outerShdw>
          </a:effectLst>
        </p:spPr>
        <p:txBody>
          <a:bodyPr anchor="b">
            <a:spAutoFit/>
          </a:bodyPr>
          <a:lstStyle/>
          <a:p>
            <a:pPr marL="280988" marR="0" lvl="0" indent="-280988" algn="just" defTabSz="914400" eaLnBrk="1" fontAlgn="auto" latinLnBrk="0" hangingPunct="1">
              <a:lnSpc>
                <a:spcPct val="105000"/>
              </a:lnSpc>
              <a:spcBef>
                <a:spcPts val="0"/>
              </a:spcBef>
              <a:spcAft>
                <a:spcPts val="0"/>
              </a:spcAft>
              <a:buClr>
                <a:srgbClr val="3333FF"/>
              </a:buClr>
              <a:buSzTx/>
              <a:buFont typeface="Wingdings" pitchFamily="2" charset="2"/>
              <a:buChar char="§"/>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rPr>
              <a:t>其它数据类：</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large</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medium</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 </a:t>
            </a:r>
            <a:r>
              <a:rPr kumimoji="0" lang="en-US" altLang="zh-CN" sz="20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scalared</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 </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small</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time</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tri</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tri0</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tri1</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triand</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trior</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trireg</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vectored</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wand</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wor</a:t>
            </a:r>
            <a:r>
              <a:rPr kumimoji="0" lang="zh-CN" altLang="en-US" sz="20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型等</a:t>
            </a:r>
          </a:p>
        </p:txBody>
      </p:sp>
      <p:sp>
        <p:nvSpPr>
          <p:cNvPr id="8" name="Rectangle 5"/>
          <p:cNvSpPr>
            <a:spLocks noChangeArrowheads="1"/>
          </p:cNvSpPr>
          <p:nvPr/>
        </p:nvSpPr>
        <p:spPr bwMode="auto">
          <a:xfrm>
            <a:off x="328613" y="4686300"/>
            <a:ext cx="8001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3333FF"/>
              </a:buClr>
              <a:buFont typeface="Wingdings" panose="05000000000000000000" pitchFamily="2" charset="2"/>
              <a:buNone/>
            </a:pPr>
            <a:r>
              <a:rPr kumimoji="1" lang="zh-CN" altLang="en-US" sz="2400">
                <a:solidFill>
                  <a:srgbClr val="FF0000"/>
                </a:solidFill>
                <a:latin typeface="宋体" panose="02010600030101010101" pitchFamily="2" charset="-122"/>
              </a:rPr>
              <a:t>二、常量</a:t>
            </a:r>
          </a:p>
          <a:p>
            <a:pPr algn="just">
              <a:lnSpc>
                <a:spcPct val="110000"/>
              </a:lnSpc>
              <a:buClr>
                <a:srgbClr val="3333FF"/>
              </a:buClr>
              <a:buFont typeface="Wingdings" panose="05000000000000000000" pitchFamily="2" charset="2"/>
              <a:buChar char="§"/>
            </a:pPr>
            <a:r>
              <a:rPr lang="zh-CN" altLang="zh-CN" sz="2400">
                <a:solidFill>
                  <a:srgbClr val="000000"/>
                </a:solidFill>
                <a:latin typeface="华文新魏" panose="02010800040101010101" pitchFamily="2" charset="-122"/>
                <a:ea typeface="华文新魏" panose="02010800040101010101" pitchFamily="2" charset="-122"/>
              </a:rPr>
              <a:t>在程序运行过程中，其值不能被改变的量，称为</a:t>
            </a:r>
            <a:r>
              <a:rPr kumimoji="1" lang="zh-CN" altLang="zh-CN" sz="2400">
                <a:solidFill>
                  <a:srgbClr val="FF0066"/>
                </a:solidFill>
                <a:latin typeface="华文新魏" panose="02010800040101010101" pitchFamily="2" charset="-122"/>
                <a:ea typeface="华文新魏" panose="02010800040101010101" pitchFamily="2" charset="-122"/>
              </a:rPr>
              <a:t>常量</a:t>
            </a:r>
            <a:r>
              <a:rPr lang="zh-CN" altLang="zh-CN" sz="2400">
                <a:solidFill>
                  <a:srgbClr val="000000"/>
                </a:solidFill>
                <a:latin typeface="华文新魏" panose="02010800040101010101" pitchFamily="2" charset="-122"/>
                <a:ea typeface="华文新魏" panose="02010800040101010101" pitchFamily="2" charset="-122"/>
              </a:rPr>
              <a:t>。</a:t>
            </a:r>
            <a:endParaRPr lang="zh-CN" altLang="en-US" sz="2400">
              <a:solidFill>
                <a:srgbClr val="000000"/>
              </a:solidFill>
              <a:latin typeface="华文新魏" panose="02010800040101010101" pitchFamily="2" charset="-122"/>
              <a:ea typeface="华文新魏" panose="02010800040101010101" pitchFamily="2" charset="-122"/>
            </a:endParaRP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数字</a:t>
            </a:r>
            <a:r>
              <a:rPr lang="zh-CN" altLang="en-US" sz="2400" b="0">
                <a:solidFill>
                  <a:srgbClr val="000000"/>
                </a:solidFill>
                <a:latin typeface="方正姚体" panose="02010601030101010101" pitchFamily="2" charset="-122"/>
                <a:ea typeface="方正姚体" panose="02010601030101010101" pitchFamily="2" charset="-122"/>
              </a:rPr>
              <a:t>（包括整数，</a:t>
            </a:r>
            <a:r>
              <a:rPr lang="en-US" altLang="zh-CN" sz="2400" b="0">
                <a:solidFill>
                  <a:srgbClr val="000000"/>
                </a:solidFill>
                <a:latin typeface="方正姚体" panose="02010601030101010101" pitchFamily="2" charset="-122"/>
                <a:ea typeface="方正姚体" panose="02010601030101010101" pitchFamily="2" charset="-122"/>
              </a:rPr>
              <a:t>x</a:t>
            </a:r>
            <a:r>
              <a:rPr lang="zh-CN" altLang="en-US" sz="2400" b="0">
                <a:solidFill>
                  <a:srgbClr val="000000"/>
                </a:solidFill>
                <a:latin typeface="方正姚体" panose="02010601030101010101" pitchFamily="2" charset="-122"/>
                <a:ea typeface="方正姚体" panose="02010601030101010101" pitchFamily="2" charset="-122"/>
              </a:rPr>
              <a:t>和</a:t>
            </a:r>
            <a:r>
              <a:rPr lang="en-US" altLang="zh-CN" sz="2400" b="0">
                <a:solidFill>
                  <a:srgbClr val="000000"/>
                </a:solidFill>
                <a:latin typeface="方正姚体" panose="02010601030101010101" pitchFamily="2" charset="-122"/>
                <a:ea typeface="方正姚体" panose="02010601030101010101" pitchFamily="2" charset="-122"/>
              </a:rPr>
              <a:t>z</a:t>
            </a:r>
            <a:r>
              <a:rPr lang="zh-CN" altLang="en-US" sz="2400" b="0">
                <a:solidFill>
                  <a:srgbClr val="000000"/>
                </a:solidFill>
                <a:latin typeface="方正姚体" panose="02010601030101010101" pitchFamily="2" charset="-122"/>
                <a:ea typeface="方正姚体" panose="02010601030101010101" pitchFamily="2" charset="-122"/>
              </a:rPr>
              <a:t>值，负数）</a:t>
            </a:r>
          </a:p>
          <a:p>
            <a:pPr lvl="1" algn="just">
              <a:lnSpc>
                <a:spcPct val="110000"/>
              </a:lnSpc>
              <a:buClr>
                <a:srgbClr val="FF0000"/>
              </a:buClr>
              <a:buSzPct val="80000"/>
              <a:buFont typeface="Wingdings" panose="05000000000000000000" pitchFamily="2" charset="2"/>
              <a:buChar char="Ø"/>
            </a:pPr>
            <a:r>
              <a:rPr lang="en-US" altLang="zh-CN" sz="2400">
                <a:solidFill>
                  <a:srgbClr val="000000"/>
                </a:solidFill>
                <a:latin typeface="方正姚体" panose="02010601030101010101" pitchFamily="2" charset="-122"/>
                <a:ea typeface="方正姚体" panose="02010601030101010101" pitchFamily="2" charset="-122"/>
              </a:rPr>
              <a:t>parameter</a:t>
            </a:r>
            <a:r>
              <a:rPr lang="zh-CN" altLang="en-US" sz="2400">
                <a:solidFill>
                  <a:srgbClr val="000000"/>
                </a:solidFill>
                <a:latin typeface="方正姚体" panose="02010601030101010101" pitchFamily="2" charset="-122"/>
                <a:ea typeface="方正姚体" panose="02010601030101010101" pitchFamily="2" charset="-122"/>
              </a:rPr>
              <a:t>常量</a:t>
            </a:r>
            <a:r>
              <a:rPr lang="zh-CN" altLang="en-US" sz="2400" b="0">
                <a:solidFill>
                  <a:srgbClr val="000000"/>
                </a:solidFill>
                <a:latin typeface="方正姚体" panose="02010601030101010101" pitchFamily="2" charset="-122"/>
                <a:ea typeface="方正姚体" panose="02010601030101010101" pitchFamily="2" charset="-122"/>
              </a:rPr>
              <a:t>（或称符号常量）</a:t>
            </a:r>
            <a:endParaRPr lang="zh-CN" altLang="en-US" sz="2400">
              <a:solidFill>
                <a:srgbClr val="000000"/>
              </a:solidFill>
              <a:latin typeface="宋体" panose="02010600030101010101" pitchFamily="2" charset="-122"/>
            </a:endParaRPr>
          </a:p>
        </p:txBody>
      </p:sp>
    </p:spTree>
    <p:extLst>
      <p:ext uri="{BB962C8B-B14F-4D97-AF65-F5344CB8AC3E}">
        <p14:creationId xmlns:p14="http://schemas.microsoft.com/office/powerpoint/2010/main" val="34740242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2747963" y="2959100"/>
            <a:ext cx="3411537" cy="468313"/>
          </a:xfrm>
          <a:prstGeom prst="rect">
            <a:avLst/>
          </a:prstGeom>
          <a:solidFill>
            <a:srgbClr val="E7BB01">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05000"/>
              </a:lnSpc>
              <a:spcBef>
                <a:spcPct val="0"/>
              </a:spcBef>
              <a:spcAft>
                <a:spcPct val="0"/>
              </a:spcAft>
              <a:buClr>
                <a:srgbClr val="3333FF"/>
              </a:buClr>
              <a:buSzTx/>
              <a:buFont typeface="Wingdings" panose="05000000000000000000" pitchFamily="2" charset="2"/>
              <a:buChar char="§"/>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整常数的</a:t>
            </a:r>
            <a:r>
              <a:rPr kumimoji="0" lang="en-US" altLang="zh-CN" sz="2000" b="1" i="0" u="none" strike="noStrike" kern="0" cap="none" spc="0" normalizeH="0" baseline="0" noProof="0">
                <a:ln>
                  <a:noFill/>
                </a:ln>
                <a:solidFill>
                  <a:srgbClr val="FF0066"/>
                </a:solidFill>
                <a:effectLst/>
                <a:uLnTx/>
                <a:uFillTx/>
                <a:latin typeface="Times New Roman" pitchFamily="18" charset="0"/>
                <a:ea typeface="华文楷体" pitchFamily="2" charset="-122"/>
                <a:cs typeface="+mn-cs"/>
              </a:rPr>
              <a:t>3</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种表达方式：</a:t>
            </a:r>
            <a:endParaRPr kumimoji="0" lang="zh-CN" altLang="en-US" sz="2000" b="1" i="0" u="none" strike="noStrike" kern="0" cap="none" spc="0" normalizeH="0" baseline="0" noProof="0" dirty="0">
              <a:ln>
                <a:noFill/>
              </a:ln>
              <a:solidFill>
                <a:srgbClr val="000000"/>
              </a:solidFill>
              <a:effectLst/>
              <a:uLnTx/>
              <a:uFillTx/>
              <a:latin typeface="宋体" pitchFamily="2" charset="-122"/>
              <a:ea typeface="华文楷体" pitchFamily="2" charset="-122"/>
              <a:cs typeface="+mn-cs"/>
            </a:endParaRPr>
          </a:p>
        </p:txBody>
      </p:sp>
      <p:graphicFrame>
        <p:nvGraphicFramePr>
          <p:cNvPr id="8" name="Group 65"/>
          <p:cNvGraphicFramePr>
            <a:graphicFrameLocks noGrp="1"/>
          </p:cNvGraphicFramePr>
          <p:nvPr/>
        </p:nvGraphicFramePr>
        <p:xfrm>
          <a:off x="279400" y="3384550"/>
          <a:ext cx="8864600" cy="3002194"/>
        </p:xfrm>
        <a:graphic>
          <a:graphicData uri="http://schemas.openxmlformats.org/drawingml/2006/table">
            <a:tbl>
              <a:tblPr/>
              <a:tblGrid>
                <a:gridCol w="3417248">
                  <a:extLst>
                    <a:ext uri="{9D8B030D-6E8A-4147-A177-3AD203B41FA5}">
                      <a16:colId xmlns:a16="http://schemas.microsoft.com/office/drawing/2014/main" val="20000"/>
                    </a:ext>
                  </a:extLst>
                </a:gridCol>
                <a:gridCol w="3377252">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tblGrid>
              <a:tr h="533344">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zh-CN" altLang="en-US" sz="2400" b="1" i="0" u="none" strike="noStrike" cap="none" normalizeH="0" baseline="0" dirty="0">
                          <a:ln>
                            <a:noFill/>
                          </a:ln>
                          <a:solidFill>
                            <a:schemeClr val="tx1"/>
                          </a:solidFill>
                          <a:effectLst/>
                          <a:latin typeface="宋体" pitchFamily="2" charset="-122"/>
                          <a:ea typeface="宋体" pitchFamily="2" charset="-122"/>
                        </a:rPr>
                        <a:t>表 达 方 式</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说  明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举  例</a:t>
                      </a: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9050"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82287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CC0066"/>
                          </a:solidFill>
                          <a:effectLst/>
                          <a:latin typeface="宋体" pitchFamily="2" charset="-122"/>
                          <a:ea typeface="宋体" pitchFamily="2" charset="-122"/>
                        </a:rPr>
                        <a:t>&lt;</a:t>
                      </a:r>
                      <a:r>
                        <a:rPr kumimoji="0" lang="zh-CN" altLang="en-US" sz="2400" b="1" i="0" u="none" strike="noStrike" cap="none" normalizeH="0" baseline="0" dirty="0">
                          <a:ln>
                            <a:noFill/>
                          </a:ln>
                          <a:solidFill>
                            <a:srgbClr val="CC0066"/>
                          </a:solidFill>
                          <a:effectLst/>
                          <a:latin typeface="宋体" pitchFamily="2" charset="-122"/>
                          <a:ea typeface="宋体" pitchFamily="2" charset="-122"/>
                        </a:rPr>
                        <a:t>位宽</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&gt; </a:t>
                      </a:r>
                      <a:r>
                        <a:rPr kumimoji="1" lang="en-US" altLang="zh-CN" sz="2400" b="1" i="0" u="none" strike="noStrike" cap="none" normalizeH="0" baseline="0" dirty="0">
                          <a:ln>
                            <a:noFill/>
                          </a:ln>
                          <a:solidFill>
                            <a:srgbClr val="CC0066"/>
                          </a:solidFill>
                          <a:effectLst/>
                          <a:latin typeface="Times New Roman"/>
                          <a:ea typeface="宋体" pitchFamily="2" charset="-122"/>
                        </a:rPr>
                        <a:t>’</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&lt;</a:t>
                      </a:r>
                      <a:r>
                        <a:rPr kumimoji="0" lang="zh-CN" altLang="en-US" sz="2400" b="1" i="0" u="none" strike="noStrike" cap="none" normalizeH="0" baseline="0" dirty="0">
                          <a:ln>
                            <a:noFill/>
                          </a:ln>
                          <a:solidFill>
                            <a:srgbClr val="CC0066"/>
                          </a:solidFill>
                          <a:effectLst/>
                          <a:latin typeface="宋体" pitchFamily="2" charset="-122"/>
                          <a:ea typeface="宋体" pitchFamily="2" charset="-122"/>
                        </a:rPr>
                        <a:t>进制</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&gt; &lt;</a:t>
                      </a:r>
                      <a:r>
                        <a:rPr kumimoji="0" lang="zh-CN" altLang="en-US" sz="2400" b="1" i="0" u="none" strike="noStrike" cap="none" normalizeH="0" baseline="0" dirty="0">
                          <a:ln>
                            <a:noFill/>
                          </a:ln>
                          <a:solidFill>
                            <a:srgbClr val="CC0066"/>
                          </a:solidFill>
                          <a:effectLst/>
                          <a:latin typeface="宋体" pitchFamily="2" charset="-122"/>
                          <a:ea typeface="宋体" pitchFamily="2" charset="-122"/>
                        </a:rPr>
                        <a:t>数字</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&gt;</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完整的表达方式</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8’b11000101</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或</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8 ’</a:t>
                      </a: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hc5</a:t>
                      </a:r>
                      <a:endParaRPr kumimoji="1"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AEFD1">
                        <a:lumMod val="90000"/>
                      </a:srgbClr>
                    </a:solidFill>
                  </a:tcPr>
                </a:tc>
                <a:extLst>
                  <a:ext uri="{0D108BD9-81ED-4DB2-BD59-A6C34878D82A}">
                    <a16:rowId xmlns:a16="http://schemas.microsoft.com/office/drawing/2014/main" val="10001"/>
                  </a:ext>
                </a:extLst>
              </a:tr>
              <a:tr h="82287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宋体" pitchFamily="2" charset="-122"/>
                          <a:ea typeface="宋体" pitchFamily="2" charset="-122"/>
                        </a:rPr>
                        <a:t>&lt;</a:t>
                      </a:r>
                      <a:r>
                        <a:rPr kumimoji="0" lang="zh-CN" altLang="en-US" sz="2400" b="1" i="0" u="none" strike="noStrike" cap="none" normalizeH="0" baseline="0" dirty="0">
                          <a:ln>
                            <a:noFill/>
                          </a:ln>
                          <a:solidFill>
                            <a:schemeClr val="tx1"/>
                          </a:solidFill>
                          <a:effectLst/>
                          <a:latin typeface="宋体" pitchFamily="2" charset="-122"/>
                          <a:ea typeface="宋体" pitchFamily="2" charset="-122"/>
                        </a:rPr>
                        <a:t>进制</a:t>
                      </a:r>
                      <a:r>
                        <a:rPr kumimoji="0" lang="en-US" altLang="zh-CN" sz="2400" b="1" i="0" u="none" strike="noStrike" cap="none" normalizeH="0" baseline="0" dirty="0">
                          <a:ln>
                            <a:noFill/>
                          </a:ln>
                          <a:solidFill>
                            <a:schemeClr val="tx1"/>
                          </a:solidFill>
                          <a:effectLst/>
                          <a:latin typeface="宋体" pitchFamily="2" charset="-122"/>
                          <a:ea typeface="宋体" pitchFamily="2" charset="-122"/>
                        </a:rPr>
                        <a:t>&gt; &lt;</a:t>
                      </a:r>
                      <a:r>
                        <a:rPr kumimoji="0" lang="zh-CN" altLang="en-US" sz="2400" b="1" i="0" u="none" strike="noStrike" cap="none" normalizeH="0" baseline="0" dirty="0">
                          <a:ln>
                            <a:noFill/>
                          </a:ln>
                          <a:solidFill>
                            <a:schemeClr val="tx1"/>
                          </a:solidFill>
                          <a:effectLst/>
                          <a:latin typeface="宋体" pitchFamily="2" charset="-122"/>
                          <a:ea typeface="宋体" pitchFamily="2" charset="-122"/>
                        </a:rPr>
                        <a:t>数字</a:t>
                      </a:r>
                      <a:r>
                        <a:rPr kumimoji="0" lang="en-US" altLang="zh-CN" sz="2400" b="1" i="0" u="none" strike="noStrike" cap="none" normalizeH="0" baseline="0" dirty="0">
                          <a:ln>
                            <a:noFill/>
                          </a:ln>
                          <a:solidFill>
                            <a:schemeClr val="tx1"/>
                          </a:solidFill>
                          <a:effectLst/>
                          <a:latin typeface="宋体" pitchFamily="2" charset="-122"/>
                          <a:ea typeface="宋体" pitchFamily="2" charset="-122"/>
                        </a:rPr>
                        <a:t>&gt;</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缺省位宽，则由机器系统决定，至少</a:t>
                      </a:r>
                      <a:r>
                        <a:rPr kumimoji="1" lang="en-US" altLang="zh-CN" sz="2400" b="1" i="0" u="none" strike="noStrike" cap="none" normalizeH="0" baseline="0" dirty="0">
                          <a:ln>
                            <a:noFill/>
                          </a:ln>
                          <a:solidFill>
                            <a:schemeClr val="tx1"/>
                          </a:solidFill>
                          <a:effectLst/>
                          <a:latin typeface="Tahoma" pitchFamily="34" charset="0"/>
                          <a:ea typeface="宋体" pitchFamily="2" charset="-122"/>
                        </a:rPr>
                        <a:t>32</a:t>
                      </a:r>
                      <a:r>
                        <a:rPr kumimoji="1" lang="zh-CN" altLang="en-US" sz="2400" b="1" i="0" u="none" strike="noStrike" cap="none" normalizeH="0" baseline="0" dirty="0">
                          <a:ln>
                            <a:noFill/>
                          </a:ln>
                          <a:solidFill>
                            <a:schemeClr val="tx1"/>
                          </a:solidFill>
                          <a:effectLst/>
                          <a:latin typeface="Tahoma" pitchFamily="34" charset="0"/>
                          <a:ea typeface="宋体" pitchFamily="2" charset="-122"/>
                        </a:rPr>
                        <a:t>位</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hc5</a:t>
                      </a:r>
                      <a:endParaRPr kumimoji="1"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AEFD1">
                        <a:lumMod val="90000"/>
                      </a:srgbClr>
                    </a:solidFill>
                  </a:tcPr>
                </a:tc>
                <a:extLst>
                  <a:ext uri="{0D108BD9-81ED-4DB2-BD59-A6C34878D82A}">
                    <a16:rowId xmlns:a16="http://schemas.microsoft.com/office/drawing/2014/main" val="10002"/>
                  </a:ext>
                </a:extLst>
              </a:tr>
              <a:tr h="82287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&lt;</a:t>
                      </a:r>
                      <a:r>
                        <a:rPr kumimoji="0" lang="zh-CN" altLang="en-US" sz="2400" b="1" i="0" u="none" strike="noStrike" cap="none" normalizeH="0" baseline="0">
                          <a:ln>
                            <a:noFill/>
                          </a:ln>
                          <a:solidFill>
                            <a:schemeClr val="tx1"/>
                          </a:solidFill>
                          <a:effectLst/>
                          <a:latin typeface="宋体" pitchFamily="2" charset="-122"/>
                          <a:ea typeface="宋体" pitchFamily="2" charset="-122"/>
                        </a:rPr>
                        <a:t>数字</a:t>
                      </a:r>
                      <a:r>
                        <a:rPr kumimoji="0" lang="en-US" altLang="zh-CN" sz="2400" b="1" i="0" u="none" strike="noStrike" cap="none" normalizeH="0" baseline="0">
                          <a:ln>
                            <a:noFill/>
                          </a:ln>
                          <a:solidFill>
                            <a:schemeClr val="tx1"/>
                          </a:solidFill>
                          <a:effectLst/>
                          <a:latin typeface="宋体" pitchFamily="2" charset="-122"/>
                          <a:ea typeface="宋体" pitchFamily="2" charset="-122"/>
                        </a:rPr>
                        <a:t>&gt;</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缺省进制为十进制，位宽默认为</a:t>
                      </a:r>
                      <a:r>
                        <a:rPr kumimoji="1" lang="en-US" altLang="zh-CN" sz="2400" b="1" i="0" u="none" strike="noStrike" cap="none" normalizeH="0" baseline="0" dirty="0">
                          <a:ln>
                            <a:noFill/>
                          </a:ln>
                          <a:solidFill>
                            <a:schemeClr val="tx1"/>
                          </a:solidFill>
                          <a:effectLst/>
                          <a:latin typeface="Tahoma" pitchFamily="34" charset="0"/>
                          <a:ea typeface="宋体" pitchFamily="2" charset="-122"/>
                        </a:rPr>
                        <a:t>32</a:t>
                      </a:r>
                      <a:r>
                        <a:rPr kumimoji="1" lang="zh-CN" altLang="en-US" sz="2400" b="1" i="0" u="none" strike="noStrike" cap="none" normalizeH="0" baseline="0" dirty="0">
                          <a:ln>
                            <a:noFill/>
                          </a:ln>
                          <a:solidFill>
                            <a:schemeClr val="tx1"/>
                          </a:solidFill>
                          <a:effectLst/>
                          <a:latin typeface="Tahoma" pitchFamily="34" charset="0"/>
                          <a:ea typeface="宋体" pitchFamily="2" charset="-122"/>
                        </a:rPr>
                        <a:t>位</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197</a:t>
                      </a: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F01"/>
                      </a:solidFill>
                      <a:prstDash val="solid"/>
                      <a:round/>
                      <a:headEnd type="none" w="med" len="med"/>
                      <a:tailEnd type="none" w="med" len="med"/>
                    </a:lnB>
                    <a:lnTlToBr>
                      <a:noFill/>
                    </a:lnTlToBr>
                    <a:lnBlToTr>
                      <a:noFill/>
                    </a:lnBlToTr>
                    <a:solidFill>
                      <a:srgbClr val="AAEFD1">
                        <a:lumMod val="90000"/>
                      </a:srgbClr>
                    </a:solidFill>
                  </a:tcPr>
                </a:tc>
                <a:extLst>
                  <a:ext uri="{0D108BD9-81ED-4DB2-BD59-A6C34878D82A}">
                    <a16:rowId xmlns:a16="http://schemas.microsoft.com/office/drawing/2014/main" val="10003"/>
                  </a:ext>
                </a:extLst>
              </a:tr>
            </a:tbl>
          </a:graphicData>
        </a:graphic>
      </p:graphicFrame>
      <p:sp>
        <p:nvSpPr>
          <p:cNvPr id="9" name="Rectangle 26"/>
          <p:cNvSpPr>
            <a:spLocks noChangeArrowheads="1"/>
          </p:cNvSpPr>
          <p:nvPr/>
        </p:nvSpPr>
        <p:spPr bwMode="auto">
          <a:xfrm>
            <a:off x="708025" y="869950"/>
            <a:ext cx="76739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None/>
            </a:pPr>
            <a:r>
              <a:rPr lang="zh-CN" altLang="en-US" sz="2400">
                <a:solidFill>
                  <a:srgbClr val="0000FF"/>
                </a:solidFill>
                <a:latin typeface="华文彩云" panose="02010800040101010101" pitchFamily="2" charset="-122"/>
                <a:ea typeface="华文彩云" panose="02010800040101010101" pitchFamily="2" charset="-122"/>
              </a:rPr>
              <a:t>（</a:t>
            </a:r>
            <a:r>
              <a:rPr lang="en-US" altLang="zh-CN" sz="2400">
                <a:solidFill>
                  <a:srgbClr val="0000FF"/>
                </a:solidFill>
                <a:latin typeface="华文彩云" panose="02010800040101010101" pitchFamily="2" charset="-122"/>
                <a:ea typeface="华文彩云" panose="02010800040101010101" pitchFamily="2" charset="-122"/>
              </a:rPr>
              <a:t>1</a:t>
            </a:r>
            <a:r>
              <a:rPr lang="zh-CN" altLang="en-US" sz="2400">
                <a:solidFill>
                  <a:srgbClr val="0000FF"/>
                </a:solidFill>
                <a:latin typeface="华文彩云" panose="02010800040101010101" pitchFamily="2" charset="-122"/>
                <a:ea typeface="华文彩云" panose="02010800040101010101" pitchFamily="2" charset="-122"/>
              </a:rPr>
              <a:t>）</a:t>
            </a:r>
            <a:r>
              <a:rPr lang="zh-CN" altLang="en-US" sz="2400">
                <a:solidFill>
                  <a:srgbClr val="0000FF"/>
                </a:solidFill>
                <a:latin typeface="宋体" panose="02010600030101010101" pitchFamily="2" charset="-122"/>
              </a:rPr>
              <a:t>整数型常量</a:t>
            </a:r>
            <a:r>
              <a:rPr lang="zh-CN" altLang="en-US" sz="2400">
                <a:solidFill>
                  <a:srgbClr val="000000"/>
                </a:solidFill>
                <a:latin typeface="宋体" panose="02010600030101010101" pitchFamily="2" charset="-122"/>
              </a:rPr>
              <a:t>（即</a:t>
            </a:r>
            <a:r>
              <a:rPr lang="zh-CN" altLang="en-US" sz="2400">
                <a:solidFill>
                  <a:srgbClr val="FF0066"/>
                </a:solidFill>
                <a:latin typeface="宋体" panose="02010600030101010101" pitchFamily="2" charset="-122"/>
              </a:rPr>
              <a:t>整常数</a:t>
            </a:r>
            <a:r>
              <a:rPr lang="zh-CN" altLang="en-US" sz="2400">
                <a:solidFill>
                  <a:srgbClr val="000000"/>
                </a:solidFill>
                <a:latin typeface="宋体" panose="02010600030101010101" pitchFamily="2" charset="-122"/>
              </a:rPr>
              <a:t>）的</a:t>
            </a:r>
            <a:r>
              <a:rPr lang="en-US" altLang="zh-CN" sz="2400">
                <a:solidFill>
                  <a:srgbClr val="000000"/>
                </a:solidFill>
                <a:latin typeface="宋体" panose="02010600030101010101" pitchFamily="2" charset="-122"/>
              </a:rPr>
              <a:t>4</a:t>
            </a:r>
            <a:r>
              <a:rPr lang="zh-CN" altLang="en-US" sz="2400">
                <a:solidFill>
                  <a:srgbClr val="000000"/>
                </a:solidFill>
                <a:latin typeface="宋体" panose="02010600030101010101" pitchFamily="2" charset="-122"/>
              </a:rPr>
              <a:t>种进制表示形式：</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二进制整数（</a:t>
            </a:r>
            <a:r>
              <a:rPr lang="en-US" altLang="zh-CN" sz="2400" b="0">
                <a:solidFill>
                  <a:srgbClr val="000000"/>
                </a:solidFill>
                <a:latin typeface="方正姚体" panose="02010601030101010101" pitchFamily="2" charset="-122"/>
                <a:ea typeface="方正姚体" panose="02010601030101010101" pitchFamily="2" charset="-122"/>
              </a:rPr>
              <a:t>b</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B</a:t>
            </a:r>
            <a:r>
              <a:rPr lang="zh-CN" altLang="en-US" sz="2400" b="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十进制整数（</a:t>
            </a:r>
            <a:r>
              <a:rPr lang="en-US" altLang="zh-CN" sz="2400" b="0">
                <a:solidFill>
                  <a:srgbClr val="000000"/>
                </a:solidFill>
                <a:latin typeface="方正姚体" panose="02010601030101010101" pitchFamily="2" charset="-122"/>
                <a:ea typeface="方正姚体" panose="02010601030101010101" pitchFamily="2" charset="-122"/>
              </a:rPr>
              <a:t>d</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D</a:t>
            </a:r>
            <a:r>
              <a:rPr lang="zh-CN" altLang="en-US" sz="2400" b="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十六进制整数（</a:t>
            </a:r>
            <a:r>
              <a:rPr lang="en-US" altLang="zh-CN" sz="2400" b="0">
                <a:solidFill>
                  <a:srgbClr val="000000"/>
                </a:solidFill>
                <a:latin typeface="方正姚体" panose="02010601030101010101" pitchFamily="2" charset="-122"/>
                <a:ea typeface="方正姚体" panose="02010601030101010101" pitchFamily="2" charset="-122"/>
              </a:rPr>
              <a:t>h</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H</a:t>
            </a:r>
            <a:r>
              <a:rPr lang="zh-CN" altLang="en-US" sz="2400" b="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八进制整数（</a:t>
            </a:r>
            <a:r>
              <a:rPr lang="en-US" altLang="zh-CN" sz="2400" b="0">
                <a:solidFill>
                  <a:srgbClr val="000000"/>
                </a:solidFill>
                <a:latin typeface="方正姚体" panose="02010601030101010101" pitchFamily="2" charset="-122"/>
                <a:ea typeface="方正姚体" panose="02010601030101010101" pitchFamily="2" charset="-122"/>
              </a:rPr>
              <a:t>o</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O</a:t>
            </a:r>
            <a:r>
              <a:rPr lang="zh-CN" altLang="en-US" sz="2400" b="0">
                <a:solidFill>
                  <a:srgbClr val="000000"/>
                </a:solidFill>
                <a:latin typeface="方正姚体" panose="02010601030101010101" pitchFamily="2" charset="-122"/>
                <a:ea typeface="方正姚体" panose="02010601030101010101" pitchFamily="2" charset="-122"/>
              </a:rPr>
              <a:t>）。</a:t>
            </a:r>
          </a:p>
        </p:txBody>
      </p:sp>
      <p:sp>
        <p:nvSpPr>
          <p:cNvPr id="10" name="AutoShape 27"/>
          <p:cNvSpPr>
            <a:spLocks noChangeArrowheads="1"/>
          </p:cNvSpPr>
          <p:nvPr/>
        </p:nvSpPr>
        <p:spPr bwMode="auto">
          <a:xfrm>
            <a:off x="1454150" y="6251575"/>
            <a:ext cx="5956300" cy="623888"/>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FF0066"/>
              </a:buClr>
              <a:buFont typeface="Wingdings" panose="05000000000000000000" pitchFamily="2" charset="2"/>
              <a:buChar char="v"/>
            </a:pPr>
            <a:r>
              <a:rPr kumimoji="1" lang="zh-CN" altLang="zh-CN" sz="2400">
                <a:solidFill>
                  <a:srgbClr val="0000FF"/>
                </a:solidFill>
                <a:latin typeface="华文新魏" panose="02010800040101010101" pitchFamily="2" charset="-122"/>
                <a:ea typeface="华文新魏" panose="02010800040101010101" pitchFamily="2" charset="-122"/>
              </a:rPr>
              <a:t>注：</a:t>
            </a:r>
            <a:r>
              <a:rPr kumimoji="1" lang="zh-CN" altLang="en-US" sz="2400">
                <a:solidFill>
                  <a:srgbClr val="0000FF"/>
                </a:solidFill>
                <a:latin typeface="华文新魏" panose="02010800040101010101" pitchFamily="2" charset="-122"/>
                <a:ea typeface="华文新魏" panose="02010800040101010101" pitchFamily="2" charset="-122"/>
              </a:rPr>
              <a:t>这里位宽指对应二进制数的宽度。</a:t>
            </a:r>
          </a:p>
        </p:txBody>
      </p:sp>
    </p:spTree>
    <p:extLst>
      <p:ext uri="{BB962C8B-B14F-4D97-AF65-F5344CB8AC3E}">
        <p14:creationId xmlns:p14="http://schemas.microsoft.com/office/powerpoint/2010/main" val="23027185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out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autoUpdateAnimBg="0"/>
      <p:bldP spid="1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95536" y="980728"/>
            <a:ext cx="8015288"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5000"/>
              </a:spcBef>
              <a:buClr>
                <a:schemeClr val="folHlink"/>
              </a:buClr>
            </a:pPr>
            <a:r>
              <a:rPr kumimoji="0" lang="en-US" altLang="zh-CN" kern="0" dirty="0">
                <a:latin typeface="Times New Roman" panose="02020603050405020304" pitchFamily="18" charset="0"/>
              </a:rPr>
              <a:t>Verilog HDL</a:t>
            </a:r>
            <a:r>
              <a:rPr kumimoji="0" lang="zh-CN" altLang="en-US" kern="0" dirty="0">
                <a:latin typeface="Times New Roman" panose="02020603050405020304" pitchFamily="18" charset="0"/>
              </a:rPr>
              <a:t>是一种用于</a:t>
            </a:r>
            <a:r>
              <a:rPr kumimoji="0" lang="zh-CN" altLang="en-US" kern="0" dirty="0">
                <a:solidFill>
                  <a:srgbClr val="0000FF"/>
                </a:solidFill>
                <a:latin typeface="Times New Roman" panose="02020603050405020304" pitchFamily="18" charset="0"/>
              </a:rPr>
              <a:t>数字</a:t>
            </a:r>
            <a:r>
              <a:rPr kumimoji="0" lang="zh-CN" altLang="en-US" kern="0" dirty="0">
                <a:latin typeface="Times New Roman" panose="02020603050405020304" pitchFamily="18" charset="0"/>
              </a:rPr>
              <a:t>逻辑电路设计的硬件描述语言（</a:t>
            </a:r>
            <a:r>
              <a:rPr kumimoji="0" lang="en-US" altLang="zh-CN" kern="0" dirty="0" err="1">
                <a:latin typeface="Times New Roman" panose="02020603050405020304" pitchFamily="18" charset="0"/>
              </a:rPr>
              <a:t>Hradware</a:t>
            </a:r>
            <a:r>
              <a:rPr kumimoji="0" lang="en-US" altLang="zh-CN" kern="0" dirty="0">
                <a:latin typeface="Times New Roman" panose="02020603050405020304" pitchFamily="18" charset="0"/>
              </a:rPr>
              <a:t> Description Language )</a:t>
            </a:r>
            <a:r>
              <a:rPr kumimoji="0" lang="zh-CN" altLang="en-US" kern="0" dirty="0">
                <a:latin typeface="Times New Roman" panose="02020603050405020304" pitchFamily="18" charset="0"/>
              </a:rPr>
              <a:t>，可以用来进行数字电路的仿真验证、时序分析、逻辑综合。</a:t>
            </a:r>
            <a:endParaRPr kumimoji="0" lang="zh-CN" altLang="en-US" kern="0" dirty="0">
              <a:latin typeface="宋体" panose="02010600030101010101" pitchFamily="2" charset="-122"/>
            </a:endParaRPr>
          </a:p>
          <a:p>
            <a:pPr lvl="1" algn="just">
              <a:lnSpc>
                <a:spcPct val="110000"/>
              </a:lnSpc>
              <a:spcBef>
                <a:spcPct val="5000"/>
              </a:spcBef>
            </a:pPr>
            <a:r>
              <a:rPr kumimoji="0" lang="zh-CN" altLang="en-US" b="0" kern="0" dirty="0">
                <a:latin typeface="方正姚体" panose="02010601030101010101" pitchFamily="2" charset="-122"/>
                <a:ea typeface="方正姚体" panose="02010601030101010101" pitchFamily="2" charset="-122"/>
              </a:rPr>
              <a:t>用</a:t>
            </a:r>
            <a:r>
              <a:rPr kumimoji="0" lang="en-US" altLang="zh-CN" b="0" kern="0" dirty="0">
                <a:latin typeface="方正姚体" panose="02010601030101010101" pitchFamily="2" charset="-122"/>
                <a:ea typeface="方正姚体" panose="02010601030101010101" pitchFamily="2" charset="-122"/>
              </a:rPr>
              <a:t>Verilog HDL</a:t>
            </a:r>
            <a:r>
              <a:rPr kumimoji="0" lang="zh-CN" altLang="en-US" b="0" kern="0" dirty="0">
                <a:latin typeface="方正姚体" panose="02010601030101010101" pitchFamily="2" charset="-122"/>
                <a:ea typeface="方正姚体" panose="02010601030101010101" pitchFamily="2" charset="-122"/>
              </a:rPr>
              <a:t>描述的电路设计就是该电路的</a:t>
            </a:r>
            <a:r>
              <a:rPr kumimoji="0" lang="en-US" altLang="zh-CN" b="0" kern="0" dirty="0">
                <a:solidFill>
                  <a:srgbClr val="0000FF"/>
                </a:solidFill>
                <a:latin typeface="方正姚体" panose="02010601030101010101" pitchFamily="2" charset="-122"/>
                <a:ea typeface="方正姚体" panose="02010601030101010101" pitchFamily="2" charset="-122"/>
              </a:rPr>
              <a:t>Verilog</a:t>
            </a:r>
            <a:r>
              <a:rPr kumimoji="0" lang="en-US" altLang="zh-CN" b="0" kern="0" dirty="0">
                <a:solidFill>
                  <a:srgbClr val="FF66FF"/>
                </a:solidFill>
                <a:latin typeface="方正姚体" panose="02010601030101010101" pitchFamily="2" charset="-122"/>
                <a:ea typeface="方正姚体" panose="02010601030101010101" pitchFamily="2" charset="-122"/>
              </a:rPr>
              <a:t> </a:t>
            </a:r>
            <a:r>
              <a:rPr kumimoji="0" lang="en-US" altLang="zh-CN" b="0" kern="0" dirty="0">
                <a:solidFill>
                  <a:srgbClr val="0000FF"/>
                </a:solidFill>
                <a:latin typeface="方正姚体" panose="02010601030101010101" pitchFamily="2" charset="-122"/>
                <a:ea typeface="方正姚体" panose="02010601030101010101" pitchFamily="2" charset="-122"/>
              </a:rPr>
              <a:t>HDL</a:t>
            </a:r>
            <a:r>
              <a:rPr kumimoji="0" lang="zh-CN" altLang="en-US" b="0" kern="0" dirty="0">
                <a:solidFill>
                  <a:srgbClr val="0000FF"/>
                </a:solidFill>
                <a:latin typeface="方正姚体" panose="02010601030101010101" pitchFamily="2" charset="-122"/>
                <a:ea typeface="方正姚体" panose="02010601030101010101" pitchFamily="2" charset="-122"/>
              </a:rPr>
              <a:t>模型</a:t>
            </a:r>
            <a:r>
              <a:rPr kumimoji="0" lang="zh-CN" altLang="en-US" b="0" kern="0" dirty="0">
                <a:latin typeface="方正姚体" panose="02010601030101010101" pitchFamily="2" charset="-122"/>
                <a:ea typeface="方正姚体" panose="02010601030101010101" pitchFamily="2" charset="-122"/>
              </a:rPr>
              <a:t>。</a:t>
            </a:r>
          </a:p>
          <a:p>
            <a:pPr lvl="1" algn="just">
              <a:lnSpc>
                <a:spcPct val="110000"/>
              </a:lnSpc>
              <a:spcBef>
                <a:spcPct val="5000"/>
              </a:spcBef>
            </a:pPr>
            <a:r>
              <a:rPr kumimoji="0" lang="en-US" altLang="zh-CN" b="0" kern="0" dirty="0">
                <a:latin typeface="方正姚体" panose="02010601030101010101" pitchFamily="2" charset="-122"/>
                <a:ea typeface="方正姚体" panose="02010601030101010101" pitchFamily="2" charset="-122"/>
              </a:rPr>
              <a:t>Verilog HDL </a:t>
            </a:r>
            <a:r>
              <a:rPr kumimoji="0" lang="zh-CN" altLang="en-US" b="0" kern="0" dirty="0">
                <a:latin typeface="方正姚体" panose="02010601030101010101" pitchFamily="2" charset="-122"/>
                <a:ea typeface="方正姚体" panose="02010601030101010101" pitchFamily="2" charset="-122"/>
              </a:rPr>
              <a:t>既是一种</a:t>
            </a:r>
            <a:r>
              <a:rPr kumimoji="0" lang="zh-CN" altLang="en-US" b="0" kern="0" dirty="0">
                <a:solidFill>
                  <a:srgbClr val="0000FF"/>
                </a:solidFill>
                <a:latin typeface="方正姚体" panose="02010601030101010101" pitchFamily="2" charset="-122"/>
                <a:ea typeface="方正姚体" panose="02010601030101010101" pitchFamily="2" charset="-122"/>
              </a:rPr>
              <a:t>行为</a:t>
            </a:r>
            <a:r>
              <a:rPr kumimoji="0" lang="zh-CN" altLang="en-US" b="0" kern="0" dirty="0">
                <a:latin typeface="方正姚体" panose="02010601030101010101" pitchFamily="2" charset="-122"/>
                <a:ea typeface="方正姚体" panose="02010601030101010101" pitchFamily="2" charset="-122"/>
              </a:rPr>
              <a:t>描述语言也是一种</a:t>
            </a:r>
            <a:r>
              <a:rPr kumimoji="0" lang="zh-CN" altLang="en-US" b="0" kern="0" dirty="0">
                <a:solidFill>
                  <a:srgbClr val="0000FF"/>
                </a:solidFill>
                <a:latin typeface="方正姚体" panose="02010601030101010101" pitchFamily="2" charset="-122"/>
                <a:ea typeface="方正姚体" panose="02010601030101010101" pitchFamily="2" charset="-122"/>
              </a:rPr>
              <a:t>结构</a:t>
            </a:r>
            <a:r>
              <a:rPr kumimoji="0" lang="zh-CN" altLang="en-US" b="0" kern="0" dirty="0">
                <a:latin typeface="方正姚体" panose="02010601030101010101" pitchFamily="2" charset="-122"/>
                <a:ea typeface="方正姚体" panose="02010601030101010101" pitchFamily="2" charset="-122"/>
              </a:rPr>
              <a:t>描述语言。</a:t>
            </a:r>
          </a:p>
          <a:p>
            <a:pPr algn="just">
              <a:lnSpc>
                <a:spcPct val="110000"/>
              </a:lnSpc>
              <a:spcBef>
                <a:spcPct val="5000"/>
              </a:spcBef>
              <a:buClrTx/>
              <a:buFontTx/>
              <a:buNone/>
            </a:pPr>
            <a:endParaRPr kumimoji="0" lang="zh-CN" altLang="en-US" b="0" kern="0" dirty="0">
              <a:latin typeface="方正姚体" panose="02010601030101010101" pitchFamily="2" charset="-122"/>
              <a:ea typeface="方正姚体" panose="02010601030101010101" pitchFamily="2" charset="-122"/>
            </a:endParaRPr>
          </a:p>
          <a:p>
            <a:pPr algn="just">
              <a:lnSpc>
                <a:spcPct val="110000"/>
              </a:lnSpc>
              <a:spcBef>
                <a:spcPct val="5000"/>
              </a:spcBef>
              <a:buClr>
                <a:schemeClr val="folHlink"/>
              </a:buClr>
            </a:pPr>
            <a:r>
              <a:rPr kumimoji="0" lang="zh-CN" altLang="en-US" kern="0" dirty="0">
                <a:latin typeface="宋体" panose="02010600030101010101" pitchFamily="2" charset="-122"/>
              </a:rPr>
              <a:t>既可以用电路的功能描述，也可以用元器件及其之间的连接来建立</a:t>
            </a:r>
            <a:r>
              <a:rPr kumimoji="0" lang="en-US" altLang="zh-CN" kern="0" dirty="0">
                <a:latin typeface="宋体" panose="02010600030101010101" pitchFamily="2" charset="-122"/>
              </a:rPr>
              <a:t>Verilog HDL</a:t>
            </a:r>
            <a:r>
              <a:rPr kumimoji="0" lang="zh-CN" altLang="en-US" kern="0" dirty="0">
                <a:latin typeface="宋体" panose="02010600030101010101" pitchFamily="2" charset="-122"/>
              </a:rPr>
              <a:t>模型。</a:t>
            </a:r>
          </a:p>
        </p:txBody>
      </p:sp>
      <p:sp>
        <p:nvSpPr>
          <p:cNvPr id="10" name="Line 4"/>
          <p:cNvSpPr>
            <a:spLocks noChangeShapeType="1"/>
          </p:cNvSpPr>
          <p:nvPr/>
        </p:nvSpPr>
        <p:spPr bwMode="auto">
          <a:xfrm flipH="1">
            <a:off x="3675063" y="3553891"/>
            <a:ext cx="768350" cy="811213"/>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pPr eaLnBrk="1" hangingPunct="1"/>
            <a:endParaRPr lang="zh-CN" altLang="en-US" sz="1600" b="1">
              <a:solidFill>
                <a:srgbClr val="FF33CC"/>
              </a:solidFill>
              <a:latin typeface="Tahoma" panose="020B0604030504040204" pitchFamily="34" charset="0"/>
            </a:endParaRPr>
          </a:p>
        </p:txBody>
      </p:sp>
      <p:sp>
        <p:nvSpPr>
          <p:cNvPr id="11" name="Line 5"/>
          <p:cNvSpPr>
            <a:spLocks noChangeShapeType="1"/>
          </p:cNvSpPr>
          <p:nvPr/>
        </p:nvSpPr>
        <p:spPr bwMode="auto">
          <a:xfrm flipH="1">
            <a:off x="6954838" y="3522141"/>
            <a:ext cx="485775" cy="735013"/>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pPr eaLnBrk="1" hangingPunct="1"/>
            <a:endParaRPr lang="zh-CN" altLang="en-US" sz="1600" b="1">
              <a:solidFill>
                <a:srgbClr val="FF33CC"/>
              </a:solidFill>
              <a:latin typeface="Tahoma" panose="020B0604030504040204" pitchFamily="34" charset="0"/>
            </a:endParaRPr>
          </a:p>
        </p:txBody>
      </p:sp>
      <p:sp>
        <p:nvSpPr>
          <p:cNvPr id="14" name="Rectangle 2"/>
          <p:cNvSpPr>
            <a:spLocks noChangeArrowheads="1"/>
          </p:cNvSpPr>
          <p:nvPr/>
        </p:nvSpPr>
        <p:spPr bwMode="auto">
          <a:xfrm>
            <a:off x="112516" y="1"/>
            <a:ext cx="4171451" cy="5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什么是</a:t>
            </a:r>
            <a:r>
              <a:rPr lang="en-US" altLang="zh-CN" sz="3200" b="1" dirty="0">
                <a:solidFill>
                  <a:srgbClr val="A50021"/>
                </a:solidFill>
                <a:latin typeface="微软雅黑" panose="020B0503020204020204" pitchFamily="34" charset="-122"/>
                <a:ea typeface="微软雅黑" panose="020B0503020204020204" pitchFamily="34" charset="-122"/>
                <a:cs typeface="+mj-cs"/>
              </a:rPr>
              <a:t>Verilog HDL</a:t>
            </a:r>
            <a:endParaRPr lang="zh-CN" altLang="en-US" sz="3200" b="1" dirty="0">
              <a:solidFill>
                <a:srgbClr val="A50021"/>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7685162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ox(in)">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diamond(in)">
                                      <p:cBhvr>
                                        <p:cTn id="20" dur="500"/>
                                        <p:tgtEl>
                                          <p:spTgt spid="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ppt_h/2"/>
                                          </p:val>
                                        </p:tav>
                                        <p:tav tm="100000">
                                          <p:val>
                                            <p:strVal val="#ppt_y"/>
                                          </p:val>
                                        </p:tav>
                                      </p:tavLst>
                                    </p:anim>
                                    <p:anim calcmode="lin" valueType="num">
                                      <p:cBhvr>
                                        <p:cTn id="27" dur="500" fill="hold"/>
                                        <p:tgtEl>
                                          <p:spTgt spid="10"/>
                                        </p:tgtEl>
                                        <p:attrNameLst>
                                          <p:attrName>ppt_w</p:attrName>
                                        </p:attrNameLst>
                                      </p:cBhvr>
                                      <p:tavLst>
                                        <p:tav tm="0">
                                          <p:val>
                                            <p:strVal val="#ppt_w"/>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ppt_h/2"/>
                                          </p:val>
                                        </p:tav>
                                        <p:tav tm="100000">
                                          <p:val>
                                            <p:strVal val="#ppt_y"/>
                                          </p:val>
                                        </p:tav>
                                      </p:tavLst>
                                    </p:anim>
                                    <p:anim calcmode="lin" valueType="num">
                                      <p:cBhvr>
                                        <p:cTn id="35" dur="500" fill="hold"/>
                                        <p:tgtEl>
                                          <p:spTgt spid="11"/>
                                        </p:tgtEl>
                                        <p:attrNameLst>
                                          <p:attrName>ppt_w</p:attrName>
                                        </p:attrNameLst>
                                      </p:cBhvr>
                                      <p:tavLst>
                                        <p:tav tm="0">
                                          <p:val>
                                            <p:strVal val="#ppt_w"/>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215900" y="1277938"/>
            <a:ext cx="7761288"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华文彩云" panose="02010800040101010101" pitchFamily="2" charset="-122"/>
                <a:ea typeface="华文彩云" panose="02010800040101010101" pitchFamily="2" charset="-122"/>
              </a:rPr>
              <a:t>2</a:t>
            </a: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宋体" panose="02010600030101010101" pitchFamily="2" charset="-122"/>
              </a:rPr>
              <a:t>x</a:t>
            </a:r>
            <a:r>
              <a:rPr kumimoji="0" lang="zh-CN" altLang="en-US" kern="0">
                <a:solidFill>
                  <a:srgbClr val="0000FF"/>
                </a:solidFill>
                <a:latin typeface="宋体" panose="02010600030101010101" pitchFamily="2" charset="-122"/>
              </a:rPr>
              <a:t>和</a:t>
            </a:r>
            <a:r>
              <a:rPr kumimoji="0" lang="en-US" altLang="zh-CN" kern="0">
                <a:solidFill>
                  <a:srgbClr val="0000FF"/>
                </a:solidFill>
                <a:latin typeface="宋体" panose="02010600030101010101" pitchFamily="2" charset="-122"/>
              </a:rPr>
              <a:t>z</a:t>
            </a:r>
            <a:r>
              <a:rPr kumimoji="0" lang="zh-CN" altLang="en-US" kern="0">
                <a:solidFill>
                  <a:srgbClr val="0000FF"/>
                </a:solidFill>
                <a:latin typeface="宋体" panose="02010600030101010101" pitchFamily="2" charset="-122"/>
              </a:rPr>
              <a:t>值</a:t>
            </a:r>
          </a:p>
          <a:p>
            <a:pPr lvl="1" algn="just">
              <a:lnSpc>
                <a:spcPct val="110000"/>
              </a:lnSpc>
              <a:spcBef>
                <a:spcPct val="0"/>
              </a:spcBef>
            </a:pPr>
            <a:r>
              <a:rPr kumimoji="0" lang="en-US" altLang="zh-CN" kern="0">
                <a:latin typeface="宋体" panose="02010600030101010101" pitchFamily="2" charset="-122"/>
              </a:rPr>
              <a:t>x</a:t>
            </a:r>
            <a:r>
              <a:rPr kumimoji="0" lang="zh-CN" altLang="en-US" kern="0">
                <a:latin typeface="宋体" panose="02010600030101010101" pitchFamily="2" charset="-122"/>
              </a:rPr>
              <a:t>表示不定值，</a:t>
            </a:r>
            <a:r>
              <a:rPr kumimoji="0" lang="en-US" altLang="zh-CN" kern="0">
                <a:latin typeface="宋体" panose="02010600030101010101" pitchFamily="2" charset="-122"/>
              </a:rPr>
              <a:t>z</a:t>
            </a:r>
            <a:r>
              <a:rPr kumimoji="0" lang="zh-CN" altLang="en-US" kern="0">
                <a:latin typeface="宋体" panose="02010600030101010101" pitchFamily="2" charset="-122"/>
              </a:rPr>
              <a:t>表示高阻值；</a:t>
            </a:r>
          </a:p>
        </p:txBody>
      </p:sp>
      <p:sp>
        <p:nvSpPr>
          <p:cNvPr id="8" name="AutoShape 4"/>
          <p:cNvSpPr>
            <a:spLocks noChangeArrowheads="1"/>
          </p:cNvSpPr>
          <p:nvPr/>
        </p:nvSpPr>
        <p:spPr bwMode="auto">
          <a:xfrm>
            <a:off x="2174875" y="895350"/>
            <a:ext cx="1752600" cy="685800"/>
          </a:xfrm>
          <a:prstGeom prst="wedgeRoundRectCallout">
            <a:avLst>
              <a:gd name="adj1" fmla="val -52356"/>
              <a:gd name="adj2" fmla="val 84722"/>
              <a:gd name="adj3" fmla="val 16667"/>
            </a:avLst>
          </a:prstGeom>
          <a:solidFill>
            <a:srgbClr val="FF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b1001xxxx</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 </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h9x</a:t>
            </a:r>
          </a:p>
        </p:txBody>
      </p:sp>
      <p:sp>
        <p:nvSpPr>
          <p:cNvPr id="9" name="AutoShape 5"/>
          <p:cNvSpPr>
            <a:spLocks noChangeArrowheads="1"/>
          </p:cNvSpPr>
          <p:nvPr/>
        </p:nvSpPr>
        <p:spPr bwMode="auto">
          <a:xfrm>
            <a:off x="4437063" y="896938"/>
            <a:ext cx="1752600" cy="685800"/>
          </a:xfrm>
          <a:prstGeom prst="wedgeRoundRectCallout">
            <a:avLst>
              <a:gd name="adj1" fmla="val -71375"/>
              <a:gd name="adj2" fmla="val 88194"/>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b1010zzzz</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 </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haz</a:t>
            </a:r>
          </a:p>
        </p:txBody>
      </p:sp>
      <p:sp>
        <p:nvSpPr>
          <p:cNvPr id="10" name="Rectangle 6"/>
          <p:cNvSpPr>
            <a:spLocks noChangeArrowheads="1"/>
          </p:cNvSpPr>
          <p:nvPr/>
        </p:nvSpPr>
        <p:spPr bwMode="auto">
          <a:xfrm>
            <a:off x="228600" y="2279650"/>
            <a:ext cx="8701088"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a:lnSpc>
                <a:spcPct val="110000"/>
              </a:lnSpc>
              <a:buClr>
                <a:srgbClr val="FF0000"/>
              </a:buClr>
              <a:buSzPct val="80000"/>
              <a:buFont typeface="Wingdings" panose="05000000000000000000" pitchFamily="2" charset="2"/>
              <a:buChar char="Ø"/>
            </a:pPr>
            <a:r>
              <a:rPr lang="zh-CN" altLang="en-US" sz="2000">
                <a:solidFill>
                  <a:srgbClr val="000000"/>
                </a:solidFill>
                <a:latin typeface="宋体" panose="02010600030101010101" pitchFamily="2" charset="-122"/>
              </a:rPr>
              <a:t>每个字符代表的二进制数的宽度取决于所用的进制；</a:t>
            </a:r>
          </a:p>
          <a:p>
            <a:pPr lvl="1" algn="just">
              <a:lnSpc>
                <a:spcPct val="110000"/>
              </a:lnSpc>
              <a:buClr>
                <a:srgbClr val="FF0000"/>
              </a:buClr>
              <a:buSzPct val="80000"/>
              <a:buFont typeface="Wingdings" panose="05000000000000000000" pitchFamily="2" charset="2"/>
              <a:buChar char="Ø"/>
            </a:pPr>
            <a:r>
              <a:rPr lang="zh-CN" altLang="en-US" sz="2000">
                <a:solidFill>
                  <a:srgbClr val="000000"/>
                </a:solidFill>
                <a:latin typeface="宋体" panose="02010600030101010101" pitchFamily="2" charset="-122"/>
              </a:rPr>
              <a:t>当用二进制表示时，已标明位宽的数若用</a:t>
            </a:r>
            <a:r>
              <a:rPr lang="en-US" altLang="zh-CN" sz="2000">
                <a:solidFill>
                  <a:srgbClr val="000000"/>
                </a:solidFill>
                <a:latin typeface="宋体" panose="02010600030101010101" pitchFamily="2" charset="-122"/>
              </a:rPr>
              <a:t>x</a:t>
            </a:r>
            <a:r>
              <a:rPr lang="zh-CN" altLang="en-US" sz="2000">
                <a:solidFill>
                  <a:srgbClr val="000000"/>
                </a:solidFill>
                <a:latin typeface="宋体" panose="02010600030101010101" pitchFamily="2" charset="-122"/>
              </a:rPr>
              <a:t>或</a:t>
            </a:r>
            <a:r>
              <a:rPr lang="en-US" altLang="zh-CN" sz="2000">
                <a:solidFill>
                  <a:srgbClr val="000000"/>
                </a:solidFill>
                <a:latin typeface="宋体" panose="02010600030101010101" pitchFamily="2" charset="-122"/>
              </a:rPr>
              <a:t>z</a:t>
            </a:r>
            <a:r>
              <a:rPr lang="zh-CN" altLang="en-US" sz="2000">
                <a:solidFill>
                  <a:srgbClr val="000000"/>
                </a:solidFill>
                <a:latin typeface="宋体" panose="02010600030101010101" pitchFamily="2" charset="-122"/>
              </a:rPr>
              <a:t>表示某些位，则只有在</a:t>
            </a:r>
            <a:r>
              <a:rPr lang="zh-CN" altLang="en-US" sz="2000">
                <a:solidFill>
                  <a:srgbClr val="0000FF"/>
                </a:solidFill>
                <a:latin typeface="Times New Roman" panose="02020603050405020304" pitchFamily="18" charset="0"/>
              </a:rPr>
              <a:t>最左边</a:t>
            </a:r>
            <a:r>
              <a:rPr lang="zh-CN" altLang="en-US" sz="2000">
                <a:solidFill>
                  <a:srgbClr val="000000"/>
                </a:solidFill>
                <a:latin typeface="宋体" panose="02010600030101010101" pitchFamily="2" charset="-122"/>
              </a:rPr>
              <a:t>的</a:t>
            </a:r>
            <a:r>
              <a:rPr lang="en-US" altLang="zh-CN" sz="2000">
                <a:solidFill>
                  <a:srgbClr val="000000"/>
                </a:solidFill>
                <a:latin typeface="宋体" panose="02010600030101010101" pitchFamily="2" charset="-122"/>
              </a:rPr>
              <a:t>x</a:t>
            </a:r>
            <a:r>
              <a:rPr lang="zh-CN" altLang="en-US" sz="2000">
                <a:solidFill>
                  <a:srgbClr val="000000"/>
                </a:solidFill>
                <a:latin typeface="宋体" panose="02010600030101010101" pitchFamily="2" charset="-122"/>
              </a:rPr>
              <a:t>或</a:t>
            </a:r>
            <a:r>
              <a:rPr lang="en-US" altLang="zh-CN" sz="2000">
                <a:solidFill>
                  <a:srgbClr val="000000"/>
                </a:solidFill>
                <a:latin typeface="宋体" panose="02010600030101010101" pitchFamily="2" charset="-122"/>
              </a:rPr>
              <a:t>z</a:t>
            </a:r>
            <a:r>
              <a:rPr lang="zh-CN" altLang="en-US" sz="2000">
                <a:solidFill>
                  <a:srgbClr val="000000"/>
                </a:solidFill>
                <a:latin typeface="宋体" panose="02010600030101010101" pitchFamily="2" charset="-122"/>
              </a:rPr>
              <a:t>具有</a:t>
            </a:r>
            <a:r>
              <a:rPr lang="zh-CN" altLang="en-US" sz="2000">
                <a:solidFill>
                  <a:srgbClr val="0000FF"/>
                </a:solidFill>
                <a:latin typeface="Times New Roman" panose="02020603050405020304" pitchFamily="18" charset="0"/>
              </a:rPr>
              <a:t>扩展性</a:t>
            </a:r>
            <a:r>
              <a:rPr lang="zh-CN" altLang="en-US" sz="2000">
                <a:solidFill>
                  <a:srgbClr val="000000"/>
                </a:solidFill>
                <a:latin typeface="宋体" panose="02010600030101010101" pitchFamily="2" charset="-122"/>
              </a:rPr>
              <a:t>！为清晰可见，最好直接写出每一位的值！</a:t>
            </a:r>
          </a:p>
          <a:p>
            <a:pPr lvl="2" algn="just">
              <a:lnSpc>
                <a:spcPct val="110000"/>
              </a:lnSpc>
              <a:buClr>
                <a:srgbClr val="FF9900"/>
              </a:buClr>
              <a:buFontTx/>
              <a:buChar char="•"/>
            </a:pPr>
            <a:r>
              <a:rPr lang="en-US" altLang="zh-CN" sz="2000">
                <a:solidFill>
                  <a:srgbClr val="000000"/>
                </a:solidFill>
                <a:latin typeface="方正姚体" panose="02010601030101010101" pitchFamily="2" charset="-122"/>
                <a:ea typeface="方正姚体" panose="02010601030101010101" pitchFamily="2" charset="-122"/>
              </a:rPr>
              <a:t>[</a:t>
            </a:r>
            <a:r>
              <a:rPr lang="zh-CN" altLang="en-US" sz="2000">
                <a:solidFill>
                  <a:srgbClr val="FF0066"/>
                </a:solidFill>
                <a:latin typeface="方正姚体" panose="02010601030101010101" pitchFamily="2" charset="-122"/>
                <a:ea typeface="方正姚体" panose="02010601030101010101" pitchFamily="2" charset="-122"/>
              </a:rPr>
              <a:t>例</a:t>
            </a:r>
            <a:r>
              <a:rPr lang="en-US" altLang="zh-CN" sz="2000">
                <a:solidFill>
                  <a:srgbClr val="000000"/>
                </a:solidFill>
                <a:latin typeface="方正姚体" panose="02010601030101010101" pitchFamily="2" charset="-122"/>
                <a:ea typeface="方正姚体" panose="02010601030101010101" pitchFamily="2" charset="-122"/>
              </a:rPr>
              <a:t>] </a:t>
            </a:r>
            <a:r>
              <a:rPr lang="en-US" altLang="zh-CN" sz="2000">
                <a:solidFill>
                  <a:srgbClr val="0000FF"/>
                </a:solidFill>
                <a:latin typeface="方正姚体" panose="02010601030101010101" pitchFamily="2" charset="-122"/>
                <a:ea typeface="方正姚体" panose="02010601030101010101" pitchFamily="2" charset="-122"/>
              </a:rPr>
              <a:t>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bzx = 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bzzzz_zzzx </a:t>
            </a:r>
          </a:p>
          <a:p>
            <a:pPr lvl="2" algn="just">
              <a:lnSpc>
                <a:spcPct val="110000"/>
              </a:lnSpc>
              <a:buClr>
                <a:srgbClr val="FF9900"/>
              </a:buClr>
              <a:buFontTx/>
              <a:buChar char="•"/>
            </a:pPr>
            <a:r>
              <a:rPr lang="en-US" altLang="zh-CN" sz="2000">
                <a:solidFill>
                  <a:srgbClr val="000000"/>
                </a:solidFill>
                <a:latin typeface="方正姚体" panose="02010601030101010101" pitchFamily="2" charset="-122"/>
                <a:ea typeface="方正姚体" panose="02010601030101010101" pitchFamily="2" charset="-122"/>
              </a:rPr>
              <a:t>[</a:t>
            </a:r>
            <a:r>
              <a:rPr lang="zh-CN" altLang="en-US" sz="2000">
                <a:solidFill>
                  <a:srgbClr val="FF0066"/>
                </a:solidFill>
                <a:latin typeface="方正姚体" panose="02010601030101010101" pitchFamily="2" charset="-122"/>
                <a:ea typeface="方正姚体" panose="02010601030101010101" pitchFamily="2" charset="-122"/>
              </a:rPr>
              <a:t>例</a:t>
            </a:r>
            <a:r>
              <a:rPr lang="en-US" altLang="zh-CN" sz="2000">
                <a:solidFill>
                  <a:srgbClr val="000000"/>
                </a:solidFill>
                <a:latin typeface="方正姚体" panose="02010601030101010101" pitchFamily="2" charset="-122"/>
                <a:ea typeface="方正姚体" panose="02010601030101010101" pitchFamily="2" charset="-122"/>
              </a:rPr>
              <a:t>] </a:t>
            </a:r>
            <a:r>
              <a:rPr lang="en-US" altLang="zh-CN" sz="2000">
                <a:solidFill>
                  <a:srgbClr val="0000FF"/>
                </a:solidFill>
                <a:latin typeface="方正姚体" panose="02010601030101010101" pitchFamily="2" charset="-122"/>
                <a:ea typeface="方正姚体" panose="02010601030101010101" pitchFamily="2" charset="-122"/>
              </a:rPr>
              <a:t>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b1x = 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b0000_001x</a:t>
            </a:r>
          </a:p>
          <a:p>
            <a:pPr lvl="1" algn="just">
              <a:lnSpc>
                <a:spcPct val="110000"/>
              </a:lnSpc>
              <a:buClr>
                <a:srgbClr val="FF0000"/>
              </a:buClr>
              <a:buSzPct val="80000"/>
              <a:buFont typeface="Wingdings" panose="05000000000000000000" pitchFamily="2" charset="2"/>
              <a:buChar char="Ø"/>
            </a:pPr>
            <a:r>
              <a:rPr lang="en-US" altLang="zh-CN" sz="2000">
                <a:solidFill>
                  <a:srgbClr val="000000"/>
                </a:solidFill>
                <a:latin typeface="Times New Roman" panose="02020603050405020304" pitchFamily="18" charset="0"/>
              </a:rPr>
              <a:t>“</a:t>
            </a:r>
            <a:r>
              <a:rPr lang="zh-CN" altLang="en-US" sz="2000">
                <a:solidFill>
                  <a:srgbClr val="FF0066"/>
                </a:solidFill>
                <a:latin typeface="Times New Roman" panose="02020603050405020304" pitchFamily="18" charset="0"/>
              </a:rPr>
              <a:t>？</a:t>
            </a:r>
            <a:r>
              <a:rPr lang="zh-CN" altLang="en-US" sz="2000">
                <a:solidFill>
                  <a:srgbClr val="000000"/>
                </a:solidFill>
                <a:latin typeface="Times New Roman" panose="02020603050405020304" pitchFamily="18" charset="0"/>
              </a:rPr>
              <a:t>”</a:t>
            </a:r>
            <a:r>
              <a:rPr lang="zh-CN" altLang="en-US" sz="2000">
                <a:solidFill>
                  <a:srgbClr val="000000"/>
                </a:solidFill>
                <a:latin typeface="宋体" panose="02010600030101010101" pitchFamily="2" charset="-122"/>
              </a:rPr>
              <a:t>是</a:t>
            </a:r>
            <a:r>
              <a:rPr lang="en-US" altLang="zh-CN" sz="2000">
                <a:solidFill>
                  <a:srgbClr val="000000"/>
                </a:solidFill>
                <a:latin typeface="宋体" panose="02010600030101010101" pitchFamily="2" charset="-122"/>
              </a:rPr>
              <a:t>z</a:t>
            </a:r>
            <a:r>
              <a:rPr lang="zh-CN" altLang="en-US" sz="2000">
                <a:solidFill>
                  <a:srgbClr val="000000"/>
                </a:solidFill>
                <a:latin typeface="宋体" panose="02010600030101010101" pitchFamily="2" charset="-122"/>
              </a:rPr>
              <a:t>的另一种表示符号，建议在</a:t>
            </a:r>
            <a:r>
              <a:rPr lang="en-US" altLang="zh-CN" sz="2000">
                <a:solidFill>
                  <a:srgbClr val="000000"/>
                </a:solidFill>
                <a:latin typeface="宋体" panose="02010600030101010101" pitchFamily="2" charset="-122"/>
              </a:rPr>
              <a:t>case</a:t>
            </a:r>
            <a:r>
              <a:rPr lang="zh-CN" altLang="en-US" sz="2000">
                <a:solidFill>
                  <a:srgbClr val="000000"/>
                </a:solidFill>
                <a:latin typeface="宋体" panose="02010600030101010101" pitchFamily="2" charset="-122"/>
              </a:rPr>
              <a:t>语句中使用</a:t>
            </a:r>
            <a:r>
              <a:rPr lang="zh-CN" altLang="en-US" sz="2000">
                <a:solidFill>
                  <a:srgbClr val="FF0066"/>
                </a:solidFill>
                <a:latin typeface="Times New Roman" panose="02020603050405020304" pitchFamily="18" charset="0"/>
              </a:rPr>
              <a:t>？</a:t>
            </a:r>
            <a:r>
              <a:rPr lang="zh-CN" altLang="en-US" sz="2000">
                <a:solidFill>
                  <a:srgbClr val="000000"/>
                </a:solidFill>
                <a:latin typeface="宋体" panose="02010600030101010101" pitchFamily="2" charset="-122"/>
              </a:rPr>
              <a:t>表示高阻态</a:t>
            </a:r>
            <a:r>
              <a:rPr lang="en-US" altLang="zh-CN" sz="2000">
                <a:solidFill>
                  <a:srgbClr val="FF0066"/>
                </a:solidFill>
                <a:latin typeface="Times New Roman" panose="02020603050405020304" pitchFamily="18" charset="0"/>
              </a:rPr>
              <a:t>z</a:t>
            </a:r>
          </a:p>
          <a:p>
            <a:pPr lvl="2" algn="just">
              <a:lnSpc>
                <a:spcPct val="110000"/>
              </a:lnSpc>
              <a:buClr>
                <a:srgbClr val="FF9900"/>
              </a:buClr>
              <a:buFontTx/>
              <a:buChar char="•"/>
            </a:pPr>
            <a:r>
              <a:rPr lang="en-US" altLang="zh-CN" sz="2000">
                <a:solidFill>
                  <a:srgbClr val="000000"/>
                </a:solidFill>
                <a:latin typeface="方正姚体" panose="02010601030101010101" pitchFamily="2" charset="-122"/>
                <a:ea typeface="方正姚体" panose="02010601030101010101" pitchFamily="2" charset="-122"/>
              </a:rPr>
              <a:t>[</a:t>
            </a:r>
            <a:r>
              <a:rPr lang="zh-CN" altLang="en-US" sz="2000">
                <a:solidFill>
                  <a:srgbClr val="FF0066"/>
                </a:solidFill>
                <a:latin typeface="方正姚体" panose="02010601030101010101" pitchFamily="2" charset="-122"/>
                <a:ea typeface="方正姚体" panose="02010601030101010101" pitchFamily="2" charset="-122"/>
              </a:rPr>
              <a:t>例</a:t>
            </a:r>
            <a:r>
              <a:rPr lang="en-US" altLang="zh-CN" sz="2000">
                <a:solidFill>
                  <a:srgbClr val="000000"/>
                </a:solidFill>
                <a:latin typeface="方正姚体" panose="02010601030101010101" pitchFamily="2" charset="-122"/>
                <a:ea typeface="方正姚体" panose="02010601030101010101" pitchFamily="2" charset="-122"/>
              </a:rPr>
              <a:t>] </a:t>
            </a:r>
            <a:r>
              <a:rPr lang="en-US" altLang="zh-CN" sz="2000">
                <a:solidFill>
                  <a:srgbClr val="0000FF"/>
                </a:solidFill>
                <a:latin typeface="方正姚体" panose="02010601030101010101" pitchFamily="2" charset="-122"/>
                <a:ea typeface="方正姚体" panose="02010601030101010101" pitchFamily="2" charset="-122"/>
              </a:rPr>
              <a:t>casez (select)</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a;</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b;</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c;</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d;</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endcase</a:t>
            </a:r>
          </a:p>
        </p:txBody>
      </p:sp>
    </p:spTree>
    <p:extLst>
      <p:ext uri="{BB962C8B-B14F-4D97-AF65-F5344CB8AC3E}">
        <p14:creationId xmlns:p14="http://schemas.microsoft.com/office/powerpoint/2010/main" val="35806559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 calcmode="lin" valueType="num">
                                      <p:cBhvr additive="base">
                                        <p:cTn id="2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anim calcmode="lin" valueType="num">
                                      <p:cBhvr additive="base">
                                        <p:cTn id="47"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
                                            <p:txEl>
                                              <p:pRg st="5" end="5"/>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0">
                                            <p:txEl>
                                              <p:pRg st="6" end="6"/>
                                            </p:txEl>
                                          </p:spTgt>
                                        </p:tgtEl>
                                        <p:attrNameLst>
                                          <p:attrName>style.visibility</p:attrName>
                                        </p:attrNameLst>
                                      </p:cBhvr>
                                      <p:to>
                                        <p:strVal val="visible"/>
                                      </p:to>
                                    </p:set>
                                    <p:anim calcmode="lin" valueType="num">
                                      <p:cBhvr additive="base">
                                        <p:cTn id="51"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0">
                                            <p:txEl>
                                              <p:pRg st="6" end="6"/>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anim calcmode="lin" valueType="num">
                                      <p:cBhvr additive="base">
                                        <p:cTn id="55" dur="5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
                                            <p:txEl>
                                              <p:pRg st="7" end="7"/>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
                                            <p:txEl>
                                              <p:pRg st="8" end="8"/>
                                            </p:txEl>
                                          </p:spTgt>
                                        </p:tgtEl>
                                        <p:attrNameLst>
                                          <p:attrName>style.visibility</p:attrName>
                                        </p:attrNameLst>
                                      </p:cBhvr>
                                      <p:to>
                                        <p:strVal val="visible"/>
                                      </p:to>
                                    </p:set>
                                    <p:anim calcmode="lin" valueType="num">
                                      <p:cBhvr additive="base">
                                        <p:cTn id="59" dur="500" fill="hold"/>
                                        <p:tgtEl>
                                          <p:spTgt spid="10">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
                                            <p:txEl>
                                              <p:pRg st="8" end="8"/>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xEl>
                                              <p:pRg st="9" end="9"/>
                                            </p:txEl>
                                          </p:spTgt>
                                        </p:tgtEl>
                                        <p:attrNameLst>
                                          <p:attrName>style.visibility</p:attrName>
                                        </p:attrNameLst>
                                      </p:cBhvr>
                                      <p:to>
                                        <p:strVal val="visible"/>
                                      </p:to>
                                    </p:set>
                                    <p:anim calcmode="lin" valueType="num">
                                      <p:cBhvr additive="base">
                                        <p:cTn id="63" dur="500" fill="hold"/>
                                        <p:tgtEl>
                                          <p:spTgt spid="10">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
                                            <p:txEl>
                                              <p:pRg st="9" end="9"/>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0">
                                            <p:txEl>
                                              <p:pRg st="10" end="10"/>
                                            </p:txEl>
                                          </p:spTgt>
                                        </p:tgtEl>
                                        <p:attrNameLst>
                                          <p:attrName>style.visibility</p:attrName>
                                        </p:attrNameLst>
                                      </p:cBhvr>
                                      <p:to>
                                        <p:strVal val="visible"/>
                                      </p:to>
                                    </p:set>
                                    <p:anim calcmode="lin" valueType="num">
                                      <p:cBhvr additive="base">
                                        <p:cTn id="67" dur="500" fill="hold"/>
                                        <p:tgtEl>
                                          <p:spTgt spid="10">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5" name="Rectangle 3"/>
          <p:cNvSpPr txBox="1">
            <a:spLocks noChangeArrowheads="1"/>
          </p:cNvSpPr>
          <p:nvPr/>
        </p:nvSpPr>
        <p:spPr bwMode="auto">
          <a:xfrm>
            <a:off x="654050" y="668338"/>
            <a:ext cx="76327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华文彩云" panose="02010800040101010101" pitchFamily="2" charset="-122"/>
                <a:ea typeface="华文彩云" panose="02010800040101010101" pitchFamily="2" charset="-122"/>
              </a:rPr>
              <a:t>3</a:t>
            </a:r>
            <a:r>
              <a:rPr kumimoji="0" lang="zh-CN" altLang="en-US" kern="0">
                <a:solidFill>
                  <a:srgbClr val="0000FF"/>
                </a:solidFill>
                <a:latin typeface="华文彩云" panose="02010800040101010101" pitchFamily="2" charset="-122"/>
                <a:ea typeface="华文彩云" panose="02010800040101010101" pitchFamily="2" charset="-122"/>
              </a:rPr>
              <a:t>）</a:t>
            </a:r>
            <a:r>
              <a:rPr kumimoji="0" lang="zh-CN" altLang="en-US" kern="0">
                <a:solidFill>
                  <a:srgbClr val="0000FF"/>
                </a:solidFill>
                <a:latin typeface="宋体" panose="02010600030101010101" pitchFamily="2" charset="-122"/>
              </a:rPr>
              <a:t>负数</a:t>
            </a:r>
          </a:p>
          <a:p>
            <a:pPr lvl="1" algn="just">
              <a:lnSpc>
                <a:spcPct val="110000"/>
              </a:lnSpc>
              <a:spcBef>
                <a:spcPct val="0"/>
              </a:spcBef>
            </a:pPr>
            <a:r>
              <a:rPr kumimoji="0" lang="zh-CN" altLang="en-US" kern="0">
                <a:latin typeface="宋体" panose="02010600030101010101" pitchFamily="2" charset="-122"/>
              </a:rPr>
              <a:t>在位宽前加一个减号，即表示负数</a:t>
            </a:r>
          </a:p>
          <a:p>
            <a:pPr lvl="1" algn="just">
              <a:lnSpc>
                <a:spcPct val="110000"/>
              </a:lnSpc>
              <a:spcBef>
                <a:spcPct val="0"/>
              </a:spcBef>
            </a:pPr>
            <a:r>
              <a:rPr kumimoji="0" lang="zh-CN" altLang="en-US" kern="0">
                <a:latin typeface="宋体" panose="02010600030101010101" pitchFamily="2" charset="-122"/>
              </a:rPr>
              <a:t>如：</a:t>
            </a:r>
            <a:r>
              <a:rPr kumimoji="0" lang="en-US" altLang="zh-CN" kern="0">
                <a:latin typeface="宋体" panose="02010600030101010101" pitchFamily="2" charset="-122"/>
              </a:rPr>
              <a:t>-8</a:t>
            </a:r>
            <a:r>
              <a:rPr lang="en-US" altLang="zh-CN" kern="0">
                <a:latin typeface="Times New Roman" panose="02020603050405020304" pitchFamily="18" charset="0"/>
              </a:rPr>
              <a:t>’d5    //5</a:t>
            </a:r>
            <a:r>
              <a:rPr lang="zh-CN" altLang="en-US" kern="0">
                <a:latin typeface="Times New Roman" panose="02020603050405020304" pitchFamily="18" charset="0"/>
              </a:rPr>
              <a:t>的补数，</a:t>
            </a:r>
            <a:r>
              <a:rPr lang="en-US" altLang="zh-CN" kern="0">
                <a:latin typeface="Times New Roman" panose="02020603050405020304" pitchFamily="18" charset="0"/>
              </a:rPr>
              <a:t>= 8‘b11111011</a:t>
            </a:r>
          </a:p>
          <a:p>
            <a:pPr lvl="1" algn="just">
              <a:lnSpc>
                <a:spcPct val="110000"/>
              </a:lnSpc>
              <a:spcBef>
                <a:spcPct val="0"/>
              </a:spcBef>
            </a:pPr>
            <a:r>
              <a:rPr kumimoji="0" lang="zh-CN" altLang="en-US" kern="0">
                <a:solidFill>
                  <a:srgbClr val="CC0000"/>
                </a:solidFill>
                <a:latin typeface="Times New Roman" panose="02020603050405020304" pitchFamily="18" charset="0"/>
                <a:ea typeface="华文新魏" panose="02010800040101010101" pitchFamily="2" charset="-122"/>
              </a:rPr>
              <a:t>减号不能放在位宽与进制之间，也不能放在进制与数字之间！</a:t>
            </a:r>
          </a:p>
          <a:p>
            <a:pPr lvl="1" algn="just">
              <a:lnSpc>
                <a:spcPct val="110000"/>
              </a:lnSpc>
              <a:spcBef>
                <a:spcPct val="0"/>
              </a:spcBef>
            </a:pPr>
            <a:r>
              <a:rPr kumimoji="0" lang="en-US" altLang="zh-CN" kern="0">
                <a:solidFill>
                  <a:srgbClr val="0000FF"/>
                </a:solidFill>
                <a:latin typeface="Times New Roman" panose="02020603050405020304" pitchFamily="18" charset="0"/>
              </a:rPr>
              <a:t>8 </a:t>
            </a:r>
            <a:r>
              <a:rPr lang="en-US" altLang="zh-CN" kern="0">
                <a:solidFill>
                  <a:srgbClr val="0000FF"/>
                </a:solidFill>
                <a:latin typeface="Times New Roman" panose="02020603050405020304" pitchFamily="18" charset="0"/>
              </a:rPr>
              <a:t>’ d</a:t>
            </a:r>
            <a:r>
              <a:rPr kumimoji="0" lang="en-US" altLang="zh-CN" kern="0">
                <a:solidFill>
                  <a:srgbClr val="0000FF"/>
                </a:solidFill>
                <a:latin typeface="Times New Roman" panose="02020603050405020304" pitchFamily="18" charset="0"/>
              </a:rPr>
              <a:t>-</a:t>
            </a:r>
            <a:r>
              <a:rPr lang="en-US" altLang="zh-CN" kern="0">
                <a:solidFill>
                  <a:srgbClr val="0000FF"/>
                </a:solidFill>
                <a:latin typeface="Times New Roman" panose="02020603050405020304" pitchFamily="18" charset="0"/>
              </a:rPr>
              <a:t>5    //</a:t>
            </a:r>
            <a:r>
              <a:rPr kumimoji="0" lang="zh-CN" altLang="en-US" kern="0">
                <a:solidFill>
                  <a:srgbClr val="0000FF"/>
                </a:solidFill>
                <a:latin typeface="Times New Roman" panose="02020603050405020304" pitchFamily="18" charset="0"/>
              </a:rPr>
              <a:t>非法格式</a:t>
            </a:r>
            <a:endParaRPr kumimoji="0" lang="zh-CN" altLang="en-US" kern="0">
              <a:solidFill>
                <a:srgbClr val="0000FF"/>
              </a:solidFill>
              <a:latin typeface="宋体" panose="02010600030101010101" pitchFamily="2" charset="-122"/>
            </a:endParaRPr>
          </a:p>
        </p:txBody>
      </p:sp>
      <p:sp>
        <p:nvSpPr>
          <p:cNvPr id="6" name="AutoShape 4"/>
          <p:cNvSpPr>
            <a:spLocks noChangeArrowheads="1"/>
          </p:cNvSpPr>
          <p:nvPr/>
        </p:nvSpPr>
        <p:spPr bwMode="auto">
          <a:xfrm>
            <a:off x="319088" y="2814638"/>
            <a:ext cx="8367712" cy="3852862"/>
          </a:xfrm>
          <a:prstGeom prst="horizontalScroll">
            <a:avLst>
              <a:gd name="adj" fmla="val 12500"/>
            </a:avLst>
          </a:prstGeom>
          <a:solidFill>
            <a:srgbClr val="FFCF01">
              <a:lumMod val="40000"/>
              <a:lumOff val="60000"/>
            </a:srgbClr>
          </a:solidFill>
          <a:ln w="9525">
            <a:noFill/>
            <a:round/>
            <a:headEnd/>
            <a:tailEnd/>
          </a:ln>
        </p:spPr>
        <p:txBody>
          <a:bodyPr anchor="ctr">
            <a:spAutoFit/>
          </a:bodyPr>
          <a:lstStyle/>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为提高可读性，在较长的数字之间可用下划线</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_</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隔开！但不可以用在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&lt;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进制</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&gt;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和</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&lt;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数字</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&gt;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之间。</a:t>
            </a:r>
          </a:p>
          <a:p>
            <a:pPr marL="0" marR="0" lvl="0" indent="287338" algn="just" defTabSz="914400" eaLnBrk="1" fontAlgn="auto" latinLnBrk="0" hangingPunct="1">
              <a:lnSpc>
                <a:spcPct val="110000"/>
              </a:lnSpc>
              <a:spcBef>
                <a:spcPts val="0"/>
              </a:spcBef>
              <a:spcAft>
                <a:spcPts val="0"/>
              </a:spcAft>
              <a:buClr>
                <a:srgbClr val="3333FF"/>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rPr>
              <a:t> 如：</a:t>
            </a:r>
            <a:r>
              <a:rPr kumimoji="0" lang="en-US" altLang="zh-CN" sz="2400" b="1" i="0" u="none" strike="noStrike" kern="0" cap="none" spc="0" normalizeH="0" baseline="0" noProof="0" dirty="0" err="1">
                <a:ln>
                  <a:noFill/>
                </a:ln>
                <a:solidFill>
                  <a:srgbClr val="000000"/>
                </a:solidFill>
                <a:effectLst/>
                <a:uLnTx/>
                <a:uFillTx/>
                <a:latin typeface="宋体" pitchFamily="2" charset="-122"/>
              </a:rPr>
              <a:t>16</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b1010_1011_1100_1111</a:t>
            </a:r>
            <a:r>
              <a:rPr kumimoji="0" lang="en-US" altLang="zh-CN" sz="2400" b="1" i="0" u="none" strike="noStrike" kern="0" cap="none" spc="0" normalizeH="0" baseline="0" noProof="0" dirty="0">
                <a:ln>
                  <a:noFill/>
                </a:ln>
                <a:solidFill>
                  <a:srgbClr val="000000"/>
                </a:solidFill>
                <a:effectLst/>
                <a:uLnTx/>
                <a:uFillTx/>
                <a:latin typeface="宋体" pitchFamily="2" charset="-122"/>
              </a:rPr>
              <a:t> //</a:t>
            </a:r>
            <a:r>
              <a:rPr kumimoji="0" lang="zh-CN" altLang="en-US" sz="2400" b="1" i="0" u="none" strike="noStrike" kern="0" cap="none" spc="0" normalizeH="0" baseline="0" noProof="0" dirty="0">
                <a:ln>
                  <a:noFill/>
                </a:ln>
                <a:solidFill>
                  <a:srgbClr val="000000"/>
                </a:solidFill>
                <a:effectLst/>
                <a:uLnTx/>
                <a:uFillTx/>
                <a:latin typeface="宋体" pitchFamily="2" charset="-122"/>
              </a:rPr>
              <a:t>合法</a:t>
            </a:r>
          </a:p>
          <a:p>
            <a:pPr marL="0" marR="0" lvl="0" indent="287338" algn="just" defTabSz="914400" eaLnBrk="1" fontAlgn="auto" latinLnBrk="0" hangingPunct="1">
              <a:lnSpc>
                <a:spcPct val="110000"/>
              </a:lnSpc>
              <a:spcBef>
                <a:spcPts val="0"/>
              </a:spcBef>
              <a:spcAft>
                <a:spcPts val="0"/>
              </a:spcAft>
              <a:buClr>
                <a:srgbClr val="3333FF"/>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rPr>
              <a:t>     </a:t>
            </a:r>
            <a:r>
              <a:rPr kumimoji="0" lang="en-US" altLang="zh-CN" sz="2400" b="1" i="0" u="none" strike="noStrike" kern="0" cap="none" spc="0" normalizeH="0" baseline="0" noProof="0" dirty="0" err="1">
                <a:ln>
                  <a:noFill/>
                </a:ln>
                <a:solidFill>
                  <a:srgbClr val="000000"/>
                </a:solidFill>
                <a:effectLst/>
                <a:uLnTx/>
                <a:uFillTx/>
                <a:latin typeface="宋体" pitchFamily="2" charset="-122"/>
              </a:rPr>
              <a:t>8</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a:t>
            </a:r>
            <a:r>
              <a:rPr kumimoji="0" lang="en-US" altLang="zh-CN" sz="2400" b="1" i="0" u="none" strike="noStrike" kern="0" cap="none" spc="0" normalizeH="0" baseline="0" noProof="0" dirty="0" err="1">
                <a:ln>
                  <a:noFill/>
                </a:ln>
                <a:solidFill>
                  <a:srgbClr val="CC0000"/>
                </a:solidFill>
                <a:effectLst/>
                <a:uLnTx/>
                <a:uFillTx/>
                <a:latin typeface="宋体" pitchFamily="2" charset="-122"/>
              </a:rPr>
              <a:t>_</a:t>
            </a:r>
            <a:r>
              <a:rPr kumimoji="0" lang="en-US" altLang="zh-CN" sz="2400" b="1" i="0" u="none" strike="noStrike" kern="0" cap="none" spc="0" normalizeH="0" baseline="0" noProof="0" dirty="0" err="1">
                <a:ln>
                  <a:noFill/>
                </a:ln>
                <a:solidFill>
                  <a:srgbClr val="000000"/>
                </a:solidFill>
                <a:effectLst/>
                <a:uLnTx/>
                <a:uFillTx/>
                <a:latin typeface="宋体" pitchFamily="2" charset="-122"/>
              </a:rPr>
              <a:t>0011_1010</a:t>
            </a:r>
            <a:r>
              <a:rPr kumimoji="0" lang="en-US" altLang="zh-CN" sz="2400" b="1" i="0" u="none" strike="noStrike" kern="0" cap="none" spc="0" normalizeH="0" baseline="0" noProof="0" dirty="0">
                <a:ln>
                  <a:noFill/>
                </a:ln>
                <a:solidFill>
                  <a:srgbClr val="000000"/>
                </a:solidFill>
                <a:effectLst/>
                <a:uLnTx/>
                <a:uFillTx/>
                <a:latin typeface="宋体" pitchFamily="2" charset="-122"/>
              </a:rPr>
              <a:t> //</a:t>
            </a:r>
            <a:r>
              <a:rPr kumimoji="0" lang="zh-CN" altLang="en-US" sz="2400" b="1" i="0" u="none" strike="noStrike" kern="0" cap="none" spc="0" normalizeH="0" baseline="0" noProof="0" dirty="0">
                <a:ln>
                  <a:noFill/>
                </a:ln>
                <a:solidFill>
                  <a:srgbClr val="000000"/>
                </a:solidFill>
                <a:effectLst/>
                <a:uLnTx/>
                <a:uFillTx/>
                <a:latin typeface="宋体" pitchFamily="2" charset="-122"/>
              </a:rPr>
              <a:t>非法</a:t>
            </a:r>
          </a:p>
          <a:p>
            <a:pPr marL="0" marR="0" lvl="0" indent="287338" algn="just" defTabSz="914400" eaLnBrk="1" fontAlgn="auto" latinLnBrk="0" hangingPunct="1">
              <a:lnSpc>
                <a:spcPct val="110000"/>
              </a:lnSpc>
              <a:spcBef>
                <a:spcPts val="0"/>
              </a:spcBef>
              <a:spcAft>
                <a:spcPts val="0"/>
              </a:spcAft>
              <a:buClr>
                <a:srgbClr val="FF0066"/>
              </a:buClr>
              <a:buSzPct val="80000"/>
              <a:buFont typeface="Wingdings" pitchFamily="2" charset="2"/>
              <a:buChar char="v"/>
              <a:tabLst/>
              <a:defRPr/>
            </a:pP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当常量未指明位宽时，默认为</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32</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位。</a:t>
            </a:r>
          </a:p>
          <a:p>
            <a:pPr marL="482600" marR="0" lvl="1" indent="0" algn="just" defTabSz="914400" eaLnBrk="1" fontAlgn="auto" latinLnBrk="0" hangingPunct="1">
              <a:lnSpc>
                <a:spcPct val="11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rPr>
              <a:t>10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d10</a:t>
            </a:r>
            <a:r>
              <a:rPr kumimoji="0" lang="en-US" altLang="zh-CN" sz="2400" b="1" i="0" u="none" strike="noStrike" kern="0" cap="none" spc="0" normalizeH="0" baseline="0" noProof="0" dirty="0">
                <a:ln>
                  <a:noFill/>
                </a:ln>
                <a:solidFill>
                  <a:srgbClr val="000000"/>
                </a:solidFill>
                <a:effectLst/>
                <a:uLnTx/>
                <a:uFillTx/>
                <a:latin typeface="宋体" pitchFamily="2" charset="-122"/>
              </a:rPr>
              <a:t>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b1010</a:t>
            </a:r>
            <a:endParaRPr kumimoji="0" lang="en-US" altLang="zh-CN" sz="2400" b="1" i="0" u="none" strike="noStrike" kern="0" cap="none" spc="0" normalizeH="0" baseline="0" noProof="0" dirty="0">
              <a:ln>
                <a:noFill/>
              </a:ln>
              <a:solidFill>
                <a:srgbClr val="000000"/>
              </a:solidFill>
              <a:effectLst/>
              <a:uLnTx/>
              <a:uFillTx/>
              <a:latin typeface="宋体" pitchFamily="2" charset="-122"/>
            </a:endParaRPr>
          </a:p>
          <a:p>
            <a:pPr marL="482600" marR="0" lvl="1" indent="0" algn="just" defTabSz="914400" eaLnBrk="1" fontAlgn="auto" latinLnBrk="0" hangingPunct="1">
              <a:lnSpc>
                <a:spcPct val="11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rPr>
              <a:t>-1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d1</a:t>
            </a:r>
            <a:r>
              <a:rPr kumimoji="0" lang="en-US" altLang="zh-CN" sz="2400" b="1" i="0" u="none" strike="noStrike" kern="0" cap="none" spc="0" normalizeH="0" baseline="0" noProof="0" dirty="0">
                <a:ln>
                  <a:noFill/>
                </a:ln>
                <a:solidFill>
                  <a:srgbClr val="000000"/>
                </a:solidFill>
                <a:effectLst/>
                <a:uLnTx/>
                <a:uFillTx/>
                <a:latin typeface="宋体" pitchFamily="2" charset="-122"/>
              </a:rPr>
              <a:t>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b1111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宋体" pitchFamily="2" charset="-122"/>
              </a:rPr>
              <a:t>1111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hFFFFFFFF</a:t>
            </a:r>
            <a:endPar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endParaRPr>
          </a:p>
        </p:txBody>
      </p:sp>
    </p:spTree>
    <p:extLst>
      <p:ext uri="{BB962C8B-B14F-4D97-AF65-F5344CB8AC3E}">
        <p14:creationId xmlns:p14="http://schemas.microsoft.com/office/powerpoint/2010/main" val="21180285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2" name="Text Box 5"/>
          <p:cNvSpPr txBox="1">
            <a:spLocks noChangeArrowheads="1"/>
          </p:cNvSpPr>
          <p:nvPr/>
        </p:nvSpPr>
        <p:spPr bwMode="auto">
          <a:xfrm>
            <a:off x="728663" y="3921125"/>
            <a:ext cx="6980237" cy="841375"/>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latin typeface="宋体" pitchFamily="2" charset="-122"/>
              <a:ea typeface="宋体"/>
              <a:cs typeface="+mn-cs"/>
            </a:endParaRPr>
          </a:p>
        </p:txBody>
      </p:sp>
      <p:sp>
        <p:nvSpPr>
          <p:cNvPr id="13" name="Rectangle 3"/>
          <p:cNvSpPr txBox="1">
            <a:spLocks noChangeArrowheads="1"/>
          </p:cNvSpPr>
          <p:nvPr/>
        </p:nvSpPr>
        <p:spPr bwMode="auto">
          <a:xfrm>
            <a:off x="257175" y="814388"/>
            <a:ext cx="844391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华文彩云" panose="02010800040101010101" pitchFamily="2" charset="-122"/>
                <a:ea typeface="华文彩云" panose="02010800040101010101" pitchFamily="2" charset="-122"/>
              </a:rPr>
              <a:t>4</a:t>
            </a: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宋体" panose="02010600030101010101" pitchFamily="2" charset="-122"/>
              </a:rPr>
              <a:t>parameter</a:t>
            </a:r>
            <a:r>
              <a:rPr kumimoji="0" lang="zh-CN" altLang="en-US" kern="0">
                <a:solidFill>
                  <a:srgbClr val="0000FF"/>
                </a:solidFill>
                <a:latin typeface="宋体" panose="02010600030101010101" pitchFamily="2" charset="-122"/>
              </a:rPr>
              <a:t>常量（符号常量）</a:t>
            </a:r>
          </a:p>
          <a:p>
            <a:pPr lvl="1" algn="just">
              <a:lnSpc>
                <a:spcPct val="110000"/>
              </a:lnSpc>
              <a:spcBef>
                <a:spcPct val="0"/>
              </a:spcBef>
            </a:pPr>
            <a:r>
              <a:rPr kumimoji="0" lang="zh-CN" altLang="en-US" sz="2000" kern="0">
                <a:latin typeface="华文新魏" panose="02010800040101010101" pitchFamily="2" charset="-122"/>
                <a:ea typeface="华文新魏" panose="02010800040101010101" pitchFamily="2" charset="-122"/>
              </a:rPr>
              <a:t>用</a:t>
            </a:r>
            <a:r>
              <a:rPr kumimoji="0" lang="en-US" altLang="zh-CN" sz="2000" kern="0">
                <a:latin typeface="华文新魏" panose="02010800040101010101" pitchFamily="2" charset="-122"/>
                <a:ea typeface="华文新魏" panose="02010800040101010101" pitchFamily="2" charset="-122"/>
              </a:rPr>
              <a:t>parameter</a:t>
            </a:r>
            <a:r>
              <a:rPr kumimoji="0" lang="zh-CN" altLang="en-US" sz="2000" kern="0">
                <a:latin typeface="华文新魏" panose="02010800040101010101" pitchFamily="2" charset="-122"/>
                <a:ea typeface="华文新魏" panose="02010800040101010101" pitchFamily="2" charset="-122"/>
              </a:rPr>
              <a:t>来定义一个标识符，代表一个常量</a:t>
            </a:r>
            <a:r>
              <a:rPr kumimoji="0" lang="en-US" altLang="zh-CN" sz="2000" kern="0">
                <a:latin typeface="Times New Roman" panose="02020603050405020304" pitchFamily="18" charset="0"/>
                <a:ea typeface="华文新魏" panose="02010800040101010101" pitchFamily="2" charset="-122"/>
              </a:rPr>
              <a:t>——</a:t>
            </a:r>
            <a:r>
              <a:rPr kumimoji="0" lang="zh-CN" altLang="en-US" sz="2000" kern="0">
                <a:latin typeface="华文新魏" panose="02010800040101010101" pitchFamily="2" charset="-122"/>
                <a:ea typeface="华文新魏" panose="02010800040101010101" pitchFamily="2" charset="-122"/>
              </a:rPr>
              <a:t>称为</a:t>
            </a:r>
            <a:r>
              <a:rPr kumimoji="0" lang="zh-CN" altLang="en-US" sz="2000" kern="0">
                <a:solidFill>
                  <a:srgbClr val="FF0066"/>
                </a:solidFill>
                <a:latin typeface="华文新魏" panose="02010800040101010101" pitchFamily="2" charset="-122"/>
                <a:ea typeface="华文新魏" panose="02010800040101010101" pitchFamily="2" charset="-122"/>
              </a:rPr>
              <a:t>符号</a:t>
            </a:r>
            <a:r>
              <a:rPr kumimoji="0" lang="zh-CN" altLang="en-US" sz="2000" kern="0">
                <a:latin typeface="华文新魏" panose="02010800040101010101" pitchFamily="2" charset="-122"/>
                <a:ea typeface="华文新魏" panose="02010800040101010101" pitchFamily="2" charset="-122"/>
              </a:rPr>
              <a:t>常量。</a:t>
            </a:r>
          </a:p>
        </p:txBody>
      </p:sp>
      <p:sp>
        <p:nvSpPr>
          <p:cNvPr id="14" name="AutoShape 4"/>
          <p:cNvSpPr>
            <a:spLocks noChangeArrowheads="1"/>
          </p:cNvSpPr>
          <p:nvPr/>
        </p:nvSpPr>
        <p:spPr bwMode="auto">
          <a:xfrm>
            <a:off x="2117725" y="2392363"/>
            <a:ext cx="1600200" cy="685800"/>
          </a:xfrm>
          <a:prstGeom prst="wedgeRoundRectCallout">
            <a:avLst>
              <a:gd name="adj1" fmla="val -49208"/>
              <a:gd name="adj2" fmla="val -8379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参数型数据的确认符</a:t>
            </a:r>
          </a:p>
        </p:txBody>
      </p:sp>
      <p:sp>
        <p:nvSpPr>
          <p:cNvPr id="15" name="Text Box 5"/>
          <p:cNvSpPr txBox="1">
            <a:spLocks noChangeArrowheads="1"/>
          </p:cNvSpPr>
          <p:nvPr/>
        </p:nvSpPr>
        <p:spPr bwMode="auto">
          <a:xfrm>
            <a:off x="1846263" y="1749425"/>
            <a:ext cx="6980237" cy="4619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400">
                <a:solidFill>
                  <a:srgbClr val="0000FF"/>
                </a:solidFill>
                <a:latin typeface="宋体" panose="02010600030101010101" pitchFamily="2" charset="-122"/>
              </a:rPr>
              <a:t>parameter </a:t>
            </a:r>
            <a:r>
              <a:rPr lang="zh-CN" altLang="en-US" sz="2000">
                <a:solidFill>
                  <a:srgbClr val="000000"/>
                </a:solidFill>
                <a:latin typeface="宋体" panose="02010600030101010101" pitchFamily="2" charset="-122"/>
              </a:rPr>
              <a:t>参数名</a:t>
            </a:r>
            <a:r>
              <a:rPr lang="en-US" altLang="zh-CN" sz="2000">
                <a:solidFill>
                  <a:srgbClr val="000000"/>
                </a:solidFill>
                <a:latin typeface="宋体" panose="02010600030101010101" pitchFamily="2" charset="-122"/>
              </a:rPr>
              <a:t>1 = </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参数名</a:t>
            </a:r>
            <a:r>
              <a:rPr lang="en-US" altLang="zh-CN" sz="2000">
                <a:solidFill>
                  <a:srgbClr val="000000"/>
                </a:solidFill>
                <a:latin typeface="宋体" panose="02010600030101010101" pitchFamily="2" charset="-122"/>
              </a:rPr>
              <a:t>2 = </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 </a:t>
            </a:r>
            <a:r>
              <a:rPr lang="en-US" altLang="zh-CN" sz="2000">
                <a:solidFill>
                  <a:srgbClr val="000000"/>
                </a:solidFill>
                <a:latin typeface="Times New Roman" panose="02020603050405020304" pitchFamily="18" charset="0"/>
              </a:rPr>
              <a:t>……</a:t>
            </a:r>
            <a:r>
              <a:rPr lang="zh-CN" altLang="en-US" sz="2000">
                <a:solidFill>
                  <a:srgbClr val="000000"/>
                </a:solidFill>
                <a:latin typeface="宋体" panose="02010600030101010101" pitchFamily="2" charset="-122"/>
              </a:rPr>
              <a:t>；</a:t>
            </a:r>
          </a:p>
        </p:txBody>
      </p:sp>
      <p:sp>
        <p:nvSpPr>
          <p:cNvPr id="16" name="Text Box 7"/>
          <p:cNvSpPr txBox="1">
            <a:spLocks noChangeArrowheads="1"/>
          </p:cNvSpPr>
          <p:nvPr/>
        </p:nvSpPr>
        <p:spPr bwMode="auto">
          <a:xfrm>
            <a:off x="165100" y="3081338"/>
            <a:ext cx="89789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563563" indent="-282575"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每个赋值语句的右边必须为</a:t>
            </a:r>
            <a:r>
              <a:rPr lang="zh-CN" altLang="en-US" sz="2400">
                <a:solidFill>
                  <a:srgbClr val="0000FF"/>
                </a:solidFill>
                <a:latin typeface="方正姚体" panose="02010601030101010101" pitchFamily="2" charset="-122"/>
                <a:ea typeface="方正姚体" panose="02010601030101010101" pitchFamily="2" charset="-122"/>
              </a:rPr>
              <a:t>常数</a:t>
            </a:r>
            <a:r>
              <a:rPr lang="zh-CN" altLang="en-US" sz="2400">
                <a:solidFill>
                  <a:srgbClr val="000000"/>
                </a:solidFill>
                <a:latin typeface="方正姚体" panose="02010601030101010101" pitchFamily="2" charset="-122"/>
                <a:ea typeface="方正姚体" panose="02010601030101010101" pitchFamily="2" charset="-122"/>
              </a:rPr>
              <a:t>表达式，即只能包含数字或先前定义过的符号常量！</a:t>
            </a:r>
          </a:p>
          <a:p>
            <a:pPr lvl="1" algn="just">
              <a:lnSpc>
                <a:spcPct val="110000"/>
              </a:lnSpc>
              <a:buClr>
                <a:srgbClr val="FF0000"/>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parameter addrwidth = 16</a:t>
            </a: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000000"/>
                </a:solidFill>
                <a:latin typeface="方正姚体" panose="02010601030101010101" pitchFamily="2" charset="-122"/>
                <a:ea typeface="方正姚体" panose="02010601030101010101" pitchFamily="2" charset="-122"/>
              </a:rPr>
              <a:t>合法格式</a:t>
            </a:r>
          </a:p>
          <a:p>
            <a:pPr lvl="1" algn="just">
              <a:lnSpc>
                <a:spcPct val="110000"/>
              </a:lnSpc>
              <a:buClr>
                <a:srgbClr val="FF0000"/>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parameter addrwidth = datawidth*2</a:t>
            </a: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000000"/>
                </a:solidFill>
                <a:latin typeface="方正姚体" panose="02010601030101010101" pitchFamily="2" charset="-122"/>
                <a:ea typeface="方正姚体" panose="02010601030101010101" pitchFamily="2" charset="-122"/>
              </a:rPr>
              <a:t>非法格式</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常用参数来定义</a:t>
            </a:r>
            <a:r>
              <a:rPr lang="zh-CN" altLang="en-US" sz="2400">
                <a:solidFill>
                  <a:srgbClr val="0000FF"/>
                </a:solidFill>
                <a:latin typeface="方正姚体" panose="02010601030101010101" pitchFamily="2" charset="-122"/>
                <a:ea typeface="方正姚体" panose="02010601030101010101" pitchFamily="2" charset="-122"/>
              </a:rPr>
              <a:t>延迟时间和变量宽度</a:t>
            </a:r>
            <a:r>
              <a:rPr lang="zh-CN" altLang="en-US" sz="240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可用字符串表示的任何地方</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000000"/>
                </a:solidFill>
                <a:latin typeface="方正姚体" panose="02010601030101010101" pitchFamily="2" charset="-122"/>
                <a:ea typeface="方正姚体" panose="02010601030101010101" pitchFamily="2" charset="-122"/>
              </a:rPr>
              <a:t>都可以用定义的参数来代替。</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参数是</a:t>
            </a:r>
            <a:r>
              <a:rPr lang="zh-CN" altLang="en-US" sz="2400">
                <a:solidFill>
                  <a:srgbClr val="0000FF"/>
                </a:solidFill>
                <a:latin typeface="方正姚体" panose="02010601030101010101" pitchFamily="2" charset="-122"/>
                <a:ea typeface="方正姚体" panose="02010601030101010101" pitchFamily="2" charset="-122"/>
              </a:rPr>
              <a:t>本地</a:t>
            </a:r>
            <a:r>
              <a:rPr lang="zh-CN" altLang="en-US" sz="2400">
                <a:solidFill>
                  <a:srgbClr val="000000"/>
                </a:solidFill>
                <a:latin typeface="方正姚体" panose="02010601030101010101" pitchFamily="2" charset="-122"/>
                <a:ea typeface="方正姚体" panose="02010601030101010101" pitchFamily="2" charset="-122"/>
              </a:rPr>
              <a:t>的，其定义只在本模块内有效。</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在模块或实例引用时，可通过</a:t>
            </a:r>
            <a:r>
              <a:rPr lang="zh-CN" altLang="en-US" sz="2400">
                <a:solidFill>
                  <a:srgbClr val="0000FF"/>
                </a:solidFill>
                <a:latin typeface="方正姚体" panose="02010601030101010101" pitchFamily="2" charset="-122"/>
                <a:ea typeface="方正姚体" panose="02010601030101010101" pitchFamily="2" charset="-122"/>
              </a:rPr>
              <a:t>参数传递</a:t>
            </a:r>
            <a:r>
              <a:rPr lang="zh-CN" altLang="en-US" sz="2400">
                <a:solidFill>
                  <a:srgbClr val="000000"/>
                </a:solidFill>
                <a:latin typeface="方正姚体" panose="02010601030101010101" pitchFamily="2" charset="-122"/>
                <a:ea typeface="方正姚体" panose="02010601030101010101" pitchFamily="2" charset="-122"/>
              </a:rPr>
              <a:t>改变在被引用模块或实例中已定义的参数！</a:t>
            </a:r>
            <a:endParaRPr lang="zh-CN" altLang="en-US" sz="2400">
              <a:latin typeface="方正姚体" panose="02010601030101010101" pitchFamily="2" charset="-122"/>
              <a:ea typeface="方正姚体" panose="02010601030101010101" pitchFamily="2" charset="-122"/>
            </a:endParaRPr>
          </a:p>
        </p:txBody>
      </p:sp>
      <p:grpSp>
        <p:nvGrpSpPr>
          <p:cNvPr id="17" name="Group 13"/>
          <p:cNvGrpSpPr>
            <a:grpSpLocks/>
          </p:cNvGrpSpPr>
          <p:nvPr/>
        </p:nvGrpSpPr>
        <p:grpSpPr bwMode="auto">
          <a:xfrm>
            <a:off x="3333750" y="2132013"/>
            <a:ext cx="4908550" cy="966787"/>
            <a:chOff x="2082" y="1612"/>
            <a:chExt cx="3092" cy="609"/>
          </a:xfrm>
        </p:grpSpPr>
        <p:sp>
          <p:nvSpPr>
            <p:cNvPr id="18" name="AutoShape 9"/>
            <p:cNvSpPr>
              <a:spLocks noChangeArrowheads="1"/>
            </p:cNvSpPr>
            <p:nvPr/>
          </p:nvSpPr>
          <p:spPr bwMode="auto">
            <a:xfrm>
              <a:off x="3572" y="1981"/>
              <a:ext cx="1008" cy="240"/>
            </a:xfrm>
            <a:prstGeom prst="wedgeRoundRectCallout">
              <a:avLst>
                <a:gd name="adj1" fmla="val -50296"/>
                <a:gd name="adj2" fmla="val -124167"/>
                <a:gd name="adj3" fmla="val 16667"/>
              </a:avLst>
            </a:prstGeom>
            <a:solidFill>
              <a:srgbClr val="FFFF00"/>
            </a:solidFill>
            <a:ln>
              <a:noFill/>
            </a:ln>
            <a:effectLst>
              <a:prstShdw prst="shdw17" dist="17961" dir="2700000">
                <a:srgbClr val="995C1F"/>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赋值语句表</a:t>
              </a:r>
            </a:p>
          </p:txBody>
        </p:sp>
        <p:sp>
          <p:nvSpPr>
            <p:cNvPr id="19" name="AutoShape 10"/>
            <p:cNvSpPr>
              <a:spLocks/>
            </p:cNvSpPr>
            <p:nvPr/>
          </p:nvSpPr>
          <p:spPr bwMode="auto">
            <a:xfrm rot="5355780">
              <a:off x="3531" y="163"/>
              <a:ext cx="194" cy="3092"/>
            </a:xfrm>
            <a:prstGeom prst="rightBrace">
              <a:avLst>
                <a:gd name="adj1" fmla="val 132818"/>
                <a:gd name="adj2" fmla="val 51616"/>
              </a:avLst>
            </a:prstGeom>
            <a:noFill/>
            <a:ln w="25400" cap="sq">
              <a:solidFill>
                <a:srgbClr val="FF00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20" name="Rectangle 11"/>
          <p:cNvSpPr>
            <a:spLocks noChangeArrowheads="1"/>
          </p:cNvSpPr>
          <p:nvPr/>
        </p:nvSpPr>
        <p:spPr bwMode="auto">
          <a:xfrm>
            <a:off x="768350" y="1728788"/>
            <a:ext cx="819150" cy="446087"/>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42925520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build="p" autoUpdateAnimBg="0" advAuto="0"/>
      <p:bldP spid="14" grpId="0" animBg="1" autoUpdateAnimBg="0"/>
      <p:bldP spid="15" grpId="0" animBg="1" autoUpdateAnimBg="0"/>
      <p:bldP spid="16" grpId="0" autoUpdateAnimBg="0"/>
      <p:bldP spid="2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8" name="Rectangle 3"/>
          <p:cNvSpPr txBox="1">
            <a:spLocks noChangeArrowheads="1"/>
          </p:cNvSpPr>
          <p:nvPr/>
        </p:nvSpPr>
        <p:spPr bwMode="auto">
          <a:xfrm>
            <a:off x="0" y="1228725"/>
            <a:ext cx="70643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algn="just">
              <a:lnSpc>
                <a:spcPct val="110000"/>
              </a:lnSpc>
              <a:spcBef>
                <a:spcPct val="0"/>
              </a:spcBef>
            </a:pPr>
            <a:r>
              <a:rPr kumimoji="0" lang="zh-CN" altLang="en-US" kern="0">
                <a:latin typeface="Times New Roman" panose="02020603050405020304" pitchFamily="18" charset="0"/>
              </a:rPr>
              <a:t>模块实例引用时参数的传递</a:t>
            </a:r>
            <a:r>
              <a:rPr kumimoji="0" lang="en-US" altLang="zh-CN" kern="0">
                <a:latin typeface="Times New Roman" panose="02020603050405020304" pitchFamily="18" charset="0"/>
              </a:rPr>
              <a:t>——</a:t>
            </a:r>
            <a:r>
              <a:rPr kumimoji="0" lang="zh-CN" altLang="en-US" kern="0">
                <a:solidFill>
                  <a:srgbClr val="CC0000"/>
                </a:solidFill>
                <a:latin typeface="Times New Roman" panose="02020603050405020304" pitchFamily="18" charset="0"/>
                <a:ea typeface="华文彩云" panose="02010800040101010101" pitchFamily="2" charset="-122"/>
              </a:rPr>
              <a:t>方法之一</a:t>
            </a:r>
            <a:r>
              <a:rPr kumimoji="0" lang="zh-CN" altLang="en-US" kern="0">
                <a:latin typeface="Times New Roman" panose="02020603050405020304" pitchFamily="18" charset="0"/>
              </a:rPr>
              <a:t>：</a:t>
            </a:r>
            <a:endParaRPr kumimoji="0" lang="zh-CN" altLang="en-US" sz="2000" kern="0">
              <a:latin typeface="Times New Roman" panose="02020603050405020304" pitchFamily="18" charset="0"/>
            </a:endParaRPr>
          </a:p>
        </p:txBody>
      </p:sp>
      <p:sp>
        <p:nvSpPr>
          <p:cNvPr id="9" name="Rectangle 15"/>
          <p:cNvSpPr>
            <a:spLocks noChangeArrowheads="1"/>
          </p:cNvSpPr>
          <p:nvPr/>
        </p:nvSpPr>
        <p:spPr bwMode="auto">
          <a:xfrm>
            <a:off x="938213" y="1938338"/>
            <a:ext cx="4616450" cy="427037"/>
          </a:xfrm>
          <a:prstGeom prst="rect">
            <a:avLst/>
          </a:prstGeom>
          <a:solidFill>
            <a:srgbClr val="FFCC99"/>
          </a:soli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200">
                <a:solidFill>
                  <a:srgbClr val="000000"/>
                </a:solidFill>
                <a:latin typeface="华文新魏" panose="02010800040101010101" pitchFamily="2" charset="-122"/>
                <a:ea typeface="华文新魏" panose="02010800040101010101" pitchFamily="2" charset="-122"/>
              </a:rPr>
              <a:t>利用</a:t>
            </a:r>
            <a:r>
              <a:rPr lang="en-US" altLang="zh-CN" sz="2200">
                <a:solidFill>
                  <a:srgbClr val="FF0066"/>
                </a:solidFill>
                <a:latin typeface="华文新魏" panose="02010800040101010101" pitchFamily="2" charset="-122"/>
                <a:ea typeface="华文新魏" panose="02010800040101010101" pitchFamily="2" charset="-122"/>
              </a:rPr>
              <a:t>defparam</a:t>
            </a:r>
            <a:r>
              <a:rPr lang="zh-CN" altLang="en-US" sz="2200">
                <a:solidFill>
                  <a:srgbClr val="000000"/>
                </a:solidFill>
                <a:latin typeface="华文新魏" panose="02010800040101010101" pitchFamily="2" charset="-122"/>
                <a:ea typeface="华文新魏" panose="02010800040101010101" pitchFamily="2" charset="-122"/>
              </a:rPr>
              <a:t>定义参数声明语句！</a:t>
            </a:r>
          </a:p>
        </p:txBody>
      </p:sp>
      <p:sp>
        <p:nvSpPr>
          <p:cNvPr id="10" name="Text Box 18"/>
          <p:cNvSpPr txBox="1">
            <a:spLocks noChangeArrowheads="1"/>
          </p:cNvSpPr>
          <p:nvPr/>
        </p:nvSpPr>
        <p:spPr bwMode="auto">
          <a:xfrm>
            <a:off x="1831975" y="2630488"/>
            <a:ext cx="6745288" cy="8286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defparam </a:t>
            </a:r>
            <a:r>
              <a:rPr kumimoji="1" lang="zh-CN" altLang="en-US"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 = </a:t>
            </a:r>
            <a:r>
              <a:rPr kumimoji="0" lang="zh-CN" altLang="en-US" sz="22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常数</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表达式</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0" fontAlgn="auto" latinLnBrk="0" hangingPunct="0">
              <a:lnSpc>
                <a:spcPct val="11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 = </a:t>
            </a:r>
            <a:r>
              <a:rPr kumimoji="0" lang="zh-CN" altLang="en-US" sz="22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常数</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表达式</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sp>
        <p:nvSpPr>
          <p:cNvPr id="11" name="Rectangle 22"/>
          <p:cNvSpPr>
            <a:spLocks noChangeArrowheads="1"/>
          </p:cNvSpPr>
          <p:nvPr/>
        </p:nvSpPr>
        <p:spPr bwMode="auto">
          <a:xfrm>
            <a:off x="739775" y="2727325"/>
            <a:ext cx="8001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0000FF"/>
                </a:solidFill>
                <a:effectLst>
                  <a:outerShdw blurRad="38100" dist="38100" dir="2700000" algn="tl">
                    <a:srgbClr val="C0C0C0"/>
                  </a:outerShdw>
                </a:effectLst>
                <a:latin typeface="华文彩云" pitchFamily="2" charset="-122"/>
                <a:ea typeface="华文彩云" pitchFamily="2" charset="-122"/>
              </a:rPr>
              <a:t>格式</a:t>
            </a:r>
          </a:p>
        </p:txBody>
      </p:sp>
      <p:sp>
        <p:nvSpPr>
          <p:cNvPr id="12" name="Text Box 23"/>
          <p:cNvSpPr txBox="1">
            <a:spLocks noChangeArrowheads="1"/>
          </p:cNvSpPr>
          <p:nvPr/>
        </p:nvSpPr>
        <p:spPr bwMode="auto">
          <a:xfrm>
            <a:off x="735013" y="4224296"/>
            <a:ext cx="7729537"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563563" indent="-282575"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a:lnSpc>
                <a:spcPct val="110000"/>
              </a:lnSpc>
              <a:buClr>
                <a:srgbClr val="FF9900"/>
              </a:buClr>
              <a:buFontTx/>
              <a:buChar char="•"/>
            </a:pPr>
            <a:r>
              <a:rPr lang="en-US" altLang="zh-CN" sz="2400" dirty="0" err="1">
                <a:solidFill>
                  <a:srgbClr val="FF0066"/>
                </a:solidFill>
                <a:latin typeface="宋体" panose="02010600030101010101" pitchFamily="2" charset="-122"/>
              </a:rPr>
              <a:t>defparam</a:t>
            </a:r>
            <a:r>
              <a:rPr lang="zh-CN" altLang="en-US" sz="2400" dirty="0">
                <a:solidFill>
                  <a:srgbClr val="000000"/>
                </a:solidFill>
                <a:latin typeface="宋体" panose="02010600030101010101" pitchFamily="2" charset="-122"/>
              </a:rPr>
              <a:t>语句在编译时可重新定义参数值。</a:t>
            </a:r>
          </a:p>
          <a:p>
            <a:pPr lvl="1" algn="just">
              <a:lnSpc>
                <a:spcPct val="110000"/>
              </a:lnSpc>
              <a:buClr>
                <a:srgbClr val="FF9900"/>
              </a:buClr>
              <a:buFontTx/>
              <a:buChar char="•"/>
            </a:pPr>
            <a:r>
              <a:rPr lang="zh-CN" altLang="en-US" sz="2400" dirty="0">
                <a:solidFill>
                  <a:srgbClr val="000000"/>
                </a:solidFill>
                <a:latin typeface="宋体" panose="02010600030101010101" pitchFamily="2" charset="-122"/>
              </a:rPr>
              <a:t>提示：不要使用</a:t>
            </a:r>
            <a:r>
              <a:rPr lang="en-US" altLang="zh-CN" sz="2400" dirty="0" err="1">
                <a:solidFill>
                  <a:srgbClr val="000000"/>
                </a:solidFill>
                <a:latin typeface="宋体" panose="02010600030101010101" pitchFamily="2" charset="-122"/>
              </a:rPr>
              <a:t>defparam</a:t>
            </a:r>
            <a:r>
              <a:rPr lang="zh-CN" altLang="en-US" sz="2400" dirty="0">
                <a:solidFill>
                  <a:srgbClr val="000000"/>
                </a:solidFill>
                <a:latin typeface="宋体" panose="02010600030101010101" pitchFamily="2" charset="-122"/>
              </a:rPr>
              <a:t>语句！在模块的实例引用时可用</a:t>
            </a:r>
            <a:r>
              <a:rPr lang="zh-CN" altLang="en-US" sz="2400" dirty="0">
                <a:solidFill>
                  <a:srgbClr val="000000"/>
                </a:solidFill>
                <a:latin typeface="Times New Roman" panose="02020603050405020304" pitchFamily="18" charset="0"/>
              </a:rPr>
              <a:t>“</a:t>
            </a:r>
            <a:r>
              <a:rPr lang="en-US" altLang="zh-CN" sz="2400" dirty="0">
                <a:solidFill>
                  <a:srgbClr val="FF0066"/>
                </a:solidFill>
                <a:cs typeface="Tahoma" panose="020B0604030504040204" pitchFamily="34" charset="0"/>
              </a:rPr>
              <a:t>#</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宋体" panose="02010600030101010101" pitchFamily="2" charset="-122"/>
              </a:rPr>
              <a:t>号后跟参数的语法来重新定义参数。</a:t>
            </a:r>
          </a:p>
        </p:txBody>
      </p:sp>
    </p:spTree>
    <p:extLst>
      <p:ext uri="{BB962C8B-B14F-4D97-AF65-F5344CB8AC3E}">
        <p14:creationId xmlns:p14="http://schemas.microsoft.com/office/powerpoint/2010/main" val="55229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3" name="Text Box 2"/>
          <p:cNvSpPr txBox="1">
            <a:spLocks noChangeArrowheads="1"/>
          </p:cNvSpPr>
          <p:nvPr/>
        </p:nvSpPr>
        <p:spPr bwMode="auto">
          <a:xfrm>
            <a:off x="165100" y="1044575"/>
            <a:ext cx="8631238" cy="5078413"/>
          </a:xfrm>
          <a:prstGeom prst="rect">
            <a:avLst/>
          </a:prstGeom>
          <a:solidFill>
            <a:srgbClr val="ADD6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module</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mod</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out, ina, inb);</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parameter cycle = 8, real_constant = 2.039,</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file = “/user1/jmdong/design/mem_file.dat”;</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endmodule</a:t>
            </a:r>
          </a:p>
          <a:p>
            <a:pPr marL="0" marR="0" lvl="0" indent="0" defTabSz="914400" eaLnBrk="0" fontAlgn="auto" latinLnBrk="0" hangingPunct="0">
              <a:lnSpc>
                <a:spcPct val="9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module test;</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mod mk(out,ina,inb);        // </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对模块</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mod</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的实例引用</a:t>
            </a:r>
          </a:p>
          <a:p>
            <a:pPr marL="0" marR="0" lvl="0" indent="0" defTabSz="914400" eaLnBrk="0" fontAlgn="auto" latinLnBrk="0" hangingPunct="0">
              <a:lnSpc>
                <a:spcPct val="9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defparam</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mk.cycle =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6</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mk.file =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“../my_mem.dat”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参数的传递</a:t>
            </a:r>
          </a:p>
          <a:p>
            <a:pPr marL="0" marR="0" lvl="0" indent="0" defTabSz="914400" eaLnBrk="0" fontAlgn="auto" latinLnBrk="0" hangingPunct="0">
              <a:lnSpc>
                <a:spcPct val="9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endmodule</a:t>
            </a:r>
          </a:p>
        </p:txBody>
      </p:sp>
      <p:sp>
        <p:nvSpPr>
          <p:cNvPr id="14" name="AutoShape 6"/>
          <p:cNvSpPr>
            <a:spLocks noChangeArrowheads="1"/>
          </p:cNvSpPr>
          <p:nvPr/>
        </p:nvSpPr>
        <p:spPr bwMode="auto">
          <a:xfrm>
            <a:off x="6194425" y="3300413"/>
            <a:ext cx="1600200" cy="381000"/>
          </a:xfrm>
          <a:prstGeom prst="wedgeRoundRectCallout">
            <a:avLst>
              <a:gd name="adj1" fmla="val 60021"/>
              <a:gd name="adj2" fmla="val -184167"/>
              <a:gd name="adj3" fmla="val 16667"/>
            </a:avLst>
          </a:prstGeom>
          <a:solidFill>
            <a:srgbClr val="E7BB01">
              <a:lumMod val="40000"/>
              <a:lumOff val="60000"/>
            </a:srgbClr>
          </a:solidFill>
          <a:ln w="9525">
            <a:solidFill>
              <a:srgbClr val="000000"/>
            </a:solidFill>
            <a:miter lim="800000"/>
            <a:headEnd/>
            <a:tailEnd/>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rPr>
              <a:t>被引用模块</a:t>
            </a:r>
          </a:p>
        </p:txBody>
      </p:sp>
      <p:sp>
        <p:nvSpPr>
          <p:cNvPr id="15" name="AutoShape 7"/>
          <p:cNvSpPr>
            <a:spLocks/>
          </p:cNvSpPr>
          <p:nvPr/>
        </p:nvSpPr>
        <p:spPr bwMode="auto">
          <a:xfrm>
            <a:off x="7845425" y="1903413"/>
            <a:ext cx="304800" cy="1447800"/>
          </a:xfrm>
          <a:prstGeom prst="rightBrace">
            <a:avLst>
              <a:gd name="adj1" fmla="val 39583"/>
              <a:gd name="adj2" fmla="val 50000"/>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16" name="Group 8"/>
          <p:cNvGrpSpPr>
            <a:grpSpLocks/>
          </p:cNvGrpSpPr>
          <p:nvPr/>
        </p:nvGrpSpPr>
        <p:grpSpPr bwMode="auto">
          <a:xfrm>
            <a:off x="2981325" y="5048250"/>
            <a:ext cx="1492250" cy="777875"/>
            <a:chOff x="1536" y="3504"/>
            <a:chExt cx="816" cy="490"/>
          </a:xfrm>
        </p:grpSpPr>
        <p:sp>
          <p:nvSpPr>
            <p:cNvPr id="17" name="Line 9"/>
            <p:cNvSpPr>
              <a:spLocks noChangeShapeType="1"/>
            </p:cNvSpPr>
            <p:nvPr/>
          </p:nvSpPr>
          <p:spPr bwMode="auto">
            <a:xfrm>
              <a:off x="1536" y="3504"/>
              <a:ext cx="336" cy="192"/>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8" name="Text Box 10"/>
            <p:cNvSpPr txBox="1">
              <a:spLocks noChangeArrowheads="1"/>
            </p:cNvSpPr>
            <p:nvPr/>
          </p:nvSpPr>
          <p:spPr bwMode="auto">
            <a:xfrm>
              <a:off x="1824" y="3744"/>
              <a:ext cx="528"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参数名</a:t>
              </a:r>
            </a:p>
          </p:txBody>
        </p:sp>
        <p:sp>
          <p:nvSpPr>
            <p:cNvPr id="19" name="Line 11"/>
            <p:cNvSpPr>
              <a:spLocks noChangeShapeType="1"/>
            </p:cNvSpPr>
            <p:nvPr/>
          </p:nvSpPr>
          <p:spPr bwMode="auto">
            <a:xfrm flipH="1">
              <a:off x="2160" y="3552"/>
              <a:ext cx="144" cy="144"/>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grpSp>
        <p:nvGrpSpPr>
          <p:cNvPr id="20" name="Group 12"/>
          <p:cNvGrpSpPr>
            <a:grpSpLocks/>
          </p:cNvGrpSpPr>
          <p:nvPr/>
        </p:nvGrpSpPr>
        <p:grpSpPr bwMode="auto">
          <a:xfrm>
            <a:off x="1711325" y="5037138"/>
            <a:ext cx="1524000" cy="1006475"/>
            <a:chOff x="768" y="3552"/>
            <a:chExt cx="960" cy="634"/>
          </a:xfrm>
        </p:grpSpPr>
        <p:sp>
          <p:nvSpPr>
            <p:cNvPr id="21" name="Text Box 13"/>
            <p:cNvSpPr txBox="1">
              <a:spLocks noChangeArrowheads="1"/>
            </p:cNvSpPr>
            <p:nvPr/>
          </p:nvSpPr>
          <p:spPr bwMode="auto">
            <a:xfrm>
              <a:off x="768" y="3936"/>
              <a:ext cx="960"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a:t>
              </a:r>
              <a:endPar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2" name="Line 14"/>
            <p:cNvSpPr>
              <a:spLocks noChangeShapeType="1"/>
            </p:cNvSpPr>
            <p:nvPr/>
          </p:nvSpPr>
          <p:spPr bwMode="auto">
            <a:xfrm>
              <a:off x="1200" y="3552"/>
              <a:ext cx="0" cy="336"/>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Tree>
    <p:extLst>
      <p:ext uri="{BB962C8B-B14F-4D97-AF65-F5344CB8AC3E}">
        <p14:creationId xmlns:p14="http://schemas.microsoft.com/office/powerpoint/2010/main" val="16135215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5" name="Text Box 13"/>
          <p:cNvSpPr txBox="1">
            <a:spLocks noChangeArrowheads="1"/>
          </p:cNvSpPr>
          <p:nvPr/>
        </p:nvSpPr>
        <p:spPr bwMode="auto">
          <a:xfrm>
            <a:off x="169863" y="2555875"/>
            <a:ext cx="8888412" cy="3675063"/>
          </a:xfrm>
          <a:prstGeom prst="rect">
            <a:avLst/>
          </a:prstGeom>
          <a:solidFill>
            <a:srgbClr val="ADD6FF"/>
          </a:solidFill>
          <a:ln w="12700">
            <a:solidFill>
              <a:srgbClr val="000000"/>
            </a:solidFill>
            <a:miter lim="800000"/>
            <a:headEnd/>
            <a:tailEnd/>
          </a:ln>
        </p:spPr>
        <p:txBody>
          <a:bodyPr anchor="b">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宋体" pitchFamily="2" charset="-122"/>
              </a:rPr>
              <a:t>[</a:t>
            </a:r>
            <a:r>
              <a:rPr kumimoji="0" lang="zh-CN" altLang="en-US" sz="20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000" b="1" i="0" u="none" strike="noStrike" kern="0" cap="none" spc="0" normalizeH="0" baseline="0" noProof="0" dirty="0">
                <a:ln>
                  <a:noFill/>
                </a:ln>
                <a:solidFill>
                  <a:srgbClr val="000000"/>
                </a:solidFill>
                <a:effectLst/>
                <a:uLnTx/>
                <a:uFillTx/>
                <a:latin typeface="宋体" pitchFamily="2" charset="-122"/>
              </a:rPr>
              <a:t>]</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module mod ( out,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ina</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inb</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parameter cycle = 8,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real_constant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2.039,</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file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user1</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jmdong</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/design/</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mem_file.dat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a:p>
            <a:pPr marL="0" marR="0" lvl="0" indent="0" defTabSz="914400" eaLnBrk="1" fontAlgn="auto" latinLnBrk="0" hangingPunct="1">
              <a:lnSpc>
                <a:spcPct val="90000"/>
              </a:lnSpc>
              <a:spcBef>
                <a:spcPts val="0"/>
              </a:spcBef>
              <a:spcAft>
                <a:spcPts val="0"/>
              </a:spcAft>
              <a:buClrTx/>
              <a:buSzTx/>
              <a:buFontTx/>
              <a:buNone/>
              <a:tabLst/>
              <a:defRPr/>
            </a:pP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module test;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mod </a:t>
            </a:r>
            <a:r>
              <a:rPr kumimoji="0" lang="en-US" altLang="zh-CN" sz="2000" b="1" i="0" u="none" strike="noStrike" kern="0" cap="none" spc="0" normalizeH="0" baseline="0" noProof="0" dirty="0">
                <a:ln>
                  <a:noFill/>
                </a:ln>
                <a:solidFill>
                  <a:srgbClr val="FF0000"/>
                </a:solidFill>
                <a:effectLst/>
                <a:uLnTx/>
                <a:uFillTx/>
                <a:latin typeface="Tahoma"/>
              </a:rPr>
              <a: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(5, 3.20,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my_mem.dat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out,ina,inb</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r>
              <a:rPr kumimoji="0" lang="en-US" altLang="zh-CN" sz="1400" b="0" i="0" u="none" strike="noStrike" kern="0" cap="none" spc="0" normalizeH="0" baseline="0" noProof="0" dirty="0">
                <a:ln>
                  <a:noFill/>
                </a:ln>
                <a:solidFill>
                  <a:srgbClr val="000000"/>
                </a:solidFill>
                <a:effectLst/>
                <a:uLnTx/>
                <a:uFillTx/>
                <a:latin typeface="Tahoma" panose="020B0604030504040204" pitchFamily="34"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zh-CN" altLang="en-US" sz="2000" b="1" i="0" u="none" strike="noStrike" kern="0" cap="none" spc="0" normalizeH="0" baseline="0" noProof="0" dirty="0">
                <a:ln>
                  <a:noFill/>
                </a:ln>
                <a:solidFill>
                  <a:srgbClr val="000000"/>
                </a:solidFill>
                <a:effectLst/>
                <a:uLnTx/>
                <a:uFillTx/>
                <a:latin typeface="华文楷体" pitchFamily="2" charset="-122"/>
                <a:ea typeface="华文楷体" pitchFamily="2" charset="-122"/>
              </a:rPr>
              <a:t>对模块</a:t>
            </a:r>
            <a:r>
              <a:rPr kumimoji="0" lang="en-US" altLang="zh-CN" sz="2000" b="1" i="0" u="none" strike="noStrike" kern="0" cap="none" spc="0" normalizeH="0" baseline="0" noProof="0" dirty="0">
                <a:ln>
                  <a:noFill/>
                </a:ln>
                <a:solidFill>
                  <a:srgbClr val="000000"/>
                </a:solidFill>
                <a:effectLst/>
                <a:uLnTx/>
                <a:uFillTx/>
                <a:latin typeface="华文楷体" pitchFamily="2" charset="-122"/>
                <a:ea typeface="华文楷体" pitchFamily="2" charset="-122"/>
              </a:rPr>
              <a:t>mod</a:t>
            </a:r>
            <a:r>
              <a:rPr kumimoji="0" lang="zh-CN" altLang="en-US" sz="2000" b="1" i="0" u="none" strike="noStrike" kern="0" cap="none" spc="0" normalizeH="0" baseline="0" noProof="0" dirty="0">
                <a:ln>
                  <a:noFill/>
                </a:ln>
                <a:solidFill>
                  <a:srgbClr val="000000"/>
                </a:solidFill>
                <a:effectLst/>
                <a:uLnTx/>
                <a:uFillTx/>
                <a:latin typeface="华文楷体" pitchFamily="2" charset="-122"/>
                <a:ea typeface="华文楷体" pitchFamily="2" charset="-122"/>
              </a:rPr>
              <a:t>的实例引用</a:t>
            </a:r>
          </a:p>
          <a:p>
            <a:pPr marL="0" marR="0" lvl="0" indent="0"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p:txBody>
      </p:sp>
      <p:sp>
        <p:nvSpPr>
          <p:cNvPr id="16" name="Rectangle 3"/>
          <p:cNvSpPr txBox="1">
            <a:spLocks noChangeArrowheads="1"/>
          </p:cNvSpPr>
          <p:nvPr/>
        </p:nvSpPr>
        <p:spPr bwMode="auto">
          <a:xfrm>
            <a:off x="-254000" y="1146175"/>
            <a:ext cx="939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a:rPr>
              <a:t>模块实例引用时参数的传递</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rPr>
              <a:t>——</a:t>
            </a:r>
            <a:r>
              <a:rPr kumimoji="0" lang="zh-CN" altLang="en-US" sz="2400" b="1" i="0" u="none" strike="noStrike" kern="0" cap="none" spc="0" normalizeH="0" baseline="0" noProof="0">
                <a:ln>
                  <a:noFill/>
                </a:ln>
                <a:solidFill>
                  <a:srgbClr val="CC0000"/>
                </a:solidFill>
                <a:effectLst/>
                <a:uLnTx/>
                <a:uFillTx/>
                <a:latin typeface="Times New Roman" panose="02020603050405020304" pitchFamily="18" charset="0"/>
                <a:ea typeface="华文彩云" panose="02010800040101010101" pitchFamily="2" charset="-122"/>
              </a:rPr>
              <a:t>方法之二</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a:rPr>
              <a:t>：利用特殊符号</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rPr>
              <a:t>“</a:t>
            </a:r>
            <a:r>
              <a:rPr kumimoji="0" lang="en-US" altLang="zh-CN" sz="2400" b="1" i="0" u="none" strike="noStrike" kern="0" cap="none" spc="0" normalizeH="0" baseline="0" noProof="0">
                <a:ln>
                  <a:noFill/>
                </a:ln>
                <a:solidFill>
                  <a:srgbClr val="FF0066"/>
                </a:solidFill>
                <a:effectLst/>
                <a:uLnTx/>
                <a:uFillTx/>
                <a:latin typeface="Verdana" panose="020B0604030504040204" pitchFamily="34" charset="0"/>
                <a:ea typeface="宋体"/>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rPr>
              <a:t>”</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a:rPr>
              <a:t> </a:t>
            </a:r>
          </a:p>
        </p:txBody>
      </p:sp>
      <p:grpSp>
        <p:nvGrpSpPr>
          <p:cNvPr id="17" name="Group 4"/>
          <p:cNvGrpSpPr>
            <a:grpSpLocks/>
          </p:cNvGrpSpPr>
          <p:nvPr/>
        </p:nvGrpSpPr>
        <p:grpSpPr bwMode="auto">
          <a:xfrm>
            <a:off x="6553200" y="2895600"/>
            <a:ext cx="2057400" cy="1447800"/>
            <a:chOff x="4128" y="1728"/>
            <a:chExt cx="1296" cy="912"/>
          </a:xfrm>
        </p:grpSpPr>
        <p:sp>
          <p:nvSpPr>
            <p:cNvPr id="18" name="AutoShape 5"/>
            <p:cNvSpPr>
              <a:spLocks noChangeArrowheads="1"/>
            </p:cNvSpPr>
            <p:nvPr/>
          </p:nvSpPr>
          <p:spPr bwMode="auto">
            <a:xfrm>
              <a:off x="4416" y="2352"/>
              <a:ext cx="1008" cy="240"/>
            </a:xfrm>
            <a:prstGeom prst="wedgeRoundRectCallout">
              <a:avLst>
                <a:gd name="adj1" fmla="val -50296"/>
                <a:gd name="adj2" fmla="val -124167"/>
                <a:gd name="adj3" fmla="val 16667"/>
              </a:avLst>
            </a:prstGeom>
            <a:solidFill>
              <a:srgbClr val="00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被引用模块</a:t>
              </a:r>
            </a:p>
          </p:txBody>
        </p:sp>
        <p:sp>
          <p:nvSpPr>
            <p:cNvPr id="19" name="AutoShape 6"/>
            <p:cNvSpPr>
              <a:spLocks/>
            </p:cNvSpPr>
            <p:nvPr/>
          </p:nvSpPr>
          <p:spPr bwMode="auto">
            <a:xfrm>
              <a:off x="4128" y="1728"/>
              <a:ext cx="192" cy="912"/>
            </a:xfrm>
            <a:prstGeom prst="rightBrace">
              <a:avLst>
                <a:gd name="adj1" fmla="val 3958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grpSp>
        <p:nvGrpSpPr>
          <p:cNvPr id="20" name="Group 7"/>
          <p:cNvGrpSpPr>
            <a:grpSpLocks/>
          </p:cNvGrpSpPr>
          <p:nvPr/>
        </p:nvGrpSpPr>
        <p:grpSpPr bwMode="auto">
          <a:xfrm>
            <a:off x="1219200" y="5622925"/>
            <a:ext cx="2895600" cy="854075"/>
            <a:chOff x="720" y="3360"/>
            <a:chExt cx="1824" cy="538"/>
          </a:xfrm>
        </p:grpSpPr>
        <p:sp>
          <p:nvSpPr>
            <p:cNvPr id="21" name="Text Box 8"/>
            <p:cNvSpPr txBox="1">
              <a:spLocks noChangeArrowheads="1"/>
            </p:cNvSpPr>
            <p:nvPr/>
          </p:nvSpPr>
          <p:spPr bwMode="auto">
            <a:xfrm>
              <a:off x="1200" y="3648"/>
              <a:ext cx="960"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参数的传递</a:t>
              </a:r>
            </a:p>
          </p:txBody>
        </p:sp>
        <p:sp>
          <p:nvSpPr>
            <p:cNvPr id="22" name="AutoShape 9"/>
            <p:cNvSpPr>
              <a:spLocks/>
            </p:cNvSpPr>
            <p:nvPr/>
          </p:nvSpPr>
          <p:spPr bwMode="auto">
            <a:xfrm rot="5400000">
              <a:off x="1512" y="2568"/>
              <a:ext cx="240" cy="1824"/>
            </a:xfrm>
            <a:prstGeom prst="rightBrace">
              <a:avLst>
                <a:gd name="adj1" fmla="val 63333"/>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23" name="AutoShape 12"/>
          <p:cNvSpPr>
            <a:spLocks noChangeArrowheads="1"/>
          </p:cNvSpPr>
          <p:nvPr/>
        </p:nvSpPr>
        <p:spPr bwMode="auto">
          <a:xfrm>
            <a:off x="3581400" y="6096000"/>
            <a:ext cx="4724400" cy="457200"/>
          </a:xfrm>
          <a:prstGeom prst="wedgeRectCallout">
            <a:avLst>
              <a:gd name="adj1" fmla="val -43648"/>
              <a:gd name="adj2" fmla="val -149306"/>
            </a:avLst>
          </a:prstGeom>
          <a:solidFill>
            <a:srgbClr val="FF99FF"/>
          </a:solidFill>
          <a:ln>
            <a:noFill/>
          </a:ln>
          <a:effectLst>
            <a:prstShdw prst="shdw17" dist="17961" dir="2700000">
              <a:srgbClr val="995C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indent="3810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110000"/>
              </a:lnSpc>
              <a:spcBef>
                <a:spcPct val="10000"/>
              </a:spcBef>
              <a:buClr>
                <a:srgbClr val="3333CC"/>
              </a:buClr>
              <a:buSzPct val="60000"/>
              <a:buFont typeface="Wingdings" panose="05000000000000000000" pitchFamily="2" charset="2"/>
              <a:buNone/>
            </a:pPr>
            <a:r>
              <a:rPr kumimoji="1" lang="zh-CN" altLang="en-US" sz="2000">
                <a:solidFill>
                  <a:srgbClr val="000000"/>
                </a:solidFill>
                <a:latin typeface="华文楷体" panose="02010600040101010101" pitchFamily="2" charset="-122"/>
                <a:ea typeface="华文楷体" panose="02010600040101010101" pitchFamily="2" charset="-122"/>
              </a:rPr>
              <a:t>必须与被引用模块中的参数一一对应！</a:t>
            </a:r>
          </a:p>
        </p:txBody>
      </p:sp>
      <p:sp>
        <p:nvSpPr>
          <p:cNvPr id="24" name="AutoShape 14"/>
          <p:cNvSpPr>
            <a:spLocks noChangeArrowheads="1"/>
          </p:cNvSpPr>
          <p:nvPr/>
        </p:nvSpPr>
        <p:spPr bwMode="auto">
          <a:xfrm rot="21120300">
            <a:off x="6711950" y="160338"/>
            <a:ext cx="2371725" cy="104140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华文新魏" pitchFamily="2" charset="-122"/>
                <a:ea typeface="华文新魏" pitchFamily="2" charset="-122"/>
              </a:rPr>
              <a:t>建议用此方法！</a:t>
            </a:r>
          </a:p>
        </p:txBody>
      </p:sp>
      <p:sp>
        <p:nvSpPr>
          <p:cNvPr id="25" name="Text Box 15"/>
          <p:cNvSpPr txBox="1">
            <a:spLocks noChangeArrowheads="1"/>
          </p:cNvSpPr>
          <p:nvPr/>
        </p:nvSpPr>
        <p:spPr bwMode="auto">
          <a:xfrm>
            <a:off x="1468438" y="1733550"/>
            <a:ext cx="7510462" cy="465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被引用模块名 </a:t>
            </a:r>
            <a:r>
              <a:rPr kumimoji="0" lang="en-US" altLang="zh-CN" sz="2000" b="1" i="0" u="none" strike="noStrike" kern="0" cap="none" spc="0" normalizeH="0" baseline="0" noProof="0">
                <a:ln>
                  <a:noFill/>
                </a:ln>
                <a:solidFill>
                  <a:srgbClr val="FF0066"/>
                </a:solidFill>
                <a:effectLst/>
                <a:uLnTx/>
                <a:uFillTx/>
                <a:latin typeface="Verdana" panose="020B0604030504040204" pitchFamily="34" charset="0"/>
                <a:ea typeface="宋体" panose="02010600030101010101" pitchFamily="2" charset="-122"/>
              </a:rPr>
              <a:t># </a:t>
            </a: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例化模块名（端口列表）</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sp>
        <p:nvSpPr>
          <p:cNvPr id="26" name="Rectangle 16"/>
          <p:cNvSpPr>
            <a:spLocks noChangeArrowheads="1"/>
          </p:cNvSpPr>
          <p:nvPr/>
        </p:nvSpPr>
        <p:spPr bwMode="auto">
          <a:xfrm>
            <a:off x="406400" y="1712913"/>
            <a:ext cx="819150" cy="446087"/>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24956385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1+#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12"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utoUpdateAnimBg="0"/>
      <p:bldP spid="23" grpId="0" animBg="1" autoUpdateAnimBg="0"/>
      <p:bldP spid="24" grpId="0" animBg="1" autoUpdateAnimBg="0"/>
      <p:bldP spid="25" grpId="0" animBg="1" autoUpdateAnimBg="0"/>
      <p:bldP spid="2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376238" y="1098550"/>
            <a:ext cx="7620000"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三、变量</a:t>
            </a:r>
            <a:endParaRPr kumimoji="0"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在程序运行过程中，其值可以改变的量，称为</a:t>
            </a:r>
            <a:r>
              <a:rPr kumimoji="1" lang="zh-CN" altLang="zh-CN"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变量</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其数据类型有</a:t>
            </a:r>
            <a:r>
              <a:rPr kumimoji="0" lang="en-US" altLang="zh-CN"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19</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种，常用的有</a:t>
            </a:r>
            <a:r>
              <a:rPr kumimoji="0" lang="en-US" altLang="zh-CN"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3</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种：</a:t>
            </a:r>
          </a:p>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网络型（</a:t>
            </a:r>
            <a:r>
              <a:rPr kumimoji="0" lang="en-US" altLang="zh-CN"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nets type</a:t>
            </a: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寄存器型（</a:t>
            </a:r>
            <a:r>
              <a:rPr kumimoji="0" lang="en-US" altLang="zh-CN"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register type </a:t>
            </a: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数组（</a:t>
            </a:r>
            <a:r>
              <a:rPr kumimoji="0" lang="en-US" altLang="zh-CN"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memory type</a:t>
            </a: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p:txBody>
      </p:sp>
      <p:sp>
        <p:nvSpPr>
          <p:cNvPr id="8" name="Text Box 5"/>
          <p:cNvSpPr txBox="1">
            <a:spLocks noChangeArrowheads="1"/>
          </p:cNvSpPr>
          <p:nvPr/>
        </p:nvSpPr>
        <p:spPr bwMode="auto">
          <a:xfrm>
            <a:off x="334963" y="3513138"/>
            <a:ext cx="2374900" cy="455612"/>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85000"/>
              </a:lnSpc>
              <a:spcBef>
                <a:spcPct val="50000"/>
              </a:spcBef>
            </a:pPr>
            <a:r>
              <a:rPr kumimoji="1" lang="en-US" altLang="zh-CN" sz="2800">
                <a:solidFill>
                  <a:srgbClr val="990000"/>
                </a:solidFill>
                <a:latin typeface="华文新魏" panose="02010800040101010101" pitchFamily="2" charset="-122"/>
                <a:ea typeface="华文新魏" panose="02010800040101010101" pitchFamily="2" charset="-122"/>
              </a:rPr>
              <a:t>1. nets</a:t>
            </a:r>
            <a:r>
              <a:rPr kumimoji="1" lang="zh-CN" altLang="en-US" sz="2800">
                <a:solidFill>
                  <a:srgbClr val="990000"/>
                </a:solidFill>
                <a:latin typeface="华文新魏" panose="02010800040101010101" pitchFamily="2" charset="-122"/>
                <a:ea typeface="华文新魏" panose="02010800040101010101" pitchFamily="2" charset="-122"/>
              </a:rPr>
              <a:t>型变量</a:t>
            </a:r>
          </a:p>
        </p:txBody>
      </p:sp>
      <p:sp>
        <p:nvSpPr>
          <p:cNvPr id="9" name="Rectangle 6"/>
          <p:cNvSpPr>
            <a:spLocks noChangeArrowheads="1"/>
          </p:cNvSpPr>
          <p:nvPr/>
        </p:nvSpPr>
        <p:spPr bwMode="auto">
          <a:xfrm>
            <a:off x="452438" y="3590925"/>
            <a:ext cx="7173912"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3333FF"/>
              </a:buClr>
              <a:buFont typeface="Wingdings" panose="05000000000000000000" pitchFamily="2" charset="2"/>
              <a:buNone/>
            </a:pPr>
            <a:endParaRPr lang="en-US" altLang="zh-CN" sz="2000">
              <a:solidFill>
                <a:srgbClr val="000000"/>
              </a:solidFill>
              <a:latin typeface="宋体" panose="02010600030101010101" pitchFamily="2" charset="-122"/>
            </a:endParaRPr>
          </a:p>
          <a:p>
            <a:pPr algn="just">
              <a:buClr>
                <a:srgbClr val="3333FF"/>
              </a:buClr>
              <a:buFont typeface="Wingdings" panose="05000000000000000000" pitchFamily="2" charset="2"/>
              <a:buChar char="§"/>
            </a:pPr>
            <a:r>
              <a:rPr lang="zh-CN" altLang="en-US" sz="2400">
                <a:solidFill>
                  <a:srgbClr val="FF0066"/>
                </a:solidFill>
                <a:latin typeface="华文新魏" panose="02010800040101010101" pitchFamily="2" charset="-122"/>
                <a:ea typeface="华文新魏" panose="02010800040101010101" pitchFamily="2" charset="-122"/>
              </a:rPr>
              <a:t>定义</a:t>
            </a:r>
            <a:r>
              <a:rPr lang="en-US" altLang="zh-CN" sz="2400">
                <a:solidFill>
                  <a:srgbClr val="000000"/>
                </a:solidFill>
                <a:latin typeface="Times New Roman" panose="02020603050405020304" pitchFamily="18" charset="0"/>
              </a:rPr>
              <a:t>——</a:t>
            </a:r>
            <a:r>
              <a:rPr lang="zh-CN" altLang="en-US" sz="2400">
                <a:solidFill>
                  <a:srgbClr val="000000"/>
                </a:solidFill>
                <a:latin typeface="华文新魏" panose="02010800040101010101" pitchFamily="2" charset="-122"/>
                <a:ea typeface="华文新魏" panose="02010800040101010101" pitchFamily="2" charset="-122"/>
              </a:rPr>
              <a:t>输出始终随输入的变化而变化的变量</a:t>
            </a:r>
            <a:r>
              <a:rPr lang="zh-CN" altLang="en-US" sz="2400">
                <a:solidFill>
                  <a:srgbClr val="000000"/>
                </a:solidFill>
                <a:latin typeface="宋体" panose="02010600030101010101" pitchFamily="2" charset="-122"/>
              </a:rPr>
              <a:t>。</a:t>
            </a:r>
          </a:p>
          <a:p>
            <a:pPr algn="just">
              <a:buClr>
                <a:srgbClr val="3333FF"/>
              </a:buClr>
              <a:buFont typeface="Wingdings" panose="05000000000000000000" pitchFamily="2" charset="2"/>
              <a:buNone/>
            </a:pPr>
            <a:r>
              <a:rPr lang="zh-CN" altLang="en-US" sz="2000">
                <a:solidFill>
                  <a:srgbClr val="000000"/>
                </a:solidFill>
                <a:latin typeface="宋体" panose="02010600030101010101" pitchFamily="2" charset="-122"/>
              </a:rPr>
              <a:t>   表示结构实体（如门）之间的</a:t>
            </a:r>
            <a:r>
              <a:rPr lang="zh-CN" altLang="en-US" sz="2000">
                <a:solidFill>
                  <a:srgbClr val="0000FF"/>
                </a:solidFill>
                <a:latin typeface="Times New Roman" panose="02020603050405020304" pitchFamily="18" charset="0"/>
              </a:rPr>
              <a:t>物理</a:t>
            </a:r>
            <a:r>
              <a:rPr lang="zh-CN" altLang="en-US" sz="2000">
                <a:solidFill>
                  <a:srgbClr val="000000"/>
                </a:solidFill>
                <a:latin typeface="宋体" panose="02010600030101010101" pitchFamily="2" charset="-122"/>
              </a:rPr>
              <a:t>连接。</a:t>
            </a:r>
          </a:p>
          <a:p>
            <a:pPr algn="just">
              <a:buClr>
                <a:srgbClr val="3333FF"/>
              </a:buClr>
              <a:buFont typeface="Wingdings" panose="05000000000000000000" pitchFamily="2" charset="2"/>
              <a:buChar char="§"/>
            </a:pPr>
            <a:r>
              <a:rPr lang="zh-CN" altLang="en-US" sz="2000">
                <a:solidFill>
                  <a:srgbClr val="000000"/>
                </a:solidFill>
                <a:latin typeface="宋体" panose="02010600030101010101" pitchFamily="2" charset="-122"/>
              </a:rPr>
              <a:t>常用</a:t>
            </a:r>
            <a:r>
              <a:rPr lang="en-US" altLang="zh-CN" sz="2000">
                <a:solidFill>
                  <a:srgbClr val="000000"/>
                </a:solidFill>
                <a:latin typeface="宋体" panose="02010600030101010101" pitchFamily="2" charset="-122"/>
              </a:rPr>
              <a:t>nets</a:t>
            </a:r>
            <a:r>
              <a:rPr lang="zh-CN" altLang="en-US" sz="2000">
                <a:solidFill>
                  <a:srgbClr val="000000"/>
                </a:solidFill>
                <a:latin typeface="宋体" panose="02010600030101010101" pitchFamily="2" charset="-122"/>
              </a:rPr>
              <a:t>型变量：</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wire</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a:t>
            </a:r>
            <a:r>
              <a:rPr lang="zh-CN" altLang="en-US" sz="2000">
                <a:solidFill>
                  <a:srgbClr val="000000"/>
                </a:solidFill>
                <a:latin typeface="方正姚体" panose="02010601030101010101" pitchFamily="2" charset="-122"/>
                <a:ea typeface="方正姚体" panose="02010601030101010101" pitchFamily="2" charset="-122"/>
              </a:rPr>
              <a:t>：连线类型（两者功能一致）</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wor</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trior</a:t>
            </a:r>
            <a:r>
              <a:rPr lang="zh-CN" altLang="en-US" sz="2000">
                <a:solidFill>
                  <a:srgbClr val="000000"/>
                </a:solidFill>
                <a:latin typeface="方正姚体" panose="02010601030101010101" pitchFamily="2" charset="-122"/>
                <a:ea typeface="方正姚体" panose="02010601030101010101" pitchFamily="2" charset="-122"/>
              </a:rPr>
              <a:t>：具有线或特性的连线（两者功能一致）</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wand</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triand</a:t>
            </a:r>
            <a:r>
              <a:rPr lang="zh-CN" altLang="en-US" sz="2000">
                <a:solidFill>
                  <a:srgbClr val="000000"/>
                </a:solidFill>
                <a:latin typeface="方正姚体" panose="02010601030101010101" pitchFamily="2" charset="-122"/>
                <a:ea typeface="方正姚体" panose="02010601030101010101" pitchFamily="2" charset="-122"/>
              </a:rPr>
              <a:t>：具有线与特性的连线（两者功能一致）</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tri1</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tri0</a:t>
            </a:r>
            <a:r>
              <a:rPr lang="zh-CN" altLang="en-US" sz="2000">
                <a:solidFill>
                  <a:srgbClr val="000000"/>
                </a:solidFill>
                <a:latin typeface="方正姚体" panose="02010601030101010101" pitchFamily="2" charset="-122"/>
                <a:ea typeface="方正姚体" panose="02010601030101010101" pitchFamily="2" charset="-122"/>
              </a:rPr>
              <a:t>：上拉电阻和下拉电阻</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supply1</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supply0</a:t>
            </a:r>
            <a:r>
              <a:rPr lang="zh-CN" altLang="en-US" sz="2000">
                <a:solidFill>
                  <a:srgbClr val="000000"/>
                </a:solidFill>
                <a:latin typeface="方正姚体" panose="02010601030101010101" pitchFamily="2" charset="-122"/>
                <a:ea typeface="方正姚体" panose="02010601030101010101" pitchFamily="2" charset="-122"/>
              </a:rPr>
              <a:t>：电源（逻辑</a:t>
            </a:r>
            <a:r>
              <a:rPr lang="en-US" altLang="zh-CN" sz="2000">
                <a:solidFill>
                  <a:srgbClr val="000000"/>
                </a:solidFill>
                <a:latin typeface="方正姚体" panose="02010601030101010101" pitchFamily="2" charset="-122"/>
                <a:ea typeface="方正姚体" panose="02010601030101010101" pitchFamily="2" charset="-122"/>
              </a:rPr>
              <a:t>1</a:t>
            </a:r>
            <a:r>
              <a:rPr lang="zh-CN" altLang="en-US" sz="2000">
                <a:solidFill>
                  <a:srgbClr val="000000"/>
                </a:solidFill>
                <a:latin typeface="方正姚体" panose="02010601030101010101" pitchFamily="2" charset="-122"/>
                <a:ea typeface="方正姚体" panose="02010601030101010101" pitchFamily="2" charset="-122"/>
              </a:rPr>
              <a:t>）和地（逻辑</a:t>
            </a:r>
            <a:r>
              <a:rPr lang="en-US" altLang="zh-CN" sz="2000">
                <a:solidFill>
                  <a:srgbClr val="000000"/>
                </a:solidFill>
                <a:latin typeface="方正姚体" panose="02010601030101010101" pitchFamily="2" charset="-122"/>
                <a:ea typeface="方正姚体" panose="02010601030101010101" pitchFamily="2" charset="-122"/>
              </a:rPr>
              <a:t>0</a:t>
            </a:r>
            <a:r>
              <a:rPr lang="zh-CN" altLang="en-US" sz="2000">
                <a:solidFill>
                  <a:srgbClr val="000000"/>
                </a:solidFill>
                <a:latin typeface="方正姚体" panose="02010601030101010101" pitchFamily="2" charset="-122"/>
                <a:ea typeface="方正姚体" panose="02010601030101010101" pitchFamily="2" charset="-122"/>
              </a:rPr>
              <a:t>）</a:t>
            </a:r>
            <a:r>
              <a:rPr lang="zh-CN" altLang="en-US" sz="2000">
                <a:solidFill>
                  <a:srgbClr val="000000"/>
                </a:solidFill>
                <a:latin typeface="宋体" panose="02010600030101010101" pitchFamily="2" charset="-122"/>
              </a:rPr>
              <a:t>	</a:t>
            </a:r>
          </a:p>
        </p:txBody>
      </p:sp>
      <p:sp>
        <p:nvSpPr>
          <p:cNvPr id="10" name="AutoShape 7"/>
          <p:cNvSpPr>
            <a:spLocks noChangeArrowheads="1"/>
          </p:cNvSpPr>
          <p:nvPr/>
        </p:nvSpPr>
        <p:spPr bwMode="auto">
          <a:xfrm rot="21120300">
            <a:off x="5106988" y="2544763"/>
            <a:ext cx="3271837" cy="135890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CC0000"/>
                </a:solidFill>
                <a:effectLst/>
                <a:uLnTx/>
                <a:uFillTx/>
                <a:latin typeface="华文新魏" pitchFamily="2" charset="-122"/>
                <a:ea typeface="华文新魏" pitchFamily="2" charset="-122"/>
              </a:rPr>
              <a:t>nets</a:t>
            </a:r>
            <a:r>
              <a:rPr kumimoji="0" lang="zh-CN" altLang="en-US" sz="2000" b="1" i="0" u="none" strike="noStrike" kern="0" cap="none" spc="0" normalizeH="0" baseline="0" noProof="0">
                <a:ln>
                  <a:noFill/>
                </a:ln>
                <a:solidFill>
                  <a:srgbClr val="CC0000"/>
                </a:solidFill>
                <a:effectLst/>
                <a:uLnTx/>
                <a:uFillTx/>
                <a:latin typeface="华文新魏" pitchFamily="2" charset="-122"/>
                <a:ea typeface="华文新魏" pitchFamily="2" charset="-122"/>
              </a:rPr>
              <a:t>型变量</a:t>
            </a:r>
            <a:r>
              <a:rPr kumimoji="0"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不能储存值！</a:t>
            </a:r>
            <a:endParaRPr kumimoji="0" lang="zh-CN" altLang="en-US" sz="2000" b="1" i="0" u="none" strike="noStrike" kern="0" cap="none" spc="0" normalizeH="0" baseline="0" noProof="0">
              <a:ln>
                <a:noFill/>
              </a:ln>
              <a:solidFill>
                <a:srgbClr val="000000"/>
              </a:solidFill>
              <a:effectLst/>
              <a:uLnTx/>
              <a:uFillTx/>
              <a:latin typeface="华文楷体" pitchFamily="2" charset="-122"/>
              <a:ea typeface="华文楷体" pitchFamily="2" charset="-122"/>
            </a:endParaRPr>
          </a:p>
        </p:txBody>
      </p:sp>
    </p:spTree>
    <p:extLst>
      <p:ext uri="{BB962C8B-B14F-4D97-AF65-F5344CB8AC3E}">
        <p14:creationId xmlns:p14="http://schemas.microsoft.com/office/powerpoint/2010/main" val="11371267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utoUpdateAnimBg="0"/>
      <p:bldP spid="1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0" name="Rectangle 3"/>
          <p:cNvSpPr txBox="1">
            <a:spLocks noChangeArrowheads="1"/>
          </p:cNvSpPr>
          <p:nvPr/>
        </p:nvSpPr>
        <p:spPr bwMode="auto">
          <a:xfrm>
            <a:off x="-108520" y="1166813"/>
            <a:ext cx="90010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279400" indent="-279400" algn="just">
              <a:lnSpc>
                <a:spcPct val="110000"/>
              </a:lnSpc>
            </a:pPr>
            <a:r>
              <a:rPr kumimoji="0" lang="en-US" altLang="zh-CN" kern="0" dirty="0">
                <a:solidFill>
                  <a:srgbClr val="0000FF"/>
                </a:solidFill>
                <a:latin typeface="Times New Roman" panose="02020603050405020304" pitchFamily="18" charset="0"/>
              </a:rPr>
              <a:t>wire</a:t>
            </a:r>
            <a:r>
              <a:rPr kumimoji="0" lang="zh-CN" altLang="en-US" kern="0" dirty="0">
                <a:latin typeface="宋体" panose="02010600030101010101" pitchFamily="2" charset="-122"/>
              </a:rPr>
              <a:t>型变量</a:t>
            </a:r>
          </a:p>
          <a:p>
            <a:pPr marL="755650" lvl="1" algn="just">
              <a:lnSpc>
                <a:spcPct val="110000"/>
              </a:lnSpc>
              <a:buSzPct val="85000"/>
            </a:pPr>
            <a:r>
              <a:rPr kumimoji="0" lang="zh-CN" altLang="en-US" sz="2200" kern="0" dirty="0">
                <a:latin typeface="方正姚体" panose="02010601030101010101" pitchFamily="2" charset="-122"/>
                <a:ea typeface="方正姚体" panose="02010601030101010101" pitchFamily="2" charset="-122"/>
              </a:rPr>
              <a:t>最常用的</a:t>
            </a:r>
            <a:r>
              <a:rPr kumimoji="0" lang="en-US" altLang="zh-CN" sz="2200" kern="0" dirty="0">
                <a:latin typeface="方正姚体" panose="02010601030101010101" pitchFamily="2" charset="-122"/>
                <a:ea typeface="方正姚体" panose="02010601030101010101" pitchFamily="2" charset="-122"/>
              </a:rPr>
              <a:t>nets</a:t>
            </a:r>
            <a:r>
              <a:rPr kumimoji="0" lang="zh-CN" altLang="en-US" sz="2200" kern="0" dirty="0">
                <a:latin typeface="方正姚体" panose="02010601030101010101" pitchFamily="2" charset="-122"/>
                <a:ea typeface="方正姚体" panose="02010601030101010101" pitchFamily="2" charset="-122"/>
              </a:rPr>
              <a:t>型变量，常用来表示以</a:t>
            </a:r>
            <a:r>
              <a:rPr kumimoji="0" lang="en-US" altLang="zh-CN" sz="2200" kern="0" dirty="0">
                <a:solidFill>
                  <a:srgbClr val="0000FF"/>
                </a:solidFill>
                <a:latin typeface="方正姚体" panose="02010601030101010101" pitchFamily="2" charset="-122"/>
                <a:ea typeface="方正姚体" panose="02010601030101010101" pitchFamily="2" charset="-122"/>
              </a:rPr>
              <a:t>assign</a:t>
            </a:r>
            <a:r>
              <a:rPr kumimoji="0" lang="zh-CN" altLang="en-US" sz="2200" kern="0" dirty="0">
                <a:latin typeface="方正姚体" panose="02010601030101010101" pitchFamily="2" charset="-122"/>
                <a:ea typeface="方正姚体" panose="02010601030101010101" pitchFamily="2" charset="-122"/>
              </a:rPr>
              <a:t>语句赋值的</a:t>
            </a:r>
            <a:r>
              <a:rPr kumimoji="0" lang="zh-CN" altLang="en-US" sz="2200" kern="0" dirty="0">
                <a:solidFill>
                  <a:srgbClr val="0000FF"/>
                </a:solidFill>
                <a:latin typeface="方正姚体" panose="02010601030101010101" pitchFamily="2" charset="-122"/>
                <a:ea typeface="方正姚体" panose="02010601030101010101" pitchFamily="2" charset="-122"/>
              </a:rPr>
              <a:t>组合</a:t>
            </a:r>
            <a:r>
              <a:rPr kumimoji="0" lang="zh-CN" altLang="en-US" sz="2200" kern="0" dirty="0">
                <a:latin typeface="方正姚体" panose="02010601030101010101" pitchFamily="2" charset="-122"/>
                <a:ea typeface="方正姚体" panose="02010601030101010101" pitchFamily="2" charset="-122"/>
              </a:rPr>
              <a:t>逻辑信号。</a:t>
            </a:r>
          </a:p>
          <a:p>
            <a:pPr marL="755650" lvl="1" algn="just">
              <a:lnSpc>
                <a:spcPct val="110000"/>
              </a:lnSpc>
              <a:buSzPct val="85000"/>
            </a:pPr>
            <a:r>
              <a:rPr kumimoji="0" lang="zh-CN" altLang="en-US" sz="2200" kern="0" dirty="0">
                <a:latin typeface="方正姚体" panose="02010601030101010101" pitchFamily="2" charset="-122"/>
                <a:ea typeface="方正姚体" panose="02010601030101010101" pitchFamily="2" charset="-122"/>
              </a:rPr>
              <a:t>模块中的输入</a:t>
            </a:r>
            <a:r>
              <a:rPr kumimoji="0" lang="en-US" altLang="zh-CN" sz="2200" kern="0" dirty="0">
                <a:latin typeface="方正姚体" panose="02010601030101010101" pitchFamily="2" charset="-122"/>
                <a:ea typeface="方正姚体" panose="02010601030101010101" pitchFamily="2" charset="-122"/>
              </a:rPr>
              <a:t>/</a:t>
            </a:r>
            <a:r>
              <a:rPr kumimoji="0" lang="zh-CN" altLang="en-US" sz="2200" kern="0" dirty="0">
                <a:latin typeface="方正姚体" panose="02010601030101010101" pitchFamily="2" charset="-122"/>
                <a:ea typeface="方正姚体" panose="02010601030101010101" pitchFamily="2" charset="-122"/>
              </a:rPr>
              <a:t>输出信号类型</a:t>
            </a:r>
            <a:r>
              <a:rPr kumimoji="0" lang="zh-CN" altLang="en-US" sz="2200" kern="0" dirty="0">
                <a:solidFill>
                  <a:srgbClr val="0000FF"/>
                </a:solidFill>
                <a:latin typeface="方正姚体" panose="02010601030101010101" pitchFamily="2" charset="-122"/>
                <a:ea typeface="方正姚体" panose="02010601030101010101" pitchFamily="2" charset="-122"/>
              </a:rPr>
              <a:t>缺省为</a:t>
            </a:r>
            <a:r>
              <a:rPr kumimoji="0" lang="en-US" altLang="zh-CN" sz="2200" kern="0" dirty="0">
                <a:solidFill>
                  <a:srgbClr val="0000FF"/>
                </a:solidFill>
                <a:latin typeface="方正姚体" panose="02010601030101010101" pitchFamily="2" charset="-122"/>
                <a:ea typeface="方正姚体" panose="02010601030101010101" pitchFamily="2" charset="-122"/>
              </a:rPr>
              <a:t>wire</a:t>
            </a:r>
            <a:r>
              <a:rPr kumimoji="0" lang="zh-CN" altLang="en-US" sz="2200" kern="0" dirty="0">
                <a:latin typeface="方正姚体" panose="02010601030101010101" pitchFamily="2" charset="-122"/>
                <a:ea typeface="方正姚体" panose="02010601030101010101" pitchFamily="2" charset="-122"/>
              </a:rPr>
              <a:t>型。</a:t>
            </a:r>
          </a:p>
          <a:p>
            <a:pPr marL="755650" lvl="1" algn="just">
              <a:lnSpc>
                <a:spcPct val="110000"/>
              </a:lnSpc>
              <a:buSzPct val="85000"/>
            </a:pPr>
            <a:r>
              <a:rPr kumimoji="0" lang="zh-CN" altLang="en-US" sz="2200" kern="0" dirty="0">
                <a:latin typeface="方正姚体" panose="02010601030101010101" pitchFamily="2" charset="-122"/>
                <a:ea typeface="方正姚体" panose="02010601030101010101" pitchFamily="2" charset="-122"/>
              </a:rPr>
              <a:t>可用做任何方程式的输入，或</a:t>
            </a:r>
            <a:r>
              <a:rPr kumimoji="0" lang="zh-CN" altLang="en-US" sz="2200" kern="0" dirty="0">
                <a:latin typeface="Times New Roman" panose="02020603050405020304" pitchFamily="18" charset="0"/>
                <a:ea typeface="方正姚体" panose="02010601030101010101" pitchFamily="2" charset="-122"/>
              </a:rPr>
              <a:t>“</a:t>
            </a:r>
            <a:r>
              <a:rPr kumimoji="0" lang="en-US" altLang="zh-CN" sz="2200" kern="0" dirty="0">
                <a:latin typeface="方正姚体" panose="02010601030101010101" pitchFamily="2" charset="-122"/>
                <a:ea typeface="方正姚体" panose="02010601030101010101" pitchFamily="2" charset="-122"/>
              </a:rPr>
              <a:t>assign</a:t>
            </a:r>
            <a:r>
              <a:rPr kumimoji="0" lang="en-US" altLang="zh-CN" sz="2200" kern="0" dirty="0">
                <a:latin typeface="Times New Roman" panose="02020603050405020304" pitchFamily="18" charset="0"/>
                <a:ea typeface="方正姚体" panose="02010601030101010101" pitchFamily="2" charset="-122"/>
              </a:rPr>
              <a:t>”</a:t>
            </a:r>
            <a:r>
              <a:rPr kumimoji="0" lang="zh-CN" altLang="en-US" sz="2200" kern="0" dirty="0">
                <a:latin typeface="方正姚体" panose="02010601030101010101" pitchFamily="2" charset="-122"/>
                <a:ea typeface="方正姚体" panose="02010601030101010101" pitchFamily="2" charset="-122"/>
              </a:rPr>
              <a:t>语句和实例元件的输出。</a:t>
            </a:r>
            <a:endParaRPr kumimoji="0" lang="zh-CN" altLang="en-US" sz="2200" kern="0" dirty="0">
              <a:latin typeface="宋体" panose="02010600030101010101" pitchFamily="2" charset="-122"/>
            </a:endParaRPr>
          </a:p>
        </p:txBody>
      </p:sp>
      <p:sp>
        <p:nvSpPr>
          <p:cNvPr id="11" name="Text Box 4"/>
          <p:cNvSpPr txBox="1">
            <a:spLocks noChangeArrowheads="1"/>
          </p:cNvSpPr>
          <p:nvPr/>
        </p:nvSpPr>
        <p:spPr bwMode="auto">
          <a:xfrm>
            <a:off x="1905000" y="3413125"/>
            <a:ext cx="5778500" cy="461963"/>
          </a:xfrm>
          <a:prstGeom prst="rect">
            <a:avLst/>
          </a:prstGeom>
          <a:solidFill>
            <a:srgbClr val="FFCF01">
              <a:lumMod val="60000"/>
              <a:lumOff val="40000"/>
            </a:srgbClr>
          </a:solidFill>
          <a:ln w="9525">
            <a:no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宋体" pitchFamily="2" charset="-122"/>
              </a:rPr>
              <a:t>wire </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1,</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2, </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宋体" pitchFamily="2" charset="-122"/>
              </a:rPr>
              <a:t>,</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n;</a:t>
            </a:r>
          </a:p>
        </p:txBody>
      </p:sp>
      <p:sp>
        <p:nvSpPr>
          <p:cNvPr id="12" name="Text Box 5"/>
          <p:cNvSpPr txBox="1">
            <a:spLocks noChangeArrowheads="1"/>
          </p:cNvSpPr>
          <p:nvPr/>
        </p:nvSpPr>
        <p:spPr bwMode="auto">
          <a:xfrm>
            <a:off x="990600" y="4860925"/>
            <a:ext cx="5715000" cy="7016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000">
                <a:solidFill>
                  <a:srgbClr val="FF0066"/>
                </a:solidFill>
                <a:latin typeface="宋体" panose="02010600030101010101" pitchFamily="2" charset="-122"/>
              </a:rPr>
              <a:t>wire[n-1:0]</a:t>
            </a:r>
            <a:r>
              <a:rPr lang="en-US" altLang="zh-CN" sz="2000">
                <a:solidFill>
                  <a:srgbClr val="000000"/>
                </a:solidFill>
                <a:latin typeface="宋体" panose="02010600030101010101" pitchFamily="2" charset="-122"/>
              </a:rPr>
              <a:t> </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2, </a:t>
            </a:r>
            <a:r>
              <a:rPr lang="en-US" altLang="zh-CN" sz="2000">
                <a:solidFill>
                  <a:srgbClr val="000000"/>
                </a:solidFill>
                <a:latin typeface="Times New Roman" panose="02020603050405020304" pitchFamily="18" charset="0"/>
              </a:rPr>
              <a:t>……</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m;</a:t>
            </a:r>
          </a:p>
          <a:p>
            <a:pPr algn="just"/>
            <a:r>
              <a:rPr lang="zh-CN" altLang="en-US" sz="2000">
                <a:solidFill>
                  <a:srgbClr val="000000"/>
                </a:solidFill>
                <a:latin typeface="宋体" panose="02010600030101010101" pitchFamily="2" charset="-122"/>
              </a:rPr>
              <a:t>或 </a:t>
            </a:r>
            <a:r>
              <a:rPr lang="en-US" altLang="zh-CN" sz="2000">
                <a:solidFill>
                  <a:srgbClr val="FF0066"/>
                </a:solidFill>
                <a:latin typeface="宋体" panose="02010600030101010101" pitchFamily="2" charset="-122"/>
              </a:rPr>
              <a:t>wire[n:1]</a:t>
            </a:r>
            <a:r>
              <a:rPr lang="en-US" altLang="zh-CN" sz="2000">
                <a:solidFill>
                  <a:srgbClr val="000000"/>
                </a:solidFill>
                <a:latin typeface="宋体" panose="02010600030101010101" pitchFamily="2" charset="-122"/>
              </a:rPr>
              <a:t> </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2, </a:t>
            </a:r>
            <a:r>
              <a:rPr lang="en-US" altLang="zh-CN" sz="2000">
                <a:solidFill>
                  <a:srgbClr val="000000"/>
                </a:solidFill>
                <a:latin typeface="Times New Roman" panose="02020603050405020304" pitchFamily="18" charset="0"/>
              </a:rPr>
              <a:t>……</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m;</a:t>
            </a:r>
          </a:p>
        </p:txBody>
      </p:sp>
      <p:sp>
        <p:nvSpPr>
          <p:cNvPr id="13" name="AutoShape 6"/>
          <p:cNvSpPr>
            <a:spLocks noChangeArrowheads="1"/>
          </p:cNvSpPr>
          <p:nvPr/>
        </p:nvSpPr>
        <p:spPr bwMode="auto">
          <a:xfrm>
            <a:off x="2133600" y="5791200"/>
            <a:ext cx="1371600" cy="685800"/>
          </a:xfrm>
          <a:prstGeom prst="wedgeRoundRectCallout">
            <a:avLst>
              <a:gd name="adj1" fmla="val -46991"/>
              <a:gd name="adj2" fmla="val -8009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每条总线位宽为</a:t>
            </a:r>
            <a:r>
              <a:rPr kumimoji="1" lang="en-US" altLang="zh-CN"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n</a:t>
            </a:r>
          </a:p>
        </p:txBody>
      </p:sp>
      <p:sp>
        <p:nvSpPr>
          <p:cNvPr id="14" name="AutoShape 7"/>
          <p:cNvSpPr>
            <a:spLocks noChangeArrowheads="1"/>
          </p:cNvSpPr>
          <p:nvPr/>
        </p:nvSpPr>
        <p:spPr bwMode="auto">
          <a:xfrm>
            <a:off x="6324600" y="5715000"/>
            <a:ext cx="1219200" cy="685800"/>
          </a:xfrm>
          <a:prstGeom prst="wedgeRoundRectCallout">
            <a:avLst>
              <a:gd name="adj1" fmla="val -46616"/>
              <a:gd name="adj2" fmla="val -8009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共有</a:t>
            </a:r>
            <a:r>
              <a:rPr kumimoji="1" lang="en-US" altLang="zh-CN"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m</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条总线</a:t>
            </a:r>
          </a:p>
        </p:txBody>
      </p:sp>
      <p:sp>
        <p:nvSpPr>
          <p:cNvPr id="15" name="Rectangle 8"/>
          <p:cNvSpPr>
            <a:spLocks noChangeArrowheads="1"/>
          </p:cNvSpPr>
          <p:nvPr/>
        </p:nvSpPr>
        <p:spPr bwMode="auto">
          <a:xfrm>
            <a:off x="990600" y="4191000"/>
            <a:ext cx="3276600" cy="466725"/>
          </a:xfrm>
          <a:prstGeom prst="rect">
            <a:avLst/>
          </a:prstGeom>
          <a:solidFill>
            <a:srgbClr val="FFCC99"/>
          </a:solidFill>
          <a:ln w="9525">
            <a:solidFill>
              <a:srgbClr val="000000"/>
            </a:solidFill>
            <a:miter lim="800000"/>
            <a:headEnd/>
            <a:tailEnd/>
          </a:ln>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wire</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型向量（总线）</a:t>
            </a:r>
          </a:p>
        </p:txBody>
      </p:sp>
      <p:sp>
        <p:nvSpPr>
          <p:cNvPr id="16" name="Rectangle 9"/>
          <p:cNvSpPr>
            <a:spLocks noChangeArrowheads="1"/>
          </p:cNvSpPr>
          <p:nvPr/>
        </p:nvSpPr>
        <p:spPr bwMode="auto">
          <a:xfrm>
            <a:off x="804863" y="3375025"/>
            <a:ext cx="8001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22640858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out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395288" y="2012950"/>
            <a:ext cx="8283575"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05000"/>
              </a:lnSpc>
              <a:spcBef>
                <a:spcPct val="0"/>
              </a:spcBef>
            </a:pPr>
            <a:r>
              <a:rPr kumimoji="0" lang="zh-CN" altLang="en-US" kern="0">
                <a:solidFill>
                  <a:srgbClr val="FF0066"/>
                </a:solidFill>
                <a:latin typeface="华文新魏" panose="02010800040101010101" pitchFamily="2" charset="-122"/>
                <a:ea typeface="华文新魏" panose="02010800040101010101" pitchFamily="2" charset="-122"/>
              </a:rPr>
              <a:t>定义</a:t>
            </a:r>
            <a:r>
              <a:rPr kumimoji="0" lang="en-US" altLang="zh-CN" kern="0">
                <a:latin typeface="Times New Roman" panose="02020603050405020304" pitchFamily="18" charset="0"/>
                <a:ea typeface="华文新魏" panose="02010800040101010101" pitchFamily="2" charset="-122"/>
              </a:rPr>
              <a:t>——</a:t>
            </a:r>
            <a:r>
              <a:rPr kumimoji="0" lang="zh-CN" altLang="en-US" kern="0">
                <a:latin typeface="华文新魏" panose="02010800040101010101" pitchFamily="2" charset="-122"/>
                <a:ea typeface="华文新魏" panose="02010800040101010101" pitchFamily="2" charset="-122"/>
              </a:rPr>
              <a:t>对应</a:t>
            </a:r>
            <a:r>
              <a:rPr kumimoji="0" lang="zh-CN" altLang="en-US" kern="0">
                <a:solidFill>
                  <a:srgbClr val="0000FF"/>
                </a:solidFill>
                <a:latin typeface="华文新魏" panose="02010800040101010101" pitchFamily="2" charset="-122"/>
                <a:ea typeface="华文新魏" panose="02010800040101010101" pitchFamily="2" charset="-122"/>
              </a:rPr>
              <a:t>具有状态保持作用的</a:t>
            </a:r>
            <a:r>
              <a:rPr kumimoji="0" lang="zh-CN" altLang="en-US" kern="0">
                <a:latin typeface="华文新魏" panose="02010800040101010101" pitchFamily="2" charset="-122"/>
                <a:ea typeface="华文新魏" panose="02010800040101010101" pitchFamily="2" charset="-122"/>
              </a:rPr>
              <a:t>电路元件（如触发器、寄存器等）</a:t>
            </a:r>
            <a:r>
              <a:rPr kumimoji="0" lang="en-US" altLang="zh-CN" kern="0">
                <a:latin typeface="华文新魏" panose="02010800040101010101" pitchFamily="2" charset="-122"/>
                <a:ea typeface="华文新魏" panose="02010800040101010101" pitchFamily="2" charset="-122"/>
              </a:rPr>
              <a:t>,</a:t>
            </a:r>
            <a:r>
              <a:rPr kumimoji="0" lang="zh-CN" altLang="en-US" kern="0">
                <a:latin typeface="华文新魏" panose="02010800040101010101" pitchFamily="2" charset="-122"/>
                <a:ea typeface="华文新魏" panose="02010800040101010101" pitchFamily="2" charset="-122"/>
              </a:rPr>
              <a:t>常用来表示</a:t>
            </a:r>
            <a:r>
              <a:rPr kumimoji="0" lang="zh-CN" altLang="en-US" kern="0">
                <a:solidFill>
                  <a:srgbClr val="0000FF"/>
                </a:solidFill>
                <a:latin typeface="华文新魏" panose="02010800040101010101" pitchFamily="2" charset="-122"/>
                <a:ea typeface="华文新魏" panose="02010800040101010101" pitchFamily="2" charset="-122"/>
              </a:rPr>
              <a:t>过程块</a:t>
            </a:r>
            <a:r>
              <a:rPr kumimoji="0" lang="zh-CN" altLang="en-US" kern="0">
                <a:latin typeface="华文新魏" panose="02010800040101010101" pitchFamily="2" charset="-122"/>
                <a:ea typeface="华文新魏" panose="02010800040101010101" pitchFamily="2" charset="-122"/>
              </a:rPr>
              <a:t>语句（如</a:t>
            </a:r>
            <a:r>
              <a:rPr kumimoji="0" lang="en-US" altLang="zh-CN" kern="0">
                <a:solidFill>
                  <a:srgbClr val="0000FF"/>
                </a:solidFill>
                <a:latin typeface="华文新魏" panose="02010800040101010101" pitchFamily="2" charset="-122"/>
                <a:ea typeface="华文新魏" panose="02010800040101010101" pitchFamily="2" charset="-122"/>
              </a:rPr>
              <a:t>initial</a:t>
            </a:r>
            <a:r>
              <a:rPr kumimoji="0" lang="zh-CN" altLang="en-US" kern="0">
                <a:solidFill>
                  <a:srgbClr val="0000FF"/>
                </a:solidFill>
                <a:latin typeface="华文新魏" panose="02010800040101010101" pitchFamily="2" charset="-122"/>
                <a:ea typeface="华文新魏" panose="02010800040101010101" pitchFamily="2" charset="-122"/>
              </a:rPr>
              <a:t>，</a:t>
            </a:r>
            <a:r>
              <a:rPr kumimoji="0" lang="en-US" altLang="zh-CN" kern="0">
                <a:solidFill>
                  <a:srgbClr val="0000FF"/>
                </a:solidFill>
                <a:latin typeface="华文新魏" panose="02010800040101010101" pitchFamily="2" charset="-122"/>
                <a:ea typeface="华文新魏" panose="02010800040101010101" pitchFamily="2" charset="-122"/>
              </a:rPr>
              <a:t>always</a:t>
            </a:r>
            <a:r>
              <a:rPr kumimoji="0" lang="zh-CN" altLang="en-US" kern="0">
                <a:solidFill>
                  <a:srgbClr val="0000FF"/>
                </a:solidFill>
                <a:latin typeface="华文新魏" panose="02010800040101010101" pitchFamily="2" charset="-122"/>
                <a:ea typeface="华文新魏" panose="02010800040101010101" pitchFamily="2" charset="-122"/>
              </a:rPr>
              <a:t>，</a:t>
            </a:r>
            <a:r>
              <a:rPr kumimoji="0" lang="en-US" altLang="zh-CN" kern="0">
                <a:solidFill>
                  <a:srgbClr val="0000FF"/>
                </a:solidFill>
                <a:latin typeface="华文新魏" panose="02010800040101010101" pitchFamily="2" charset="-122"/>
                <a:ea typeface="华文新魏" panose="02010800040101010101" pitchFamily="2" charset="-122"/>
              </a:rPr>
              <a:t>task</a:t>
            </a:r>
            <a:r>
              <a:rPr kumimoji="0" lang="zh-CN" altLang="en-US" kern="0">
                <a:solidFill>
                  <a:srgbClr val="0000FF"/>
                </a:solidFill>
                <a:latin typeface="华文新魏" panose="02010800040101010101" pitchFamily="2" charset="-122"/>
                <a:ea typeface="华文新魏" panose="02010800040101010101" pitchFamily="2" charset="-122"/>
              </a:rPr>
              <a:t>，</a:t>
            </a:r>
            <a:r>
              <a:rPr kumimoji="0" lang="en-US" altLang="zh-CN" kern="0">
                <a:solidFill>
                  <a:srgbClr val="0000FF"/>
                </a:solidFill>
                <a:latin typeface="华文新魏" panose="02010800040101010101" pitchFamily="2" charset="-122"/>
                <a:ea typeface="华文新魏" panose="02010800040101010101" pitchFamily="2" charset="-122"/>
              </a:rPr>
              <a:t>function</a:t>
            </a:r>
            <a:r>
              <a:rPr kumimoji="0" lang="zh-CN" altLang="en-US" kern="0">
                <a:latin typeface="华文新魏" panose="02010800040101010101" pitchFamily="2" charset="-122"/>
                <a:ea typeface="华文新魏" panose="02010800040101010101" pitchFamily="2" charset="-122"/>
              </a:rPr>
              <a:t>）内的指定信号 。</a:t>
            </a:r>
            <a:endParaRPr kumimoji="0" lang="zh-CN" altLang="en-US" kern="0">
              <a:latin typeface="宋体" panose="02010600030101010101" pitchFamily="2" charset="-122"/>
            </a:endParaRPr>
          </a:p>
          <a:p>
            <a:pPr algn="just">
              <a:lnSpc>
                <a:spcPct val="105000"/>
              </a:lnSpc>
              <a:spcBef>
                <a:spcPct val="0"/>
              </a:spcBef>
            </a:pPr>
            <a:r>
              <a:rPr kumimoji="0" lang="zh-CN" altLang="en-US" kern="0">
                <a:latin typeface="宋体" panose="02010600030101010101" pitchFamily="2" charset="-122"/>
              </a:rPr>
              <a:t>常用</a:t>
            </a:r>
            <a:r>
              <a:rPr kumimoji="0" lang="en-US" altLang="zh-CN" kern="0">
                <a:latin typeface="宋体" panose="02010600030101010101" pitchFamily="2" charset="-122"/>
              </a:rPr>
              <a:t>register</a:t>
            </a:r>
            <a:r>
              <a:rPr kumimoji="0" lang="zh-CN" altLang="en-US" kern="0">
                <a:latin typeface="宋体" panose="02010600030101010101" pitchFamily="2" charset="-122"/>
              </a:rPr>
              <a:t>型变量：</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：常代表触发器</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integer</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32</a:t>
            </a:r>
            <a:r>
              <a:rPr kumimoji="0" lang="zh-CN" altLang="en-US" kern="0">
                <a:latin typeface="方正姚体" panose="02010601030101010101" pitchFamily="2" charset="-122"/>
                <a:ea typeface="方正姚体" panose="02010601030101010101" pitchFamily="2" charset="-122"/>
              </a:rPr>
              <a:t>位带符号整数型变量</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real</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64</a:t>
            </a:r>
            <a:r>
              <a:rPr kumimoji="0" lang="zh-CN" altLang="en-US" kern="0">
                <a:latin typeface="方正姚体" panose="02010601030101010101" pitchFamily="2" charset="-122"/>
                <a:ea typeface="方正姚体" panose="02010601030101010101" pitchFamily="2" charset="-122"/>
              </a:rPr>
              <a:t>位带符号实数型变量</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time</a:t>
            </a:r>
            <a:r>
              <a:rPr kumimoji="0" lang="zh-CN" altLang="en-US" kern="0">
                <a:latin typeface="方正姚体" panose="02010601030101010101" pitchFamily="2" charset="-122"/>
                <a:ea typeface="方正姚体" panose="02010601030101010101" pitchFamily="2" charset="-122"/>
              </a:rPr>
              <a:t>：无符号时间变量</a:t>
            </a:r>
            <a:endParaRPr kumimoji="0" lang="zh-CN" altLang="en-US" kern="0">
              <a:latin typeface="宋体" panose="02010600030101010101" pitchFamily="2" charset="-122"/>
            </a:endParaRPr>
          </a:p>
        </p:txBody>
      </p:sp>
      <p:sp>
        <p:nvSpPr>
          <p:cNvPr id="8" name="AutoShape 6"/>
          <p:cNvSpPr>
            <a:spLocks/>
          </p:cNvSpPr>
          <p:nvPr/>
        </p:nvSpPr>
        <p:spPr bwMode="auto">
          <a:xfrm>
            <a:off x="5607050" y="4111625"/>
            <a:ext cx="279400" cy="1111250"/>
          </a:xfrm>
          <a:prstGeom prst="rightBrace">
            <a:avLst>
              <a:gd name="adj1" fmla="val 33144"/>
              <a:gd name="adj2" fmla="val 50000"/>
            </a:avLst>
          </a:prstGeom>
          <a:noFill/>
          <a:ln w="635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9" name="AutoShape 7"/>
          <p:cNvSpPr>
            <a:spLocks noChangeArrowheads="1"/>
          </p:cNvSpPr>
          <p:nvPr/>
        </p:nvSpPr>
        <p:spPr bwMode="auto">
          <a:xfrm>
            <a:off x="6400800" y="4422775"/>
            <a:ext cx="1371600" cy="685800"/>
          </a:xfrm>
          <a:prstGeom prst="wedgeRoundRectCallout">
            <a:avLst>
              <a:gd name="adj1" fmla="val -82060"/>
              <a:gd name="adj2" fmla="val -19213"/>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纯数学的抽象描述</a:t>
            </a:r>
            <a:endPar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0" name="Text Box 9"/>
          <p:cNvSpPr txBox="1">
            <a:spLocks noChangeArrowheads="1"/>
          </p:cNvSpPr>
          <p:nvPr/>
        </p:nvSpPr>
        <p:spPr bwMode="auto">
          <a:xfrm>
            <a:off x="263525" y="1304925"/>
            <a:ext cx="2986088"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85000"/>
              </a:lnSpc>
              <a:spcBef>
                <a:spcPct val="50000"/>
              </a:spcBef>
            </a:pPr>
            <a:r>
              <a:rPr kumimoji="1" lang="en-US" altLang="zh-CN" sz="2800">
                <a:solidFill>
                  <a:srgbClr val="990000"/>
                </a:solidFill>
                <a:latin typeface="华文新魏" panose="02010800040101010101" pitchFamily="2" charset="-122"/>
                <a:ea typeface="华文新魏" panose="02010800040101010101" pitchFamily="2" charset="-122"/>
              </a:rPr>
              <a:t>2. register</a:t>
            </a:r>
            <a:r>
              <a:rPr kumimoji="1" lang="zh-CN" altLang="en-US" sz="2800">
                <a:solidFill>
                  <a:srgbClr val="990000"/>
                </a:solidFill>
                <a:latin typeface="华文新魏" panose="02010800040101010101" pitchFamily="2" charset="-122"/>
                <a:ea typeface="华文新魏" panose="02010800040101010101" pitchFamily="2" charset="-122"/>
              </a:rPr>
              <a:t>型变量</a:t>
            </a:r>
          </a:p>
        </p:txBody>
      </p:sp>
    </p:spTree>
    <p:extLst>
      <p:ext uri="{BB962C8B-B14F-4D97-AF65-F5344CB8AC3E}">
        <p14:creationId xmlns:p14="http://schemas.microsoft.com/office/powerpoint/2010/main" val="3276262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Horizontal)">
                                      <p:cBhvr>
                                        <p:cTn id="18" dur="500"/>
                                        <p:tgtEl>
                                          <p:spTgt spid="8"/>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p:bldP spid="9" grpId="0" animBg="1" autoUpdateAnimBg="0"/>
      <p:bldP spid="1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1" name="Rectangle 3"/>
          <p:cNvSpPr txBox="1">
            <a:spLocks noChangeArrowheads="1"/>
          </p:cNvSpPr>
          <p:nvPr/>
        </p:nvSpPr>
        <p:spPr bwMode="auto">
          <a:xfrm>
            <a:off x="304800" y="1252538"/>
            <a:ext cx="8066088"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20000"/>
              </a:lnSpc>
              <a:spcBef>
                <a:spcPct val="0"/>
              </a:spcBef>
              <a:spcAft>
                <a:spcPct val="0"/>
              </a:spcAft>
              <a:buClr>
                <a:srgbClr val="3333FF"/>
              </a:buClr>
              <a:buSzTx/>
              <a:buFont typeface="Wingdings" panose="05000000000000000000" pitchFamily="2" charset="2"/>
              <a:buChar char="§"/>
              <a:tabLst/>
              <a:defRPr/>
            </a:pPr>
            <a:r>
              <a:rPr kumimoji="0" lang="en-US" altLang="zh-CN" sz="2400" b="1" i="0" u="none" strike="noStrike" kern="0" cap="none" spc="0" normalizeH="0" baseline="0" noProof="0">
                <a:ln>
                  <a:noFill/>
                </a:ln>
                <a:solidFill>
                  <a:srgbClr val="FF0066"/>
                </a:solidFill>
                <a:effectLst/>
                <a:uLnTx/>
                <a:uFillTx/>
                <a:latin typeface="Tahoma"/>
                <a:ea typeface="宋体"/>
                <a:cs typeface="+mn-cs"/>
              </a:rPr>
              <a:t>reg</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型变量</a:t>
            </a:r>
          </a:p>
          <a:p>
            <a:pPr marL="742950" marR="0" lvl="1" indent="-285750" algn="just" defTabSz="914400" rtl="0" eaLnBrk="0" fontAlgn="base" latinLnBrk="0" hangingPunct="0">
              <a:lnSpc>
                <a:spcPct val="120000"/>
              </a:lnSpc>
              <a:spcBef>
                <a:spcPct val="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rPr>
              <a:t>定义</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rPr>
              <a:t>——</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在过程块中被赋值的信号</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rPr>
              <a:t>，</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a:rPr>
              <a:t>往往</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代表触发器，但</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a:rPr>
              <a:t>不一定</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就是触发器（也可以是组合逻辑信号）！</a:t>
            </a: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endParaRPr>
          </a:p>
        </p:txBody>
      </p:sp>
      <p:sp>
        <p:nvSpPr>
          <p:cNvPr id="12" name="Text Box 4"/>
          <p:cNvSpPr txBox="1">
            <a:spLocks noChangeArrowheads="1"/>
          </p:cNvSpPr>
          <p:nvPr/>
        </p:nvSpPr>
        <p:spPr bwMode="auto">
          <a:xfrm>
            <a:off x="2144713" y="2770188"/>
            <a:ext cx="5907087" cy="461962"/>
          </a:xfrm>
          <a:prstGeom prst="rect">
            <a:avLst/>
          </a:prstGeom>
          <a:solidFill>
            <a:srgbClr val="E7BB01">
              <a:lumMod val="20000"/>
              <a:lumOff val="80000"/>
            </a:srgbClr>
          </a:solidFill>
          <a:ln w="9525">
            <a:solidFill>
              <a:srgbClr val="000000"/>
            </a:solid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FF0066"/>
                </a:solidFill>
                <a:effectLst/>
                <a:uLnTx/>
                <a:uFillTx/>
                <a:latin typeface="Tahoma" panose="020B0604030504040204" pitchFamily="34" charset="0"/>
                <a:ea typeface="Tahoma" pitchFamily="34" charset="0"/>
                <a:cs typeface="Tahoma" pitchFamily="34" charset="0"/>
              </a:rPr>
              <a:t>reg</a:t>
            </a:r>
            <a:r>
              <a:rPr kumimoji="0" lang="en-US" altLang="zh-CN" sz="2400" b="1" i="0" u="none" strike="noStrike" kern="0" cap="none" spc="0" normalizeH="0" baseline="0" noProof="0" dirty="0">
                <a:ln>
                  <a:noFill/>
                </a:ln>
                <a:solidFill>
                  <a:srgbClr val="000000"/>
                </a:solidFill>
                <a:effectLst/>
                <a:uLnTx/>
                <a:uFillTx/>
                <a:latin typeface="宋体" pitchFamily="2" charset="-122"/>
              </a:rPr>
              <a:t> </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1,</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2, </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宋体" pitchFamily="2" charset="-122"/>
              </a:rPr>
              <a:t>,</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n;</a:t>
            </a:r>
          </a:p>
        </p:txBody>
      </p:sp>
      <p:sp>
        <p:nvSpPr>
          <p:cNvPr id="13" name="Text Box 5"/>
          <p:cNvSpPr txBox="1">
            <a:spLocks noChangeArrowheads="1"/>
          </p:cNvSpPr>
          <p:nvPr/>
        </p:nvSpPr>
        <p:spPr bwMode="auto">
          <a:xfrm>
            <a:off x="990600" y="4114800"/>
            <a:ext cx="7658100" cy="8302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400">
                <a:solidFill>
                  <a:srgbClr val="FF0066"/>
                </a:solidFill>
                <a:cs typeface="Tahoma" panose="020B0604030504040204" pitchFamily="34" charset="0"/>
              </a:rPr>
              <a:t>reg[n-1:0]</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2, </a:t>
            </a:r>
            <a:r>
              <a:rPr lang="en-US" altLang="zh-CN" sz="2400">
                <a:solidFill>
                  <a:srgbClr val="000000"/>
                </a:solidFill>
                <a:latin typeface="Times New Roman" panose="02020603050405020304" pitchFamily="18" charset="0"/>
              </a:rPr>
              <a:t>……</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m;</a:t>
            </a:r>
          </a:p>
          <a:p>
            <a:pPr algn="just"/>
            <a:r>
              <a:rPr lang="zh-CN" altLang="en-US" sz="2400">
                <a:solidFill>
                  <a:srgbClr val="000000"/>
                </a:solidFill>
                <a:latin typeface="宋体" panose="02010600030101010101" pitchFamily="2" charset="-122"/>
              </a:rPr>
              <a:t>或 </a:t>
            </a:r>
            <a:r>
              <a:rPr lang="en-US" altLang="zh-CN" sz="2400">
                <a:solidFill>
                  <a:srgbClr val="FF0066"/>
                </a:solidFill>
                <a:cs typeface="Tahoma" panose="020B0604030504040204" pitchFamily="34" charset="0"/>
              </a:rPr>
              <a:t>reg[n:1]</a:t>
            </a:r>
            <a:r>
              <a:rPr lang="en-US" altLang="zh-CN" sz="2400">
                <a:solidFill>
                  <a:srgbClr val="000000"/>
                </a:solidFill>
                <a:cs typeface="Tahoma" panose="020B0604030504040204" pitchFamily="34" charset="0"/>
              </a:rPr>
              <a:t> </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2, </a:t>
            </a:r>
            <a:r>
              <a:rPr lang="en-US" altLang="zh-CN" sz="2400">
                <a:solidFill>
                  <a:srgbClr val="000000"/>
                </a:solidFill>
                <a:latin typeface="Times New Roman" panose="02020603050405020304" pitchFamily="18" charset="0"/>
              </a:rPr>
              <a:t>……</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m;</a:t>
            </a:r>
          </a:p>
        </p:txBody>
      </p:sp>
      <p:sp>
        <p:nvSpPr>
          <p:cNvPr id="14" name="AutoShape 6"/>
          <p:cNvSpPr>
            <a:spLocks noChangeArrowheads="1"/>
          </p:cNvSpPr>
          <p:nvPr/>
        </p:nvSpPr>
        <p:spPr bwMode="auto">
          <a:xfrm>
            <a:off x="2247900" y="5143500"/>
            <a:ext cx="1371600" cy="685800"/>
          </a:xfrm>
          <a:prstGeom prst="wedgeRoundRectCallout">
            <a:avLst>
              <a:gd name="adj1" fmla="val -46991"/>
              <a:gd name="adj2" fmla="val -8009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每个向量位宽为</a:t>
            </a:r>
            <a:r>
              <a:rPr kumimoji="1"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n</a:t>
            </a:r>
          </a:p>
        </p:txBody>
      </p:sp>
      <p:sp>
        <p:nvSpPr>
          <p:cNvPr id="15" name="AutoShape 7"/>
          <p:cNvSpPr>
            <a:spLocks noChangeArrowheads="1"/>
          </p:cNvSpPr>
          <p:nvPr/>
        </p:nvSpPr>
        <p:spPr bwMode="auto">
          <a:xfrm>
            <a:off x="6362700" y="5105400"/>
            <a:ext cx="1676400" cy="685800"/>
          </a:xfrm>
          <a:prstGeom prst="wedgeRoundRectCallout">
            <a:avLst>
              <a:gd name="adj1" fmla="val -47537"/>
              <a:gd name="adj2" fmla="val -8009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共有</a:t>
            </a:r>
            <a:r>
              <a:rPr kumimoji="1"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m</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个</a:t>
            </a:r>
            <a:r>
              <a:rPr kumimoji="1"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reg</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型向量</a:t>
            </a:r>
          </a:p>
        </p:txBody>
      </p:sp>
      <p:sp>
        <p:nvSpPr>
          <p:cNvPr id="16" name="Text Box 8"/>
          <p:cNvSpPr txBox="1">
            <a:spLocks noChangeArrowheads="1"/>
          </p:cNvSpPr>
          <p:nvPr/>
        </p:nvSpPr>
        <p:spPr bwMode="auto">
          <a:xfrm>
            <a:off x="0" y="5867400"/>
            <a:ext cx="8915400" cy="4984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471488" marR="0" lvl="1" indent="293688" algn="just" defTabSz="914400" eaLnBrk="1" fontAlgn="auto" latinLnBrk="0" hangingPunct="1">
              <a:lnSpc>
                <a:spcPct val="110000"/>
              </a:lnSpc>
              <a:spcBef>
                <a:spcPct val="2000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ea typeface="宋体"/>
                <a:cs typeface="Times New Roman" pitchFamily="18" charset="0"/>
              </a:rPr>
              <a:t>例</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ahoma"/>
                <a:ea typeface="宋体"/>
                <a:cs typeface="Times New Roman" pitchFamily="18" charset="0"/>
              </a:rPr>
              <a:t>[4:1] </a:t>
            </a:r>
            <a:r>
              <a:rPr kumimoji="0" lang="en-US" altLang="zh-CN" sz="2400" b="1" i="0" u="none" strike="noStrike" kern="0" cap="none" spc="0" normalizeH="0" baseline="0" noProof="0" dirty="0" err="1">
                <a:ln>
                  <a:noFill/>
                </a:ln>
                <a:solidFill>
                  <a:srgbClr val="000000"/>
                </a:solidFill>
                <a:effectLst/>
                <a:uLnTx/>
                <a:uFillTx/>
                <a:latin typeface="Tahoma"/>
                <a:ea typeface="宋体"/>
                <a:cs typeface="Times New Roman" pitchFamily="18" charset="0"/>
              </a:rPr>
              <a:t>regc</a:t>
            </a:r>
            <a:r>
              <a:rPr kumimoji="0" lang="en-US" altLang="zh-CN" sz="24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Times New Roman" pitchFamily="18" charset="0"/>
              </a:rPr>
              <a:t>regd</a:t>
            </a:r>
            <a:r>
              <a:rPr kumimoji="0" lang="en-US" altLang="zh-CN" sz="2400" b="1" i="0" u="none" strike="noStrike" kern="0" cap="none" spc="0" normalizeH="0" baseline="0" noProof="0" dirty="0">
                <a:ln>
                  <a:noFill/>
                </a:ln>
                <a:solidFill>
                  <a:srgbClr val="000000"/>
                </a:solidFill>
                <a:effectLst/>
                <a:uLnTx/>
                <a:uFillTx/>
                <a:latin typeface="Tahoma"/>
                <a:ea typeface="宋体"/>
                <a:cs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楷体" pitchFamily="2" charset="-122"/>
                <a:cs typeface="Times New Roman" pitchFamily="18" charset="0"/>
              </a:rPr>
              <a:t>regc,regd</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为</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4</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位宽的</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楷体" pitchFamily="2" charset="-122"/>
                <a:cs typeface="Times New Roman" pitchFamily="18" charset="0"/>
              </a:rPr>
              <a:t>reg</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型向量</a:t>
            </a:r>
          </a:p>
        </p:txBody>
      </p:sp>
      <p:sp>
        <p:nvSpPr>
          <p:cNvPr id="17" name="Rectangle 9"/>
          <p:cNvSpPr>
            <a:spLocks noChangeArrowheads="1"/>
          </p:cNvSpPr>
          <p:nvPr/>
        </p:nvSpPr>
        <p:spPr bwMode="auto">
          <a:xfrm>
            <a:off x="914400" y="3505200"/>
            <a:ext cx="3089275" cy="466725"/>
          </a:xfrm>
          <a:prstGeom prst="rect">
            <a:avLst/>
          </a:prstGeom>
          <a:solidFill>
            <a:srgbClr val="FFCC99"/>
          </a:solidFill>
          <a:ln w="9525">
            <a:solidFill>
              <a:srgbClr val="000000"/>
            </a:solidFill>
            <a:miter lim="800000"/>
            <a:headEnd/>
            <a:tailEnd/>
          </a:ln>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reg</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型向量（总线）</a:t>
            </a:r>
          </a:p>
        </p:txBody>
      </p:sp>
      <p:sp>
        <p:nvSpPr>
          <p:cNvPr id="18" name="Rectangle 10"/>
          <p:cNvSpPr>
            <a:spLocks noChangeArrowheads="1"/>
          </p:cNvSpPr>
          <p:nvPr/>
        </p:nvSpPr>
        <p:spPr bwMode="auto">
          <a:xfrm>
            <a:off x="1133475" y="2741613"/>
            <a:ext cx="819150" cy="446087"/>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42270055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7544" y="836712"/>
            <a:ext cx="790892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90000"/>
              </a:lnSpc>
              <a:spcBef>
                <a:spcPct val="0"/>
              </a:spcBef>
              <a:buClr>
                <a:schemeClr val="folHlink"/>
              </a:buClr>
            </a:pPr>
            <a:r>
              <a:rPr kumimoji="0" lang="en-US" altLang="zh-CN" kern="0" dirty="0">
                <a:latin typeface="华文新魏" panose="02010800040101010101" pitchFamily="2" charset="-122"/>
                <a:ea typeface="华文新魏" panose="02010800040101010101" pitchFamily="2" charset="-122"/>
              </a:rPr>
              <a:t>Verilog HDL</a:t>
            </a:r>
            <a:r>
              <a:rPr kumimoji="0" lang="zh-CN" altLang="en-US" kern="0" dirty="0">
                <a:latin typeface="华文新魏" panose="02010800040101010101" pitchFamily="2" charset="-122"/>
                <a:ea typeface="华文新魏" panose="02010800040101010101" pitchFamily="2" charset="-122"/>
              </a:rPr>
              <a:t>模型可以是实际电路的不同级别的抽象。抽象级别可分为</a:t>
            </a:r>
            <a:r>
              <a:rPr kumimoji="0" lang="zh-CN" altLang="en-US" kern="0" dirty="0">
                <a:solidFill>
                  <a:srgbClr val="FF0066"/>
                </a:solidFill>
                <a:latin typeface="华文新魏" panose="02010800040101010101" pitchFamily="2" charset="-122"/>
                <a:ea typeface="华文新魏" panose="02010800040101010101" pitchFamily="2" charset="-122"/>
              </a:rPr>
              <a:t>五</a:t>
            </a:r>
            <a:r>
              <a:rPr kumimoji="0" lang="zh-CN" altLang="en-US" kern="0" dirty="0">
                <a:latin typeface="华文新魏" panose="02010800040101010101" pitchFamily="2" charset="-122"/>
                <a:ea typeface="华文新魏" panose="02010800040101010101" pitchFamily="2" charset="-122"/>
              </a:rPr>
              <a:t>级：</a:t>
            </a:r>
          </a:p>
          <a:p>
            <a:pPr lvl="1" eaLnBrk="1" hangingPunct="1">
              <a:lnSpc>
                <a:spcPct val="90000"/>
              </a:lnSpc>
              <a:spcBef>
                <a:spcPct val="50000"/>
              </a:spcBef>
              <a:buSzTx/>
            </a:pPr>
            <a:r>
              <a:rPr kumimoji="0" lang="zh-CN" altLang="en-US" kern="0" dirty="0">
                <a:solidFill>
                  <a:srgbClr val="CC0066"/>
                </a:solidFill>
                <a:latin typeface="华文新魏" panose="02010800040101010101" pitchFamily="2" charset="-122"/>
                <a:ea typeface="华文新魏" panose="02010800040101010101" pitchFamily="2" charset="-122"/>
              </a:rPr>
              <a:t>系统级</a:t>
            </a:r>
            <a:r>
              <a:rPr kumimoji="0" lang="en-US" altLang="zh-CN" sz="2200" kern="0" dirty="0">
                <a:latin typeface="宋体" panose="02010600030101010101" pitchFamily="2" charset="-122"/>
              </a:rPr>
              <a:t>(system level): </a:t>
            </a:r>
            <a:r>
              <a:rPr kumimoji="0" lang="zh-CN" altLang="en-US" sz="2200" kern="0" dirty="0">
                <a:latin typeface="方正姚体" panose="02010601030101010101" pitchFamily="2" charset="-122"/>
                <a:ea typeface="方正姚体" panose="02010601030101010101" pitchFamily="2" charset="-122"/>
              </a:rPr>
              <a:t>用高级语言结构（如</a:t>
            </a:r>
            <a:r>
              <a:rPr kumimoji="0" lang="en-US" altLang="zh-CN" sz="2200" kern="0" dirty="0">
                <a:latin typeface="方正姚体" panose="02010601030101010101" pitchFamily="2" charset="-122"/>
                <a:ea typeface="方正姚体" panose="02010601030101010101" pitchFamily="2" charset="-122"/>
              </a:rPr>
              <a:t>case</a:t>
            </a:r>
            <a:r>
              <a:rPr kumimoji="0" lang="zh-CN" altLang="en-US" sz="2200" kern="0" dirty="0">
                <a:latin typeface="方正姚体" panose="02010601030101010101" pitchFamily="2" charset="-122"/>
                <a:ea typeface="方正姚体" panose="02010601030101010101" pitchFamily="2" charset="-122"/>
              </a:rPr>
              <a:t>语句）实现的设计模块外部性能的模型；</a:t>
            </a:r>
          </a:p>
          <a:p>
            <a:pPr lvl="1" eaLnBrk="1" hangingPunct="1">
              <a:lnSpc>
                <a:spcPct val="90000"/>
              </a:lnSpc>
              <a:spcBef>
                <a:spcPct val="50000"/>
              </a:spcBef>
              <a:buSzTx/>
            </a:pPr>
            <a:r>
              <a:rPr kumimoji="0" lang="zh-CN" altLang="zh-CN" kern="0" dirty="0">
                <a:solidFill>
                  <a:srgbClr val="CC0066"/>
                </a:solidFill>
                <a:latin typeface="华文新魏" panose="02010800040101010101" pitchFamily="2" charset="-122"/>
                <a:ea typeface="华文新魏" panose="02010800040101010101" pitchFamily="2" charset="-122"/>
              </a:rPr>
              <a:t>算</a:t>
            </a:r>
            <a:r>
              <a:rPr kumimoji="0" lang="zh-CN" altLang="en-US" kern="0" dirty="0">
                <a:solidFill>
                  <a:srgbClr val="CC0066"/>
                </a:solidFill>
                <a:latin typeface="华文新魏" panose="02010800040101010101" pitchFamily="2" charset="-122"/>
                <a:ea typeface="华文新魏" panose="02010800040101010101" pitchFamily="2" charset="-122"/>
              </a:rPr>
              <a:t>法级</a:t>
            </a:r>
            <a:r>
              <a:rPr kumimoji="0" lang="en-US" altLang="zh-CN" sz="2200" kern="0" dirty="0">
                <a:latin typeface="宋体" panose="02010600030101010101" pitchFamily="2" charset="-122"/>
              </a:rPr>
              <a:t>(algorithmic level): </a:t>
            </a:r>
            <a:r>
              <a:rPr kumimoji="0" lang="zh-CN" altLang="en-US" sz="2200" kern="0" dirty="0">
                <a:latin typeface="方正姚体" panose="02010601030101010101" pitchFamily="2" charset="-122"/>
                <a:ea typeface="方正姚体" panose="02010601030101010101" pitchFamily="2" charset="-122"/>
              </a:rPr>
              <a:t>用高级语言结构实现的设计算法模型（写出逻辑表达式）；</a:t>
            </a:r>
          </a:p>
          <a:p>
            <a:pPr lvl="1" eaLnBrk="1" hangingPunct="1">
              <a:lnSpc>
                <a:spcPct val="90000"/>
              </a:lnSpc>
              <a:spcBef>
                <a:spcPct val="50000"/>
              </a:spcBef>
              <a:buSzTx/>
            </a:pPr>
            <a:r>
              <a:rPr kumimoji="0" lang="en-US" altLang="zh-CN" kern="0" dirty="0">
                <a:solidFill>
                  <a:srgbClr val="CC0066"/>
                </a:solidFill>
                <a:latin typeface="华文新魏" panose="02010800040101010101" pitchFamily="2" charset="-122"/>
                <a:ea typeface="华文新魏" panose="02010800040101010101" pitchFamily="2" charset="-122"/>
              </a:rPr>
              <a:t>RTL</a:t>
            </a:r>
            <a:r>
              <a:rPr kumimoji="0" lang="zh-CN" altLang="en-US" kern="0" dirty="0">
                <a:solidFill>
                  <a:srgbClr val="CC0066"/>
                </a:solidFill>
                <a:latin typeface="华文新魏" panose="02010800040101010101" pitchFamily="2" charset="-122"/>
                <a:ea typeface="华文新魏" panose="02010800040101010101" pitchFamily="2" charset="-122"/>
              </a:rPr>
              <a:t>级</a:t>
            </a:r>
            <a:r>
              <a:rPr kumimoji="0" lang="en-US" altLang="zh-CN" sz="2200" kern="0" dirty="0">
                <a:latin typeface="宋体" panose="02010600030101010101" pitchFamily="2" charset="-122"/>
              </a:rPr>
              <a:t>(register transfer level): </a:t>
            </a:r>
            <a:r>
              <a:rPr kumimoji="0" lang="zh-CN" altLang="en-US" sz="2200" kern="0" dirty="0">
                <a:latin typeface="方正姚体" panose="02010601030101010101" pitchFamily="2" charset="-122"/>
                <a:ea typeface="方正姚体" panose="02010601030101010101" pitchFamily="2" charset="-122"/>
              </a:rPr>
              <a:t>描述数据在寄存器之间流动和如何处理这些数据的模型；</a:t>
            </a:r>
          </a:p>
          <a:p>
            <a:pPr lvl="1" eaLnBrk="1" hangingPunct="1">
              <a:lnSpc>
                <a:spcPct val="90000"/>
              </a:lnSpc>
              <a:spcBef>
                <a:spcPct val="50000"/>
              </a:spcBef>
              <a:buSzTx/>
            </a:pPr>
            <a:r>
              <a:rPr kumimoji="0" lang="zh-CN" altLang="en-US" kern="0" dirty="0">
                <a:solidFill>
                  <a:srgbClr val="CC0066"/>
                </a:solidFill>
                <a:latin typeface="华文新魏" panose="02010800040101010101" pitchFamily="2" charset="-122"/>
                <a:ea typeface="华文新魏" panose="02010800040101010101" pitchFamily="2" charset="-122"/>
              </a:rPr>
              <a:t>门级</a:t>
            </a:r>
            <a:r>
              <a:rPr kumimoji="0" lang="en-US" altLang="zh-CN" sz="2200" kern="0" dirty="0">
                <a:latin typeface="宋体" panose="02010600030101010101" pitchFamily="2" charset="-122"/>
              </a:rPr>
              <a:t>(gate level): </a:t>
            </a:r>
            <a:r>
              <a:rPr kumimoji="0" lang="zh-CN" altLang="en-US" sz="2200" kern="0" dirty="0">
                <a:latin typeface="方正姚体" panose="02010601030101010101" pitchFamily="2" charset="-122"/>
                <a:ea typeface="方正姚体" panose="02010601030101010101" pitchFamily="2" charset="-122"/>
              </a:rPr>
              <a:t>描述逻辑门（如与门、非门、或门、与非门、三态门等）以及逻辑门之间连接的模型；</a:t>
            </a:r>
          </a:p>
          <a:p>
            <a:pPr lvl="1" eaLnBrk="1" hangingPunct="1">
              <a:lnSpc>
                <a:spcPct val="90000"/>
              </a:lnSpc>
              <a:spcBef>
                <a:spcPct val="50000"/>
              </a:spcBef>
              <a:buSzTx/>
            </a:pPr>
            <a:r>
              <a:rPr kumimoji="0" lang="zh-CN" altLang="en-US" kern="0" dirty="0">
                <a:solidFill>
                  <a:srgbClr val="CC0066"/>
                </a:solidFill>
                <a:latin typeface="华文新魏" panose="02010800040101010101" pitchFamily="2" charset="-122"/>
                <a:ea typeface="华文新魏" panose="02010800040101010101" pitchFamily="2" charset="-122"/>
              </a:rPr>
              <a:t>开关级</a:t>
            </a:r>
            <a:r>
              <a:rPr kumimoji="0" lang="en-US" altLang="zh-CN" sz="2200" kern="0" dirty="0">
                <a:latin typeface="宋体" panose="02010600030101010101" pitchFamily="2" charset="-122"/>
              </a:rPr>
              <a:t>(switch level): </a:t>
            </a:r>
            <a:r>
              <a:rPr kumimoji="0" lang="zh-CN" altLang="en-US" sz="2200" kern="0" dirty="0">
                <a:latin typeface="方正姚体" panose="02010601030101010101" pitchFamily="2" charset="-122"/>
                <a:ea typeface="方正姚体" panose="02010601030101010101" pitchFamily="2" charset="-122"/>
              </a:rPr>
              <a:t>描述器件中三极管和储存节点及其之间连接的模型。</a:t>
            </a:r>
          </a:p>
        </p:txBody>
      </p:sp>
      <p:sp>
        <p:nvSpPr>
          <p:cNvPr id="5" name="Rectangle 2"/>
          <p:cNvSpPr>
            <a:spLocks noChangeArrowheads="1"/>
          </p:cNvSpPr>
          <p:nvPr/>
        </p:nvSpPr>
        <p:spPr bwMode="auto">
          <a:xfrm>
            <a:off x="112516" y="1"/>
            <a:ext cx="7051771" cy="5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不同层次的</a:t>
            </a:r>
            <a:r>
              <a:rPr lang="en-US" altLang="zh-CN" sz="3200" b="1" dirty="0">
                <a:solidFill>
                  <a:srgbClr val="A50021"/>
                </a:solidFill>
                <a:latin typeface="微软雅黑" panose="020B0503020204020204" pitchFamily="34" charset="-122"/>
                <a:ea typeface="微软雅黑" panose="020B0503020204020204" pitchFamily="34" charset="-122"/>
                <a:cs typeface="+mj-cs"/>
              </a:rPr>
              <a:t>Verilog HDL</a:t>
            </a:r>
            <a:r>
              <a:rPr lang="zh-CN" altLang="en-US" sz="3200" b="1" dirty="0">
                <a:solidFill>
                  <a:srgbClr val="A50021"/>
                </a:solidFill>
                <a:latin typeface="微软雅黑" panose="020B0503020204020204" pitchFamily="34" charset="-122"/>
                <a:ea typeface="微软雅黑" panose="020B0503020204020204" pitchFamily="34" charset="-122"/>
                <a:cs typeface="+mj-cs"/>
              </a:rPr>
              <a:t>抽象</a:t>
            </a:r>
          </a:p>
        </p:txBody>
      </p:sp>
    </p:spTree>
    <p:extLst>
      <p:ext uri="{BB962C8B-B14F-4D97-AF65-F5344CB8AC3E}">
        <p14:creationId xmlns:p14="http://schemas.microsoft.com/office/powerpoint/2010/main" val="36226487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3"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0"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800" decel="100000"/>
                                        <p:tgtEl>
                                          <p:spTgt spid="3">
                                            <p:txEl>
                                              <p:pRg st="4" end="4"/>
                                            </p:txEl>
                                          </p:spTgt>
                                        </p:tgtEl>
                                      </p:cBhvr>
                                    </p:animEffect>
                                    <p:anim calcmode="lin" valueType="num">
                                      <p:cBhvr>
                                        <p:cTn id="27"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37"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26" name="Rectangle 3"/>
          <p:cNvSpPr txBox="1">
            <a:spLocks noChangeArrowheads="1"/>
          </p:cNvSpPr>
          <p:nvPr/>
        </p:nvSpPr>
        <p:spPr bwMode="auto">
          <a:xfrm>
            <a:off x="312738" y="2003425"/>
            <a:ext cx="53657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用</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reg</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型变量生成</a:t>
            </a:r>
            <a:r>
              <a:rPr kumimoji="0" lang="zh-CN" altLang="en-US" sz="2400" b="1" i="0" u="none" strike="noStrike" kern="0" cap="none" spc="0" normalizeH="0" baseline="0" noProof="0">
                <a:ln>
                  <a:noFill/>
                </a:ln>
                <a:solidFill>
                  <a:srgbClr val="0000FF"/>
                </a:solidFill>
                <a:effectLst/>
                <a:uLnTx/>
                <a:uFillTx/>
                <a:latin typeface="Times New Roman" pitchFamily="18" charset="0"/>
                <a:ea typeface="宋体"/>
                <a:cs typeface="+mn-cs"/>
              </a:rPr>
              <a:t>组合逻辑</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举</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例</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r>
              <a:rPr kumimoji="1" lang="zh-CN" altLang="en-US" sz="24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endParaRPr kumimoji="1" lang="zh-CN" altLang="zh-CN" sz="20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module  rw1( a, b, out1, out2 )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input a, b；</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output out1,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FF"/>
                </a:solidFill>
                <a:effectLst/>
                <a:uLnTx/>
                <a:uFillTx/>
                <a:latin typeface="Times New Roman" pitchFamily="18" charset="0"/>
                <a:ea typeface="宋体"/>
                <a:cs typeface="+mn-cs"/>
              </a:rPr>
              <a:t>reg out1</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wire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FF0066"/>
                </a:solidFill>
                <a:effectLst/>
                <a:uLnTx/>
                <a:uFillTx/>
                <a:latin typeface="Times New Roman" pitchFamily="18" charset="0"/>
                <a:ea typeface="宋体"/>
                <a:cs typeface="+mn-cs"/>
              </a:rPr>
              <a:t>assign out2 = a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always @(b)</a:t>
            </a:r>
            <a:endPar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FF0066"/>
                </a:solidFill>
                <a:effectLst/>
                <a:uLnTx/>
                <a:uFillTx/>
                <a:latin typeface="Times New Roman" pitchFamily="18" charset="0"/>
                <a:ea typeface="宋体"/>
                <a:cs typeface="+mn-cs"/>
              </a:rPr>
              <a:t>out1 &lt;= ~b；</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endmodule</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endParaRPr>
          </a:p>
        </p:txBody>
      </p:sp>
      <p:sp>
        <p:nvSpPr>
          <p:cNvPr id="27" name="Rectangle 6"/>
          <p:cNvSpPr>
            <a:spLocks noChangeArrowheads="1"/>
          </p:cNvSpPr>
          <p:nvPr/>
        </p:nvSpPr>
        <p:spPr bwMode="auto">
          <a:xfrm>
            <a:off x="5181600" y="3262313"/>
            <a:ext cx="32004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28" name="Group 24"/>
          <p:cNvGrpSpPr>
            <a:grpSpLocks/>
          </p:cNvGrpSpPr>
          <p:nvPr/>
        </p:nvGrpSpPr>
        <p:grpSpPr bwMode="auto">
          <a:xfrm>
            <a:off x="5434013" y="3719513"/>
            <a:ext cx="2951162" cy="2262187"/>
            <a:chOff x="3480" y="2059"/>
            <a:chExt cx="1859" cy="1425"/>
          </a:xfrm>
        </p:grpSpPr>
        <p:sp>
          <p:nvSpPr>
            <p:cNvPr id="29" name="Rectangle 5"/>
            <p:cNvSpPr>
              <a:spLocks noChangeArrowheads="1"/>
            </p:cNvSpPr>
            <p:nvPr/>
          </p:nvSpPr>
          <p:spPr bwMode="auto">
            <a:xfrm>
              <a:off x="3480" y="2059"/>
              <a:ext cx="1859" cy="1425"/>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sp>
          <p:nvSpPr>
            <p:cNvPr id="30" name="AutoShape 7"/>
            <p:cNvSpPr>
              <a:spLocks noChangeArrowheads="1"/>
            </p:cNvSpPr>
            <p:nvPr/>
          </p:nvSpPr>
          <p:spPr bwMode="auto">
            <a:xfrm rot="5400000">
              <a:off x="4237" y="2299"/>
              <a:ext cx="262" cy="384"/>
            </a:xfrm>
            <a:prstGeom prst="triangle">
              <a:avLst>
                <a:gd name="adj" fmla="val 50000"/>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1" name="Line 8"/>
            <p:cNvSpPr>
              <a:spLocks noChangeShapeType="1"/>
            </p:cNvSpPr>
            <p:nvPr/>
          </p:nvSpPr>
          <p:spPr bwMode="auto">
            <a:xfrm>
              <a:off x="3791" y="2491"/>
              <a:ext cx="3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2" name="Line 9"/>
            <p:cNvSpPr>
              <a:spLocks noChangeShapeType="1"/>
            </p:cNvSpPr>
            <p:nvPr/>
          </p:nvSpPr>
          <p:spPr bwMode="auto">
            <a:xfrm>
              <a:off x="4560" y="2491"/>
              <a:ext cx="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3" name="AutoShape 10"/>
            <p:cNvSpPr>
              <a:spLocks noChangeArrowheads="1"/>
            </p:cNvSpPr>
            <p:nvPr/>
          </p:nvSpPr>
          <p:spPr bwMode="auto">
            <a:xfrm rot="5400000">
              <a:off x="4237" y="2823"/>
              <a:ext cx="262" cy="384"/>
            </a:xfrm>
            <a:prstGeom prst="triangle">
              <a:avLst>
                <a:gd name="adj" fmla="val 50000"/>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4" name="Oval 11"/>
            <p:cNvSpPr>
              <a:spLocks noChangeArrowheads="1"/>
            </p:cNvSpPr>
            <p:nvPr/>
          </p:nvSpPr>
          <p:spPr bwMode="auto">
            <a:xfrm flipV="1">
              <a:off x="4512" y="2971"/>
              <a:ext cx="96" cy="88"/>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5" name="Line 12"/>
            <p:cNvSpPr>
              <a:spLocks noChangeShapeType="1"/>
            </p:cNvSpPr>
            <p:nvPr/>
          </p:nvSpPr>
          <p:spPr bwMode="auto">
            <a:xfrm>
              <a:off x="3801" y="3015"/>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6" name="Line 13"/>
            <p:cNvSpPr>
              <a:spLocks noChangeShapeType="1"/>
            </p:cNvSpPr>
            <p:nvPr/>
          </p:nvSpPr>
          <p:spPr bwMode="auto">
            <a:xfrm>
              <a:off x="4608" y="3015"/>
              <a:ext cx="2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7" name="Text Box 14"/>
            <p:cNvSpPr txBox="1">
              <a:spLocks noChangeArrowheads="1"/>
            </p:cNvSpPr>
            <p:nvPr/>
          </p:nvSpPr>
          <p:spPr bwMode="auto">
            <a:xfrm>
              <a:off x="3618" y="2337"/>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a:t>
              </a:r>
            </a:p>
          </p:txBody>
        </p:sp>
        <p:sp>
          <p:nvSpPr>
            <p:cNvPr id="38" name="Text Box 15"/>
            <p:cNvSpPr txBox="1">
              <a:spLocks noChangeArrowheads="1"/>
            </p:cNvSpPr>
            <p:nvPr/>
          </p:nvSpPr>
          <p:spPr bwMode="auto">
            <a:xfrm>
              <a:off x="4819" y="2338"/>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out2</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16"/>
            <p:cNvSpPr txBox="1">
              <a:spLocks noChangeArrowheads="1"/>
            </p:cNvSpPr>
            <p:nvPr/>
          </p:nvSpPr>
          <p:spPr bwMode="auto">
            <a:xfrm>
              <a:off x="4070" y="2099"/>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BUFF</a:t>
              </a:r>
            </a:p>
          </p:txBody>
        </p:sp>
        <p:sp>
          <p:nvSpPr>
            <p:cNvPr id="40" name="Text Box 17"/>
            <p:cNvSpPr txBox="1">
              <a:spLocks noChangeArrowheads="1"/>
            </p:cNvSpPr>
            <p:nvPr/>
          </p:nvSpPr>
          <p:spPr bwMode="auto">
            <a:xfrm>
              <a:off x="3646" y="2898"/>
              <a:ext cx="288"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18"/>
            <p:cNvSpPr txBox="1">
              <a:spLocks noChangeArrowheads="1"/>
            </p:cNvSpPr>
            <p:nvPr/>
          </p:nvSpPr>
          <p:spPr bwMode="auto">
            <a:xfrm>
              <a:off x="4138" y="3189"/>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INV</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19"/>
            <p:cNvSpPr txBox="1">
              <a:spLocks noChangeArrowheads="1"/>
            </p:cNvSpPr>
            <p:nvPr/>
          </p:nvSpPr>
          <p:spPr bwMode="auto">
            <a:xfrm>
              <a:off x="4808" y="2893"/>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3" name="AutoShape 20"/>
          <p:cNvSpPr>
            <a:spLocks noChangeArrowheads="1"/>
          </p:cNvSpPr>
          <p:nvPr/>
        </p:nvSpPr>
        <p:spPr bwMode="auto">
          <a:xfrm>
            <a:off x="2786063" y="6053138"/>
            <a:ext cx="1905000" cy="381000"/>
          </a:xfrm>
          <a:prstGeom prst="wedgeRoundRectCallout">
            <a:avLst>
              <a:gd name="adj1" fmla="val -57500"/>
              <a:gd name="adj2" fmla="val -9583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过程赋值语句</a:t>
            </a:r>
          </a:p>
        </p:txBody>
      </p:sp>
      <p:sp>
        <p:nvSpPr>
          <p:cNvPr id="44" name="AutoShape 21"/>
          <p:cNvSpPr>
            <a:spLocks noChangeArrowheads="1"/>
          </p:cNvSpPr>
          <p:nvPr/>
        </p:nvSpPr>
        <p:spPr bwMode="auto">
          <a:xfrm>
            <a:off x="2743200" y="4092575"/>
            <a:ext cx="1981200" cy="457200"/>
          </a:xfrm>
          <a:prstGeom prst="wedgeRoundRectCallout">
            <a:avLst>
              <a:gd name="adj1" fmla="val -58736"/>
              <a:gd name="adj2" fmla="val 9166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连续赋值语句</a:t>
            </a:r>
          </a:p>
        </p:txBody>
      </p:sp>
      <p:sp>
        <p:nvSpPr>
          <p:cNvPr id="45" name="AutoShape 22"/>
          <p:cNvSpPr>
            <a:spLocks noChangeArrowheads="1"/>
          </p:cNvSpPr>
          <p:nvPr/>
        </p:nvSpPr>
        <p:spPr bwMode="auto">
          <a:xfrm>
            <a:off x="3197225" y="5138738"/>
            <a:ext cx="1371600" cy="457200"/>
          </a:xfrm>
          <a:prstGeom prst="wedgeRoundRectCallout">
            <a:avLst>
              <a:gd name="adj1" fmla="val -95718"/>
              <a:gd name="adj2" fmla="val 11458"/>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电平触发</a:t>
            </a:r>
            <a:endParaRPr kumimoji="1"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46" name="AutoShape 23" descr="80%"/>
          <p:cNvSpPr>
            <a:spLocks noChangeArrowheads="1"/>
          </p:cNvSpPr>
          <p:nvPr/>
        </p:nvSpPr>
        <p:spPr bwMode="auto">
          <a:xfrm rot="21466763">
            <a:off x="0" y="819150"/>
            <a:ext cx="5130800" cy="1092200"/>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en-US" altLang="zh-CN" sz="2400">
                <a:solidFill>
                  <a:srgbClr val="0000FF"/>
                </a:solidFill>
                <a:latin typeface="Times New Roman" panose="02020603050405020304" pitchFamily="18" charset="0"/>
                <a:ea typeface="华文行楷" panose="02010800040101010101" pitchFamily="2" charset="-122"/>
              </a:rPr>
              <a:t>Verilog</a:t>
            </a:r>
            <a:r>
              <a:rPr kumimoji="1" lang="zh-CN" altLang="zh-CN" sz="2400">
                <a:solidFill>
                  <a:srgbClr val="0000FF"/>
                </a:solidFill>
                <a:latin typeface="Times New Roman" panose="02020603050405020304" pitchFamily="18" charset="0"/>
                <a:ea typeface="华文行楷" panose="02010800040101010101" pitchFamily="2" charset="-122"/>
              </a:rPr>
              <a:t>中reg与wire的区别</a:t>
            </a:r>
            <a:endParaRPr kumimoji="1" lang="zh-CN" altLang="en-US" sz="2400">
              <a:solidFill>
                <a:srgbClr val="0000FF"/>
              </a:solidFill>
              <a:latin typeface="Times New Roman" panose="02020603050405020304" pitchFamily="18" charset="0"/>
              <a:ea typeface="华文行楷" panose="02010800040101010101" pitchFamily="2" charset="-122"/>
            </a:endParaRPr>
          </a:p>
        </p:txBody>
      </p:sp>
      <p:sp>
        <p:nvSpPr>
          <p:cNvPr id="47" name="Rectangle 25"/>
          <p:cNvSpPr>
            <a:spLocks noChangeArrowheads="1"/>
          </p:cNvSpPr>
          <p:nvPr/>
        </p:nvSpPr>
        <p:spPr bwMode="auto">
          <a:xfrm>
            <a:off x="5294313" y="1222375"/>
            <a:ext cx="3849687" cy="180022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2716213" eaLnBrk="1" fontAlgn="auto" latinLnBrk="0" hangingPunct="1">
              <a:lnSpc>
                <a:spcPct val="110000"/>
              </a:lnSpc>
              <a:spcBef>
                <a:spcPct val="20000"/>
              </a:spcBef>
              <a:spcAft>
                <a:spcPts val="0"/>
              </a:spcAft>
              <a:buClr>
                <a:srgbClr val="3333FF"/>
              </a:buClr>
              <a:buSzTx/>
              <a:buFont typeface="Wingdings" pitchFamily="2" charset="2"/>
              <a:buNone/>
              <a:tabLst/>
              <a:defRPr/>
            </a:pPr>
            <a:r>
              <a:rPr kumimoji="0"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reg</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型变量</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既可生成触发器，也可生成组合逻辑； </a:t>
            </a:r>
            <a:endPar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endParaRPr>
          </a:p>
          <a:p>
            <a:pPr marL="0" marR="0" lvl="0" indent="0" defTabSz="2716213" eaLnBrk="1" fontAlgn="auto" latinLnBrk="0" hangingPunct="1">
              <a:lnSpc>
                <a:spcPct val="110000"/>
              </a:lnSpc>
              <a:spcBef>
                <a:spcPct val="20000"/>
              </a:spcBef>
              <a:spcAft>
                <a:spcPts val="0"/>
              </a:spcAft>
              <a:buClr>
                <a:srgbClr val="3333FF"/>
              </a:buClr>
              <a:buSzTx/>
              <a:buFont typeface="Wingdings" pitchFamily="2" charset="2"/>
              <a:buNone/>
              <a:tabLst/>
              <a:defRPr/>
            </a:pPr>
            <a:r>
              <a:rPr kumimoji="0"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wire</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型变量</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只能生成组合逻辑。</a:t>
            </a:r>
          </a:p>
        </p:txBody>
      </p:sp>
      <p:sp>
        <p:nvSpPr>
          <p:cNvPr id="48" name="Oval 26"/>
          <p:cNvSpPr>
            <a:spLocks noChangeArrowheads="1"/>
          </p:cNvSpPr>
          <p:nvPr/>
        </p:nvSpPr>
        <p:spPr bwMode="auto">
          <a:xfrm>
            <a:off x="7596188" y="5073650"/>
            <a:ext cx="574675" cy="339725"/>
          </a:xfrm>
          <a:prstGeom prst="ellipse">
            <a:avLst/>
          </a:prstGeom>
          <a:noFill/>
          <a:ln w="19050">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481536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1+#ppt_w/2"/>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dissolve">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dissolv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dissolv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p:cTn id="45" dur="500" fill="hold"/>
                                        <p:tgtEl>
                                          <p:spTgt spid="48"/>
                                        </p:tgtEl>
                                        <p:attrNameLst>
                                          <p:attrName>ppt_w</p:attrName>
                                        </p:attrNameLst>
                                      </p:cBhvr>
                                      <p:tavLst>
                                        <p:tav tm="0">
                                          <p:val>
                                            <p:fltVal val="0"/>
                                          </p:val>
                                        </p:tav>
                                        <p:tav tm="100000">
                                          <p:val>
                                            <p:strVal val="#ppt_w"/>
                                          </p:val>
                                        </p:tav>
                                      </p:tavLst>
                                    </p:anim>
                                    <p:anim calcmode="lin" valueType="num">
                                      <p:cBhvr>
                                        <p:cTn id="46"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43" grpId="0" animBg="1" autoUpdateAnimBg="0"/>
      <p:bldP spid="44" grpId="0" animBg="1" autoUpdateAnimBg="0"/>
      <p:bldP spid="45" grpId="0" animBg="1" autoUpdateAnimBg="0"/>
      <p:bldP spid="46" grpId="0" animBg="1" autoUpdateAnimBg="0"/>
      <p:bldP spid="47" grpId="0" animBg="1" autoUpdateAnimBg="0"/>
      <p:bldP spid="4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35" name="Rectangle 3"/>
          <p:cNvSpPr txBox="1">
            <a:spLocks noChangeArrowheads="1"/>
          </p:cNvSpPr>
          <p:nvPr/>
        </p:nvSpPr>
        <p:spPr bwMode="auto">
          <a:xfrm>
            <a:off x="76200" y="1295400"/>
            <a:ext cx="5715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用</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reg</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型变量生成</a:t>
            </a:r>
            <a:r>
              <a:rPr kumimoji="0" lang="zh-CN" altLang="en-US" sz="2400" b="1" i="0" u="none" strike="noStrike" kern="0" cap="none" spc="0" normalizeH="0" baseline="0" noProof="0">
                <a:ln>
                  <a:noFill/>
                </a:ln>
                <a:solidFill>
                  <a:srgbClr val="0000FF"/>
                </a:solidFill>
                <a:effectLst/>
                <a:uLnTx/>
                <a:uFillTx/>
                <a:latin typeface="Times New Roman" pitchFamily="18" charset="0"/>
                <a:ea typeface="宋体"/>
                <a:cs typeface="+mn-cs"/>
              </a:rPr>
              <a:t>触发器</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举</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例</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r>
              <a:rPr kumimoji="1" lang="zh-CN" altLang="en-US" sz="22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endParaRPr kumimoji="1" lang="zh-CN" altLang="zh-CN" sz="22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module  rw2( clk, d, out1, out2 )；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input clk, d；</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output out1,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FF"/>
                </a:solidFill>
                <a:effectLst/>
                <a:uLnTx/>
                <a:uFillTx/>
                <a:latin typeface="Times New Roman" pitchFamily="18" charset="0"/>
                <a:ea typeface="宋体"/>
                <a:cs typeface="+mn-cs"/>
              </a:rPr>
              <a:t>reg out1；</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wire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FF0066"/>
                </a:solidFill>
                <a:effectLst/>
                <a:uLnTx/>
                <a:uFillTx/>
                <a:latin typeface="Times New Roman" pitchFamily="18" charset="0"/>
                <a:ea typeface="宋体"/>
                <a:cs typeface="+mn-cs"/>
              </a:rPr>
              <a:t>assign out2 =  d  &amp; ~out1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always @(posedge clk)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begin  </a:t>
            </a:r>
            <a:endPar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FF0066"/>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FF0066"/>
                </a:solidFill>
                <a:effectLst/>
                <a:uLnTx/>
                <a:uFillTx/>
                <a:latin typeface="Times New Roman" pitchFamily="18" charset="0"/>
                <a:ea typeface="宋体"/>
                <a:cs typeface="+mn-cs"/>
              </a:rPr>
              <a:t>out1 &lt;=  d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endPar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end</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endmodule</a:t>
            </a:r>
            <a:r>
              <a:rPr kumimoji="1" lang="zh-CN" altLang="zh-CN" sz="1800" b="0"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	</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a typeface="宋体"/>
              <a:cs typeface="+mn-cs"/>
            </a:endParaRPr>
          </a:p>
        </p:txBody>
      </p:sp>
      <p:sp>
        <p:nvSpPr>
          <p:cNvPr id="36" name="AutoShape 4"/>
          <p:cNvSpPr>
            <a:spLocks noChangeArrowheads="1"/>
          </p:cNvSpPr>
          <p:nvPr/>
        </p:nvSpPr>
        <p:spPr bwMode="auto">
          <a:xfrm>
            <a:off x="2057400" y="5497513"/>
            <a:ext cx="1905000" cy="381000"/>
          </a:xfrm>
          <a:prstGeom prst="wedgeRoundRectCallout">
            <a:avLst>
              <a:gd name="adj1" fmla="val -46333"/>
              <a:gd name="adj2" fmla="val -91250"/>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过程赋值语句</a:t>
            </a:r>
          </a:p>
        </p:txBody>
      </p:sp>
      <p:sp>
        <p:nvSpPr>
          <p:cNvPr id="37" name="AutoShape 5"/>
          <p:cNvSpPr>
            <a:spLocks noChangeArrowheads="1"/>
          </p:cNvSpPr>
          <p:nvPr/>
        </p:nvSpPr>
        <p:spPr bwMode="auto">
          <a:xfrm>
            <a:off x="2459038" y="3232150"/>
            <a:ext cx="1981200" cy="457200"/>
          </a:xfrm>
          <a:prstGeom prst="wedgeRoundRectCallout">
            <a:avLst>
              <a:gd name="adj1" fmla="val -58736"/>
              <a:gd name="adj2" fmla="val 91667"/>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连续赋值语句</a:t>
            </a:r>
          </a:p>
        </p:txBody>
      </p:sp>
      <p:grpSp>
        <p:nvGrpSpPr>
          <p:cNvPr id="38" name="Group 34"/>
          <p:cNvGrpSpPr>
            <a:grpSpLocks/>
          </p:cNvGrpSpPr>
          <p:nvPr/>
        </p:nvGrpSpPr>
        <p:grpSpPr bwMode="auto">
          <a:xfrm>
            <a:off x="4851400" y="2965450"/>
            <a:ext cx="3940175" cy="2668588"/>
            <a:chOff x="2928" y="2288"/>
            <a:chExt cx="2482" cy="1681"/>
          </a:xfrm>
        </p:grpSpPr>
        <p:sp>
          <p:nvSpPr>
            <p:cNvPr id="39" name="Rectangle 7"/>
            <p:cNvSpPr>
              <a:spLocks noChangeArrowheads="1"/>
            </p:cNvSpPr>
            <p:nvPr/>
          </p:nvSpPr>
          <p:spPr bwMode="auto">
            <a:xfrm>
              <a:off x="2928" y="2288"/>
              <a:ext cx="2482" cy="1681"/>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0" name="Line 8"/>
            <p:cNvSpPr>
              <a:spLocks noChangeShapeType="1"/>
            </p:cNvSpPr>
            <p:nvPr/>
          </p:nvSpPr>
          <p:spPr bwMode="auto">
            <a:xfrm>
              <a:off x="3227" y="2742"/>
              <a:ext cx="9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1" name="Line 9"/>
            <p:cNvSpPr>
              <a:spLocks noChangeShapeType="1"/>
            </p:cNvSpPr>
            <p:nvPr/>
          </p:nvSpPr>
          <p:spPr bwMode="auto">
            <a:xfrm flipV="1">
              <a:off x="4458" y="2782"/>
              <a:ext cx="581" cy="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2" name="Oval 10"/>
            <p:cNvSpPr>
              <a:spLocks noChangeArrowheads="1"/>
            </p:cNvSpPr>
            <p:nvPr/>
          </p:nvSpPr>
          <p:spPr bwMode="auto">
            <a:xfrm flipV="1">
              <a:off x="4085" y="2836"/>
              <a:ext cx="96" cy="94"/>
            </a:xfrm>
            <a:prstGeom prst="ellipse">
              <a:avLst/>
            </a:prstGeom>
            <a:solidFill>
              <a:srgbClr val="FFCF0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3" name="Line 11"/>
            <p:cNvSpPr>
              <a:spLocks noChangeShapeType="1"/>
            </p:cNvSpPr>
            <p:nvPr/>
          </p:nvSpPr>
          <p:spPr bwMode="auto">
            <a:xfrm flipH="1">
              <a:off x="3861" y="2865"/>
              <a:ext cx="2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4" name="Line 12"/>
            <p:cNvSpPr>
              <a:spLocks noChangeShapeType="1"/>
            </p:cNvSpPr>
            <p:nvPr/>
          </p:nvSpPr>
          <p:spPr bwMode="auto">
            <a:xfrm>
              <a:off x="4507" y="3510"/>
              <a:ext cx="4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5" name="Text Box 13"/>
            <p:cNvSpPr txBox="1">
              <a:spLocks noChangeArrowheads="1"/>
            </p:cNvSpPr>
            <p:nvPr/>
          </p:nvSpPr>
          <p:spPr bwMode="auto">
            <a:xfrm>
              <a:off x="3086" y="2621"/>
              <a:ext cx="241"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a:t>
              </a:r>
            </a:p>
          </p:txBody>
        </p:sp>
        <p:sp>
          <p:nvSpPr>
            <p:cNvPr id="46" name="Text Box 14"/>
            <p:cNvSpPr txBox="1">
              <a:spLocks noChangeArrowheads="1"/>
            </p:cNvSpPr>
            <p:nvPr/>
          </p:nvSpPr>
          <p:spPr bwMode="auto">
            <a:xfrm>
              <a:off x="4954" y="2659"/>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out2</a:t>
              </a:r>
            </a:p>
          </p:txBody>
        </p:sp>
        <p:sp>
          <p:nvSpPr>
            <p:cNvPr id="47" name="Text Box 15"/>
            <p:cNvSpPr txBox="1">
              <a:spLocks noChangeArrowheads="1"/>
            </p:cNvSpPr>
            <p:nvPr/>
          </p:nvSpPr>
          <p:spPr bwMode="auto">
            <a:xfrm>
              <a:off x="3966" y="2355"/>
              <a:ext cx="671"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AND2i1</a:t>
              </a:r>
            </a:p>
          </p:txBody>
        </p:sp>
        <p:sp>
          <p:nvSpPr>
            <p:cNvPr id="48" name="Text Box 16"/>
            <p:cNvSpPr txBox="1">
              <a:spLocks noChangeArrowheads="1"/>
            </p:cNvSpPr>
            <p:nvPr/>
          </p:nvSpPr>
          <p:spPr bwMode="auto">
            <a:xfrm>
              <a:off x="2970" y="3159"/>
              <a:ext cx="383"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clk</a:t>
              </a:r>
            </a:p>
          </p:txBody>
        </p:sp>
        <p:sp>
          <p:nvSpPr>
            <p:cNvPr id="49" name="Text Box 17"/>
            <p:cNvSpPr txBox="1">
              <a:spLocks noChangeArrowheads="1"/>
            </p:cNvSpPr>
            <p:nvPr/>
          </p:nvSpPr>
          <p:spPr bwMode="auto">
            <a:xfrm>
              <a:off x="4944" y="3386"/>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Rectangle 18"/>
            <p:cNvSpPr>
              <a:spLocks noChangeArrowheads="1"/>
            </p:cNvSpPr>
            <p:nvPr/>
          </p:nvSpPr>
          <p:spPr bwMode="auto">
            <a:xfrm>
              <a:off x="3874" y="3217"/>
              <a:ext cx="672" cy="466"/>
            </a:xfrm>
            <a:prstGeom prst="rect">
              <a:avLst/>
            </a:prstGeom>
            <a:solidFill>
              <a:srgbClr val="996600"/>
            </a:solidFill>
            <a:ln w="9525">
              <a:solidFill>
                <a:srgbClr val="99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51" name="Line 19"/>
            <p:cNvSpPr>
              <a:spLocks noChangeShapeType="1"/>
            </p:cNvSpPr>
            <p:nvPr/>
          </p:nvSpPr>
          <p:spPr bwMode="auto">
            <a:xfrm>
              <a:off x="3550" y="3510"/>
              <a:ext cx="3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2" name="Line 20"/>
            <p:cNvSpPr>
              <a:spLocks noChangeShapeType="1"/>
            </p:cNvSpPr>
            <p:nvPr/>
          </p:nvSpPr>
          <p:spPr bwMode="auto">
            <a:xfrm>
              <a:off x="3475" y="3318"/>
              <a:ext cx="4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3" name="Line 21"/>
            <p:cNvSpPr>
              <a:spLocks noChangeShapeType="1"/>
            </p:cNvSpPr>
            <p:nvPr/>
          </p:nvSpPr>
          <p:spPr bwMode="auto">
            <a:xfrm>
              <a:off x="3251" y="3318"/>
              <a:ext cx="29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Freeform 22"/>
            <p:cNvSpPr>
              <a:spLocks/>
            </p:cNvSpPr>
            <p:nvPr/>
          </p:nvSpPr>
          <p:spPr bwMode="auto">
            <a:xfrm flipH="1">
              <a:off x="3498" y="2722"/>
              <a:ext cx="47" cy="792"/>
            </a:xfrm>
            <a:custGeom>
              <a:avLst/>
              <a:gdLst>
                <a:gd name="T0" fmla="*/ 0 w 1"/>
                <a:gd name="T1" fmla="*/ 0 h 792"/>
                <a:gd name="T2" fmla="*/ 0 w 1"/>
                <a:gd name="T3" fmla="*/ 792 h 792"/>
                <a:gd name="T4" fmla="*/ 0 60000 65536"/>
                <a:gd name="T5" fmla="*/ 0 60000 65536"/>
                <a:gd name="T6" fmla="*/ 0 w 1"/>
                <a:gd name="T7" fmla="*/ 0 h 792"/>
                <a:gd name="T8" fmla="*/ 1 w 1"/>
                <a:gd name="T9" fmla="*/ 792 h 792"/>
              </a:gdLst>
              <a:ahLst/>
              <a:cxnLst>
                <a:cxn ang="T4">
                  <a:pos x="T0" y="T1"/>
                </a:cxn>
                <a:cxn ang="T5">
                  <a:pos x="T2" y="T3"/>
                </a:cxn>
              </a:cxnLst>
              <a:rect l="T6" t="T7" r="T8" b="T9"/>
              <a:pathLst>
                <a:path w="1" h="792">
                  <a:moveTo>
                    <a:pt x="0" y="0"/>
                  </a:moveTo>
                  <a:lnTo>
                    <a:pt x="0" y="79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55" name="Line 23"/>
            <p:cNvSpPr>
              <a:spLocks noChangeShapeType="1"/>
            </p:cNvSpPr>
            <p:nvPr/>
          </p:nvSpPr>
          <p:spPr bwMode="auto">
            <a:xfrm>
              <a:off x="4637" y="3101"/>
              <a:ext cx="0" cy="4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6" name="Text Box 24"/>
            <p:cNvSpPr txBox="1">
              <a:spLocks noChangeArrowheads="1"/>
            </p:cNvSpPr>
            <p:nvPr/>
          </p:nvSpPr>
          <p:spPr bwMode="auto">
            <a:xfrm>
              <a:off x="3897" y="3408"/>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57" name="Text Box 25"/>
            <p:cNvSpPr txBox="1">
              <a:spLocks noChangeArrowheads="1"/>
            </p:cNvSpPr>
            <p:nvPr/>
          </p:nvSpPr>
          <p:spPr bwMode="auto">
            <a:xfrm>
              <a:off x="4262" y="3411"/>
              <a:ext cx="193"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58" name="Line 26"/>
            <p:cNvSpPr>
              <a:spLocks noChangeShapeType="1"/>
            </p:cNvSpPr>
            <p:nvPr/>
          </p:nvSpPr>
          <p:spPr bwMode="auto">
            <a:xfrm>
              <a:off x="3900" y="3270"/>
              <a:ext cx="144" cy="4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9" name="Line 27"/>
            <p:cNvSpPr>
              <a:spLocks noChangeShapeType="1"/>
            </p:cNvSpPr>
            <p:nvPr/>
          </p:nvSpPr>
          <p:spPr bwMode="auto">
            <a:xfrm flipH="1">
              <a:off x="3900" y="3318"/>
              <a:ext cx="144" cy="4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0" name="Text Box 28"/>
            <p:cNvSpPr txBox="1">
              <a:spLocks noChangeArrowheads="1"/>
            </p:cNvSpPr>
            <p:nvPr/>
          </p:nvSpPr>
          <p:spPr bwMode="auto">
            <a:xfrm>
              <a:off x="4044" y="3681"/>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Oval 29"/>
            <p:cNvSpPr>
              <a:spLocks noChangeArrowheads="1"/>
            </p:cNvSpPr>
            <p:nvPr/>
          </p:nvSpPr>
          <p:spPr bwMode="auto">
            <a:xfrm>
              <a:off x="4308" y="2691"/>
              <a:ext cx="192" cy="233"/>
            </a:xfrm>
            <a:prstGeom prst="ellipse">
              <a:avLst/>
            </a:prstGeom>
            <a:solidFill>
              <a:srgbClr val="99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62" name="Rectangle 30"/>
            <p:cNvSpPr>
              <a:spLocks noChangeArrowheads="1"/>
            </p:cNvSpPr>
            <p:nvPr/>
          </p:nvSpPr>
          <p:spPr bwMode="auto">
            <a:xfrm>
              <a:off x="4168" y="2691"/>
              <a:ext cx="241" cy="233"/>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63" name="Line 31"/>
            <p:cNvSpPr>
              <a:spLocks noChangeShapeType="1"/>
            </p:cNvSpPr>
            <p:nvPr/>
          </p:nvSpPr>
          <p:spPr bwMode="auto">
            <a:xfrm>
              <a:off x="3861" y="2865"/>
              <a:ext cx="0" cy="24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4" name="Line 32"/>
            <p:cNvSpPr>
              <a:spLocks noChangeShapeType="1"/>
            </p:cNvSpPr>
            <p:nvPr/>
          </p:nvSpPr>
          <p:spPr bwMode="auto">
            <a:xfrm>
              <a:off x="3864" y="3105"/>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65" name="AutoShape 33"/>
          <p:cNvSpPr>
            <a:spLocks noChangeArrowheads="1"/>
          </p:cNvSpPr>
          <p:nvPr/>
        </p:nvSpPr>
        <p:spPr bwMode="auto">
          <a:xfrm>
            <a:off x="2895600" y="4735513"/>
            <a:ext cx="1066800" cy="457200"/>
          </a:xfrm>
          <a:prstGeom prst="wedgeRoundRectCallout">
            <a:avLst>
              <a:gd name="adj1" fmla="val -78421"/>
              <a:gd name="adj2" fmla="val -98611"/>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沿触发</a:t>
            </a:r>
            <a:endParaRPr kumimoji="1"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66" name="Oval 35"/>
          <p:cNvSpPr>
            <a:spLocks noChangeArrowheads="1"/>
          </p:cNvSpPr>
          <p:nvPr/>
        </p:nvSpPr>
        <p:spPr bwMode="auto">
          <a:xfrm>
            <a:off x="8069263" y="4764088"/>
            <a:ext cx="574675" cy="339725"/>
          </a:xfrm>
          <a:prstGeom prst="ellipse">
            <a:avLst/>
          </a:prstGeom>
          <a:noFill/>
          <a:ln w="19050">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069940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dissolve">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p:cTn id="34" dur="500" fill="hold"/>
                                        <p:tgtEl>
                                          <p:spTgt spid="66"/>
                                        </p:tgtEl>
                                        <p:attrNameLst>
                                          <p:attrName>ppt_w</p:attrName>
                                        </p:attrNameLst>
                                      </p:cBhvr>
                                      <p:tavLst>
                                        <p:tav tm="0">
                                          <p:val>
                                            <p:fltVal val="0"/>
                                          </p:val>
                                        </p:tav>
                                        <p:tav tm="100000">
                                          <p:val>
                                            <p:strVal val="#ppt_w"/>
                                          </p:val>
                                        </p:tav>
                                      </p:tavLst>
                                    </p:anim>
                                    <p:anim calcmode="lin" valueType="num">
                                      <p:cBhvr>
                                        <p:cTn id="35" dur="500" fill="hold"/>
                                        <p:tgtEl>
                                          <p:spTgt spid="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36" grpId="0" animBg="1" autoUpdateAnimBg="0"/>
      <p:bldP spid="37" grpId="0" animBg="1" autoUpdateAnimBg="0"/>
      <p:bldP spid="65" grpId="0" animBg="1" autoUpdateAnimBg="0"/>
      <p:bldP spid="6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0" name="Rectangle 2051"/>
          <p:cNvSpPr txBox="1">
            <a:spLocks noChangeArrowheads="1"/>
          </p:cNvSpPr>
          <p:nvPr/>
        </p:nvSpPr>
        <p:spPr bwMode="auto">
          <a:xfrm>
            <a:off x="231775" y="1447800"/>
            <a:ext cx="8915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endParaRPr kumimoji="0" lang="en-US" altLang="zh-CN" kern="0">
              <a:latin typeface="宋体" panose="02010600030101010101" pitchFamily="2" charset="-122"/>
            </a:endParaRPr>
          </a:p>
          <a:p>
            <a:pPr algn="just">
              <a:lnSpc>
                <a:spcPct val="110000"/>
              </a:lnSpc>
              <a:spcBef>
                <a:spcPct val="0"/>
              </a:spcBef>
            </a:pPr>
            <a:r>
              <a:rPr kumimoji="0" lang="zh-CN" altLang="en-US" kern="0">
                <a:solidFill>
                  <a:srgbClr val="FF0066"/>
                </a:solidFill>
                <a:latin typeface="华文新魏" panose="02010800040101010101" pitchFamily="2" charset="-122"/>
                <a:ea typeface="华文新魏" panose="02010800040101010101" pitchFamily="2" charset="-122"/>
              </a:rPr>
              <a:t>定义</a:t>
            </a:r>
            <a:r>
              <a:rPr kumimoji="0" lang="en-US" altLang="zh-CN" kern="0">
                <a:latin typeface="Times New Roman" panose="02020603050405020304" pitchFamily="18" charset="0"/>
                <a:ea typeface="华文新魏" panose="02010800040101010101" pitchFamily="2" charset="-122"/>
              </a:rPr>
              <a:t>——</a:t>
            </a:r>
            <a:r>
              <a:rPr kumimoji="0" lang="zh-CN" altLang="en-US" kern="0">
                <a:latin typeface="华文新魏" panose="02010800040101010101" pitchFamily="2" charset="-122"/>
                <a:ea typeface="华文新魏" panose="02010800040101010101" pitchFamily="2" charset="-122"/>
              </a:rPr>
              <a:t>由若干个相同宽度的</a:t>
            </a:r>
            <a:r>
              <a:rPr kumimoji="0" lang="en-US" altLang="zh-CN" kern="0">
                <a:latin typeface="华文新魏" panose="02010800040101010101" pitchFamily="2" charset="-122"/>
                <a:ea typeface="华文新魏" panose="02010800040101010101" pitchFamily="2" charset="-122"/>
              </a:rPr>
              <a:t>reg</a:t>
            </a:r>
            <a:r>
              <a:rPr kumimoji="0" lang="zh-CN" altLang="en-US" kern="0">
                <a:latin typeface="华文新魏" panose="02010800040101010101" pitchFamily="2" charset="-122"/>
                <a:ea typeface="华文新魏" panose="02010800040101010101" pitchFamily="2" charset="-122"/>
              </a:rPr>
              <a:t>型向量构成的数组。</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Verilog HDL</a:t>
            </a:r>
            <a:r>
              <a:rPr kumimoji="0" lang="zh-CN" altLang="en-US" kern="0">
                <a:latin typeface="方正姚体" panose="02010601030101010101" pitchFamily="2" charset="-122"/>
                <a:ea typeface="方正姚体" panose="02010601030101010101" pitchFamily="2" charset="-122"/>
              </a:rPr>
              <a:t>通过</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型变量建立数组来对</a:t>
            </a:r>
            <a:r>
              <a:rPr kumimoji="0" lang="zh-CN" altLang="en-US" kern="0">
                <a:solidFill>
                  <a:srgbClr val="FF33CC"/>
                </a:solidFill>
                <a:latin typeface="方正姚体" panose="02010601030101010101" pitchFamily="2" charset="-122"/>
                <a:ea typeface="方正姚体" panose="02010601030101010101" pitchFamily="2" charset="-122"/>
              </a:rPr>
              <a:t>存储器</a:t>
            </a:r>
            <a:r>
              <a:rPr kumimoji="0" lang="zh-CN" altLang="en-US" kern="0">
                <a:latin typeface="方正姚体" panose="02010601030101010101" pitchFamily="2" charset="-122"/>
                <a:ea typeface="方正姚体" panose="02010601030101010101" pitchFamily="2" charset="-122"/>
              </a:rPr>
              <a:t>建模。</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memory</a:t>
            </a:r>
            <a:r>
              <a:rPr kumimoji="0" lang="zh-CN" altLang="en-US" kern="0">
                <a:latin typeface="方正姚体" panose="02010601030101010101" pitchFamily="2" charset="-122"/>
                <a:ea typeface="方正姚体" panose="02010601030101010101" pitchFamily="2" charset="-122"/>
              </a:rPr>
              <a:t>型变量可描述</a:t>
            </a:r>
            <a:r>
              <a:rPr kumimoji="0" lang="en-US" altLang="zh-CN" kern="0">
                <a:latin typeface="方正姚体" panose="02010601030101010101" pitchFamily="2" charset="-122"/>
                <a:ea typeface="方正姚体" panose="02010601030101010101" pitchFamily="2" charset="-122"/>
              </a:rPr>
              <a:t>RAM</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ROM</a:t>
            </a:r>
            <a:r>
              <a:rPr kumimoji="0" lang="zh-CN" altLang="en-US" kern="0">
                <a:latin typeface="方正姚体" panose="02010601030101010101" pitchFamily="2" charset="-122"/>
                <a:ea typeface="方正姚体" panose="02010601030101010101" pitchFamily="2" charset="-122"/>
              </a:rPr>
              <a:t>和</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文件。</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memory</a:t>
            </a:r>
            <a:r>
              <a:rPr kumimoji="0" lang="zh-CN" altLang="en-US" kern="0">
                <a:latin typeface="方正姚体" panose="02010601030101010101" pitchFamily="2" charset="-122"/>
                <a:ea typeface="方正姚体" panose="02010601030101010101" pitchFamily="2" charset="-122"/>
              </a:rPr>
              <a:t>型变量通过扩展</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型变量的地址范围来生成：</a:t>
            </a:r>
            <a:endParaRPr kumimoji="0" lang="zh-CN" altLang="en-US" kern="0">
              <a:latin typeface="华文楷体" panose="02010600040101010101" pitchFamily="2" charset="-122"/>
              <a:ea typeface="华文楷体" panose="02010600040101010101" pitchFamily="2" charset="-122"/>
            </a:endParaRPr>
          </a:p>
        </p:txBody>
      </p:sp>
      <p:sp>
        <p:nvSpPr>
          <p:cNvPr id="11" name="Text Box 2052"/>
          <p:cNvSpPr txBox="1">
            <a:spLocks noChangeArrowheads="1"/>
          </p:cNvSpPr>
          <p:nvPr/>
        </p:nvSpPr>
        <p:spPr bwMode="auto">
          <a:xfrm>
            <a:off x="914400" y="3657600"/>
            <a:ext cx="5867400" cy="8651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FF0066"/>
                </a:solidFill>
                <a:latin typeface="宋体" panose="02010600030101010101" pitchFamily="2" charset="-122"/>
              </a:rPr>
              <a:t>   </a:t>
            </a:r>
            <a:r>
              <a:rPr lang="en-US" altLang="zh-CN" sz="2400">
                <a:solidFill>
                  <a:srgbClr val="FF0066"/>
                </a:solidFill>
                <a:cs typeface="Tahoma" panose="020B0604030504040204" pitchFamily="34" charset="0"/>
              </a:rPr>
              <a:t>reg[n-1:0]</a:t>
            </a:r>
            <a:r>
              <a:rPr lang="en-US" altLang="zh-CN" sz="2400">
                <a:solidFill>
                  <a:srgbClr val="000000"/>
                </a:solidFill>
                <a:cs typeface="Tahoma" panose="020B0604030504040204" pitchFamily="34" charset="0"/>
              </a:rPr>
              <a:t> </a:t>
            </a:r>
            <a:r>
              <a:rPr lang="zh-CN" altLang="en-US" sz="2400">
                <a:solidFill>
                  <a:srgbClr val="000000"/>
                </a:solidFill>
                <a:cs typeface="Tahoma" panose="020B0604030504040204" pitchFamily="34" charset="0"/>
              </a:rPr>
              <a:t>存储器名</a:t>
            </a:r>
            <a:r>
              <a:rPr lang="en-US" altLang="zh-CN" sz="2400">
                <a:solidFill>
                  <a:srgbClr val="FF0066"/>
                </a:solidFill>
                <a:cs typeface="Tahoma" panose="020B0604030504040204" pitchFamily="34" charset="0"/>
              </a:rPr>
              <a:t>[m-1:0]</a:t>
            </a:r>
            <a:r>
              <a:rPr lang="en-US" altLang="zh-CN" sz="2400">
                <a:solidFill>
                  <a:srgbClr val="000000"/>
                </a:solidFill>
                <a:cs typeface="Tahoma" panose="020B0604030504040204" pitchFamily="34" charset="0"/>
              </a:rPr>
              <a:t>;</a:t>
            </a:r>
          </a:p>
          <a:p>
            <a:pPr algn="just">
              <a:lnSpc>
                <a:spcPct val="110000"/>
              </a:lnSpc>
            </a:pPr>
            <a:r>
              <a:rPr lang="zh-CN" altLang="en-US" sz="2400">
                <a:solidFill>
                  <a:srgbClr val="000000"/>
                </a:solidFill>
                <a:cs typeface="Tahoma" panose="020B0604030504040204" pitchFamily="34" charset="0"/>
              </a:rPr>
              <a:t>或 </a:t>
            </a:r>
            <a:r>
              <a:rPr lang="en-US" altLang="zh-CN" sz="2400">
                <a:solidFill>
                  <a:srgbClr val="FF0066"/>
                </a:solidFill>
                <a:cs typeface="Tahoma" panose="020B0604030504040204" pitchFamily="34" charset="0"/>
              </a:rPr>
              <a:t>reg[n-1:0] </a:t>
            </a:r>
            <a:r>
              <a:rPr lang="zh-CN" altLang="en-US" sz="2400">
                <a:solidFill>
                  <a:srgbClr val="000000"/>
                </a:solidFill>
                <a:cs typeface="Tahoma" panose="020B0604030504040204" pitchFamily="34" charset="0"/>
              </a:rPr>
              <a:t>存储器名</a:t>
            </a:r>
            <a:r>
              <a:rPr lang="en-US" altLang="zh-CN" sz="2400">
                <a:solidFill>
                  <a:srgbClr val="FF0066"/>
                </a:solidFill>
                <a:cs typeface="Tahoma" panose="020B0604030504040204" pitchFamily="34" charset="0"/>
              </a:rPr>
              <a:t>[m:1]</a:t>
            </a:r>
            <a:r>
              <a:rPr lang="en-US" altLang="zh-CN" sz="2400">
                <a:solidFill>
                  <a:srgbClr val="000000"/>
                </a:solidFill>
                <a:cs typeface="Tahoma" panose="020B0604030504040204" pitchFamily="34" charset="0"/>
              </a:rPr>
              <a:t>;</a:t>
            </a:r>
          </a:p>
        </p:txBody>
      </p:sp>
      <p:sp>
        <p:nvSpPr>
          <p:cNvPr id="12" name="AutoShape 2053"/>
          <p:cNvSpPr>
            <a:spLocks noChangeArrowheads="1"/>
          </p:cNvSpPr>
          <p:nvPr/>
        </p:nvSpPr>
        <p:spPr bwMode="auto">
          <a:xfrm>
            <a:off x="2616200" y="4711700"/>
            <a:ext cx="1676400" cy="685800"/>
          </a:xfrm>
          <a:prstGeom prst="wedgeRoundRectCallout">
            <a:avLst>
              <a:gd name="adj1" fmla="val -47537"/>
              <a:gd name="adj2" fmla="val -80093"/>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每个存储单元位宽为</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n</a:t>
            </a:r>
          </a:p>
        </p:txBody>
      </p:sp>
      <p:sp>
        <p:nvSpPr>
          <p:cNvPr id="13" name="AutoShape 2054"/>
          <p:cNvSpPr>
            <a:spLocks noChangeArrowheads="1"/>
          </p:cNvSpPr>
          <p:nvPr/>
        </p:nvSpPr>
        <p:spPr bwMode="auto">
          <a:xfrm>
            <a:off x="4521200" y="4711700"/>
            <a:ext cx="1676400" cy="685800"/>
          </a:xfrm>
          <a:prstGeom prst="wedgeRoundRectCallout">
            <a:avLst>
              <a:gd name="adj1" fmla="val -47537"/>
              <a:gd name="adj2" fmla="val -80093"/>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共有</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m</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个存储单元</a:t>
            </a:r>
          </a:p>
        </p:txBody>
      </p:sp>
      <p:sp>
        <p:nvSpPr>
          <p:cNvPr id="14" name="Text Box 2057"/>
          <p:cNvSpPr txBox="1">
            <a:spLocks noChangeArrowheads="1"/>
          </p:cNvSpPr>
          <p:nvPr/>
        </p:nvSpPr>
        <p:spPr bwMode="auto">
          <a:xfrm>
            <a:off x="239713" y="1263650"/>
            <a:ext cx="44450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85000"/>
              </a:lnSpc>
              <a:spcBef>
                <a:spcPct val="50000"/>
              </a:spcBef>
            </a:pPr>
            <a:r>
              <a:rPr kumimoji="1" lang="en-US" altLang="zh-CN" sz="2800">
                <a:solidFill>
                  <a:srgbClr val="990000"/>
                </a:solidFill>
                <a:latin typeface="华文新魏" panose="02010800040101010101" pitchFamily="2" charset="-122"/>
                <a:ea typeface="华文新魏" panose="02010800040101010101" pitchFamily="2" charset="-122"/>
              </a:rPr>
              <a:t>3. memory</a:t>
            </a:r>
            <a:r>
              <a:rPr kumimoji="1" lang="zh-CN" altLang="en-US" sz="2800">
                <a:solidFill>
                  <a:srgbClr val="990000"/>
                </a:solidFill>
                <a:latin typeface="华文新魏" panose="02010800040101010101" pitchFamily="2" charset="-122"/>
                <a:ea typeface="华文新魏" panose="02010800040101010101" pitchFamily="2" charset="-122"/>
              </a:rPr>
              <a:t>型变量</a:t>
            </a:r>
            <a:r>
              <a:rPr kumimoji="1" lang="en-US" altLang="zh-CN" sz="2800">
                <a:solidFill>
                  <a:srgbClr val="990000"/>
                </a:solidFill>
                <a:latin typeface="Times New Roman" panose="02020603050405020304" pitchFamily="18" charset="0"/>
                <a:ea typeface="华文新魏" panose="02010800040101010101" pitchFamily="2" charset="-122"/>
              </a:rPr>
              <a:t>——</a:t>
            </a:r>
            <a:r>
              <a:rPr kumimoji="1" lang="zh-CN" altLang="en-US" sz="2800">
                <a:solidFill>
                  <a:srgbClr val="990000"/>
                </a:solidFill>
                <a:latin typeface="华文新魏" panose="02010800040101010101" pitchFamily="2" charset="-122"/>
                <a:ea typeface="华文新魏" panose="02010800040101010101" pitchFamily="2" charset="-122"/>
              </a:rPr>
              <a:t>数组</a:t>
            </a:r>
          </a:p>
        </p:txBody>
      </p:sp>
      <p:sp>
        <p:nvSpPr>
          <p:cNvPr id="15" name="AutoShape 2058"/>
          <p:cNvSpPr>
            <a:spLocks noChangeArrowheads="1"/>
          </p:cNvSpPr>
          <p:nvPr/>
        </p:nvSpPr>
        <p:spPr bwMode="auto">
          <a:xfrm rot="21120300">
            <a:off x="4964113" y="825500"/>
            <a:ext cx="2741612" cy="97790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Quartus</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II</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不支持！</a:t>
            </a:r>
            <a:endParaRPr kumimoji="0"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endParaRPr>
          </a:p>
        </p:txBody>
      </p:sp>
      <p:sp>
        <p:nvSpPr>
          <p:cNvPr id="16" name="AutoShape 2059"/>
          <p:cNvSpPr>
            <a:spLocks noChangeArrowheads="1"/>
          </p:cNvSpPr>
          <p:nvPr/>
        </p:nvSpPr>
        <p:spPr bwMode="auto">
          <a:xfrm>
            <a:off x="1346200" y="5473700"/>
            <a:ext cx="6048375" cy="1138238"/>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FF0066"/>
              </a:buClr>
              <a:buFont typeface="Wingdings" panose="05000000000000000000" pitchFamily="2" charset="2"/>
              <a:buChar char="v"/>
            </a:pPr>
            <a:r>
              <a:rPr kumimoji="1" lang="en-US" altLang="zh-CN" sz="2400">
                <a:solidFill>
                  <a:srgbClr val="0000FF"/>
                </a:solidFill>
                <a:latin typeface="华文新魏" panose="02010800040101010101" pitchFamily="2" charset="-122"/>
                <a:ea typeface="华文新魏" panose="02010800040101010101" pitchFamily="2" charset="-122"/>
              </a:rPr>
              <a:t>Verilog HDL</a:t>
            </a:r>
            <a:r>
              <a:rPr kumimoji="1" lang="zh-CN" altLang="en-US" sz="2400">
                <a:solidFill>
                  <a:srgbClr val="0000FF"/>
                </a:solidFill>
                <a:latin typeface="华文新魏" panose="02010800040101010101" pitchFamily="2" charset="-122"/>
                <a:ea typeface="华文新魏" panose="02010800040101010101" pitchFamily="2" charset="-122"/>
              </a:rPr>
              <a:t>中的变量名、参数名等标记符是对大小写字母敏感的！</a:t>
            </a:r>
          </a:p>
        </p:txBody>
      </p:sp>
    </p:spTree>
    <p:extLst>
      <p:ext uri="{BB962C8B-B14F-4D97-AF65-F5344CB8AC3E}">
        <p14:creationId xmlns:p14="http://schemas.microsoft.com/office/powerpoint/2010/main" val="7797068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outVertic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23" name="Rectangle 3"/>
          <p:cNvSpPr txBox="1">
            <a:spLocks noChangeArrowheads="1"/>
          </p:cNvSpPr>
          <p:nvPr/>
        </p:nvSpPr>
        <p:spPr bwMode="auto">
          <a:xfrm>
            <a:off x="0" y="1901825"/>
            <a:ext cx="91440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含义不同</a:t>
            </a:r>
            <a:r>
              <a:rPr kumimoji="1" lang="zh-CN" altLang="en-US" sz="2400" b="0" i="0" u="none" strike="noStrike" kern="0" cap="none" spc="0" normalizeH="0" baseline="0" noProof="0" dirty="0">
                <a:ln>
                  <a:noFill/>
                </a:ln>
                <a:solidFill>
                  <a:srgbClr val="0000FF"/>
                </a:solidFill>
                <a:effectLst>
                  <a:outerShdw blurRad="38100" dist="38100" dir="2700000" algn="tl">
                    <a:srgbClr val="C0C0C0"/>
                  </a:outerShdw>
                </a:effectLst>
                <a:uLnTx/>
                <a:uFillTx/>
                <a:latin typeface="Tahoma"/>
                <a:ea typeface="宋体"/>
                <a:cs typeface="+mn-cs"/>
              </a:rPr>
              <a:t> </a:t>
            </a:r>
            <a:endParaRPr kumimoji="1" lang="zh-CN" altLang="zh-CN" sz="2000" b="0" i="0" u="none" strike="noStrike" kern="0" cap="none" spc="0" normalizeH="0" baseline="0" noProof="0" dirty="0">
              <a:ln>
                <a:noFill/>
              </a:ln>
              <a:solidFill>
                <a:srgbClr val="0000FF"/>
              </a:solidFill>
              <a:effectLst>
                <a:outerShdw blurRad="38100" dist="38100" dir="2700000" algn="tl">
                  <a:srgbClr val="C0C0C0"/>
                </a:outerShdw>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t>
            </a:r>
            <a:r>
              <a:rPr kumimoji="0" lang="zh-CN" altLang="en-US" sz="2400" b="1" i="0" u="none" strike="noStrike" kern="0" cap="none" spc="0" normalizeH="0" baseline="0" noProof="0" dirty="0">
                <a:ln>
                  <a:noFill/>
                </a:ln>
                <a:solidFill>
                  <a:srgbClr val="FF0066"/>
                </a:solidFill>
                <a:effectLst/>
                <a:uLnTx/>
                <a:uFillTx/>
                <a:latin typeface="方正姚体" pitchFamily="2" charset="-122"/>
                <a:ea typeface="方正姚体" pitchFamily="2" charset="-122"/>
                <a:cs typeface="+mn-cs"/>
              </a:rPr>
              <a:t>例</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 </a:t>
            </a:r>
            <a:r>
              <a:rPr kumimoji="0" lang="zh-CN"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reg</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[n-1:0]</a:t>
            </a:r>
            <a:r>
              <a:rPr kumimoji="0" lang="zh-CN"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 </a:t>
            </a:r>
            <a:r>
              <a:rPr kumimoji="0" lang="en-US" altLang="zh-CN" sz="2400" b="1" i="0" u="none" strike="noStrike" kern="0" cap="none" spc="0" normalizeH="0" baseline="0" noProof="0" dirty="0" err="1">
                <a:ln>
                  <a:noFill/>
                </a:ln>
                <a:solidFill>
                  <a:srgbClr val="000000"/>
                </a:solidFill>
                <a:effectLst/>
                <a:uLnTx/>
                <a:uFillTx/>
                <a:latin typeface="方正姚体" pitchFamily="2" charset="-122"/>
                <a:ea typeface="方正姚体" pitchFamily="2" charset="-122"/>
                <a:cs typeface="+mn-cs"/>
              </a:rPr>
              <a:t>rega</a:t>
            </a:r>
            <a:r>
              <a:rPr kumimoji="0" lang="zh-CN"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一个</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n</a:t>
            </a:r>
            <a:r>
              <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位的</a:t>
            </a:r>
            <a:r>
              <a:rPr kumimoji="0" lang="zh-CN" altLang="en-US" sz="2400" b="1" i="0" u="none" strike="noStrike" kern="0" cap="none" spc="0" normalizeH="0" baseline="0" noProof="0" dirty="0">
                <a:ln>
                  <a:noFill/>
                </a:ln>
                <a:solidFill>
                  <a:srgbClr val="FF0066"/>
                </a:solidFill>
                <a:effectLst/>
                <a:uLnTx/>
                <a:uFillTx/>
                <a:latin typeface="方正姚体" pitchFamily="2" charset="-122"/>
                <a:ea typeface="方正姚体" pitchFamily="2" charset="-122"/>
                <a:cs typeface="+mn-cs"/>
              </a:rPr>
              <a:t>寄存器</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       </a:t>
            </a:r>
            <a:r>
              <a:rPr kumimoji="0" lang="en-US" altLang="zh-CN" kern="0" dirty="0">
                <a:solidFill>
                  <a:srgbClr val="000000"/>
                </a:solidFill>
                <a:latin typeface="方正姚体" pitchFamily="2" charset="-122"/>
                <a:ea typeface="方正姚体" pitchFamily="2" charset="-122"/>
              </a:rPr>
              <a:t>memory</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 </a:t>
            </a:r>
            <a:r>
              <a:rPr kumimoji="0" lang="en-US" altLang="zh-CN" sz="2400" b="1" i="0" u="none" strike="noStrike" kern="0" cap="none" spc="0" normalizeH="0" baseline="0" noProof="0" dirty="0" err="1">
                <a:ln>
                  <a:noFill/>
                </a:ln>
                <a:solidFill>
                  <a:srgbClr val="000000"/>
                </a:solidFill>
                <a:effectLst/>
                <a:uLnTx/>
                <a:uFillTx/>
                <a:latin typeface="方正姚体" pitchFamily="2" charset="-122"/>
                <a:ea typeface="方正姚体" pitchFamily="2" charset="-122"/>
                <a:cs typeface="+mn-cs"/>
              </a:rPr>
              <a:t>mema</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 [n-1:0]</a:t>
            </a:r>
            <a:r>
              <a:rPr kumimoji="0" lang="zh-CN"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 ；</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由</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n</a:t>
            </a:r>
            <a:r>
              <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个</a:t>
            </a:r>
            <a:r>
              <a:rPr kumimoji="0" lang="en-US" altLang="zh-CN"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1</a:t>
            </a:r>
            <a:r>
              <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位寄存器组成的</a:t>
            </a:r>
            <a:r>
              <a:rPr kumimoji="0" lang="zh-CN" altLang="en-US" sz="2400" b="1" i="0" u="none" strike="noStrike" kern="0" cap="none" spc="0" normalizeH="0" baseline="0" noProof="0" dirty="0">
                <a:ln>
                  <a:noFill/>
                </a:ln>
                <a:solidFill>
                  <a:srgbClr val="FF0066"/>
                </a:solidFill>
                <a:effectLst/>
                <a:uLnTx/>
                <a:uFillTx/>
                <a:latin typeface="方正姚体" pitchFamily="2" charset="-122"/>
                <a:ea typeface="方正姚体" pitchFamily="2" charset="-122"/>
                <a:cs typeface="+mn-cs"/>
              </a:rPr>
              <a:t>存储器</a:t>
            </a:r>
            <a:r>
              <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    </a:t>
            </a:r>
          </a:p>
        </p:txBody>
      </p:sp>
      <p:sp>
        <p:nvSpPr>
          <p:cNvPr id="24"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5" name="AutoShape 5"/>
          <p:cNvSpPr>
            <a:spLocks noChangeArrowheads="1"/>
          </p:cNvSpPr>
          <p:nvPr/>
        </p:nvSpPr>
        <p:spPr bwMode="auto">
          <a:xfrm>
            <a:off x="2808288" y="6159500"/>
            <a:ext cx="1981200" cy="685800"/>
          </a:xfrm>
          <a:prstGeom prst="wedgeRoundRectCallout">
            <a:avLst>
              <a:gd name="adj1" fmla="val -72755"/>
              <a:gd name="adj2" fmla="val -69907"/>
              <a:gd name="adj3" fmla="val 16667"/>
            </a:avLst>
          </a:prstGeom>
          <a:solidFill>
            <a:srgbClr val="99FFCC"/>
          </a:solidFill>
          <a:ln w="9525">
            <a:noFill/>
            <a:miter lim="800000"/>
            <a:headEnd/>
            <a:tailEnd/>
          </a:ln>
          <a:effectLst>
            <a:outerShdw dist="35921" dir="2700000" algn="ctr" rotWithShape="0">
              <a:srgbClr val="808080"/>
            </a:outerShdw>
          </a:effectLst>
        </p:spPr>
        <p:txBody>
          <a:bodyPr anchor="b"/>
          <a:lstStyle/>
          <a:p>
            <a:pPr eaLnBrk="1" hangingPunct="1">
              <a:defRPr/>
            </a:pPr>
            <a:r>
              <a:rPr kumimoji="1" lang="zh-CN" altLang="en-US" sz="2000" b="1" dirty="0">
                <a:solidFill>
                  <a:srgbClr val="000000"/>
                </a:solidFill>
                <a:latin typeface="Tahoma" panose="020B0604030504040204" pitchFamily="34" charset="0"/>
              </a:rPr>
              <a:t>必须指明存储单元的</a:t>
            </a:r>
            <a:r>
              <a:rPr kumimoji="1" lang="zh-CN" altLang="en-US" sz="2000" b="1" dirty="0">
                <a:solidFill>
                  <a:srgbClr val="FF0066"/>
                </a:solidFill>
                <a:latin typeface="Tahoma" panose="020B0604030504040204" pitchFamily="34" charset="0"/>
              </a:rPr>
              <a:t>地址</a:t>
            </a:r>
            <a:r>
              <a:rPr kumimoji="1" lang="zh-CN" altLang="en-US" sz="2000" b="1" dirty="0">
                <a:solidFill>
                  <a:srgbClr val="000000"/>
                </a:solidFill>
                <a:latin typeface="Tahoma" panose="020B0604030504040204" pitchFamily="34" charset="0"/>
              </a:rPr>
              <a:t>！</a:t>
            </a:r>
            <a:endParaRPr kumimoji="1" lang="zh-CN" altLang="en-US" sz="2000" b="1" dirty="0">
              <a:solidFill>
                <a:srgbClr val="FF0066"/>
              </a:solidFill>
              <a:latin typeface="Tahoma" panose="020B0604030504040204" pitchFamily="34" charset="0"/>
            </a:endParaRPr>
          </a:p>
        </p:txBody>
      </p:sp>
      <p:grpSp>
        <p:nvGrpSpPr>
          <p:cNvPr id="26" name="Group 6"/>
          <p:cNvGrpSpPr>
            <a:grpSpLocks/>
          </p:cNvGrpSpPr>
          <p:nvPr/>
        </p:nvGrpSpPr>
        <p:grpSpPr bwMode="auto">
          <a:xfrm>
            <a:off x="5922963" y="1458913"/>
            <a:ext cx="2133600" cy="914400"/>
            <a:chOff x="1728" y="816"/>
            <a:chExt cx="1344" cy="576"/>
          </a:xfrm>
        </p:grpSpPr>
        <p:sp>
          <p:nvSpPr>
            <p:cNvPr id="27" name="Rectangle 7"/>
            <p:cNvSpPr>
              <a:spLocks noChangeArrowheads="1"/>
            </p:cNvSpPr>
            <p:nvPr/>
          </p:nvSpPr>
          <p:spPr bwMode="auto">
            <a:xfrm>
              <a:off x="1728" y="816"/>
              <a:ext cx="1344" cy="576"/>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sp>
          <p:nvSpPr>
            <p:cNvPr id="28" name="Text Box 8"/>
            <p:cNvSpPr txBox="1">
              <a:spLocks noChangeArrowheads="1"/>
            </p:cNvSpPr>
            <p:nvPr/>
          </p:nvSpPr>
          <p:spPr bwMode="auto">
            <a:xfrm>
              <a:off x="2832" y="8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0</a:t>
              </a:r>
            </a:p>
          </p:txBody>
        </p:sp>
        <p:sp>
          <p:nvSpPr>
            <p:cNvPr id="29" name="Text Box 9"/>
            <p:cNvSpPr txBox="1">
              <a:spLocks noChangeArrowheads="1"/>
            </p:cNvSpPr>
            <p:nvPr/>
          </p:nvSpPr>
          <p:spPr bwMode="auto">
            <a:xfrm>
              <a:off x="1824" y="816"/>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n-1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Rectangle 10"/>
            <p:cNvSpPr>
              <a:spLocks noChangeArrowheads="1"/>
            </p:cNvSpPr>
            <p:nvPr/>
          </p:nvSpPr>
          <p:spPr bwMode="auto">
            <a:xfrm>
              <a:off x="1824" y="1104"/>
              <a:ext cx="1200"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grpSp>
        <p:nvGrpSpPr>
          <p:cNvPr id="31" name="Group 11"/>
          <p:cNvGrpSpPr>
            <a:grpSpLocks/>
          </p:cNvGrpSpPr>
          <p:nvPr/>
        </p:nvGrpSpPr>
        <p:grpSpPr bwMode="auto">
          <a:xfrm>
            <a:off x="7532688" y="3517900"/>
            <a:ext cx="1143000" cy="2011363"/>
            <a:chOff x="3312" y="2064"/>
            <a:chExt cx="720" cy="1267"/>
          </a:xfrm>
        </p:grpSpPr>
        <p:sp>
          <p:nvSpPr>
            <p:cNvPr id="32" name="Rectangle 12"/>
            <p:cNvSpPr>
              <a:spLocks noChangeArrowheads="1"/>
            </p:cNvSpPr>
            <p:nvPr/>
          </p:nvSpPr>
          <p:spPr bwMode="auto">
            <a:xfrm>
              <a:off x="3312" y="2064"/>
              <a:ext cx="720" cy="1267"/>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sp>
          <p:nvSpPr>
            <p:cNvPr id="33" name="Text Box 13"/>
            <p:cNvSpPr txBox="1">
              <a:spLocks noChangeArrowheads="1"/>
            </p:cNvSpPr>
            <p:nvPr/>
          </p:nvSpPr>
          <p:spPr bwMode="auto">
            <a:xfrm>
              <a:off x="3456" y="3062"/>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0</a:t>
              </a:r>
            </a:p>
          </p:txBody>
        </p:sp>
        <p:sp>
          <p:nvSpPr>
            <p:cNvPr id="34" name="Text Box 14"/>
            <p:cNvSpPr txBox="1">
              <a:spLocks noChangeArrowheads="1"/>
            </p:cNvSpPr>
            <p:nvPr/>
          </p:nvSpPr>
          <p:spPr bwMode="auto">
            <a:xfrm>
              <a:off x="3360" y="2294"/>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n-1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Rectangle 15"/>
            <p:cNvSpPr>
              <a:spLocks noChangeArrowheads="1"/>
            </p:cNvSpPr>
            <p:nvPr/>
          </p:nvSpPr>
          <p:spPr bwMode="auto">
            <a:xfrm>
              <a:off x="3744" y="2352"/>
              <a:ext cx="192"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6" name="Rectangle 16"/>
            <p:cNvSpPr>
              <a:spLocks noChangeArrowheads="1"/>
            </p:cNvSpPr>
            <p:nvPr/>
          </p:nvSpPr>
          <p:spPr bwMode="auto">
            <a:xfrm>
              <a:off x="3744" y="2592"/>
              <a:ext cx="192"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7" name="Rectangle 17"/>
            <p:cNvSpPr>
              <a:spLocks noChangeArrowheads="1"/>
            </p:cNvSpPr>
            <p:nvPr/>
          </p:nvSpPr>
          <p:spPr bwMode="auto">
            <a:xfrm>
              <a:off x="3744" y="3120"/>
              <a:ext cx="192"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8" name="Text Box 18"/>
            <p:cNvSpPr txBox="1">
              <a:spLocks noChangeArrowheads="1"/>
            </p:cNvSpPr>
            <p:nvPr/>
          </p:nvSpPr>
          <p:spPr bwMode="auto">
            <a:xfrm>
              <a:off x="3360" y="2544"/>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n-2</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19"/>
            <p:cNvSpPr txBox="1">
              <a:spLocks noChangeArrowheads="1"/>
            </p:cNvSpPr>
            <p:nvPr/>
          </p:nvSpPr>
          <p:spPr bwMode="auto">
            <a:xfrm>
              <a:off x="3792" y="2774"/>
              <a:ext cx="144" cy="34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50000"/>
                </a:lnSpc>
                <a:spcBef>
                  <a:spcPts val="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50000"/>
                </a:lnSpc>
                <a:spcBef>
                  <a:spcPts val="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50000"/>
                </a:lnSpc>
                <a:spcBef>
                  <a:spcPts val="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t>
              </a:r>
            </a:p>
          </p:txBody>
        </p:sp>
        <p:sp>
          <p:nvSpPr>
            <p:cNvPr id="40" name="Text Box 20"/>
            <p:cNvSpPr txBox="1">
              <a:spLocks noChangeArrowheads="1"/>
            </p:cNvSpPr>
            <p:nvPr/>
          </p:nvSpPr>
          <p:spPr bwMode="auto">
            <a:xfrm>
              <a:off x="3312" y="2064"/>
              <a:ext cx="48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zh-CN" altLang="en-US"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地址</a:t>
              </a: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1" name="Text Box 21"/>
          <p:cNvSpPr txBox="1">
            <a:spLocks noChangeArrowheads="1"/>
          </p:cNvSpPr>
          <p:nvPr/>
        </p:nvSpPr>
        <p:spPr bwMode="auto">
          <a:xfrm>
            <a:off x="0" y="3262313"/>
            <a:ext cx="7183438" cy="2895600"/>
          </a:xfrm>
          <a:prstGeom prst="rect">
            <a:avLst/>
          </a:prstGeom>
          <a:noFill/>
          <a:ln w="9525">
            <a:noFill/>
            <a:miter lim="800000"/>
            <a:headEnd/>
            <a:tailEnd/>
          </a:ln>
          <a:effectLst/>
        </p:spPr>
        <p:txBody>
          <a:bodyPr anchor="b">
            <a:spAutoFit/>
          </a:bodyPr>
          <a:lstStyle/>
          <a:p>
            <a:pPr marL="482600" lvl="1" indent="-287338" eaLnBrk="1" hangingPunct="1">
              <a:lnSpc>
                <a:spcPct val="90000"/>
              </a:lnSpc>
              <a:spcBef>
                <a:spcPct val="20000"/>
              </a:spcBef>
              <a:buClr>
                <a:srgbClr val="3333CC"/>
              </a:buClr>
              <a:buFont typeface="Wingdings" pitchFamily="2" charset="2"/>
              <a:buChar char="§"/>
              <a:tabLst>
                <a:tab pos="482600" algn="l"/>
              </a:tabLst>
              <a:defRPr/>
            </a:pPr>
            <a:r>
              <a:rPr lang="zh-CN" altLang="en-US" sz="2400" b="1" dirty="0">
                <a:solidFill>
                  <a:srgbClr val="0000FF"/>
                </a:solidFill>
                <a:latin typeface="华文新魏" pitchFamily="2" charset="-122"/>
                <a:ea typeface="华文新魏" pitchFamily="2" charset="-122"/>
              </a:rPr>
              <a:t>赋值方式不同</a:t>
            </a:r>
          </a:p>
          <a:p>
            <a:pPr marL="482600" lvl="1" indent="-287338" eaLnBrk="1" hangingPunct="1">
              <a:lnSpc>
                <a:spcPct val="90000"/>
              </a:lnSpc>
              <a:spcBef>
                <a:spcPct val="20000"/>
              </a:spcBef>
              <a:buClr>
                <a:srgbClr val="3333CC"/>
              </a:buClr>
              <a:buFont typeface="Wingdings" pitchFamily="2" charset="2"/>
              <a:buNone/>
              <a:tabLst>
                <a:tab pos="482600" algn="l"/>
              </a:tabLst>
              <a:defRPr/>
            </a:pPr>
            <a:r>
              <a:rPr lang="zh-CN" altLang="en-US" sz="2200" dirty="0">
                <a:solidFill>
                  <a:srgbClr val="000000"/>
                </a:solidFill>
                <a:latin typeface="方正姚体" pitchFamily="2" charset="-122"/>
                <a:ea typeface="方正姚体" pitchFamily="2" charset="-122"/>
              </a:rPr>
              <a:t>    </a:t>
            </a:r>
            <a:r>
              <a:rPr lang="zh-CN" altLang="en-US" sz="2200" b="1" dirty="0">
                <a:solidFill>
                  <a:srgbClr val="000000"/>
                </a:solidFill>
                <a:latin typeface="宋体" pitchFamily="2" charset="-122"/>
              </a:rPr>
              <a:t>一个</a:t>
            </a:r>
            <a:r>
              <a:rPr lang="en-US" altLang="zh-CN" sz="2200" b="1" dirty="0">
                <a:solidFill>
                  <a:srgbClr val="000000"/>
                </a:solidFill>
                <a:latin typeface="宋体" pitchFamily="2" charset="-122"/>
              </a:rPr>
              <a:t>n</a:t>
            </a:r>
            <a:r>
              <a:rPr lang="zh-CN" altLang="en-US" sz="2200" b="1" dirty="0">
                <a:solidFill>
                  <a:srgbClr val="000000"/>
                </a:solidFill>
                <a:latin typeface="宋体" pitchFamily="2" charset="-122"/>
              </a:rPr>
              <a:t>位的寄存器可用一条赋值语句赋值； 一个完整的存储器则不行！若要对某存储器中的存储单元进行读写操作，</a:t>
            </a:r>
            <a:r>
              <a:rPr kumimoji="1" lang="zh-CN" altLang="en-US" sz="2200" b="1" dirty="0">
                <a:solidFill>
                  <a:srgbClr val="000000"/>
                </a:solidFill>
                <a:latin typeface="宋体" pitchFamily="2" charset="-122"/>
              </a:rPr>
              <a:t>必须指明该单元在存储器中的</a:t>
            </a:r>
            <a:r>
              <a:rPr kumimoji="1" lang="zh-CN" altLang="en-US" sz="2200" b="1" dirty="0">
                <a:solidFill>
                  <a:srgbClr val="FF0066"/>
                </a:solidFill>
                <a:latin typeface="宋体" pitchFamily="2" charset="-122"/>
              </a:rPr>
              <a:t>地址</a:t>
            </a:r>
            <a:r>
              <a:rPr kumimoji="1" lang="zh-CN" altLang="en-US" sz="2200" b="1" dirty="0">
                <a:solidFill>
                  <a:srgbClr val="000000"/>
                </a:solidFill>
                <a:latin typeface="宋体" pitchFamily="2" charset="-122"/>
              </a:rPr>
              <a:t>！</a:t>
            </a:r>
            <a:endParaRPr kumimoji="1" lang="zh-CN" altLang="zh-CN" sz="2200" b="1" dirty="0">
              <a:solidFill>
                <a:srgbClr val="000000"/>
              </a:solidFill>
              <a:effectLst>
                <a:outerShdw blurRad="38100" dist="38100" dir="2700000" algn="tl">
                  <a:srgbClr val="C0C0C0"/>
                </a:outerShdw>
              </a:effectLst>
              <a:latin typeface="宋体" pitchFamily="2" charset="-122"/>
            </a:endParaRP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宋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FF0066"/>
                </a:solidFill>
                <a:latin typeface="方正姚体" pitchFamily="2" charset="-122"/>
                <a:ea typeface="方正姚体" pitchFamily="2" charset="-122"/>
              </a:rPr>
              <a:t>例</a:t>
            </a:r>
            <a:r>
              <a:rPr lang="en-US" altLang="zh-CN"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rega</a:t>
            </a:r>
            <a:r>
              <a:rPr lang="en-US" altLang="zh-CN" sz="2200" b="1" dirty="0">
                <a:solidFill>
                  <a:srgbClr val="000000"/>
                </a:solidFill>
                <a:latin typeface="方正姚体" pitchFamily="2" charset="-122"/>
                <a:ea typeface="方正姚体" pitchFamily="2" charset="-122"/>
              </a:rPr>
              <a:t> = 0</a:t>
            </a:r>
            <a:r>
              <a:rPr lang="zh-CN"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合法赋值语句</a:t>
            </a: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mema</a:t>
            </a:r>
            <a:r>
              <a:rPr lang="en-US" altLang="zh-CN" sz="2200" b="1" dirty="0">
                <a:solidFill>
                  <a:srgbClr val="000000"/>
                </a:solidFill>
                <a:latin typeface="方正姚体" pitchFamily="2" charset="-122"/>
                <a:ea typeface="方正姚体" pitchFamily="2" charset="-122"/>
              </a:rPr>
              <a:t> = 0</a:t>
            </a:r>
            <a:r>
              <a:rPr lang="zh-CN" altLang="zh-CN" sz="2200" b="1" dirty="0">
                <a:solidFill>
                  <a:srgbClr val="000000"/>
                </a:solidFill>
                <a:latin typeface="方正姚体" pitchFamily="2" charset="-122"/>
                <a:ea typeface="方正姚体" pitchFamily="2" charset="-122"/>
              </a:rPr>
              <a:t> ；</a:t>
            </a:r>
            <a:r>
              <a:rPr lang="zh-CN" altLang="en-US"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非法赋值语句</a:t>
            </a: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mema</a:t>
            </a:r>
            <a:r>
              <a:rPr lang="en-US" altLang="zh-CN" sz="2200" b="1" dirty="0">
                <a:solidFill>
                  <a:srgbClr val="000000"/>
                </a:solidFill>
                <a:latin typeface="方正姚体" pitchFamily="2" charset="-122"/>
                <a:ea typeface="方正姚体" pitchFamily="2" charset="-122"/>
              </a:rPr>
              <a:t>[8] = 1</a:t>
            </a:r>
            <a:r>
              <a:rPr lang="zh-CN" altLang="zh-CN" sz="2200" b="1" dirty="0">
                <a:solidFill>
                  <a:srgbClr val="000000"/>
                </a:solidFill>
                <a:latin typeface="方正姚体" pitchFamily="2" charset="-122"/>
                <a:ea typeface="方正姚体" pitchFamily="2" charset="-122"/>
              </a:rPr>
              <a:t> ；</a:t>
            </a:r>
            <a:r>
              <a:rPr lang="zh-CN" altLang="en-US"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合法赋值语句</a:t>
            </a: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mema</a:t>
            </a:r>
            <a:r>
              <a:rPr lang="en-US" altLang="zh-CN" sz="2200" b="1" dirty="0">
                <a:solidFill>
                  <a:srgbClr val="000000"/>
                </a:solidFill>
                <a:latin typeface="方正姚体" pitchFamily="2" charset="-122"/>
                <a:ea typeface="方正姚体" pitchFamily="2" charset="-122"/>
              </a:rPr>
              <a:t>[1023:0] = 0</a:t>
            </a:r>
            <a:r>
              <a:rPr lang="zh-CN" altLang="zh-CN"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合法赋值语句</a:t>
            </a:r>
          </a:p>
        </p:txBody>
      </p:sp>
      <p:sp>
        <p:nvSpPr>
          <p:cNvPr id="42" name="AutoShape 22" descr="80%"/>
          <p:cNvSpPr>
            <a:spLocks noChangeArrowheads="1"/>
          </p:cNvSpPr>
          <p:nvPr/>
        </p:nvSpPr>
        <p:spPr bwMode="auto">
          <a:xfrm rot="21466763">
            <a:off x="0" y="773113"/>
            <a:ext cx="5130800" cy="1177925"/>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en-US" altLang="zh-CN" sz="2400">
                <a:solidFill>
                  <a:srgbClr val="0000FF"/>
                </a:solidFill>
                <a:latin typeface="Times New Roman" panose="02020603050405020304" pitchFamily="18" charset="0"/>
                <a:ea typeface="华文行楷" panose="02010800040101010101" pitchFamily="2" charset="-122"/>
              </a:rPr>
              <a:t>memory</a:t>
            </a:r>
            <a:r>
              <a:rPr kumimoji="1" lang="zh-CN" altLang="en-US" sz="2400">
                <a:solidFill>
                  <a:srgbClr val="0000FF"/>
                </a:solidFill>
                <a:latin typeface="Times New Roman" panose="02020603050405020304" pitchFamily="18" charset="0"/>
                <a:ea typeface="华文行楷" panose="02010800040101010101" pitchFamily="2" charset="-122"/>
              </a:rPr>
              <a:t>型变量</a:t>
            </a:r>
          </a:p>
          <a:p>
            <a:pPr algn="ctr" eaLnBrk="1" hangingPunct="1">
              <a:spcBef>
                <a:spcPct val="20000"/>
              </a:spcBef>
              <a:buClr>
                <a:srgbClr val="000000"/>
              </a:buClr>
              <a:buSzPct val="80000"/>
              <a:buFont typeface="Wingdings" panose="05000000000000000000" pitchFamily="2" charset="2"/>
              <a:buNone/>
            </a:pPr>
            <a:r>
              <a:rPr kumimoji="1" lang="zh-CN" altLang="zh-CN" sz="2400">
                <a:solidFill>
                  <a:srgbClr val="0000FF"/>
                </a:solidFill>
                <a:latin typeface="Times New Roman" panose="02020603050405020304" pitchFamily="18" charset="0"/>
                <a:ea typeface="华文行楷" panose="02010800040101010101" pitchFamily="2" charset="-122"/>
              </a:rPr>
              <a:t>与</a:t>
            </a:r>
            <a:r>
              <a:rPr kumimoji="1" lang="en-US" altLang="zh-CN" sz="2400">
                <a:solidFill>
                  <a:srgbClr val="0000FF"/>
                </a:solidFill>
                <a:latin typeface="Times New Roman" panose="02020603050405020304" pitchFamily="18" charset="0"/>
                <a:ea typeface="华文行楷" panose="02010800040101010101" pitchFamily="2" charset="-122"/>
              </a:rPr>
              <a:t>reg</a:t>
            </a:r>
            <a:r>
              <a:rPr kumimoji="1" lang="zh-CN" altLang="en-US" sz="2400">
                <a:solidFill>
                  <a:srgbClr val="0000FF"/>
                </a:solidFill>
                <a:latin typeface="Times New Roman" panose="02020603050405020304" pitchFamily="18" charset="0"/>
                <a:ea typeface="华文行楷" panose="02010800040101010101" pitchFamily="2" charset="-122"/>
              </a:rPr>
              <a:t>型变量</a:t>
            </a:r>
            <a:r>
              <a:rPr kumimoji="1" lang="zh-CN" altLang="zh-CN" sz="2400">
                <a:solidFill>
                  <a:srgbClr val="0000FF"/>
                </a:solidFill>
                <a:latin typeface="Times New Roman" panose="02020603050405020304" pitchFamily="18" charset="0"/>
                <a:ea typeface="华文行楷" panose="02010800040101010101" pitchFamily="2" charset="-122"/>
              </a:rPr>
              <a:t>的区别</a:t>
            </a:r>
            <a:endParaRPr kumimoji="1" lang="zh-CN" altLang="en-US" sz="2400">
              <a:solidFill>
                <a:srgbClr val="0000FF"/>
              </a:solidFill>
              <a:latin typeface="Times New Roman" panose="02020603050405020304" pitchFamily="18" charset="0"/>
              <a:ea typeface="华文行楷" panose="02010800040101010101" pitchFamily="2" charset="-122"/>
            </a:endParaRPr>
          </a:p>
        </p:txBody>
      </p:sp>
    </p:spTree>
    <p:extLst>
      <p:ext uri="{BB962C8B-B14F-4D97-AF65-F5344CB8AC3E}">
        <p14:creationId xmlns:p14="http://schemas.microsoft.com/office/powerpoint/2010/main" val="39300077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0-#ppt_w/2"/>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5" grpId="0" animBg="1" autoUpdateAnimBg="0"/>
      <p:bldP spid="41" grpId="0" autoUpdateAnimBg="0"/>
      <p:bldP spid="42"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基本运算</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9246310"/>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2"/>
          <p:cNvSpPr txBox="1">
            <a:spLocks noChangeArrowheads="1"/>
          </p:cNvSpPr>
          <p:nvPr/>
        </p:nvSpPr>
        <p:spPr bwMode="auto">
          <a:xfrm>
            <a:off x="1219200" y="2990850"/>
            <a:ext cx="3309938" cy="3035300"/>
          </a:xfrm>
          <a:prstGeom prst="rect">
            <a:avLst/>
          </a:prstGeom>
          <a:solidFill>
            <a:srgbClr val="FFCB97"/>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4.1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算术运算符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4.2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逻辑运算符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4.3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位运算符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4.4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关系运算符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4.5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等式运算符</a:t>
            </a:r>
          </a:p>
        </p:txBody>
      </p:sp>
      <p:sp>
        <p:nvSpPr>
          <p:cNvPr id="7" name="Rectangle 2"/>
          <p:cNvSpPr txBox="1">
            <a:spLocks noChangeArrowheads="1"/>
          </p:cNvSpPr>
          <p:nvPr/>
        </p:nvSpPr>
        <p:spPr bwMode="auto">
          <a:xfrm>
            <a:off x="5040313" y="2990850"/>
            <a:ext cx="3341687" cy="3035300"/>
          </a:xfrm>
          <a:prstGeom prst="rect">
            <a:avLst/>
          </a:prstGeom>
          <a:solidFill>
            <a:srgbClr val="FFCB97"/>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4.6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缩减运算符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4.7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移位运算符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4.8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条件运算符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4.9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位拼接运算符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4.10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运算符的优先级</a:t>
            </a:r>
            <a:endPar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endParaRPr>
          </a:p>
          <a:p>
            <a:pPr marL="0" marR="0" lvl="0" indent="0" defTabSz="914400" eaLnBrk="1" fontAlgn="auto" latinLnBrk="0" hangingPunct="1">
              <a:lnSpc>
                <a:spcPct val="110000"/>
              </a:lnSpc>
              <a:spcBef>
                <a:spcPct val="20000"/>
              </a:spcBef>
              <a:spcAft>
                <a:spcPts val="0"/>
              </a:spcAft>
              <a:buClr>
                <a:srgbClr val="3333FF"/>
              </a:buClr>
              <a:buSzTx/>
              <a:buFontTx/>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4.11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赋值语句和块语句</a:t>
            </a:r>
          </a:p>
        </p:txBody>
      </p:sp>
      <p:sp>
        <p:nvSpPr>
          <p:cNvPr id="8" name="Oval 4"/>
          <p:cNvSpPr>
            <a:spLocks noChangeArrowheads="1"/>
          </p:cNvSpPr>
          <p:nvPr/>
        </p:nvSpPr>
        <p:spPr bwMode="auto">
          <a:xfrm>
            <a:off x="2241550" y="1947863"/>
            <a:ext cx="4572000"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eaLnBrk="1" hangingPunct="1">
              <a:defRPr/>
            </a:pPr>
            <a:r>
              <a:rPr lang="zh-CN" altLang="en-US" sz="4400" b="1">
                <a:solidFill>
                  <a:srgbClr val="FFCF01"/>
                </a:solidFill>
                <a:effectLst>
                  <a:outerShdw blurRad="38100" dist="38100" dir="2700000" algn="tl">
                    <a:srgbClr val="000000"/>
                  </a:outerShdw>
                </a:effectLst>
                <a:ea typeface="隶书" pitchFamily="49" charset="-122"/>
              </a:rPr>
              <a:t>内容概要</a:t>
            </a:r>
          </a:p>
        </p:txBody>
      </p:sp>
    </p:spTree>
    <p:extLst>
      <p:ext uri="{BB962C8B-B14F-4D97-AF65-F5344CB8AC3E}">
        <p14:creationId xmlns:p14="http://schemas.microsoft.com/office/powerpoint/2010/main" val="40843520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5" name="Rectangle 3"/>
          <p:cNvSpPr txBox="1">
            <a:spLocks noChangeArrowheads="1"/>
          </p:cNvSpPr>
          <p:nvPr/>
        </p:nvSpPr>
        <p:spPr bwMode="auto">
          <a:xfrm>
            <a:off x="184150" y="1479550"/>
            <a:ext cx="3636963" cy="3730625"/>
          </a:xfrm>
          <a:prstGeom prst="rect">
            <a:avLst/>
          </a:prstGeom>
          <a:solidFill>
            <a:srgbClr val="FFC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195263" marR="0" lvl="0" indent="-195263" algn="just"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运算符按</a:t>
            </a: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功能</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分为</a:t>
            </a:r>
            <a:r>
              <a:rPr kumimoji="0" lang="en-US" altLang="zh-CN"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9</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类</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算术</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逻辑</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关系</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等式</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缩减</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条件</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位</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移位</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位拼接</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p:txBody>
      </p:sp>
      <p:sp>
        <p:nvSpPr>
          <p:cNvPr id="6" name="Rectangle 4"/>
          <p:cNvSpPr>
            <a:spLocks noChangeArrowheads="1"/>
          </p:cNvSpPr>
          <p:nvPr/>
        </p:nvSpPr>
        <p:spPr bwMode="auto">
          <a:xfrm>
            <a:off x="4046538" y="2508250"/>
            <a:ext cx="4995862" cy="3365500"/>
          </a:xfrm>
          <a:prstGeom prst="rect">
            <a:avLst/>
          </a:prstGeom>
          <a:solidFill>
            <a:srgbClr val="FFCC99"/>
          </a:solidFill>
          <a:ln w="9525">
            <a:noFill/>
            <a:miter lim="800000"/>
            <a:headEnd/>
            <a:tailEnd/>
          </a:ln>
          <a:effectLst>
            <a:outerShdw dist="107763" dir="13500000" algn="ctr" rotWithShape="0">
              <a:srgbClr val="1C1C1C"/>
            </a:outerShdw>
          </a:effectLst>
        </p:spPr>
        <p:txBody>
          <a:bodyPr/>
          <a:lstStyle/>
          <a:p>
            <a:pPr marL="287338" marR="0" lvl="0" indent="-287338" algn="just" defTabSz="914400" eaLnBrk="1" fontAlgn="auto" latinLnBrk="0" hangingPunct="1">
              <a:lnSpc>
                <a:spcPct val="100000"/>
              </a:lnSpc>
              <a:spcBef>
                <a:spcPct val="20000"/>
              </a:spcBef>
              <a:spcAft>
                <a:spcPts val="0"/>
              </a:spcAft>
              <a:buClr>
                <a:srgbClr val="3333FF"/>
              </a:buClr>
              <a:buSzTx/>
              <a:buFont typeface="Wingdings" pitchFamily="2" charset="2"/>
              <a:buChar char="§"/>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运算符按</a:t>
            </a:r>
            <a:r>
              <a:rPr kumimoji="0" lang="zh-CN" altLang="en-US" sz="2400" b="1" i="0" u="none" strike="noStrike" kern="0" cap="none" spc="0" normalizeH="0" baseline="0" noProof="0" dirty="0">
                <a:ln>
                  <a:noFill/>
                </a:ln>
                <a:solidFill>
                  <a:srgbClr val="FF0066"/>
                </a:solidFill>
                <a:effectLst/>
                <a:uLnTx/>
                <a:uFillTx/>
                <a:latin typeface="华文新魏" pitchFamily="2" charset="-122"/>
                <a:ea typeface="华文新魏" pitchFamily="2" charset="-122"/>
              </a:rPr>
              <a:t>操作数的个数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分为</a:t>
            </a:r>
            <a:r>
              <a:rPr kumimoji="0" lang="en-US" altLang="zh-CN" sz="2400" b="1" i="0" u="none" strike="noStrike" kern="0" cap="none" spc="0" normalizeH="0" baseline="0" noProof="0" dirty="0">
                <a:ln>
                  <a:noFill/>
                </a:ln>
                <a:solidFill>
                  <a:srgbClr val="FF0066"/>
                </a:solidFill>
                <a:effectLst/>
                <a:uLnTx/>
                <a:uFillTx/>
                <a:latin typeface="华文新魏" pitchFamily="2" charset="-122"/>
                <a:ea typeface="华文新魏" pitchFamily="2" charset="-122"/>
              </a:rPr>
              <a:t>3</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类</a:t>
            </a:r>
            <a:r>
              <a:rPr kumimoji="0" lang="zh-CN" altLang="en-US" sz="2400" b="1" i="0" u="none" strike="noStrike" kern="0" cap="none" spc="0" normalizeH="0" baseline="0" noProof="0" dirty="0">
                <a:ln>
                  <a:noFill/>
                </a:ln>
                <a:solidFill>
                  <a:srgbClr val="000000"/>
                </a:solidFill>
                <a:effectLst/>
                <a:uLnTx/>
                <a:uFillTx/>
                <a:latin typeface="宋体" pitchFamily="2" charset="-122"/>
              </a:rPr>
              <a:t>：</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FF"/>
                </a:solidFill>
                <a:effectLst/>
                <a:uLnTx/>
                <a:uFillTx/>
                <a:latin typeface="宋体" pitchFamily="2" charset="-122"/>
              </a:rPr>
              <a:t>单目</a:t>
            </a:r>
            <a:r>
              <a:rPr kumimoji="0" lang="zh-CN" altLang="en-US" sz="2200" b="1" i="0" u="none" strike="noStrike" kern="0" cap="none" spc="0" normalizeH="0" baseline="0" noProof="0" dirty="0">
                <a:ln>
                  <a:noFill/>
                </a:ln>
                <a:solidFill>
                  <a:srgbClr val="000000"/>
                </a:solidFill>
                <a:effectLst/>
                <a:uLnTx/>
                <a:uFillTx/>
                <a:latin typeface="宋体" pitchFamily="2" charset="-122"/>
              </a:rPr>
              <a:t>运算符</a:t>
            </a:r>
            <a:r>
              <a:rPr kumimoji="0" lang="en-US" altLang="zh-CN" sz="2200" b="1" i="0" u="none" strike="noStrike" kern="0" cap="none" spc="0" normalizeH="0" baseline="0" noProof="0" dirty="0">
                <a:ln>
                  <a:noFill/>
                </a:ln>
                <a:solidFill>
                  <a:srgbClr val="000000"/>
                </a:solidFill>
                <a:effectLst/>
                <a:uLnTx/>
                <a:uFillTx/>
                <a:latin typeface="Times New Roman"/>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带一个操作数</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逻辑非！，按位取反</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，缩减运算符，移位运算符</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FF"/>
                </a:solidFill>
                <a:effectLst/>
                <a:uLnTx/>
                <a:uFillTx/>
                <a:latin typeface="宋体" pitchFamily="2" charset="-122"/>
              </a:rPr>
              <a:t>双目</a:t>
            </a:r>
            <a:r>
              <a:rPr kumimoji="0" lang="zh-CN" altLang="en-US" sz="2200" b="1" i="0" u="none" strike="noStrike" kern="0" cap="none" spc="0" normalizeH="0" baseline="0" noProof="0" dirty="0">
                <a:ln>
                  <a:noFill/>
                </a:ln>
                <a:solidFill>
                  <a:srgbClr val="000000"/>
                </a:solidFill>
                <a:effectLst/>
                <a:uLnTx/>
                <a:uFillTx/>
                <a:latin typeface="宋体" pitchFamily="2" charset="-122"/>
              </a:rPr>
              <a:t>运算符</a:t>
            </a:r>
            <a:r>
              <a:rPr kumimoji="0" lang="en-US" altLang="zh-CN" sz="2200" b="1" i="0" u="none" strike="noStrike" kern="0" cap="none" spc="0" normalizeH="0" baseline="0" noProof="0" dirty="0">
                <a:ln>
                  <a:noFill/>
                </a:ln>
                <a:solidFill>
                  <a:srgbClr val="000000"/>
                </a:solidFill>
                <a:effectLst/>
                <a:uLnTx/>
                <a:uFillTx/>
                <a:latin typeface="Times New Roman"/>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带两个操作数</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算术、关系、等式运算符，逻辑、位运算符的大部分</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FF"/>
                </a:solidFill>
                <a:effectLst/>
                <a:uLnTx/>
                <a:uFillTx/>
                <a:latin typeface="宋体" pitchFamily="2" charset="-122"/>
              </a:rPr>
              <a:t>三目</a:t>
            </a:r>
            <a:r>
              <a:rPr kumimoji="0" lang="zh-CN" altLang="en-US" sz="2200" b="1" i="0" u="none" strike="noStrike" kern="0" cap="none" spc="0" normalizeH="0" baseline="0" noProof="0" dirty="0">
                <a:ln>
                  <a:noFill/>
                </a:ln>
                <a:solidFill>
                  <a:srgbClr val="000000"/>
                </a:solidFill>
                <a:effectLst/>
                <a:uLnTx/>
                <a:uFillTx/>
                <a:latin typeface="宋体" pitchFamily="2" charset="-122"/>
              </a:rPr>
              <a:t>运算符</a:t>
            </a:r>
            <a:r>
              <a:rPr kumimoji="0" lang="en-US" altLang="zh-CN" sz="2200" b="1" i="0" u="none" strike="noStrike" kern="0" cap="none" spc="0" normalizeH="0" baseline="0" noProof="0" dirty="0">
                <a:ln>
                  <a:noFill/>
                </a:ln>
                <a:solidFill>
                  <a:srgbClr val="000000"/>
                </a:solidFill>
                <a:effectLst/>
                <a:uLnTx/>
                <a:uFillTx/>
                <a:latin typeface="Times New Roman"/>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带三个操作数</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条件运算符</a:t>
            </a:r>
          </a:p>
          <a:p>
            <a:pPr marL="287338" marR="0" lvl="0" indent="-287338"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zh-CN" altLang="en-US" sz="1800" b="1" i="0" u="none" strike="noStrike" kern="0" cap="none" spc="0" normalizeH="0" baseline="0" noProof="0" dirty="0">
                <a:ln>
                  <a:noFill/>
                </a:ln>
                <a:solidFill>
                  <a:srgbClr val="000000"/>
                </a:solidFill>
                <a:effectLst/>
                <a:uLnTx/>
                <a:uFillTx/>
                <a:latin typeface="宋体" pitchFamily="2" charset="-122"/>
              </a:rPr>
              <a:t>	</a:t>
            </a:r>
          </a:p>
        </p:txBody>
      </p:sp>
    </p:spTree>
    <p:extLst>
      <p:ext uri="{BB962C8B-B14F-4D97-AF65-F5344CB8AC3E}">
        <p14:creationId xmlns:p14="http://schemas.microsoft.com/office/powerpoint/2010/main" val="32993542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Rectangle 3"/>
          <p:cNvSpPr txBox="1">
            <a:spLocks noChangeArrowheads="1"/>
          </p:cNvSpPr>
          <p:nvPr/>
        </p:nvSpPr>
        <p:spPr bwMode="auto">
          <a:xfrm>
            <a:off x="293688" y="1557338"/>
            <a:ext cx="45831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4.1</a:t>
            </a:r>
            <a:r>
              <a:rPr lang="zh-CN" altLang="en-US" sz="2800" kern="0">
                <a:solidFill>
                  <a:srgbClr val="FF0000"/>
                </a:solidFill>
                <a:latin typeface="宋体" panose="02010600030101010101" pitchFamily="2" charset="-122"/>
              </a:rPr>
              <a:t>算术运算符</a:t>
            </a:r>
          </a:p>
        </p:txBody>
      </p:sp>
      <p:graphicFrame>
        <p:nvGraphicFramePr>
          <p:cNvPr id="9" name="Group 4"/>
          <p:cNvGraphicFramePr>
            <a:graphicFrameLocks noGrp="1"/>
          </p:cNvGraphicFramePr>
          <p:nvPr/>
        </p:nvGraphicFramePr>
        <p:xfrm>
          <a:off x="4867275" y="1797050"/>
          <a:ext cx="3232150" cy="2209800"/>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10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算术运算符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8288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宋体" pitchFamily="2" charset="-122"/>
                        </a:rPr>
                        <a:t> </a:t>
                      </a:r>
                      <a:r>
                        <a:rPr kumimoji="1" lang="zh-CN" altLang="en-US"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宋体"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加</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减</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乘</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除</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求模</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sp>
        <p:nvSpPr>
          <p:cNvPr id="10" name="AutoShape 15"/>
          <p:cNvSpPr>
            <a:spLocks noChangeArrowheads="1"/>
          </p:cNvSpPr>
          <p:nvPr/>
        </p:nvSpPr>
        <p:spPr bwMode="auto">
          <a:xfrm>
            <a:off x="1785938" y="1038225"/>
            <a:ext cx="1600200" cy="457200"/>
          </a:xfrm>
          <a:prstGeom prst="wedgeRoundRectCallout">
            <a:avLst>
              <a:gd name="adj1" fmla="val -60815"/>
              <a:gd name="adj2" fmla="val 91667"/>
              <a:gd name="adj3" fmla="val 16667"/>
            </a:avLst>
          </a:prstGeom>
          <a:solidFill>
            <a:srgbClr val="00E4A8"/>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rPr>
              <a:t>双</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ndParaRPr>
          </a:p>
        </p:txBody>
      </p:sp>
      <p:sp>
        <p:nvSpPr>
          <p:cNvPr id="11" name="Rectangle 16"/>
          <p:cNvSpPr>
            <a:spLocks noChangeArrowheads="1"/>
          </p:cNvSpPr>
          <p:nvPr/>
        </p:nvSpPr>
        <p:spPr bwMode="auto">
          <a:xfrm>
            <a:off x="228600" y="4267200"/>
            <a:ext cx="8534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spcBef>
                <a:spcPct val="20000"/>
              </a:spcBef>
              <a:buClr>
                <a:srgbClr val="3333FF"/>
              </a:buClr>
              <a:buFont typeface="Wingdings" panose="05000000000000000000" pitchFamily="2" charset="2"/>
              <a:buChar char="§"/>
            </a:pPr>
            <a:r>
              <a:rPr lang="zh-CN" altLang="zh-CN" sz="2200">
                <a:solidFill>
                  <a:srgbClr val="000000"/>
                </a:solidFill>
                <a:latin typeface="宋体" panose="02010600030101010101" pitchFamily="2" charset="-122"/>
              </a:rPr>
              <a:t>进行整数除法运算时，结果值略去小数部分，只取整数部分！</a:t>
            </a:r>
            <a:endParaRPr lang="zh-CN" altLang="en-US" sz="2200">
              <a:solidFill>
                <a:srgbClr val="000000"/>
              </a:solidFill>
              <a:latin typeface="宋体" panose="02010600030101010101" pitchFamily="2" charset="-122"/>
            </a:endParaRPr>
          </a:p>
          <a:p>
            <a:pPr algn="just">
              <a:lnSpc>
                <a:spcPct val="110000"/>
              </a:lnSpc>
              <a:spcBef>
                <a:spcPct val="20000"/>
              </a:spcBef>
              <a:buClr>
                <a:srgbClr val="3333FF"/>
              </a:buClr>
              <a:buFont typeface="Wingdings" panose="05000000000000000000" pitchFamily="2" charset="2"/>
              <a:buChar char="§"/>
            </a:pPr>
            <a:r>
              <a:rPr lang="en-US" altLang="zh-CN" sz="2200">
                <a:solidFill>
                  <a:srgbClr val="000000"/>
                </a:solidFill>
                <a:latin typeface="宋体" panose="02010600030101010101" pitchFamily="2" charset="-122"/>
              </a:rPr>
              <a:t>%</a:t>
            </a:r>
            <a:r>
              <a:rPr lang="zh-CN" altLang="en-US" sz="2200">
                <a:solidFill>
                  <a:srgbClr val="000000"/>
                </a:solidFill>
                <a:latin typeface="宋体" panose="02010600030101010101" pitchFamily="2" charset="-122"/>
              </a:rPr>
              <a:t>称为</a:t>
            </a:r>
            <a:r>
              <a:rPr lang="zh-CN" altLang="en-US" sz="2200">
                <a:solidFill>
                  <a:srgbClr val="FF0066"/>
                </a:solidFill>
                <a:latin typeface="宋体" panose="02010600030101010101" pitchFamily="2" charset="-122"/>
              </a:rPr>
              <a:t>求模</a:t>
            </a:r>
            <a:r>
              <a:rPr lang="zh-CN" altLang="en-US" sz="2200">
                <a:solidFill>
                  <a:srgbClr val="000000"/>
                </a:solidFill>
                <a:latin typeface="宋体" panose="02010600030101010101" pitchFamily="2" charset="-122"/>
              </a:rPr>
              <a:t>（或</a:t>
            </a:r>
            <a:r>
              <a:rPr lang="zh-CN" altLang="en-US" sz="2200">
                <a:solidFill>
                  <a:srgbClr val="FF0066"/>
                </a:solidFill>
                <a:latin typeface="宋体" panose="02010600030101010101" pitchFamily="2" charset="-122"/>
              </a:rPr>
              <a:t>求余</a:t>
            </a:r>
            <a:r>
              <a:rPr lang="zh-CN" altLang="en-US" sz="2200">
                <a:solidFill>
                  <a:srgbClr val="000000"/>
                </a:solidFill>
                <a:latin typeface="宋体" panose="02010600030101010101" pitchFamily="2" charset="-122"/>
              </a:rPr>
              <a:t>）运算符，要求</a:t>
            </a:r>
            <a:r>
              <a:rPr lang="en-US" altLang="zh-CN" sz="2200">
                <a:solidFill>
                  <a:srgbClr val="000000"/>
                </a:solidFill>
                <a:latin typeface="宋体" panose="02010600030101010101" pitchFamily="2" charset="-122"/>
              </a:rPr>
              <a:t>%</a:t>
            </a:r>
            <a:r>
              <a:rPr lang="zh-CN" altLang="en-US" sz="2200">
                <a:solidFill>
                  <a:srgbClr val="000000"/>
                </a:solidFill>
                <a:latin typeface="宋体" panose="02010600030101010101" pitchFamily="2" charset="-122"/>
              </a:rPr>
              <a:t>两侧均为</a:t>
            </a:r>
            <a:r>
              <a:rPr lang="zh-CN" altLang="en-US" sz="2200">
                <a:solidFill>
                  <a:srgbClr val="FF0066"/>
                </a:solidFill>
                <a:latin typeface="宋体" panose="02010600030101010101" pitchFamily="2" charset="-122"/>
              </a:rPr>
              <a:t>整型</a:t>
            </a:r>
            <a:r>
              <a:rPr lang="zh-CN" altLang="en-US" sz="2200">
                <a:solidFill>
                  <a:srgbClr val="000000"/>
                </a:solidFill>
                <a:latin typeface="宋体" panose="02010600030101010101" pitchFamily="2" charset="-122"/>
              </a:rPr>
              <a:t>数据；</a:t>
            </a:r>
          </a:p>
          <a:p>
            <a:pPr algn="just">
              <a:lnSpc>
                <a:spcPct val="110000"/>
              </a:lnSpc>
              <a:spcBef>
                <a:spcPct val="20000"/>
              </a:spcBef>
              <a:buClr>
                <a:srgbClr val="3333FF"/>
              </a:buClr>
              <a:buFont typeface="Wingdings" panose="05000000000000000000" pitchFamily="2" charset="2"/>
              <a:buChar char="§"/>
            </a:pPr>
            <a:r>
              <a:rPr lang="zh-CN" altLang="zh-CN" sz="2200">
                <a:solidFill>
                  <a:srgbClr val="000000"/>
                </a:solidFill>
                <a:latin typeface="宋体" panose="02010600030101010101" pitchFamily="2" charset="-122"/>
              </a:rPr>
              <a:t>求模运算结果值的符号位取</a:t>
            </a:r>
            <a:r>
              <a:rPr lang="zh-CN" altLang="zh-CN" sz="2200">
                <a:solidFill>
                  <a:srgbClr val="0000FF"/>
                </a:solidFill>
                <a:latin typeface="宋体" panose="02010600030101010101" pitchFamily="2" charset="-122"/>
              </a:rPr>
              <a:t>第一个操作数的符号位</a:t>
            </a:r>
            <a:r>
              <a:rPr lang="zh-CN" altLang="zh-CN" sz="2200">
                <a:solidFill>
                  <a:srgbClr val="000000"/>
                </a:solidFill>
                <a:latin typeface="宋体" panose="02010600030101010101" pitchFamily="2" charset="-122"/>
              </a:rPr>
              <a:t>！</a:t>
            </a:r>
            <a:endParaRPr lang="zh-CN" altLang="en-US" sz="2200">
              <a:solidFill>
                <a:srgbClr val="000000"/>
              </a:solidFill>
              <a:latin typeface="宋体" panose="02010600030101010101" pitchFamily="2" charset="-122"/>
            </a:endParaRPr>
          </a:p>
          <a:p>
            <a:pPr algn="just">
              <a:lnSpc>
                <a:spcPct val="110000"/>
              </a:lnSpc>
              <a:spcBef>
                <a:spcPct val="20000"/>
              </a:spcBef>
              <a:buClr>
                <a:srgbClr val="3333FF"/>
              </a:buClr>
              <a:buFont typeface="Wingdings" panose="05000000000000000000" pitchFamily="2" charset="2"/>
              <a:buNone/>
            </a:pPr>
            <a:r>
              <a:rPr lang="zh-CN" altLang="en-US" sz="2200">
                <a:solidFill>
                  <a:srgbClr val="000000"/>
                </a:solidFill>
                <a:latin typeface="宋体" panose="02010600030101010101" pitchFamily="2" charset="-122"/>
              </a:rPr>
              <a:t>   </a:t>
            </a:r>
            <a:r>
              <a:rPr lang="en-US" altLang="zh-CN" sz="2200">
                <a:solidFill>
                  <a:srgbClr val="000000"/>
                </a:solidFill>
                <a:latin typeface="宋体" panose="02010600030101010101" pitchFamily="2" charset="-122"/>
              </a:rPr>
              <a:t>[</a:t>
            </a:r>
            <a:r>
              <a:rPr lang="zh-CN" altLang="en-US" sz="2200">
                <a:solidFill>
                  <a:srgbClr val="FF0066"/>
                </a:solidFill>
                <a:latin typeface="宋体" panose="02010600030101010101" pitchFamily="2" charset="-122"/>
              </a:rPr>
              <a:t>例</a:t>
            </a:r>
            <a:r>
              <a:rPr lang="en-US" altLang="zh-CN" sz="2200">
                <a:solidFill>
                  <a:srgbClr val="000000"/>
                </a:solidFill>
                <a:latin typeface="宋体" panose="02010600030101010101" pitchFamily="2" charset="-122"/>
              </a:rPr>
              <a:t>] -11%3     </a:t>
            </a:r>
            <a:r>
              <a:rPr lang="zh-CN" altLang="en-US" sz="2200">
                <a:solidFill>
                  <a:srgbClr val="000000"/>
                </a:solidFill>
                <a:latin typeface="宋体" panose="02010600030101010101" pitchFamily="2" charset="-122"/>
              </a:rPr>
              <a:t>结果为</a:t>
            </a:r>
            <a:r>
              <a:rPr lang="en-US" altLang="zh-CN" sz="2200">
                <a:solidFill>
                  <a:srgbClr val="000000"/>
                </a:solidFill>
                <a:latin typeface="宋体" panose="02010600030101010101" pitchFamily="2" charset="-122"/>
              </a:rPr>
              <a:t>-2</a:t>
            </a:r>
          </a:p>
          <a:p>
            <a:pPr algn="just">
              <a:lnSpc>
                <a:spcPct val="110000"/>
              </a:lnSpc>
              <a:spcBef>
                <a:spcPct val="20000"/>
              </a:spcBef>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进行算术运算时，若某操作数为</a:t>
            </a:r>
            <a:r>
              <a:rPr lang="zh-CN" altLang="en-US" sz="2200">
                <a:solidFill>
                  <a:srgbClr val="0000FF"/>
                </a:solidFill>
                <a:latin typeface="宋体" panose="02010600030101010101" pitchFamily="2" charset="-122"/>
              </a:rPr>
              <a:t>不定值</a:t>
            </a:r>
            <a:r>
              <a:rPr lang="en-US" altLang="zh-CN" sz="2200">
                <a:solidFill>
                  <a:srgbClr val="0000FF"/>
                </a:solidFill>
                <a:latin typeface="宋体" panose="02010600030101010101" pitchFamily="2" charset="-122"/>
              </a:rPr>
              <a:t>x</a:t>
            </a:r>
            <a:r>
              <a:rPr lang="zh-CN" altLang="en-US" sz="2200">
                <a:solidFill>
                  <a:srgbClr val="000000"/>
                </a:solidFill>
                <a:latin typeface="宋体" panose="02010600030101010101" pitchFamily="2" charset="-122"/>
              </a:rPr>
              <a:t>，则整个</a:t>
            </a:r>
            <a:r>
              <a:rPr lang="zh-CN" altLang="en-US" sz="2200">
                <a:solidFill>
                  <a:srgbClr val="0000FF"/>
                </a:solidFill>
                <a:latin typeface="宋体" panose="02010600030101010101" pitchFamily="2" charset="-122"/>
              </a:rPr>
              <a:t>结果也为</a:t>
            </a:r>
            <a:r>
              <a:rPr lang="en-US" altLang="zh-CN" sz="2200">
                <a:solidFill>
                  <a:srgbClr val="0000FF"/>
                </a:solidFill>
                <a:latin typeface="宋体" panose="02010600030101010101" pitchFamily="2" charset="-122"/>
              </a:rPr>
              <a:t>x</a:t>
            </a:r>
            <a:r>
              <a:rPr lang="zh-CN" altLang="en-US" sz="2200">
                <a:solidFill>
                  <a:srgbClr val="000000"/>
                </a:solidFill>
                <a:latin typeface="宋体" panose="02010600030101010101" pitchFamily="2" charset="-122"/>
              </a:rPr>
              <a:t>。 	</a:t>
            </a:r>
          </a:p>
        </p:txBody>
      </p:sp>
      <p:sp>
        <p:nvSpPr>
          <p:cNvPr id="12" name="AutoShape 18"/>
          <p:cNvSpPr>
            <a:spLocks noChangeArrowheads="1"/>
          </p:cNvSpPr>
          <p:nvPr/>
        </p:nvSpPr>
        <p:spPr bwMode="auto">
          <a:xfrm rot="21120300">
            <a:off x="447675" y="2217738"/>
            <a:ext cx="3303588" cy="17557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MAX + PLUS II</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不支持</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en-US" altLang="zh-CN" sz="2000" b="1" i="0" u="none" strike="noStrike" kern="0" cap="none" spc="0" normalizeH="0" baseline="0" noProof="0" dirty="0">
                <a:ln>
                  <a:noFill/>
                </a:ln>
                <a:solidFill>
                  <a:srgbClr val="CC0000"/>
                </a:solidFill>
                <a:effectLst/>
                <a:uLnTx/>
                <a:uFillTx/>
                <a:latin typeface="华文新魏" pitchFamily="2" charset="-122"/>
                <a:ea typeface="华文新魏" pitchFamily="2" charset="-122"/>
              </a:rPr>
              <a:t>/</a:t>
            </a:r>
            <a:r>
              <a:rPr kumimoji="1" lang="en-US" altLang="zh-CN"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和</a:t>
            </a:r>
            <a:r>
              <a:rPr kumimoji="1" lang="zh-CN" altLang="en-US"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en-US" altLang="zh-CN" sz="2000" b="1" i="0" u="none" strike="noStrike" kern="0" cap="none" spc="0" normalizeH="0" baseline="0" noProof="0" dirty="0">
                <a:ln>
                  <a:noFill/>
                </a:ln>
                <a:solidFill>
                  <a:srgbClr val="CC0000"/>
                </a:solidFill>
                <a:effectLst/>
                <a:uLnTx/>
                <a:uFillTx/>
                <a:latin typeface="华文新魏" pitchFamily="2" charset="-122"/>
                <a:ea typeface="华文新魏" pitchFamily="2" charset="-122"/>
              </a:rPr>
              <a:t>%</a:t>
            </a:r>
            <a:r>
              <a:rPr kumimoji="1" lang="en-US" altLang="zh-CN"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Quartus</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II</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都支持！</a:t>
            </a:r>
          </a:p>
        </p:txBody>
      </p:sp>
    </p:spTree>
    <p:extLst>
      <p:ext uri="{BB962C8B-B14F-4D97-AF65-F5344CB8AC3E}">
        <p14:creationId xmlns:p14="http://schemas.microsoft.com/office/powerpoint/2010/main" val="8869102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utoUpdateAnimBg="0"/>
      <p:bldP spid="12"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155575" y="1319213"/>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zh-CN" altLang="en-US" kern="0">
                <a:latin typeface="宋体" panose="02010600030101010101" pitchFamily="2" charset="-122"/>
              </a:rPr>
              <a:t>除法和求模运算的区别</a:t>
            </a:r>
          </a:p>
        </p:txBody>
      </p:sp>
      <p:sp>
        <p:nvSpPr>
          <p:cNvPr id="7" name="AutoShape 7" descr="80%"/>
          <p:cNvSpPr>
            <a:spLocks noChangeArrowheads="1"/>
          </p:cNvSpPr>
          <p:nvPr/>
        </p:nvSpPr>
        <p:spPr bwMode="auto">
          <a:xfrm rot="21466763">
            <a:off x="4356100" y="760413"/>
            <a:ext cx="4787900"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lang="zh-CN" altLang="en-US" sz="2400">
                <a:solidFill>
                  <a:srgbClr val="009900"/>
                </a:solidFill>
                <a:latin typeface="华文行楷" panose="02010800040101010101" pitchFamily="2" charset="-122"/>
                <a:ea typeface="华文行楷" panose="02010800040101010101" pitchFamily="2" charset="-122"/>
              </a:rPr>
              <a:t>注意</a:t>
            </a:r>
            <a:r>
              <a:rPr lang="en-US" altLang="zh-CN" sz="2400">
                <a:solidFill>
                  <a:srgbClr val="FF0066"/>
                </a:solidFill>
                <a:latin typeface="华文行楷" panose="02010800040101010101" pitchFamily="2" charset="-122"/>
                <a:ea typeface="华文行楷" panose="02010800040101010101" pitchFamily="2" charset="-122"/>
              </a:rPr>
              <a:t>/</a:t>
            </a:r>
            <a:r>
              <a:rPr lang="zh-CN" altLang="en-US" sz="2400">
                <a:solidFill>
                  <a:srgbClr val="009900"/>
                </a:solidFill>
                <a:latin typeface="华文行楷" panose="02010800040101010101" pitchFamily="2" charset="-122"/>
                <a:ea typeface="华文行楷" panose="02010800040101010101" pitchFamily="2" charset="-122"/>
              </a:rPr>
              <a:t>和</a:t>
            </a:r>
            <a:r>
              <a:rPr lang="en-US" altLang="zh-CN" sz="2400">
                <a:solidFill>
                  <a:srgbClr val="FF0066"/>
                </a:solidFill>
                <a:latin typeface="华文行楷" panose="02010800040101010101" pitchFamily="2" charset="-122"/>
                <a:ea typeface="华文行楷" panose="02010800040101010101" pitchFamily="2" charset="-122"/>
              </a:rPr>
              <a:t>%</a:t>
            </a:r>
            <a:r>
              <a:rPr lang="zh-CN" altLang="en-US" sz="2400">
                <a:solidFill>
                  <a:srgbClr val="009900"/>
                </a:solidFill>
                <a:latin typeface="华文行楷" panose="02010800040101010101" pitchFamily="2" charset="-122"/>
                <a:ea typeface="华文行楷" panose="02010800040101010101" pitchFamily="2" charset="-122"/>
              </a:rPr>
              <a:t>的区别！</a:t>
            </a:r>
          </a:p>
        </p:txBody>
      </p:sp>
      <p:graphicFrame>
        <p:nvGraphicFramePr>
          <p:cNvPr id="8" name="Object 13"/>
          <p:cNvGraphicFramePr>
            <a:graphicFrameLocks noChangeAspect="1"/>
          </p:cNvGraphicFramePr>
          <p:nvPr/>
        </p:nvGraphicFramePr>
        <p:xfrm>
          <a:off x="241300" y="1971675"/>
          <a:ext cx="8547100" cy="4205288"/>
        </p:xfrm>
        <a:graphic>
          <a:graphicData uri="http://schemas.openxmlformats.org/presentationml/2006/ole">
            <mc:AlternateContent xmlns:mc="http://schemas.openxmlformats.org/markup-compatibility/2006">
              <mc:Choice xmlns:v="urn:schemas-microsoft-com:vml" Requires="v">
                <p:oleObj spid="_x0000_s1025" name="位图图像" r:id="rId4" imgW="5733333" imgH="2771429" progId="Paint.Picture">
                  <p:embed/>
                </p:oleObj>
              </mc:Choice>
              <mc:Fallback>
                <p:oleObj name="位图图像" r:id="rId4" imgW="5733333" imgH="2771429" progId="Paint.Picture">
                  <p:embed/>
                  <p:pic>
                    <p:nvPicPr>
                      <p:cNvPr id="210740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1971675"/>
                        <a:ext cx="8547100" cy="420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36995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graphicFrame>
        <p:nvGraphicFramePr>
          <p:cNvPr id="9" name="Object 13"/>
          <p:cNvGraphicFramePr>
            <a:graphicFrameLocks noChangeAspect="1"/>
          </p:cNvGraphicFramePr>
          <p:nvPr/>
        </p:nvGraphicFramePr>
        <p:xfrm>
          <a:off x="503238" y="1328738"/>
          <a:ext cx="8083550" cy="4287837"/>
        </p:xfrm>
        <a:graphic>
          <a:graphicData uri="http://schemas.openxmlformats.org/presentationml/2006/ole">
            <mc:AlternateContent xmlns:mc="http://schemas.openxmlformats.org/markup-compatibility/2006">
              <mc:Choice xmlns:v="urn:schemas-microsoft-com:vml" Requires="v">
                <p:oleObj spid="_x0000_s2049" name="位图图像" r:id="rId4" imgW="4544059" imgH="2409524" progId="Paint.Picture">
                  <p:embed/>
                </p:oleObj>
              </mc:Choice>
              <mc:Fallback>
                <p:oleObj name="位图图像" r:id="rId4" imgW="4544059" imgH="2409524" progId="Paint.Picture">
                  <p:embed/>
                  <p:pic>
                    <p:nvPicPr>
                      <p:cNvPr id="2109453"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1328738"/>
                        <a:ext cx="8083550" cy="428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7"/>
          <p:cNvSpPr>
            <a:spLocks noChangeArrowheads="1"/>
          </p:cNvSpPr>
          <p:nvPr/>
        </p:nvSpPr>
        <p:spPr bwMode="auto">
          <a:xfrm>
            <a:off x="5291138" y="5956300"/>
            <a:ext cx="1376362" cy="374650"/>
          </a:xfrm>
          <a:prstGeom prst="wedgeRoundRectCallout">
            <a:avLst>
              <a:gd name="adj1" fmla="val 20125"/>
              <a:gd name="adj2" fmla="val -470338"/>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9/4 = 2</a:t>
            </a:r>
            <a:endParaRPr kumimoji="1" lang="en-US" altLang="zh-CN" sz="20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11" name="AutoShape 8"/>
          <p:cNvSpPr>
            <a:spLocks noChangeArrowheads="1"/>
          </p:cNvSpPr>
          <p:nvPr/>
        </p:nvSpPr>
        <p:spPr bwMode="auto">
          <a:xfrm>
            <a:off x="6927850" y="5684838"/>
            <a:ext cx="1400175" cy="346075"/>
          </a:xfrm>
          <a:prstGeom prst="wedgeRoundRectCallout">
            <a:avLst>
              <a:gd name="adj1" fmla="val -44671"/>
              <a:gd name="adj2" fmla="val -342204"/>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9%4 =1</a:t>
            </a:r>
          </a:p>
        </p:txBody>
      </p:sp>
      <p:sp>
        <p:nvSpPr>
          <p:cNvPr id="12" name="Oval 9"/>
          <p:cNvSpPr>
            <a:spLocks noChangeArrowheads="1"/>
          </p:cNvSpPr>
          <p:nvPr/>
        </p:nvSpPr>
        <p:spPr bwMode="auto">
          <a:xfrm>
            <a:off x="5995988" y="4117975"/>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3" name="Oval 10"/>
          <p:cNvSpPr>
            <a:spLocks noChangeArrowheads="1"/>
          </p:cNvSpPr>
          <p:nvPr/>
        </p:nvSpPr>
        <p:spPr bwMode="auto">
          <a:xfrm>
            <a:off x="6434138" y="4473575"/>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4" name="Rectangle 12"/>
          <p:cNvSpPr txBox="1">
            <a:spLocks noChangeArrowheads="1"/>
          </p:cNvSpPr>
          <p:nvPr/>
        </p:nvSpPr>
        <p:spPr bwMode="auto">
          <a:xfrm>
            <a:off x="2335213" y="6075363"/>
            <a:ext cx="2395537" cy="392112"/>
          </a:xfrm>
          <a:prstGeom prst="rect">
            <a:avLst/>
          </a:prstGeom>
          <a:solidFill>
            <a:srgbClr val="00FFFF"/>
          </a:solidFill>
          <a:ln>
            <a:noFill/>
          </a:ln>
          <a:effectLst>
            <a:outerShdw dist="107763" dir="13500000" algn="ctr" rotWithShape="0">
              <a:srgbClr val="1C1C1C"/>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ctr"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dirty="0" err="1">
                <a:ln>
                  <a:noFill/>
                </a:ln>
                <a:solidFill>
                  <a:srgbClr val="000000"/>
                </a:solidFill>
                <a:effectLst/>
                <a:uLnTx/>
                <a:uFillTx/>
                <a:latin typeface="华文楷体" pitchFamily="2" charset="-122"/>
                <a:ea typeface="华文楷体" pitchFamily="2" charset="-122"/>
                <a:cs typeface="+mn-cs"/>
              </a:rPr>
              <a:t>arithmetic.vwf</a:t>
            </a:r>
            <a:endParaRPr kumimoji="1" lang="en-US" altLang="zh-CN" sz="2400" b="1" i="0" u="none" strike="noStrike" kern="0" cap="none" spc="0" normalizeH="0" baseline="0" noProof="0" dirty="0">
              <a:ln>
                <a:noFill/>
              </a:ln>
              <a:solidFill>
                <a:srgbClr val="000000"/>
              </a:solidFill>
              <a:effectLst/>
              <a:uLnTx/>
              <a:uFillTx/>
              <a:latin typeface="华文楷体" pitchFamily="2" charset="-122"/>
              <a:ea typeface="华文楷体" pitchFamily="2" charset="-122"/>
              <a:cs typeface="+mn-cs"/>
            </a:endParaRPr>
          </a:p>
        </p:txBody>
      </p:sp>
    </p:spTree>
    <p:extLst>
      <p:ext uri="{BB962C8B-B14F-4D97-AF65-F5344CB8AC3E}">
        <p14:creationId xmlns:p14="http://schemas.microsoft.com/office/powerpoint/2010/main" val="28516606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p:bldP spid="13" grpId="0" animBg="1"/>
      <p:bldP spid="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HDL</a:t>
            </a:r>
            <a:r>
              <a:rPr lang="zh-CN" altLang="en-US" sz="3200" b="1" dirty="0">
                <a:solidFill>
                  <a:srgbClr val="A50021"/>
                </a:solidFill>
                <a:latin typeface="微软雅黑" panose="020B0503020204020204" pitchFamily="34" charset="-122"/>
                <a:ea typeface="微软雅黑" panose="020B0503020204020204" pitchFamily="34" charset="-122"/>
              </a:rPr>
              <a:t>的特点</a:t>
            </a:r>
          </a:p>
        </p:txBody>
      </p:sp>
      <p:sp>
        <p:nvSpPr>
          <p:cNvPr id="7" name="Rectangle 3"/>
          <p:cNvSpPr txBox="1">
            <a:spLocks noChangeArrowheads="1"/>
          </p:cNvSpPr>
          <p:nvPr/>
        </p:nvSpPr>
        <p:spPr bwMode="auto">
          <a:xfrm>
            <a:off x="622300" y="1022350"/>
            <a:ext cx="7429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20000"/>
              </a:lnSpc>
              <a:spcBef>
                <a:spcPct val="20000"/>
              </a:spcBef>
              <a:spcAft>
                <a:spcPct val="0"/>
              </a:spcAft>
              <a:buClr>
                <a:srgbClr val="3333CC"/>
              </a:buClr>
              <a:buSzTx/>
              <a:buFont typeface="Wingdings" panose="05000000000000000000" pitchFamily="2" charset="2"/>
              <a:buChar char="§"/>
              <a:tabLst/>
              <a:defRPr/>
            </a:pPr>
            <a:r>
              <a:rPr kumimoji="0" lang="zh-CN" altLang="en-US" sz="22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语法结构上的主要</a:t>
            </a:r>
            <a:r>
              <a:rPr kumimoji="0" lang="zh-CN" altLang="en-US" sz="2200" b="1" i="0" u="none" strike="noStrike" kern="0" cap="none" spc="0" normalizeH="0" baseline="0" noProof="0" dirty="0">
                <a:ln>
                  <a:noFill/>
                </a:ln>
                <a:solidFill>
                  <a:srgbClr val="FF0066"/>
                </a:solidFill>
                <a:effectLst/>
                <a:uLnTx/>
                <a:uFillTx/>
                <a:latin typeface="华文新魏" panose="02010800040101010101" pitchFamily="2" charset="-122"/>
                <a:ea typeface="华文新魏" panose="02010800040101010101" pitchFamily="2" charset="-122"/>
                <a:cs typeface="+mn-cs"/>
              </a:rPr>
              <a:t>特点</a:t>
            </a:r>
            <a:r>
              <a:rPr kumimoji="0" lang="zh-CN" altLang="en-US" sz="22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形式化地表示电路的</a:t>
            </a:r>
            <a:r>
              <a:rPr kumimoji="0" lang="zh-CN" altLang="en-US"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行为</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和</a:t>
            </a:r>
            <a:r>
              <a:rPr kumimoji="0" lang="zh-CN" altLang="en-US"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结构</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zh-CN"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借用</a:t>
            </a:r>
            <a:r>
              <a:rPr kumimoji="0" lang="en-US" altLang="zh-CN"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C</a:t>
            </a:r>
            <a:r>
              <a:rPr kumimoji="0" lang="zh-CN" altLang="en-US"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语言</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的结构和语句；</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可在多个层次上对所设计的系统加以描述，语言对设计规模不加任何限制；</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具有混合建模能力：一个设计中的各子模块可用不同级别的抽象模型来描述；</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基本逻辑门、开关级结构模型均内置于语言中，可直接调用；</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易创建用户定义原语（</a:t>
            </a:r>
            <a:r>
              <a:rPr kumimoji="0" lang="en-US" altLang="zh-CN"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UDP</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a:t>
            </a:r>
            <a:r>
              <a:rPr kumimoji="0" lang="en-US" altLang="zh-CN"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User Designed Primitive</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 。</a:t>
            </a:r>
          </a:p>
          <a:p>
            <a:pPr marL="342900" marR="0" lvl="0" indent="-342900" algn="l"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0" lang="zh-CN" altLang="en-US" sz="22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易学易用，功能强</a:t>
            </a:r>
          </a:p>
        </p:txBody>
      </p:sp>
      <p:sp>
        <p:nvSpPr>
          <p:cNvPr id="8" name="AutoShape 4"/>
          <p:cNvSpPr>
            <a:spLocks noChangeArrowheads="1"/>
          </p:cNvSpPr>
          <p:nvPr/>
        </p:nvSpPr>
        <p:spPr bwMode="auto">
          <a:xfrm rot="21120300">
            <a:off x="5370513" y="1010753"/>
            <a:ext cx="2581275" cy="1125537"/>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defTabSz="914400" eaLnBrk="1" fontAlgn="auto" latinLnBrk="0" hangingPunct="1">
              <a:lnSpc>
                <a:spcPct val="110000"/>
              </a:lnSpc>
              <a:spcBef>
                <a:spcPct val="10000"/>
              </a:spcBef>
              <a:spcAft>
                <a:spcPts val="0"/>
              </a:spcAft>
              <a:buClr>
                <a:srgbClr val="3333FF"/>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与</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C</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语言非常相似</a:t>
            </a:r>
            <a:r>
              <a:rPr kumimoji="0" lang="zh-CN" altLang="en-US" sz="2400" b="0" i="0" u="none" strike="noStrike" kern="0" cap="none" spc="0" normalizeH="0" baseline="0" noProof="0" dirty="0">
                <a:ln>
                  <a:noFill/>
                </a:ln>
                <a:solidFill>
                  <a:srgbClr val="000000"/>
                </a:solidFill>
                <a:effectLst/>
                <a:uLnTx/>
                <a:uFillTx/>
                <a:latin typeface="华文新魏" pitchFamily="2" charset="-122"/>
                <a:ea typeface="华文新魏"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ox(in)">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p:cTn id="26"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27"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28" dur="10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8" presetClass="entr" presetSubtype="0" accel="10000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p:cTn id="33" dur="500" fill="hold"/>
                                        <p:tgtEl>
                                          <p:spTgt spid="7">
                                            <p:txEl>
                                              <p:pRg st="5" end="5"/>
                                            </p:txEl>
                                          </p:spTgt>
                                        </p:tgtEl>
                                        <p:attrNameLst>
                                          <p:attrName>ppt_w</p:attrName>
                                        </p:attrNameLst>
                                      </p:cBhvr>
                                      <p:tavLst>
                                        <p:tav tm="0">
                                          <p:val>
                                            <p:strVal val="#ppt_w*2.5"/>
                                          </p:val>
                                        </p:tav>
                                        <p:tav tm="100000">
                                          <p:val>
                                            <p:strVal val="#ppt_w"/>
                                          </p:val>
                                        </p:tav>
                                      </p:tavLst>
                                    </p:anim>
                                    <p:anim calcmode="lin" valueType="num">
                                      <p:cBhvr>
                                        <p:cTn id="34" dur="500" fill="hold"/>
                                        <p:tgtEl>
                                          <p:spTgt spid="7">
                                            <p:txEl>
                                              <p:pRg st="5" end="5"/>
                                            </p:txEl>
                                          </p:spTgt>
                                        </p:tgtEl>
                                        <p:attrNameLst>
                                          <p:attrName>ppt_h</p:attrName>
                                        </p:attrNameLst>
                                      </p:cBhvr>
                                      <p:tavLst>
                                        <p:tav tm="0">
                                          <p:val>
                                            <p:strVal val="#ppt_h*0.01"/>
                                          </p:val>
                                        </p:tav>
                                        <p:tav tm="100000">
                                          <p:val>
                                            <p:strVal val="#ppt_h"/>
                                          </p:val>
                                        </p:tav>
                                      </p:tavLst>
                                    </p:anim>
                                    <p:anim calcmode="lin" valueType="num">
                                      <p:cBhvr>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7">
                                            <p:txEl>
                                              <p:pRg st="5" end="5"/>
                                            </p:txEl>
                                          </p:spTgt>
                                        </p:tgtEl>
                                        <p:attrNameLst>
                                          <p:attrName>ppt_y</p:attrName>
                                        </p:attrNameLst>
                                      </p:cBhvr>
                                      <p:tavLst>
                                        <p:tav tm="0">
                                          <p:val>
                                            <p:strVal val="#ppt_h+1"/>
                                          </p:val>
                                        </p:tav>
                                        <p:tav tm="100000">
                                          <p:val>
                                            <p:strVal val="#ppt_y"/>
                                          </p:val>
                                        </p:tav>
                                      </p:tavLst>
                                    </p:anim>
                                    <p:animEffect transition="in" filter="fade">
                                      <p:cBhvr>
                                        <p:cTn id="37" dur="500"/>
                                        <p:tgtEl>
                                          <p:spTgt spid="7">
                                            <p:txEl>
                                              <p:pRg st="5" end="5"/>
                                            </p:txEl>
                                          </p:spTgt>
                                        </p:tgtEl>
                                      </p:cBhvr>
                                    </p:animEffect>
                                  </p:childTnLst>
                                </p:cTn>
                              </p:par>
                              <p:par>
                                <p:cTn id="38" presetID="58" presetClass="entr" presetSubtype="0" accel="100000" fill="hold" nodeType="with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 calcmode="lin" valueType="num">
                                      <p:cBhvr>
                                        <p:cTn id="40" dur="500" fill="hold"/>
                                        <p:tgtEl>
                                          <p:spTgt spid="7">
                                            <p:txEl>
                                              <p:pRg st="6" end="6"/>
                                            </p:txEl>
                                          </p:spTgt>
                                        </p:tgtEl>
                                        <p:attrNameLst>
                                          <p:attrName>ppt_w</p:attrName>
                                        </p:attrNameLst>
                                      </p:cBhvr>
                                      <p:tavLst>
                                        <p:tav tm="0">
                                          <p:val>
                                            <p:strVal val="#ppt_w*2.5"/>
                                          </p:val>
                                        </p:tav>
                                        <p:tav tm="100000">
                                          <p:val>
                                            <p:strVal val="#ppt_w"/>
                                          </p:val>
                                        </p:tav>
                                      </p:tavLst>
                                    </p:anim>
                                    <p:anim calcmode="lin" valueType="num">
                                      <p:cBhvr>
                                        <p:cTn id="41" dur="500" fill="hold"/>
                                        <p:tgtEl>
                                          <p:spTgt spid="7">
                                            <p:txEl>
                                              <p:pRg st="6" end="6"/>
                                            </p:txEl>
                                          </p:spTgt>
                                        </p:tgtEl>
                                        <p:attrNameLst>
                                          <p:attrName>ppt_h</p:attrName>
                                        </p:attrNameLst>
                                      </p:cBhvr>
                                      <p:tavLst>
                                        <p:tav tm="0">
                                          <p:val>
                                            <p:strVal val="#ppt_h*0.01"/>
                                          </p:val>
                                        </p:tav>
                                        <p:tav tm="100000">
                                          <p:val>
                                            <p:strVal val="#ppt_h"/>
                                          </p:val>
                                        </p:tav>
                                      </p:tavLst>
                                    </p:anim>
                                    <p:anim calcmode="lin" valueType="num">
                                      <p:cBhvr>
                                        <p:cTn id="42"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7">
                                            <p:txEl>
                                              <p:pRg st="6" end="6"/>
                                            </p:txEl>
                                          </p:spTgt>
                                        </p:tgtEl>
                                        <p:attrNameLst>
                                          <p:attrName>ppt_y</p:attrName>
                                        </p:attrNameLst>
                                      </p:cBhvr>
                                      <p:tavLst>
                                        <p:tav tm="0">
                                          <p:val>
                                            <p:strVal val="#ppt_h+1"/>
                                          </p:val>
                                        </p:tav>
                                        <p:tav tm="100000">
                                          <p:val>
                                            <p:strVal val="#ppt_y"/>
                                          </p:val>
                                        </p:tav>
                                      </p:tavLst>
                                    </p:anim>
                                    <p:animEffect transition="in" filter="fade">
                                      <p:cBhvr>
                                        <p:cTn id="44" dur="5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checkerboard(across)">
                                      <p:cBhvr>
                                        <p:cTn id="4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381000" y="757238"/>
            <a:ext cx="8316913"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4.2 </a:t>
            </a:r>
            <a:r>
              <a:rPr lang="zh-CN" altLang="en-US" sz="2800" kern="0">
                <a:solidFill>
                  <a:srgbClr val="FF0000"/>
                </a:solidFill>
                <a:latin typeface="宋体" panose="02010600030101010101" pitchFamily="2" charset="-122"/>
              </a:rPr>
              <a:t>逻辑运算符</a:t>
            </a:r>
          </a:p>
          <a:p>
            <a:pPr algn="just" eaLnBrk="1" hangingPunct="1">
              <a:lnSpc>
                <a:spcPct val="110000"/>
              </a:lnSpc>
            </a:pPr>
            <a:r>
              <a:rPr kumimoji="0" lang="zh-CN" altLang="en-US" kern="0">
                <a:latin typeface="宋体" panose="02010600030101010101" pitchFamily="2" charset="-122"/>
              </a:rPr>
              <a:t>逻辑运算符把它的操作数当作</a:t>
            </a:r>
            <a:r>
              <a:rPr kumimoji="0" lang="zh-CN" altLang="en-US" kern="0">
                <a:solidFill>
                  <a:srgbClr val="0000FF"/>
                </a:solidFill>
                <a:latin typeface="宋体" panose="02010600030101010101" pitchFamily="2" charset="-122"/>
              </a:rPr>
              <a:t>布尔变量</a:t>
            </a:r>
            <a:r>
              <a:rPr kumimoji="0" lang="zh-CN" altLang="en-US" kern="0">
                <a:latin typeface="宋体" panose="02010600030101010101" pitchFamily="2" charset="-122"/>
              </a:rPr>
              <a:t>：</a:t>
            </a:r>
          </a:p>
          <a:p>
            <a:pPr lvl="1" algn="just" eaLnBrk="1" hangingPunct="1">
              <a:lnSpc>
                <a:spcPct val="110000"/>
              </a:lnSpc>
              <a:buClr>
                <a:srgbClr val="FF3300"/>
              </a:buClr>
              <a:buSzPct val="85000"/>
            </a:pPr>
            <a:r>
              <a:rPr kumimoji="0" lang="zh-CN" altLang="en-US" kern="0">
                <a:solidFill>
                  <a:srgbClr val="0000FF"/>
                </a:solidFill>
                <a:latin typeface="方正姚体" panose="02010601030101010101" pitchFamily="2" charset="-122"/>
                <a:ea typeface="方正姚体" panose="02010601030101010101" pitchFamily="2" charset="-122"/>
              </a:rPr>
              <a:t>非零</a:t>
            </a:r>
            <a:r>
              <a:rPr kumimoji="0" lang="zh-CN" altLang="en-US" kern="0">
                <a:latin typeface="方正姚体" panose="02010601030101010101" pitchFamily="2" charset="-122"/>
                <a:ea typeface="方正姚体" panose="02010601030101010101" pitchFamily="2" charset="-122"/>
              </a:rPr>
              <a:t>的操作数被认为是</a:t>
            </a:r>
            <a:r>
              <a:rPr kumimoji="0" lang="zh-CN" altLang="en-US" kern="0">
                <a:solidFill>
                  <a:srgbClr val="0000FF"/>
                </a:solidFill>
                <a:latin typeface="方正姚体" panose="02010601030101010101" pitchFamily="2" charset="-122"/>
                <a:ea typeface="方正姚体" panose="02010601030101010101" pitchFamily="2" charset="-122"/>
              </a:rPr>
              <a:t>真</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b1)</a:t>
            </a:r>
            <a:r>
              <a:rPr kumimoji="0" lang="zh-CN" altLang="en-US" kern="0">
                <a:latin typeface="方正姚体" panose="02010601030101010101" pitchFamily="2" charset="-122"/>
                <a:ea typeface="方正姚体" panose="02010601030101010101" pitchFamily="2" charset="-122"/>
              </a:rPr>
              <a:t>；</a:t>
            </a:r>
          </a:p>
          <a:p>
            <a:pPr lvl="1" algn="just" eaLnBrk="1" hangingPunct="1">
              <a:lnSpc>
                <a:spcPct val="110000"/>
              </a:lnSpc>
              <a:buClr>
                <a:srgbClr val="FF3300"/>
              </a:buClr>
              <a:buSzPct val="85000"/>
            </a:pPr>
            <a:r>
              <a:rPr kumimoji="0" lang="zh-CN" altLang="en-US" kern="0">
                <a:solidFill>
                  <a:srgbClr val="0000FF"/>
                </a:solidFill>
                <a:latin typeface="方正姚体" panose="02010601030101010101" pitchFamily="2" charset="-122"/>
                <a:ea typeface="方正姚体" panose="02010601030101010101" pitchFamily="2" charset="-122"/>
              </a:rPr>
              <a:t>零</a:t>
            </a:r>
            <a:r>
              <a:rPr kumimoji="0" lang="zh-CN" altLang="en-US" kern="0">
                <a:latin typeface="方正姚体" panose="02010601030101010101" pitchFamily="2" charset="-122"/>
                <a:ea typeface="方正姚体" panose="02010601030101010101" pitchFamily="2" charset="-122"/>
              </a:rPr>
              <a:t>被认为是</a:t>
            </a:r>
            <a:r>
              <a:rPr kumimoji="0" lang="zh-CN" altLang="en-US" kern="0">
                <a:solidFill>
                  <a:srgbClr val="0000FF"/>
                </a:solidFill>
                <a:latin typeface="方正姚体" panose="02010601030101010101" pitchFamily="2" charset="-122"/>
                <a:ea typeface="方正姚体" panose="02010601030101010101" pitchFamily="2" charset="-122"/>
              </a:rPr>
              <a:t>假</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b0)</a:t>
            </a:r>
            <a:r>
              <a:rPr kumimoji="0" lang="zh-CN" altLang="en-US" kern="0">
                <a:latin typeface="方正姚体" panose="02010601030101010101" pitchFamily="2" charset="-122"/>
                <a:ea typeface="方正姚体" panose="02010601030101010101" pitchFamily="2" charset="-122"/>
              </a:rPr>
              <a:t>；</a:t>
            </a:r>
          </a:p>
          <a:p>
            <a:pPr lvl="1" algn="just" eaLnBrk="1" hangingPunct="1">
              <a:lnSpc>
                <a:spcPct val="110000"/>
              </a:lnSpc>
              <a:buClr>
                <a:srgbClr val="FF3300"/>
              </a:buClr>
              <a:buSzPct val="85000"/>
            </a:pPr>
            <a:r>
              <a:rPr kumimoji="0" lang="zh-CN" altLang="en-US" kern="0">
                <a:solidFill>
                  <a:srgbClr val="0000FF"/>
                </a:solidFill>
                <a:latin typeface="方正姚体" panose="02010601030101010101" pitchFamily="2" charset="-122"/>
                <a:ea typeface="方正姚体" panose="02010601030101010101" pitchFamily="2" charset="-122"/>
              </a:rPr>
              <a:t>不确定</a:t>
            </a:r>
            <a:r>
              <a:rPr kumimoji="0" lang="zh-CN" altLang="en-US" kern="0">
                <a:latin typeface="方正姚体" panose="02010601030101010101" pitchFamily="2" charset="-122"/>
                <a:ea typeface="方正姚体" panose="02010601030101010101" pitchFamily="2" charset="-122"/>
              </a:rPr>
              <a:t>的操作数如</a:t>
            </a:r>
            <a:r>
              <a:rPr kumimoji="0" lang="en-US" altLang="zh-CN" kern="0">
                <a:latin typeface="方正姚体" panose="02010601030101010101" pitchFamily="2" charset="-122"/>
                <a:ea typeface="方正姚体" panose="02010601030101010101" pitchFamily="2" charset="-122"/>
              </a:rPr>
              <a:t>4</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bxx00, </a:t>
            </a:r>
            <a:r>
              <a:rPr kumimoji="0" lang="zh-CN" altLang="en-US" kern="0">
                <a:latin typeface="方正姚体" panose="02010601030101010101" pitchFamily="2" charset="-122"/>
                <a:ea typeface="方正姚体" panose="02010601030101010101" pitchFamily="2" charset="-122"/>
              </a:rPr>
              <a:t>被认为是不确定的</a:t>
            </a:r>
            <a:r>
              <a:rPr kumimoji="0" lang="en-US" altLang="zh-CN" kern="0">
                <a:latin typeface="方正姚体" panose="02010601030101010101" pitchFamily="2" charset="-122"/>
                <a:ea typeface="方正姚体" panose="02010601030101010101" pitchFamily="2" charset="-122"/>
              </a:rPr>
              <a:t>(</a:t>
            </a:r>
            <a:r>
              <a:rPr kumimoji="0" lang="zh-CN" altLang="en-US" kern="0">
                <a:latin typeface="方正姚体" panose="02010601030101010101" pitchFamily="2" charset="-122"/>
                <a:ea typeface="方正姚体" panose="02010601030101010101" pitchFamily="2" charset="-122"/>
              </a:rPr>
              <a:t>可能为零，也可能为非零）（记为</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bx)</a:t>
            </a:r>
            <a:r>
              <a:rPr kumimoji="0" lang="zh-CN" altLang="en-US" kern="0">
                <a:latin typeface="方正姚体" panose="02010601030101010101" pitchFamily="2" charset="-122"/>
                <a:ea typeface="方正姚体" panose="02010601030101010101" pitchFamily="2" charset="-122"/>
              </a:rPr>
              <a:t>； 但</a:t>
            </a:r>
            <a:r>
              <a:rPr kumimoji="0" lang="en-US" altLang="zh-CN" kern="0">
                <a:latin typeface="方正姚体" panose="02010601030101010101" pitchFamily="2" charset="-122"/>
                <a:ea typeface="方正姚体" panose="02010601030101010101" pitchFamily="2" charset="-122"/>
              </a:rPr>
              <a:t>4</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bxx11</a:t>
            </a:r>
            <a:r>
              <a:rPr kumimoji="0" lang="zh-CN" altLang="en-US" kern="0">
                <a:latin typeface="方正姚体" panose="02010601030101010101" pitchFamily="2" charset="-122"/>
                <a:ea typeface="方正姚体" panose="02010601030101010101" pitchFamily="2" charset="-122"/>
              </a:rPr>
              <a:t>被认为是真（记为</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b1</a:t>
            </a:r>
            <a:r>
              <a:rPr kumimoji="0" lang="zh-CN" altLang="en-US" kern="0">
                <a:latin typeface="方正姚体" panose="02010601030101010101" pitchFamily="2" charset="-122"/>
                <a:ea typeface="方正姚体" panose="02010601030101010101" pitchFamily="2" charset="-122"/>
              </a:rPr>
              <a:t>，因为它肯定是非零的）。</a:t>
            </a:r>
          </a:p>
        </p:txBody>
      </p:sp>
      <p:graphicFrame>
        <p:nvGraphicFramePr>
          <p:cNvPr id="7" name="Group 4"/>
          <p:cNvGraphicFramePr>
            <a:graphicFrameLocks noGrp="1"/>
          </p:cNvGraphicFramePr>
          <p:nvPr/>
        </p:nvGraphicFramePr>
        <p:xfrm>
          <a:off x="3121025" y="4124325"/>
          <a:ext cx="3200400" cy="1524000"/>
        </p:xfrm>
        <a:graphic>
          <a:graphicData uri="http://schemas.openxmlformats.org/drawingml/2006/table">
            <a:tbl>
              <a:tblPr/>
              <a:tblGrid>
                <a:gridCol w="1447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6512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15887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r>
                        <a:rPr kumimoji="1" lang="en-US" altLang="zh-CN" sz="2000" b="1" i="0" u="none" strike="noStrike" cap="none" normalizeH="0" baseline="0" dirty="0">
                          <a:ln>
                            <a:noFill/>
                          </a:ln>
                          <a:solidFill>
                            <a:schemeClr val="hlink"/>
                          </a:solidFill>
                          <a:effectLst/>
                          <a:latin typeface="Tahoma" pitchFamily="34" charset="0"/>
                          <a:ea typeface="宋体" pitchFamily="2" charset="-122"/>
                        </a:rPr>
                        <a:t>&amp;&amp;</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双目</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双目</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单目</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逻辑非</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sp>
        <p:nvSpPr>
          <p:cNvPr id="8" name="AutoShape 15"/>
          <p:cNvSpPr>
            <a:spLocks noChangeArrowheads="1"/>
          </p:cNvSpPr>
          <p:nvPr/>
        </p:nvSpPr>
        <p:spPr bwMode="auto">
          <a:xfrm>
            <a:off x="1004888" y="5729288"/>
            <a:ext cx="7173912" cy="661987"/>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FF0066"/>
              </a:buClr>
              <a:buSzPct val="80000"/>
              <a:buFont typeface="Wingdings" panose="05000000000000000000" pitchFamily="2" charset="2"/>
              <a:buChar char="v"/>
            </a:pPr>
            <a:r>
              <a:rPr kumimoji="1" lang="zh-CN" altLang="en-US" sz="2400">
                <a:solidFill>
                  <a:srgbClr val="0000FF"/>
                </a:solidFill>
                <a:latin typeface="华文新魏" panose="02010800040101010101" pitchFamily="2" charset="-122"/>
                <a:ea typeface="华文新魏" panose="02010800040101010101" pitchFamily="2" charset="-122"/>
              </a:rPr>
              <a:t>进行逻辑运算后的结果为</a:t>
            </a:r>
            <a:r>
              <a:rPr kumimoji="1" lang="zh-CN" altLang="en-US" sz="2400">
                <a:solidFill>
                  <a:srgbClr val="FF0000"/>
                </a:solidFill>
                <a:latin typeface="华文新魏" panose="02010800040101010101" pitchFamily="2" charset="-122"/>
                <a:ea typeface="华文新魏" panose="02010800040101010101" pitchFamily="2" charset="-122"/>
              </a:rPr>
              <a:t>布尔值</a:t>
            </a:r>
            <a:r>
              <a:rPr kumimoji="1" lang="zh-CN" altLang="en-US" sz="2400">
                <a:solidFill>
                  <a:srgbClr val="0000FF"/>
                </a:solidFill>
                <a:latin typeface="华文新魏" panose="02010800040101010101" pitchFamily="2" charset="-122"/>
                <a:ea typeface="华文新魏" panose="02010800040101010101" pitchFamily="2" charset="-122"/>
              </a:rPr>
              <a:t>（为</a:t>
            </a:r>
            <a:r>
              <a:rPr kumimoji="1" lang="en-US" altLang="zh-CN" sz="2400">
                <a:solidFill>
                  <a:srgbClr val="0000FF"/>
                </a:solidFill>
                <a:latin typeface="华文新魏" panose="02010800040101010101" pitchFamily="2" charset="-122"/>
                <a:ea typeface="华文新魏" panose="02010800040101010101" pitchFamily="2" charset="-122"/>
              </a:rPr>
              <a:t>1</a:t>
            </a:r>
            <a:r>
              <a:rPr kumimoji="1" lang="zh-CN" altLang="en-US" sz="2400">
                <a:solidFill>
                  <a:srgbClr val="0000FF"/>
                </a:solidFill>
                <a:latin typeface="华文新魏" panose="02010800040101010101" pitchFamily="2" charset="-122"/>
                <a:ea typeface="华文新魏" panose="02010800040101010101" pitchFamily="2" charset="-122"/>
              </a:rPr>
              <a:t>或</a:t>
            </a:r>
            <a:r>
              <a:rPr kumimoji="1" lang="en-US" altLang="zh-CN" sz="2400">
                <a:solidFill>
                  <a:srgbClr val="0000FF"/>
                </a:solidFill>
                <a:latin typeface="华文新魏" panose="02010800040101010101" pitchFamily="2" charset="-122"/>
                <a:ea typeface="华文新魏" panose="02010800040101010101" pitchFamily="2" charset="-122"/>
              </a:rPr>
              <a:t>0</a:t>
            </a:r>
            <a:r>
              <a:rPr kumimoji="1" lang="zh-CN" altLang="en-US" sz="2400">
                <a:solidFill>
                  <a:srgbClr val="0000FF"/>
                </a:solidFill>
                <a:latin typeface="华文新魏" panose="02010800040101010101" pitchFamily="2" charset="-122"/>
                <a:ea typeface="华文新魏" panose="02010800040101010101" pitchFamily="2" charset="-122"/>
              </a:rPr>
              <a:t>或</a:t>
            </a:r>
            <a:r>
              <a:rPr kumimoji="1" lang="en-US" altLang="zh-CN" sz="2400">
                <a:solidFill>
                  <a:srgbClr val="0000FF"/>
                </a:solidFill>
                <a:latin typeface="华文新魏" panose="02010800040101010101" pitchFamily="2" charset="-122"/>
                <a:ea typeface="华文新魏" panose="02010800040101010101" pitchFamily="2" charset="-122"/>
              </a:rPr>
              <a:t>x</a:t>
            </a:r>
            <a:r>
              <a:rPr kumimoji="1" lang="zh-CN" altLang="en-US" sz="2400">
                <a:solidFill>
                  <a:srgbClr val="0000FF"/>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282667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5" name="Rectangle 3"/>
          <p:cNvSpPr txBox="1">
            <a:spLocks noChangeArrowheads="1"/>
          </p:cNvSpPr>
          <p:nvPr/>
        </p:nvSpPr>
        <p:spPr bwMode="auto">
          <a:xfrm>
            <a:off x="217488" y="1317625"/>
            <a:ext cx="861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en-US" altLang="zh-CN" kern="0">
                <a:latin typeface="Times New Roman" panose="02020603050405020304" pitchFamily="18" charset="0"/>
              </a:rPr>
              <a:t>“</a:t>
            </a:r>
            <a:r>
              <a:rPr kumimoji="0" lang="en-US" altLang="zh-CN" kern="0">
                <a:latin typeface="宋体" panose="02010600030101010101" pitchFamily="2" charset="-122"/>
              </a:rPr>
              <a:t>&amp;&amp;</a:t>
            </a:r>
            <a:r>
              <a:rPr kumimoji="0" lang="en-US" altLang="zh-CN" kern="0">
                <a:latin typeface="Times New Roman" panose="02020603050405020304" pitchFamily="18" charset="0"/>
              </a:rPr>
              <a:t>”</a:t>
            </a:r>
            <a:r>
              <a:rPr kumimoji="0" lang="zh-CN" altLang="en-US" kern="0">
                <a:latin typeface="宋体" panose="02010600030101010101" pitchFamily="2" charset="-122"/>
              </a:rPr>
              <a:t>和</a:t>
            </a:r>
            <a:r>
              <a:rPr kumimoji="0" lang="zh-CN" altLang="en-US" kern="0">
                <a:latin typeface="Times New Roman" panose="02020603050405020304" pitchFamily="18" charset="0"/>
              </a:rPr>
              <a:t>“</a:t>
            </a:r>
            <a:r>
              <a:rPr kumimoji="0" lang="en-US" altLang="zh-CN" kern="0">
                <a:latin typeface="宋体" panose="02010600030101010101" pitchFamily="2" charset="-122"/>
              </a:rPr>
              <a:t>||</a:t>
            </a:r>
            <a:r>
              <a:rPr kumimoji="0" lang="en-US" altLang="zh-CN" kern="0">
                <a:latin typeface="Times New Roman" panose="02020603050405020304" pitchFamily="18" charset="0"/>
              </a:rPr>
              <a:t>”</a:t>
            </a:r>
            <a:r>
              <a:rPr kumimoji="0" lang="zh-CN" altLang="en-US" kern="0">
                <a:latin typeface="宋体" panose="02010600030101010101" pitchFamily="2" charset="-122"/>
              </a:rPr>
              <a:t>的优先级除高于条件运算符外，低于关系运算符、等式运算符等几乎所有运算符；</a:t>
            </a:r>
          </a:p>
          <a:p>
            <a:pPr algn="just">
              <a:lnSpc>
                <a:spcPct val="110000"/>
              </a:lnSpc>
              <a:spcBef>
                <a:spcPct val="0"/>
              </a:spcBef>
            </a:pPr>
            <a:r>
              <a:rPr kumimoji="0" lang="zh-CN" altLang="en-US" kern="0">
                <a:latin typeface="宋体" panose="02010600030101010101" pitchFamily="2" charset="-122"/>
              </a:rPr>
              <a:t>逻辑非</a:t>
            </a:r>
            <a:r>
              <a:rPr kumimoji="0" lang="zh-CN" altLang="en-US" kern="0">
                <a:latin typeface="Times New Roman" panose="02020603050405020304" pitchFamily="18" charset="0"/>
              </a:rPr>
              <a:t>“</a:t>
            </a:r>
            <a:r>
              <a:rPr kumimoji="0" lang="zh-CN" altLang="en-US" kern="0">
                <a:latin typeface="宋体" panose="02010600030101010101" pitchFamily="2" charset="-122"/>
              </a:rPr>
              <a:t>！</a:t>
            </a:r>
            <a:r>
              <a:rPr kumimoji="0" lang="zh-CN" altLang="en-US" kern="0">
                <a:latin typeface="Times New Roman" panose="02020603050405020304" pitchFamily="18" charset="0"/>
              </a:rPr>
              <a:t>”</a:t>
            </a:r>
            <a:r>
              <a:rPr kumimoji="0" lang="zh-CN" altLang="en-US" kern="0">
                <a:latin typeface="宋体" panose="02010600030101010101" pitchFamily="2" charset="-122"/>
              </a:rPr>
              <a:t>优先级最高。</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a:t>
            </a:r>
            <a:r>
              <a:rPr kumimoji="0" lang="zh-CN" altLang="en-US" kern="0">
                <a:solidFill>
                  <a:srgbClr val="FF0066"/>
                </a:solidFill>
                <a:latin typeface="方正姚体" panose="02010601030101010101" pitchFamily="2" charset="-122"/>
                <a:ea typeface="方正姚体" panose="02010601030101010101" pitchFamily="2" charset="-122"/>
              </a:rPr>
              <a:t>例</a:t>
            </a: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a&gt;b)&amp;&amp;(b&gt;c)    	</a:t>
            </a:r>
            <a:r>
              <a:rPr kumimoji="0" lang="zh-CN" altLang="en-US" kern="0">
                <a:latin typeface="方正姚体" panose="02010601030101010101" pitchFamily="2" charset="-122"/>
                <a:ea typeface="方正姚体" panose="02010601030101010101" pitchFamily="2" charset="-122"/>
              </a:rPr>
              <a:t>可简写为： </a:t>
            </a:r>
            <a:r>
              <a:rPr kumimoji="0" lang="en-US" altLang="zh-CN" kern="0">
                <a:latin typeface="方正姚体" panose="02010601030101010101" pitchFamily="2" charset="-122"/>
                <a:ea typeface="方正姚体" panose="02010601030101010101" pitchFamily="2" charset="-122"/>
              </a:rPr>
              <a:t>a&gt;b &amp;&amp; b&gt;c</a:t>
            </a:r>
          </a:p>
          <a:p>
            <a:pPr algn="just">
              <a:lnSpc>
                <a:spcPct val="110000"/>
              </a:lnSpc>
              <a:spcBef>
                <a:spcPct val="0"/>
              </a:spcBef>
              <a:buFont typeface="Wingdings" panose="05000000000000000000" pitchFamily="2" charset="2"/>
              <a:buNone/>
            </a:pP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=b)||(x= = y)	</a:t>
            </a:r>
            <a:r>
              <a:rPr kumimoji="0" lang="zh-CN" altLang="en-US" kern="0">
                <a:latin typeface="方正姚体" panose="02010601030101010101" pitchFamily="2" charset="-122"/>
                <a:ea typeface="方正姚体" panose="02010601030101010101" pitchFamily="2" charset="-122"/>
              </a:rPr>
              <a:t>可简写为： </a:t>
            </a:r>
            <a:r>
              <a:rPr kumimoji="0" lang="en-US" altLang="zh-CN" kern="0">
                <a:latin typeface="方正姚体" panose="02010601030101010101" pitchFamily="2" charset="-122"/>
                <a:ea typeface="方正姚体" panose="02010601030101010101" pitchFamily="2" charset="-122"/>
              </a:rPr>
              <a:t>a= =b||x= = y </a:t>
            </a:r>
          </a:p>
          <a:p>
            <a:pPr algn="just">
              <a:lnSpc>
                <a:spcPct val="110000"/>
              </a:lnSpc>
              <a:spcBef>
                <a:spcPct val="0"/>
              </a:spcBef>
              <a:buFont typeface="Wingdings" panose="05000000000000000000" pitchFamily="2" charset="2"/>
              <a:buNone/>
            </a:pP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!a)||(a&gt;b)		</a:t>
            </a:r>
            <a:r>
              <a:rPr kumimoji="0" lang="zh-CN" altLang="en-US" kern="0">
                <a:latin typeface="方正姚体" panose="02010601030101010101" pitchFamily="2" charset="-122"/>
                <a:ea typeface="方正姚体" panose="02010601030101010101" pitchFamily="2" charset="-122"/>
              </a:rPr>
              <a:t>可简写为： </a:t>
            </a:r>
            <a:r>
              <a:rPr kumimoji="0" lang="en-US" altLang="zh-CN" kern="0">
                <a:latin typeface="方正姚体" panose="02010601030101010101" pitchFamily="2" charset="-122"/>
                <a:ea typeface="方正姚体" panose="02010601030101010101" pitchFamily="2" charset="-122"/>
              </a:rPr>
              <a:t>!a||a&gt;b</a:t>
            </a:r>
          </a:p>
        </p:txBody>
      </p:sp>
      <p:sp>
        <p:nvSpPr>
          <p:cNvPr id="6" name="Rectangle 5"/>
          <p:cNvSpPr>
            <a:spLocks noChangeArrowheads="1"/>
          </p:cNvSpPr>
          <p:nvPr/>
        </p:nvSpPr>
        <p:spPr bwMode="auto">
          <a:xfrm>
            <a:off x="1241425" y="4264025"/>
            <a:ext cx="6477000" cy="904875"/>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为提高程序的可读性，明确表达各运算符之间的优先关系，建议使用</a:t>
            </a:r>
            <a:r>
              <a:rPr kumimoji="0" lang="zh-CN" altLang="en-US" sz="24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括号</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a:t>
            </a:r>
          </a:p>
        </p:txBody>
      </p:sp>
    </p:spTree>
    <p:extLst>
      <p:ext uri="{BB962C8B-B14F-4D97-AF65-F5344CB8AC3E}">
        <p14:creationId xmlns:p14="http://schemas.microsoft.com/office/powerpoint/2010/main" val="9290404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1" name="Rectangle 5"/>
          <p:cNvSpPr>
            <a:spLocks noChangeArrowheads="1"/>
          </p:cNvSpPr>
          <p:nvPr/>
        </p:nvSpPr>
        <p:spPr bwMode="auto">
          <a:xfrm>
            <a:off x="817563" y="5527675"/>
            <a:ext cx="7053262" cy="850900"/>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endPar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endParaRPr>
          </a:p>
        </p:txBody>
      </p:sp>
      <p:sp>
        <p:nvSpPr>
          <p:cNvPr id="12" name="Rectangle 1027"/>
          <p:cNvSpPr txBox="1">
            <a:spLocks noChangeArrowheads="1"/>
          </p:cNvSpPr>
          <p:nvPr/>
        </p:nvSpPr>
        <p:spPr bwMode="auto">
          <a:xfrm>
            <a:off x="354013" y="1119188"/>
            <a:ext cx="25479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4.3 </a:t>
            </a:r>
            <a:r>
              <a:rPr lang="zh-CN" altLang="en-US" sz="2800" kern="0">
                <a:solidFill>
                  <a:srgbClr val="FF0000"/>
                </a:solidFill>
                <a:latin typeface="宋体" panose="02010600030101010101" pitchFamily="2" charset="-122"/>
              </a:rPr>
              <a:t>位运算符</a:t>
            </a:r>
            <a:endParaRPr kumimoji="0" lang="zh-CN" altLang="en-US" sz="2800" kern="0">
              <a:latin typeface="宋体" panose="02010600030101010101" pitchFamily="2" charset="-122"/>
            </a:endParaRPr>
          </a:p>
        </p:txBody>
      </p:sp>
      <p:graphicFrame>
        <p:nvGraphicFramePr>
          <p:cNvPr id="13" name="Group 1028"/>
          <p:cNvGraphicFramePr>
            <a:graphicFrameLocks noGrp="1"/>
          </p:cNvGraphicFramePr>
          <p:nvPr/>
        </p:nvGraphicFramePr>
        <p:xfrm>
          <a:off x="3567113" y="1576388"/>
          <a:ext cx="3232150" cy="2179637"/>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10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位运算符</a:t>
                      </a:r>
                    </a:p>
                  </a:txBody>
                  <a:tcPr marL="30724" marR="30724" marT="15363" marB="153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3" marB="153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798624">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hlink"/>
                          </a:solidFill>
                          <a:effectLst/>
                          <a:latin typeface="Tahoma" pitchFamily="34" charset="0"/>
                          <a:ea typeface="宋体" pitchFamily="2" charset="-122"/>
                        </a:rPr>
                        <a:t>&amp;</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3" marB="153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按位取反</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按位异或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按位同或</a:t>
                      </a:r>
                    </a:p>
                  </a:txBody>
                  <a:tcPr marL="30724" marR="30724" marT="15363" marB="153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grpSp>
        <p:nvGrpSpPr>
          <p:cNvPr id="14" name="Group 1039"/>
          <p:cNvGrpSpPr>
            <a:grpSpLocks/>
          </p:cNvGrpSpPr>
          <p:nvPr/>
        </p:nvGrpSpPr>
        <p:grpSpPr bwMode="auto">
          <a:xfrm>
            <a:off x="1149350" y="2490788"/>
            <a:ext cx="2362200" cy="1143000"/>
            <a:chOff x="624" y="1680"/>
            <a:chExt cx="1488" cy="720"/>
          </a:xfrm>
        </p:grpSpPr>
        <p:sp>
          <p:nvSpPr>
            <p:cNvPr id="15" name="AutoShape 1040"/>
            <p:cNvSpPr>
              <a:spLocks noChangeArrowheads="1"/>
            </p:cNvSpPr>
            <p:nvPr/>
          </p:nvSpPr>
          <p:spPr bwMode="auto">
            <a:xfrm>
              <a:off x="624" y="1872"/>
              <a:ext cx="1008" cy="288"/>
            </a:xfrm>
            <a:prstGeom prst="wedgeRoundRectCallout">
              <a:avLst>
                <a:gd name="adj1" fmla="val 74505"/>
                <a:gd name="adj2" fmla="val 11806"/>
                <a:gd name="adj3" fmla="val 16667"/>
              </a:avLst>
            </a:prstGeom>
            <a:solidFill>
              <a:srgbClr val="00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双</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6" name="AutoShape 1041"/>
            <p:cNvSpPr>
              <a:spLocks/>
            </p:cNvSpPr>
            <p:nvPr/>
          </p:nvSpPr>
          <p:spPr bwMode="auto">
            <a:xfrm>
              <a:off x="1968" y="1680"/>
              <a:ext cx="144" cy="720"/>
            </a:xfrm>
            <a:prstGeom prst="leftBrace">
              <a:avLst>
                <a:gd name="adj1" fmla="val 41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17" name="AutoShape 1042"/>
          <p:cNvSpPr>
            <a:spLocks noChangeArrowheads="1"/>
          </p:cNvSpPr>
          <p:nvPr/>
        </p:nvSpPr>
        <p:spPr bwMode="auto">
          <a:xfrm>
            <a:off x="1628775" y="1858963"/>
            <a:ext cx="1600200" cy="457200"/>
          </a:xfrm>
          <a:prstGeom prst="wedgeRoundRectCallout">
            <a:avLst>
              <a:gd name="adj1" fmla="val 72718"/>
              <a:gd name="adj2" fmla="val 24653"/>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单</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8" name="Rectangle 1043"/>
          <p:cNvSpPr>
            <a:spLocks noChangeArrowheads="1"/>
          </p:cNvSpPr>
          <p:nvPr/>
        </p:nvSpPr>
        <p:spPr bwMode="auto">
          <a:xfrm>
            <a:off x="477838" y="3911600"/>
            <a:ext cx="82200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华文新魏" panose="02010800040101010101" pitchFamily="2" charset="-122"/>
                <a:ea typeface="华文新魏" panose="02010800040101010101" pitchFamily="2" charset="-122"/>
              </a:rPr>
              <a:t>位运算其结果与操作数位数相同。位运算符中的双目运算符要求对两个操作数的相应位</a:t>
            </a:r>
            <a:r>
              <a:rPr lang="zh-CN" altLang="en-US" sz="2400">
                <a:solidFill>
                  <a:srgbClr val="0000FF"/>
                </a:solidFill>
                <a:latin typeface="华文新魏" panose="02010800040101010101" pitchFamily="2" charset="-122"/>
                <a:ea typeface="华文新魏" panose="02010800040101010101" pitchFamily="2" charset="-122"/>
              </a:rPr>
              <a:t>逐位</a:t>
            </a:r>
            <a:r>
              <a:rPr lang="zh-CN" altLang="en-US" sz="2400">
                <a:solidFill>
                  <a:srgbClr val="000000"/>
                </a:solidFill>
                <a:latin typeface="华文新魏" panose="02010800040101010101" pitchFamily="2" charset="-122"/>
                <a:ea typeface="华文新魏" panose="02010800040101010101" pitchFamily="2" charset="-122"/>
              </a:rPr>
              <a:t>进行运算。</a:t>
            </a:r>
          </a:p>
          <a:p>
            <a:pPr algn="just">
              <a:lnSpc>
                <a:spcPct val="110000"/>
              </a:lnSpc>
              <a:buClr>
                <a:srgbClr val="3333FF"/>
              </a:buClr>
              <a:buFont typeface="Wingdings" panose="05000000000000000000" pitchFamily="2" charset="2"/>
              <a:buChar char="§"/>
            </a:pPr>
            <a:r>
              <a:rPr lang="zh-CN" altLang="en-US" sz="2400">
                <a:solidFill>
                  <a:srgbClr val="000000"/>
                </a:solidFill>
                <a:latin typeface="华文新魏" panose="02010800040101010101" pitchFamily="2" charset="-122"/>
                <a:ea typeface="华文新魏" panose="02010800040101010101" pitchFamily="2" charset="-122"/>
              </a:rPr>
              <a:t>两个不同长度的操作数进行位运算时，将自动按</a:t>
            </a:r>
            <a:r>
              <a:rPr lang="zh-CN" altLang="en-US" sz="2400">
                <a:solidFill>
                  <a:srgbClr val="0000FF"/>
                </a:solidFill>
                <a:latin typeface="华文新魏" panose="02010800040101010101" pitchFamily="2" charset="-122"/>
                <a:ea typeface="华文新魏" panose="02010800040101010101" pitchFamily="2" charset="-122"/>
              </a:rPr>
              <a:t>右端对齐</a:t>
            </a:r>
            <a:r>
              <a:rPr lang="zh-CN" altLang="en-US" sz="2400">
                <a:solidFill>
                  <a:srgbClr val="000000"/>
                </a:solidFill>
                <a:latin typeface="华文新魏" panose="02010800040101010101" pitchFamily="2" charset="-122"/>
                <a:ea typeface="华文新魏" panose="02010800040101010101" pitchFamily="2" charset="-122"/>
              </a:rPr>
              <a:t>，位数少的操作数会在高位用</a:t>
            </a:r>
            <a:r>
              <a:rPr lang="en-US" altLang="zh-CN" sz="2400">
                <a:solidFill>
                  <a:srgbClr val="000000"/>
                </a:solidFill>
                <a:latin typeface="华文新魏" panose="02010800040101010101" pitchFamily="2" charset="-122"/>
                <a:ea typeface="华文新魏" panose="02010800040101010101" pitchFamily="2" charset="-122"/>
              </a:rPr>
              <a:t>0</a:t>
            </a:r>
            <a:r>
              <a:rPr lang="zh-CN" altLang="en-US" sz="2400">
                <a:solidFill>
                  <a:srgbClr val="000000"/>
                </a:solidFill>
                <a:latin typeface="华文新魏" panose="02010800040101010101" pitchFamily="2" charset="-122"/>
                <a:ea typeface="华文新魏" panose="02010800040101010101" pitchFamily="2" charset="-122"/>
              </a:rPr>
              <a:t>补齐。</a:t>
            </a:r>
          </a:p>
          <a:p>
            <a:pPr algn="just">
              <a:lnSpc>
                <a:spcPct val="110000"/>
              </a:lnSpc>
              <a:buClr>
                <a:srgbClr val="3333FF"/>
              </a:buClr>
              <a:buFont typeface="Wingdings" panose="05000000000000000000" pitchFamily="2" charset="2"/>
              <a:buNone/>
            </a:pPr>
            <a:r>
              <a:rPr lang="zh-CN" altLang="en-US" sz="2200">
                <a:solidFill>
                  <a:srgbClr val="000000"/>
                </a:solidFill>
                <a:latin typeface="方正姚体" panose="02010601030101010101" pitchFamily="2" charset="-122"/>
                <a:ea typeface="方正姚体" panose="02010601030101010101" pitchFamily="2" charset="-122"/>
              </a:rPr>
              <a:t>     </a:t>
            </a: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FF0066"/>
                </a:solidFill>
                <a:latin typeface="方正姚体" panose="02010601030101010101" pitchFamily="2" charset="-122"/>
                <a:ea typeface="方正姚体" panose="02010601030101010101" pitchFamily="2" charset="-122"/>
              </a:rPr>
              <a:t>例</a:t>
            </a:r>
            <a:r>
              <a:rPr lang="en-US" altLang="zh-CN" sz="2200">
                <a:solidFill>
                  <a:srgbClr val="000000"/>
                </a:solidFill>
                <a:latin typeface="方正姚体" panose="02010601030101010101" pitchFamily="2" charset="-122"/>
                <a:ea typeface="方正姚体" panose="02010601030101010101" pitchFamily="2" charset="-122"/>
              </a:rPr>
              <a:t>] </a:t>
            </a:r>
            <a:r>
              <a:rPr lang="zh-CN" altLang="en-US" sz="2200">
                <a:solidFill>
                  <a:srgbClr val="000000"/>
                </a:solidFill>
                <a:latin typeface="方正姚体" panose="02010601030101010101" pitchFamily="2" charset="-122"/>
                <a:ea typeface="方正姚体" panose="02010601030101010101" pitchFamily="2" charset="-122"/>
              </a:rPr>
              <a:t>若</a:t>
            </a:r>
            <a:r>
              <a:rPr lang="en-US" altLang="zh-CN" sz="2200">
                <a:solidFill>
                  <a:srgbClr val="000000"/>
                </a:solidFill>
                <a:latin typeface="方正姚体" panose="02010601030101010101" pitchFamily="2" charset="-122"/>
                <a:ea typeface="方正姚体" panose="02010601030101010101" pitchFamily="2" charset="-122"/>
              </a:rPr>
              <a:t>A = 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b11001</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 = 3</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b101</a:t>
            </a:r>
            <a:r>
              <a:rPr lang="zh-CN" altLang="en-US" sz="2200">
                <a:solidFill>
                  <a:srgbClr val="000000"/>
                </a:solidFill>
                <a:latin typeface="方正姚体" panose="02010601030101010101" pitchFamily="2" charset="-122"/>
                <a:ea typeface="方正姚体" panose="02010601030101010101" pitchFamily="2" charset="-122"/>
              </a:rPr>
              <a:t>，</a:t>
            </a:r>
          </a:p>
          <a:p>
            <a:pPr algn="just">
              <a:lnSpc>
                <a:spcPct val="110000"/>
              </a:lnSpc>
              <a:buClr>
                <a:srgbClr val="3333FF"/>
              </a:buClr>
              <a:buFont typeface="Wingdings" panose="05000000000000000000" pitchFamily="2" charset="2"/>
              <a:buNone/>
            </a:pPr>
            <a:r>
              <a:rPr lang="zh-CN" altLang="en-US" sz="2200">
                <a:solidFill>
                  <a:srgbClr val="000000"/>
                </a:solidFill>
                <a:latin typeface="方正姚体" panose="02010601030101010101" pitchFamily="2" charset="-122"/>
                <a:ea typeface="方正姚体" panose="02010601030101010101" pitchFamily="2" charset="-122"/>
              </a:rPr>
              <a:t>            则</a:t>
            </a:r>
            <a:r>
              <a:rPr lang="en-US" altLang="zh-CN" sz="2200">
                <a:solidFill>
                  <a:srgbClr val="000000"/>
                </a:solidFill>
                <a:latin typeface="方正姚体" panose="02010601030101010101" pitchFamily="2" charset="-122"/>
                <a:ea typeface="方正姚体" panose="02010601030101010101" pitchFamily="2" charset="-122"/>
              </a:rPr>
              <a:t>A &amp; B = </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b11001</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&amp;</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a:t>
            </a:r>
            <a:r>
              <a:rPr lang="en-US" altLang="zh-CN" sz="2200">
                <a:solidFill>
                  <a:srgbClr val="0000FF"/>
                </a:solidFill>
                <a:latin typeface="方正姚体" panose="02010601030101010101" pitchFamily="2" charset="-122"/>
                <a:ea typeface="方正姚体" panose="02010601030101010101" pitchFamily="2" charset="-122"/>
              </a:rPr>
              <a:t>00</a:t>
            </a:r>
            <a:r>
              <a:rPr lang="en-US" altLang="zh-CN" sz="2200">
                <a:solidFill>
                  <a:srgbClr val="000000"/>
                </a:solidFill>
                <a:latin typeface="方正姚体" panose="02010601030101010101" pitchFamily="2" charset="-122"/>
                <a:ea typeface="方正姚体" panose="02010601030101010101" pitchFamily="2" charset="-122"/>
              </a:rPr>
              <a:t>101</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 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b00001</a:t>
            </a:r>
            <a:r>
              <a:rPr lang="en-US" altLang="zh-CN" sz="2400">
                <a:solidFill>
                  <a:srgbClr val="000000"/>
                </a:solidFill>
                <a:latin typeface="方正姚体" panose="02010601030101010101" pitchFamily="2" charset="-122"/>
                <a:ea typeface="方正姚体" panose="02010601030101010101" pitchFamily="2" charset="-122"/>
              </a:rPr>
              <a:t> </a:t>
            </a:r>
          </a:p>
        </p:txBody>
      </p:sp>
    </p:spTree>
    <p:extLst>
      <p:ext uri="{BB962C8B-B14F-4D97-AF65-F5344CB8AC3E}">
        <p14:creationId xmlns:p14="http://schemas.microsoft.com/office/powerpoint/2010/main" val="25836639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wipe(left)">
                                      <p:cBhvr>
                                        <p:cTn id="29" dur="500"/>
                                        <p:tgtEl>
                                          <p:spTgt spid="1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xEl>
                                              <p:pRg st="1" end="1"/>
                                            </p:txEl>
                                          </p:spTgt>
                                        </p:tgtEl>
                                        <p:attrNameLst>
                                          <p:attrName>style.visibility</p:attrName>
                                        </p:attrNameLst>
                                      </p:cBhvr>
                                      <p:to>
                                        <p:strVal val="visible"/>
                                      </p:to>
                                    </p:set>
                                    <p:animEffect transition="in" filter="wipe(left)">
                                      <p:cBhvr>
                                        <p:cTn id="34" dur="500"/>
                                        <p:tgtEl>
                                          <p:spTgt spid="1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
                                            <p:txEl>
                                              <p:pRg st="2" end="2"/>
                                            </p:txEl>
                                          </p:spTgt>
                                        </p:tgtEl>
                                        <p:attrNameLst>
                                          <p:attrName>style.visibility</p:attrName>
                                        </p:attrNameLst>
                                      </p:cBhvr>
                                      <p:to>
                                        <p:strVal val="visible"/>
                                      </p:to>
                                    </p:set>
                                    <p:animEffect transition="in" filter="wipe(left)">
                                      <p:cBhvr>
                                        <p:cTn id="45" dur="500"/>
                                        <p:tgtEl>
                                          <p:spTgt spid="1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
                                            <p:txEl>
                                              <p:pRg st="3" end="3"/>
                                            </p:txEl>
                                          </p:spTgt>
                                        </p:tgtEl>
                                        <p:attrNameLst>
                                          <p:attrName>style.visibility</p:attrName>
                                        </p:attrNameLst>
                                      </p:cBhvr>
                                      <p:to>
                                        <p:strVal val="visible"/>
                                      </p:to>
                                    </p:set>
                                    <p:animEffect transition="in" filter="wipe(left)">
                                      <p:cBhvr>
                                        <p:cTn id="50"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utoUpdateAnimBg="0"/>
      <p:bldP spid="17" grpId="0" animBg="1" autoUpdateAnimBg="0"/>
      <p:bldP spid="1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5" name="灯片编号占位符 5"/>
          <p:cNvSpPr txBox="1">
            <a:spLocks/>
          </p:cNvSpPr>
          <p:nvPr/>
        </p:nvSpPr>
        <p:spPr bwMode="auto">
          <a:xfrm>
            <a:off x="7010400" y="61722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E8EAC0-9BA2-46F8-9876-D9F60FEED564}" type="slidenum">
              <a:rPr kumimoji="0" lang="en-US" altLang="zh-CN" sz="1600" b="1" i="0" u="none" strike="noStrike" kern="1200" cap="none" spc="0" normalizeH="0" baseline="0" noProof="0" smtClean="0">
                <a:ln>
                  <a:noFill/>
                </a:ln>
                <a:solidFill>
                  <a:srgbClr val="FF0066"/>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600" b="1"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endParaRPr>
          </a:p>
        </p:txBody>
      </p:sp>
      <p:sp>
        <p:nvSpPr>
          <p:cNvPr id="16" name="Rectangle 3"/>
          <p:cNvSpPr txBox="1">
            <a:spLocks noChangeArrowheads="1"/>
          </p:cNvSpPr>
          <p:nvPr/>
        </p:nvSpPr>
        <p:spPr bwMode="auto">
          <a:xfrm>
            <a:off x="155575" y="1220788"/>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en-US" altLang="zh-CN" kern="0">
                <a:solidFill>
                  <a:srgbClr val="FF0000"/>
                </a:solidFill>
                <a:latin typeface="宋体" panose="02010600030101010101" pitchFamily="2" charset="-122"/>
              </a:rPr>
              <a:t>&amp;&amp;</a:t>
            </a:r>
            <a:r>
              <a:rPr kumimoji="0" lang="zh-CN" altLang="en-US" kern="0">
                <a:latin typeface="宋体" panose="02010600030101010101" pitchFamily="2" charset="-122"/>
              </a:rPr>
              <a:t>运算符和 </a:t>
            </a:r>
            <a:r>
              <a:rPr kumimoji="0" lang="en-US" altLang="zh-CN" kern="0">
                <a:solidFill>
                  <a:srgbClr val="FF0000"/>
                </a:solidFill>
                <a:latin typeface="宋体" panose="02010600030101010101" pitchFamily="2" charset="-122"/>
              </a:rPr>
              <a:t>&amp;</a:t>
            </a:r>
            <a:r>
              <a:rPr kumimoji="0" lang="zh-CN" altLang="en-US" kern="0">
                <a:latin typeface="宋体" panose="02010600030101010101" pitchFamily="2" charset="-122"/>
              </a:rPr>
              <a:t>（按位与）的区别</a:t>
            </a:r>
          </a:p>
        </p:txBody>
      </p:sp>
      <p:pic>
        <p:nvPicPr>
          <p:cNvPr id="17" name="Picture 4" descr="E:\AMJ\Bmp\EDA\logic_demo_v.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82775"/>
            <a:ext cx="7086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E:\AMJ\Bmp\EDA\logic_demo_scf.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321175"/>
            <a:ext cx="8382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6"/>
          <p:cNvSpPr>
            <a:spLocks noChangeArrowheads="1"/>
          </p:cNvSpPr>
          <p:nvPr/>
        </p:nvSpPr>
        <p:spPr bwMode="auto">
          <a:xfrm>
            <a:off x="4267200" y="3101975"/>
            <a:ext cx="4038600" cy="381000"/>
          </a:xfrm>
          <a:prstGeom prst="wedgeRectCallout">
            <a:avLst>
              <a:gd name="adj1" fmla="val -60181"/>
              <a:gd name="adj2" fmla="val -93333"/>
            </a:avLst>
          </a:prstGeom>
          <a:solidFill>
            <a:srgbClr val="FFCC99"/>
          </a:solidFill>
          <a:ln w="9525">
            <a:solidFill>
              <a:srgbClr val="00FFFF"/>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en-US" altLang="zh-CN" sz="2200">
                <a:solidFill>
                  <a:srgbClr val="000000"/>
                </a:solidFill>
                <a:latin typeface="宋体" panose="02010600030101010101" pitchFamily="2" charset="-122"/>
              </a:rPr>
              <a:t>&amp;&amp;</a:t>
            </a:r>
            <a:r>
              <a:rPr lang="zh-CN" altLang="en-US" sz="2200">
                <a:solidFill>
                  <a:srgbClr val="000000"/>
                </a:solidFill>
                <a:latin typeface="宋体" panose="02010600030101010101" pitchFamily="2" charset="-122"/>
              </a:rPr>
              <a:t>运算的结果为</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位的逻辑值</a:t>
            </a:r>
          </a:p>
        </p:txBody>
      </p:sp>
      <p:sp>
        <p:nvSpPr>
          <p:cNvPr id="20" name="AutoShape 7" descr="80%"/>
          <p:cNvSpPr>
            <a:spLocks noChangeArrowheads="1"/>
          </p:cNvSpPr>
          <p:nvPr/>
        </p:nvSpPr>
        <p:spPr bwMode="auto">
          <a:xfrm rot="21466763">
            <a:off x="5355995" y="915426"/>
            <a:ext cx="3834073" cy="612555"/>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lang="zh-CN" altLang="en-US" sz="2800" dirty="0">
                <a:solidFill>
                  <a:srgbClr val="0000FF"/>
                </a:solidFill>
                <a:latin typeface="华文行楷" panose="02010800040101010101" pitchFamily="2" charset="-122"/>
                <a:ea typeface="华文行楷" panose="02010800040101010101" pitchFamily="2" charset="-122"/>
              </a:rPr>
              <a:t>注意</a:t>
            </a:r>
            <a:r>
              <a:rPr lang="en-US" altLang="zh-CN" sz="2800" dirty="0">
                <a:solidFill>
                  <a:srgbClr val="FF0000"/>
                </a:solidFill>
                <a:latin typeface="华文行楷" panose="02010800040101010101" pitchFamily="2" charset="-122"/>
                <a:ea typeface="华文行楷" panose="02010800040101010101" pitchFamily="2" charset="-122"/>
              </a:rPr>
              <a:t>&amp;&amp;</a:t>
            </a:r>
            <a:r>
              <a:rPr lang="zh-CN" altLang="en-US" sz="2800" dirty="0">
                <a:solidFill>
                  <a:srgbClr val="0000FF"/>
                </a:solidFill>
                <a:latin typeface="华文行楷" panose="02010800040101010101" pitchFamily="2" charset="-122"/>
                <a:ea typeface="华文行楷" panose="02010800040101010101" pitchFamily="2" charset="-122"/>
              </a:rPr>
              <a:t>和</a:t>
            </a:r>
            <a:r>
              <a:rPr lang="en-US" altLang="zh-CN" sz="2800" dirty="0">
                <a:solidFill>
                  <a:srgbClr val="FF0000"/>
                </a:solidFill>
                <a:latin typeface="华文行楷" panose="02010800040101010101" pitchFamily="2" charset="-122"/>
                <a:ea typeface="华文行楷" panose="02010800040101010101" pitchFamily="2" charset="-122"/>
              </a:rPr>
              <a:t>&amp;</a:t>
            </a:r>
            <a:r>
              <a:rPr lang="zh-CN" altLang="en-US" sz="2800" dirty="0">
                <a:solidFill>
                  <a:srgbClr val="0000FF"/>
                </a:solidFill>
                <a:latin typeface="华文行楷" panose="02010800040101010101" pitchFamily="2" charset="-122"/>
                <a:ea typeface="华文行楷" panose="02010800040101010101" pitchFamily="2" charset="-122"/>
              </a:rPr>
              <a:t>的区别！</a:t>
            </a:r>
          </a:p>
        </p:txBody>
      </p:sp>
      <p:sp>
        <p:nvSpPr>
          <p:cNvPr id="21" name="AutoShape 8"/>
          <p:cNvSpPr>
            <a:spLocks noChangeArrowheads="1"/>
          </p:cNvSpPr>
          <p:nvPr/>
        </p:nvSpPr>
        <p:spPr bwMode="auto">
          <a:xfrm>
            <a:off x="5614988" y="4249738"/>
            <a:ext cx="1573212" cy="346075"/>
          </a:xfrm>
          <a:prstGeom prst="wedgeRoundRectCallout">
            <a:avLst>
              <a:gd name="adj1" fmla="val 50606"/>
              <a:gd name="adj2" fmla="val 124310"/>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被认为是</a:t>
            </a:r>
            <a:r>
              <a:rPr kumimoji="0" lang="zh-CN" altLang="en-US" sz="1600" b="1" i="0" u="none" strike="noStrike" kern="0" cap="none" spc="0" normalizeH="0" baseline="0" noProof="0">
                <a:ln>
                  <a:noFill/>
                </a:ln>
                <a:solidFill>
                  <a:srgbClr val="FF33CC"/>
                </a:solidFill>
                <a:effectLst/>
                <a:uLnTx/>
                <a:uFillTx/>
                <a:latin typeface="方正姚体" panose="02010601030101010101" pitchFamily="2" charset="-122"/>
                <a:ea typeface="方正姚体" panose="02010601030101010101" pitchFamily="2" charset="-122"/>
              </a:rPr>
              <a:t> </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a:t>
            </a:r>
            <a:r>
              <a:rPr kumimoji="0"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rPr>
              <a:t>1</a:t>
            </a:r>
            <a:endParaRPr kumimoji="1"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22" name="AutoShape 9"/>
          <p:cNvSpPr>
            <a:spLocks noChangeArrowheads="1"/>
          </p:cNvSpPr>
          <p:nvPr/>
        </p:nvSpPr>
        <p:spPr bwMode="auto">
          <a:xfrm>
            <a:off x="7519988" y="3932238"/>
            <a:ext cx="1573212" cy="346075"/>
          </a:xfrm>
          <a:prstGeom prst="wedgeRoundRectCallout">
            <a:avLst>
              <a:gd name="adj1" fmla="val -34157"/>
              <a:gd name="adj2" fmla="val 214681"/>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被认为是</a:t>
            </a:r>
            <a:r>
              <a:rPr kumimoji="0" lang="zh-CN" altLang="en-US" sz="1600" b="1" i="0" u="none" strike="noStrike" kern="0" cap="none" spc="0" normalizeH="0" baseline="0" noProof="0">
                <a:ln>
                  <a:noFill/>
                </a:ln>
                <a:solidFill>
                  <a:srgbClr val="FF33CC"/>
                </a:solidFill>
                <a:effectLst/>
                <a:uLnTx/>
                <a:uFillTx/>
                <a:latin typeface="方正姚体" panose="02010601030101010101" pitchFamily="2" charset="-122"/>
                <a:ea typeface="方正姚体" panose="02010601030101010101" pitchFamily="2" charset="-122"/>
              </a:rPr>
              <a:t> </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a:t>
            </a:r>
            <a:r>
              <a:rPr kumimoji="0"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rPr>
              <a:t>x</a:t>
            </a:r>
          </a:p>
        </p:txBody>
      </p:sp>
      <p:sp>
        <p:nvSpPr>
          <p:cNvPr id="23" name="Oval 10"/>
          <p:cNvSpPr>
            <a:spLocks noChangeArrowheads="1"/>
          </p:cNvSpPr>
          <p:nvPr/>
        </p:nvSpPr>
        <p:spPr bwMode="auto">
          <a:xfrm>
            <a:off x="6911975" y="4786313"/>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4" name="Oval 11"/>
          <p:cNvSpPr>
            <a:spLocks noChangeArrowheads="1"/>
          </p:cNvSpPr>
          <p:nvPr/>
        </p:nvSpPr>
        <p:spPr bwMode="auto">
          <a:xfrm>
            <a:off x="7546975" y="4795838"/>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5" name="AutoShape 12"/>
          <p:cNvSpPr>
            <a:spLocks noChangeArrowheads="1"/>
          </p:cNvSpPr>
          <p:nvPr/>
        </p:nvSpPr>
        <p:spPr bwMode="auto">
          <a:xfrm>
            <a:off x="5842000" y="6278563"/>
            <a:ext cx="1993900" cy="304800"/>
          </a:xfrm>
          <a:prstGeom prst="wedgeRoundRectCallout">
            <a:avLst>
              <a:gd name="adj1" fmla="val 40046"/>
              <a:gd name="adj2" fmla="val -219792"/>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逻辑与结果为</a:t>
            </a:r>
            <a:r>
              <a:rPr kumimoji="0" lang="zh-CN" altLang="en-US" sz="1600" b="1" i="0" u="none" strike="noStrike" kern="0" cap="none" spc="0" normalizeH="0" baseline="0" noProof="0">
                <a:ln>
                  <a:noFill/>
                </a:ln>
                <a:solidFill>
                  <a:srgbClr val="FF33CC"/>
                </a:solidFill>
                <a:effectLst/>
                <a:uLnTx/>
                <a:uFillTx/>
                <a:latin typeface="方正姚体" panose="02010601030101010101" pitchFamily="2" charset="-122"/>
                <a:ea typeface="方正姚体" panose="02010601030101010101" pitchFamily="2" charset="-122"/>
              </a:rPr>
              <a:t> </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a:t>
            </a:r>
            <a:r>
              <a:rPr kumimoji="0"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rPr>
              <a:t>x</a:t>
            </a:r>
          </a:p>
        </p:txBody>
      </p:sp>
      <p:sp>
        <p:nvSpPr>
          <p:cNvPr id="26" name="Oval 13"/>
          <p:cNvSpPr>
            <a:spLocks noChangeArrowheads="1"/>
          </p:cNvSpPr>
          <p:nvPr/>
        </p:nvSpPr>
        <p:spPr bwMode="auto">
          <a:xfrm>
            <a:off x="7470775" y="5454650"/>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1786313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dissolv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9" grpId="0" animBg="1" autoUpdateAnimBg="0"/>
      <p:bldP spid="20" grpId="0" animBg="1" autoUpdateAnimBg="0"/>
      <p:bldP spid="21" grpId="0" animBg="1" autoUpdateAnimBg="0"/>
      <p:bldP spid="22" grpId="0" animBg="1" autoUpdateAnimBg="0"/>
      <p:bldP spid="23" grpId="0" animBg="1"/>
      <p:bldP spid="24" grpId="0" animBg="1"/>
      <p:bldP spid="25" grpId="0" animBg="1" autoUpdateAnimBg="0"/>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300038" y="1123950"/>
            <a:ext cx="30273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4.4 </a:t>
            </a:r>
            <a:r>
              <a:rPr lang="zh-CN" altLang="en-US" sz="2800" kern="0">
                <a:solidFill>
                  <a:srgbClr val="FF0000"/>
                </a:solidFill>
                <a:latin typeface="宋体" panose="02010600030101010101" pitchFamily="2" charset="-122"/>
              </a:rPr>
              <a:t>关系运算符</a:t>
            </a:r>
            <a:endParaRPr kumimoji="0" lang="zh-CN" altLang="en-US" sz="2800" kern="0">
              <a:latin typeface="宋体" panose="02010600030101010101" pitchFamily="2" charset="-122"/>
            </a:endParaRPr>
          </a:p>
        </p:txBody>
      </p:sp>
      <p:graphicFrame>
        <p:nvGraphicFramePr>
          <p:cNvPr id="10" name="Group 4"/>
          <p:cNvGraphicFramePr>
            <a:graphicFrameLocks noGrp="1"/>
          </p:cNvGraphicFramePr>
          <p:nvPr/>
        </p:nvGraphicFramePr>
        <p:xfrm>
          <a:off x="3876675" y="1100138"/>
          <a:ext cx="3232150" cy="1813804"/>
        </p:xfrm>
        <a:graphic>
          <a:graphicData uri="http://schemas.openxmlformats.org/drawingml/2006/table">
            <a:tbl>
              <a:tblPr/>
              <a:tblGrid>
                <a:gridCol w="1479550">
                  <a:extLst>
                    <a:ext uri="{9D8B030D-6E8A-4147-A177-3AD203B41FA5}">
                      <a16:colId xmlns:a16="http://schemas.microsoft.com/office/drawing/2014/main" val="3694416558"/>
                    </a:ext>
                  </a:extLst>
                </a:gridCol>
                <a:gridCol w="1752600">
                  <a:extLst>
                    <a:ext uri="{9D8B030D-6E8A-4147-A177-3AD203B41FA5}">
                      <a16:colId xmlns:a16="http://schemas.microsoft.com/office/drawing/2014/main" val="2371986569"/>
                    </a:ext>
                  </a:extLst>
                </a:gridCol>
              </a:tblGrid>
              <a:tr h="381000">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关系运算符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2388766051"/>
                  </a:ext>
                </a:extLst>
              </a:tr>
              <a:tr h="1158875">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&lt;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&lt;=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&gt;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&gt;= </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小于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小于或等于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大于或等于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extLst>
                  <a:ext uri="{0D108BD9-81ED-4DB2-BD59-A6C34878D82A}">
                    <a16:rowId xmlns:a16="http://schemas.microsoft.com/office/drawing/2014/main" val="3726521611"/>
                  </a:ext>
                </a:extLst>
              </a:tr>
            </a:tbl>
          </a:graphicData>
        </a:graphic>
      </p:graphicFrame>
      <p:sp>
        <p:nvSpPr>
          <p:cNvPr id="11" name="AutoShape 15"/>
          <p:cNvSpPr>
            <a:spLocks noChangeArrowheads="1"/>
          </p:cNvSpPr>
          <p:nvPr/>
        </p:nvSpPr>
        <p:spPr bwMode="auto">
          <a:xfrm>
            <a:off x="1330325" y="1898650"/>
            <a:ext cx="1600200" cy="457200"/>
          </a:xfrm>
          <a:prstGeom prst="wedgeRoundRectCallout">
            <a:avLst>
              <a:gd name="adj1" fmla="val -53769"/>
              <a:gd name="adj2" fmla="val -108333"/>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双目</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运算符</a:t>
            </a:r>
            <a:endPar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2" name="AutoShape 16"/>
          <p:cNvSpPr>
            <a:spLocks noChangeArrowheads="1"/>
          </p:cNvSpPr>
          <p:nvPr/>
        </p:nvSpPr>
        <p:spPr bwMode="auto">
          <a:xfrm>
            <a:off x="261938" y="5834063"/>
            <a:ext cx="1905000" cy="381000"/>
          </a:xfrm>
          <a:prstGeom prst="wedgeRoundRectCallout">
            <a:avLst>
              <a:gd name="adj1" fmla="val 50583"/>
              <a:gd name="adj2" fmla="val -103750"/>
              <a:gd name="adj3" fmla="val 16667"/>
            </a:avLst>
          </a:prstGeom>
          <a:solidFill>
            <a:srgbClr val="E7BB01">
              <a:lumMod val="60000"/>
              <a:lumOff val="40000"/>
            </a:srgbClr>
          </a:solidFill>
          <a:ln w="9525">
            <a:noFill/>
            <a:miter lim="800000"/>
            <a:headEnd/>
            <a:tailEnd/>
          </a:ln>
          <a:effectLst>
            <a:prstShdw prst="shdw17" dist="17961" dir="2700000">
              <a:srgbClr val="997A7A"/>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方正姚体" pitchFamily="2" charset="-122"/>
              </a:rPr>
              <a:t>括号内先运算！</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a typeface="方正姚体" pitchFamily="2" charset="-122"/>
            </a:endParaRPr>
          </a:p>
        </p:txBody>
      </p:sp>
      <p:sp>
        <p:nvSpPr>
          <p:cNvPr id="13" name="AutoShape 17"/>
          <p:cNvSpPr>
            <a:spLocks noChangeArrowheads="1"/>
          </p:cNvSpPr>
          <p:nvPr/>
        </p:nvSpPr>
        <p:spPr bwMode="auto">
          <a:xfrm>
            <a:off x="4843463" y="5834063"/>
            <a:ext cx="2133600" cy="381000"/>
          </a:xfrm>
          <a:prstGeom prst="wedgeRoundRectCallout">
            <a:avLst>
              <a:gd name="adj1" fmla="val -41667"/>
              <a:gd name="adj2" fmla="val -113333"/>
              <a:gd name="adj3" fmla="val 16667"/>
            </a:avLst>
          </a:prstGeom>
          <a:solidFill>
            <a:srgbClr val="E7BB01">
              <a:lumMod val="60000"/>
              <a:lumOff val="40000"/>
            </a:srgbClr>
          </a:solidFill>
          <a:ln w="9525">
            <a:noFill/>
            <a:miter lim="800000"/>
            <a:headEnd/>
            <a:tailEnd/>
          </a:ln>
          <a:effectLst>
            <a:prstShdw prst="shdw17" dist="17961" dir="2700000">
              <a:srgbClr val="997A7A"/>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方正姚体" pitchFamily="2" charset="-122"/>
              </a:rPr>
              <a:t>算术运算先运算！</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a typeface="方正姚体" pitchFamily="2" charset="-122"/>
            </a:endParaRPr>
          </a:p>
        </p:txBody>
      </p:sp>
      <p:sp>
        <p:nvSpPr>
          <p:cNvPr id="14" name="Rectangle 18"/>
          <p:cNvSpPr>
            <a:spLocks noChangeArrowheads="1"/>
          </p:cNvSpPr>
          <p:nvPr/>
        </p:nvSpPr>
        <p:spPr bwMode="auto">
          <a:xfrm>
            <a:off x="298450" y="3189288"/>
            <a:ext cx="85740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运算结果为</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位的逻辑值</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0</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x</a:t>
            </a:r>
            <a:r>
              <a:rPr lang="zh-CN" altLang="en-US" sz="22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关系运算时，若关系为</a:t>
            </a:r>
            <a:r>
              <a:rPr lang="zh-CN" altLang="en-US" sz="2000">
                <a:solidFill>
                  <a:srgbClr val="0000FF"/>
                </a:solidFill>
                <a:latin typeface="宋体" panose="02010600030101010101" pitchFamily="2" charset="-122"/>
              </a:rPr>
              <a:t>真</a:t>
            </a:r>
            <a:r>
              <a:rPr lang="zh-CN" altLang="en-US" sz="2000">
                <a:solidFill>
                  <a:srgbClr val="000000"/>
                </a:solidFill>
                <a:latin typeface="宋体" panose="02010600030101010101" pitchFamily="2" charset="-122"/>
              </a:rPr>
              <a:t>，则返回值为</a:t>
            </a:r>
            <a:r>
              <a:rPr lang="en-US" altLang="zh-CN" sz="2000">
                <a:solidFill>
                  <a:srgbClr val="0000FF"/>
                </a:solidFill>
                <a:latin typeface="宋体" panose="02010600030101010101" pitchFamily="2" charset="-122"/>
              </a:rPr>
              <a:t>1</a:t>
            </a:r>
            <a:r>
              <a:rPr lang="zh-CN" altLang="en-US" sz="2000">
                <a:solidFill>
                  <a:srgbClr val="000000"/>
                </a:solidFill>
                <a:latin typeface="宋体" panose="02010600030101010101" pitchFamily="2" charset="-122"/>
              </a:rPr>
              <a:t>；若声明的关系为</a:t>
            </a:r>
            <a:r>
              <a:rPr lang="zh-CN" altLang="en-US" sz="2000">
                <a:solidFill>
                  <a:srgbClr val="0000FF"/>
                </a:solidFill>
                <a:latin typeface="宋体" panose="02010600030101010101" pitchFamily="2" charset="-122"/>
              </a:rPr>
              <a:t>假</a:t>
            </a:r>
            <a:r>
              <a:rPr lang="zh-CN" altLang="en-US" sz="2000">
                <a:solidFill>
                  <a:srgbClr val="000000"/>
                </a:solidFill>
                <a:latin typeface="宋体" panose="02010600030101010101" pitchFamily="2" charset="-122"/>
              </a:rPr>
              <a:t>，则返回值为</a:t>
            </a:r>
            <a:r>
              <a:rPr lang="en-US" altLang="zh-CN" sz="2000">
                <a:solidFill>
                  <a:srgbClr val="0000FF"/>
                </a:solidFill>
                <a:latin typeface="宋体" panose="02010600030101010101" pitchFamily="2" charset="-122"/>
              </a:rPr>
              <a:t>0</a:t>
            </a:r>
            <a:r>
              <a:rPr lang="zh-CN" altLang="en-US" sz="2000">
                <a:solidFill>
                  <a:srgbClr val="000000"/>
                </a:solidFill>
                <a:latin typeface="宋体" panose="02010600030101010101" pitchFamily="2" charset="-122"/>
              </a:rPr>
              <a:t>；若某操作数为</a:t>
            </a:r>
            <a:r>
              <a:rPr lang="zh-CN" altLang="en-US" sz="2000">
                <a:solidFill>
                  <a:srgbClr val="0000FF"/>
                </a:solidFill>
                <a:latin typeface="宋体" panose="02010600030101010101" pitchFamily="2" charset="-122"/>
              </a:rPr>
              <a:t>不定值</a:t>
            </a:r>
            <a:r>
              <a:rPr lang="en-US" altLang="zh-CN" sz="2000">
                <a:solidFill>
                  <a:srgbClr val="0000FF"/>
                </a:solidFill>
                <a:latin typeface="宋体" panose="02010600030101010101" pitchFamily="2" charset="-122"/>
              </a:rPr>
              <a:t>x</a:t>
            </a:r>
            <a:r>
              <a:rPr lang="zh-CN" altLang="en-US" sz="2000">
                <a:solidFill>
                  <a:srgbClr val="000000"/>
                </a:solidFill>
                <a:latin typeface="宋体" panose="02010600030101010101" pitchFamily="2" charset="-122"/>
              </a:rPr>
              <a:t>，则返回值为</a:t>
            </a:r>
            <a:r>
              <a:rPr lang="en-US" altLang="zh-CN" sz="2000">
                <a:solidFill>
                  <a:srgbClr val="0000FF"/>
                </a:solidFill>
                <a:latin typeface="宋体" panose="02010600030101010101" pitchFamily="2" charset="-122"/>
              </a:rPr>
              <a:t>x</a:t>
            </a:r>
            <a:r>
              <a:rPr lang="zh-CN" altLang="en-US" sz="2000">
                <a:solidFill>
                  <a:srgbClr val="000000"/>
                </a:solidFill>
                <a:latin typeface="宋体" panose="02010600030101010101" pitchFamily="2" charset="-122"/>
              </a:rPr>
              <a:t>。</a:t>
            </a:r>
          </a:p>
          <a:p>
            <a:pPr algn="just">
              <a:lnSpc>
                <a:spcPct val="110000"/>
              </a:lnSpc>
              <a:buClr>
                <a:srgbClr val="3333FF"/>
              </a:buClr>
              <a:buFont typeface="Wingdings" panose="05000000000000000000" pitchFamily="2" charset="2"/>
              <a:buChar char="§"/>
            </a:pPr>
            <a:r>
              <a:rPr lang="zh-CN" altLang="en-US" sz="2000">
                <a:solidFill>
                  <a:srgbClr val="000000"/>
                </a:solidFill>
                <a:latin typeface="宋体" panose="02010600030101010101" pitchFamily="2" charset="-122"/>
              </a:rPr>
              <a:t>所有的关系运算符优先级别相同。</a:t>
            </a:r>
          </a:p>
          <a:p>
            <a:pPr algn="just">
              <a:lnSpc>
                <a:spcPct val="110000"/>
              </a:lnSpc>
              <a:buClr>
                <a:srgbClr val="3333FF"/>
              </a:buClr>
              <a:buFont typeface="Wingdings" panose="05000000000000000000" pitchFamily="2" charset="2"/>
              <a:buChar char="§"/>
            </a:pPr>
            <a:r>
              <a:rPr lang="zh-CN" altLang="en-US" sz="2000">
                <a:solidFill>
                  <a:srgbClr val="000000"/>
                </a:solidFill>
                <a:latin typeface="宋体" panose="02010600030101010101" pitchFamily="2" charset="-122"/>
              </a:rPr>
              <a:t>关系运算符的优先级</a:t>
            </a:r>
            <a:r>
              <a:rPr lang="zh-CN" altLang="en-US" sz="2000">
                <a:solidFill>
                  <a:srgbClr val="0000FF"/>
                </a:solidFill>
                <a:latin typeface="宋体" panose="02010600030101010101" pitchFamily="2" charset="-122"/>
              </a:rPr>
              <a:t>低于</a:t>
            </a:r>
            <a:r>
              <a:rPr lang="zh-CN" altLang="en-US" sz="2000">
                <a:solidFill>
                  <a:srgbClr val="000000"/>
                </a:solidFill>
                <a:latin typeface="宋体" panose="02010600030101010101" pitchFamily="2" charset="-122"/>
              </a:rPr>
              <a:t>算术运算符。</a:t>
            </a:r>
            <a:endParaRPr lang="zh-CN" altLang="en-US" sz="2200">
              <a:solidFill>
                <a:srgbClr val="000000"/>
              </a:solidFill>
              <a:latin typeface="宋体" panose="02010600030101010101" pitchFamily="2" charset="-122"/>
            </a:endParaRPr>
          </a:p>
          <a:p>
            <a:pPr algn="just">
              <a:lnSpc>
                <a:spcPct val="110000"/>
              </a:lnSpc>
              <a:buClr>
                <a:srgbClr val="3333FF"/>
              </a:buClr>
              <a:buFont typeface="Wingdings" panose="05000000000000000000" pitchFamily="2" charset="2"/>
              <a:buChar char="§"/>
            </a:pP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FF0066"/>
                </a:solidFill>
                <a:latin typeface="方正姚体" panose="02010601030101010101" pitchFamily="2" charset="-122"/>
                <a:ea typeface="方正姚体" panose="02010601030101010101" pitchFamily="2" charset="-122"/>
              </a:rPr>
              <a:t>例</a:t>
            </a:r>
            <a:r>
              <a:rPr lang="en-US" altLang="zh-CN" sz="2200">
                <a:solidFill>
                  <a:srgbClr val="000000"/>
                </a:solidFill>
                <a:latin typeface="方正姚体" panose="02010601030101010101" pitchFamily="2" charset="-122"/>
                <a:ea typeface="方正姚体" panose="02010601030101010101" pitchFamily="2" charset="-122"/>
              </a:rPr>
              <a:t>] a&lt;size - 1		</a:t>
            </a:r>
            <a:r>
              <a:rPr lang="zh-CN" altLang="en-US" sz="2200">
                <a:solidFill>
                  <a:srgbClr val="000000"/>
                </a:solidFill>
                <a:latin typeface="方正姚体" panose="02010601030101010101" pitchFamily="2" charset="-122"/>
                <a:ea typeface="方正姚体" panose="02010601030101010101" pitchFamily="2" charset="-122"/>
              </a:rPr>
              <a:t>等同于： </a:t>
            </a:r>
            <a:r>
              <a:rPr lang="en-US" altLang="zh-CN" sz="2200">
                <a:solidFill>
                  <a:srgbClr val="000000"/>
                </a:solidFill>
                <a:latin typeface="方正姚体" panose="02010601030101010101" pitchFamily="2" charset="-122"/>
                <a:ea typeface="方正姚体" panose="02010601030101010101" pitchFamily="2" charset="-122"/>
              </a:rPr>
              <a:t>a&lt;(size - 1)</a:t>
            </a:r>
          </a:p>
          <a:p>
            <a:pPr algn="just">
              <a:lnSpc>
                <a:spcPct val="110000"/>
              </a:lnSpc>
              <a:buClr>
                <a:srgbClr val="3333FF"/>
              </a:buClr>
              <a:buFont typeface="Wingdings" panose="05000000000000000000" pitchFamily="2" charset="2"/>
              <a:buNone/>
            </a:pPr>
            <a:r>
              <a:rPr lang="en-US" altLang="zh-CN" sz="2200">
                <a:solidFill>
                  <a:srgbClr val="000000"/>
                </a:solidFill>
                <a:latin typeface="方正姚体" panose="02010601030101010101" pitchFamily="2" charset="-122"/>
                <a:ea typeface="方正姚体" panose="02010601030101010101" pitchFamily="2" charset="-122"/>
              </a:rPr>
              <a:t>        size -</a:t>
            </a:r>
            <a:r>
              <a:rPr lang="zh-CN" altLang="en-US" sz="2200">
                <a:solidFill>
                  <a:srgbClr val="0000FF"/>
                </a:solidFill>
                <a:latin typeface="方正姚体" panose="02010601030101010101" pitchFamily="2" charset="-122"/>
                <a:ea typeface="方正姚体" panose="02010601030101010101" pitchFamily="2" charset="-122"/>
              </a:rPr>
              <a:t>（</a:t>
            </a:r>
            <a:r>
              <a:rPr lang="en-US" altLang="zh-CN" sz="2200">
                <a:solidFill>
                  <a:srgbClr val="0000FF"/>
                </a:solidFill>
                <a:latin typeface="方正姚体" panose="02010601030101010101" pitchFamily="2" charset="-122"/>
                <a:ea typeface="方正姚体" panose="02010601030101010101" pitchFamily="2" charset="-122"/>
              </a:rPr>
              <a:t>1&lt;a</a:t>
            </a:r>
            <a:r>
              <a:rPr lang="zh-CN" altLang="en-US" sz="2200">
                <a:solidFill>
                  <a:srgbClr val="0000FF"/>
                </a:solidFill>
                <a:latin typeface="方正姚体" panose="02010601030101010101" pitchFamily="2" charset="-122"/>
                <a:ea typeface="方正姚体" panose="02010601030101010101" pitchFamily="2" charset="-122"/>
              </a:rPr>
              <a:t>）</a:t>
            </a:r>
            <a:r>
              <a:rPr lang="zh-CN" altLang="en-US" sz="2200">
                <a:solidFill>
                  <a:srgbClr val="000000"/>
                </a:solidFill>
                <a:latin typeface="方正姚体" panose="02010601030101010101" pitchFamily="2" charset="-122"/>
                <a:ea typeface="方正姚体" panose="02010601030101010101" pitchFamily="2" charset="-122"/>
              </a:rPr>
              <a:t>	不等同于： </a:t>
            </a:r>
            <a:r>
              <a:rPr lang="en-US" altLang="zh-CN" sz="2200">
                <a:solidFill>
                  <a:srgbClr val="0000FF"/>
                </a:solidFill>
                <a:latin typeface="方正姚体" panose="02010601030101010101" pitchFamily="2" charset="-122"/>
                <a:ea typeface="方正姚体" panose="02010601030101010101" pitchFamily="2" charset="-122"/>
              </a:rPr>
              <a:t>size-1</a:t>
            </a:r>
            <a:r>
              <a:rPr lang="en-US" altLang="zh-CN" sz="2200">
                <a:solidFill>
                  <a:srgbClr val="000000"/>
                </a:solidFill>
                <a:latin typeface="方正姚体" panose="02010601030101010101" pitchFamily="2" charset="-122"/>
                <a:ea typeface="方正姚体" panose="02010601030101010101" pitchFamily="2" charset="-122"/>
              </a:rPr>
              <a:t>&lt;a</a:t>
            </a:r>
          </a:p>
        </p:txBody>
      </p:sp>
    </p:spTree>
    <p:extLst>
      <p:ext uri="{BB962C8B-B14F-4D97-AF65-F5344CB8AC3E}">
        <p14:creationId xmlns:p14="http://schemas.microsoft.com/office/powerpoint/2010/main" val="20598058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animBg="1" autoUpdateAnimBg="0"/>
      <p:bldP spid="12" grpId="0" animBg="1" autoUpdateAnimBg="0"/>
      <p:bldP spid="13" grpId="0" animBg="1" autoUpdateAnimBg="0"/>
      <p:bldP spid="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206375" y="933450"/>
            <a:ext cx="4400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kern="0">
                <a:solidFill>
                  <a:srgbClr val="FF0000"/>
                </a:solidFill>
                <a:latin typeface="宋体" panose="02010600030101010101" pitchFamily="2" charset="-122"/>
              </a:rPr>
              <a:t>4.5 </a:t>
            </a:r>
            <a:r>
              <a:rPr lang="zh-CN" altLang="en-US" kern="0">
                <a:solidFill>
                  <a:srgbClr val="FF0000"/>
                </a:solidFill>
                <a:latin typeface="宋体" panose="02010600030101010101" pitchFamily="2" charset="-122"/>
              </a:rPr>
              <a:t>等式运算符</a:t>
            </a:r>
            <a:endParaRPr kumimoji="0" lang="zh-CN" altLang="en-US" kern="0">
              <a:latin typeface="宋体" panose="02010600030101010101" pitchFamily="2" charset="-122"/>
            </a:endParaRPr>
          </a:p>
        </p:txBody>
      </p:sp>
      <p:graphicFrame>
        <p:nvGraphicFramePr>
          <p:cNvPr id="10" name="Group 20"/>
          <p:cNvGraphicFramePr>
            <a:graphicFrameLocks noGrp="1"/>
          </p:cNvGraphicFramePr>
          <p:nvPr/>
        </p:nvGraphicFramePr>
        <p:xfrm>
          <a:off x="4529138" y="1090613"/>
          <a:ext cx="3232150" cy="1809750"/>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638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等式运算符</a:t>
                      </a:r>
                    </a:p>
                  </a:txBody>
                  <a:tcPr marL="30724" marR="30724" marT="15368" marB="1536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8" marB="1536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43336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8" marB="1536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等于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不等于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全等</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不全等</a:t>
                      </a:r>
                    </a:p>
                  </a:txBody>
                  <a:tcPr marL="30724" marR="30724" marT="15368" marB="1536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sp>
        <p:nvSpPr>
          <p:cNvPr id="11" name="AutoShape 15"/>
          <p:cNvSpPr>
            <a:spLocks noChangeArrowheads="1"/>
          </p:cNvSpPr>
          <p:nvPr/>
        </p:nvSpPr>
        <p:spPr bwMode="auto">
          <a:xfrm>
            <a:off x="1217613" y="1541463"/>
            <a:ext cx="1600200" cy="457200"/>
          </a:xfrm>
          <a:prstGeom prst="wedgeRoundRectCallout">
            <a:avLst>
              <a:gd name="adj1" fmla="val -51093"/>
              <a:gd name="adj2" fmla="val -98611"/>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双</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2" name="Rectangle 16"/>
          <p:cNvSpPr>
            <a:spLocks noChangeArrowheads="1"/>
          </p:cNvSpPr>
          <p:nvPr/>
        </p:nvSpPr>
        <p:spPr bwMode="auto">
          <a:xfrm>
            <a:off x="228600" y="3105150"/>
            <a:ext cx="84248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运算结果为</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位的逻辑值</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0</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x</a:t>
            </a:r>
            <a:r>
              <a:rPr lang="zh-CN" altLang="en-US" sz="2200">
                <a:solidFill>
                  <a:srgbClr val="000000"/>
                </a:solidFill>
                <a:latin typeface="宋体" panose="02010600030101010101" pitchFamily="2" charset="-122"/>
              </a:rPr>
              <a:t>。</a:t>
            </a:r>
          </a:p>
          <a:p>
            <a:pPr algn="just">
              <a:lnSpc>
                <a:spcPct val="105000"/>
              </a:lnSpc>
              <a:buClr>
                <a:srgbClr val="3333FF"/>
              </a:buClr>
              <a:buFont typeface="Wingdings" panose="05000000000000000000" pitchFamily="2" charset="2"/>
              <a:buChar char="§"/>
            </a:pPr>
            <a:r>
              <a:rPr lang="zh-CN" altLang="en-US" sz="2200">
                <a:solidFill>
                  <a:srgbClr val="000000"/>
                </a:solidFill>
                <a:latin typeface="华文新魏" panose="02010800040101010101" pitchFamily="2" charset="-122"/>
                <a:ea typeface="华文新魏" panose="02010800040101010101" pitchFamily="2" charset="-122"/>
              </a:rPr>
              <a:t>等于运算符</a:t>
            </a:r>
            <a:r>
              <a:rPr lang="en-US" altLang="zh-CN" sz="2200">
                <a:solidFill>
                  <a:srgbClr val="000000"/>
                </a:solidFill>
                <a:latin typeface="华文新魏" panose="02010800040101010101" pitchFamily="2" charset="-122"/>
                <a:ea typeface="华文新魏" panose="02010800040101010101" pitchFamily="2" charset="-122"/>
              </a:rPr>
              <a:t>(</a:t>
            </a:r>
            <a:r>
              <a:rPr lang="en-US" altLang="zh-CN" sz="2200">
                <a:solidFill>
                  <a:srgbClr val="C00000"/>
                </a:solidFill>
                <a:latin typeface="华文新魏" panose="02010800040101010101" pitchFamily="2" charset="-122"/>
                <a:ea typeface="华文新魏" panose="02010800040101010101" pitchFamily="2" charset="-122"/>
              </a:rPr>
              <a:t>= =</a:t>
            </a:r>
            <a:r>
              <a:rPr lang="en-US" altLang="zh-CN" sz="2200">
                <a:solidFill>
                  <a:srgbClr val="000000"/>
                </a:solidFill>
                <a:latin typeface="华文新魏" panose="02010800040101010101" pitchFamily="2" charset="-122"/>
                <a:ea typeface="华文新魏" panose="02010800040101010101" pitchFamily="2" charset="-122"/>
              </a:rPr>
              <a:t>)</a:t>
            </a:r>
            <a:r>
              <a:rPr lang="zh-CN" altLang="en-US" sz="2200">
                <a:solidFill>
                  <a:srgbClr val="000000"/>
                </a:solidFill>
                <a:latin typeface="华文新魏" panose="02010800040101010101" pitchFamily="2" charset="-122"/>
                <a:ea typeface="华文新魏" panose="02010800040101010101" pitchFamily="2" charset="-122"/>
              </a:rPr>
              <a:t>和全等运算符</a:t>
            </a:r>
            <a:r>
              <a:rPr lang="en-US" altLang="zh-CN" sz="2200">
                <a:solidFill>
                  <a:srgbClr val="000000"/>
                </a:solidFill>
                <a:latin typeface="华文新魏" panose="02010800040101010101" pitchFamily="2" charset="-122"/>
                <a:ea typeface="华文新魏" panose="02010800040101010101" pitchFamily="2" charset="-122"/>
              </a:rPr>
              <a:t>(</a:t>
            </a:r>
            <a:r>
              <a:rPr lang="en-US" altLang="zh-CN" sz="2200">
                <a:solidFill>
                  <a:srgbClr val="C00000"/>
                </a:solidFill>
                <a:latin typeface="华文新魏" panose="02010800040101010101" pitchFamily="2" charset="-122"/>
                <a:ea typeface="华文新魏" panose="02010800040101010101" pitchFamily="2" charset="-122"/>
              </a:rPr>
              <a:t>= =</a:t>
            </a:r>
            <a:r>
              <a:rPr lang="en-US" altLang="zh-CN" sz="2200">
                <a:solidFill>
                  <a:srgbClr val="000000"/>
                </a:solidFill>
                <a:latin typeface="华文新魏" panose="02010800040101010101" pitchFamily="2" charset="-122"/>
                <a:ea typeface="华文新魏" panose="02010800040101010101" pitchFamily="2" charset="-122"/>
              </a:rPr>
              <a:t> </a:t>
            </a:r>
            <a:r>
              <a:rPr lang="en-US" altLang="zh-CN" sz="2200">
                <a:solidFill>
                  <a:srgbClr val="C00000"/>
                </a:solidFill>
                <a:latin typeface="华文新魏" panose="02010800040101010101" pitchFamily="2" charset="-122"/>
                <a:ea typeface="华文新魏" panose="02010800040101010101" pitchFamily="2" charset="-122"/>
              </a:rPr>
              <a:t>=</a:t>
            </a:r>
            <a:r>
              <a:rPr lang="en-US" altLang="zh-CN" sz="2200">
                <a:solidFill>
                  <a:srgbClr val="000000"/>
                </a:solidFill>
                <a:latin typeface="华文新魏" panose="02010800040101010101" pitchFamily="2" charset="-122"/>
                <a:ea typeface="华文新魏" panose="02010800040101010101" pitchFamily="2" charset="-122"/>
              </a:rPr>
              <a:t>)</a:t>
            </a:r>
            <a:r>
              <a:rPr lang="zh-CN" altLang="en-US" sz="2200">
                <a:solidFill>
                  <a:srgbClr val="000000"/>
                </a:solidFill>
                <a:latin typeface="华文新魏" panose="02010800040101010101" pitchFamily="2" charset="-122"/>
                <a:ea typeface="华文新魏" panose="02010800040101010101" pitchFamily="2" charset="-122"/>
              </a:rPr>
              <a:t>的</a:t>
            </a:r>
            <a:r>
              <a:rPr lang="zh-CN" altLang="en-US" sz="2200">
                <a:solidFill>
                  <a:srgbClr val="C00000"/>
                </a:solidFill>
                <a:latin typeface="华文新魏" panose="02010800040101010101" pitchFamily="2" charset="-122"/>
                <a:ea typeface="华文新魏" panose="02010800040101010101" pitchFamily="2" charset="-122"/>
              </a:rPr>
              <a:t>区别</a:t>
            </a:r>
            <a:r>
              <a:rPr lang="en-US" altLang="zh-CN" sz="2200">
                <a:solidFill>
                  <a:srgbClr val="000000"/>
                </a:solidFill>
                <a:latin typeface="华文新魏" panose="02010800040101010101" pitchFamily="2" charset="-122"/>
                <a:ea typeface="华文新魏" panose="02010800040101010101" pitchFamily="2" charset="-122"/>
              </a:rPr>
              <a:t>:</a:t>
            </a:r>
          </a:p>
          <a:p>
            <a:pPr lvl="1" algn="just">
              <a:lnSpc>
                <a:spcPct val="105000"/>
              </a:lnSpc>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使用</a:t>
            </a:r>
            <a:r>
              <a:rPr lang="zh-CN" altLang="en-US" sz="2200">
                <a:solidFill>
                  <a:srgbClr val="0000FF"/>
                </a:solidFill>
                <a:latin typeface="方正姚体" panose="02010601030101010101" pitchFamily="2" charset="-122"/>
                <a:ea typeface="方正姚体" panose="02010601030101010101" pitchFamily="2" charset="-122"/>
              </a:rPr>
              <a:t>等于</a:t>
            </a:r>
            <a:r>
              <a:rPr lang="zh-CN" altLang="en-US" sz="2200">
                <a:solidFill>
                  <a:srgbClr val="000000"/>
                </a:solidFill>
                <a:latin typeface="方正姚体" panose="02010601030101010101" pitchFamily="2" charset="-122"/>
                <a:ea typeface="方正姚体" panose="02010601030101010101" pitchFamily="2" charset="-122"/>
              </a:rPr>
              <a:t>运算符时，两个操作数必须</a:t>
            </a:r>
            <a:r>
              <a:rPr lang="zh-CN" altLang="en-US" sz="2200">
                <a:solidFill>
                  <a:srgbClr val="0000FF"/>
                </a:solidFill>
                <a:latin typeface="方正姚体" panose="02010601030101010101" pitchFamily="2" charset="-122"/>
                <a:ea typeface="方正姚体" panose="02010601030101010101" pitchFamily="2" charset="-122"/>
              </a:rPr>
              <a:t>逐位</a:t>
            </a:r>
            <a:r>
              <a:rPr lang="zh-CN" altLang="en-US" sz="2200">
                <a:solidFill>
                  <a:srgbClr val="000000"/>
                </a:solidFill>
                <a:latin typeface="方正姚体" panose="02010601030101010101" pitchFamily="2" charset="-122"/>
                <a:ea typeface="方正姚体" panose="02010601030101010101" pitchFamily="2" charset="-122"/>
              </a:rPr>
              <a:t>相等</a:t>
            </a: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000000"/>
                </a:solidFill>
                <a:latin typeface="方正姚体" panose="02010601030101010101" pitchFamily="2" charset="-122"/>
                <a:ea typeface="方正姚体" panose="02010601030101010101" pitchFamily="2" charset="-122"/>
              </a:rPr>
              <a:t>结果才为</a:t>
            </a:r>
            <a:r>
              <a:rPr lang="en-US" altLang="zh-CN" sz="2200">
                <a:solidFill>
                  <a:srgbClr val="0000FF"/>
                </a:solidFill>
                <a:latin typeface="方正姚体" panose="02010601030101010101" pitchFamily="2" charset="-122"/>
                <a:ea typeface="方正姚体" panose="02010601030101010101" pitchFamily="2" charset="-122"/>
              </a:rPr>
              <a:t>1</a:t>
            </a:r>
            <a:r>
              <a:rPr lang="zh-CN" altLang="en-US" sz="2200">
                <a:solidFill>
                  <a:srgbClr val="000000"/>
                </a:solidFill>
                <a:latin typeface="方正姚体" panose="02010601030101010101" pitchFamily="2" charset="-122"/>
                <a:ea typeface="方正姚体" panose="02010601030101010101" pitchFamily="2" charset="-122"/>
              </a:rPr>
              <a:t>；若某些位为</a:t>
            </a:r>
            <a:r>
              <a:rPr lang="en-US" altLang="zh-CN" sz="2200">
                <a:solidFill>
                  <a:srgbClr val="000000"/>
                </a:solidFill>
                <a:latin typeface="方正姚体" panose="02010601030101010101" pitchFamily="2" charset="-122"/>
                <a:ea typeface="方正姚体" panose="02010601030101010101" pitchFamily="2" charset="-122"/>
              </a:rPr>
              <a:t>x</a:t>
            </a:r>
            <a:r>
              <a:rPr lang="zh-CN" altLang="en-US" sz="2200">
                <a:solidFill>
                  <a:srgbClr val="000000"/>
                </a:solidFill>
                <a:latin typeface="方正姚体" panose="02010601030101010101" pitchFamily="2" charset="-122"/>
                <a:ea typeface="方正姚体" panose="02010601030101010101" pitchFamily="2" charset="-122"/>
              </a:rPr>
              <a:t>或</a:t>
            </a:r>
            <a:r>
              <a:rPr lang="en-US" altLang="zh-CN" sz="2200">
                <a:solidFill>
                  <a:srgbClr val="000000"/>
                </a:solidFill>
                <a:latin typeface="方正姚体" panose="02010601030101010101" pitchFamily="2" charset="-122"/>
                <a:ea typeface="方正姚体" panose="02010601030101010101" pitchFamily="2" charset="-122"/>
              </a:rPr>
              <a:t>z</a:t>
            </a:r>
            <a:r>
              <a:rPr lang="zh-CN" altLang="en-US" sz="2200">
                <a:solidFill>
                  <a:srgbClr val="000000"/>
                </a:solidFill>
                <a:latin typeface="方正姚体" panose="02010601030101010101" pitchFamily="2" charset="-122"/>
                <a:ea typeface="方正姚体" panose="02010601030101010101" pitchFamily="2" charset="-122"/>
              </a:rPr>
              <a:t>，则结果为</a:t>
            </a:r>
            <a:r>
              <a:rPr lang="en-US" altLang="zh-CN" sz="2200">
                <a:solidFill>
                  <a:srgbClr val="0000FF"/>
                </a:solidFill>
                <a:latin typeface="方正姚体" panose="02010601030101010101" pitchFamily="2" charset="-122"/>
                <a:ea typeface="方正姚体" panose="02010601030101010101" pitchFamily="2" charset="-122"/>
              </a:rPr>
              <a:t>x</a:t>
            </a:r>
            <a:r>
              <a:rPr lang="zh-CN" altLang="en-US" sz="2200">
                <a:solidFill>
                  <a:srgbClr val="000000"/>
                </a:solidFill>
                <a:latin typeface="方正姚体" panose="02010601030101010101" pitchFamily="2" charset="-122"/>
                <a:ea typeface="方正姚体" panose="02010601030101010101" pitchFamily="2" charset="-122"/>
              </a:rPr>
              <a:t>。</a:t>
            </a:r>
          </a:p>
          <a:p>
            <a:pPr lvl="1" algn="just">
              <a:lnSpc>
                <a:spcPct val="105000"/>
              </a:lnSpc>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使用</a:t>
            </a:r>
            <a:r>
              <a:rPr lang="zh-CN" altLang="en-US" sz="2200">
                <a:solidFill>
                  <a:srgbClr val="0000FF"/>
                </a:solidFill>
                <a:latin typeface="方正姚体" panose="02010601030101010101" pitchFamily="2" charset="-122"/>
                <a:ea typeface="方正姚体" panose="02010601030101010101" pitchFamily="2" charset="-122"/>
              </a:rPr>
              <a:t>全等</a:t>
            </a:r>
            <a:r>
              <a:rPr lang="zh-CN" altLang="en-US" sz="2200">
                <a:solidFill>
                  <a:srgbClr val="000000"/>
                </a:solidFill>
                <a:latin typeface="方正姚体" panose="02010601030101010101" pitchFamily="2" charset="-122"/>
                <a:ea typeface="方正姚体" panose="02010601030101010101" pitchFamily="2" charset="-122"/>
              </a:rPr>
              <a:t>运算符时，若两个操作数的相应位完全</a:t>
            </a:r>
            <a:r>
              <a:rPr lang="zh-CN" altLang="en-US" sz="2200">
                <a:solidFill>
                  <a:srgbClr val="0000FF"/>
                </a:solidFill>
                <a:latin typeface="方正姚体" panose="02010601030101010101" pitchFamily="2" charset="-122"/>
                <a:ea typeface="方正姚体" panose="02010601030101010101" pitchFamily="2" charset="-122"/>
              </a:rPr>
              <a:t>一致</a:t>
            </a:r>
            <a:r>
              <a:rPr lang="zh-CN" altLang="en-US" sz="2200">
                <a:solidFill>
                  <a:srgbClr val="000000"/>
                </a:solidFill>
                <a:latin typeface="方正姚体" panose="02010601030101010101" pitchFamily="2" charset="-122"/>
                <a:ea typeface="方正姚体" panose="02010601030101010101" pitchFamily="2" charset="-122"/>
              </a:rPr>
              <a:t>（如同是</a:t>
            </a:r>
            <a:r>
              <a:rPr lang="en-US" altLang="zh-CN" sz="2200">
                <a:solidFill>
                  <a:srgbClr val="000000"/>
                </a:solidFill>
                <a:latin typeface="方正姚体" panose="02010601030101010101" pitchFamily="2" charset="-122"/>
                <a:ea typeface="方正姚体" panose="02010601030101010101" pitchFamily="2" charset="-122"/>
              </a:rPr>
              <a:t>1</a:t>
            </a:r>
            <a:r>
              <a:rPr lang="zh-CN" altLang="en-US" sz="2200">
                <a:solidFill>
                  <a:srgbClr val="000000"/>
                </a:solidFill>
                <a:latin typeface="方正姚体" panose="02010601030101010101" pitchFamily="2" charset="-122"/>
                <a:ea typeface="方正姚体" panose="02010601030101010101" pitchFamily="2" charset="-122"/>
              </a:rPr>
              <a:t>，或同是</a:t>
            </a:r>
            <a:r>
              <a:rPr lang="en-US" altLang="zh-CN" sz="2200">
                <a:solidFill>
                  <a:srgbClr val="000000"/>
                </a:solidFill>
                <a:latin typeface="方正姚体" panose="02010601030101010101" pitchFamily="2" charset="-122"/>
                <a:ea typeface="方正姚体" panose="02010601030101010101" pitchFamily="2" charset="-122"/>
              </a:rPr>
              <a:t>0</a:t>
            </a:r>
            <a:r>
              <a:rPr lang="zh-CN" altLang="en-US" sz="2200">
                <a:solidFill>
                  <a:srgbClr val="000000"/>
                </a:solidFill>
                <a:latin typeface="方正姚体" panose="02010601030101010101" pitchFamily="2" charset="-122"/>
                <a:ea typeface="方正姚体" panose="02010601030101010101" pitchFamily="2" charset="-122"/>
              </a:rPr>
              <a:t>，或同是</a:t>
            </a:r>
            <a:r>
              <a:rPr lang="en-US" altLang="zh-CN" sz="2200">
                <a:solidFill>
                  <a:srgbClr val="000000"/>
                </a:solidFill>
                <a:latin typeface="方正姚体" panose="02010601030101010101" pitchFamily="2" charset="-122"/>
                <a:ea typeface="方正姚体" panose="02010601030101010101" pitchFamily="2" charset="-122"/>
              </a:rPr>
              <a:t>x</a:t>
            </a:r>
            <a:r>
              <a:rPr lang="zh-CN" altLang="en-US" sz="2200">
                <a:solidFill>
                  <a:srgbClr val="000000"/>
                </a:solidFill>
                <a:latin typeface="方正姚体" panose="02010601030101010101" pitchFamily="2" charset="-122"/>
                <a:ea typeface="方正姚体" panose="02010601030101010101" pitchFamily="2" charset="-122"/>
              </a:rPr>
              <a:t>，或同是</a:t>
            </a:r>
            <a:r>
              <a:rPr lang="en-US" altLang="zh-CN" sz="2200">
                <a:solidFill>
                  <a:srgbClr val="000000"/>
                </a:solidFill>
                <a:latin typeface="方正姚体" panose="02010601030101010101" pitchFamily="2" charset="-122"/>
                <a:ea typeface="方正姚体" panose="02010601030101010101" pitchFamily="2" charset="-122"/>
              </a:rPr>
              <a:t>z</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000000"/>
                </a:solidFill>
                <a:latin typeface="方正姚体" panose="02010601030101010101" pitchFamily="2" charset="-122"/>
                <a:ea typeface="方正姚体" panose="02010601030101010101" pitchFamily="2" charset="-122"/>
              </a:rPr>
              <a:t>则结果为</a:t>
            </a:r>
            <a:r>
              <a:rPr lang="en-US" altLang="zh-CN" sz="2200">
                <a:solidFill>
                  <a:srgbClr val="0000FF"/>
                </a:solidFill>
                <a:latin typeface="方正姚体" panose="02010601030101010101" pitchFamily="2" charset="-122"/>
                <a:ea typeface="方正姚体" panose="02010601030101010101" pitchFamily="2" charset="-122"/>
              </a:rPr>
              <a:t>1</a:t>
            </a:r>
            <a:r>
              <a:rPr lang="zh-CN" altLang="en-US" sz="2200">
                <a:solidFill>
                  <a:srgbClr val="000000"/>
                </a:solidFill>
                <a:latin typeface="方正姚体" panose="02010601030101010101" pitchFamily="2" charset="-122"/>
                <a:ea typeface="方正姚体" panose="02010601030101010101" pitchFamily="2" charset="-122"/>
              </a:rPr>
              <a:t>；否则为</a:t>
            </a:r>
            <a:r>
              <a:rPr lang="en-US" altLang="zh-CN" sz="2200">
                <a:solidFill>
                  <a:srgbClr val="0000FF"/>
                </a:solidFill>
                <a:latin typeface="方正姚体" panose="02010601030101010101" pitchFamily="2" charset="-122"/>
                <a:ea typeface="方正姚体" panose="02010601030101010101" pitchFamily="2" charset="-122"/>
              </a:rPr>
              <a:t>0</a:t>
            </a:r>
            <a:r>
              <a:rPr lang="zh-CN" altLang="en-US" sz="2200">
                <a:solidFill>
                  <a:srgbClr val="000000"/>
                </a:solidFill>
                <a:latin typeface="方正姚体" panose="02010601030101010101" pitchFamily="2" charset="-122"/>
                <a:ea typeface="方正姚体" panose="02010601030101010101" pitchFamily="2" charset="-122"/>
              </a:rPr>
              <a:t>。</a:t>
            </a:r>
          </a:p>
          <a:p>
            <a:pPr algn="just">
              <a:lnSpc>
                <a:spcPct val="105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所有的等式运算符优先级别相同。</a:t>
            </a:r>
          </a:p>
          <a:p>
            <a:pPr algn="just">
              <a:lnSpc>
                <a:spcPct val="105000"/>
              </a:lnSpc>
              <a:buClr>
                <a:srgbClr val="3333FF"/>
              </a:buClr>
              <a:buFont typeface="Wingdings" panose="05000000000000000000" pitchFamily="2" charset="2"/>
              <a:buChar char="§"/>
            </a:pPr>
            <a:r>
              <a:rPr lang="en-US" altLang="zh-CN" sz="2200">
                <a:solidFill>
                  <a:srgbClr val="000000"/>
                </a:solidFill>
                <a:latin typeface="宋体" panose="02010600030101010101" pitchFamily="2" charset="-122"/>
              </a:rPr>
              <a:t>= = =</a:t>
            </a:r>
            <a:r>
              <a:rPr lang="zh-CN" altLang="en-US" sz="2200">
                <a:solidFill>
                  <a:srgbClr val="000000"/>
                </a:solidFill>
                <a:latin typeface="宋体" panose="02010600030101010101" pitchFamily="2" charset="-122"/>
              </a:rPr>
              <a:t>和！</a:t>
            </a:r>
            <a:r>
              <a:rPr lang="en-US" altLang="zh-CN" sz="2200">
                <a:solidFill>
                  <a:srgbClr val="000000"/>
                </a:solidFill>
                <a:latin typeface="宋体" panose="02010600030101010101" pitchFamily="2" charset="-122"/>
              </a:rPr>
              <a:t>= =</a:t>
            </a:r>
            <a:r>
              <a:rPr lang="zh-CN" altLang="en-US" sz="2200">
                <a:solidFill>
                  <a:srgbClr val="000000"/>
                </a:solidFill>
                <a:latin typeface="宋体" panose="02010600030101010101" pitchFamily="2" charset="-122"/>
              </a:rPr>
              <a:t>运算符常用于</a:t>
            </a:r>
            <a:r>
              <a:rPr lang="en-US" altLang="zh-CN" sz="2200">
                <a:solidFill>
                  <a:srgbClr val="000000"/>
                </a:solidFill>
                <a:latin typeface="宋体" panose="02010600030101010101" pitchFamily="2" charset="-122"/>
              </a:rPr>
              <a:t>case</a:t>
            </a:r>
            <a:r>
              <a:rPr lang="zh-CN" altLang="en-US" sz="2200">
                <a:solidFill>
                  <a:srgbClr val="000000"/>
                </a:solidFill>
                <a:latin typeface="宋体" panose="02010600030101010101" pitchFamily="2" charset="-122"/>
              </a:rPr>
              <a:t>表达式的判别，又称为</a:t>
            </a:r>
            <a:r>
              <a:rPr lang="zh-CN" altLang="en-US" sz="2200">
                <a:solidFill>
                  <a:srgbClr val="000000"/>
                </a:solidFill>
                <a:latin typeface="Times New Roman" panose="02020603050405020304" pitchFamily="18" charset="0"/>
              </a:rPr>
              <a:t>“</a:t>
            </a:r>
            <a:r>
              <a:rPr lang="en-US" altLang="zh-CN" sz="2200">
                <a:solidFill>
                  <a:srgbClr val="C00000"/>
                </a:solidFill>
                <a:latin typeface="宋体" panose="02010600030101010101" pitchFamily="2" charset="-122"/>
              </a:rPr>
              <a:t>case</a:t>
            </a:r>
            <a:r>
              <a:rPr lang="zh-CN" altLang="en-US" sz="2200">
                <a:solidFill>
                  <a:srgbClr val="000000"/>
                </a:solidFill>
                <a:latin typeface="宋体" panose="02010600030101010101" pitchFamily="2" charset="-122"/>
              </a:rPr>
              <a:t>等式运算符</a:t>
            </a:r>
            <a:r>
              <a:rPr lang="zh-CN" altLang="en-US" sz="2200">
                <a:solidFill>
                  <a:srgbClr val="000000"/>
                </a:solidFill>
                <a:latin typeface="Times New Roman" panose="02020603050405020304" pitchFamily="18" charset="0"/>
              </a:rPr>
              <a:t>”</a:t>
            </a:r>
            <a:r>
              <a:rPr lang="zh-CN" altLang="en-US" sz="2200">
                <a:solidFill>
                  <a:srgbClr val="000000"/>
                </a:solidFill>
                <a:latin typeface="宋体" panose="02010600030101010101" pitchFamily="2" charset="-122"/>
              </a:rPr>
              <a:t>。</a:t>
            </a:r>
          </a:p>
        </p:txBody>
      </p:sp>
      <p:sp>
        <p:nvSpPr>
          <p:cNvPr id="13" name="AutoShape 18"/>
          <p:cNvSpPr>
            <a:spLocks/>
          </p:cNvSpPr>
          <p:nvPr/>
        </p:nvSpPr>
        <p:spPr bwMode="auto">
          <a:xfrm>
            <a:off x="4310063" y="2289175"/>
            <a:ext cx="150812" cy="600075"/>
          </a:xfrm>
          <a:prstGeom prst="leftBrace">
            <a:avLst>
              <a:gd name="adj1" fmla="val 33158"/>
              <a:gd name="adj2" fmla="val 50000"/>
            </a:avLst>
          </a:prstGeom>
          <a:noFill/>
          <a:ln w="254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4" name="AutoShape 19"/>
          <p:cNvSpPr>
            <a:spLocks noChangeArrowheads="1"/>
          </p:cNvSpPr>
          <p:nvPr/>
        </p:nvSpPr>
        <p:spPr bwMode="auto">
          <a:xfrm>
            <a:off x="990600" y="2314575"/>
            <a:ext cx="2743200" cy="642938"/>
          </a:xfrm>
          <a:prstGeom prst="wedgeRectCallout">
            <a:avLst>
              <a:gd name="adj1" fmla="val 70894"/>
              <a:gd name="adj2" fmla="val 37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Times New Roman" panose="02020603050405020304" pitchFamily="18" charset="0"/>
                <a:ea typeface="华文楷体" panose="02010600040101010101" pitchFamily="2" charset="-122"/>
              </a:rPr>
              <a:t>和</a:t>
            </a:r>
            <a:r>
              <a:rPr kumimoji="1" lang="en-US" altLang="zh-CN" sz="2000">
                <a:solidFill>
                  <a:srgbClr val="000000"/>
                </a:solidFill>
                <a:latin typeface="Times New Roman" panose="02020603050405020304" pitchFamily="18" charset="0"/>
                <a:ea typeface="华文楷体" panose="02010600040101010101" pitchFamily="2" charset="-122"/>
              </a:rPr>
              <a:t>Quartus II</a:t>
            </a:r>
            <a:r>
              <a:rPr kumimoji="1" lang="zh-CN" altLang="en-US" sz="2000">
                <a:solidFill>
                  <a:srgbClr val="000000"/>
                </a:solidFill>
                <a:latin typeface="华文楷体" panose="02010600040101010101" pitchFamily="2" charset="-122"/>
                <a:ea typeface="华文楷体" panose="02010600040101010101" pitchFamily="2" charset="-122"/>
              </a:rPr>
              <a:t>都不支持！</a:t>
            </a:r>
          </a:p>
        </p:txBody>
      </p:sp>
    </p:spTree>
    <p:extLst>
      <p:ext uri="{BB962C8B-B14F-4D97-AF65-F5344CB8AC3E}">
        <p14:creationId xmlns:p14="http://schemas.microsoft.com/office/powerpoint/2010/main" val="8111079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Horizontal)">
                                      <p:cBhvr>
                                        <p:cTn id="23" dur="500"/>
                                        <p:tgtEl>
                                          <p:spTgt spid="13"/>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1" end="1"/>
                                            </p:txEl>
                                          </p:spTgt>
                                        </p:tgtEl>
                                        <p:attrNameLst>
                                          <p:attrName>style.visibility</p:attrName>
                                        </p:attrNameLst>
                                      </p:cBhvr>
                                      <p:to>
                                        <p:strVal val="visible"/>
                                      </p:to>
                                    </p:set>
                                    <p:anim calcmode="lin" valueType="num">
                                      <p:cBhvr additive="base">
                                        <p:cTn id="38"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1" end="1"/>
                                            </p:txEl>
                                          </p:spTgt>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2">
                                            <p:txEl>
                                              <p:pRg st="2" end="2"/>
                                            </p:txEl>
                                          </p:spTgt>
                                        </p:tgtEl>
                                        <p:attrNameLst>
                                          <p:attrName>style.visibility</p:attrName>
                                        </p:attrNameLst>
                                      </p:cBhvr>
                                      <p:to>
                                        <p:strVal val="visible"/>
                                      </p:to>
                                    </p:set>
                                    <p:anim calcmode="lin" valueType="num">
                                      <p:cBhvr additive="base">
                                        <p:cTn id="42"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
                                            <p:txEl>
                                              <p:pRg st="2" end="2"/>
                                            </p:txEl>
                                          </p:spTgt>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2">
                                            <p:txEl>
                                              <p:pRg st="3" end="3"/>
                                            </p:txEl>
                                          </p:spTgt>
                                        </p:tgtEl>
                                        <p:attrNameLst>
                                          <p:attrName>style.visibility</p:attrName>
                                        </p:attrNameLst>
                                      </p:cBhvr>
                                      <p:to>
                                        <p:strVal val="visible"/>
                                      </p:to>
                                    </p:set>
                                    <p:anim calcmode="lin" valueType="num">
                                      <p:cBhvr additive="base">
                                        <p:cTn id="46"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2">
                                            <p:txEl>
                                              <p:pRg st="4" end="4"/>
                                            </p:txEl>
                                          </p:spTgt>
                                        </p:tgtEl>
                                        <p:attrNameLst>
                                          <p:attrName>style.visibility</p:attrName>
                                        </p:attrNameLst>
                                      </p:cBhvr>
                                      <p:to>
                                        <p:strVal val="visible"/>
                                      </p:to>
                                    </p:set>
                                    <p:anim calcmode="lin" valueType="num">
                                      <p:cBhvr additive="base">
                                        <p:cTn id="52"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2">
                                            <p:txEl>
                                              <p:pRg st="5" end="5"/>
                                            </p:txEl>
                                          </p:spTgt>
                                        </p:tgtEl>
                                        <p:attrNameLst>
                                          <p:attrName>style.visibility</p:attrName>
                                        </p:attrNameLst>
                                      </p:cBhvr>
                                      <p:to>
                                        <p:strVal val="visible"/>
                                      </p:to>
                                    </p:set>
                                    <p:anim calcmode="lin" valueType="num">
                                      <p:cBhvr additive="base">
                                        <p:cTn id="58"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animBg="1" autoUpdateAnimBg="0"/>
      <p:bldP spid="12" grpId="0" build="p" autoUpdateAnimBg="0"/>
      <p:bldP spid="13" grpId="0" animBg="1"/>
      <p:bldP spid="14"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0" name="Rectangle 3"/>
          <p:cNvSpPr txBox="1">
            <a:spLocks noChangeArrowheads="1"/>
          </p:cNvSpPr>
          <p:nvPr/>
        </p:nvSpPr>
        <p:spPr bwMode="auto">
          <a:xfrm>
            <a:off x="228600" y="4179888"/>
            <a:ext cx="8396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endParaRPr kumimoji="0" lang="en-US" altLang="zh-CN" sz="2200" kern="0">
              <a:latin typeface="宋体" panose="02010600030101010101" pitchFamily="2" charset="-122"/>
            </a:endParaRPr>
          </a:p>
          <a:p>
            <a:pPr algn="just">
              <a:lnSpc>
                <a:spcPct val="110000"/>
              </a:lnSpc>
              <a:spcBef>
                <a:spcPct val="0"/>
              </a:spcBef>
            </a:pPr>
            <a:r>
              <a:rPr kumimoji="0" lang="en-US" altLang="zh-CN" sz="2200" kern="0">
                <a:latin typeface="宋体" panose="02010600030101010101" pitchFamily="2" charset="-122"/>
              </a:rPr>
              <a:t>[</a:t>
            </a:r>
            <a:r>
              <a:rPr kumimoji="0" lang="zh-CN" altLang="en-US" sz="2200" kern="0">
                <a:solidFill>
                  <a:srgbClr val="FF0066"/>
                </a:solidFill>
                <a:latin typeface="宋体" panose="02010600030101010101" pitchFamily="2" charset="-122"/>
              </a:rPr>
              <a:t>例</a:t>
            </a:r>
            <a:r>
              <a:rPr kumimoji="0" lang="en-US" altLang="zh-CN" sz="2200" kern="0">
                <a:latin typeface="宋体" panose="02010600030101010101" pitchFamily="2" charset="-122"/>
              </a:rPr>
              <a:t>] if(</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宋体" panose="02010600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a:t>
            </a:r>
            <a:r>
              <a:rPr kumimoji="0" lang="en-US" altLang="zh-CN" sz="2200" kern="0">
                <a:solidFill>
                  <a:srgbClr val="FF0066"/>
                </a:solidFill>
                <a:latin typeface="宋体" panose="02010600030101010101" pitchFamily="2" charset="-122"/>
              </a:rPr>
              <a:t>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en-US" altLang="zh-CN" sz="2200" kern="0">
                <a:latin typeface="宋体" panose="02010600030101010101" pitchFamily="2" charset="-122"/>
              </a:rPr>
              <a:t>) $display(</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AisX</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t>
            </a:r>
            <a:r>
              <a:rPr kumimoji="0" lang="zh-CN" altLang="en-US" sz="2200" kern="0">
                <a:latin typeface="宋体" panose="02010600030101010101" pitchFamily="2" charset="-122"/>
              </a:rPr>
              <a:t>；</a:t>
            </a:r>
            <a:r>
              <a:rPr kumimoji="0" lang="en-US" altLang="zh-CN" sz="2200" kern="0">
                <a:latin typeface="宋体" panose="02010600030101010101" pitchFamily="2" charset="-122"/>
              </a:rPr>
              <a:t>//</a:t>
            </a:r>
            <a:r>
              <a:rPr kumimoji="0" lang="zh-CN" altLang="en-US" sz="2200" kern="0">
                <a:latin typeface="方正姚体" panose="02010601030101010101" pitchFamily="2" charset="-122"/>
                <a:ea typeface="方正姚体" panose="02010601030101010101" pitchFamily="2" charset="-122"/>
              </a:rPr>
              <a:t>当</a:t>
            </a:r>
            <a:r>
              <a:rPr kumimoji="0" lang="en-US" altLang="zh-CN" sz="2200" kern="0">
                <a:latin typeface="方正姚体" panose="02010601030101010101" pitchFamily="2" charset="-122"/>
                <a:ea typeface="方正姚体" panose="02010601030101010101" pitchFamily="2" charset="-122"/>
              </a:rPr>
              <a:t>A</a:t>
            </a:r>
            <a:r>
              <a:rPr kumimoji="0" lang="zh-CN" altLang="en-US" sz="2200" kern="0">
                <a:latin typeface="方正姚体" panose="02010601030101010101" pitchFamily="2" charset="-122"/>
                <a:ea typeface="方正姚体" panose="02010601030101010101" pitchFamily="2" charset="-122"/>
              </a:rPr>
              <a:t>为不定值时， 式（</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方正姚体" panose="02010601030101010101" pitchFamily="2" charset="-122"/>
                <a:ea typeface="方正姚体" panose="02010601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a:t>
            </a:r>
            <a:r>
              <a:rPr kumimoji="0" lang="en-US" altLang="zh-CN" sz="2200" kern="0">
                <a:solidFill>
                  <a:srgbClr val="FF0066"/>
                </a:solidFill>
                <a:latin typeface="方正姚体" panose="02010601030101010101" pitchFamily="2" charset="-122"/>
                <a:ea typeface="方正姚体" panose="02010601030101010101" pitchFamily="2" charset="-122"/>
              </a:rPr>
              <a:t>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zh-CN" altLang="en-US" sz="2200" kern="0">
                <a:latin typeface="方正姚体" panose="02010601030101010101" pitchFamily="2" charset="-122"/>
                <a:ea typeface="方正姚体" panose="02010601030101010101" pitchFamily="2" charset="-122"/>
              </a:rPr>
              <a:t>）的运算结果为</a:t>
            </a:r>
            <a:r>
              <a:rPr kumimoji="0" lang="en-US" altLang="zh-CN" sz="2200" kern="0">
                <a:latin typeface="方正姚体" panose="02010601030101010101" pitchFamily="2" charset="-122"/>
                <a:ea typeface="方正姚体" panose="02010601030101010101" pitchFamily="2" charset="-122"/>
              </a:rPr>
              <a:t>x</a:t>
            </a:r>
            <a:r>
              <a:rPr kumimoji="0" lang="zh-CN" altLang="en-US" sz="2200" kern="0">
                <a:latin typeface="方正姚体" panose="02010601030101010101" pitchFamily="2" charset="-122"/>
                <a:ea typeface="方正姚体" panose="02010601030101010101" pitchFamily="2" charset="-122"/>
              </a:rPr>
              <a:t>，则该语句不执行</a:t>
            </a:r>
          </a:p>
          <a:p>
            <a:pPr algn="just">
              <a:lnSpc>
                <a:spcPct val="110000"/>
              </a:lnSpc>
              <a:spcBef>
                <a:spcPct val="0"/>
              </a:spcBef>
              <a:buFont typeface="Wingdings" panose="05000000000000000000" pitchFamily="2" charset="2"/>
              <a:buNone/>
            </a:pPr>
            <a:r>
              <a:rPr kumimoji="0" lang="zh-CN" altLang="en-US" sz="2200" kern="0">
                <a:latin typeface="宋体" panose="02010600030101010101" pitchFamily="2" charset="-122"/>
              </a:rPr>
              <a:t>        </a:t>
            </a:r>
            <a:r>
              <a:rPr kumimoji="0" lang="en-US" altLang="zh-CN" sz="2200" kern="0">
                <a:latin typeface="宋体" panose="02010600030101010101" pitchFamily="2" charset="-122"/>
              </a:rPr>
              <a:t>if(</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宋体" panose="02010600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 =</a:t>
            </a:r>
            <a:r>
              <a:rPr kumimoji="0" lang="en-US" altLang="zh-CN" sz="2200" kern="0">
                <a:solidFill>
                  <a:srgbClr val="FF0000"/>
                </a:solidFill>
                <a:latin typeface="宋体" panose="02010600030101010101" pitchFamily="2" charset="-122"/>
              </a:rPr>
              <a:t>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en-US" altLang="zh-CN" sz="2200" kern="0">
                <a:latin typeface="宋体" panose="02010600030101010101" pitchFamily="2" charset="-122"/>
              </a:rPr>
              <a:t>) $display(</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AisX</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t>
            </a:r>
            <a:r>
              <a:rPr kumimoji="0" lang="zh-CN" altLang="en-US" sz="2200" kern="0">
                <a:latin typeface="宋体" panose="02010600030101010101" pitchFamily="2" charset="-122"/>
              </a:rPr>
              <a:t>；</a:t>
            </a:r>
            <a:r>
              <a:rPr kumimoji="0" lang="en-US" altLang="zh-CN" sz="2200" kern="0">
                <a:latin typeface="宋体" panose="02010600030101010101" pitchFamily="2" charset="-122"/>
              </a:rPr>
              <a:t>//</a:t>
            </a:r>
            <a:r>
              <a:rPr kumimoji="0" lang="zh-CN" altLang="en-US" sz="2200" kern="0">
                <a:latin typeface="方正姚体" panose="02010601030101010101" pitchFamily="2" charset="-122"/>
                <a:ea typeface="方正姚体" panose="02010601030101010101" pitchFamily="2" charset="-122"/>
              </a:rPr>
              <a:t>当</a:t>
            </a:r>
            <a:r>
              <a:rPr kumimoji="0" lang="en-US" altLang="zh-CN" sz="2200" kern="0">
                <a:latin typeface="方正姚体" panose="02010601030101010101" pitchFamily="2" charset="-122"/>
                <a:ea typeface="方正姚体" panose="02010601030101010101" pitchFamily="2" charset="-122"/>
              </a:rPr>
              <a:t>A</a:t>
            </a:r>
            <a:r>
              <a:rPr kumimoji="0" lang="zh-CN" altLang="en-US" sz="2200" kern="0">
                <a:latin typeface="方正姚体" panose="02010601030101010101" pitchFamily="2" charset="-122"/>
                <a:ea typeface="方正姚体" panose="02010601030101010101" pitchFamily="2" charset="-122"/>
              </a:rPr>
              <a:t>为不定值时，式（</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方正姚体" panose="02010601030101010101" pitchFamily="2" charset="-122"/>
                <a:ea typeface="方正姚体" panose="02010601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 =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zh-CN" altLang="en-US" sz="2200" kern="0">
                <a:latin typeface="方正姚体" panose="02010601030101010101" pitchFamily="2" charset="-122"/>
                <a:ea typeface="方正姚体" panose="02010601030101010101" pitchFamily="2" charset="-122"/>
              </a:rPr>
              <a:t>）的运算结果为</a:t>
            </a:r>
            <a:r>
              <a:rPr kumimoji="0" lang="en-US" altLang="zh-CN" sz="2200" kern="0">
                <a:latin typeface="方正姚体" panose="02010601030101010101" pitchFamily="2" charset="-122"/>
                <a:ea typeface="方正姚体" panose="02010601030101010101" pitchFamily="2" charset="-122"/>
              </a:rPr>
              <a:t>1</a:t>
            </a:r>
            <a:r>
              <a:rPr kumimoji="0" lang="zh-CN" altLang="en-US" sz="2200" kern="0">
                <a:latin typeface="方正姚体" panose="02010601030101010101" pitchFamily="2" charset="-122"/>
                <a:ea typeface="方正姚体" panose="02010601030101010101" pitchFamily="2" charset="-122"/>
              </a:rPr>
              <a:t>，该语句执行</a:t>
            </a:r>
          </a:p>
          <a:p>
            <a:pPr algn="just">
              <a:lnSpc>
                <a:spcPct val="110000"/>
              </a:lnSpc>
              <a:spcBef>
                <a:spcPct val="0"/>
              </a:spcBef>
              <a:buFont typeface="Wingdings" panose="05000000000000000000" pitchFamily="2" charset="2"/>
              <a:buNone/>
            </a:pPr>
            <a:endParaRPr kumimoji="0" lang="en-US" altLang="zh-CN" sz="2200" kern="0">
              <a:latin typeface="方正姚体" panose="02010601030101010101" pitchFamily="2" charset="-122"/>
              <a:ea typeface="方正姚体" panose="02010601030101010101" pitchFamily="2" charset="-122"/>
            </a:endParaRPr>
          </a:p>
        </p:txBody>
      </p:sp>
      <p:graphicFrame>
        <p:nvGraphicFramePr>
          <p:cNvPr id="11" name="Group 4"/>
          <p:cNvGraphicFramePr>
            <a:graphicFrameLocks noGrp="1"/>
          </p:cNvGraphicFramePr>
          <p:nvPr/>
        </p:nvGraphicFramePr>
        <p:xfrm>
          <a:off x="990600" y="1758950"/>
          <a:ext cx="2971800" cy="1813804"/>
        </p:xfrm>
        <a:graphic>
          <a:graphicData uri="http://schemas.openxmlformats.org/drawingml/2006/table">
            <a:tbl>
              <a:tblPr/>
              <a:tblGrid>
                <a:gridCol w="1143000">
                  <a:extLst>
                    <a:ext uri="{9D8B030D-6E8A-4147-A177-3AD203B41FA5}">
                      <a16:colId xmlns:a16="http://schemas.microsoft.com/office/drawing/2014/main" val="2375789741"/>
                    </a:ext>
                  </a:extLst>
                </a:gridCol>
                <a:gridCol w="1828800">
                  <a:extLst>
                    <a:ext uri="{9D8B030D-6E8A-4147-A177-3AD203B41FA5}">
                      <a16:colId xmlns:a16="http://schemas.microsoft.com/office/drawing/2014/main" val="2749492707"/>
                    </a:ext>
                  </a:extLst>
                </a:gridCol>
              </a:tblGrid>
              <a:tr h="381000">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x   z</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3764842638"/>
                  </a:ext>
                </a:extLst>
              </a:tr>
              <a:tr h="1158875">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381000" indent="-38100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x   x</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   x</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   x   x   x</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   x   x   x</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extLst>
                  <a:ext uri="{0D108BD9-81ED-4DB2-BD59-A6C34878D82A}">
                    <a16:rowId xmlns:a16="http://schemas.microsoft.com/office/drawing/2014/main" val="2936575310"/>
                  </a:ext>
                </a:extLst>
              </a:tr>
            </a:tbl>
          </a:graphicData>
        </a:graphic>
      </p:graphicFrame>
      <p:graphicFrame>
        <p:nvGraphicFramePr>
          <p:cNvPr id="12" name="Group 15"/>
          <p:cNvGraphicFramePr>
            <a:graphicFrameLocks noGrp="1"/>
          </p:cNvGraphicFramePr>
          <p:nvPr/>
        </p:nvGraphicFramePr>
        <p:xfrm>
          <a:off x="4648200" y="1817688"/>
          <a:ext cx="2971800" cy="1813804"/>
        </p:xfrm>
        <a:graphic>
          <a:graphicData uri="http://schemas.openxmlformats.org/drawingml/2006/table">
            <a:tbl>
              <a:tblPr/>
              <a:tblGrid>
                <a:gridCol w="1143000">
                  <a:extLst>
                    <a:ext uri="{9D8B030D-6E8A-4147-A177-3AD203B41FA5}">
                      <a16:colId xmlns:a16="http://schemas.microsoft.com/office/drawing/2014/main" val="579363588"/>
                    </a:ext>
                  </a:extLst>
                </a:gridCol>
                <a:gridCol w="1828800">
                  <a:extLst>
                    <a:ext uri="{9D8B030D-6E8A-4147-A177-3AD203B41FA5}">
                      <a16:colId xmlns:a16="http://schemas.microsoft.com/office/drawing/2014/main" val="846726607"/>
                    </a:ext>
                  </a:extLst>
                </a:gridCol>
              </a:tblGrid>
              <a:tr h="381000">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x   z</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52949839"/>
                  </a:ext>
                </a:extLst>
              </a:tr>
              <a:tr h="1158875">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381000" indent="-38100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0   0   0</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extLst>
                  <a:ext uri="{0D108BD9-81ED-4DB2-BD59-A6C34878D82A}">
                    <a16:rowId xmlns:a16="http://schemas.microsoft.com/office/drawing/2014/main" val="4292819622"/>
                  </a:ext>
                </a:extLst>
              </a:tr>
            </a:tbl>
          </a:graphicData>
        </a:graphic>
      </p:graphicFrame>
      <p:sp>
        <p:nvSpPr>
          <p:cNvPr id="13" name="Rectangle 26"/>
          <p:cNvSpPr>
            <a:spLocks noChangeArrowheads="1"/>
          </p:cNvSpPr>
          <p:nvPr/>
        </p:nvSpPr>
        <p:spPr bwMode="auto">
          <a:xfrm>
            <a:off x="1143000" y="1131888"/>
            <a:ext cx="2667000"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solidFill>
                  <a:srgbClr val="000000"/>
                </a:solidFill>
                <a:latin typeface="Times New Roman" panose="02020603050405020304" pitchFamily="18" charset="0"/>
              </a:rPr>
              <a:t>表</a:t>
            </a:r>
            <a:r>
              <a:rPr kumimoji="1" lang="en-US" altLang="zh-CN" sz="2000">
                <a:solidFill>
                  <a:srgbClr val="000000"/>
                </a:solidFill>
                <a:latin typeface="Times New Roman" panose="02020603050405020304" pitchFamily="18" charset="0"/>
              </a:rPr>
              <a:t>3-1  “= =”</a:t>
            </a:r>
            <a:r>
              <a:rPr kumimoji="1" lang="zh-CN" altLang="en-US" sz="2000">
                <a:solidFill>
                  <a:srgbClr val="000000"/>
                </a:solidFill>
                <a:latin typeface="Times New Roman" panose="02020603050405020304" pitchFamily="18" charset="0"/>
              </a:rPr>
              <a:t>的真值表</a:t>
            </a:r>
            <a:endParaRPr kumimoji="1" lang="zh-CN" altLang="en-US" sz="4000">
              <a:solidFill>
                <a:srgbClr val="000000"/>
              </a:solidFill>
              <a:latin typeface="Times New Roman" panose="02020603050405020304" pitchFamily="18" charset="0"/>
            </a:endParaRPr>
          </a:p>
        </p:txBody>
      </p:sp>
      <p:sp>
        <p:nvSpPr>
          <p:cNvPr id="14" name="Rectangle 27"/>
          <p:cNvSpPr>
            <a:spLocks noChangeArrowheads="1"/>
          </p:cNvSpPr>
          <p:nvPr/>
        </p:nvSpPr>
        <p:spPr bwMode="auto">
          <a:xfrm>
            <a:off x="4724400" y="1131888"/>
            <a:ext cx="2819400"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solidFill>
                  <a:srgbClr val="000000"/>
                </a:solidFill>
                <a:latin typeface="Times New Roman" panose="02020603050405020304" pitchFamily="18" charset="0"/>
              </a:rPr>
              <a:t>表</a:t>
            </a:r>
            <a:r>
              <a:rPr kumimoji="1" lang="en-US" altLang="zh-CN" sz="2000">
                <a:solidFill>
                  <a:srgbClr val="000000"/>
                </a:solidFill>
                <a:latin typeface="Times New Roman" panose="02020603050405020304" pitchFamily="18" charset="0"/>
              </a:rPr>
              <a:t>3-2  “= = =”</a:t>
            </a:r>
            <a:r>
              <a:rPr kumimoji="1" lang="zh-CN" altLang="en-US" sz="2000">
                <a:solidFill>
                  <a:srgbClr val="000000"/>
                </a:solidFill>
                <a:latin typeface="Times New Roman" panose="02020603050405020304" pitchFamily="18" charset="0"/>
              </a:rPr>
              <a:t>的真值表</a:t>
            </a:r>
          </a:p>
        </p:txBody>
      </p:sp>
      <p:sp>
        <p:nvSpPr>
          <p:cNvPr id="15" name="AutoShape 28"/>
          <p:cNvSpPr>
            <a:spLocks noChangeArrowheads="1"/>
          </p:cNvSpPr>
          <p:nvPr/>
        </p:nvSpPr>
        <p:spPr bwMode="auto">
          <a:xfrm>
            <a:off x="776288" y="3789363"/>
            <a:ext cx="2154237" cy="719137"/>
          </a:xfrm>
          <a:prstGeom prst="wedgeRoundRectCallout">
            <a:avLst>
              <a:gd name="adj1" fmla="val 61718"/>
              <a:gd name="adj2" fmla="val -80903"/>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FF"/>
                </a:solidFill>
                <a:latin typeface="Times New Roman" panose="02020603050405020304" pitchFamily="18" charset="0"/>
              </a:rPr>
              <a:t>等于</a:t>
            </a:r>
            <a:r>
              <a:rPr kumimoji="1" lang="zh-CN" altLang="en-US" sz="2000">
                <a:solidFill>
                  <a:srgbClr val="000000"/>
                </a:solidFill>
                <a:latin typeface="Times New Roman" panose="02020603050405020304" pitchFamily="18" charset="0"/>
              </a:rPr>
              <a:t>运算的结果可能为</a:t>
            </a:r>
            <a:r>
              <a:rPr kumimoji="1" lang="en-US" altLang="zh-CN" sz="2000">
                <a:solidFill>
                  <a:srgbClr val="000000"/>
                </a:solidFill>
                <a:latin typeface="Times New Roman" panose="02020603050405020304" pitchFamily="18" charset="0"/>
              </a:rPr>
              <a:t>1</a:t>
            </a:r>
            <a:r>
              <a:rPr kumimoji="1" lang="zh-CN" altLang="en-US" sz="2000">
                <a:solidFill>
                  <a:srgbClr val="000000"/>
                </a:solidFill>
                <a:latin typeface="Times New Roman" panose="02020603050405020304" pitchFamily="18" charset="0"/>
              </a:rPr>
              <a:t>或</a:t>
            </a:r>
            <a:r>
              <a:rPr kumimoji="1" lang="en-US" altLang="zh-CN" sz="2000">
                <a:solidFill>
                  <a:srgbClr val="000000"/>
                </a:solidFill>
                <a:latin typeface="Times New Roman" panose="02020603050405020304" pitchFamily="18" charset="0"/>
              </a:rPr>
              <a:t>0</a:t>
            </a:r>
            <a:r>
              <a:rPr kumimoji="1" lang="zh-CN" altLang="en-US" sz="2000">
                <a:solidFill>
                  <a:srgbClr val="000000"/>
                </a:solidFill>
                <a:latin typeface="Times New Roman" panose="02020603050405020304" pitchFamily="18" charset="0"/>
              </a:rPr>
              <a:t>或</a:t>
            </a:r>
            <a:r>
              <a:rPr kumimoji="1" lang="en-US" altLang="zh-CN" sz="2000">
                <a:solidFill>
                  <a:srgbClr val="000000"/>
                </a:solidFill>
                <a:latin typeface="Times New Roman" panose="02020603050405020304" pitchFamily="18" charset="0"/>
              </a:rPr>
              <a:t>x</a:t>
            </a:r>
          </a:p>
        </p:txBody>
      </p:sp>
      <p:sp>
        <p:nvSpPr>
          <p:cNvPr id="16" name="AutoShape 29"/>
          <p:cNvSpPr>
            <a:spLocks noChangeArrowheads="1"/>
          </p:cNvSpPr>
          <p:nvPr/>
        </p:nvSpPr>
        <p:spPr bwMode="auto">
          <a:xfrm>
            <a:off x="6672263" y="3749675"/>
            <a:ext cx="1905000" cy="674688"/>
          </a:xfrm>
          <a:prstGeom prst="wedgeRoundRectCallout">
            <a:avLst>
              <a:gd name="adj1" fmla="val -53167"/>
              <a:gd name="adj2" fmla="val -7329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FF"/>
                </a:solidFill>
                <a:latin typeface="Times New Roman" panose="02020603050405020304" pitchFamily="18" charset="0"/>
              </a:rPr>
              <a:t>全等于</a:t>
            </a:r>
            <a:r>
              <a:rPr kumimoji="1" lang="zh-CN" altLang="en-US" sz="2000">
                <a:solidFill>
                  <a:srgbClr val="000000"/>
                </a:solidFill>
                <a:latin typeface="Times New Roman" panose="02020603050405020304" pitchFamily="18" charset="0"/>
              </a:rPr>
              <a:t>运算的结果只有</a:t>
            </a:r>
            <a:r>
              <a:rPr kumimoji="1" lang="en-US" altLang="zh-CN" sz="2000">
                <a:solidFill>
                  <a:srgbClr val="000000"/>
                </a:solidFill>
                <a:latin typeface="Times New Roman" panose="02020603050405020304" pitchFamily="18" charset="0"/>
              </a:rPr>
              <a:t>1</a:t>
            </a:r>
            <a:r>
              <a:rPr kumimoji="1" lang="zh-CN" altLang="en-US" sz="2000">
                <a:solidFill>
                  <a:srgbClr val="000000"/>
                </a:solidFill>
                <a:latin typeface="Times New Roman" panose="02020603050405020304" pitchFamily="18" charset="0"/>
              </a:rPr>
              <a:t>或</a:t>
            </a:r>
            <a:r>
              <a:rPr kumimoji="1" lang="en-US" altLang="zh-CN" sz="2000">
                <a:solidFill>
                  <a:srgbClr val="000000"/>
                </a:solidFill>
                <a:latin typeface="Times New Roman" panose="02020603050405020304" pitchFamily="18" charset="0"/>
              </a:rPr>
              <a:t>0</a:t>
            </a:r>
          </a:p>
        </p:txBody>
      </p:sp>
    </p:spTree>
    <p:extLst>
      <p:ext uri="{BB962C8B-B14F-4D97-AF65-F5344CB8AC3E}">
        <p14:creationId xmlns:p14="http://schemas.microsoft.com/office/powerpoint/2010/main" val="2816512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left)">
                                      <p:cBhvr>
                                        <p:cTn id="2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autoUpdateAnimBg="0"/>
      <p:bldP spid="15" grpId="0" animBg="1" autoUpdateAnimBg="0"/>
      <p:bldP spid="16"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Rectangle 3"/>
          <p:cNvSpPr txBox="1">
            <a:spLocks noChangeArrowheads="1"/>
          </p:cNvSpPr>
          <p:nvPr/>
        </p:nvSpPr>
        <p:spPr bwMode="auto">
          <a:xfrm>
            <a:off x="428625" y="1120775"/>
            <a:ext cx="28305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4.6 </a:t>
            </a:r>
            <a:r>
              <a:rPr lang="zh-CN" altLang="en-US" sz="2800" kern="0">
                <a:solidFill>
                  <a:srgbClr val="FF0000"/>
                </a:solidFill>
                <a:latin typeface="宋体" panose="02010600030101010101" pitchFamily="2" charset="-122"/>
              </a:rPr>
              <a:t>缩减运算符</a:t>
            </a:r>
            <a:endParaRPr kumimoji="0" lang="zh-CN" altLang="en-US" sz="2800" kern="0">
              <a:latin typeface="宋体" panose="02010600030101010101" pitchFamily="2" charset="-122"/>
            </a:endParaRPr>
          </a:p>
        </p:txBody>
      </p:sp>
      <p:graphicFrame>
        <p:nvGraphicFramePr>
          <p:cNvPr id="9" name="Group 4"/>
          <p:cNvGraphicFramePr>
            <a:graphicFrameLocks noGrp="1"/>
          </p:cNvGraphicFramePr>
          <p:nvPr/>
        </p:nvGraphicFramePr>
        <p:xfrm>
          <a:off x="5103813" y="949325"/>
          <a:ext cx="3232150" cy="2545234"/>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09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缩减运算符</a:t>
                      </a:r>
                    </a:p>
                  </a:txBody>
                  <a:tcPr marL="30724" marR="30724" marT="15359" marB="1535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说明</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2163847">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&amp;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~&amp;</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endParaRPr kumimoji="1" lang="en-US" altLang="zh-CN" sz="2000" b="1" i="0" u="none" strike="noStrike" cap="none" normalizeH="0" baseline="0" dirty="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59" marB="1535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与非</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或非</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异或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同或</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sp>
        <p:nvSpPr>
          <p:cNvPr id="10" name="AutoShape 15"/>
          <p:cNvSpPr>
            <a:spLocks noChangeArrowheads="1"/>
          </p:cNvSpPr>
          <p:nvPr/>
        </p:nvSpPr>
        <p:spPr bwMode="auto">
          <a:xfrm>
            <a:off x="1771650" y="1770063"/>
            <a:ext cx="1600200" cy="457200"/>
          </a:xfrm>
          <a:prstGeom prst="wedgeRoundRectCallout">
            <a:avLst>
              <a:gd name="adj1" fmla="val -63292"/>
              <a:gd name="adj2" fmla="val -70139"/>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单</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1" name="Rectangle 16"/>
          <p:cNvSpPr>
            <a:spLocks noChangeArrowheads="1"/>
          </p:cNvSpPr>
          <p:nvPr/>
        </p:nvSpPr>
        <p:spPr bwMode="auto">
          <a:xfrm>
            <a:off x="625475" y="3582988"/>
            <a:ext cx="814228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运算法则与位运算符类似，但运算过程不同！</a:t>
            </a:r>
          </a:p>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对</a:t>
            </a:r>
            <a:r>
              <a:rPr lang="zh-CN" altLang="en-US" sz="2400">
                <a:solidFill>
                  <a:srgbClr val="0000FF"/>
                </a:solidFill>
                <a:latin typeface="宋体" panose="02010600030101010101" pitchFamily="2" charset="-122"/>
              </a:rPr>
              <a:t>单</a:t>
            </a:r>
            <a:r>
              <a:rPr lang="zh-CN" altLang="en-US" sz="2400">
                <a:solidFill>
                  <a:srgbClr val="000000"/>
                </a:solidFill>
                <a:latin typeface="宋体" panose="02010600030101010101" pitchFamily="2" charset="-122"/>
              </a:rPr>
              <a:t>个操作数进行</a:t>
            </a:r>
            <a:r>
              <a:rPr lang="zh-CN" altLang="en-US" sz="2400">
                <a:solidFill>
                  <a:srgbClr val="0000FF"/>
                </a:solidFill>
                <a:latin typeface="宋体" panose="02010600030101010101" pitchFamily="2" charset="-122"/>
              </a:rPr>
              <a:t>递推</a:t>
            </a:r>
            <a:r>
              <a:rPr lang="zh-CN" altLang="en-US" sz="2400">
                <a:solidFill>
                  <a:srgbClr val="000000"/>
                </a:solidFill>
                <a:latin typeface="宋体" panose="02010600030101010101" pitchFamily="2" charset="-122"/>
              </a:rPr>
              <a:t>运算</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即先将操作数的最低位与第二位进行与、或、非运算，再将运算结果与第三位进行相同的运算，依次类推，直至最高位 。</a:t>
            </a:r>
          </a:p>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运算结果缩减为</a:t>
            </a:r>
            <a:r>
              <a:rPr lang="en-US" altLang="zh-CN" sz="2400">
                <a:solidFill>
                  <a:srgbClr val="0000FF"/>
                </a:solidFill>
                <a:latin typeface="宋体" panose="02010600030101010101" pitchFamily="2" charset="-122"/>
              </a:rPr>
              <a:t>1</a:t>
            </a:r>
            <a:r>
              <a:rPr lang="zh-CN" altLang="en-US" sz="2400">
                <a:solidFill>
                  <a:srgbClr val="0000FF"/>
                </a:solidFill>
                <a:latin typeface="宋体" panose="02010600030101010101" pitchFamily="2" charset="-122"/>
              </a:rPr>
              <a:t>位</a:t>
            </a:r>
            <a:r>
              <a:rPr lang="zh-CN" altLang="en-US" sz="2400">
                <a:solidFill>
                  <a:srgbClr val="000000"/>
                </a:solidFill>
                <a:latin typeface="宋体" panose="02010600030101010101" pitchFamily="2" charset="-122"/>
              </a:rPr>
              <a:t>二进制数。</a:t>
            </a:r>
          </a:p>
          <a:p>
            <a:pPr algn="just">
              <a:lnSpc>
                <a:spcPct val="110000"/>
              </a:lnSpc>
              <a:buClr>
                <a:srgbClr val="3333FF"/>
              </a:buClr>
              <a:buFont typeface="Wingdings" panose="05000000000000000000" pitchFamily="2" charset="2"/>
              <a:buChar char="§"/>
            </a:pPr>
            <a:r>
              <a:rPr lang="en-US" altLang="zh-CN" sz="2400" b="0">
                <a:solidFill>
                  <a:srgbClr val="000000"/>
                </a:solidFill>
                <a:latin typeface="方正姚体" panose="02010601030101010101" pitchFamily="2" charset="-122"/>
                <a:ea typeface="方正姚体" panose="02010601030101010101" pitchFamily="2" charset="-122"/>
              </a:rPr>
              <a:t>[</a:t>
            </a:r>
            <a:r>
              <a:rPr lang="zh-CN" altLang="en-US" sz="2400">
                <a:solidFill>
                  <a:srgbClr val="FF0066"/>
                </a:solidFill>
                <a:latin typeface="方正姚体" panose="02010601030101010101" pitchFamily="2" charset="-122"/>
                <a:ea typeface="方正姚体" panose="02010601030101010101" pitchFamily="2" charset="-122"/>
              </a:rPr>
              <a:t>例</a:t>
            </a:r>
            <a:r>
              <a:rPr lang="en-US" altLang="zh-CN" sz="2400" b="0">
                <a:solidFill>
                  <a:srgbClr val="000000"/>
                </a:solidFill>
                <a:latin typeface="方正姚体" panose="02010601030101010101" pitchFamily="2" charset="-122"/>
                <a:ea typeface="方正姚体" panose="02010601030101010101" pitchFamily="2" charset="-122"/>
              </a:rPr>
              <a:t>]reg[3:0] a;</a:t>
            </a:r>
          </a:p>
          <a:p>
            <a:pPr algn="just">
              <a:lnSpc>
                <a:spcPct val="110000"/>
              </a:lnSpc>
              <a:buClr>
                <a:srgbClr val="3333FF"/>
              </a:buClr>
              <a:buFont typeface="Wingdings" panose="05000000000000000000" pitchFamily="2" charset="2"/>
              <a:buNone/>
            </a:pPr>
            <a:r>
              <a:rPr lang="en-US" altLang="zh-CN" sz="2400" b="0">
                <a:solidFill>
                  <a:srgbClr val="000000"/>
                </a:solidFill>
                <a:latin typeface="方正姚体" panose="02010601030101010101" pitchFamily="2" charset="-122"/>
                <a:ea typeface="方正姚体" panose="02010601030101010101" pitchFamily="2" charset="-122"/>
              </a:rPr>
              <a:t>           b=|a;          //</a:t>
            </a:r>
            <a:r>
              <a:rPr lang="zh-CN" altLang="en-US" sz="2400" b="0">
                <a:solidFill>
                  <a:srgbClr val="000000"/>
                </a:solidFill>
                <a:latin typeface="方正姚体" panose="02010601030101010101" pitchFamily="2" charset="-122"/>
                <a:ea typeface="方正姚体" panose="02010601030101010101" pitchFamily="2" charset="-122"/>
              </a:rPr>
              <a:t>等效于 </a:t>
            </a:r>
            <a:r>
              <a:rPr lang="en-US" altLang="zh-CN" sz="2400" b="0">
                <a:solidFill>
                  <a:srgbClr val="000000"/>
                </a:solidFill>
                <a:latin typeface="方正姚体" panose="02010601030101010101" pitchFamily="2" charset="-122"/>
                <a:ea typeface="方正姚体" panose="02010601030101010101" pitchFamily="2" charset="-122"/>
              </a:rPr>
              <a:t>b =( (a[0] | a[1]) | a(2)) | a[3]</a:t>
            </a:r>
          </a:p>
        </p:txBody>
      </p:sp>
      <p:sp>
        <p:nvSpPr>
          <p:cNvPr id="12" name="AutoShape 17" descr="80%"/>
          <p:cNvSpPr>
            <a:spLocks noChangeArrowheads="1"/>
          </p:cNvSpPr>
          <p:nvPr/>
        </p:nvSpPr>
        <p:spPr bwMode="auto">
          <a:xfrm rot="21466763">
            <a:off x="17463" y="2339975"/>
            <a:ext cx="5243512"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lang="zh-CN" altLang="en-US" sz="2200">
                <a:solidFill>
                  <a:srgbClr val="0000FF"/>
                </a:solidFill>
                <a:latin typeface="华文行楷" panose="02010800040101010101" pitchFamily="2" charset="-122"/>
                <a:ea typeface="华文行楷" panose="02010800040101010101" pitchFamily="2" charset="-122"/>
              </a:rPr>
              <a:t>注意</a:t>
            </a:r>
            <a:r>
              <a:rPr lang="zh-CN" altLang="en-US" sz="2200">
                <a:solidFill>
                  <a:srgbClr val="FF0000"/>
                </a:solidFill>
                <a:latin typeface="华文行楷" panose="02010800040101010101" pitchFamily="2" charset="-122"/>
                <a:ea typeface="华文行楷" panose="02010800040101010101" pitchFamily="2" charset="-122"/>
              </a:rPr>
              <a:t>缩减运算符</a:t>
            </a:r>
            <a:r>
              <a:rPr lang="zh-CN" altLang="en-US" sz="2200">
                <a:solidFill>
                  <a:srgbClr val="0000FF"/>
                </a:solidFill>
                <a:latin typeface="华文行楷" panose="02010800040101010101" pitchFamily="2" charset="-122"/>
                <a:ea typeface="华文行楷" panose="02010800040101010101" pitchFamily="2" charset="-122"/>
              </a:rPr>
              <a:t>和</a:t>
            </a:r>
            <a:r>
              <a:rPr lang="zh-CN" altLang="en-US" sz="2200">
                <a:solidFill>
                  <a:srgbClr val="FF0000"/>
                </a:solidFill>
                <a:latin typeface="华文行楷" panose="02010800040101010101" pitchFamily="2" charset="-122"/>
                <a:ea typeface="华文行楷" panose="02010800040101010101" pitchFamily="2" charset="-122"/>
              </a:rPr>
              <a:t>位运算符</a:t>
            </a:r>
            <a:r>
              <a:rPr lang="zh-CN" altLang="en-US" sz="2200">
                <a:solidFill>
                  <a:srgbClr val="0000FF"/>
                </a:solidFill>
                <a:latin typeface="华文行楷" panose="02010800040101010101" pitchFamily="2" charset="-122"/>
                <a:ea typeface="华文行楷" panose="02010800040101010101" pitchFamily="2" charset="-122"/>
              </a:rPr>
              <a:t>的区别！</a:t>
            </a:r>
          </a:p>
        </p:txBody>
      </p:sp>
    </p:spTree>
    <p:extLst>
      <p:ext uri="{BB962C8B-B14F-4D97-AF65-F5344CB8AC3E}">
        <p14:creationId xmlns:p14="http://schemas.microsoft.com/office/powerpoint/2010/main" val="5021605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utoUpdateAnimBg="0"/>
      <p:bldP spid="1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1" name="Rectangle 3"/>
          <p:cNvSpPr txBox="1">
            <a:spLocks noChangeArrowheads="1"/>
          </p:cNvSpPr>
          <p:nvPr/>
        </p:nvSpPr>
        <p:spPr bwMode="auto">
          <a:xfrm>
            <a:off x="373063" y="1060450"/>
            <a:ext cx="3157537"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4.7 </a:t>
            </a:r>
            <a:r>
              <a:rPr lang="zh-CN" altLang="en-US" sz="2800" kern="0">
                <a:solidFill>
                  <a:srgbClr val="FF0000"/>
                </a:solidFill>
                <a:latin typeface="宋体" panose="02010600030101010101" pitchFamily="2" charset="-122"/>
              </a:rPr>
              <a:t>移位运算符</a:t>
            </a:r>
          </a:p>
        </p:txBody>
      </p:sp>
      <p:graphicFrame>
        <p:nvGraphicFramePr>
          <p:cNvPr id="12" name="Group 4"/>
          <p:cNvGraphicFramePr>
            <a:graphicFrameLocks noGrp="1"/>
          </p:cNvGraphicFramePr>
          <p:nvPr/>
        </p:nvGraphicFramePr>
        <p:xfrm>
          <a:off x="3487738" y="1225550"/>
          <a:ext cx="3232150" cy="1143000"/>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10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移位运算符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7620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&gt;&gt;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&lt;&lt;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右移</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左移</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sp>
        <p:nvSpPr>
          <p:cNvPr id="13" name="AutoShape 15"/>
          <p:cNvSpPr>
            <a:spLocks noChangeArrowheads="1"/>
          </p:cNvSpPr>
          <p:nvPr/>
        </p:nvSpPr>
        <p:spPr bwMode="auto">
          <a:xfrm>
            <a:off x="1393825" y="1719263"/>
            <a:ext cx="1600200" cy="457200"/>
          </a:xfrm>
          <a:prstGeom prst="wedgeRoundRectCallout">
            <a:avLst>
              <a:gd name="adj1" fmla="val -51093"/>
              <a:gd name="adj2" fmla="val -98611"/>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单</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4" name="Rectangle 16"/>
          <p:cNvSpPr>
            <a:spLocks noChangeArrowheads="1"/>
          </p:cNvSpPr>
          <p:nvPr/>
        </p:nvSpPr>
        <p:spPr bwMode="auto">
          <a:xfrm>
            <a:off x="1403350" y="2598738"/>
            <a:ext cx="5645150" cy="436562"/>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只有当右操作数为常数时</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MAX + PLUS II</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支持！</a:t>
            </a:r>
          </a:p>
        </p:txBody>
      </p:sp>
      <p:sp>
        <p:nvSpPr>
          <p:cNvPr id="15" name="AutoShape 17"/>
          <p:cNvSpPr>
            <a:spLocks noChangeArrowheads="1"/>
          </p:cNvSpPr>
          <p:nvPr/>
        </p:nvSpPr>
        <p:spPr bwMode="auto">
          <a:xfrm>
            <a:off x="6421438" y="5197475"/>
            <a:ext cx="2209800" cy="381000"/>
          </a:xfrm>
          <a:prstGeom prst="wedgeRectCallout">
            <a:avLst>
              <a:gd name="adj1" fmla="val -48995"/>
              <a:gd name="adj2" fmla="val -13583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华文楷体" panose="02010600040101010101" pitchFamily="2" charset="-122"/>
                <a:ea typeface="华文楷体" panose="02010600040101010101" pitchFamily="2" charset="-122"/>
              </a:rPr>
              <a:t>左移会扩充位数！</a:t>
            </a:r>
          </a:p>
        </p:txBody>
      </p:sp>
      <p:sp>
        <p:nvSpPr>
          <p:cNvPr id="16" name="Rectangle 18"/>
          <p:cNvSpPr>
            <a:spLocks noChangeArrowheads="1"/>
          </p:cNvSpPr>
          <p:nvPr/>
        </p:nvSpPr>
        <p:spPr bwMode="auto">
          <a:xfrm>
            <a:off x="457200" y="3273425"/>
            <a:ext cx="868680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用法：</a:t>
            </a:r>
            <a:r>
              <a:rPr lang="en-US" altLang="zh-CN" sz="2400">
                <a:solidFill>
                  <a:srgbClr val="000000"/>
                </a:solidFill>
                <a:latin typeface="宋体" panose="02010600030101010101" pitchFamily="2" charset="-122"/>
              </a:rPr>
              <a:t>A&gt;&gt;n   </a:t>
            </a:r>
            <a:r>
              <a:rPr lang="zh-CN" altLang="en-US" sz="2400">
                <a:solidFill>
                  <a:srgbClr val="000000"/>
                </a:solidFill>
                <a:latin typeface="宋体" panose="02010600030101010101" pitchFamily="2" charset="-122"/>
              </a:rPr>
              <a:t>或 </a:t>
            </a:r>
            <a:r>
              <a:rPr lang="en-US" altLang="zh-CN" sz="2400">
                <a:solidFill>
                  <a:srgbClr val="000000"/>
                </a:solidFill>
                <a:latin typeface="宋体" panose="02010600030101010101" pitchFamily="2" charset="-122"/>
              </a:rPr>
              <a:t>A&lt;&lt;n </a:t>
            </a:r>
          </a:p>
          <a:p>
            <a:pPr algn="just">
              <a:lnSpc>
                <a:spcPct val="110000"/>
              </a:lnSpc>
              <a:buClr>
                <a:srgbClr val="3333FF"/>
              </a:buClr>
              <a:buFont typeface="Wingdings" panose="05000000000000000000" pitchFamily="2" charset="2"/>
              <a:buNone/>
            </a:pPr>
            <a:r>
              <a:rPr lang="en-US" altLang="zh-CN" sz="2400">
                <a:solidFill>
                  <a:srgbClr val="000000"/>
                </a:solidFill>
                <a:latin typeface="宋体" panose="02010600030101010101" pitchFamily="2" charset="-122"/>
              </a:rPr>
              <a:t>   </a:t>
            </a:r>
            <a:r>
              <a:rPr lang="zh-CN" altLang="en-US" sz="2400">
                <a:solidFill>
                  <a:srgbClr val="000000"/>
                </a:solidFill>
                <a:latin typeface="华文新魏" panose="02010800040101010101" pitchFamily="2" charset="-122"/>
                <a:ea typeface="华文新魏" panose="02010800040101010101" pitchFamily="2" charset="-122"/>
              </a:rPr>
              <a:t>将操作数右移或左移</a:t>
            </a:r>
            <a:r>
              <a:rPr lang="en-US" altLang="zh-CN" sz="2400">
                <a:solidFill>
                  <a:srgbClr val="000000"/>
                </a:solidFill>
                <a:latin typeface="华文新魏" panose="02010800040101010101" pitchFamily="2" charset="-122"/>
                <a:ea typeface="华文新魏" panose="02010800040101010101" pitchFamily="2" charset="-122"/>
              </a:rPr>
              <a:t>n</a:t>
            </a:r>
            <a:r>
              <a:rPr lang="zh-CN" altLang="en-US" sz="2400">
                <a:solidFill>
                  <a:srgbClr val="000000"/>
                </a:solidFill>
                <a:latin typeface="华文新魏" panose="02010800040101010101" pitchFamily="2" charset="-122"/>
                <a:ea typeface="华文新魏" panose="02010800040101010101" pitchFamily="2" charset="-122"/>
              </a:rPr>
              <a:t>位，同时用</a:t>
            </a:r>
            <a:r>
              <a:rPr lang="en-US" altLang="zh-CN" sz="2400">
                <a:solidFill>
                  <a:srgbClr val="000000"/>
                </a:solidFill>
                <a:latin typeface="华文新魏" panose="02010800040101010101" pitchFamily="2" charset="-122"/>
                <a:ea typeface="华文新魏" panose="02010800040101010101" pitchFamily="2" charset="-122"/>
              </a:rPr>
              <a:t>n</a:t>
            </a:r>
            <a:r>
              <a:rPr lang="zh-CN" altLang="en-US" sz="2400">
                <a:solidFill>
                  <a:srgbClr val="000000"/>
                </a:solidFill>
                <a:latin typeface="华文新魏" panose="02010800040101010101" pitchFamily="2" charset="-122"/>
                <a:ea typeface="华文新魏" panose="02010800040101010101" pitchFamily="2" charset="-122"/>
              </a:rPr>
              <a:t>个</a:t>
            </a:r>
            <a:r>
              <a:rPr lang="en-US" altLang="zh-CN" sz="2400">
                <a:solidFill>
                  <a:srgbClr val="000000"/>
                </a:solidFill>
                <a:latin typeface="华文新魏" panose="02010800040101010101" pitchFamily="2" charset="-122"/>
                <a:ea typeface="华文新魏" panose="02010800040101010101" pitchFamily="2" charset="-122"/>
              </a:rPr>
              <a:t>0</a:t>
            </a:r>
            <a:r>
              <a:rPr lang="zh-CN" altLang="en-US" sz="2400">
                <a:solidFill>
                  <a:srgbClr val="000000"/>
                </a:solidFill>
                <a:latin typeface="华文新魏" panose="02010800040101010101" pitchFamily="2" charset="-122"/>
                <a:ea typeface="华文新魏" panose="02010800040101010101" pitchFamily="2" charset="-122"/>
              </a:rPr>
              <a:t>填补移出的空位。</a:t>
            </a:r>
          </a:p>
          <a:p>
            <a:pPr algn="just">
              <a:lnSpc>
                <a:spcPct val="110000"/>
              </a:lnSpc>
              <a:buClr>
                <a:srgbClr val="3333FF"/>
              </a:buClr>
              <a:buFont typeface="Wingdings" panose="05000000000000000000" pitchFamily="2" charset="2"/>
              <a:buChar char="§"/>
            </a:pPr>
            <a:r>
              <a:rPr lang="en-US" altLang="zh-CN" sz="2400" b="0">
                <a:solidFill>
                  <a:srgbClr val="000000"/>
                </a:solidFill>
                <a:latin typeface="方正姚体" panose="02010601030101010101" pitchFamily="2" charset="-122"/>
                <a:ea typeface="方正姚体" panose="02010601030101010101" pitchFamily="2" charset="-122"/>
              </a:rPr>
              <a:t>[</a:t>
            </a:r>
            <a:r>
              <a:rPr lang="zh-CN" altLang="en-US" sz="2400">
                <a:solidFill>
                  <a:srgbClr val="FF0066"/>
                </a:solidFill>
                <a:latin typeface="方正姚体" panose="02010601030101010101" pitchFamily="2" charset="-122"/>
                <a:ea typeface="方正姚体" panose="02010601030101010101" pitchFamily="2" charset="-122"/>
              </a:rPr>
              <a:t>例</a:t>
            </a:r>
            <a:r>
              <a:rPr lang="en-US" altLang="zh-CN" sz="2400" b="0">
                <a:solidFill>
                  <a:srgbClr val="000000"/>
                </a:solidFill>
                <a:latin typeface="方正姚体" panose="02010601030101010101" pitchFamily="2" charset="-122"/>
                <a:ea typeface="方正姚体" panose="02010601030101010101" pitchFamily="2" charset="-122"/>
              </a:rPr>
              <a:t>]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b1001&gt;&gt;3 =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a:t>
            </a:r>
            <a:r>
              <a:rPr lang="en-US" altLang="zh-CN" sz="2400" b="0">
                <a:solidFill>
                  <a:srgbClr val="FF0066"/>
                </a:solidFill>
                <a:latin typeface="方正姚体" panose="02010601030101010101" pitchFamily="2" charset="-122"/>
                <a:ea typeface="方正姚体" panose="02010601030101010101" pitchFamily="2" charset="-122"/>
              </a:rPr>
              <a:t>000</a:t>
            </a:r>
            <a:r>
              <a:rPr lang="en-US" altLang="zh-CN" sz="2400" b="0">
                <a:solidFill>
                  <a:srgbClr val="000000"/>
                </a:solidFill>
                <a:latin typeface="方正姚体" panose="02010601030101010101" pitchFamily="2" charset="-122"/>
                <a:ea typeface="方正姚体" panose="02010601030101010101" pitchFamily="2" charset="-122"/>
              </a:rPr>
              <a:t>1</a:t>
            </a:r>
            <a:r>
              <a:rPr lang="zh-CN" altLang="en-US" sz="2400" b="0">
                <a:solidFill>
                  <a:srgbClr val="000000"/>
                </a:solidFill>
                <a:latin typeface="方正姚体" panose="02010601030101010101" pitchFamily="2" charset="-122"/>
                <a:ea typeface="方正姚体" panose="02010601030101010101" pitchFamily="2" charset="-122"/>
              </a:rPr>
              <a:t>； </a:t>
            </a:r>
            <a:r>
              <a:rPr lang="en-US" altLang="zh-CN" sz="2400" b="0">
                <a:solidFill>
                  <a:srgbClr val="000000"/>
                </a:solidFill>
                <a:latin typeface="方正姚体" panose="02010601030101010101" pitchFamily="2" charset="-122"/>
                <a:ea typeface="方正姚体" panose="02010601030101010101" pitchFamily="2" charset="-122"/>
              </a:rPr>
              <a:t>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b1001&gt;&gt;4 =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a:t>
            </a:r>
            <a:r>
              <a:rPr lang="en-US" altLang="zh-CN" sz="2400" b="0">
                <a:solidFill>
                  <a:srgbClr val="FF0066"/>
                </a:solidFill>
                <a:latin typeface="方正姚体" panose="02010601030101010101" pitchFamily="2" charset="-122"/>
                <a:ea typeface="方正姚体" panose="02010601030101010101" pitchFamily="2" charset="-122"/>
              </a:rPr>
              <a:t>0000</a:t>
            </a:r>
            <a:endParaRPr lang="en-US" altLang="zh-CN" sz="2400" b="0">
              <a:solidFill>
                <a:srgbClr val="000000"/>
              </a:solidFill>
              <a:latin typeface="方正姚体" panose="02010601030101010101" pitchFamily="2" charset="-122"/>
              <a:ea typeface="方正姚体" panose="02010601030101010101" pitchFamily="2" charset="-122"/>
            </a:endParaRPr>
          </a:p>
          <a:p>
            <a:pPr algn="just">
              <a:lnSpc>
                <a:spcPct val="110000"/>
              </a:lnSpc>
              <a:buClr>
                <a:srgbClr val="3333FF"/>
              </a:buClr>
              <a:buFont typeface="Wingdings" panose="05000000000000000000" pitchFamily="2" charset="2"/>
              <a:buNone/>
            </a:pPr>
            <a:r>
              <a:rPr lang="en-US" altLang="zh-CN" sz="2400" b="0">
                <a:solidFill>
                  <a:srgbClr val="000000"/>
                </a:solidFill>
                <a:latin typeface="方正姚体" panose="02010601030101010101" pitchFamily="2" charset="-122"/>
                <a:ea typeface="方正姚体" panose="02010601030101010101" pitchFamily="2" charset="-122"/>
              </a:rPr>
              <a:t>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b1001&lt;&lt;1 = 5</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a:t>
            </a:r>
            <a:r>
              <a:rPr lang="en-US" altLang="zh-CN" sz="2400" b="0">
                <a:solidFill>
                  <a:srgbClr val="FF0066"/>
                </a:solidFill>
                <a:latin typeface="方正姚体" panose="02010601030101010101" pitchFamily="2" charset="-122"/>
                <a:ea typeface="方正姚体" panose="02010601030101010101" pitchFamily="2" charset="-122"/>
              </a:rPr>
              <a:t>0</a:t>
            </a:r>
            <a:r>
              <a:rPr lang="zh-CN" altLang="en-US" sz="2400" b="0">
                <a:solidFill>
                  <a:srgbClr val="000000"/>
                </a:solidFill>
                <a:latin typeface="方正姚体" panose="02010601030101010101" pitchFamily="2" charset="-122"/>
                <a:ea typeface="方正姚体" panose="02010601030101010101" pitchFamily="2" charset="-122"/>
              </a:rPr>
              <a:t>；    </a:t>
            </a:r>
            <a:r>
              <a:rPr lang="en-US" altLang="zh-CN" sz="2400" b="0">
                <a:solidFill>
                  <a:srgbClr val="000000"/>
                </a:solidFill>
                <a:latin typeface="方正姚体" panose="02010601030101010101" pitchFamily="2" charset="-122"/>
                <a:ea typeface="方正姚体" panose="02010601030101010101" pitchFamily="2" charset="-122"/>
              </a:rPr>
              <a:t>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b1001&lt;&lt;2 = 6</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a:t>
            </a:r>
            <a:r>
              <a:rPr lang="en-US" altLang="zh-CN" sz="2400" b="0">
                <a:solidFill>
                  <a:srgbClr val="FF0066"/>
                </a:solidFill>
                <a:latin typeface="方正姚体" panose="02010601030101010101" pitchFamily="2" charset="-122"/>
                <a:ea typeface="方正姚体" panose="02010601030101010101" pitchFamily="2" charset="-122"/>
              </a:rPr>
              <a:t>00</a:t>
            </a:r>
            <a:r>
              <a:rPr lang="zh-CN" altLang="en-US" sz="2400" b="0">
                <a:solidFill>
                  <a:srgbClr val="000000"/>
                </a:solidFill>
                <a:latin typeface="方正姚体" panose="02010601030101010101" pitchFamily="2" charset="-122"/>
                <a:ea typeface="方正姚体" panose="02010601030101010101" pitchFamily="2" charset="-122"/>
              </a:rPr>
              <a:t>；</a:t>
            </a:r>
          </a:p>
          <a:p>
            <a:pPr algn="just">
              <a:lnSpc>
                <a:spcPct val="110000"/>
              </a:lnSpc>
              <a:buClr>
                <a:srgbClr val="3333FF"/>
              </a:buClr>
              <a:buFont typeface="Wingdings" panose="05000000000000000000" pitchFamily="2" charset="2"/>
              <a:buNone/>
            </a:pPr>
            <a:r>
              <a:rPr lang="zh-CN" altLang="en-US" sz="2400" b="0">
                <a:solidFill>
                  <a:srgbClr val="000000"/>
                </a:solidFill>
                <a:latin typeface="方正姚体" panose="02010601030101010101" pitchFamily="2" charset="-122"/>
                <a:ea typeface="方正姚体" panose="02010601030101010101" pitchFamily="2" charset="-122"/>
              </a:rPr>
              <a:t>       </a:t>
            </a:r>
            <a:r>
              <a:rPr lang="en-US" altLang="zh-CN" sz="2400" b="0">
                <a:solidFill>
                  <a:srgbClr val="000000"/>
                </a:solidFill>
                <a:latin typeface="方正姚体" panose="02010601030101010101" pitchFamily="2" charset="-122"/>
                <a:ea typeface="方正姚体" panose="02010601030101010101" pitchFamily="2" charset="-122"/>
              </a:rPr>
              <a:t>1&lt;&lt;6 = 32</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a:t>
            </a:r>
            <a:r>
              <a:rPr lang="en-US" altLang="zh-CN" sz="2400" b="0">
                <a:solidFill>
                  <a:srgbClr val="FF0066"/>
                </a:solidFill>
                <a:latin typeface="方正姚体" panose="02010601030101010101" pitchFamily="2" charset="-122"/>
                <a:ea typeface="方正姚体" panose="02010601030101010101" pitchFamily="2" charset="-122"/>
              </a:rPr>
              <a:t>000000</a:t>
            </a:r>
            <a:endParaRPr lang="en-US" altLang="zh-CN" sz="2400" b="0">
              <a:solidFill>
                <a:srgbClr val="000000"/>
              </a:solidFill>
              <a:latin typeface="方正姚体" panose="02010601030101010101" pitchFamily="2" charset="-122"/>
              <a:ea typeface="方正姚体" panose="02010601030101010101" pitchFamily="2" charset="-122"/>
            </a:endParaRPr>
          </a:p>
        </p:txBody>
      </p:sp>
      <p:sp>
        <p:nvSpPr>
          <p:cNvPr id="17" name="AutoShape 19"/>
          <p:cNvSpPr>
            <a:spLocks noChangeArrowheads="1"/>
          </p:cNvSpPr>
          <p:nvPr/>
        </p:nvSpPr>
        <p:spPr bwMode="auto">
          <a:xfrm>
            <a:off x="2373313" y="5740400"/>
            <a:ext cx="4621212" cy="1117600"/>
          </a:xfrm>
          <a:prstGeom prst="horizontalScroll">
            <a:avLst>
              <a:gd name="adj" fmla="val 12500"/>
            </a:avLst>
          </a:prstGeom>
          <a:solidFill>
            <a:srgbClr val="00E4A8"/>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indent="28733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287338" algn="just" defTabSz="914400" eaLnBrk="0" fontAlgn="auto" latinLnBrk="0" hangingPunct="0">
              <a:lnSpc>
                <a:spcPct val="105000"/>
              </a:lnSpc>
              <a:spcBef>
                <a:spcPts val="0"/>
              </a:spcBef>
              <a:spcAft>
                <a:spcPts val="0"/>
              </a:spcAft>
              <a:buClr>
                <a:srgbClr val="FF0066"/>
              </a:buClr>
              <a:buSzTx/>
              <a:buFont typeface="Wingdings" panose="05000000000000000000" pitchFamily="2" charset="2"/>
              <a:buChar char="v"/>
              <a:tabLst/>
              <a:defRPr/>
            </a:pPr>
            <a:r>
              <a:rPr kumimoji="0" lang="zh-CN" altLang="en-US" sz="2400" b="1" i="0" u="none" strike="noStrike" kern="0" cap="none" spc="0" normalizeH="0" baseline="0" noProof="0">
                <a:ln>
                  <a:noFill/>
                </a:ln>
                <a:solidFill>
                  <a:srgbClr val="333399"/>
                </a:solidFill>
                <a:effectLst/>
                <a:uLnTx/>
                <a:uFillTx/>
                <a:latin typeface="华文新魏" panose="02010800040101010101" pitchFamily="2" charset="-122"/>
                <a:ea typeface="华文新魏" panose="02010800040101010101" pitchFamily="2" charset="-122"/>
              </a:rPr>
              <a:t>将操作数右移或左移</a:t>
            </a:r>
            <a:r>
              <a:rPr kumimoji="0" lang="en-US" altLang="zh-CN" sz="2400" b="1" i="0" u="none" strike="noStrike" kern="0" cap="none" spc="0" normalizeH="0" baseline="0" noProof="0">
                <a:ln>
                  <a:noFill/>
                </a:ln>
                <a:solidFill>
                  <a:srgbClr val="333399"/>
                </a:solidFill>
                <a:effectLst/>
                <a:uLnTx/>
                <a:uFillTx/>
                <a:latin typeface="华文新魏" panose="02010800040101010101" pitchFamily="2" charset="-122"/>
                <a:ea typeface="华文新魏" panose="02010800040101010101" pitchFamily="2" charset="-122"/>
              </a:rPr>
              <a:t>n</a:t>
            </a:r>
            <a:r>
              <a:rPr kumimoji="0" lang="zh-CN" altLang="en-US" sz="2400" b="1" i="0" u="none" strike="noStrike" kern="0" cap="none" spc="0" normalizeH="0" baseline="0" noProof="0">
                <a:ln>
                  <a:noFill/>
                </a:ln>
                <a:solidFill>
                  <a:srgbClr val="333399"/>
                </a:solidFill>
                <a:effectLst/>
                <a:uLnTx/>
                <a:uFillTx/>
                <a:latin typeface="华文新魏" panose="02010800040101010101" pitchFamily="2" charset="-122"/>
                <a:ea typeface="华文新魏" panose="02010800040101010101" pitchFamily="2" charset="-122"/>
              </a:rPr>
              <a:t>位，相当于将操作数除以或乘以</a:t>
            </a:r>
            <a:r>
              <a:rPr kumimoji="0" lang="en-US" altLang="zh-CN"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2</a:t>
            </a:r>
            <a:r>
              <a:rPr kumimoji="0" lang="en-US" altLang="zh-CN" sz="2400" b="1" i="0" u="none" strike="noStrike" kern="0" cap="none" spc="0" normalizeH="0" baseline="36000" noProof="0">
                <a:ln>
                  <a:noFill/>
                </a:ln>
                <a:solidFill>
                  <a:srgbClr val="FF0066"/>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
        <p:nvSpPr>
          <p:cNvPr id="18" name="AutoShape 20"/>
          <p:cNvSpPr>
            <a:spLocks noChangeArrowheads="1"/>
          </p:cNvSpPr>
          <p:nvPr/>
        </p:nvSpPr>
        <p:spPr bwMode="auto">
          <a:xfrm>
            <a:off x="3859213" y="4894263"/>
            <a:ext cx="1776412" cy="874712"/>
          </a:xfrm>
          <a:prstGeom prst="wedgeRoundRectCallout">
            <a:avLst>
              <a:gd name="adj1" fmla="val -37310"/>
              <a:gd name="adj2" fmla="val -97005"/>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95000"/>
              </a:lnSpc>
            </a:pPr>
            <a:r>
              <a:rPr kumimoji="1" lang="zh-CN" altLang="en-US" sz="1800">
                <a:solidFill>
                  <a:srgbClr val="000000"/>
                </a:solidFill>
                <a:latin typeface="华文楷体" panose="02010600040101010101" pitchFamily="2" charset="-122"/>
                <a:ea typeface="华文楷体" panose="02010600040101010101" pitchFamily="2" charset="-122"/>
              </a:rPr>
              <a:t>右移位数不变，但右移的数据会丢失！</a:t>
            </a:r>
          </a:p>
        </p:txBody>
      </p:sp>
    </p:spTree>
    <p:extLst>
      <p:ext uri="{BB962C8B-B14F-4D97-AF65-F5344CB8AC3E}">
        <p14:creationId xmlns:p14="http://schemas.microsoft.com/office/powerpoint/2010/main" val="4585736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outVertic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advAuto="0"/>
      <p:bldP spid="13" grpId="0" animBg="1" autoUpdateAnimBg="0"/>
      <p:bldP spid="14" grpId="0" animBg="1" autoUpdateAnimBg="0"/>
      <p:bldP spid="15" grpId="0" animBg="1" autoUpdateAnimBg="0"/>
      <p:bldP spid="16" grpId="0" autoUpdateAnimBg="0"/>
      <p:bldP spid="17" grpId="0" animBg="1" autoUpdateAnimBg="0"/>
      <p:bldP spid="1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24" name="Rectangle 3"/>
          <p:cNvSpPr txBox="1">
            <a:spLocks noChangeArrowheads="1"/>
          </p:cNvSpPr>
          <p:nvPr/>
        </p:nvSpPr>
        <p:spPr bwMode="auto">
          <a:xfrm>
            <a:off x="247650" y="1409700"/>
            <a:ext cx="2928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4.8 </a:t>
            </a:r>
            <a:r>
              <a:rPr lang="zh-CN" altLang="en-US" sz="2800" kern="0">
                <a:solidFill>
                  <a:srgbClr val="FF0000"/>
                </a:solidFill>
                <a:latin typeface="宋体" panose="02010600030101010101" pitchFamily="2" charset="-122"/>
              </a:rPr>
              <a:t>条件运算符</a:t>
            </a:r>
            <a:endParaRPr kumimoji="0" lang="zh-CN" altLang="en-US" sz="2800" kern="0">
              <a:latin typeface="宋体" panose="02010600030101010101" pitchFamily="2" charset="-122"/>
            </a:endParaRPr>
          </a:p>
        </p:txBody>
      </p:sp>
      <p:sp>
        <p:nvSpPr>
          <p:cNvPr id="25" name="AutoShape 4"/>
          <p:cNvSpPr>
            <a:spLocks noChangeArrowheads="1"/>
          </p:cNvSpPr>
          <p:nvPr/>
        </p:nvSpPr>
        <p:spPr bwMode="auto">
          <a:xfrm>
            <a:off x="3257550" y="1285875"/>
            <a:ext cx="1600200" cy="457200"/>
          </a:xfrm>
          <a:prstGeom prst="wedgeRoundRectCallout">
            <a:avLst>
              <a:gd name="adj1" fmla="val -74009"/>
              <a:gd name="adj2" fmla="val 47917"/>
              <a:gd name="adj3" fmla="val 16667"/>
            </a:avLst>
          </a:prstGeom>
          <a:solidFill>
            <a:srgbClr val="00E4A8"/>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rPr>
              <a:t>三</a:t>
            </a: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rPr>
              <a:t>目运算符</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ndParaRPr>
          </a:p>
        </p:txBody>
      </p:sp>
      <p:sp>
        <p:nvSpPr>
          <p:cNvPr id="26" name="Rectangle 5"/>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27" name="Group 6"/>
          <p:cNvGrpSpPr>
            <a:grpSpLocks/>
          </p:cNvGrpSpPr>
          <p:nvPr/>
        </p:nvGrpSpPr>
        <p:grpSpPr bwMode="auto">
          <a:xfrm>
            <a:off x="2590800" y="3962400"/>
            <a:ext cx="2590800" cy="2362200"/>
            <a:chOff x="3696" y="2064"/>
            <a:chExt cx="1632" cy="1488"/>
          </a:xfrm>
        </p:grpSpPr>
        <p:sp>
          <p:nvSpPr>
            <p:cNvPr id="28" name="Rectangle 7"/>
            <p:cNvSpPr>
              <a:spLocks noChangeArrowheads="1"/>
            </p:cNvSpPr>
            <p:nvPr/>
          </p:nvSpPr>
          <p:spPr bwMode="auto">
            <a:xfrm>
              <a:off x="3696" y="2064"/>
              <a:ext cx="1632"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grpSp>
          <p:nvGrpSpPr>
            <p:cNvPr id="29" name="Group 8"/>
            <p:cNvGrpSpPr>
              <a:grpSpLocks/>
            </p:cNvGrpSpPr>
            <p:nvPr/>
          </p:nvGrpSpPr>
          <p:grpSpPr bwMode="auto">
            <a:xfrm>
              <a:off x="3744" y="2102"/>
              <a:ext cx="1584" cy="1412"/>
              <a:chOff x="3600" y="2102"/>
              <a:chExt cx="1584" cy="1412"/>
            </a:xfrm>
          </p:grpSpPr>
          <p:sp>
            <p:nvSpPr>
              <p:cNvPr id="30" name="Line 9"/>
              <p:cNvSpPr>
                <a:spLocks noChangeShapeType="1"/>
              </p:cNvSpPr>
              <p:nvPr/>
            </p:nvSpPr>
            <p:spPr bwMode="auto">
              <a:xfrm>
                <a:off x="3888" y="2544"/>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1" name="Line 10"/>
              <p:cNvSpPr>
                <a:spLocks noChangeShapeType="1"/>
              </p:cNvSpPr>
              <p:nvPr/>
            </p:nvSpPr>
            <p:spPr bwMode="auto">
              <a:xfrm>
                <a:off x="3888" y="2880"/>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2" name="Line 11"/>
              <p:cNvSpPr>
                <a:spLocks noChangeShapeType="1"/>
              </p:cNvSpPr>
              <p:nvPr/>
            </p:nvSpPr>
            <p:spPr bwMode="auto">
              <a:xfrm>
                <a:off x="4464" y="2736"/>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3" name="Text Box 12"/>
              <p:cNvSpPr txBox="1">
                <a:spLocks noChangeArrowheads="1"/>
              </p:cNvSpPr>
              <p:nvPr/>
            </p:nvSpPr>
            <p:spPr bwMode="auto">
              <a:xfrm>
                <a:off x="3600" y="2438"/>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in1</a:t>
                </a:r>
              </a:p>
            </p:txBody>
          </p:sp>
          <p:sp>
            <p:nvSpPr>
              <p:cNvPr id="34" name="Text Box 13"/>
              <p:cNvSpPr txBox="1">
                <a:spLocks noChangeArrowheads="1"/>
              </p:cNvSpPr>
              <p:nvPr/>
            </p:nvSpPr>
            <p:spPr bwMode="auto">
              <a:xfrm>
                <a:off x="4752" y="2592"/>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14"/>
              <p:cNvSpPr txBox="1">
                <a:spLocks noChangeArrowheads="1"/>
              </p:cNvSpPr>
              <p:nvPr/>
            </p:nvSpPr>
            <p:spPr bwMode="auto">
              <a:xfrm>
                <a:off x="4032" y="2102"/>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MUX</a:t>
                </a:r>
              </a:p>
            </p:txBody>
          </p:sp>
          <p:sp>
            <p:nvSpPr>
              <p:cNvPr id="36" name="Text Box 15"/>
              <p:cNvSpPr txBox="1">
                <a:spLocks noChangeArrowheads="1"/>
              </p:cNvSpPr>
              <p:nvPr/>
            </p:nvSpPr>
            <p:spPr bwMode="auto">
              <a:xfrm>
                <a:off x="3600" y="2736"/>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in0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Text Box 16"/>
              <p:cNvSpPr txBox="1">
                <a:spLocks noChangeArrowheads="1"/>
              </p:cNvSpPr>
              <p:nvPr/>
            </p:nvSpPr>
            <p:spPr bwMode="auto">
              <a:xfrm>
                <a:off x="4176" y="3264"/>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sel</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AutoShape 17"/>
              <p:cNvSpPr>
                <a:spLocks noChangeArrowheads="1"/>
              </p:cNvSpPr>
              <p:nvPr/>
            </p:nvSpPr>
            <p:spPr bwMode="auto">
              <a:xfrm rot="-5426475">
                <a:off x="4032" y="2592"/>
                <a:ext cx="624"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00"/>
              </a:solidFill>
              <a:ln w="9525">
                <a:solidFill>
                  <a:srgbClr val="000000"/>
                </a:solidFill>
                <a:miter lim="800000"/>
                <a:headEnd/>
                <a:tailEnd/>
              </a:ln>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9" name="Line 18"/>
              <p:cNvSpPr>
                <a:spLocks noChangeShapeType="1"/>
              </p:cNvSpPr>
              <p:nvPr/>
            </p:nvSpPr>
            <p:spPr bwMode="auto">
              <a:xfrm>
                <a:off x="4320" y="297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grpSp>
      <p:sp>
        <p:nvSpPr>
          <p:cNvPr id="40" name="Text Box 19"/>
          <p:cNvSpPr txBox="1">
            <a:spLocks noChangeArrowheads="1"/>
          </p:cNvSpPr>
          <p:nvPr/>
        </p:nvSpPr>
        <p:spPr bwMode="auto">
          <a:xfrm>
            <a:off x="1676400" y="2697163"/>
            <a:ext cx="4343400" cy="4270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200">
                <a:solidFill>
                  <a:srgbClr val="000000"/>
                </a:solidFill>
                <a:latin typeface="宋体" panose="02010600030101010101" pitchFamily="2" charset="-122"/>
              </a:rPr>
              <a:t>信号 </a:t>
            </a:r>
            <a:r>
              <a:rPr lang="en-US" altLang="zh-CN" sz="2200">
                <a:solidFill>
                  <a:srgbClr val="000000"/>
                </a:solidFill>
                <a:latin typeface="宋体" panose="02010600030101010101" pitchFamily="2" charset="-122"/>
              </a:rPr>
              <a:t>= </a:t>
            </a:r>
            <a:r>
              <a:rPr lang="zh-CN" altLang="en-US" sz="2200">
                <a:solidFill>
                  <a:srgbClr val="000000"/>
                </a:solidFill>
                <a:latin typeface="宋体" panose="02010600030101010101" pitchFamily="2" charset="-122"/>
              </a:rPr>
              <a:t>条件</a:t>
            </a:r>
            <a:r>
              <a:rPr lang="zh-CN" altLang="en-US" sz="2200">
                <a:solidFill>
                  <a:srgbClr val="FF0066"/>
                </a:solidFill>
                <a:latin typeface="宋体" panose="02010600030101010101" pitchFamily="2" charset="-122"/>
              </a:rPr>
              <a:t>？</a:t>
            </a:r>
            <a:r>
              <a:rPr lang="zh-CN" altLang="en-US" sz="2200">
                <a:solidFill>
                  <a:srgbClr val="000000"/>
                </a:solidFill>
                <a:latin typeface="宋体" panose="02010600030101010101" pitchFamily="2" charset="-122"/>
              </a:rPr>
              <a:t>表达式</a:t>
            </a:r>
            <a:r>
              <a:rPr lang="en-US" altLang="zh-CN" sz="2200">
                <a:solidFill>
                  <a:srgbClr val="000000"/>
                </a:solidFill>
                <a:latin typeface="宋体" panose="02010600030101010101" pitchFamily="2" charset="-122"/>
              </a:rPr>
              <a:t>1</a:t>
            </a:r>
            <a:r>
              <a:rPr lang="zh-CN" altLang="en-US" sz="2200">
                <a:solidFill>
                  <a:srgbClr val="FF0066"/>
                </a:solidFill>
                <a:latin typeface="宋体" panose="02010600030101010101" pitchFamily="2" charset="-122"/>
              </a:rPr>
              <a:t>：</a:t>
            </a:r>
            <a:r>
              <a:rPr lang="zh-CN" altLang="en-US" sz="2200">
                <a:solidFill>
                  <a:srgbClr val="000000"/>
                </a:solidFill>
                <a:latin typeface="宋体" panose="02010600030101010101" pitchFamily="2" charset="-122"/>
              </a:rPr>
              <a:t>表达式</a:t>
            </a:r>
            <a:r>
              <a:rPr lang="en-US" altLang="zh-CN" sz="2200">
                <a:solidFill>
                  <a:srgbClr val="000000"/>
                </a:solidFill>
                <a:latin typeface="宋体" panose="02010600030101010101" pitchFamily="2" charset="-122"/>
              </a:rPr>
              <a:t>2</a:t>
            </a:r>
          </a:p>
        </p:txBody>
      </p:sp>
      <p:sp>
        <p:nvSpPr>
          <p:cNvPr id="41" name="Rectangle 20"/>
          <p:cNvSpPr>
            <a:spLocks noChangeArrowheads="1"/>
          </p:cNvSpPr>
          <p:nvPr/>
        </p:nvSpPr>
        <p:spPr bwMode="auto">
          <a:xfrm>
            <a:off x="228600" y="2209800"/>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条件运算符为</a:t>
            </a:r>
            <a:r>
              <a:rPr lang="zh-CN" altLang="en-US" sz="2400">
                <a:solidFill>
                  <a:srgbClr val="FF0066"/>
                </a:solidFill>
                <a:latin typeface="宋体" panose="02010600030101010101" pitchFamily="2" charset="-122"/>
              </a:rPr>
              <a:t>？：</a:t>
            </a:r>
          </a:p>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用法：</a:t>
            </a:r>
          </a:p>
        </p:txBody>
      </p:sp>
      <p:sp>
        <p:nvSpPr>
          <p:cNvPr id="42" name="Rectangle 21"/>
          <p:cNvSpPr>
            <a:spLocks noChangeArrowheads="1"/>
          </p:cNvSpPr>
          <p:nvPr/>
        </p:nvSpPr>
        <p:spPr bwMode="auto">
          <a:xfrm>
            <a:off x="228600" y="33528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en-US" altLang="zh-CN" sz="2400">
                <a:solidFill>
                  <a:srgbClr val="000000"/>
                </a:solidFill>
                <a:latin typeface="宋体" panose="02010600030101010101" pitchFamily="2" charset="-122"/>
              </a:rPr>
              <a:t>[</a:t>
            </a:r>
            <a:r>
              <a:rPr lang="zh-CN" altLang="en-US" sz="2400">
                <a:solidFill>
                  <a:srgbClr val="FF0066"/>
                </a:solidFill>
                <a:latin typeface="宋体" panose="02010600030101010101" pitchFamily="2" charset="-122"/>
              </a:rPr>
              <a:t>例</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数据选择器</a:t>
            </a:r>
            <a:r>
              <a:rPr lang="en-US" altLang="zh-CN" sz="2400">
                <a:solidFill>
                  <a:srgbClr val="000000"/>
                </a:solidFill>
                <a:latin typeface="Times New Roman" panose="02020603050405020304" pitchFamily="18" charset="0"/>
              </a:rPr>
              <a:t>assign out = sel? in1:in0</a:t>
            </a:r>
            <a:r>
              <a:rPr lang="zh-CN" altLang="en-US" sz="2400">
                <a:solidFill>
                  <a:srgbClr val="000000"/>
                </a:solidFill>
                <a:latin typeface="Times New Roman" panose="02020603050405020304" pitchFamily="18" charset="0"/>
              </a:rPr>
              <a:t>；</a:t>
            </a:r>
          </a:p>
        </p:txBody>
      </p:sp>
      <p:sp>
        <p:nvSpPr>
          <p:cNvPr id="43" name="AutoShape 22"/>
          <p:cNvSpPr>
            <a:spLocks noChangeArrowheads="1"/>
          </p:cNvSpPr>
          <p:nvPr/>
        </p:nvSpPr>
        <p:spPr bwMode="auto">
          <a:xfrm>
            <a:off x="5257800" y="1485900"/>
            <a:ext cx="2743200" cy="1104900"/>
          </a:xfrm>
          <a:prstGeom prst="wedgeRectCallout">
            <a:avLst>
              <a:gd name="adj1" fmla="val -71065"/>
              <a:gd name="adj2" fmla="val 65088"/>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110000"/>
              </a:lnSpc>
              <a:spcBef>
                <a:spcPct val="20000"/>
              </a:spcBef>
              <a:buClr>
                <a:srgbClr val="3333CC"/>
              </a:buClr>
              <a:buSzPct val="60000"/>
              <a:buFont typeface="Wingdings" panose="05000000000000000000" pitchFamily="2" charset="2"/>
              <a:buNone/>
            </a:pPr>
            <a:r>
              <a:rPr kumimoji="1" lang="zh-CN" altLang="en-US" sz="2000">
                <a:solidFill>
                  <a:srgbClr val="000000"/>
                </a:solidFill>
                <a:latin typeface="方正姚体" panose="02010601030101010101" pitchFamily="2" charset="-122"/>
                <a:ea typeface="方正姚体" panose="02010601030101010101" pitchFamily="2" charset="-122"/>
              </a:rPr>
              <a:t>当条件为</a:t>
            </a:r>
            <a:r>
              <a:rPr kumimoji="1" lang="zh-CN" altLang="en-US" sz="2000">
                <a:solidFill>
                  <a:srgbClr val="0000FF"/>
                </a:solidFill>
                <a:latin typeface="方正姚体" panose="02010601030101010101" pitchFamily="2" charset="-122"/>
                <a:ea typeface="方正姚体" panose="02010601030101010101" pitchFamily="2" charset="-122"/>
              </a:rPr>
              <a:t>真</a:t>
            </a:r>
            <a:r>
              <a:rPr kumimoji="1" lang="zh-CN" altLang="en-US" sz="2000">
                <a:solidFill>
                  <a:srgbClr val="000000"/>
                </a:solidFill>
                <a:latin typeface="方正姚体" panose="02010601030101010101" pitchFamily="2" charset="-122"/>
                <a:ea typeface="方正姚体" panose="02010601030101010101" pitchFamily="2" charset="-122"/>
              </a:rPr>
              <a:t>，信号取</a:t>
            </a:r>
            <a:r>
              <a:rPr kumimoji="1" lang="zh-CN" altLang="en-US" sz="2000">
                <a:solidFill>
                  <a:srgbClr val="0000FF"/>
                </a:solidFill>
                <a:latin typeface="方正姚体" panose="02010601030101010101" pitchFamily="2" charset="-122"/>
                <a:ea typeface="方正姚体" panose="02010601030101010101" pitchFamily="2" charset="-122"/>
              </a:rPr>
              <a:t>表达式</a:t>
            </a:r>
            <a:r>
              <a:rPr kumimoji="1" lang="en-US" altLang="zh-CN" sz="2000">
                <a:solidFill>
                  <a:srgbClr val="0000FF"/>
                </a:solidFill>
                <a:latin typeface="方正姚体" panose="02010601030101010101" pitchFamily="2" charset="-122"/>
                <a:ea typeface="方正姚体" panose="02010601030101010101" pitchFamily="2" charset="-122"/>
              </a:rPr>
              <a:t>1</a:t>
            </a:r>
            <a:r>
              <a:rPr kumimoji="1" lang="zh-CN" altLang="en-US" sz="2000">
                <a:solidFill>
                  <a:srgbClr val="000000"/>
                </a:solidFill>
                <a:latin typeface="方正姚体" panose="02010601030101010101" pitchFamily="2" charset="-122"/>
                <a:ea typeface="方正姚体" panose="02010601030101010101" pitchFamily="2" charset="-122"/>
              </a:rPr>
              <a:t>的值；为</a:t>
            </a:r>
            <a:r>
              <a:rPr kumimoji="1" lang="zh-CN" altLang="en-US" sz="2000">
                <a:solidFill>
                  <a:srgbClr val="0000FF"/>
                </a:solidFill>
                <a:latin typeface="方正姚体" panose="02010601030101010101" pitchFamily="2" charset="-122"/>
                <a:ea typeface="方正姚体" panose="02010601030101010101" pitchFamily="2" charset="-122"/>
              </a:rPr>
              <a:t>假</a:t>
            </a:r>
            <a:r>
              <a:rPr kumimoji="1" lang="zh-CN" altLang="en-US" sz="2000">
                <a:solidFill>
                  <a:srgbClr val="000000"/>
                </a:solidFill>
                <a:latin typeface="方正姚体" panose="02010601030101010101" pitchFamily="2" charset="-122"/>
                <a:ea typeface="方正姚体" panose="02010601030101010101" pitchFamily="2" charset="-122"/>
              </a:rPr>
              <a:t>，则取</a:t>
            </a:r>
            <a:r>
              <a:rPr kumimoji="1" lang="zh-CN" altLang="en-US" sz="2000">
                <a:solidFill>
                  <a:srgbClr val="0000FF"/>
                </a:solidFill>
                <a:latin typeface="方正姚体" panose="02010601030101010101" pitchFamily="2" charset="-122"/>
                <a:ea typeface="方正姚体" panose="02010601030101010101" pitchFamily="2" charset="-122"/>
              </a:rPr>
              <a:t>表达式</a:t>
            </a:r>
            <a:r>
              <a:rPr kumimoji="1" lang="en-US" altLang="zh-CN" sz="2000">
                <a:solidFill>
                  <a:srgbClr val="0000FF"/>
                </a:solidFill>
                <a:latin typeface="方正姚体" panose="02010601030101010101" pitchFamily="2" charset="-122"/>
                <a:ea typeface="方正姚体" panose="02010601030101010101" pitchFamily="2" charset="-122"/>
              </a:rPr>
              <a:t>2</a:t>
            </a:r>
            <a:r>
              <a:rPr kumimoji="1" lang="zh-CN" altLang="en-US" sz="2000">
                <a:solidFill>
                  <a:srgbClr val="000000"/>
                </a:solidFill>
                <a:latin typeface="方正姚体" panose="02010601030101010101" pitchFamily="2" charset="-122"/>
                <a:ea typeface="方正姚体" panose="02010601030101010101" pitchFamily="2" charset="-122"/>
              </a:rPr>
              <a:t>的值。</a:t>
            </a:r>
          </a:p>
        </p:txBody>
      </p:sp>
      <p:sp>
        <p:nvSpPr>
          <p:cNvPr id="44" name="AutoShape 24"/>
          <p:cNvSpPr>
            <a:spLocks noChangeArrowheads="1"/>
          </p:cNvSpPr>
          <p:nvPr/>
        </p:nvSpPr>
        <p:spPr bwMode="auto">
          <a:xfrm>
            <a:off x="5600700" y="5256213"/>
            <a:ext cx="2276475" cy="674687"/>
          </a:xfrm>
          <a:prstGeom prst="wedgeRoundRectCallout">
            <a:avLst>
              <a:gd name="adj1" fmla="val -73991"/>
              <a:gd name="adj2" fmla="val -47884"/>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2000">
                <a:solidFill>
                  <a:srgbClr val="000000"/>
                </a:solidFill>
                <a:latin typeface="宋体" panose="02010600030101010101" pitchFamily="2" charset="-122"/>
              </a:rPr>
              <a:t>sel=1</a:t>
            </a:r>
            <a:r>
              <a:rPr lang="zh-CN" altLang="en-US" sz="2000">
                <a:solidFill>
                  <a:srgbClr val="000000"/>
                </a:solidFill>
                <a:latin typeface="宋体" panose="02010600030101010101" pitchFamily="2" charset="-122"/>
              </a:rPr>
              <a:t>时</a:t>
            </a:r>
            <a:r>
              <a:rPr lang="en-US" altLang="zh-CN" sz="2000">
                <a:solidFill>
                  <a:srgbClr val="000000"/>
                </a:solidFill>
                <a:latin typeface="宋体" panose="02010600030101010101" pitchFamily="2" charset="-122"/>
              </a:rPr>
              <a:t>out=in1</a:t>
            </a:r>
            <a:r>
              <a:rPr lang="zh-CN" altLang="en-US" sz="2000">
                <a:solidFill>
                  <a:srgbClr val="000000"/>
                </a:solidFill>
                <a:latin typeface="宋体" panose="02010600030101010101" pitchFamily="2" charset="-122"/>
              </a:rPr>
              <a:t>； </a:t>
            </a:r>
            <a:r>
              <a:rPr lang="en-US" altLang="zh-CN" sz="2000">
                <a:solidFill>
                  <a:srgbClr val="000000"/>
                </a:solidFill>
                <a:latin typeface="宋体" panose="02010600030101010101" pitchFamily="2" charset="-122"/>
              </a:rPr>
              <a:t>sel=0</a:t>
            </a:r>
            <a:r>
              <a:rPr lang="zh-CN" altLang="en-US" sz="2000">
                <a:solidFill>
                  <a:srgbClr val="000000"/>
                </a:solidFill>
                <a:latin typeface="宋体" panose="02010600030101010101" pitchFamily="2" charset="-122"/>
              </a:rPr>
              <a:t>时</a:t>
            </a:r>
            <a:r>
              <a:rPr lang="en-US" altLang="zh-CN" sz="2000">
                <a:solidFill>
                  <a:srgbClr val="000000"/>
                </a:solidFill>
                <a:latin typeface="宋体" panose="02010600030101010101" pitchFamily="2" charset="-122"/>
              </a:rPr>
              <a:t>out=in0</a:t>
            </a:r>
          </a:p>
        </p:txBody>
      </p:sp>
    </p:spTree>
    <p:extLst>
      <p:ext uri="{BB962C8B-B14F-4D97-AF65-F5344CB8AC3E}">
        <p14:creationId xmlns:p14="http://schemas.microsoft.com/office/powerpoint/2010/main" val="5658267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arn(outVertical)">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slide(fromTop)">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0-#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dissolve">
                                      <p:cBhvr>
                                        <p:cTn id="4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nimBg="1" autoUpdateAnimBg="0"/>
      <p:bldP spid="40" grpId="0" animBg="1" autoUpdateAnimBg="0"/>
      <p:bldP spid="41" grpId="0" autoUpdateAnimBg="0"/>
      <p:bldP spid="42" grpId="0" autoUpdateAnimBg="0"/>
      <p:bldP spid="43" grpId="0" animBg="1" autoUpdateAnimBg="0"/>
      <p:bldP spid="4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从几个例子了解</a:t>
            </a:r>
            <a:r>
              <a:rPr lang="en-US" altLang="zh-CN" sz="4000" b="1" dirty="0">
                <a:solidFill>
                  <a:schemeClr val="bg1"/>
                </a:solidFill>
                <a:latin typeface="微软雅黑" panose="020B0503020204020204" pitchFamily="34" charset="-122"/>
                <a:ea typeface="微软雅黑" panose="020B0503020204020204" pitchFamily="34" charset="-122"/>
              </a:rPr>
              <a:t>Verilog</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6384680"/>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7" name="Rectangle 3"/>
          <p:cNvSpPr txBox="1">
            <a:spLocks noChangeArrowheads="1"/>
          </p:cNvSpPr>
          <p:nvPr/>
        </p:nvSpPr>
        <p:spPr bwMode="auto">
          <a:xfrm>
            <a:off x="428625" y="1016000"/>
            <a:ext cx="8408988"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20000"/>
              </a:lnSpc>
              <a:buFont typeface="Wingdings" panose="05000000000000000000" pitchFamily="2" charset="2"/>
              <a:buNone/>
            </a:pPr>
            <a:r>
              <a:rPr lang="en-US" altLang="zh-CN" kern="0">
                <a:solidFill>
                  <a:srgbClr val="FF0000"/>
                </a:solidFill>
                <a:latin typeface="宋体" panose="02010600030101010101" pitchFamily="2" charset="-122"/>
              </a:rPr>
              <a:t>4.9 </a:t>
            </a:r>
            <a:r>
              <a:rPr lang="zh-CN" altLang="en-US" kern="0">
                <a:solidFill>
                  <a:srgbClr val="FF0000"/>
                </a:solidFill>
                <a:latin typeface="宋体" panose="02010600030101010101" pitchFamily="2" charset="-122"/>
              </a:rPr>
              <a:t>位拼接运算符</a:t>
            </a:r>
          </a:p>
          <a:p>
            <a:pPr algn="just">
              <a:lnSpc>
                <a:spcPct val="120000"/>
              </a:lnSpc>
              <a:spcBef>
                <a:spcPct val="0"/>
              </a:spcBef>
            </a:pPr>
            <a:r>
              <a:rPr kumimoji="0" lang="zh-CN" altLang="en-US" sz="2200" kern="0">
                <a:latin typeface="宋体" panose="02010600030101010101" pitchFamily="2" charset="-122"/>
              </a:rPr>
              <a:t>位拼接运算符为</a:t>
            </a:r>
            <a:r>
              <a:rPr kumimoji="0" lang="en-US" altLang="zh-CN" sz="2200" kern="0">
                <a:solidFill>
                  <a:srgbClr val="FF0066"/>
                </a:solidFill>
                <a:cs typeface="Tahoma" panose="020B0604030504040204" pitchFamily="34" charset="0"/>
              </a:rPr>
              <a:t>{ }</a:t>
            </a:r>
          </a:p>
          <a:p>
            <a:pPr algn="just">
              <a:lnSpc>
                <a:spcPct val="120000"/>
              </a:lnSpc>
              <a:spcBef>
                <a:spcPct val="0"/>
              </a:spcBef>
            </a:pPr>
            <a:r>
              <a:rPr kumimoji="0" lang="zh-CN" altLang="en-US" sz="2200" kern="0">
                <a:latin typeface="宋体" panose="02010600030101010101" pitchFamily="2" charset="-122"/>
              </a:rPr>
              <a:t>用于将两个或多个信号的某些位拼接起来，表示一个</a:t>
            </a:r>
            <a:r>
              <a:rPr kumimoji="0" lang="zh-CN" altLang="en-US" sz="2200" kern="0">
                <a:solidFill>
                  <a:srgbClr val="0000FF"/>
                </a:solidFill>
                <a:latin typeface="宋体" panose="02010600030101010101" pitchFamily="2" charset="-122"/>
              </a:rPr>
              <a:t>整体</a:t>
            </a:r>
            <a:r>
              <a:rPr kumimoji="0" lang="zh-CN" altLang="en-US" sz="2200" kern="0">
                <a:latin typeface="宋体" panose="02010600030101010101" pitchFamily="2" charset="-122"/>
              </a:rPr>
              <a:t>信号。</a:t>
            </a:r>
          </a:p>
          <a:p>
            <a:pPr algn="just">
              <a:lnSpc>
                <a:spcPct val="120000"/>
              </a:lnSpc>
              <a:spcBef>
                <a:spcPct val="0"/>
              </a:spcBef>
            </a:pPr>
            <a:r>
              <a:rPr kumimoji="0" lang="zh-CN" altLang="en-US" sz="2200" kern="0">
                <a:latin typeface="宋体" panose="02010600030101010101" pitchFamily="2" charset="-122"/>
              </a:rPr>
              <a:t>用法：</a:t>
            </a:r>
          </a:p>
        </p:txBody>
      </p:sp>
      <p:sp>
        <p:nvSpPr>
          <p:cNvPr id="8"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9" name="Text Box 5"/>
          <p:cNvSpPr txBox="1">
            <a:spLocks noChangeArrowheads="1"/>
          </p:cNvSpPr>
          <p:nvPr/>
        </p:nvSpPr>
        <p:spPr bwMode="auto">
          <a:xfrm>
            <a:off x="1735138" y="2405063"/>
            <a:ext cx="6862762" cy="461962"/>
          </a:xfrm>
          <a:prstGeom prst="rect">
            <a:avLst/>
          </a:prstGeom>
          <a:solidFill>
            <a:srgbClr val="E7BB01">
              <a:lumMod val="20000"/>
              <a:lumOff val="80000"/>
            </a:srgbClr>
          </a:solidFill>
          <a:ln w="9525">
            <a:no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ahoma" panose="020B0604030504040204" pitchFamily="34" charset="0"/>
                <a:cs typeface="Tahoma" pitchFamily="34" charset="0"/>
              </a:rPr>
              <a:t>{</a:t>
            </a:r>
            <a:r>
              <a:rPr kumimoji="0" lang="zh-CN" altLang="en-US" sz="2000" b="1" i="0" u="none" strike="noStrike" kern="0" cap="none" spc="0" normalizeH="0" baseline="0" noProof="0">
                <a:ln>
                  <a:noFill/>
                </a:ln>
                <a:solidFill>
                  <a:srgbClr val="000000"/>
                </a:solidFill>
                <a:effectLst/>
                <a:uLnTx/>
                <a:uFillTx/>
                <a:latin typeface="宋体" pitchFamily="2" charset="-122"/>
              </a:rPr>
              <a:t>信号</a:t>
            </a:r>
            <a:r>
              <a:rPr kumimoji="0" lang="en-US" altLang="zh-CN" sz="2000" b="1" i="0" u="none" strike="noStrike" kern="0" cap="none" spc="0" normalizeH="0" baseline="0" noProof="0">
                <a:ln>
                  <a:noFill/>
                </a:ln>
                <a:solidFill>
                  <a:srgbClr val="000000"/>
                </a:solidFill>
                <a:effectLst/>
                <a:uLnTx/>
                <a:uFillTx/>
                <a:latin typeface="宋体" pitchFamily="2" charset="-122"/>
              </a:rPr>
              <a:t>1</a:t>
            </a:r>
            <a:r>
              <a:rPr kumimoji="0" lang="zh-CN" altLang="en-US" sz="2000" b="1" i="0" u="none" strike="noStrike" kern="0" cap="none" spc="0" normalizeH="0" baseline="0" noProof="0">
                <a:ln>
                  <a:noFill/>
                </a:ln>
                <a:solidFill>
                  <a:srgbClr val="000000"/>
                </a:solidFill>
                <a:effectLst/>
                <a:uLnTx/>
                <a:uFillTx/>
                <a:latin typeface="宋体" pitchFamily="2" charset="-122"/>
              </a:rPr>
              <a:t>的某几位，信号</a:t>
            </a:r>
            <a:r>
              <a:rPr kumimoji="0" lang="en-US" altLang="zh-CN" sz="2000" b="1" i="0" u="none" strike="noStrike" kern="0" cap="none" spc="0" normalizeH="0" baseline="0" noProof="0">
                <a:ln>
                  <a:noFill/>
                </a:ln>
                <a:solidFill>
                  <a:srgbClr val="000000"/>
                </a:solidFill>
                <a:effectLst/>
                <a:uLnTx/>
                <a:uFillTx/>
                <a:latin typeface="宋体" pitchFamily="2" charset="-122"/>
              </a:rPr>
              <a:t>2</a:t>
            </a:r>
            <a:r>
              <a:rPr kumimoji="0" lang="zh-CN" altLang="en-US" sz="2000" b="1" i="0" u="none" strike="noStrike" kern="0" cap="none" spc="0" normalizeH="0" baseline="0" noProof="0">
                <a:ln>
                  <a:noFill/>
                </a:ln>
                <a:solidFill>
                  <a:srgbClr val="000000"/>
                </a:solidFill>
                <a:effectLst/>
                <a:uLnTx/>
                <a:uFillTx/>
                <a:latin typeface="宋体" pitchFamily="2" charset="-122"/>
              </a:rPr>
              <a:t>的某几位，</a:t>
            </a:r>
            <a:r>
              <a:rPr kumimoji="0" lang="en-US" altLang="zh-CN" sz="2000" b="1" i="0" u="none" strike="noStrike" kern="0" cap="none" spc="0" normalizeH="0" baseline="0" noProof="0">
                <a:ln>
                  <a:noFill/>
                </a:ln>
                <a:solidFill>
                  <a:srgbClr val="000000"/>
                </a:solidFill>
                <a:effectLst/>
                <a:uLnTx/>
                <a:uFillTx/>
                <a:latin typeface="Times New Roman" pitchFamily="18" charset="0"/>
              </a:rPr>
              <a:t>……</a:t>
            </a:r>
            <a:r>
              <a:rPr kumimoji="0" lang="zh-CN" altLang="en-US" sz="2000" b="1" i="0" u="none" strike="noStrike" kern="0" cap="none" spc="0" normalizeH="0" baseline="0" noProof="0">
                <a:ln>
                  <a:noFill/>
                </a:ln>
                <a:solidFill>
                  <a:srgbClr val="000000"/>
                </a:solidFill>
                <a:effectLst/>
                <a:uLnTx/>
                <a:uFillTx/>
                <a:latin typeface="宋体" pitchFamily="2" charset="-122"/>
              </a:rPr>
              <a:t>，信号</a:t>
            </a:r>
            <a:r>
              <a:rPr kumimoji="0" lang="en-US" altLang="zh-CN" sz="2000" b="1" i="0" u="none" strike="noStrike" kern="0" cap="none" spc="0" normalizeH="0" baseline="0" noProof="0">
                <a:ln>
                  <a:noFill/>
                </a:ln>
                <a:solidFill>
                  <a:srgbClr val="000000"/>
                </a:solidFill>
                <a:effectLst/>
                <a:uLnTx/>
                <a:uFillTx/>
                <a:latin typeface="宋体" pitchFamily="2" charset="-122"/>
              </a:rPr>
              <a:t>n</a:t>
            </a:r>
            <a:r>
              <a:rPr kumimoji="0" lang="zh-CN" altLang="en-US" sz="2000" b="1" i="0" u="none" strike="noStrike" kern="0" cap="none" spc="0" normalizeH="0" baseline="0" noProof="0">
                <a:ln>
                  <a:noFill/>
                </a:ln>
                <a:solidFill>
                  <a:srgbClr val="000000"/>
                </a:solidFill>
                <a:effectLst/>
                <a:uLnTx/>
                <a:uFillTx/>
                <a:latin typeface="宋体" pitchFamily="2" charset="-122"/>
              </a:rPr>
              <a:t>的某几位</a:t>
            </a:r>
            <a:r>
              <a:rPr kumimoji="0" lang="en-US" altLang="zh-CN" sz="2400" b="1" i="0" u="none" strike="noStrike" kern="0" cap="none" spc="0" normalizeH="0" baseline="0" noProof="0">
                <a:ln>
                  <a:noFill/>
                </a:ln>
                <a:solidFill>
                  <a:srgbClr val="0000FF"/>
                </a:solidFill>
                <a:effectLst/>
                <a:uLnTx/>
                <a:uFillTx/>
                <a:latin typeface="Tahoma" panose="020B0604030504040204" pitchFamily="34" charset="0"/>
                <a:cs typeface="Tahoma" pitchFamily="34" charset="0"/>
              </a:rPr>
              <a:t>}</a:t>
            </a:r>
          </a:p>
        </p:txBody>
      </p:sp>
      <p:sp>
        <p:nvSpPr>
          <p:cNvPr id="10" name="Rectangle 7"/>
          <p:cNvSpPr>
            <a:spLocks noChangeArrowheads="1"/>
          </p:cNvSpPr>
          <p:nvPr/>
        </p:nvSpPr>
        <p:spPr bwMode="auto">
          <a:xfrm>
            <a:off x="419100" y="3014663"/>
            <a:ext cx="8724900"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20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例如在进行加法运算时，可将进位输出与和拼接在一起使用。</a:t>
            </a:r>
          </a:p>
          <a:p>
            <a:pPr algn="just">
              <a:lnSpc>
                <a:spcPct val="120000"/>
              </a:lnSpc>
              <a:buClr>
                <a:srgbClr val="3333FF"/>
              </a:buClr>
              <a:buFont typeface="Wingdings" panose="05000000000000000000" pitchFamily="2" charset="2"/>
              <a:buChar char="§"/>
            </a:pP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C00000"/>
                </a:solidFill>
                <a:latin typeface="方正姚体" panose="02010601030101010101" pitchFamily="2" charset="-122"/>
                <a:ea typeface="方正姚体" panose="02010601030101010101" pitchFamily="2" charset="-122"/>
              </a:rPr>
              <a:t>例</a:t>
            </a:r>
            <a:r>
              <a:rPr lang="en-US" altLang="zh-CN" sz="2400">
                <a:solidFill>
                  <a:srgbClr val="C00000"/>
                </a:solidFill>
                <a:latin typeface="方正姚体" panose="02010601030101010101" pitchFamily="2" charset="-122"/>
                <a:ea typeface="方正姚体" panose="02010601030101010101" pitchFamily="2" charset="-122"/>
              </a:rPr>
              <a:t>1</a:t>
            </a:r>
            <a:r>
              <a:rPr lang="en-US" altLang="zh-CN" sz="2400">
                <a:solidFill>
                  <a:srgbClr val="000000"/>
                </a:solidFill>
                <a:latin typeface="方正姚体" panose="02010601030101010101" pitchFamily="2" charset="-122"/>
                <a:ea typeface="方正姚体" panose="02010601030101010101" pitchFamily="2" charset="-122"/>
              </a:rPr>
              <a:t>] output [3:0]  sum;                             //</a:t>
            </a:r>
            <a:r>
              <a:rPr lang="zh-CN" altLang="en-US" sz="2400">
                <a:solidFill>
                  <a:srgbClr val="000000"/>
                </a:solidFill>
                <a:latin typeface="方正姚体" panose="02010601030101010101" pitchFamily="2" charset="-122"/>
                <a:ea typeface="方正姚体" panose="02010601030101010101" pitchFamily="2" charset="-122"/>
              </a:rPr>
              <a:t>和</a:t>
            </a:r>
          </a:p>
          <a:p>
            <a:pPr algn="just">
              <a:lnSpc>
                <a:spcPct val="120000"/>
              </a:lnSpc>
              <a:buClr>
                <a:srgbClr val="3333FF"/>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output  cout;                                    //</a:t>
            </a:r>
            <a:r>
              <a:rPr lang="zh-CN" altLang="en-US" sz="2200">
                <a:solidFill>
                  <a:srgbClr val="000000"/>
                </a:solidFill>
                <a:latin typeface="宋体" panose="02010600030101010101" pitchFamily="2" charset="-122"/>
              </a:rPr>
              <a:t>进位输出</a:t>
            </a:r>
            <a:endParaRPr lang="zh-CN" altLang="en-US" sz="2400">
              <a:solidFill>
                <a:srgbClr val="000000"/>
              </a:solidFill>
              <a:latin typeface="方正姚体" panose="02010601030101010101" pitchFamily="2" charset="-122"/>
              <a:ea typeface="方正姚体" panose="02010601030101010101" pitchFamily="2" charset="-122"/>
            </a:endParaRPr>
          </a:p>
          <a:p>
            <a:pPr algn="just">
              <a:lnSpc>
                <a:spcPct val="120000"/>
              </a:lnSpc>
              <a:buClr>
                <a:srgbClr val="3333FF"/>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input[3:0]  ina, inb;</a:t>
            </a:r>
          </a:p>
          <a:p>
            <a:pPr algn="just">
              <a:lnSpc>
                <a:spcPct val="120000"/>
              </a:lnSpc>
              <a:buClr>
                <a:srgbClr val="3333FF"/>
              </a:buClr>
              <a:buFont typeface="Wingdings" panose="05000000000000000000" pitchFamily="2" charset="2"/>
              <a:buNone/>
            </a:pPr>
            <a:r>
              <a:rPr lang="en-US" altLang="zh-CN" sz="2400">
                <a:solidFill>
                  <a:srgbClr val="000000"/>
                </a:solidFill>
                <a:latin typeface="方正姚体" panose="02010601030101010101" pitchFamily="2" charset="-122"/>
                <a:ea typeface="方正姚体" panose="02010601030101010101" pitchFamily="2" charset="-122"/>
              </a:rPr>
              <a:t>               input  cin;</a:t>
            </a:r>
          </a:p>
          <a:p>
            <a:pPr algn="just">
              <a:lnSpc>
                <a:spcPct val="120000"/>
              </a:lnSpc>
              <a:buClr>
                <a:srgbClr val="3333FF"/>
              </a:buClr>
              <a:buFont typeface="Wingdings" panose="05000000000000000000" pitchFamily="2" charset="2"/>
              <a:buNone/>
            </a:pPr>
            <a:r>
              <a:rPr lang="en-US" altLang="zh-CN" sz="2400">
                <a:solidFill>
                  <a:srgbClr val="000000"/>
                </a:solidFill>
                <a:latin typeface="方正姚体" panose="02010601030101010101" pitchFamily="2" charset="-122"/>
                <a:ea typeface="方正姚体" panose="02010601030101010101" pitchFamily="2" charset="-122"/>
              </a:rPr>
              <a:t>               assign </a:t>
            </a:r>
            <a:r>
              <a:rPr lang="en-US" altLang="zh-CN" sz="2400">
                <a:solidFill>
                  <a:srgbClr val="0000FF"/>
                </a:solidFill>
                <a:latin typeface="方正姚体" panose="02010601030101010101" pitchFamily="2" charset="-122"/>
                <a:ea typeface="方正姚体" panose="02010601030101010101" pitchFamily="2" charset="-122"/>
              </a:rPr>
              <a:t>{cout, sum} </a:t>
            </a:r>
            <a:r>
              <a:rPr lang="en-US" altLang="zh-CN" sz="2400">
                <a:solidFill>
                  <a:srgbClr val="000000"/>
                </a:solidFill>
                <a:latin typeface="方正姚体" panose="02010601030101010101" pitchFamily="2" charset="-122"/>
                <a:ea typeface="方正姚体" panose="02010601030101010101" pitchFamily="2" charset="-122"/>
              </a:rPr>
              <a:t>= ina + inb +cin</a:t>
            </a:r>
            <a:r>
              <a:rPr lang="zh-CN" altLang="en-US" sz="2400">
                <a:solidFill>
                  <a:srgbClr val="000000"/>
                </a:solidFill>
                <a:latin typeface="方正姚体" panose="02010601030101010101" pitchFamily="2" charset="-122"/>
                <a:ea typeface="方正姚体" panose="02010601030101010101" pitchFamily="2" charset="-122"/>
              </a:rPr>
              <a:t>；</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200">
                <a:solidFill>
                  <a:srgbClr val="000000"/>
                </a:solidFill>
                <a:latin typeface="宋体" panose="02010600030101010101" pitchFamily="2" charset="-122"/>
              </a:rPr>
              <a:t>进位与和拼接在一起</a:t>
            </a:r>
            <a:endParaRPr lang="zh-CN" altLang="en-US" sz="2400">
              <a:solidFill>
                <a:srgbClr val="000000"/>
              </a:solidFill>
              <a:latin typeface="方正姚体" panose="02010601030101010101" pitchFamily="2" charset="-122"/>
              <a:ea typeface="方正姚体" panose="02010601030101010101" pitchFamily="2" charset="-122"/>
            </a:endParaRPr>
          </a:p>
          <a:p>
            <a:pPr algn="just">
              <a:lnSpc>
                <a:spcPct val="110000"/>
              </a:lnSpc>
              <a:buClr>
                <a:srgbClr val="3333FF"/>
              </a:buClr>
              <a:buFont typeface="Wingdings" panose="05000000000000000000" pitchFamily="2" charset="2"/>
              <a:buChar char="§"/>
            </a:pP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C00000"/>
                </a:solidFill>
                <a:latin typeface="方正姚体" panose="02010601030101010101" pitchFamily="2" charset="-122"/>
                <a:ea typeface="方正姚体" panose="02010601030101010101" pitchFamily="2" charset="-122"/>
              </a:rPr>
              <a:t>例</a:t>
            </a:r>
            <a:r>
              <a:rPr lang="en-US" altLang="zh-CN" sz="2400">
                <a:solidFill>
                  <a:srgbClr val="C00000"/>
                </a:solidFill>
                <a:latin typeface="方正姚体" panose="02010601030101010101" pitchFamily="2" charset="-122"/>
                <a:ea typeface="方正姚体" panose="02010601030101010101" pitchFamily="2" charset="-122"/>
              </a:rPr>
              <a:t>2</a:t>
            </a:r>
            <a:r>
              <a:rPr lang="en-US" altLang="zh-CN" sz="2400">
                <a:solidFill>
                  <a:srgbClr val="000000"/>
                </a:solidFill>
                <a:latin typeface="方正姚体" panose="02010601030101010101" pitchFamily="2" charset="-122"/>
                <a:ea typeface="方正姚体" panose="02010601030101010101" pitchFamily="2" charset="-122"/>
              </a:rPr>
              <a:t>] {a, </a:t>
            </a:r>
            <a:r>
              <a:rPr lang="en-US" altLang="zh-CN" sz="2400">
                <a:solidFill>
                  <a:srgbClr val="C00000"/>
                </a:solidFill>
                <a:latin typeface="方正姚体" panose="02010601030101010101" pitchFamily="2" charset="-122"/>
                <a:ea typeface="方正姚体" panose="02010601030101010101" pitchFamily="2" charset="-122"/>
              </a:rPr>
              <a:t>b[3:0]</a:t>
            </a:r>
            <a:r>
              <a:rPr lang="en-US" altLang="zh-CN" sz="2400">
                <a:solidFill>
                  <a:srgbClr val="000000"/>
                </a:solidFill>
                <a:latin typeface="方正姚体" panose="02010601030101010101" pitchFamily="2" charset="-122"/>
                <a:ea typeface="方正姚体" panose="02010601030101010101" pitchFamily="2" charset="-122"/>
              </a:rPr>
              <a:t>, w, </a:t>
            </a:r>
            <a:r>
              <a:rPr lang="en-US" altLang="zh-CN" sz="2400">
                <a:solidFill>
                  <a:srgbClr val="0000FF"/>
                </a:solidFill>
                <a:latin typeface="方正姚体" panose="02010601030101010101" pitchFamily="2" charset="-122"/>
                <a:ea typeface="方正姚体" panose="02010601030101010101" pitchFamily="2" charset="-122"/>
              </a:rPr>
              <a:t>3</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b101</a:t>
            </a:r>
            <a:r>
              <a:rPr lang="en-US" altLang="zh-CN" sz="2400">
                <a:solidFill>
                  <a:srgbClr val="000000"/>
                </a:solidFill>
                <a:latin typeface="方正姚体" panose="02010601030101010101" pitchFamily="2" charset="-122"/>
                <a:ea typeface="方正姚体" panose="02010601030101010101" pitchFamily="2" charset="-122"/>
              </a:rPr>
              <a:t>} </a:t>
            </a:r>
          </a:p>
          <a:p>
            <a:pPr algn="just">
              <a:lnSpc>
                <a:spcPct val="110000"/>
              </a:lnSpc>
              <a:buClr>
                <a:srgbClr val="3333FF"/>
              </a:buClr>
              <a:buFont typeface="Wingdings" panose="05000000000000000000" pitchFamily="2" charset="2"/>
              <a:buNone/>
            </a:pPr>
            <a:r>
              <a:rPr lang="en-US" altLang="zh-CN" sz="2400">
                <a:solidFill>
                  <a:srgbClr val="000000"/>
                </a:solidFill>
                <a:latin typeface="方正姚体" panose="02010601030101010101" pitchFamily="2" charset="-122"/>
                <a:ea typeface="方正姚体" panose="02010601030101010101" pitchFamily="2" charset="-122"/>
              </a:rPr>
              <a:t>            = {a, </a:t>
            </a:r>
            <a:r>
              <a:rPr lang="en-US" altLang="zh-CN" sz="2400">
                <a:solidFill>
                  <a:srgbClr val="C00000"/>
                </a:solidFill>
                <a:latin typeface="方正姚体" panose="02010601030101010101" pitchFamily="2" charset="-122"/>
                <a:ea typeface="方正姚体" panose="02010601030101010101" pitchFamily="2" charset="-122"/>
              </a:rPr>
              <a:t>b[3], b[2], b[1], b[0]</a:t>
            </a:r>
            <a:r>
              <a:rPr lang="en-US" altLang="zh-CN" sz="2400">
                <a:solidFill>
                  <a:srgbClr val="000000"/>
                </a:solidFill>
                <a:latin typeface="方正姚体" panose="02010601030101010101" pitchFamily="2" charset="-122"/>
                <a:ea typeface="方正姚体" panose="02010601030101010101" pitchFamily="2" charset="-122"/>
              </a:rPr>
              <a:t>, w, </a:t>
            </a:r>
            <a:r>
              <a:rPr lang="en-US" altLang="zh-CN" sz="2400">
                <a:solidFill>
                  <a:srgbClr val="0000FF"/>
                </a:solidFill>
                <a:latin typeface="方正姚体" panose="02010601030101010101" pitchFamily="2" charset="-122"/>
                <a:ea typeface="方正姚体" panose="02010601030101010101" pitchFamily="2" charset="-122"/>
              </a:rPr>
              <a:t>1</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b1, 1</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b0, 1</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b1 </a:t>
            </a:r>
            <a:r>
              <a:rPr lang="en-US" altLang="zh-CN" sz="2400">
                <a:solidFill>
                  <a:srgbClr val="000000"/>
                </a:solidFill>
                <a:latin typeface="方正姚体" panose="02010601030101010101" pitchFamily="2" charset="-122"/>
                <a:ea typeface="方正姚体" panose="02010601030101010101" pitchFamily="2" charset="-122"/>
              </a:rPr>
              <a:t>}</a:t>
            </a:r>
          </a:p>
        </p:txBody>
      </p:sp>
    </p:spTree>
    <p:extLst>
      <p:ext uri="{BB962C8B-B14F-4D97-AF65-F5344CB8AC3E}">
        <p14:creationId xmlns:p14="http://schemas.microsoft.com/office/powerpoint/2010/main" val="25684050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ppt_w/2"/>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blinds(horizontal)">
                                      <p:cBhvr>
                                        <p:cTn id="21" dur="500"/>
                                        <p:tgtEl>
                                          <p:spTgt spid="10">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blinds(horizontal)">
                                      <p:cBhvr>
                                        <p:cTn id="24" dur="500"/>
                                        <p:tgtEl>
                                          <p:spTgt spid="10">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blinds(horizontal)">
                                      <p:cBhvr>
                                        <p:cTn id="27" dur="500"/>
                                        <p:tgtEl>
                                          <p:spTgt spid="10">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blinds(horizontal)">
                                      <p:cBhvr>
                                        <p:cTn id="30" dur="500"/>
                                        <p:tgtEl>
                                          <p:spTgt spid="10">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blinds(horizontal)">
                                      <p:cBhvr>
                                        <p:cTn id="33" dur="500"/>
                                        <p:tgtEl>
                                          <p:spTgt spid="10">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Effect transition="in" filter="blinds(horizontal)">
                                      <p:cBhvr>
                                        <p:cTn id="36" dur="500"/>
                                        <p:tgtEl>
                                          <p:spTgt spid="1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 calcmode="lin" valueType="num">
                                      <p:cBhvr>
                                        <p:cTn id="41" dur="1000" fill="hold"/>
                                        <p:tgtEl>
                                          <p:spTgt spid="10">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10">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10">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 calcmode="lin" valueType="num">
                                      <p:cBhvr>
                                        <p:cTn id="46" dur="1000" fill="hold"/>
                                        <p:tgtEl>
                                          <p:spTgt spid="10">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10">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7" name="Rectangle 3"/>
          <p:cNvSpPr txBox="1">
            <a:spLocks noChangeArrowheads="1"/>
          </p:cNvSpPr>
          <p:nvPr/>
        </p:nvSpPr>
        <p:spPr bwMode="auto">
          <a:xfrm>
            <a:off x="479425" y="1743075"/>
            <a:ext cx="79787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zh-CN" altLang="en-US" kern="0">
                <a:latin typeface="方正姚体" panose="02010601030101010101" pitchFamily="2" charset="-122"/>
                <a:ea typeface="方正姚体" panose="02010601030101010101" pitchFamily="2" charset="-122"/>
              </a:rPr>
              <a:t>可用</a:t>
            </a:r>
            <a:r>
              <a:rPr kumimoji="0" lang="zh-CN" altLang="en-US" kern="0">
                <a:solidFill>
                  <a:srgbClr val="0000FF"/>
                </a:solidFill>
                <a:latin typeface="方正姚体" panose="02010601030101010101" pitchFamily="2" charset="-122"/>
                <a:ea typeface="方正姚体" panose="02010601030101010101" pitchFamily="2" charset="-122"/>
              </a:rPr>
              <a:t>重复法</a:t>
            </a:r>
            <a:r>
              <a:rPr kumimoji="0" lang="zh-CN" altLang="en-US" kern="0">
                <a:latin typeface="方正姚体" panose="02010601030101010101" pitchFamily="2" charset="-122"/>
                <a:ea typeface="方正姚体" panose="02010601030101010101" pitchFamily="2" charset="-122"/>
              </a:rPr>
              <a:t>简化表达式，如：</a:t>
            </a:r>
            <a:r>
              <a:rPr kumimoji="0" lang="en-US" altLang="zh-CN" kern="0">
                <a:latin typeface="方正姚体" panose="02010601030101010101" pitchFamily="2" charset="-122"/>
                <a:ea typeface="方正姚体" panose="02010601030101010101" pitchFamily="2" charset="-122"/>
              </a:rPr>
              <a:t>{</a:t>
            </a:r>
            <a:r>
              <a:rPr kumimoji="0" lang="en-US" altLang="zh-CN" kern="0">
                <a:solidFill>
                  <a:srgbClr val="0000FF"/>
                </a:solidFill>
                <a:latin typeface="方正姚体" panose="02010601030101010101" pitchFamily="2" charset="-122"/>
                <a:ea typeface="方正姚体" panose="02010601030101010101" pitchFamily="2" charset="-122"/>
              </a:rPr>
              <a:t>4</a:t>
            </a:r>
            <a:r>
              <a:rPr kumimoji="0" lang="en-US" altLang="zh-CN" kern="0">
                <a:latin typeface="方正姚体" panose="02010601030101010101" pitchFamily="2" charset="-122"/>
                <a:ea typeface="方正姚体" panose="02010601030101010101" pitchFamily="2" charset="-122"/>
              </a:rPr>
              <a:t>{w}} //</a:t>
            </a:r>
            <a:r>
              <a:rPr kumimoji="0" lang="zh-CN" altLang="en-US" kern="0">
                <a:latin typeface="方正姚体" panose="02010601030101010101" pitchFamily="2" charset="-122"/>
                <a:ea typeface="方正姚体" panose="02010601030101010101" pitchFamily="2" charset="-122"/>
              </a:rPr>
              <a:t>等同于</a:t>
            </a:r>
            <a:r>
              <a:rPr kumimoji="0" lang="en-US" altLang="zh-CN" kern="0">
                <a:latin typeface="方正姚体" panose="02010601030101010101" pitchFamily="2" charset="-122"/>
                <a:ea typeface="方正姚体" panose="02010601030101010101" pitchFamily="2" charset="-122"/>
              </a:rPr>
              <a:t>{w, w, w, w}</a:t>
            </a:r>
          </a:p>
          <a:p>
            <a:pPr algn="just">
              <a:lnSpc>
                <a:spcPct val="110000"/>
              </a:lnSpc>
              <a:spcBef>
                <a:spcPct val="0"/>
              </a:spcBef>
            </a:pPr>
            <a:r>
              <a:rPr kumimoji="0" lang="zh-CN" altLang="en-US" kern="0">
                <a:latin typeface="方正姚体" panose="02010601030101010101" pitchFamily="2" charset="-122"/>
                <a:ea typeface="方正姚体" panose="02010601030101010101" pitchFamily="2" charset="-122"/>
              </a:rPr>
              <a:t>还可用</a:t>
            </a:r>
            <a:r>
              <a:rPr kumimoji="0" lang="zh-CN" altLang="en-US" kern="0">
                <a:solidFill>
                  <a:srgbClr val="0000FF"/>
                </a:solidFill>
                <a:latin typeface="方正姚体" panose="02010601030101010101" pitchFamily="2" charset="-122"/>
                <a:ea typeface="方正姚体" panose="02010601030101010101" pitchFamily="2" charset="-122"/>
              </a:rPr>
              <a:t>嵌套方式</a:t>
            </a:r>
            <a:r>
              <a:rPr kumimoji="0" lang="zh-CN" altLang="en-US" kern="0">
                <a:latin typeface="方正姚体" panose="02010601030101010101" pitchFamily="2" charset="-122"/>
                <a:ea typeface="方正姚体" panose="02010601030101010101" pitchFamily="2" charset="-122"/>
              </a:rPr>
              <a:t>简化书写，如：</a:t>
            </a:r>
          </a:p>
          <a:p>
            <a:pPr algn="just">
              <a:lnSpc>
                <a:spcPct val="110000"/>
              </a:lnSpc>
              <a:spcBef>
                <a:spcPct val="0"/>
              </a:spcBef>
              <a:buFont typeface="Wingdings" panose="05000000000000000000" pitchFamily="2" charset="2"/>
              <a:buNone/>
            </a:pPr>
            <a:r>
              <a:rPr kumimoji="0" lang="zh-CN" altLang="en-US" kern="0">
                <a:latin typeface="方正姚体" panose="02010601030101010101" pitchFamily="2" charset="-122"/>
                <a:ea typeface="方正姚体" panose="02010601030101010101" pitchFamily="2" charset="-122"/>
              </a:rPr>
              <a:t>  </a:t>
            </a:r>
            <a:r>
              <a:rPr kumimoji="0" lang="en-US" altLang="zh-CN" kern="0">
                <a:latin typeface="方正姚体" panose="02010601030101010101" pitchFamily="2" charset="-122"/>
                <a:ea typeface="方正姚体" panose="02010601030101010101" pitchFamily="2" charset="-122"/>
              </a:rPr>
              <a:t>{b, </a:t>
            </a:r>
            <a:r>
              <a:rPr kumimoji="0" lang="en-US" altLang="zh-CN" kern="0">
                <a:solidFill>
                  <a:srgbClr val="FF0066"/>
                </a:solidFill>
                <a:latin typeface="方正姚体" panose="02010601030101010101" pitchFamily="2" charset="-122"/>
                <a:ea typeface="方正姚体" panose="02010601030101010101" pitchFamily="2" charset="-122"/>
              </a:rPr>
              <a:t>{ </a:t>
            </a:r>
            <a:r>
              <a:rPr kumimoji="0" lang="en-US" altLang="zh-CN" kern="0">
                <a:latin typeface="方正姚体" panose="02010601030101010101" pitchFamily="2" charset="-122"/>
                <a:ea typeface="方正姚体" panose="02010601030101010101" pitchFamily="2" charset="-122"/>
              </a:rPr>
              <a:t>3</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solidFill>
                  <a:srgbClr val="FF6600"/>
                </a:solidFill>
                <a:latin typeface="方正姚体" panose="02010601030101010101" pitchFamily="2" charset="-122"/>
                <a:ea typeface="方正姚体" panose="02010601030101010101" pitchFamily="2" charset="-122"/>
              </a:rPr>
              <a:t> </a:t>
            </a:r>
            <a:r>
              <a:rPr kumimoji="0" lang="en-US" altLang="zh-CN" kern="0">
                <a:solidFill>
                  <a:srgbClr val="FF0066"/>
                </a:solidFill>
                <a:latin typeface="方正姚体" panose="02010601030101010101" pitchFamily="2" charset="-122"/>
                <a:ea typeface="方正姚体" panose="02010601030101010101" pitchFamily="2" charset="-122"/>
              </a:rPr>
              <a:t>} </a:t>
            </a: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等同于</a:t>
            </a:r>
            <a:r>
              <a:rPr kumimoji="0" lang="en-US" altLang="zh-CN" kern="0">
                <a:latin typeface="方正姚体" panose="02010601030101010101" pitchFamily="2" charset="-122"/>
                <a:ea typeface="方正姚体" panose="02010601030101010101" pitchFamily="2" charset="-122"/>
              </a:rPr>
              <a:t>{b, </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 </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 </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t>
            </a:r>
            <a:r>
              <a:rPr kumimoji="0" lang="zh-CN" altLang="en-US" kern="0">
                <a:latin typeface="方正姚体" panose="02010601030101010101" pitchFamily="2" charset="-122"/>
                <a:ea typeface="方正姚体" panose="02010601030101010101" pitchFamily="2" charset="-122"/>
              </a:rPr>
              <a:t>，也等同于</a:t>
            </a:r>
            <a:endParaRPr kumimoji="0" lang="en-US" altLang="zh-CN" kern="0">
              <a:latin typeface="方正姚体" panose="02010601030101010101" pitchFamily="2" charset="-122"/>
              <a:ea typeface="方正姚体" panose="02010601030101010101" pitchFamily="2" charset="-122"/>
            </a:endParaRPr>
          </a:p>
          <a:p>
            <a:pPr algn="just">
              <a:lnSpc>
                <a:spcPct val="110000"/>
              </a:lnSpc>
              <a:spcBef>
                <a:spcPct val="0"/>
              </a:spcBef>
              <a:buFont typeface="Wingdings" panose="05000000000000000000" pitchFamily="2" charset="2"/>
              <a:buNone/>
            </a:pPr>
            <a:r>
              <a:rPr kumimoji="0" lang="en-US" altLang="zh-CN" kern="0">
                <a:latin typeface="方正姚体" panose="02010601030101010101" pitchFamily="2" charset="-122"/>
                <a:ea typeface="方正姚体" panose="02010601030101010101" pitchFamily="2" charset="-122"/>
              </a:rPr>
              <a:t>{b, a, b, a, b, a, b}</a:t>
            </a:r>
          </a:p>
        </p:txBody>
      </p:sp>
      <p:sp>
        <p:nvSpPr>
          <p:cNvPr id="8"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9" name="AutoShape 6"/>
          <p:cNvSpPr>
            <a:spLocks noChangeArrowheads="1"/>
          </p:cNvSpPr>
          <p:nvPr/>
        </p:nvSpPr>
        <p:spPr bwMode="auto">
          <a:xfrm>
            <a:off x="5167313" y="874713"/>
            <a:ext cx="2797175" cy="719137"/>
          </a:xfrm>
          <a:prstGeom prst="wedgeRoundRectCallout">
            <a:avLst>
              <a:gd name="adj1" fmla="val -51289"/>
              <a:gd name="adj2" fmla="val 74945"/>
              <a:gd name="adj3" fmla="val 16667"/>
            </a:avLst>
          </a:prstGeom>
          <a:solidFill>
            <a:srgbClr val="E7BB01">
              <a:lumMod val="20000"/>
              <a:lumOff val="80000"/>
            </a:srgbClr>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rPr>
              <a:t>用于表示重复的表达式必须为</a:t>
            </a:r>
            <a:r>
              <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rPr>
              <a:t>常数</a:t>
            </a: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rPr>
              <a:t>表达式！</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ndParaRPr>
          </a:p>
        </p:txBody>
      </p:sp>
      <p:sp>
        <p:nvSpPr>
          <p:cNvPr id="10" name="Rectangle 8"/>
          <p:cNvSpPr>
            <a:spLocks noChangeArrowheads="1"/>
          </p:cNvSpPr>
          <p:nvPr/>
        </p:nvSpPr>
        <p:spPr bwMode="auto">
          <a:xfrm>
            <a:off x="765175" y="3605213"/>
            <a:ext cx="7772400" cy="2109787"/>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280988" marR="0" lvl="0" indent="-280988" algn="just" defTabSz="914400" eaLnBrk="1" fontAlgn="auto" latinLnBrk="0" hangingPunct="1">
              <a:lnSpc>
                <a:spcPct val="110000"/>
              </a:lnSpc>
              <a:spcBef>
                <a:spcPts val="0"/>
              </a:spcBef>
              <a:spcAft>
                <a:spcPts val="0"/>
              </a:spcAft>
              <a:buClr>
                <a:srgbClr val="FF0066"/>
              </a:buClr>
              <a:buSzTx/>
              <a:buFont typeface="Wingdings" pitchFamily="2" charset="2"/>
              <a:buChar char="v"/>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在位拼接表达式中，不允许存在没有指明</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位数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的信号，</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必须指明信号的位数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；若未指明，则</a:t>
            </a:r>
            <a:r>
              <a:rPr kumimoji="0" lang="zh-CN" altLang="en-US" sz="2400" b="1" i="0" u="none" strike="noStrike" kern="0" cap="none" spc="0" normalizeH="0" baseline="0" noProof="0" dirty="0">
                <a:ln>
                  <a:noFill/>
                </a:ln>
                <a:solidFill>
                  <a:srgbClr val="990000"/>
                </a:solidFill>
                <a:effectLst/>
                <a:uLnTx/>
                <a:uFillTx/>
                <a:latin typeface="华文新魏" pitchFamily="2" charset="-122"/>
                <a:ea typeface="华文新魏" pitchFamily="2" charset="-122"/>
              </a:rPr>
              <a:t>默认为</a:t>
            </a:r>
            <a:r>
              <a:rPr kumimoji="0"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32</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位</a:t>
            </a:r>
            <a:r>
              <a:rPr kumimoji="0" lang="zh-CN" altLang="en-US" sz="2400" b="1" i="0" u="none" strike="noStrike" kern="0" cap="none" spc="0" normalizeH="0" baseline="0" noProof="0" dirty="0">
                <a:ln>
                  <a:noFill/>
                </a:ln>
                <a:solidFill>
                  <a:srgbClr val="990000"/>
                </a:solidFill>
                <a:effectLst/>
                <a:uLnTx/>
                <a:uFillTx/>
                <a:latin typeface="华文新魏" pitchFamily="2" charset="-122"/>
                <a:ea typeface="华文新魏" pitchFamily="2" charset="-122"/>
              </a:rPr>
              <a:t>的二进制数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a:t>
            </a:r>
          </a:p>
          <a:p>
            <a:pPr marL="280988" marR="0" lvl="0" indent="-280988" algn="just" defTabSz="914400" eaLnBrk="1" fontAlgn="auto" latinLnBrk="0" hangingPunct="1">
              <a:lnSpc>
                <a:spcPct val="110000"/>
              </a:lnSpc>
              <a:spcBef>
                <a:spcPts val="0"/>
              </a:spcBef>
              <a:spcAft>
                <a:spcPts val="0"/>
              </a:spcAft>
              <a:buClr>
                <a:srgbClr val="FF0066"/>
              </a:buClr>
              <a:buSzTx/>
              <a:buFont typeface="Wingdings" pitchFamily="2" charset="2"/>
              <a:buChar char="v"/>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如</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{1,0} =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64</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新魏" pitchFamily="2" charset="-122"/>
              </a:rPr>
              <a:t>’</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h00000001_00000000</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a:t>
            </a:r>
          </a:p>
          <a:p>
            <a:pPr marL="280988" marR="0" lvl="0" indent="-280988"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注意</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{1,0}</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不等于</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新魏" pitchFamily="2" charset="-122"/>
              </a:rPr>
              <a:t>‘</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b10</a:t>
            </a:r>
            <a:endPar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endParaRPr>
          </a:p>
        </p:txBody>
      </p:sp>
    </p:spTree>
    <p:extLst>
      <p:ext uri="{BB962C8B-B14F-4D97-AF65-F5344CB8AC3E}">
        <p14:creationId xmlns:p14="http://schemas.microsoft.com/office/powerpoint/2010/main" val="41888821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P spid="10"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300038" y="1230313"/>
            <a:ext cx="3657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kern="0">
                <a:solidFill>
                  <a:srgbClr val="FF0000"/>
                </a:solidFill>
                <a:latin typeface="宋体" panose="02010600030101010101" pitchFamily="2" charset="-122"/>
              </a:rPr>
              <a:t>4.10 </a:t>
            </a:r>
            <a:r>
              <a:rPr lang="zh-CN" altLang="en-US" kern="0">
                <a:solidFill>
                  <a:srgbClr val="FF0000"/>
                </a:solidFill>
                <a:latin typeface="宋体" panose="02010600030101010101" pitchFamily="2" charset="-122"/>
              </a:rPr>
              <a:t>运算符的优先级</a:t>
            </a:r>
            <a:endParaRPr kumimoji="0" lang="zh-CN" altLang="en-US" kern="0">
              <a:solidFill>
                <a:srgbClr val="FF0066"/>
              </a:solidFill>
              <a:latin typeface="宋体" panose="02010600030101010101" pitchFamily="2" charset="-122"/>
            </a:endParaRPr>
          </a:p>
        </p:txBody>
      </p:sp>
      <p:sp>
        <p:nvSpPr>
          <p:cNvPr id="10"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aphicFrame>
        <p:nvGraphicFramePr>
          <p:cNvPr id="11" name="Group 5"/>
          <p:cNvGraphicFramePr>
            <a:graphicFrameLocks noGrp="1"/>
          </p:cNvGraphicFramePr>
          <p:nvPr/>
        </p:nvGraphicFramePr>
        <p:xfrm>
          <a:off x="581025" y="2359025"/>
          <a:ext cx="5197475" cy="3996026"/>
        </p:xfrm>
        <a:graphic>
          <a:graphicData uri="http://schemas.openxmlformats.org/drawingml/2006/table">
            <a:tbl>
              <a:tblPr/>
              <a:tblGrid>
                <a:gridCol w="1676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tblGrid>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类  别</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运  算  符</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优先级</a:t>
                      </a:r>
                    </a:p>
                  </a:txBody>
                  <a:tcPr marL="30724" marR="30724" marT="15361" marB="1536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逻辑、位运算符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rowSpan="1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高</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低</a:t>
                      </a:r>
                    </a:p>
                  </a:txBody>
                  <a:tcPr marL="30724" marR="30724" marT="15361" marB="1536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30502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算术运算符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2"/>
                  </a:ext>
                </a:extLst>
              </a:tr>
              <a:tr h="30502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3"/>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移位运算符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&lt;&lt;  &gt;&gt;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4"/>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关系运算符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&lt;  &lt;=  &gt;  &gt;=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5"/>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等式运算符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  ! =  ===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6"/>
                  </a:ext>
                </a:extLst>
              </a:tr>
              <a:tr h="305020">
                <a:tc rowSpan="3">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缩减、位运算符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&amp;  ~&amp;</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7"/>
                  </a:ext>
                </a:extLst>
              </a:tr>
              <a:tr h="335498">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8"/>
                  </a:ext>
                </a:extLst>
              </a:tr>
              <a:tr h="30502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9"/>
                  </a:ext>
                </a:extLst>
              </a:tr>
              <a:tr h="30502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逻辑运算符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&amp;&amp;</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10"/>
                  </a:ext>
                </a:extLst>
              </a:tr>
              <a:tr h="30502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11"/>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条件运算符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12"/>
                  </a:ext>
                </a:extLst>
              </a:tr>
            </a:tbl>
          </a:graphicData>
        </a:graphic>
      </p:graphicFrame>
      <p:sp>
        <p:nvSpPr>
          <p:cNvPr id="12" name="Rectangle 48"/>
          <p:cNvSpPr>
            <a:spLocks noChangeArrowheads="1"/>
          </p:cNvSpPr>
          <p:nvPr/>
        </p:nvSpPr>
        <p:spPr bwMode="auto">
          <a:xfrm>
            <a:off x="1595438" y="1873250"/>
            <a:ext cx="3200400" cy="3667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200">
                <a:solidFill>
                  <a:srgbClr val="000000"/>
                </a:solidFill>
                <a:latin typeface="Times New Roman" panose="02020603050405020304" pitchFamily="18" charset="0"/>
              </a:rPr>
              <a:t>运算符的优先级</a:t>
            </a:r>
          </a:p>
        </p:txBody>
      </p:sp>
      <p:sp>
        <p:nvSpPr>
          <p:cNvPr id="13" name="Text Box 49"/>
          <p:cNvSpPr txBox="1">
            <a:spLocks noChangeArrowheads="1"/>
          </p:cNvSpPr>
          <p:nvPr/>
        </p:nvSpPr>
        <p:spPr bwMode="auto">
          <a:xfrm>
            <a:off x="6027738" y="3044825"/>
            <a:ext cx="2947987" cy="2511425"/>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nchor="b">
            <a:spAutoFit/>
          </a:bodyPr>
          <a:lstStyle/>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为提高程序的可读性，建议使用</a:t>
            </a:r>
            <a:r>
              <a:rPr kumimoji="0" lang="zh-CN" altLang="en-US" sz="2200" b="1" i="0" u="none" strike="noStrike" kern="0" cap="none" spc="0" normalizeH="0" baseline="0" noProof="0" dirty="0">
                <a:ln>
                  <a:noFill/>
                </a:ln>
                <a:solidFill>
                  <a:srgbClr val="0000FF"/>
                </a:solidFill>
                <a:effectLst/>
                <a:uLnTx/>
                <a:uFillTx/>
                <a:latin typeface="华文新魏" pitchFamily="2" charset="-122"/>
                <a:ea typeface="华文新魏" pitchFamily="2" charset="-122"/>
              </a:rPr>
              <a:t>括号</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来控制运算的优先级！</a:t>
            </a:r>
          </a:p>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1" i="0" u="none" strike="noStrike" kern="0" cap="none" spc="0" normalizeH="0" baseline="0" noProof="0" dirty="0">
                <a:ln>
                  <a:noFill/>
                </a:ln>
                <a:solidFill>
                  <a:srgbClr val="0000FF"/>
                </a:solidFill>
                <a:effectLst/>
                <a:uLnTx/>
                <a:uFillTx/>
                <a:latin typeface="方正姚体" pitchFamily="2" charset="-122"/>
                <a:ea typeface="方正姚体" pitchFamily="2" charset="-122"/>
              </a:rPr>
              <a:t>例</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a&gt;b)&amp;&amp;(b&gt;c) </a:t>
            </a:r>
          </a:p>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 =b)||(x= = y) </a:t>
            </a:r>
          </a:p>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!a)||(a&gt;b)</a:t>
            </a:r>
          </a:p>
        </p:txBody>
      </p:sp>
      <p:sp>
        <p:nvSpPr>
          <p:cNvPr id="14" name="Line 50"/>
          <p:cNvSpPr>
            <a:spLocks noChangeShapeType="1"/>
          </p:cNvSpPr>
          <p:nvPr/>
        </p:nvSpPr>
        <p:spPr bwMode="auto">
          <a:xfrm>
            <a:off x="5251450" y="3009900"/>
            <a:ext cx="0" cy="2870200"/>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pPr eaLnBrk="1" hangingPunct="1"/>
            <a:endParaRPr lang="zh-CN" altLang="en-US" sz="1600" b="1">
              <a:solidFill>
                <a:srgbClr val="FF33CC"/>
              </a:solidFill>
              <a:latin typeface="Tahoma" panose="020B0604030504040204" pitchFamily="34" charset="0"/>
            </a:endParaRPr>
          </a:p>
        </p:txBody>
      </p:sp>
    </p:spTree>
    <p:extLst>
      <p:ext uri="{BB962C8B-B14F-4D97-AF65-F5344CB8AC3E}">
        <p14:creationId xmlns:p14="http://schemas.microsoft.com/office/powerpoint/2010/main" val="38305819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ppt_h/2"/>
                                          </p:val>
                                        </p:tav>
                                        <p:tav tm="100000">
                                          <p:val>
                                            <p:strVal val="#ppt_y"/>
                                          </p:val>
                                        </p:tav>
                                      </p:tavLst>
                                    </p:anim>
                                    <p:anim calcmode="lin" valueType="num">
                                      <p:cBhvr>
                                        <p:cTn id="26" dur="500" fill="hold"/>
                                        <p:tgtEl>
                                          <p:spTgt spid="14"/>
                                        </p:tgtEl>
                                        <p:attrNameLst>
                                          <p:attrName>ppt_w</p:attrName>
                                        </p:attrNameLst>
                                      </p:cBhvr>
                                      <p:tavLst>
                                        <p:tav tm="0">
                                          <p:val>
                                            <p:strVal val="#ppt_w"/>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animBg="1" autoUpdateAnimBg="0"/>
      <p:bldP spid="1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graphicFrame>
        <p:nvGraphicFramePr>
          <p:cNvPr id="5" name="Group 88"/>
          <p:cNvGraphicFramePr>
            <a:graphicFrameLocks noGrp="1"/>
          </p:cNvGraphicFramePr>
          <p:nvPr/>
        </p:nvGraphicFramePr>
        <p:xfrm>
          <a:off x="1054100" y="1100138"/>
          <a:ext cx="7099300" cy="5732468"/>
        </p:xfrm>
        <a:graphic>
          <a:graphicData uri="http://schemas.openxmlformats.org/drawingml/2006/table">
            <a:tbl>
              <a:tblPr/>
              <a:tblGrid>
                <a:gridCol w="18161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3557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赋值语句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连续赋值语句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0"/>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过程赋值语句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1"/>
                  </a:ext>
                </a:extLst>
              </a:tr>
              <a:tr h="33557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块语句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begin_end</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2"/>
                  </a:ext>
                </a:extLst>
              </a:tr>
              <a:tr h="36145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err="1">
                          <a:ln>
                            <a:noFill/>
                          </a:ln>
                          <a:solidFill>
                            <a:srgbClr val="0000FF"/>
                          </a:solidFill>
                          <a:effectLst/>
                          <a:latin typeface="Times New Roman" pitchFamily="18" charset="0"/>
                          <a:ea typeface="宋体" pitchFamily="2" charset="-122"/>
                        </a:rPr>
                        <a:t>fork_join</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err="1">
                          <a:ln>
                            <a:noFill/>
                          </a:ln>
                          <a:solidFill>
                            <a:schemeClr val="tx1"/>
                          </a:solidFill>
                          <a:effectLst/>
                          <a:latin typeface="Times New Roman" pitchFamily="18" charset="0"/>
                          <a:ea typeface="宋体" pitchFamily="2" charset="-122"/>
                        </a:rPr>
                        <a:t>Quartus</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II</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3"/>
                  </a:ext>
                </a:extLst>
              </a:tr>
              <a:tr h="33557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条件语句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if_else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4"/>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case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5"/>
                  </a:ext>
                </a:extLst>
              </a:tr>
              <a:tr h="335570">
                <a:tc rowSpan="4">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dirty="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循环语句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forever</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6"/>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repeat</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7"/>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folHlink"/>
                          </a:solidFill>
                          <a:effectLst/>
                          <a:latin typeface="Times New Roman" pitchFamily="18" charset="0"/>
                          <a:ea typeface="宋体" pitchFamily="2" charset="-122"/>
                        </a:rPr>
                        <a:t>while</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8"/>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for</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9"/>
                  </a:ext>
                </a:extLst>
              </a:tr>
              <a:tr h="335570">
                <a:tc rowSpan="4">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结构说明语句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initial</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Quartus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0"/>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always</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1"/>
                  </a:ext>
                </a:extLst>
              </a:tr>
              <a:tr h="337468">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task</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2"/>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function</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3"/>
                  </a:ext>
                </a:extLst>
              </a:tr>
              <a:tr h="335570">
                <a:tc rowSpan="3">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dirty="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编译预处理语句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‘define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4"/>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‘include</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Quartus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5"/>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‘timescale</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err="1">
                          <a:ln>
                            <a:noFill/>
                          </a:ln>
                          <a:solidFill>
                            <a:schemeClr val="tx1"/>
                          </a:solidFill>
                          <a:effectLst/>
                          <a:latin typeface="Times New Roman" pitchFamily="18" charset="0"/>
                          <a:ea typeface="宋体" pitchFamily="2" charset="-122"/>
                        </a:rPr>
                        <a:t>Quartus</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II</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6"/>
                  </a:ext>
                </a:extLst>
              </a:tr>
            </a:tbl>
          </a:graphicData>
        </a:graphic>
      </p:graphicFrame>
      <p:sp>
        <p:nvSpPr>
          <p:cNvPr id="6" name="Rectangle 49"/>
          <p:cNvSpPr>
            <a:spLocks noChangeArrowheads="1"/>
          </p:cNvSpPr>
          <p:nvPr/>
        </p:nvSpPr>
        <p:spPr bwMode="auto">
          <a:xfrm>
            <a:off x="2865438" y="727075"/>
            <a:ext cx="3505200" cy="3667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200">
                <a:solidFill>
                  <a:srgbClr val="000000"/>
                </a:solidFill>
                <a:latin typeface="Times New Roman" panose="02020603050405020304" pitchFamily="18" charset="0"/>
              </a:rPr>
              <a:t>Verilog HDL</a:t>
            </a:r>
            <a:r>
              <a:rPr kumimoji="1" lang="zh-CN" altLang="en-US" sz="2200">
                <a:solidFill>
                  <a:srgbClr val="000000"/>
                </a:solidFill>
                <a:latin typeface="Times New Roman" panose="02020603050405020304" pitchFamily="18" charset="0"/>
              </a:rPr>
              <a:t>的语句</a:t>
            </a:r>
          </a:p>
        </p:txBody>
      </p:sp>
    </p:spTree>
    <p:extLst>
      <p:ext uri="{BB962C8B-B14F-4D97-AF65-F5344CB8AC3E}">
        <p14:creationId xmlns:p14="http://schemas.microsoft.com/office/powerpoint/2010/main" val="2272353032"/>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4" name="AutoShape 3"/>
          <p:cNvSpPr>
            <a:spLocks noChangeArrowheads="1"/>
          </p:cNvSpPr>
          <p:nvPr/>
        </p:nvSpPr>
        <p:spPr bwMode="auto">
          <a:xfrm>
            <a:off x="0" y="836712"/>
            <a:ext cx="9048750" cy="6011862"/>
          </a:xfrm>
          <a:prstGeom prst="horizontalScroll">
            <a:avLst>
              <a:gd name="adj" fmla="val 12500"/>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290513" marR="0" lvl="0" indent="-290513" algn="just" defTabSz="914400" eaLnBrk="1" fontAlgn="auto" latinLnBrk="0" hangingPunct="1">
              <a:lnSpc>
                <a:spcPct val="120000"/>
              </a:lnSpc>
              <a:spcBef>
                <a:spcPts val="0"/>
              </a:spcBef>
              <a:spcAft>
                <a:spcPts val="0"/>
              </a:spcAft>
              <a:buClr>
                <a:srgbClr val="FF0066"/>
              </a:buClr>
              <a:buSzTx/>
              <a:buFont typeface="Wingdings" pitchFamily="2" charset="2"/>
              <a:buChar char="v"/>
              <a:tabLst/>
              <a:defRPr/>
            </a:pP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cs typeface="+mn-cs"/>
              </a:rPr>
              <a:t>注： 上表中，</a:t>
            </a:r>
            <a:r>
              <a:rPr kumimoji="0" lang="zh-CN" altLang="en-US" sz="2400" b="1" i="0" u="none" strike="noStrike" kern="0" cap="none" spc="0" normalizeH="0" baseline="0" noProof="0" dirty="0">
                <a:ln>
                  <a:noFill/>
                </a:ln>
                <a:solidFill>
                  <a:srgbClr val="0000FF"/>
                </a:solidFill>
                <a:effectLst/>
                <a:uLnTx/>
                <a:uFillTx/>
                <a:latin typeface="Tahoma"/>
                <a:ea typeface="华文新魏" pitchFamily="2" charset="-122"/>
                <a:cs typeface="+mn-cs"/>
              </a:rPr>
              <a:t>凡</a:t>
            </a:r>
            <a:r>
              <a:rPr kumimoji="0" lang="en-US" altLang="zh-CN" sz="2400" b="1" i="0" u="none" strike="noStrike" kern="0" cap="none" spc="0" normalizeH="0" baseline="0" noProof="0" dirty="0" err="1">
                <a:ln>
                  <a:noFill/>
                </a:ln>
                <a:solidFill>
                  <a:srgbClr val="0000FF"/>
                </a:solidFill>
                <a:effectLst/>
                <a:uLnTx/>
                <a:uFillTx/>
                <a:latin typeface="Tahoma"/>
                <a:ea typeface="华文新魏" pitchFamily="2" charset="-122"/>
                <a:cs typeface="+mn-cs"/>
              </a:rPr>
              <a:t>Quartus</a:t>
            </a:r>
            <a:r>
              <a:rPr kumimoji="0" lang="en-US" altLang="zh-CN" sz="2400" b="1" i="0" u="none" strike="noStrike" kern="0" cap="none" spc="0" normalizeH="0" baseline="0" noProof="0" dirty="0">
                <a:ln>
                  <a:noFill/>
                </a:ln>
                <a:solidFill>
                  <a:srgbClr val="0000FF"/>
                </a:solidFill>
                <a:effectLst/>
                <a:uLnTx/>
                <a:uFillTx/>
                <a:latin typeface="Tahoma"/>
                <a:ea typeface="华文新魏" pitchFamily="2" charset="-122"/>
                <a:cs typeface="+mn-cs"/>
              </a:rPr>
              <a:t> II</a:t>
            </a:r>
            <a:r>
              <a:rPr kumimoji="0" lang="zh-CN" altLang="en-US" sz="2400" b="1" i="0" u="none" strike="noStrike" kern="0" cap="none" spc="0" normalizeH="0" baseline="0" noProof="0" dirty="0">
                <a:ln>
                  <a:noFill/>
                </a:ln>
                <a:solidFill>
                  <a:srgbClr val="0000FF"/>
                </a:solidFill>
                <a:effectLst/>
                <a:uLnTx/>
                <a:uFillTx/>
                <a:latin typeface="Tahoma"/>
                <a:ea typeface="华文新魏" pitchFamily="2" charset="-122"/>
                <a:cs typeface="+mn-cs"/>
              </a:rPr>
              <a:t>不支持的语句是不可综合的</a:t>
            </a: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cs typeface="+mn-cs"/>
              </a:rPr>
              <a:t>，通常用在测试文件中；未注明“</a:t>
            </a:r>
            <a:r>
              <a:rPr kumimoji="0" lang="en-US" altLang="zh-CN" sz="2400" b="1" i="0" u="none" strike="noStrike" kern="0" cap="none" spc="0" normalizeH="0" baseline="0" noProof="0" dirty="0" err="1">
                <a:ln>
                  <a:noFill/>
                </a:ln>
                <a:solidFill>
                  <a:srgbClr val="000000"/>
                </a:solidFill>
                <a:effectLst/>
                <a:uLnTx/>
                <a:uFillTx/>
                <a:latin typeface="Tahoma"/>
                <a:ea typeface="华文新魏" pitchFamily="2"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华文新魏" pitchFamily="2"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cs typeface="+mn-cs"/>
              </a:rPr>
              <a:t>不支持”的语句均是可综合的。</a:t>
            </a:r>
          </a:p>
          <a:p>
            <a:pPr marL="666750" marR="0" lvl="1" indent="-185738" algn="just"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repeat</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语句和</a:t>
            </a: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task</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MAX+PLUS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不支持，但</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支持；</a:t>
            </a:r>
          </a:p>
          <a:p>
            <a:pPr marL="666750" marR="0" lvl="1" indent="-185738" algn="just"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forever</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a:t>
            </a: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while</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MAX+PLUS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不支持，</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支持，但通常用在测试模块中；</a:t>
            </a:r>
          </a:p>
          <a:p>
            <a:pPr marL="666750" marR="0" lvl="1" indent="-185738" algn="just"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表中只有</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4</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种语句（</a:t>
            </a:r>
            <a:r>
              <a:rPr kumimoji="0" lang="en-US" altLang="zh-CN" sz="2400" b="1" i="0" u="none" strike="noStrike" kern="0" cap="none" spc="0" normalizeH="0" baseline="0" noProof="0" dirty="0" err="1">
                <a:ln>
                  <a:noFill/>
                </a:ln>
                <a:solidFill>
                  <a:srgbClr val="FF0066"/>
                </a:solidFill>
                <a:effectLst/>
                <a:uLnTx/>
                <a:uFillTx/>
                <a:latin typeface="Tahoma"/>
                <a:ea typeface="楷体_GB2312" pitchFamily="49" charset="-122"/>
                <a:cs typeface="+mn-cs"/>
              </a:rPr>
              <a:t>fork_join</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a:t>
            </a:r>
            <a:r>
              <a:rPr kumimoji="0" lang="en-US" altLang="zh-CN" sz="2400" b="1" i="0" u="none" strike="noStrike" kern="0" cap="none" spc="0" normalizeH="0" baseline="0" noProof="0" dirty="0">
                <a:ln>
                  <a:noFill/>
                </a:ln>
                <a:solidFill>
                  <a:srgbClr val="FF0066"/>
                </a:solidFill>
                <a:effectLst/>
                <a:uLnTx/>
                <a:uFillTx/>
                <a:latin typeface="Tahoma"/>
                <a:ea typeface="楷体_GB2312" pitchFamily="49" charset="-122"/>
                <a:cs typeface="+mn-cs"/>
              </a:rPr>
              <a:t>initial</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 </a:t>
            </a:r>
            <a:r>
              <a:rPr kumimoji="0" lang="en-US" altLang="zh-CN" sz="2400" b="1" i="0" u="none" strike="noStrike" kern="0" cap="none" spc="0" normalizeH="0" baseline="0" noProof="0" dirty="0">
                <a:ln>
                  <a:noFill/>
                </a:ln>
                <a:solidFill>
                  <a:srgbClr val="FF0066"/>
                </a:solidFill>
                <a:effectLst/>
                <a:uLnTx/>
                <a:uFillTx/>
                <a:latin typeface="Tahoma"/>
                <a:ea typeface="楷体_GB2312" pitchFamily="49" charset="-122"/>
                <a:cs typeface="+mn-cs"/>
              </a:rPr>
              <a:t>’include</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a:t>
            </a:r>
            <a:r>
              <a:rPr kumimoji="0" lang="en-US" altLang="zh-CN" sz="2400" b="1" i="0" u="none" strike="noStrike" kern="0" cap="none" spc="0" normalizeH="0" baseline="0" noProof="0" dirty="0">
                <a:ln>
                  <a:noFill/>
                </a:ln>
                <a:solidFill>
                  <a:srgbClr val="FF0066"/>
                </a:solidFill>
                <a:effectLst/>
                <a:uLnTx/>
                <a:uFillTx/>
                <a:latin typeface="Tahoma"/>
                <a:ea typeface="楷体_GB2312" pitchFamily="49" charset="-122"/>
                <a:cs typeface="+mn-cs"/>
              </a:rPr>
              <a:t>timescale</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）是</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不支持的，它们通常用在测试模块中（</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ModelSim</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软件支持）。</a:t>
            </a:r>
          </a:p>
        </p:txBody>
      </p:sp>
    </p:spTree>
    <p:extLst>
      <p:ext uri="{BB962C8B-B14F-4D97-AF65-F5344CB8AC3E}">
        <p14:creationId xmlns:p14="http://schemas.microsoft.com/office/powerpoint/2010/main" val="30496562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13" dur="5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20" dur="5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box(in)">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4" name="Rectangle 3"/>
          <p:cNvSpPr txBox="1">
            <a:spLocks noChangeArrowheads="1"/>
          </p:cNvSpPr>
          <p:nvPr/>
        </p:nvSpPr>
        <p:spPr bwMode="auto">
          <a:xfrm>
            <a:off x="641350" y="1058863"/>
            <a:ext cx="7651750"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None/>
              <a:tabLst/>
              <a:defRPr/>
            </a:pPr>
            <a:r>
              <a:rPr kumimoji="1" lang="zh-CN" altLang="en-US"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一</a:t>
            </a:r>
            <a:r>
              <a:rPr kumimoji="1" lang="zh-CN" altLang="en-US" sz="2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、赋值语句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分为两类：</a:t>
            </a: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en-US"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1</a:t>
            </a:r>
            <a:r>
              <a:rPr kumimoji="0" lang="zh-CN" altLang="en-US"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zh-CN" altLang="zh-CN" sz="2400" b="1" i="0" u="none" strike="noStrike" kern="0" cap="none" spc="0" normalizeH="0" baseline="0" noProof="0">
                <a:ln>
                  <a:noFill/>
                </a:ln>
                <a:solidFill>
                  <a:srgbClr val="FF0000"/>
                </a:solidFill>
                <a:effectLst/>
                <a:uLnTx/>
                <a:uFillTx/>
                <a:latin typeface="华文新魏" panose="02010800040101010101" pitchFamily="2" charset="-122"/>
                <a:ea typeface="华文新魏" panose="02010800040101010101" pitchFamily="2" charset="-122"/>
                <a:cs typeface="+mn-cs"/>
              </a:rPr>
              <a:t>连续</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赋值语句</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a:t>
            </a: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assign</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语句，用于对</a:t>
            </a:r>
            <a:r>
              <a:rPr kumimoji="0" lang="en-US" altLang="zh-CN" sz="2400" b="1" i="0" u="none" strike="noStrike" kern="0" cap="none" spc="0" normalizeH="0" baseline="0" noProof="0">
                <a:ln>
                  <a:noFill/>
                </a:ln>
                <a:solidFill>
                  <a:srgbClr val="0000FF"/>
                </a:solidFill>
                <a:effectLst/>
                <a:uLnTx/>
                <a:uFillTx/>
                <a:latin typeface="Tahoma"/>
                <a:ea typeface="宋体"/>
                <a:cs typeface="+mn-cs"/>
              </a:rPr>
              <a:t>wire</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型变量赋值，是描述</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组合逻辑</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最常用的方法之一。</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  </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a:t>
            </a:r>
            <a:r>
              <a:rPr kumimoji="0" lang="zh-CN" altLang="en-US" sz="2400" b="1" i="0" u="none" strike="noStrike" kern="0" cap="none" spc="0" normalizeH="0" baseline="0" noProof="0">
                <a:ln>
                  <a:noFill/>
                </a:ln>
                <a:solidFill>
                  <a:srgbClr val="FF3399"/>
                </a:solidFill>
                <a:effectLst/>
                <a:uLnTx/>
                <a:uFillTx/>
                <a:latin typeface="方正姚体" panose="02010601030101010101" pitchFamily="2" charset="-122"/>
                <a:ea typeface="方正姚体" panose="02010601030101010101" pitchFamily="2" charset="-122"/>
                <a:cs typeface="+mn-cs"/>
              </a:rPr>
              <a:t>例</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assign  c = a&amp;b;    //a</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b</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c</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均为</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wire</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型变量</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endParaRPr kumimoji="0" lang="zh-CN" altLang="en-US" sz="2400" b="1" i="0" u="none" strike="noStrike" kern="0" cap="none" spc="0" normalizeH="0" baseline="0" noProof="0">
              <a:ln>
                <a:noFill/>
              </a:ln>
              <a:solidFill>
                <a:srgbClr val="009900"/>
              </a:solidFill>
              <a:effectLst/>
              <a:uLnTx/>
              <a:uFillTx/>
              <a:latin typeface="华文彩云" panose="02010800040101010101" pitchFamily="2" charset="-122"/>
              <a:ea typeface="华文彩云"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en-US"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2</a:t>
            </a:r>
            <a:r>
              <a:rPr kumimoji="0" lang="zh-CN" altLang="en-US"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zh-CN" altLang="zh-CN" sz="2400" b="1" i="0" u="none" strike="noStrike" kern="0" cap="none" spc="0" normalizeH="0" baseline="0" noProof="0">
                <a:ln>
                  <a:noFill/>
                </a:ln>
                <a:solidFill>
                  <a:srgbClr val="FF0000"/>
                </a:solidFill>
                <a:effectLst/>
                <a:uLnTx/>
                <a:uFillTx/>
                <a:latin typeface="华文新魏" panose="02010800040101010101" pitchFamily="2" charset="-122"/>
                <a:ea typeface="华文新魏" panose="02010800040101010101" pitchFamily="2" charset="-122"/>
                <a:cs typeface="+mn-cs"/>
              </a:rPr>
              <a:t>过程</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赋值语句</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用于对</a:t>
            </a: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reg</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型</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变量赋值，有两种方式：</a:t>
            </a:r>
          </a:p>
          <a:p>
            <a:pPr marL="742950" marR="0" lvl="1" indent="-285750" algn="l"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非阻塞（</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non-blocking)赋值方式：</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赋值符号为</a:t>
            </a:r>
            <a:r>
              <a:rPr kumimoji="0" lang="en-US"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&lt;=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，如</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b </a:t>
            </a:r>
            <a:r>
              <a:rPr kumimoji="0" lang="zh-CN"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&lt;=</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 ； </a:t>
            </a:r>
            <a:endPar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endParaRPr>
          </a:p>
          <a:p>
            <a:pPr marL="742950" marR="0" lvl="1" indent="-285750" algn="l"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阻塞（</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blocking)赋值方式：</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赋值符号为</a:t>
            </a:r>
            <a:r>
              <a:rPr kumimoji="0" lang="en-US"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，如</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b </a:t>
            </a:r>
            <a:r>
              <a:rPr kumimoji="0" lang="zh-CN"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 ； </a:t>
            </a:r>
            <a:endPar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endParaRPr>
          </a:p>
        </p:txBody>
      </p:sp>
    </p:spTree>
    <p:extLst>
      <p:ext uri="{BB962C8B-B14F-4D97-AF65-F5344CB8AC3E}">
        <p14:creationId xmlns:p14="http://schemas.microsoft.com/office/powerpoint/2010/main" val="2391551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checkerboard(across)">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arn(inHorizontal)">
                                      <p:cBhvr>
                                        <p:cTn id="31" dur="500"/>
                                        <p:tgtEl>
                                          <p:spTgt spid="4">
                                            <p:txEl>
                                              <p:pRg st="6" end="6"/>
                                            </p:txEl>
                                          </p:spTgt>
                                        </p:tgtEl>
                                      </p:cBhvr>
                                    </p:animEffect>
                                  </p:childTnLst>
                                </p:cTn>
                              </p:par>
                              <p:par>
                                <p:cTn id="32" presetID="16" presetClass="entr" presetSubtype="26"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arn(inHorizontal)">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nodeType="clickEffect">
                                  <p:stCondLst>
                                    <p:cond delay="0"/>
                                  </p:stCondLst>
                                  <p:iterate type="lt">
                                    <p:tmPct val="0"/>
                                  </p:iterate>
                                  <p:childTnLst>
                                    <p:set>
                                      <p:cBhvr>
                                        <p:cTn id="38" dur="1" fill="hold">
                                          <p:stCondLst>
                                            <p:cond delay="0"/>
                                          </p:stCondLst>
                                        </p:cTn>
                                        <p:tgtEl>
                                          <p:spTgt spid="4">
                                            <p:txEl>
                                              <p:pRg st="8" end="8"/>
                                            </p:txEl>
                                          </p:spTgt>
                                        </p:tgtEl>
                                        <p:attrNameLst>
                                          <p:attrName>style.visibility</p:attrName>
                                        </p:attrNameLst>
                                      </p:cBhvr>
                                      <p:to>
                                        <p:strVal val="visible"/>
                                      </p:to>
                                    </p:set>
                                    <p:animScale>
                                      <p:cBhvr>
                                        <p:cTn id="39" dur="500" decel="50000" fill="hold">
                                          <p:stCondLst>
                                            <p:cond delay="0"/>
                                          </p:stCondLst>
                                        </p:cTn>
                                        <p:tgtEl>
                                          <p:spTgt spid="4">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4">
                                            <p:txEl>
                                              <p:pRg st="8" end="8"/>
                                            </p:txEl>
                                          </p:spTgt>
                                        </p:tgtEl>
                                        <p:attrNameLst>
                                          <p:attrName>ppt_x</p:attrName>
                                          <p:attrName>ppt_y</p:attrName>
                                        </p:attrNameLst>
                                      </p:cBhvr>
                                    </p:animMotion>
                                    <p:animEffect transition="in" filter="fade">
                                      <p:cBhvr>
                                        <p:cTn id="41" dur="500"/>
                                        <p:tgtEl>
                                          <p:spTgt spid="4">
                                            <p:txEl>
                                              <p:pRg st="8" end="8"/>
                                            </p:txEl>
                                          </p:spTgt>
                                        </p:tgtEl>
                                      </p:cBhvr>
                                    </p:animEffect>
                                  </p:childTnLst>
                                </p:cTn>
                              </p:par>
                              <p:par>
                                <p:cTn id="42" presetID="52" presetClass="entr" presetSubtype="0" fill="hold" nodeType="withEffect">
                                  <p:stCondLst>
                                    <p:cond delay="0"/>
                                  </p:stCondLst>
                                  <p:iterate type="lt">
                                    <p:tmPct val="0"/>
                                  </p:iterate>
                                  <p:childTnLst>
                                    <p:set>
                                      <p:cBhvr>
                                        <p:cTn id="43" dur="1" fill="hold">
                                          <p:stCondLst>
                                            <p:cond delay="0"/>
                                          </p:stCondLst>
                                        </p:cTn>
                                        <p:tgtEl>
                                          <p:spTgt spid="4">
                                            <p:txEl>
                                              <p:pRg st="9" end="9"/>
                                            </p:txEl>
                                          </p:spTgt>
                                        </p:tgtEl>
                                        <p:attrNameLst>
                                          <p:attrName>style.visibility</p:attrName>
                                        </p:attrNameLst>
                                      </p:cBhvr>
                                      <p:to>
                                        <p:strVal val="visible"/>
                                      </p:to>
                                    </p:set>
                                    <p:animScale>
                                      <p:cBhvr>
                                        <p:cTn id="44" dur="500" decel="50000" fill="hold">
                                          <p:stCondLst>
                                            <p:cond delay="0"/>
                                          </p:stCondLst>
                                        </p:cTn>
                                        <p:tgtEl>
                                          <p:spTgt spid="4">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500" decel="50000" fill="hold">
                                          <p:stCondLst>
                                            <p:cond delay="0"/>
                                          </p:stCondLst>
                                        </p:cTn>
                                        <p:tgtEl>
                                          <p:spTgt spid="4">
                                            <p:txEl>
                                              <p:pRg st="9" end="9"/>
                                            </p:txEl>
                                          </p:spTgt>
                                        </p:tgtEl>
                                        <p:attrNameLst>
                                          <p:attrName>ppt_x</p:attrName>
                                          <p:attrName>ppt_y</p:attrName>
                                        </p:attrNameLst>
                                      </p:cBhvr>
                                    </p:animMotion>
                                    <p:animEffect transition="in" filter="fade">
                                      <p:cBhvr>
                                        <p:cTn id="4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32" name="Rectangle 3"/>
          <p:cNvSpPr txBox="1">
            <a:spLocks noChangeArrowheads="1"/>
          </p:cNvSpPr>
          <p:nvPr/>
        </p:nvSpPr>
        <p:spPr bwMode="auto">
          <a:xfrm>
            <a:off x="412750" y="1360488"/>
            <a:ext cx="584517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defRPr/>
            </a:pPr>
            <a:r>
              <a:rPr lang="zh-CN" altLang="en-US" sz="2800" kern="0">
                <a:solidFill>
                  <a:srgbClr val="FF0000"/>
                </a:solidFill>
                <a:latin typeface="宋体" pitchFamily="2" charset="-122"/>
              </a:rPr>
              <a:t>二、非阻塞赋值与阻塞</a:t>
            </a:r>
            <a:r>
              <a:rPr lang="zh-CN" altLang="zh-CN" sz="2800" kern="0">
                <a:solidFill>
                  <a:srgbClr val="FF0000"/>
                </a:solidFill>
                <a:latin typeface="宋体" pitchFamily="2" charset="-122"/>
              </a:rPr>
              <a:t>赋值的区别</a:t>
            </a:r>
            <a:endParaRPr lang="zh-CN" altLang="en-US" sz="2800" kern="0">
              <a:solidFill>
                <a:srgbClr val="FF0000"/>
              </a:solidFill>
              <a:latin typeface="宋体" pitchFamily="2" charset="-122"/>
            </a:endParaRPr>
          </a:p>
          <a:p>
            <a:pPr algn="just">
              <a:lnSpc>
                <a:spcPct val="110000"/>
              </a:lnSpc>
              <a:spcBef>
                <a:spcPct val="0"/>
              </a:spcBef>
              <a:buFont typeface="Wingdings" panose="05000000000000000000" pitchFamily="2" charset="2"/>
              <a:buNone/>
              <a:defRPr/>
            </a:pPr>
            <a:r>
              <a:rPr kumimoji="0" lang="en-US" altLang="zh-CN" sz="2800" kern="0">
                <a:solidFill>
                  <a:srgbClr val="0000FF"/>
                </a:solidFill>
                <a:latin typeface="华文新魏" pitchFamily="2" charset="-122"/>
                <a:ea typeface="华文新魏" pitchFamily="2" charset="-122"/>
              </a:rPr>
              <a:t>1. </a:t>
            </a:r>
            <a:r>
              <a:rPr kumimoji="0" lang="zh-CN" altLang="en-US" sz="2800" kern="0">
                <a:solidFill>
                  <a:srgbClr val="0000FF"/>
                </a:solidFill>
                <a:latin typeface="华文新魏" pitchFamily="2" charset="-122"/>
                <a:ea typeface="华文新魏" pitchFamily="2" charset="-122"/>
              </a:rPr>
              <a:t>非阻塞</a:t>
            </a:r>
            <a:r>
              <a:rPr kumimoji="0" lang="zh-CN" altLang="zh-CN" sz="2800" kern="0">
                <a:solidFill>
                  <a:srgbClr val="0000FF"/>
                </a:solidFill>
                <a:latin typeface="华文新魏" pitchFamily="2" charset="-122"/>
                <a:ea typeface="华文新魏" pitchFamily="2" charset="-122"/>
              </a:rPr>
              <a:t>赋值方式</a:t>
            </a:r>
          </a:p>
          <a:p>
            <a:pPr eaLnBrk="1" hangingPunct="1">
              <a:buFont typeface="Wingdings" panose="05000000000000000000" pitchFamily="2" charset="2"/>
              <a:buNone/>
              <a:defRPr/>
            </a:pPr>
            <a:r>
              <a:rPr kumimoji="0" lang="zh-CN" altLang="zh-CN" kern="0">
                <a:latin typeface="宋体" pitchFamily="2" charset="-122"/>
              </a:rPr>
              <a:t> </a:t>
            </a:r>
            <a:r>
              <a:rPr kumimoji="0" lang="zh-CN" altLang="en-US" kern="0">
                <a:latin typeface="宋体" pitchFamily="2" charset="-122"/>
              </a:rPr>
              <a:t>   </a:t>
            </a:r>
            <a:r>
              <a:rPr lang="zh-CN" altLang="zh-CN" kern="0">
                <a:effectLst>
                  <a:outerShdw blurRad="38100" dist="38100" dir="2700000" algn="tl">
                    <a:srgbClr val="C0C0C0"/>
                  </a:outerShdw>
                </a:effectLst>
                <a:latin typeface="Times New Roman" pitchFamily="18" charset="0"/>
              </a:rPr>
              <a:t>always @(posedge clk)  </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begin  </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 &lt;=  a ; </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c &lt;= b;</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end</a:t>
            </a:r>
            <a:endParaRPr kumimoji="0" lang="en-US" altLang="zh-CN" sz="2600" kern="0" dirty="0">
              <a:latin typeface="宋体" pitchFamily="2" charset="-122"/>
            </a:endParaRPr>
          </a:p>
        </p:txBody>
      </p:sp>
      <p:grpSp>
        <p:nvGrpSpPr>
          <p:cNvPr id="33" name="Group 4"/>
          <p:cNvGrpSpPr>
            <a:grpSpLocks/>
          </p:cNvGrpSpPr>
          <p:nvPr/>
        </p:nvGrpSpPr>
        <p:grpSpPr bwMode="auto">
          <a:xfrm>
            <a:off x="4127500" y="2613025"/>
            <a:ext cx="4800600" cy="2362200"/>
            <a:chOff x="2544" y="1632"/>
            <a:chExt cx="3024" cy="1488"/>
          </a:xfrm>
        </p:grpSpPr>
        <p:sp>
          <p:nvSpPr>
            <p:cNvPr id="34" name="Rectangle 5"/>
            <p:cNvSpPr>
              <a:spLocks noChangeArrowheads="1"/>
            </p:cNvSpPr>
            <p:nvPr/>
          </p:nvSpPr>
          <p:spPr bwMode="auto">
            <a:xfrm>
              <a:off x="2544" y="1632"/>
              <a:ext cx="3024"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5" name="Line 6"/>
            <p:cNvSpPr>
              <a:spLocks noChangeShapeType="1"/>
            </p:cNvSpPr>
            <p:nvPr/>
          </p:nvSpPr>
          <p:spPr bwMode="auto">
            <a:xfrm>
              <a:off x="3936" y="249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6" name="Text Box 7"/>
            <p:cNvSpPr txBox="1">
              <a:spLocks noChangeArrowheads="1"/>
            </p:cNvSpPr>
            <p:nvPr/>
          </p:nvSpPr>
          <p:spPr bwMode="auto">
            <a:xfrm>
              <a:off x="2832" y="2016"/>
              <a:ext cx="38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clk</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Text Box 8"/>
            <p:cNvSpPr txBox="1">
              <a:spLocks noChangeArrowheads="1"/>
            </p:cNvSpPr>
            <p:nvPr/>
          </p:nvSpPr>
          <p:spPr bwMode="auto">
            <a:xfrm>
              <a:off x="3360"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Text Box 9"/>
            <p:cNvSpPr txBox="1">
              <a:spLocks noChangeArrowheads="1"/>
            </p:cNvSpPr>
            <p:nvPr/>
          </p:nvSpPr>
          <p:spPr bwMode="auto">
            <a:xfrm>
              <a:off x="5376" y="2496"/>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a:t>
              </a:r>
            </a:p>
          </p:txBody>
        </p:sp>
        <p:sp>
          <p:nvSpPr>
            <p:cNvPr id="39" name="Rectangle 10"/>
            <p:cNvSpPr>
              <a:spLocks noChangeArrowheads="1"/>
            </p:cNvSpPr>
            <p:nvPr/>
          </p:nvSpPr>
          <p:spPr bwMode="auto">
            <a:xfrm>
              <a:off x="3264"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0" name="Line 11"/>
            <p:cNvSpPr>
              <a:spLocks noChangeShapeType="1"/>
            </p:cNvSpPr>
            <p:nvPr/>
          </p:nvSpPr>
          <p:spPr bwMode="auto">
            <a:xfrm>
              <a:off x="2832" y="2496"/>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1" name="Line 12"/>
            <p:cNvSpPr>
              <a:spLocks noChangeShapeType="1"/>
            </p:cNvSpPr>
            <p:nvPr/>
          </p:nvSpPr>
          <p:spPr bwMode="auto">
            <a:xfrm>
              <a:off x="4176" y="2304"/>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2" name="Line 13"/>
            <p:cNvSpPr>
              <a:spLocks noChangeShapeType="1"/>
            </p:cNvSpPr>
            <p:nvPr/>
          </p:nvSpPr>
          <p:spPr bwMode="auto">
            <a:xfrm>
              <a:off x="2832" y="230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3" name="Text Box 14"/>
            <p:cNvSpPr txBox="1">
              <a:spLocks noChangeArrowheads="1"/>
            </p:cNvSpPr>
            <p:nvPr/>
          </p:nvSpPr>
          <p:spPr bwMode="auto">
            <a:xfrm>
              <a:off x="3264"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44" name="Text Box 15"/>
            <p:cNvSpPr txBox="1">
              <a:spLocks noChangeArrowheads="1"/>
            </p:cNvSpPr>
            <p:nvPr/>
          </p:nvSpPr>
          <p:spPr bwMode="auto">
            <a:xfrm>
              <a:off x="3696"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45" name="Line 16"/>
            <p:cNvSpPr>
              <a:spLocks noChangeShapeType="1"/>
            </p:cNvSpPr>
            <p:nvPr/>
          </p:nvSpPr>
          <p:spPr bwMode="auto">
            <a:xfrm>
              <a:off x="3264" y="225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6" name="Line 17"/>
            <p:cNvSpPr>
              <a:spLocks noChangeShapeType="1"/>
            </p:cNvSpPr>
            <p:nvPr/>
          </p:nvSpPr>
          <p:spPr bwMode="auto">
            <a:xfrm flipH="1">
              <a:off x="3264" y="230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7" name="Rectangle 18"/>
            <p:cNvSpPr>
              <a:spLocks noChangeArrowheads="1"/>
            </p:cNvSpPr>
            <p:nvPr/>
          </p:nvSpPr>
          <p:spPr bwMode="auto">
            <a:xfrm>
              <a:off x="4320"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8" name="Line 19"/>
            <p:cNvSpPr>
              <a:spLocks noChangeShapeType="1"/>
            </p:cNvSpPr>
            <p:nvPr/>
          </p:nvSpPr>
          <p:spPr bwMode="auto">
            <a:xfrm>
              <a:off x="4992" y="2544"/>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9" name="Line 20"/>
            <p:cNvSpPr>
              <a:spLocks noChangeShapeType="1"/>
            </p:cNvSpPr>
            <p:nvPr/>
          </p:nvSpPr>
          <p:spPr bwMode="auto">
            <a:xfrm>
              <a:off x="3120" y="1920"/>
              <a:ext cx="10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0" name="Text Box 21"/>
            <p:cNvSpPr txBox="1">
              <a:spLocks noChangeArrowheads="1"/>
            </p:cNvSpPr>
            <p:nvPr/>
          </p:nvSpPr>
          <p:spPr bwMode="auto">
            <a:xfrm>
              <a:off x="4320"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51" name="Text Box 22"/>
            <p:cNvSpPr txBox="1">
              <a:spLocks noChangeArrowheads="1"/>
            </p:cNvSpPr>
            <p:nvPr/>
          </p:nvSpPr>
          <p:spPr bwMode="auto">
            <a:xfrm>
              <a:off x="4704"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52" name="Line 23"/>
            <p:cNvSpPr>
              <a:spLocks noChangeShapeType="1"/>
            </p:cNvSpPr>
            <p:nvPr/>
          </p:nvSpPr>
          <p:spPr bwMode="auto">
            <a:xfrm>
              <a:off x="4320" y="225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3" name="Line 24"/>
            <p:cNvSpPr>
              <a:spLocks noChangeShapeType="1"/>
            </p:cNvSpPr>
            <p:nvPr/>
          </p:nvSpPr>
          <p:spPr bwMode="auto">
            <a:xfrm flipH="1">
              <a:off x="4320" y="230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Line 25"/>
            <p:cNvSpPr>
              <a:spLocks noChangeShapeType="1"/>
            </p:cNvSpPr>
            <p:nvPr/>
          </p:nvSpPr>
          <p:spPr bwMode="auto">
            <a:xfrm>
              <a:off x="4176" y="1920"/>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5" name="Line 26"/>
            <p:cNvSpPr>
              <a:spLocks noChangeShapeType="1"/>
            </p:cNvSpPr>
            <p:nvPr/>
          </p:nvSpPr>
          <p:spPr bwMode="auto">
            <a:xfrm>
              <a:off x="3120" y="1920"/>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6" name="Text Box 27"/>
            <p:cNvSpPr txBox="1">
              <a:spLocks noChangeArrowheads="1"/>
            </p:cNvSpPr>
            <p:nvPr/>
          </p:nvSpPr>
          <p:spPr bwMode="auto">
            <a:xfrm>
              <a:off x="28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a:t>
              </a:r>
            </a:p>
          </p:txBody>
        </p:sp>
        <p:sp>
          <p:nvSpPr>
            <p:cNvPr id="57" name="Text Box 28"/>
            <p:cNvSpPr txBox="1">
              <a:spLocks noChangeArrowheads="1"/>
            </p:cNvSpPr>
            <p:nvPr/>
          </p:nvSpPr>
          <p:spPr bwMode="auto">
            <a:xfrm>
              <a:off x="40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Text Box 29"/>
            <p:cNvSpPr txBox="1">
              <a:spLocks noChangeArrowheads="1"/>
            </p:cNvSpPr>
            <p:nvPr/>
          </p:nvSpPr>
          <p:spPr bwMode="auto">
            <a:xfrm>
              <a:off x="4464"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59" name="AutoShape 30"/>
          <p:cNvSpPr>
            <a:spLocks noChangeArrowheads="1"/>
          </p:cNvSpPr>
          <p:nvPr/>
        </p:nvSpPr>
        <p:spPr bwMode="auto">
          <a:xfrm>
            <a:off x="2114550" y="4373563"/>
            <a:ext cx="1947863" cy="1009650"/>
          </a:xfrm>
          <a:prstGeom prst="wedgeRoundRectCallout">
            <a:avLst>
              <a:gd name="adj1" fmla="val -43889"/>
              <a:gd name="adj2" fmla="val -80662"/>
              <a:gd name="adj3" fmla="val 16667"/>
            </a:avLst>
          </a:prstGeom>
          <a:solidFill>
            <a:srgbClr val="FF99FF"/>
          </a:solidFill>
          <a:ln>
            <a:noFill/>
          </a:ln>
          <a:effectLst>
            <a:prstShdw prst="shdw17" dist="17961" dir="2700000">
              <a:srgbClr val="995C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非阻塞</a:t>
            </a:r>
            <a:r>
              <a:rPr kumimoji="1" lang="zh-CN"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赋值</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在</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块</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结束时才完成赋值操作！</a:t>
            </a:r>
          </a:p>
        </p:txBody>
      </p:sp>
      <p:sp>
        <p:nvSpPr>
          <p:cNvPr id="60" name="Rectangle 31"/>
          <p:cNvSpPr>
            <a:spLocks noChangeArrowheads="1"/>
          </p:cNvSpPr>
          <p:nvPr/>
        </p:nvSpPr>
        <p:spPr bwMode="auto">
          <a:xfrm>
            <a:off x="1166813" y="5659438"/>
            <a:ext cx="5486400" cy="503237"/>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ctr"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c</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的值比</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b</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的值落后一个时钟周期！</a:t>
            </a:r>
          </a:p>
        </p:txBody>
      </p:sp>
    </p:spTree>
    <p:extLst>
      <p:ext uri="{BB962C8B-B14F-4D97-AF65-F5344CB8AC3E}">
        <p14:creationId xmlns:p14="http://schemas.microsoft.com/office/powerpoint/2010/main" val="37473533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dissolv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1+#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500" fill="hold"/>
                                        <p:tgtEl>
                                          <p:spTgt spid="60"/>
                                        </p:tgtEl>
                                        <p:attrNameLst>
                                          <p:attrName>ppt_w</p:attrName>
                                        </p:attrNameLst>
                                      </p:cBhvr>
                                      <p:tavLst>
                                        <p:tav tm="0">
                                          <p:val>
                                            <p:fltVal val="0"/>
                                          </p:val>
                                        </p:tav>
                                        <p:tav tm="100000">
                                          <p:val>
                                            <p:strVal val="#ppt_w"/>
                                          </p:val>
                                        </p:tav>
                                      </p:tavLst>
                                    </p:anim>
                                    <p:anim calcmode="lin" valueType="num">
                                      <p:cBhvr>
                                        <p:cTn id="25" dur="500" fill="hold"/>
                                        <p:tgtEl>
                                          <p:spTgt spid="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59" grpId="0" animBg="1" autoUpdateAnimBg="0"/>
      <p:bldP spid="6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24" name="Rectangle 3"/>
          <p:cNvSpPr txBox="1">
            <a:spLocks noChangeArrowheads="1"/>
          </p:cNvSpPr>
          <p:nvPr/>
        </p:nvSpPr>
        <p:spPr bwMode="auto">
          <a:xfrm>
            <a:off x="441325" y="1109663"/>
            <a:ext cx="40163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defRPr/>
            </a:pPr>
            <a:r>
              <a:rPr kumimoji="0" lang="en-US" altLang="zh-CN" sz="2800" kern="0">
                <a:solidFill>
                  <a:srgbClr val="0000FF"/>
                </a:solidFill>
                <a:latin typeface="华文新魏" pitchFamily="2" charset="-122"/>
                <a:ea typeface="华文新魏" pitchFamily="2" charset="-122"/>
              </a:rPr>
              <a:t>2. </a:t>
            </a:r>
            <a:r>
              <a:rPr kumimoji="0" lang="zh-CN" altLang="en-US" sz="2800" kern="0">
                <a:solidFill>
                  <a:srgbClr val="0000FF"/>
                </a:solidFill>
                <a:latin typeface="华文新魏" pitchFamily="2" charset="-122"/>
                <a:ea typeface="华文新魏" pitchFamily="2" charset="-122"/>
              </a:rPr>
              <a:t>阻塞</a:t>
            </a:r>
            <a:r>
              <a:rPr kumimoji="0" lang="zh-CN" altLang="zh-CN" sz="2800" kern="0">
                <a:solidFill>
                  <a:srgbClr val="0000FF"/>
                </a:solidFill>
                <a:latin typeface="华文新魏" pitchFamily="2" charset="-122"/>
                <a:ea typeface="华文新魏" pitchFamily="2" charset="-122"/>
              </a:rPr>
              <a:t>赋值方式</a:t>
            </a:r>
          </a:p>
          <a:p>
            <a:pPr eaLnBrk="1" hangingPunct="1">
              <a:lnSpc>
                <a:spcPct val="90000"/>
              </a:lnSpc>
              <a:buFont typeface="Wingdings" panose="05000000000000000000" pitchFamily="2" charset="2"/>
              <a:buNone/>
              <a:defRPr/>
            </a:pPr>
            <a:r>
              <a:rPr kumimoji="0" lang="zh-CN" altLang="zh-CN" kern="0">
                <a:latin typeface="宋体" pitchFamily="2" charset="-122"/>
              </a:rPr>
              <a:t> </a:t>
            </a:r>
            <a:r>
              <a:rPr kumimoji="0" lang="zh-CN" altLang="en-US" kern="0">
                <a:latin typeface="宋体" pitchFamily="2" charset="-122"/>
              </a:rPr>
              <a:t>   </a:t>
            </a:r>
            <a:r>
              <a:rPr lang="zh-CN" altLang="zh-CN" kern="0">
                <a:effectLst>
                  <a:outerShdw blurRad="38100" dist="38100" dir="2700000" algn="tl">
                    <a:srgbClr val="C0C0C0"/>
                  </a:outerShdw>
                </a:effectLst>
                <a:latin typeface="Times New Roman" pitchFamily="18" charset="0"/>
              </a:rPr>
              <a:t>always @(posedge clk)  </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begin  </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 = a ; </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c = b;</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en</a:t>
            </a:r>
            <a:r>
              <a:rPr lang="en-US" altLang="zh-CN" kern="0">
                <a:effectLst>
                  <a:outerShdw blurRad="38100" dist="38100" dir="2700000" algn="tl">
                    <a:srgbClr val="C0C0C0"/>
                  </a:outerShdw>
                </a:effectLst>
                <a:latin typeface="Times New Roman" pitchFamily="18" charset="0"/>
              </a:rPr>
              <a:t>d</a:t>
            </a:r>
            <a:endParaRPr kumimoji="0" lang="en-US" altLang="zh-CN" sz="2600" kern="0" dirty="0">
              <a:latin typeface="宋体" pitchFamily="2" charset="-122"/>
            </a:endParaRPr>
          </a:p>
        </p:txBody>
      </p:sp>
      <p:sp>
        <p:nvSpPr>
          <p:cNvPr id="25" name="AutoShape 4"/>
          <p:cNvSpPr>
            <a:spLocks noChangeArrowheads="1"/>
          </p:cNvSpPr>
          <p:nvPr/>
        </p:nvSpPr>
        <p:spPr bwMode="auto">
          <a:xfrm>
            <a:off x="2030413" y="3478213"/>
            <a:ext cx="2133600" cy="1028700"/>
          </a:xfrm>
          <a:prstGeom prst="wedgeRoundRectCallout">
            <a:avLst>
              <a:gd name="adj1" fmla="val -43153"/>
              <a:gd name="adj2" fmla="val -77315"/>
              <a:gd name="adj3" fmla="val 16667"/>
            </a:avLst>
          </a:prstGeom>
          <a:solidFill>
            <a:srgbClr val="FF99FF"/>
          </a:solidFill>
          <a:ln>
            <a:noFill/>
          </a:ln>
          <a:effectLst>
            <a:prstShdw prst="shdw17" dist="17961" dir="2700000">
              <a:srgbClr val="995C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阻塞</a:t>
            </a:r>
            <a:r>
              <a:rPr kumimoji="1" lang="zh-CN"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赋值</a:t>
            </a:r>
            <a:r>
              <a:rPr kumimoji="0" lang="zh-CN"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在</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该语句</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结束时就完成赋值操作！</a:t>
            </a:r>
          </a:p>
        </p:txBody>
      </p:sp>
      <p:grpSp>
        <p:nvGrpSpPr>
          <p:cNvPr id="26" name="Group 5"/>
          <p:cNvGrpSpPr>
            <a:grpSpLocks/>
          </p:cNvGrpSpPr>
          <p:nvPr/>
        </p:nvGrpSpPr>
        <p:grpSpPr bwMode="auto">
          <a:xfrm>
            <a:off x="4597400" y="2159000"/>
            <a:ext cx="3657600" cy="1676400"/>
            <a:chOff x="2640" y="2640"/>
            <a:chExt cx="2304" cy="1056"/>
          </a:xfrm>
        </p:grpSpPr>
        <p:sp>
          <p:nvSpPr>
            <p:cNvPr id="27" name="Rectangle 6"/>
            <p:cNvSpPr>
              <a:spLocks noChangeArrowheads="1"/>
            </p:cNvSpPr>
            <p:nvPr/>
          </p:nvSpPr>
          <p:spPr bwMode="auto">
            <a:xfrm>
              <a:off x="2640" y="2640"/>
              <a:ext cx="2304" cy="1056"/>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8" name="Line 7"/>
            <p:cNvSpPr>
              <a:spLocks noChangeShapeType="1"/>
            </p:cNvSpPr>
            <p:nvPr/>
          </p:nvSpPr>
          <p:spPr bwMode="auto">
            <a:xfrm>
              <a:off x="3936" y="3216"/>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9" name="Text Box 8"/>
            <p:cNvSpPr txBox="1">
              <a:spLocks noChangeArrowheads="1"/>
            </p:cNvSpPr>
            <p:nvPr/>
          </p:nvSpPr>
          <p:spPr bwMode="auto">
            <a:xfrm>
              <a:off x="2832" y="27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clk</a:t>
              </a:r>
            </a:p>
          </p:txBody>
        </p:sp>
        <p:sp>
          <p:nvSpPr>
            <p:cNvPr id="30" name="Text Box 9"/>
            <p:cNvSpPr txBox="1">
              <a:spLocks noChangeArrowheads="1"/>
            </p:cNvSpPr>
            <p:nvPr/>
          </p:nvSpPr>
          <p:spPr bwMode="auto">
            <a:xfrm>
              <a:off x="3360" y="336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p>
          </p:txBody>
        </p:sp>
        <p:sp>
          <p:nvSpPr>
            <p:cNvPr id="31" name="Text Box 10"/>
            <p:cNvSpPr txBox="1">
              <a:spLocks noChangeArrowheads="1"/>
            </p:cNvSpPr>
            <p:nvPr/>
          </p:nvSpPr>
          <p:spPr bwMode="auto">
            <a:xfrm>
              <a:off x="4656"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a:t>
              </a:r>
            </a:p>
          </p:txBody>
        </p:sp>
        <p:sp>
          <p:nvSpPr>
            <p:cNvPr id="32" name="Rectangle 11"/>
            <p:cNvSpPr>
              <a:spLocks noChangeArrowheads="1"/>
            </p:cNvSpPr>
            <p:nvPr/>
          </p:nvSpPr>
          <p:spPr bwMode="auto">
            <a:xfrm>
              <a:off x="3264" y="288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3" name="Line 12"/>
            <p:cNvSpPr>
              <a:spLocks noChangeShapeType="1"/>
            </p:cNvSpPr>
            <p:nvPr/>
          </p:nvSpPr>
          <p:spPr bwMode="auto">
            <a:xfrm>
              <a:off x="2832" y="3216"/>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4" name="Line 13"/>
            <p:cNvSpPr>
              <a:spLocks noChangeShapeType="1"/>
            </p:cNvSpPr>
            <p:nvPr/>
          </p:nvSpPr>
          <p:spPr bwMode="auto">
            <a:xfrm>
              <a:off x="2832" y="302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5" name="Text Box 14"/>
            <p:cNvSpPr txBox="1">
              <a:spLocks noChangeArrowheads="1"/>
            </p:cNvSpPr>
            <p:nvPr/>
          </p:nvSpPr>
          <p:spPr bwMode="auto">
            <a:xfrm>
              <a:off x="3264" y="307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36" name="Text Box 15"/>
            <p:cNvSpPr txBox="1">
              <a:spLocks noChangeArrowheads="1"/>
            </p:cNvSpPr>
            <p:nvPr/>
          </p:nvSpPr>
          <p:spPr bwMode="auto">
            <a:xfrm>
              <a:off x="3696" y="307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37" name="Line 16"/>
            <p:cNvSpPr>
              <a:spLocks noChangeShapeType="1"/>
            </p:cNvSpPr>
            <p:nvPr/>
          </p:nvSpPr>
          <p:spPr bwMode="auto">
            <a:xfrm>
              <a:off x="3264" y="297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8" name="Line 17"/>
            <p:cNvSpPr>
              <a:spLocks noChangeShapeType="1"/>
            </p:cNvSpPr>
            <p:nvPr/>
          </p:nvSpPr>
          <p:spPr bwMode="auto">
            <a:xfrm flipH="1">
              <a:off x="3264" y="302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9" name="Line 18"/>
            <p:cNvSpPr>
              <a:spLocks noChangeShapeType="1"/>
            </p:cNvSpPr>
            <p:nvPr/>
          </p:nvSpPr>
          <p:spPr bwMode="auto">
            <a:xfrm>
              <a:off x="4272" y="3360"/>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0" name="Text Box 19"/>
            <p:cNvSpPr txBox="1">
              <a:spLocks noChangeArrowheads="1"/>
            </p:cNvSpPr>
            <p:nvPr/>
          </p:nvSpPr>
          <p:spPr bwMode="auto">
            <a:xfrm>
              <a:off x="2832"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20"/>
            <p:cNvSpPr txBox="1">
              <a:spLocks noChangeArrowheads="1"/>
            </p:cNvSpPr>
            <p:nvPr/>
          </p:nvSpPr>
          <p:spPr bwMode="auto">
            <a:xfrm>
              <a:off x="4656" y="278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Line 21"/>
            <p:cNvSpPr>
              <a:spLocks noChangeShapeType="1"/>
            </p:cNvSpPr>
            <p:nvPr/>
          </p:nvSpPr>
          <p:spPr bwMode="auto">
            <a:xfrm>
              <a:off x="4272" y="3024"/>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3" name="Line 22"/>
            <p:cNvSpPr>
              <a:spLocks noChangeShapeType="1"/>
            </p:cNvSpPr>
            <p:nvPr/>
          </p:nvSpPr>
          <p:spPr bwMode="auto">
            <a:xfrm>
              <a:off x="4272" y="3024"/>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44" name="Rectangle 23"/>
          <p:cNvSpPr>
            <a:spLocks noChangeArrowheads="1"/>
          </p:cNvSpPr>
          <p:nvPr/>
        </p:nvSpPr>
        <p:spPr bwMode="auto">
          <a:xfrm>
            <a:off x="808038" y="4668838"/>
            <a:ext cx="7396162" cy="1708150"/>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注：在一个块语句中，如果有多条阻塞</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赋值语句，在前面的赋值语句没有完成之前，后面的语句就不能被执行，就像被阻塞了一样，因此称为</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阻塞</a:t>
            </a:r>
            <a:r>
              <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赋值方式</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a:t>
            </a:r>
            <a:endPar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endParaRPr>
          </a:p>
          <a:p>
            <a:pPr marL="0" marR="0" lvl="0" indent="0"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    这里</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c</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的值与</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b</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的值一样</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 </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a:t>
            </a:r>
          </a:p>
        </p:txBody>
      </p:sp>
    </p:spTree>
    <p:extLst>
      <p:ext uri="{BB962C8B-B14F-4D97-AF65-F5344CB8AC3E}">
        <p14:creationId xmlns:p14="http://schemas.microsoft.com/office/powerpoint/2010/main" val="15913924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0-#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nimBg="1" autoUpdateAnimBg="0"/>
      <p:bldP spid="44"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214313" y="1065213"/>
            <a:ext cx="81899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endParaRPr kumimoji="0" lang="zh-CN" altLang="zh-CN" kern="0">
              <a:latin typeface="宋体" panose="02010600030101010101" pitchFamily="2" charset="-122"/>
            </a:endParaRPr>
          </a:p>
          <a:p>
            <a:pPr lvl="1" eaLnBrk="1" hangingPunct="1"/>
            <a:r>
              <a:rPr kumimoji="0" lang="zh-CN" altLang="en-US" kern="0">
                <a:solidFill>
                  <a:srgbClr val="0000FF"/>
                </a:solidFill>
                <a:latin typeface="宋体" panose="02010600030101010101" pitchFamily="2" charset="-122"/>
              </a:rPr>
              <a:t>非阻塞</a:t>
            </a:r>
            <a:r>
              <a:rPr kumimoji="0" lang="zh-CN" altLang="en-US" kern="0">
                <a:latin typeface="宋体" panose="02010600030101010101" pitchFamily="2" charset="-122"/>
              </a:rPr>
              <a:t>（</a:t>
            </a:r>
            <a:r>
              <a:rPr kumimoji="0" lang="zh-CN" altLang="zh-CN" kern="0">
                <a:latin typeface="宋体" panose="02010600030101010101" pitchFamily="2" charset="-122"/>
              </a:rPr>
              <a:t>non-blocking)赋值方式 ( b&lt;= a)</a:t>
            </a:r>
            <a:r>
              <a:rPr kumimoji="0" lang="zh-CN" altLang="en-US" kern="0">
                <a:latin typeface="宋体" panose="02010600030101010101" pitchFamily="2" charset="-122"/>
              </a:rPr>
              <a:t>：</a:t>
            </a:r>
          </a:p>
          <a:p>
            <a:pPr lvl="2" eaLnBrk="1" hangingPunct="1"/>
            <a:r>
              <a:rPr kumimoji="0" lang="zh-CN" altLang="zh-CN" kern="0">
                <a:latin typeface="方正姚体" panose="02010601030101010101" pitchFamily="2" charset="-122"/>
                <a:ea typeface="方正姚体" panose="02010601030101010101" pitchFamily="2" charset="-122"/>
              </a:rPr>
              <a:t>b的值被赋成新值a的操作, 并不是</a:t>
            </a:r>
            <a:r>
              <a:rPr kumimoji="0" lang="zh-CN" altLang="zh-CN" kern="0">
                <a:solidFill>
                  <a:srgbClr val="FF0000"/>
                </a:solidFill>
                <a:latin typeface="方正姚体" panose="02010601030101010101" pitchFamily="2" charset="-122"/>
                <a:ea typeface="方正姚体" panose="02010601030101010101" pitchFamily="2" charset="-122"/>
              </a:rPr>
              <a:t>立刻</a:t>
            </a:r>
            <a:r>
              <a:rPr kumimoji="0" lang="zh-CN" altLang="zh-CN" kern="0">
                <a:latin typeface="方正姚体" panose="02010601030101010101" pitchFamily="2" charset="-122"/>
                <a:ea typeface="方正姚体" panose="02010601030101010101" pitchFamily="2" charset="-122"/>
              </a:rPr>
              <a:t>完成的，而是在块</a:t>
            </a:r>
            <a:r>
              <a:rPr kumimoji="0" lang="zh-CN" altLang="zh-CN" kern="0">
                <a:solidFill>
                  <a:srgbClr val="FF0000"/>
                </a:solidFill>
                <a:latin typeface="方正姚体" panose="02010601030101010101" pitchFamily="2" charset="-122"/>
                <a:ea typeface="方正姚体" panose="02010601030101010101" pitchFamily="2" charset="-122"/>
              </a:rPr>
              <a:t>结束</a:t>
            </a:r>
            <a:r>
              <a:rPr kumimoji="0" lang="zh-CN" altLang="zh-CN" kern="0">
                <a:latin typeface="方正姚体" panose="02010601030101010101" pitchFamily="2" charset="-122"/>
                <a:ea typeface="方正姚体" panose="02010601030101010101" pitchFamily="2" charset="-122"/>
              </a:rPr>
              <a:t>时才完成；</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en-US" kern="0">
                <a:latin typeface="方正姚体" panose="02010601030101010101" pitchFamily="2" charset="-122"/>
                <a:ea typeface="方正姚体" panose="02010601030101010101" pitchFamily="2" charset="-122"/>
              </a:rPr>
              <a:t>块内的多条</a:t>
            </a:r>
            <a:r>
              <a:rPr kumimoji="0" lang="zh-CN" altLang="zh-CN" kern="0">
                <a:latin typeface="方正姚体" panose="02010601030101010101" pitchFamily="2" charset="-122"/>
                <a:ea typeface="方正姚体" panose="02010601030101010101" pitchFamily="2" charset="-122"/>
              </a:rPr>
              <a:t>赋值语句在块结束时同时赋值；</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zh-CN" kern="0">
                <a:solidFill>
                  <a:srgbClr val="0000FF"/>
                </a:solidFill>
                <a:latin typeface="方正姚体" panose="02010601030101010101" pitchFamily="2" charset="-122"/>
                <a:ea typeface="方正姚体" panose="02010601030101010101" pitchFamily="2" charset="-122"/>
              </a:rPr>
              <a:t>硬件有对应的电路</a:t>
            </a:r>
            <a:r>
              <a:rPr kumimoji="0" lang="zh-CN" altLang="zh-CN" kern="0">
                <a:latin typeface="方正姚体" panose="02010601030101010101" pitchFamily="2" charset="-122"/>
                <a:ea typeface="方正姚体" panose="02010601030101010101" pitchFamily="2" charset="-122"/>
              </a:rPr>
              <a:t>。</a:t>
            </a:r>
          </a:p>
          <a:p>
            <a:pPr lvl="1" eaLnBrk="1" hangingPunct="1"/>
            <a:r>
              <a:rPr kumimoji="0" lang="zh-CN" altLang="en-US" kern="0">
                <a:solidFill>
                  <a:srgbClr val="0000FF"/>
                </a:solidFill>
                <a:latin typeface="宋体" panose="02010600030101010101" pitchFamily="2" charset="-122"/>
              </a:rPr>
              <a:t>阻塞</a:t>
            </a:r>
            <a:r>
              <a:rPr kumimoji="0" lang="zh-CN" altLang="en-US" kern="0">
                <a:latin typeface="宋体" panose="02010600030101010101" pitchFamily="2" charset="-122"/>
              </a:rPr>
              <a:t>（</a:t>
            </a:r>
            <a:r>
              <a:rPr kumimoji="0" lang="zh-CN" altLang="zh-CN" kern="0">
                <a:latin typeface="宋体" panose="02010600030101010101" pitchFamily="2" charset="-122"/>
              </a:rPr>
              <a:t>blocking)赋值方式 ( b = a)</a:t>
            </a:r>
            <a:r>
              <a:rPr kumimoji="0" lang="zh-CN" altLang="en-US" kern="0">
                <a:latin typeface="宋体" panose="02010600030101010101" pitchFamily="2" charset="-122"/>
              </a:rPr>
              <a:t>：</a:t>
            </a:r>
          </a:p>
          <a:p>
            <a:pPr lvl="2" eaLnBrk="1" hangingPunct="1"/>
            <a:r>
              <a:rPr kumimoji="0" lang="zh-CN" altLang="zh-CN" kern="0">
                <a:latin typeface="方正姚体" panose="02010601030101010101" pitchFamily="2" charset="-122"/>
                <a:ea typeface="方正姚体" panose="02010601030101010101" pitchFamily="2" charset="-122"/>
              </a:rPr>
              <a:t>b的值立刻被赋成新值a；</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zh-CN" kern="0">
                <a:latin typeface="方正姚体" panose="02010601030101010101" pitchFamily="2" charset="-122"/>
                <a:ea typeface="方正姚体" panose="02010601030101010101" pitchFamily="2" charset="-122"/>
              </a:rPr>
              <a:t>完成该赋值语句后才能执行下一句的操作；</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zh-CN" kern="0">
                <a:latin typeface="方正姚体" panose="02010601030101010101" pitchFamily="2" charset="-122"/>
                <a:ea typeface="方正姚体" panose="02010601030101010101" pitchFamily="2" charset="-122"/>
              </a:rPr>
              <a:t>硬件没有对应的电路，因而综合结果未知。</a:t>
            </a:r>
            <a:endParaRPr kumimoji="0" lang="zh-CN" altLang="en-US" kern="0">
              <a:latin typeface="方正姚体" panose="02010601030101010101" pitchFamily="2" charset="-122"/>
              <a:ea typeface="方正姚体" panose="02010601030101010101" pitchFamily="2" charset="-122"/>
            </a:endParaRPr>
          </a:p>
        </p:txBody>
      </p:sp>
      <p:sp>
        <p:nvSpPr>
          <p:cNvPr id="7" name="AutoShape 4"/>
          <p:cNvSpPr>
            <a:spLocks noChangeArrowheads="1"/>
          </p:cNvSpPr>
          <p:nvPr/>
        </p:nvSpPr>
        <p:spPr bwMode="auto">
          <a:xfrm>
            <a:off x="508000" y="863600"/>
            <a:ext cx="7258050" cy="644525"/>
          </a:xfrm>
          <a:prstGeom prst="homePlate">
            <a:avLst>
              <a:gd name="adj" fmla="val 281527"/>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73018" tIns="36509" rIns="73018" bIns="36509"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lnSpc>
                <a:spcPct val="90000"/>
              </a:lnSpc>
              <a:buClr>
                <a:srgbClr val="333399"/>
              </a:buClr>
              <a:buSzPct val="85000"/>
              <a:buFont typeface="Wingdings" panose="05000000000000000000" pitchFamily="2" charset="2"/>
              <a:buNone/>
            </a:pPr>
            <a:r>
              <a:rPr kumimoji="1" lang="zh-CN" altLang="en-US" sz="2800">
                <a:solidFill>
                  <a:srgbClr val="CC0000"/>
                </a:solidFill>
                <a:latin typeface="华文新魏" panose="02010800040101010101" pitchFamily="2" charset="-122"/>
                <a:ea typeface="华文新魏" panose="02010800040101010101" pitchFamily="2" charset="-122"/>
              </a:rPr>
              <a:t>非阻塞</a:t>
            </a:r>
            <a:r>
              <a:rPr kumimoji="1" lang="zh-CN" altLang="zh-CN" sz="2800">
                <a:solidFill>
                  <a:srgbClr val="CC0000"/>
                </a:solidFill>
                <a:latin typeface="华文新魏" panose="02010800040101010101" pitchFamily="2" charset="-122"/>
                <a:ea typeface="华文新魏" panose="02010800040101010101" pitchFamily="2" charset="-122"/>
              </a:rPr>
              <a:t>赋值与</a:t>
            </a:r>
            <a:r>
              <a:rPr kumimoji="1" lang="zh-CN" altLang="en-US" sz="2800">
                <a:solidFill>
                  <a:srgbClr val="CC0000"/>
                </a:solidFill>
                <a:latin typeface="华文新魏" panose="02010800040101010101" pitchFamily="2" charset="-122"/>
                <a:ea typeface="华文新魏" panose="02010800040101010101" pitchFamily="2" charset="-122"/>
              </a:rPr>
              <a:t>阻塞</a:t>
            </a:r>
            <a:r>
              <a:rPr kumimoji="1" lang="zh-CN" altLang="zh-CN" sz="2800">
                <a:solidFill>
                  <a:srgbClr val="CC0000"/>
                </a:solidFill>
                <a:latin typeface="华文新魏" panose="02010800040101010101" pitchFamily="2" charset="-122"/>
                <a:ea typeface="华文新魏" panose="02010800040101010101" pitchFamily="2" charset="-122"/>
              </a:rPr>
              <a:t>赋值方式的</a:t>
            </a:r>
            <a:r>
              <a:rPr kumimoji="1" lang="zh-CN" altLang="zh-CN" sz="2800">
                <a:solidFill>
                  <a:srgbClr val="0000FF"/>
                </a:solidFill>
                <a:latin typeface="黑体" panose="02010609060101010101" pitchFamily="49" charset="-122"/>
                <a:ea typeface="黑体" panose="02010609060101010101" pitchFamily="49" charset="-122"/>
              </a:rPr>
              <a:t>主要区别</a:t>
            </a:r>
            <a:endParaRPr kumimoji="1" lang="zh-CN" altLang="en-US" sz="2800">
              <a:solidFill>
                <a:srgbClr val="0000FF"/>
              </a:solidFill>
              <a:latin typeface="黑体" panose="02010609060101010101" pitchFamily="49" charset="-122"/>
              <a:ea typeface="黑体" panose="02010609060101010101" pitchFamily="49" charset="-122"/>
            </a:endParaRPr>
          </a:p>
        </p:txBody>
      </p:sp>
      <p:sp>
        <p:nvSpPr>
          <p:cNvPr id="8" name="AutoShape 5"/>
          <p:cNvSpPr>
            <a:spLocks noChangeArrowheads="1"/>
          </p:cNvSpPr>
          <p:nvPr/>
        </p:nvSpPr>
        <p:spPr bwMode="auto">
          <a:xfrm>
            <a:off x="857250" y="5303838"/>
            <a:ext cx="7354888" cy="1293812"/>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buClr>
                <a:srgbClr val="FF0066"/>
              </a:buClr>
              <a:buSzPct val="80000"/>
              <a:buFont typeface="Wingdings" panose="05000000000000000000" pitchFamily="2" charset="2"/>
              <a:buChar char="v"/>
            </a:pPr>
            <a:r>
              <a:rPr kumimoji="1" lang="zh-CN" altLang="zh-CN" sz="2600">
                <a:solidFill>
                  <a:srgbClr val="0000FF"/>
                </a:solidFill>
                <a:latin typeface="华文新魏" panose="02010800040101010101" pitchFamily="2" charset="-122"/>
                <a:ea typeface="华文新魏" panose="02010800040101010101" pitchFamily="2" charset="-122"/>
              </a:rPr>
              <a:t>建议在初学时只使用一种方式，</a:t>
            </a:r>
            <a:r>
              <a:rPr kumimoji="1" lang="zh-CN" altLang="zh-CN" sz="2600">
                <a:solidFill>
                  <a:srgbClr val="FF0000"/>
                </a:solidFill>
                <a:latin typeface="华文新魏" panose="02010800040101010101" pitchFamily="2" charset="-122"/>
                <a:ea typeface="华文新魏" panose="02010800040101010101" pitchFamily="2" charset="-122"/>
              </a:rPr>
              <a:t>不要混用</a:t>
            </a:r>
            <a:r>
              <a:rPr kumimoji="1" lang="zh-CN" altLang="zh-CN" sz="2600">
                <a:solidFill>
                  <a:srgbClr val="0000FF"/>
                </a:solidFill>
                <a:latin typeface="华文新魏" panose="02010800040101010101" pitchFamily="2" charset="-122"/>
                <a:ea typeface="华文新魏" panose="02010800040101010101" pitchFamily="2" charset="-122"/>
              </a:rPr>
              <a:t>！</a:t>
            </a:r>
            <a:endParaRPr kumimoji="1" lang="zh-CN" altLang="en-US" sz="2600">
              <a:solidFill>
                <a:srgbClr val="0000FF"/>
              </a:solidFill>
              <a:latin typeface="华文新魏" panose="02010800040101010101" pitchFamily="2" charset="-122"/>
              <a:ea typeface="华文新魏" panose="02010800040101010101" pitchFamily="2" charset="-122"/>
            </a:endParaRPr>
          </a:p>
          <a:p>
            <a:pPr algn="just" eaLnBrk="1" hangingPunct="1">
              <a:lnSpc>
                <a:spcPct val="110000"/>
              </a:lnSpc>
              <a:buClr>
                <a:srgbClr val="FF0066"/>
              </a:buClr>
              <a:buSzPct val="80000"/>
              <a:buFont typeface="Wingdings" panose="05000000000000000000" pitchFamily="2" charset="2"/>
              <a:buChar char="v"/>
            </a:pPr>
            <a:r>
              <a:rPr kumimoji="1" lang="zh-CN" altLang="zh-CN" sz="2600">
                <a:solidFill>
                  <a:srgbClr val="0000FF"/>
                </a:solidFill>
                <a:latin typeface="华文新魏" panose="02010800040101010101" pitchFamily="2" charset="-122"/>
                <a:ea typeface="华文新魏" panose="02010800040101010101" pitchFamily="2" charset="-122"/>
              </a:rPr>
              <a:t>建议在可综合风格的模块中使用</a:t>
            </a:r>
            <a:r>
              <a:rPr kumimoji="1" lang="zh-CN" altLang="en-US" sz="2600">
                <a:solidFill>
                  <a:srgbClr val="FF0000"/>
                </a:solidFill>
                <a:latin typeface="华文新魏" panose="02010800040101010101" pitchFamily="2" charset="-122"/>
                <a:ea typeface="华文新魏" panose="02010800040101010101" pitchFamily="2" charset="-122"/>
              </a:rPr>
              <a:t>非阻塞</a:t>
            </a:r>
            <a:r>
              <a:rPr kumimoji="1" lang="zh-CN" altLang="zh-CN" sz="2600">
                <a:solidFill>
                  <a:srgbClr val="FF0000"/>
                </a:solidFill>
                <a:latin typeface="华文新魏" panose="02010800040101010101" pitchFamily="2" charset="-122"/>
                <a:ea typeface="华文新魏" panose="02010800040101010101" pitchFamily="2" charset="-122"/>
              </a:rPr>
              <a:t>赋值</a:t>
            </a:r>
            <a:r>
              <a:rPr kumimoji="1" lang="zh-CN" altLang="zh-CN" sz="2600">
                <a:solidFill>
                  <a:srgbClr val="0000FF"/>
                </a:solidFill>
                <a:latin typeface="华文新魏" panose="02010800040101010101" pitchFamily="2" charset="-122"/>
                <a:ea typeface="华文新魏" panose="02010800040101010101" pitchFamily="2" charset="-122"/>
              </a:rPr>
              <a:t>！</a:t>
            </a:r>
            <a:endParaRPr kumimoji="1" lang="zh-CN" altLang="en-US" sz="260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138085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p:cTn id="1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2" end="2"/>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p:cTn id="1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3" end="3"/>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p:cTn id="1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Scale>
                                      <p:cBhvr>
                                        <p:cTn id="25"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6">
                                            <p:txEl>
                                              <p:pRg st="5" end="5"/>
                                            </p:txEl>
                                          </p:spTgt>
                                        </p:tgtEl>
                                        <p:attrNameLst>
                                          <p:attrName>ppt_x</p:attrName>
                                          <p:attrName>ppt_y</p:attrName>
                                        </p:attrNameLst>
                                      </p:cBhvr>
                                    </p:animMotion>
                                    <p:animEffect transition="in" filter="fade">
                                      <p:cBhvr>
                                        <p:cTn id="27" dur="1000"/>
                                        <p:tgtEl>
                                          <p:spTgt spid="6">
                                            <p:txEl>
                                              <p:pRg st="5" end="5"/>
                                            </p:txEl>
                                          </p:spTgt>
                                        </p:tgtEl>
                                      </p:cBhvr>
                                    </p:animEffect>
                                  </p:childTnLst>
                                </p:cTn>
                              </p:par>
                              <p:par>
                                <p:cTn id="28" presetID="52"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Scale>
                                      <p:cBhvr>
                                        <p:cTn id="30" dur="1000" decel="50000" fill="hold">
                                          <p:stCondLst>
                                            <p:cond delay="0"/>
                                          </p:stCondLst>
                                        </p:cTn>
                                        <p:tgtEl>
                                          <p:spTgt spid="6">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6">
                                            <p:txEl>
                                              <p:pRg st="6" end="6"/>
                                            </p:txEl>
                                          </p:spTgt>
                                        </p:tgtEl>
                                        <p:attrNameLst>
                                          <p:attrName>ppt_x</p:attrName>
                                          <p:attrName>ppt_y</p:attrName>
                                        </p:attrNameLst>
                                      </p:cBhvr>
                                    </p:animMotion>
                                    <p:animEffect transition="in" filter="fade">
                                      <p:cBhvr>
                                        <p:cTn id="32" dur="1000"/>
                                        <p:tgtEl>
                                          <p:spTgt spid="6">
                                            <p:txEl>
                                              <p:pRg st="6" end="6"/>
                                            </p:txEl>
                                          </p:spTgt>
                                        </p:tgtEl>
                                      </p:cBhvr>
                                    </p:animEffect>
                                  </p:childTnLst>
                                </p:cTn>
                              </p:par>
                              <p:par>
                                <p:cTn id="33" presetID="52"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Scale>
                                      <p:cBhvr>
                                        <p:cTn id="35" dur="1000" decel="50000" fill="hold">
                                          <p:stCondLst>
                                            <p:cond delay="0"/>
                                          </p:stCondLst>
                                        </p:cTn>
                                        <p:tgtEl>
                                          <p:spTgt spid="6">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6">
                                            <p:txEl>
                                              <p:pRg st="7" end="7"/>
                                            </p:txEl>
                                          </p:spTgt>
                                        </p:tgtEl>
                                        <p:attrNameLst>
                                          <p:attrName>ppt_x</p:attrName>
                                          <p:attrName>ppt_y</p:attrName>
                                        </p:attrNameLst>
                                      </p:cBhvr>
                                    </p:animMotion>
                                    <p:animEffect transition="in" filter="fade">
                                      <p:cBhvr>
                                        <p:cTn id="37" dur="1000"/>
                                        <p:tgtEl>
                                          <p:spTgt spid="6">
                                            <p:txEl>
                                              <p:pRg st="7" end="7"/>
                                            </p:txEl>
                                          </p:spTgt>
                                        </p:tgtEl>
                                      </p:cBhvr>
                                    </p:animEffect>
                                  </p:childTnLst>
                                </p:cTn>
                              </p:par>
                              <p:par>
                                <p:cTn id="38" presetID="52" presetClass="entr" presetSubtype="0" fill="hold"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Scale>
                                      <p:cBhvr>
                                        <p:cTn id="40" dur="1000" decel="50000" fill="hold">
                                          <p:stCondLst>
                                            <p:cond delay="0"/>
                                          </p:stCondLst>
                                        </p:cTn>
                                        <p:tgtEl>
                                          <p:spTgt spid="6">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6">
                                            <p:txEl>
                                              <p:pRg st="8" end="8"/>
                                            </p:txEl>
                                          </p:spTgt>
                                        </p:tgtEl>
                                        <p:attrNameLst>
                                          <p:attrName>ppt_x</p:attrName>
                                          <p:attrName>ppt_y</p:attrName>
                                        </p:attrNameLst>
                                      </p:cBhvr>
                                    </p:animMotion>
                                    <p:animEffect transition="in" filter="fade">
                                      <p:cBhvr>
                                        <p:cTn id="42" dur="10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outVertic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444500" y="1230313"/>
            <a:ext cx="7391400"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kern="0">
                <a:solidFill>
                  <a:srgbClr val="FF0000"/>
                </a:solidFill>
                <a:latin typeface="宋体" panose="02010600030101010101" pitchFamily="2" charset="-122"/>
              </a:rPr>
              <a:t>三、块语句</a:t>
            </a:r>
          </a:p>
          <a:p>
            <a:pPr algn="just">
              <a:lnSpc>
                <a:spcPct val="110000"/>
              </a:lnSpc>
              <a:spcBef>
                <a:spcPct val="0"/>
              </a:spcBef>
            </a:pPr>
            <a:r>
              <a:rPr kumimoji="0" lang="zh-CN" altLang="en-US" kern="0">
                <a:latin typeface="华文新魏" panose="02010800040101010101" pitchFamily="2" charset="-122"/>
                <a:ea typeface="华文新魏" panose="02010800040101010101" pitchFamily="2" charset="-122"/>
              </a:rPr>
              <a:t>用来将两条或多条语句组合在一起，使其在格式上更像一条语句，以增加程序的可读性。</a:t>
            </a:r>
          </a:p>
          <a:p>
            <a:pPr algn="just">
              <a:lnSpc>
                <a:spcPct val="110000"/>
              </a:lnSpc>
              <a:spcBef>
                <a:spcPct val="0"/>
              </a:spcBef>
            </a:pPr>
            <a:r>
              <a:rPr kumimoji="0" lang="zh-CN" altLang="en-US" sz="2200" kern="0">
                <a:latin typeface="宋体" panose="02010600030101010101" pitchFamily="2" charset="-122"/>
              </a:rPr>
              <a:t>块语句有两种：</a:t>
            </a:r>
          </a:p>
          <a:p>
            <a:pPr lvl="1" algn="just">
              <a:lnSpc>
                <a:spcPct val="110000"/>
              </a:lnSpc>
              <a:spcBef>
                <a:spcPct val="0"/>
              </a:spcBef>
            </a:pPr>
            <a:r>
              <a:rPr kumimoji="0" lang="en-US" altLang="zh-CN" sz="2200" kern="0">
                <a:solidFill>
                  <a:srgbClr val="CC0000"/>
                </a:solidFill>
                <a:latin typeface="方正姚体" panose="02010601030101010101" pitchFamily="2" charset="-122"/>
                <a:ea typeface="方正姚体" panose="02010601030101010101" pitchFamily="2" charset="-122"/>
              </a:rPr>
              <a:t>begin_end</a:t>
            </a:r>
            <a:r>
              <a:rPr kumimoji="0" lang="zh-CN" altLang="en-US" sz="2200" kern="0">
                <a:latin typeface="方正姚体" panose="02010601030101010101" pitchFamily="2" charset="-122"/>
                <a:ea typeface="方正姚体" panose="02010601030101010101" pitchFamily="2" charset="-122"/>
              </a:rPr>
              <a:t>语句</a:t>
            </a:r>
            <a:r>
              <a:rPr kumimoji="0" lang="en-US" altLang="zh-CN" sz="2200" kern="0">
                <a:latin typeface="Times New Roman" panose="02020603050405020304" pitchFamily="18" charset="0"/>
                <a:ea typeface="方正姚体" panose="02010601030101010101" pitchFamily="2" charset="-122"/>
              </a:rPr>
              <a:t>——</a:t>
            </a:r>
            <a:r>
              <a:rPr kumimoji="0" lang="zh-CN" altLang="en-US" sz="2200" kern="0">
                <a:latin typeface="方正姚体" panose="02010601030101010101" pitchFamily="2" charset="-122"/>
                <a:ea typeface="方正姚体" panose="02010601030101010101" pitchFamily="2" charset="-122"/>
              </a:rPr>
              <a:t>标识</a:t>
            </a:r>
            <a:r>
              <a:rPr kumimoji="0" lang="zh-CN" altLang="en-US" sz="2200" kern="0">
                <a:solidFill>
                  <a:srgbClr val="0000FF"/>
                </a:solidFill>
                <a:latin typeface="方正姚体" panose="02010601030101010101" pitchFamily="2" charset="-122"/>
                <a:ea typeface="方正姚体" panose="02010601030101010101" pitchFamily="2" charset="-122"/>
              </a:rPr>
              <a:t>顺序</a:t>
            </a:r>
            <a:r>
              <a:rPr kumimoji="0" lang="zh-CN" altLang="en-US" sz="2200" kern="0">
                <a:latin typeface="方正姚体" panose="02010601030101010101" pitchFamily="2" charset="-122"/>
                <a:ea typeface="方正姚体" panose="02010601030101010101" pitchFamily="2" charset="-122"/>
              </a:rPr>
              <a:t>执行的语句</a:t>
            </a:r>
          </a:p>
          <a:p>
            <a:pPr lvl="1" algn="just">
              <a:lnSpc>
                <a:spcPct val="110000"/>
              </a:lnSpc>
              <a:spcBef>
                <a:spcPct val="0"/>
              </a:spcBef>
            </a:pPr>
            <a:r>
              <a:rPr kumimoji="0" lang="en-US" altLang="zh-CN" sz="2200" kern="0">
                <a:solidFill>
                  <a:srgbClr val="CC0000"/>
                </a:solidFill>
                <a:latin typeface="方正姚体" panose="02010601030101010101" pitchFamily="2" charset="-122"/>
                <a:ea typeface="方正姚体" panose="02010601030101010101" pitchFamily="2" charset="-122"/>
              </a:rPr>
              <a:t>fork_join</a:t>
            </a:r>
            <a:r>
              <a:rPr kumimoji="0" lang="zh-CN" altLang="en-US" sz="2200" kern="0">
                <a:latin typeface="方正姚体" panose="02010601030101010101" pitchFamily="2" charset="-122"/>
                <a:ea typeface="方正姚体" panose="02010601030101010101" pitchFamily="2" charset="-122"/>
              </a:rPr>
              <a:t>语句</a:t>
            </a:r>
            <a:r>
              <a:rPr kumimoji="0" lang="en-US" altLang="zh-CN" sz="2200" kern="0">
                <a:latin typeface="Times New Roman" panose="02020603050405020304" pitchFamily="18" charset="0"/>
                <a:ea typeface="方正姚体" panose="02010601030101010101" pitchFamily="2" charset="-122"/>
              </a:rPr>
              <a:t>——</a:t>
            </a:r>
            <a:r>
              <a:rPr kumimoji="0" lang="zh-CN" altLang="en-US" sz="2200" kern="0">
                <a:latin typeface="方正姚体" panose="02010601030101010101" pitchFamily="2" charset="-122"/>
                <a:ea typeface="方正姚体" panose="02010601030101010101" pitchFamily="2" charset="-122"/>
              </a:rPr>
              <a:t>标识</a:t>
            </a:r>
            <a:r>
              <a:rPr kumimoji="0" lang="zh-CN" altLang="en-US" sz="2200" kern="0">
                <a:solidFill>
                  <a:srgbClr val="0000FF"/>
                </a:solidFill>
                <a:latin typeface="方正姚体" panose="02010601030101010101" pitchFamily="2" charset="-122"/>
                <a:ea typeface="方正姚体" panose="02010601030101010101" pitchFamily="2" charset="-122"/>
              </a:rPr>
              <a:t>并行</a:t>
            </a:r>
            <a:r>
              <a:rPr kumimoji="0" lang="zh-CN" altLang="en-US" sz="2200" kern="0">
                <a:latin typeface="方正姚体" panose="02010601030101010101" pitchFamily="2" charset="-122"/>
                <a:ea typeface="方正姚体" panose="02010601030101010101" pitchFamily="2" charset="-122"/>
              </a:rPr>
              <a:t>执行的语句</a:t>
            </a:r>
            <a:endParaRPr kumimoji="0" lang="zh-CN" altLang="zh-CN" sz="2200" kern="0">
              <a:latin typeface="方正姚体" panose="02010601030101010101" pitchFamily="2" charset="-122"/>
              <a:ea typeface="方正姚体" panose="02010601030101010101" pitchFamily="2" charset="-122"/>
            </a:endParaRPr>
          </a:p>
        </p:txBody>
      </p:sp>
      <p:sp>
        <p:nvSpPr>
          <p:cNvPr id="10" name="AutoShape 4"/>
          <p:cNvSpPr>
            <a:spLocks noChangeArrowheads="1"/>
          </p:cNvSpPr>
          <p:nvPr/>
        </p:nvSpPr>
        <p:spPr bwMode="auto">
          <a:xfrm>
            <a:off x="1970088" y="4081463"/>
            <a:ext cx="1905000" cy="685800"/>
          </a:xfrm>
          <a:prstGeom prst="wedgeRoundRectCallout">
            <a:avLst>
              <a:gd name="adj1" fmla="val -69333"/>
              <a:gd name="adj2" fmla="val -13657"/>
              <a:gd name="adj3" fmla="val 16667"/>
            </a:avLst>
          </a:prstGeom>
          <a:solidFill>
            <a:srgbClr val="FFCC99"/>
          </a:solidFill>
          <a:ln w="9525">
            <a:noFill/>
            <a:miter lim="800000"/>
            <a:headEnd/>
            <a:tailEnd/>
          </a:ln>
          <a:effectLst>
            <a:prstShdw prst="shdw17" dist="17961" dir="2700000">
              <a:srgbClr val="997A5C"/>
            </a:prstShdw>
          </a:effectLst>
        </p:spPr>
        <p:txBody>
          <a:bodyPr anchor="b"/>
          <a:lstStyle/>
          <a:p>
            <a:pPr eaLnBrk="1" hangingPunct="1">
              <a:defRPr/>
            </a:pPr>
            <a:r>
              <a:rPr lang="zh-CN" altLang="en-US" sz="2000" b="1" dirty="0">
                <a:solidFill>
                  <a:srgbClr val="000000"/>
                </a:solidFill>
                <a:latin typeface="宋体" pitchFamily="2" charset="-122"/>
              </a:rPr>
              <a:t>用</a:t>
            </a:r>
            <a:r>
              <a:rPr lang="en-US" altLang="zh-CN" sz="2000" b="1" dirty="0" err="1">
                <a:solidFill>
                  <a:srgbClr val="0000FF"/>
                </a:solidFill>
                <a:latin typeface="Tahoma"/>
                <a:ea typeface="Tahoma" pitchFamily="34" charset="0"/>
                <a:cs typeface="Tahoma" pitchFamily="34" charset="0"/>
              </a:rPr>
              <a:t>begin_end</a:t>
            </a:r>
            <a:r>
              <a:rPr lang="zh-CN" altLang="en-US" sz="2000" b="1" dirty="0">
                <a:solidFill>
                  <a:srgbClr val="000000"/>
                </a:solidFill>
                <a:latin typeface="宋体" pitchFamily="2" charset="-122"/>
              </a:rPr>
              <a:t>标识的</a:t>
            </a:r>
            <a:r>
              <a:rPr kumimoji="1" lang="zh-CN" altLang="en-US" sz="2000" b="1" dirty="0">
                <a:solidFill>
                  <a:srgbClr val="000000"/>
                </a:solidFill>
                <a:latin typeface="Tahoma" panose="020B0604030504040204" pitchFamily="34" charset="0"/>
              </a:rPr>
              <a:t>块</a:t>
            </a:r>
          </a:p>
        </p:txBody>
      </p:sp>
      <p:sp>
        <p:nvSpPr>
          <p:cNvPr id="11" name="AutoShape 5"/>
          <p:cNvSpPr>
            <a:spLocks noChangeArrowheads="1"/>
          </p:cNvSpPr>
          <p:nvPr/>
        </p:nvSpPr>
        <p:spPr bwMode="auto">
          <a:xfrm>
            <a:off x="4078288" y="3711575"/>
            <a:ext cx="2657475" cy="685800"/>
          </a:xfrm>
          <a:prstGeom prst="wedgeRectCallout">
            <a:avLst>
              <a:gd name="adj1" fmla="val -109500"/>
              <a:gd name="adj2" fmla="val -74074"/>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000000"/>
                </a:solidFill>
                <a:latin typeface="华文楷体" panose="02010600040101010101" pitchFamily="2" charset="-122"/>
                <a:ea typeface="华文楷体" panose="02010600040101010101" pitchFamily="2" charset="-122"/>
              </a:rPr>
              <a:t>Quartus II</a:t>
            </a:r>
            <a:r>
              <a:rPr kumimoji="1" lang="zh-CN" altLang="en-US" sz="2000">
                <a:solidFill>
                  <a:srgbClr val="000000"/>
                </a:solidFill>
                <a:latin typeface="华文楷体" panose="02010600040101010101" pitchFamily="2" charset="-122"/>
                <a:ea typeface="华文楷体" panose="02010600040101010101" pitchFamily="2" charset="-122"/>
              </a:rPr>
              <a:t>不支持，通常用在测试文件中</a:t>
            </a:r>
          </a:p>
        </p:txBody>
      </p:sp>
      <p:sp>
        <p:nvSpPr>
          <p:cNvPr id="12" name="Rectangle 6"/>
          <p:cNvSpPr>
            <a:spLocks noChangeArrowheads="1"/>
          </p:cNvSpPr>
          <p:nvPr/>
        </p:nvSpPr>
        <p:spPr bwMode="auto">
          <a:xfrm>
            <a:off x="360363" y="4060825"/>
            <a:ext cx="23399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buClr>
                <a:srgbClr val="3333FF"/>
              </a:buClr>
              <a:buFont typeface="Wingdings" panose="05000000000000000000" pitchFamily="2" charset="2"/>
              <a:buNone/>
            </a:pPr>
            <a:r>
              <a:rPr lang="en-US" altLang="zh-CN" sz="2800">
                <a:solidFill>
                  <a:srgbClr val="0000FF"/>
                </a:solidFill>
                <a:latin typeface="华文新魏" panose="02010800040101010101" pitchFamily="2" charset="-122"/>
                <a:ea typeface="华文新魏" panose="02010800040101010101" pitchFamily="2" charset="-122"/>
              </a:rPr>
              <a:t>1.</a:t>
            </a:r>
            <a:r>
              <a:rPr lang="zh-CN" altLang="en-US" sz="2800">
                <a:solidFill>
                  <a:srgbClr val="0000FF"/>
                </a:solidFill>
                <a:latin typeface="华文新魏" panose="02010800040101010101" pitchFamily="2" charset="-122"/>
                <a:ea typeface="华文新魏" panose="02010800040101010101" pitchFamily="2" charset="-122"/>
              </a:rPr>
              <a:t>顺序块</a:t>
            </a:r>
          </a:p>
        </p:txBody>
      </p:sp>
      <p:sp>
        <p:nvSpPr>
          <p:cNvPr id="13" name="AutoShape 7"/>
          <p:cNvSpPr>
            <a:spLocks noChangeArrowheads="1"/>
          </p:cNvSpPr>
          <p:nvPr/>
        </p:nvSpPr>
        <p:spPr bwMode="auto">
          <a:xfrm rot="20834319">
            <a:off x="66675" y="4540250"/>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特点</a:t>
            </a:r>
          </a:p>
        </p:txBody>
      </p:sp>
      <p:sp>
        <p:nvSpPr>
          <p:cNvPr id="14" name="Rectangle 8"/>
          <p:cNvSpPr>
            <a:spLocks noChangeArrowheads="1"/>
          </p:cNvSpPr>
          <p:nvPr/>
        </p:nvSpPr>
        <p:spPr bwMode="auto">
          <a:xfrm>
            <a:off x="598488" y="5151438"/>
            <a:ext cx="81962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块内的语句是顺序执行的；</a:t>
            </a:r>
          </a:p>
          <a:p>
            <a:pPr eaLnBrk="1" hangingPunct="1">
              <a:spcBef>
                <a:spcPct val="20000"/>
              </a:spcBef>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每条语句的延迟时间是</a:t>
            </a:r>
            <a:r>
              <a:rPr lang="zh-CN" altLang="en-US" sz="2200">
                <a:solidFill>
                  <a:srgbClr val="0000FF"/>
                </a:solidFill>
                <a:latin typeface="方正姚体" panose="02010601030101010101" pitchFamily="2" charset="-122"/>
                <a:ea typeface="方正姚体" panose="02010601030101010101" pitchFamily="2" charset="-122"/>
              </a:rPr>
              <a:t>相对于前一条语句</a:t>
            </a:r>
            <a:r>
              <a:rPr lang="zh-CN" altLang="en-US" sz="2200">
                <a:solidFill>
                  <a:srgbClr val="000000"/>
                </a:solidFill>
                <a:latin typeface="方正姚体" panose="02010601030101010101" pitchFamily="2" charset="-122"/>
                <a:ea typeface="方正姚体" panose="02010601030101010101" pitchFamily="2" charset="-122"/>
              </a:rPr>
              <a:t>的仿真时间而言的；</a:t>
            </a:r>
          </a:p>
          <a:p>
            <a:pPr eaLnBrk="1" hangingPunct="1">
              <a:spcBef>
                <a:spcPct val="20000"/>
              </a:spcBef>
              <a:buClr>
                <a:srgbClr val="FF0000"/>
              </a:buClr>
              <a:buSzPct val="80000"/>
              <a:buFont typeface="Wingdings" panose="05000000000000000000" pitchFamily="2" charset="2"/>
              <a:buChar char="Ø"/>
            </a:pPr>
            <a:r>
              <a:rPr lang="zh-CN" altLang="zh-CN" sz="2200">
                <a:solidFill>
                  <a:srgbClr val="000000"/>
                </a:solidFill>
                <a:latin typeface="方正姚体" panose="02010601030101010101" pitchFamily="2" charset="-122"/>
                <a:ea typeface="方正姚体" panose="02010601030101010101" pitchFamily="2" charset="-122"/>
              </a:rPr>
              <a:t>直到最后一条语句执行完，程序流程控制才跳出该顺序块。</a:t>
            </a:r>
            <a:endParaRPr lang="zh-CN" altLang="en-US" sz="2200">
              <a:solidFill>
                <a:srgbClr val="0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4111255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strVal val="4/3*#ppt_w"/>
                                          </p:val>
                                        </p:tav>
                                        <p:tav tm="100000">
                                          <p:val>
                                            <p:strVal val="#ppt_w"/>
                                          </p:val>
                                        </p:tav>
                                      </p:tavLst>
                                    </p:anim>
                                    <p:anim calcmode="lin" valueType="num">
                                      <p:cBhvr>
                                        <p:cTn id="29" dur="500" fill="hold"/>
                                        <p:tgtEl>
                                          <p:spTgt spid="13"/>
                                        </p:tgtEl>
                                        <p:attrNameLst>
                                          <p:attrName>ppt_h</p:attrName>
                                        </p:attrNameLst>
                                      </p:cBhvr>
                                      <p:tavLst>
                                        <p:tav tm="0">
                                          <p:val>
                                            <p:strVal val="4/3*#ppt_h"/>
                                          </p:val>
                                        </p:tav>
                                        <p:tav tm="100000">
                                          <p:val>
                                            <p:strVal val="#ppt_h"/>
                                          </p:val>
                                        </p:tav>
                                      </p:tavLst>
                                    </p:anim>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build="p" autoUpdateAnimBg="0"/>
      <p:bldP spid="13" grpId="0" animBg="1" autoUpdateAnimBg="0"/>
      <p:bldP spid="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8" name="Text Box 12"/>
          <p:cNvSpPr txBox="1">
            <a:spLocks noChangeArrowheads="1"/>
          </p:cNvSpPr>
          <p:nvPr/>
        </p:nvSpPr>
        <p:spPr bwMode="auto">
          <a:xfrm>
            <a:off x="1143000" y="2689225"/>
            <a:ext cx="3810000" cy="3101975"/>
          </a:xfrm>
          <a:prstGeom prst="rect">
            <a:avLst/>
          </a:prstGeom>
          <a:solidFill>
            <a:srgbClr val="E7BB01">
              <a:lumMod val="20000"/>
              <a:lumOff val="80000"/>
            </a:srgbClr>
          </a:solidFill>
          <a:ln w="9525">
            <a:noFill/>
            <a:miter lim="800000"/>
            <a:headEnd/>
            <a:tailEnd/>
          </a:ln>
        </p:spPr>
        <p:txBody>
          <a:bodyPr anchor="b"/>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dirty="0">
              <a:ln>
                <a:noFill/>
              </a:ln>
              <a:solidFill>
                <a:srgbClr val="CC0000"/>
              </a:solidFill>
              <a:effectLst/>
              <a:uLnTx/>
              <a:uFillTx/>
              <a:latin typeface="华文新魏" pitchFamily="2" charset="-122"/>
              <a:ea typeface="华文新魏" pitchFamily="2" charset="-122"/>
            </a:endParaRPr>
          </a:p>
        </p:txBody>
      </p:sp>
      <p:sp>
        <p:nvSpPr>
          <p:cNvPr id="19" name="Rectangle 4"/>
          <p:cNvSpPr>
            <a:spLocks noChangeArrowheads="1"/>
          </p:cNvSpPr>
          <p:nvPr/>
        </p:nvSpPr>
        <p:spPr bwMode="auto">
          <a:xfrm>
            <a:off x="441325" y="933450"/>
            <a:ext cx="8353425" cy="5314950"/>
          </a:xfrm>
          <a:prstGeom prst="rect">
            <a:avLst/>
          </a:prstGeom>
          <a:noFill/>
          <a:ln w="9525">
            <a:noFill/>
            <a:miter lim="800000"/>
            <a:headEnd/>
            <a:tailEnd/>
          </a:ln>
          <a:effectLst/>
        </p:spPr>
        <p:txBody>
          <a:bodyPr/>
          <a:lstStyle/>
          <a:p>
            <a:pPr marL="342900" marR="0" lvl="0" indent="-342900" defTabSz="914400" eaLnBrk="1" fontAlgn="auto" latinLnBrk="0" hangingPunct="1">
              <a:lnSpc>
                <a:spcPct val="100000"/>
              </a:lnSpc>
              <a:spcBef>
                <a:spcPct val="20000"/>
              </a:spcBef>
              <a:spcAft>
                <a:spcPts val="0"/>
              </a:spcAft>
              <a:buClrTx/>
              <a:buSzTx/>
              <a:buFontTx/>
              <a:buNone/>
              <a:tabLst/>
              <a:defRPr/>
            </a:pPr>
            <a:r>
              <a:rPr kumimoji="0" lang="en-US" altLang="zh-CN" sz="2400" b="1" i="1" u="none" strike="noStrike" kern="0" cap="none" spc="0" normalizeH="0" baseline="0" noProof="0" dirty="0">
                <a:ln>
                  <a:noFill/>
                </a:ln>
                <a:solidFill>
                  <a:srgbClr val="008080"/>
                </a:solidFill>
                <a:effectLst>
                  <a:outerShdw blurRad="38100" dist="38100" dir="2700000" algn="tl">
                    <a:srgbClr val="C0C0C0"/>
                  </a:outerShdw>
                </a:effectLst>
                <a:uLnTx/>
                <a:uFillTx/>
              </a:rPr>
              <a:t>        </a:t>
            </a:r>
            <a:r>
              <a:rPr kumimoji="0" lang="zh-CN" altLang="en-US"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下面先介绍几个简单的</a:t>
            </a:r>
            <a:r>
              <a:rPr kumimoji="0" lang="en-US" altLang="zh-CN" sz="2400" b="1" i="0" u="sng" strike="noStrike" kern="0" cap="none" spc="0" normalizeH="0" baseline="0" noProof="0" dirty="0" err="1">
                <a:ln>
                  <a:noFill/>
                </a:ln>
                <a:solidFill>
                  <a:srgbClr val="C00000"/>
                </a:solidFill>
                <a:effectLst>
                  <a:outerShdw blurRad="38100" dist="38100" dir="2700000" algn="tl">
                    <a:srgbClr val="C0C0C0"/>
                  </a:outerShdw>
                </a:effectLst>
                <a:uLnTx/>
                <a:uFillTx/>
                <a:latin typeface="黑体" pitchFamily="2" charset="-122"/>
                <a:ea typeface="黑体" pitchFamily="2" charset="-122"/>
              </a:rPr>
              <a:t>Verilog</a:t>
            </a:r>
            <a:r>
              <a:rPr kumimoji="0" lang="en-US" altLang="zh-CN"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 </a:t>
            </a:r>
            <a:r>
              <a:rPr kumimoji="0" lang="en-US" altLang="zh-CN" sz="2400" b="1" i="0" u="sng" strike="noStrike" kern="0" cap="none" spc="0" normalizeH="0" baseline="0" noProof="0" dirty="0" err="1">
                <a:ln>
                  <a:noFill/>
                </a:ln>
                <a:solidFill>
                  <a:srgbClr val="C00000"/>
                </a:solidFill>
                <a:effectLst>
                  <a:outerShdw blurRad="38100" dist="38100" dir="2700000" algn="tl">
                    <a:srgbClr val="C0C0C0"/>
                  </a:outerShdw>
                </a:effectLst>
                <a:uLnTx/>
                <a:uFillTx/>
                <a:latin typeface="黑体" pitchFamily="2" charset="-122"/>
                <a:ea typeface="黑体" pitchFamily="2" charset="-122"/>
              </a:rPr>
              <a:t>HDL</a:t>
            </a:r>
            <a:r>
              <a:rPr kumimoji="0" lang="en-US" altLang="zh-CN"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 </a:t>
            </a:r>
            <a:r>
              <a:rPr kumimoji="0" lang="zh-CN" altLang="en-US"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程序，从中了解</a:t>
            </a:r>
            <a:r>
              <a:rPr kumimoji="0" lang="en-US" altLang="zh-CN" sz="2400" b="1" i="0" u="sng" strike="noStrike" kern="0" cap="none" spc="0" normalizeH="0" baseline="0" noProof="0" dirty="0" err="1">
                <a:ln>
                  <a:noFill/>
                </a:ln>
                <a:solidFill>
                  <a:srgbClr val="C00000"/>
                </a:solidFill>
                <a:effectLst>
                  <a:outerShdw blurRad="38100" dist="38100" dir="2700000" algn="tl">
                    <a:srgbClr val="C0C0C0"/>
                  </a:outerShdw>
                </a:effectLst>
                <a:uLnTx/>
                <a:uFillTx/>
                <a:latin typeface="黑体" pitchFamily="2" charset="-122"/>
                <a:ea typeface="黑体" pitchFamily="2" charset="-122"/>
              </a:rPr>
              <a:t>Verilog</a:t>
            </a:r>
            <a:r>
              <a:rPr kumimoji="0" lang="zh-CN" altLang="en-US"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模块的特性</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0" lang="zh-CN" altLang="en-US" sz="2400" b="1" i="1" u="none" strike="noStrike" kern="0" cap="none" spc="0" normalizeH="0" baseline="0" noProof="0" dirty="0">
                <a:ln>
                  <a:noFill/>
                </a:ln>
                <a:solidFill>
                  <a:srgbClr val="3333CC"/>
                </a:solidFill>
                <a:effectLst/>
                <a:uLnTx/>
                <a:uFillTx/>
              </a:rPr>
              <a:t>  </a:t>
            </a:r>
            <a:r>
              <a:rPr kumimoji="0" lang="en-US" altLang="zh-CN" sz="2400" b="1" i="1" u="none" strike="noStrike" kern="0" cap="none" spc="0" normalizeH="0" baseline="0" noProof="0" dirty="0">
                <a:ln>
                  <a:noFill/>
                </a:ln>
                <a:solidFill>
                  <a:srgbClr val="0000FF"/>
                </a:solidFill>
                <a:effectLst/>
                <a:uLnTx/>
                <a:uFillTx/>
              </a:rPr>
              <a:t>【</a:t>
            </a:r>
            <a:r>
              <a:rPr kumimoji="0" lang="zh-CN" altLang="en-US" sz="2400" b="1" i="1" u="none" strike="noStrike" kern="0" cap="none" spc="0" normalizeH="0" baseline="0" noProof="0" dirty="0">
                <a:ln>
                  <a:noFill/>
                </a:ln>
                <a:solidFill>
                  <a:srgbClr val="0000FF"/>
                </a:solidFill>
                <a:effectLst/>
                <a:uLnTx/>
                <a:uFillTx/>
              </a:rPr>
              <a:t>例 </a:t>
            </a:r>
            <a:r>
              <a:rPr kumimoji="0" lang="en-US" altLang="zh-CN" sz="2400" b="1" i="1" u="none" strike="noStrike" kern="0" cap="none" spc="0" normalizeH="0" baseline="0" noProof="0" dirty="0">
                <a:ln>
                  <a:noFill/>
                </a:ln>
                <a:solidFill>
                  <a:srgbClr val="0000FF"/>
                </a:solidFill>
                <a:effectLst/>
                <a:uLnTx/>
                <a:uFillTx/>
              </a:rPr>
              <a:t>2.1】</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0" lang="en-US" altLang="zh-CN" sz="2000" b="1" i="0" u="none" strike="noStrike" kern="0" cap="none" spc="0" normalizeH="0" baseline="0" noProof="0" dirty="0">
                <a:ln>
                  <a:noFill/>
                </a:ln>
                <a:solidFill>
                  <a:srgbClr val="FF33CC"/>
                </a:solidFill>
                <a:effectLst/>
                <a:uLnTx/>
                <a:uFillTx/>
                <a:latin typeface="Times New Roman" pitchFamily="18" charset="0"/>
                <a:cs typeface="Times New Roman" pitchFamily="18" charset="0"/>
              </a:rPr>
              <a:t>       </a:t>
            </a:r>
            <a:r>
              <a:rPr kumimoji="1" lang="en-US" altLang="zh-CN" sz="2800" b="1" i="0" u="none" strike="noStrike" kern="0" cap="none" spc="0" normalizeH="0" baseline="0" noProof="0" dirty="0">
                <a:ln>
                  <a:noFill/>
                </a:ln>
                <a:solidFill>
                  <a:srgbClr val="C00000"/>
                </a:solidFill>
                <a:effectLst/>
                <a:uLnTx/>
                <a:uFillTx/>
                <a:latin typeface="Times New Roman" pitchFamily="18" charset="0"/>
                <a:ea typeface="黑体" pitchFamily="2" charset="-122"/>
                <a:cs typeface="Times New Roman" pitchFamily="18" charset="0"/>
              </a:rPr>
              <a:t>module</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a:t>
            </a:r>
            <a:r>
              <a:rPr kumimoji="1" lang="en-US" altLang="zh-CN" sz="2800" b="1" i="0" u="none" strike="noStrike" kern="0" cap="none" spc="0" normalizeH="0" baseline="0" noProof="0" dirty="0" err="1">
                <a:ln>
                  <a:noFill/>
                </a:ln>
                <a:solidFill>
                  <a:srgbClr val="0000FF"/>
                </a:solidFill>
                <a:effectLst/>
                <a:uLnTx/>
                <a:uFillTx/>
                <a:latin typeface="Times New Roman" pitchFamily="18" charset="0"/>
                <a:ea typeface="黑体" pitchFamily="2" charset="-122"/>
                <a:cs typeface="Times New Roman" pitchFamily="18" charset="0"/>
              </a:rPr>
              <a:t>muxtwo</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 a, b,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input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a,b,sl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output out; </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reg</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always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or a or b)</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if (!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 = a;</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else out = b;</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C00000"/>
                </a:solidFill>
                <a:effectLst/>
                <a:uLnTx/>
                <a:uFillTx/>
                <a:latin typeface="Times New Roman" pitchFamily="18" charset="0"/>
                <a:ea typeface="黑体" pitchFamily="2" charset="-122"/>
                <a:cs typeface="Times New Roman" pitchFamily="18" charset="0"/>
              </a:rPr>
              <a:t>     </a:t>
            </a:r>
            <a:r>
              <a:rPr kumimoji="1" lang="en-US" altLang="zh-CN" sz="2800" b="1" i="0" u="none" strike="noStrike" kern="0" cap="none" spc="0" normalizeH="0" baseline="0" noProof="0" dirty="0" err="1">
                <a:ln>
                  <a:noFill/>
                </a:ln>
                <a:solidFill>
                  <a:srgbClr val="C00000"/>
                </a:solidFill>
                <a:effectLst/>
                <a:uLnTx/>
                <a:uFillTx/>
                <a:latin typeface="Times New Roman" pitchFamily="18" charset="0"/>
                <a:ea typeface="黑体" pitchFamily="2" charset="-122"/>
                <a:cs typeface="Times New Roman" pitchFamily="18" charset="0"/>
              </a:rPr>
              <a:t>endmodule</a:t>
            </a:r>
            <a:endParaRPr kumimoji="1" lang="en-US" altLang="zh-CN" sz="2800" b="1" i="0" u="none" strike="noStrike" kern="0" cap="none" spc="0" normalizeH="0" baseline="0" noProof="0" dirty="0">
              <a:ln>
                <a:noFill/>
              </a:ln>
              <a:solidFill>
                <a:srgbClr val="C00000"/>
              </a:solidFill>
              <a:effectLst/>
              <a:uLnTx/>
              <a:uFillTx/>
              <a:latin typeface="Times New Roman" pitchFamily="18" charset="0"/>
              <a:ea typeface="黑体" pitchFamily="2" charset="-122"/>
              <a:cs typeface="Times New Roman" pitchFamily="18" charset="0"/>
            </a:endParaRPr>
          </a:p>
          <a:p>
            <a:pPr marL="342900" marR="0" lvl="0" indent="-342900" defTabSz="914400" eaLnBrk="1" fontAlgn="auto" latinLnBrk="0" hangingPunct="1">
              <a:lnSpc>
                <a:spcPct val="100000"/>
              </a:lnSpc>
              <a:spcBef>
                <a:spcPct val="20000"/>
              </a:spcBef>
              <a:spcAft>
                <a:spcPts val="0"/>
              </a:spcAft>
              <a:buClrTx/>
              <a:buSzTx/>
              <a:buFontTx/>
              <a:buChar char="•"/>
              <a:tabLst/>
              <a:defRPr/>
            </a:pPr>
            <a:endParaRPr kumimoji="0" lang="en-US" altLang="zh-CN" sz="3200" b="1" i="0" u="none" strike="noStrike" kern="0" cap="none" spc="0" normalizeH="0" baseline="0" noProof="0" dirty="0">
              <a:ln>
                <a:noFill/>
              </a:ln>
              <a:solidFill>
                <a:srgbClr val="FF33CC"/>
              </a:solidFill>
              <a:effectLst/>
              <a:uLnTx/>
              <a:uFillTx/>
              <a:latin typeface="黑体" pitchFamily="2" charset="-122"/>
              <a:ea typeface="黑体" pitchFamily="2" charset="-122"/>
            </a:endParaRPr>
          </a:p>
        </p:txBody>
      </p:sp>
      <p:sp>
        <p:nvSpPr>
          <p:cNvPr id="20" name="AutoShape 10"/>
          <p:cNvSpPr>
            <a:spLocks noChangeArrowheads="1"/>
          </p:cNvSpPr>
          <p:nvPr/>
        </p:nvSpPr>
        <p:spPr bwMode="auto">
          <a:xfrm rot="16200000" flipH="1">
            <a:off x="5973763" y="3394075"/>
            <a:ext cx="2209800" cy="838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710 w 21600"/>
              <a:gd name="T13" fmla="*/ 4710 h 21600"/>
              <a:gd name="T14" fmla="*/ 16890 w 21600"/>
              <a:gd name="T15" fmla="*/ 16890 h 21600"/>
            </a:gdLst>
            <a:ahLst/>
            <a:cxnLst>
              <a:cxn ang="T8">
                <a:pos x="T0" y="T1"/>
              </a:cxn>
              <a:cxn ang="T9">
                <a:pos x="T2" y="T3"/>
              </a:cxn>
              <a:cxn ang="T10">
                <a:pos x="T4" y="T5"/>
              </a:cxn>
              <a:cxn ang="T11">
                <a:pos x="T6" y="T7"/>
              </a:cxn>
            </a:cxnLst>
            <a:rect l="T12" t="T13" r="T14" b="T15"/>
            <a:pathLst>
              <a:path w="21600" h="21600">
                <a:moveTo>
                  <a:pt x="0" y="0"/>
                </a:moveTo>
                <a:lnTo>
                  <a:pt x="5819" y="21600"/>
                </a:lnTo>
                <a:lnTo>
                  <a:pt x="15781" y="21600"/>
                </a:lnTo>
                <a:lnTo>
                  <a:pt x="21600" y="0"/>
                </a:lnTo>
                <a:close/>
              </a:path>
            </a:pathLst>
          </a:custGeom>
          <a:solidFill>
            <a:srgbClr val="00E4A8"/>
          </a:solidFill>
          <a:ln w="9525">
            <a:solidFill>
              <a:srgbClr val="0000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21" name="Line 11"/>
          <p:cNvSpPr>
            <a:spLocks noChangeShapeType="1"/>
          </p:cNvSpPr>
          <p:nvPr/>
        </p:nvSpPr>
        <p:spPr bwMode="auto">
          <a:xfrm>
            <a:off x="6049963" y="3165475"/>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2" name="Line 12"/>
          <p:cNvSpPr>
            <a:spLocks noChangeShapeType="1"/>
          </p:cNvSpPr>
          <p:nvPr/>
        </p:nvSpPr>
        <p:spPr bwMode="auto">
          <a:xfrm>
            <a:off x="6126163" y="4308475"/>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3" name="Line 13"/>
          <p:cNvSpPr>
            <a:spLocks noChangeShapeType="1"/>
          </p:cNvSpPr>
          <p:nvPr/>
        </p:nvSpPr>
        <p:spPr bwMode="auto">
          <a:xfrm>
            <a:off x="7116763" y="4537075"/>
            <a:ext cx="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4" name="Line 14"/>
          <p:cNvSpPr>
            <a:spLocks noChangeShapeType="1"/>
          </p:cNvSpPr>
          <p:nvPr/>
        </p:nvSpPr>
        <p:spPr bwMode="auto">
          <a:xfrm>
            <a:off x="7497763" y="3775075"/>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5" name="Text Box 15"/>
          <p:cNvSpPr txBox="1">
            <a:spLocks noChangeArrowheads="1"/>
          </p:cNvSpPr>
          <p:nvPr/>
        </p:nvSpPr>
        <p:spPr bwMode="auto">
          <a:xfrm rot="16200000">
            <a:off x="5571331" y="2929732"/>
            <a:ext cx="61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a</a:t>
            </a:r>
          </a:p>
        </p:txBody>
      </p:sp>
      <p:sp>
        <p:nvSpPr>
          <p:cNvPr id="26" name="Text Box 16"/>
          <p:cNvSpPr txBox="1">
            <a:spLocks noChangeArrowheads="1"/>
          </p:cNvSpPr>
          <p:nvPr/>
        </p:nvSpPr>
        <p:spPr bwMode="auto">
          <a:xfrm rot="16200000">
            <a:off x="5682456" y="4044157"/>
            <a:ext cx="6175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b</a:t>
            </a:r>
          </a:p>
        </p:txBody>
      </p:sp>
      <p:sp>
        <p:nvSpPr>
          <p:cNvPr id="27" name="Text Box 17"/>
          <p:cNvSpPr txBox="1">
            <a:spLocks noChangeArrowheads="1"/>
          </p:cNvSpPr>
          <p:nvPr/>
        </p:nvSpPr>
        <p:spPr bwMode="auto">
          <a:xfrm rot="16200000">
            <a:off x="6834981" y="5484019"/>
            <a:ext cx="617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sl</a:t>
            </a:r>
          </a:p>
        </p:txBody>
      </p:sp>
      <p:sp>
        <p:nvSpPr>
          <p:cNvPr id="28" name="Text Box 18"/>
          <p:cNvSpPr txBox="1">
            <a:spLocks noChangeArrowheads="1"/>
          </p:cNvSpPr>
          <p:nvPr/>
        </p:nvSpPr>
        <p:spPr bwMode="auto">
          <a:xfrm rot="16200000">
            <a:off x="8075613" y="3238500"/>
            <a:ext cx="611188"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out</a:t>
            </a:r>
          </a:p>
        </p:txBody>
      </p:sp>
    </p:spTree>
    <p:extLst>
      <p:ext uri="{BB962C8B-B14F-4D97-AF65-F5344CB8AC3E}">
        <p14:creationId xmlns:p14="http://schemas.microsoft.com/office/powerpoint/2010/main" val="15965443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58" presetClass="entr" presetSubtype="0" accel="100000" fill="hold" nodeType="click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 calcmode="lin" valueType="num">
                                      <p:cBhvr>
                                        <p:cTn id="42" dur="500" fill="hold"/>
                                        <p:tgtEl>
                                          <p:spTgt spid="19">
                                            <p:txEl>
                                              <p:pRg st="2" end="2"/>
                                            </p:txEl>
                                          </p:spTgt>
                                        </p:tgtEl>
                                        <p:attrNameLst>
                                          <p:attrName>ppt_w</p:attrName>
                                        </p:attrNameLst>
                                      </p:cBhvr>
                                      <p:tavLst>
                                        <p:tav tm="0">
                                          <p:val>
                                            <p:strVal val="#ppt_w*2.5"/>
                                          </p:val>
                                        </p:tav>
                                        <p:tav tm="100000">
                                          <p:val>
                                            <p:strVal val="#ppt_w"/>
                                          </p:val>
                                        </p:tav>
                                      </p:tavLst>
                                    </p:anim>
                                    <p:anim calcmode="lin" valueType="num">
                                      <p:cBhvr>
                                        <p:cTn id="43" dur="500" fill="hold"/>
                                        <p:tgtEl>
                                          <p:spTgt spid="19">
                                            <p:txEl>
                                              <p:pRg st="2" end="2"/>
                                            </p:txEl>
                                          </p:spTgt>
                                        </p:tgtEl>
                                        <p:attrNameLst>
                                          <p:attrName>ppt_h</p:attrName>
                                        </p:attrNameLst>
                                      </p:cBhvr>
                                      <p:tavLst>
                                        <p:tav tm="0">
                                          <p:val>
                                            <p:strVal val="#ppt_h*0.01"/>
                                          </p:val>
                                        </p:tav>
                                        <p:tav tm="100000">
                                          <p:val>
                                            <p:strVal val="#ppt_h"/>
                                          </p:val>
                                        </p:tav>
                                      </p:tavLst>
                                    </p:anim>
                                    <p:anim calcmode="lin" valueType="num">
                                      <p:cBhvr>
                                        <p:cTn id="44"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45" dur="500" fill="hold"/>
                                        <p:tgtEl>
                                          <p:spTgt spid="19">
                                            <p:txEl>
                                              <p:pRg st="2" end="2"/>
                                            </p:txEl>
                                          </p:spTgt>
                                        </p:tgtEl>
                                        <p:attrNameLst>
                                          <p:attrName>ppt_y</p:attrName>
                                        </p:attrNameLst>
                                      </p:cBhvr>
                                      <p:tavLst>
                                        <p:tav tm="0">
                                          <p:val>
                                            <p:strVal val="#ppt_h+1"/>
                                          </p:val>
                                        </p:tav>
                                        <p:tav tm="100000">
                                          <p:val>
                                            <p:strVal val="#ppt_y"/>
                                          </p:val>
                                        </p:tav>
                                      </p:tavLst>
                                    </p:anim>
                                    <p:animEffect transition="in" filter="fade">
                                      <p:cBhvr>
                                        <p:cTn id="46" dur="500"/>
                                        <p:tgtEl>
                                          <p:spTgt spid="19">
                                            <p:txEl>
                                              <p:pRg st="2" end="2"/>
                                            </p:txEl>
                                          </p:spTgt>
                                        </p:tgtEl>
                                      </p:cBhvr>
                                    </p:animEffect>
                                  </p:childTnLst>
                                </p:cTn>
                              </p:par>
                              <p:par>
                                <p:cTn id="47" presetID="58" presetClass="entr" presetSubtype="0" accel="100000" fill="hold" nodeType="withEffect">
                                  <p:stCondLst>
                                    <p:cond delay="0"/>
                                  </p:stCondLst>
                                  <p:childTnLst>
                                    <p:set>
                                      <p:cBhvr>
                                        <p:cTn id="48" dur="1" fill="hold">
                                          <p:stCondLst>
                                            <p:cond delay="0"/>
                                          </p:stCondLst>
                                        </p:cTn>
                                        <p:tgtEl>
                                          <p:spTgt spid="19">
                                            <p:txEl>
                                              <p:pRg st="9" end="9"/>
                                            </p:txEl>
                                          </p:spTgt>
                                        </p:tgtEl>
                                        <p:attrNameLst>
                                          <p:attrName>style.visibility</p:attrName>
                                        </p:attrNameLst>
                                      </p:cBhvr>
                                      <p:to>
                                        <p:strVal val="visible"/>
                                      </p:to>
                                    </p:set>
                                    <p:anim calcmode="lin" valueType="num">
                                      <p:cBhvr>
                                        <p:cTn id="49" dur="500" fill="hold"/>
                                        <p:tgtEl>
                                          <p:spTgt spid="19">
                                            <p:txEl>
                                              <p:pRg st="9" end="9"/>
                                            </p:txEl>
                                          </p:spTgt>
                                        </p:tgtEl>
                                        <p:attrNameLst>
                                          <p:attrName>ppt_w</p:attrName>
                                        </p:attrNameLst>
                                      </p:cBhvr>
                                      <p:tavLst>
                                        <p:tav tm="0">
                                          <p:val>
                                            <p:strVal val="#ppt_w*2.5"/>
                                          </p:val>
                                        </p:tav>
                                        <p:tav tm="100000">
                                          <p:val>
                                            <p:strVal val="#ppt_w"/>
                                          </p:val>
                                        </p:tav>
                                      </p:tavLst>
                                    </p:anim>
                                    <p:anim calcmode="lin" valueType="num">
                                      <p:cBhvr>
                                        <p:cTn id="50" dur="500" fill="hold"/>
                                        <p:tgtEl>
                                          <p:spTgt spid="19">
                                            <p:txEl>
                                              <p:pRg st="9" end="9"/>
                                            </p:txEl>
                                          </p:spTgt>
                                        </p:tgtEl>
                                        <p:attrNameLst>
                                          <p:attrName>ppt_h</p:attrName>
                                        </p:attrNameLst>
                                      </p:cBhvr>
                                      <p:tavLst>
                                        <p:tav tm="0">
                                          <p:val>
                                            <p:strVal val="#ppt_h*0.01"/>
                                          </p:val>
                                        </p:tav>
                                        <p:tav tm="100000">
                                          <p:val>
                                            <p:strVal val="#ppt_h"/>
                                          </p:val>
                                        </p:tav>
                                      </p:tavLst>
                                    </p:anim>
                                    <p:anim calcmode="lin" valueType="num">
                                      <p:cBhvr>
                                        <p:cTn id="51" dur="500" fill="hold"/>
                                        <p:tgtEl>
                                          <p:spTgt spid="19">
                                            <p:txEl>
                                              <p:pRg st="9" end="9"/>
                                            </p:txEl>
                                          </p:spTgt>
                                        </p:tgtEl>
                                        <p:attrNameLst>
                                          <p:attrName>ppt_x</p:attrName>
                                        </p:attrNameLst>
                                      </p:cBhvr>
                                      <p:tavLst>
                                        <p:tav tm="0">
                                          <p:val>
                                            <p:strVal val="#ppt_x"/>
                                          </p:val>
                                        </p:tav>
                                        <p:tav tm="100000">
                                          <p:val>
                                            <p:strVal val="#ppt_x"/>
                                          </p:val>
                                        </p:tav>
                                      </p:tavLst>
                                    </p:anim>
                                    <p:anim calcmode="lin" valueType="num">
                                      <p:cBhvr>
                                        <p:cTn id="52" dur="500" fill="hold"/>
                                        <p:tgtEl>
                                          <p:spTgt spid="19">
                                            <p:txEl>
                                              <p:pRg st="9" end="9"/>
                                            </p:txEl>
                                          </p:spTgt>
                                        </p:tgtEl>
                                        <p:attrNameLst>
                                          <p:attrName>ppt_y</p:attrName>
                                        </p:attrNameLst>
                                      </p:cBhvr>
                                      <p:tavLst>
                                        <p:tav tm="0">
                                          <p:val>
                                            <p:strVal val="#ppt_h+1"/>
                                          </p:val>
                                        </p:tav>
                                        <p:tav tm="100000">
                                          <p:val>
                                            <p:strVal val="#ppt_y"/>
                                          </p:val>
                                        </p:tav>
                                      </p:tavLst>
                                    </p:anim>
                                    <p:animEffect transition="in" filter="fade">
                                      <p:cBhvr>
                                        <p:cTn id="53" dur="500"/>
                                        <p:tgtEl>
                                          <p:spTgt spid="19">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0" presetClass="entr" presetSubtype="0" decel="100000" fill="hold" nodeType="clickEffect">
                                  <p:stCondLst>
                                    <p:cond delay="0"/>
                                  </p:stCondLst>
                                  <p:childTnLst>
                                    <p:set>
                                      <p:cBhvr>
                                        <p:cTn id="57" dur="1" fill="hold">
                                          <p:stCondLst>
                                            <p:cond delay="0"/>
                                          </p:stCondLst>
                                        </p:cTn>
                                        <p:tgtEl>
                                          <p:spTgt spid="19">
                                            <p:txEl>
                                              <p:pRg st="3" end="3"/>
                                            </p:txEl>
                                          </p:spTgt>
                                        </p:tgtEl>
                                        <p:attrNameLst>
                                          <p:attrName>style.visibility</p:attrName>
                                        </p:attrNameLst>
                                      </p:cBhvr>
                                      <p:to>
                                        <p:strVal val="visible"/>
                                      </p:to>
                                    </p:set>
                                    <p:anim calcmode="lin" valueType="num">
                                      <p:cBhvr>
                                        <p:cTn id="58" dur="1000" fill="hold"/>
                                        <p:tgtEl>
                                          <p:spTgt spid="19">
                                            <p:txEl>
                                              <p:pRg st="3" end="3"/>
                                            </p:txEl>
                                          </p:spTgt>
                                        </p:tgtEl>
                                        <p:attrNameLst>
                                          <p:attrName>ppt_w</p:attrName>
                                        </p:attrNameLst>
                                      </p:cBhvr>
                                      <p:tavLst>
                                        <p:tav tm="0">
                                          <p:val>
                                            <p:strVal val="#ppt_w+.3"/>
                                          </p:val>
                                        </p:tav>
                                        <p:tav tm="100000">
                                          <p:val>
                                            <p:strVal val="#ppt_w"/>
                                          </p:val>
                                        </p:tav>
                                      </p:tavLst>
                                    </p:anim>
                                    <p:anim calcmode="lin" valueType="num">
                                      <p:cBhvr>
                                        <p:cTn id="59" dur="1000" fill="hold"/>
                                        <p:tgtEl>
                                          <p:spTgt spid="19">
                                            <p:txEl>
                                              <p:pRg st="3" end="3"/>
                                            </p:txEl>
                                          </p:spTgt>
                                        </p:tgtEl>
                                        <p:attrNameLst>
                                          <p:attrName>ppt_h</p:attrName>
                                        </p:attrNameLst>
                                      </p:cBhvr>
                                      <p:tavLst>
                                        <p:tav tm="0">
                                          <p:val>
                                            <p:strVal val="#ppt_h"/>
                                          </p:val>
                                        </p:tav>
                                        <p:tav tm="100000">
                                          <p:val>
                                            <p:strVal val="#ppt_h"/>
                                          </p:val>
                                        </p:tav>
                                      </p:tavLst>
                                    </p:anim>
                                    <p:animEffect transition="in" filter="fade">
                                      <p:cBhvr>
                                        <p:cTn id="60" dur="1000"/>
                                        <p:tgtEl>
                                          <p:spTgt spid="19">
                                            <p:txEl>
                                              <p:pRg st="3" end="3"/>
                                            </p:txEl>
                                          </p:spTgt>
                                        </p:tgtEl>
                                      </p:cBhvr>
                                    </p:animEffect>
                                  </p:childTnLst>
                                </p:cTn>
                              </p:par>
                              <p:par>
                                <p:cTn id="61" presetID="50" presetClass="entr" presetSubtype="0" decel="100000" fill="hold" nodeType="withEffect">
                                  <p:stCondLst>
                                    <p:cond delay="0"/>
                                  </p:stCondLst>
                                  <p:childTnLst>
                                    <p:set>
                                      <p:cBhvr>
                                        <p:cTn id="62" dur="1" fill="hold">
                                          <p:stCondLst>
                                            <p:cond delay="0"/>
                                          </p:stCondLst>
                                        </p:cTn>
                                        <p:tgtEl>
                                          <p:spTgt spid="19">
                                            <p:txEl>
                                              <p:pRg st="4" end="4"/>
                                            </p:txEl>
                                          </p:spTgt>
                                        </p:tgtEl>
                                        <p:attrNameLst>
                                          <p:attrName>style.visibility</p:attrName>
                                        </p:attrNameLst>
                                      </p:cBhvr>
                                      <p:to>
                                        <p:strVal val="visible"/>
                                      </p:to>
                                    </p:set>
                                    <p:anim calcmode="lin" valueType="num">
                                      <p:cBhvr>
                                        <p:cTn id="63" dur="1000" fill="hold"/>
                                        <p:tgtEl>
                                          <p:spTgt spid="19">
                                            <p:txEl>
                                              <p:pRg st="4" end="4"/>
                                            </p:txEl>
                                          </p:spTgt>
                                        </p:tgtEl>
                                        <p:attrNameLst>
                                          <p:attrName>ppt_w</p:attrName>
                                        </p:attrNameLst>
                                      </p:cBhvr>
                                      <p:tavLst>
                                        <p:tav tm="0">
                                          <p:val>
                                            <p:strVal val="#ppt_w+.3"/>
                                          </p:val>
                                        </p:tav>
                                        <p:tav tm="100000">
                                          <p:val>
                                            <p:strVal val="#ppt_w"/>
                                          </p:val>
                                        </p:tav>
                                      </p:tavLst>
                                    </p:anim>
                                    <p:anim calcmode="lin" valueType="num">
                                      <p:cBhvr>
                                        <p:cTn id="64" dur="1000" fill="hold"/>
                                        <p:tgtEl>
                                          <p:spTgt spid="19">
                                            <p:txEl>
                                              <p:pRg st="4" end="4"/>
                                            </p:txEl>
                                          </p:spTgt>
                                        </p:tgtEl>
                                        <p:attrNameLst>
                                          <p:attrName>ppt_h</p:attrName>
                                        </p:attrNameLst>
                                      </p:cBhvr>
                                      <p:tavLst>
                                        <p:tav tm="0">
                                          <p:val>
                                            <p:strVal val="#ppt_h"/>
                                          </p:val>
                                        </p:tav>
                                        <p:tav tm="100000">
                                          <p:val>
                                            <p:strVal val="#ppt_h"/>
                                          </p:val>
                                        </p:tav>
                                      </p:tavLst>
                                    </p:anim>
                                    <p:animEffect transition="in" filter="fade">
                                      <p:cBhvr>
                                        <p:cTn id="65" dur="1000"/>
                                        <p:tgtEl>
                                          <p:spTgt spid="19">
                                            <p:txEl>
                                              <p:pRg st="4" end="4"/>
                                            </p:txEl>
                                          </p:spTgt>
                                        </p:tgtEl>
                                      </p:cBhvr>
                                    </p:animEffect>
                                  </p:childTnLst>
                                </p:cTn>
                              </p:par>
                              <p:par>
                                <p:cTn id="66" presetID="50" presetClass="entr" presetSubtype="0" decel="100000" fill="hold" nodeType="withEffect">
                                  <p:stCondLst>
                                    <p:cond delay="0"/>
                                  </p:stCondLst>
                                  <p:childTnLst>
                                    <p:set>
                                      <p:cBhvr>
                                        <p:cTn id="67" dur="1" fill="hold">
                                          <p:stCondLst>
                                            <p:cond delay="0"/>
                                          </p:stCondLst>
                                        </p:cTn>
                                        <p:tgtEl>
                                          <p:spTgt spid="19">
                                            <p:txEl>
                                              <p:pRg st="5" end="5"/>
                                            </p:txEl>
                                          </p:spTgt>
                                        </p:tgtEl>
                                        <p:attrNameLst>
                                          <p:attrName>style.visibility</p:attrName>
                                        </p:attrNameLst>
                                      </p:cBhvr>
                                      <p:to>
                                        <p:strVal val="visible"/>
                                      </p:to>
                                    </p:set>
                                    <p:anim calcmode="lin" valueType="num">
                                      <p:cBhvr>
                                        <p:cTn id="68" dur="1000" fill="hold"/>
                                        <p:tgtEl>
                                          <p:spTgt spid="19">
                                            <p:txEl>
                                              <p:pRg st="5" end="5"/>
                                            </p:txEl>
                                          </p:spTgt>
                                        </p:tgtEl>
                                        <p:attrNameLst>
                                          <p:attrName>ppt_w</p:attrName>
                                        </p:attrNameLst>
                                      </p:cBhvr>
                                      <p:tavLst>
                                        <p:tav tm="0">
                                          <p:val>
                                            <p:strVal val="#ppt_w+.3"/>
                                          </p:val>
                                        </p:tav>
                                        <p:tav tm="100000">
                                          <p:val>
                                            <p:strVal val="#ppt_w"/>
                                          </p:val>
                                        </p:tav>
                                      </p:tavLst>
                                    </p:anim>
                                    <p:anim calcmode="lin" valueType="num">
                                      <p:cBhvr>
                                        <p:cTn id="69" dur="1000" fill="hold"/>
                                        <p:tgtEl>
                                          <p:spTgt spid="19">
                                            <p:txEl>
                                              <p:pRg st="5" end="5"/>
                                            </p:txEl>
                                          </p:spTgt>
                                        </p:tgtEl>
                                        <p:attrNameLst>
                                          <p:attrName>ppt_h</p:attrName>
                                        </p:attrNameLst>
                                      </p:cBhvr>
                                      <p:tavLst>
                                        <p:tav tm="0">
                                          <p:val>
                                            <p:strVal val="#ppt_h"/>
                                          </p:val>
                                        </p:tav>
                                        <p:tav tm="100000">
                                          <p:val>
                                            <p:strVal val="#ppt_h"/>
                                          </p:val>
                                        </p:tav>
                                      </p:tavLst>
                                    </p:anim>
                                    <p:animEffect transition="in" filter="fade">
                                      <p:cBhvr>
                                        <p:cTn id="70" dur="1000"/>
                                        <p:tgtEl>
                                          <p:spTgt spid="19">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nodeType="clickEffect">
                                  <p:stCondLst>
                                    <p:cond delay="0"/>
                                  </p:stCondLst>
                                  <p:childTnLst>
                                    <p:set>
                                      <p:cBhvr>
                                        <p:cTn id="74" dur="1" fill="hold">
                                          <p:stCondLst>
                                            <p:cond delay="0"/>
                                          </p:stCondLst>
                                        </p:cTn>
                                        <p:tgtEl>
                                          <p:spTgt spid="19">
                                            <p:txEl>
                                              <p:pRg st="6" end="6"/>
                                            </p:txEl>
                                          </p:spTgt>
                                        </p:tgtEl>
                                        <p:attrNameLst>
                                          <p:attrName>style.visibility</p:attrName>
                                        </p:attrNameLst>
                                      </p:cBhvr>
                                      <p:to>
                                        <p:strVal val="visible"/>
                                      </p:to>
                                    </p:set>
                                    <p:anim calcmode="lin" valueType="num">
                                      <p:cBhvr>
                                        <p:cTn id="75" dur="1000" fill="hold"/>
                                        <p:tgtEl>
                                          <p:spTgt spid="19">
                                            <p:txEl>
                                              <p:pRg st="6" end="6"/>
                                            </p:txEl>
                                          </p:spTgt>
                                        </p:tgtEl>
                                        <p:attrNameLst>
                                          <p:attrName>ppt_w</p:attrName>
                                        </p:attrNameLst>
                                      </p:cBhvr>
                                      <p:tavLst>
                                        <p:tav tm="0">
                                          <p:val>
                                            <p:strVal val="#ppt_w*0.70"/>
                                          </p:val>
                                        </p:tav>
                                        <p:tav tm="100000">
                                          <p:val>
                                            <p:strVal val="#ppt_w"/>
                                          </p:val>
                                        </p:tav>
                                      </p:tavLst>
                                    </p:anim>
                                    <p:anim calcmode="lin" valueType="num">
                                      <p:cBhvr>
                                        <p:cTn id="76" dur="1000" fill="hold"/>
                                        <p:tgtEl>
                                          <p:spTgt spid="19">
                                            <p:txEl>
                                              <p:pRg st="6" end="6"/>
                                            </p:txEl>
                                          </p:spTgt>
                                        </p:tgtEl>
                                        <p:attrNameLst>
                                          <p:attrName>ppt_h</p:attrName>
                                        </p:attrNameLst>
                                      </p:cBhvr>
                                      <p:tavLst>
                                        <p:tav tm="0">
                                          <p:val>
                                            <p:strVal val="#ppt_h"/>
                                          </p:val>
                                        </p:tav>
                                        <p:tav tm="100000">
                                          <p:val>
                                            <p:strVal val="#ppt_h"/>
                                          </p:val>
                                        </p:tav>
                                      </p:tavLst>
                                    </p:anim>
                                    <p:animEffect transition="in" filter="fade">
                                      <p:cBhvr>
                                        <p:cTn id="77" dur="1000"/>
                                        <p:tgtEl>
                                          <p:spTgt spid="19">
                                            <p:txEl>
                                              <p:pRg st="6" end="6"/>
                                            </p:txEl>
                                          </p:spTgt>
                                        </p:tgtEl>
                                      </p:cBhvr>
                                    </p:animEffect>
                                  </p:childTnLst>
                                </p:cTn>
                              </p:par>
                              <p:par>
                                <p:cTn id="78" presetID="55" presetClass="entr" presetSubtype="0" fill="hold" nodeType="withEffect">
                                  <p:stCondLst>
                                    <p:cond delay="0"/>
                                  </p:stCondLst>
                                  <p:childTnLst>
                                    <p:set>
                                      <p:cBhvr>
                                        <p:cTn id="79" dur="1" fill="hold">
                                          <p:stCondLst>
                                            <p:cond delay="0"/>
                                          </p:stCondLst>
                                        </p:cTn>
                                        <p:tgtEl>
                                          <p:spTgt spid="19">
                                            <p:txEl>
                                              <p:pRg st="7" end="7"/>
                                            </p:txEl>
                                          </p:spTgt>
                                        </p:tgtEl>
                                        <p:attrNameLst>
                                          <p:attrName>style.visibility</p:attrName>
                                        </p:attrNameLst>
                                      </p:cBhvr>
                                      <p:to>
                                        <p:strVal val="visible"/>
                                      </p:to>
                                    </p:set>
                                    <p:anim calcmode="lin" valueType="num">
                                      <p:cBhvr>
                                        <p:cTn id="80" dur="1000" fill="hold"/>
                                        <p:tgtEl>
                                          <p:spTgt spid="19">
                                            <p:txEl>
                                              <p:pRg st="7" end="7"/>
                                            </p:txEl>
                                          </p:spTgt>
                                        </p:tgtEl>
                                        <p:attrNameLst>
                                          <p:attrName>ppt_w</p:attrName>
                                        </p:attrNameLst>
                                      </p:cBhvr>
                                      <p:tavLst>
                                        <p:tav tm="0">
                                          <p:val>
                                            <p:strVal val="#ppt_w*0.70"/>
                                          </p:val>
                                        </p:tav>
                                        <p:tav tm="100000">
                                          <p:val>
                                            <p:strVal val="#ppt_w"/>
                                          </p:val>
                                        </p:tav>
                                      </p:tavLst>
                                    </p:anim>
                                    <p:anim calcmode="lin" valueType="num">
                                      <p:cBhvr>
                                        <p:cTn id="81" dur="1000" fill="hold"/>
                                        <p:tgtEl>
                                          <p:spTgt spid="19">
                                            <p:txEl>
                                              <p:pRg st="7" end="7"/>
                                            </p:txEl>
                                          </p:spTgt>
                                        </p:tgtEl>
                                        <p:attrNameLst>
                                          <p:attrName>ppt_h</p:attrName>
                                        </p:attrNameLst>
                                      </p:cBhvr>
                                      <p:tavLst>
                                        <p:tav tm="0">
                                          <p:val>
                                            <p:strVal val="#ppt_h"/>
                                          </p:val>
                                        </p:tav>
                                        <p:tav tm="100000">
                                          <p:val>
                                            <p:strVal val="#ppt_h"/>
                                          </p:val>
                                        </p:tav>
                                      </p:tavLst>
                                    </p:anim>
                                    <p:animEffect transition="in" filter="fade">
                                      <p:cBhvr>
                                        <p:cTn id="82" dur="1000"/>
                                        <p:tgtEl>
                                          <p:spTgt spid="19">
                                            <p:txEl>
                                              <p:pRg st="7" end="7"/>
                                            </p:txEl>
                                          </p:spTgt>
                                        </p:tgtEl>
                                      </p:cBhvr>
                                    </p:animEffect>
                                  </p:childTnLst>
                                </p:cTn>
                              </p:par>
                              <p:par>
                                <p:cTn id="83" presetID="55" presetClass="entr" presetSubtype="0" fill="hold" nodeType="withEffect">
                                  <p:stCondLst>
                                    <p:cond delay="0"/>
                                  </p:stCondLst>
                                  <p:childTnLst>
                                    <p:set>
                                      <p:cBhvr>
                                        <p:cTn id="84" dur="1" fill="hold">
                                          <p:stCondLst>
                                            <p:cond delay="0"/>
                                          </p:stCondLst>
                                        </p:cTn>
                                        <p:tgtEl>
                                          <p:spTgt spid="19">
                                            <p:txEl>
                                              <p:pRg st="8" end="8"/>
                                            </p:txEl>
                                          </p:spTgt>
                                        </p:tgtEl>
                                        <p:attrNameLst>
                                          <p:attrName>style.visibility</p:attrName>
                                        </p:attrNameLst>
                                      </p:cBhvr>
                                      <p:to>
                                        <p:strVal val="visible"/>
                                      </p:to>
                                    </p:set>
                                    <p:anim calcmode="lin" valueType="num">
                                      <p:cBhvr>
                                        <p:cTn id="85" dur="1000" fill="hold"/>
                                        <p:tgtEl>
                                          <p:spTgt spid="19">
                                            <p:txEl>
                                              <p:pRg st="8" end="8"/>
                                            </p:txEl>
                                          </p:spTgt>
                                        </p:tgtEl>
                                        <p:attrNameLst>
                                          <p:attrName>ppt_w</p:attrName>
                                        </p:attrNameLst>
                                      </p:cBhvr>
                                      <p:tavLst>
                                        <p:tav tm="0">
                                          <p:val>
                                            <p:strVal val="#ppt_w*0.70"/>
                                          </p:val>
                                        </p:tav>
                                        <p:tav tm="100000">
                                          <p:val>
                                            <p:strVal val="#ppt_w"/>
                                          </p:val>
                                        </p:tav>
                                      </p:tavLst>
                                    </p:anim>
                                    <p:anim calcmode="lin" valueType="num">
                                      <p:cBhvr>
                                        <p:cTn id="86" dur="1000" fill="hold"/>
                                        <p:tgtEl>
                                          <p:spTgt spid="19">
                                            <p:txEl>
                                              <p:pRg st="8" end="8"/>
                                            </p:txEl>
                                          </p:spTgt>
                                        </p:tgtEl>
                                        <p:attrNameLst>
                                          <p:attrName>ppt_h</p:attrName>
                                        </p:attrNameLst>
                                      </p:cBhvr>
                                      <p:tavLst>
                                        <p:tav tm="0">
                                          <p:val>
                                            <p:strVal val="#ppt_h"/>
                                          </p:val>
                                        </p:tav>
                                        <p:tav tm="100000">
                                          <p:val>
                                            <p:strVal val="#ppt_h"/>
                                          </p:val>
                                        </p:tav>
                                      </p:tavLst>
                                    </p:anim>
                                    <p:animEffect transition="in" filter="fade">
                                      <p:cBhvr>
                                        <p:cTn id="87" dur="10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20" grpId="0" animBg="1"/>
      <p:bldP spid="25" grpId="0"/>
      <p:bldP spid="26" grpId="0"/>
      <p:bldP spid="27" grpId="0"/>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Text Box 4"/>
          <p:cNvSpPr txBox="1">
            <a:spLocks noChangeArrowheads="1"/>
          </p:cNvSpPr>
          <p:nvPr/>
        </p:nvSpPr>
        <p:spPr bwMode="auto">
          <a:xfrm>
            <a:off x="914400" y="1838325"/>
            <a:ext cx="2057400" cy="2530475"/>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Tahoma" pitchFamily="34" charset="0"/>
                <a:cs typeface="Tahoma" pitchFamily="34" charset="0"/>
              </a:rPr>
              <a:t>begin</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语句</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1</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    语句</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2</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endPar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语句</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n</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Tahoma" pitchFamily="34" charset="0"/>
                <a:cs typeface="Tahoma" pitchFamily="34" charset="0"/>
              </a:rPr>
              <a:t>end</a:t>
            </a:r>
          </a:p>
        </p:txBody>
      </p:sp>
      <p:sp>
        <p:nvSpPr>
          <p:cNvPr id="9" name="Text Box 5"/>
          <p:cNvSpPr txBox="1">
            <a:spLocks noChangeArrowheads="1"/>
          </p:cNvSpPr>
          <p:nvPr/>
        </p:nvSpPr>
        <p:spPr bwMode="auto">
          <a:xfrm>
            <a:off x="4583113" y="1677988"/>
            <a:ext cx="3090862" cy="29368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Tahoma" pitchFamily="34" charset="0"/>
              </a:rPr>
              <a:t>begin</a:t>
            </a:r>
            <a:r>
              <a:rPr kumimoji="0" lang="zh-CN" altLang="en-US" sz="2400" b="1" i="0" u="none" strike="noStrike" kern="0" cap="none" spc="0" normalizeH="0" baseline="0" noProof="0">
                <a:ln>
                  <a:noFill/>
                </a:ln>
                <a:solidFill>
                  <a:srgbClr val="0000FF"/>
                </a:solidFill>
                <a:effectLst/>
                <a:uLnTx/>
                <a:uFillTx/>
                <a:latin typeface="Tahoma"/>
                <a:ea typeface="宋体"/>
                <a:cs typeface="Tahoma" pitchFamily="34" charset="0"/>
              </a:rPr>
              <a:t>：块名</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块内声明语句；    </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1</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2</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rPr>
              <a:t>…</a:t>
            </a:r>
            <a:endPar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n</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Tahoma" pitchFamily="34" charset="0"/>
              </a:rPr>
              <a:t>end</a:t>
            </a:r>
          </a:p>
        </p:txBody>
      </p:sp>
      <p:sp>
        <p:nvSpPr>
          <p:cNvPr id="10" name="Rectangle 6"/>
          <p:cNvSpPr>
            <a:spLocks noChangeArrowheads="1"/>
          </p:cNvSpPr>
          <p:nvPr/>
        </p:nvSpPr>
        <p:spPr bwMode="auto">
          <a:xfrm>
            <a:off x="914400" y="5105400"/>
            <a:ext cx="7239000" cy="904875"/>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注：块内声明语句可以是</a:t>
            </a:r>
            <a:r>
              <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参数</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声明、</a:t>
            </a:r>
            <a:r>
              <a:rPr kumimoji="0" lang="en-US" altLang="zh-CN" sz="24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reg</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4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integer</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4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real</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变量声明语句。</a:t>
            </a:r>
          </a:p>
        </p:txBody>
      </p:sp>
      <p:sp>
        <p:nvSpPr>
          <p:cNvPr id="11" name="Rectangle 7"/>
          <p:cNvSpPr>
            <a:spLocks noChangeArrowheads="1"/>
          </p:cNvSpPr>
          <p:nvPr/>
        </p:nvSpPr>
        <p:spPr bwMode="auto">
          <a:xfrm>
            <a:off x="3363913" y="2782888"/>
            <a:ext cx="685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p>
        </p:txBody>
      </p:sp>
      <p:sp>
        <p:nvSpPr>
          <p:cNvPr id="12" name="Rectangle 10"/>
          <p:cNvSpPr>
            <a:spLocks noChangeArrowheads="1"/>
          </p:cNvSpPr>
          <p:nvPr/>
        </p:nvSpPr>
        <p:spPr bwMode="auto">
          <a:xfrm>
            <a:off x="773113" y="1028700"/>
            <a:ext cx="20351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lang="zh-CN" altLang="en-US" sz="2400" b="1" dirty="0">
                <a:solidFill>
                  <a:srgbClr val="800000"/>
                </a:solidFill>
                <a:effectLst>
                  <a:outerShdw blurRad="38100" dist="38100" dir="2700000" algn="tl">
                    <a:srgbClr val="C0C0C0"/>
                  </a:outerShdw>
                </a:effectLst>
                <a:latin typeface="Times New Roman" pitchFamily="18" charset="0"/>
                <a:ea typeface="华文楷体" pitchFamily="2" charset="-122"/>
              </a:rPr>
              <a:t>顺序块的</a:t>
            </a: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Tree>
    <p:extLst>
      <p:ext uri="{BB962C8B-B14F-4D97-AF65-F5344CB8AC3E}">
        <p14:creationId xmlns:p14="http://schemas.microsoft.com/office/powerpoint/2010/main" val="41772342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utoUpdateAnimBg="0"/>
      <p:bldP spid="12"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0" y="1436688"/>
            <a:ext cx="91440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190500" marR="0" lvl="1" indent="0" algn="l" defTabSz="914400" rtl="0" eaLnBrk="1" fontAlgn="base" latinLnBrk="0" hangingPunct="1">
              <a:lnSpc>
                <a:spcPct val="90000"/>
              </a:lnSpc>
              <a:spcBef>
                <a:spcPct val="20000"/>
              </a:spcBef>
              <a:spcAft>
                <a:spcPct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ahoma"/>
                <a:ea typeface="宋体"/>
              </a:rPr>
              <a:t>[</a:t>
            </a:r>
            <a:r>
              <a:rPr kumimoji="0" lang="zh-CN" altLang="en-US" sz="2400" b="1" i="0" u="none" strike="noStrike" kern="0" cap="none" spc="0" normalizeH="0" baseline="0" noProof="0">
                <a:ln>
                  <a:noFill/>
                </a:ln>
                <a:solidFill>
                  <a:srgbClr val="FF0066"/>
                </a:solidFill>
                <a:effectLst/>
                <a:uLnTx/>
                <a:uFillTx/>
                <a:latin typeface="Tahoma"/>
                <a:ea typeface=""/>
                <a:cs typeface=""/>
              </a:rPr>
              <a:t>例</a:t>
            </a:r>
            <a:r>
              <a:rPr kumimoji="0" lang="en-US" altLang="zh-CN" sz="2400" b="1" i="0" u="none" strike="noStrike" kern="0" cap="none" spc="0" normalizeH="0" baseline="0" noProof="0">
                <a:ln>
                  <a:noFill/>
                </a:ln>
                <a:solidFill>
                  <a:srgbClr val="FF0066"/>
                </a:solidFill>
                <a:effectLst/>
                <a:uLnTx/>
                <a:uFillTx/>
                <a:latin typeface="Tahoma"/>
                <a:ea typeface=""/>
                <a:cs typeface=""/>
              </a:rPr>
              <a:t>1</a:t>
            </a:r>
            <a:r>
              <a:rPr kumimoji="0" lang="en-US" altLang="zh-CN" sz="2400" b="1" i="0" u="none" strike="noStrike" kern="0" cap="none" spc="0" normalizeH="0" baseline="0" noProof="0">
                <a:ln>
                  <a:noFill/>
                </a:ln>
                <a:solidFill>
                  <a:srgbClr val="000000"/>
                </a:solidFill>
                <a:effectLst/>
                <a:uLnTx/>
                <a:uFillTx/>
                <a:latin typeface="Tahoma"/>
                <a:ea typeface="宋体"/>
              </a:rPr>
              <a:t>]</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rPr>
              <a:t>begin  </a:t>
            </a: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b =  a ; </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c = b;</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//c</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的值为</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a</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的值</a:t>
            </a:r>
            <a:endPar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end</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just" defTabSz="914400" rtl="0" eaLnBrk="0" fontAlgn="base" latinLnBrk="0" hangingPunct="0">
              <a:lnSpc>
                <a:spcPct val="90000"/>
              </a:lnSpc>
              <a:spcBef>
                <a:spcPct val="0"/>
              </a:spcBef>
              <a:spcAft>
                <a:spcPct val="0"/>
              </a:spcAft>
              <a:buClr>
                <a:srgbClr val="3333FF"/>
              </a:buClr>
              <a:buSzTx/>
              <a:buFont typeface="Wingdings" panose="05000000000000000000" pitchFamily="2" charset="2"/>
              <a:buNone/>
              <a:tabLst/>
              <a:defRPr/>
            </a:pPr>
            <a:endParaRPr kumimoji="0" lang="en-US" altLang="zh-CN" sz="2400" b="1" i="0" u="none" strike="noStrike" kern="0" cap="none" spc="0" normalizeH="0" baseline="0" noProof="0">
              <a:ln>
                <a:noFill/>
              </a:ln>
              <a:solidFill>
                <a:srgbClr val="000000"/>
              </a:solidFill>
              <a:effectLst/>
              <a:uLnTx/>
              <a:uFillTx/>
              <a:latin typeface="Tahoma"/>
              <a:ea typeface="宋体"/>
              <a:cs typeface="+mn-cs"/>
            </a:endParaRPr>
          </a:p>
          <a:p>
            <a:pPr marL="0" marR="0" lvl="0" indent="0" algn="just"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a:ln>
                  <a:noFill/>
                </a:ln>
                <a:solidFill>
                  <a:srgbClr val="FF0066"/>
                </a:solidFill>
                <a:effectLst/>
                <a:uLnTx/>
                <a:uFillTx/>
                <a:latin typeface="Tahoma"/>
                <a:ea typeface=""/>
                <a:cs typeface="+mn-cs"/>
              </a:rPr>
              <a:t>例</a:t>
            </a:r>
            <a:r>
              <a:rPr kumimoji="0" lang="en-US" altLang="zh-CN" sz="2400" b="1" i="0" u="none" strike="noStrike" kern="0" cap="none" spc="0" normalizeH="0" baseline="0" noProof="0">
                <a:ln>
                  <a:noFill/>
                </a:ln>
                <a:solidFill>
                  <a:srgbClr val="FF0066"/>
                </a:solidFill>
                <a:effectLst/>
                <a:uLnTx/>
                <a:uFillTx/>
                <a:latin typeface="Tahoma"/>
                <a:ea typeface=""/>
                <a:cs typeface="+mn-cs"/>
              </a:rPr>
              <a:t>2</a:t>
            </a:r>
            <a:r>
              <a:rPr kumimoji="0"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begin  </a:t>
            </a: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b =  a ; </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0" lang="en-US" altLang="zh-CN" sz="2400" b="1" i="0" u="none" strike="noStrike" kern="0" cap="none" spc="0" normalizeH="0" baseline="0" noProof="0">
                <a:ln>
                  <a:noFill/>
                </a:ln>
                <a:solidFill>
                  <a:srgbClr val="0000FF"/>
                </a:solidFill>
                <a:effectLst/>
                <a:uLnTx/>
                <a:uFillTx/>
                <a:latin typeface="Tahoma"/>
                <a:ea typeface=""/>
                <a:cs typeface="+mn-cs"/>
              </a:rPr>
              <a:t>#10</a:t>
            </a:r>
            <a:r>
              <a:rPr kumimoji="1"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c = b;</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在两条赋值语句间延迟</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10</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个时间单位</a:t>
            </a: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end</a:t>
            </a:r>
            <a:endParaRPr kumimoji="0" lang="en-US" altLang="zh-CN" sz="2400" b="1" i="0" u="none" strike="noStrike" kern="0" cap="none" spc="0" normalizeH="0" baseline="0" noProof="0" dirty="0">
              <a:ln>
                <a:noFill/>
              </a:ln>
              <a:solidFill>
                <a:srgbClr val="000000"/>
              </a:solidFill>
              <a:effectLst/>
              <a:uLnTx/>
              <a:uFillTx/>
              <a:latin typeface="Tahoma"/>
              <a:ea typeface="宋体"/>
              <a:cs typeface="+mn-cs"/>
            </a:endParaRPr>
          </a:p>
        </p:txBody>
      </p:sp>
      <p:sp>
        <p:nvSpPr>
          <p:cNvPr id="7" name="Rectangle 4"/>
          <p:cNvSpPr>
            <a:spLocks noChangeArrowheads="1"/>
          </p:cNvSpPr>
          <p:nvPr/>
        </p:nvSpPr>
        <p:spPr bwMode="auto">
          <a:xfrm>
            <a:off x="1828800" y="5445125"/>
            <a:ext cx="5646738" cy="904875"/>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注</a:t>
            </a:r>
            <a:r>
              <a:rPr kumimoji="0" lang="zh-CN"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：这里标识符</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表示延迟；</a:t>
            </a:r>
          </a:p>
          <a:p>
            <a:pPr marL="0" marR="0" lvl="0" indent="0" algn="ctr"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在模块调用中</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表示参数的传递</a:t>
            </a:r>
          </a:p>
        </p:txBody>
      </p:sp>
      <p:sp>
        <p:nvSpPr>
          <p:cNvPr id="8" name="AutoShape 5"/>
          <p:cNvSpPr>
            <a:spLocks noChangeArrowheads="1"/>
          </p:cNvSpPr>
          <p:nvPr/>
        </p:nvSpPr>
        <p:spPr bwMode="auto">
          <a:xfrm rot="21515131">
            <a:off x="742950" y="668338"/>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举例</a:t>
            </a:r>
          </a:p>
        </p:txBody>
      </p:sp>
    </p:spTree>
    <p:extLst>
      <p:ext uri="{BB962C8B-B14F-4D97-AF65-F5344CB8AC3E}">
        <p14:creationId xmlns:p14="http://schemas.microsoft.com/office/powerpoint/2010/main" val="35047615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12" fill="hold" grpId="0"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additive="base">
                                        <p:cTn id="20"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 calcmode="lin" valueType="num">
                                      <p:cBhvr additive="base">
                                        <p:cTn id="28"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additive="base">
                                        <p:cTn id="32"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 calcmode="lin" valueType="num">
                                      <p:cBhvr additive="base">
                                        <p:cTn id="36"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12" fill="hold" grpId="0"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 calcmode="lin" valueType="num">
                                      <p:cBhvr additive="base">
                                        <p:cTn id="40"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 calcmode="lin" valueType="num">
                                      <p:cBhvr>
                                        <p:cTn id="46"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6">
                                            <p:txEl>
                                              <p:pRg st="5" end="5"/>
                                            </p:txEl>
                                          </p:spTgt>
                                        </p:tgtEl>
                                        <p:attrNameLst>
                                          <p:attrName>ppt_h</p:attrName>
                                        </p:attrNameLst>
                                      </p:cBhvr>
                                      <p:tavLst>
                                        <p:tav tm="0">
                                          <p:val>
                                            <p:strVal val="#ppt_h"/>
                                          </p:val>
                                        </p:tav>
                                        <p:tav tm="100000">
                                          <p:val>
                                            <p:strVal val="#ppt_h"/>
                                          </p:val>
                                        </p:tav>
                                      </p:tavLst>
                                    </p:anim>
                                  </p:childTnLst>
                                </p:cTn>
                              </p:par>
                              <p:par>
                                <p:cTn id="48" presetID="17" presetClass="entr" presetSubtype="10" fill="hold" nodeType="with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 calcmode="lin" valueType="num">
                                      <p:cBhvr>
                                        <p:cTn id="50"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6">
                                            <p:txEl>
                                              <p:pRg st="6" end="6"/>
                                            </p:txEl>
                                          </p:spTgt>
                                        </p:tgtEl>
                                        <p:attrNameLst>
                                          <p:attrName>ppt_h</p:attrName>
                                        </p:attrNameLst>
                                      </p:cBhvr>
                                      <p:tavLst>
                                        <p:tav tm="0">
                                          <p:val>
                                            <p:strVal val="#ppt_h"/>
                                          </p:val>
                                        </p:tav>
                                        <p:tav tm="100000">
                                          <p:val>
                                            <p:strVal val="#ppt_h"/>
                                          </p:val>
                                        </p:tav>
                                      </p:tavLst>
                                    </p:anim>
                                  </p:childTnLst>
                                </p:cTn>
                              </p:par>
                              <p:par>
                                <p:cTn id="52" presetID="17" presetClass="entr" presetSubtype="1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 calcmode="lin" valueType="num">
                                      <p:cBhvr>
                                        <p:cTn id="54"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55" dur="500" fill="hold"/>
                                        <p:tgtEl>
                                          <p:spTgt spid="6">
                                            <p:txEl>
                                              <p:pRg st="7" end="7"/>
                                            </p:txEl>
                                          </p:spTgt>
                                        </p:tgtEl>
                                        <p:attrNameLst>
                                          <p:attrName>ppt_h</p:attrName>
                                        </p:attrNameLst>
                                      </p:cBhvr>
                                      <p:tavLst>
                                        <p:tav tm="0">
                                          <p:val>
                                            <p:strVal val="#ppt_h"/>
                                          </p:val>
                                        </p:tav>
                                        <p:tav tm="100000">
                                          <p:val>
                                            <p:strVal val="#ppt_h"/>
                                          </p:val>
                                        </p:tav>
                                      </p:tavLst>
                                    </p:anim>
                                  </p:childTnLst>
                                </p:cTn>
                              </p:par>
                              <p:par>
                                <p:cTn id="56" presetID="17" presetClass="entr" presetSubtype="10" fill="hold" nodeType="with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 calcmode="lin" valueType="num">
                                      <p:cBhvr>
                                        <p:cTn id="58"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59" dur="500" fill="hold"/>
                                        <p:tgtEl>
                                          <p:spTgt spid="6">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utoUpdateAnimBg="0"/>
      <p:bldP spid="7" grpId="0" animBg="1" autoUpdateAnimBg="0"/>
      <p:bldP spid="8"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5" name="Rectangle 3"/>
          <p:cNvSpPr txBox="1">
            <a:spLocks noChangeArrowheads="1"/>
          </p:cNvSpPr>
          <p:nvPr/>
        </p:nvSpPr>
        <p:spPr bwMode="auto">
          <a:xfrm>
            <a:off x="98425" y="763588"/>
            <a:ext cx="89154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buFont typeface="Wingdings" panose="05000000000000000000" pitchFamily="2" charset="2"/>
              <a:buNone/>
              <a:defRPr/>
            </a:pPr>
            <a:r>
              <a:rPr kumimoji="0" lang="en-US" altLang="zh-CN" sz="2000" kern="0">
                <a:latin typeface="宋体" pitchFamily="2" charset="-122"/>
              </a:rPr>
              <a:t> </a:t>
            </a:r>
            <a:r>
              <a:rPr kumimoji="0" lang="en-US" altLang="zh-CN" kern="0">
                <a:latin typeface="宋体" pitchFamily="2" charset="-122"/>
              </a:rPr>
              <a:t>[</a:t>
            </a:r>
            <a:r>
              <a:rPr kumimoji="0" lang="zh-CN" altLang="en-US" kern="0">
                <a:solidFill>
                  <a:srgbClr val="FF0066"/>
                </a:solidFill>
                <a:latin typeface="宋体" pitchFamily="2" charset="-122"/>
                <a:ea typeface=""/>
                <a:cs typeface=""/>
              </a:rPr>
              <a:t>例</a:t>
            </a:r>
            <a:r>
              <a:rPr kumimoji="0" lang="en-US" altLang="zh-CN" kern="0">
                <a:solidFill>
                  <a:srgbClr val="FF0066"/>
                </a:solidFill>
                <a:latin typeface="宋体" pitchFamily="2" charset="-122"/>
                <a:ea typeface=""/>
                <a:cs typeface=""/>
              </a:rPr>
              <a:t>3</a:t>
            </a:r>
            <a:r>
              <a:rPr kumimoji="0" lang="en-US" altLang="zh-CN" kern="0">
                <a:latin typeface="宋体" pitchFamily="2" charset="-122"/>
              </a:rPr>
              <a:t>]</a:t>
            </a:r>
            <a:r>
              <a:rPr kumimoji="0" lang="zh-CN" altLang="en-US" kern="0">
                <a:solidFill>
                  <a:srgbClr val="FF0000"/>
                </a:solidFill>
                <a:latin typeface="宋体" pitchFamily="2" charset="-122"/>
              </a:rPr>
              <a:t>用顺序块和延迟控制组合产生一个时序波形。</a:t>
            </a:r>
          </a:p>
          <a:p>
            <a:pPr lvl="1" eaLnBrk="1" hangingPunct="1">
              <a:buFont typeface="Wingdings" panose="05000000000000000000" pitchFamily="2" charset="2"/>
              <a:buNone/>
              <a:defRPr/>
            </a:pPr>
            <a:r>
              <a:rPr kumimoji="0" lang="zh-CN" altLang="en-US" b="0" kern="0">
                <a:latin typeface="宋体" pitchFamily="2" charset="-122"/>
              </a:rPr>
              <a:t>      </a:t>
            </a:r>
            <a:r>
              <a:rPr kumimoji="0" lang="en-US" altLang="zh-CN" kern="0">
                <a:latin typeface="Times New Roman" pitchFamily="18" charset="0"/>
              </a:rPr>
              <a:t>parameter d = 50</a:t>
            </a:r>
            <a:r>
              <a:rPr kumimoji="0" lang="zh-CN" altLang="en-US" kern="0">
                <a:latin typeface="Times New Roman" pitchFamily="18" charset="0"/>
              </a:rPr>
              <a:t>；</a:t>
            </a:r>
          </a:p>
          <a:p>
            <a:pPr lvl="1"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reg[7:0] r</a:t>
            </a:r>
            <a:r>
              <a:rPr lang="zh-CN" altLang="en-US" kern="0">
                <a:effectLst>
                  <a:outerShdw blurRad="38100" dist="38100" dir="2700000" algn="tl">
                    <a:srgbClr val="C0C0C0"/>
                  </a:outerShdw>
                </a:effectLst>
                <a:latin typeface="Times New Roman" pitchFamily="18" charset="0"/>
              </a:rPr>
              <a:t>；</a:t>
            </a:r>
          </a:p>
          <a:p>
            <a:pPr lvl="1"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begin  </a:t>
            </a:r>
            <a:r>
              <a:rPr lang="en-US" altLang="zh-CN" kern="0">
                <a:effectLst>
                  <a:outerShdw blurRad="38100" dist="38100" dir="2700000" algn="tl">
                    <a:srgbClr val="C0C0C0"/>
                  </a:outerShdw>
                </a:effectLst>
                <a:latin typeface="Times New Roman" pitchFamily="18" charset="0"/>
              </a:rPr>
              <a:t>		         //</a:t>
            </a:r>
            <a:r>
              <a:rPr lang="zh-CN" altLang="en-US" kern="0">
                <a:effectLst>
                  <a:outerShdw blurRad="38100" dist="38100" dir="2700000" algn="tl">
                    <a:srgbClr val="C0C0C0"/>
                  </a:outerShdw>
                </a:effectLst>
                <a:latin typeface="Times New Roman" pitchFamily="18" charset="0"/>
              </a:rPr>
              <a:t>由一系列延迟产生的波形</a:t>
            </a:r>
            <a:endParaRPr lang="zh-CN" altLang="zh-CN"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h35</a:t>
            </a:r>
            <a:r>
              <a:rPr lang="zh-CN" altLang="zh-CN" kern="0">
                <a:effectLst>
                  <a:outerShdw blurRad="38100" dist="38100" dir="2700000" algn="tl">
                    <a:srgbClr val="C0C0C0"/>
                  </a:outerShdw>
                </a:effectLst>
                <a:latin typeface="Times New Roman" pitchFamily="18" charset="0"/>
              </a:rPr>
              <a:t> ； </a:t>
            </a: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hE2 </a:t>
            </a:r>
            <a:r>
              <a:rPr lang="zh-CN" altLang="zh-CN" kern="0">
                <a:effectLst>
                  <a:outerShdw blurRad="38100" dist="38100" dir="2700000" algn="tl">
                    <a:srgbClr val="C0C0C0"/>
                  </a:outerShdw>
                </a:effectLst>
                <a:latin typeface="Times New Roman" pitchFamily="18" charset="0"/>
              </a:rPr>
              <a:t>； </a:t>
            </a:r>
            <a:endParaRPr lang="zh-CN" altLang="en-US"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h00</a:t>
            </a:r>
            <a:r>
              <a:rPr lang="zh-CN" altLang="zh-CN" kern="0">
                <a:effectLst>
                  <a:outerShdw blurRad="38100" dist="38100" dir="2700000" algn="tl">
                    <a:srgbClr val="C0C0C0"/>
                  </a:outerShdw>
                </a:effectLst>
                <a:latin typeface="Times New Roman" pitchFamily="18" charset="0"/>
              </a:rPr>
              <a:t> ； </a:t>
            </a:r>
            <a:endParaRPr lang="zh-CN" altLang="en-US"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hF7</a:t>
            </a:r>
            <a:r>
              <a:rPr lang="zh-CN" altLang="zh-CN" kern="0">
                <a:effectLst>
                  <a:outerShdw blurRad="38100" dist="38100" dir="2700000" algn="tl">
                    <a:srgbClr val="C0C0C0"/>
                  </a:outerShdw>
                </a:effectLst>
                <a:latin typeface="Times New Roman" pitchFamily="18" charset="0"/>
              </a:rPr>
              <a:t> ； </a:t>
            </a:r>
            <a:endParaRPr lang="zh-CN" altLang="en-US"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&gt; end_wave</a:t>
            </a:r>
            <a:r>
              <a:rPr lang="zh-CN" altLang="zh-CN" kern="0">
                <a:effectLst>
                  <a:outerShdw blurRad="38100" dist="38100" dir="2700000" algn="tl">
                    <a:srgbClr val="C0C0C0"/>
                  </a:outerShdw>
                </a:effectLst>
                <a:latin typeface="Times New Roman" pitchFamily="18" charset="0"/>
              </a:rPr>
              <a:t>；</a:t>
            </a: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a:t>
            </a:r>
            <a:r>
              <a:rPr lang="zh-CN" altLang="en-US" kern="0">
                <a:effectLst>
                  <a:outerShdw blurRad="38100" dist="38100" dir="2700000" algn="tl">
                    <a:srgbClr val="C0C0C0"/>
                  </a:outerShdw>
                </a:effectLst>
                <a:latin typeface="Times New Roman" pitchFamily="18" charset="0"/>
              </a:rPr>
              <a:t>触发事件</a:t>
            </a:r>
            <a:r>
              <a:rPr lang="en-US" altLang="zh-CN" kern="0">
                <a:effectLst>
                  <a:outerShdw blurRad="38100" dist="38100" dir="2700000" algn="tl">
                    <a:srgbClr val="C0C0C0"/>
                  </a:outerShdw>
                </a:effectLst>
                <a:latin typeface="Times New Roman" pitchFamily="18" charset="0"/>
              </a:rPr>
              <a:t>end_wave</a:t>
            </a:r>
            <a:endParaRPr lang="zh-CN" altLang="zh-CN"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end</a:t>
            </a:r>
            <a:endParaRPr kumimoji="0" lang="en-US" altLang="zh-CN" kern="0" dirty="0">
              <a:latin typeface="华文楷体" pitchFamily="2" charset="-122"/>
              <a:ea typeface="华文楷体" pitchFamily="2" charset="-122"/>
            </a:endParaRPr>
          </a:p>
        </p:txBody>
      </p:sp>
      <p:sp>
        <p:nvSpPr>
          <p:cNvPr id="6" name="Rectangle 4"/>
          <p:cNvSpPr>
            <a:spLocks noChangeArrowheads="1"/>
          </p:cNvSpPr>
          <p:nvPr/>
        </p:nvSpPr>
        <p:spPr bwMode="auto">
          <a:xfrm>
            <a:off x="1449388" y="5454650"/>
            <a:ext cx="6211887" cy="792163"/>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每条语句的延迟时间</a:t>
            </a:r>
            <a:r>
              <a:rPr kumimoji="0" lang="en-US"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d</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是</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相对于前一条语句</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的仿真时间而言的！</a:t>
            </a:r>
          </a:p>
        </p:txBody>
      </p:sp>
    </p:spTree>
    <p:extLst>
      <p:ext uri="{BB962C8B-B14F-4D97-AF65-F5344CB8AC3E}">
        <p14:creationId xmlns:p14="http://schemas.microsoft.com/office/powerpoint/2010/main" val="22231709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Rectangle 3"/>
          <p:cNvSpPr txBox="1">
            <a:spLocks noChangeArrowheads="1"/>
          </p:cNvSpPr>
          <p:nvPr/>
        </p:nvSpPr>
        <p:spPr bwMode="auto">
          <a:xfrm>
            <a:off x="414338" y="1519238"/>
            <a:ext cx="23193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buFont typeface="Wingdings" panose="05000000000000000000" pitchFamily="2" charset="2"/>
              <a:buNone/>
            </a:pPr>
            <a:r>
              <a:rPr kumimoji="0" lang="en-US" altLang="zh-CN" sz="2800" kern="0">
                <a:solidFill>
                  <a:srgbClr val="0000FF"/>
                </a:solidFill>
                <a:latin typeface="华文新魏" panose="02010800040101010101" pitchFamily="2" charset="-122"/>
                <a:ea typeface="华文新魏" panose="02010800040101010101" pitchFamily="2" charset="-122"/>
              </a:rPr>
              <a:t>2. </a:t>
            </a:r>
            <a:r>
              <a:rPr kumimoji="0" lang="zh-CN" altLang="en-US" sz="2800" kern="0">
                <a:solidFill>
                  <a:srgbClr val="0000FF"/>
                </a:solidFill>
                <a:latin typeface="华文新魏" panose="02010800040101010101" pitchFamily="2" charset="-122"/>
                <a:ea typeface="华文新魏" panose="02010800040101010101" pitchFamily="2" charset="-122"/>
              </a:rPr>
              <a:t>并行块</a:t>
            </a:r>
          </a:p>
        </p:txBody>
      </p:sp>
      <p:sp>
        <p:nvSpPr>
          <p:cNvPr id="9" name="AutoShape 4"/>
          <p:cNvSpPr>
            <a:spLocks noChangeArrowheads="1"/>
          </p:cNvSpPr>
          <p:nvPr/>
        </p:nvSpPr>
        <p:spPr bwMode="auto">
          <a:xfrm>
            <a:off x="2743200" y="1355725"/>
            <a:ext cx="1905000" cy="685800"/>
          </a:xfrm>
          <a:prstGeom prst="wedgeRoundRectCallout">
            <a:avLst>
              <a:gd name="adj1" fmla="val -91500"/>
              <a:gd name="adj2" fmla="val 10880"/>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用</a:t>
            </a:r>
            <a:r>
              <a:rPr kumimoji="0"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Tahoma" panose="020B0604030504040204" pitchFamily="34" charset="0"/>
              </a:rPr>
              <a:t>fork_join</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标识的</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块</a:t>
            </a:r>
          </a:p>
        </p:txBody>
      </p:sp>
      <p:sp>
        <p:nvSpPr>
          <p:cNvPr id="10" name="AutoShape 5"/>
          <p:cNvSpPr>
            <a:spLocks noChangeArrowheads="1"/>
          </p:cNvSpPr>
          <p:nvPr/>
        </p:nvSpPr>
        <p:spPr bwMode="auto">
          <a:xfrm rot="21409773">
            <a:off x="1003300" y="220821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itchFamily="18" charset="0"/>
                <a:ea typeface="华文楷体" pitchFamily="2" charset="-122"/>
              </a:rPr>
              <a:t>特点</a:t>
            </a:r>
          </a:p>
        </p:txBody>
      </p:sp>
      <p:sp>
        <p:nvSpPr>
          <p:cNvPr id="11" name="Rectangle 6"/>
          <p:cNvSpPr>
            <a:spLocks noChangeArrowheads="1"/>
          </p:cNvSpPr>
          <p:nvPr/>
        </p:nvSpPr>
        <p:spPr bwMode="auto">
          <a:xfrm>
            <a:off x="815975" y="2800350"/>
            <a:ext cx="7477125"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lnSpc>
                <a:spcPct val="110000"/>
              </a:lnSpc>
              <a:spcBef>
                <a:spcPct val="20000"/>
              </a:spcBef>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块内的语句是</a:t>
            </a:r>
            <a:r>
              <a:rPr lang="zh-CN" altLang="en-US" sz="2400">
                <a:solidFill>
                  <a:srgbClr val="0000FF"/>
                </a:solidFill>
                <a:latin typeface="方正姚体" panose="02010601030101010101" pitchFamily="2" charset="-122"/>
                <a:ea typeface="方正姚体" panose="02010601030101010101" pitchFamily="2" charset="-122"/>
              </a:rPr>
              <a:t>同时</a:t>
            </a:r>
            <a:r>
              <a:rPr lang="zh-CN" altLang="en-US" sz="2400">
                <a:solidFill>
                  <a:srgbClr val="000000"/>
                </a:solidFill>
                <a:latin typeface="方正姚体" panose="02010601030101010101" pitchFamily="2" charset="-122"/>
                <a:ea typeface="方正姚体" panose="02010601030101010101" pitchFamily="2" charset="-122"/>
              </a:rPr>
              <a:t>执行的；</a:t>
            </a:r>
          </a:p>
          <a:p>
            <a:pPr lvl="1" eaLnBrk="1" hangingPunct="1">
              <a:lnSpc>
                <a:spcPct val="110000"/>
              </a:lnSpc>
              <a:spcBef>
                <a:spcPct val="20000"/>
              </a:spcBef>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块内每条语句的延迟时间是</a:t>
            </a:r>
            <a:r>
              <a:rPr lang="zh-CN" altLang="en-US" sz="2400">
                <a:solidFill>
                  <a:srgbClr val="0000FF"/>
                </a:solidFill>
                <a:latin typeface="方正姚体" panose="02010601030101010101" pitchFamily="2" charset="-122"/>
                <a:ea typeface="方正姚体" panose="02010601030101010101" pitchFamily="2" charset="-122"/>
              </a:rPr>
              <a:t>相对于</a:t>
            </a:r>
            <a:r>
              <a:rPr lang="zh-CN" altLang="zh-CN" sz="2400">
                <a:solidFill>
                  <a:srgbClr val="0000FF"/>
                </a:solidFill>
                <a:latin typeface="方正姚体" panose="02010601030101010101" pitchFamily="2" charset="-122"/>
                <a:ea typeface="方正姚体" panose="02010601030101010101" pitchFamily="2" charset="-122"/>
              </a:rPr>
              <a:t>程序流程控制进入到块内时</a:t>
            </a:r>
            <a:r>
              <a:rPr lang="zh-CN" altLang="en-US" sz="2400">
                <a:solidFill>
                  <a:srgbClr val="000000"/>
                </a:solidFill>
                <a:latin typeface="方正姚体" panose="02010601030101010101" pitchFamily="2" charset="-122"/>
                <a:ea typeface="方正姚体" panose="02010601030101010101" pitchFamily="2" charset="-122"/>
              </a:rPr>
              <a:t>的仿真时间而言的；</a:t>
            </a:r>
          </a:p>
          <a:p>
            <a:pPr lvl="1" eaLnBrk="1" hangingPunct="1">
              <a:lnSpc>
                <a:spcPct val="110000"/>
              </a:lnSpc>
              <a:spcBef>
                <a:spcPct val="20000"/>
              </a:spcBef>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延迟时间用于给赋值语句提供时序；</a:t>
            </a:r>
          </a:p>
          <a:p>
            <a:pPr lvl="1" eaLnBrk="1" hangingPunct="1">
              <a:lnSpc>
                <a:spcPct val="110000"/>
              </a:lnSpc>
              <a:spcBef>
                <a:spcPct val="20000"/>
              </a:spcBef>
              <a:buClr>
                <a:srgbClr val="FF0000"/>
              </a:buClr>
              <a:buSzPct val="80000"/>
              <a:buFont typeface="Wingdings" panose="05000000000000000000" pitchFamily="2" charset="2"/>
              <a:buChar char="Ø"/>
            </a:pPr>
            <a:r>
              <a:rPr lang="zh-CN" altLang="zh-CN" sz="2400">
                <a:solidFill>
                  <a:srgbClr val="000000"/>
                </a:solidFill>
                <a:latin typeface="方正姚体" panose="02010601030101010101" pitchFamily="2" charset="-122"/>
                <a:ea typeface="方正姚体" panose="02010601030101010101" pitchFamily="2" charset="-122"/>
              </a:rPr>
              <a:t>当按时间排序在最后的语句执行完或一个</a:t>
            </a:r>
            <a:r>
              <a:rPr lang="en-US" altLang="zh-CN" sz="2400">
                <a:solidFill>
                  <a:srgbClr val="000000"/>
                </a:solidFill>
                <a:latin typeface="方正姚体" panose="02010601030101010101" pitchFamily="2" charset="-122"/>
                <a:ea typeface="方正姚体" panose="02010601030101010101" pitchFamily="2" charset="-122"/>
              </a:rPr>
              <a:t>disable</a:t>
            </a:r>
            <a:r>
              <a:rPr lang="zh-CN" altLang="en-US" sz="2400">
                <a:solidFill>
                  <a:srgbClr val="000000"/>
                </a:solidFill>
                <a:latin typeface="方正姚体" panose="02010601030101010101" pitchFamily="2" charset="-122"/>
                <a:ea typeface="方正姚体" panose="02010601030101010101" pitchFamily="2" charset="-122"/>
              </a:rPr>
              <a:t>语句执行时</a:t>
            </a:r>
            <a:r>
              <a:rPr lang="zh-CN" altLang="zh-CN" sz="2400">
                <a:solidFill>
                  <a:srgbClr val="000000"/>
                </a:solidFill>
                <a:latin typeface="方正姚体" panose="02010601030101010101" pitchFamily="2" charset="-122"/>
                <a:ea typeface="方正姚体" panose="02010601030101010101" pitchFamily="2" charset="-122"/>
              </a:rPr>
              <a:t>，程序流程控制跳出该并行块。</a:t>
            </a:r>
          </a:p>
          <a:p>
            <a:pPr algn="just">
              <a:lnSpc>
                <a:spcPct val="110000"/>
              </a:lnSpc>
              <a:buClr>
                <a:srgbClr val="3333FF"/>
              </a:buClr>
              <a:buFont typeface="Wingdings" panose="05000000000000000000" pitchFamily="2" charset="2"/>
              <a:buNone/>
            </a:pPr>
            <a:endParaRPr lang="en-US" altLang="zh-CN" sz="2400">
              <a:solidFill>
                <a:srgbClr val="000000"/>
              </a:solidFill>
              <a:latin typeface="方正姚体" panose="02010601030101010101" pitchFamily="2" charset="-122"/>
              <a:ea typeface="方正姚体" panose="02010601030101010101" pitchFamily="2" charset="-122"/>
            </a:endParaRPr>
          </a:p>
        </p:txBody>
      </p:sp>
      <p:sp>
        <p:nvSpPr>
          <p:cNvPr id="12" name="AutoShape 8"/>
          <p:cNvSpPr>
            <a:spLocks noChangeArrowheads="1"/>
          </p:cNvSpPr>
          <p:nvPr/>
        </p:nvSpPr>
        <p:spPr bwMode="auto">
          <a:xfrm rot="21120300">
            <a:off x="5051425" y="1149350"/>
            <a:ext cx="3109913" cy="87153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华文新魏" pitchFamily="2" charset="-122"/>
                <a:ea typeface="华文新魏" pitchFamily="2" charset="-122"/>
              </a:rPr>
              <a:t>fork</a:t>
            </a: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语句</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是不可综合的！</a:t>
            </a:r>
          </a:p>
        </p:txBody>
      </p:sp>
    </p:spTree>
    <p:extLst>
      <p:ext uri="{BB962C8B-B14F-4D97-AF65-F5344CB8AC3E}">
        <p14:creationId xmlns:p14="http://schemas.microsoft.com/office/powerpoint/2010/main" val="42279644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strVal val="4/3*#ppt_w"/>
                                          </p:val>
                                        </p:tav>
                                        <p:tav tm="100000">
                                          <p:val>
                                            <p:strVal val="#ppt_w"/>
                                          </p:val>
                                        </p:tav>
                                      </p:tavLst>
                                    </p:anim>
                                    <p:anim calcmode="lin" valueType="num">
                                      <p:cBhvr>
                                        <p:cTn id="18" dur="500" fill="hold"/>
                                        <p:tgtEl>
                                          <p:spTgt spid="10"/>
                                        </p:tgtEl>
                                        <p:attrNameLst>
                                          <p:attrName>ppt_h</p:attrName>
                                        </p:attrNameLst>
                                      </p:cBhvr>
                                      <p:tavLst>
                                        <p:tav tm="0">
                                          <p:val>
                                            <p:strVal val="4/3*#ppt_h"/>
                                          </p:val>
                                        </p:tav>
                                        <p:tav tm="100000">
                                          <p:val>
                                            <p:strVal val="#ppt_h"/>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utoUpdateAnimBg="0"/>
      <p:bldP spid="1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Text Box 4"/>
          <p:cNvSpPr txBox="1">
            <a:spLocks noChangeArrowheads="1"/>
          </p:cNvSpPr>
          <p:nvPr/>
        </p:nvSpPr>
        <p:spPr bwMode="auto">
          <a:xfrm>
            <a:off x="1219200" y="2233613"/>
            <a:ext cx="1676400" cy="2124075"/>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Tahoma" pitchFamily="34" charset="0"/>
              </a:rPr>
              <a:t>fork</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1</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2</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a:t>
            </a:r>
            <a:endPar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n</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Tahoma" pitchFamily="34" charset="0"/>
              </a:rPr>
              <a:t>join</a:t>
            </a:r>
            <a:endParaRPr kumimoji="0" lang="en-US" altLang="zh-CN" sz="2000" b="1" i="0" u="none" strike="noStrike" kern="0" cap="none" spc="0" normalizeH="0" baseline="0" noProof="0">
              <a:ln>
                <a:noFill/>
              </a:ln>
              <a:solidFill>
                <a:srgbClr val="000000"/>
              </a:solidFill>
              <a:effectLst/>
              <a:uLnTx/>
              <a:uFillTx/>
              <a:latin typeface="Tahoma"/>
              <a:ea typeface="宋体"/>
              <a:cs typeface="Tahoma" pitchFamily="34" charset="0"/>
            </a:endParaRPr>
          </a:p>
        </p:txBody>
      </p:sp>
      <p:sp>
        <p:nvSpPr>
          <p:cNvPr id="9" name="Text Box 5"/>
          <p:cNvSpPr txBox="1">
            <a:spLocks noChangeArrowheads="1"/>
          </p:cNvSpPr>
          <p:nvPr/>
        </p:nvSpPr>
        <p:spPr bwMode="auto">
          <a:xfrm>
            <a:off x="4191000" y="2051050"/>
            <a:ext cx="2514600" cy="2462213"/>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mn-cs"/>
              </a:rPr>
              <a:t>fork</a:t>
            </a:r>
            <a:r>
              <a:rPr kumimoji="0" lang="zh-CN" altLang="en-US" sz="2000" b="1" i="0" u="none" strike="noStrike" kern="0" cap="none" spc="0" normalizeH="0" baseline="0" noProof="0">
                <a:ln>
                  <a:noFill/>
                </a:ln>
                <a:solidFill>
                  <a:srgbClr val="FF0066"/>
                </a:solidFill>
                <a:effectLst/>
                <a:uLnTx/>
                <a:uFillTx/>
                <a:latin typeface="Tahoma"/>
                <a:ea typeface="宋体"/>
                <a:cs typeface="+mn-cs"/>
              </a:rPr>
              <a:t>：块名</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块内声明语句；    </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1</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2</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a:t>
            </a:r>
            <a:endPar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n</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Tahoma" pitchFamily="34" charset="0"/>
              </a:rPr>
              <a:t>join</a:t>
            </a:r>
            <a:endParaRPr kumimoji="0" lang="en-US" altLang="zh-CN" sz="2000" b="1" i="0" u="none" strike="noStrike" kern="0" cap="none" spc="0" normalizeH="0" baseline="0" noProof="0">
              <a:ln>
                <a:noFill/>
              </a:ln>
              <a:solidFill>
                <a:srgbClr val="000000"/>
              </a:solidFill>
              <a:effectLst/>
              <a:uLnTx/>
              <a:uFillTx/>
              <a:latin typeface="Tahoma"/>
              <a:ea typeface="宋体"/>
              <a:cs typeface="Tahoma" pitchFamily="34" charset="0"/>
            </a:endParaRPr>
          </a:p>
        </p:txBody>
      </p:sp>
      <p:sp>
        <p:nvSpPr>
          <p:cNvPr id="10" name="Text Box 6"/>
          <p:cNvSpPr txBox="1">
            <a:spLocks noChangeArrowheads="1"/>
          </p:cNvSpPr>
          <p:nvPr/>
        </p:nvSpPr>
        <p:spPr bwMode="auto">
          <a:xfrm>
            <a:off x="3276600" y="28876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p>
        </p:txBody>
      </p:sp>
      <p:sp>
        <p:nvSpPr>
          <p:cNvPr id="11" name="Rectangle 7"/>
          <p:cNvSpPr>
            <a:spLocks noChangeArrowheads="1"/>
          </p:cNvSpPr>
          <p:nvPr/>
        </p:nvSpPr>
        <p:spPr bwMode="auto">
          <a:xfrm>
            <a:off x="914400" y="4945063"/>
            <a:ext cx="7239000" cy="1206500"/>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200" b="1" i="0" u="none" strike="noStrike" kern="0" cap="none" spc="0" normalizeH="0" baseline="0" noProof="0" dirty="0">
                <a:ln>
                  <a:noFill/>
                </a:ln>
                <a:solidFill>
                  <a:srgbClr val="C00000"/>
                </a:solidFill>
                <a:effectLst/>
                <a:uLnTx/>
                <a:uFillTx/>
                <a:latin typeface="仿宋_GB2312" pitchFamily="49" charset="-122"/>
                <a:ea typeface="仿宋_GB2312" pitchFamily="49" charset="-122"/>
              </a:rPr>
              <a:t>注</a:t>
            </a:r>
            <a:r>
              <a:rPr kumimoji="0" lang="zh-CN"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：块内声明语句可以是</a:t>
            </a:r>
            <a:r>
              <a:rPr kumimoji="0" lang="zh-CN" altLang="zh-CN"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参数</a:t>
            </a:r>
            <a:r>
              <a:rPr kumimoji="0" lang="zh-CN"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声明、</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reg</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integer</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real</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变量声明语句、 </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time</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变量声明语句和事件（</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event</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）说明语句。</a:t>
            </a:r>
          </a:p>
        </p:txBody>
      </p:sp>
      <p:sp>
        <p:nvSpPr>
          <p:cNvPr id="12" name="Rectangle 8"/>
          <p:cNvSpPr>
            <a:spLocks noChangeArrowheads="1"/>
          </p:cNvSpPr>
          <p:nvPr/>
        </p:nvSpPr>
        <p:spPr bwMode="auto">
          <a:xfrm>
            <a:off x="566738" y="1466850"/>
            <a:ext cx="20351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lang="zh-CN" altLang="en-US" sz="2400" b="1" dirty="0">
                <a:solidFill>
                  <a:srgbClr val="800000"/>
                </a:solidFill>
                <a:effectLst>
                  <a:outerShdw blurRad="38100" dist="38100" dir="2700000" algn="tl">
                    <a:srgbClr val="C0C0C0"/>
                  </a:outerShdw>
                </a:effectLst>
                <a:latin typeface="Times New Roman" pitchFamily="18" charset="0"/>
                <a:ea typeface="华文楷体" pitchFamily="2" charset="-122"/>
              </a:rPr>
              <a:t>并行块的</a:t>
            </a: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Tree>
    <p:extLst>
      <p:ext uri="{BB962C8B-B14F-4D97-AF65-F5344CB8AC3E}">
        <p14:creationId xmlns:p14="http://schemas.microsoft.com/office/powerpoint/2010/main" val="2167224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11" grpId="0" animBg="1" autoUpdateAnimBg="0"/>
      <p:bldP spid="12"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76200" y="1524000"/>
            <a:ext cx="852328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宋体" pitchFamily="2" charset="-122"/>
                <a:ea typeface="宋体"/>
              </a:rPr>
              <a:t> [</a:t>
            </a:r>
            <a:r>
              <a:rPr kumimoji="0" lang="zh-CN" altLang="en-US" sz="2400" b="1" i="0" u="none" strike="noStrike" kern="0" cap="none" spc="0" normalizeH="0" baseline="0" noProof="0">
                <a:ln>
                  <a:noFill/>
                </a:ln>
                <a:solidFill>
                  <a:srgbClr val="FF0066"/>
                </a:solidFill>
                <a:effectLst/>
                <a:uLnTx/>
                <a:uFillTx/>
                <a:latin typeface="宋体" pitchFamily="2" charset="-122"/>
                <a:ea typeface=""/>
                <a:cs typeface=""/>
              </a:rPr>
              <a:t>例</a:t>
            </a:r>
            <a:r>
              <a:rPr kumimoji="0" lang="en-US" altLang="zh-CN" sz="2400" b="1" i="0" u="none" strike="noStrike" kern="0" cap="none" spc="0" normalizeH="0" baseline="0" noProof="0">
                <a:ln>
                  <a:noFill/>
                </a:ln>
                <a:solidFill>
                  <a:srgbClr val="FF0066"/>
                </a:solidFill>
                <a:effectLst/>
                <a:uLnTx/>
                <a:uFillTx/>
                <a:latin typeface="宋体" pitchFamily="2" charset="-122"/>
                <a:ea typeface=""/>
                <a:cs typeface=""/>
              </a:rPr>
              <a:t>4</a:t>
            </a:r>
            <a:r>
              <a:rPr kumimoji="0" lang="en-US" altLang="zh-CN" sz="2400" b="1" i="0" u="none" strike="noStrike" kern="0" cap="none" spc="0" normalizeH="0" baseline="0" noProof="0">
                <a:ln>
                  <a:noFill/>
                </a:ln>
                <a:solidFill>
                  <a:srgbClr val="000000"/>
                </a:solidFill>
                <a:effectLst/>
                <a:uLnTx/>
                <a:uFillTx/>
                <a:latin typeface="宋体" pitchFamily="2" charset="-122"/>
                <a:ea typeface="宋体"/>
              </a:rPr>
              <a:t>]</a:t>
            </a:r>
            <a:r>
              <a:rPr kumimoji="0" lang="zh-CN" altLang="en-US" sz="2400" b="1" i="0" u="none" strike="noStrike" kern="0" cap="none" spc="0" normalizeH="0" baseline="0" noProof="0">
                <a:ln>
                  <a:noFill/>
                </a:ln>
                <a:solidFill>
                  <a:srgbClr val="FF0000"/>
                </a:solidFill>
                <a:effectLst/>
                <a:uLnTx/>
                <a:uFillTx/>
                <a:latin typeface="宋体" pitchFamily="2" charset="-122"/>
                <a:ea typeface="宋体"/>
              </a:rPr>
              <a:t>用并行块和延迟控制组合产生一个时序波形。</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zh-CN" altLang="en-US" sz="2200" b="0" i="0" u="none" strike="noStrike" kern="0" cap="none" spc="0" normalizeH="0" baseline="0" noProof="0">
                <a:ln>
                  <a:noFill/>
                </a:ln>
                <a:solidFill>
                  <a:srgbClr val="000000"/>
                </a:solidFill>
                <a:effectLst/>
                <a:uLnTx/>
                <a:uFillTx/>
                <a:latin typeface="宋体" pitchFamily="2" charset="-122"/>
                <a:ea typeface="宋体"/>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reg[7:0] r</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fork</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			     //</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由一系列延迟产生的波形</a:t>
            </a:r>
            <a:endPar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50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h35</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100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hE2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endPar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150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h00</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 </a:t>
            </a:r>
            <a:endPar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200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hF7</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 </a:t>
            </a:r>
            <a:endPar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250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&gt;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end_wave</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触发事件</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end_wave</a:t>
            </a:r>
            <a:endPar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join</a:t>
            </a:r>
            <a:endParaRPr kumimoji="0" lang="en-US" altLang="zh-CN" sz="2400" b="1" i="0" u="none" strike="noStrike" kern="0" cap="none" spc="0" normalizeH="0" baseline="0" noProof="0" dirty="0">
              <a:ln>
                <a:noFill/>
              </a:ln>
              <a:solidFill>
                <a:srgbClr val="000000"/>
              </a:solidFill>
              <a:effectLst/>
              <a:uLnTx/>
              <a:uFillTx/>
              <a:latin typeface="华文楷体" pitchFamily="2" charset="-122"/>
              <a:ea typeface="华文楷体" pitchFamily="2" charset="-122"/>
              <a:cs typeface="+mn-cs"/>
            </a:endParaRPr>
          </a:p>
        </p:txBody>
      </p:sp>
      <p:sp>
        <p:nvSpPr>
          <p:cNvPr id="7" name="AutoShape 4"/>
          <p:cNvSpPr>
            <a:spLocks noChangeArrowheads="1"/>
          </p:cNvSpPr>
          <p:nvPr/>
        </p:nvSpPr>
        <p:spPr bwMode="auto">
          <a:xfrm>
            <a:off x="381000" y="2209800"/>
            <a:ext cx="1524000" cy="457200"/>
          </a:xfrm>
          <a:prstGeom prst="wedgeRoundRectCallout">
            <a:avLst>
              <a:gd name="adj1" fmla="val -6042"/>
              <a:gd name="adj2" fmla="val -118056"/>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波形同例</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3</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 name="Rectangle 5"/>
          <p:cNvSpPr>
            <a:spLocks noChangeArrowheads="1"/>
          </p:cNvSpPr>
          <p:nvPr/>
        </p:nvSpPr>
        <p:spPr bwMode="auto">
          <a:xfrm>
            <a:off x="914400" y="5486400"/>
            <a:ext cx="7391400" cy="831850"/>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注</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：在</a:t>
            </a:r>
            <a:r>
              <a:rPr kumimoji="0" lang="en-US" altLang="zh-CN" sz="24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fork_join</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块内，各条语句不必按顺序给出！但为增加可读性，最好按被执行的顺序书写！</a:t>
            </a:r>
          </a:p>
        </p:txBody>
      </p:sp>
    </p:spTree>
    <p:extLst>
      <p:ext uri="{BB962C8B-B14F-4D97-AF65-F5344CB8AC3E}">
        <p14:creationId xmlns:p14="http://schemas.microsoft.com/office/powerpoint/2010/main" val="35443531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程序结构</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0706540"/>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4" name="Rectangle 6"/>
          <p:cNvSpPr>
            <a:spLocks noChangeArrowheads="1"/>
          </p:cNvSpPr>
          <p:nvPr/>
        </p:nvSpPr>
        <p:spPr bwMode="auto">
          <a:xfrm>
            <a:off x="1874838" y="2611438"/>
            <a:ext cx="5586412" cy="2660650"/>
          </a:xfrm>
          <a:prstGeom prst="rect">
            <a:avLst/>
          </a:prstGeom>
          <a:solidFill>
            <a:srgbClr val="FFCCCC"/>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defTabSz="914400" eaLnBrk="1" fontAlgn="auto" latinLnBrk="0" hangingPunct="1">
              <a:lnSpc>
                <a:spcPct val="150000"/>
              </a:lnSpc>
              <a:spcBef>
                <a:spcPct val="5000"/>
              </a:spcBef>
              <a:spcAft>
                <a:spcPts val="0"/>
              </a:spcAft>
              <a:buClr>
                <a:srgbClr val="3333FF"/>
              </a:buClr>
              <a:buSzTx/>
              <a:buFont typeface="Wingdings" panose="05000000000000000000" pitchFamily="2" charset="2"/>
              <a:buNone/>
              <a:tabLst/>
              <a:defRPr/>
            </a:pPr>
            <a:r>
              <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5.1  </a:t>
            </a:r>
            <a:r>
              <a:rPr kumimoji="1" lang="zh-CN" altLang="en-US"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条件语句</a:t>
            </a:r>
          </a:p>
          <a:p>
            <a:pPr marL="342900" marR="0" lvl="0" indent="-342900" defTabSz="914400" eaLnBrk="1" fontAlgn="auto" latinLnBrk="0" hangingPunct="1">
              <a:lnSpc>
                <a:spcPct val="150000"/>
              </a:lnSpc>
              <a:spcBef>
                <a:spcPct val="5000"/>
              </a:spcBef>
              <a:spcAft>
                <a:spcPts val="0"/>
              </a:spcAft>
              <a:buClr>
                <a:srgbClr val="3333FF"/>
              </a:buClr>
              <a:buSzTx/>
              <a:buFont typeface="Wingdings" panose="05000000000000000000" pitchFamily="2" charset="2"/>
              <a:buNone/>
              <a:tabLst/>
              <a:defRPr/>
            </a:pPr>
            <a:r>
              <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5.2  </a:t>
            </a:r>
            <a:r>
              <a:rPr kumimoji="1" lang="zh-CN" altLang="en-US"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循环语句</a:t>
            </a:r>
            <a:endPar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endParaRPr>
          </a:p>
          <a:p>
            <a:pPr marL="342900" marR="0" lvl="0" indent="-342900" defTabSz="914400" eaLnBrk="1" fontAlgn="auto" latinLnBrk="0" hangingPunct="1">
              <a:lnSpc>
                <a:spcPct val="150000"/>
              </a:lnSpc>
              <a:spcBef>
                <a:spcPct val="5000"/>
              </a:spcBef>
              <a:spcAft>
                <a:spcPts val="0"/>
              </a:spcAft>
              <a:buClr>
                <a:srgbClr val="3333FF"/>
              </a:buClr>
              <a:buSzTx/>
              <a:buFontTx/>
              <a:buNone/>
              <a:tabLst/>
              <a:defRPr/>
            </a:pPr>
            <a:r>
              <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5.3  </a:t>
            </a:r>
            <a:r>
              <a:rPr kumimoji="1" lang="zh-CN" altLang="en-US"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语句的顺序执行与并行执行</a:t>
            </a:r>
          </a:p>
        </p:txBody>
      </p:sp>
    </p:spTree>
    <p:extLst>
      <p:ext uri="{BB962C8B-B14F-4D97-AF65-F5344CB8AC3E}">
        <p14:creationId xmlns:p14="http://schemas.microsoft.com/office/powerpoint/2010/main" val="1888365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6" name="Rectangle 3"/>
          <p:cNvSpPr txBox="1">
            <a:spLocks noChangeArrowheads="1"/>
          </p:cNvSpPr>
          <p:nvPr/>
        </p:nvSpPr>
        <p:spPr bwMode="auto">
          <a:xfrm>
            <a:off x="388938" y="2327275"/>
            <a:ext cx="7958137"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一、</a:t>
            </a:r>
            <a:r>
              <a:rPr kumimoji="1" lang="en-US" altLang="zh-CN" sz="2400" b="1" i="0" u="none" strike="noStrike" kern="0" cap="none" spc="0" normalizeH="0" baseline="0" noProof="0">
                <a:ln>
                  <a:noFill/>
                </a:ln>
                <a:solidFill>
                  <a:srgbClr val="FF0000"/>
                </a:solidFill>
                <a:effectLst/>
                <a:uLnTx/>
                <a:uFillTx/>
                <a:latin typeface="Tahoma"/>
                <a:ea typeface="宋体"/>
                <a:cs typeface="+mn-cs"/>
              </a:rPr>
              <a:t>if-else</a:t>
            </a: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判定所给条件是否满足，根据判定的结果（真或假）决定执行给出的两种操作之一。</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en-US" altLang="zh-CN" sz="2400" b="1" i="0" u="none" strike="noStrike" kern="0" cap="none" spc="0" normalizeH="0" baseline="0" noProof="0">
                <a:ln>
                  <a:noFill/>
                </a:ln>
                <a:solidFill>
                  <a:srgbClr val="000000"/>
                </a:solidFill>
                <a:effectLst/>
                <a:uLnTx/>
                <a:uFillTx/>
                <a:latin typeface="Tahoma"/>
                <a:ea typeface="宋体"/>
                <a:cs typeface="+mn-cs"/>
              </a:rPr>
              <a:t>if-else</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语句有</a:t>
            </a: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3</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种形式</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其中</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表达式</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为</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逻辑</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表达式或</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关系</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表达式，或</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一位</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的</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变量</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若表达式的值为</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0</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、或</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z</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，则</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判定的</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结果为</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假</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；若为</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，则结果为</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真</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语句可为单句，也可为多句；多句时一定要用</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begin_end</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语句括起来，形成一个复合块语句。</a:t>
            </a:r>
          </a:p>
        </p:txBody>
      </p:sp>
      <p:sp>
        <p:nvSpPr>
          <p:cNvPr id="7" name="AutoShape 4"/>
          <p:cNvSpPr>
            <a:spLocks noChangeArrowheads="1"/>
          </p:cNvSpPr>
          <p:nvPr/>
        </p:nvSpPr>
        <p:spPr bwMode="auto">
          <a:xfrm>
            <a:off x="3086100" y="2049463"/>
            <a:ext cx="1735138" cy="614362"/>
          </a:xfrm>
          <a:prstGeom prst="wedgeRoundRectCallout">
            <a:avLst>
              <a:gd name="adj1" fmla="val -84218"/>
              <a:gd name="adj2" fmla="val 38630"/>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对于每个判定只有</a:t>
            </a:r>
            <a:r>
              <a:rPr kumimoji="0" lang="zh-CN" altLang="en-US" sz="18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两</a:t>
            </a: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个分支</a:t>
            </a:r>
            <a:endParaRPr kumimoji="1"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 name="AutoShape 5"/>
          <p:cNvSpPr>
            <a:spLocks noChangeArrowheads="1"/>
          </p:cNvSpPr>
          <p:nvPr/>
        </p:nvSpPr>
        <p:spPr bwMode="auto">
          <a:xfrm>
            <a:off x="1047750" y="903288"/>
            <a:ext cx="6748463" cy="1273175"/>
          </a:xfrm>
          <a:prstGeom prst="horizontalScroll">
            <a:avLst>
              <a:gd name="adj" fmla="val 12500"/>
            </a:avLst>
          </a:prstGeom>
          <a:solidFill>
            <a:srgbClr val="00E4A8"/>
          </a:solidFill>
          <a:ln w="9525">
            <a:noFill/>
            <a:round/>
            <a:headEnd/>
            <a:tailEnd/>
          </a:ln>
        </p:spPr>
        <p:txBody>
          <a:bodyPr anchor="ctr">
            <a:spAutoFit/>
          </a:bodyPr>
          <a:lstStyle/>
          <a:p>
            <a:pPr marL="0" marR="0" lvl="0" indent="287338" algn="just" defTabSz="914400" eaLnBrk="1" fontAlgn="auto" latinLnBrk="0" hangingPunct="1">
              <a:lnSpc>
                <a:spcPct val="110000"/>
              </a:lnSpc>
              <a:spcBef>
                <a:spcPct val="20000"/>
              </a:spcBef>
              <a:spcAft>
                <a:spcPts val="0"/>
              </a:spcAft>
              <a:buClr>
                <a:srgbClr val="3333FF"/>
              </a:buClr>
              <a:buSzTx/>
              <a:buFont typeface="Wingdings" pitchFamily="2" charset="2"/>
              <a:buChar char="§"/>
              <a:tabLst/>
              <a:defRPr/>
            </a:pPr>
            <a:r>
              <a:rPr kumimoji="0" lang="zh-CN" altLang="zh-CN" sz="2400" b="1" i="0" u="none" strike="noStrike" kern="0" cap="none" spc="0" normalizeH="0" baseline="0" noProof="0" dirty="0">
                <a:ln>
                  <a:noFill/>
                </a:ln>
                <a:solidFill>
                  <a:srgbClr val="000000"/>
                </a:solidFill>
                <a:effectLst/>
                <a:uLnTx/>
                <a:uFillTx/>
                <a:latin typeface="Tahoma"/>
                <a:ea typeface="华文新魏" pitchFamily="2" charset="-122"/>
              </a:rPr>
              <a:t>条件语句分为两种：</a:t>
            </a:r>
            <a:r>
              <a:rPr kumimoji="0" lang="en-US" altLang="zh-CN" sz="2400" b="1" i="0" u="none" strike="noStrike" kern="0" cap="none" spc="0" normalizeH="0" baseline="0" noProof="0" dirty="0">
                <a:ln>
                  <a:noFill/>
                </a:ln>
                <a:solidFill>
                  <a:srgbClr val="CC0000"/>
                </a:solidFill>
                <a:effectLst/>
                <a:uLnTx/>
                <a:uFillTx/>
                <a:latin typeface="Tahoma"/>
                <a:ea typeface="华文新魏" pitchFamily="2" charset="-122"/>
              </a:rPr>
              <a:t>if-else</a:t>
            </a:r>
            <a:r>
              <a:rPr kumimoji="0" lang="zh-CN" altLang="zh-CN" sz="2400" b="1" i="0" u="none" strike="noStrike" kern="0" cap="none" spc="0" normalizeH="0" baseline="0" noProof="0" dirty="0">
                <a:ln>
                  <a:noFill/>
                </a:ln>
                <a:solidFill>
                  <a:srgbClr val="000000"/>
                </a:solidFill>
                <a:effectLst/>
                <a:uLnTx/>
                <a:uFillTx/>
                <a:latin typeface="Tahoma"/>
                <a:ea typeface="华文新魏" pitchFamily="2" charset="-122"/>
              </a:rPr>
              <a:t>语句和</a:t>
            </a:r>
            <a:r>
              <a:rPr kumimoji="0" lang="en-US" altLang="zh-CN" sz="2400" b="1" i="0" u="none" strike="noStrike" kern="0" cap="none" spc="0" normalizeH="0" baseline="0" noProof="0" dirty="0">
                <a:ln>
                  <a:noFill/>
                </a:ln>
                <a:solidFill>
                  <a:srgbClr val="CC0000"/>
                </a:solidFill>
                <a:effectLst/>
                <a:uLnTx/>
                <a:uFillTx/>
                <a:latin typeface="Tahoma"/>
                <a:ea typeface="华文新魏" pitchFamily="2" charset="-122"/>
              </a:rPr>
              <a:t>case</a:t>
            </a:r>
            <a:r>
              <a:rPr kumimoji="0" lang="zh-CN" altLang="zh-CN" sz="2400" b="1" i="0" u="none" strike="noStrike" kern="0" cap="none" spc="0" normalizeH="0" baseline="0" noProof="0" dirty="0">
                <a:ln>
                  <a:noFill/>
                </a:ln>
                <a:solidFill>
                  <a:srgbClr val="000000"/>
                </a:solidFill>
                <a:effectLst/>
                <a:uLnTx/>
                <a:uFillTx/>
                <a:latin typeface="Tahoma"/>
                <a:ea typeface="华文新魏" pitchFamily="2" charset="-122"/>
              </a:rPr>
              <a:t>语句；</a:t>
            </a:r>
            <a:endPar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endParaRPr>
          </a:p>
          <a:p>
            <a:pPr marL="0" marR="0" lvl="0" indent="287338" algn="just" defTabSz="914400" eaLnBrk="1" fontAlgn="auto" latinLnBrk="0" hangingPunct="1">
              <a:lnSpc>
                <a:spcPct val="110000"/>
              </a:lnSpc>
              <a:spcBef>
                <a:spcPct val="20000"/>
              </a:spcBef>
              <a:spcAft>
                <a:spcPts val="0"/>
              </a:spcAft>
              <a:buClr>
                <a:srgbClr val="3333FF"/>
              </a:buClr>
              <a:buSzTx/>
              <a:buFont typeface="Wingdings" pitchFamily="2" charset="2"/>
              <a:buChar char="§"/>
              <a:tabLst/>
              <a:defRPr/>
            </a:pP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rPr>
              <a:t>它们都是顺序语句，应放在“</a:t>
            </a:r>
            <a:r>
              <a:rPr kumimoji="0" lang="en-US" altLang="zh-CN" sz="2400" b="1" i="0" u="none" strike="noStrike" kern="0" cap="none" spc="0" normalizeH="0" baseline="0" noProof="0" dirty="0">
                <a:ln>
                  <a:noFill/>
                </a:ln>
                <a:solidFill>
                  <a:srgbClr val="CC0000"/>
                </a:solidFill>
                <a:effectLst/>
                <a:uLnTx/>
                <a:uFillTx/>
                <a:latin typeface="Tahoma"/>
                <a:ea typeface="华文新魏" pitchFamily="2" charset="-122"/>
              </a:rPr>
              <a:t>always</a:t>
            </a:r>
            <a:r>
              <a:rPr kumimoji="0" lang="en-US" altLang="zh-CN" sz="2400" b="1" i="0" u="none" strike="noStrike" kern="0" cap="none" spc="0" normalizeH="0" baseline="0" noProof="0" dirty="0">
                <a:ln>
                  <a:noFill/>
                </a:ln>
                <a:solidFill>
                  <a:srgbClr val="000000"/>
                </a:solidFill>
                <a:effectLst/>
                <a:uLnTx/>
                <a:uFillTx/>
                <a:latin typeface="Tahoma"/>
                <a:ea typeface="华文新魏" pitchFamily="2" charset="-122"/>
              </a:rPr>
              <a:t>”</a:t>
            </a: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rPr>
              <a:t>块内！</a:t>
            </a:r>
          </a:p>
        </p:txBody>
      </p:sp>
    </p:spTree>
    <p:extLst>
      <p:ext uri="{BB962C8B-B14F-4D97-AF65-F5344CB8AC3E}">
        <p14:creationId xmlns:p14="http://schemas.microsoft.com/office/powerpoint/2010/main" val="36182646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11" name="Rectangle 3"/>
          <p:cNvSpPr txBox="1">
            <a:spLocks noChangeArrowheads="1"/>
          </p:cNvSpPr>
          <p:nvPr/>
        </p:nvSpPr>
        <p:spPr bwMode="auto">
          <a:xfrm>
            <a:off x="315913" y="4311650"/>
            <a:ext cx="83280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pPr>
            <a:r>
              <a:rPr kumimoji="0" lang="zh-CN" altLang="en-US" kern="0">
                <a:latin typeface="宋体" panose="02010600030101010101" pitchFamily="2" charset="-122"/>
              </a:rPr>
              <a:t>允许一定形式的表达式简写方式，如：</a:t>
            </a:r>
          </a:p>
          <a:p>
            <a:pPr lvl="1" algn="just" eaLnBrk="1" hangingPunct="1">
              <a:lnSpc>
                <a:spcPct val="110000"/>
              </a:lnSpc>
            </a:pPr>
            <a:r>
              <a:rPr kumimoji="0" lang="en-US" altLang="zh-CN" kern="0">
                <a:latin typeface="宋体" panose="02010600030101010101" pitchFamily="2" charset="-122"/>
              </a:rPr>
              <a:t>if(expression) </a:t>
            </a:r>
            <a:r>
              <a:rPr kumimoji="0" lang="zh-CN" altLang="en-US" kern="0">
                <a:latin typeface="宋体" panose="02010600030101010101" pitchFamily="2" charset="-122"/>
              </a:rPr>
              <a:t>等同于</a:t>
            </a:r>
            <a:r>
              <a:rPr kumimoji="0" lang="en-US" altLang="zh-CN" kern="0">
                <a:latin typeface="宋体" panose="02010600030101010101" pitchFamily="2" charset="-122"/>
              </a:rPr>
              <a:t>if(expression = = 1) </a:t>
            </a:r>
          </a:p>
          <a:p>
            <a:pPr lvl="1" algn="just" eaLnBrk="1" hangingPunct="1">
              <a:lnSpc>
                <a:spcPct val="110000"/>
              </a:lnSpc>
            </a:pPr>
            <a:r>
              <a:rPr kumimoji="0" lang="en-US" altLang="zh-CN" kern="0">
                <a:latin typeface="宋体" panose="02010600030101010101" pitchFamily="2" charset="-122"/>
              </a:rPr>
              <a:t>if(</a:t>
            </a:r>
            <a:r>
              <a:rPr kumimoji="0" lang="zh-CN" altLang="en-US" kern="0">
                <a:latin typeface="宋体" panose="02010600030101010101" pitchFamily="2" charset="-122"/>
              </a:rPr>
              <a:t>！</a:t>
            </a:r>
            <a:r>
              <a:rPr kumimoji="0" lang="en-US" altLang="zh-CN" kern="0">
                <a:latin typeface="宋体" panose="02010600030101010101" pitchFamily="2" charset="-122"/>
              </a:rPr>
              <a:t>expression) </a:t>
            </a:r>
            <a:r>
              <a:rPr kumimoji="0" lang="zh-CN" altLang="en-US" kern="0">
                <a:latin typeface="宋体" panose="02010600030101010101" pitchFamily="2" charset="-122"/>
              </a:rPr>
              <a:t>等同于</a:t>
            </a:r>
            <a:r>
              <a:rPr kumimoji="0" lang="en-US" altLang="zh-CN" kern="0">
                <a:latin typeface="宋体" panose="02010600030101010101" pitchFamily="2" charset="-122"/>
              </a:rPr>
              <a:t>if(expression </a:t>
            </a:r>
            <a:r>
              <a:rPr kumimoji="0" lang="zh-CN" altLang="en-US" kern="0">
                <a:latin typeface="宋体" panose="02010600030101010101" pitchFamily="2" charset="-122"/>
              </a:rPr>
              <a:t>！</a:t>
            </a:r>
            <a:r>
              <a:rPr kumimoji="0" lang="en-US" altLang="zh-CN" kern="0">
                <a:latin typeface="宋体" panose="02010600030101010101" pitchFamily="2" charset="-122"/>
              </a:rPr>
              <a:t>= 1)</a:t>
            </a:r>
            <a:r>
              <a:rPr kumimoji="0" lang="en-US" altLang="zh-CN" sz="2600" kern="0">
                <a:latin typeface="宋体" panose="02010600030101010101" pitchFamily="2" charset="-122"/>
              </a:rPr>
              <a:t> </a:t>
            </a:r>
          </a:p>
        </p:txBody>
      </p:sp>
      <p:sp>
        <p:nvSpPr>
          <p:cNvPr id="12" name="Text Box 4"/>
          <p:cNvSpPr txBox="1">
            <a:spLocks noChangeArrowheads="1"/>
          </p:cNvSpPr>
          <p:nvPr/>
        </p:nvSpPr>
        <p:spPr bwMode="auto">
          <a:xfrm>
            <a:off x="838200" y="1905000"/>
            <a:ext cx="3276600" cy="4984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400">
                <a:solidFill>
                  <a:srgbClr val="000000"/>
                </a:solidFill>
                <a:latin typeface="宋体" panose="02010600030101010101" pitchFamily="2" charset="-122"/>
              </a:rPr>
              <a:t>（表达式） 语句</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p:txBody>
      </p:sp>
      <p:sp>
        <p:nvSpPr>
          <p:cNvPr id="13" name="Text Box 5"/>
          <p:cNvSpPr txBox="1">
            <a:spLocks noChangeArrowheads="1"/>
          </p:cNvSpPr>
          <p:nvPr/>
        </p:nvSpPr>
        <p:spPr bwMode="auto">
          <a:xfrm>
            <a:off x="711200" y="3048000"/>
            <a:ext cx="3594100" cy="904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 语句</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a:p>
            <a:pPr algn="just">
              <a:lnSpc>
                <a:spcPct val="110000"/>
              </a:lnSpc>
            </a:pPr>
            <a:r>
              <a:rPr lang="en-US" altLang="zh-CN" sz="2400">
                <a:solidFill>
                  <a:srgbClr val="0000FF"/>
                </a:solidFill>
                <a:cs typeface="Tahoma" panose="020B0604030504040204" pitchFamily="34" charset="0"/>
              </a:rPr>
              <a:t>else</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语句</a:t>
            </a: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a:t>
            </a:r>
          </a:p>
        </p:txBody>
      </p:sp>
      <p:sp>
        <p:nvSpPr>
          <p:cNvPr id="14" name="Text Box 6"/>
          <p:cNvSpPr txBox="1">
            <a:spLocks noChangeArrowheads="1"/>
          </p:cNvSpPr>
          <p:nvPr/>
        </p:nvSpPr>
        <p:spPr bwMode="auto">
          <a:xfrm>
            <a:off x="4826000" y="2362200"/>
            <a:ext cx="4267200" cy="17176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 语句</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a:p>
            <a:pPr algn="just">
              <a:lnSpc>
                <a:spcPct val="110000"/>
              </a:lnSpc>
            </a:pPr>
            <a:r>
              <a:rPr lang="en-US" altLang="zh-CN" sz="2400">
                <a:solidFill>
                  <a:srgbClr val="0000FF"/>
                </a:solidFill>
                <a:cs typeface="Tahoma" panose="020B0604030504040204" pitchFamily="34" charset="0"/>
              </a:rPr>
              <a:t>else 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）语句</a:t>
            </a: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a:t>
            </a:r>
          </a:p>
          <a:p>
            <a:pPr algn="just">
              <a:lnSpc>
                <a:spcPct val="110000"/>
              </a:lnSpc>
            </a:pPr>
            <a:r>
              <a:rPr lang="zh-CN" altLang="en-US" sz="2400">
                <a:solidFill>
                  <a:srgbClr val="000000"/>
                </a:solidFill>
                <a:latin typeface="宋体" panose="02010600030101010101" pitchFamily="2" charset="-122"/>
              </a:rPr>
              <a:t>      </a:t>
            </a:r>
            <a:r>
              <a:rPr lang="en-US" altLang="zh-CN" sz="2400">
                <a:solidFill>
                  <a:srgbClr val="000000"/>
                </a:solidFill>
                <a:latin typeface="Times New Roman" panose="02020603050405020304" pitchFamily="18" charset="0"/>
              </a:rPr>
              <a:t>…</a:t>
            </a:r>
            <a:endParaRPr lang="en-US" altLang="zh-CN" sz="2400">
              <a:solidFill>
                <a:srgbClr val="000000"/>
              </a:solidFill>
              <a:latin typeface="宋体" panose="02010600030101010101" pitchFamily="2" charset="-122"/>
            </a:endParaRPr>
          </a:p>
          <a:p>
            <a:pPr algn="just">
              <a:lnSpc>
                <a:spcPct val="110000"/>
              </a:lnSpc>
            </a:pPr>
            <a:r>
              <a:rPr lang="en-US" altLang="zh-CN" sz="2400">
                <a:solidFill>
                  <a:srgbClr val="0000FF"/>
                </a:solidFill>
                <a:cs typeface="Tahoma" panose="020B0604030504040204" pitchFamily="34" charset="0"/>
              </a:rPr>
              <a:t>else 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n</a:t>
            </a:r>
            <a:r>
              <a:rPr lang="zh-CN" altLang="en-US" sz="2400">
                <a:solidFill>
                  <a:srgbClr val="000000"/>
                </a:solidFill>
                <a:latin typeface="宋体" panose="02010600030101010101" pitchFamily="2" charset="-122"/>
              </a:rPr>
              <a:t>）语句</a:t>
            </a:r>
            <a:r>
              <a:rPr lang="en-US" altLang="zh-CN" sz="2400">
                <a:solidFill>
                  <a:srgbClr val="000000"/>
                </a:solidFill>
                <a:latin typeface="宋体" panose="02010600030101010101" pitchFamily="2" charset="-122"/>
              </a:rPr>
              <a:t>n</a:t>
            </a:r>
            <a:r>
              <a:rPr lang="zh-CN" altLang="en-US" sz="2400">
                <a:solidFill>
                  <a:srgbClr val="000000"/>
                </a:solidFill>
                <a:latin typeface="宋体" panose="02010600030101010101" pitchFamily="2" charset="-122"/>
              </a:rPr>
              <a:t>；</a:t>
            </a:r>
          </a:p>
        </p:txBody>
      </p:sp>
      <p:sp>
        <p:nvSpPr>
          <p:cNvPr id="15" name="Text Box 7"/>
          <p:cNvSpPr txBox="1">
            <a:spLocks noChangeArrowheads="1"/>
          </p:cNvSpPr>
          <p:nvPr/>
        </p:nvSpPr>
        <p:spPr bwMode="auto">
          <a:xfrm>
            <a:off x="838200" y="1452563"/>
            <a:ext cx="1185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a:solidFill>
                  <a:srgbClr val="CC0000"/>
                </a:solidFill>
                <a:latin typeface="华文新魏" panose="02010800040101010101" pitchFamily="2" charset="-122"/>
                <a:ea typeface="华文新魏" panose="02010800040101010101" pitchFamily="2" charset="-122"/>
              </a:rPr>
              <a:t>方式</a:t>
            </a:r>
            <a:r>
              <a:rPr lang="en-US" altLang="zh-CN" sz="2800">
                <a:solidFill>
                  <a:srgbClr val="CC0000"/>
                </a:solidFill>
                <a:latin typeface="华文新魏" panose="02010800040101010101" pitchFamily="2" charset="-122"/>
                <a:ea typeface="华文新魏" panose="02010800040101010101" pitchFamily="2" charset="-122"/>
              </a:rPr>
              <a:t>1</a:t>
            </a:r>
            <a:r>
              <a:rPr lang="zh-CN" altLang="en-US" sz="2800">
                <a:solidFill>
                  <a:srgbClr val="000000"/>
                </a:solidFill>
                <a:latin typeface="华文新魏" panose="02010800040101010101" pitchFamily="2" charset="-122"/>
                <a:ea typeface="华文新魏" panose="02010800040101010101" pitchFamily="2" charset="-122"/>
              </a:rPr>
              <a:t>：</a:t>
            </a:r>
          </a:p>
        </p:txBody>
      </p:sp>
      <p:sp>
        <p:nvSpPr>
          <p:cNvPr id="16" name="Text Box 8"/>
          <p:cNvSpPr txBox="1">
            <a:spLocks noChangeArrowheads="1"/>
          </p:cNvSpPr>
          <p:nvPr/>
        </p:nvSpPr>
        <p:spPr bwMode="auto">
          <a:xfrm>
            <a:off x="838200" y="2536825"/>
            <a:ext cx="118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a:solidFill>
                  <a:srgbClr val="CC0000"/>
                </a:solidFill>
                <a:latin typeface="华文新魏" panose="02010800040101010101" pitchFamily="2" charset="-122"/>
                <a:ea typeface="华文新魏" panose="02010800040101010101" pitchFamily="2" charset="-122"/>
              </a:rPr>
              <a:t>方式</a:t>
            </a:r>
            <a:r>
              <a:rPr lang="en-US" altLang="zh-CN" sz="2800">
                <a:solidFill>
                  <a:srgbClr val="CC0000"/>
                </a:solidFill>
                <a:latin typeface="华文新魏" panose="02010800040101010101" pitchFamily="2" charset="-122"/>
                <a:ea typeface="华文新魏" panose="02010800040101010101" pitchFamily="2" charset="-122"/>
              </a:rPr>
              <a:t>2</a:t>
            </a:r>
            <a:r>
              <a:rPr lang="zh-CN" altLang="en-US" sz="2800">
                <a:solidFill>
                  <a:srgbClr val="000000"/>
                </a:solidFill>
                <a:latin typeface="华文新魏" panose="02010800040101010101" pitchFamily="2" charset="-122"/>
                <a:ea typeface="华文新魏" panose="02010800040101010101" pitchFamily="2" charset="-122"/>
              </a:rPr>
              <a:t>：</a:t>
            </a:r>
          </a:p>
        </p:txBody>
      </p:sp>
      <p:sp>
        <p:nvSpPr>
          <p:cNvPr id="17" name="Text Box 9"/>
          <p:cNvSpPr txBox="1">
            <a:spLocks noChangeArrowheads="1"/>
          </p:cNvSpPr>
          <p:nvPr/>
        </p:nvSpPr>
        <p:spPr bwMode="auto">
          <a:xfrm>
            <a:off x="4876800" y="1851025"/>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a:solidFill>
                  <a:srgbClr val="CC0000"/>
                </a:solidFill>
                <a:latin typeface="华文新魏" panose="02010800040101010101" pitchFamily="2" charset="-122"/>
                <a:ea typeface="华文新魏" panose="02010800040101010101" pitchFamily="2" charset="-122"/>
              </a:rPr>
              <a:t>方式</a:t>
            </a:r>
            <a:r>
              <a:rPr lang="en-US" altLang="zh-CN" sz="2800">
                <a:solidFill>
                  <a:srgbClr val="CC0000"/>
                </a:solidFill>
                <a:latin typeface="华文新魏" panose="02010800040101010101" pitchFamily="2" charset="-122"/>
                <a:ea typeface="华文新魏" panose="02010800040101010101" pitchFamily="2" charset="-122"/>
              </a:rPr>
              <a:t>3</a:t>
            </a:r>
            <a:r>
              <a:rPr lang="zh-CN" altLang="en-US" sz="2800">
                <a:solidFill>
                  <a:srgbClr val="000000"/>
                </a:solidFill>
                <a:latin typeface="华文新魏" panose="02010800040101010101" pitchFamily="2" charset="-122"/>
                <a:ea typeface="华文新魏" panose="02010800040101010101" pitchFamily="2" charset="-122"/>
              </a:rPr>
              <a:t>：</a:t>
            </a:r>
          </a:p>
        </p:txBody>
      </p:sp>
      <p:sp>
        <p:nvSpPr>
          <p:cNvPr id="18" name="AutoShape 10"/>
          <p:cNvSpPr>
            <a:spLocks noChangeArrowheads="1"/>
          </p:cNvSpPr>
          <p:nvPr/>
        </p:nvSpPr>
        <p:spPr bwMode="auto">
          <a:xfrm>
            <a:off x="5918200" y="915988"/>
            <a:ext cx="3060700" cy="987425"/>
          </a:xfrm>
          <a:prstGeom prst="wedgeRoundRectCallout">
            <a:avLst>
              <a:gd name="adj1" fmla="val -64116"/>
              <a:gd name="adj2" fmla="val 50324"/>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400">
                <a:solidFill>
                  <a:srgbClr val="000000"/>
                </a:solidFill>
                <a:latin typeface="宋体" panose="02010600030101010101" pitchFamily="2" charset="-122"/>
                <a:ea typeface="华文楷体" panose="02010600040101010101" pitchFamily="2" charset="-122"/>
              </a:rPr>
              <a:t>适于对</a:t>
            </a:r>
            <a:r>
              <a:rPr lang="zh-CN" altLang="en-US" sz="2400">
                <a:solidFill>
                  <a:srgbClr val="FF3399"/>
                </a:solidFill>
                <a:latin typeface="宋体" panose="02010600030101010101" pitchFamily="2" charset="-122"/>
                <a:ea typeface="华文楷体" panose="02010600040101010101" pitchFamily="2" charset="-122"/>
              </a:rPr>
              <a:t>不同的条件</a:t>
            </a:r>
            <a:r>
              <a:rPr lang="zh-CN" altLang="en-US" sz="2400">
                <a:solidFill>
                  <a:srgbClr val="000000"/>
                </a:solidFill>
                <a:latin typeface="宋体" panose="02010600030101010101" pitchFamily="2" charset="-122"/>
                <a:ea typeface="华文楷体" panose="02010600040101010101" pitchFamily="2" charset="-122"/>
              </a:rPr>
              <a:t>，执行不同的语句</a:t>
            </a:r>
            <a:endParaRPr kumimoji="1" lang="zh-CN" altLang="en-US" sz="2400">
              <a:solidFill>
                <a:srgbClr val="000000"/>
              </a:solidFill>
              <a:ea typeface="华文楷体" panose="02010600040101010101" pitchFamily="2" charset="-122"/>
            </a:endParaRPr>
          </a:p>
        </p:txBody>
      </p:sp>
    </p:spTree>
    <p:extLst>
      <p:ext uri="{BB962C8B-B14F-4D97-AF65-F5344CB8AC3E}">
        <p14:creationId xmlns:p14="http://schemas.microsoft.com/office/powerpoint/2010/main" val="7522701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 calcmode="lin" valueType="num">
                                      <p:cBhvr additive="base">
                                        <p:cTn id="4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 calcmode="lin" valueType="num">
                                      <p:cBhvr additive="base">
                                        <p:cTn id="46"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
                                            <p:txEl>
                                              <p:pRg st="2" end="2"/>
                                            </p:txEl>
                                          </p:spTgt>
                                        </p:tgtEl>
                                        <p:attrNameLst>
                                          <p:attrName>style.visibility</p:attrName>
                                        </p:attrNameLst>
                                      </p:cBhvr>
                                      <p:to>
                                        <p:strVal val="visible"/>
                                      </p:to>
                                    </p:set>
                                    <p:anim calcmode="lin" valueType="num">
                                      <p:cBhvr additive="base">
                                        <p:cTn id="50"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2" grpId="0" animBg="1" autoUpdateAnimBg="0"/>
      <p:bldP spid="13" grpId="0" animBg="1" autoUpdateAnimBg="0"/>
      <p:bldP spid="14" grpId="0" animBg="1" autoUpdateAnimBg="0"/>
      <p:bldP spid="15" grpId="0" autoUpdateAnimBg="0"/>
      <p:bldP spid="16" grpId="0" autoUpdateAnimBg="0"/>
      <p:bldP spid="17" grpId="0" autoUpdateAnimBg="0"/>
      <p:bldP spid="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grpSp>
        <p:nvGrpSpPr>
          <p:cNvPr id="14" name="组合 13"/>
          <p:cNvGrpSpPr>
            <a:grpSpLocks/>
          </p:cNvGrpSpPr>
          <p:nvPr/>
        </p:nvGrpSpPr>
        <p:grpSpPr bwMode="auto">
          <a:xfrm>
            <a:off x="5651500" y="3492500"/>
            <a:ext cx="3225800" cy="3351213"/>
            <a:chOff x="5651500" y="3492500"/>
            <a:chExt cx="3225800" cy="3351213"/>
          </a:xfrm>
        </p:grpSpPr>
        <p:sp>
          <p:nvSpPr>
            <p:cNvPr id="15" name="AutoShape 10"/>
            <p:cNvSpPr>
              <a:spLocks noChangeArrowheads="1"/>
            </p:cNvSpPr>
            <p:nvPr/>
          </p:nvSpPr>
          <p:spPr bwMode="auto">
            <a:xfrm rot="16200000" flipH="1">
              <a:off x="5973763" y="4178300"/>
              <a:ext cx="2209800" cy="838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710 w 21600"/>
                <a:gd name="T13" fmla="*/ 4710 h 21600"/>
                <a:gd name="T14" fmla="*/ 16890 w 21600"/>
                <a:gd name="T15" fmla="*/ 16890 h 21600"/>
              </a:gdLst>
              <a:ahLst/>
              <a:cxnLst>
                <a:cxn ang="T8">
                  <a:pos x="T0" y="T1"/>
                </a:cxn>
                <a:cxn ang="T9">
                  <a:pos x="T2" y="T3"/>
                </a:cxn>
                <a:cxn ang="T10">
                  <a:pos x="T4" y="T5"/>
                </a:cxn>
                <a:cxn ang="T11">
                  <a:pos x="T6" y="T7"/>
                </a:cxn>
              </a:cxnLst>
              <a:rect l="T12" t="T13" r="T14" b="T15"/>
              <a:pathLst>
                <a:path w="21600" h="21600">
                  <a:moveTo>
                    <a:pt x="0" y="0"/>
                  </a:moveTo>
                  <a:lnTo>
                    <a:pt x="5819" y="21600"/>
                  </a:lnTo>
                  <a:lnTo>
                    <a:pt x="15781" y="21600"/>
                  </a:lnTo>
                  <a:lnTo>
                    <a:pt x="21600" y="0"/>
                  </a:lnTo>
                  <a:close/>
                </a:path>
              </a:pathLst>
            </a:custGeom>
            <a:solidFill>
              <a:srgbClr val="00E4A8"/>
            </a:solidFill>
            <a:ln w="9525">
              <a:solidFill>
                <a:srgbClr val="0000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16" name="Line 11"/>
            <p:cNvSpPr>
              <a:spLocks noChangeShapeType="1"/>
            </p:cNvSpPr>
            <p:nvPr/>
          </p:nvSpPr>
          <p:spPr bwMode="auto">
            <a:xfrm>
              <a:off x="6049963" y="3949700"/>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7" name="Line 12"/>
            <p:cNvSpPr>
              <a:spLocks noChangeShapeType="1"/>
            </p:cNvSpPr>
            <p:nvPr/>
          </p:nvSpPr>
          <p:spPr bwMode="auto">
            <a:xfrm>
              <a:off x="6126163" y="5092700"/>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8" name="Line 13"/>
            <p:cNvSpPr>
              <a:spLocks noChangeShapeType="1"/>
            </p:cNvSpPr>
            <p:nvPr/>
          </p:nvSpPr>
          <p:spPr bwMode="auto">
            <a:xfrm>
              <a:off x="7116763" y="5321300"/>
              <a:ext cx="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9" name="Line 14"/>
            <p:cNvSpPr>
              <a:spLocks noChangeShapeType="1"/>
            </p:cNvSpPr>
            <p:nvPr/>
          </p:nvSpPr>
          <p:spPr bwMode="auto">
            <a:xfrm>
              <a:off x="7497763" y="4559300"/>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0" name="Text Box 15"/>
            <p:cNvSpPr txBox="1">
              <a:spLocks noChangeArrowheads="1"/>
            </p:cNvSpPr>
            <p:nvPr/>
          </p:nvSpPr>
          <p:spPr bwMode="auto">
            <a:xfrm rot="-5400000">
              <a:off x="5571331" y="3713957"/>
              <a:ext cx="61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21" name="Text Box 16"/>
            <p:cNvSpPr txBox="1">
              <a:spLocks noChangeArrowheads="1"/>
            </p:cNvSpPr>
            <p:nvPr/>
          </p:nvSpPr>
          <p:spPr bwMode="auto">
            <a:xfrm rot="-5400000">
              <a:off x="5682456" y="4828382"/>
              <a:ext cx="6175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22" name="Text Box 17"/>
            <p:cNvSpPr txBox="1">
              <a:spLocks noChangeArrowheads="1"/>
            </p:cNvSpPr>
            <p:nvPr/>
          </p:nvSpPr>
          <p:spPr bwMode="auto">
            <a:xfrm rot="-5400000">
              <a:off x="6834981" y="6268244"/>
              <a:ext cx="617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sl</a:t>
              </a:r>
            </a:p>
          </p:txBody>
        </p:sp>
        <p:sp>
          <p:nvSpPr>
            <p:cNvPr id="23" name="Text Box 18"/>
            <p:cNvSpPr txBox="1">
              <a:spLocks noChangeArrowheads="1"/>
            </p:cNvSpPr>
            <p:nvPr/>
          </p:nvSpPr>
          <p:spPr bwMode="auto">
            <a:xfrm rot="-5400000">
              <a:off x="8075613" y="4022725"/>
              <a:ext cx="611188"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out</a:t>
              </a:r>
            </a:p>
          </p:txBody>
        </p:sp>
      </p:grpSp>
      <p:sp>
        <p:nvSpPr>
          <p:cNvPr id="24" name="Rectangle 3"/>
          <p:cNvSpPr txBox="1">
            <a:spLocks noChangeArrowheads="1"/>
          </p:cNvSpPr>
          <p:nvPr/>
        </p:nvSpPr>
        <p:spPr bwMode="auto">
          <a:xfrm>
            <a:off x="414338" y="696913"/>
            <a:ext cx="8229600" cy="52339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3333FF"/>
              </a:buClr>
              <a:buFont typeface="Wingdings" pitchFamily="2" charset="2"/>
              <a:buChar char="§"/>
              <a:defRPr/>
            </a:pPr>
            <a:r>
              <a:rPr kumimoji="1" lang="en-US" altLang="zh-CN" sz="2800" b="1" kern="0" dirty="0" err="1">
                <a:solidFill>
                  <a:srgbClr val="C00000"/>
                </a:solidFill>
                <a:latin typeface="黑体" pitchFamily="2" charset="-122"/>
                <a:ea typeface="黑体" pitchFamily="2" charset="-122"/>
              </a:rPr>
              <a:t>MUX</a:t>
            </a:r>
            <a:r>
              <a:rPr kumimoji="1" lang="zh-CN" altLang="en-US" sz="2800" b="1" kern="0" dirty="0">
                <a:solidFill>
                  <a:srgbClr val="C00000"/>
                </a:solidFill>
                <a:latin typeface="黑体" pitchFamily="2" charset="-122"/>
                <a:ea typeface="黑体" pitchFamily="2" charset="-122"/>
              </a:rPr>
              <a:t>（多路选择器）的行为可以描述为</a:t>
            </a:r>
            <a:r>
              <a:rPr kumimoji="1" lang="zh-CN" altLang="en-US" sz="2800" b="1" kern="0" dirty="0">
                <a:solidFill>
                  <a:srgbClr val="000000"/>
                </a:solidFill>
                <a:latin typeface="黑体" pitchFamily="2" charset="-122"/>
                <a:ea typeface="黑体" pitchFamily="2" charset="-122"/>
              </a:rPr>
              <a:t>：只要信号</a:t>
            </a:r>
            <a:r>
              <a:rPr kumimoji="1" lang="en-US" altLang="zh-CN" sz="2800" b="1" kern="0" dirty="0">
                <a:solidFill>
                  <a:srgbClr val="000000"/>
                </a:solidFill>
                <a:latin typeface="黑体" pitchFamily="2" charset="-122"/>
                <a:ea typeface="黑体" pitchFamily="2" charset="-122"/>
              </a:rPr>
              <a:t>a</a:t>
            </a:r>
            <a:r>
              <a:rPr kumimoji="1" lang="zh-CN" altLang="en-US" sz="2800" b="1" kern="0" dirty="0">
                <a:solidFill>
                  <a:srgbClr val="000000"/>
                </a:solidFill>
                <a:latin typeface="黑体" pitchFamily="2" charset="-122"/>
                <a:ea typeface="黑体" pitchFamily="2" charset="-122"/>
              </a:rPr>
              <a:t>或</a:t>
            </a:r>
            <a:r>
              <a:rPr kumimoji="1" lang="en-US" altLang="zh-CN" sz="2800" b="1" kern="0" dirty="0">
                <a:solidFill>
                  <a:srgbClr val="000000"/>
                </a:solidFill>
                <a:latin typeface="黑体" pitchFamily="2" charset="-122"/>
                <a:ea typeface="黑体" pitchFamily="2" charset="-122"/>
              </a:rPr>
              <a:t>b</a:t>
            </a:r>
            <a:r>
              <a:rPr kumimoji="1" lang="zh-CN" altLang="en-US" sz="2800" b="1" kern="0" dirty="0">
                <a:solidFill>
                  <a:srgbClr val="000000"/>
                </a:solidFill>
                <a:latin typeface="黑体" pitchFamily="2" charset="-122"/>
                <a:ea typeface="黑体" pitchFamily="2" charset="-122"/>
              </a:rPr>
              <a:t>或</a:t>
            </a:r>
            <a:r>
              <a:rPr kumimoji="1" lang="en-US" altLang="zh-CN" sz="2800" b="1" kern="0" dirty="0" err="1">
                <a:solidFill>
                  <a:srgbClr val="000000"/>
                </a:solidFill>
                <a:latin typeface="黑体" pitchFamily="2" charset="-122"/>
                <a:ea typeface="黑体" pitchFamily="2" charset="-122"/>
              </a:rPr>
              <a:t>sl</a:t>
            </a:r>
            <a:r>
              <a:rPr kumimoji="1" lang="zh-CN" altLang="en-US" sz="2800" b="1" kern="0" dirty="0">
                <a:solidFill>
                  <a:srgbClr val="000000"/>
                </a:solidFill>
                <a:latin typeface="黑体" pitchFamily="2" charset="-122"/>
                <a:ea typeface="黑体" pitchFamily="2" charset="-122"/>
              </a:rPr>
              <a:t>发生变化，如果</a:t>
            </a:r>
            <a:r>
              <a:rPr kumimoji="1" lang="en-US" altLang="zh-CN" sz="2800" b="1" kern="0" dirty="0" err="1">
                <a:solidFill>
                  <a:srgbClr val="000000"/>
                </a:solidFill>
                <a:latin typeface="黑体" pitchFamily="2" charset="-122"/>
                <a:ea typeface="黑体" pitchFamily="2" charset="-122"/>
              </a:rPr>
              <a:t>sl</a:t>
            </a:r>
            <a:r>
              <a:rPr kumimoji="1" lang="zh-CN" altLang="en-US" sz="2800" b="1" kern="0" dirty="0">
                <a:solidFill>
                  <a:srgbClr val="000000"/>
                </a:solidFill>
                <a:latin typeface="黑体" pitchFamily="2" charset="-122"/>
                <a:ea typeface="黑体" pitchFamily="2" charset="-122"/>
              </a:rPr>
              <a:t>为</a:t>
            </a:r>
            <a:r>
              <a:rPr kumimoji="1" lang="en-US" altLang="zh-CN" sz="2800" b="1" kern="0" dirty="0">
                <a:solidFill>
                  <a:srgbClr val="000000"/>
                </a:solidFill>
                <a:latin typeface="黑体" pitchFamily="2" charset="-122"/>
                <a:ea typeface="黑体" pitchFamily="2" charset="-122"/>
              </a:rPr>
              <a:t>0</a:t>
            </a:r>
            <a:r>
              <a:rPr kumimoji="1" lang="zh-CN" altLang="en-US" sz="2800" b="1" kern="0" dirty="0">
                <a:solidFill>
                  <a:srgbClr val="000000"/>
                </a:solidFill>
                <a:latin typeface="黑体" pitchFamily="2" charset="-122"/>
                <a:ea typeface="黑体" pitchFamily="2" charset="-122"/>
              </a:rPr>
              <a:t>则选择</a:t>
            </a:r>
            <a:r>
              <a:rPr kumimoji="1" lang="en-US" altLang="zh-CN" sz="2800" b="1" kern="0" dirty="0">
                <a:solidFill>
                  <a:srgbClr val="000000"/>
                </a:solidFill>
                <a:latin typeface="黑体" pitchFamily="2" charset="-122"/>
                <a:ea typeface="黑体" pitchFamily="2" charset="-122"/>
              </a:rPr>
              <a:t>a</a:t>
            </a:r>
            <a:r>
              <a:rPr kumimoji="1" lang="zh-CN" altLang="en-US" sz="2800" b="1" kern="0" dirty="0">
                <a:solidFill>
                  <a:srgbClr val="000000"/>
                </a:solidFill>
                <a:latin typeface="黑体" pitchFamily="2" charset="-122"/>
                <a:ea typeface="黑体" pitchFamily="2" charset="-122"/>
              </a:rPr>
              <a:t>输出；否则选择</a:t>
            </a:r>
            <a:r>
              <a:rPr kumimoji="1" lang="en-US" altLang="zh-CN" sz="2800" b="1" kern="0" dirty="0">
                <a:solidFill>
                  <a:srgbClr val="000000"/>
                </a:solidFill>
                <a:latin typeface="黑体" pitchFamily="2" charset="-122"/>
                <a:ea typeface="黑体" pitchFamily="2" charset="-122"/>
              </a:rPr>
              <a:t>b</a:t>
            </a:r>
            <a:r>
              <a:rPr kumimoji="1" lang="zh-CN" altLang="en-US" sz="2800" b="1" kern="0" dirty="0">
                <a:solidFill>
                  <a:srgbClr val="000000"/>
                </a:solidFill>
                <a:latin typeface="黑体" pitchFamily="2" charset="-122"/>
                <a:ea typeface="黑体" pitchFamily="2" charset="-122"/>
              </a:rPr>
              <a:t>输出。</a:t>
            </a:r>
          </a:p>
          <a:p>
            <a:pPr marL="342900" indent="-342900" eaLnBrk="1" hangingPunct="1">
              <a:lnSpc>
                <a:spcPct val="130000"/>
              </a:lnSpc>
              <a:spcBef>
                <a:spcPct val="20000"/>
              </a:spcBef>
              <a:buClr>
                <a:srgbClr val="3333FF"/>
              </a:buClr>
              <a:buFont typeface="Wingdings" pitchFamily="2" charset="2"/>
              <a:buChar char="§"/>
              <a:defRPr/>
            </a:pPr>
            <a:r>
              <a:rPr kumimoji="1" lang="zh-CN" altLang="en-US" sz="2800" b="1" kern="0" dirty="0">
                <a:solidFill>
                  <a:srgbClr val="000000"/>
                </a:solidFill>
                <a:latin typeface="黑体" pitchFamily="2" charset="-122"/>
                <a:ea typeface="黑体" pitchFamily="2" charset="-122"/>
              </a:rPr>
              <a:t>这个行为的描述并没有说明如果输入 </a:t>
            </a:r>
            <a:r>
              <a:rPr kumimoji="1" lang="en-US" altLang="zh-CN" sz="2800" b="1" kern="0" dirty="0">
                <a:solidFill>
                  <a:srgbClr val="000000"/>
                </a:solidFill>
                <a:latin typeface="黑体" pitchFamily="2" charset="-122"/>
                <a:ea typeface="黑体" pitchFamily="2" charset="-122"/>
              </a:rPr>
              <a:t>a </a:t>
            </a:r>
            <a:r>
              <a:rPr kumimoji="1" lang="zh-CN" altLang="en-US" sz="2800" b="1" kern="0" dirty="0">
                <a:solidFill>
                  <a:srgbClr val="000000"/>
                </a:solidFill>
                <a:latin typeface="黑体" pitchFamily="2" charset="-122"/>
                <a:ea typeface="黑体" pitchFamily="2" charset="-122"/>
              </a:rPr>
              <a:t>或 </a:t>
            </a:r>
            <a:r>
              <a:rPr kumimoji="1" lang="en-US" altLang="zh-CN" sz="2800" b="1" kern="0" dirty="0">
                <a:solidFill>
                  <a:srgbClr val="000000"/>
                </a:solidFill>
                <a:latin typeface="黑体" pitchFamily="2" charset="-122"/>
                <a:ea typeface="黑体" pitchFamily="2" charset="-122"/>
              </a:rPr>
              <a:t>b</a:t>
            </a:r>
            <a:r>
              <a:rPr kumimoji="1" lang="zh-CN" altLang="en-US" sz="2800" b="1" kern="0" dirty="0">
                <a:solidFill>
                  <a:srgbClr val="000000"/>
                </a:solidFill>
                <a:latin typeface="黑体" pitchFamily="2" charset="-122"/>
                <a:ea typeface="黑体" pitchFamily="2" charset="-122"/>
              </a:rPr>
              <a:t>是三态的</a:t>
            </a:r>
            <a:r>
              <a:rPr kumimoji="1" lang="zh-CN" altLang="en-US" sz="2800" b="1" kern="0" dirty="0">
                <a:solidFill>
                  <a:srgbClr val="C00000"/>
                </a:solidFill>
                <a:latin typeface="黑体" pitchFamily="2" charset="-122"/>
                <a:ea typeface="黑体" pitchFamily="2" charset="-122"/>
              </a:rPr>
              <a:t>（高阻时）输出</a:t>
            </a:r>
            <a:r>
              <a:rPr kumimoji="1" lang="zh-CN" altLang="en-US" sz="2800" b="1" kern="0" dirty="0">
                <a:solidFill>
                  <a:srgbClr val="000000"/>
                </a:solidFill>
                <a:latin typeface="黑体" pitchFamily="2" charset="-122"/>
                <a:ea typeface="黑体" pitchFamily="2" charset="-122"/>
              </a:rPr>
              <a:t>应该是什么，但有具体结构的真实电路是有一定的输出的。</a:t>
            </a:r>
          </a:p>
          <a:p>
            <a:pPr marL="342900" indent="-342900" eaLnBrk="1" hangingPunct="1">
              <a:lnSpc>
                <a:spcPct val="130000"/>
              </a:lnSpc>
              <a:spcBef>
                <a:spcPct val="20000"/>
              </a:spcBef>
              <a:buClr>
                <a:srgbClr val="3333FF"/>
              </a:buClr>
              <a:buFont typeface="Wingdings" pitchFamily="2" charset="2"/>
              <a:buChar char="§"/>
              <a:defRPr/>
            </a:pPr>
            <a:r>
              <a:rPr kumimoji="1" lang="zh-CN" altLang="en-US" sz="2800" b="1" kern="0" dirty="0">
                <a:solidFill>
                  <a:srgbClr val="000000"/>
                </a:solidFill>
                <a:latin typeface="黑体" pitchFamily="2" charset="-122"/>
                <a:ea typeface="黑体" pitchFamily="2" charset="-122"/>
              </a:rPr>
              <a:t>没有考虑</a:t>
            </a:r>
            <a:r>
              <a:rPr kumimoji="1" lang="zh-CN" altLang="en-US" sz="2800" b="1" kern="0" dirty="0">
                <a:solidFill>
                  <a:srgbClr val="C00000"/>
                </a:solidFill>
                <a:latin typeface="黑体" pitchFamily="2" charset="-122"/>
                <a:ea typeface="黑体" pitchFamily="2" charset="-122"/>
              </a:rPr>
              <a:t>延时问题</a:t>
            </a:r>
          </a:p>
          <a:p>
            <a:pPr marL="342900" indent="-342900" eaLnBrk="1" hangingPunct="1">
              <a:spcBef>
                <a:spcPct val="20000"/>
              </a:spcBef>
              <a:buClr>
                <a:srgbClr val="3333FF"/>
              </a:buClr>
              <a:buFont typeface="Wingdings" pitchFamily="2" charset="2"/>
              <a:buChar char="§"/>
              <a:defRPr/>
            </a:pPr>
            <a:endParaRPr kumimoji="1" lang="en-US" altLang="zh-CN" sz="2800" b="1" kern="0"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40856951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 calcmode="lin" valueType="num">
                                      <p:cBhvr>
                                        <p:cTn id="12" dur="1000" fill="hold"/>
                                        <p:tgtEl>
                                          <p:spTgt spid="24">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4">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8" presetClass="entr" presetSubtype="0" accel="100000"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p:cTn id="19" dur="500" fill="hold"/>
                                        <p:tgtEl>
                                          <p:spTgt spid="24">
                                            <p:txEl>
                                              <p:pRg st="2" end="2"/>
                                            </p:txEl>
                                          </p:spTgt>
                                        </p:tgtEl>
                                        <p:attrNameLst>
                                          <p:attrName>ppt_w</p:attrName>
                                        </p:attrNameLst>
                                      </p:cBhvr>
                                      <p:tavLst>
                                        <p:tav tm="0">
                                          <p:val>
                                            <p:strVal val="#ppt_w*2.5"/>
                                          </p:val>
                                        </p:tav>
                                        <p:tav tm="100000">
                                          <p:val>
                                            <p:strVal val="#ppt_w"/>
                                          </p:val>
                                        </p:tav>
                                      </p:tavLst>
                                    </p:anim>
                                    <p:anim calcmode="lin" valueType="num">
                                      <p:cBhvr>
                                        <p:cTn id="20" dur="500" fill="hold"/>
                                        <p:tgtEl>
                                          <p:spTgt spid="24">
                                            <p:txEl>
                                              <p:pRg st="2" end="2"/>
                                            </p:txEl>
                                          </p:spTgt>
                                        </p:tgtEl>
                                        <p:attrNameLst>
                                          <p:attrName>ppt_h</p:attrName>
                                        </p:attrNameLst>
                                      </p:cBhvr>
                                      <p:tavLst>
                                        <p:tav tm="0">
                                          <p:val>
                                            <p:strVal val="#ppt_h*0.01"/>
                                          </p:val>
                                        </p:tav>
                                        <p:tav tm="100000">
                                          <p:val>
                                            <p:strVal val="#ppt_h"/>
                                          </p:val>
                                        </p:tav>
                                      </p:tavLst>
                                    </p:anim>
                                    <p:anim calcmode="lin" valueType="num">
                                      <p:cBhvr>
                                        <p:cTn id="2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24">
                                            <p:txEl>
                                              <p:pRg st="2" end="2"/>
                                            </p:txEl>
                                          </p:spTgt>
                                        </p:tgtEl>
                                        <p:attrNameLst>
                                          <p:attrName>ppt_y</p:attrName>
                                        </p:attrNameLst>
                                      </p:cBhvr>
                                      <p:tavLst>
                                        <p:tav tm="0">
                                          <p:val>
                                            <p:strVal val="#ppt_h+1"/>
                                          </p:val>
                                        </p:tav>
                                        <p:tav tm="100000">
                                          <p:val>
                                            <p:strVal val="#ppt_y"/>
                                          </p:val>
                                        </p:tav>
                                      </p:tavLst>
                                    </p:anim>
                                    <p:animEffect transition="in" filter="fade">
                                      <p:cBhvr>
                                        <p:cTn id="23"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8" name="Rectangle 3"/>
          <p:cNvSpPr txBox="1">
            <a:spLocks noChangeArrowheads="1"/>
          </p:cNvSpPr>
          <p:nvPr/>
        </p:nvSpPr>
        <p:spPr bwMode="auto">
          <a:xfrm>
            <a:off x="482600" y="1014413"/>
            <a:ext cx="71088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563563" lvl="1" indent="-282575" algn="just" eaLnBrk="1" hangingPunct="1">
              <a:lnSpc>
                <a:spcPct val="110000"/>
              </a:lnSpc>
              <a:buClr>
                <a:schemeClr val="folHlink"/>
              </a:buClr>
              <a:buSzTx/>
              <a:buFont typeface="Wingdings" panose="05000000000000000000" pitchFamily="2" charset="2"/>
              <a:buChar char="§"/>
            </a:pPr>
            <a:r>
              <a:rPr kumimoji="0" lang="en-US" altLang="zh-CN" sz="2600" kern="0">
                <a:latin typeface="华文新魏" panose="02010800040101010101" pitchFamily="2" charset="-122"/>
                <a:ea typeface="华文新魏" panose="02010800040101010101" pitchFamily="2" charset="-122"/>
              </a:rPr>
              <a:t>if</a:t>
            </a:r>
            <a:r>
              <a:rPr kumimoji="0" lang="zh-CN" altLang="en-US" sz="2600" kern="0">
                <a:latin typeface="华文新魏" panose="02010800040101010101" pitchFamily="2" charset="-122"/>
                <a:ea typeface="华文新魏" panose="02010800040101010101" pitchFamily="2" charset="-122"/>
              </a:rPr>
              <a:t>语句可以</a:t>
            </a:r>
            <a:r>
              <a:rPr kumimoji="0" lang="zh-CN" altLang="en-US" sz="2600" kern="0">
                <a:solidFill>
                  <a:srgbClr val="FF0066"/>
                </a:solidFill>
                <a:latin typeface="华文新魏" panose="02010800040101010101" pitchFamily="2" charset="-122"/>
                <a:ea typeface="华文新魏" panose="02010800040101010101" pitchFamily="2" charset="-122"/>
              </a:rPr>
              <a:t>嵌套</a:t>
            </a:r>
            <a:r>
              <a:rPr kumimoji="0" lang="zh-CN" altLang="en-US" sz="2600" kern="0">
                <a:latin typeface="华文新魏" panose="02010800040101010101" pitchFamily="2" charset="-122"/>
                <a:ea typeface="华文新魏" panose="02010800040101010101" pitchFamily="2" charset="-122"/>
              </a:rPr>
              <a:t>；</a:t>
            </a:r>
          </a:p>
          <a:p>
            <a:pPr marL="563563" lvl="1" indent="-282575" algn="just" eaLnBrk="1" hangingPunct="1">
              <a:lnSpc>
                <a:spcPct val="110000"/>
              </a:lnSpc>
              <a:buClr>
                <a:schemeClr val="folHlink"/>
              </a:buClr>
              <a:buSzTx/>
              <a:buFont typeface="Wingdings" panose="05000000000000000000" pitchFamily="2" charset="2"/>
              <a:buChar char="§"/>
            </a:pPr>
            <a:r>
              <a:rPr kumimoji="0" lang="zh-CN" altLang="en-US" sz="2600" kern="0">
                <a:latin typeface="华文新魏" panose="02010800040101010101" pitchFamily="2" charset="-122"/>
                <a:ea typeface="华文新魏" panose="02010800040101010101" pitchFamily="2" charset="-122"/>
              </a:rPr>
              <a:t>若</a:t>
            </a:r>
            <a:r>
              <a:rPr kumimoji="0" lang="en-US" altLang="zh-CN" sz="2600" kern="0">
                <a:latin typeface="华文新魏" panose="02010800040101010101" pitchFamily="2" charset="-122"/>
                <a:ea typeface="华文新魏" panose="02010800040101010101" pitchFamily="2" charset="-122"/>
              </a:rPr>
              <a:t>if</a:t>
            </a:r>
            <a:r>
              <a:rPr kumimoji="0" lang="zh-CN" altLang="en-US" sz="2600" kern="0">
                <a:latin typeface="华文新魏" panose="02010800040101010101" pitchFamily="2" charset="-122"/>
                <a:ea typeface="华文新魏" panose="02010800040101010101" pitchFamily="2" charset="-122"/>
              </a:rPr>
              <a:t>与</a:t>
            </a:r>
            <a:r>
              <a:rPr kumimoji="0" lang="en-US" altLang="zh-CN" sz="2600" kern="0">
                <a:latin typeface="华文新魏" panose="02010800040101010101" pitchFamily="2" charset="-122"/>
                <a:ea typeface="华文新魏" panose="02010800040101010101" pitchFamily="2" charset="-122"/>
              </a:rPr>
              <a:t>else</a:t>
            </a:r>
            <a:r>
              <a:rPr kumimoji="0" lang="zh-CN" altLang="en-US" sz="2600" kern="0">
                <a:latin typeface="华文新魏" panose="02010800040101010101" pitchFamily="2" charset="-122"/>
                <a:ea typeface="华文新魏" panose="02010800040101010101" pitchFamily="2" charset="-122"/>
              </a:rPr>
              <a:t>的数目不一样，注意用</a:t>
            </a:r>
            <a:r>
              <a:rPr kumimoji="0" lang="zh-CN" altLang="zh-CN" sz="2600" kern="0">
                <a:latin typeface="Times New Roman" panose="02020603050405020304" pitchFamily="18" charset="0"/>
                <a:ea typeface="华文新魏" panose="02010800040101010101" pitchFamily="2" charset="-122"/>
              </a:rPr>
              <a:t>“</a:t>
            </a:r>
            <a:r>
              <a:rPr kumimoji="0" lang="en-US" altLang="zh-CN" sz="2600" kern="0">
                <a:solidFill>
                  <a:srgbClr val="FF0066"/>
                </a:solidFill>
                <a:ea typeface="华文新魏" panose="02010800040101010101" pitchFamily="2" charset="-122"/>
              </a:rPr>
              <a:t>begin_end</a:t>
            </a:r>
            <a:r>
              <a:rPr kumimoji="0" lang="en-US" altLang="zh-CN" sz="2600" kern="0">
                <a:latin typeface="Times New Roman" panose="02020603050405020304" pitchFamily="18" charset="0"/>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语句来确定</a:t>
            </a:r>
            <a:r>
              <a:rPr kumimoji="0" lang="en-US" altLang="zh-CN" sz="2600" kern="0">
                <a:latin typeface="华文新魏" panose="02010800040101010101" pitchFamily="2" charset="-122"/>
                <a:ea typeface="华文新魏" panose="02010800040101010101" pitchFamily="2" charset="-122"/>
              </a:rPr>
              <a:t>if</a:t>
            </a:r>
            <a:r>
              <a:rPr kumimoji="0" lang="zh-CN" altLang="en-US" sz="2600" kern="0">
                <a:latin typeface="华文新魏" panose="02010800040101010101" pitchFamily="2" charset="-122"/>
                <a:ea typeface="华文新魏" panose="02010800040101010101" pitchFamily="2" charset="-122"/>
              </a:rPr>
              <a:t>与</a:t>
            </a:r>
            <a:r>
              <a:rPr kumimoji="0" lang="en-US" altLang="zh-CN" sz="2600" kern="0">
                <a:latin typeface="华文新魏" panose="02010800040101010101" pitchFamily="2" charset="-122"/>
                <a:ea typeface="华文新魏" panose="02010800040101010101" pitchFamily="2" charset="-122"/>
              </a:rPr>
              <a:t>else</a:t>
            </a:r>
            <a:r>
              <a:rPr kumimoji="0" lang="zh-CN" altLang="en-US" sz="2600" kern="0">
                <a:latin typeface="华文新魏" panose="02010800040101010101" pitchFamily="2" charset="-122"/>
                <a:ea typeface="华文新魏" panose="02010800040101010101" pitchFamily="2" charset="-122"/>
              </a:rPr>
              <a:t>的配对关系！</a:t>
            </a:r>
          </a:p>
        </p:txBody>
      </p:sp>
      <p:sp>
        <p:nvSpPr>
          <p:cNvPr id="9" name="Text Box 4"/>
          <p:cNvSpPr txBox="1">
            <a:spLocks noChangeArrowheads="1"/>
          </p:cNvSpPr>
          <p:nvPr/>
        </p:nvSpPr>
        <p:spPr bwMode="auto">
          <a:xfrm>
            <a:off x="603250" y="3997325"/>
            <a:ext cx="3124200" cy="25304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 </a:t>
            </a:r>
          </a:p>
          <a:p>
            <a:pPr algn="just">
              <a:lnSpc>
                <a:spcPct val="110000"/>
              </a:lnSpc>
            </a:pPr>
            <a:r>
              <a:rPr lang="zh-CN" altLang="en-US" sz="2000">
                <a:solidFill>
                  <a:srgbClr val="000000"/>
                </a:solidFill>
                <a:latin typeface="宋体" panose="02010600030101010101" pitchFamily="2" charset="-122"/>
              </a:rPr>
              <a:t>  </a:t>
            </a:r>
            <a:r>
              <a:rPr lang="en-US" altLang="zh-CN" sz="2400">
                <a:solidFill>
                  <a:srgbClr val="FF0000"/>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a:t>
            </a:r>
          </a:p>
          <a:p>
            <a:pPr algn="just">
              <a:lnSpc>
                <a:spcPct val="110000"/>
              </a:lnSpc>
            </a:pPr>
            <a:r>
              <a:rPr lang="zh-CN" altLang="en-US" sz="2000">
                <a:solidFill>
                  <a:srgbClr val="FF0066"/>
                </a:solidFill>
                <a:latin typeface="宋体" panose="02010600030101010101" pitchFamily="2" charset="-122"/>
              </a:rPr>
              <a:t>  </a:t>
            </a:r>
            <a:r>
              <a:rPr lang="en-US" altLang="zh-CN" sz="2400">
                <a:solidFill>
                  <a:srgbClr val="FF0000"/>
                </a:solidFill>
                <a:cs typeface="Tahoma" panose="020B0604030504040204" pitchFamily="34" charset="0"/>
              </a:rPr>
              <a:t>else</a:t>
            </a:r>
            <a:r>
              <a:rPr lang="en-US" altLang="zh-CN" sz="2000">
                <a:solidFill>
                  <a:srgbClr val="FF0066"/>
                </a:solidFill>
                <a:latin typeface="宋体" panose="02010600030101010101" pitchFamily="2" charset="-122"/>
              </a:rPr>
              <a:t>         </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a:t>
            </a:r>
          </a:p>
          <a:p>
            <a:pPr algn="just">
              <a:lnSpc>
                <a:spcPct val="110000"/>
              </a:lnSpc>
            </a:pPr>
            <a:r>
              <a:rPr lang="en-US" altLang="zh-CN" sz="2400">
                <a:solidFill>
                  <a:srgbClr val="0000FF"/>
                </a:solidFill>
                <a:cs typeface="Tahoma" panose="020B0604030504040204" pitchFamily="34" charset="0"/>
              </a:rPr>
              <a:t>else</a:t>
            </a:r>
          </a:p>
          <a:p>
            <a:pPr algn="just">
              <a:lnSpc>
                <a:spcPct val="110000"/>
              </a:lnSpc>
            </a:pPr>
            <a:r>
              <a:rPr lang="en-US" altLang="zh-CN" sz="2000">
                <a:solidFill>
                  <a:srgbClr val="FF0066"/>
                </a:solidFill>
                <a:latin typeface="宋体" panose="02010600030101010101" pitchFamily="2" charset="-122"/>
              </a:rPr>
              <a:t>  </a:t>
            </a:r>
            <a:r>
              <a:rPr lang="en-US" altLang="zh-CN" sz="2400">
                <a:solidFill>
                  <a:srgbClr val="FF0000"/>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3</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3</a:t>
            </a:r>
            <a:r>
              <a:rPr lang="zh-CN" altLang="en-US" sz="2000">
                <a:solidFill>
                  <a:srgbClr val="000000"/>
                </a:solidFill>
                <a:latin typeface="宋体" panose="02010600030101010101" pitchFamily="2" charset="-122"/>
              </a:rPr>
              <a:t>；</a:t>
            </a:r>
          </a:p>
          <a:p>
            <a:pPr algn="just">
              <a:lnSpc>
                <a:spcPct val="110000"/>
              </a:lnSpc>
            </a:pPr>
            <a:r>
              <a:rPr lang="zh-CN" altLang="en-US" sz="2000">
                <a:solidFill>
                  <a:srgbClr val="FF0066"/>
                </a:solidFill>
                <a:latin typeface="宋体" panose="02010600030101010101" pitchFamily="2" charset="-122"/>
              </a:rPr>
              <a:t>  </a:t>
            </a:r>
            <a:r>
              <a:rPr lang="en-US" altLang="zh-CN" sz="2400">
                <a:solidFill>
                  <a:srgbClr val="FF0000"/>
                </a:solidFill>
                <a:cs typeface="Tahoma" panose="020B0604030504040204" pitchFamily="34" charset="0"/>
              </a:rPr>
              <a:t>else</a:t>
            </a:r>
            <a:r>
              <a:rPr lang="en-US" altLang="zh-CN" sz="2000">
                <a:solidFill>
                  <a:srgbClr val="FF0066"/>
                </a:solidFill>
                <a:latin typeface="宋体" panose="02010600030101010101" pitchFamily="2" charset="-122"/>
              </a:rPr>
              <a:t>         </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4</a:t>
            </a:r>
            <a:r>
              <a:rPr lang="zh-CN" altLang="en-US" sz="2000">
                <a:solidFill>
                  <a:srgbClr val="000000"/>
                </a:solidFill>
                <a:latin typeface="宋体" panose="02010600030101010101" pitchFamily="2" charset="-122"/>
              </a:rPr>
              <a:t>；</a:t>
            </a:r>
          </a:p>
        </p:txBody>
      </p:sp>
      <p:sp>
        <p:nvSpPr>
          <p:cNvPr id="10" name="Text Box 5"/>
          <p:cNvSpPr txBox="1">
            <a:spLocks noChangeArrowheads="1"/>
          </p:cNvSpPr>
          <p:nvPr/>
        </p:nvSpPr>
        <p:spPr bwMode="auto">
          <a:xfrm>
            <a:off x="5011738" y="4051300"/>
            <a:ext cx="3429000" cy="23272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 </a:t>
            </a:r>
          </a:p>
          <a:p>
            <a:pPr algn="just">
              <a:lnSpc>
                <a:spcPct val="110000"/>
              </a:lnSpc>
            </a:pPr>
            <a:r>
              <a:rPr lang="zh-CN" altLang="en-US" sz="2000">
                <a:solidFill>
                  <a:srgbClr val="000000"/>
                </a:solidFill>
                <a:latin typeface="宋体" panose="02010600030101010101" pitchFamily="2" charset="-122"/>
              </a:rPr>
              <a:t>  </a:t>
            </a:r>
            <a:r>
              <a:rPr lang="en-US" altLang="zh-CN" sz="2000">
                <a:solidFill>
                  <a:srgbClr val="000000"/>
                </a:solidFill>
                <a:latin typeface="宋体" panose="02010600030101010101" pitchFamily="2" charset="-122"/>
              </a:rPr>
              <a:t>begin</a:t>
            </a:r>
          </a:p>
          <a:p>
            <a:pPr algn="just">
              <a:lnSpc>
                <a:spcPct val="110000"/>
              </a:lnSpc>
            </a:pPr>
            <a:r>
              <a:rPr lang="en-US" altLang="zh-CN" sz="2000">
                <a:solidFill>
                  <a:srgbClr val="000000"/>
                </a:solidFill>
                <a:latin typeface="宋体" panose="02010600030101010101" pitchFamily="2" charset="-122"/>
              </a:rPr>
              <a:t>    </a:t>
            </a:r>
            <a:r>
              <a:rPr lang="en-US" altLang="zh-CN" sz="2400">
                <a:solidFill>
                  <a:srgbClr val="FF0000"/>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a:t>
            </a:r>
          </a:p>
          <a:p>
            <a:pPr algn="just">
              <a:lnSpc>
                <a:spcPct val="110000"/>
              </a:lnSpc>
            </a:pPr>
            <a:r>
              <a:rPr lang="zh-CN" altLang="en-US" sz="2000">
                <a:solidFill>
                  <a:srgbClr val="FF0066"/>
                </a:solidFill>
                <a:latin typeface="宋体" panose="02010600030101010101" pitchFamily="2" charset="-122"/>
              </a:rPr>
              <a:t>  </a:t>
            </a:r>
            <a:r>
              <a:rPr lang="en-US" altLang="zh-CN" sz="2000">
                <a:solidFill>
                  <a:srgbClr val="000000"/>
                </a:solidFill>
                <a:latin typeface="宋体" panose="02010600030101010101" pitchFamily="2" charset="-122"/>
              </a:rPr>
              <a:t>end</a:t>
            </a:r>
          </a:p>
          <a:p>
            <a:pPr algn="just">
              <a:lnSpc>
                <a:spcPct val="110000"/>
              </a:lnSpc>
            </a:pPr>
            <a:r>
              <a:rPr lang="en-US" altLang="zh-CN" sz="2400">
                <a:solidFill>
                  <a:srgbClr val="0000FF"/>
                </a:solidFill>
                <a:cs typeface="Tahoma" panose="020B0604030504040204" pitchFamily="34" charset="0"/>
              </a:rPr>
              <a:t>else</a:t>
            </a:r>
          </a:p>
          <a:p>
            <a:pPr algn="just">
              <a:lnSpc>
                <a:spcPct val="110000"/>
              </a:lnSpc>
            </a:pPr>
            <a:r>
              <a:rPr lang="en-US" altLang="zh-CN" sz="2000">
                <a:solidFill>
                  <a:srgbClr val="000000"/>
                </a:solidFill>
                <a:latin typeface="宋体" panose="02010600030101010101" pitchFamily="2" charset="-122"/>
              </a:rPr>
              <a:t>  </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a:t>
            </a:r>
          </a:p>
        </p:txBody>
      </p:sp>
      <p:sp>
        <p:nvSpPr>
          <p:cNvPr id="11" name="Text Box 6"/>
          <p:cNvSpPr txBox="1">
            <a:spLocks noChangeArrowheads="1"/>
          </p:cNvSpPr>
          <p:nvPr/>
        </p:nvSpPr>
        <p:spPr bwMode="auto">
          <a:xfrm>
            <a:off x="3416300" y="2667000"/>
            <a:ext cx="5453063" cy="769938"/>
          </a:xfrm>
          <a:prstGeom prst="rect">
            <a:avLst/>
          </a:prstGeom>
          <a:solidFill>
            <a:srgbClr val="FFCF01">
              <a:lumMod val="20000"/>
              <a:lumOff val="80000"/>
            </a:srgbClr>
          </a:solidFill>
          <a:ln w="9525">
            <a:solidFill>
              <a:srgbClr val="000000"/>
            </a:solidFill>
            <a:miter lim="800000"/>
            <a:headEnd/>
            <a:tailEnd/>
          </a:ln>
          <a:effectLst>
            <a:prstShdw prst="shdw13" dist="53882" dir="13500000">
              <a:srgbClr val="1C1C1C"/>
            </a:prstShdw>
          </a:effectLst>
        </p:spPr>
        <p:txBody>
          <a:bodyPr anchor="b">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当</a:t>
            </a:r>
            <a:r>
              <a:rPr kumimoji="0" lang="en-US" altLang="zh-CN"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if</a:t>
            </a:r>
            <a:r>
              <a:rPr kumimoji="0" lang="zh-CN" altLang="en-US"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与</a:t>
            </a:r>
            <a:r>
              <a:rPr kumimoji="0" lang="en-US" altLang="zh-CN"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else</a:t>
            </a:r>
            <a:r>
              <a:rPr kumimoji="0" lang="zh-CN" altLang="en-US"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的数目不一样时，最好用</a:t>
            </a:r>
            <a:r>
              <a:rPr kumimoji="0" lang="zh-CN"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FF0066"/>
                </a:solidFill>
                <a:effectLst/>
                <a:uLnTx/>
                <a:uFillTx/>
                <a:latin typeface="Tahoma" panose="020B0604030504040204" pitchFamily="34" charset="0"/>
                <a:ea typeface="Tahoma" pitchFamily="34" charset="0"/>
                <a:cs typeface="Tahoma" pitchFamily="34" charset="0"/>
              </a:rPr>
              <a:t>begin_end</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语句将单独的</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Tahoma" pitchFamily="34" charset="0"/>
                <a:cs typeface="Tahoma" pitchFamily="34" charset="0"/>
              </a:rPr>
              <a:t>if</a:t>
            </a:r>
            <a:r>
              <a:rPr kumimoji="0" lang="zh-CN" altLang="en-US" sz="2200" b="1" i="0" u="none" strike="noStrike" kern="0" cap="none" spc="0" normalizeH="0" baseline="0" noProof="0" dirty="0">
                <a:ln>
                  <a:noFill/>
                </a:ln>
                <a:solidFill>
                  <a:srgbClr val="000000"/>
                </a:solidFill>
                <a:effectLst/>
                <a:uLnTx/>
                <a:uFillTx/>
                <a:latin typeface="宋体" pitchFamily="2" charset="-122"/>
              </a:rPr>
              <a:t>语句括起来：</a:t>
            </a:r>
          </a:p>
        </p:txBody>
      </p:sp>
      <p:sp>
        <p:nvSpPr>
          <p:cNvPr id="12" name="Rectangle 7"/>
          <p:cNvSpPr>
            <a:spLocks noChangeArrowheads="1"/>
          </p:cNvSpPr>
          <p:nvPr/>
        </p:nvSpPr>
        <p:spPr bwMode="auto">
          <a:xfrm>
            <a:off x="266700" y="3432175"/>
            <a:ext cx="71088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563563" indent="-282575"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lnSpc>
                <a:spcPct val="90000"/>
              </a:lnSpc>
              <a:spcBef>
                <a:spcPct val="20000"/>
              </a:spcBef>
              <a:buClr>
                <a:srgbClr val="FF0000"/>
              </a:buClr>
              <a:buSzPct val="80000"/>
              <a:buFont typeface="Wingdings" panose="05000000000000000000" pitchFamily="2" charset="2"/>
              <a:buNone/>
            </a:pPr>
            <a:r>
              <a:rPr lang="en-US" altLang="zh-CN" sz="2400">
                <a:solidFill>
                  <a:srgbClr val="000000"/>
                </a:solidFill>
                <a:latin typeface="华文楷体" panose="02010600040101010101" pitchFamily="2" charset="-122"/>
                <a:ea typeface="华文楷体" panose="02010600040101010101" pitchFamily="2" charset="-122"/>
              </a:rPr>
              <a:t>if</a:t>
            </a:r>
            <a:r>
              <a:rPr lang="zh-CN" altLang="en-US" sz="2400">
                <a:solidFill>
                  <a:srgbClr val="000000"/>
                </a:solidFill>
                <a:latin typeface="华文楷体" panose="02010600040101010101" pitchFamily="2" charset="-122"/>
                <a:ea typeface="华文楷体" panose="02010600040101010101" pitchFamily="2" charset="-122"/>
              </a:rPr>
              <a:t>语句的嵌套：</a:t>
            </a:r>
            <a:endParaRPr lang="zh-CN" altLang="en-US" sz="2400">
              <a:solidFill>
                <a:srgbClr val="000000"/>
              </a:solidFill>
              <a:latin typeface="宋体" panose="02010600030101010101" pitchFamily="2" charset="-122"/>
            </a:endParaRPr>
          </a:p>
        </p:txBody>
      </p:sp>
    </p:spTree>
    <p:extLst>
      <p:ext uri="{BB962C8B-B14F-4D97-AF65-F5344CB8AC3E}">
        <p14:creationId xmlns:p14="http://schemas.microsoft.com/office/powerpoint/2010/main" val="23749366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8" name="Rectangle 4"/>
          <p:cNvSpPr txBox="1">
            <a:spLocks noChangeArrowheads="1"/>
          </p:cNvSpPr>
          <p:nvPr/>
        </p:nvSpPr>
        <p:spPr bwMode="auto">
          <a:xfrm>
            <a:off x="1376363" y="909638"/>
            <a:ext cx="608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pPr>
            <a:r>
              <a:rPr kumimoji="0" lang="en-US" altLang="zh-CN" sz="2000" kern="0">
                <a:latin typeface="宋体" panose="02010600030101010101" pitchFamily="2" charset="-122"/>
              </a:rPr>
              <a:t>[</a:t>
            </a:r>
            <a:r>
              <a:rPr kumimoji="0" lang="zh-CN" altLang="en-US" sz="2000" kern="0">
                <a:solidFill>
                  <a:srgbClr val="FF0066"/>
                </a:solidFill>
                <a:latin typeface="宋体" panose="02010600030101010101" pitchFamily="2" charset="-122"/>
              </a:rPr>
              <a:t>例</a:t>
            </a:r>
            <a:r>
              <a:rPr kumimoji="0" lang="en-US" altLang="zh-CN" sz="2000" kern="0">
                <a:latin typeface="宋体" panose="02010600030101010101" pitchFamily="2" charset="-122"/>
              </a:rPr>
              <a:t>] </a:t>
            </a:r>
            <a:r>
              <a:rPr kumimoji="0" lang="zh-CN" altLang="en-US" sz="2000" kern="0">
                <a:latin typeface="宋体" panose="02010600030101010101" pitchFamily="2" charset="-122"/>
              </a:rPr>
              <a:t>模为</a:t>
            </a:r>
            <a:r>
              <a:rPr kumimoji="0" lang="en-US" altLang="zh-CN" sz="2000" kern="0">
                <a:latin typeface="宋体" panose="02010600030101010101" pitchFamily="2" charset="-122"/>
              </a:rPr>
              <a:t>60</a:t>
            </a:r>
            <a:r>
              <a:rPr kumimoji="0" lang="zh-CN" altLang="en-US" sz="2000" kern="0">
                <a:latin typeface="宋体" panose="02010600030101010101" pitchFamily="2" charset="-122"/>
              </a:rPr>
              <a:t>的</a:t>
            </a:r>
            <a:r>
              <a:rPr kumimoji="0" lang="en-US" altLang="zh-CN" sz="2000" kern="0">
                <a:latin typeface="宋体" panose="02010600030101010101" pitchFamily="2" charset="-122"/>
              </a:rPr>
              <a:t>BCD</a:t>
            </a:r>
            <a:r>
              <a:rPr kumimoji="0" lang="zh-CN" altLang="en-US" sz="2000" kern="0">
                <a:latin typeface="宋体" panose="02010600030101010101" pitchFamily="2" charset="-122"/>
              </a:rPr>
              <a:t>码加法计数器</a:t>
            </a:r>
            <a:r>
              <a:rPr kumimoji="0" lang="en-US" altLang="zh-CN" sz="2000" kern="0">
                <a:latin typeface="宋体" panose="02010600030101010101" pitchFamily="2" charset="-122"/>
              </a:rPr>
              <a:t>counter60.v</a:t>
            </a:r>
            <a:endParaRPr kumimoji="0" lang="en-US" altLang="zh-CN" sz="2200" kern="0">
              <a:latin typeface="宋体" panose="02010600030101010101" pitchFamily="2" charset="-122"/>
            </a:endParaRPr>
          </a:p>
        </p:txBody>
      </p:sp>
      <p:graphicFrame>
        <p:nvGraphicFramePr>
          <p:cNvPr id="9" name="Object 14"/>
          <p:cNvGraphicFramePr>
            <a:graphicFrameLocks noChangeAspect="1"/>
          </p:cNvGraphicFramePr>
          <p:nvPr/>
        </p:nvGraphicFramePr>
        <p:xfrm>
          <a:off x="304800" y="1319213"/>
          <a:ext cx="8124825" cy="5276850"/>
        </p:xfrm>
        <a:graphic>
          <a:graphicData uri="http://schemas.openxmlformats.org/presentationml/2006/ole">
            <mc:AlternateContent xmlns:mc="http://schemas.openxmlformats.org/markup-compatibility/2006">
              <mc:Choice xmlns:v="urn:schemas-microsoft-com:vml" Requires="v">
                <p:oleObj spid="_x0000_s3073" name="位图图像" r:id="rId4" imgW="7114286" imgH="4619048" progId="Paint.Picture">
                  <p:embed/>
                </p:oleObj>
              </mc:Choice>
              <mc:Fallback>
                <p:oleObj name="位图图像" r:id="rId4" imgW="7114286" imgH="4619048" progId="Paint.Picture">
                  <p:embed/>
                  <p:pic>
                    <p:nvPicPr>
                      <p:cNvPr id="205723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19213"/>
                        <a:ext cx="81248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15"/>
          <p:cNvSpPr>
            <a:spLocks noChangeArrowheads="1"/>
          </p:cNvSpPr>
          <p:nvPr/>
        </p:nvSpPr>
        <p:spPr bwMode="auto">
          <a:xfrm>
            <a:off x="6259513" y="5640388"/>
            <a:ext cx="1865312" cy="987425"/>
          </a:xfrm>
          <a:prstGeom prst="wedgeRoundRectCallout">
            <a:avLst>
              <a:gd name="adj1" fmla="val -152042"/>
              <a:gd name="adj2" fmla="val 16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1800">
                <a:solidFill>
                  <a:srgbClr val="000000"/>
                </a:solidFill>
                <a:latin typeface="宋体" panose="02010600030101010101" pitchFamily="2" charset="-122"/>
                <a:ea typeface="华文楷体" panose="02010600040101010101" pitchFamily="2" charset="-122"/>
              </a:rPr>
              <a:t>always</a:t>
            </a:r>
            <a:r>
              <a:rPr lang="zh-CN" altLang="en-US" sz="1800">
                <a:solidFill>
                  <a:srgbClr val="000000"/>
                </a:solidFill>
                <a:latin typeface="宋体" panose="02010600030101010101" pitchFamily="2" charset="-122"/>
                <a:ea typeface="华文楷体" panose="02010600040101010101" pitchFamily="2" charset="-122"/>
              </a:rPr>
              <a:t>块语句和</a:t>
            </a:r>
            <a:r>
              <a:rPr lang="en-US" altLang="zh-CN" sz="1800">
                <a:solidFill>
                  <a:srgbClr val="000000"/>
                </a:solidFill>
                <a:latin typeface="宋体" panose="02010600030101010101" pitchFamily="2" charset="-122"/>
                <a:ea typeface="华文楷体" panose="02010600040101010101" pitchFamily="2" charset="-122"/>
              </a:rPr>
              <a:t>assign</a:t>
            </a:r>
            <a:r>
              <a:rPr lang="zh-CN" altLang="en-US" sz="1800">
                <a:solidFill>
                  <a:srgbClr val="000000"/>
                </a:solidFill>
                <a:latin typeface="宋体" panose="02010600030101010101" pitchFamily="2" charset="-122"/>
                <a:ea typeface="华文楷体" panose="02010600040101010101" pitchFamily="2" charset="-122"/>
              </a:rPr>
              <a:t>语句是并行执行的</a:t>
            </a:r>
            <a:r>
              <a:rPr lang="zh-CN" altLang="en-US" sz="2000">
                <a:solidFill>
                  <a:srgbClr val="000000"/>
                </a:solidFill>
                <a:latin typeface="宋体" panose="02010600030101010101" pitchFamily="2" charset="-122"/>
                <a:ea typeface="华文楷体" panose="02010600040101010101" pitchFamily="2" charset="-122"/>
              </a:rPr>
              <a:t>！</a:t>
            </a:r>
            <a:endParaRPr kumimoji="1" lang="zh-CN" altLang="en-US" sz="2000">
              <a:solidFill>
                <a:srgbClr val="000000"/>
              </a:solidFill>
              <a:ea typeface="华文楷体" panose="02010600040101010101" pitchFamily="2" charset="-122"/>
            </a:endParaRPr>
          </a:p>
        </p:txBody>
      </p:sp>
      <p:sp>
        <p:nvSpPr>
          <p:cNvPr id="11" name="Rectangle 16"/>
          <p:cNvSpPr>
            <a:spLocks noChangeArrowheads="1"/>
          </p:cNvSpPr>
          <p:nvPr/>
        </p:nvSpPr>
        <p:spPr bwMode="auto">
          <a:xfrm>
            <a:off x="1030288" y="2816225"/>
            <a:ext cx="3527425" cy="3105150"/>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2" name="AutoShape 17"/>
          <p:cNvSpPr>
            <a:spLocks noChangeArrowheads="1"/>
          </p:cNvSpPr>
          <p:nvPr/>
        </p:nvSpPr>
        <p:spPr bwMode="auto">
          <a:xfrm>
            <a:off x="5280025" y="2049463"/>
            <a:ext cx="1865313" cy="987425"/>
          </a:xfrm>
          <a:prstGeom prst="wedgeRoundRectCallout">
            <a:avLst>
              <a:gd name="adj1" fmla="val -85065"/>
              <a:gd name="adj2" fmla="val 47106"/>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宋体" panose="02010600030101010101" pitchFamily="2" charset="-122"/>
                <a:ea typeface="华文楷体" panose="02010600040101010101" pitchFamily="2" charset="-122"/>
              </a:rPr>
              <a:t>在</a:t>
            </a:r>
            <a:r>
              <a:rPr lang="en-US" altLang="zh-CN" sz="1800">
                <a:solidFill>
                  <a:srgbClr val="000000"/>
                </a:solidFill>
                <a:latin typeface="宋体" panose="02010600030101010101" pitchFamily="2" charset="-122"/>
                <a:ea typeface="华文楷体" panose="02010600040101010101" pitchFamily="2" charset="-122"/>
              </a:rPr>
              <a:t>always</a:t>
            </a:r>
            <a:r>
              <a:rPr lang="zh-CN" altLang="en-US" sz="1800">
                <a:solidFill>
                  <a:srgbClr val="000000"/>
                </a:solidFill>
                <a:latin typeface="宋体" panose="02010600030101010101" pitchFamily="2" charset="-122"/>
                <a:ea typeface="华文楷体" panose="02010600040101010101" pitchFamily="2" charset="-122"/>
              </a:rPr>
              <a:t>块内的语句是顺序执行的</a:t>
            </a:r>
            <a:r>
              <a:rPr lang="zh-CN" altLang="en-US" sz="2000">
                <a:solidFill>
                  <a:srgbClr val="000000"/>
                </a:solidFill>
                <a:latin typeface="宋体" panose="02010600030101010101" pitchFamily="2" charset="-122"/>
                <a:ea typeface="华文楷体" panose="02010600040101010101" pitchFamily="2" charset="-122"/>
              </a:rPr>
              <a:t>！</a:t>
            </a:r>
            <a:endParaRPr kumimoji="1" lang="zh-CN" altLang="en-US" sz="2000">
              <a:solidFill>
                <a:srgbClr val="000000"/>
              </a:solidFill>
              <a:ea typeface="华文楷体" panose="02010600040101010101" pitchFamily="2" charset="-122"/>
            </a:endParaRPr>
          </a:p>
        </p:txBody>
      </p:sp>
    </p:spTree>
    <p:extLst>
      <p:ext uri="{BB962C8B-B14F-4D97-AF65-F5344CB8AC3E}">
        <p14:creationId xmlns:p14="http://schemas.microsoft.com/office/powerpoint/2010/main" val="15134584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nimBg="1"/>
      <p:bldP spid="12"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Rectangle 7"/>
          <p:cNvSpPr txBox="1">
            <a:spLocks noChangeArrowheads="1"/>
          </p:cNvSpPr>
          <p:nvPr/>
        </p:nvSpPr>
        <p:spPr bwMode="auto">
          <a:xfrm>
            <a:off x="469900" y="1042988"/>
            <a:ext cx="8162925" cy="4916487"/>
          </a:xfrm>
          <a:prstGeom prst="rect">
            <a:avLst/>
          </a:prstGeom>
          <a:solidFill>
            <a:srgbClr val="FFCF01">
              <a:lumMod val="20000"/>
              <a:lumOff val="80000"/>
            </a:srgbClr>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Char char="v"/>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注意：</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if (reset)</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else if (load)</a:t>
            </a:r>
            <a:endPar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else if (cin)</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    </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不要写成</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个并列的</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if</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语句：</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if (reset)</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if (load)</a:t>
            </a:r>
            <a:endPar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if (cin)</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Char char="v"/>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因为这样写则是同时对</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个信号</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reset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load</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和</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cin</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进行判断，现实中很可能出现三者同时为“</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1</a:t>
            </a:r>
            <a:r>
              <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的情况，即</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个条件同时满足，则应该同时执行它们对应的执行语句，但</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条执行语句是对同一个信号</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qout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赋不同的值，显然相互矛盾。故编译时会报错！</a:t>
            </a: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3145187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 calcmode="lin" valueType="num">
                                      <p:cBhvr>
                                        <p:cTn id="30" dur="500" fill="hold"/>
                                        <p:tgtEl>
                                          <p:spTgt spid="4">
                                            <p:txEl>
                                              <p:pRg st="7" end="7"/>
                                            </p:txEl>
                                          </p:spTgt>
                                        </p:tgtEl>
                                        <p:attrNameLst>
                                          <p:attrName>ppt_w</p:attrName>
                                        </p:attrNameLst>
                                      </p:cBhvr>
                                      <p:tavLst>
                                        <p:tav tm="0">
                                          <p:val>
                                            <p:strVal val="#ppt_w*0.70"/>
                                          </p:val>
                                        </p:tav>
                                        <p:tav tm="100000">
                                          <p:val>
                                            <p:strVal val="#ppt_w"/>
                                          </p:val>
                                        </p:tav>
                                      </p:tavLst>
                                    </p:anim>
                                    <p:anim calcmode="lin" valueType="num">
                                      <p:cBhvr>
                                        <p:cTn id="31" dur="500" fill="hold"/>
                                        <p:tgtEl>
                                          <p:spTgt spid="4">
                                            <p:txEl>
                                              <p:pRg st="7" end="7"/>
                                            </p:txEl>
                                          </p:spTgt>
                                        </p:tgtEl>
                                        <p:attrNameLst>
                                          <p:attrName>ppt_h</p:attrName>
                                        </p:attrNameLst>
                                      </p:cBhvr>
                                      <p:tavLst>
                                        <p:tav tm="0">
                                          <p:val>
                                            <p:strVal val="#ppt_h"/>
                                          </p:val>
                                        </p:tav>
                                        <p:tav tm="100000">
                                          <p:val>
                                            <p:strVal val="#ppt_h"/>
                                          </p:val>
                                        </p:tav>
                                      </p:tavLst>
                                    </p:anim>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graphicFrame>
        <p:nvGraphicFramePr>
          <p:cNvPr id="13" name="Object 15"/>
          <p:cNvGraphicFramePr>
            <a:graphicFrameLocks noChangeAspect="1"/>
          </p:cNvGraphicFramePr>
          <p:nvPr/>
        </p:nvGraphicFramePr>
        <p:xfrm>
          <a:off x="466725" y="2844800"/>
          <a:ext cx="8367713" cy="3000375"/>
        </p:xfrm>
        <a:graphic>
          <a:graphicData uri="http://schemas.openxmlformats.org/presentationml/2006/ole">
            <mc:AlternateContent xmlns:mc="http://schemas.openxmlformats.org/markup-compatibility/2006">
              <mc:Choice xmlns:v="urn:schemas-microsoft-com:vml" Requires="v">
                <p:oleObj spid="_x0000_s4097" name="位图图像" r:id="rId4" imgW="7373379" imgH="1876190" progId="Paint.Picture">
                  <p:embed/>
                </p:oleObj>
              </mc:Choice>
              <mc:Fallback>
                <p:oleObj name="位图图像" r:id="rId4" imgW="7373379" imgH="1876190" progId="Paint.Picture">
                  <p:embed/>
                  <p:pic>
                    <p:nvPicPr>
                      <p:cNvPr id="1713167"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2844800"/>
                        <a:ext cx="836771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6"/>
          <p:cNvSpPr txBox="1">
            <a:spLocks noChangeArrowheads="1"/>
          </p:cNvSpPr>
          <p:nvPr/>
        </p:nvSpPr>
        <p:spPr bwMode="auto">
          <a:xfrm>
            <a:off x="3962400" y="6208713"/>
            <a:ext cx="1600200" cy="396875"/>
          </a:xfrm>
          <a:prstGeom prst="rect">
            <a:avLst/>
          </a:prstGeom>
          <a:solidFill>
            <a:srgbClr val="00FFFF"/>
          </a:soli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000">
                <a:solidFill>
                  <a:srgbClr val="000000"/>
                </a:solidFill>
                <a:latin typeface="宋体" panose="02010600030101010101" pitchFamily="2" charset="-122"/>
              </a:rPr>
              <a:t>count60.vwf</a:t>
            </a:r>
          </a:p>
        </p:txBody>
      </p:sp>
      <p:sp>
        <p:nvSpPr>
          <p:cNvPr id="15" name="AutoShape 7"/>
          <p:cNvSpPr>
            <a:spLocks noChangeArrowheads="1"/>
          </p:cNvSpPr>
          <p:nvPr/>
        </p:nvSpPr>
        <p:spPr bwMode="auto">
          <a:xfrm>
            <a:off x="2116138" y="6045200"/>
            <a:ext cx="711200" cy="346075"/>
          </a:xfrm>
          <a:prstGeom prst="wedgeRoundRectCallout">
            <a:avLst>
              <a:gd name="adj1" fmla="val 47546"/>
              <a:gd name="adj2" fmla="val -132111"/>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置数</a:t>
            </a:r>
            <a:endParaRPr kumimoji="1" lang="zh-CN" altLang="en-US" sz="1600" b="0"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16" name="AutoShape 8"/>
          <p:cNvSpPr>
            <a:spLocks noChangeArrowheads="1"/>
          </p:cNvSpPr>
          <p:nvPr/>
        </p:nvSpPr>
        <p:spPr bwMode="auto">
          <a:xfrm>
            <a:off x="6083300" y="5924550"/>
            <a:ext cx="1101725" cy="346075"/>
          </a:xfrm>
          <a:prstGeom prst="wedgeRoundRectCallout">
            <a:avLst>
              <a:gd name="adj1" fmla="val 2162"/>
              <a:gd name="adj2" fmla="val -215597"/>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b="0">
                <a:solidFill>
                  <a:srgbClr val="CC3300"/>
                </a:solidFill>
                <a:latin typeface="方正姚体" panose="02010601030101010101" pitchFamily="2" charset="-122"/>
                <a:ea typeface="方正姚体" panose="02010601030101010101" pitchFamily="2" charset="-122"/>
              </a:rPr>
              <a:t>进位输出</a:t>
            </a:r>
          </a:p>
        </p:txBody>
      </p:sp>
      <p:sp>
        <p:nvSpPr>
          <p:cNvPr id="17" name="Oval 9"/>
          <p:cNvSpPr>
            <a:spLocks noChangeArrowheads="1"/>
          </p:cNvSpPr>
          <p:nvPr/>
        </p:nvSpPr>
        <p:spPr bwMode="auto">
          <a:xfrm>
            <a:off x="2640013" y="5499100"/>
            <a:ext cx="404812" cy="3016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8" name="Oval 10"/>
          <p:cNvSpPr>
            <a:spLocks noChangeArrowheads="1"/>
          </p:cNvSpPr>
          <p:nvPr/>
        </p:nvSpPr>
        <p:spPr bwMode="auto">
          <a:xfrm>
            <a:off x="6461125" y="5089525"/>
            <a:ext cx="379413"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19" name="Group 11"/>
          <p:cNvGrpSpPr>
            <a:grpSpLocks/>
          </p:cNvGrpSpPr>
          <p:nvPr/>
        </p:nvGrpSpPr>
        <p:grpSpPr bwMode="auto">
          <a:xfrm>
            <a:off x="1736725" y="4171950"/>
            <a:ext cx="877888" cy="1839913"/>
            <a:chOff x="3648" y="2208"/>
            <a:chExt cx="627" cy="912"/>
          </a:xfrm>
        </p:grpSpPr>
        <p:sp>
          <p:nvSpPr>
            <p:cNvPr id="20" name="AutoShape 12"/>
            <p:cNvSpPr>
              <a:spLocks noChangeArrowheads="1"/>
            </p:cNvSpPr>
            <p:nvPr/>
          </p:nvSpPr>
          <p:spPr bwMode="auto">
            <a:xfrm>
              <a:off x="3648" y="2208"/>
              <a:ext cx="528" cy="912"/>
            </a:xfrm>
            <a:prstGeom prst="curvedRightArrow">
              <a:avLst>
                <a:gd name="adj1" fmla="val 34545"/>
                <a:gd name="adj2" fmla="val 69091"/>
                <a:gd name="adj3" fmla="val 33333"/>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1" name="AutoShape 13"/>
            <p:cNvSpPr>
              <a:spLocks noChangeArrowheads="1"/>
            </p:cNvSpPr>
            <p:nvPr/>
          </p:nvSpPr>
          <p:spPr bwMode="auto">
            <a:xfrm rot="-1851159">
              <a:off x="3935" y="2781"/>
              <a:ext cx="340" cy="227"/>
            </a:xfrm>
            <a:prstGeom prst="triangle">
              <a:avLst>
                <a:gd name="adj" fmla="val 50000"/>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22" name="AutoShape 14"/>
          <p:cNvSpPr>
            <a:spLocks noChangeArrowheads="1"/>
          </p:cNvSpPr>
          <p:nvPr/>
        </p:nvSpPr>
        <p:spPr bwMode="auto">
          <a:xfrm>
            <a:off x="2905125" y="5011738"/>
            <a:ext cx="1963738" cy="346075"/>
          </a:xfrm>
          <a:prstGeom prst="wedgeRoundRectCallout">
            <a:avLst>
              <a:gd name="adj1" fmla="val -35287"/>
              <a:gd name="adj2" fmla="val -12110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当</a:t>
            </a:r>
            <a:r>
              <a:rPr kumimoji="0" lang="en-US" altLang="zh-CN"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cin=1</a:t>
            </a: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则加</a:t>
            </a:r>
            <a:r>
              <a:rPr kumimoji="0" lang="en-US" altLang="zh-CN"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a:t>
            </a: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计数</a:t>
            </a:r>
            <a:endParaRPr kumimoji="1" lang="zh-CN" altLang="en-US" sz="1600" b="0"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24" name="Rectangle 3"/>
          <p:cNvSpPr txBox="1">
            <a:spLocks noChangeArrowheads="1"/>
          </p:cNvSpPr>
          <p:nvPr/>
        </p:nvSpPr>
        <p:spPr bwMode="auto">
          <a:xfrm>
            <a:off x="76200" y="838200"/>
            <a:ext cx="8915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endParaRPr kumimoji="0" lang="en-US" altLang="zh-CN" kern="0">
              <a:latin typeface="宋体" panose="02010600030101010101" pitchFamily="2" charset="-122"/>
            </a:endParaRPr>
          </a:p>
          <a:p>
            <a:pPr lvl="1" algn="just">
              <a:lnSpc>
                <a:spcPct val="110000"/>
              </a:lnSpc>
              <a:spcBef>
                <a:spcPct val="0"/>
              </a:spcBef>
            </a:pPr>
            <a:r>
              <a:rPr kumimoji="0" lang="en-US" altLang="zh-CN" sz="2600" kern="0">
                <a:latin typeface="方正姚体" panose="02010601030101010101" pitchFamily="2" charset="-122"/>
                <a:ea typeface="方正姚体" panose="02010601030101010101" pitchFamily="2" charset="-122"/>
              </a:rPr>
              <a:t>cin</a:t>
            </a:r>
            <a:r>
              <a:rPr kumimoji="0" lang="zh-CN" altLang="en-US" sz="2600" kern="0">
                <a:latin typeface="方正姚体" panose="02010601030101010101" pitchFamily="2" charset="-122"/>
                <a:ea typeface="方正姚体" panose="02010601030101010101" pitchFamily="2" charset="-122"/>
              </a:rPr>
              <a:t>为来自下一级计数器的进位</a:t>
            </a:r>
          </a:p>
          <a:p>
            <a:pPr lvl="1" algn="just">
              <a:lnSpc>
                <a:spcPct val="110000"/>
              </a:lnSpc>
              <a:spcBef>
                <a:spcPct val="0"/>
              </a:spcBef>
            </a:pPr>
            <a:r>
              <a:rPr kumimoji="0" lang="en-US" altLang="zh-CN" sz="2600" kern="0">
                <a:latin typeface="方正姚体" panose="02010601030101010101" pitchFamily="2" charset="-122"/>
                <a:ea typeface="方正姚体" panose="02010601030101010101" pitchFamily="2" charset="-122"/>
              </a:rPr>
              <a:t>always</a:t>
            </a:r>
            <a:r>
              <a:rPr kumimoji="0" lang="zh-CN" altLang="en-US" sz="2600" kern="0">
                <a:latin typeface="方正姚体" panose="02010601030101010101" pitchFamily="2" charset="-122"/>
                <a:ea typeface="方正姚体" panose="02010601030101010101" pitchFamily="2" charset="-122"/>
              </a:rPr>
              <a:t>与</a:t>
            </a:r>
            <a:r>
              <a:rPr kumimoji="0" lang="en-US" altLang="zh-CN" sz="2600" kern="0">
                <a:latin typeface="方正姚体" panose="02010601030101010101" pitchFamily="2" charset="-122"/>
                <a:ea typeface="方正姚体" panose="02010601030101010101" pitchFamily="2" charset="-122"/>
              </a:rPr>
              <a:t>assign</a:t>
            </a:r>
            <a:r>
              <a:rPr kumimoji="0" lang="zh-CN" altLang="zh-CN" sz="2600" kern="0">
                <a:latin typeface="方正姚体" panose="02010601030101010101" pitchFamily="2" charset="-122"/>
                <a:ea typeface="方正姚体" panose="02010601030101010101" pitchFamily="2" charset="-122"/>
              </a:rPr>
              <a:t>语句是并行执行的！</a:t>
            </a:r>
            <a:endParaRPr kumimoji="0" lang="zh-CN" altLang="en-US" sz="2600" kern="0" dirty="0">
              <a:latin typeface="宋体" panose="02010600030101010101" pitchFamily="2" charset="-122"/>
            </a:endParaRPr>
          </a:p>
        </p:txBody>
      </p:sp>
    </p:spTree>
    <p:extLst>
      <p:ext uri="{BB962C8B-B14F-4D97-AF65-F5344CB8AC3E}">
        <p14:creationId xmlns:p14="http://schemas.microsoft.com/office/powerpoint/2010/main" val="1288559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ppt_h/2"/>
                                          </p:val>
                                        </p:tav>
                                        <p:tav tm="100000">
                                          <p:val>
                                            <p:strVal val="#ppt_y"/>
                                          </p:val>
                                        </p:tav>
                                      </p:tavLst>
                                    </p:anim>
                                    <p:anim calcmode="lin" valueType="num">
                                      <p:cBhvr>
                                        <p:cTn id="20" dur="500" fill="hold"/>
                                        <p:tgtEl>
                                          <p:spTgt spid="19"/>
                                        </p:tgtEl>
                                        <p:attrNameLst>
                                          <p:attrName>ppt_w</p:attrName>
                                        </p:attrNameLst>
                                      </p:cBhvr>
                                      <p:tavLst>
                                        <p:tav tm="0">
                                          <p:val>
                                            <p:strVal val="#ppt_w"/>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16" grpId="0" animBg="1" autoUpdateAnimBg="0"/>
      <p:bldP spid="17" grpId="0" animBg="1"/>
      <p:bldP spid="18" grpId="0" animBg="1"/>
      <p:bldP spid="22" grpId="0" animBg="1" autoUpdateAnimBg="0"/>
      <p:bldP spid="2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Rectangle 4"/>
          <p:cNvSpPr txBox="1">
            <a:spLocks noChangeArrowheads="1"/>
          </p:cNvSpPr>
          <p:nvPr/>
        </p:nvSpPr>
        <p:spPr bwMode="auto">
          <a:xfrm>
            <a:off x="165100" y="731838"/>
            <a:ext cx="8712200" cy="160496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lstStyle/>
          <a:p>
            <a:pPr marL="342900" marR="0" lvl="0" indent="-342900" algn="just" defTabSz="914400" eaLnBrk="1" fontAlgn="auto" latinLnBrk="0" hangingPunct="1">
              <a:lnSpc>
                <a:spcPct val="110000"/>
              </a:lnSpc>
              <a:spcBef>
                <a:spcPct val="20000"/>
              </a:spcBef>
              <a:spcAft>
                <a:spcPts val="0"/>
              </a:spcAft>
              <a:buClr>
                <a:srgbClr val="3333FF"/>
              </a:buClr>
              <a:buSzTx/>
              <a:buFont typeface="Wingdings" pitchFamily="2" charset="2"/>
              <a:buChar char="§"/>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dirty="0">
                <a:ln>
                  <a:noFill/>
                </a:ln>
                <a:solidFill>
                  <a:srgbClr val="FF0066"/>
                </a:solidFill>
                <a:effectLst/>
                <a:uLnTx/>
                <a:uFillTx/>
                <a:latin typeface="宋体" pitchFamily="2" charset="-122"/>
                <a:ea typeface="宋体"/>
                <a:cs typeface="+mn-cs"/>
              </a:rPr>
              <a:t>例</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100" cap="none" spc="30" normalizeH="0" baseline="0" noProof="0" dirty="0">
                <a:ln>
                  <a:noFill/>
                </a:ln>
                <a:solidFill>
                  <a:srgbClr val="000000"/>
                </a:solidFill>
                <a:effectLst/>
                <a:uLnTx/>
                <a:uFillTx/>
                <a:latin typeface="Times New Roman"/>
                <a:ea typeface="宋体"/>
                <a:cs typeface="Times New Roman"/>
              </a:rPr>
              <a:t>取自某程序中的一部分</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 用</a:t>
            </a:r>
            <a:r>
              <a:rPr kumimoji="0" lang="en-US" sz="2400" b="1" i="0" u="none" strike="noStrike" kern="0" cap="none" spc="0" normalizeH="0" baseline="0" noProof="0" dirty="0" err="1">
                <a:ln>
                  <a:noFill/>
                </a:ln>
                <a:solidFill>
                  <a:srgbClr val="000000"/>
                </a:solidFill>
                <a:effectLst/>
                <a:uLnTx/>
                <a:uFillTx/>
                <a:latin typeface="Tahoma"/>
                <a:ea typeface="宋体"/>
                <a:cs typeface="+mn-cs"/>
              </a:rPr>
              <a:t>if_else</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语句来检测变量</a:t>
            </a:r>
            <a:r>
              <a:rPr kumimoji="0" lang="en-US" sz="2400" b="1" i="0" u="none" strike="noStrike" kern="0" cap="none" spc="0" normalizeH="0" baseline="0" noProof="0" dirty="0">
                <a:ln>
                  <a:noFill/>
                </a:ln>
                <a:solidFill>
                  <a:srgbClr val="000000"/>
                </a:solidFill>
                <a:effectLst/>
                <a:uLnTx/>
                <a:uFillTx/>
                <a:latin typeface="Tahoma"/>
                <a:ea typeface="宋体"/>
                <a:cs typeface="+mn-cs"/>
              </a:rPr>
              <a:t>index</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，以决定</a:t>
            </a:r>
            <a:r>
              <a:rPr kumimoji="0" lang="en-US" sz="2400" b="1" i="0" u="none" strike="noStrike" kern="0" cap="none" spc="0" normalizeH="0" baseline="0" noProof="0" dirty="0">
                <a:ln>
                  <a:noFill/>
                </a:ln>
                <a:solidFill>
                  <a:srgbClr val="000000"/>
                </a:solidFill>
                <a:effectLst/>
                <a:uLnTx/>
                <a:uFillTx/>
                <a:latin typeface="Tahoma"/>
                <a:ea typeface="宋体"/>
                <a:cs typeface="+mn-cs"/>
              </a:rPr>
              <a:t>3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个寄存器</a:t>
            </a:r>
            <a:r>
              <a:rPr kumimoji="0" lang="en-US" sz="2400" b="1" i="0" u="none" strike="noStrike" kern="0" cap="none" spc="0" normalizeH="0" baseline="0" noProof="0" dirty="0" err="1">
                <a:ln>
                  <a:noFill/>
                </a:ln>
                <a:solidFill>
                  <a:srgbClr val="000000"/>
                </a:solidFill>
                <a:effectLst/>
                <a:uLnTx/>
                <a:uFillTx/>
                <a:latin typeface="Tahoma"/>
                <a:ea typeface="宋体"/>
                <a:cs typeface="+mn-cs"/>
              </a:rPr>
              <a:t>modify_segn</a:t>
            </a:r>
            <a:r>
              <a:rPr kumimoji="0" lang="en-US" sz="2400" b="1" i="0" u="none" strike="noStrike" kern="0" cap="none" spc="0" normalizeH="0" baseline="0" noProof="0" dirty="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中哪一个的值应当与</a:t>
            </a:r>
            <a:r>
              <a:rPr kumimoji="0" lang="en-US" sz="2400" b="1" i="0" u="none" strike="noStrike" kern="0" cap="none" spc="0" normalizeH="0" baseline="0" noProof="0" dirty="0">
                <a:ln>
                  <a:noFill/>
                </a:ln>
                <a:solidFill>
                  <a:srgbClr val="000000"/>
                </a:solidFill>
                <a:effectLst/>
                <a:uLnTx/>
                <a:uFillTx/>
                <a:latin typeface="Tahoma"/>
                <a:ea typeface="宋体"/>
                <a:cs typeface="+mn-cs"/>
              </a:rPr>
              <a:t>index</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相加作为</a:t>
            </a:r>
            <a:r>
              <a:rPr kumimoji="0" lang="en-US" sz="2400" b="1" i="0" u="none" strike="noStrike" kern="0" cap="none" spc="0" normalizeH="0" baseline="0" noProof="0" dirty="0">
                <a:ln>
                  <a:noFill/>
                </a:ln>
                <a:solidFill>
                  <a:srgbClr val="000000"/>
                </a:solidFill>
                <a:effectLst/>
                <a:uLnTx/>
                <a:uFillTx/>
                <a:latin typeface="Tahoma"/>
                <a:ea typeface="宋体"/>
                <a:cs typeface="+mn-cs"/>
              </a:rPr>
              <a:t>memory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的寻址地址，并且将相加的值存入寄存器</a:t>
            </a:r>
            <a:r>
              <a:rPr kumimoji="0" lang="en-US" sz="2400" b="1" i="0" u="none" strike="noStrike" kern="0" cap="none" spc="0" normalizeH="0" baseline="0" noProof="0" dirty="0">
                <a:ln>
                  <a:noFill/>
                </a:ln>
                <a:solidFill>
                  <a:srgbClr val="000000"/>
                </a:solidFill>
                <a:effectLst/>
                <a:uLnTx/>
                <a:uFillTx/>
                <a:latin typeface="Tahoma"/>
                <a:ea typeface="宋体"/>
                <a:cs typeface="+mn-cs"/>
              </a:rPr>
              <a:t>index</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以备下次检测使用。</a:t>
            </a:r>
            <a:endPar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endParaRPr>
          </a:p>
        </p:txBody>
      </p:sp>
      <p:sp>
        <p:nvSpPr>
          <p:cNvPr id="7" name="Text Box 4"/>
          <p:cNvSpPr txBox="1">
            <a:spLocks noChangeArrowheads="1"/>
          </p:cNvSpPr>
          <p:nvPr/>
        </p:nvSpPr>
        <p:spPr bwMode="auto">
          <a:xfrm>
            <a:off x="1527175" y="2465388"/>
            <a:ext cx="6080125" cy="4392612"/>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[31:0]  instruction,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[255:0];</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[7:0]   index;</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[5:0]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parameter</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=0,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=1,</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=20,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=2,</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=64,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=4,</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data=128;</a:t>
            </a:r>
          </a:p>
        </p:txBody>
      </p:sp>
      <p:sp>
        <p:nvSpPr>
          <p:cNvPr id="8" name="AutoShape 4"/>
          <p:cNvSpPr>
            <a:spLocks noChangeArrowheads="1"/>
          </p:cNvSpPr>
          <p:nvPr/>
        </p:nvSpPr>
        <p:spPr bwMode="auto">
          <a:xfrm>
            <a:off x="6337300" y="2438400"/>
            <a:ext cx="2628900" cy="660400"/>
          </a:xfrm>
          <a:prstGeom prst="wedgeRoundRectCallout">
            <a:avLst>
              <a:gd name="adj1" fmla="val -81648"/>
              <a:gd name="adj2" fmla="val 34722"/>
              <a:gd name="adj3" fmla="val 16667"/>
            </a:avLst>
          </a:prstGeom>
          <a:gradFill rotWithShape="1">
            <a:gsLst>
              <a:gs pos="0">
                <a:srgbClr val="AAEFD1">
                  <a:shade val="51000"/>
                  <a:satMod val="130000"/>
                </a:srgbClr>
              </a:gs>
              <a:gs pos="80000">
                <a:srgbClr val="AAEFD1">
                  <a:shade val="93000"/>
                  <a:satMod val="130000"/>
                </a:srgbClr>
              </a:gs>
              <a:gs pos="100000">
                <a:srgbClr val="AAEFD1">
                  <a:shade val="94000"/>
                  <a:satMod val="135000"/>
                </a:srgbClr>
              </a:gs>
            </a:gsLst>
            <a:lin ang="16200000" scaled="0"/>
          </a:gradFill>
          <a:ln w="9525" cap="flat" cmpd="sng" algn="ctr">
            <a:solidFill>
              <a:srgbClr val="AAEFD1">
                <a:shade val="95000"/>
                <a:satMod val="105000"/>
              </a:srgbClr>
            </a:solidFill>
            <a:prstDash val="solid"/>
            <a:headEnd/>
            <a:tailEnd/>
          </a:ln>
          <a:effectLst>
            <a:outerShdw blurRad="40000" dist="23000" dir="5400000" rotWithShape="0">
              <a:srgbClr val="000000">
                <a:alpha val="35000"/>
              </a:srgbClr>
            </a:outerShdw>
          </a:effectLst>
        </p:spPr>
        <p:txBody>
          <a:bodyPr anchor="b"/>
          <a:lstStyle/>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FF"/>
                </a:solidFill>
                <a:effectLst/>
                <a:uLnTx/>
                <a:uFillTx/>
                <a:latin typeface="Tahoma"/>
                <a:ea typeface="宋体"/>
                <a:cs typeface="+mn-cs"/>
              </a:rPr>
              <a:t>定义寄存器和参数。</a:t>
            </a:r>
          </a:p>
        </p:txBody>
      </p:sp>
    </p:spTree>
    <p:extLst>
      <p:ext uri="{BB962C8B-B14F-4D97-AF65-F5344CB8AC3E}">
        <p14:creationId xmlns:p14="http://schemas.microsoft.com/office/powerpoint/2010/main" val="24318718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Text Box 4"/>
          <p:cNvSpPr txBox="1">
            <a:spLocks noChangeArrowheads="1"/>
          </p:cNvSpPr>
          <p:nvPr/>
        </p:nvSpPr>
        <p:spPr bwMode="auto">
          <a:xfrm>
            <a:off x="358775" y="958850"/>
            <a:ext cx="8480425" cy="489902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a:t>
            </a:r>
            <a:r>
              <a:rPr kumimoji="0" lang="zh-CN" altLang="en-US" sz="2200" b="1" i="0" u="none" strike="noStrike" kern="0" cap="none" spc="0" normalizeH="0" baseline="0" noProof="0" dirty="0">
                <a:ln>
                  <a:noFill/>
                </a:ln>
                <a:solidFill>
                  <a:srgbClr val="0000FF"/>
                </a:solidFill>
                <a:effectLst/>
                <a:uLnTx/>
                <a:uFillTx/>
                <a:latin typeface="Tahoma"/>
                <a:ea typeface="宋体"/>
                <a:cs typeface="+mn-cs"/>
              </a:rPr>
              <a:t>检测寄存器</a:t>
            </a: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index</a:t>
            </a:r>
            <a:r>
              <a:rPr kumimoji="0" lang="zh-CN" altLang="en-US" sz="2200" b="1" i="0" u="none" strike="noStrike" kern="0" cap="none" spc="0" normalizeH="0" baseline="0" noProof="0" dirty="0">
                <a:ln>
                  <a:noFill/>
                </a:ln>
                <a:solidFill>
                  <a:srgbClr val="0000FF"/>
                </a:solidFill>
                <a:effectLst/>
                <a:uLnTx/>
                <a:uFillTx/>
                <a:latin typeface="Tahoma"/>
                <a:ea typeface="宋体"/>
                <a:cs typeface="+mn-cs"/>
              </a:rPr>
              <a:t>的值</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if </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&lt;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index : 0—19</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index = 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end</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else  if </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&lt;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index : 20—63</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index = 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end</a:t>
            </a:r>
          </a:p>
        </p:txBody>
      </p:sp>
    </p:spTree>
    <p:extLst>
      <p:ext uri="{BB962C8B-B14F-4D97-AF65-F5344CB8AC3E}">
        <p14:creationId xmlns:p14="http://schemas.microsoft.com/office/powerpoint/2010/main" val="37854641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5" name="Text Box 4"/>
          <p:cNvSpPr txBox="1">
            <a:spLocks noChangeArrowheads="1"/>
          </p:cNvSpPr>
          <p:nvPr/>
        </p:nvSpPr>
        <p:spPr bwMode="auto">
          <a:xfrm>
            <a:off x="317500" y="933450"/>
            <a:ext cx="8674100" cy="293687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FF"/>
                </a:solidFill>
                <a:effectLst/>
                <a:uLnTx/>
                <a:uFillTx/>
                <a:latin typeface="Tahoma"/>
                <a:ea typeface="宋体"/>
                <a:cs typeface="+mn-cs"/>
              </a:rPr>
              <a:t>else  if </a:t>
            </a:r>
            <a:r>
              <a:rPr kumimoji="0" lang="en-US" sz="2200" b="1" i="0" u="none" strike="noStrike" kern="0" cap="none" spc="0" normalizeH="0" baseline="0" noProof="0" dirty="0">
                <a:ln>
                  <a:noFill/>
                </a:ln>
                <a:solidFill>
                  <a:srgbClr val="000000"/>
                </a:solidFill>
                <a:effectLst/>
                <a:uLnTx/>
                <a:uFillTx/>
                <a:latin typeface="Tahoma"/>
                <a:ea typeface="宋体"/>
                <a:cs typeface="+mn-cs"/>
              </a:rPr>
              <a:t>(index&lt;data)</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 index : 64—127</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begin</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sz="2200" b="1" i="0" u="none" strike="noStrike" kern="0" cap="none" spc="0" normalizeH="0" baseline="0" noProof="0" dirty="0">
                <a:ln>
                  <a:noFill/>
                </a:ln>
                <a:solidFill>
                  <a:srgbClr val="000000"/>
                </a:solidFill>
                <a:effectLst/>
                <a:uLnTx/>
                <a:uFillTx/>
                <a:latin typeface="Tahoma"/>
                <a:ea typeface="宋体"/>
                <a:cs typeface="+mn-cs"/>
              </a:rPr>
              <a:t>[index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modify_seg3</a:t>
            </a:r>
            <a:r>
              <a:rPr kumimoji="0" lang="en-US" sz="2200" b="1" i="0" u="none" strike="noStrike" kern="0" cap="none" spc="0" normalizeH="0" baseline="0" noProof="0" dirty="0">
                <a:ln>
                  <a:noFill/>
                </a:ln>
                <a:solidFill>
                  <a:srgbClr val="000000"/>
                </a:solidFill>
                <a:effectLst/>
                <a:uLnTx/>
                <a:uFillTx/>
                <a:latin typeface="Tahoma"/>
                <a:ea typeface="宋体"/>
                <a:cs typeface="+mn-cs"/>
              </a:rPr>
              <a:t>];	</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index = index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inc_seg3</a:t>
            </a:r>
            <a:r>
              <a:rPr kumimoji="0" lang="en-US" sz="2200" b="1" i="0" u="none" strike="noStrike" kern="0" cap="none" spc="0" normalizeH="0" baseline="0" noProof="0" dirty="0">
                <a:ln>
                  <a:noFill/>
                </a:ln>
                <a:solidFill>
                  <a:srgbClr val="000000"/>
                </a:solidFill>
                <a:effectLst/>
                <a:uLnTx/>
                <a:uFillTx/>
                <a:latin typeface="Tahoma"/>
                <a:ea typeface="宋体"/>
                <a:cs typeface="+mn-cs"/>
              </a:rPr>
              <a:t>;</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end</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else</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 index : 128—255</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sz="2200" b="1" i="0" u="none" strike="noStrike" kern="0" cap="none" spc="0" normalizeH="0" baseline="0" noProof="0" dirty="0">
                <a:ln>
                  <a:noFill/>
                </a:ln>
                <a:solidFill>
                  <a:srgbClr val="000000"/>
                </a:solidFill>
                <a:effectLst/>
                <a:uLnTx/>
                <a:uFillTx/>
                <a:latin typeface="Tahoma"/>
                <a:ea typeface="宋体"/>
                <a:cs typeface="+mn-cs"/>
              </a:rPr>
              <a:t>[index];</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a:cs typeface="+mn-cs"/>
              </a:rPr>
              <a:t>     </a:t>
            </a:r>
          </a:p>
        </p:txBody>
      </p:sp>
    </p:spTree>
    <p:extLst>
      <p:ext uri="{BB962C8B-B14F-4D97-AF65-F5344CB8AC3E}">
        <p14:creationId xmlns:p14="http://schemas.microsoft.com/office/powerpoint/2010/main" val="25038394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11" name="Rectangle 3"/>
          <p:cNvSpPr txBox="1">
            <a:spLocks noChangeArrowheads="1"/>
          </p:cNvSpPr>
          <p:nvPr/>
        </p:nvSpPr>
        <p:spPr bwMode="auto">
          <a:xfrm>
            <a:off x="358775" y="1447800"/>
            <a:ext cx="238442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kern="0">
                <a:solidFill>
                  <a:srgbClr val="FF0000"/>
                </a:solidFill>
                <a:latin typeface="宋体" panose="02010600030101010101" pitchFamily="2" charset="-122"/>
              </a:rPr>
              <a:t>二、</a:t>
            </a:r>
            <a:r>
              <a:rPr lang="en-US" altLang="zh-CN" kern="0">
                <a:solidFill>
                  <a:srgbClr val="FF0000"/>
                </a:solidFill>
                <a:cs typeface="Tahoma" panose="020B0604030504040204" pitchFamily="34" charset="0"/>
              </a:rPr>
              <a:t>case</a:t>
            </a:r>
            <a:r>
              <a:rPr lang="zh-CN" altLang="en-US" kern="0">
                <a:solidFill>
                  <a:srgbClr val="FF0000"/>
                </a:solidFill>
                <a:latin typeface="宋体" panose="02010600030101010101" pitchFamily="2" charset="-122"/>
              </a:rPr>
              <a:t>语句</a:t>
            </a:r>
            <a:endParaRPr kumimoji="0" lang="zh-CN" altLang="en-US" kern="0">
              <a:latin typeface="宋体" panose="02010600030101010101" pitchFamily="2" charset="-122"/>
            </a:endParaRPr>
          </a:p>
        </p:txBody>
      </p:sp>
      <p:sp>
        <p:nvSpPr>
          <p:cNvPr id="12" name="AutoShape 4"/>
          <p:cNvSpPr>
            <a:spLocks noChangeArrowheads="1"/>
          </p:cNvSpPr>
          <p:nvPr/>
        </p:nvSpPr>
        <p:spPr bwMode="auto">
          <a:xfrm>
            <a:off x="2743200" y="1295400"/>
            <a:ext cx="1600200" cy="457200"/>
          </a:xfrm>
          <a:prstGeom prst="wedgeRoundRectCallout">
            <a:avLst>
              <a:gd name="adj1" fmla="val -81648"/>
              <a:gd name="adj2" fmla="val 3472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多</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分支语句</a:t>
            </a:r>
            <a:endPar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Text Box 5"/>
          <p:cNvSpPr txBox="1">
            <a:spLocks noChangeArrowheads="1"/>
          </p:cNvSpPr>
          <p:nvPr/>
        </p:nvSpPr>
        <p:spPr bwMode="auto">
          <a:xfrm>
            <a:off x="2270125" y="4241800"/>
            <a:ext cx="3124200" cy="2462213"/>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000" b="1" dirty="0">
                <a:solidFill>
                  <a:srgbClr val="FF0066"/>
                </a:solidFill>
                <a:latin typeface="Tahoma"/>
              </a:rPr>
              <a:t>case</a:t>
            </a:r>
            <a:r>
              <a:rPr lang="zh-CN" altLang="en-US" sz="2000" b="1" dirty="0">
                <a:solidFill>
                  <a:srgbClr val="000000"/>
                </a:solidFill>
                <a:latin typeface="Tahoma"/>
              </a:rPr>
              <a:t>（敏感表达式） </a:t>
            </a:r>
          </a:p>
          <a:p>
            <a:pPr algn="just">
              <a:lnSpc>
                <a:spcPct val="110000"/>
              </a:lnSpc>
              <a:defRPr/>
            </a:pPr>
            <a:r>
              <a:rPr lang="zh-CN" altLang="en-US" sz="2000" b="1" dirty="0">
                <a:solidFill>
                  <a:srgbClr val="000000"/>
                </a:solidFill>
                <a:latin typeface="Tahoma"/>
              </a:rPr>
              <a:t>    值</a:t>
            </a:r>
            <a:r>
              <a:rPr lang="en-US" altLang="zh-CN" sz="2000" b="1" dirty="0">
                <a:solidFill>
                  <a:srgbClr val="000000"/>
                </a:solidFill>
                <a:latin typeface="Tahoma"/>
              </a:rPr>
              <a:t>1</a:t>
            </a:r>
            <a:r>
              <a:rPr lang="zh-CN" altLang="en-US" sz="2000" b="1" dirty="0">
                <a:solidFill>
                  <a:srgbClr val="000000"/>
                </a:solidFill>
                <a:latin typeface="Tahoma"/>
              </a:rPr>
              <a:t>：语句</a:t>
            </a:r>
            <a:r>
              <a:rPr lang="en-US" altLang="zh-CN" sz="2000" b="1" dirty="0">
                <a:solidFill>
                  <a:srgbClr val="000000"/>
                </a:solidFill>
                <a:latin typeface="Tahoma"/>
              </a:rPr>
              <a:t>1</a:t>
            </a:r>
            <a:r>
              <a:rPr lang="zh-CN" altLang="en-US" sz="2000" b="1" dirty="0">
                <a:solidFill>
                  <a:srgbClr val="000000"/>
                </a:solidFill>
                <a:latin typeface="Tahoma"/>
              </a:rPr>
              <a:t>；</a:t>
            </a:r>
          </a:p>
          <a:p>
            <a:pPr algn="just">
              <a:lnSpc>
                <a:spcPct val="110000"/>
              </a:lnSpc>
              <a:defRPr/>
            </a:pPr>
            <a:r>
              <a:rPr lang="zh-CN" altLang="en-US" sz="2000" b="1" dirty="0">
                <a:solidFill>
                  <a:srgbClr val="000000"/>
                </a:solidFill>
                <a:latin typeface="Tahoma"/>
              </a:rPr>
              <a:t>    值</a:t>
            </a:r>
            <a:r>
              <a:rPr lang="en-US" altLang="zh-CN" sz="2000" b="1" dirty="0">
                <a:solidFill>
                  <a:srgbClr val="000000"/>
                </a:solidFill>
                <a:latin typeface="Tahoma"/>
              </a:rPr>
              <a:t>2</a:t>
            </a:r>
            <a:r>
              <a:rPr lang="zh-CN" altLang="en-US" sz="2000" b="1" dirty="0">
                <a:solidFill>
                  <a:srgbClr val="000000"/>
                </a:solidFill>
                <a:latin typeface="Tahoma"/>
              </a:rPr>
              <a:t>：语句</a:t>
            </a:r>
            <a:r>
              <a:rPr lang="en-US" altLang="zh-CN" sz="2000" b="1" dirty="0">
                <a:solidFill>
                  <a:srgbClr val="000000"/>
                </a:solidFill>
                <a:latin typeface="Tahoma"/>
              </a:rPr>
              <a:t>2</a:t>
            </a:r>
            <a:r>
              <a:rPr lang="zh-CN" altLang="en-US" sz="2000" b="1" dirty="0">
                <a:solidFill>
                  <a:srgbClr val="000000"/>
                </a:solidFill>
                <a:latin typeface="Tahoma"/>
              </a:rPr>
              <a:t>；</a:t>
            </a:r>
          </a:p>
          <a:p>
            <a:pPr algn="just">
              <a:lnSpc>
                <a:spcPct val="110000"/>
              </a:lnSpc>
              <a:defRPr/>
            </a:pPr>
            <a:r>
              <a:rPr lang="zh-CN" altLang="en-US" sz="2000" b="1" dirty="0">
                <a:solidFill>
                  <a:srgbClr val="000000"/>
                </a:solidFill>
                <a:latin typeface="Tahoma"/>
              </a:rPr>
              <a:t>      </a:t>
            </a:r>
            <a:r>
              <a:rPr lang="en-US" altLang="zh-CN" sz="2000" b="1" dirty="0">
                <a:solidFill>
                  <a:srgbClr val="000000"/>
                </a:solidFill>
                <a:latin typeface="Tahoma"/>
              </a:rPr>
              <a:t>…</a:t>
            </a:r>
          </a:p>
          <a:p>
            <a:pPr algn="just">
              <a:lnSpc>
                <a:spcPct val="110000"/>
              </a:lnSpc>
              <a:defRPr/>
            </a:pPr>
            <a:r>
              <a:rPr lang="en-US" altLang="zh-CN" sz="2000" b="1" dirty="0">
                <a:solidFill>
                  <a:srgbClr val="000000"/>
                </a:solidFill>
                <a:latin typeface="Tahoma"/>
              </a:rPr>
              <a:t>    </a:t>
            </a:r>
            <a:r>
              <a:rPr lang="zh-CN" altLang="en-US" sz="2000" b="1" dirty="0">
                <a:solidFill>
                  <a:srgbClr val="000000"/>
                </a:solidFill>
                <a:latin typeface="Tahoma"/>
              </a:rPr>
              <a:t>值</a:t>
            </a:r>
            <a:r>
              <a:rPr lang="en-US" altLang="zh-CN" sz="2000" b="1" dirty="0">
                <a:solidFill>
                  <a:srgbClr val="000000"/>
                </a:solidFill>
                <a:latin typeface="Tahoma"/>
              </a:rPr>
              <a:t>n</a:t>
            </a:r>
            <a:r>
              <a:rPr lang="zh-CN" altLang="en-US" sz="2000" b="1" dirty="0">
                <a:solidFill>
                  <a:srgbClr val="000000"/>
                </a:solidFill>
                <a:latin typeface="Tahoma"/>
              </a:rPr>
              <a:t>：语句</a:t>
            </a:r>
            <a:r>
              <a:rPr lang="en-US" altLang="zh-CN" sz="2000" b="1" dirty="0">
                <a:solidFill>
                  <a:srgbClr val="000000"/>
                </a:solidFill>
                <a:latin typeface="Tahoma"/>
              </a:rPr>
              <a:t>n</a:t>
            </a:r>
            <a:r>
              <a:rPr lang="zh-CN" altLang="en-US" sz="2000" b="1" dirty="0">
                <a:solidFill>
                  <a:srgbClr val="000000"/>
                </a:solidFill>
                <a:latin typeface="Tahoma"/>
              </a:rPr>
              <a:t>；</a:t>
            </a:r>
          </a:p>
          <a:p>
            <a:pPr algn="just">
              <a:lnSpc>
                <a:spcPct val="110000"/>
              </a:lnSpc>
              <a:defRPr/>
            </a:pPr>
            <a:r>
              <a:rPr lang="zh-CN" altLang="en-US" sz="2000" b="1" dirty="0">
                <a:solidFill>
                  <a:srgbClr val="FF0066"/>
                </a:solidFill>
                <a:latin typeface="Tahoma"/>
              </a:rPr>
              <a:t>    </a:t>
            </a:r>
            <a:r>
              <a:rPr lang="en-US" altLang="zh-CN" sz="2000" b="1" dirty="0">
                <a:solidFill>
                  <a:srgbClr val="FF9900"/>
                </a:solidFill>
                <a:latin typeface="Tahoma"/>
              </a:rPr>
              <a:t>default</a:t>
            </a:r>
            <a:r>
              <a:rPr lang="en-US" altLang="zh-CN" sz="2000" b="1" dirty="0">
                <a:solidFill>
                  <a:srgbClr val="000000"/>
                </a:solidFill>
                <a:latin typeface="Tahoma"/>
              </a:rPr>
              <a:t>:</a:t>
            </a:r>
            <a:r>
              <a:rPr lang="en-US" altLang="zh-CN" sz="2000" b="1" dirty="0">
                <a:solidFill>
                  <a:srgbClr val="FF0066"/>
                </a:solidFill>
                <a:latin typeface="Tahoma"/>
              </a:rPr>
              <a:t> </a:t>
            </a:r>
            <a:r>
              <a:rPr lang="zh-CN" altLang="en-US" sz="2000" b="1" dirty="0">
                <a:solidFill>
                  <a:srgbClr val="000000"/>
                </a:solidFill>
                <a:latin typeface="Tahoma"/>
              </a:rPr>
              <a:t>语句</a:t>
            </a:r>
            <a:r>
              <a:rPr lang="en-US" altLang="zh-CN" sz="2000" b="1" dirty="0" err="1">
                <a:solidFill>
                  <a:srgbClr val="000000"/>
                </a:solidFill>
                <a:latin typeface="Tahoma"/>
              </a:rPr>
              <a:t>n+1</a:t>
            </a:r>
            <a:r>
              <a:rPr lang="zh-CN" altLang="en-US" sz="2000" b="1" dirty="0">
                <a:solidFill>
                  <a:srgbClr val="000000"/>
                </a:solidFill>
                <a:latin typeface="Tahoma"/>
              </a:rPr>
              <a:t>；</a:t>
            </a:r>
          </a:p>
          <a:p>
            <a:pPr algn="just">
              <a:lnSpc>
                <a:spcPct val="110000"/>
              </a:lnSpc>
              <a:defRPr/>
            </a:pPr>
            <a:r>
              <a:rPr lang="en-US" altLang="zh-CN" sz="2000" b="1" dirty="0" err="1">
                <a:solidFill>
                  <a:srgbClr val="FF0066"/>
                </a:solidFill>
                <a:latin typeface="Tahoma"/>
              </a:rPr>
              <a:t>endcase</a:t>
            </a:r>
            <a:endParaRPr lang="en-US" altLang="zh-CN" sz="2000" b="1" dirty="0">
              <a:solidFill>
                <a:srgbClr val="FF0066"/>
              </a:solidFill>
              <a:latin typeface="Tahoma"/>
            </a:endParaRPr>
          </a:p>
        </p:txBody>
      </p:sp>
      <p:sp>
        <p:nvSpPr>
          <p:cNvPr id="14" name="Rectangle 6"/>
          <p:cNvSpPr>
            <a:spLocks noChangeArrowheads="1"/>
          </p:cNvSpPr>
          <p:nvPr/>
        </p:nvSpPr>
        <p:spPr bwMode="auto">
          <a:xfrm>
            <a:off x="330200" y="4160838"/>
            <a:ext cx="23193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3333FF"/>
              </a:buClr>
              <a:buFont typeface="Wingdings" panose="05000000000000000000" pitchFamily="2" charset="2"/>
              <a:buNone/>
            </a:pPr>
            <a:r>
              <a:rPr lang="en-US" altLang="zh-CN" sz="2800">
                <a:solidFill>
                  <a:srgbClr val="0000FF"/>
                </a:solidFill>
                <a:cs typeface="Tahoma" panose="020B0604030504040204" pitchFamily="34" charset="0"/>
              </a:rPr>
              <a:t>1. case</a:t>
            </a:r>
            <a:r>
              <a:rPr lang="zh-CN" altLang="en-US" sz="2800">
                <a:solidFill>
                  <a:srgbClr val="0000FF"/>
                </a:solidFill>
                <a:ea typeface="华文新魏" panose="02010800040101010101" pitchFamily="2" charset="-122"/>
                <a:cs typeface="Tahoma" panose="020B0604030504040204" pitchFamily="34" charset="0"/>
              </a:rPr>
              <a:t>语句</a:t>
            </a:r>
          </a:p>
        </p:txBody>
      </p:sp>
      <p:sp>
        <p:nvSpPr>
          <p:cNvPr id="15" name="Rectangle 7"/>
          <p:cNvSpPr>
            <a:spLocks noChangeArrowheads="1"/>
          </p:cNvSpPr>
          <p:nvPr/>
        </p:nvSpPr>
        <p:spPr bwMode="auto">
          <a:xfrm>
            <a:off x="550863" y="1974850"/>
            <a:ext cx="7542212"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3333FF"/>
              </a:buClr>
              <a:buFont typeface="Wingdings" panose="05000000000000000000" pitchFamily="2" charset="2"/>
              <a:buChar char="§"/>
            </a:pPr>
            <a:r>
              <a:rPr lang="zh-CN" altLang="zh-CN" sz="2200">
                <a:solidFill>
                  <a:srgbClr val="000000"/>
                </a:solidFill>
                <a:latin typeface="宋体" panose="02010600030101010101" pitchFamily="2" charset="-122"/>
              </a:rPr>
              <a:t>当敏感表达式取不同的值时</a:t>
            </a:r>
            <a:r>
              <a:rPr lang="en-US" altLang="zh-CN" sz="2200">
                <a:solidFill>
                  <a:srgbClr val="000000"/>
                </a:solidFill>
                <a:latin typeface="宋体" panose="02010600030101010101" pitchFamily="2" charset="-122"/>
              </a:rPr>
              <a:t>,</a:t>
            </a:r>
            <a:r>
              <a:rPr lang="zh-CN" altLang="zh-CN" sz="2200">
                <a:solidFill>
                  <a:srgbClr val="000000"/>
                </a:solidFill>
                <a:latin typeface="宋体" panose="02010600030101010101" pitchFamily="2" charset="-122"/>
              </a:rPr>
              <a:t> 执行不同的语句。</a:t>
            </a:r>
            <a:endParaRPr lang="zh-CN" altLang="en-US" sz="2200">
              <a:solidFill>
                <a:srgbClr val="000000"/>
              </a:solidFill>
              <a:latin typeface="宋体" panose="02010600030101010101" pitchFamily="2" charset="-122"/>
            </a:endParaRPr>
          </a:p>
          <a:p>
            <a:pPr algn="just">
              <a:lnSpc>
                <a:spcPct val="110000"/>
              </a:lnSpc>
              <a:spcBef>
                <a:spcPct val="20000"/>
              </a:spcBef>
              <a:buClr>
                <a:srgbClr val="3333FF"/>
              </a:buClr>
              <a:buFont typeface="Wingdings" panose="05000000000000000000" pitchFamily="2" charset="2"/>
              <a:buChar char="§"/>
            </a:pPr>
            <a:r>
              <a:rPr lang="zh-CN" altLang="en-US" sz="2200">
                <a:solidFill>
                  <a:srgbClr val="CC0000"/>
                </a:solidFill>
                <a:latin typeface="华文新魏" panose="02010800040101010101" pitchFamily="2" charset="-122"/>
                <a:ea typeface="华文新魏" panose="02010800040101010101" pitchFamily="2" charset="-122"/>
              </a:rPr>
              <a:t>功能</a:t>
            </a:r>
            <a:r>
              <a:rPr lang="zh-CN" altLang="en-US" sz="2200">
                <a:solidFill>
                  <a:srgbClr val="000000"/>
                </a:solidFill>
                <a:latin typeface="宋体" panose="02010600030101010101" pitchFamily="2" charset="-122"/>
              </a:rPr>
              <a:t>：当某个（控制）信号取不同的值时，给另一个（输出）信号赋不同的值。常用于</a:t>
            </a:r>
            <a:r>
              <a:rPr lang="zh-CN" altLang="en-US" sz="2200">
                <a:solidFill>
                  <a:srgbClr val="0000FF"/>
                </a:solidFill>
                <a:latin typeface="宋体" panose="02010600030101010101" pitchFamily="2" charset="-122"/>
              </a:rPr>
              <a:t>多条件译码电路</a:t>
            </a:r>
            <a:r>
              <a:rPr lang="zh-CN" altLang="en-US" sz="2200">
                <a:solidFill>
                  <a:srgbClr val="000000"/>
                </a:solidFill>
                <a:latin typeface="宋体" panose="02010600030101010101" pitchFamily="2" charset="-122"/>
              </a:rPr>
              <a:t>（如译码器、数据选择器、状态机、微处理器的指令译码）！</a:t>
            </a:r>
          </a:p>
          <a:p>
            <a:pPr algn="just">
              <a:lnSpc>
                <a:spcPct val="110000"/>
              </a:lnSpc>
              <a:spcBef>
                <a:spcPct val="20000"/>
              </a:spcBef>
              <a:buClr>
                <a:srgbClr val="3333FF"/>
              </a:buClr>
              <a:buFont typeface="Wingdings" panose="05000000000000000000" pitchFamily="2" charset="2"/>
              <a:buChar char="§"/>
            </a:pPr>
            <a:r>
              <a:rPr lang="en-US" altLang="zh-CN" sz="2200">
                <a:solidFill>
                  <a:srgbClr val="000000"/>
                </a:solidFill>
                <a:latin typeface="宋体" panose="02010600030101010101" pitchFamily="2" charset="-122"/>
              </a:rPr>
              <a:t>case</a:t>
            </a:r>
            <a:r>
              <a:rPr lang="zh-CN" altLang="en-US" sz="2200">
                <a:solidFill>
                  <a:srgbClr val="000000"/>
                </a:solidFill>
                <a:latin typeface="宋体" panose="02010600030101010101" pitchFamily="2" charset="-122"/>
              </a:rPr>
              <a:t>语句有</a:t>
            </a:r>
            <a:r>
              <a:rPr lang="en-US" altLang="zh-CN" sz="2200">
                <a:solidFill>
                  <a:srgbClr val="0000FF"/>
                </a:solidFill>
                <a:latin typeface="宋体" panose="02010600030101010101" pitchFamily="2" charset="-122"/>
              </a:rPr>
              <a:t>3</a:t>
            </a:r>
            <a:r>
              <a:rPr lang="zh-CN" altLang="en-US" sz="2200">
                <a:solidFill>
                  <a:srgbClr val="0000FF"/>
                </a:solidFill>
                <a:latin typeface="宋体" panose="02010600030101010101" pitchFamily="2" charset="-122"/>
              </a:rPr>
              <a:t>种形式</a:t>
            </a:r>
            <a:r>
              <a:rPr lang="zh-CN" altLang="en-US" sz="2200">
                <a:solidFill>
                  <a:srgbClr val="000000"/>
                </a:solidFill>
                <a:latin typeface="宋体" panose="02010600030101010101" pitchFamily="2" charset="-122"/>
              </a:rPr>
              <a:t>：</a:t>
            </a:r>
            <a:r>
              <a:rPr lang="en-US" altLang="zh-CN" sz="2200">
                <a:solidFill>
                  <a:srgbClr val="000000"/>
                </a:solidFill>
                <a:cs typeface="Tahoma" panose="020B0604030504040204" pitchFamily="34" charset="0"/>
              </a:rPr>
              <a:t>case</a:t>
            </a:r>
            <a:r>
              <a:rPr lang="zh-CN" altLang="en-US" sz="2200">
                <a:solidFill>
                  <a:srgbClr val="000000"/>
                </a:solidFill>
                <a:cs typeface="Tahoma" panose="020B0604030504040204" pitchFamily="34" charset="0"/>
              </a:rPr>
              <a:t>，</a:t>
            </a:r>
            <a:r>
              <a:rPr lang="en-US" altLang="zh-CN" sz="2200">
                <a:solidFill>
                  <a:srgbClr val="000000"/>
                </a:solidFill>
                <a:cs typeface="Tahoma" panose="020B0604030504040204" pitchFamily="34" charset="0"/>
              </a:rPr>
              <a:t>casez</a:t>
            </a:r>
            <a:r>
              <a:rPr lang="zh-CN" altLang="en-US" sz="2200">
                <a:solidFill>
                  <a:srgbClr val="000000"/>
                </a:solidFill>
                <a:cs typeface="Tahoma" panose="020B0604030504040204" pitchFamily="34" charset="0"/>
              </a:rPr>
              <a:t>，</a:t>
            </a:r>
            <a:r>
              <a:rPr lang="en-US" altLang="zh-CN" sz="2200">
                <a:solidFill>
                  <a:srgbClr val="000000"/>
                </a:solidFill>
                <a:cs typeface="Tahoma" panose="020B0604030504040204" pitchFamily="34" charset="0"/>
              </a:rPr>
              <a:t>casex</a:t>
            </a:r>
          </a:p>
        </p:txBody>
      </p:sp>
      <p:sp>
        <p:nvSpPr>
          <p:cNvPr id="16" name="AutoShape 8" descr="80%"/>
          <p:cNvSpPr>
            <a:spLocks noChangeArrowheads="1"/>
          </p:cNvSpPr>
          <p:nvPr/>
        </p:nvSpPr>
        <p:spPr bwMode="auto">
          <a:xfrm rot="21252442">
            <a:off x="5121275" y="642938"/>
            <a:ext cx="3408363" cy="1376362"/>
          </a:xfrm>
          <a:prstGeom prst="star16">
            <a:avLst>
              <a:gd name="adj" fmla="val 37500"/>
            </a:avLst>
          </a:prstGeom>
          <a:pattFill prst="pct80">
            <a:fgClr>
              <a:srgbClr val="FFCCFF"/>
            </a:fgClr>
            <a:bgClr>
              <a:srgbClr val="FFFFFF"/>
            </a:bgClr>
          </a:pattFill>
          <a:ln w="9525">
            <a:noFill/>
            <a:miter lim="800000"/>
            <a:headEnd/>
            <a:tailEnd/>
          </a:ln>
          <a:effectLst>
            <a:outerShdw dist="35921" dir="2700000" algn="ctr" rotWithShape="0">
              <a:srgbClr val="1C1C1C"/>
            </a:outerShdw>
          </a:effectLst>
        </p:spPr>
        <p:txBody>
          <a:bodyPr wrap="none"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适于对</a:t>
            </a:r>
            <a:r>
              <a:rPr kumimoji="1" lang="zh-CN" altLang="en-US" sz="2000" b="1" i="0" u="none" strike="noStrike" kern="0" cap="none" spc="0" normalizeH="0" baseline="0" noProof="0" dirty="0">
                <a:ln>
                  <a:noFill/>
                </a:ln>
                <a:solidFill>
                  <a:srgbClr val="FF0000"/>
                </a:solidFill>
                <a:effectLst/>
                <a:uLnTx/>
                <a:uFillTx/>
                <a:latin typeface="华文新魏" pitchFamily="2" charset="-122"/>
                <a:ea typeface="华文新魏" pitchFamily="2" charset="-122"/>
              </a:rPr>
              <a:t>同一个</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控制</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信号取不同的值时，</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输出取不同的值！</a:t>
            </a:r>
          </a:p>
        </p:txBody>
      </p:sp>
      <p:sp>
        <p:nvSpPr>
          <p:cNvPr id="17" name="AutoShape 9"/>
          <p:cNvSpPr>
            <a:spLocks noChangeArrowheads="1"/>
          </p:cNvSpPr>
          <p:nvPr/>
        </p:nvSpPr>
        <p:spPr bwMode="auto">
          <a:xfrm rot="21523135">
            <a:off x="5997575" y="3922713"/>
            <a:ext cx="3082925" cy="1471612"/>
          </a:xfrm>
          <a:prstGeom prst="cloudCallout">
            <a:avLst>
              <a:gd name="adj1" fmla="val -62731"/>
              <a:gd name="adj2" fmla="val 57241"/>
            </a:avLst>
          </a:prstGeom>
          <a:solidFill>
            <a:srgbClr val="FFFF66"/>
          </a:solidFill>
          <a:ln w="9525">
            <a:solidFill>
              <a:srgbClr val="FFCF01"/>
            </a:solidFill>
            <a:round/>
            <a:headEnd/>
            <a:tailEnd/>
          </a:ln>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20000"/>
              </a:spcBef>
              <a:spcAft>
                <a:spcPts val="0"/>
              </a:spcAft>
              <a:buClr>
                <a:srgbClr val="000000"/>
              </a:buClr>
              <a:buSzPct val="80000"/>
              <a:buFont typeface="Wingdings" panose="05000000000000000000" pitchFamily="2" charset="2"/>
              <a:buNone/>
              <a:tabLst/>
              <a:defRPr/>
            </a:pPr>
            <a:r>
              <a:rPr kumimoji="1" lang="en-US" altLang="zh-CN"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case</a:t>
            </a: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语句与</a:t>
            </a:r>
            <a:r>
              <a:rPr kumimoji="1" lang="en-US" altLang="zh-CN"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if-else</a:t>
            </a: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语句有什么区别呢？</a:t>
            </a:r>
          </a:p>
        </p:txBody>
      </p:sp>
      <p:sp>
        <p:nvSpPr>
          <p:cNvPr id="18" name="Text Box 11"/>
          <p:cNvSpPr txBox="1">
            <a:spLocks noChangeArrowheads="1"/>
          </p:cNvSpPr>
          <p:nvPr/>
        </p:nvSpPr>
        <p:spPr bwMode="auto">
          <a:xfrm rot="20696028">
            <a:off x="5514975" y="4756150"/>
            <a:ext cx="9921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6600" b="0">
                <a:solidFill>
                  <a:srgbClr val="FF3300"/>
                </a:solidFill>
                <a:latin typeface="宋体" panose="02010600030101010101" pitchFamily="2" charset="-122"/>
                <a:sym typeface="Symbol" panose="05050102010706020507" pitchFamily="18" charset="2"/>
              </a:rPr>
              <a:t></a:t>
            </a:r>
          </a:p>
        </p:txBody>
      </p:sp>
    </p:spTree>
    <p:extLst>
      <p:ext uri="{BB962C8B-B14F-4D97-AF65-F5344CB8AC3E}">
        <p14:creationId xmlns:p14="http://schemas.microsoft.com/office/powerpoint/2010/main" val="7857801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additive="base">
                                        <p:cTn id="2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advAuto="0"/>
      <p:bldP spid="12" grpId="0" animBg="1" autoUpdateAnimBg="0"/>
      <p:bldP spid="13" grpId="0" animBg="1" autoUpdateAnimBg="0"/>
      <p:bldP spid="14" grpId="0" build="p" autoUpdateAnimBg="0"/>
      <p:bldP spid="15" grpId="0" autoUpdateAnimBg="0"/>
      <p:bldP spid="16" grpId="0" animBg="1" autoUpdateAnimBg="0"/>
      <p:bldP spid="17" grpId="0" animBg="1" autoUpdateAnimBg="0"/>
      <p:bldP spid="18"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Rectangle 3"/>
          <p:cNvSpPr txBox="1">
            <a:spLocks noChangeArrowheads="1"/>
          </p:cNvSpPr>
          <p:nvPr/>
        </p:nvSpPr>
        <p:spPr bwMode="auto">
          <a:xfrm>
            <a:off x="368300" y="950913"/>
            <a:ext cx="8393113" cy="4017962"/>
          </a:xfrm>
          <a:prstGeom prst="rect">
            <a:avLst/>
          </a:prstGeom>
          <a:solidFill>
            <a:srgbClr val="99FFCC"/>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说明：</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其中</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敏感</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又称为</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控制</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，通常表示为控制信号的某些位。</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1</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称为</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分支</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表达式，用控制信号的具体状态值表示，因此又称为</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常量</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default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项可有可无，一个</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case</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语句里只能有一个</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default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项</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1</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必须互不相同，否则矛盾。</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1</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的位宽必须相等，且与控制表达式的位宽相同。</a:t>
            </a:r>
          </a:p>
        </p:txBody>
      </p:sp>
    </p:spTree>
    <p:extLst>
      <p:ext uri="{BB962C8B-B14F-4D97-AF65-F5344CB8AC3E}">
        <p14:creationId xmlns:p14="http://schemas.microsoft.com/office/powerpoint/2010/main" val="32953848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Rectangle 3"/>
          <p:cNvSpPr txBox="1">
            <a:spLocks noChangeArrowheads="1"/>
          </p:cNvSpPr>
          <p:nvPr/>
        </p:nvSpPr>
        <p:spPr bwMode="auto">
          <a:xfrm>
            <a:off x="569913" y="850900"/>
            <a:ext cx="31623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kumimoji="0" lang="en-US" altLang="zh-CN" kern="0">
                <a:solidFill>
                  <a:srgbClr val="0000FF"/>
                </a:solidFill>
                <a:cs typeface="Tahoma" panose="020B0604030504040204" pitchFamily="34" charset="0"/>
              </a:rPr>
              <a:t>2. casez</a:t>
            </a:r>
            <a:r>
              <a:rPr kumimoji="0" lang="zh-CN" altLang="en-US" kern="0">
                <a:solidFill>
                  <a:srgbClr val="0000FF"/>
                </a:solidFill>
                <a:ea typeface="华文新魏" panose="02010800040101010101" pitchFamily="2" charset="-122"/>
                <a:cs typeface="Tahoma" panose="020B0604030504040204" pitchFamily="34" charset="0"/>
              </a:rPr>
              <a:t>与</a:t>
            </a:r>
            <a:r>
              <a:rPr kumimoji="0" lang="en-US" altLang="zh-CN" kern="0">
                <a:solidFill>
                  <a:srgbClr val="0000FF"/>
                </a:solidFill>
                <a:cs typeface="Tahoma" panose="020B0604030504040204" pitchFamily="34" charset="0"/>
              </a:rPr>
              <a:t>casex</a:t>
            </a:r>
            <a:r>
              <a:rPr kumimoji="0" lang="zh-CN" altLang="en-US" kern="0">
                <a:solidFill>
                  <a:srgbClr val="0000FF"/>
                </a:solidFill>
                <a:ea typeface="华文新魏" panose="02010800040101010101" pitchFamily="2" charset="-122"/>
              </a:rPr>
              <a:t>语句</a:t>
            </a:r>
          </a:p>
        </p:txBody>
      </p:sp>
      <p:sp>
        <p:nvSpPr>
          <p:cNvPr id="7" name="AutoShape 5"/>
          <p:cNvSpPr>
            <a:spLocks noChangeArrowheads="1"/>
          </p:cNvSpPr>
          <p:nvPr/>
        </p:nvSpPr>
        <p:spPr bwMode="auto">
          <a:xfrm>
            <a:off x="3889375" y="817563"/>
            <a:ext cx="3209925" cy="412750"/>
          </a:xfrm>
          <a:prstGeom prst="wedgeRoundRectCallout">
            <a:avLst>
              <a:gd name="adj1" fmla="val -68495"/>
              <a:gd name="adj2" fmla="val 17694"/>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200">
                <a:solidFill>
                  <a:srgbClr val="000000"/>
                </a:solidFill>
                <a:latin typeface="方正姚体" panose="02010601030101010101" pitchFamily="2" charset="-122"/>
                <a:ea typeface="方正姚体" panose="02010601030101010101" pitchFamily="2" charset="-122"/>
              </a:rPr>
              <a:t>是</a:t>
            </a:r>
            <a:r>
              <a:rPr lang="en-US" altLang="zh-CN" sz="2200">
                <a:solidFill>
                  <a:srgbClr val="000000"/>
                </a:solidFill>
                <a:latin typeface="方正姚体" panose="02010601030101010101" pitchFamily="2" charset="-122"/>
                <a:ea typeface="方正姚体" panose="02010601030101010101" pitchFamily="2" charset="-122"/>
              </a:rPr>
              <a:t>case</a:t>
            </a:r>
            <a:r>
              <a:rPr lang="zh-CN" altLang="en-US" sz="2200">
                <a:solidFill>
                  <a:srgbClr val="000000"/>
                </a:solidFill>
                <a:latin typeface="方正姚体" panose="02010601030101010101" pitchFamily="2" charset="-122"/>
                <a:ea typeface="方正姚体" panose="02010601030101010101" pitchFamily="2" charset="-122"/>
              </a:rPr>
              <a:t>语句的两种变体</a:t>
            </a:r>
          </a:p>
        </p:txBody>
      </p:sp>
      <p:sp>
        <p:nvSpPr>
          <p:cNvPr id="8" name="Rectangle 6"/>
          <p:cNvSpPr>
            <a:spLocks noChangeArrowheads="1"/>
          </p:cNvSpPr>
          <p:nvPr/>
        </p:nvSpPr>
        <p:spPr bwMode="auto">
          <a:xfrm>
            <a:off x="735013" y="1671638"/>
            <a:ext cx="7269162"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30000"/>
              </a:lnSpc>
              <a:spcBef>
                <a:spcPct val="10000"/>
              </a:spcBef>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在</a:t>
            </a:r>
            <a:r>
              <a:rPr lang="en-US" altLang="zh-CN" sz="2400">
                <a:solidFill>
                  <a:srgbClr val="FF0066"/>
                </a:solidFill>
                <a:cs typeface="Tahoma" panose="020B0604030504040204" pitchFamily="34" charset="0"/>
              </a:rPr>
              <a:t>case</a:t>
            </a:r>
            <a:r>
              <a:rPr lang="zh-CN" altLang="en-US" sz="2400">
                <a:solidFill>
                  <a:srgbClr val="000000"/>
                </a:solidFill>
                <a:latin typeface="宋体" panose="02010600030101010101" pitchFamily="2" charset="-122"/>
              </a:rPr>
              <a:t>语句中，分支表达式每一位的值都是确定的（或者为</a:t>
            </a:r>
            <a:r>
              <a:rPr lang="en-US" altLang="zh-CN" sz="2400">
                <a:solidFill>
                  <a:srgbClr val="000000"/>
                </a:solidFill>
                <a:latin typeface="宋体" panose="02010600030101010101" pitchFamily="2" charset="-122"/>
              </a:rPr>
              <a:t>0</a:t>
            </a:r>
            <a:r>
              <a:rPr lang="zh-CN" altLang="en-US" sz="2400">
                <a:solidFill>
                  <a:srgbClr val="000000"/>
                </a:solidFill>
                <a:latin typeface="宋体" panose="02010600030101010101" pitchFamily="2" charset="-122"/>
              </a:rPr>
              <a:t>，或者为</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a:p>
            <a:pPr algn="just">
              <a:lnSpc>
                <a:spcPct val="130000"/>
              </a:lnSpc>
              <a:spcBef>
                <a:spcPct val="10000"/>
              </a:spcBef>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在</a:t>
            </a:r>
            <a:r>
              <a:rPr lang="en-US" altLang="zh-CN" sz="2400">
                <a:solidFill>
                  <a:srgbClr val="FF0066"/>
                </a:solidFill>
                <a:cs typeface="Tahoma" panose="020B0604030504040204" pitchFamily="34" charset="0"/>
              </a:rPr>
              <a:t>casez</a:t>
            </a:r>
            <a:r>
              <a:rPr lang="zh-CN" altLang="en-US" sz="2400">
                <a:solidFill>
                  <a:srgbClr val="000000"/>
                </a:solidFill>
                <a:latin typeface="宋体" panose="02010600030101010101" pitchFamily="2" charset="-122"/>
              </a:rPr>
              <a:t>语句中，若分支表达式某些位的值为高阻值</a:t>
            </a:r>
            <a:r>
              <a:rPr lang="en-US" altLang="zh-CN" sz="2400">
                <a:solidFill>
                  <a:srgbClr val="FF0066"/>
                </a:solidFill>
                <a:cs typeface="Tahoma" panose="020B0604030504040204" pitchFamily="34" charset="0"/>
              </a:rPr>
              <a:t>z</a:t>
            </a:r>
            <a:r>
              <a:rPr lang="zh-CN" altLang="en-US" sz="2400">
                <a:solidFill>
                  <a:srgbClr val="000000"/>
                </a:solidFill>
                <a:latin typeface="宋体" panose="02010600030101010101" pitchFamily="2" charset="-122"/>
              </a:rPr>
              <a:t>，则不考虑对这些位的比较；</a:t>
            </a:r>
          </a:p>
          <a:p>
            <a:pPr algn="just">
              <a:lnSpc>
                <a:spcPct val="130000"/>
              </a:lnSpc>
              <a:spcBef>
                <a:spcPct val="10000"/>
              </a:spcBef>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在</a:t>
            </a:r>
            <a:r>
              <a:rPr lang="en-US" altLang="zh-CN" sz="2400">
                <a:solidFill>
                  <a:srgbClr val="FF0066"/>
                </a:solidFill>
                <a:cs typeface="Tahoma" panose="020B0604030504040204" pitchFamily="34" charset="0"/>
              </a:rPr>
              <a:t>casex</a:t>
            </a:r>
            <a:r>
              <a:rPr lang="zh-CN" altLang="en-US" sz="2400">
                <a:solidFill>
                  <a:srgbClr val="000000"/>
                </a:solidFill>
                <a:latin typeface="宋体" panose="02010600030101010101" pitchFamily="2" charset="-122"/>
              </a:rPr>
              <a:t>语句中，若分支表达式某些位的值为</a:t>
            </a:r>
            <a:r>
              <a:rPr lang="en-US" altLang="zh-CN" sz="2400">
                <a:solidFill>
                  <a:srgbClr val="FF0066"/>
                </a:solidFill>
                <a:cs typeface="Tahoma" panose="020B0604030504040204" pitchFamily="34" charset="0"/>
              </a:rPr>
              <a:t>z</a:t>
            </a:r>
            <a:r>
              <a:rPr lang="zh-CN" altLang="en-US" sz="2400">
                <a:solidFill>
                  <a:srgbClr val="000000"/>
                </a:solidFill>
                <a:latin typeface="宋体" panose="02010600030101010101" pitchFamily="2" charset="-122"/>
              </a:rPr>
              <a:t>或不定值</a:t>
            </a:r>
            <a:r>
              <a:rPr lang="en-US" altLang="zh-CN" sz="2400">
                <a:solidFill>
                  <a:srgbClr val="FF0066"/>
                </a:solidFill>
                <a:cs typeface="Tahoma" panose="020B0604030504040204" pitchFamily="34" charset="0"/>
              </a:rPr>
              <a:t>x</a:t>
            </a:r>
            <a:r>
              <a:rPr lang="zh-CN" altLang="en-US" sz="2400">
                <a:solidFill>
                  <a:srgbClr val="000000"/>
                </a:solidFill>
                <a:latin typeface="宋体" panose="02010600030101010101" pitchFamily="2" charset="-122"/>
              </a:rPr>
              <a:t>，则不考虑对这些位的比较。</a:t>
            </a:r>
          </a:p>
          <a:p>
            <a:pPr algn="just">
              <a:lnSpc>
                <a:spcPct val="130000"/>
              </a:lnSpc>
              <a:spcBef>
                <a:spcPct val="10000"/>
              </a:spcBef>
              <a:buClr>
                <a:srgbClr val="FF0066"/>
              </a:buClr>
              <a:buFont typeface="Wingdings" panose="05000000000000000000" pitchFamily="2" charset="2"/>
              <a:buChar char="v"/>
            </a:pPr>
            <a:r>
              <a:rPr lang="zh-CN" altLang="en-US" sz="2400">
                <a:solidFill>
                  <a:srgbClr val="000000"/>
                </a:solidFill>
                <a:latin typeface="宋体" panose="02010600030101010101" pitchFamily="2" charset="-122"/>
              </a:rPr>
              <a:t>在分支表达式中，可用</a:t>
            </a:r>
            <a:r>
              <a:rPr lang="zh-CN" altLang="en-US" sz="2400">
                <a:solidFill>
                  <a:srgbClr val="000000"/>
                </a:solidFill>
                <a:latin typeface="Times New Roman" panose="02020603050405020304" pitchFamily="18" charset="0"/>
              </a:rPr>
              <a:t>“</a:t>
            </a:r>
            <a:r>
              <a:rPr lang="zh-CN" altLang="en-US" sz="2400">
                <a:solidFill>
                  <a:srgbClr val="FF0066"/>
                </a:solidFill>
                <a:cs typeface="Tahoma" panose="020B0604030504040204" pitchFamily="34" charset="0"/>
              </a:rPr>
              <a:t>？</a:t>
            </a:r>
            <a:r>
              <a:rPr lang="zh-CN" altLang="en-US" sz="2400">
                <a:solidFill>
                  <a:srgbClr val="000000"/>
                </a:solidFill>
                <a:latin typeface="Times New Roman" panose="02020603050405020304" pitchFamily="18" charset="0"/>
              </a:rPr>
              <a:t>”</a:t>
            </a:r>
            <a:r>
              <a:rPr lang="zh-CN" altLang="en-US" sz="2400">
                <a:solidFill>
                  <a:srgbClr val="000000"/>
                </a:solidFill>
                <a:latin typeface="宋体" panose="02010600030101010101" pitchFamily="2" charset="-122"/>
              </a:rPr>
              <a:t>来标识</a:t>
            </a:r>
            <a:r>
              <a:rPr lang="en-US" altLang="zh-CN" sz="2400">
                <a:solidFill>
                  <a:srgbClr val="000000"/>
                </a:solidFill>
                <a:latin typeface="宋体" panose="02010600030101010101" pitchFamily="2" charset="-122"/>
              </a:rPr>
              <a:t>x</a:t>
            </a:r>
            <a:r>
              <a:rPr lang="zh-CN" altLang="en-US" sz="2400">
                <a:solidFill>
                  <a:srgbClr val="000000"/>
                </a:solidFill>
                <a:latin typeface="宋体" panose="02010600030101010101" pitchFamily="2" charset="-122"/>
              </a:rPr>
              <a:t>或</a:t>
            </a:r>
            <a:r>
              <a:rPr lang="en-US" altLang="zh-CN" sz="2400">
                <a:solidFill>
                  <a:srgbClr val="000000"/>
                </a:solidFill>
                <a:latin typeface="宋体" panose="02010600030101010101" pitchFamily="2" charset="-122"/>
              </a:rPr>
              <a:t>z</a:t>
            </a:r>
            <a:r>
              <a:rPr lang="zh-CN" altLang="en-US" sz="2400">
                <a:solidFill>
                  <a:srgbClr val="000000"/>
                </a:solidFill>
                <a:latin typeface="宋体" panose="02010600030101010101" pitchFamily="2" charset="-122"/>
              </a:rPr>
              <a:t>。</a:t>
            </a:r>
          </a:p>
          <a:p>
            <a:pPr algn="just">
              <a:lnSpc>
                <a:spcPct val="130000"/>
              </a:lnSpc>
              <a:spcBef>
                <a:spcPct val="10000"/>
              </a:spcBef>
              <a:buClr>
                <a:srgbClr val="FF0066"/>
              </a:buClr>
              <a:buFont typeface="Wingdings" panose="05000000000000000000" pitchFamily="2" charset="2"/>
              <a:buNone/>
            </a:pPr>
            <a:r>
              <a:rPr lang="zh-CN" altLang="en-US" sz="2400">
                <a:solidFill>
                  <a:srgbClr val="000000"/>
                </a:solidFill>
                <a:latin typeface="宋体" panose="02010600030101010101" pitchFamily="2" charset="-122"/>
              </a:rPr>
              <a:t>  </a:t>
            </a:r>
          </a:p>
        </p:txBody>
      </p:sp>
    </p:spTree>
    <p:extLst>
      <p:ext uri="{BB962C8B-B14F-4D97-AF65-F5344CB8AC3E}">
        <p14:creationId xmlns:p14="http://schemas.microsoft.com/office/powerpoint/2010/main" val="25760787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wipe(left)">
                                      <p:cBhvr>
                                        <p:cTn id="3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34" name="Rectangle 3"/>
          <p:cNvSpPr txBox="1">
            <a:spLocks noChangeArrowheads="1"/>
          </p:cNvSpPr>
          <p:nvPr/>
        </p:nvSpPr>
        <p:spPr bwMode="auto">
          <a:xfrm>
            <a:off x="468313" y="984250"/>
            <a:ext cx="8229600" cy="5005388"/>
          </a:xfrm>
          <a:prstGeom prst="rect">
            <a:avLst/>
          </a:prstGeom>
          <a:noFill/>
          <a:ln w="9525">
            <a:noFill/>
            <a:miter lim="800000"/>
            <a:headEnd/>
            <a:tailEnd/>
          </a:ln>
        </p:spPr>
        <p:txBody>
          <a:bodyPr/>
          <a:lstStyle/>
          <a:p>
            <a:pPr marL="342900" indent="-342900" eaLnBrk="1" hangingPunct="1">
              <a:lnSpc>
                <a:spcPct val="90000"/>
              </a:lnSpc>
              <a:spcBef>
                <a:spcPct val="20000"/>
              </a:spcBef>
              <a:buClr>
                <a:srgbClr val="3333FF"/>
              </a:buClr>
              <a:defRPr/>
            </a:pPr>
            <a:r>
              <a:rPr kumimoji="1" lang="en-US" altLang="zh-CN" sz="2800" b="1" i="1" kern="0" dirty="0">
                <a:solidFill>
                  <a:srgbClr val="0000FF"/>
                </a:solidFill>
                <a:latin typeface="Tahoma"/>
                <a:ea typeface="宋体"/>
              </a:rPr>
              <a:t>【</a:t>
            </a:r>
            <a:r>
              <a:rPr kumimoji="1" lang="zh-CN" altLang="en-US" sz="2800" b="1" i="1" kern="0" dirty="0">
                <a:solidFill>
                  <a:srgbClr val="0000FF"/>
                </a:solidFill>
                <a:latin typeface="Tahoma"/>
                <a:ea typeface="宋体"/>
              </a:rPr>
              <a:t>例</a:t>
            </a:r>
            <a:r>
              <a:rPr kumimoji="1" lang="en-US" altLang="zh-CN" sz="2800" b="1" i="1" kern="0" dirty="0">
                <a:solidFill>
                  <a:srgbClr val="0000FF"/>
                </a:solidFill>
                <a:latin typeface="Tahoma"/>
                <a:ea typeface="宋体"/>
              </a:rPr>
              <a:t>2.2】</a:t>
            </a:r>
          </a:p>
        </p:txBody>
      </p:sp>
      <p:sp>
        <p:nvSpPr>
          <p:cNvPr id="35" name="Text Box 9"/>
          <p:cNvSpPr txBox="1">
            <a:spLocks noChangeArrowheads="1"/>
          </p:cNvSpPr>
          <p:nvPr/>
        </p:nvSpPr>
        <p:spPr bwMode="auto">
          <a:xfrm>
            <a:off x="252413" y="2117725"/>
            <a:ext cx="6389687" cy="3711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module twomux (out,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input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output out;</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wire nsl , sela , selb;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定义内部连接线</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nsl = ~ sl ;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求反</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sela = a&amp;nsl ;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按位与运算</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selb= b&amp;sl;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out= sela | seilb;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按位或运算</a:t>
            </a:r>
            <a:endPar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endmodule</a:t>
            </a:r>
          </a:p>
        </p:txBody>
      </p:sp>
      <p:grpSp>
        <p:nvGrpSpPr>
          <p:cNvPr id="36" name="Group 10"/>
          <p:cNvGrpSpPr>
            <a:grpSpLocks/>
          </p:cNvGrpSpPr>
          <p:nvPr/>
        </p:nvGrpSpPr>
        <p:grpSpPr bwMode="auto">
          <a:xfrm>
            <a:off x="5761038" y="833487"/>
            <a:ext cx="3429000" cy="3603625"/>
            <a:chOff x="3264" y="1344"/>
            <a:chExt cx="2160" cy="2116"/>
          </a:xfrm>
        </p:grpSpPr>
        <p:sp>
          <p:nvSpPr>
            <p:cNvPr id="37" name="Line 11"/>
            <p:cNvSpPr>
              <a:spLocks noChangeShapeType="1"/>
            </p:cNvSpPr>
            <p:nvPr/>
          </p:nvSpPr>
          <p:spPr bwMode="auto">
            <a:xfrm>
              <a:off x="3346" y="1828"/>
              <a:ext cx="7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8" name="Line 12"/>
            <p:cNvSpPr>
              <a:spLocks noChangeShapeType="1"/>
            </p:cNvSpPr>
            <p:nvPr/>
          </p:nvSpPr>
          <p:spPr bwMode="auto">
            <a:xfrm>
              <a:off x="3427" y="2488"/>
              <a:ext cx="6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9" name="Line 13"/>
            <p:cNvSpPr>
              <a:spLocks noChangeShapeType="1"/>
            </p:cNvSpPr>
            <p:nvPr/>
          </p:nvSpPr>
          <p:spPr bwMode="auto">
            <a:xfrm>
              <a:off x="4242" y="2752"/>
              <a:ext cx="0" cy="5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0" name="Line 14"/>
            <p:cNvSpPr>
              <a:spLocks noChangeShapeType="1"/>
            </p:cNvSpPr>
            <p:nvPr/>
          </p:nvSpPr>
          <p:spPr bwMode="auto">
            <a:xfrm>
              <a:off x="5139" y="2224"/>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1" name="Text Box 15"/>
            <p:cNvSpPr txBox="1">
              <a:spLocks noChangeArrowheads="1"/>
            </p:cNvSpPr>
            <p:nvPr/>
          </p:nvSpPr>
          <p:spPr bwMode="auto">
            <a:xfrm rot="-5400000">
              <a:off x="3206" y="1572"/>
              <a:ext cx="3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42" name="Text Box 16"/>
            <p:cNvSpPr txBox="1">
              <a:spLocks noChangeArrowheads="1"/>
            </p:cNvSpPr>
            <p:nvPr/>
          </p:nvSpPr>
          <p:spPr bwMode="auto">
            <a:xfrm rot="-5400000">
              <a:off x="3322" y="2371"/>
              <a:ext cx="36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43" name="Text Box 17"/>
            <p:cNvSpPr txBox="1">
              <a:spLocks noChangeArrowheads="1"/>
            </p:cNvSpPr>
            <p:nvPr/>
          </p:nvSpPr>
          <p:spPr bwMode="auto">
            <a:xfrm rot="-5400000">
              <a:off x="4407" y="3014"/>
              <a:ext cx="362"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sl</a:t>
              </a:r>
            </a:p>
          </p:txBody>
        </p:sp>
        <p:grpSp>
          <p:nvGrpSpPr>
            <p:cNvPr id="44" name="Group 18"/>
            <p:cNvGrpSpPr>
              <a:grpSpLocks/>
            </p:cNvGrpSpPr>
            <p:nvPr/>
          </p:nvGrpSpPr>
          <p:grpSpPr bwMode="auto">
            <a:xfrm>
              <a:off x="4120" y="1784"/>
              <a:ext cx="326" cy="264"/>
              <a:chOff x="4080" y="1536"/>
              <a:chExt cx="384" cy="384"/>
            </a:xfrm>
          </p:grpSpPr>
          <p:sp>
            <p:nvSpPr>
              <p:cNvPr id="62" name="Oval 19"/>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3" name="Rectangle 20"/>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grpSp>
          <p:nvGrpSpPr>
            <p:cNvPr id="45" name="Group 21"/>
            <p:cNvGrpSpPr>
              <a:grpSpLocks/>
            </p:cNvGrpSpPr>
            <p:nvPr/>
          </p:nvGrpSpPr>
          <p:grpSpPr bwMode="auto">
            <a:xfrm>
              <a:off x="4120" y="2268"/>
              <a:ext cx="326" cy="264"/>
              <a:chOff x="4080" y="1536"/>
              <a:chExt cx="384" cy="384"/>
            </a:xfrm>
          </p:grpSpPr>
          <p:sp>
            <p:nvSpPr>
              <p:cNvPr id="60" name="Oval 22"/>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1" name="Rectangle 23"/>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sp>
          <p:nvSpPr>
            <p:cNvPr id="46" name="AutoShape 24"/>
            <p:cNvSpPr>
              <a:spLocks noChangeArrowheads="1"/>
            </p:cNvSpPr>
            <p:nvPr/>
          </p:nvSpPr>
          <p:spPr bwMode="auto">
            <a:xfrm rot="5400000" flipH="1">
              <a:off x="3745" y="2012"/>
              <a:ext cx="220" cy="204"/>
            </a:xfrm>
            <a:prstGeom prst="triangle">
              <a:avLst>
                <a:gd name="adj" fmla="val 50000"/>
              </a:avLst>
            </a:prstGeom>
            <a:solidFill>
              <a:srgbClr val="00FF00"/>
            </a:solidFill>
            <a:ln w="9525">
              <a:solidFill>
                <a:srgbClr val="00FF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47" name="AutoShape 25"/>
            <p:cNvCxnSpPr>
              <a:cxnSpLocks noChangeShapeType="1"/>
              <a:stCxn id="46" idx="0"/>
            </p:cNvCxnSpPr>
            <p:nvPr/>
          </p:nvCxnSpPr>
          <p:spPr bwMode="auto">
            <a:xfrm flipV="1">
              <a:off x="3957" y="1960"/>
              <a:ext cx="163" cy="154"/>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48" name="Oval 26"/>
            <p:cNvSpPr>
              <a:spLocks noChangeArrowheads="1"/>
            </p:cNvSpPr>
            <p:nvPr/>
          </p:nvSpPr>
          <p:spPr bwMode="auto">
            <a:xfrm>
              <a:off x="3957" y="2092"/>
              <a:ext cx="41" cy="44"/>
            </a:xfrm>
            <a:prstGeom prst="ellipse">
              <a:avLst/>
            </a:prstGeom>
            <a:solidFill>
              <a:srgbClr val="00E4A8"/>
            </a:solidFill>
            <a:ln w="9525">
              <a:solidFill>
                <a:srgbClr val="0000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49" name="Line 27"/>
            <p:cNvSpPr>
              <a:spLocks noChangeShapeType="1"/>
            </p:cNvSpPr>
            <p:nvPr/>
          </p:nvSpPr>
          <p:spPr bwMode="auto">
            <a:xfrm flipH="1">
              <a:off x="3631" y="2136"/>
              <a:ext cx="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0" name="AutoShape 28"/>
            <p:cNvSpPr>
              <a:spLocks noChangeArrowheads="1"/>
            </p:cNvSpPr>
            <p:nvPr/>
          </p:nvSpPr>
          <p:spPr bwMode="auto">
            <a:xfrm flipH="1">
              <a:off x="4935" y="1960"/>
              <a:ext cx="244" cy="572"/>
            </a:xfrm>
            <a:prstGeom prst="moon">
              <a:avLst>
                <a:gd name="adj" fmla="val 62500"/>
              </a:avLst>
            </a:prstGeom>
            <a:solidFill>
              <a:srgbClr val="99CC00"/>
            </a:solidFill>
            <a:ln w="9525">
              <a:solidFill>
                <a:srgbClr val="99CC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51" name="AutoShape 29"/>
            <p:cNvCxnSpPr>
              <a:cxnSpLocks noChangeShapeType="1"/>
            </p:cNvCxnSpPr>
            <p:nvPr/>
          </p:nvCxnSpPr>
          <p:spPr bwMode="auto">
            <a:xfrm>
              <a:off x="4446" y="1916"/>
              <a:ext cx="540" cy="17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2" name="AutoShape 30"/>
            <p:cNvCxnSpPr>
              <a:cxnSpLocks noChangeShapeType="1"/>
              <a:stCxn id="60" idx="6"/>
              <a:endCxn id="50" idx="3"/>
            </p:cNvCxnSpPr>
            <p:nvPr/>
          </p:nvCxnSpPr>
          <p:spPr bwMode="auto">
            <a:xfrm flipV="1">
              <a:off x="4446" y="2245"/>
              <a:ext cx="581" cy="155"/>
            </a:xfrm>
            <a:prstGeom prst="bentConnector3">
              <a:avLst>
                <a:gd name="adj1" fmla="val 42106"/>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53" name="Line 31"/>
            <p:cNvSpPr>
              <a:spLocks noChangeShapeType="1"/>
            </p:cNvSpPr>
            <p:nvPr/>
          </p:nvSpPr>
          <p:spPr bwMode="auto">
            <a:xfrm>
              <a:off x="3631" y="2136"/>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Line 32"/>
            <p:cNvSpPr>
              <a:spLocks noChangeShapeType="1"/>
            </p:cNvSpPr>
            <p:nvPr/>
          </p:nvSpPr>
          <p:spPr bwMode="auto">
            <a:xfrm>
              <a:off x="3631" y="2752"/>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5" name="Rectangle 33"/>
            <p:cNvSpPr>
              <a:spLocks noChangeArrowheads="1"/>
            </p:cNvSpPr>
            <p:nvPr/>
          </p:nvSpPr>
          <p:spPr bwMode="auto">
            <a:xfrm>
              <a:off x="3509" y="1344"/>
              <a:ext cx="1793" cy="1716"/>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56" name="Text Box 34"/>
            <p:cNvSpPr txBox="1">
              <a:spLocks noChangeArrowheads="1"/>
            </p:cNvSpPr>
            <p:nvPr/>
          </p:nvSpPr>
          <p:spPr bwMode="auto">
            <a:xfrm rot="-5400000">
              <a:off x="4531" y="2220"/>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selb</a:t>
              </a:r>
            </a:p>
          </p:txBody>
        </p:sp>
        <p:sp>
          <p:nvSpPr>
            <p:cNvPr id="57" name="Text Box 35"/>
            <p:cNvSpPr txBox="1">
              <a:spLocks noChangeArrowheads="1"/>
            </p:cNvSpPr>
            <p:nvPr/>
          </p:nvSpPr>
          <p:spPr bwMode="auto">
            <a:xfrm rot="-5400000">
              <a:off x="4565" y="1563"/>
              <a:ext cx="362"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sela</a:t>
              </a:r>
            </a:p>
          </p:txBody>
        </p:sp>
        <p:sp>
          <p:nvSpPr>
            <p:cNvPr id="58" name="Line 36"/>
            <p:cNvSpPr>
              <a:spLocks noChangeShapeType="1"/>
            </p:cNvSpPr>
            <p:nvPr/>
          </p:nvSpPr>
          <p:spPr bwMode="auto">
            <a:xfrm>
              <a:off x="3648" y="235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9" name="Text Box 37"/>
            <p:cNvSpPr txBox="1">
              <a:spLocks noChangeArrowheads="1"/>
            </p:cNvSpPr>
            <p:nvPr/>
          </p:nvSpPr>
          <p:spPr bwMode="auto">
            <a:xfrm rot="-5400000">
              <a:off x="4164" y="1831"/>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nsel</a:t>
              </a:r>
            </a:p>
          </p:txBody>
        </p:sp>
      </p:grpSp>
      <p:sp>
        <p:nvSpPr>
          <p:cNvPr id="64" name="Rectangle 38"/>
          <p:cNvSpPr>
            <a:spLocks noChangeArrowheads="1"/>
          </p:cNvSpPr>
          <p:nvPr/>
        </p:nvSpPr>
        <p:spPr bwMode="auto">
          <a:xfrm>
            <a:off x="695325" y="1558925"/>
            <a:ext cx="4598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400">
                <a:solidFill>
                  <a:srgbClr val="000000"/>
                </a:solidFill>
                <a:latin typeface="宋体" panose="02010600030101010101" pitchFamily="2" charset="-122"/>
              </a:rPr>
              <a:t>带有与非门的二选一多路选择器</a:t>
            </a:r>
            <a:r>
              <a:rPr kumimoji="1" lang="zh-CN" altLang="en-US" sz="2400">
                <a:solidFill>
                  <a:srgbClr val="00000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6577814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blinds(horizontal)">
                                      <p:cBhvr>
                                        <p:cTn id="12" dur="500"/>
                                        <p:tgtEl>
                                          <p:spTgt spid="3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
                                            <p:txEl>
                                              <p:pRg st="8" end="8"/>
                                            </p:txEl>
                                          </p:spTgt>
                                        </p:tgtEl>
                                        <p:attrNameLst>
                                          <p:attrName>style.visibility</p:attrName>
                                        </p:attrNameLst>
                                      </p:cBhvr>
                                      <p:to>
                                        <p:strVal val="visible"/>
                                      </p:to>
                                    </p:set>
                                    <p:animEffect transition="in" filter="blinds(horizontal)">
                                      <p:cBhvr>
                                        <p:cTn id="15" dur="500"/>
                                        <p:tgtEl>
                                          <p:spTgt spid="35">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5">
                                            <p:txEl>
                                              <p:pRg st="1" end="1"/>
                                            </p:txEl>
                                          </p:spTgt>
                                        </p:tgtEl>
                                        <p:attrNameLst>
                                          <p:attrName>style.visibility</p:attrName>
                                        </p:attrNameLst>
                                      </p:cBhvr>
                                      <p:to>
                                        <p:strVal val="visible"/>
                                      </p:to>
                                    </p:set>
                                    <p:animEffect transition="in" filter="checkerboard(across)">
                                      <p:cBhvr>
                                        <p:cTn id="20" dur="500"/>
                                        <p:tgtEl>
                                          <p:spTgt spid="35">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5">
                                            <p:txEl>
                                              <p:pRg st="2" end="2"/>
                                            </p:txEl>
                                          </p:spTgt>
                                        </p:tgtEl>
                                        <p:attrNameLst>
                                          <p:attrName>style.visibility</p:attrName>
                                        </p:attrNameLst>
                                      </p:cBhvr>
                                      <p:to>
                                        <p:strVal val="visible"/>
                                      </p:to>
                                    </p:set>
                                    <p:animEffect transition="in" filter="checkerboard(across)">
                                      <p:cBhvr>
                                        <p:cTn id="23" dur="500"/>
                                        <p:tgtEl>
                                          <p:spTgt spid="35">
                                            <p:txEl>
                                              <p:pRg st="2" end="2"/>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5">
                                            <p:txEl>
                                              <p:pRg st="3" end="3"/>
                                            </p:txEl>
                                          </p:spTgt>
                                        </p:tgtEl>
                                        <p:attrNameLst>
                                          <p:attrName>style.visibility</p:attrName>
                                        </p:attrNameLst>
                                      </p:cBhvr>
                                      <p:to>
                                        <p:strVal val="visible"/>
                                      </p:to>
                                    </p:set>
                                    <p:animEffect transition="in" filter="checkerboard(across)">
                                      <p:cBhvr>
                                        <p:cTn id="26" dur="500"/>
                                        <p:tgtEl>
                                          <p:spTgt spid="3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5">
                                            <p:txEl>
                                              <p:pRg st="4" end="4"/>
                                            </p:txEl>
                                          </p:spTgt>
                                        </p:tgtEl>
                                        <p:attrNameLst>
                                          <p:attrName>style.visibility</p:attrName>
                                        </p:attrNameLst>
                                      </p:cBhvr>
                                      <p:to>
                                        <p:strVal val="visible"/>
                                      </p:to>
                                    </p:set>
                                    <p:anim calcmode="lin" valueType="num">
                                      <p:cBhvr>
                                        <p:cTn id="31" dur="1000" fill="hold"/>
                                        <p:tgtEl>
                                          <p:spTgt spid="35">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5">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5">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35">
                                            <p:txEl>
                                              <p:pRg st="5" end="5"/>
                                            </p:txEl>
                                          </p:spTgt>
                                        </p:tgtEl>
                                        <p:attrNameLst>
                                          <p:attrName>style.visibility</p:attrName>
                                        </p:attrNameLst>
                                      </p:cBhvr>
                                      <p:to>
                                        <p:strVal val="visible"/>
                                      </p:to>
                                    </p:set>
                                    <p:anim calcmode="lin" valueType="num">
                                      <p:cBhvr>
                                        <p:cTn id="36" dur="1000" fill="hold"/>
                                        <p:tgtEl>
                                          <p:spTgt spid="35">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35">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35">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35">
                                            <p:txEl>
                                              <p:pRg st="6" end="6"/>
                                            </p:txEl>
                                          </p:spTgt>
                                        </p:tgtEl>
                                        <p:attrNameLst>
                                          <p:attrName>style.visibility</p:attrName>
                                        </p:attrNameLst>
                                      </p:cBhvr>
                                      <p:to>
                                        <p:strVal val="visible"/>
                                      </p:to>
                                    </p:set>
                                    <p:anim calcmode="lin" valueType="num">
                                      <p:cBhvr>
                                        <p:cTn id="41" dur="1000" fill="hold"/>
                                        <p:tgtEl>
                                          <p:spTgt spid="35">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35">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5">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35">
                                            <p:txEl>
                                              <p:pRg st="7" end="7"/>
                                            </p:txEl>
                                          </p:spTgt>
                                        </p:tgtEl>
                                        <p:attrNameLst>
                                          <p:attrName>style.visibility</p:attrName>
                                        </p:attrNameLst>
                                      </p:cBhvr>
                                      <p:to>
                                        <p:strVal val="visible"/>
                                      </p:to>
                                    </p:set>
                                    <p:anim calcmode="lin" valueType="num">
                                      <p:cBhvr>
                                        <p:cTn id="46" dur="1000" fill="hold"/>
                                        <p:tgtEl>
                                          <p:spTgt spid="35">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35">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graphicFrame>
        <p:nvGraphicFramePr>
          <p:cNvPr id="5" name="表格 4"/>
          <p:cNvGraphicFramePr>
            <a:graphicFrameLocks noGrp="1"/>
          </p:cNvGraphicFramePr>
          <p:nvPr/>
        </p:nvGraphicFramePr>
        <p:xfrm>
          <a:off x="342900" y="1809750"/>
          <a:ext cx="8648700" cy="3349625"/>
        </p:xfrm>
        <a:graphic>
          <a:graphicData uri="http://schemas.openxmlformats.org/drawingml/2006/table">
            <a:tbl>
              <a:tblPr/>
              <a:tblGrid>
                <a:gridCol w="595313">
                  <a:extLst>
                    <a:ext uri="{9D8B030D-6E8A-4147-A177-3AD203B41FA5}">
                      <a16:colId xmlns:a16="http://schemas.microsoft.com/office/drawing/2014/main" val="794381774"/>
                    </a:ext>
                  </a:extLst>
                </a:gridCol>
                <a:gridCol w="530225">
                  <a:extLst>
                    <a:ext uri="{9D8B030D-6E8A-4147-A177-3AD203B41FA5}">
                      <a16:colId xmlns:a16="http://schemas.microsoft.com/office/drawing/2014/main" val="2226495062"/>
                    </a:ext>
                  </a:extLst>
                </a:gridCol>
                <a:gridCol w="531812">
                  <a:extLst>
                    <a:ext uri="{9D8B030D-6E8A-4147-A177-3AD203B41FA5}">
                      <a16:colId xmlns:a16="http://schemas.microsoft.com/office/drawing/2014/main" val="357865064"/>
                    </a:ext>
                  </a:extLst>
                </a:gridCol>
                <a:gridCol w="531813">
                  <a:extLst>
                    <a:ext uri="{9D8B030D-6E8A-4147-A177-3AD203B41FA5}">
                      <a16:colId xmlns:a16="http://schemas.microsoft.com/office/drawing/2014/main" val="985285125"/>
                    </a:ext>
                  </a:extLst>
                </a:gridCol>
                <a:gridCol w="530225">
                  <a:extLst>
                    <a:ext uri="{9D8B030D-6E8A-4147-A177-3AD203B41FA5}">
                      <a16:colId xmlns:a16="http://schemas.microsoft.com/office/drawing/2014/main" val="2607764191"/>
                    </a:ext>
                  </a:extLst>
                </a:gridCol>
                <a:gridCol w="212725">
                  <a:extLst>
                    <a:ext uri="{9D8B030D-6E8A-4147-A177-3AD203B41FA5}">
                      <a16:colId xmlns:a16="http://schemas.microsoft.com/office/drawing/2014/main" val="2065399869"/>
                    </a:ext>
                  </a:extLst>
                </a:gridCol>
                <a:gridCol w="615950">
                  <a:extLst>
                    <a:ext uri="{9D8B030D-6E8A-4147-A177-3AD203B41FA5}">
                      <a16:colId xmlns:a16="http://schemas.microsoft.com/office/drawing/2014/main" val="1849509984"/>
                    </a:ext>
                  </a:extLst>
                </a:gridCol>
                <a:gridCol w="531812">
                  <a:extLst>
                    <a:ext uri="{9D8B030D-6E8A-4147-A177-3AD203B41FA5}">
                      <a16:colId xmlns:a16="http://schemas.microsoft.com/office/drawing/2014/main" val="462519880"/>
                    </a:ext>
                  </a:extLst>
                </a:gridCol>
                <a:gridCol w="531813">
                  <a:extLst>
                    <a:ext uri="{9D8B030D-6E8A-4147-A177-3AD203B41FA5}">
                      <a16:colId xmlns:a16="http://schemas.microsoft.com/office/drawing/2014/main" val="313623723"/>
                    </a:ext>
                  </a:extLst>
                </a:gridCol>
                <a:gridCol w="530225">
                  <a:extLst>
                    <a:ext uri="{9D8B030D-6E8A-4147-A177-3AD203B41FA5}">
                      <a16:colId xmlns:a16="http://schemas.microsoft.com/office/drawing/2014/main" val="487329133"/>
                    </a:ext>
                  </a:extLst>
                </a:gridCol>
                <a:gridCol w="531812">
                  <a:extLst>
                    <a:ext uri="{9D8B030D-6E8A-4147-A177-3AD203B41FA5}">
                      <a16:colId xmlns:a16="http://schemas.microsoft.com/office/drawing/2014/main" val="1737333171"/>
                    </a:ext>
                  </a:extLst>
                </a:gridCol>
                <a:gridCol w="212725">
                  <a:extLst>
                    <a:ext uri="{9D8B030D-6E8A-4147-A177-3AD203B41FA5}">
                      <a16:colId xmlns:a16="http://schemas.microsoft.com/office/drawing/2014/main" val="1229769863"/>
                    </a:ext>
                  </a:extLst>
                </a:gridCol>
                <a:gridCol w="636588">
                  <a:extLst>
                    <a:ext uri="{9D8B030D-6E8A-4147-A177-3AD203B41FA5}">
                      <a16:colId xmlns:a16="http://schemas.microsoft.com/office/drawing/2014/main" val="3903274500"/>
                    </a:ext>
                  </a:extLst>
                </a:gridCol>
                <a:gridCol w="531812">
                  <a:extLst>
                    <a:ext uri="{9D8B030D-6E8A-4147-A177-3AD203B41FA5}">
                      <a16:colId xmlns:a16="http://schemas.microsoft.com/office/drawing/2014/main" val="3264519880"/>
                    </a:ext>
                  </a:extLst>
                </a:gridCol>
                <a:gridCol w="531813">
                  <a:extLst>
                    <a:ext uri="{9D8B030D-6E8A-4147-A177-3AD203B41FA5}">
                      <a16:colId xmlns:a16="http://schemas.microsoft.com/office/drawing/2014/main" val="2145752320"/>
                    </a:ext>
                  </a:extLst>
                </a:gridCol>
                <a:gridCol w="530225">
                  <a:extLst>
                    <a:ext uri="{9D8B030D-6E8A-4147-A177-3AD203B41FA5}">
                      <a16:colId xmlns:a16="http://schemas.microsoft.com/office/drawing/2014/main" val="3521680238"/>
                    </a:ext>
                  </a:extLst>
                </a:gridCol>
                <a:gridCol w="531812">
                  <a:extLst>
                    <a:ext uri="{9D8B030D-6E8A-4147-A177-3AD203B41FA5}">
                      <a16:colId xmlns:a16="http://schemas.microsoft.com/office/drawing/2014/main" val="243524150"/>
                    </a:ext>
                  </a:extLst>
                </a:gridCol>
              </a:tblGrid>
              <a:tr h="7207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case</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casez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casex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275246253"/>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3794918264"/>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757944915"/>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3342285542"/>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1078619282"/>
                  </a:ext>
                </a:extLst>
              </a:tr>
            </a:tbl>
          </a:graphicData>
        </a:graphic>
      </p:graphicFrame>
      <p:sp>
        <p:nvSpPr>
          <p:cNvPr id="6" name="Rectangle 3"/>
          <p:cNvSpPr txBox="1">
            <a:spLocks noChangeArrowheads="1"/>
          </p:cNvSpPr>
          <p:nvPr/>
        </p:nvSpPr>
        <p:spPr bwMode="auto">
          <a:xfrm>
            <a:off x="1509713" y="1181100"/>
            <a:ext cx="5703887" cy="506413"/>
          </a:xfrm>
          <a:prstGeom prst="rect">
            <a:avLst/>
          </a:prstGeom>
          <a:noFill/>
          <a:ln w="9525">
            <a:noFill/>
            <a:miter lim="800000"/>
            <a:headEnd/>
            <a:tailEnd/>
          </a:ln>
        </p:spPr>
        <p:txBody>
          <a:bodyPr/>
          <a:lstStyle/>
          <a:p>
            <a:pPr marL="342900" indent="-342900" algn="just" eaLnBrk="1" hangingPunct="1">
              <a:lnSpc>
                <a:spcPct val="110000"/>
              </a:lnSpc>
              <a:spcBef>
                <a:spcPct val="20000"/>
              </a:spcBef>
              <a:buClr>
                <a:srgbClr val="3333FF"/>
              </a:buClr>
              <a:buFont typeface="Wingdings" pitchFamily="2" charset="2"/>
              <a:buNone/>
              <a:defRPr/>
            </a:pPr>
            <a:r>
              <a:rPr lang="zh-CN" altLang="en-US" sz="2400" b="1" kern="0" dirty="0">
                <a:solidFill>
                  <a:srgbClr val="0000FF"/>
                </a:solidFill>
                <a:latin typeface="Tahoma"/>
                <a:ea typeface="宋体"/>
                <a:cs typeface="Tahoma" pitchFamily="34" charset="0"/>
              </a:rPr>
              <a:t>表</a:t>
            </a:r>
            <a:r>
              <a:rPr lang="en-US" altLang="zh-CN" sz="2400" b="1" kern="0" dirty="0">
                <a:solidFill>
                  <a:srgbClr val="0000FF"/>
                </a:solidFill>
                <a:latin typeface="Tahoma"/>
                <a:ea typeface="宋体"/>
                <a:cs typeface="Tahoma" pitchFamily="34" charset="0"/>
              </a:rPr>
              <a:t>5.1 case, </a:t>
            </a:r>
            <a:r>
              <a:rPr lang="en-US" altLang="zh-CN" sz="2400" b="1" kern="0" dirty="0" err="1">
                <a:solidFill>
                  <a:srgbClr val="0000FF"/>
                </a:solidFill>
                <a:latin typeface="Tahoma"/>
                <a:ea typeface="宋体"/>
                <a:cs typeface="Tahoma" pitchFamily="34" charset="0"/>
              </a:rPr>
              <a:t>casez</a:t>
            </a:r>
            <a:r>
              <a:rPr lang="zh-CN" altLang="en-US" sz="2400" b="1" kern="0" dirty="0">
                <a:solidFill>
                  <a:srgbClr val="0000FF"/>
                </a:solidFill>
                <a:latin typeface="Tahoma"/>
                <a:ea typeface="华文新魏" pitchFamily="2" charset="-122"/>
                <a:cs typeface="Tahoma" pitchFamily="34" charset="0"/>
              </a:rPr>
              <a:t>与</a:t>
            </a:r>
            <a:r>
              <a:rPr lang="en-US" altLang="zh-CN" sz="2400" b="1" kern="0" dirty="0" err="1">
                <a:solidFill>
                  <a:srgbClr val="0000FF"/>
                </a:solidFill>
                <a:latin typeface="Tahoma"/>
                <a:ea typeface="宋体"/>
                <a:cs typeface="Tahoma" pitchFamily="34" charset="0"/>
              </a:rPr>
              <a:t>casex</a:t>
            </a:r>
            <a:r>
              <a:rPr lang="zh-CN" altLang="en-US" sz="2400" b="1" kern="0" dirty="0">
                <a:solidFill>
                  <a:srgbClr val="0000FF"/>
                </a:solidFill>
                <a:latin typeface="Tahoma"/>
                <a:ea typeface="宋体"/>
                <a:cs typeface="Tahoma" pitchFamily="34" charset="0"/>
              </a:rPr>
              <a:t>真值表</a:t>
            </a:r>
            <a:endParaRPr lang="zh-CN" altLang="en-US" sz="2400" b="1" kern="0" dirty="0">
              <a:solidFill>
                <a:srgbClr val="0000FF"/>
              </a:solidFill>
              <a:latin typeface="Tahoma"/>
              <a:ea typeface="华文新魏" pitchFamily="2" charset="-122"/>
            </a:endParaRPr>
          </a:p>
        </p:txBody>
      </p:sp>
    </p:spTree>
    <p:extLst>
      <p:ext uri="{BB962C8B-B14F-4D97-AF65-F5344CB8AC3E}">
        <p14:creationId xmlns:p14="http://schemas.microsoft.com/office/powerpoint/2010/main" val="22934596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Text Box 4"/>
          <p:cNvSpPr txBox="1">
            <a:spLocks noChangeArrowheads="1"/>
          </p:cNvSpPr>
          <p:nvPr/>
        </p:nvSpPr>
        <p:spPr bwMode="auto">
          <a:xfrm>
            <a:off x="1857375" y="1136650"/>
            <a:ext cx="5711825" cy="5645150"/>
          </a:xfrm>
          <a:prstGeom prst="rect">
            <a:avLst/>
          </a:prstGeom>
          <a:solidFill>
            <a:srgbClr val="CCECFF"/>
          </a:solidFill>
          <a:ln w="12700">
            <a:solidFill>
              <a:srgbClr val="000000"/>
            </a:solidFill>
            <a:miter lim="800000"/>
            <a:headEnd/>
            <a:tailEnd/>
          </a:ln>
        </p:spPr>
        <p:txBody>
          <a:bodyPr anchor="b">
            <a:spAutoFit/>
          </a:bodyPr>
          <a:lstStyle/>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mux_z</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out,a,b,c,d,select</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output out;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a,b,c,d</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imes New Roman" pitchFamily="18" charset="0"/>
              </a:rPr>
              <a:t>      input[3:0] select;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 out; //</a:t>
            </a:r>
            <a:r>
              <a:rPr kumimoji="0" lang="zh-CN" altLang="en-US" sz="2200" b="1" i="0" u="none" strike="noStrike" kern="0" cap="none" spc="0" normalizeH="0" baseline="0" noProof="0" dirty="0">
                <a:ln>
                  <a:noFill/>
                </a:ln>
                <a:solidFill>
                  <a:srgbClr val="0000FF"/>
                </a:solidFill>
                <a:effectLst/>
                <a:uLnTx/>
                <a:uFillTx/>
                <a:latin typeface="Times New Roman" pitchFamily="18" charset="0"/>
              </a:rPr>
              <a:t>必须声明</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always@ (select[3:0] or a or b or c or d)</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rPr>
              <a:t>         </a:t>
            </a:r>
            <a:r>
              <a:rPr kumimoji="0" lang="en-US" altLang="zh-CN" sz="2200" b="1" i="0" u="none" strike="noStrike" kern="0" cap="none" spc="0" normalizeH="0" baseline="0" noProof="0" dirty="0" err="1">
                <a:ln>
                  <a:noFill/>
                </a:ln>
                <a:solidFill>
                  <a:srgbClr val="FF0066"/>
                </a:solidFill>
                <a:effectLst/>
                <a:uLnTx/>
                <a:uFillTx/>
                <a:latin typeface="Tahoma"/>
              </a:rPr>
              <a:t>casez</a:t>
            </a:r>
            <a:r>
              <a:rPr kumimoji="0" lang="en-US" altLang="zh-CN" sz="2200" b="1" i="0" u="none" strike="noStrike" kern="0" cap="none" spc="0" normalizeH="0" baseline="0" noProof="0" dirty="0">
                <a:ln>
                  <a:noFill/>
                </a:ln>
                <a:solidFill>
                  <a:srgbClr val="FF0066"/>
                </a:solidFill>
                <a:effectLst/>
                <a:uLnTx/>
                <a:uFillTx/>
                <a:latin typeface="Tahoma"/>
              </a:rPr>
              <a:t> (select)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???1: out = a</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??1? : out = b</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1?? : out = c</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1??? : out = d</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FF0066"/>
                </a:solidFill>
                <a:effectLst/>
                <a:uLnTx/>
                <a:uFillTx/>
                <a:latin typeface="Tahoma"/>
              </a:rPr>
              <a:t>endcase</a:t>
            </a:r>
            <a:endParaRPr kumimoji="0" lang="en-US" altLang="zh-CN" sz="2200" b="1" i="0" u="none" strike="noStrike" kern="0" cap="none" spc="0" normalizeH="0" baseline="0" noProof="0" dirty="0">
              <a:ln>
                <a:noFill/>
              </a:ln>
              <a:solidFill>
                <a:srgbClr val="FF0066"/>
              </a:solidFill>
              <a:effectLst/>
              <a:uLnTx/>
              <a:uFillTx/>
              <a:latin typeface="Tahoma"/>
            </a:endParaRP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
        <p:nvSpPr>
          <p:cNvPr id="7" name="Rectangle 8"/>
          <p:cNvSpPr>
            <a:spLocks noChangeArrowheads="1"/>
          </p:cNvSpPr>
          <p:nvPr/>
        </p:nvSpPr>
        <p:spPr bwMode="auto">
          <a:xfrm>
            <a:off x="473075" y="704850"/>
            <a:ext cx="459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2400">
                <a:solidFill>
                  <a:srgbClr val="000000"/>
                </a:solidFill>
                <a:latin typeface="宋体" panose="02010600030101010101" pitchFamily="2" charset="-122"/>
              </a:rPr>
              <a:t>[</a:t>
            </a:r>
            <a:r>
              <a:rPr lang="zh-CN" altLang="en-US" sz="2400">
                <a:solidFill>
                  <a:srgbClr val="FF0066"/>
                </a:solidFill>
                <a:latin typeface="宋体" panose="02010600030101010101" pitchFamily="2" charset="-122"/>
              </a:rPr>
              <a:t>例</a:t>
            </a:r>
            <a:r>
              <a:rPr lang="en-US" altLang="zh-CN" sz="2400">
                <a:solidFill>
                  <a:srgbClr val="000000"/>
                </a:solidFill>
                <a:latin typeface="宋体" panose="02010600030101010101" pitchFamily="2" charset="-122"/>
              </a:rPr>
              <a:t>] </a:t>
            </a:r>
            <a:r>
              <a:rPr lang="zh-CN" altLang="en-US" sz="2400">
                <a:solidFill>
                  <a:srgbClr val="C00000"/>
                </a:solidFill>
                <a:latin typeface="宋体" panose="02010600030101010101" pitchFamily="2" charset="-122"/>
              </a:rPr>
              <a:t>用</a:t>
            </a:r>
            <a:r>
              <a:rPr lang="en-US" altLang="zh-CN" sz="2400">
                <a:solidFill>
                  <a:srgbClr val="C00000"/>
                </a:solidFill>
                <a:cs typeface="Tahoma" panose="020B0604030504040204" pitchFamily="34" charset="0"/>
              </a:rPr>
              <a:t>casez</a:t>
            </a:r>
            <a:r>
              <a:rPr lang="zh-CN" altLang="en-US" sz="2400">
                <a:solidFill>
                  <a:srgbClr val="C00000"/>
                </a:solidFill>
                <a:latin typeface="宋体" panose="02010600030101010101" pitchFamily="2" charset="-122"/>
              </a:rPr>
              <a:t>描述的数据选择器</a:t>
            </a:r>
          </a:p>
        </p:txBody>
      </p:sp>
      <p:sp>
        <p:nvSpPr>
          <p:cNvPr id="8" name="AutoShape 9"/>
          <p:cNvSpPr>
            <a:spLocks noChangeArrowheads="1"/>
          </p:cNvSpPr>
          <p:nvPr/>
        </p:nvSpPr>
        <p:spPr bwMode="auto">
          <a:xfrm>
            <a:off x="4503738" y="5934075"/>
            <a:ext cx="1647825" cy="769938"/>
          </a:xfrm>
          <a:prstGeom prst="wedgeRoundRectCallout">
            <a:avLst>
              <a:gd name="adj1" fmla="val -92486"/>
              <a:gd name="adj2" fmla="val -55981"/>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这里</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表示高阻态</a:t>
            </a:r>
            <a:endPar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496425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Rectangle 3"/>
          <p:cNvSpPr txBox="1">
            <a:spLocks noChangeArrowheads="1"/>
          </p:cNvSpPr>
          <p:nvPr/>
        </p:nvSpPr>
        <p:spPr bwMode="auto">
          <a:xfrm>
            <a:off x="550863" y="1289050"/>
            <a:ext cx="741521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三、使用条件语句注意事项</a:t>
            </a:r>
          </a:p>
          <a:p>
            <a:pPr marL="342900" marR="0" lvl="0" indent="-342900" algn="just" defTabSz="914400" rtl="0" eaLnBrk="0" fontAlgn="base" latinLnBrk="0" hangingPunct="0">
              <a:lnSpc>
                <a:spcPct val="120000"/>
              </a:lnSpc>
              <a:spcBef>
                <a:spcPct val="1000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应注意列出</a:t>
            </a:r>
            <a:r>
              <a:rPr kumimoji="0" lang="zh-CN" altLang="zh-CN" sz="2400" b="1" i="0" u="none" strike="noStrike" kern="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n-cs"/>
              </a:rPr>
              <a:t>所有</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条件分支，否则当条件不满足时，编译器会生成一个锁存器保持原值！</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20000"/>
              </a:lnSpc>
              <a:spcBef>
                <a:spcPct val="1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这一点可用于设计时序电路，如计数器：条件满足时加</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1</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，否则保持原值不变。</a:t>
            </a:r>
          </a:p>
          <a:p>
            <a:pPr marL="342900" marR="0" lvl="0" indent="-342900" algn="just" defTabSz="914400" rtl="0" eaLnBrk="0" fontAlgn="base" latinLnBrk="0" hangingPunct="0">
              <a:lnSpc>
                <a:spcPct val="120000"/>
              </a:lnSpc>
              <a:spcBef>
                <a:spcPct val="1000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在</a:t>
            </a:r>
            <a:r>
              <a:rPr kumimoji="0" lang="zh-CN" altLang="zh-CN"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组合</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电路设计中，应避免</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生成隐含</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锁存器</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！有效</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的方法是在</a:t>
            </a:r>
            <a:r>
              <a:rPr kumimoji="0" lang="en-US" altLang="zh-CN" sz="2400" b="1" i="0" u="none" strike="noStrike" kern="0" cap="none" spc="0" normalizeH="0" baseline="0" noProof="0">
                <a:ln>
                  <a:noFill/>
                </a:ln>
                <a:solidFill>
                  <a:srgbClr val="CC3300"/>
                </a:solidFill>
                <a:effectLst/>
                <a:uLnTx/>
                <a:uFillTx/>
                <a:latin typeface="Tahoma"/>
                <a:ea typeface="宋体"/>
                <a:cs typeface="+mn-cs"/>
              </a:rPr>
              <a:t>if</a:t>
            </a:r>
            <a:r>
              <a:rPr kumimoji="0" lang="zh-CN" altLang="en-US" sz="2400" b="1" i="0" u="none" strike="noStrike" kern="0" cap="none" spc="0" normalizeH="0" baseline="0" noProof="0">
                <a:ln>
                  <a:noFill/>
                </a:ln>
                <a:solidFill>
                  <a:srgbClr val="000000"/>
                </a:solidFill>
                <a:effectLst/>
                <a:uLnTx/>
                <a:uFillTx/>
                <a:latin typeface="Tahoma"/>
                <a:ea typeface="宋体"/>
                <a:cs typeface="+mn-cs"/>
              </a:rPr>
              <a:t>语句最后写上</a:t>
            </a:r>
            <a:r>
              <a:rPr kumimoji="0" lang="en-US" altLang="zh-CN" sz="2400" b="1" i="0" u="none" strike="noStrike" kern="0" cap="none" spc="0" normalizeH="0" baseline="0" noProof="0">
                <a:ln>
                  <a:noFill/>
                </a:ln>
                <a:solidFill>
                  <a:srgbClr val="CC3300"/>
                </a:solidFill>
                <a:effectLst/>
                <a:uLnTx/>
                <a:uFillTx/>
                <a:latin typeface="Tahoma"/>
                <a:ea typeface="宋体"/>
                <a:cs typeface="+mn-cs"/>
              </a:rPr>
              <a:t>else</a:t>
            </a:r>
            <a:r>
              <a:rPr kumimoji="0" lang="zh-CN" altLang="en-US" sz="2400" b="1" i="0" u="none" strike="noStrike" kern="0" cap="none" spc="0" normalizeH="0" baseline="0" noProof="0">
                <a:ln>
                  <a:noFill/>
                </a:ln>
                <a:solidFill>
                  <a:srgbClr val="000000"/>
                </a:solidFill>
                <a:effectLst/>
                <a:uLnTx/>
                <a:uFillTx/>
                <a:latin typeface="Tahoma"/>
                <a:ea typeface="宋体"/>
                <a:cs typeface="+mn-cs"/>
              </a:rPr>
              <a:t>项；在</a:t>
            </a:r>
            <a:r>
              <a:rPr kumimoji="0" lang="en-US" altLang="zh-CN" sz="2400" b="1" i="0" u="none" strike="noStrike" kern="0" cap="none" spc="0" normalizeH="0" baseline="0" noProof="0">
                <a:ln>
                  <a:noFill/>
                </a:ln>
                <a:solidFill>
                  <a:srgbClr val="CC3300"/>
                </a:solidFill>
                <a:effectLst/>
                <a:uLnTx/>
                <a:uFillTx/>
                <a:latin typeface="Tahoma"/>
                <a:ea typeface="宋体"/>
                <a:cs typeface="+mn-cs"/>
              </a:rPr>
              <a:t>case</a:t>
            </a:r>
            <a:r>
              <a:rPr kumimoji="0" lang="zh-CN" altLang="en-US" sz="2400" b="1" i="0" u="none" strike="noStrike" kern="0" cap="none" spc="0" normalizeH="0" baseline="0" noProof="0">
                <a:ln>
                  <a:noFill/>
                </a:ln>
                <a:solidFill>
                  <a:srgbClr val="000000"/>
                </a:solidFill>
                <a:effectLst/>
                <a:uLnTx/>
                <a:uFillTx/>
                <a:latin typeface="Tahoma"/>
                <a:ea typeface="宋体"/>
                <a:cs typeface="+mn-cs"/>
              </a:rPr>
              <a:t>语句最后写上</a:t>
            </a:r>
            <a:r>
              <a:rPr kumimoji="0" lang="en-US" altLang="zh-CN" sz="2400" b="1" i="0" u="none" strike="noStrike" kern="0" cap="none" spc="0" normalizeH="0" baseline="0" noProof="0">
                <a:ln>
                  <a:noFill/>
                </a:ln>
                <a:solidFill>
                  <a:srgbClr val="CC3300"/>
                </a:solidFill>
                <a:effectLst/>
                <a:uLnTx/>
                <a:uFillTx/>
                <a:latin typeface="Tahoma"/>
                <a:ea typeface="宋体"/>
                <a:cs typeface="+mn-cs"/>
              </a:rPr>
              <a:t>default</a:t>
            </a:r>
            <a:r>
              <a:rPr kumimoji="0" lang="zh-CN" altLang="en-US" sz="2400" b="1" i="0" u="none" strike="noStrike" kern="0" cap="none" spc="0" normalizeH="0" baseline="0" noProof="0">
                <a:ln>
                  <a:noFill/>
                </a:ln>
                <a:solidFill>
                  <a:srgbClr val="000000"/>
                </a:solidFill>
                <a:effectLst/>
                <a:uLnTx/>
                <a:uFillTx/>
                <a:latin typeface="Tahoma"/>
                <a:ea typeface="宋体"/>
                <a:cs typeface="+mn-cs"/>
              </a:rPr>
              <a:t>项</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a:t>
            </a:r>
          </a:p>
        </p:txBody>
      </p:sp>
    </p:spTree>
    <p:extLst>
      <p:ext uri="{BB962C8B-B14F-4D97-AF65-F5344CB8AC3E}">
        <p14:creationId xmlns:p14="http://schemas.microsoft.com/office/powerpoint/2010/main" val="1157371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heel(4)">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p:cTn id="1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37" name="Rectangle 3"/>
          <p:cNvSpPr txBox="1">
            <a:spLocks noChangeArrowheads="1"/>
          </p:cNvSpPr>
          <p:nvPr/>
        </p:nvSpPr>
        <p:spPr bwMode="auto">
          <a:xfrm>
            <a:off x="677863" y="1276350"/>
            <a:ext cx="3508375" cy="490538"/>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ctr"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如何正确使用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if</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语句？</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p:txBody>
      </p:sp>
      <p:sp>
        <p:nvSpPr>
          <p:cNvPr id="38" name="Text Box 5"/>
          <p:cNvSpPr txBox="1">
            <a:spLocks noChangeArrowheads="1"/>
          </p:cNvSpPr>
          <p:nvPr/>
        </p:nvSpPr>
        <p:spPr bwMode="auto">
          <a:xfrm>
            <a:off x="347663" y="1911350"/>
            <a:ext cx="3048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生成了不想要的锁存器：</a:t>
            </a:r>
          </a:p>
        </p:txBody>
      </p:sp>
      <p:sp>
        <p:nvSpPr>
          <p:cNvPr id="39" name="Text Box 7"/>
          <p:cNvSpPr txBox="1">
            <a:spLocks noChangeArrowheads="1"/>
          </p:cNvSpPr>
          <p:nvPr/>
        </p:nvSpPr>
        <p:spPr bwMode="auto">
          <a:xfrm>
            <a:off x="4989513" y="1898650"/>
            <a:ext cx="2362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不会生成锁存器：</a:t>
            </a:r>
          </a:p>
        </p:txBody>
      </p:sp>
      <p:grpSp>
        <p:nvGrpSpPr>
          <p:cNvPr id="40" name="Group 56"/>
          <p:cNvGrpSpPr>
            <a:grpSpLocks/>
          </p:cNvGrpSpPr>
          <p:nvPr/>
        </p:nvGrpSpPr>
        <p:grpSpPr bwMode="auto">
          <a:xfrm>
            <a:off x="279400" y="2386013"/>
            <a:ext cx="4419600" cy="1954212"/>
            <a:chOff x="294" y="2687"/>
            <a:chExt cx="2389" cy="1027"/>
          </a:xfrm>
        </p:grpSpPr>
        <p:sp>
          <p:nvSpPr>
            <p:cNvPr id="41" name="Text Box 4"/>
            <p:cNvSpPr txBox="1">
              <a:spLocks noChangeArrowheads="1"/>
            </p:cNvSpPr>
            <p:nvPr/>
          </p:nvSpPr>
          <p:spPr bwMode="auto">
            <a:xfrm>
              <a:off x="294" y="2687"/>
              <a:ext cx="2389" cy="1027"/>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(al or d)</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begin</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        if(al)  q&lt;=d</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a:t>
              </a:r>
            </a:p>
          </p:txBody>
        </p:sp>
        <p:grpSp>
          <p:nvGrpSpPr>
            <p:cNvPr id="42" name="Group 51"/>
            <p:cNvGrpSpPr>
              <a:grpSpLocks/>
            </p:cNvGrpSpPr>
            <p:nvPr/>
          </p:nvGrpSpPr>
          <p:grpSpPr bwMode="auto">
            <a:xfrm>
              <a:off x="1513" y="2905"/>
              <a:ext cx="1059" cy="804"/>
              <a:chOff x="2516" y="1045"/>
              <a:chExt cx="1059" cy="804"/>
            </a:xfrm>
          </p:grpSpPr>
          <p:sp>
            <p:nvSpPr>
              <p:cNvPr id="43" name="Rectangle 11"/>
              <p:cNvSpPr>
                <a:spLocks noChangeArrowheads="1"/>
              </p:cNvSpPr>
              <p:nvPr/>
            </p:nvSpPr>
            <p:spPr bwMode="auto">
              <a:xfrm>
                <a:off x="2534" y="1045"/>
                <a:ext cx="1041" cy="78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4" name="Line 12"/>
              <p:cNvSpPr>
                <a:spLocks noChangeShapeType="1"/>
              </p:cNvSpPr>
              <p:nvPr/>
            </p:nvSpPr>
            <p:spPr bwMode="auto">
              <a:xfrm>
                <a:off x="3294" y="1384"/>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5" name="Text Box 13"/>
              <p:cNvSpPr txBox="1">
                <a:spLocks noChangeArrowheads="1"/>
              </p:cNvSpPr>
              <p:nvPr/>
            </p:nvSpPr>
            <p:spPr bwMode="auto">
              <a:xfrm>
                <a:off x="2550" y="1453"/>
                <a:ext cx="38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Text Box 14"/>
              <p:cNvSpPr txBox="1">
                <a:spLocks noChangeArrowheads="1"/>
              </p:cNvSpPr>
              <p:nvPr/>
            </p:nvSpPr>
            <p:spPr bwMode="auto">
              <a:xfrm>
                <a:off x="2882" y="161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DFF</a:t>
                </a:r>
              </a:p>
            </p:txBody>
          </p:sp>
          <p:sp>
            <p:nvSpPr>
              <p:cNvPr id="47" name="Rectangle 16"/>
              <p:cNvSpPr>
                <a:spLocks noChangeArrowheads="1"/>
              </p:cNvSpPr>
              <p:nvPr/>
            </p:nvSpPr>
            <p:spPr bwMode="auto">
              <a:xfrm>
                <a:off x="2835" y="1146"/>
                <a:ext cx="466" cy="48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8" name="Line 17"/>
              <p:cNvSpPr>
                <a:spLocks noChangeShapeType="1"/>
              </p:cNvSpPr>
              <p:nvPr/>
            </p:nvSpPr>
            <p:spPr bwMode="auto">
              <a:xfrm>
                <a:off x="2651" y="1481"/>
                <a:ext cx="1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9" name="Line 19"/>
              <p:cNvSpPr>
                <a:spLocks noChangeShapeType="1"/>
              </p:cNvSpPr>
              <p:nvPr/>
            </p:nvSpPr>
            <p:spPr bwMode="auto">
              <a:xfrm>
                <a:off x="2658" y="1290"/>
                <a:ext cx="1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0" name="Text Box 20"/>
              <p:cNvSpPr txBox="1">
                <a:spLocks noChangeArrowheads="1"/>
              </p:cNvSpPr>
              <p:nvPr/>
            </p:nvSpPr>
            <p:spPr bwMode="auto">
              <a:xfrm>
                <a:off x="2835" y="1338"/>
                <a:ext cx="21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p:txBody>
          </p:sp>
          <p:sp>
            <p:nvSpPr>
              <p:cNvPr id="51" name="Text Box 21"/>
              <p:cNvSpPr txBox="1">
                <a:spLocks noChangeArrowheads="1"/>
              </p:cNvSpPr>
              <p:nvPr/>
            </p:nvSpPr>
            <p:spPr bwMode="auto">
              <a:xfrm>
                <a:off x="3055" y="1256"/>
                <a:ext cx="216" cy="23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52" name="Line 22"/>
              <p:cNvSpPr>
                <a:spLocks noChangeShapeType="1"/>
              </p:cNvSpPr>
              <p:nvPr/>
            </p:nvSpPr>
            <p:spPr bwMode="auto">
              <a:xfrm>
                <a:off x="2835" y="1242"/>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3" name="Line 23"/>
              <p:cNvSpPr>
                <a:spLocks noChangeShapeType="1"/>
              </p:cNvSpPr>
              <p:nvPr/>
            </p:nvSpPr>
            <p:spPr bwMode="auto">
              <a:xfrm flipH="1">
                <a:off x="2835" y="1290"/>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Text Box 33"/>
              <p:cNvSpPr txBox="1">
                <a:spLocks noChangeArrowheads="1"/>
              </p:cNvSpPr>
              <p:nvPr/>
            </p:nvSpPr>
            <p:spPr bwMode="auto">
              <a:xfrm>
                <a:off x="2516" y="1045"/>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al</a:t>
                </a:r>
              </a:p>
            </p:txBody>
          </p:sp>
          <p:sp>
            <p:nvSpPr>
              <p:cNvPr id="55" name="Text Box 34"/>
              <p:cNvSpPr txBox="1">
                <a:spLocks noChangeArrowheads="1"/>
              </p:cNvSpPr>
              <p:nvPr/>
            </p:nvSpPr>
            <p:spPr bwMode="auto">
              <a:xfrm>
                <a:off x="3356" y="110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q</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56" name="Group 58"/>
          <p:cNvGrpSpPr>
            <a:grpSpLocks/>
          </p:cNvGrpSpPr>
          <p:nvPr/>
        </p:nvGrpSpPr>
        <p:grpSpPr bwMode="auto">
          <a:xfrm>
            <a:off x="4913313" y="2346325"/>
            <a:ext cx="4230687" cy="2492375"/>
            <a:chOff x="2976" y="2442"/>
            <a:chExt cx="2390" cy="1570"/>
          </a:xfrm>
        </p:grpSpPr>
        <p:sp>
          <p:nvSpPr>
            <p:cNvPr id="57" name="Text Box 6"/>
            <p:cNvSpPr txBox="1">
              <a:spLocks noChangeArrowheads="1"/>
            </p:cNvSpPr>
            <p:nvPr/>
          </p:nvSpPr>
          <p:spPr bwMode="auto">
            <a:xfrm>
              <a:off x="2976" y="2442"/>
              <a:ext cx="2390" cy="1570"/>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FF3399"/>
                  </a:solidFill>
                  <a:effectLst/>
                  <a:uLnTx/>
                  <a:uFillTx/>
                  <a:latin typeface="Times New Roman" panose="02020603050405020304" pitchFamily="18" charset="0"/>
                  <a:ea typeface="宋体" panose="02010600030101010101" pitchFamily="2" charset="-122"/>
                </a:rPr>
                <a:t>例</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设计一个数据选择器</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(al or d) </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begin</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if(al)  q&lt;=d</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else    q&lt;=0</a:t>
              </a:r>
              <a:r>
                <a:rPr kumimoji="0" lang="zh-CN" altLang="en-US" sz="22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a:t>
              </a:r>
            </a:p>
          </p:txBody>
        </p:sp>
        <p:sp>
          <p:nvSpPr>
            <p:cNvPr id="58" name="Rectangle 37"/>
            <p:cNvSpPr>
              <a:spLocks noChangeArrowheads="1"/>
            </p:cNvSpPr>
            <p:nvPr/>
          </p:nvSpPr>
          <p:spPr bwMode="auto">
            <a:xfrm>
              <a:off x="4317" y="2762"/>
              <a:ext cx="934" cy="94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59" name="Line 38"/>
            <p:cNvSpPr>
              <a:spLocks noChangeShapeType="1"/>
            </p:cNvSpPr>
            <p:nvPr/>
          </p:nvSpPr>
          <p:spPr bwMode="auto">
            <a:xfrm>
              <a:off x="4839" y="3118"/>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0" name="Text Box 39"/>
            <p:cNvSpPr txBox="1">
              <a:spLocks noChangeArrowheads="1"/>
            </p:cNvSpPr>
            <p:nvPr/>
          </p:nvSpPr>
          <p:spPr bwMode="auto">
            <a:xfrm>
              <a:off x="4333" y="317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Text Box 40"/>
            <p:cNvSpPr txBox="1">
              <a:spLocks noChangeArrowheads="1"/>
            </p:cNvSpPr>
            <p:nvPr/>
          </p:nvSpPr>
          <p:spPr bwMode="auto">
            <a:xfrm>
              <a:off x="4337" y="2801"/>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 name="Line 42"/>
            <p:cNvSpPr>
              <a:spLocks noChangeShapeType="1"/>
            </p:cNvSpPr>
            <p:nvPr/>
          </p:nvSpPr>
          <p:spPr bwMode="auto">
            <a:xfrm>
              <a:off x="4450" y="3198"/>
              <a:ext cx="1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3" name="Line 43"/>
            <p:cNvSpPr>
              <a:spLocks noChangeShapeType="1"/>
            </p:cNvSpPr>
            <p:nvPr/>
          </p:nvSpPr>
          <p:spPr bwMode="auto">
            <a:xfrm>
              <a:off x="4457" y="3007"/>
              <a:ext cx="1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4" name="Text Box 48"/>
            <p:cNvSpPr txBox="1">
              <a:spLocks noChangeArrowheads="1"/>
            </p:cNvSpPr>
            <p:nvPr/>
          </p:nvSpPr>
          <p:spPr bwMode="auto">
            <a:xfrm>
              <a:off x="4784" y="3289"/>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al</a:t>
              </a:r>
            </a:p>
          </p:txBody>
        </p:sp>
        <p:sp>
          <p:nvSpPr>
            <p:cNvPr id="65" name="Text Box 49"/>
            <p:cNvSpPr txBox="1">
              <a:spLocks noChangeArrowheads="1"/>
            </p:cNvSpPr>
            <p:nvPr/>
          </p:nvSpPr>
          <p:spPr bwMode="auto">
            <a:xfrm>
              <a:off x="4942" y="285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q</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AutoShape 52"/>
            <p:cNvSpPr>
              <a:spLocks noChangeArrowheads="1"/>
            </p:cNvSpPr>
            <p:nvPr/>
          </p:nvSpPr>
          <p:spPr bwMode="auto">
            <a:xfrm rot="-5448763">
              <a:off x="4468" y="3003"/>
              <a:ext cx="535" cy="2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1 w 21600"/>
                <a:gd name="T13" fmla="*/ 4542 h 21600"/>
                <a:gd name="T14" fmla="*/ 17119 w 21600"/>
                <a:gd name="T15" fmla="*/ 1705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67" name="Line 53"/>
            <p:cNvSpPr>
              <a:spLocks noChangeShapeType="1"/>
            </p:cNvSpPr>
            <p:nvPr/>
          </p:nvSpPr>
          <p:spPr bwMode="auto">
            <a:xfrm>
              <a:off x="4740" y="3308"/>
              <a:ext cx="0"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8" name="Text Box 54"/>
            <p:cNvSpPr txBox="1">
              <a:spLocks noChangeArrowheads="1"/>
            </p:cNvSpPr>
            <p:nvPr/>
          </p:nvSpPr>
          <p:spPr bwMode="auto">
            <a:xfrm>
              <a:off x="4371" y="3491"/>
              <a:ext cx="9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CC3300"/>
                  </a:solidFill>
                  <a:effectLst/>
                  <a:uLnTx/>
                  <a:uFillTx/>
                  <a:latin typeface="Tahoma" panose="020B0604030504040204" pitchFamily="34" charset="0"/>
                  <a:ea typeface="宋体" panose="02010600030101010101" pitchFamily="2" charset="-122"/>
                </a:rPr>
                <a:t>multiplexer</a:t>
              </a:r>
            </a:p>
          </p:txBody>
        </p:sp>
      </p:grpSp>
      <p:sp>
        <p:nvSpPr>
          <p:cNvPr id="69" name="AutoShape 9"/>
          <p:cNvSpPr>
            <a:spLocks noChangeArrowheads="1"/>
          </p:cNvSpPr>
          <p:nvPr/>
        </p:nvSpPr>
        <p:spPr bwMode="auto">
          <a:xfrm>
            <a:off x="1479550" y="4813300"/>
            <a:ext cx="2895600" cy="381000"/>
          </a:xfrm>
          <a:prstGeom prst="wedgeRectCallout">
            <a:avLst>
              <a:gd name="adj1" fmla="val -49343"/>
              <a:gd name="adj2" fmla="val -23375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Times New Roman" panose="02020603050405020304" pitchFamily="18" charset="0"/>
                <a:ea typeface="华文楷体" panose="02010600040101010101" pitchFamily="2" charset="-122"/>
              </a:rPr>
              <a:t>当</a:t>
            </a:r>
            <a:r>
              <a:rPr kumimoji="1" lang="en-US" altLang="zh-CN" sz="2000">
                <a:solidFill>
                  <a:srgbClr val="000000"/>
                </a:solidFill>
                <a:latin typeface="Times New Roman" panose="02020603050405020304" pitchFamily="18" charset="0"/>
                <a:ea typeface="华文楷体" panose="02010600040101010101" pitchFamily="2" charset="-122"/>
              </a:rPr>
              <a:t>al</a:t>
            </a:r>
            <a:r>
              <a:rPr kumimoji="1" lang="zh-CN" altLang="en-US" sz="2000">
                <a:solidFill>
                  <a:srgbClr val="000000"/>
                </a:solidFill>
                <a:latin typeface="Times New Roman" panose="02020603050405020304" pitchFamily="18" charset="0"/>
                <a:ea typeface="华文楷体" panose="02010600040101010101" pitchFamily="2" charset="-122"/>
              </a:rPr>
              <a:t>为</a:t>
            </a:r>
            <a:r>
              <a:rPr kumimoji="1" lang="en-US" altLang="zh-CN" sz="2000">
                <a:solidFill>
                  <a:srgbClr val="000000"/>
                </a:solidFill>
                <a:latin typeface="Times New Roman" panose="02020603050405020304" pitchFamily="18" charset="0"/>
                <a:ea typeface="华文楷体" panose="02010600040101010101" pitchFamily="2" charset="-122"/>
              </a:rPr>
              <a:t>0</a:t>
            </a:r>
            <a:r>
              <a:rPr kumimoji="1" lang="zh-CN" altLang="en-US" sz="2000">
                <a:solidFill>
                  <a:srgbClr val="000000"/>
                </a:solidFill>
                <a:latin typeface="Times New Roman" panose="02020603050405020304" pitchFamily="18" charset="0"/>
                <a:ea typeface="华文楷体" panose="02010600040101010101" pitchFamily="2" charset="-122"/>
              </a:rPr>
              <a:t>时，</a:t>
            </a:r>
            <a:r>
              <a:rPr kumimoji="1" lang="en-US" altLang="zh-CN" sz="2000">
                <a:solidFill>
                  <a:srgbClr val="000000"/>
                </a:solidFill>
                <a:latin typeface="Times New Roman" panose="02020603050405020304" pitchFamily="18" charset="0"/>
                <a:ea typeface="华文楷体" panose="02010600040101010101" pitchFamily="2" charset="-122"/>
              </a:rPr>
              <a:t>q</a:t>
            </a:r>
            <a:r>
              <a:rPr kumimoji="1" lang="zh-CN" altLang="en-US" sz="2000">
                <a:solidFill>
                  <a:srgbClr val="000000"/>
                </a:solidFill>
                <a:latin typeface="Times New Roman" panose="02020603050405020304" pitchFamily="18" charset="0"/>
                <a:ea typeface="华文楷体" panose="02010600040101010101" pitchFamily="2" charset="-122"/>
              </a:rPr>
              <a:t>保持原值！</a:t>
            </a:r>
          </a:p>
        </p:txBody>
      </p:sp>
      <p:sp>
        <p:nvSpPr>
          <p:cNvPr id="70" name="AutoShape 59"/>
          <p:cNvSpPr>
            <a:spLocks noChangeArrowheads="1"/>
          </p:cNvSpPr>
          <p:nvPr/>
        </p:nvSpPr>
        <p:spPr bwMode="auto">
          <a:xfrm>
            <a:off x="5780088" y="5013325"/>
            <a:ext cx="2895600" cy="381000"/>
          </a:xfrm>
          <a:prstGeom prst="wedgeRectCallout">
            <a:avLst>
              <a:gd name="adj1" fmla="val -40569"/>
              <a:gd name="adj2" fmla="val -21583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Times New Roman" panose="02020603050405020304" pitchFamily="18" charset="0"/>
                <a:ea typeface="华文楷体" panose="02010600040101010101" pitchFamily="2" charset="-122"/>
              </a:rPr>
              <a:t>当</a:t>
            </a:r>
            <a:r>
              <a:rPr kumimoji="1" lang="en-US" altLang="zh-CN" sz="2000">
                <a:solidFill>
                  <a:srgbClr val="000000"/>
                </a:solidFill>
                <a:latin typeface="Times New Roman" panose="02020603050405020304" pitchFamily="18" charset="0"/>
                <a:ea typeface="华文楷体" panose="02010600040101010101" pitchFamily="2" charset="-122"/>
              </a:rPr>
              <a:t>al</a:t>
            </a:r>
            <a:r>
              <a:rPr kumimoji="1" lang="zh-CN" altLang="en-US" sz="2000">
                <a:solidFill>
                  <a:srgbClr val="000000"/>
                </a:solidFill>
                <a:latin typeface="Times New Roman" panose="02020603050405020304" pitchFamily="18" charset="0"/>
                <a:ea typeface="华文楷体" panose="02010600040101010101" pitchFamily="2" charset="-122"/>
              </a:rPr>
              <a:t>为</a:t>
            </a:r>
            <a:r>
              <a:rPr kumimoji="1" lang="en-US" altLang="zh-CN" sz="2000">
                <a:solidFill>
                  <a:srgbClr val="000000"/>
                </a:solidFill>
                <a:latin typeface="Times New Roman" panose="02020603050405020304" pitchFamily="18" charset="0"/>
                <a:ea typeface="华文楷体" panose="02010600040101010101" pitchFamily="2" charset="-122"/>
              </a:rPr>
              <a:t>0</a:t>
            </a:r>
            <a:r>
              <a:rPr kumimoji="1" lang="zh-CN" altLang="en-US" sz="2000">
                <a:solidFill>
                  <a:srgbClr val="000000"/>
                </a:solidFill>
                <a:latin typeface="Times New Roman" panose="02020603050405020304" pitchFamily="18" charset="0"/>
                <a:ea typeface="华文楷体" panose="02010600040101010101" pitchFamily="2" charset="-122"/>
              </a:rPr>
              <a:t>时，</a:t>
            </a:r>
            <a:r>
              <a:rPr kumimoji="1" lang="en-US" altLang="zh-CN" sz="2000">
                <a:solidFill>
                  <a:srgbClr val="000000"/>
                </a:solidFill>
                <a:latin typeface="Times New Roman" panose="02020603050405020304" pitchFamily="18" charset="0"/>
                <a:ea typeface="华文楷体" panose="02010600040101010101" pitchFamily="2" charset="-122"/>
              </a:rPr>
              <a:t>q</a:t>
            </a:r>
            <a:r>
              <a:rPr kumimoji="1" lang="zh-CN" altLang="en-US" sz="2000">
                <a:solidFill>
                  <a:srgbClr val="000000"/>
                </a:solidFill>
                <a:latin typeface="Times New Roman" panose="02020603050405020304" pitchFamily="18" charset="0"/>
                <a:ea typeface="华文楷体" panose="02010600040101010101" pitchFamily="2" charset="-122"/>
              </a:rPr>
              <a:t>等于</a:t>
            </a:r>
            <a:r>
              <a:rPr kumimoji="1" lang="en-US" altLang="zh-CN" sz="2000">
                <a:solidFill>
                  <a:srgbClr val="000000"/>
                </a:solidFill>
                <a:latin typeface="Times New Roman" panose="02020603050405020304" pitchFamily="18" charset="0"/>
                <a:ea typeface="华文楷体" panose="02010600040101010101" pitchFamily="2" charset="-122"/>
              </a:rPr>
              <a:t>0</a:t>
            </a:r>
            <a:r>
              <a:rPr kumimoji="1" lang="zh-CN" altLang="en-US" sz="2000">
                <a:solidFill>
                  <a:srgbClr val="000000"/>
                </a:solidFill>
                <a:latin typeface="Times New Roman" panose="02020603050405020304" pitchFamily="18" charset="0"/>
                <a:ea typeface="华文楷体" panose="02010600040101010101" pitchFamily="2" charset="-122"/>
              </a:rPr>
              <a:t>！</a:t>
            </a:r>
          </a:p>
        </p:txBody>
      </p:sp>
    </p:spTree>
    <p:extLst>
      <p:ext uri="{BB962C8B-B14F-4D97-AF65-F5344CB8AC3E}">
        <p14:creationId xmlns:p14="http://schemas.microsoft.com/office/powerpoint/2010/main" val="30717465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0-#ppt_w/2"/>
                                          </p:val>
                                        </p:tav>
                                        <p:tav tm="100000">
                                          <p:val>
                                            <p:strVal val="#ppt_x"/>
                                          </p:val>
                                        </p:tav>
                                      </p:tavLst>
                                    </p:anim>
                                    <p:anim calcmode="lin" valueType="num">
                                      <p:cBhvr additive="base">
                                        <p:cTn id="1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dissolve">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1+#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1+#ppt_w/2"/>
                                          </p:val>
                                        </p:tav>
                                        <p:tav tm="100000">
                                          <p:val>
                                            <p:strVal val="#ppt_x"/>
                                          </p:val>
                                        </p:tav>
                                      </p:tavLst>
                                    </p:anim>
                                    <p:anim calcmode="lin" valueType="num">
                                      <p:cBhvr additive="base">
                                        <p:cTn id="3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dissolve">
                                      <p:cBhvr>
                                        <p:cTn id="4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P spid="38" grpId="0" autoUpdateAnimBg="0"/>
      <p:bldP spid="39" grpId="0" autoUpdateAnimBg="0"/>
      <p:bldP spid="69" grpId="0" animBg="1" autoUpdateAnimBg="0"/>
      <p:bldP spid="70"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10" name="Text Box 4"/>
          <p:cNvSpPr txBox="1">
            <a:spLocks noChangeArrowheads="1"/>
          </p:cNvSpPr>
          <p:nvPr/>
        </p:nvSpPr>
        <p:spPr bwMode="auto">
          <a:xfrm>
            <a:off x="536575" y="1925638"/>
            <a:ext cx="3895725" cy="2678112"/>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(sel[1:0] or a or b)</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case(sel[1:0])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2’b00: q&lt;=a</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2’b11: q&lt;=b</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endcase</a:t>
            </a:r>
          </a:p>
        </p:txBody>
      </p:sp>
      <p:sp>
        <p:nvSpPr>
          <p:cNvPr id="11" name="Text Box 5"/>
          <p:cNvSpPr txBox="1">
            <a:spLocks noChangeArrowheads="1"/>
          </p:cNvSpPr>
          <p:nvPr/>
        </p:nvSpPr>
        <p:spPr bwMode="auto">
          <a:xfrm>
            <a:off x="755650" y="1454150"/>
            <a:ext cx="3352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生成了不想要的锁存器：</a:t>
            </a:r>
          </a:p>
        </p:txBody>
      </p:sp>
      <p:sp>
        <p:nvSpPr>
          <p:cNvPr id="12" name="Text Box 6"/>
          <p:cNvSpPr txBox="1">
            <a:spLocks noChangeArrowheads="1"/>
          </p:cNvSpPr>
          <p:nvPr/>
        </p:nvSpPr>
        <p:spPr bwMode="auto">
          <a:xfrm>
            <a:off x="4805363" y="1968500"/>
            <a:ext cx="3729037" cy="3155950"/>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FF3399"/>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设计一个数据选择器</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(sel[1:0] or a or b)</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case(sel[1:0])</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2’b00:   q&lt;=a</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2’b11:   q&lt;=b</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default: q&lt;=’b0</a:t>
            </a:r>
            <a:r>
              <a:rPr kumimoji="0"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endcase</a:t>
            </a:r>
          </a:p>
        </p:txBody>
      </p:sp>
      <p:sp>
        <p:nvSpPr>
          <p:cNvPr id="13" name="Text Box 7"/>
          <p:cNvSpPr txBox="1">
            <a:spLocks noChangeArrowheads="1"/>
          </p:cNvSpPr>
          <p:nvPr/>
        </p:nvSpPr>
        <p:spPr bwMode="auto">
          <a:xfrm>
            <a:off x="5172075" y="1482725"/>
            <a:ext cx="2362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不会生成锁存器：</a:t>
            </a:r>
          </a:p>
        </p:txBody>
      </p:sp>
      <p:sp>
        <p:nvSpPr>
          <p:cNvPr id="14" name="Text Box 8"/>
          <p:cNvSpPr txBox="1">
            <a:spLocks noChangeArrowheads="1"/>
          </p:cNvSpPr>
          <p:nvPr/>
        </p:nvSpPr>
        <p:spPr bwMode="auto">
          <a:xfrm>
            <a:off x="1447800" y="858838"/>
            <a:ext cx="3581400" cy="457200"/>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如何正确使用</a:t>
            </a:r>
            <a:r>
              <a:rPr kumimoji="0" lang="en-US" altLang="zh-CN"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case</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a:t>
            </a:r>
          </a:p>
        </p:txBody>
      </p:sp>
      <p:sp>
        <p:nvSpPr>
          <p:cNvPr id="15" name="AutoShape 9"/>
          <p:cNvSpPr>
            <a:spLocks noChangeArrowheads="1"/>
          </p:cNvSpPr>
          <p:nvPr/>
        </p:nvSpPr>
        <p:spPr bwMode="auto">
          <a:xfrm>
            <a:off x="1855788" y="4487863"/>
            <a:ext cx="2895600" cy="685800"/>
          </a:xfrm>
          <a:prstGeom prst="wedgeRectCallout">
            <a:avLst>
              <a:gd name="adj1" fmla="val -50000"/>
              <a:gd name="adj2" fmla="val -13009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Times New Roman" panose="02020603050405020304" pitchFamily="18" charset="0"/>
                <a:ea typeface="华文楷体" panose="02010600040101010101" pitchFamily="2" charset="-122"/>
              </a:rPr>
              <a:t>当</a:t>
            </a:r>
            <a:r>
              <a:rPr kumimoji="1" lang="en-US" altLang="zh-CN" sz="2000">
                <a:solidFill>
                  <a:srgbClr val="000000"/>
                </a:solidFill>
                <a:latin typeface="Times New Roman" panose="02020603050405020304" pitchFamily="18" charset="0"/>
                <a:ea typeface="华文楷体" panose="02010600040101010101" pitchFamily="2" charset="-122"/>
              </a:rPr>
              <a:t>sel</a:t>
            </a:r>
            <a:r>
              <a:rPr kumimoji="1" lang="zh-CN" altLang="en-US" sz="2000">
                <a:solidFill>
                  <a:srgbClr val="000000"/>
                </a:solidFill>
                <a:latin typeface="Times New Roman" panose="02020603050405020304" pitchFamily="18" charset="0"/>
                <a:ea typeface="华文楷体" panose="02010600040101010101" pitchFamily="2" charset="-122"/>
              </a:rPr>
              <a:t>为</a:t>
            </a:r>
            <a:r>
              <a:rPr kumimoji="1" lang="en-US" altLang="zh-CN" sz="2000">
                <a:solidFill>
                  <a:srgbClr val="000000"/>
                </a:solidFill>
                <a:latin typeface="Times New Roman" panose="02020603050405020304" pitchFamily="18" charset="0"/>
                <a:ea typeface="华文楷体" panose="02010600040101010101" pitchFamily="2" charset="-122"/>
              </a:rPr>
              <a:t>00</a:t>
            </a:r>
            <a:r>
              <a:rPr kumimoji="1" lang="zh-CN" altLang="en-US" sz="2000">
                <a:solidFill>
                  <a:srgbClr val="000000"/>
                </a:solidFill>
                <a:latin typeface="Times New Roman" panose="02020603050405020304" pitchFamily="18" charset="0"/>
                <a:ea typeface="华文楷体" panose="02010600040101010101" pitchFamily="2" charset="-122"/>
              </a:rPr>
              <a:t>或</a:t>
            </a:r>
            <a:r>
              <a:rPr kumimoji="1" lang="en-US" altLang="zh-CN" sz="2000">
                <a:solidFill>
                  <a:srgbClr val="000000"/>
                </a:solidFill>
                <a:latin typeface="Times New Roman" panose="02020603050405020304" pitchFamily="18" charset="0"/>
                <a:ea typeface="华文楷体" panose="02010600040101010101" pitchFamily="2" charset="-122"/>
              </a:rPr>
              <a:t>11</a:t>
            </a:r>
            <a:r>
              <a:rPr kumimoji="1" lang="zh-CN" altLang="en-US" sz="2000">
                <a:solidFill>
                  <a:srgbClr val="000000"/>
                </a:solidFill>
                <a:latin typeface="Times New Roman" panose="02020603050405020304" pitchFamily="18" charset="0"/>
                <a:ea typeface="华文楷体" panose="02010600040101010101" pitchFamily="2" charset="-122"/>
              </a:rPr>
              <a:t>以外的值时，</a:t>
            </a:r>
            <a:r>
              <a:rPr kumimoji="1" lang="en-US" altLang="zh-CN" sz="2000">
                <a:solidFill>
                  <a:srgbClr val="000000"/>
                </a:solidFill>
                <a:latin typeface="Times New Roman" panose="02020603050405020304" pitchFamily="18" charset="0"/>
                <a:ea typeface="华文楷体" panose="02010600040101010101" pitchFamily="2" charset="-122"/>
              </a:rPr>
              <a:t>q</a:t>
            </a:r>
            <a:r>
              <a:rPr kumimoji="1" lang="zh-CN" altLang="en-US" sz="2000">
                <a:solidFill>
                  <a:srgbClr val="000000"/>
                </a:solidFill>
                <a:latin typeface="Times New Roman" panose="02020603050405020304" pitchFamily="18" charset="0"/>
                <a:ea typeface="华文楷体" panose="02010600040101010101" pitchFamily="2" charset="-122"/>
              </a:rPr>
              <a:t>保持原值！</a:t>
            </a:r>
          </a:p>
        </p:txBody>
      </p:sp>
      <p:sp>
        <p:nvSpPr>
          <p:cNvPr id="16" name="AutoShape 11"/>
          <p:cNvSpPr txBox="1">
            <a:spLocks noChangeArrowheads="1"/>
          </p:cNvSpPr>
          <p:nvPr/>
        </p:nvSpPr>
        <p:spPr bwMode="auto">
          <a:xfrm>
            <a:off x="1076325" y="5032375"/>
            <a:ext cx="6962775" cy="1762125"/>
          </a:xfrm>
          <a:prstGeom prst="horizontalScroll">
            <a:avLst>
              <a:gd name="adj" fmla="val 12500"/>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195263" algn="just" eaLnBrk="1" hangingPunct="1">
              <a:lnSpc>
                <a:spcPct val="110000"/>
              </a:lnSpc>
              <a:spcBef>
                <a:spcPct val="0"/>
              </a:spcBef>
              <a:buClr>
                <a:srgbClr val="FF3399"/>
              </a:buClr>
              <a:buFont typeface="Wingdings" panose="05000000000000000000" pitchFamily="2" charset="2"/>
              <a:buChar char="v"/>
            </a:pPr>
            <a:r>
              <a:rPr kumimoji="0" lang="zh-CN" altLang="en-US" kern="0">
                <a:ea typeface="华文新魏" panose="02010800040101010101" pitchFamily="2" charset="-122"/>
              </a:rPr>
              <a:t>避免生成锁存器的</a:t>
            </a:r>
            <a:r>
              <a:rPr kumimoji="0" lang="zh-CN" altLang="en-US" kern="0">
                <a:solidFill>
                  <a:srgbClr val="0000FF"/>
                </a:solidFill>
                <a:ea typeface="华文新魏" panose="02010800040101010101" pitchFamily="2" charset="-122"/>
              </a:rPr>
              <a:t>原则</a:t>
            </a:r>
            <a:r>
              <a:rPr kumimoji="0" lang="zh-CN" altLang="en-US" kern="0">
                <a:ea typeface="华文新魏" panose="02010800040101010101" pitchFamily="2" charset="-122"/>
              </a:rPr>
              <a:t>：</a:t>
            </a:r>
          </a:p>
          <a:p>
            <a:pPr marL="385763" lvl="1" indent="188913" algn="just" eaLnBrk="1" hangingPunct="1">
              <a:lnSpc>
                <a:spcPct val="110000"/>
              </a:lnSpc>
              <a:spcBef>
                <a:spcPct val="0"/>
              </a:spcBef>
            </a:pPr>
            <a:r>
              <a:rPr kumimoji="0" lang="zh-CN" altLang="en-US" kern="0">
                <a:ea typeface="华文新魏" panose="02010800040101010101" pitchFamily="2" charset="-122"/>
              </a:rPr>
              <a:t>如果用到</a:t>
            </a:r>
            <a:r>
              <a:rPr kumimoji="0" lang="en-US" altLang="zh-CN" kern="0">
                <a:solidFill>
                  <a:srgbClr val="0000FF"/>
                </a:solidFill>
                <a:ea typeface="华文新魏" panose="02010800040101010101" pitchFamily="2" charset="-122"/>
              </a:rPr>
              <a:t>if</a:t>
            </a:r>
            <a:r>
              <a:rPr kumimoji="0" lang="zh-CN" altLang="en-US" kern="0">
                <a:ea typeface="华文新魏" panose="02010800040101010101" pitchFamily="2" charset="-122"/>
              </a:rPr>
              <a:t>语句，最好写上</a:t>
            </a:r>
            <a:r>
              <a:rPr kumimoji="0" lang="en-US" altLang="zh-CN" kern="0">
                <a:solidFill>
                  <a:srgbClr val="0000FF"/>
                </a:solidFill>
                <a:ea typeface="华文新魏" panose="02010800040101010101" pitchFamily="2" charset="-122"/>
              </a:rPr>
              <a:t>else</a:t>
            </a:r>
            <a:r>
              <a:rPr kumimoji="0" lang="zh-CN" altLang="en-US" kern="0">
                <a:ea typeface="华文新魏" panose="02010800040101010101" pitchFamily="2" charset="-122"/>
              </a:rPr>
              <a:t>项；</a:t>
            </a:r>
          </a:p>
          <a:p>
            <a:pPr marL="385763" lvl="1" indent="188913" algn="just" eaLnBrk="1" hangingPunct="1">
              <a:lnSpc>
                <a:spcPct val="110000"/>
              </a:lnSpc>
              <a:spcBef>
                <a:spcPct val="0"/>
              </a:spcBef>
            </a:pPr>
            <a:r>
              <a:rPr kumimoji="0" lang="zh-CN" altLang="en-US" kern="0">
                <a:ea typeface="华文新魏" panose="02010800040101010101" pitchFamily="2" charset="-122"/>
              </a:rPr>
              <a:t>如果用到</a:t>
            </a:r>
            <a:r>
              <a:rPr kumimoji="0" lang="en-US" altLang="zh-CN" kern="0">
                <a:solidFill>
                  <a:srgbClr val="0000FF"/>
                </a:solidFill>
                <a:ea typeface="华文新魏" panose="02010800040101010101" pitchFamily="2" charset="-122"/>
              </a:rPr>
              <a:t>case</a:t>
            </a:r>
            <a:r>
              <a:rPr kumimoji="0" lang="zh-CN" altLang="en-US" kern="0">
                <a:ea typeface="华文新魏" panose="02010800040101010101" pitchFamily="2" charset="-122"/>
              </a:rPr>
              <a:t>语句，最好写上</a:t>
            </a:r>
            <a:r>
              <a:rPr kumimoji="0" lang="en-US" altLang="zh-CN" kern="0">
                <a:solidFill>
                  <a:srgbClr val="0000FF"/>
                </a:solidFill>
                <a:ea typeface="华文新魏" panose="02010800040101010101" pitchFamily="2" charset="-122"/>
              </a:rPr>
              <a:t>default</a:t>
            </a:r>
            <a:r>
              <a:rPr kumimoji="0" lang="zh-CN" altLang="en-US" kern="0">
                <a:ea typeface="华文新魏" panose="02010800040101010101" pitchFamily="2" charset="-122"/>
              </a:rPr>
              <a:t>项。</a:t>
            </a:r>
          </a:p>
        </p:txBody>
      </p:sp>
    </p:spTree>
    <p:extLst>
      <p:ext uri="{BB962C8B-B14F-4D97-AF65-F5344CB8AC3E}">
        <p14:creationId xmlns:p14="http://schemas.microsoft.com/office/powerpoint/2010/main" val="22375008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utoUpdateAnimBg="0"/>
      <p:bldP spid="12" grpId="0" animBg="1" autoUpdateAnimBg="0"/>
      <p:bldP spid="13" grpId="0" autoUpdateAnimBg="0"/>
      <p:bldP spid="14" grpId="0" animBg="1" autoUpdateAnimBg="0"/>
      <p:bldP spid="15" grpId="0" animBg="1" autoUpdateAnimBg="0"/>
      <p:bldP spid="16"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Rectangle 8"/>
          <p:cNvSpPr>
            <a:spLocks noChangeArrowheads="1"/>
          </p:cNvSpPr>
          <p:nvPr/>
        </p:nvSpPr>
        <p:spPr bwMode="auto">
          <a:xfrm>
            <a:off x="266700" y="704850"/>
            <a:ext cx="2070100" cy="1200150"/>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a:ln>
                  <a:noFill/>
                </a:ln>
                <a:solidFill>
                  <a:srgbClr val="FF0066"/>
                </a:solidFill>
                <a:effectLst/>
                <a:uLnTx/>
                <a:uFillTx/>
                <a:latin typeface="宋体" pitchFamily="2" charset="-122"/>
                <a:ea typeface="宋体"/>
                <a:cs typeface="+mn-cs"/>
              </a:rPr>
              <a:t>例</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a:ln>
                  <a:noFill/>
                </a:ln>
                <a:solidFill>
                  <a:srgbClr val="C00000"/>
                </a:solidFill>
                <a:effectLst/>
                <a:uLnTx/>
                <a:uFillTx/>
                <a:latin typeface="宋体" pitchFamily="2" charset="-122"/>
                <a:ea typeface="宋体"/>
                <a:cs typeface="+mn-cs"/>
              </a:rPr>
              <a:t>用</a:t>
            </a:r>
            <a:r>
              <a:rPr kumimoji="0" lang="en-US" altLang="zh-CN" sz="2400" b="1" i="0" u="none" strike="noStrike" kern="0" cap="none" spc="0" normalizeH="0" baseline="0" noProof="0">
                <a:ln>
                  <a:noFill/>
                </a:ln>
                <a:solidFill>
                  <a:srgbClr val="C00000"/>
                </a:solidFill>
                <a:effectLst/>
                <a:uLnTx/>
                <a:uFillTx/>
                <a:latin typeface="Tahoma"/>
                <a:ea typeface="宋体"/>
                <a:cs typeface="Tahoma" pitchFamily="34" charset="0"/>
              </a:rPr>
              <a:t>case</a:t>
            </a:r>
            <a:r>
              <a:rPr kumimoji="0" lang="zh-CN" altLang="en-US" sz="2400" b="1" i="0" u="none" strike="noStrike" kern="0" cap="none" spc="0" normalizeH="0" baseline="0" noProof="0">
                <a:ln>
                  <a:noFill/>
                </a:ln>
                <a:solidFill>
                  <a:srgbClr val="C00000"/>
                </a:solidFill>
                <a:effectLst/>
                <a:uLnTx/>
                <a:uFillTx/>
                <a:latin typeface="Tahoma"/>
                <a:ea typeface="宋体"/>
                <a:cs typeface="Tahoma" pitchFamily="34" charset="0"/>
              </a:rPr>
              <a:t>语句实现四选一多路</a:t>
            </a:r>
            <a:r>
              <a:rPr kumimoji="0" lang="zh-CN" altLang="en-US" sz="2400" b="1" i="0" u="none" strike="noStrike" kern="0" cap="none" spc="0" normalizeH="0" baseline="0" noProof="0">
                <a:ln>
                  <a:noFill/>
                </a:ln>
                <a:solidFill>
                  <a:srgbClr val="C00000"/>
                </a:solidFill>
                <a:effectLst/>
                <a:uLnTx/>
                <a:uFillTx/>
                <a:latin typeface="宋体" pitchFamily="2" charset="-122"/>
                <a:ea typeface="宋体"/>
                <a:cs typeface="+mn-cs"/>
              </a:rPr>
              <a:t>选择器</a:t>
            </a:r>
          </a:p>
        </p:txBody>
      </p:sp>
      <p:sp>
        <p:nvSpPr>
          <p:cNvPr id="7" name="Rectangle 2"/>
          <p:cNvSpPr>
            <a:spLocks noChangeArrowheads="1"/>
          </p:cNvSpPr>
          <p:nvPr/>
        </p:nvSpPr>
        <p:spPr bwMode="auto">
          <a:xfrm>
            <a:off x="2514600" y="735013"/>
            <a:ext cx="6578600" cy="56165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module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mux4_to_1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output out;</a:t>
            </a:r>
            <a:endParaRPr kumimoji="0" lang="en-US" altLang="zh-CN"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i0</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i1</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i2</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i3</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a:t>
            </a:r>
            <a:endParaRPr kumimoji="0" lang="en-US" altLang="zh-CN"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s1</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s0</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out;</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always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s1</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s0</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i0</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i1</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i2</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i3</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case</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2'b00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2'b01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2'b10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2'b11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default: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1'bx</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FF"/>
                </a:solidFill>
                <a:effectLst/>
                <a:uLnTx/>
                <a:uFillTx/>
                <a:latin typeface="Tahoma"/>
                <a:ea typeface="宋体"/>
                <a:cs typeface="+mn-cs"/>
              </a:rPr>
              <a:t>endcase</a:t>
            </a:r>
            <a:endParaRPr kumimoji="0" lang="en-US" altLang="zh-CN" sz="22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end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srgbClr val="000000"/>
                </a:solidFill>
                <a:effectLst/>
                <a:uLnTx/>
                <a:uFillTx/>
                <a:latin typeface="Tahoma"/>
                <a:ea typeface="宋体"/>
                <a:cs typeface="+mn-cs"/>
              </a:rPr>
              <a:t>endmodule</a:t>
            </a:r>
            <a:endParaRPr kumimoji="0" lang="en-US" altLang="zh-CN" sz="2200" b="1" i="0" u="none" strike="noStrike" kern="0" cap="none" spc="0" normalizeH="0" baseline="0" noProof="0" dirty="0">
              <a:ln>
                <a:noFill/>
              </a:ln>
              <a:solidFill>
                <a:srgbClr val="000000"/>
              </a:solidFill>
              <a:effectLst/>
              <a:uLnTx/>
              <a:uFillTx/>
              <a:latin typeface="Tahoma"/>
              <a:ea typeface="宋体"/>
              <a:cs typeface="+mn-cs"/>
            </a:endParaRPr>
          </a:p>
        </p:txBody>
      </p:sp>
      <p:sp>
        <p:nvSpPr>
          <p:cNvPr id="8" name="AutoShape 9"/>
          <p:cNvSpPr>
            <a:spLocks noChangeArrowheads="1"/>
          </p:cNvSpPr>
          <p:nvPr/>
        </p:nvSpPr>
        <p:spPr bwMode="auto">
          <a:xfrm>
            <a:off x="0" y="2743200"/>
            <a:ext cx="2328863" cy="3022600"/>
          </a:xfrm>
          <a:prstGeom prst="wedgeRoundRectCallout">
            <a:avLst>
              <a:gd name="adj1" fmla="val 72972"/>
              <a:gd name="adj2" fmla="val -49630"/>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
                <a:srgbClr val="0000FF"/>
              </a:buClr>
              <a:buSzTx/>
              <a:buFont typeface="Wingdings" panose="05000000000000000000" pitchFamily="2" charset="2"/>
              <a:buChar char="u"/>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任何输入信号改变，都会引起输出信号的重新计算。</a:t>
            </a:r>
            <a:endPar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
                <a:srgbClr val="0000FF"/>
              </a:buClr>
              <a:buSzTx/>
              <a:buFont typeface="Wingdings" panose="05000000000000000000" pitchFamily="2" charset="2"/>
              <a:buChar char="u"/>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使输出</a:t>
            </a: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out </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重新计算的所有输入信号必须写入 </a:t>
            </a: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always @(...)</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的变量列表中</a:t>
            </a:r>
          </a:p>
        </p:txBody>
      </p:sp>
    </p:spTree>
    <p:extLst>
      <p:ext uri="{BB962C8B-B14F-4D97-AF65-F5344CB8AC3E}">
        <p14:creationId xmlns:p14="http://schemas.microsoft.com/office/powerpoint/2010/main" val="22037239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4" name="Rectangle 3"/>
          <p:cNvSpPr txBox="1">
            <a:spLocks noChangeArrowheads="1"/>
          </p:cNvSpPr>
          <p:nvPr/>
        </p:nvSpPr>
        <p:spPr bwMode="auto">
          <a:xfrm>
            <a:off x="227013" y="952500"/>
            <a:ext cx="8615362"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195263" indent="-195263" algn="just">
              <a:lnSpc>
                <a:spcPct val="130000"/>
              </a:lnSpc>
              <a:spcBef>
                <a:spcPct val="0"/>
              </a:spcBef>
              <a:tabLst>
                <a:tab pos="665163" algn="l"/>
              </a:tabLst>
            </a:pPr>
            <a:r>
              <a:rPr kumimoji="0" lang="zh-CN" altLang="zh-CN" kern="0">
                <a:latin typeface="宋体" panose="02010600030101010101" pitchFamily="2" charset="-122"/>
              </a:rPr>
              <a:t>循环语句分为</a:t>
            </a:r>
            <a:r>
              <a:rPr kumimoji="0" lang="en-US" altLang="zh-CN" kern="0">
                <a:solidFill>
                  <a:srgbClr val="0000FF"/>
                </a:solidFill>
                <a:latin typeface="宋体" panose="02010600030101010101" pitchFamily="2" charset="-122"/>
              </a:rPr>
              <a:t>4</a:t>
            </a:r>
            <a:r>
              <a:rPr kumimoji="0" lang="zh-CN" altLang="zh-CN" kern="0">
                <a:solidFill>
                  <a:srgbClr val="0000FF"/>
                </a:solidFill>
                <a:latin typeface="宋体" panose="02010600030101010101" pitchFamily="2" charset="-122"/>
              </a:rPr>
              <a:t>种</a:t>
            </a:r>
            <a:r>
              <a:rPr kumimoji="0" lang="zh-CN" altLang="zh-CN" kern="0">
                <a:latin typeface="宋体" panose="02010600030101010101" pitchFamily="2" charset="-122"/>
              </a:rPr>
              <a:t>：</a:t>
            </a:r>
            <a:endParaRPr kumimoji="0" lang="zh-CN" altLang="en-US" kern="0">
              <a:latin typeface="宋体" panose="02010600030101010101" pitchFamily="2" charset="-122"/>
            </a:endParaRP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for</a:t>
            </a:r>
            <a:r>
              <a:rPr kumimoji="0" lang="zh-CN" altLang="zh-CN" kern="0">
                <a:latin typeface="宋体" panose="02010600030101010101" pitchFamily="2" charset="-122"/>
              </a:rPr>
              <a:t>语句</a:t>
            </a:r>
            <a:r>
              <a:rPr kumimoji="0" lang="en-US" altLang="zh-CN" kern="0">
                <a:latin typeface="Times New Roman" panose="02020603050405020304" pitchFamily="18" charset="0"/>
              </a:rPr>
              <a:t>——</a:t>
            </a:r>
            <a:r>
              <a:rPr kumimoji="0" lang="zh-CN" altLang="en-US" kern="0">
                <a:latin typeface="宋体" panose="02010600030101010101" pitchFamily="2" charset="-122"/>
              </a:rPr>
              <a:t>通过</a:t>
            </a:r>
            <a:r>
              <a:rPr kumimoji="0" lang="en-US" altLang="zh-CN" kern="0">
                <a:latin typeface="宋体" panose="02010600030101010101" pitchFamily="2" charset="-122"/>
              </a:rPr>
              <a:t>3</a:t>
            </a:r>
            <a:r>
              <a:rPr kumimoji="0" lang="zh-CN" altLang="en-US" kern="0">
                <a:latin typeface="宋体" panose="02010600030101010101" pitchFamily="2" charset="-122"/>
              </a:rPr>
              <a:t>个步骤来决定语句的循环执行：</a:t>
            </a:r>
          </a:p>
          <a:p>
            <a:pPr marL="1044575" lvl="2" indent="-184150" algn="just">
              <a:lnSpc>
                <a:spcPct val="130000"/>
              </a:lnSpc>
              <a:spcBef>
                <a:spcPct val="0"/>
              </a:spcBef>
              <a:tabLst>
                <a:tab pos="665163" algn="l"/>
              </a:tabLst>
            </a:pP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1</a:t>
            </a:r>
            <a:r>
              <a:rPr kumimoji="0" lang="zh-CN" altLang="en-US" kern="0">
                <a:latin typeface="方正姚体" panose="02010601030101010101" pitchFamily="2" charset="-122"/>
                <a:ea typeface="方正姚体" panose="02010601030101010101" pitchFamily="2" charset="-122"/>
              </a:rPr>
              <a:t>）给控制循环次数的变量赋初值。</a:t>
            </a:r>
          </a:p>
          <a:p>
            <a:pPr marL="1044575" lvl="2" indent="-184150" algn="just">
              <a:lnSpc>
                <a:spcPct val="130000"/>
              </a:lnSpc>
              <a:spcBef>
                <a:spcPct val="0"/>
              </a:spcBef>
              <a:tabLst>
                <a:tab pos="665163" algn="l"/>
              </a:tabLst>
            </a:pP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2</a:t>
            </a:r>
            <a:r>
              <a:rPr kumimoji="0" lang="zh-CN" altLang="en-US" kern="0">
                <a:latin typeface="方正姚体" panose="02010601030101010101" pitchFamily="2" charset="-122"/>
                <a:ea typeface="方正姚体" panose="02010601030101010101" pitchFamily="2" charset="-122"/>
              </a:rPr>
              <a:t>）判定循环执行条件，若为假则跳出循环；若为真，则执行指定的语句后，转到第（</a:t>
            </a:r>
            <a:r>
              <a:rPr kumimoji="0" lang="en-US" altLang="zh-CN" kern="0">
                <a:latin typeface="方正姚体" panose="02010601030101010101" pitchFamily="2" charset="-122"/>
                <a:ea typeface="方正姚体" panose="02010601030101010101" pitchFamily="2" charset="-122"/>
              </a:rPr>
              <a:t>3</a:t>
            </a:r>
            <a:r>
              <a:rPr kumimoji="0" lang="zh-CN" altLang="en-US" kern="0">
                <a:latin typeface="方正姚体" panose="02010601030101010101" pitchFamily="2" charset="-122"/>
                <a:ea typeface="方正姚体" panose="02010601030101010101" pitchFamily="2" charset="-122"/>
              </a:rPr>
              <a:t>）步。</a:t>
            </a:r>
          </a:p>
          <a:p>
            <a:pPr marL="1044575" lvl="2" indent="-184150" algn="just">
              <a:lnSpc>
                <a:spcPct val="130000"/>
              </a:lnSpc>
              <a:spcBef>
                <a:spcPct val="0"/>
              </a:spcBef>
              <a:tabLst>
                <a:tab pos="665163" algn="l"/>
              </a:tabLst>
            </a:pP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3</a:t>
            </a:r>
            <a:r>
              <a:rPr kumimoji="0" lang="zh-CN" altLang="en-US" kern="0">
                <a:latin typeface="方正姚体" panose="02010601030101010101" pitchFamily="2" charset="-122"/>
                <a:ea typeface="方正姚体" panose="02010601030101010101" pitchFamily="2" charset="-122"/>
              </a:rPr>
              <a:t>）修改循环变量的值，返回第（</a:t>
            </a:r>
            <a:r>
              <a:rPr kumimoji="0" lang="en-US" altLang="zh-CN" kern="0">
                <a:latin typeface="方正姚体" panose="02010601030101010101" pitchFamily="2" charset="-122"/>
                <a:ea typeface="方正姚体" panose="02010601030101010101" pitchFamily="2" charset="-122"/>
              </a:rPr>
              <a:t>2</a:t>
            </a:r>
            <a:r>
              <a:rPr kumimoji="0" lang="zh-CN" altLang="en-US" kern="0">
                <a:latin typeface="方正姚体" panose="02010601030101010101" pitchFamily="2" charset="-122"/>
                <a:ea typeface="方正姚体" panose="02010601030101010101" pitchFamily="2" charset="-122"/>
              </a:rPr>
              <a:t>）步。</a:t>
            </a: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repeat</a:t>
            </a:r>
            <a:r>
              <a:rPr kumimoji="0" lang="zh-CN" altLang="zh-CN" kern="0">
                <a:latin typeface="宋体" panose="02010600030101010101" pitchFamily="2" charset="-122"/>
              </a:rPr>
              <a:t>语句</a:t>
            </a:r>
            <a:r>
              <a:rPr kumimoji="0" lang="zh-CN" altLang="zh-CN" kern="0">
                <a:latin typeface="Times New Roman" panose="02020603050405020304" pitchFamily="18" charset="0"/>
              </a:rPr>
              <a:t>——</a:t>
            </a:r>
            <a:r>
              <a:rPr kumimoji="0" lang="zh-CN" altLang="zh-CN" kern="0">
                <a:latin typeface="宋体" panose="02010600030101010101" pitchFamily="2" charset="-122"/>
              </a:rPr>
              <a:t>连续执行一条语句</a:t>
            </a:r>
            <a:r>
              <a:rPr kumimoji="0" lang="en-US" altLang="zh-CN" kern="0">
                <a:latin typeface="宋体" panose="02010600030101010101" pitchFamily="2" charset="-122"/>
              </a:rPr>
              <a:t>n</a:t>
            </a:r>
            <a:r>
              <a:rPr kumimoji="0" lang="zh-CN" altLang="en-US" kern="0">
                <a:latin typeface="宋体" panose="02010600030101010101" pitchFamily="2" charset="-122"/>
              </a:rPr>
              <a:t>次</a:t>
            </a: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while</a:t>
            </a:r>
            <a:r>
              <a:rPr kumimoji="0" lang="zh-CN" altLang="en-US" kern="0">
                <a:latin typeface="宋体" panose="02010600030101010101" pitchFamily="2" charset="-122"/>
              </a:rPr>
              <a:t>语句</a:t>
            </a:r>
            <a:r>
              <a:rPr kumimoji="0" lang="en-US" altLang="zh-CN" kern="0">
                <a:latin typeface="Times New Roman" panose="02020603050405020304" pitchFamily="18" charset="0"/>
              </a:rPr>
              <a:t>——</a:t>
            </a:r>
            <a:r>
              <a:rPr kumimoji="0" lang="zh-CN" altLang="en-US" kern="0">
                <a:latin typeface="宋体" panose="02010600030101010101" pitchFamily="2" charset="-122"/>
              </a:rPr>
              <a:t>执行一条语句，直到循环执行条件不满足；</a:t>
            </a:r>
            <a:r>
              <a:rPr kumimoji="0" lang="zh-CN" altLang="en-US" kern="0">
                <a:solidFill>
                  <a:srgbClr val="FF0000"/>
                </a:solidFill>
                <a:latin typeface="华文新魏" panose="02010800040101010101" pitchFamily="2" charset="-122"/>
                <a:ea typeface="华文新魏" panose="02010800040101010101" pitchFamily="2" charset="-122"/>
              </a:rPr>
              <a:t>若一开始条件即不满足，则该语句一次也不能被执行！</a:t>
            </a: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forever</a:t>
            </a:r>
            <a:r>
              <a:rPr kumimoji="0" lang="zh-CN" altLang="en-US" kern="0">
                <a:latin typeface="宋体" panose="02010600030101010101" pitchFamily="2" charset="-122"/>
              </a:rPr>
              <a:t>语句</a:t>
            </a:r>
            <a:r>
              <a:rPr kumimoji="0" lang="en-US" altLang="zh-CN" kern="0">
                <a:latin typeface="Times New Roman" panose="02020603050405020304" pitchFamily="18" charset="0"/>
              </a:rPr>
              <a:t>——</a:t>
            </a:r>
            <a:r>
              <a:rPr kumimoji="0" lang="zh-CN" altLang="en-US" kern="0">
                <a:latin typeface="宋体" panose="02010600030101010101" pitchFamily="2" charset="-122"/>
              </a:rPr>
              <a:t>无限连续地执行语句，可用</a:t>
            </a:r>
            <a:r>
              <a:rPr kumimoji="0" lang="en-US" altLang="zh-CN" kern="0">
                <a:latin typeface="Times New Roman" panose="02020603050405020304" pitchFamily="18" charset="0"/>
              </a:rPr>
              <a:t>disable</a:t>
            </a:r>
            <a:r>
              <a:rPr kumimoji="0" lang="zh-CN" altLang="en-US" kern="0">
                <a:latin typeface="Times New Roman" panose="02020603050405020304" pitchFamily="18" charset="0"/>
              </a:rPr>
              <a:t>语句</a:t>
            </a:r>
            <a:r>
              <a:rPr kumimoji="0" lang="zh-CN" altLang="en-US" kern="0">
                <a:latin typeface="宋体" panose="02010600030101010101" pitchFamily="2" charset="-122"/>
              </a:rPr>
              <a:t>中断！</a:t>
            </a:r>
          </a:p>
        </p:txBody>
      </p:sp>
    </p:spTree>
    <p:extLst>
      <p:ext uri="{BB962C8B-B14F-4D97-AF65-F5344CB8AC3E}">
        <p14:creationId xmlns:p14="http://schemas.microsoft.com/office/powerpoint/2010/main" val="3136840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14" name="Rectangle 3"/>
          <p:cNvSpPr txBox="1">
            <a:spLocks noChangeArrowheads="1"/>
          </p:cNvSpPr>
          <p:nvPr/>
        </p:nvSpPr>
        <p:spPr bwMode="auto">
          <a:xfrm>
            <a:off x="279400" y="873125"/>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一、</a:t>
            </a:r>
            <a:r>
              <a:rPr lang="en-US" altLang="zh-CN" sz="2800" kern="0">
                <a:solidFill>
                  <a:srgbClr val="FF0000"/>
                </a:solidFill>
                <a:cs typeface="Tahoma" panose="020B0604030504040204" pitchFamily="34" charset="0"/>
              </a:rPr>
              <a:t>for</a:t>
            </a:r>
            <a:r>
              <a:rPr lang="zh-CN" altLang="en-US" sz="2800" kern="0">
                <a:solidFill>
                  <a:srgbClr val="FF0000"/>
                </a:solidFill>
                <a:latin typeface="宋体" panose="02010600030101010101" pitchFamily="2" charset="-122"/>
              </a:rPr>
              <a:t>语句</a:t>
            </a:r>
            <a:endParaRPr kumimoji="0" lang="zh-CN" altLang="en-US" sz="2800" kern="0">
              <a:latin typeface="宋体" panose="02010600030101010101" pitchFamily="2" charset="-122"/>
            </a:endParaRPr>
          </a:p>
        </p:txBody>
      </p:sp>
      <p:sp>
        <p:nvSpPr>
          <p:cNvPr id="15" name="Text Box 4"/>
          <p:cNvSpPr txBox="1">
            <a:spLocks noChangeArrowheads="1"/>
          </p:cNvSpPr>
          <p:nvPr/>
        </p:nvSpPr>
        <p:spPr bwMode="auto">
          <a:xfrm>
            <a:off x="2697163" y="1397000"/>
            <a:ext cx="5105400" cy="4270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for</a:t>
            </a:r>
            <a:r>
              <a:rPr lang="en-US" altLang="zh-CN" sz="2000">
                <a:solidFill>
                  <a:srgbClr val="000000"/>
                </a:solidFill>
                <a:cs typeface="Tahoma" panose="020B0604030504040204" pitchFamily="34" charset="0"/>
              </a:rPr>
              <a:t> </a:t>
            </a:r>
            <a:r>
              <a:rPr lang="zh-CN" altLang="en-US" sz="2000">
                <a:solidFill>
                  <a:srgbClr val="000000"/>
                </a:solidFill>
                <a:cs typeface="Tahoma" panose="020B0604030504040204" pitchFamily="34" charset="0"/>
              </a:rPr>
              <a:t>（表达式</a:t>
            </a:r>
            <a:r>
              <a:rPr lang="en-US" altLang="zh-CN" sz="2000">
                <a:solidFill>
                  <a:srgbClr val="000000"/>
                </a:solidFill>
                <a:cs typeface="Tahoma" panose="020B0604030504040204" pitchFamily="34" charset="0"/>
              </a:rPr>
              <a:t>1</a:t>
            </a:r>
            <a:r>
              <a:rPr lang="zh-CN" altLang="en-US" sz="2000">
                <a:solidFill>
                  <a:srgbClr val="000000"/>
                </a:solidFill>
                <a:cs typeface="Tahoma" panose="020B0604030504040204" pitchFamily="34" charset="0"/>
              </a:rPr>
              <a:t>；表达式</a:t>
            </a:r>
            <a:r>
              <a:rPr lang="en-US" altLang="zh-CN" sz="2000">
                <a:solidFill>
                  <a:srgbClr val="000000"/>
                </a:solidFill>
                <a:cs typeface="Tahoma" panose="020B0604030504040204" pitchFamily="34" charset="0"/>
              </a:rPr>
              <a:t>2</a:t>
            </a:r>
            <a:r>
              <a:rPr lang="zh-CN" altLang="en-US" sz="2000">
                <a:solidFill>
                  <a:srgbClr val="000000"/>
                </a:solidFill>
                <a:cs typeface="Tahoma" panose="020B0604030504040204" pitchFamily="34" charset="0"/>
              </a:rPr>
              <a:t>；表达式</a:t>
            </a:r>
            <a:r>
              <a:rPr lang="en-US" altLang="zh-CN" sz="2000">
                <a:solidFill>
                  <a:srgbClr val="000000"/>
                </a:solidFill>
                <a:cs typeface="Tahoma" panose="020B0604030504040204" pitchFamily="34" charset="0"/>
              </a:rPr>
              <a:t>3</a:t>
            </a:r>
            <a:r>
              <a:rPr lang="zh-CN" altLang="en-US" sz="2000">
                <a:solidFill>
                  <a:srgbClr val="000000"/>
                </a:solidFill>
                <a:cs typeface="Tahoma" panose="020B0604030504040204" pitchFamily="34" charset="0"/>
              </a:rPr>
              <a:t>）语句</a:t>
            </a:r>
          </a:p>
        </p:txBody>
      </p:sp>
      <p:sp>
        <p:nvSpPr>
          <p:cNvPr id="16" name="Text Box 5"/>
          <p:cNvSpPr txBox="1">
            <a:spLocks noChangeArrowheads="1"/>
          </p:cNvSpPr>
          <p:nvPr/>
        </p:nvSpPr>
        <p:spPr bwMode="auto">
          <a:xfrm>
            <a:off x="2503488" y="2006600"/>
            <a:ext cx="6511925" cy="762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for</a:t>
            </a:r>
            <a:r>
              <a:rPr lang="zh-CN" altLang="en-US" sz="2000">
                <a:solidFill>
                  <a:srgbClr val="000000"/>
                </a:solidFill>
                <a:cs typeface="Tahoma" panose="020B0604030504040204" pitchFamily="34" charset="0"/>
              </a:rPr>
              <a:t>（循环变量赋初值；循环执行条件；循环变量增值）</a:t>
            </a:r>
          </a:p>
          <a:p>
            <a:pPr algn="just">
              <a:lnSpc>
                <a:spcPct val="110000"/>
              </a:lnSpc>
            </a:pPr>
            <a:r>
              <a:rPr lang="zh-CN" altLang="en-US" sz="2000">
                <a:solidFill>
                  <a:srgbClr val="000000"/>
                </a:solidFill>
                <a:cs typeface="Tahoma" panose="020B0604030504040204" pitchFamily="34" charset="0"/>
              </a:rPr>
              <a:t>    执行语句</a:t>
            </a:r>
          </a:p>
        </p:txBody>
      </p:sp>
      <p:sp>
        <p:nvSpPr>
          <p:cNvPr id="17" name="AutoShape 6"/>
          <p:cNvSpPr>
            <a:spLocks noChangeArrowheads="1"/>
          </p:cNvSpPr>
          <p:nvPr/>
        </p:nvSpPr>
        <p:spPr bwMode="auto">
          <a:xfrm>
            <a:off x="6503988" y="2957513"/>
            <a:ext cx="1371600" cy="457200"/>
          </a:xfrm>
          <a:prstGeom prst="wedgeRoundRectCallout">
            <a:avLst>
              <a:gd name="adj1" fmla="val -59144"/>
              <a:gd name="adj2" fmla="val -95139"/>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两</a:t>
            </a:r>
            <a:r>
              <a:rPr kumimoji="0" lang="zh-CN" altLang="en-US" sz="2000" b="0"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条</a:t>
            </a:r>
            <a:r>
              <a:rPr kumimoji="0" lang="zh-CN" altLang="en-US" sz="20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语句</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nvGrpSpPr>
          <p:cNvPr id="18" name="Group 7"/>
          <p:cNvGrpSpPr>
            <a:grpSpLocks/>
          </p:cNvGrpSpPr>
          <p:nvPr/>
        </p:nvGrpSpPr>
        <p:grpSpPr bwMode="auto">
          <a:xfrm>
            <a:off x="3768725" y="3548063"/>
            <a:ext cx="1752600" cy="2365375"/>
            <a:chOff x="2400" y="2496"/>
            <a:chExt cx="1104" cy="1632"/>
          </a:xfrm>
        </p:grpSpPr>
        <p:sp>
          <p:nvSpPr>
            <p:cNvPr id="19" name="AutoShape 8"/>
            <p:cNvSpPr>
              <a:spLocks/>
            </p:cNvSpPr>
            <p:nvPr/>
          </p:nvSpPr>
          <p:spPr bwMode="auto">
            <a:xfrm>
              <a:off x="2400" y="2496"/>
              <a:ext cx="192" cy="1632"/>
            </a:xfrm>
            <a:prstGeom prst="rightBrace">
              <a:avLst>
                <a:gd name="adj1" fmla="val 70833"/>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0" name="AutoShape 9"/>
            <p:cNvSpPr>
              <a:spLocks noChangeArrowheads="1"/>
            </p:cNvSpPr>
            <p:nvPr/>
          </p:nvSpPr>
          <p:spPr bwMode="auto">
            <a:xfrm>
              <a:off x="2736" y="3408"/>
              <a:ext cx="768" cy="288"/>
            </a:xfrm>
            <a:prstGeom prst="wedgeRoundRectCallout">
              <a:avLst>
                <a:gd name="adj1" fmla="val -60287"/>
                <a:gd name="adj2" fmla="val -95139"/>
                <a:gd name="adj3" fmla="val 16667"/>
              </a:avLst>
            </a:prstGeom>
            <a:solidFill>
              <a:srgbClr val="00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宋体" panose="02010600030101010101" pitchFamily="2" charset="-122"/>
                  <a:ea typeface="宋体" panose="02010600030101010101" pitchFamily="2" charset="-122"/>
                </a:rPr>
                <a:t>8</a:t>
              </a:r>
              <a:r>
                <a:rPr kumimoji="0" lang="zh-CN" altLang="en-US" sz="20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条语句</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21" name="Text Box 11"/>
          <p:cNvSpPr txBox="1">
            <a:spLocks noChangeArrowheads="1"/>
          </p:cNvSpPr>
          <p:nvPr/>
        </p:nvSpPr>
        <p:spPr bwMode="auto">
          <a:xfrm>
            <a:off x="703263" y="14097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400">
                <a:solidFill>
                  <a:srgbClr val="0000FF"/>
                </a:solidFill>
                <a:latin typeface="黑体" panose="02010609060101010101" pitchFamily="49" charset="-122"/>
                <a:ea typeface="黑体" panose="02010609060101010101" pitchFamily="49" charset="-122"/>
              </a:rPr>
              <a:t>一般形式</a:t>
            </a:r>
            <a:endParaRPr lang="zh-CN" altLang="en-US" sz="2200">
              <a:solidFill>
                <a:srgbClr val="0000FF"/>
              </a:solidFill>
              <a:latin typeface="黑体" panose="02010609060101010101" pitchFamily="49" charset="-122"/>
              <a:ea typeface="黑体" panose="02010609060101010101" pitchFamily="49" charset="-122"/>
            </a:endParaRPr>
          </a:p>
        </p:txBody>
      </p:sp>
      <p:sp>
        <p:nvSpPr>
          <p:cNvPr id="22" name="Text Box 12"/>
          <p:cNvSpPr txBox="1">
            <a:spLocks noChangeArrowheads="1"/>
          </p:cNvSpPr>
          <p:nvPr/>
        </p:nvSpPr>
        <p:spPr bwMode="auto">
          <a:xfrm>
            <a:off x="377825" y="2139950"/>
            <a:ext cx="219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400">
                <a:solidFill>
                  <a:srgbClr val="0000FF"/>
                </a:solidFill>
                <a:latin typeface="黑体" panose="02010609060101010101" pitchFamily="49" charset="-122"/>
                <a:ea typeface="黑体" panose="02010609060101010101" pitchFamily="49" charset="-122"/>
              </a:rPr>
              <a:t>简单应用形式</a:t>
            </a:r>
          </a:p>
        </p:txBody>
      </p:sp>
      <p:sp>
        <p:nvSpPr>
          <p:cNvPr id="23" name="Text Box 13"/>
          <p:cNvSpPr txBox="1">
            <a:spLocks noChangeArrowheads="1"/>
          </p:cNvSpPr>
          <p:nvPr/>
        </p:nvSpPr>
        <p:spPr bwMode="auto">
          <a:xfrm>
            <a:off x="88900" y="3043238"/>
            <a:ext cx="60198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4714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CC3300"/>
                </a:solidFill>
                <a:latin typeface="华文新魏" panose="02010800040101010101" pitchFamily="2" charset="-122"/>
                <a:ea typeface="华文新魏" panose="02010800040101010101" pitchFamily="2" charset="-122"/>
              </a:rPr>
              <a:t>相当于采用</a:t>
            </a:r>
            <a:r>
              <a:rPr lang="en-US" altLang="zh-CN" sz="2400">
                <a:solidFill>
                  <a:srgbClr val="0000FF"/>
                </a:solidFill>
                <a:latin typeface="华文新魏" panose="02010800040101010101" pitchFamily="2" charset="-122"/>
                <a:ea typeface="华文新魏" panose="02010800040101010101" pitchFamily="2" charset="-122"/>
              </a:rPr>
              <a:t>while</a:t>
            </a:r>
            <a:r>
              <a:rPr lang="zh-CN" altLang="en-US" sz="2400">
                <a:solidFill>
                  <a:srgbClr val="CC3300"/>
                </a:solidFill>
                <a:latin typeface="华文新魏" panose="02010800040101010101" pitchFamily="2" charset="-122"/>
                <a:ea typeface="华文新魏" panose="02010800040101010101" pitchFamily="2" charset="-122"/>
              </a:rPr>
              <a:t>语句建立的循环结构：</a:t>
            </a:r>
          </a:p>
          <a:p>
            <a:pPr lvl="1" eaLnBrk="1" hangingPunct="1">
              <a:lnSpc>
                <a:spcPct val="95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begin</a:t>
            </a:r>
          </a:p>
          <a:p>
            <a:pPr lvl="1" eaLnBrk="1" hangingPunct="1">
              <a:lnSpc>
                <a:spcPct val="95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a:t>
            </a:r>
            <a:r>
              <a:rPr lang="zh-CN" altLang="en-US" sz="2200">
                <a:solidFill>
                  <a:srgbClr val="000000"/>
                </a:solidFill>
                <a:cs typeface="Tahoma" panose="020B0604030504040204" pitchFamily="34" charset="0"/>
              </a:rPr>
              <a:t>循环变量赋初值；</a:t>
            </a:r>
          </a:p>
          <a:p>
            <a:pPr lvl="1" eaLnBrk="1" hangingPunct="1">
              <a:lnSpc>
                <a:spcPct val="95000"/>
              </a:lnSpc>
              <a:buClr>
                <a:srgbClr val="FF0000"/>
              </a:buClr>
              <a:buSzPct val="80000"/>
              <a:buFont typeface="Wingdings" panose="05000000000000000000" pitchFamily="2" charset="2"/>
              <a:buNone/>
            </a:pPr>
            <a:r>
              <a:rPr lang="zh-CN" altLang="en-US" sz="2200">
                <a:solidFill>
                  <a:srgbClr val="000000"/>
                </a:solidFill>
                <a:cs typeface="Tahoma" panose="020B0604030504040204" pitchFamily="34" charset="0"/>
              </a:rPr>
              <a:t>  </a:t>
            </a:r>
            <a:r>
              <a:rPr lang="en-US" altLang="zh-CN" sz="2200">
                <a:solidFill>
                  <a:srgbClr val="000000"/>
                </a:solidFill>
                <a:cs typeface="Tahoma" panose="020B0604030504040204" pitchFamily="34" charset="0"/>
              </a:rPr>
              <a:t>while(</a:t>
            </a:r>
            <a:r>
              <a:rPr lang="zh-CN" altLang="en-US" sz="2200">
                <a:solidFill>
                  <a:srgbClr val="000000"/>
                </a:solidFill>
                <a:cs typeface="Tahoma" panose="020B0604030504040204" pitchFamily="34" charset="0"/>
              </a:rPr>
              <a:t>循环执行条件</a:t>
            </a:r>
            <a:r>
              <a:rPr lang="en-US" altLang="zh-CN" sz="2200">
                <a:solidFill>
                  <a:srgbClr val="000000"/>
                </a:solidFill>
                <a:cs typeface="Tahoma" panose="020B0604030504040204" pitchFamily="34" charset="0"/>
              </a:rPr>
              <a:t>)</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begin</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&lt;</a:t>
            </a:r>
            <a:r>
              <a:rPr lang="zh-CN" altLang="en-US" sz="2200">
                <a:solidFill>
                  <a:srgbClr val="000000"/>
                </a:solidFill>
                <a:cs typeface="Tahoma" panose="020B0604030504040204" pitchFamily="34" charset="0"/>
              </a:rPr>
              <a:t>执行语句</a:t>
            </a:r>
            <a:r>
              <a:rPr lang="en-US" altLang="zh-CN" sz="2200">
                <a:solidFill>
                  <a:srgbClr val="000000"/>
                </a:solidFill>
                <a:cs typeface="Tahoma" panose="020B0604030504040204" pitchFamily="34" charset="0"/>
              </a:rPr>
              <a:t>&gt;</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a:t>
            </a:r>
            <a:r>
              <a:rPr lang="zh-CN" altLang="en-US" sz="2200">
                <a:solidFill>
                  <a:srgbClr val="000000"/>
                </a:solidFill>
                <a:cs typeface="Tahoma" panose="020B0604030504040204" pitchFamily="34" charset="0"/>
              </a:rPr>
              <a:t>循环变量增值；</a:t>
            </a:r>
          </a:p>
          <a:p>
            <a:pPr lvl="1" eaLnBrk="1" hangingPunct="1">
              <a:lnSpc>
                <a:spcPct val="90000"/>
              </a:lnSpc>
              <a:buClr>
                <a:srgbClr val="FF0000"/>
              </a:buClr>
              <a:buSzPct val="80000"/>
              <a:buFont typeface="Wingdings" panose="05000000000000000000" pitchFamily="2" charset="2"/>
              <a:buNone/>
            </a:pPr>
            <a:r>
              <a:rPr lang="zh-CN" altLang="en-US" sz="2200">
                <a:solidFill>
                  <a:srgbClr val="000000"/>
                </a:solidFill>
                <a:cs typeface="Tahoma" panose="020B0604030504040204" pitchFamily="34" charset="0"/>
              </a:rPr>
              <a:t>    </a:t>
            </a:r>
            <a:r>
              <a:rPr lang="en-US" altLang="zh-CN" sz="2200">
                <a:solidFill>
                  <a:srgbClr val="000000"/>
                </a:solidFill>
                <a:cs typeface="Tahoma" panose="020B0604030504040204" pitchFamily="34" charset="0"/>
              </a:rPr>
              <a:t>end</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end</a:t>
            </a:r>
          </a:p>
        </p:txBody>
      </p:sp>
      <p:sp>
        <p:nvSpPr>
          <p:cNvPr id="24" name="Text Box 14"/>
          <p:cNvSpPr txBox="1">
            <a:spLocks noChangeArrowheads="1"/>
          </p:cNvSpPr>
          <p:nvPr/>
        </p:nvSpPr>
        <p:spPr bwMode="auto">
          <a:xfrm>
            <a:off x="4927600" y="4025900"/>
            <a:ext cx="3886200" cy="457200"/>
          </a:xfrm>
          <a:prstGeom prst="rect">
            <a:avLst/>
          </a:prstGeom>
          <a:solidFill>
            <a:srgbClr val="0000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for</a:t>
            </a:r>
            <a:r>
              <a:rPr kumimoji="0" lang="zh-CN" altLang="en-US"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语句比</a:t>
            </a:r>
            <a:r>
              <a:rPr kumimoji="0" lang="en-US" altLang="zh-CN"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while</a:t>
            </a:r>
            <a:r>
              <a:rPr kumimoji="0" lang="zh-CN" altLang="en-US"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语句简洁！</a:t>
            </a:r>
          </a:p>
        </p:txBody>
      </p:sp>
    </p:spTree>
    <p:extLst>
      <p:ext uri="{BB962C8B-B14F-4D97-AF65-F5344CB8AC3E}">
        <p14:creationId xmlns:p14="http://schemas.microsoft.com/office/powerpoint/2010/main" val="29410875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wipe(left)">
                                      <p:cBhvr>
                                        <p:cTn id="25" dur="500"/>
                                        <p:tgtEl>
                                          <p:spTgt spid="23">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1" end="1"/>
                                            </p:txEl>
                                          </p:spTgt>
                                        </p:tgtEl>
                                        <p:attrNameLst>
                                          <p:attrName>style.visibility</p:attrName>
                                        </p:attrNameLst>
                                      </p:cBhvr>
                                      <p:to>
                                        <p:strVal val="visible"/>
                                      </p:to>
                                    </p:set>
                                    <p:animEffect transition="in" filter="wipe(left)">
                                      <p:cBhvr>
                                        <p:cTn id="28" dur="500"/>
                                        <p:tgtEl>
                                          <p:spTgt spid="23">
                                            <p:txEl>
                                              <p:pRg st="1" end="1"/>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3">
                                            <p:txEl>
                                              <p:pRg st="2" end="2"/>
                                            </p:txEl>
                                          </p:spTgt>
                                        </p:tgtEl>
                                        <p:attrNameLst>
                                          <p:attrName>style.visibility</p:attrName>
                                        </p:attrNameLst>
                                      </p:cBhvr>
                                      <p:to>
                                        <p:strVal val="visible"/>
                                      </p:to>
                                    </p:set>
                                    <p:animEffect transition="in" filter="wipe(left)">
                                      <p:cBhvr>
                                        <p:cTn id="31" dur="500"/>
                                        <p:tgtEl>
                                          <p:spTgt spid="23">
                                            <p:txEl>
                                              <p:pRg st="2" end="2"/>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
                                            <p:txEl>
                                              <p:pRg st="3" end="3"/>
                                            </p:txEl>
                                          </p:spTgt>
                                        </p:tgtEl>
                                        <p:attrNameLst>
                                          <p:attrName>style.visibility</p:attrName>
                                        </p:attrNameLst>
                                      </p:cBhvr>
                                      <p:to>
                                        <p:strVal val="visible"/>
                                      </p:to>
                                    </p:set>
                                    <p:animEffect transition="in" filter="wipe(left)">
                                      <p:cBhvr>
                                        <p:cTn id="34" dur="500"/>
                                        <p:tgtEl>
                                          <p:spTgt spid="23">
                                            <p:txEl>
                                              <p:pRg st="3" end="3"/>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wipe(left)">
                                      <p:cBhvr>
                                        <p:cTn id="37" dur="500"/>
                                        <p:tgtEl>
                                          <p:spTgt spid="23">
                                            <p:txEl>
                                              <p:pRg st="4" end="4"/>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
                                            <p:txEl>
                                              <p:pRg st="5" end="5"/>
                                            </p:txEl>
                                          </p:spTgt>
                                        </p:tgtEl>
                                        <p:attrNameLst>
                                          <p:attrName>style.visibility</p:attrName>
                                        </p:attrNameLst>
                                      </p:cBhvr>
                                      <p:to>
                                        <p:strVal val="visible"/>
                                      </p:to>
                                    </p:set>
                                    <p:animEffect transition="in" filter="wipe(left)">
                                      <p:cBhvr>
                                        <p:cTn id="40" dur="500"/>
                                        <p:tgtEl>
                                          <p:spTgt spid="23">
                                            <p:txEl>
                                              <p:pRg st="5" end="5"/>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Effect transition="in" filter="wipe(left)">
                                      <p:cBhvr>
                                        <p:cTn id="43" dur="500"/>
                                        <p:tgtEl>
                                          <p:spTgt spid="23">
                                            <p:txEl>
                                              <p:pRg st="6" end="6"/>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xEl>
                                              <p:pRg st="7" end="7"/>
                                            </p:txEl>
                                          </p:spTgt>
                                        </p:tgtEl>
                                        <p:attrNameLst>
                                          <p:attrName>style.visibility</p:attrName>
                                        </p:attrNameLst>
                                      </p:cBhvr>
                                      <p:to>
                                        <p:strVal val="visible"/>
                                      </p:to>
                                    </p:set>
                                    <p:animEffect transition="in" filter="wipe(left)">
                                      <p:cBhvr>
                                        <p:cTn id="46" dur="500"/>
                                        <p:tgtEl>
                                          <p:spTgt spid="23">
                                            <p:txEl>
                                              <p:pRg st="7" end="7"/>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
                                            <p:txEl>
                                              <p:pRg st="8" end="8"/>
                                            </p:txEl>
                                          </p:spTgt>
                                        </p:tgtEl>
                                        <p:attrNameLst>
                                          <p:attrName>style.visibility</p:attrName>
                                        </p:attrNameLst>
                                      </p:cBhvr>
                                      <p:to>
                                        <p:strVal val="visible"/>
                                      </p:to>
                                    </p:set>
                                    <p:animEffect transition="in" filter="wipe(left)">
                                      <p:cBhvr>
                                        <p:cTn id="49" dur="500"/>
                                        <p:tgtEl>
                                          <p:spTgt spid="2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21" grpId="0" autoUpdateAnimBg="0"/>
      <p:bldP spid="22" grpId="0" autoUpdateAnimBg="0"/>
      <p:bldP spid="23" grpId="0" build="p" autoUpdateAnimBg="0"/>
      <p:bldP spid="24"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165100" y="711200"/>
            <a:ext cx="8737600" cy="749300"/>
          </a:xfrm>
          <a:prstGeom prst="rect">
            <a:avLst/>
          </a:prstGeom>
          <a:noFill/>
          <a:ln>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77825" lvl="1" indent="-182563" eaLnBrk="1" hangingPunct="1">
              <a:lnSpc>
                <a:spcPct val="90000"/>
              </a:lnSpc>
              <a:buFont typeface="Wingdings" panose="05000000000000000000" pitchFamily="2" charset="2"/>
              <a:buNone/>
            </a:pPr>
            <a:r>
              <a:rPr kumimoji="0" lang="en-US" altLang="zh-CN" kern="0">
                <a:solidFill>
                  <a:srgbClr val="0000FF"/>
                </a:solidFill>
                <a:latin typeface="宋体" panose="02010600030101010101" pitchFamily="2" charset="-122"/>
              </a:rPr>
              <a:t>【</a:t>
            </a:r>
            <a:r>
              <a:rPr kumimoji="0" lang="zh-CN" altLang="en-US" kern="0">
                <a:solidFill>
                  <a:srgbClr val="0000FF"/>
                </a:solidFill>
                <a:latin typeface="宋体" panose="02010600030101010101" pitchFamily="2" charset="-122"/>
              </a:rPr>
              <a:t>例</a:t>
            </a:r>
            <a:r>
              <a:rPr kumimoji="0" lang="en-US" altLang="zh-CN" kern="0">
                <a:solidFill>
                  <a:srgbClr val="0000FF"/>
                </a:solidFill>
                <a:latin typeface="宋体" panose="02010600030101010101" pitchFamily="2" charset="-122"/>
              </a:rPr>
              <a:t>】</a:t>
            </a:r>
            <a:r>
              <a:rPr kumimoji="0" lang="zh-CN" altLang="en-US" kern="0">
                <a:solidFill>
                  <a:srgbClr val="FF0000"/>
                </a:solidFill>
                <a:latin typeface="宋体" panose="02010600030101010101" pitchFamily="2" charset="-122"/>
              </a:rPr>
              <a:t>用</a:t>
            </a:r>
            <a:r>
              <a:rPr kumimoji="0" lang="en-US" altLang="zh-CN" kern="0">
                <a:solidFill>
                  <a:srgbClr val="FF0000"/>
                </a:solidFill>
                <a:latin typeface="宋体" panose="02010600030101010101" pitchFamily="2" charset="-122"/>
              </a:rPr>
              <a:t>for</a:t>
            </a:r>
            <a:r>
              <a:rPr kumimoji="0" lang="zh-CN" altLang="en-US" kern="0">
                <a:solidFill>
                  <a:srgbClr val="FF0000"/>
                </a:solidFill>
                <a:latin typeface="宋体" panose="02010600030101010101" pitchFamily="2" charset="-122"/>
              </a:rPr>
              <a:t>语句描述的</a:t>
            </a:r>
            <a:r>
              <a:rPr kumimoji="0" lang="en-US" altLang="zh-CN" kern="0">
                <a:solidFill>
                  <a:srgbClr val="FF0000"/>
                </a:solidFill>
                <a:latin typeface="宋体" panose="02010600030101010101" pitchFamily="2" charset="-122"/>
              </a:rPr>
              <a:t>7</a:t>
            </a:r>
            <a:r>
              <a:rPr kumimoji="0" lang="zh-CN" altLang="en-US" kern="0">
                <a:solidFill>
                  <a:srgbClr val="FF0000"/>
                </a:solidFill>
                <a:latin typeface="宋体" panose="02010600030101010101" pitchFamily="2" charset="-122"/>
              </a:rPr>
              <a:t>人投票表决器：若超过</a:t>
            </a:r>
            <a:r>
              <a:rPr kumimoji="0" lang="en-US" altLang="zh-CN" kern="0">
                <a:solidFill>
                  <a:srgbClr val="FF0000"/>
                </a:solidFill>
                <a:latin typeface="宋体" panose="02010600030101010101" pitchFamily="2" charset="-122"/>
              </a:rPr>
              <a:t>4</a:t>
            </a:r>
            <a:r>
              <a:rPr kumimoji="0" lang="zh-CN" altLang="en-US" kern="0">
                <a:solidFill>
                  <a:srgbClr val="FF0000"/>
                </a:solidFill>
                <a:latin typeface="宋体" panose="02010600030101010101" pitchFamily="2" charset="-122"/>
              </a:rPr>
              <a:t>人（含</a:t>
            </a:r>
            <a:r>
              <a:rPr kumimoji="0" lang="en-US" altLang="zh-CN" kern="0">
                <a:solidFill>
                  <a:srgbClr val="FF0000"/>
                </a:solidFill>
                <a:latin typeface="宋体" panose="02010600030101010101" pitchFamily="2" charset="-122"/>
              </a:rPr>
              <a:t>4</a:t>
            </a:r>
            <a:r>
              <a:rPr kumimoji="0" lang="zh-CN" altLang="en-US" kern="0">
                <a:solidFill>
                  <a:srgbClr val="FF0000"/>
                </a:solidFill>
                <a:latin typeface="宋体" panose="02010600030101010101" pitchFamily="2" charset="-122"/>
              </a:rPr>
              <a:t>人）投赞成票，则表决通过。</a:t>
            </a:r>
          </a:p>
        </p:txBody>
      </p:sp>
      <p:sp>
        <p:nvSpPr>
          <p:cNvPr id="7" name="Text Box 5"/>
          <p:cNvSpPr txBox="1">
            <a:spLocks noChangeArrowheads="1"/>
          </p:cNvSpPr>
          <p:nvPr/>
        </p:nvSpPr>
        <p:spPr bwMode="auto">
          <a:xfrm>
            <a:off x="393700" y="1536700"/>
            <a:ext cx="8204200" cy="5105400"/>
          </a:xfrm>
          <a:prstGeom prst="rect">
            <a:avLst/>
          </a:prstGeom>
          <a:solidFill>
            <a:srgbClr val="ADD6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1" fontAlgn="auto" latinLnBrk="0" hangingPunct="1">
              <a:lnSpc>
                <a:spcPct val="90000"/>
              </a:lnSpc>
              <a:spcBef>
                <a:spcPct val="20000"/>
              </a:spcBef>
              <a:spcAft>
                <a:spcPts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module  vote7 ( pass,vote );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output pass;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input [6:0] vote;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reg[2:0] sum;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//sum</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为</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reg</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型变量，用于统计赞成的人数</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integer i;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reg pass;</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always @(vote)</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begin</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sum = 0;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//sum</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初值为</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0</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for(i = 0;i&lt;=6;i = i+1)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//for</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语句</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if(vote[i])      sum = sum+1;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只要有人投赞成票，则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sum</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加</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if(sum[2])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pass = 1;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若超过</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4</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人赞成，则表决通过</a:t>
            </a:r>
            <a:r>
              <a:rPr kumimoji="0" lang="zh-CN" altLang="en-US"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else                 pass = 0;</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end</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endmodule</a:t>
            </a:r>
          </a:p>
        </p:txBody>
      </p:sp>
      <p:sp>
        <p:nvSpPr>
          <p:cNvPr id="8" name="AutoShape 4"/>
          <p:cNvSpPr>
            <a:spLocks noChangeArrowheads="1"/>
          </p:cNvSpPr>
          <p:nvPr/>
        </p:nvSpPr>
        <p:spPr bwMode="auto">
          <a:xfrm>
            <a:off x="2541588" y="6245225"/>
            <a:ext cx="3200400" cy="381000"/>
          </a:xfrm>
          <a:prstGeom prst="wedgeRectCallout">
            <a:avLst>
              <a:gd name="adj1" fmla="val -54364"/>
              <a:gd name="adj2" fmla="val -187500"/>
            </a:avLst>
          </a:prstGeom>
          <a:gradFill rotWithShape="1">
            <a:gsLst>
              <a:gs pos="0">
                <a:srgbClr val="FFCF01">
                  <a:shade val="51000"/>
                  <a:satMod val="130000"/>
                </a:srgbClr>
              </a:gs>
              <a:gs pos="80000">
                <a:srgbClr val="FFCF01">
                  <a:shade val="93000"/>
                  <a:satMod val="130000"/>
                </a:srgbClr>
              </a:gs>
              <a:gs pos="100000">
                <a:srgbClr val="FFCF01">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华文楷体" pitchFamily="2" charset="-122"/>
                <a:cs typeface="+mn-cs"/>
              </a:rPr>
              <a:t>或写为</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if(sum[2:0]&gt;=3’d4)</a:t>
            </a:r>
            <a:r>
              <a:rPr kumimoji="0" lang="en-US" altLang="zh-CN" sz="2000" b="1" i="0" u="none" strike="noStrike" kern="0" cap="none" spc="0" normalizeH="0" baseline="0" noProof="0">
                <a:ln>
                  <a:noFill/>
                </a:ln>
                <a:solidFill>
                  <a:srgbClr val="000000"/>
                </a:solidFill>
                <a:effectLst/>
                <a:uLnTx/>
                <a:uFillTx/>
                <a:latin typeface="Arial" charset="0"/>
                <a:ea typeface="宋体"/>
                <a:cs typeface="+mn-cs"/>
              </a:rPr>
              <a:t> </a:t>
            </a:r>
          </a:p>
        </p:txBody>
      </p:sp>
    </p:spTree>
    <p:extLst>
      <p:ext uri="{BB962C8B-B14F-4D97-AF65-F5344CB8AC3E}">
        <p14:creationId xmlns:p14="http://schemas.microsoft.com/office/powerpoint/2010/main" val="14302996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graphicFrame>
        <p:nvGraphicFramePr>
          <p:cNvPr id="9" name="Object 10"/>
          <p:cNvGraphicFramePr>
            <a:graphicFrameLocks noChangeAspect="1"/>
          </p:cNvGraphicFramePr>
          <p:nvPr/>
        </p:nvGraphicFramePr>
        <p:xfrm>
          <a:off x="280988" y="1962150"/>
          <a:ext cx="8651875" cy="2646363"/>
        </p:xfrm>
        <a:graphic>
          <a:graphicData uri="http://schemas.openxmlformats.org/presentationml/2006/ole">
            <mc:AlternateContent xmlns:mc="http://schemas.openxmlformats.org/markup-compatibility/2006">
              <mc:Choice xmlns:v="urn:schemas-microsoft-com:vml" Requires="v">
                <p:oleObj spid="_x0000_s5121" name="位图图像" r:id="rId4" imgW="6009524" imgH="1838095" progId="Paint.Picture">
                  <p:embed/>
                </p:oleObj>
              </mc:Choice>
              <mc:Fallback>
                <p:oleObj name="位图图像" r:id="rId4" imgW="6009524" imgH="1838095" progId="Paint.Picture">
                  <p:embed/>
                  <p:pic>
                    <p:nvPicPr>
                      <p:cNvPr id="17326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88" y="1962150"/>
                        <a:ext cx="8651875"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3"/>
          <p:cNvSpPr txBox="1">
            <a:spLocks noChangeArrowheads="1"/>
          </p:cNvSpPr>
          <p:nvPr/>
        </p:nvSpPr>
        <p:spPr bwMode="auto">
          <a:xfrm>
            <a:off x="393700" y="1308100"/>
            <a:ext cx="1878013"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287338" marR="0" lvl="1" indent="-96838"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rPr>
              <a:t>voter7.vwf</a:t>
            </a:r>
            <a:endParaRPr kumimoji="0" lang="en-US" altLang="zh-CN" sz="22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11" name="AutoShape 5"/>
          <p:cNvSpPr>
            <a:spLocks noChangeArrowheads="1"/>
          </p:cNvSpPr>
          <p:nvPr/>
        </p:nvSpPr>
        <p:spPr bwMode="auto">
          <a:xfrm>
            <a:off x="5194300" y="4813300"/>
            <a:ext cx="2819400" cy="381000"/>
          </a:xfrm>
          <a:prstGeom prst="wedgeRectCallout">
            <a:avLst>
              <a:gd name="adj1" fmla="val -51463"/>
              <a:gd name="adj2" fmla="val -25125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ea typeface="华文楷体" panose="02010600040101010101" pitchFamily="2" charset="-122"/>
              </a:rPr>
              <a:t>超过</a:t>
            </a:r>
            <a:r>
              <a:rPr lang="en-US" altLang="zh-CN" sz="2000">
                <a:solidFill>
                  <a:srgbClr val="000000"/>
                </a:solidFill>
                <a:latin typeface="Times New Roman" panose="02020603050405020304" pitchFamily="18" charset="0"/>
                <a:ea typeface="华文楷体" panose="02010600040101010101" pitchFamily="2" charset="-122"/>
              </a:rPr>
              <a:t>4</a:t>
            </a:r>
            <a:r>
              <a:rPr lang="zh-CN" altLang="en-US" sz="2000">
                <a:solidFill>
                  <a:srgbClr val="000000"/>
                </a:solidFill>
                <a:latin typeface="Times New Roman" panose="02020603050405020304" pitchFamily="18" charset="0"/>
                <a:ea typeface="华文楷体" panose="02010600040101010101" pitchFamily="2" charset="-122"/>
              </a:rPr>
              <a:t>人赞成</a:t>
            </a:r>
            <a:r>
              <a:rPr lang="en-US" altLang="zh-CN" sz="2000">
                <a:solidFill>
                  <a:srgbClr val="000000"/>
                </a:solidFill>
                <a:latin typeface="Times New Roman" panose="02020603050405020304" pitchFamily="18" charset="0"/>
                <a:ea typeface="华文楷体" panose="02010600040101010101" pitchFamily="2" charset="-122"/>
              </a:rPr>
              <a:t>,</a:t>
            </a:r>
            <a:r>
              <a:rPr lang="zh-CN" altLang="en-US" sz="2000">
                <a:solidFill>
                  <a:srgbClr val="000000"/>
                </a:solidFill>
                <a:latin typeface="Times New Roman" panose="02020603050405020304" pitchFamily="18" charset="0"/>
                <a:ea typeface="华文楷体" panose="02010600040101010101" pitchFamily="2" charset="-122"/>
              </a:rPr>
              <a:t>则</a:t>
            </a:r>
            <a:r>
              <a:rPr lang="en-US" altLang="zh-CN" sz="2000">
                <a:solidFill>
                  <a:srgbClr val="000000"/>
                </a:solidFill>
                <a:latin typeface="Times New Roman" panose="02020603050405020304" pitchFamily="18" charset="0"/>
                <a:ea typeface="华文楷体" panose="02010600040101010101" pitchFamily="2" charset="-122"/>
              </a:rPr>
              <a:t>pass=1</a:t>
            </a:r>
            <a:r>
              <a:rPr lang="en-US" altLang="zh-CN" sz="2000">
                <a:solidFill>
                  <a:srgbClr val="000000"/>
                </a:solidFill>
                <a:latin typeface="Arial" panose="020B0604020202020204" pitchFamily="34" charset="0"/>
              </a:rPr>
              <a:t> </a:t>
            </a:r>
          </a:p>
        </p:txBody>
      </p:sp>
      <p:sp>
        <p:nvSpPr>
          <p:cNvPr id="12" name="Rectangle 7"/>
          <p:cNvSpPr>
            <a:spLocks noChangeArrowheads="1"/>
          </p:cNvSpPr>
          <p:nvPr/>
        </p:nvSpPr>
        <p:spPr bwMode="auto">
          <a:xfrm>
            <a:off x="393700" y="5413375"/>
            <a:ext cx="1625600" cy="581025"/>
          </a:xfrm>
          <a:prstGeom prst="rect">
            <a:avLst/>
          </a:prstGeom>
          <a:noFill/>
          <a:ln w="9525">
            <a:noFill/>
            <a:miter lim="800000"/>
            <a:headEnd/>
            <a:tailEnd/>
          </a:ln>
          <a:effectLst/>
        </p:spPr>
        <p:txBody>
          <a:bodyPr/>
          <a:lstStyle/>
          <a:p>
            <a:pPr marL="342900" indent="-342900" eaLnBrk="1" hangingPunct="1">
              <a:lnSpc>
                <a:spcPct val="90000"/>
              </a:lnSpc>
              <a:defRPr/>
            </a:pPr>
            <a:r>
              <a:rPr lang="zh-CN" altLang="en-US" sz="2800" b="1" dirty="0">
                <a:solidFill>
                  <a:srgbClr val="FF0066"/>
                </a:solidFill>
                <a:effectLst>
                  <a:outerShdw blurRad="38100" dist="38100" dir="2700000" algn="tl">
                    <a:srgbClr val="C0C0C0"/>
                  </a:outerShdw>
                </a:effectLst>
                <a:latin typeface="微软雅黑" pitchFamily="34" charset="-122"/>
                <a:ea typeface="微软雅黑" pitchFamily="34" charset="-122"/>
              </a:rPr>
              <a:t>课堂练习</a:t>
            </a:r>
          </a:p>
        </p:txBody>
      </p:sp>
      <p:sp>
        <p:nvSpPr>
          <p:cNvPr id="13" name="AutoShape 8"/>
          <p:cNvSpPr>
            <a:spLocks noChangeArrowheads="1"/>
          </p:cNvSpPr>
          <p:nvPr/>
        </p:nvSpPr>
        <p:spPr bwMode="auto">
          <a:xfrm>
            <a:off x="2101850" y="5256213"/>
            <a:ext cx="6040438" cy="1104900"/>
          </a:xfrm>
          <a:prstGeom prst="horizontalScroll">
            <a:avLst>
              <a:gd name="adj" fmla="val 12500"/>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377825" marR="0" lvl="1" indent="-187325" algn="just" defTabSz="914400" eaLnBrk="1" fontAlgn="auto" latinLnBrk="0" hangingPunct="1">
              <a:lnSpc>
                <a:spcPct val="100000"/>
              </a:lnSpc>
              <a:spcBef>
                <a:spcPts val="0"/>
              </a:spcBef>
              <a:spcAft>
                <a:spcPts val="0"/>
              </a:spcAft>
              <a:buClr>
                <a:srgbClr val="FF0066"/>
              </a:buClr>
              <a:buSzPct val="80000"/>
              <a:buFont typeface="Wingdings" pitchFamily="2" charset="2"/>
              <a:buNone/>
              <a:tabLst/>
              <a:defRPr/>
            </a:pP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用</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for</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语句描述</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11</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人投票表决器：若超过</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6</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人（含</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6</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人）投赞成票，则表决通过</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p:txBody>
      </p:sp>
      <p:sp>
        <p:nvSpPr>
          <p:cNvPr id="14" name="Oval 11"/>
          <p:cNvSpPr>
            <a:spLocks noChangeArrowheads="1"/>
          </p:cNvSpPr>
          <p:nvPr/>
        </p:nvSpPr>
        <p:spPr bwMode="auto">
          <a:xfrm>
            <a:off x="4541838" y="3683000"/>
            <a:ext cx="2638425" cy="466725"/>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589364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box(out)">
                                      <p:cBhvr>
                                        <p:cTn id="28" dur="500"/>
                                        <p:tgtEl>
                                          <p:spTgt spid="12">
                                            <p:txEl>
                                              <p:pRg st="0" end="0"/>
                                            </p:txEl>
                                          </p:spTgt>
                                        </p:tgtEl>
                                      </p:cBhvr>
                                    </p:animEffect>
                                  </p:childTnLst>
                                </p:cTn>
                              </p:par>
                            </p:childTnLst>
                          </p:cTn>
                        </p:par>
                        <p:par>
                          <p:cTn id="29" fill="hold">
                            <p:stCondLst>
                              <p:cond delay="500"/>
                            </p:stCondLst>
                            <p:childTnLst>
                              <p:par>
                                <p:cTn id="30" presetID="17"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build="p" autoUpdateAnimBg="0"/>
      <p:bldP spid="13" grpId="0" animBg="1" autoUpdateAnimBg="0"/>
      <p:bldP spid="14"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[模板]中山大学学术报告-v2</Template>
  <TotalTime>23103</TotalTime>
  <Words>16589</Words>
  <Application>Microsoft Macintosh PowerPoint</Application>
  <PresentationFormat>全屏显示(4:3)</PresentationFormat>
  <Paragraphs>2224</Paragraphs>
  <Slides>166</Slides>
  <Notes>165</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166</vt:i4>
      </vt:variant>
    </vt:vector>
  </HeadingPairs>
  <TitlesOfParts>
    <vt:vector size="190" baseType="lpstr">
      <vt:lpstr>方正姚体</vt:lpstr>
      <vt:lpstr>仿宋_GB2312</vt:lpstr>
      <vt:lpstr>黑体</vt:lpstr>
      <vt:lpstr>华文彩云</vt:lpstr>
      <vt:lpstr>华文楷体</vt:lpstr>
      <vt:lpstr>华文新魏</vt:lpstr>
      <vt:lpstr>华文行楷</vt:lpstr>
      <vt:lpstr>楷体</vt:lpstr>
      <vt:lpstr>宋体</vt:lpstr>
      <vt:lpstr>微软雅黑</vt:lpstr>
      <vt:lpstr>微软雅黑 Light</vt:lpstr>
      <vt:lpstr>Microsoft YaHei UI</vt:lpstr>
      <vt:lpstr>MS PGothic</vt:lpstr>
      <vt:lpstr>Arial</vt:lpstr>
      <vt:lpstr>Calibri</vt:lpstr>
      <vt:lpstr>Courier New</vt:lpstr>
      <vt:lpstr>Symbol</vt:lpstr>
      <vt:lpstr>Tahoma</vt:lpstr>
      <vt:lpstr>Times New Roman</vt:lpstr>
      <vt:lpstr>Verdana</vt:lpstr>
      <vt:lpstr>Wingdings</vt:lpstr>
      <vt:lpstr>1_Office 主题</vt:lpstr>
      <vt:lpstr>位图图像</vt:lpstr>
      <vt:lpstr>BMP 图象</vt:lpstr>
      <vt:lpstr>PowerPoint 演示文稿</vt:lpstr>
      <vt:lpstr>PowerPoint 演示文稿</vt:lpstr>
      <vt:lpstr>PowerPoint 演示文稿</vt:lpstr>
      <vt:lpstr>PowerPoint 演示文稿</vt:lpstr>
      <vt:lpstr>Verilog HDL的特点</vt:lpstr>
      <vt:lpstr>PowerPoint 演示文稿</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模块的测试</vt:lpstr>
      <vt:lpstr>Verilog  模块的测试</vt:lpstr>
      <vt:lpstr>总结</vt:lpstr>
      <vt:lpstr>PowerPoint 演示文稿</vt:lpstr>
      <vt:lpstr>模块的结构</vt:lpstr>
      <vt:lpstr>模块的结构</vt:lpstr>
      <vt:lpstr>模块的结构</vt:lpstr>
      <vt:lpstr>模块的结构</vt:lpstr>
      <vt:lpstr>模块的结构</vt:lpstr>
      <vt:lpstr>PowerPoint 演示文稿</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PowerPoint 演示文稿</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PowerPoint 演示文稿</vt:lpstr>
      <vt:lpstr>程序结构</vt:lpstr>
      <vt:lpstr>程序结构</vt:lpstr>
      <vt:lpstr>程序结构</vt:lpstr>
      <vt:lpstr>程序结构</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语句的顺序执行与并行执行</vt:lpstr>
      <vt:lpstr>语句的顺序执行与并行执行</vt:lpstr>
      <vt:lpstr>语句的顺序执行与并行执行</vt:lpstr>
      <vt:lpstr>语句的顺序执行与并行执行</vt:lpstr>
      <vt:lpstr>语句的顺序执行与并行执行</vt:lpstr>
      <vt:lpstr>PowerPoint 演示文稿</vt:lpstr>
      <vt:lpstr>结构说明语句</vt:lpstr>
      <vt:lpstr>结构说明语句</vt:lpstr>
      <vt:lpstr>结构说明语句</vt:lpstr>
      <vt:lpstr>结构说明语句</vt:lpstr>
      <vt:lpstr>结构说明语句</vt:lpstr>
      <vt:lpstr>结构说明语句</vt:lpstr>
      <vt:lpstr>结构说明语句</vt:lpstr>
      <vt:lpstr>结构说明语句</vt:lpstr>
      <vt:lpstr>结构说明语句</vt:lpstr>
      <vt:lpstr>结构说明语句</vt:lpstr>
      <vt:lpstr>结构说明语句</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PowerPoint 演示文稿</vt:lpstr>
      <vt:lpstr>同步状态机的结构</vt:lpstr>
      <vt:lpstr>同步状态机的结构</vt:lpstr>
      <vt:lpstr>Mealy 状态机</vt:lpstr>
      <vt:lpstr>Mealy 状态机</vt:lpstr>
      <vt:lpstr>同步状态机的实现</vt:lpstr>
      <vt:lpstr>同步状态机的实现</vt:lpstr>
      <vt:lpstr>同步状态机的实现</vt:lpstr>
      <vt:lpstr>同步状态机的实现</vt:lpstr>
      <vt:lpstr>同步状态机的实现</vt:lpstr>
      <vt:lpstr>同步状态机的实现</vt:lpstr>
      <vt:lpstr>同步状态机的实现</vt:lpstr>
      <vt:lpstr>同步状态机的实现（用可综合Verilog模块设计、用独热码表示状态的状态机）</vt:lpstr>
      <vt:lpstr>同步状态机的实现</vt:lpstr>
      <vt:lpstr>同步状态机的实现</vt:lpstr>
      <vt:lpstr>同步状态机的实现（用可综合Verilog模块设计的多输出状态机时常用的方法）</vt:lpstr>
      <vt:lpstr>同步状态机的实现</vt:lpstr>
      <vt:lpstr>同步状态机的结构</vt:lpstr>
      <vt:lpstr>同步状态机的实现</vt:lpstr>
      <vt:lpstr>同步状态机的实现</vt:lpstr>
      <vt:lpstr>同步状态机的实现</vt:lpstr>
      <vt:lpstr>同步状态机的实现</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administrator</cp:lastModifiedBy>
  <cp:revision>1798</cp:revision>
  <cp:lastPrinted>2019-09-26T03:47:51Z</cp:lastPrinted>
  <dcterms:created xsi:type="dcterms:W3CDTF">2005-07-31T10:12:35Z</dcterms:created>
  <dcterms:modified xsi:type="dcterms:W3CDTF">2022-11-03T09:58:38Z</dcterms:modified>
</cp:coreProperties>
</file>