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58" r:id="rId4"/>
    <p:sldId id="284" r:id="rId5"/>
    <p:sldId id="260" r:id="rId6"/>
    <p:sldId id="261" r:id="rId7"/>
    <p:sldId id="262" r:id="rId8"/>
    <p:sldId id="263" r:id="rId9"/>
    <p:sldId id="268" r:id="rId10"/>
    <p:sldId id="269" r:id="rId11"/>
    <p:sldId id="279" r:id="rId12"/>
    <p:sldId id="264" r:id="rId13"/>
    <p:sldId id="273" r:id="rId14"/>
    <p:sldId id="277" r:id="rId15"/>
    <p:sldId id="274" r:id="rId16"/>
    <p:sldId id="275" r:id="rId17"/>
    <p:sldId id="278" r:id="rId18"/>
    <p:sldId id="280" r:id="rId19"/>
    <p:sldId id="281" r:id="rId20"/>
    <p:sldId id="276" r:id="rId21"/>
    <p:sldId id="272" r:id="rId22"/>
    <p:sldId id="266" r:id="rId23"/>
    <p:sldId id="271" r:id="rId24"/>
    <p:sldId id="267" r:id="rId25"/>
    <p:sldId id="285" r:id="rId26"/>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8" autoAdjust="0"/>
    <p:restoredTop sz="76730" autoAdjust="0"/>
  </p:normalViewPr>
  <p:slideViewPr>
    <p:cSldViewPr>
      <p:cViewPr varScale="1">
        <p:scale>
          <a:sx n="86" d="100"/>
          <a:sy n="86" d="100"/>
        </p:scale>
        <p:origin x="156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3AC0F99-9293-40E9-8610-1729B47AC9BA}" type="datetimeFigureOut">
              <a:rPr lang="zh-CN" altLang="en-US" smtClean="0"/>
              <a:pPr/>
              <a:t>2014/5/25</a:t>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8EF0A370-5FC5-4BFC-AE6F-DAEBBEC24538}" type="slidenum">
              <a:rPr lang="zh-CN" altLang="en-US" smtClean="0"/>
              <a:pPr/>
              <a:t>‹#›</a:t>
            </a:fld>
            <a:endParaRPr lang="zh-CN" altLang="en-US"/>
          </a:p>
        </p:txBody>
      </p:sp>
    </p:spTree>
    <p:extLst>
      <p:ext uri="{BB962C8B-B14F-4D97-AF65-F5344CB8AC3E}">
        <p14:creationId xmlns:p14="http://schemas.microsoft.com/office/powerpoint/2010/main" val="5645113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5E07F2F6-1347-4AEE-907B-0E296B4DA66E}" type="datetimeFigureOut">
              <a:rPr lang="zh-CN" altLang="en-US" smtClean="0"/>
              <a:pPr/>
              <a:t>2014/5/25</a:t>
            </a:fld>
            <a:endParaRPr lang="zh-CN" alt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28896"/>
            <a:ext cx="7942580" cy="305895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E1F87E6C-FAB1-4A11-BBB7-6073BDE24A25}" type="slidenum">
              <a:rPr lang="zh-CN" altLang="en-US" smtClean="0"/>
              <a:pPr/>
              <a:t>‹#›</a:t>
            </a:fld>
            <a:endParaRPr lang="zh-CN" altLang="en-US"/>
          </a:p>
        </p:txBody>
      </p:sp>
    </p:spTree>
    <p:extLst>
      <p:ext uri="{BB962C8B-B14F-4D97-AF65-F5344CB8AC3E}">
        <p14:creationId xmlns:p14="http://schemas.microsoft.com/office/powerpoint/2010/main" val="4281634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a:t>
            </a:fld>
            <a:endParaRPr lang="zh-CN" altLang="en-US"/>
          </a:p>
        </p:txBody>
      </p:sp>
    </p:spTree>
    <p:extLst>
      <p:ext uri="{BB962C8B-B14F-4D97-AF65-F5344CB8AC3E}">
        <p14:creationId xmlns:p14="http://schemas.microsoft.com/office/powerpoint/2010/main" val="53956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谷歌市场（</a:t>
            </a:r>
            <a:r>
              <a:rPr lang="en-US" altLang="zh-CN" sz="1200" kern="1200" dirty="0" smtClean="0">
                <a:solidFill>
                  <a:schemeClr val="tx1"/>
                </a:solidFill>
                <a:effectLst/>
                <a:latin typeface="+mn-lt"/>
                <a:ea typeface="+mn-ea"/>
                <a:cs typeface="+mn-cs"/>
              </a:rPr>
              <a:t>Google Play</a:t>
            </a:r>
            <a:r>
              <a:rPr lang="zh-CN" altLang="zh-CN" sz="1200" kern="1200" dirty="0" smtClean="0">
                <a:solidFill>
                  <a:schemeClr val="tx1"/>
                </a:solidFill>
                <a:effectLst/>
                <a:latin typeface="+mn-lt"/>
                <a:ea typeface="+mn-ea"/>
                <a:cs typeface="+mn-cs"/>
              </a:rPr>
              <a:t>）将移动应用分为个性化、交通、体育等</a:t>
            </a:r>
            <a:r>
              <a:rPr lang="en-US" altLang="zh-CN" sz="1200" kern="1200" dirty="0" smtClean="0">
                <a:solidFill>
                  <a:schemeClr val="tx1"/>
                </a:solidFill>
                <a:effectLst/>
                <a:latin typeface="+mn-lt"/>
                <a:ea typeface="+mn-ea"/>
                <a:cs typeface="+mn-cs"/>
              </a:rPr>
              <a:t>34</a:t>
            </a:r>
            <a:r>
              <a:rPr lang="zh-CN" altLang="zh-CN" sz="1200" kern="1200" dirty="0" smtClean="0">
                <a:solidFill>
                  <a:schemeClr val="tx1"/>
                </a:solidFill>
                <a:effectLst/>
                <a:latin typeface="+mn-lt"/>
                <a:ea typeface="+mn-ea"/>
                <a:cs typeface="+mn-cs"/>
              </a:rPr>
              <a:t>个分类</a:t>
            </a:r>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10</a:t>
            </a:fld>
            <a:endParaRPr lang="zh-CN" altLang="en-US"/>
          </a:p>
        </p:txBody>
      </p:sp>
    </p:spTree>
    <p:extLst>
      <p:ext uri="{BB962C8B-B14F-4D97-AF65-F5344CB8AC3E}">
        <p14:creationId xmlns:p14="http://schemas.microsoft.com/office/powerpoint/2010/main" val="965844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下面来看一个实例，获取一幅图片，对图片进行美化并分享</a:t>
            </a:r>
            <a:endParaRPr lang="en-US" altLang="zh-CN" dirty="0" smtClean="0"/>
          </a:p>
          <a:p>
            <a:endParaRPr lang="en-US" altLang="zh-CN" dirty="0" smtClean="0"/>
          </a:p>
          <a:p>
            <a:r>
              <a:rPr lang="en-US" altLang="zh-CN" dirty="0" smtClean="0"/>
              <a:t>Q:</a:t>
            </a:r>
            <a:r>
              <a:rPr lang="zh-CN" altLang="en-US" dirty="0" smtClean="0"/>
              <a:t>美图秀秀一个应用就可以做这件事</a:t>
            </a:r>
            <a:endParaRPr lang="en-US" altLang="zh-CN" dirty="0" smtClean="0"/>
          </a:p>
          <a:p>
            <a:r>
              <a:rPr lang="en-US" altLang="zh-CN" dirty="0" smtClean="0"/>
              <a:t>A:</a:t>
            </a:r>
            <a:r>
              <a:rPr lang="zh-CN" altLang="en-US" dirty="0" smtClean="0"/>
              <a:t>为了更好的介绍我们的工作，举的例子是大家都比较熟悉的功能流程，而恰好美图秀秀基于现有的机制也可以完成该功能需求，但这只是个例，对于其他功能流程，是不会发生这种现象的，比如用户查看了邮件之后，根据邮件内容打开日历设置任务提醒，并通过短信向相关人员传达信息，这样一个功能序列，是不能像美图秀秀这样来解决问题的</a:t>
            </a:r>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11</a:t>
            </a:fld>
            <a:endParaRPr lang="zh-CN" altLang="en-US"/>
          </a:p>
        </p:txBody>
      </p:sp>
    </p:spTree>
    <p:extLst>
      <p:ext uri="{BB962C8B-B14F-4D97-AF65-F5344CB8AC3E}">
        <p14:creationId xmlns:p14="http://schemas.microsoft.com/office/powerpoint/2010/main" val="4272061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在预测事物变化模式的问题中，隐马尔科夫模型的应用</a:t>
            </a:r>
            <a:r>
              <a:rPr lang="zh-CN" altLang="en-US" sz="1200" kern="1200" smtClean="0">
                <a:solidFill>
                  <a:schemeClr val="tx1"/>
                </a:solidFill>
                <a:latin typeface="+mn-lt"/>
                <a:ea typeface="+mn-ea"/>
                <a:cs typeface="+mn-cs"/>
              </a:rPr>
              <a:t>非常广泛，比如</a:t>
            </a:r>
            <a:r>
              <a:rPr lang="zh-CN" altLang="en-US" sz="1200" kern="1200" smtClean="0">
                <a:solidFill>
                  <a:schemeClr val="tx1"/>
                </a:solidFill>
                <a:effectLst/>
                <a:latin typeface="+mn-lt"/>
                <a:ea typeface="+mn-ea"/>
                <a:cs typeface="+mn-cs"/>
              </a:rPr>
              <a:t>拼音智能输入法，中文分词，机器翻译等</a:t>
            </a:r>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12</a:t>
            </a:fld>
            <a:endParaRPr lang="zh-CN" altLang="en-US"/>
          </a:p>
        </p:txBody>
      </p:sp>
    </p:spTree>
    <p:extLst>
      <p:ext uri="{BB962C8B-B14F-4D97-AF65-F5344CB8AC3E}">
        <p14:creationId xmlns:p14="http://schemas.microsoft.com/office/powerpoint/2010/main" val="2172916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hangingPunct="0"/>
            <a:r>
              <a:rPr lang="en-US" altLang="zh-CN" sz="1200" kern="1200" dirty="0" smtClean="0">
                <a:solidFill>
                  <a:schemeClr val="tx1"/>
                </a:solidFill>
                <a:effectLst/>
                <a:latin typeface="+mn-lt"/>
                <a:ea typeface="+mn-ea"/>
                <a:cs typeface="+mn-cs"/>
              </a:rPr>
              <a:t>HMM</a:t>
            </a:r>
            <a:r>
              <a:rPr lang="zh-CN" altLang="en-US" sz="1200" kern="1200" dirty="0" smtClean="0">
                <a:solidFill>
                  <a:schemeClr val="tx1"/>
                </a:solidFill>
                <a:effectLst/>
                <a:latin typeface="+mn-lt"/>
                <a:ea typeface="+mn-ea"/>
                <a:cs typeface="+mn-cs"/>
              </a:rPr>
              <a:t>可以处理这类问题。例如，对于这样一个序列，在时刻</a:t>
            </a:r>
            <a:r>
              <a:rPr lang="en-US" altLang="zh-CN" sz="1200" kern="1200" dirty="0" smtClean="0">
                <a:solidFill>
                  <a:schemeClr val="tx1"/>
                </a:solidFill>
                <a:effectLst/>
                <a:latin typeface="+mn-lt"/>
                <a:ea typeface="+mn-ea"/>
                <a:cs typeface="+mn-cs"/>
              </a:rPr>
              <a:t>T1</a:t>
            </a:r>
            <a:r>
              <a:rPr lang="zh-CN" altLang="en-US" sz="1200" kern="1200" dirty="0" smtClean="0">
                <a:solidFill>
                  <a:schemeClr val="tx1"/>
                </a:solidFill>
                <a:effectLst/>
                <a:latin typeface="+mn-lt"/>
                <a:ea typeface="+mn-ea"/>
                <a:cs typeface="+mn-cs"/>
              </a:rPr>
              <a:t>处于状态</a:t>
            </a:r>
            <a:r>
              <a:rPr lang="en-US" altLang="zh-CN" sz="1200" kern="1200" dirty="0" smtClean="0">
                <a:solidFill>
                  <a:schemeClr val="tx1"/>
                </a:solidFill>
                <a:effectLst/>
                <a:latin typeface="+mn-lt"/>
                <a:ea typeface="+mn-ea"/>
                <a:cs typeface="+mn-cs"/>
              </a:rPr>
              <a:t>s1</a:t>
            </a:r>
            <a:r>
              <a:rPr lang="zh-CN" altLang="en-US" sz="1200" kern="1200" dirty="0" smtClean="0">
                <a:solidFill>
                  <a:schemeClr val="tx1"/>
                </a:solidFill>
                <a:effectLst/>
                <a:latin typeface="+mn-lt"/>
                <a:ea typeface="+mn-ea"/>
                <a:cs typeface="+mn-cs"/>
              </a:rPr>
              <a:t>，时刻</a:t>
            </a:r>
            <a:r>
              <a:rPr lang="en-US" altLang="zh-CN" sz="1200" kern="1200" dirty="0" smtClean="0">
                <a:solidFill>
                  <a:schemeClr val="tx1"/>
                </a:solidFill>
                <a:effectLst/>
                <a:latin typeface="+mn-lt"/>
                <a:ea typeface="+mn-ea"/>
                <a:cs typeface="+mn-cs"/>
              </a:rPr>
              <a:t>T2</a:t>
            </a:r>
            <a:r>
              <a:rPr lang="zh-CN" altLang="en-US" sz="1200" kern="1200" dirty="0" smtClean="0">
                <a:solidFill>
                  <a:schemeClr val="tx1"/>
                </a:solidFill>
                <a:effectLst/>
                <a:latin typeface="+mn-lt"/>
                <a:ea typeface="+mn-ea"/>
                <a:cs typeface="+mn-cs"/>
              </a:rPr>
              <a:t>处于状态</a:t>
            </a:r>
            <a:r>
              <a:rPr lang="en-US" altLang="zh-CN" sz="1200" kern="1200" dirty="0" smtClean="0">
                <a:solidFill>
                  <a:schemeClr val="tx1"/>
                </a:solidFill>
                <a:effectLst/>
                <a:latin typeface="+mn-lt"/>
                <a:ea typeface="+mn-ea"/>
                <a:cs typeface="+mn-cs"/>
              </a:rPr>
              <a:t>S2</a:t>
            </a:r>
            <a:r>
              <a:rPr lang="zh-CN" altLang="en-US" sz="1200" kern="1200" dirty="0" smtClean="0">
                <a:solidFill>
                  <a:schemeClr val="tx1"/>
                </a:solidFill>
                <a:effectLst/>
                <a:latin typeface="+mn-lt"/>
                <a:ea typeface="+mn-ea"/>
                <a:cs typeface="+mn-cs"/>
              </a:rPr>
              <a:t>，时刻</a:t>
            </a:r>
            <a:r>
              <a:rPr lang="en-US" altLang="zh-CN" sz="1200" kern="1200" dirty="0" err="1" smtClean="0">
                <a:solidFill>
                  <a:schemeClr val="tx1"/>
                </a:solidFill>
                <a:effectLst/>
                <a:latin typeface="+mn-lt"/>
                <a:ea typeface="+mn-ea"/>
                <a:cs typeface="+mn-cs"/>
              </a:rPr>
              <a:t>Tn</a:t>
            </a:r>
            <a:r>
              <a:rPr lang="zh-CN" altLang="en-US" sz="1200" kern="1200" dirty="0" smtClean="0">
                <a:solidFill>
                  <a:schemeClr val="tx1"/>
                </a:solidFill>
                <a:effectLst/>
                <a:latin typeface="+mn-lt"/>
                <a:ea typeface="+mn-ea"/>
                <a:cs typeface="+mn-cs"/>
              </a:rPr>
              <a:t>处于状态</a:t>
            </a:r>
            <a:r>
              <a:rPr lang="en-US" altLang="zh-CN" sz="1200" kern="1200" dirty="0" smtClean="0">
                <a:solidFill>
                  <a:schemeClr val="tx1"/>
                </a:solidFill>
                <a:effectLst/>
                <a:latin typeface="+mn-lt"/>
                <a:ea typeface="+mn-ea"/>
                <a:cs typeface="+mn-cs"/>
              </a:rPr>
              <a:t>Sn</a:t>
            </a:r>
            <a:r>
              <a:rPr lang="zh-CN" altLang="en-US" sz="1200" kern="1200" dirty="0" smtClean="0">
                <a:solidFill>
                  <a:schemeClr val="tx1"/>
                </a:solidFill>
                <a:effectLst/>
                <a:latin typeface="+mn-lt"/>
                <a:ea typeface="+mn-ea"/>
                <a:cs typeface="+mn-cs"/>
              </a:rPr>
              <a:t>的概率是。。。一阶</a:t>
            </a:r>
            <a:r>
              <a:rPr lang="en-US" altLang="zh-CN" sz="1200" kern="1200" dirty="0" smtClean="0">
                <a:solidFill>
                  <a:schemeClr val="tx1"/>
                </a:solidFill>
                <a:effectLst/>
                <a:latin typeface="+mn-lt"/>
                <a:ea typeface="+mn-ea"/>
                <a:cs typeface="+mn-cs"/>
              </a:rPr>
              <a:t>HMM</a:t>
            </a:r>
            <a:r>
              <a:rPr lang="zh-CN" altLang="en-US" sz="1200" kern="1200" dirty="0" smtClean="0">
                <a:solidFill>
                  <a:schemeClr val="tx1"/>
                </a:solidFill>
                <a:effectLst/>
                <a:latin typeface="+mn-lt"/>
                <a:ea typeface="+mn-ea"/>
                <a:cs typeface="+mn-cs"/>
              </a:rPr>
              <a:t>假设序列在某个时刻所处的状态只和前一个时刻所处的状态有关。因此条件概率连乘式可以简化为下面的式子。</a:t>
            </a:r>
            <a:endParaRPr lang="en-US" altLang="zh-CN" sz="1200" kern="1200" dirty="0" smtClean="0">
              <a:solidFill>
                <a:schemeClr val="tx1"/>
              </a:solidFill>
              <a:effectLst/>
              <a:latin typeface="+mn-lt"/>
              <a:ea typeface="+mn-ea"/>
              <a:cs typeface="+mn-cs"/>
            </a:endParaRPr>
          </a:p>
          <a:p>
            <a:pPr hangingPunct="0"/>
            <a:r>
              <a:rPr lang="en-US" altLang="zh-CN" sz="1200" kern="1200" dirty="0" smtClean="0">
                <a:solidFill>
                  <a:schemeClr val="tx1"/>
                </a:solidFill>
                <a:effectLst/>
                <a:latin typeface="+mn-lt"/>
                <a:ea typeface="+mn-ea"/>
                <a:cs typeface="+mn-cs"/>
              </a:rPr>
              <a:t>HMM</a:t>
            </a:r>
            <a:r>
              <a:rPr lang="zh-CN" altLang="en-US" sz="1200" kern="1200" dirty="0" smtClean="0">
                <a:solidFill>
                  <a:schemeClr val="tx1"/>
                </a:solidFill>
                <a:effectLst/>
                <a:latin typeface="+mn-lt"/>
                <a:ea typeface="+mn-ea"/>
                <a:cs typeface="+mn-cs"/>
              </a:rPr>
              <a:t>是一种统计模型，在计算条件概率时，基于全局数据库训练模型参数，不包含任何个性化信息。比如中文拼音智能输入法，除了记录的用户历史输入外，对于同样的拼音序列，对所有人返回同样的汉字序列。这种处理方式无法满足个性化需求，因此，我们提出了基于协同过滤的隐马尔科夫模型</a:t>
            </a:r>
            <a:endParaRPr lang="en-US" altLang="zh-CN" sz="1200" kern="1200" dirty="0" smtClean="0">
              <a:solidFill>
                <a:schemeClr val="tx1"/>
              </a:solidFill>
              <a:effectLst/>
              <a:latin typeface="+mn-lt"/>
              <a:ea typeface="+mn-ea"/>
              <a:cs typeface="+mn-cs"/>
            </a:endParaRPr>
          </a:p>
          <a:p>
            <a:pPr hangingPunct="0"/>
            <a:endParaRPr lang="en-US" altLang="zh-CN" sz="1200" kern="1200" dirty="0" smtClean="0">
              <a:solidFill>
                <a:schemeClr val="tx1"/>
              </a:solidFill>
              <a:effectLst/>
              <a:latin typeface="+mn-lt"/>
              <a:ea typeface="+mn-ea"/>
              <a:cs typeface="+mn-cs"/>
            </a:endParaRPr>
          </a:p>
          <a:p>
            <a:pPr hangingPunct="0"/>
            <a:r>
              <a:rPr lang="en-US" altLang="zh-CN" sz="1200" kern="1200" dirty="0" smtClean="0">
                <a:solidFill>
                  <a:schemeClr val="tx1"/>
                </a:solidFill>
                <a:effectLst/>
                <a:latin typeface="+mn-lt"/>
                <a:ea typeface="+mn-ea"/>
                <a:cs typeface="+mn-cs"/>
              </a:rPr>
              <a:t>HMM</a:t>
            </a:r>
            <a:r>
              <a:rPr lang="zh-CN" altLang="en-US" sz="1200" kern="1200" dirty="0" smtClean="0">
                <a:solidFill>
                  <a:schemeClr val="tx1"/>
                </a:solidFill>
                <a:effectLst/>
                <a:latin typeface="+mn-lt"/>
                <a:ea typeface="+mn-ea"/>
                <a:cs typeface="+mn-cs"/>
              </a:rPr>
              <a:t>的应用：拼音智能输入法，中文分词，机器翻译等，基于全局数据库训练模型参数，</a:t>
            </a:r>
            <a:endParaRPr lang="en-US" altLang="zh-CN" sz="1200" kern="1200" dirty="0" smtClean="0">
              <a:solidFill>
                <a:schemeClr val="tx1"/>
              </a:solidFill>
              <a:effectLst/>
              <a:latin typeface="+mn-lt"/>
              <a:ea typeface="+mn-ea"/>
              <a:cs typeface="+mn-cs"/>
            </a:endParaRPr>
          </a:p>
          <a:p>
            <a:pPr hangingPunct="0"/>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13</a:t>
            </a:fld>
            <a:endParaRPr lang="zh-CN" altLang="en-US"/>
          </a:p>
        </p:txBody>
      </p:sp>
    </p:spTree>
    <p:extLst>
      <p:ext uri="{BB962C8B-B14F-4D97-AF65-F5344CB8AC3E}">
        <p14:creationId xmlns:p14="http://schemas.microsoft.com/office/powerpoint/2010/main" val="258408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14</a:t>
            </a:fld>
            <a:endParaRPr lang="zh-CN" altLang="en-US"/>
          </a:p>
        </p:txBody>
      </p:sp>
    </p:spTree>
    <p:extLst>
      <p:ext uri="{BB962C8B-B14F-4D97-AF65-F5344CB8AC3E}">
        <p14:creationId xmlns:p14="http://schemas.microsoft.com/office/powerpoint/2010/main" val="2927643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15</a:t>
            </a:fld>
            <a:endParaRPr lang="zh-CN" altLang="en-US"/>
          </a:p>
        </p:txBody>
      </p:sp>
    </p:spTree>
    <p:extLst>
      <p:ext uri="{BB962C8B-B14F-4D97-AF65-F5344CB8AC3E}">
        <p14:creationId xmlns:p14="http://schemas.microsoft.com/office/powerpoint/2010/main" val="1653027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16</a:t>
            </a:fld>
            <a:endParaRPr lang="zh-CN" altLang="en-US"/>
          </a:p>
        </p:txBody>
      </p:sp>
    </p:spTree>
    <p:extLst>
      <p:ext uri="{BB962C8B-B14F-4D97-AF65-F5344CB8AC3E}">
        <p14:creationId xmlns:p14="http://schemas.microsoft.com/office/powerpoint/2010/main" val="716955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17</a:t>
            </a:fld>
            <a:endParaRPr lang="zh-CN" altLang="en-US"/>
          </a:p>
        </p:txBody>
      </p:sp>
    </p:spTree>
    <p:extLst>
      <p:ext uri="{BB962C8B-B14F-4D97-AF65-F5344CB8AC3E}">
        <p14:creationId xmlns:p14="http://schemas.microsoft.com/office/powerpoint/2010/main" val="4143109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18</a:t>
            </a:fld>
            <a:endParaRPr lang="zh-CN" altLang="en-US"/>
          </a:p>
        </p:txBody>
      </p:sp>
    </p:spTree>
    <p:extLst>
      <p:ext uri="{BB962C8B-B14F-4D97-AF65-F5344CB8AC3E}">
        <p14:creationId xmlns:p14="http://schemas.microsoft.com/office/powerpoint/2010/main" val="378104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19</a:t>
            </a:fld>
            <a:endParaRPr lang="zh-CN" altLang="en-US"/>
          </a:p>
        </p:txBody>
      </p:sp>
    </p:spTree>
    <p:extLst>
      <p:ext uri="{BB962C8B-B14F-4D97-AF65-F5344CB8AC3E}">
        <p14:creationId xmlns:p14="http://schemas.microsoft.com/office/powerpoint/2010/main" val="421982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2</a:t>
            </a:fld>
            <a:endParaRPr lang="zh-CN" altLang="en-US"/>
          </a:p>
        </p:txBody>
      </p:sp>
    </p:spTree>
    <p:extLst>
      <p:ext uri="{BB962C8B-B14F-4D97-AF65-F5344CB8AC3E}">
        <p14:creationId xmlns:p14="http://schemas.microsoft.com/office/powerpoint/2010/main" val="1186584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20</a:t>
            </a:fld>
            <a:endParaRPr lang="zh-CN" altLang="en-US"/>
          </a:p>
        </p:txBody>
      </p:sp>
    </p:spTree>
    <p:extLst>
      <p:ext uri="{BB962C8B-B14F-4D97-AF65-F5344CB8AC3E}">
        <p14:creationId xmlns:p14="http://schemas.microsoft.com/office/powerpoint/2010/main" val="2850348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21</a:t>
            </a:fld>
            <a:endParaRPr lang="zh-CN" altLang="en-US"/>
          </a:p>
        </p:txBody>
      </p:sp>
    </p:spTree>
    <p:extLst>
      <p:ext uri="{BB962C8B-B14F-4D97-AF65-F5344CB8AC3E}">
        <p14:creationId xmlns:p14="http://schemas.microsoft.com/office/powerpoint/2010/main" val="3967963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22</a:t>
            </a:fld>
            <a:endParaRPr lang="zh-CN" altLang="en-US"/>
          </a:p>
        </p:txBody>
      </p:sp>
    </p:spTree>
    <p:extLst>
      <p:ext uri="{BB962C8B-B14F-4D97-AF65-F5344CB8AC3E}">
        <p14:creationId xmlns:p14="http://schemas.microsoft.com/office/powerpoint/2010/main" val="52931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23</a:t>
            </a:fld>
            <a:endParaRPr lang="zh-CN" altLang="en-US"/>
          </a:p>
        </p:txBody>
      </p:sp>
    </p:spTree>
    <p:extLst>
      <p:ext uri="{BB962C8B-B14F-4D97-AF65-F5344CB8AC3E}">
        <p14:creationId xmlns:p14="http://schemas.microsoft.com/office/powerpoint/2010/main" val="2033541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24</a:t>
            </a:fld>
            <a:endParaRPr lang="zh-CN" altLang="en-US"/>
          </a:p>
        </p:txBody>
      </p:sp>
    </p:spTree>
    <p:extLst>
      <p:ext uri="{BB962C8B-B14F-4D97-AF65-F5344CB8AC3E}">
        <p14:creationId xmlns:p14="http://schemas.microsoft.com/office/powerpoint/2010/main" val="3199523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第二个问题回答的不错，第一个问题建议解释“仅停留在应用编程接口和底层运行机制部分”的原因（技术挑战），而非陈述其现状。另外这么做是有其安全性考虑的，回答避开了这些问题。在答辩时做好准备。</a:t>
            </a:r>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25</a:t>
            </a:fld>
            <a:endParaRPr lang="zh-CN" altLang="en-US"/>
          </a:p>
        </p:txBody>
      </p:sp>
    </p:spTree>
    <p:extLst>
      <p:ext uri="{BB962C8B-B14F-4D97-AF65-F5344CB8AC3E}">
        <p14:creationId xmlns:p14="http://schemas.microsoft.com/office/powerpoint/2010/main" val="302437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3</a:t>
            </a:fld>
            <a:endParaRPr lang="zh-CN" altLang="en-US"/>
          </a:p>
        </p:txBody>
      </p:sp>
    </p:spTree>
    <p:extLst>
      <p:ext uri="{BB962C8B-B14F-4D97-AF65-F5344CB8AC3E}">
        <p14:creationId xmlns:p14="http://schemas.microsoft.com/office/powerpoint/2010/main" val="3536166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可以缩短开发周期、降低开发风险，同时保证产品质量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4</a:t>
            </a:fld>
            <a:endParaRPr lang="zh-CN" altLang="en-US"/>
          </a:p>
        </p:txBody>
      </p:sp>
    </p:spTree>
    <p:extLst>
      <p:ext uri="{BB962C8B-B14F-4D97-AF65-F5344CB8AC3E}">
        <p14:creationId xmlns:p14="http://schemas.microsoft.com/office/powerpoint/2010/main" val="279874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举个例子，我们在使用微信的过程中，可以通过拍照类应用获取图片，获取图片后即返回微信，无法进入图片编辑类应用，也就是说现有的机制是“调用后即返回”，并没有提供对序列化调用的支持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对于开发者来说</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音乐模拟器</a:t>
            </a:r>
            <a:r>
              <a:rPr lang="en-US" altLang="zh-CN" dirty="0" smtClean="0"/>
              <a:t>-&gt;</a:t>
            </a:r>
            <a:r>
              <a:rPr lang="zh-CN" altLang="en-US" dirty="0" smtClean="0"/>
              <a:t>音乐播放器</a:t>
            </a:r>
            <a:r>
              <a:rPr lang="en-US" altLang="zh-CN" dirty="0" smtClean="0"/>
              <a:t>-&gt;</a:t>
            </a:r>
            <a:r>
              <a:rPr lang="zh-CN" altLang="en-US" dirty="0" smtClean="0"/>
              <a:t>录音类应用</a:t>
            </a:r>
            <a:r>
              <a:rPr lang="en-US" altLang="zh-CN" dirty="0" smtClean="0"/>
              <a:t>-&gt;</a:t>
            </a:r>
            <a:r>
              <a:rPr lang="zh-CN" altLang="en-US" dirty="0" smtClean="0"/>
              <a:t>社交类应用</a:t>
            </a:r>
            <a:r>
              <a:rPr lang="en-US" altLang="zh-CN" dirty="0" smtClean="0"/>
              <a:t>/</a:t>
            </a:r>
            <a:r>
              <a:rPr lang="zh-CN" altLang="en-US" dirty="0" smtClean="0"/>
              <a:t>邮件</a:t>
            </a:r>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5</a:t>
            </a:fld>
            <a:endParaRPr lang="zh-CN" altLang="en-US"/>
          </a:p>
        </p:txBody>
      </p:sp>
    </p:spTree>
    <p:extLst>
      <p:ext uri="{BB962C8B-B14F-4D97-AF65-F5344CB8AC3E}">
        <p14:creationId xmlns:p14="http://schemas.microsoft.com/office/powerpoint/2010/main" val="179201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i="0" dirty="0" smtClean="0"/>
              <a:t>如果能为用户推荐一个理想的应用序列，那么</a:t>
            </a:r>
            <a:r>
              <a:rPr lang="zh-CN" altLang="zh-CN" sz="1200" i="0" kern="1200" dirty="0" smtClean="0">
                <a:solidFill>
                  <a:schemeClr val="tx1"/>
                </a:solidFill>
                <a:effectLst/>
                <a:latin typeface="+mn-lt"/>
                <a:ea typeface="+mn-ea"/>
                <a:cs typeface="+mn-cs"/>
              </a:rPr>
              <a:t>同一功能在不同用户的手机上会通过更适合自己的移动应用序列来执行，这种机制可以大大提升用户体验</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i="0" dirty="0" smtClean="0"/>
              <a:t>音乐模拟器</a:t>
            </a:r>
            <a:r>
              <a:rPr lang="en-US" altLang="zh-CN" i="0" dirty="0" smtClean="0"/>
              <a:t>-&gt;</a:t>
            </a:r>
            <a:r>
              <a:rPr lang="zh-CN" altLang="en-US" i="0" dirty="0" smtClean="0"/>
              <a:t>音乐播放器</a:t>
            </a:r>
            <a:r>
              <a:rPr lang="en-US" altLang="zh-CN" i="0" dirty="0" smtClean="0"/>
              <a:t>-&gt;</a:t>
            </a:r>
            <a:r>
              <a:rPr lang="zh-CN" altLang="en-US" i="0" dirty="0" smtClean="0"/>
              <a:t>录音类应用</a:t>
            </a:r>
            <a:r>
              <a:rPr lang="en-US" altLang="zh-CN" i="0" dirty="0" smtClean="0"/>
              <a:t>-&gt;</a:t>
            </a:r>
            <a:r>
              <a:rPr lang="zh-CN" altLang="en-US" i="0" dirty="0" smtClean="0"/>
              <a:t>邮件</a:t>
            </a:r>
            <a:r>
              <a:rPr lang="en-US" altLang="zh-CN" i="0" dirty="0" smtClean="0"/>
              <a:t>/</a:t>
            </a:r>
            <a:r>
              <a:rPr lang="zh-CN" altLang="en-US" i="0" dirty="0" smtClean="0"/>
              <a:t>社交类应用</a:t>
            </a:r>
            <a:endParaRPr lang="en-US" altLang="zh-CN"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i="0" kern="1200" dirty="0" smtClean="0">
                <a:solidFill>
                  <a:schemeClr val="tx1"/>
                </a:solidFill>
                <a:effectLst/>
                <a:latin typeface="+mn-lt"/>
                <a:ea typeface="+mn-ea"/>
                <a:cs typeface="+mn-cs"/>
              </a:rPr>
              <a:t>若设置默认应用，</a:t>
            </a:r>
            <a:r>
              <a:rPr lang="zh-CN" altLang="zh-CN" sz="1200" i="0" kern="1200" dirty="0" smtClean="0">
                <a:solidFill>
                  <a:schemeClr val="tx1"/>
                </a:solidFill>
                <a:effectLst/>
                <a:latin typeface="+mn-lt"/>
                <a:ea typeface="+mn-ea"/>
                <a:cs typeface="+mn-cs"/>
              </a:rPr>
              <a:t>对于图片类文件，在某些情景下用户希望通过邮件发送，某些情景下希望分享至社交网络，此时并不能简单地从“同斥”的应用列表中设置某个组件作为默认</a:t>
            </a:r>
            <a:r>
              <a:rPr lang="zh-CN" altLang="en-US" sz="1200" i="0" kern="1200" dirty="0" smtClean="0">
                <a:solidFill>
                  <a:schemeClr val="tx1"/>
                </a:solidFill>
                <a:effectLst/>
                <a:latin typeface="+mn-lt"/>
                <a:ea typeface="+mn-ea"/>
                <a:cs typeface="+mn-cs"/>
              </a:rPr>
              <a:t>应用解决问题</a:t>
            </a:r>
            <a:endParaRPr lang="zh-CN" altLang="en-US" i="0" dirty="0" smtClean="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6</a:t>
            </a:fld>
            <a:endParaRPr lang="zh-CN" altLang="en-US"/>
          </a:p>
        </p:txBody>
      </p:sp>
    </p:spTree>
    <p:extLst>
      <p:ext uri="{BB962C8B-B14F-4D97-AF65-F5344CB8AC3E}">
        <p14:creationId xmlns:p14="http://schemas.microsoft.com/office/powerpoint/2010/main" val="392749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框架中的两个主要问题：</a:t>
            </a:r>
            <a:r>
              <a:rPr lang="en-US" altLang="zh-CN" dirty="0" smtClean="0"/>
              <a:t>1 </a:t>
            </a:r>
            <a:r>
              <a:rPr lang="zh-CN" altLang="en-US" dirty="0" smtClean="0"/>
              <a:t>流程描述 </a:t>
            </a:r>
            <a:r>
              <a:rPr lang="en-US" altLang="zh-CN" dirty="0" smtClean="0"/>
              <a:t>2 </a:t>
            </a:r>
            <a:r>
              <a:rPr lang="zh-CN" altLang="en-US" dirty="0" smtClean="0"/>
              <a:t>序列推荐</a:t>
            </a:r>
            <a:endParaRPr lang="en-US" altLang="zh-CN" dirty="0" smtClean="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7</a:t>
            </a:fld>
            <a:endParaRPr lang="zh-CN" altLang="en-US"/>
          </a:p>
        </p:txBody>
      </p:sp>
    </p:spTree>
    <p:extLst>
      <p:ext uri="{BB962C8B-B14F-4D97-AF65-F5344CB8AC3E}">
        <p14:creationId xmlns:p14="http://schemas.microsoft.com/office/powerpoint/2010/main" val="4042603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由于手机操作的特殊性，脚本文件描述顺序类型的功能请求。由于手机端同一时刻只能和一个应用交互，因此我们只考虑了直接调用和从多个类型的动作请求中选择一个调用两种情形</a:t>
            </a:r>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8</a:t>
            </a:fld>
            <a:endParaRPr lang="zh-CN" altLang="en-US"/>
          </a:p>
        </p:txBody>
      </p:sp>
    </p:spTree>
    <p:extLst>
      <p:ext uri="{BB962C8B-B14F-4D97-AF65-F5344CB8AC3E}">
        <p14:creationId xmlns:p14="http://schemas.microsoft.com/office/powerpoint/2010/main" val="311411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a:t>
            </a:r>
            <a:r>
              <a:rPr lang="en-US" altLang="zh-CN" dirty="0" smtClean="0"/>
              <a:t>intent</a:t>
            </a:r>
            <a:r>
              <a:rPr lang="zh-CN" altLang="en-US" dirty="0" smtClean="0"/>
              <a:t>元素表示将要发起拍照类型的动作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a:t>
            </a:r>
            <a:r>
              <a:rPr lang="en-US" altLang="zh-CN" dirty="0" smtClean="0"/>
              <a:t>extra</a:t>
            </a:r>
            <a:r>
              <a:rPr lang="zh-CN" altLang="en-US" dirty="0" smtClean="0"/>
              <a:t>元素指定响应该动作请求的应用所属的类别信息，之所以引入该元素，是因为多种类型的应用可以响应同一个动作，需要进行过滤（比如某个动作类型为</a:t>
            </a:r>
            <a:r>
              <a:rPr lang="en-US" altLang="zh-CN" dirty="0" smtClean="0"/>
              <a:t>ACTION_SEND</a:t>
            </a:r>
            <a:r>
              <a:rPr lang="zh-CN" altLang="en-US" dirty="0" smtClean="0"/>
              <a:t>，可以响应的应用包括社交类、邮箱类应用，而开发者希望只有社交类应用可以响应）</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考虑到谷歌市场（</a:t>
            </a:r>
            <a:r>
              <a:rPr lang="en-US" sz="1200" kern="1200" dirty="0" smtClean="0">
                <a:solidFill>
                  <a:schemeClr val="tx1"/>
                </a:solidFill>
                <a:latin typeface="+mn-lt"/>
                <a:ea typeface="+mn-ea"/>
                <a:cs typeface="+mn-cs"/>
              </a:rPr>
              <a:t>Google Play</a:t>
            </a:r>
            <a:r>
              <a:rPr lang="zh-CN" altLang="en-US" sz="1200" kern="1200" dirty="0" smtClean="0">
                <a:solidFill>
                  <a:schemeClr val="tx1"/>
                </a:solidFill>
                <a:latin typeface="+mn-lt"/>
                <a:ea typeface="+mn-ea"/>
                <a:cs typeface="+mn-cs"/>
              </a:rPr>
              <a:t>）将移动应用分为个性化、交通、体育等</a:t>
            </a:r>
            <a:r>
              <a:rPr lang="en-US" sz="1200" kern="1200" dirty="0" smtClean="0">
                <a:solidFill>
                  <a:schemeClr val="tx1"/>
                </a:solidFill>
                <a:latin typeface="+mn-lt"/>
                <a:ea typeface="+mn-ea"/>
                <a:cs typeface="+mn-cs"/>
              </a:rPr>
              <a:t>34</a:t>
            </a:r>
            <a:r>
              <a:rPr lang="zh-CN" altLang="en-US" sz="1200" kern="1200" dirty="0" smtClean="0">
                <a:solidFill>
                  <a:schemeClr val="tx1"/>
                </a:solidFill>
                <a:latin typeface="+mn-lt"/>
                <a:ea typeface="+mn-ea"/>
                <a:cs typeface="+mn-cs"/>
              </a:rPr>
              <a:t>个分类，本文将分类概念引入到</a:t>
            </a:r>
            <a:r>
              <a:rPr lang="en-US" sz="1200" kern="1200" dirty="0" smtClean="0">
                <a:solidFill>
                  <a:schemeClr val="tx1"/>
                </a:solidFill>
                <a:latin typeface="+mn-lt"/>
                <a:ea typeface="+mn-ea"/>
                <a:cs typeface="+mn-cs"/>
              </a:rPr>
              <a:t>IPEL</a:t>
            </a:r>
            <a:r>
              <a:rPr lang="zh-CN" altLang="en-US" sz="1200" kern="1200" dirty="0" smtClean="0">
                <a:solidFill>
                  <a:schemeClr val="tx1"/>
                </a:solidFill>
                <a:latin typeface="+mn-lt"/>
                <a:ea typeface="+mn-ea"/>
                <a:cs typeface="+mn-cs"/>
              </a:rPr>
              <a:t>语法中</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a:t>
            </a:r>
            <a:r>
              <a:rPr lang="en-US" altLang="zh-CN" dirty="0" smtClean="0"/>
              <a:t>intent</a:t>
            </a:r>
            <a:r>
              <a:rPr lang="zh-CN" altLang="en-US" dirty="0" smtClean="0"/>
              <a:t>元素表示将要发起获取文件类型的动作</a:t>
            </a:r>
            <a:endParaRPr lang="zh-CN" altLang="en-US" dirty="0"/>
          </a:p>
        </p:txBody>
      </p:sp>
      <p:sp>
        <p:nvSpPr>
          <p:cNvPr id="4" name="灯片编号占位符 3"/>
          <p:cNvSpPr>
            <a:spLocks noGrp="1"/>
          </p:cNvSpPr>
          <p:nvPr>
            <p:ph type="sldNum" sz="quarter" idx="10"/>
          </p:nvPr>
        </p:nvSpPr>
        <p:spPr/>
        <p:txBody>
          <a:bodyPr/>
          <a:lstStyle/>
          <a:p>
            <a:fld id="{E1F87E6C-FAB1-4A11-BBB7-6073BDE24A25}" type="slidenum">
              <a:rPr lang="zh-CN" altLang="en-US" smtClean="0"/>
              <a:pPr/>
              <a:t>9</a:t>
            </a:fld>
            <a:endParaRPr lang="zh-CN" altLang="en-US"/>
          </a:p>
        </p:txBody>
      </p:sp>
    </p:spTree>
    <p:extLst>
      <p:ext uri="{BB962C8B-B14F-4D97-AF65-F5344CB8AC3E}">
        <p14:creationId xmlns:p14="http://schemas.microsoft.com/office/powerpoint/2010/main" val="2517124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7"/>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lgn="ctr">
              <a:defRPr/>
            </a:pPr>
            <a:endParaRPr lang="en-US">
              <a:ea typeface="宋体" pitchFamily="2" charset="-122"/>
            </a:endParaRPr>
          </a:p>
        </p:txBody>
      </p:sp>
      <p:sp>
        <p:nvSpPr>
          <p:cNvPr id="5" name="Rectangle 8"/>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a typeface="宋体" pitchFamily="2" charset="-122"/>
            </a:endParaRPr>
          </a:p>
        </p:txBody>
      </p:sp>
      <p:sp>
        <p:nvSpPr>
          <p:cNvPr id="6" name="Rectangle 9"/>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a typeface="宋体" pitchFamily="2" charset="-122"/>
            </a:endParaRPr>
          </a:p>
        </p:txBody>
      </p:sp>
      <p:pic>
        <p:nvPicPr>
          <p:cNvPr id="7" name="Picture 14" descr="tower"/>
          <p:cNvPicPr>
            <a:picLocks noChangeAspect="1" noChangeArrowheads="1"/>
          </p:cNvPicPr>
          <p:nvPr/>
        </p:nvPicPr>
        <p:blipFill>
          <a:blip r:embed="rId2" cstate="print"/>
          <a:srcRect/>
          <a:stretch>
            <a:fillRect/>
          </a:stretch>
        </p:blipFill>
        <p:spPr bwMode="auto">
          <a:xfrm>
            <a:off x="6542088" y="188913"/>
            <a:ext cx="1990725" cy="1095375"/>
          </a:xfrm>
          <a:prstGeom prst="rect">
            <a:avLst/>
          </a:prstGeom>
          <a:noFill/>
          <a:ln w="9525">
            <a:noFill/>
            <a:miter lim="800000"/>
            <a:headEnd/>
            <a:tailEnd/>
          </a:ln>
        </p:spPr>
      </p:pic>
      <p:pic>
        <p:nvPicPr>
          <p:cNvPr id="8" name="Picture 17"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a:ln w="9525">
            <a:noFill/>
            <a:miter lim="800000"/>
            <a:headEnd/>
            <a:tailEnd/>
          </a:ln>
        </p:spPr>
      </p:pic>
      <p:pic>
        <p:nvPicPr>
          <p:cNvPr id="9" name="Picture 20"/>
          <p:cNvPicPr>
            <a:picLocks noChangeAspect="1" noChangeArrowheads="1"/>
          </p:cNvPicPr>
          <p:nvPr/>
        </p:nvPicPr>
        <p:blipFill>
          <a:blip r:embed="rId4" cstate="print"/>
          <a:srcRect/>
          <a:stretch>
            <a:fillRect/>
          </a:stretch>
        </p:blipFill>
        <p:spPr bwMode="auto">
          <a:xfrm>
            <a:off x="14288" y="6092825"/>
            <a:ext cx="9117012" cy="28575"/>
          </a:xfrm>
          <a:prstGeom prst="rect">
            <a:avLst/>
          </a:prstGeom>
          <a:noFill/>
          <a:ln w="9525">
            <a:noFill/>
            <a:miter lim="800000"/>
            <a:headEnd/>
            <a:tailEnd/>
          </a:ln>
        </p:spPr>
      </p:pic>
      <p:pic>
        <p:nvPicPr>
          <p:cNvPr id="10" name="Picture 21"/>
          <p:cNvPicPr>
            <a:picLocks noChangeAspect="1" noChangeArrowheads="1"/>
          </p:cNvPicPr>
          <p:nvPr/>
        </p:nvPicPr>
        <p:blipFill>
          <a:blip r:embed="rId4" cstate="print"/>
          <a:srcRect/>
          <a:stretch>
            <a:fillRect/>
          </a:stretch>
        </p:blipFill>
        <p:spPr bwMode="auto">
          <a:xfrm>
            <a:off x="0" y="1268413"/>
            <a:ext cx="9117013" cy="28575"/>
          </a:xfrm>
          <a:prstGeom prst="rect">
            <a:avLst/>
          </a:prstGeom>
          <a:noFill/>
          <a:ln w="9525">
            <a:noFill/>
            <a:miter lim="800000"/>
            <a:headEnd/>
            <a:tailEnd/>
          </a:ln>
        </p:spPr>
      </p:pic>
      <p:sp>
        <p:nvSpPr>
          <p:cNvPr id="14848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smtClean="0"/>
              <a:t>单击此处编辑母版副标题样式</a:t>
            </a:r>
            <a:endParaRPr lang="zh-CN" altLang="en-US" dirty="0"/>
          </a:p>
        </p:txBody>
      </p:sp>
      <p:sp>
        <p:nvSpPr>
          <p:cNvPr id="148492" name="Rectangle 12"/>
          <p:cNvSpPr>
            <a:spLocks noGrp="1" noChangeArrowheads="1"/>
          </p:cNvSpPr>
          <p:nvPr>
            <p:ph type="ctrTitle"/>
          </p:nvPr>
        </p:nvSpPr>
        <p:spPr>
          <a:xfrm>
            <a:off x="838200" y="2163763"/>
            <a:ext cx="7405688" cy="1600200"/>
          </a:xfrm>
        </p:spPr>
        <p:txBody>
          <a:bodyPr anchor="ctr"/>
          <a:lstStyle>
            <a:lvl1pPr>
              <a:defRPr/>
            </a:lvl1pPr>
          </a:lstStyle>
          <a:p>
            <a:r>
              <a:rPr lang="zh-CN" altLang="en-US" smtClean="0"/>
              <a:t>单击此处编辑母版标题样式</a:t>
            </a:r>
            <a:endParaRPr lang="zh-CN" altLang="en-US" dirty="0"/>
          </a:p>
        </p:txBody>
      </p:sp>
      <p:sp>
        <p:nvSpPr>
          <p:cNvPr id="11" name="Rectangle 3"/>
          <p:cNvSpPr>
            <a:spLocks noGrp="1" noChangeArrowheads="1"/>
          </p:cNvSpPr>
          <p:nvPr>
            <p:ph type="dt" sz="half" idx="10"/>
          </p:nvPr>
        </p:nvSpPr>
        <p:spPr>
          <a:xfrm>
            <a:off x="714375" y="6286500"/>
            <a:ext cx="1243013" cy="358775"/>
          </a:xfrm>
        </p:spPr>
        <p:txBody>
          <a:bodyPr/>
          <a:lstStyle>
            <a:lvl1pPr>
              <a:defRPr/>
            </a:lvl1pPr>
          </a:lstStyle>
          <a:p>
            <a:fld id="{6D6AA715-EF30-443A-8025-0B033ED4B123}" type="datetime1">
              <a:rPr lang="zh-CN" altLang="en-US" smtClean="0"/>
              <a:pPr/>
              <a:t>2014/5/25</a:t>
            </a:fld>
            <a:endParaRPr lang="zh-CN" altLang="en-US"/>
          </a:p>
        </p:txBody>
      </p:sp>
      <p:sp>
        <p:nvSpPr>
          <p:cNvPr id="12" name="Rectangle 4"/>
          <p:cNvSpPr>
            <a:spLocks noGrp="1" noChangeArrowheads="1"/>
          </p:cNvSpPr>
          <p:nvPr>
            <p:ph type="ftr" sz="quarter" idx="11"/>
          </p:nvPr>
        </p:nvSpPr>
        <p:spPr>
          <a:xfrm>
            <a:off x="2214563" y="6286500"/>
            <a:ext cx="4857750" cy="334963"/>
          </a:xfrm>
        </p:spPr>
        <p:txBody>
          <a:bodyPr/>
          <a:lstStyle>
            <a:lvl1pPr>
              <a:defRPr sz="2200" baseline="0"/>
            </a:lvl1pPr>
          </a:lstStyle>
          <a:p>
            <a:endParaRPr lang="zh-CN" altLang="en-US"/>
          </a:p>
        </p:txBody>
      </p:sp>
      <p:sp>
        <p:nvSpPr>
          <p:cNvPr id="13" name="Rectangle 5"/>
          <p:cNvSpPr>
            <a:spLocks noGrp="1" noChangeArrowheads="1"/>
          </p:cNvSpPr>
          <p:nvPr>
            <p:ph type="sldNum" sz="quarter" idx="12"/>
          </p:nvPr>
        </p:nvSpPr>
        <p:spPr>
          <a:xfrm>
            <a:off x="7572375" y="6284913"/>
            <a:ext cx="885825" cy="287337"/>
          </a:xfrm>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9"/>
          <p:cNvSpPr>
            <a:spLocks noGrp="1" noChangeArrowheads="1"/>
          </p:cNvSpPr>
          <p:nvPr>
            <p:ph type="dt" sz="half" idx="10"/>
          </p:nvPr>
        </p:nvSpPr>
        <p:spPr>
          <a:ln/>
        </p:spPr>
        <p:txBody>
          <a:bodyPr/>
          <a:lstStyle>
            <a:lvl1pPr>
              <a:defRPr/>
            </a:lvl1pPr>
          </a:lstStyle>
          <a:p>
            <a:fld id="{ECF3796C-972C-4AF3-B511-FDA8019B865F}" type="datetime1">
              <a:rPr lang="zh-CN" altLang="en-US" smtClean="0"/>
              <a:pPr/>
              <a:t>2014/5/25</a:t>
            </a:fld>
            <a:endParaRPr lang="zh-CN" altLang="en-US"/>
          </a:p>
        </p:txBody>
      </p:sp>
      <p:sp>
        <p:nvSpPr>
          <p:cNvPr id="5" name="Rectangle 21"/>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
        <p:nvSpPr>
          <p:cNvPr id="6" name="Rectangle 26"/>
          <p:cNvSpPr>
            <a:spLocks noGrp="1" noChangeArrowheads="1"/>
          </p:cNvSpPr>
          <p:nvPr>
            <p:ph type="ftr" sz="quarter" idx="12"/>
          </p:nvPr>
        </p:nvSpPr>
        <p:spPr>
          <a:ln/>
        </p:spPr>
        <p:txBody>
          <a:bodyPr/>
          <a:lstStyle>
            <a:lvl1pPr>
              <a:defRPr/>
            </a:lvl1p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188913"/>
            <a:ext cx="2035175" cy="56880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5954712" cy="56880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9"/>
          <p:cNvSpPr>
            <a:spLocks noGrp="1" noChangeArrowheads="1"/>
          </p:cNvSpPr>
          <p:nvPr>
            <p:ph type="dt" sz="half" idx="10"/>
          </p:nvPr>
        </p:nvSpPr>
        <p:spPr>
          <a:ln/>
        </p:spPr>
        <p:txBody>
          <a:bodyPr/>
          <a:lstStyle>
            <a:lvl1pPr>
              <a:defRPr/>
            </a:lvl1pPr>
          </a:lstStyle>
          <a:p>
            <a:fld id="{3D00C6E2-90FB-4D94-9E47-404BF214E785}" type="datetime1">
              <a:rPr lang="zh-CN" altLang="en-US" smtClean="0"/>
              <a:pPr/>
              <a:t>2014/5/25</a:t>
            </a:fld>
            <a:endParaRPr lang="zh-CN" altLang="en-US"/>
          </a:p>
        </p:txBody>
      </p:sp>
      <p:sp>
        <p:nvSpPr>
          <p:cNvPr id="5" name="Rectangle 21"/>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
        <p:nvSpPr>
          <p:cNvPr id="6" name="Rectangle 26"/>
          <p:cNvSpPr>
            <a:spLocks noGrp="1" noChangeArrowheads="1"/>
          </p:cNvSpPr>
          <p:nvPr>
            <p:ph type="ftr" sz="quarter" idx="12"/>
          </p:nvPr>
        </p:nvSpPr>
        <p:spPr>
          <a:ln/>
        </p:spPr>
        <p:txBody>
          <a:bodyPr/>
          <a:lstStyle>
            <a:lvl1pPr>
              <a:defRPr/>
            </a:lvl1p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smtClean="0"/>
            </a:lvl1pPr>
          </a:lstStyle>
          <a:p>
            <a:fld id="{E25D51EC-85FC-4659-A9EA-17413070F62C}" type="datetime1">
              <a:rPr lang="zh-CN" altLang="en-US" smtClean="0"/>
              <a:pPr/>
              <a:t>2014/5/25</a:t>
            </a:fld>
            <a:endParaRPr lang="zh-CN" altLang="en-US"/>
          </a:p>
        </p:txBody>
      </p:sp>
      <p:sp>
        <p:nvSpPr>
          <p:cNvPr id="6" name="页脚占位符 5"/>
          <p:cNvSpPr>
            <a:spLocks noGrp="1"/>
          </p:cNvSpPr>
          <p:nvPr>
            <p:ph type="ftr" sz="quarter" idx="11"/>
          </p:nvPr>
        </p:nvSpPr>
        <p:spPr>
          <a:xfrm>
            <a:off x="3124200" y="6248400"/>
            <a:ext cx="2895600" cy="457200"/>
          </a:xfrm>
        </p:spPr>
        <p:txBody>
          <a:bodyPr/>
          <a:lstStyle>
            <a:lvl1pPr>
              <a:defRPr smtClean="0"/>
            </a:lvl1pPr>
          </a:lstStyle>
          <a:p>
            <a:endParaRPr lang="zh-CN" altLang="en-US"/>
          </a:p>
        </p:txBody>
      </p:sp>
      <p:sp>
        <p:nvSpPr>
          <p:cNvPr id="7" name="灯片编号占位符 6"/>
          <p:cNvSpPr>
            <a:spLocks noGrp="1"/>
          </p:cNvSpPr>
          <p:nvPr>
            <p:ph type="sldNum" sz="quarter" idx="12"/>
          </p:nvPr>
        </p:nvSpPr>
        <p:spPr>
          <a:xfrm>
            <a:off x="6553200" y="6243638"/>
            <a:ext cx="2133600" cy="457200"/>
          </a:xfrm>
        </p:spPr>
        <p:txBody>
          <a:bodyPr/>
          <a:lstStyle>
            <a:lvl1pPr>
              <a:defRPr smtClean="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9"/>
          <p:cNvSpPr>
            <a:spLocks noGrp="1" noChangeArrowheads="1"/>
          </p:cNvSpPr>
          <p:nvPr>
            <p:ph type="dt" sz="half" idx="10"/>
          </p:nvPr>
        </p:nvSpPr>
        <p:spPr>
          <a:xfrm>
            <a:off x="611188" y="6284913"/>
            <a:ext cx="1293812" cy="358775"/>
          </a:xfrm>
        </p:spPr>
        <p:txBody>
          <a:bodyPr/>
          <a:lstStyle>
            <a:lvl1pPr>
              <a:defRPr/>
            </a:lvl1pPr>
          </a:lstStyle>
          <a:p>
            <a:fld id="{767BC9CD-04AA-4A05-BF99-FA2E71B7DB1D}" type="datetime1">
              <a:rPr lang="zh-CN" altLang="en-US" smtClean="0"/>
              <a:pPr/>
              <a:t>2014/5/25</a:t>
            </a:fld>
            <a:endParaRPr lang="zh-CN" altLang="en-US"/>
          </a:p>
        </p:txBody>
      </p:sp>
      <p:sp>
        <p:nvSpPr>
          <p:cNvPr id="5" name="Rectangle 21"/>
          <p:cNvSpPr>
            <a:spLocks noGrp="1" noChangeArrowheads="1"/>
          </p:cNvSpPr>
          <p:nvPr>
            <p:ph type="sldNum" sz="quarter" idx="11"/>
          </p:nvPr>
        </p:nvSpPr>
        <p:spPr>
          <a:xfrm>
            <a:off x="7524750" y="6284913"/>
            <a:ext cx="933450" cy="358775"/>
          </a:xfrm>
        </p:spPr>
        <p:txBody>
          <a:bodyPr/>
          <a:lstStyle>
            <a:lvl1pPr>
              <a:defRPr/>
            </a:lvl1pPr>
          </a:lstStyle>
          <a:p>
            <a:fld id="{0C913308-F349-4B6D-A68A-DD1791B4A57B}" type="slidenum">
              <a:rPr lang="zh-CN" altLang="en-US" smtClean="0"/>
              <a:pPr/>
              <a:t>‹#›</a:t>
            </a:fld>
            <a:endParaRPr lang="zh-CN" altLang="en-US"/>
          </a:p>
        </p:txBody>
      </p:sp>
      <p:sp>
        <p:nvSpPr>
          <p:cNvPr id="6" name="Rectangle 26"/>
          <p:cNvSpPr>
            <a:spLocks noGrp="1" noChangeArrowheads="1"/>
          </p:cNvSpPr>
          <p:nvPr>
            <p:ph type="ftr" sz="quarter" idx="12"/>
          </p:nvPr>
        </p:nvSpPr>
        <p:spPr>
          <a:xfrm>
            <a:off x="2051050" y="6286500"/>
            <a:ext cx="5113338" cy="357188"/>
          </a:xfrm>
        </p:spPr>
        <p:txBody>
          <a:bodyPr/>
          <a:lstStyle>
            <a:lvl1pPr>
              <a:defRPr sz="2200" baseline="0"/>
            </a:lvl1p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9"/>
          <p:cNvSpPr>
            <a:spLocks noGrp="1" noChangeArrowheads="1"/>
          </p:cNvSpPr>
          <p:nvPr>
            <p:ph type="dt" sz="half" idx="10"/>
          </p:nvPr>
        </p:nvSpPr>
        <p:spPr>
          <a:xfrm>
            <a:off x="611188" y="6284913"/>
            <a:ext cx="1293812" cy="358775"/>
          </a:xfrm>
        </p:spPr>
        <p:txBody>
          <a:bodyPr/>
          <a:lstStyle>
            <a:lvl1pPr>
              <a:defRPr/>
            </a:lvl1pPr>
          </a:lstStyle>
          <a:p>
            <a:fld id="{1BC0A6F5-EA77-4958-B270-3309B7EC3E5F}" type="datetime1">
              <a:rPr lang="zh-CN" altLang="en-US" smtClean="0"/>
              <a:pPr/>
              <a:t>2014/5/25</a:t>
            </a:fld>
            <a:endParaRPr lang="zh-CN" altLang="en-US"/>
          </a:p>
        </p:txBody>
      </p:sp>
      <p:sp>
        <p:nvSpPr>
          <p:cNvPr id="5" name="Rectangle 21"/>
          <p:cNvSpPr>
            <a:spLocks noGrp="1" noChangeArrowheads="1"/>
          </p:cNvSpPr>
          <p:nvPr>
            <p:ph type="sldNum" sz="quarter" idx="11"/>
          </p:nvPr>
        </p:nvSpPr>
        <p:spPr>
          <a:xfrm>
            <a:off x="7524750" y="6284913"/>
            <a:ext cx="933450" cy="358775"/>
          </a:xfrm>
        </p:spPr>
        <p:txBody>
          <a:bodyPr/>
          <a:lstStyle>
            <a:lvl1pPr>
              <a:defRPr/>
            </a:lvl1pPr>
          </a:lstStyle>
          <a:p>
            <a:fld id="{0C913308-F349-4B6D-A68A-DD1791B4A57B}" type="slidenum">
              <a:rPr lang="zh-CN" altLang="en-US" smtClean="0"/>
              <a:pPr/>
              <a:t>‹#›</a:t>
            </a:fld>
            <a:endParaRPr lang="zh-CN" altLang="en-US"/>
          </a:p>
        </p:txBody>
      </p:sp>
      <p:sp>
        <p:nvSpPr>
          <p:cNvPr id="6" name="Rectangle 26"/>
          <p:cNvSpPr>
            <a:spLocks noGrp="1" noChangeArrowheads="1"/>
          </p:cNvSpPr>
          <p:nvPr>
            <p:ph type="ftr" sz="quarter" idx="12"/>
          </p:nvPr>
        </p:nvSpPr>
        <p:spPr>
          <a:xfrm>
            <a:off x="2051050" y="6286500"/>
            <a:ext cx="5113338" cy="357188"/>
          </a:xfrm>
        </p:spPr>
        <p:txBody>
          <a:bodyPr/>
          <a:lstStyle>
            <a:lvl1pPr>
              <a:defRPr sz="2200" baseline="0"/>
            </a:lvl1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9"/>
          <p:cNvSpPr>
            <a:spLocks noGrp="1" noChangeArrowheads="1"/>
          </p:cNvSpPr>
          <p:nvPr>
            <p:ph type="dt" sz="half" idx="10"/>
          </p:nvPr>
        </p:nvSpPr>
        <p:spPr>
          <a:xfrm>
            <a:off x="611188" y="6284913"/>
            <a:ext cx="1293812" cy="358775"/>
          </a:xfrm>
        </p:spPr>
        <p:txBody>
          <a:bodyPr/>
          <a:lstStyle>
            <a:lvl1pPr>
              <a:defRPr/>
            </a:lvl1pPr>
          </a:lstStyle>
          <a:p>
            <a:fld id="{A7252D08-B768-46AD-95C4-F91A369454D9}" type="datetime1">
              <a:rPr lang="zh-CN" altLang="en-US" smtClean="0"/>
              <a:pPr/>
              <a:t>2014/5/25</a:t>
            </a:fld>
            <a:endParaRPr lang="zh-CN" altLang="en-US"/>
          </a:p>
        </p:txBody>
      </p:sp>
      <p:sp>
        <p:nvSpPr>
          <p:cNvPr id="6" name="Rectangle 21"/>
          <p:cNvSpPr>
            <a:spLocks noGrp="1" noChangeArrowheads="1"/>
          </p:cNvSpPr>
          <p:nvPr>
            <p:ph type="sldNum" sz="quarter" idx="11"/>
          </p:nvPr>
        </p:nvSpPr>
        <p:spPr>
          <a:xfrm>
            <a:off x="7524750" y="6284913"/>
            <a:ext cx="933450" cy="358775"/>
          </a:xfrm>
        </p:spPr>
        <p:txBody>
          <a:bodyPr/>
          <a:lstStyle>
            <a:lvl1pPr>
              <a:defRPr/>
            </a:lvl1pPr>
          </a:lstStyle>
          <a:p>
            <a:fld id="{0C913308-F349-4B6D-A68A-DD1791B4A57B}" type="slidenum">
              <a:rPr lang="zh-CN" altLang="en-US" smtClean="0"/>
              <a:pPr/>
              <a:t>‹#›</a:t>
            </a:fld>
            <a:endParaRPr lang="zh-CN" altLang="en-US"/>
          </a:p>
        </p:txBody>
      </p:sp>
      <p:sp>
        <p:nvSpPr>
          <p:cNvPr id="7" name="Rectangle 26"/>
          <p:cNvSpPr>
            <a:spLocks noGrp="1" noChangeArrowheads="1"/>
          </p:cNvSpPr>
          <p:nvPr>
            <p:ph type="ftr" sz="quarter" idx="12"/>
          </p:nvPr>
        </p:nvSpPr>
        <p:spPr>
          <a:xfrm>
            <a:off x="2051050" y="6286500"/>
            <a:ext cx="5113338" cy="357188"/>
          </a:xfrm>
        </p:spPr>
        <p:txBody>
          <a:bodyPr/>
          <a:lstStyle>
            <a:lvl1pPr>
              <a:defRPr sz="2200" baseline="0"/>
            </a:lvl1p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9"/>
          <p:cNvSpPr>
            <a:spLocks noGrp="1" noChangeArrowheads="1"/>
          </p:cNvSpPr>
          <p:nvPr>
            <p:ph type="dt" sz="half" idx="10"/>
          </p:nvPr>
        </p:nvSpPr>
        <p:spPr>
          <a:ln/>
        </p:spPr>
        <p:txBody>
          <a:bodyPr/>
          <a:lstStyle>
            <a:lvl1pPr>
              <a:defRPr/>
            </a:lvl1pPr>
          </a:lstStyle>
          <a:p>
            <a:fld id="{F96E9BF3-199B-44B8-8B38-FFCAD12C7514}" type="datetime1">
              <a:rPr lang="zh-CN" altLang="en-US" smtClean="0"/>
              <a:pPr/>
              <a:t>2014/5/25</a:t>
            </a:fld>
            <a:endParaRPr lang="zh-CN" altLang="en-US"/>
          </a:p>
        </p:txBody>
      </p:sp>
      <p:sp>
        <p:nvSpPr>
          <p:cNvPr id="8" name="Rectangle 21"/>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
        <p:nvSpPr>
          <p:cNvPr id="9" name="Rectangle 26"/>
          <p:cNvSpPr>
            <a:spLocks noGrp="1" noChangeArrowheads="1"/>
          </p:cNvSpPr>
          <p:nvPr>
            <p:ph type="ftr" sz="quarter" idx="12"/>
          </p:nvPr>
        </p:nvSpPr>
        <p:spPr>
          <a:ln/>
        </p:spPr>
        <p:txBody>
          <a:bodyPr/>
          <a:lstStyle>
            <a:lvl1pPr>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9"/>
          <p:cNvSpPr>
            <a:spLocks noGrp="1" noChangeArrowheads="1"/>
          </p:cNvSpPr>
          <p:nvPr>
            <p:ph type="dt" sz="half" idx="10"/>
          </p:nvPr>
        </p:nvSpPr>
        <p:spPr>
          <a:ln/>
        </p:spPr>
        <p:txBody>
          <a:bodyPr/>
          <a:lstStyle>
            <a:lvl1pPr>
              <a:defRPr/>
            </a:lvl1pPr>
          </a:lstStyle>
          <a:p>
            <a:fld id="{6FD6C7E8-179C-4F20-8AE7-F8BB6B0F2AB9}" type="datetime1">
              <a:rPr lang="zh-CN" altLang="en-US" smtClean="0"/>
              <a:pPr/>
              <a:t>2014/5/25</a:t>
            </a:fld>
            <a:endParaRPr lang="zh-CN" altLang="en-US"/>
          </a:p>
        </p:txBody>
      </p:sp>
      <p:sp>
        <p:nvSpPr>
          <p:cNvPr id="4" name="Rectangle 21"/>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
        <p:nvSpPr>
          <p:cNvPr id="5" name="Rectangle 26"/>
          <p:cNvSpPr>
            <a:spLocks noGrp="1" noChangeArrowheads="1"/>
          </p:cNvSpPr>
          <p:nvPr>
            <p:ph type="ftr" sz="quarter" idx="12"/>
          </p:nvPr>
        </p:nvSpPr>
        <p:spPr>
          <a:ln/>
        </p:spPr>
        <p:txBody>
          <a:bodyPr/>
          <a:lstStyle>
            <a:lvl1pPr>
              <a:defRPr/>
            </a:lvl1p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fld id="{8FD93713-E983-4DDC-AF45-083170878E7F}" type="datetime1">
              <a:rPr lang="zh-CN" altLang="en-US" smtClean="0"/>
              <a:pPr/>
              <a:t>2014/5/25</a:t>
            </a:fld>
            <a:endParaRPr lang="zh-CN" altLang="en-US"/>
          </a:p>
        </p:txBody>
      </p:sp>
      <p:sp>
        <p:nvSpPr>
          <p:cNvPr id="3" name="Rectangle 21"/>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
        <p:nvSpPr>
          <p:cNvPr id="4" name="Rectangle 26"/>
          <p:cNvSpPr>
            <a:spLocks noGrp="1" noChangeArrowheads="1"/>
          </p:cNvSpPr>
          <p:nvPr>
            <p:ph type="ftr" sz="quarter" idx="12"/>
          </p:nvPr>
        </p:nvSpPr>
        <p:spPr>
          <a:ln/>
        </p:spPr>
        <p:txBody>
          <a:bodyPr/>
          <a:lstStyle>
            <a:lvl1pPr>
              <a:defRPr/>
            </a:lvl1p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9"/>
          <p:cNvSpPr>
            <a:spLocks noGrp="1" noChangeArrowheads="1"/>
          </p:cNvSpPr>
          <p:nvPr>
            <p:ph type="dt" sz="half" idx="10"/>
          </p:nvPr>
        </p:nvSpPr>
        <p:spPr>
          <a:ln/>
        </p:spPr>
        <p:txBody>
          <a:bodyPr/>
          <a:lstStyle>
            <a:lvl1pPr>
              <a:defRPr/>
            </a:lvl1pPr>
          </a:lstStyle>
          <a:p>
            <a:fld id="{E3533F3D-A055-44C7-A54A-A980E2E61FD6}" type="datetime1">
              <a:rPr lang="zh-CN" altLang="en-US" smtClean="0"/>
              <a:pPr/>
              <a:t>2014/5/25</a:t>
            </a:fld>
            <a:endParaRPr lang="zh-CN" altLang="en-US"/>
          </a:p>
        </p:txBody>
      </p:sp>
      <p:sp>
        <p:nvSpPr>
          <p:cNvPr id="6" name="Rectangle 21"/>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
        <p:nvSpPr>
          <p:cNvPr id="7" name="Rectangle 26"/>
          <p:cNvSpPr>
            <a:spLocks noGrp="1" noChangeArrowheads="1"/>
          </p:cNvSpPr>
          <p:nvPr>
            <p:ph type="ftr" sz="quarter" idx="12"/>
          </p:nvPr>
        </p:nvSpPr>
        <p:spPr>
          <a:ln/>
        </p:spPr>
        <p:txBody>
          <a:bodyPr/>
          <a:lstStyle>
            <a:lvl1pPr>
              <a:defRPr/>
            </a:lvl1p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9"/>
          <p:cNvSpPr>
            <a:spLocks noGrp="1" noChangeArrowheads="1"/>
          </p:cNvSpPr>
          <p:nvPr>
            <p:ph type="dt" sz="half" idx="10"/>
          </p:nvPr>
        </p:nvSpPr>
        <p:spPr>
          <a:ln/>
        </p:spPr>
        <p:txBody>
          <a:bodyPr/>
          <a:lstStyle>
            <a:lvl1pPr>
              <a:defRPr/>
            </a:lvl1pPr>
          </a:lstStyle>
          <a:p>
            <a:fld id="{4E0C9BD2-A6DF-479C-90A4-364034536E66}" type="datetime1">
              <a:rPr lang="zh-CN" altLang="en-US" smtClean="0"/>
              <a:pPr/>
              <a:t>2014/5/25</a:t>
            </a:fld>
            <a:endParaRPr lang="zh-CN" altLang="en-US"/>
          </a:p>
        </p:txBody>
      </p:sp>
      <p:sp>
        <p:nvSpPr>
          <p:cNvPr id="6" name="Rectangle 21"/>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
        <p:nvSpPr>
          <p:cNvPr id="7" name="Rectangle 26"/>
          <p:cNvSpPr>
            <a:spLocks noGrp="1" noChangeArrowheads="1"/>
          </p:cNvSpPr>
          <p:nvPr>
            <p:ph type="ftr" sz="quarter" idx="12"/>
          </p:nvPr>
        </p:nvSpPr>
        <p:spPr>
          <a:ln/>
        </p:spPr>
        <p:txBody>
          <a:bodyPr/>
          <a:lstStyle>
            <a:lvl1pPr>
              <a:defRPr/>
            </a:lvl1p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a typeface="宋体" pitchFamily="2" charset="-122"/>
            </a:endParaRPr>
          </a:p>
        </p:txBody>
      </p:sp>
      <p:sp>
        <p:nvSpPr>
          <p:cNvPr id="14745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a typeface="宋体" pitchFamily="2" charset="-122"/>
            </a:endParaRPr>
          </a:p>
        </p:txBody>
      </p:sp>
      <p:sp>
        <p:nvSpPr>
          <p:cNvPr id="1028" name="Rectangle 4"/>
          <p:cNvSpPr>
            <a:spLocks noGrp="1" noChangeArrowheads="1"/>
          </p:cNvSpPr>
          <p:nvPr>
            <p:ph type="title"/>
          </p:nvPr>
        </p:nvSpPr>
        <p:spPr bwMode="auto">
          <a:xfrm>
            <a:off x="1042988" y="188913"/>
            <a:ext cx="5761037" cy="7207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11" descr="tower"/>
          <p:cNvPicPr>
            <a:picLocks noChangeAspect="1" noChangeArrowheads="1"/>
          </p:cNvPicPr>
          <p:nvPr/>
        </p:nvPicPr>
        <p:blipFill>
          <a:blip r:embed="rId14" cstate="print"/>
          <a:srcRect/>
          <a:stretch>
            <a:fillRect/>
          </a:stretch>
        </p:blipFill>
        <p:spPr bwMode="auto">
          <a:xfrm>
            <a:off x="6542088" y="188913"/>
            <a:ext cx="1990725" cy="1095375"/>
          </a:xfrm>
          <a:prstGeom prst="rect">
            <a:avLst/>
          </a:prstGeom>
          <a:noFill/>
          <a:ln w="9525">
            <a:noFill/>
            <a:miter lim="800000"/>
            <a:headEnd/>
            <a:tailEnd/>
          </a:ln>
        </p:spPr>
      </p:pic>
      <p:sp>
        <p:nvSpPr>
          <p:cNvPr id="147475" name="Rectangle 19"/>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latin typeface="Arial" charset="0"/>
                <a:ea typeface="宋体" pitchFamily="2" charset="-122"/>
              </a:defRPr>
            </a:lvl1pPr>
          </a:lstStyle>
          <a:p>
            <a:fld id="{DD5AED5D-0C96-40EA-8CE1-01C2E88FBE26}" type="datetime1">
              <a:rPr lang="zh-CN" altLang="en-US" smtClean="0"/>
              <a:pPr/>
              <a:t>2014/5/25</a:t>
            </a:fld>
            <a:endParaRPr lang="zh-CN" altLang="en-US"/>
          </a:p>
        </p:txBody>
      </p:sp>
      <p:sp>
        <p:nvSpPr>
          <p:cNvPr id="147477" name="Rectangle 21"/>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Arial" charset="0"/>
                <a:ea typeface="宋体" pitchFamily="2" charset="-122"/>
              </a:defRPr>
            </a:lvl1pPr>
          </a:lstStyle>
          <a:p>
            <a:fld id="{0C913308-F349-4B6D-A68A-DD1791B4A57B}" type="slidenum">
              <a:rPr lang="zh-CN" altLang="en-US" smtClean="0"/>
              <a:pPr/>
              <a:t>‹#›</a:t>
            </a:fld>
            <a:endParaRPr lang="zh-CN" altLang="en-US"/>
          </a:p>
        </p:txBody>
      </p:sp>
      <p:pic>
        <p:nvPicPr>
          <p:cNvPr id="1033" name="Picture 23"/>
          <p:cNvPicPr>
            <a:picLocks noChangeAspect="1" noChangeArrowheads="1"/>
          </p:cNvPicPr>
          <p:nvPr/>
        </p:nvPicPr>
        <p:blipFill>
          <a:blip r:embed="rId15" cstate="print"/>
          <a:srcRect/>
          <a:stretch>
            <a:fillRect/>
          </a:stretch>
        </p:blipFill>
        <p:spPr bwMode="auto">
          <a:xfrm>
            <a:off x="14288" y="6092825"/>
            <a:ext cx="9117012" cy="28575"/>
          </a:xfrm>
          <a:prstGeom prst="rect">
            <a:avLst/>
          </a:prstGeom>
          <a:noFill/>
          <a:ln w="9525">
            <a:noFill/>
            <a:miter lim="800000"/>
            <a:headEnd/>
            <a:tailEnd/>
          </a:ln>
        </p:spPr>
      </p:pic>
      <p:pic>
        <p:nvPicPr>
          <p:cNvPr id="1034" name="Picture 24" descr="校徽"/>
          <p:cNvPicPr>
            <a:picLocks noChangeAspect="1" noChangeArrowheads="1"/>
          </p:cNvPicPr>
          <p:nvPr/>
        </p:nvPicPr>
        <p:blipFill>
          <a:blip r:embed="rId16" cstate="print"/>
          <a:srcRect/>
          <a:stretch>
            <a:fillRect/>
          </a:stretch>
        </p:blipFill>
        <p:spPr bwMode="auto">
          <a:xfrm>
            <a:off x="306388" y="261938"/>
            <a:ext cx="665162" cy="790575"/>
          </a:xfrm>
          <a:prstGeom prst="rect">
            <a:avLst/>
          </a:prstGeom>
          <a:noFill/>
          <a:ln w="9525">
            <a:noFill/>
            <a:miter lim="800000"/>
            <a:headEnd/>
            <a:tailEnd/>
          </a:ln>
        </p:spPr>
      </p:pic>
      <p:sp>
        <p:nvSpPr>
          <p:cNvPr id="147482" name="Rectangle 26"/>
          <p:cNvSpPr>
            <a:spLocks noGrp="1" noChangeArrowheads="1"/>
          </p:cNvSpPr>
          <p:nvPr>
            <p:ph type="ftr" sz="quarter" idx="3"/>
          </p:nvPr>
        </p:nvSpPr>
        <p:spPr bwMode="auto">
          <a:xfrm>
            <a:off x="2051050" y="6237288"/>
            <a:ext cx="5113338" cy="466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80000"/>
              </a:lnSpc>
              <a:defRPr sz="2800">
                <a:latin typeface="Arial" charset="0"/>
                <a:ea typeface="楷体_GB2312" pitchFamily="49" charset="-122"/>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600">
          <a:solidFill>
            <a:srgbClr val="0000CC"/>
          </a:solidFill>
          <a:latin typeface="+mj-lt"/>
          <a:ea typeface="+mj-ea"/>
          <a:cs typeface="+mj-cs"/>
        </a:defRPr>
      </a:lvl1pPr>
      <a:lvl2pPr algn="l" rtl="0" eaLnBrk="1" fontAlgn="base" hangingPunct="1">
        <a:spcBef>
          <a:spcPct val="0"/>
        </a:spcBef>
        <a:spcAft>
          <a:spcPct val="0"/>
        </a:spcAft>
        <a:defRPr sz="3600">
          <a:solidFill>
            <a:srgbClr val="0000CC"/>
          </a:solidFill>
          <a:latin typeface="Arial" charset="0"/>
          <a:ea typeface="宋体" pitchFamily="2" charset="-122"/>
        </a:defRPr>
      </a:lvl2pPr>
      <a:lvl3pPr algn="l" rtl="0" eaLnBrk="1" fontAlgn="base" hangingPunct="1">
        <a:spcBef>
          <a:spcPct val="0"/>
        </a:spcBef>
        <a:spcAft>
          <a:spcPct val="0"/>
        </a:spcAft>
        <a:defRPr sz="3600">
          <a:solidFill>
            <a:srgbClr val="0000CC"/>
          </a:solidFill>
          <a:latin typeface="Arial" charset="0"/>
          <a:ea typeface="宋体" pitchFamily="2" charset="-122"/>
        </a:defRPr>
      </a:lvl3pPr>
      <a:lvl4pPr algn="l" rtl="0" eaLnBrk="1" fontAlgn="base" hangingPunct="1">
        <a:spcBef>
          <a:spcPct val="0"/>
        </a:spcBef>
        <a:spcAft>
          <a:spcPct val="0"/>
        </a:spcAft>
        <a:defRPr sz="3600">
          <a:solidFill>
            <a:srgbClr val="0000CC"/>
          </a:solidFill>
          <a:latin typeface="Arial" charset="0"/>
          <a:ea typeface="宋体" pitchFamily="2" charset="-122"/>
        </a:defRPr>
      </a:lvl4pPr>
      <a:lvl5pPr algn="l" rtl="0" eaLnBrk="1" fontAlgn="base" hangingPunct="1">
        <a:spcBef>
          <a:spcPct val="0"/>
        </a:spcBef>
        <a:spcAft>
          <a:spcPct val="0"/>
        </a:spcAft>
        <a:defRPr sz="3600">
          <a:solidFill>
            <a:srgbClr val="0000CC"/>
          </a:solidFill>
          <a:latin typeface="Arial" charset="0"/>
          <a:ea typeface="宋体" pitchFamily="2" charset="-122"/>
        </a:defRPr>
      </a:lvl5pPr>
      <a:lvl6pPr marL="457200" algn="l" rtl="0" eaLnBrk="1" fontAlgn="base" hangingPunct="1">
        <a:spcBef>
          <a:spcPct val="0"/>
        </a:spcBef>
        <a:spcAft>
          <a:spcPct val="0"/>
        </a:spcAft>
        <a:defRPr sz="3600">
          <a:solidFill>
            <a:srgbClr val="0000CC"/>
          </a:solidFill>
          <a:latin typeface="Arial" charset="0"/>
          <a:ea typeface="宋体" pitchFamily="2" charset="-122"/>
        </a:defRPr>
      </a:lvl6pPr>
      <a:lvl7pPr marL="914400" algn="l" rtl="0" eaLnBrk="1" fontAlgn="base" hangingPunct="1">
        <a:spcBef>
          <a:spcPct val="0"/>
        </a:spcBef>
        <a:spcAft>
          <a:spcPct val="0"/>
        </a:spcAft>
        <a:defRPr sz="3600">
          <a:solidFill>
            <a:srgbClr val="0000CC"/>
          </a:solidFill>
          <a:latin typeface="Arial" charset="0"/>
          <a:ea typeface="宋体" pitchFamily="2" charset="-122"/>
        </a:defRPr>
      </a:lvl7pPr>
      <a:lvl8pPr marL="1371600" algn="l" rtl="0" eaLnBrk="1" fontAlgn="base" hangingPunct="1">
        <a:spcBef>
          <a:spcPct val="0"/>
        </a:spcBef>
        <a:spcAft>
          <a:spcPct val="0"/>
        </a:spcAft>
        <a:defRPr sz="3600">
          <a:solidFill>
            <a:srgbClr val="0000CC"/>
          </a:solidFill>
          <a:latin typeface="Arial" charset="0"/>
          <a:ea typeface="宋体" pitchFamily="2" charset="-122"/>
        </a:defRPr>
      </a:lvl8pPr>
      <a:lvl9pPr marL="1828800" algn="l" rtl="0" eaLnBrk="1" fontAlgn="base" hangingPunct="1">
        <a:spcBef>
          <a:spcPct val="0"/>
        </a:spcBef>
        <a:spcAft>
          <a:spcPct val="0"/>
        </a:spcAft>
        <a:defRPr sz="3600">
          <a:solidFill>
            <a:srgbClr val="0000CC"/>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13.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image" Target="../media/image18.wmf"/><Relationship Id="rId10" Type="http://schemas.openxmlformats.org/officeDocument/2006/relationships/image" Target="../media/image20.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2.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0.wmf"/><Relationship Id="rId3" Type="http://schemas.openxmlformats.org/officeDocument/2006/relationships/notesSlide" Target="../notesSlides/notesSlide19.xml"/><Relationship Id="rId7" Type="http://schemas.openxmlformats.org/officeDocument/2006/relationships/image" Target="../media/image28.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29.wmf"/><Relationship Id="rId5" Type="http://schemas.openxmlformats.org/officeDocument/2006/relationships/image" Target="../media/image27.wmf"/><Relationship Id="rId15" Type="http://schemas.openxmlformats.org/officeDocument/2006/relationships/image" Target="../media/image31.wmf"/><Relationship Id="rId10" Type="http://schemas.openxmlformats.org/officeDocument/2006/relationships/oleObject" Target="../embeddings/oleObject10.bin"/><Relationship Id="rId4" Type="http://schemas.openxmlformats.org/officeDocument/2006/relationships/oleObject" Target="../embeddings/oleObject8.bin"/><Relationship Id="rId9" Type="http://schemas.openxmlformats.org/officeDocument/2006/relationships/image" Target="../media/image33.png"/><Relationship Id="rId1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4.emf"/><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6.jpeg"/><Relationship Id="rId5" Type="http://schemas.openxmlformats.org/officeDocument/2006/relationships/image" Target="../media/image35.e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2163763"/>
            <a:ext cx="8568952" cy="1600200"/>
          </a:xfrm>
        </p:spPr>
        <p:txBody>
          <a:bodyPr/>
          <a:lstStyle/>
          <a:p>
            <a:pPr algn="ctr"/>
            <a:r>
              <a:rPr lang="zh-CN" altLang="en-US" dirty="0">
                <a:solidFill>
                  <a:schemeClr val="tx1"/>
                </a:solidFill>
                <a:latin typeface="Comic Sans MS" pitchFamily="66" charset="0"/>
              </a:rPr>
              <a:t>一个移动应用个性化集成框架的研究及其在</a:t>
            </a:r>
            <a:r>
              <a:rPr lang="en-US" altLang="zh-CN" dirty="0">
                <a:solidFill>
                  <a:schemeClr val="tx1"/>
                </a:solidFill>
                <a:latin typeface="+mj-ea"/>
              </a:rPr>
              <a:t>Android</a:t>
            </a:r>
            <a:r>
              <a:rPr lang="zh-CN" altLang="en-US" dirty="0">
                <a:solidFill>
                  <a:schemeClr val="tx1"/>
                </a:solidFill>
                <a:latin typeface="Comic Sans MS" pitchFamily="66" charset="0"/>
              </a:rPr>
              <a:t>平台的实现</a:t>
            </a:r>
            <a:endParaRPr lang="zh-CN" altLang="en-US" dirty="0">
              <a:latin typeface="Comic Sans MS" pitchFamily="66" charset="0"/>
            </a:endParaRPr>
          </a:p>
        </p:txBody>
      </p:sp>
      <p:sp>
        <p:nvSpPr>
          <p:cNvPr id="6" name="副标题 2"/>
          <p:cNvSpPr txBox="1">
            <a:spLocks/>
          </p:cNvSpPr>
          <p:nvPr/>
        </p:nvSpPr>
        <p:spPr bwMode="auto">
          <a:xfrm>
            <a:off x="3059113" y="4180557"/>
            <a:ext cx="5184775" cy="1336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r"/>
            <a:r>
              <a:rPr lang="en-US" altLang="zh-CN" sz="2000" kern="0" dirty="0" smtClean="0">
                <a:latin typeface="+mn-ea"/>
              </a:rPr>
              <a:t>2011</a:t>
            </a:r>
            <a:r>
              <a:rPr lang="zh-CN" altLang="en-US" sz="2000" kern="0" dirty="0" smtClean="0">
                <a:latin typeface="+mn-ea"/>
              </a:rPr>
              <a:t>级硕士 张栋栋</a:t>
            </a:r>
            <a:endParaRPr lang="en-US" altLang="zh-CN" sz="2000" kern="0" dirty="0" smtClean="0">
              <a:latin typeface="+mn-ea"/>
            </a:endParaRPr>
          </a:p>
          <a:p>
            <a:pPr algn="r"/>
            <a:r>
              <a:rPr lang="zh-CN" altLang="en-US" sz="2000" kern="0" dirty="0" smtClean="0">
                <a:latin typeface="+mn-ea"/>
              </a:rPr>
              <a:t>导师 徐锋</a:t>
            </a:r>
            <a:endParaRPr lang="zh-CN" altLang="en-US" sz="2000" kern="0" dirty="0">
              <a:latin typeface="+mn-ea"/>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6193308" cy="720725"/>
          </a:xfrm>
        </p:spPr>
        <p:txBody>
          <a:bodyPr/>
          <a:lstStyle/>
          <a:p>
            <a:pPr>
              <a:buClrTx/>
            </a:pPr>
            <a:r>
              <a:rPr lang="zh-CN" altLang="en-US" dirty="0">
                <a:solidFill>
                  <a:schemeClr val="tx1"/>
                </a:solidFill>
              </a:rPr>
              <a:t>意图过程执行语言及解析引擎</a:t>
            </a:r>
            <a:endParaRPr lang="en-US" altLang="zh-CN" dirty="0">
              <a:solidFill>
                <a:schemeClr val="tx1"/>
              </a:solidFill>
            </a:endParaRPr>
          </a:p>
        </p:txBody>
      </p:sp>
      <p:sp>
        <p:nvSpPr>
          <p:cNvPr id="3" name="内容占位符 2"/>
          <p:cNvSpPr>
            <a:spLocks noGrp="1"/>
          </p:cNvSpPr>
          <p:nvPr>
            <p:ph idx="1"/>
          </p:nvPr>
        </p:nvSpPr>
        <p:spPr>
          <a:xfrm>
            <a:off x="468313" y="1484784"/>
            <a:ext cx="8142287" cy="4392612"/>
          </a:xfrm>
        </p:spPr>
        <p:txBody>
          <a:bodyPr/>
          <a:lstStyle/>
          <a:p>
            <a:pPr>
              <a:buClrTx/>
              <a:buFont typeface="Wingdings" panose="05000000000000000000" pitchFamily="2" charset="2"/>
              <a:buChar char="Ø"/>
            </a:pPr>
            <a:r>
              <a:rPr lang="zh-CN" altLang="en-US" dirty="0" smtClean="0"/>
              <a:t>对</a:t>
            </a:r>
            <a:r>
              <a:rPr lang="zh-CN" altLang="en-US" dirty="0"/>
              <a:t>功能</a:t>
            </a:r>
            <a:r>
              <a:rPr lang="zh-CN" altLang="en-US" dirty="0" smtClean="0"/>
              <a:t>流程</a:t>
            </a:r>
            <a:r>
              <a:rPr lang="zh-CN" altLang="en-US" dirty="0"/>
              <a:t>提供运行时刻支持</a:t>
            </a:r>
            <a:endParaRPr lang="en-US" altLang="zh-CN" dirty="0" smtClean="0"/>
          </a:p>
          <a:p>
            <a:pPr lvl="1">
              <a:buClrTx/>
              <a:buFont typeface="Wingdings" panose="05000000000000000000" pitchFamily="2" charset="2"/>
              <a:buChar char="Ø"/>
            </a:pPr>
            <a:r>
              <a:rPr lang="zh-CN" altLang="en-US" dirty="0" smtClean="0"/>
              <a:t>意图过程执行语言解析引擎</a:t>
            </a:r>
            <a:endParaRPr lang="en-US" altLang="zh-CN" dirty="0" smtClean="0"/>
          </a:p>
          <a:p>
            <a:pPr lvl="1">
              <a:buClrTx/>
              <a:buFont typeface="Wingdings" panose="05000000000000000000" pitchFamily="2" charset="2"/>
              <a:buChar char="Ø"/>
            </a:pPr>
            <a:r>
              <a:rPr lang="zh-CN" altLang="en-US" dirty="0" smtClean="0"/>
              <a:t>根据开发者编写的</a:t>
            </a:r>
            <a:r>
              <a:rPr lang="en-US" altLang="zh-CN" dirty="0" err="1" smtClean="0"/>
              <a:t>process.ipel</a:t>
            </a:r>
            <a:r>
              <a:rPr lang="zh-CN" altLang="en-US" dirty="0" smtClean="0"/>
              <a:t>文件，解析得到可响应具体功能请求的</a:t>
            </a:r>
            <a:r>
              <a:rPr lang="zh-CN" altLang="en-US" dirty="0"/>
              <a:t>候选</a:t>
            </a:r>
            <a:r>
              <a:rPr lang="zh-CN" altLang="en-US" dirty="0" smtClean="0"/>
              <a:t>应用集合</a:t>
            </a:r>
            <a:endParaRPr lang="zh-CN" altLang="en-US" dirty="0"/>
          </a:p>
        </p:txBody>
      </p:sp>
      <p:sp>
        <p:nvSpPr>
          <p:cNvPr id="4" name="折角形 3"/>
          <p:cNvSpPr/>
          <p:nvPr/>
        </p:nvSpPr>
        <p:spPr>
          <a:xfrm>
            <a:off x="468313" y="4658210"/>
            <a:ext cx="1440780" cy="432048"/>
          </a:xfrm>
          <a:prstGeom prst="foldedCorne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err="1"/>
              <a:t>p</a:t>
            </a:r>
            <a:r>
              <a:rPr lang="en-US" altLang="zh-CN" dirty="0" err="1" smtClean="0"/>
              <a:t>rocess.ipel</a:t>
            </a:r>
            <a:endParaRPr lang="zh-CN" altLang="en-US" dirty="0"/>
          </a:p>
        </p:txBody>
      </p:sp>
      <p:sp>
        <p:nvSpPr>
          <p:cNvPr id="5" name="圆角矩形 4"/>
          <p:cNvSpPr/>
          <p:nvPr/>
        </p:nvSpPr>
        <p:spPr>
          <a:xfrm>
            <a:off x="2483768" y="4654091"/>
            <a:ext cx="1728192" cy="43204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err="1" smtClean="0"/>
              <a:t>WrappedIntent</a:t>
            </a:r>
            <a:r>
              <a:rPr lang="en-US" altLang="zh-CN" dirty="0" smtClean="0"/>
              <a:t> List</a:t>
            </a:r>
            <a:endParaRPr lang="zh-CN" altLang="en-US" dirty="0"/>
          </a:p>
        </p:txBody>
      </p:sp>
      <p:sp>
        <p:nvSpPr>
          <p:cNvPr id="7" name="圆角矩形 6"/>
          <p:cNvSpPr/>
          <p:nvPr/>
        </p:nvSpPr>
        <p:spPr>
          <a:xfrm>
            <a:off x="4786635" y="4654091"/>
            <a:ext cx="1440780" cy="43204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err="1" smtClean="0"/>
              <a:t>ResolveInfo</a:t>
            </a:r>
            <a:endParaRPr lang="en-US" altLang="zh-CN" dirty="0" smtClean="0"/>
          </a:p>
          <a:p>
            <a:pPr algn="ctr"/>
            <a:r>
              <a:rPr lang="en-US" altLang="zh-CN" dirty="0" smtClean="0"/>
              <a:t>List</a:t>
            </a:r>
            <a:endParaRPr lang="zh-CN" altLang="en-US" dirty="0"/>
          </a:p>
        </p:txBody>
      </p:sp>
      <p:sp>
        <p:nvSpPr>
          <p:cNvPr id="8" name="圆角矩形 7"/>
          <p:cNvSpPr/>
          <p:nvPr/>
        </p:nvSpPr>
        <p:spPr>
          <a:xfrm>
            <a:off x="6622420" y="4654091"/>
            <a:ext cx="1473783" cy="43204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Candidate Apps Set</a:t>
            </a:r>
          </a:p>
        </p:txBody>
      </p:sp>
      <p:sp>
        <p:nvSpPr>
          <p:cNvPr id="6" name="矩形 5"/>
          <p:cNvSpPr/>
          <p:nvPr/>
        </p:nvSpPr>
        <p:spPr>
          <a:xfrm>
            <a:off x="1403648" y="3615894"/>
            <a:ext cx="1728192" cy="432048"/>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err="1" smtClean="0"/>
              <a:t>ProcessParser</a:t>
            </a:r>
            <a:endParaRPr lang="zh-CN" altLang="en-US" dirty="0"/>
          </a:p>
        </p:txBody>
      </p:sp>
      <p:sp>
        <p:nvSpPr>
          <p:cNvPr id="11" name="矩形 10"/>
          <p:cNvSpPr/>
          <p:nvPr/>
        </p:nvSpPr>
        <p:spPr>
          <a:xfrm>
            <a:off x="3675360" y="3615894"/>
            <a:ext cx="1976760" cy="432048"/>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err="1" smtClean="0"/>
              <a:t>PackageManager</a:t>
            </a:r>
            <a:endParaRPr lang="zh-CN" altLang="en-US" dirty="0"/>
          </a:p>
        </p:txBody>
      </p:sp>
      <p:cxnSp>
        <p:nvCxnSpPr>
          <p:cNvPr id="12" name="直接箭头连接符 11"/>
          <p:cNvCxnSpPr>
            <a:stCxn id="4" idx="3"/>
            <a:endCxn id="5" idx="1"/>
          </p:cNvCxnSpPr>
          <p:nvPr/>
        </p:nvCxnSpPr>
        <p:spPr>
          <a:xfrm flipV="1">
            <a:off x="1909093" y="4870115"/>
            <a:ext cx="574675" cy="4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p:cNvCxnSpPr>
          <p:nvPr/>
        </p:nvCxnSpPr>
        <p:spPr>
          <a:xfrm>
            <a:off x="2267744" y="4047942"/>
            <a:ext cx="0" cy="821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499992" y="4047942"/>
            <a:ext cx="0" cy="821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230212" y="4864869"/>
            <a:ext cx="574675" cy="4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0"/>
          </p:cNvCxnSpPr>
          <p:nvPr/>
        </p:nvCxnSpPr>
        <p:spPr>
          <a:xfrm flipV="1">
            <a:off x="6411175" y="4826907"/>
            <a:ext cx="0" cy="632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6227415" y="4826906"/>
            <a:ext cx="395005" cy="4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224528" y="5459004"/>
            <a:ext cx="2373293" cy="307777"/>
          </a:xfrm>
          <a:prstGeom prst="rect">
            <a:avLst/>
          </a:prstGeom>
          <a:noFill/>
        </p:spPr>
        <p:txBody>
          <a:bodyPr wrap="square" rtlCol="0">
            <a:spAutoFit/>
          </a:bodyPr>
          <a:lstStyle/>
          <a:p>
            <a:r>
              <a:rPr lang="en-US" altLang="zh-CN" sz="1400" dirty="0" err="1" smtClean="0"/>
              <a:t>category_in_google_play</a:t>
            </a:r>
            <a:endParaRPr lang="zh-CN" altLang="en-US" sz="1400" dirty="0"/>
          </a:p>
        </p:txBody>
      </p:sp>
      <p:sp>
        <p:nvSpPr>
          <p:cNvPr id="13" name="灯片编号占位符 12"/>
          <p:cNvSpPr>
            <a:spLocks noGrp="1"/>
          </p:cNvSpPr>
          <p:nvPr>
            <p:ph type="sldNum" sz="quarter" idx="11"/>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157464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6" grpId="0" animBg="1"/>
      <p:bldP spid="11"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6193308" cy="720725"/>
          </a:xfrm>
        </p:spPr>
        <p:txBody>
          <a:bodyPr/>
          <a:lstStyle/>
          <a:p>
            <a:pPr>
              <a:buClrTx/>
            </a:pPr>
            <a:r>
              <a:rPr lang="zh-CN" altLang="en-US" dirty="0">
                <a:solidFill>
                  <a:schemeClr val="tx1"/>
                </a:solidFill>
              </a:rPr>
              <a:t>意图过程执行语言及解析引擎</a:t>
            </a:r>
            <a:endParaRPr lang="en-US" altLang="zh-CN" dirty="0">
              <a:solidFill>
                <a:schemeClr val="tx1"/>
              </a:solidFill>
            </a:endParaRPr>
          </a:p>
        </p:txBody>
      </p:sp>
      <p:sp>
        <p:nvSpPr>
          <p:cNvPr id="3" name="内容占位符 2"/>
          <p:cNvSpPr>
            <a:spLocks noGrp="1"/>
          </p:cNvSpPr>
          <p:nvPr>
            <p:ph idx="1"/>
          </p:nvPr>
        </p:nvSpPr>
        <p:spPr>
          <a:xfrm>
            <a:off x="468313" y="1484784"/>
            <a:ext cx="8142287" cy="4392612"/>
          </a:xfrm>
        </p:spPr>
        <p:txBody>
          <a:bodyPr/>
          <a:lstStyle/>
          <a:p>
            <a:pPr>
              <a:buClrTx/>
              <a:buFont typeface="Wingdings" panose="05000000000000000000" pitchFamily="2" charset="2"/>
              <a:buChar char="Ø"/>
            </a:pPr>
            <a:r>
              <a:rPr lang="zh-CN" altLang="en-US" dirty="0" smtClean="0"/>
              <a:t>实例：</a:t>
            </a:r>
            <a:endParaRPr lang="en-US" altLang="zh-CN" dirty="0"/>
          </a:p>
          <a:p>
            <a:pPr lvl="1">
              <a:buClrTx/>
              <a:buFont typeface="Wingdings" panose="05000000000000000000" pitchFamily="2" charset="2"/>
              <a:buChar char="Ø"/>
            </a:pPr>
            <a:endParaRPr lang="zh-CN" altLang="en-US" dirty="0"/>
          </a:p>
        </p:txBody>
      </p:sp>
      <p:graphicFrame>
        <p:nvGraphicFramePr>
          <p:cNvPr id="5" name="内容占位符 3"/>
          <p:cNvGraphicFramePr>
            <a:graphicFrameLocks noChangeAspect="1"/>
          </p:cNvGraphicFramePr>
          <p:nvPr>
            <p:extLst>
              <p:ext uri="{D42A27DB-BD31-4B8C-83A1-F6EECF244321}">
                <p14:modId xmlns:p14="http://schemas.microsoft.com/office/powerpoint/2010/main" val="3473131909"/>
              </p:ext>
            </p:extLst>
          </p:nvPr>
        </p:nvGraphicFramePr>
        <p:xfrm>
          <a:off x="656394" y="2276872"/>
          <a:ext cx="7477596" cy="2736304"/>
        </p:xfrm>
        <a:graphic>
          <a:graphicData uri="http://schemas.openxmlformats.org/presentationml/2006/ole">
            <mc:AlternateContent xmlns:mc="http://schemas.openxmlformats.org/markup-compatibility/2006">
              <mc:Choice xmlns:v="urn:schemas-microsoft-com:vml" Requires="v">
                <p:oleObj spid="_x0000_s8328" name="Visio" r:id="rId4" imgW="8733887" imgH="3130023" progId="Visio.Drawing.11">
                  <p:embed/>
                </p:oleObj>
              </mc:Choice>
              <mc:Fallback>
                <p:oleObj name="Visio" r:id="rId4" imgW="8733887" imgH="3130023" progId="Visio.Drawing.11">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394" y="2276872"/>
                        <a:ext cx="7477596" cy="2736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1"/>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2401346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201420" cy="720725"/>
          </a:xfrm>
        </p:spPr>
        <p:txBody>
          <a:bodyPr/>
          <a:lstStyle/>
          <a:p>
            <a:pPr>
              <a:buClrTx/>
            </a:pPr>
            <a:r>
              <a:rPr lang="zh-CN" altLang="en-US" sz="2800" dirty="0">
                <a:solidFill>
                  <a:schemeClr val="tx1"/>
                </a:solidFill>
              </a:rPr>
              <a:t>基于</a:t>
            </a:r>
            <a:r>
              <a:rPr lang="zh-CN" altLang="en-US" sz="2800" dirty="0" smtClean="0">
                <a:solidFill>
                  <a:schemeClr val="tx1"/>
                </a:solidFill>
              </a:rPr>
              <a:t>用户行为</a:t>
            </a:r>
            <a:r>
              <a:rPr lang="zh-CN" altLang="en-US" sz="2800" dirty="0">
                <a:solidFill>
                  <a:schemeClr val="tx1"/>
                </a:solidFill>
              </a:rPr>
              <a:t>的移动应用序列推荐算法</a:t>
            </a:r>
            <a:endParaRPr lang="en-US" altLang="zh-CN" sz="2800" dirty="0">
              <a:solidFill>
                <a:schemeClr val="tx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为用户推荐移动应用序列</a:t>
                </a:r>
                <a:endParaRPr lang="en-US" altLang="zh-CN" dirty="0" smtClean="0"/>
              </a:p>
              <a:p>
                <a:pPr lvl="1">
                  <a:buClrTx/>
                  <a:buFont typeface="Wingdings" panose="05000000000000000000" pitchFamily="2" charset="2"/>
                  <a:buChar char="Ø"/>
                </a:pPr>
                <a:r>
                  <a:rPr lang="zh-CN" altLang="en-US" dirty="0" smtClean="0"/>
                  <a:t>用户在序列中的每一步均有多个候选应用可以</a:t>
                </a:r>
                <a:r>
                  <a:rPr lang="zh-CN" altLang="en-US" dirty="0"/>
                  <a:t>选择</a:t>
                </a:r>
                <a:endParaRPr lang="en-US" altLang="zh-CN" dirty="0" smtClean="0"/>
              </a:p>
              <a:p>
                <a:pPr lvl="1">
                  <a:buClrTx/>
                  <a:buFont typeface="Wingdings" panose="05000000000000000000" pitchFamily="2" charset="2"/>
                  <a:buChar char="Ø"/>
                </a:pPr>
                <a:r>
                  <a:rPr lang="zh-CN" altLang="en-US" dirty="0" smtClean="0"/>
                  <a:t>将每步中选取应用事件看成不互相独立的随机事件</a:t>
                </a:r>
                <a:endParaRPr lang="en-US" altLang="zh-CN" dirty="0" smtClean="0"/>
              </a:p>
              <a:p>
                <a:pPr lvl="1">
                  <a:buClrTx/>
                  <a:buFont typeface="Wingdings" panose="05000000000000000000" pitchFamily="2" charset="2"/>
                  <a:buChar char="Ø"/>
                </a:pPr>
                <a:r>
                  <a:rPr lang="zh-CN" altLang="en-US" dirty="0" smtClean="0"/>
                  <a:t>以概率刻画用户执行某个序列的可能性</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e>
                    </m:d>
                  </m:oMath>
                </a14:m>
                <a:endParaRPr lang="en-US" altLang="zh-CN" dirty="0" smtClean="0"/>
              </a:p>
              <a:p>
                <a:pPr lvl="1">
                  <a:buClrTx/>
                  <a:buFont typeface="Wingdings" panose="05000000000000000000" pitchFamily="2" charset="2"/>
                  <a:buChar char="Ø"/>
                </a:pPr>
                <a:endParaRPr lang="en-US" altLang="zh-CN" dirty="0" smtClean="0"/>
              </a:p>
              <a:p>
                <a:pPr lvl="1">
                  <a:buClrTx/>
                  <a:buFont typeface="Wingdings" panose="05000000000000000000" pitchFamily="2" charset="2"/>
                  <a:buChar char="Ø"/>
                </a:pPr>
                <a:endParaRPr lang="en-US" altLang="zh-CN" dirty="0"/>
              </a:p>
              <a:p>
                <a:pPr>
                  <a:buClrTx/>
                  <a:buFont typeface="Wingdings" panose="05000000000000000000" pitchFamily="2" charset="2"/>
                  <a:buChar char="Ø"/>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74" t="-1803"/>
                </a:stretch>
              </a:blipFill>
            </p:spPr>
            <p:txBody>
              <a:bodyPr/>
              <a:lstStyle/>
              <a:p>
                <a:r>
                  <a:rPr lang="zh-CN" altLang="en-US">
                    <a:noFill/>
                  </a:rPr>
                  <a:t> </a:t>
                </a:r>
              </a:p>
            </p:txBody>
          </p:sp>
        </mc:Fallback>
      </mc:AlternateContent>
      <p:graphicFrame>
        <p:nvGraphicFramePr>
          <p:cNvPr id="6" name="表格 5"/>
          <p:cNvGraphicFramePr>
            <a:graphicFrameLocks noGrp="1"/>
          </p:cNvGraphicFramePr>
          <p:nvPr>
            <p:extLst>
              <p:ext uri="{D42A27DB-BD31-4B8C-83A1-F6EECF244321}">
                <p14:modId xmlns:p14="http://schemas.microsoft.com/office/powerpoint/2010/main" val="1289739056"/>
              </p:ext>
            </p:extLst>
          </p:nvPr>
        </p:nvGraphicFramePr>
        <p:xfrm>
          <a:off x="1547663" y="3717032"/>
          <a:ext cx="5904657" cy="1854200"/>
        </p:xfrm>
        <a:graphic>
          <a:graphicData uri="http://schemas.openxmlformats.org/drawingml/2006/table">
            <a:tbl>
              <a:tblPr firstRow="1" bandRow="1">
                <a:tableStyleId>{5C22544A-7EE6-4342-B048-85BDC9FD1C3A}</a:tableStyleId>
              </a:tblPr>
              <a:tblGrid>
                <a:gridCol w="1800200"/>
                <a:gridCol w="1296144"/>
                <a:gridCol w="1611423"/>
                <a:gridCol w="1196890"/>
              </a:tblGrid>
              <a:tr h="370840">
                <a:tc>
                  <a:txBody>
                    <a:bodyPr/>
                    <a:lstStyle/>
                    <a:p>
                      <a:pPr algn="ctr"/>
                      <a:r>
                        <a:rPr lang="zh-CN" altLang="en-US" dirty="0" smtClean="0">
                          <a:solidFill>
                            <a:schemeClr val="tx1"/>
                          </a:solidFill>
                        </a:rPr>
                        <a:t>序列</a:t>
                      </a: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T1</a:t>
                      </a: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T2</a:t>
                      </a: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T3</a:t>
                      </a: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rowSpan="4">
                  <a:txBody>
                    <a:bodyPr/>
                    <a:lstStyle/>
                    <a:p>
                      <a:pPr algn="ctr"/>
                      <a:r>
                        <a:rPr lang="zh-CN" altLang="en-US" dirty="0" smtClean="0"/>
                        <a:t>候选应用集合</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dirty="0" smtClean="0"/>
                        <a:t>a1</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dirty="0" smtClean="0"/>
                        <a:t>b1</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dirty="0" smtClean="0"/>
                        <a:t>c1</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r>
              <a:tr h="370840">
                <a:tc vMerge="1">
                  <a:txBody>
                    <a:bodyPr/>
                    <a:lstStyle/>
                    <a:p>
                      <a:pPr algn="ctr"/>
                      <a:endParaRPr lang="zh-CN" altLang="en-US" dirty="0"/>
                    </a:p>
                  </a:txBody>
                  <a:tcPr/>
                </a:tc>
                <a:tc>
                  <a:txBody>
                    <a:bodyPr/>
                    <a:lstStyle/>
                    <a:p>
                      <a:pPr algn="ctr"/>
                      <a:r>
                        <a:rPr lang="en-US" altLang="zh-CN" dirty="0" smtClean="0"/>
                        <a:t>a2</a:t>
                      </a:r>
                      <a:endParaRPr lang="zh-CN" altLang="en-US" dirty="0"/>
                    </a:p>
                  </a:txBody>
                  <a:tcPr>
                    <a:solidFill>
                      <a:schemeClr val="bg1"/>
                    </a:solidFill>
                  </a:tcPr>
                </a:tc>
                <a:tc>
                  <a:txBody>
                    <a:bodyPr/>
                    <a:lstStyle/>
                    <a:p>
                      <a:pPr algn="ctr"/>
                      <a:r>
                        <a:rPr lang="en-US" altLang="zh-CN" dirty="0" smtClean="0"/>
                        <a:t>b2</a:t>
                      </a:r>
                      <a:endParaRPr lang="zh-CN" altLang="en-US" dirty="0"/>
                    </a:p>
                  </a:txBody>
                  <a:tcPr>
                    <a:solidFill>
                      <a:schemeClr val="bg1"/>
                    </a:solidFill>
                  </a:tcPr>
                </a:tc>
                <a:tc>
                  <a:txBody>
                    <a:bodyPr/>
                    <a:lstStyle/>
                    <a:p>
                      <a:pPr algn="ctr"/>
                      <a:r>
                        <a:rPr lang="en-US" altLang="zh-CN" dirty="0" smtClean="0"/>
                        <a:t>c2</a:t>
                      </a:r>
                      <a:endParaRPr lang="zh-CN" altLang="en-US" dirty="0"/>
                    </a:p>
                  </a:txBody>
                  <a:tcPr>
                    <a:solidFill>
                      <a:schemeClr val="bg1"/>
                    </a:solidFill>
                  </a:tcPr>
                </a:tc>
              </a:tr>
              <a:tr h="370840">
                <a:tc vMerge="1">
                  <a:txBody>
                    <a:bodyPr/>
                    <a:lstStyle/>
                    <a:p>
                      <a:pPr algn="ctr"/>
                      <a:endParaRPr lang="zh-CN" altLang="en-US" dirty="0"/>
                    </a:p>
                  </a:txBody>
                  <a:tcPr/>
                </a:tc>
                <a:tc>
                  <a:txBody>
                    <a:bodyPr/>
                    <a:lstStyle/>
                    <a:p>
                      <a:pPr algn="ctr"/>
                      <a:r>
                        <a:rPr lang="en-US" altLang="zh-CN" dirty="0" smtClean="0"/>
                        <a:t>a3</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c3</a:t>
                      </a:r>
                      <a:endParaRPr lang="zh-CN" altLang="en-US" dirty="0"/>
                    </a:p>
                  </a:txBody>
                  <a:tcPr>
                    <a:solidFill>
                      <a:schemeClr val="bg1"/>
                    </a:solidFill>
                  </a:tcPr>
                </a:tc>
              </a:tr>
              <a:tr h="370840">
                <a:tc vMerge="1">
                  <a:txBody>
                    <a:bodyPr/>
                    <a:lstStyle/>
                    <a:p>
                      <a:pPr algn="ctr"/>
                      <a:endParaRPr lang="zh-CN" altLang="en-US" dirty="0"/>
                    </a:p>
                  </a:txBody>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c4</a:t>
                      </a:r>
                      <a:endParaRPr lang="zh-CN" altLang="en-US" dirty="0"/>
                    </a:p>
                  </a:txBody>
                  <a:tcPr>
                    <a:solidFill>
                      <a:schemeClr val="bg1"/>
                    </a:solidFill>
                  </a:tcPr>
                </a:tc>
              </a:tr>
            </a:tbl>
          </a:graphicData>
        </a:graphic>
      </p:graphicFrame>
      <p:cxnSp>
        <p:nvCxnSpPr>
          <p:cNvPr id="7" name="直接箭头连接符 6"/>
          <p:cNvCxnSpPr/>
          <p:nvPr/>
        </p:nvCxnSpPr>
        <p:spPr>
          <a:xfrm>
            <a:off x="4211959" y="4635128"/>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a:off x="5652342" y="4635128"/>
            <a:ext cx="1007889"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灯片编号占位符 8"/>
          <p:cNvSpPr>
            <a:spLocks noGrp="1"/>
          </p:cNvSpPr>
          <p:nvPr>
            <p:ph type="sldNum" sz="quarter" idx="11"/>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3470665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201420" cy="720725"/>
          </a:xfrm>
        </p:spPr>
        <p:txBody>
          <a:bodyPr/>
          <a:lstStyle/>
          <a:p>
            <a:pPr>
              <a:buClrTx/>
            </a:pPr>
            <a:r>
              <a:rPr lang="zh-CN" altLang="en-US" sz="2800" dirty="0">
                <a:solidFill>
                  <a:schemeClr val="tx1"/>
                </a:solidFill>
              </a:rPr>
              <a:t>基于</a:t>
            </a:r>
            <a:r>
              <a:rPr lang="zh-CN" altLang="en-US" sz="2800" dirty="0" smtClean="0">
                <a:solidFill>
                  <a:schemeClr val="tx1"/>
                </a:solidFill>
              </a:rPr>
              <a:t>用户行为</a:t>
            </a:r>
            <a:r>
              <a:rPr lang="zh-CN" altLang="en-US" sz="2800" dirty="0">
                <a:solidFill>
                  <a:schemeClr val="tx1"/>
                </a:solidFill>
              </a:rPr>
              <a:t>的移动应用序列推荐算法</a:t>
            </a:r>
            <a:endParaRPr lang="en-US" altLang="zh-CN" sz="2800"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为用户推荐移动应用序列</a:t>
            </a:r>
            <a:endParaRPr lang="en-US" altLang="zh-CN" dirty="0" smtClean="0"/>
          </a:p>
          <a:p>
            <a:pPr lvl="1">
              <a:buClrTx/>
              <a:buFont typeface="Wingdings" panose="05000000000000000000" pitchFamily="2" charset="2"/>
              <a:buChar char="Ø"/>
            </a:pPr>
            <a:r>
              <a:rPr lang="zh-CN" altLang="en-US" sz="2000" dirty="0" smtClean="0"/>
              <a:t>隐马尔科夫模型（</a:t>
            </a:r>
            <a:r>
              <a:rPr lang="en-US" altLang="zh-CN" sz="2000" dirty="0" smtClean="0"/>
              <a:t>HMM</a:t>
            </a:r>
            <a:r>
              <a:rPr lang="zh-CN" altLang="en-US" sz="2000" dirty="0" smtClean="0"/>
              <a:t>）：预测事物在一段时间内的变化规律</a:t>
            </a:r>
            <a:endParaRPr lang="en-US" altLang="zh-CN" sz="2000" dirty="0" smtClean="0"/>
          </a:p>
          <a:p>
            <a:pPr lvl="1">
              <a:buClrTx/>
              <a:buFont typeface="Wingdings" panose="05000000000000000000" pitchFamily="2" charset="2"/>
              <a:buChar char="Ø"/>
            </a:pPr>
            <a:endParaRPr lang="en-US" altLang="zh-CN" dirty="0" smtClean="0"/>
          </a:p>
          <a:p>
            <a:pPr lvl="1">
              <a:buClrTx/>
              <a:buFont typeface="Wingdings" panose="05000000000000000000" pitchFamily="2" charset="2"/>
              <a:buChar char="Ø"/>
            </a:pPr>
            <a:endParaRPr lang="en-US" altLang="zh-CN" dirty="0"/>
          </a:p>
          <a:p>
            <a:pPr>
              <a:buClrTx/>
              <a:buFont typeface="Wingdings" panose="05000000000000000000" pitchFamily="2" charset="2"/>
              <a:buChar char="Ø"/>
            </a:pP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650241800"/>
              </p:ext>
            </p:extLst>
          </p:nvPr>
        </p:nvGraphicFramePr>
        <p:xfrm>
          <a:off x="1443757" y="2512750"/>
          <a:ext cx="6191398" cy="1854200"/>
        </p:xfrm>
        <a:graphic>
          <a:graphicData uri="http://schemas.openxmlformats.org/drawingml/2006/table">
            <a:tbl>
              <a:tblPr firstRow="1" bandRow="1">
                <a:tableStyleId>{5C22544A-7EE6-4342-B048-85BDC9FD1C3A}</a:tableStyleId>
              </a:tblPr>
              <a:tblGrid>
                <a:gridCol w="1569482"/>
                <a:gridCol w="1130028"/>
                <a:gridCol w="1404900"/>
                <a:gridCol w="1043494"/>
                <a:gridCol w="1043494"/>
              </a:tblGrid>
              <a:tr h="370840">
                <a:tc>
                  <a:txBody>
                    <a:bodyPr/>
                    <a:lstStyle/>
                    <a:p>
                      <a:pPr algn="ctr"/>
                      <a:r>
                        <a:rPr lang="zh-CN" altLang="en-US" dirty="0" smtClean="0">
                          <a:solidFill>
                            <a:schemeClr val="tx1"/>
                          </a:solidFill>
                        </a:rPr>
                        <a:t>序列</a:t>
                      </a: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T1</a:t>
                      </a: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T2</a:t>
                      </a: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a:t>
                      </a: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err="1" smtClean="0">
                          <a:solidFill>
                            <a:schemeClr val="tx1"/>
                          </a:solidFill>
                        </a:rPr>
                        <a:t>Tn</a:t>
                      </a: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rowSpan="4">
                  <a:txBody>
                    <a:bodyPr/>
                    <a:lstStyle/>
                    <a:p>
                      <a:pPr algn="ctr"/>
                      <a:r>
                        <a:rPr lang="zh-CN" altLang="en-US" dirty="0" smtClean="0"/>
                        <a:t>候选应用集合</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dirty="0" smtClean="0"/>
                        <a:t>a1</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dirty="0" smtClean="0"/>
                        <a:t>b1</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dirty="0" smtClean="0"/>
                        <a:t>r1</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r>
              <a:tr h="370840">
                <a:tc vMerge="1">
                  <a:txBody>
                    <a:bodyPr/>
                    <a:lstStyle/>
                    <a:p>
                      <a:pPr algn="ctr"/>
                      <a:endParaRPr lang="zh-CN" altLang="en-US" dirty="0"/>
                    </a:p>
                  </a:txBody>
                  <a:tcPr/>
                </a:tc>
                <a:tc>
                  <a:txBody>
                    <a:bodyPr/>
                    <a:lstStyle/>
                    <a:p>
                      <a:pPr algn="ctr"/>
                      <a:r>
                        <a:rPr lang="en-US" altLang="zh-CN" dirty="0" smtClean="0"/>
                        <a:t>a2</a:t>
                      </a:r>
                      <a:endParaRPr lang="zh-CN" altLang="en-US" dirty="0"/>
                    </a:p>
                  </a:txBody>
                  <a:tcPr>
                    <a:solidFill>
                      <a:schemeClr val="bg1"/>
                    </a:solidFill>
                  </a:tcPr>
                </a:tc>
                <a:tc>
                  <a:txBody>
                    <a:bodyPr/>
                    <a:lstStyle/>
                    <a:p>
                      <a:pPr algn="ctr"/>
                      <a:r>
                        <a:rPr lang="en-US" altLang="zh-CN" dirty="0" smtClean="0"/>
                        <a:t>b2</a:t>
                      </a:r>
                      <a:endParaRPr lang="zh-CN" altLang="en-US" dirty="0"/>
                    </a:p>
                  </a:txBody>
                  <a:tcPr>
                    <a:solidFill>
                      <a:schemeClr val="bg1"/>
                    </a:solidFill>
                  </a:tcPr>
                </a:tc>
                <a:tc>
                  <a:txBody>
                    <a:bodyPr/>
                    <a:lstStyle/>
                    <a:p>
                      <a:pPr algn="ctr"/>
                      <a:r>
                        <a:rPr lang="en-US" altLang="zh-CN" dirty="0" smtClean="0"/>
                        <a:t>…</a:t>
                      </a:r>
                      <a:endParaRPr lang="zh-CN" altLang="en-US" dirty="0"/>
                    </a:p>
                  </a:txBody>
                  <a:tcPr>
                    <a:solidFill>
                      <a:schemeClr val="bg1"/>
                    </a:solidFill>
                  </a:tcPr>
                </a:tc>
                <a:tc>
                  <a:txBody>
                    <a:bodyPr/>
                    <a:lstStyle/>
                    <a:p>
                      <a:pPr algn="ctr"/>
                      <a:r>
                        <a:rPr lang="en-US" altLang="zh-CN" dirty="0" smtClean="0"/>
                        <a:t>r2</a:t>
                      </a:r>
                      <a:endParaRPr lang="zh-CN" altLang="en-US" dirty="0"/>
                    </a:p>
                  </a:txBody>
                  <a:tcPr>
                    <a:solidFill>
                      <a:schemeClr val="bg1"/>
                    </a:solidFill>
                  </a:tcPr>
                </a:tc>
              </a:tr>
              <a:tr h="370840">
                <a:tc vMerge="1">
                  <a:txBody>
                    <a:bodyPr/>
                    <a:lstStyle/>
                    <a:p>
                      <a:pPr algn="ctr"/>
                      <a:endParaRPr lang="zh-CN" altLang="en-US" dirty="0"/>
                    </a:p>
                  </a:txBody>
                  <a:tcPr/>
                </a:tc>
                <a:tc>
                  <a:txBody>
                    <a:bodyPr/>
                    <a:lstStyle/>
                    <a:p>
                      <a:pPr algn="ctr"/>
                      <a:r>
                        <a:rPr lang="en-US" altLang="zh-CN" dirty="0" smtClean="0"/>
                        <a:t>a3</a:t>
                      </a:r>
                      <a:endParaRPr lang="zh-CN" altLang="en-US" dirty="0"/>
                    </a:p>
                  </a:txBody>
                  <a:tcPr>
                    <a:solidFill>
                      <a:schemeClr val="bg1"/>
                    </a:solidFill>
                  </a:tcPr>
                </a:tc>
                <a:tc>
                  <a:txBody>
                    <a:bodyPr/>
                    <a:lstStyle/>
                    <a:p>
                      <a:pPr algn="ctr"/>
                      <a:r>
                        <a:rPr lang="en-US" altLang="zh-CN" dirty="0" smtClean="0"/>
                        <a:t>…</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r3</a:t>
                      </a:r>
                      <a:endParaRPr lang="zh-CN" altLang="en-US" dirty="0"/>
                    </a:p>
                  </a:txBody>
                  <a:tcPr>
                    <a:solidFill>
                      <a:schemeClr val="bg1"/>
                    </a:solidFill>
                  </a:tcPr>
                </a:tc>
              </a:tr>
              <a:tr h="370840">
                <a:tc vMerge="1">
                  <a:txBody>
                    <a:bodyPr/>
                    <a:lstStyle/>
                    <a:p>
                      <a:pPr algn="ctr"/>
                      <a:endParaRPr lang="zh-CN" altLang="en-US" dirty="0"/>
                    </a:p>
                  </a:txBody>
                  <a:tcPr/>
                </a:tc>
                <a:tc>
                  <a:txBody>
                    <a:bodyPr/>
                    <a:lstStyle/>
                    <a:p>
                      <a:pPr algn="ctr"/>
                      <a:r>
                        <a:rPr lang="en-US" altLang="zh-CN" dirty="0" smtClean="0"/>
                        <a:t>…</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a:t>
                      </a:r>
                      <a:endParaRPr lang="zh-CN" altLang="en-US" dirty="0"/>
                    </a:p>
                  </a:txBody>
                  <a:tcPr>
                    <a:solidFill>
                      <a:schemeClr val="bg1"/>
                    </a:solidFill>
                  </a:tcPr>
                </a:tc>
              </a:tr>
            </a:tbl>
          </a:graphicData>
        </a:graphic>
      </p:graphicFrame>
      <p:cxnSp>
        <p:nvCxnSpPr>
          <p:cNvPr id="10" name="直接箭头连接符 9"/>
          <p:cNvCxnSpPr/>
          <p:nvPr/>
        </p:nvCxnSpPr>
        <p:spPr>
          <a:xfrm>
            <a:off x="3890738" y="3088814"/>
            <a:ext cx="72008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5042866" y="3448854"/>
            <a:ext cx="792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2" name="Object 44"/>
          <p:cNvGraphicFramePr>
            <a:graphicFrameLocks noChangeAspect="1"/>
          </p:cNvGraphicFramePr>
          <p:nvPr>
            <p:extLst>
              <p:ext uri="{D42A27DB-BD31-4B8C-83A1-F6EECF244321}">
                <p14:modId xmlns:p14="http://schemas.microsoft.com/office/powerpoint/2010/main" val="1675407796"/>
              </p:ext>
            </p:extLst>
          </p:nvPr>
        </p:nvGraphicFramePr>
        <p:xfrm>
          <a:off x="1422707" y="4221088"/>
          <a:ext cx="3959149" cy="1144323"/>
        </p:xfrm>
        <a:graphic>
          <a:graphicData uri="http://schemas.openxmlformats.org/presentationml/2006/ole">
            <mc:AlternateContent xmlns:mc="http://schemas.openxmlformats.org/markup-compatibility/2006">
              <mc:Choice xmlns:v="urn:schemas-microsoft-com:vml" Requires="v">
                <p:oleObj spid="_x0000_s2494" name="公式" r:id="rId4" imgW="2374560" imgH="685800" progId="Equation.3">
                  <p:embed/>
                </p:oleObj>
              </mc:Choice>
              <mc:Fallback>
                <p:oleObj name="公式" r:id="rId4" imgW="2374560" imgH="685800" progId="Equation.3">
                  <p:embed/>
                  <p:pic>
                    <p:nvPicPr>
                      <p:cNvPr id="0" name="Picture 4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707" y="4221088"/>
                        <a:ext cx="3959149" cy="1144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箭头连接符 12"/>
          <p:cNvCxnSpPr/>
          <p:nvPr/>
        </p:nvCxnSpPr>
        <p:spPr>
          <a:xfrm>
            <a:off x="6215436" y="3432848"/>
            <a:ext cx="699638" cy="376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a:off x="5597682" y="3028186"/>
                <a:ext cx="967573" cy="276999"/>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en-US" altLang="zh-CN" dirty="0" smtClean="0"/>
                  <a:t>)</a:t>
                </a:r>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597682" y="3028186"/>
                <a:ext cx="967573" cy="276999"/>
              </a:xfrm>
              <a:prstGeom prst="rect">
                <a:avLst/>
              </a:prstGeom>
              <a:blipFill rotWithShape="0">
                <a:blip r:embed="rId6"/>
                <a:stretch>
                  <a:fillRect l="-8176" t="-28889" r="-14465" b="-51111"/>
                </a:stretch>
              </a:blipFill>
            </p:spPr>
            <p:txBody>
              <a:bodyPr/>
              <a:lstStyle/>
              <a:p>
                <a:r>
                  <a:rPr lang="zh-CN" altLang="en-US">
                    <a:noFill/>
                  </a:rPr>
                  <a:t> </a:t>
                </a:r>
              </a:p>
            </p:txBody>
          </p:sp>
        </mc:Fallback>
      </mc:AlternateContent>
      <p:graphicFrame>
        <p:nvGraphicFramePr>
          <p:cNvPr id="15" name="Object 44"/>
          <p:cNvGraphicFramePr>
            <a:graphicFrameLocks noChangeAspect="1"/>
          </p:cNvGraphicFramePr>
          <p:nvPr>
            <p:extLst>
              <p:ext uri="{D42A27DB-BD31-4B8C-83A1-F6EECF244321}">
                <p14:modId xmlns:p14="http://schemas.microsoft.com/office/powerpoint/2010/main" val="17781856"/>
              </p:ext>
            </p:extLst>
          </p:nvPr>
        </p:nvGraphicFramePr>
        <p:xfrm>
          <a:off x="2303463" y="3233738"/>
          <a:ext cx="595312" cy="381000"/>
        </p:xfrm>
        <a:graphic>
          <a:graphicData uri="http://schemas.openxmlformats.org/presentationml/2006/ole">
            <mc:AlternateContent xmlns:mc="http://schemas.openxmlformats.org/markup-compatibility/2006">
              <mc:Choice xmlns:v="urn:schemas-microsoft-com:vml" Requires="v">
                <p:oleObj spid="_x0000_s2495" name="公式" r:id="rId7" imgW="355320" imgH="228600" progId="Equation.3">
                  <p:embed/>
                </p:oleObj>
              </mc:Choice>
              <mc:Fallback>
                <p:oleObj name="公式" r:id="rId7" imgW="355320" imgH="228600" progId="Equation.3">
                  <p:embed/>
                  <p:pic>
                    <p:nvPicPr>
                      <p:cNvPr id="0" name="Picture 4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3463" y="3233738"/>
                        <a:ext cx="5953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直接箭头连接符 15"/>
          <p:cNvCxnSpPr/>
          <p:nvPr/>
        </p:nvCxnSpPr>
        <p:spPr>
          <a:xfrm>
            <a:off x="2903874" y="3425442"/>
            <a:ext cx="49840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2954634" y="3124818"/>
            <a:ext cx="36004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954634" y="3520862"/>
            <a:ext cx="418869" cy="590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9" name="Object 44"/>
          <p:cNvGraphicFramePr>
            <a:graphicFrameLocks noChangeAspect="1"/>
          </p:cNvGraphicFramePr>
          <p:nvPr>
            <p:extLst>
              <p:ext uri="{D42A27DB-BD31-4B8C-83A1-F6EECF244321}">
                <p14:modId xmlns:p14="http://schemas.microsoft.com/office/powerpoint/2010/main" val="1166414581"/>
              </p:ext>
            </p:extLst>
          </p:nvPr>
        </p:nvGraphicFramePr>
        <p:xfrm>
          <a:off x="5630727" y="4408090"/>
          <a:ext cx="2162175" cy="1027113"/>
        </p:xfrm>
        <a:graphic>
          <a:graphicData uri="http://schemas.openxmlformats.org/presentationml/2006/ole">
            <mc:AlternateContent xmlns:mc="http://schemas.openxmlformats.org/markup-compatibility/2006">
              <mc:Choice xmlns:v="urn:schemas-microsoft-com:vml" Requires="v">
                <p:oleObj spid="_x0000_s2496" name="公式" r:id="rId9" imgW="1866600" imgH="888840" progId="Equation.3">
                  <p:embed/>
                </p:oleObj>
              </mc:Choice>
              <mc:Fallback>
                <p:oleObj name="公式" r:id="rId9" imgW="1866600" imgH="888840" progId="Equation.3">
                  <p:embed/>
                  <p:pic>
                    <p:nvPicPr>
                      <p:cNvPr id="0" name="Picture 4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0727" y="4408090"/>
                        <a:ext cx="2162175" cy="102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p:cNvSpPr txBox="1"/>
          <p:nvPr/>
        </p:nvSpPr>
        <p:spPr>
          <a:xfrm>
            <a:off x="1047552" y="5607805"/>
            <a:ext cx="7336318" cy="677108"/>
          </a:xfrm>
          <a:prstGeom prst="rect">
            <a:avLst/>
          </a:prstGeom>
          <a:noFill/>
        </p:spPr>
        <p:txBody>
          <a:bodyPr wrap="square" rtlCol="0">
            <a:spAutoFit/>
          </a:bodyPr>
          <a:lstStyle/>
          <a:p>
            <a:pPr marL="0" lvl="1"/>
            <a:r>
              <a:rPr lang="zh-CN" altLang="en-US" sz="2000" dirty="0">
                <a:solidFill>
                  <a:srgbClr val="FF0000"/>
                </a:solidFill>
              </a:rPr>
              <a:t>缺点：基于全局数据库训练</a:t>
            </a:r>
            <a:r>
              <a:rPr lang="zh-CN" altLang="en-US" sz="2000" dirty="0" smtClean="0">
                <a:solidFill>
                  <a:srgbClr val="FF0000"/>
                </a:solidFill>
              </a:rPr>
              <a:t>模型参数，</a:t>
            </a:r>
            <a:r>
              <a:rPr lang="zh-CN" altLang="en-US" sz="2000" dirty="0">
                <a:solidFill>
                  <a:srgbClr val="FF0000"/>
                </a:solidFill>
              </a:rPr>
              <a:t>不包含个性化信息</a:t>
            </a:r>
            <a:endParaRPr lang="en-US" altLang="zh-CN" sz="2000" dirty="0">
              <a:solidFill>
                <a:srgbClr val="FF0000"/>
              </a:solidFill>
            </a:endParaRPr>
          </a:p>
          <a:p>
            <a:endParaRPr lang="zh-CN" altLang="en-US" dirty="0"/>
          </a:p>
        </p:txBody>
      </p:sp>
      <p:sp>
        <p:nvSpPr>
          <p:cNvPr id="7" name="灯片编号占位符 6"/>
          <p:cNvSpPr>
            <a:spLocks noGrp="1"/>
          </p:cNvSpPr>
          <p:nvPr>
            <p:ph type="sldNum" sz="quarter" idx="11"/>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39321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201420" cy="720725"/>
          </a:xfrm>
        </p:spPr>
        <p:txBody>
          <a:bodyPr/>
          <a:lstStyle/>
          <a:p>
            <a:pPr>
              <a:buClrTx/>
            </a:pPr>
            <a:r>
              <a:rPr lang="zh-CN" altLang="en-US" sz="2800" dirty="0">
                <a:solidFill>
                  <a:schemeClr val="tx1"/>
                </a:solidFill>
              </a:rPr>
              <a:t>基于</a:t>
            </a:r>
            <a:r>
              <a:rPr lang="zh-CN" altLang="en-US" sz="2800" dirty="0" smtClean="0">
                <a:solidFill>
                  <a:schemeClr val="tx1"/>
                </a:solidFill>
              </a:rPr>
              <a:t>用户行为</a:t>
            </a:r>
            <a:r>
              <a:rPr lang="zh-CN" altLang="en-US" sz="2800" dirty="0">
                <a:solidFill>
                  <a:schemeClr val="tx1"/>
                </a:solidFill>
              </a:rPr>
              <a:t>的移动应用序列推荐算法</a:t>
            </a:r>
            <a:endParaRPr lang="en-US" altLang="zh-CN" sz="2800"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为用户推荐移动应用序列</a:t>
            </a:r>
            <a:endParaRPr lang="en-US" altLang="zh-CN" dirty="0" smtClean="0"/>
          </a:p>
          <a:p>
            <a:pPr lvl="1">
              <a:buClrTx/>
              <a:buFont typeface="Wingdings" panose="05000000000000000000" pitchFamily="2" charset="2"/>
              <a:buChar char="Ø"/>
            </a:pPr>
            <a:r>
              <a:rPr lang="zh-CN" altLang="en-US" sz="2000" dirty="0"/>
              <a:t>传统</a:t>
            </a:r>
            <a:r>
              <a:rPr lang="en-US" altLang="zh-CN" sz="2000" dirty="0"/>
              <a:t>HMM</a:t>
            </a:r>
            <a:r>
              <a:rPr lang="zh-CN" altLang="en-US" sz="2000" dirty="0"/>
              <a:t>改进：</a:t>
            </a:r>
            <a:r>
              <a:rPr lang="en-US" altLang="zh-CN" sz="2000" dirty="0"/>
              <a:t>Collaborative-HMM</a:t>
            </a:r>
            <a:r>
              <a:rPr lang="zh-CN" altLang="en-US" sz="2000" dirty="0"/>
              <a:t>，利用用户执行序列数据库，生成用户相似度矩阵，以相似度为权重，训练初始向量和应用</a:t>
            </a:r>
            <a:r>
              <a:rPr lang="zh-CN" altLang="en-US" sz="2000" dirty="0" smtClean="0"/>
              <a:t>转移概率</a:t>
            </a:r>
            <a:endParaRPr lang="en-US" altLang="zh-CN" sz="2000" dirty="0"/>
          </a:p>
          <a:p>
            <a:pPr lvl="1">
              <a:buClrTx/>
              <a:buFont typeface="Wingdings" panose="05000000000000000000" pitchFamily="2" charset="2"/>
              <a:buChar char="Ø"/>
            </a:pPr>
            <a:endParaRPr lang="en-US" altLang="zh-CN" dirty="0" smtClean="0"/>
          </a:p>
        </p:txBody>
      </p:sp>
      <p:graphicFrame>
        <p:nvGraphicFramePr>
          <p:cNvPr id="7" name="对象 6"/>
          <p:cNvGraphicFramePr>
            <a:graphicFrameLocks noChangeAspect="1"/>
          </p:cNvGraphicFramePr>
          <p:nvPr>
            <p:extLst>
              <p:ext uri="{D42A27DB-BD31-4B8C-83A1-F6EECF244321}">
                <p14:modId xmlns:p14="http://schemas.microsoft.com/office/powerpoint/2010/main" val="3475942318"/>
              </p:ext>
            </p:extLst>
          </p:nvPr>
        </p:nvGraphicFramePr>
        <p:xfrm>
          <a:off x="1126592" y="3454747"/>
          <a:ext cx="7034212" cy="2422525"/>
        </p:xfrm>
        <a:graphic>
          <a:graphicData uri="http://schemas.openxmlformats.org/presentationml/2006/ole">
            <mc:AlternateContent xmlns:mc="http://schemas.openxmlformats.org/markup-compatibility/2006">
              <mc:Choice xmlns:v="urn:schemas-microsoft-com:vml" Requires="v">
                <p:oleObj spid="_x0000_s6374" name="Visio" r:id="rId4" imgW="7033597" imgH="2422944" progId="Visio.Drawing.11">
                  <p:embed/>
                </p:oleObj>
              </mc:Choice>
              <mc:Fallback>
                <p:oleObj name="Visio" r:id="rId4" imgW="7033597" imgH="2422944" progId="Visio.Drawing.11">
                  <p:embed/>
                  <p:pic>
                    <p:nvPicPr>
                      <p:cNvPr id="0" name="Picture 2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592" y="3454747"/>
                        <a:ext cx="7034212" cy="242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1"/>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877522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201420" cy="720725"/>
          </a:xfrm>
        </p:spPr>
        <p:txBody>
          <a:bodyPr/>
          <a:lstStyle/>
          <a:p>
            <a:pPr>
              <a:buClrTx/>
            </a:pPr>
            <a:r>
              <a:rPr lang="zh-CN" altLang="en-US" sz="2800" dirty="0">
                <a:solidFill>
                  <a:schemeClr val="tx1"/>
                </a:solidFill>
              </a:rPr>
              <a:t>基于</a:t>
            </a:r>
            <a:r>
              <a:rPr lang="zh-CN" altLang="en-US" sz="2800" dirty="0" smtClean="0">
                <a:solidFill>
                  <a:schemeClr val="tx1"/>
                </a:solidFill>
              </a:rPr>
              <a:t>用户行为</a:t>
            </a:r>
            <a:r>
              <a:rPr lang="zh-CN" altLang="en-US" sz="2800" dirty="0">
                <a:solidFill>
                  <a:schemeClr val="tx1"/>
                </a:solidFill>
              </a:rPr>
              <a:t>的移动应用序列推荐算法</a:t>
            </a:r>
            <a:endParaRPr lang="en-US" altLang="zh-CN" sz="2800"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为用户推荐移动应用序列</a:t>
            </a:r>
            <a:endParaRPr lang="en-US" altLang="zh-CN" dirty="0" smtClean="0"/>
          </a:p>
          <a:p>
            <a:pPr lvl="1">
              <a:buClrTx/>
              <a:buFont typeface="Wingdings" panose="05000000000000000000" pitchFamily="2" charset="2"/>
              <a:buChar char="Ø"/>
            </a:pPr>
            <a:r>
              <a:rPr lang="en-US" altLang="zh-CN" dirty="0" smtClean="0"/>
              <a:t>Collaborative-HMM</a:t>
            </a:r>
          </a:p>
          <a:p>
            <a:pPr lvl="2">
              <a:buClrTx/>
              <a:buFont typeface="Wingdings" panose="05000000000000000000" pitchFamily="2" charset="2"/>
              <a:buChar char="Ø"/>
            </a:pPr>
            <a:r>
              <a:rPr lang="zh-CN" altLang="en-US" dirty="0" smtClean="0"/>
              <a:t>利用用户执行序列的数据库计算用户相似度</a:t>
            </a:r>
            <a:endParaRPr lang="en-US" altLang="zh-CN" dirty="0" smtClean="0"/>
          </a:p>
          <a:p>
            <a:pPr lvl="2">
              <a:buClrTx/>
              <a:buFont typeface="Wingdings" panose="05000000000000000000" pitchFamily="2" charset="2"/>
              <a:buChar char="Ø"/>
            </a:pPr>
            <a:endParaRPr lang="en-US" altLang="zh-CN" dirty="0"/>
          </a:p>
          <a:p>
            <a:pPr marL="890588" lvl="2" indent="0">
              <a:buClrTx/>
              <a:buNone/>
            </a:pPr>
            <a:endParaRPr lang="en-US" altLang="zh-CN" dirty="0" smtClean="0"/>
          </a:p>
          <a:p>
            <a:pPr lvl="2">
              <a:buClrTx/>
              <a:buFont typeface="Wingdings" panose="05000000000000000000" pitchFamily="2" charset="2"/>
              <a:buChar char="Ø"/>
            </a:pPr>
            <a:r>
              <a:rPr lang="zh-CN" altLang="en-US" dirty="0" smtClean="0"/>
              <a:t>以用户相似度为权重计算初始向量和应用转移概率（条件概率）</a:t>
            </a:r>
            <a:endParaRPr lang="en-US" altLang="zh-CN" dirty="0" smtClean="0"/>
          </a:p>
          <a:p>
            <a:pPr lvl="2">
              <a:buClrTx/>
              <a:buFont typeface="Wingdings" panose="05000000000000000000" pitchFamily="2" charset="2"/>
              <a:buChar char="Ø"/>
            </a:pPr>
            <a:endParaRPr lang="en-US" altLang="zh-CN" dirty="0"/>
          </a:p>
          <a:p>
            <a:pPr>
              <a:buClrTx/>
              <a:buFont typeface="Wingdings" panose="05000000000000000000" pitchFamily="2" charset="2"/>
              <a:buChar char="Ø"/>
            </a:pPr>
            <a:endParaRPr lang="zh-CN" altLang="en-US" dirty="0"/>
          </a:p>
        </p:txBody>
      </p:sp>
      <p:graphicFrame>
        <p:nvGraphicFramePr>
          <p:cNvPr id="15" name="Object 44"/>
          <p:cNvGraphicFramePr>
            <a:graphicFrameLocks noChangeAspect="1"/>
          </p:cNvGraphicFramePr>
          <p:nvPr>
            <p:extLst>
              <p:ext uri="{D42A27DB-BD31-4B8C-83A1-F6EECF244321}">
                <p14:modId xmlns:p14="http://schemas.microsoft.com/office/powerpoint/2010/main" val="1155519495"/>
              </p:ext>
            </p:extLst>
          </p:nvPr>
        </p:nvGraphicFramePr>
        <p:xfrm>
          <a:off x="1912938" y="4005263"/>
          <a:ext cx="4083050" cy="2016125"/>
        </p:xfrm>
        <a:graphic>
          <a:graphicData uri="http://schemas.openxmlformats.org/presentationml/2006/ole">
            <mc:AlternateContent xmlns:mc="http://schemas.openxmlformats.org/markup-compatibility/2006">
              <mc:Choice xmlns:v="urn:schemas-microsoft-com:vml" Requires="v">
                <p:oleObj spid="_x0000_s3361" name="公式" r:id="rId4" imgW="2908080" imgH="1549080" progId="Equation.3">
                  <p:embed/>
                </p:oleObj>
              </mc:Choice>
              <mc:Fallback>
                <p:oleObj name="公式" r:id="rId4" imgW="2908080" imgH="1549080" progId="Equation.3">
                  <p:embed/>
                  <p:pic>
                    <p:nvPicPr>
                      <p:cNvPr id="0" name="Picture 2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938" y="4005263"/>
                        <a:ext cx="4083050"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4"/>
          <p:cNvGraphicFramePr>
            <a:graphicFrameLocks noChangeAspect="1"/>
          </p:cNvGraphicFramePr>
          <p:nvPr>
            <p:extLst>
              <p:ext uri="{D42A27DB-BD31-4B8C-83A1-F6EECF244321}">
                <p14:modId xmlns:p14="http://schemas.microsoft.com/office/powerpoint/2010/main" val="758525640"/>
              </p:ext>
            </p:extLst>
          </p:nvPr>
        </p:nvGraphicFramePr>
        <p:xfrm>
          <a:off x="2301875" y="2708275"/>
          <a:ext cx="2522538" cy="792163"/>
        </p:xfrm>
        <a:graphic>
          <a:graphicData uri="http://schemas.openxmlformats.org/presentationml/2006/ole">
            <mc:AlternateContent xmlns:mc="http://schemas.openxmlformats.org/markup-compatibility/2006">
              <mc:Choice xmlns:v="urn:schemas-microsoft-com:vml" Requires="v">
                <p:oleObj spid="_x0000_s3362" name="公式" r:id="rId6" imgW="2260440" imgH="711000" progId="Equation.3">
                  <p:embed/>
                </p:oleObj>
              </mc:Choice>
              <mc:Fallback>
                <p:oleObj name="公式" r:id="rId6" imgW="2260440" imgH="711000" progId="Equation.3">
                  <p:embed/>
                  <p:pic>
                    <p:nvPicPr>
                      <p:cNvPr id="0" name="Picture 2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1875" y="2708275"/>
                        <a:ext cx="2522538"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46867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201420" cy="720725"/>
          </a:xfrm>
        </p:spPr>
        <p:txBody>
          <a:bodyPr/>
          <a:lstStyle/>
          <a:p>
            <a:pPr>
              <a:buClrTx/>
            </a:pPr>
            <a:r>
              <a:rPr lang="zh-CN" altLang="en-US" sz="2800" dirty="0">
                <a:solidFill>
                  <a:schemeClr val="tx1"/>
                </a:solidFill>
              </a:rPr>
              <a:t>基于</a:t>
            </a:r>
            <a:r>
              <a:rPr lang="zh-CN" altLang="en-US" sz="2800" dirty="0" smtClean="0">
                <a:solidFill>
                  <a:schemeClr val="tx1"/>
                </a:solidFill>
              </a:rPr>
              <a:t>用户行为</a:t>
            </a:r>
            <a:r>
              <a:rPr lang="zh-CN" altLang="en-US" sz="2800" dirty="0">
                <a:solidFill>
                  <a:schemeClr val="tx1"/>
                </a:solidFill>
              </a:rPr>
              <a:t>的移动应用序列推荐算法</a:t>
            </a:r>
            <a:endParaRPr lang="en-US" altLang="zh-CN" sz="2800"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为用户推荐移动应用序列</a:t>
            </a:r>
            <a:endParaRPr lang="en-US" altLang="zh-CN" dirty="0" smtClean="0"/>
          </a:p>
          <a:p>
            <a:pPr lvl="1">
              <a:buClrTx/>
              <a:buFont typeface="Wingdings" panose="05000000000000000000" pitchFamily="2" charset="2"/>
              <a:buChar char="Ø"/>
            </a:pPr>
            <a:r>
              <a:rPr lang="en-US" altLang="zh-CN" sz="2000" dirty="0" smtClean="0"/>
              <a:t>Collaborative-HMM</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699058524"/>
              </p:ext>
            </p:extLst>
          </p:nvPr>
        </p:nvGraphicFramePr>
        <p:xfrm>
          <a:off x="4650159" y="2204864"/>
          <a:ext cx="3816425" cy="2194560"/>
        </p:xfrm>
        <a:graphic>
          <a:graphicData uri="http://schemas.openxmlformats.org/drawingml/2006/table">
            <a:tbl>
              <a:tblPr firstRow="1" bandRow="1">
                <a:tableStyleId>{5C22544A-7EE6-4342-B048-85BDC9FD1C3A}</a:tableStyleId>
              </a:tblPr>
              <a:tblGrid>
                <a:gridCol w="763285"/>
                <a:gridCol w="763285"/>
                <a:gridCol w="763285"/>
                <a:gridCol w="763285"/>
                <a:gridCol w="763285"/>
              </a:tblGrid>
              <a:tr h="345638">
                <a:tc gridSpan="5">
                  <a:txBody>
                    <a:bodyPr/>
                    <a:lstStyle/>
                    <a:p>
                      <a:pPr algn="ctr"/>
                      <a:r>
                        <a:rPr lang="zh-CN" altLang="en-US" dirty="0" smtClean="0">
                          <a:solidFill>
                            <a:schemeClr val="tx1"/>
                          </a:solidFill>
                        </a:rPr>
                        <a:t>应用转移矩阵</a:t>
                      </a:r>
                      <a:r>
                        <a:rPr lang="en-US" altLang="zh-CN" dirty="0" smtClean="0">
                          <a:solidFill>
                            <a:schemeClr val="tx1"/>
                          </a:solidFill>
                        </a:rPr>
                        <a:t>M</a:t>
                      </a:r>
                      <a:endParaRPr lang="zh-CN" alt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45638">
                <a:tc>
                  <a:txBody>
                    <a:bodyPr/>
                    <a:lstStyle/>
                    <a:p>
                      <a:pPr algn="ctr"/>
                      <a:endParaRPr lang="zh-CN" alt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app1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app2</a:t>
                      </a:r>
                      <a:endParaRPr lang="zh-CN" altLang="en-US" dirty="0">
                        <a:solidFill>
                          <a:schemeClr val="tx1"/>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a:t>
                      </a:r>
                      <a:endParaRPr lang="zh-CN" altLang="en-US" dirty="0">
                        <a:solidFill>
                          <a:schemeClr val="tx1"/>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err="1" smtClean="0">
                          <a:solidFill>
                            <a:schemeClr val="tx1"/>
                          </a:solidFill>
                        </a:rPr>
                        <a:t>appN</a:t>
                      </a:r>
                      <a:endParaRPr lang="zh-CN" altLang="en-US" dirty="0">
                        <a:solidFill>
                          <a:schemeClr val="tx1"/>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5638">
                <a:tc>
                  <a:txBody>
                    <a:bodyPr/>
                    <a:lstStyle/>
                    <a:p>
                      <a:pPr algn="ctr"/>
                      <a:r>
                        <a:rPr lang="en-US" altLang="zh-CN" dirty="0" smtClean="0"/>
                        <a:t>app1</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dirty="0" smtClean="0"/>
                        <a:t>0.01</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dirty="0"/>
                    </a:p>
                  </a:txBody>
                  <a:tcPr>
                    <a:lnT w="12700" cap="flat" cmpd="sng" algn="ctr">
                      <a:solidFill>
                        <a:schemeClr val="tx1"/>
                      </a:solidFill>
                      <a:prstDash val="solid"/>
                      <a:round/>
                      <a:headEnd type="none" w="med" len="med"/>
                      <a:tailEnd type="none" w="med" len="med"/>
                    </a:lnT>
                    <a:solidFill>
                      <a:schemeClr val="bg1"/>
                    </a:solidFill>
                  </a:tcPr>
                </a:tc>
              </a:tr>
              <a:tr h="345638">
                <a:tc>
                  <a:txBody>
                    <a:bodyPr/>
                    <a:lstStyle/>
                    <a:p>
                      <a:pPr algn="ctr"/>
                      <a:r>
                        <a:rPr lang="en-US" altLang="zh-CN" dirty="0" smtClean="0"/>
                        <a:t>app2</a:t>
                      </a:r>
                      <a:endParaRPr lang="zh-CN" altLang="en-US"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dirty="0" smtClean="0"/>
                        <a:t>0.02</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r>
              <a:tr h="345638">
                <a:tc>
                  <a:txBody>
                    <a:bodyPr/>
                    <a:lstStyle/>
                    <a:p>
                      <a:pPr algn="ctr"/>
                      <a:r>
                        <a:rPr lang="en-US" altLang="zh-CN" dirty="0" smtClean="0"/>
                        <a:t>…</a:t>
                      </a:r>
                      <a:endParaRPr lang="zh-CN" altLang="en-US"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0.001</a:t>
                      </a:r>
                      <a:endParaRPr lang="zh-CN" altLang="en-US" dirty="0"/>
                    </a:p>
                  </a:txBody>
                  <a:tcPr>
                    <a:solidFill>
                      <a:schemeClr val="bg1"/>
                    </a:solidFill>
                  </a:tcPr>
                </a:tc>
              </a:tr>
              <a:tr h="345638">
                <a:tc>
                  <a:txBody>
                    <a:bodyPr/>
                    <a:lstStyle/>
                    <a:p>
                      <a:pPr algn="ctr"/>
                      <a:r>
                        <a:rPr lang="en-US" altLang="zh-CN" dirty="0" err="1" smtClean="0"/>
                        <a:t>appN</a:t>
                      </a:r>
                      <a:endParaRPr lang="zh-CN" altLang="en-US"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dirty="0" smtClean="0"/>
                        <a:t>0.03</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089887636"/>
              </p:ext>
            </p:extLst>
          </p:nvPr>
        </p:nvGraphicFramePr>
        <p:xfrm>
          <a:off x="107504" y="2708920"/>
          <a:ext cx="3816424" cy="2328740"/>
        </p:xfrm>
        <a:graphic>
          <a:graphicData uri="http://schemas.openxmlformats.org/drawingml/2006/table">
            <a:tbl>
              <a:tblPr firstRow="1" bandRow="1">
                <a:tableStyleId>{5C22544A-7EE6-4342-B048-85BDC9FD1C3A}</a:tableStyleId>
              </a:tblPr>
              <a:tblGrid>
                <a:gridCol w="1224136"/>
                <a:gridCol w="2592288"/>
              </a:tblGrid>
              <a:tr h="422165">
                <a:tc>
                  <a:txBody>
                    <a:bodyPr/>
                    <a:lstStyle/>
                    <a:p>
                      <a:pPr algn="ctr"/>
                      <a:r>
                        <a:rPr lang="en-US" altLang="zh-CN" dirty="0" smtClean="0">
                          <a:solidFill>
                            <a:schemeClr val="tx1"/>
                          </a:solidFill>
                        </a:rPr>
                        <a:t>User</a:t>
                      </a:r>
                      <a:endParaRPr lang="zh-CN" alt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solidFill>
                  </a:tcPr>
                </a:tc>
                <a:tc>
                  <a:txBody>
                    <a:bodyPr/>
                    <a:lstStyle/>
                    <a:p>
                      <a:pPr algn="ctr"/>
                      <a:r>
                        <a:rPr lang="en-US" altLang="zh-CN" dirty="0" smtClean="0">
                          <a:solidFill>
                            <a:schemeClr val="tx1"/>
                          </a:solidFill>
                        </a:rPr>
                        <a:t>sequences</a:t>
                      </a:r>
                      <a:endParaRPr lang="zh-CN" altLang="en-US" dirty="0">
                        <a:solidFill>
                          <a:schemeClr val="tx1"/>
                        </a:solidFill>
                      </a:endParaRPr>
                    </a:p>
                  </a:txBody>
                  <a:tcPr>
                    <a:lnL w="12700" cmpd="sng">
                      <a:noFill/>
                    </a:lnL>
                    <a:lnB w="12700" cap="flat" cmpd="sng" algn="ctr">
                      <a:solidFill>
                        <a:schemeClr val="tx1"/>
                      </a:solidFill>
                      <a:prstDash val="solid"/>
                      <a:round/>
                      <a:headEnd type="none" w="med" len="med"/>
                      <a:tailEnd type="none" w="med" len="med"/>
                    </a:lnB>
                    <a:solidFill>
                      <a:schemeClr val="bg1"/>
                    </a:solidFill>
                  </a:tcPr>
                </a:tc>
              </a:tr>
              <a:tr h="422165">
                <a:tc>
                  <a:txBody>
                    <a:bodyPr/>
                    <a:lstStyle/>
                    <a:p>
                      <a:pPr algn="ctr"/>
                      <a:r>
                        <a:rPr lang="en-US" altLang="zh-CN" dirty="0" smtClean="0"/>
                        <a:t>User1</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dirty="0" smtClean="0"/>
                        <a:t>app1;app2;...|</a:t>
                      </a:r>
                      <a:r>
                        <a:rPr lang="en-US" altLang="zh-CN" dirty="0" err="1" smtClean="0"/>
                        <a:t>appi</a:t>
                      </a:r>
                      <a:r>
                        <a:rPr lang="en-US" altLang="zh-CN" dirty="0" smtClean="0"/>
                        <a:t>,…</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r>
              <a:tr h="521198">
                <a:tc>
                  <a:txBody>
                    <a:bodyPr/>
                    <a:lstStyle/>
                    <a:p>
                      <a:pPr algn="ctr"/>
                      <a:r>
                        <a:rPr lang="en-US" altLang="zh-CN" dirty="0" smtClean="0"/>
                        <a:t>User2</a:t>
                      </a:r>
                      <a:endParaRPr lang="zh-CN" altLang="en-US"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p>
                      <a:pPr algn="ctr"/>
                      <a:endParaRPr lang="zh-CN" altLang="en-US" dirty="0"/>
                    </a:p>
                  </a:txBody>
                  <a:tcPr>
                    <a:solidFill>
                      <a:schemeClr val="bg1"/>
                    </a:solidFill>
                  </a:tcPr>
                </a:tc>
              </a:tr>
              <a:tr h="422165">
                <a:tc>
                  <a:txBody>
                    <a:bodyPr/>
                    <a:lstStyle/>
                    <a:p>
                      <a:pPr algn="ctr"/>
                      <a:r>
                        <a:rPr lang="en-US" altLang="zh-CN" dirty="0" smtClean="0"/>
                        <a:t>…</a:t>
                      </a:r>
                      <a:endParaRPr lang="zh-CN" altLang="en-US" dirty="0"/>
                    </a:p>
                  </a:txBody>
                  <a:tcPr>
                    <a:solidFill>
                      <a:schemeClr val="bg1"/>
                    </a:solidFill>
                  </a:tcPr>
                </a:tc>
                <a:tc>
                  <a:txBody>
                    <a:bodyPr/>
                    <a:lstStyle/>
                    <a:p>
                      <a:pPr algn="ctr"/>
                      <a:r>
                        <a:rPr lang="en-US" altLang="zh-CN" dirty="0" smtClean="0"/>
                        <a:t>…</a:t>
                      </a:r>
                      <a:endParaRPr lang="zh-CN" altLang="en-US" dirty="0"/>
                    </a:p>
                  </a:txBody>
                  <a:tcPr>
                    <a:solidFill>
                      <a:schemeClr val="bg1"/>
                    </a:solidFill>
                  </a:tcPr>
                </a:tc>
              </a:tr>
              <a:tr h="422165">
                <a:tc>
                  <a:txBody>
                    <a:bodyPr/>
                    <a:lstStyle/>
                    <a:p>
                      <a:pPr algn="ctr"/>
                      <a:r>
                        <a:rPr lang="en-US" altLang="zh-CN" dirty="0" err="1" smtClean="0"/>
                        <a:t>UserN</a:t>
                      </a:r>
                      <a:endParaRPr lang="zh-CN" altLang="en-US"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r>
            </a:tbl>
          </a:graphicData>
        </a:graphic>
      </p:graphicFrame>
      <p:sp>
        <p:nvSpPr>
          <p:cNvPr id="4" name="右箭头 3"/>
          <p:cNvSpPr/>
          <p:nvPr/>
        </p:nvSpPr>
        <p:spPr>
          <a:xfrm>
            <a:off x="3995301" y="4077072"/>
            <a:ext cx="504056" cy="21602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62973600"/>
              </p:ext>
            </p:extLst>
          </p:nvPr>
        </p:nvGraphicFramePr>
        <p:xfrm>
          <a:off x="4644008" y="4600585"/>
          <a:ext cx="4148592" cy="1112520"/>
        </p:xfrm>
        <a:graphic>
          <a:graphicData uri="http://schemas.openxmlformats.org/drawingml/2006/table">
            <a:tbl>
              <a:tblPr firstRow="1" bandRow="1">
                <a:tableStyleId>{5C22544A-7EE6-4342-B048-85BDC9FD1C3A}</a:tableStyleId>
              </a:tblPr>
              <a:tblGrid>
                <a:gridCol w="1037148"/>
                <a:gridCol w="1037148"/>
                <a:gridCol w="1037148"/>
                <a:gridCol w="1037148"/>
              </a:tblGrid>
              <a:tr h="370840">
                <a:tc gridSpan="4">
                  <a:txBody>
                    <a:bodyPr/>
                    <a:lstStyle/>
                    <a:p>
                      <a:pPr algn="ctr"/>
                      <a:r>
                        <a:rPr lang="zh-CN" altLang="en-US" dirty="0" smtClean="0">
                          <a:solidFill>
                            <a:schemeClr val="tx1"/>
                          </a:solidFill>
                        </a:rPr>
                        <a:t>初始向量</a:t>
                      </a:r>
                      <a:r>
                        <a:rPr lang="zh-CN" altLang="en-US" dirty="0" smtClean="0">
                          <a:solidFill>
                            <a:schemeClr val="tx1"/>
                          </a:solidFill>
                          <a:sym typeface="Symbol" panose="05050102010706020507" pitchFamily="18" charset="2"/>
                        </a:rPr>
                        <a:t></a:t>
                      </a:r>
                      <a:endParaRPr lang="zh-CN" altLang="en-US" dirty="0">
                        <a:solidFill>
                          <a:schemeClr val="tx1"/>
                        </a:solidFill>
                      </a:endParaRPr>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pPr algn="ctr"/>
                      <a:r>
                        <a:rPr lang="en-US" altLang="zh-CN" dirty="0" smtClean="0"/>
                        <a:t>app1</a:t>
                      </a:r>
                      <a:endParaRPr lang="zh-CN" altLang="en-US" dirty="0"/>
                    </a:p>
                  </a:txBody>
                  <a:tcPr>
                    <a:noFill/>
                  </a:tcPr>
                </a:tc>
                <a:tc>
                  <a:txBody>
                    <a:bodyPr/>
                    <a:lstStyle/>
                    <a:p>
                      <a:pPr algn="ctr"/>
                      <a:r>
                        <a:rPr lang="en-US" altLang="zh-CN" dirty="0" smtClean="0"/>
                        <a:t>app2</a:t>
                      </a:r>
                      <a:endParaRPr lang="zh-CN" altLang="en-US" dirty="0"/>
                    </a:p>
                  </a:txBody>
                  <a:tcPr>
                    <a:noFill/>
                  </a:tcPr>
                </a:tc>
                <a:tc>
                  <a:txBody>
                    <a:bodyPr/>
                    <a:lstStyle/>
                    <a:p>
                      <a:pPr algn="ctr"/>
                      <a:r>
                        <a:rPr lang="en-US" altLang="zh-CN" dirty="0" smtClean="0"/>
                        <a:t>…</a:t>
                      </a:r>
                      <a:endParaRPr lang="zh-CN" altLang="en-US" dirty="0"/>
                    </a:p>
                  </a:txBody>
                  <a:tcPr>
                    <a:noFill/>
                  </a:tcPr>
                </a:tc>
                <a:tc>
                  <a:txBody>
                    <a:bodyPr/>
                    <a:lstStyle/>
                    <a:p>
                      <a:pPr algn="ctr"/>
                      <a:r>
                        <a:rPr lang="en-US" altLang="zh-CN" dirty="0" err="1" smtClean="0"/>
                        <a:t>appN</a:t>
                      </a:r>
                      <a:endParaRPr lang="zh-CN" altLang="en-US" dirty="0"/>
                    </a:p>
                  </a:txBody>
                  <a:tcPr>
                    <a:noFill/>
                  </a:tcPr>
                </a:tc>
              </a:tr>
              <a:tr h="370840">
                <a:tc>
                  <a:txBody>
                    <a:bodyPr/>
                    <a:lstStyle/>
                    <a:p>
                      <a:pPr algn="l"/>
                      <a:r>
                        <a:rPr lang="en-US" altLang="zh-CN" dirty="0" smtClean="0"/>
                        <a:t>&lt;0.032</a:t>
                      </a:r>
                      <a:endParaRPr lang="zh-CN" altLang="en-US" dirty="0"/>
                    </a:p>
                  </a:txBody>
                  <a:tcPr>
                    <a:noFill/>
                  </a:tcPr>
                </a:tc>
                <a:tc>
                  <a:txBody>
                    <a:bodyPr/>
                    <a:lstStyle/>
                    <a:p>
                      <a:pPr algn="ctr"/>
                      <a:r>
                        <a:rPr lang="en-US" altLang="zh-CN" dirty="0" smtClean="0"/>
                        <a:t>…</a:t>
                      </a:r>
                      <a:endParaRPr lang="zh-CN" altLang="en-US" dirty="0"/>
                    </a:p>
                  </a:txBody>
                  <a:tcPr>
                    <a:noFill/>
                  </a:tcPr>
                </a:tc>
                <a:tc>
                  <a:txBody>
                    <a:bodyPr/>
                    <a:lstStyle/>
                    <a:p>
                      <a:pPr algn="ctr"/>
                      <a:r>
                        <a:rPr lang="en-US" altLang="zh-CN" dirty="0" smtClean="0"/>
                        <a:t>…</a:t>
                      </a:r>
                      <a:endParaRPr lang="zh-CN" altLang="en-US" dirty="0"/>
                    </a:p>
                  </a:txBody>
                  <a:tcPr>
                    <a:noFill/>
                  </a:tcPr>
                </a:tc>
                <a:tc>
                  <a:txBody>
                    <a:bodyPr/>
                    <a:lstStyle/>
                    <a:p>
                      <a:pPr algn="r"/>
                      <a:r>
                        <a:rPr lang="en-US" altLang="zh-CN" dirty="0" smtClean="0"/>
                        <a:t>…&gt;</a:t>
                      </a:r>
                      <a:endParaRPr lang="zh-CN" altLang="en-US" dirty="0"/>
                    </a:p>
                  </a:txBody>
                  <a:tcPr>
                    <a:noFill/>
                  </a:tcPr>
                </a:tc>
              </a:tr>
            </a:tbl>
          </a:graphicData>
        </a:graphic>
      </p:graphicFrame>
      <p:sp>
        <p:nvSpPr>
          <p:cNvPr id="9" name="灯片编号占位符 8"/>
          <p:cNvSpPr>
            <a:spLocks noGrp="1"/>
          </p:cNvSpPr>
          <p:nvPr>
            <p:ph type="sldNum" sz="quarter" idx="11"/>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757527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201420" cy="720725"/>
          </a:xfrm>
        </p:spPr>
        <p:txBody>
          <a:bodyPr/>
          <a:lstStyle/>
          <a:p>
            <a:pPr>
              <a:buClrTx/>
            </a:pPr>
            <a:r>
              <a:rPr lang="zh-CN" altLang="en-US" sz="2800" dirty="0">
                <a:solidFill>
                  <a:schemeClr val="tx1"/>
                </a:solidFill>
              </a:rPr>
              <a:t>基于</a:t>
            </a:r>
            <a:r>
              <a:rPr lang="zh-CN" altLang="en-US" sz="2800" dirty="0" smtClean="0">
                <a:solidFill>
                  <a:schemeClr val="tx1"/>
                </a:solidFill>
              </a:rPr>
              <a:t>用户行为</a:t>
            </a:r>
            <a:r>
              <a:rPr lang="zh-CN" altLang="en-US" sz="2800" dirty="0">
                <a:solidFill>
                  <a:schemeClr val="tx1"/>
                </a:solidFill>
              </a:rPr>
              <a:t>的移动应用序列推荐算法</a:t>
            </a:r>
            <a:endParaRPr lang="en-US" altLang="zh-CN" sz="2800"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为用户推荐移动应用序列</a:t>
            </a:r>
            <a:endParaRPr lang="en-US" altLang="zh-CN" dirty="0" smtClean="0"/>
          </a:p>
          <a:p>
            <a:pPr lvl="1">
              <a:buClrTx/>
              <a:buFont typeface="Wingdings" panose="05000000000000000000" pitchFamily="2" charset="2"/>
              <a:buChar char="Ø"/>
            </a:pPr>
            <a:r>
              <a:rPr lang="zh-CN" altLang="en-US" dirty="0" smtClean="0"/>
              <a:t>实例：</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2708920"/>
            <a:ext cx="4104456" cy="3109546"/>
          </a:xfrm>
          <a:prstGeom prst="rect">
            <a:avLst/>
          </a:prstGeom>
        </p:spPr>
      </p:pic>
      <p:sp>
        <p:nvSpPr>
          <p:cNvPr id="7" name="灯片编号占位符 6"/>
          <p:cNvSpPr>
            <a:spLocks noGrp="1"/>
          </p:cNvSpPr>
          <p:nvPr>
            <p:ph type="sldNum" sz="quarter" idx="11"/>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820165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实验结果分析</a:t>
            </a:r>
            <a:endParaRPr lang="zh-CN" altLang="en-US"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sz="2000" dirty="0" smtClean="0"/>
              <a:t>实验</a:t>
            </a:r>
            <a:r>
              <a:rPr lang="zh-CN" altLang="en-US" sz="2000" dirty="0"/>
              <a:t>步骤</a:t>
            </a:r>
            <a:endParaRPr lang="en-US" altLang="zh-CN" sz="2000" dirty="0" smtClean="0"/>
          </a:p>
          <a:p>
            <a:pPr lvl="1">
              <a:buClrTx/>
              <a:buFont typeface="Wingdings" panose="05000000000000000000" pitchFamily="2" charset="2"/>
              <a:buChar char="Ø"/>
            </a:pPr>
            <a:r>
              <a:rPr lang="zh-CN" altLang="en-US" sz="1600" dirty="0" smtClean="0"/>
              <a:t>收集了</a:t>
            </a:r>
            <a:r>
              <a:rPr lang="en-US" altLang="zh-CN" sz="1600" dirty="0" smtClean="0"/>
              <a:t>40</a:t>
            </a:r>
            <a:r>
              <a:rPr lang="zh-CN" altLang="en-US" sz="1600" dirty="0" smtClean="0"/>
              <a:t>个用户在两个功能序列中的执行行为</a:t>
            </a:r>
            <a:endParaRPr lang="en-US" altLang="zh-CN" sz="1600" dirty="0" smtClean="0"/>
          </a:p>
          <a:p>
            <a:pPr lvl="1">
              <a:buClrTx/>
              <a:buFont typeface="Wingdings" panose="05000000000000000000" pitchFamily="2" charset="2"/>
              <a:buChar char="Ø"/>
            </a:pPr>
            <a:r>
              <a:rPr lang="zh-CN" altLang="en-US" sz="1600" dirty="0"/>
              <a:t>基于</a:t>
            </a:r>
            <a:r>
              <a:rPr lang="zh-CN" altLang="en-US" sz="1600" dirty="0" smtClean="0"/>
              <a:t>传统</a:t>
            </a:r>
            <a:r>
              <a:rPr lang="en-US" altLang="zh-CN" sz="1600" dirty="0" smtClean="0"/>
              <a:t>HMM</a:t>
            </a:r>
            <a:r>
              <a:rPr lang="zh-CN" altLang="en-US" sz="1600" dirty="0" smtClean="0"/>
              <a:t>推荐应用序列</a:t>
            </a:r>
            <a:endParaRPr lang="en-US" altLang="zh-CN" sz="1600" dirty="0" smtClean="0"/>
          </a:p>
          <a:p>
            <a:pPr lvl="1">
              <a:buClrTx/>
              <a:buFont typeface="Wingdings" panose="05000000000000000000" pitchFamily="2" charset="2"/>
              <a:buChar char="Ø"/>
            </a:pPr>
            <a:r>
              <a:rPr lang="zh-CN" altLang="en-US" sz="1600" dirty="0" smtClean="0"/>
              <a:t>以</a:t>
            </a:r>
            <a:r>
              <a:rPr lang="en-US" altLang="zh-CN" sz="1600" dirty="0" smtClean="0"/>
              <a:t>1</a:t>
            </a:r>
            <a:r>
              <a:rPr lang="zh-CN" altLang="en-US" sz="1600" dirty="0" smtClean="0"/>
              <a:t>个用户作为测试集，其余用户行为作为训练集，</a:t>
            </a:r>
            <a:r>
              <a:rPr lang="zh-CN" altLang="en-US" sz="1600" dirty="0"/>
              <a:t>基于</a:t>
            </a:r>
            <a:r>
              <a:rPr lang="en-US" altLang="zh-CN" sz="1600" dirty="0" smtClean="0"/>
              <a:t>Collaborative-HMM</a:t>
            </a:r>
            <a:r>
              <a:rPr lang="zh-CN" altLang="en-US" sz="1600" dirty="0" smtClean="0"/>
              <a:t>为</a:t>
            </a:r>
            <a:r>
              <a:rPr lang="zh-CN" altLang="en-US" sz="1600" dirty="0"/>
              <a:t>测试</a:t>
            </a:r>
            <a:r>
              <a:rPr lang="zh-CN" altLang="en-US" sz="1600" dirty="0" smtClean="0"/>
              <a:t>集中的用户推荐应用序列</a:t>
            </a:r>
            <a:endParaRPr lang="en-US" altLang="zh-CN" sz="1600" dirty="0" smtClean="0"/>
          </a:p>
          <a:p>
            <a:pPr>
              <a:buClrTx/>
              <a:buFont typeface="Wingdings" panose="05000000000000000000" pitchFamily="2" charset="2"/>
              <a:buChar char="Ø"/>
            </a:pPr>
            <a:r>
              <a:rPr lang="zh-CN" altLang="en-US" sz="2000" dirty="0" smtClean="0"/>
              <a:t>评测指标：</a:t>
            </a:r>
            <a:endParaRPr lang="en-US" altLang="zh-CN" sz="2000" dirty="0" smtClean="0"/>
          </a:p>
          <a:p>
            <a:pPr lvl="1">
              <a:buClrTx/>
              <a:buFont typeface="Wingdings" panose="05000000000000000000" pitchFamily="2" charset="2"/>
              <a:buChar char="Ø"/>
            </a:pPr>
            <a:r>
              <a:rPr lang="zh-CN" altLang="en-US" sz="1600" dirty="0" smtClean="0"/>
              <a:t>命中率：若为用户推荐的前</a:t>
            </a:r>
            <a:r>
              <a:rPr lang="en-US" altLang="zh-CN" sz="1600" dirty="0" smtClean="0"/>
              <a:t>N</a:t>
            </a:r>
            <a:r>
              <a:rPr lang="zh-CN" altLang="en-US" sz="1600" dirty="0" smtClean="0"/>
              <a:t>个应用序列中，有一个和用户实际执行的应用序列相符，则视为一次命中，命中率指命中人数占所有人数的比例</a:t>
            </a:r>
            <a:endParaRPr lang="zh-CN" altLang="en-US" sz="1600" dirty="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790" y="4084186"/>
            <a:ext cx="3859383" cy="272919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1639" y="4078808"/>
            <a:ext cx="3859383" cy="2729190"/>
          </a:xfrm>
          <a:prstGeom prst="rect">
            <a:avLst/>
          </a:prstGeom>
        </p:spPr>
      </p:pic>
      <p:sp>
        <p:nvSpPr>
          <p:cNvPr id="6" name="灯片编号占位符 5"/>
          <p:cNvSpPr>
            <a:spLocks noGrp="1"/>
          </p:cNvSpPr>
          <p:nvPr>
            <p:ph type="sldNum" sz="quarter" idx="11"/>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p14="http://schemas.microsoft.com/office/powerpoint/2010/main" val="2003053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实验结果分析</a:t>
            </a:r>
            <a:endParaRPr lang="zh-CN" altLang="en-US"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sz="2000" dirty="0"/>
              <a:t>评测指标：</a:t>
            </a:r>
            <a:endParaRPr lang="en-US" altLang="zh-CN" sz="2000" dirty="0"/>
          </a:p>
          <a:p>
            <a:pPr lvl="1">
              <a:buClrTx/>
              <a:buFont typeface="Wingdings" panose="05000000000000000000" pitchFamily="2" charset="2"/>
              <a:buChar char="Ø"/>
            </a:pPr>
            <a:r>
              <a:rPr lang="zh-CN" altLang="en-US" sz="1600" dirty="0" smtClean="0"/>
              <a:t>误差分析</a:t>
            </a:r>
            <a:endParaRPr lang="zh-CN" altLang="en-US" sz="1600" dirty="0"/>
          </a:p>
        </p:txBody>
      </p:sp>
      <p:graphicFrame>
        <p:nvGraphicFramePr>
          <p:cNvPr id="11" name="Object 44"/>
          <p:cNvGraphicFramePr>
            <a:graphicFrameLocks noChangeAspect="1"/>
          </p:cNvGraphicFramePr>
          <p:nvPr>
            <p:extLst>
              <p:ext uri="{D42A27DB-BD31-4B8C-83A1-F6EECF244321}">
                <p14:modId xmlns:p14="http://schemas.microsoft.com/office/powerpoint/2010/main" val="3708294532"/>
              </p:ext>
            </p:extLst>
          </p:nvPr>
        </p:nvGraphicFramePr>
        <p:xfrm>
          <a:off x="387303" y="2389673"/>
          <a:ext cx="1841500" cy="423862"/>
        </p:xfrm>
        <a:graphic>
          <a:graphicData uri="http://schemas.openxmlformats.org/presentationml/2006/ole">
            <mc:AlternateContent xmlns:mc="http://schemas.openxmlformats.org/markup-compatibility/2006">
              <mc:Choice xmlns:v="urn:schemas-microsoft-com:vml" Requires="v">
                <p:oleObj spid="_x0000_s10745" name="公式" r:id="rId4" imgW="1104840" imgH="253800" progId="Equation.3">
                  <p:embed/>
                </p:oleObj>
              </mc:Choice>
              <mc:Fallback>
                <p:oleObj name="公式" r:id="rId4" imgW="1104840" imgH="253800" progId="Equation.3">
                  <p:embed/>
                  <p:pic>
                    <p:nvPicPr>
                      <p:cNvPr id="0" name="Picture 4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03" y="2389673"/>
                        <a:ext cx="184150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44"/>
          <p:cNvGraphicFramePr>
            <a:graphicFrameLocks noChangeAspect="1"/>
          </p:cNvGraphicFramePr>
          <p:nvPr>
            <p:extLst>
              <p:ext uri="{D42A27DB-BD31-4B8C-83A1-F6EECF244321}">
                <p14:modId xmlns:p14="http://schemas.microsoft.com/office/powerpoint/2010/main" val="1534092378"/>
              </p:ext>
            </p:extLst>
          </p:nvPr>
        </p:nvGraphicFramePr>
        <p:xfrm>
          <a:off x="387303" y="2943710"/>
          <a:ext cx="1820863" cy="423863"/>
        </p:xfrm>
        <a:graphic>
          <a:graphicData uri="http://schemas.openxmlformats.org/presentationml/2006/ole">
            <mc:AlternateContent xmlns:mc="http://schemas.openxmlformats.org/markup-compatibility/2006">
              <mc:Choice xmlns:v="urn:schemas-microsoft-com:vml" Requires="v">
                <p:oleObj spid="_x0000_s10746" name="公式" r:id="rId6" imgW="1091880" imgH="253800" progId="Equation.3">
                  <p:embed/>
                </p:oleObj>
              </mc:Choice>
              <mc:Fallback>
                <p:oleObj name="公式" r:id="rId6" imgW="1091880" imgH="253800" progId="Equation.3">
                  <p:embed/>
                  <p:pic>
                    <p:nvPicPr>
                      <p:cNvPr id="0" name="Picture 4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303" y="2943710"/>
                        <a:ext cx="1820863"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43138" y="1174083"/>
            <a:ext cx="4158630" cy="2902989"/>
          </a:xfrm>
          <a:prstGeom prst="rect">
            <a:avLst/>
          </a:prstGeom>
        </p:spPr>
      </p:pic>
      <p:pic>
        <p:nvPicPr>
          <p:cNvPr id="18" name="图片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04320" y="3900818"/>
            <a:ext cx="4236267" cy="2957182"/>
          </a:xfrm>
          <a:prstGeom prst="rect">
            <a:avLst/>
          </a:prstGeom>
        </p:spPr>
      </p:pic>
      <p:graphicFrame>
        <p:nvGraphicFramePr>
          <p:cNvPr id="13" name="Object 44"/>
          <p:cNvGraphicFramePr>
            <a:graphicFrameLocks noChangeAspect="1"/>
          </p:cNvGraphicFramePr>
          <p:nvPr>
            <p:extLst>
              <p:ext uri="{D42A27DB-BD31-4B8C-83A1-F6EECF244321}">
                <p14:modId xmlns:p14="http://schemas.microsoft.com/office/powerpoint/2010/main" val="3186293547"/>
              </p:ext>
            </p:extLst>
          </p:nvPr>
        </p:nvGraphicFramePr>
        <p:xfrm>
          <a:off x="1826120" y="4805668"/>
          <a:ext cx="2160587" cy="1060450"/>
        </p:xfrm>
        <a:graphic>
          <a:graphicData uri="http://schemas.openxmlformats.org/presentationml/2006/ole">
            <mc:AlternateContent xmlns:mc="http://schemas.openxmlformats.org/markup-compatibility/2006">
              <mc:Choice xmlns:v="urn:schemas-microsoft-com:vml" Requires="v">
                <p:oleObj spid="_x0000_s10747" name="公式" r:id="rId10" imgW="1295280" imgH="634680" progId="Equation.3">
                  <p:embed/>
                </p:oleObj>
              </mc:Choice>
              <mc:Fallback>
                <p:oleObj name="公式" r:id="rId10" imgW="1295280" imgH="634680" progId="Equation.3">
                  <p:embed/>
                  <p:pic>
                    <p:nvPicPr>
                      <p:cNvPr id="0" name="Picture 4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6120" y="4805668"/>
                        <a:ext cx="2160587"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4"/>
          <p:cNvGraphicFramePr>
            <a:graphicFrameLocks noChangeAspect="1"/>
          </p:cNvGraphicFramePr>
          <p:nvPr>
            <p:extLst>
              <p:ext uri="{D42A27DB-BD31-4B8C-83A1-F6EECF244321}">
                <p14:modId xmlns:p14="http://schemas.microsoft.com/office/powerpoint/2010/main" val="2195796152"/>
              </p:ext>
            </p:extLst>
          </p:nvPr>
        </p:nvGraphicFramePr>
        <p:xfrm>
          <a:off x="1489592" y="3610434"/>
          <a:ext cx="2560637" cy="1016000"/>
        </p:xfrm>
        <a:graphic>
          <a:graphicData uri="http://schemas.openxmlformats.org/presentationml/2006/ole">
            <mc:AlternateContent xmlns:mc="http://schemas.openxmlformats.org/markup-compatibility/2006">
              <mc:Choice xmlns:v="urn:schemas-microsoft-com:vml" Requires="v">
                <p:oleObj spid="_x0000_s10748" name="公式" r:id="rId12" imgW="1536480" imgH="609480" progId="Equation.3">
                  <p:embed/>
                </p:oleObj>
              </mc:Choice>
              <mc:Fallback>
                <p:oleObj name="公式" r:id="rId12" imgW="1536480" imgH="609480" progId="Equation.3">
                  <p:embed/>
                  <p:pic>
                    <p:nvPicPr>
                      <p:cNvPr id="0" name="Picture 4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9592" y="3610434"/>
                        <a:ext cx="2560637"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9"/>
          <p:cNvSpPr>
            <a:spLocks noChangeArrowheads="1"/>
          </p:cNvSpPr>
          <p:nvPr/>
        </p:nvSpPr>
        <p:spPr bwMode="auto">
          <a:xfrm>
            <a:off x="859235" y="47815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22295669"/>
              </p:ext>
            </p:extLst>
          </p:nvPr>
        </p:nvGraphicFramePr>
        <p:xfrm>
          <a:off x="2392410" y="2481535"/>
          <a:ext cx="1750728" cy="804388"/>
        </p:xfrm>
        <a:graphic>
          <a:graphicData uri="http://schemas.openxmlformats.org/presentationml/2006/ole">
            <mc:AlternateContent xmlns:mc="http://schemas.openxmlformats.org/markup-compatibility/2006">
              <mc:Choice xmlns:v="urn:schemas-microsoft-com:vml" Requires="v">
                <p:oleObj spid="_x0000_s10749" name="公式" r:id="rId14" imgW="1054495" imgH="482590" progId="Equation.3">
                  <p:embed/>
                </p:oleObj>
              </mc:Choice>
              <mc:Fallback>
                <p:oleObj name="公式" r:id="rId14" imgW="1054495" imgH="482590" progId="Equation.3">
                  <p:embed/>
                  <p:pic>
                    <p:nvPicPr>
                      <p:cNvPr id="0" name="Picture 4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92410" y="2481535"/>
                        <a:ext cx="1750728" cy="80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1"/>
          </p:nvPr>
        </p:nvSpPr>
        <p:spPr/>
        <p:txBody>
          <a:bodyPr/>
          <a:lstStyle/>
          <a:p>
            <a:fld id="{0C913308-F349-4B6D-A68A-DD1791B4A57B}" type="slidenum">
              <a:rPr lang="zh-CN" altLang="en-US" smtClean="0"/>
              <a:pPr/>
              <a:t>19</a:t>
            </a:fld>
            <a:endParaRPr lang="zh-CN" altLang="en-US"/>
          </a:p>
        </p:txBody>
      </p:sp>
      <p:sp>
        <p:nvSpPr>
          <p:cNvPr id="4" name="文本框 3"/>
          <p:cNvSpPr txBox="1"/>
          <p:nvPr/>
        </p:nvSpPr>
        <p:spPr>
          <a:xfrm>
            <a:off x="288126" y="4110121"/>
            <a:ext cx="1440160" cy="369332"/>
          </a:xfrm>
          <a:prstGeom prst="rect">
            <a:avLst/>
          </a:prstGeom>
          <a:noFill/>
        </p:spPr>
        <p:txBody>
          <a:bodyPr wrap="square" rtlCol="0">
            <a:spAutoFit/>
          </a:bodyPr>
          <a:lstStyle/>
          <a:p>
            <a:r>
              <a:rPr lang="zh-CN" altLang="en-US" dirty="0" smtClean="0"/>
              <a:t>序列误差：</a:t>
            </a:r>
            <a:endParaRPr lang="zh-CN" altLang="en-US" dirty="0"/>
          </a:p>
        </p:txBody>
      </p:sp>
      <p:sp>
        <p:nvSpPr>
          <p:cNvPr id="15" name="文本框 14"/>
          <p:cNvSpPr txBox="1"/>
          <p:nvPr/>
        </p:nvSpPr>
        <p:spPr>
          <a:xfrm>
            <a:off x="187998" y="5195789"/>
            <a:ext cx="1692213" cy="369332"/>
          </a:xfrm>
          <a:prstGeom prst="rect">
            <a:avLst/>
          </a:prstGeom>
          <a:noFill/>
        </p:spPr>
        <p:txBody>
          <a:bodyPr wrap="square" rtlCol="0">
            <a:spAutoFit/>
          </a:bodyPr>
          <a:lstStyle/>
          <a:p>
            <a:r>
              <a:rPr lang="zh-CN" altLang="en-US" dirty="0" smtClean="0"/>
              <a:t>推荐结果误差：</a:t>
            </a:r>
            <a:endParaRPr lang="zh-CN" altLang="en-US" dirty="0"/>
          </a:p>
        </p:txBody>
      </p:sp>
    </p:spTree>
    <p:extLst>
      <p:ext uri="{BB962C8B-B14F-4D97-AF65-F5344CB8AC3E}">
        <p14:creationId xmlns:p14="http://schemas.microsoft.com/office/powerpoint/2010/main" val="71050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目录</a:t>
            </a: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研究背景</a:t>
            </a:r>
            <a:endParaRPr lang="en-US" altLang="zh-CN" dirty="0" smtClean="0"/>
          </a:p>
          <a:p>
            <a:pPr>
              <a:buClrTx/>
              <a:buFont typeface="Wingdings" panose="05000000000000000000" pitchFamily="2" charset="2"/>
              <a:buChar char="Ø"/>
            </a:pPr>
            <a:r>
              <a:rPr lang="zh-CN" altLang="en-US" dirty="0" smtClean="0"/>
              <a:t>一个移动应用个性化集成框架</a:t>
            </a:r>
            <a:endParaRPr lang="en-US" altLang="zh-CN" dirty="0" smtClean="0"/>
          </a:p>
          <a:p>
            <a:pPr>
              <a:buClrTx/>
              <a:buFont typeface="Wingdings" panose="05000000000000000000" pitchFamily="2" charset="2"/>
              <a:buChar char="Ø"/>
            </a:pPr>
            <a:r>
              <a:rPr lang="zh-CN" altLang="en-US" dirty="0" smtClean="0"/>
              <a:t>意图过程执行语言及解析引擎</a:t>
            </a:r>
            <a:endParaRPr lang="en-US" altLang="zh-CN" dirty="0" smtClean="0"/>
          </a:p>
          <a:p>
            <a:pPr>
              <a:buClrTx/>
              <a:buFont typeface="Wingdings" panose="05000000000000000000" pitchFamily="2" charset="2"/>
              <a:buChar char="Ø"/>
            </a:pPr>
            <a:r>
              <a:rPr lang="zh-CN" altLang="en-US" dirty="0" smtClean="0"/>
              <a:t>基于用户行为的移动应用序列推荐算法</a:t>
            </a:r>
            <a:endParaRPr lang="en-US" altLang="zh-CN" dirty="0" smtClean="0"/>
          </a:p>
          <a:p>
            <a:pPr>
              <a:buClrTx/>
              <a:buFont typeface="Wingdings" panose="05000000000000000000" pitchFamily="2" charset="2"/>
              <a:buChar char="Ø"/>
            </a:pPr>
            <a:r>
              <a:rPr lang="zh-CN" altLang="en-US" dirty="0" smtClean="0"/>
              <a:t>系统实现</a:t>
            </a:r>
            <a:endParaRPr lang="en-US" altLang="zh-CN" dirty="0" smtClean="0"/>
          </a:p>
          <a:p>
            <a:pPr>
              <a:buClrTx/>
              <a:buFont typeface="Wingdings" panose="05000000000000000000" pitchFamily="2" charset="2"/>
              <a:buChar char="Ø"/>
            </a:pPr>
            <a:r>
              <a:rPr lang="zh-CN" altLang="en-US" dirty="0" smtClean="0"/>
              <a:t>工作总结与展望</a:t>
            </a:r>
            <a:endParaRPr lang="zh-CN" altLang="en-US" dirty="0"/>
          </a:p>
        </p:txBody>
      </p:sp>
      <p:sp>
        <p:nvSpPr>
          <p:cNvPr id="6" name="灯片编号占位符 5"/>
          <p:cNvSpPr>
            <a:spLocks noGrp="1"/>
          </p:cNvSpPr>
          <p:nvPr>
            <p:ph type="sldNum" sz="quarter" idx="11"/>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系统实现</a:t>
            </a:r>
            <a:endParaRPr lang="zh-CN" altLang="en-US"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sz="2000" dirty="0" smtClean="0"/>
              <a:t>客户端以</a:t>
            </a:r>
            <a:r>
              <a:rPr lang="en-US" altLang="zh-CN" sz="2000" dirty="0" smtClean="0"/>
              <a:t>Java</a:t>
            </a:r>
            <a:r>
              <a:rPr lang="zh-CN" altLang="en-US" sz="2000" dirty="0" smtClean="0"/>
              <a:t>包形式提供给开发者，包含意图过程执行语言及解析引擎模块</a:t>
            </a:r>
            <a:endParaRPr lang="en-US" altLang="zh-CN" sz="2000" dirty="0" smtClean="0"/>
          </a:p>
          <a:p>
            <a:pPr lvl="1">
              <a:buClrTx/>
              <a:buFont typeface="Wingdings" panose="05000000000000000000" pitchFamily="2" charset="2"/>
              <a:buChar char="Ø"/>
            </a:pPr>
            <a:r>
              <a:rPr lang="zh-CN" altLang="en-US" sz="1600" dirty="0" smtClean="0"/>
              <a:t>开发者在</a:t>
            </a:r>
            <a:r>
              <a:rPr lang="en-US" altLang="zh-CN" sz="1600" dirty="0" smtClean="0"/>
              <a:t>AndroidManifest.xml</a:t>
            </a:r>
            <a:r>
              <a:rPr lang="zh-CN" altLang="en-US" sz="1600" dirty="0" smtClean="0"/>
              <a:t>中注册相应</a:t>
            </a:r>
            <a:r>
              <a:rPr lang="en-US" altLang="zh-CN" sz="1600" dirty="0"/>
              <a:t>R</a:t>
            </a:r>
            <a:r>
              <a:rPr lang="en-US" altLang="zh-CN" sz="1600" dirty="0" smtClean="0"/>
              <a:t>eceiver</a:t>
            </a:r>
            <a:r>
              <a:rPr lang="zh-CN" altLang="en-US" sz="1600" dirty="0" smtClean="0"/>
              <a:t>和</a:t>
            </a:r>
            <a:r>
              <a:rPr lang="en-US" altLang="zh-CN" sz="1600" dirty="0"/>
              <a:t>S</a:t>
            </a:r>
            <a:r>
              <a:rPr lang="en-US" altLang="zh-CN" sz="1600" dirty="0" smtClean="0"/>
              <a:t>ervice</a:t>
            </a:r>
          </a:p>
          <a:p>
            <a:pPr lvl="1">
              <a:buClrTx/>
              <a:buFont typeface="Wingdings" panose="05000000000000000000" pitchFamily="2" charset="2"/>
              <a:buChar char="Ø"/>
            </a:pPr>
            <a:r>
              <a:rPr lang="zh-CN" altLang="en-US" sz="1600" dirty="0" smtClean="0"/>
              <a:t>将</a:t>
            </a:r>
            <a:r>
              <a:rPr lang="en-US" altLang="zh-CN" sz="1600" dirty="0" smtClean="0"/>
              <a:t>Activity</a:t>
            </a:r>
            <a:r>
              <a:rPr lang="zh-CN" altLang="en-US" sz="1600" dirty="0" smtClean="0"/>
              <a:t>父类置为</a:t>
            </a:r>
            <a:r>
              <a:rPr lang="en-US" altLang="zh-CN" sz="1600" dirty="0" err="1" smtClean="0"/>
              <a:t>ProcessHandlerActivity</a:t>
            </a:r>
            <a:endParaRPr lang="en-US" altLang="zh-CN" sz="1600" dirty="0" smtClean="0"/>
          </a:p>
          <a:p>
            <a:pPr lvl="1">
              <a:buClrTx/>
              <a:buFont typeface="Wingdings" panose="05000000000000000000" pitchFamily="2" charset="2"/>
              <a:buChar char="Ø"/>
            </a:pPr>
            <a:r>
              <a:rPr lang="en-US" altLang="zh-CN" sz="1600" dirty="0" err="1" smtClean="0"/>
              <a:t>ipel</a:t>
            </a:r>
            <a:r>
              <a:rPr lang="zh-CN" altLang="en-US" sz="1600" dirty="0" smtClean="0"/>
              <a:t>文件在</a:t>
            </a:r>
            <a:r>
              <a:rPr lang="en-US" altLang="zh-CN" sz="1600" dirty="0" smtClean="0"/>
              <a:t>assets</a:t>
            </a:r>
            <a:r>
              <a:rPr lang="zh-CN" altLang="en-US" sz="1600" dirty="0" smtClean="0"/>
              <a:t>目录下编写，</a:t>
            </a:r>
            <a:r>
              <a:rPr lang="zh-CN" altLang="en-US" sz="1600" dirty="0"/>
              <a:t>调用</a:t>
            </a:r>
            <a:r>
              <a:rPr lang="en-US" altLang="zh-CN" sz="1600" dirty="0" err="1"/>
              <a:t>startProcess</a:t>
            </a:r>
            <a:r>
              <a:rPr lang="en-US" altLang="zh-CN" sz="1600" dirty="0"/>
              <a:t>(String </a:t>
            </a:r>
            <a:r>
              <a:rPr lang="en-US" altLang="zh-CN" sz="1600" dirty="0" err="1"/>
              <a:t>ipelPath</a:t>
            </a:r>
            <a:r>
              <a:rPr lang="en-US" altLang="zh-CN" sz="1600" dirty="0" smtClean="0"/>
              <a:t>)</a:t>
            </a:r>
            <a:r>
              <a:rPr lang="zh-CN" altLang="en-US" sz="1600" dirty="0" smtClean="0"/>
              <a:t>启动流程</a:t>
            </a:r>
            <a:endParaRPr lang="zh-CN" altLang="en-US" sz="1600" dirty="0"/>
          </a:p>
        </p:txBody>
      </p:sp>
      <p:graphicFrame>
        <p:nvGraphicFramePr>
          <p:cNvPr id="5" name="对象 4"/>
          <p:cNvGraphicFramePr>
            <a:graphicFrameLocks noChangeAspect="1"/>
          </p:cNvGraphicFramePr>
          <p:nvPr>
            <p:extLst>
              <p:ext uri="{D42A27DB-BD31-4B8C-83A1-F6EECF244321}">
                <p14:modId xmlns:p14="http://schemas.microsoft.com/office/powerpoint/2010/main" val="2829157410"/>
              </p:ext>
            </p:extLst>
          </p:nvPr>
        </p:nvGraphicFramePr>
        <p:xfrm>
          <a:off x="2195736" y="3212976"/>
          <a:ext cx="4680520" cy="2798931"/>
        </p:xfrm>
        <a:graphic>
          <a:graphicData uri="http://schemas.openxmlformats.org/presentationml/2006/ole">
            <mc:AlternateContent xmlns:mc="http://schemas.openxmlformats.org/markup-compatibility/2006">
              <mc:Choice xmlns:v="urn:schemas-microsoft-com:vml" Requires="v">
                <p:oleObj spid="_x0000_s4234" name="Visio" r:id="rId4" imgW="5386886" imgH="3220736" progId="Visio.Drawing.11">
                  <p:embed/>
                </p:oleObj>
              </mc:Choice>
              <mc:Fallback>
                <p:oleObj name="Visio" r:id="rId4" imgW="5386886" imgH="3220736" progId="Visio.Drawing.11">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3212976"/>
                        <a:ext cx="4680520" cy="2798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1"/>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2433022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系统实现</a:t>
            </a:r>
            <a:endParaRPr lang="zh-CN" altLang="en-US"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sz="2000" dirty="0"/>
              <a:t>服务器端采用</a:t>
            </a:r>
            <a:r>
              <a:rPr lang="en-US" altLang="zh-CN" sz="2000" dirty="0" err="1"/>
              <a:t>php</a:t>
            </a:r>
            <a:r>
              <a:rPr lang="zh-CN" altLang="en-US" sz="2000" dirty="0"/>
              <a:t>语言编写，架设在</a:t>
            </a:r>
            <a:r>
              <a:rPr lang="en-US" altLang="zh-CN" sz="2000" dirty="0" err="1"/>
              <a:t>sae</a:t>
            </a:r>
            <a:r>
              <a:rPr lang="zh-CN" altLang="en-US" sz="2000" dirty="0"/>
              <a:t>上</a:t>
            </a:r>
            <a:r>
              <a:rPr lang="zh-CN" altLang="en-US" sz="2000" dirty="0" smtClean="0"/>
              <a:t>，主要包括</a:t>
            </a:r>
            <a:r>
              <a:rPr lang="zh-CN" altLang="en-US" sz="2000" dirty="0"/>
              <a:t>序列</a:t>
            </a:r>
            <a:r>
              <a:rPr lang="zh-CN" altLang="en-US" sz="2000" dirty="0" smtClean="0"/>
              <a:t>推荐相关模块</a:t>
            </a:r>
            <a:endParaRPr lang="zh-CN" altLang="en-US" sz="2000" dirty="0"/>
          </a:p>
        </p:txBody>
      </p:sp>
      <p:graphicFrame>
        <p:nvGraphicFramePr>
          <p:cNvPr id="5" name="对象 4"/>
          <p:cNvGraphicFramePr>
            <a:graphicFrameLocks noChangeAspect="1"/>
          </p:cNvGraphicFramePr>
          <p:nvPr>
            <p:extLst>
              <p:ext uri="{D42A27DB-BD31-4B8C-83A1-F6EECF244321}">
                <p14:modId xmlns:p14="http://schemas.microsoft.com/office/powerpoint/2010/main" val="2534016073"/>
              </p:ext>
            </p:extLst>
          </p:nvPr>
        </p:nvGraphicFramePr>
        <p:xfrm>
          <a:off x="1907282" y="2544357"/>
          <a:ext cx="4032448" cy="2701912"/>
        </p:xfrm>
        <a:graphic>
          <a:graphicData uri="http://schemas.openxmlformats.org/presentationml/2006/ole">
            <mc:AlternateContent xmlns:mc="http://schemas.openxmlformats.org/markup-compatibility/2006">
              <mc:Choice xmlns:v="urn:schemas-microsoft-com:vml" Requires="v">
                <p:oleObj spid="_x0000_s5257" name="Visio" r:id="rId4" imgW="4858820" imgH="3256740" progId="Visio.Drawing.11">
                  <p:embed/>
                </p:oleObj>
              </mc:Choice>
              <mc:Fallback>
                <p:oleObj name="Visio" r:id="rId4" imgW="4858820" imgH="3256740" progId="Visio.Drawing.11">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282" y="2544357"/>
                        <a:ext cx="4032448" cy="2701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0040" y="5309529"/>
            <a:ext cx="5040560" cy="1406938"/>
          </a:xfrm>
          <a:prstGeom prst="rect">
            <a:avLst/>
          </a:prstGeom>
        </p:spPr>
      </p:pic>
      <p:cxnSp>
        <p:nvCxnSpPr>
          <p:cNvPr id="10" name="直接箭头连接符 9"/>
          <p:cNvCxnSpPr/>
          <p:nvPr/>
        </p:nvCxnSpPr>
        <p:spPr>
          <a:xfrm>
            <a:off x="4247964" y="4566756"/>
            <a:ext cx="322902" cy="694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1229" y="1349436"/>
            <a:ext cx="3420638" cy="3960093"/>
          </a:xfrm>
          <a:prstGeom prst="rect">
            <a:avLst/>
          </a:prstGeom>
        </p:spPr>
      </p:pic>
      <p:cxnSp>
        <p:nvCxnSpPr>
          <p:cNvPr id="15" name="直接箭头连接符 14"/>
          <p:cNvCxnSpPr/>
          <p:nvPr/>
        </p:nvCxnSpPr>
        <p:spPr>
          <a:xfrm flipV="1">
            <a:off x="3419872" y="3492898"/>
            <a:ext cx="1656184" cy="326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1"/>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295917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总结与展望</a:t>
            </a:r>
            <a:endParaRPr lang="zh-CN" altLang="en-US"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工作总结</a:t>
            </a:r>
            <a:endParaRPr lang="en-US" altLang="zh-CN" dirty="0" smtClean="0"/>
          </a:p>
          <a:p>
            <a:pPr lvl="1">
              <a:buClrTx/>
              <a:buFont typeface="Wingdings" panose="05000000000000000000" pitchFamily="2" charset="2"/>
              <a:buChar char="Ø"/>
            </a:pPr>
            <a:r>
              <a:rPr lang="zh-CN" altLang="en-US" sz="2000" dirty="0" smtClean="0"/>
              <a:t>面向移动应用爆炸式增长场景，</a:t>
            </a:r>
            <a:r>
              <a:rPr lang="zh-CN" altLang="zh-CN" sz="2000" dirty="0" smtClean="0"/>
              <a:t>提出一</a:t>
            </a:r>
            <a:r>
              <a:rPr lang="zh-CN" altLang="zh-CN" sz="2000" dirty="0"/>
              <a:t>个移动应用个性化集成</a:t>
            </a:r>
            <a:r>
              <a:rPr lang="zh-CN" altLang="zh-CN" sz="2000" dirty="0" smtClean="0"/>
              <a:t>框架</a:t>
            </a:r>
            <a:endParaRPr lang="en-US" altLang="zh-CN" sz="2000" dirty="0" smtClean="0"/>
          </a:p>
          <a:p>
            <a:pPr lvl="1">
              <a:buClrTx/>
              <a:buFont typeface="Wingdings" panose="05000000000000000000" pitchFamily="2" charset="2"/>
              <a:buChar char="Ø"/>
            </a:pPr>
            <a:r>
              <a:rPr lang="zh-CN" altLang="en-US" sz="2000" dirty="0" smtClean="0"/>
              <a:t>提出意图过程执行语言及解析引擎，</a:t>
            </a:r>
            <a:r>
              <a:rPr lang="zh-CN" altLang="zh-CN" sz="2000" dirty="0" smtClean="0"/>
              <a:t>开发</a:t>
            </a:r>
            <a:r>
              <a:rPr lang="zh-CN" altLang="zh-CN" sz="2000" dirty="0"/>
              <a:t>者可以从更为自然的执行流程角度对已有应用进行序列化</a:t>
            </a:r>
            <a:r>
              <a:rPr lang="zh-CN" altLang="zh-CN" sz="2000" dirty="0" smtClean="0"/>
              <a:t>复用</a:t>
            </a:r>
            <a:endParaRPr lang="en-US" altLang="zh-CN" sz="2000" dirty="0" smtClean="0"/>
          </a:p>
          <a:p>
            <a:pPr lvl="1">
              <a:buClrTx/>
              <a:buFont typeface="Wingdings" panose="05000000000000000000" pitchFamily="2" charset="2"/>
              <a:buChar char="Ø"/>
            </a:pPr>
            <a:r>
              <a:rPr lang="zh-CN" altLang="zh-CN" sz="2000" dirty="0" smtClean="0"/>
              <a:t>解决移动应用序列的个性化推荐问题，同一功能在不同用户的手机上会通过更适合自己的移动应用序列来执行</a:t>
            </a:r>
            <a:endParaRPr lang="en-US" altLang="zh-CN" sz="2000" dirty="0" smtClean="0"/>
          </a:p>
          <a:p>
            <a:pPr lvl="1">
              <a:buClrTx/>
              <a:buFont typeface="Wingdings" panose="05000000000000000000" pitchFamily="2" charset="2"/>
              <a:buChar char="Ø"/>
            </a:pPr>
            <a:r>
              <a:rPr lang="zh-CN" altLang="en-US" sz="2000" dirty="0" smtClean="0"/>
              <a:t>基于</a:t>
            </a:r>
            <a:r>
              <a:rPr lang="en-US" altLang="zh-CN" sz="2000" dirty="0" smtClean="0"/>
              <a:t>Android</a:t>
            </a:r>
            <a:r>
              <a:rPr lang="zh-CN" altLang="en-US" sz="2000" dirty="0" smtClean="0"/>
              <a:t>平台给出框架实现</a:t>
            </a:r>
            <a:endParaRPr lang="en-US" altLang="zh-CN" sz="2000" dirty="0" smtClean="0"/>
          </a:p>
          <a:p>
            <a:pPr>
              <a:buClrTx/>
              <a:buFont typeface="Wingdings" panose="05000000000000000000" pitchFamily="2" charset="2"/>
              <a:buChar char="Ø"/>
            </a:pPr>
            <a:r>
              <a:rPr lang="zh-CN" altLang="en-US" dirty="0" smtClean="0"/>
              <a:t>展望</a:t>
            </a:r>
            <a:endParaRPr lang="en-US" altLang="zh-CN" dirty="0" smtClean="0"/>
          </a:p>
          <a:p>
            <a:pPr lvl="1">
              <a:buClrTx/>
              <a:buFont typeface="Wingdings" panose="05000000000000000000" pitchFamily="2" charset="2"/>
              <a:buChar char="Ø"/>
            </a:pPr>
            <a:r>
              <a:rPr lang="zh-CN" altLang="en-US" sz="2000" dirty="0" smtClean="0"/>
              <a:t>开发</a:t>
            </a:r>
            <a:r>
              <a:rPr lang="en-US" altLang="zh-CN" sz="2000" dirty="0" smtClean="0"/>
              <a:t>Eclipse</a:t>
            </a:r>
            <a:r>
              <a:rPr lang="zh-CN" altLang="en-US" sz="2000" dirty="0" smtClean="0"/>
              <a:t>环境下</a:t>
            </a:r>
            <a:r>
              <a:rPr lang="zh-CN" altLang="en-US" sz="2000" dirty="0"/>
              <a:t>的图形界面插件，进一步降低开发者使用集成工具的难度</a:t>
            </a:r>
            <a:endParaRPr lang="en-US" altLang="zh-CN" sz="2000" dirty="0"/>
          </a:p>
          <a:p>
            <a:pPr lvl="1">
              <a:buClrTx/>
              <a:buFont typeface="Wingdings" panose="05000000000000000000" pitchFamily="2" charset="2"/>
              <a:buChar char="Ø"/>
            </a:pPr>
            <a:r>
              <a:rPr lang="zh-CN" altLang="en-US" sz="2000" dirty="0"/>
              <a:t>收集用户使用习惯，更加准确地模拟用户</a:t>
            </a:r>
            <a:r>
              <a:rPr lang="zh-CN" altLang="en-US" sz="2000" dirty="0" smtClean="0"/>
              <a:t>相似度</a:t>
            </a:r>
            <a:endParaRPr lang="zh-CN" altLang="en-US" sz="2000" dirty="0"/>
          </a:p>
        </p:txBody>
      </p:sp>
      <p:sp>
        <p:nvSpPr>
          <p:cNvPr id="6" name="灯片编号占位符 5"/>
          <p:cNvSpPr>
            <a:spLocks noGrp="1"/>
          </p:cNvSpPr>
          <p:nvPr>
            <p:ph type="sldNum" sz="quarter" idx="11"/>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24713289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科研及工作成果</a:t>
            </a:r>
            <a:endParaRPr lang="zh-CN" altLang="en-US"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sz="2400" dirty="0">
                <a:latin typeface="+mn-ea"/>
              </a:rPr>
              <a:t>张栋栋</a:t>
            </a:r>
            <a:r>
              <a:rPr lang="en-US" altLang="zh-CN" sz="2400" dirty="0">
                <a:latin typeface="+mn-ea"/>
              </a:rPr>
              <a:t>,</a:t>
            </a:r>
            <a:r>
              <a:rPr lang="zh-CN" altLang="en-US" sz="2400" dirty="0">
                <a:latin typeface="+mn-ea"/>
              </a:rPr>
              <a:t>徐锋</a:t>
            </a:r>
            <a:r>
              <a:rPr lang="en-US" altLang="zh-CN" sz="2400" dirty="0">
                <a:latin typeface="+mn-ea"/>
              </a:rPr>
              <a:t>.</a:t>
            </a:r>
            <a:r>
              <a:rPr lang="zh-CN" altLang="en-US" sz="2400" dirty="0">
                <a:latin typeface="+mn-ea"/>
              </a:rPr>
              <a:t>一个移动应用个性化集成框架的研究及其在</a:t>
            </a:r>
            <a:r>
              <a:rPr lang="en-US" altLang="zh-CN" sz="2400" dirty="0">
                <a:latin typeface="+mn-ea"/>
              </a:rPr>
              <a:t>Android</a:t>
            </a:r>
            <a:r>
              <a:rPr lang="zh-CN" altLang="en-US" sz="2400" dirty="0">
                <a:latin typeface="+mn-ea"/>
              </a:rPr>
              <a:t>平台的</a:t>
            </a:r>
            <a:r>
              <a:rPr lang="zh-CN" altLang="en-US" sz="2400" dirty="0" smtClean="0">
                <a:latin typeface="+mn-ea"/>
              </a:rPr>
              <a:t>实现（</a:t>
            </a:r>
            <a:r>
              <a:rPr lang="en-US" altLang="zh-CN" sz="2400" dirty="0" smtClean="0">
                <a:latin typeface="+mn-ea"/>
              </a:rPr>
              <a:t>NASAC 2013</a:t>
            </a:r>
            <a:r>
              <a:rPr lang="zh-CN" altLang="en-US" sz="2400" dirty="0" smtClean="0">
                <a:latin typeface="+mn-ea"/>
              </a:rPr>
              <a:t>）</a:t>
            </a:r>
            <a:r>
              <a:rPr lang="en-US" altLang="zh-CN" sz="2400" dirty="0" smtClean="0">
                <a:latin typeface="+mn-ea"/>
              </a:rPr>
              <a:t>.</a:t>
            </a:r>
          </a:p>
          <a:p>
            <a:pPr>
              <a:buClrTx/>
              <a:buFont typeface="Wingdings" panose="05000000000000000000" pitchFamily="2" charset="2"/>
              <a:buChar char="Ø"/>
            </a:pPr>
            <a:endParaRPr lang="en-US" altLang="zh-CN" sz="2400" dirty="0" smtClean="0">
              <a:latin typeface="+mn-ea"/>
            </a:endParaRPr>
          </a:p>
          <a:p>
            <a:pPr>
              <a:buClrTx/>
              <a:buFont typeface="Wingdings" panose="05000000000000000000" pitchFamily="2" charset="2"/>
              <a:buChar char="Ø"/>
            </a:pPr>
            <a:r>
              <a:rPr lang="zh-CN" altLang="en-US" sz="2400" dirty="0" smtClean="0">
                <a:latin typeface="+mn-ea"/>
              </a:rPr>
              <a:t>吕建</a:t>
            </a:r>
            <a:r>
              <a:rPr lang="en-US" altLang="zh-CN" sz="2400" dirty="0">
                <a:latin typeface="+mn-ea"/>
              </a:rPr>
              <a:t>,</a:t>
            </a:r>
            <a:r>
              <a:rPr lang="zh-CN" altLang="en-US" sz="2400" dirty="0" smtClean="0">
                <a:latin typeface="+mn-ea"/>
              </a:rPr>
              <a:t>徐锋</a:t>
            </a:r>
            <a:r>
              <a:rPr lang="en-US" altLang="zh-CN" sz="2400" dirty="0">
                <a:latin typeface="+mn-ea"/>
              </a:rPr>
              <a:t>,</a:t>
            </a:r>
            <a:r>
              <a:rPr lang="zh-CN" altLang="en-US" sz="2400" dirty="0" smtClean="0">
                <a:latin typeface="+mn-ea"/>
              </a:rPr>
              <a:t>张栋栋</a:t>
            </a:r>
            <a:r>
              <a:rPr lang="en-US" altLang="zh-CN" sz="2400" dirty="0" smtClean="0">
                <a:latin typeface="+mn-ea"/>
              </a:rPr>
              <a:t>.</a:t>
            </a:r>
            <a:r>
              <a:rPr lang="zh-CN" altLang="en-US" sz="2400" dirty="0">
                <a:latin typeface="+mn-ea"/>
              </a:rPr>
              <a:t>移动应用个性化集成框架的实现方法</a:t>
            </a:r>
            <a:r>
              <a:rPr lang="en-US" altLang="zh-CN" sz="2400" dirty="0">
                <a:latin typeface="+mn-ea"/>
              </a:rPr>
              <a:t>.(</a:t>
            </a:r>
            <a:r>
              <a:rPr lang="zh-CN" altLang="en-US" sz="2400" dirty="0" smtClean="0">
                <a:latin typeface="+mn-ea"/>
              </a:rPr>
              <a:t>专利</a:t>
            </a:r>
            <a:r>
              <a:rPr lang="en-US" altLang="zh-CN" sz="2400" dirty="0" smtClean="0">
                <a:latin typeface="+mn-ea"/>
              </a:rPr>
              <a:t>)</a:t>
            </a:r>
          </a:p>
          <a:p>
            <a:pPr>
              <a:buClrTx/>
              <a:buFont typeface="Wingdings" panose="05000000000000000000" pitchFamily="2" charset="2"/>
              <a:buChar char="Ø"/>
            </a:pPr>
            <a:endParaRPr lang="en-US" altLang="zh-CN" sz="2400" dirty="0" smtClean="0">
              <a:latin typeface="+mn-ea"/>
            </a:endParaRPr>
          </a:p>
          <a:p>
            <a:pPr>
              <a:buClrTx/>
              <a:buFont typeface="Wingdings" panose="05000000000000000000" pitchFamily="2" charset="2"/>
              <a:buChar char="Ø"/>
            </a:pPr>
            <a:r>
              <a:rPr lang="zh-CN" altLang="en-US" sz="2400" dirty="0" smtClean="0">
                <a:latin typeface="+mn-ea"/>
              </a:rPr>
              <a:t>参与科研课题：</a:t>
            </a:r>
            <a:endParaRPr lang="en-US" altLang="zh-CN" sz="2400" dirty="0" smtClean="0">
              <a:latin typeface="+mn-ea"/>
            </a:endParaRPr>
          </a:p>
          <a:p>
            <a:pPr lvl="1">
              <a:buClrTx/>
              <a:buFont typeface="Wingdings" panose="05000000000000000000" pitchFamily="2" charset="2"/>
              <a:buChar char="Ø"/>
            </a:pPr>
            <a:r>
              <a:rPr lang="zh-CN" altLang="en-US" sz="2000" dirty="0" smtClean="0">
                <a:latin typeface="+mn-ea"/>
              </a:rPr>
              <a:t>国家自然科学基金（</a:t>
            </a:r>
            <a:r>
              <a:rPr lang="en-US" altLang="zh-CN" sz="2000" dirty="0" smtClean="0">
                <a:latin typeface="+mn-ea"/>
              </a:rPr>
              <a:t>No.61100038</a:t>
            </a:r>
            <a:r>
              <a:rPr lang="zh-CN" altLang="en-US" sz="2000" dirty="0" smtClean="0">
                <a:latin typeface="+mn-ea"/>
              </a:rPr>
              <a:t>，</a:t>
            </a:r>
            <a:r>
              <a:rPr lang="en-US" altLang="zh-CN" sz="2000" dirty="0" smtClean="0">
                <a:latin typeface="+mn-ea"/>
              </a:rPr>
              <a:t>No.61361120097)</a:t>
            </a:r>
          </a:p>
          <a:p>
            <a:pPr lvl="1">
              <a:buClrTx/>
              <a:buFont typeface="Wingdings" panose="05000000000000000000" pitchFamily="2" charset="2"/>
              <a:buChar char="Ø"/>
            </a:pPr>
            <a:r>
              <a:rPr lang="zh-CN" altLang="en-US" sz="2000" dirty="0" smtClean="0">
                <a:latin typeface="+mn-ea"/>
              </a:rPr>
              <a:t>国家基金委可信集成项目</a:t>
            </a:r>
            <a:r>
              <a:rPr lang="en-US" altLang="zh-CN" sz="2000" dirty="0" smtClean="0">
                <a:latin typeface="+mn-ea"/>
              </a:rPr>
              <a:t>(No.91318301)</a:t>
            </a:r>
          </a:p>
          <a:p>
            <a:pPr lvl="1">
              <a:buClrTx/>
              <a:buFont typeface="Wingdings" panose="05000000000000000000" pitchFamily="2" charset="2"/>
              <a:buChar char="Ø"/>
            </a:pPr>
            <a:endParaRPr lang="en-US" altLang="zh-CN" sz="2000" dirty="0" smtClean="0">
              <a:latin typeface="+mn-ea"/>
            </a:endParaRPr>
          </a:p>
          <a:p>
            <a:pPr>
              <a:buClrTx/>
              <a:buFont typeface="Wingdings" panose="05000000000000000000" pitchFamily="2" charset="2"/>
              <a:buChar char="Ø"/>
            </a:pPr>
            <a:r>
              <a:rPr lang="zh-CN" altLang="en-US" sz="2400" dirty="0">
                <a:latin typeface="+mn-ea"/>
              </a:rPr>
              <a:t>担任操作系统课程助教</a:t>
            </a:r>
            <a:endParaRPr lang="en-US" altLang="zh-CN" sz="2400" dirty="0">
              <a:latin typeface="+mn-ea"/>
            </a:endParaRPr>
          </a:p>
        </p:txBody>
      </p:sp>
      <p:sp>
        <p:nvSpPr>
          <p:cNvPr id="6" name="灯片编号占位符 5"/>
          <p:cNvSpPr>
            <a:spLocks noGrp="1"/>
          </p:cNvSpPr>
          <p:nvPr>
            <p:ph type="sldNum" sz="quarter" idx="11"/>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1091464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solidFill>
                <a:schemeClr val="tx1"/>
              </a:solidFill>
            </a:endParaRPr>
          </a:p>
        </p:txBody>
      </p:sp>
      <p:sp>
        <p:nvSpPr>
          <p:cNvPr id="3" name="内容占位符 2"/>
          <p:cNvSpPr>
            <a:spLocks noGrp="1"/>
          </p:cNvSpPr>
          <p:nvPr>
            <p:ph idx="1"/>
          </p:nvPr>
        </p:nvSpPr>
        <p:spPr/>
        <p:txBody>
          <a:bodyPr/>
          <a:lstStyle/>
          <a:p>
            <a:pPr marL="449262" lvl="1" indent="0">
              <a:buClrTx/>
              <a:buNone/>
            </a:pPr>
            <a:r>
              <a:rPr lang="zh-CN" altLang="en-US" sz="4400" dirty="0" smtClean="0"/>
              <a:t>谢谢！</a:t>
            </a:r>
            <a:endParaRPr lang="en-US" altLang="zh-CN" sz="4400" dirty="0"/>
          </a:p>
          <a:p>
            <a:pPr>
              <a:buClrTx/>
              <a:buFont typeface="Wingdings" panose="05000000000000000000" pitchFamily="2" charset="2"/>
              <a:buChar char="Ø"/>
            </a:pPr>
            <a:endParaRPr lang="zh-CN" altLang="en-US" dirty="0"/>
          </a:p>
        </p:txBody>
      </p:sp>
      <p:sp>
        <p:nvSpPr>
          <p:cNvPr id="4" name="文本框 3"/>
          <p:cNvSpPr txBox="1"/>
          <p:nvPr/>
        </p:nvSpPr>
        <p:spPr>
          <a:xfrm>
            <a:off x="3315320" y="3295898"/>
            <a:ext cx="2448272" cy="769441"/>
          </a:xfrm>
          <a:prstGeom prst="rect">
            <a:avLst/>
          </a:prstGeom>
          <a:noFill/>
        </p:spPr>
        <p:txBody>
          <a:bodyPr wrap="square" rtlCol="0">
            <a:spAutoFit/>
          </a:bodyPr>
          <a:lstStyle/>
          <a:p>
            <a:pPr algn="ctr"/>
            <a:r>
              <a:rPr lang="en-US" altLang="zh-CN" sz="4400" dirty="0" smtClean="0"/>
              <a:t>Q </a:t>
            </a:r>
            <a:r>
              <a:rPr lang="en-US" altLang="zh-CN" sz="3200" dirty="0" smtClean="0"/>
              <a:t>&amp;</a:t>
            </a:r>
            <a:r>
              <a:rPr lang="en-US" altLang="zh-CN" sz="4400" dirty="0" smtClean="0"/>
              <a:t> A</a:t>
            </a:r>
            <a:endParaRPr lang="zh-CN" altLang="en-US" sz="4400" dirty="0"/>
          </a:p>
        </p:txBody>
      </p:sp>
      <p:sp>
        <p:nvSpPr>
          <p:cNvPr id="7" name="灯片编号占位符 6"/>
          <p:cNvSpPr>
            <a:spLocks noGrp="1"/>
          </p:cNvSpPr>
          <p:nvPr>
            <p:ph type="sldNum" sz="quarter" idx="11"/>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2539512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参考文献</a:t>
            </a:r>
          </a:p>
        </p:txBody>
      </p:sp>
      <p:sp>
        <p:nvSpPr>
          <p:cNvPr id="3" name="内容占位符 2"/>
          <p:cNvSpPr>
            <a:spLocks noGrp="1"/>
          </p:cNvSpPr>
          <p:nvPr>
            <p:ph idx="1"/>
          </p:nvPr>
        </p:nvSpPr>
        <p:spPr/>
        <p:txBody>
          <a:bodyPr/>
          <a:lstStyle/>
          <a:p>
            <a:pPr marL="0" lvl="0" indent="0">
              <a:buClrTx/>
              <a:buNone/>
            </a:pPr>
            <a:r>
              <a:rPr lang="en-US" altLang="zh-CN" sz="1200" dirty="0" smtClean="0"/>
              <a:t>[1] </a:t>
            </a:r>
            <a:r>
              <a:rPr lang="en-US" altLang="zh-CN" sz="1200" dirty="0" err="1" smtClean="0"/>
              <a:t>Woerndl</a:t>
            </a:r>
            <a:r>
              <a:rPr lang="en-US" altLang="zh-CN" sz="1200" dirty="0" smtClean="0"/>
              <a:t> </a:t>
            </a:r>
            <a:r>
              <a:rPr lang="en-US" altLang="zh-CN" sz="1200" dirty="0"/>
              <a:t>W, </a:t>
            </a:r>
            <a:r>
              <a:rPr lang="en-US" altLang="zh-CN" sz="1200" dirty="0" err="1"/>
              <a:t>Schueller</a:t>
            </a:r>
            <a:r>
              <a:rPr lang="en-US" altLang="zh-CN" sz="1200" dirty="0"/>
              <a:t> C, </a:t>
            </a:r>
            <a:r>
              <a:rPr lang="en-US" altLang="zh-CN" sz="1200" dirty="0" err="1"/>
              <a:t>Wojtech</a:t>
            </a:r>
            <a:r>
              <a:rPr lang="en-US" altLang="zh-CN" sz="1200" dirty="0"/>
              <a:t> R. A hybrid recommender system for context-aware recommendations of mobile applications[C]//Data Engineering Workshop, 2007 IEEE 23</a:t>
            </a:r>
            <a:r>
              <a:rPr lang="en-US" altLang="zh-CN" sz="1200" baseline="30000" dirty="0"/>
              <a:t>rd</a:t>
            </a:r>
            <a:r>
              <a:rPr lang="en-US" altLang="zh-CN" sz="1200" dirty="0"/>
              <a:t> International Conference on. IEEE, 2007: 871-878</a:t>
            </a:r>
            <a:r>
              <a:rPr lang="en-US" altLang="zh-CN" sz="1200" dirty="0" smtClean="0"/>
              <a:t>.</a:t>
            </a:r>
          </a:p>
          <a:p>
            <a:pPr marL="0" lvl="0" indent="0">
              <a:buClrTx/>
              <a:buNone/>
            </a:pPr>
            <a:endParaRPr lang="en-US" altLang="zh-CN" sz="1200" dirty="0"/>
          </a:p>
          <a:p>
            <a:pPr marL="0" indent="0">
              <a:buClrTx/>
              <a:buNone/>
            </a:pPr>
            <a:r>
              <a:rPr lang="en-US" altLang="zh-CN" sz="1200" dirty="0" smtClean="0"/>
              <a:t>[2] </a:t>
            </a:r>
            <a:r>
              <a:rPr lang="en-US" altLang="zh-CN" sz="1200" dirty="0"/>
              <a:t>Yan Z, Zhang P, Deng RH. </a:t>
            </a:r>
            <a:r>
              <a:rPr lang="en-US" altLang="zh-CN" sz="1200" dirty="0" err="1"/>
              <a:t>TruBeRepec</a:t>
            </a:r>
            <a:r>
              <a:rPr lang="en-US" altLang="zh-CN" sz="1200" dirty="0"/>
              <a:t>: a trust-behavior-based reputation and recommender system for mobile applications. Personal and Ubiquitous Computing, 2012, 16(5): 485-506.</a:t>
            </a:r>
            <a:endParaRPr lang="zh-CN" altLang="zh-CN" sz="1200" dirty="0"/>
          </a:p>
          <a:p>
            <a:pPr marL="0" lvl="0" indent="0">
              <a:buClrTx/>
              <a:buNone/>
            </a:pPr>
            <a:endParaRPr lang="en-US" altLang="zh-CN" sz="1200" dirty="0" smtClean="0"/>
          </a:p>
          <a:p>
            <a:pPr marL="0" indent="0">
              <a:buClrTx/>
              <a:buNone/>
            </a:pPr>
            <a:r>
              <a:rPr lang="en-US" altLang="zh-CN" sz="1200" dirty="0" smtClean="0"/>
              <a:t>[3] </a:t>
            </a:r>
            <a:r>
              <a:rPr lang="en-US" altLang="zh-CN" sz="1200" dirty="0" err="1"/>
              <a:t>Davidsson</a:t>
            </a:r>
            <a:r>
              <a:rPr lang="en-US" altLang="zh-CN" sz="1200" dirty="0"/>
              <a:t> C, Moritz S. Utilizing implicit feedback and context to recommend mobile applications from first use[C]//Proceedings of the 2011 Workshop on Context-awareness in Retrieval and Recommendation. ACM, 2011: 19-22.</a:t>
            </a:r>
            <a:endParaRPr lang="zh-CN" altLang="zh-CN" sz="1200" dirty="0"/>
          </a:p>
          <a:p>
            <a:pPr marL="0" lvl="0" indent="0">
              <a:buClrTx/>
              <a:buNone/>
            </a:pPr>
            <a:endParaRPr lang="zh-CN" altLang="zh-CN" sz="1200" dirty="0"/>
          </a:p>
          <a:p>
            <a:pPr>
              <a:buClrTx/>
              <a:buFont typeface="Wingdings" panose="05000000000000000000" pitchFamily="2" charset="2"/>
              <a:buChar char="Ø"/>
            </a:pPr>
            <a:endParaRPr lang="zh-CN" altLang="en-US" dirty="0"/>
          </a:p>
        </p:txBody>
      </p:sp>
      <p:sp>
        <p:nvSpPr>
          <p:cNvPr id="7" name="灯片编号占位符 6"/>
          <p:cNvSpPr>
            <a:spLocks noGrp="1"/>
          </p:cNvSpPr>
          <p:nvPr>
            <p:ph type="sldNum" sz="quarter" idx="11"/>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139712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研究背景</a:t>
            </a:r>
            <a:endParaRPr lang="zh-CN" altLang="en-US"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随着移动互联网和智能手机的普及，移动应用呈现爆炸式增长</a:t>
            </a:r>
            <a:endParaRPr lang="en-US" altLang="zh-CN" dirty="0" smtClean="0"/>
          </a:p>
          <a:p>
            <a:pPr lvl="1">
              <a:buClrTx/>
              <a:buFont typeface="Wingdings" panose="05000000000000000000" pitchFamily="2" charset="2"/>
              <a:buChar char="Ø"/>
            </a:pPr>
            <a:r>
              <a:rPr lang="en-US" altLang="zh-CN" dirty="0"/>
              <a:t>2012</a:t>
            </a:r>
            <a:r>
              <a:rPr lang="zh-CN" altLang="en-US" dirty="0"/>
              <a:t>年，移动应用下载量突破</a:t>
            </a:r>
            <a:r>
              <a:rPr lang="en-US" altLang="zh-CN" dirty="0"/>
              <a:t>460</a:t>
            </a:r>
            <a:r>
              <a:rPr lang="zh-CN" altLang="en-US" dirty="0"/>
              <a:t>亿次</a:t>
            </a:r>
            <a:endParaRPr lang="en-US" altLang="zh-CN" dirty="0"/>
          </a:p>
          <a:p>
            <a:pPr lvl="1">
              <a:buClrTx/>
              <a:buFont typeface="Wingdings" panose="05000000000000000000" pitchFamily="2" charset="2"/>
              <a:buChar char="Ø"/>
            </a:pPr>
            <a:r>
              <a:rPr lang="en-US" altLang="zh-CN" dirty="0" smtClean="0"/>
              <a:t>2013</a:t>
            </a:r>
            <a:r>
              <a:rPr lang="zh-CN" altLang="en-US" dirty="0" smtClean="0"/>
              <a:t>年，</a:t>
            </a:r>
            <a:r>
              <a:rPr lang="en-US" altLang="zh-CN" dirty="0" smtClean="0"/>
              <a:t>Google Play</a:t>
            </a:r>
            <a:r>
              <a:rPr lang="zh-CN" altLang="en-US" dirty="0" smtClean="0"/>
              <a:t>和</a:t>
            </a:r>
            <a:r>
              <a:rPr lang="en-US" altLang="zh-CN" dirty="0" smtClean="0"/>
              <a:t>App Store</a:t>
            </a:r>
            <a:r>
              <a:rPr lang="zh-CN" altLang="en-US" dirty="0" smtClean="0"/>
              <a:t>中应用数量均超过</a:t>
            </a:r>
            <a:r>
              <a:rPr lang="en-US" altLang="zh-CN" dirty="0" smtClean="0"/>
              <a:t>100</a:t>
            </a:r>
            <a:r>
              <a:rPr lang="zh-CN" altLang="en-US" dirty="0" smtClean="0"/>
              <a:t>万</a:t>
            </a:r>
            <a:endParaRPr lang="en-US" altLang="zh-CN" dirty="0" smtClean="0"/>
          </a:p>
          <a:p>
            <a:pPr>
              <a:buClrTx/>
              <a:buFont typeface="Wingdings" panose="05000000000000000000" pitchFamily="2" charset="2"/>
              <a:buChar char="Ø"/>
            </a:pPr>
            <a:endParaRPr lang="en-US" altLang="zh-CN" dirty="0" smtClean="0"/>
          </a:p>
          <a:p>
            <a:pPr>
              <a:buClrTx/>
              <a:buFont typeface="Wingdings" panose="05000000000000000000" pitchFamily="2" charset="2"/>
              <a:buChar char="Ø"/>
            </a:pPr>
            <a:r>
              <a:rPr lang="zh-CN" altLang="en-US" dirty="0"/>
              <a:t>海量</a:t>
            </a:r>
            <a:r>
              <a:rPr lang="zh-CN" altLang="en-US" dirty="0" smtClean="0"/>
              <a:t>存在的移动应用带来了新的问题和挑战</a:t>
            </a:r>
            <a:endParaRPr lang="en-US" altLang="zh-CN" dirty="0"/>
          </a:p>
          <a:p>
            <a:pPr>
              <a:buClrTx/>
              <a:buFont typeface="Wingdings" panose="05000000000000000000" pitchFamily="2" charset="2"/>
              <a:buChar char="Ø"/>
            </a:pPr>
            <a:endParaRPr lang="zh-CN" altLang="en-US" dirty="0"/>
          </a:p>
        </p:txBody>
      </p:sp>
      <p:sp>
        <p:nvSpPr>
          <p:cNvPr id="6" name="灯片编号占位符 5"/>
          <p:cNvSpPr>
            <a:spLocks noGrp="1"/>
          </p:cNvSpPr>
          <p:nvPr>
            <p:ph type="sldNum" sz="quarter" idx="11"/>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310158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研究背景</a:t>
            </a:r>
            <a:endParaRPr lang="zh-CN" altLang="en-US"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一个常见的手机使用场景</a:t>
            </a:r>
            <a:endParaRPr lang="zh-CN" altLang="en-US" dirty="0"/>
          </a:p>
        </p:txBody>
      </p:sp>
      <p:sp>
        <p:nvSpPr>
          <p:cNvPr id="6" name="灯片编号占位符 5"/>
          <p:cNvSpPr>
            <a:spLocks noGrp="1"/>
          </p:cNvSpPr>
          <p:nvPr>
            <p:ph type="sldNum" sz="quarter" idx="11"/>
          </p:nvPr>
        </p:nvSpPr>
        <p:spPr>
          <a:xfrm>
            <a:off x="7524750" y="6237312"/>
            <a:ext cx="933450" cy="358775"/>
          </a:xfrm>
        </p:spPr>
        <p:txBody>
          <a:bodyPr/>
          <a:lstStyle/>
          <a:p>
            <a:fld id="{0C913308-F349-4B6D-A68A-DD1791B4A57B}" type="slidenum">
              <a:rPr lang="zh-CN" altLang="en-US" smtClean="0"/>
              <a:pPr/>
              <a:t>4</a:t>
            </a:fld>
            <a:endParaRPr lang="zh-CN" altLang="en-US" dirty="0"/>
          </a:p>
        </p:txBody>
      </p:sp>
      <p:pic>
        <p:nvPicPr>
          <p:cNvPr id="5" name="内容占位符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738210" y="3429000"/>
            <a:ext cx="512491" cy="512491"/>
          </a:xfrm>
          <a:prstGeom prst="rect">
            <a:avLst/>
          </a:prstGeom>
          <a:noFill/>
          <a:ln w="9525">
            <a:noFill/>
            <a:miter lim="800000"/>
            <a:headEnd/>
            <a:tailEnd/>
          </a:ln>
        </p:spPr>
      </p:pic>
      <p:sp>
        <p:nvSpPr>
          <p:cNvPr id="7" name="文本框 6"/>
          <p:cNvSpPr txBox="1"/>
          <p:nvPr/>
        </p:nvSpPr>
        <p:spPr>
          <a:xfrm>
            <a:off x="2730195" y="4437112"/>
            <a:ext cx="504056" cy="369332"/>
          </a:xfrm>
          <a:prstGeom prst="rect">
            <a:avLst/>
          </a:prstGeom>
          <a:noFill/>
        </p:spPr>
        <p:txBody>
          <a:bodyPr wrap="square" rtlCol="0">
            <a:spAutoFit/>
          </a:bodyPr>
          <a:lstStyle/>
          <a:p>
            <a:pPr algn="ctr"/>
            <a:r>
              <a:rPr lang="en-US" altLang="zh-CN" dirty="0" smtClean="0"/>
              <a:t>…</a:t>
            </a:r>
            <a:endParaRPr lang="zh-CN" altLang="en-US" dirty="0"/>
          </a:p>
        </p:txBody>
      </p:sp>
      <p:sp>
        <p:nvSpPr>
          <p:cNvPr id="8" name="文本框 7"/>
          <p:cNvSpPr txBox="1"/>
          <p:nvPr/>
        </p:nvSpPr>
        <p:spPr>
          <a:xfrm>
            <a:off x="2195736" y="2071612"/>
            <a:ext cx="1512168" cy="400110"/>
          </a:xfrm>
          <a:prstGeom prst="rect">
            <a:avLst/>
          </a:prstGeom>
          <a:noFill/>
        </p:spPr>
        <p:txBody>
          <a:bodyPr wrap="square" rtlCol="0">
            <a:spAutoFit/>
          </a:bodyPr>
          <a:lstStyle/>
          <a:p>
            <a:pPr algn="ctr"/>
            <a:r>
              <a:rPr lang="zh-CN" altLang="en-US" sz="2000" dirty="0" smtClean="0"/>
              <a:t>获取图片</a:t>
            </a:r>
            <a:endParaRPr lang="zh-CN" altLang="en-US" sz="2000" dirty="0"/>
          </a:p>
        </p:txBody>
      </p:sp>
      <p:sp>
        <p:nvSpPr>
          <p:cNvPr id="9" name="文本框 8"/>
          <p:cNvSpPr txBox="1"/>
          <p:nvPr/>
        </p:nvSpPr>
        <p:spPr>
          <a:xfrm>
            <a:off x="4369353" y="2068423"/>
            <a:ext cx="1282767" cy="400110"/>
          </a:xfrm>
          <a:prstGeom prst="rect">
            <a:avLst/>
          </a:prstGeom>
          <a:noFill/>
        </p:spPr>
        <p:txBody>
          <a:bodyPr wrap="square" rtlCol="0">
            <a:spAutoFit/>
          </a:bodyPr>
          <a:lstStyle/>
          <a:p>
            <a:pPr algn="ctr"/>
            <a:r>
              <a:rPr lang="zh-CN" altLang="en-US" sz="2000" dirty="0" smtClean="0"/>
              <a:t>图片美化</a:t>
            </a:r>
            <a:endParaRPr lang="zh-CN" altLang="en-US" sz="2000" dirty="0"/>
          </a:p>
        </p:txBody>
      </p:sp>
      <p:sp>
        <p:nvSpPr>
          <p:cNvPr id="10" name="文本框 9"/>
          <p:cNvSpPr txBox="1"/>
          <p:nvPr/>
        </p:nvSpPr>
        <p:spPr>
          <a:xfrm>
            <a:off x="5910292" y="2060848"/>
            <a:ext cx="2162366" cy="400110"/>
          </a:xfrm>
          <a:prstGeom prst="rect">
            <a:avLst/>
          </a:prstGeom>
          <a:noFill/>
        </p:spPr>
        <p:txBody>
          <a:bodyPr wrap="square" rtlCol="0">
            <a:spAutoFit/>
          </a:bodyPr>
          <a:lstStyle/>
          <a:p>
            <a:pPr algn="ctr"/>
            <a:r>
              <a:rPr lang="zh-CN" altLang="en-US" sz="2000" dirty="0" smtClean="0"/>
              <a:t>社交分享</a:t>
            </a:r>
            <a:r>
              <a:rPr lang="en-US" altLang="zh-CN" sz="2000" dirty="0" smtClean="0"/>
              <a:t>/</a:t>
            </a:r>
            <a:r>
              <a:rPr lang="zh-CN" altLang="en-US" sz="2000" dirty="0" smtClean="0"/>
              <a:t>发送</a:t>
            </a:r>
            <a:endParaRPr lang="zh-CN" altLang="en-US" sz="2000" dirty="0"/>
          </a:p>
        </p:txBody>
      </p:sp>
      <p:sp>
        <p:nvSpPr>
          <p:cNvPr id="11" name="文本框 10"/>
          <p:cNvSpPr txBox="1"/>
          <p:nvPr/>
        </p:nvSpPr>
        <p:spPr>
          <a:xfrm>
            <a:off x="4773230" y="3861048"/>
            <a:ext cx="504056" cy="369332"/>
          </a:xfrm>
          <a:prstGeom prst="rect">
            <a:avLst/>
          </a:prstGeom>
          <a:noFill/>
        </p:spPr>
        <p:txBody>
          <a:bodyPr wrap="square" rtlCol="0">
            <a:spAutoFit/>
          </a:bodyPr>
          <a:lstStyle/>
          <a:p>
            <a:pPr algn="ctr"/>
            <a:r>
              <a:rPr lang="en-US" altLang="zh-CN" dirty="0" smtClean="0"/>
              <a:t>…</a:t>
            </a:r>
            <a:endParaRPr lang="zh-CN" altLang="en-US" dirty="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8209" y="2702906"/>
            <a:ext cx="566827" cy="566827"/>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9792" y="4077072"/>
            <a:ext cx="566827" cy="566827"/>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86878" y="2636912"/>
            <a:ext cx="676761" cy="676761"/>
          </a:xfrm>
          <a:prstGeom prst="rect">
            <a:avLst/>
          </a:prstGeom>
        </p:spPr>
      </p:pic>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27965" y="3356992"/>
            <a:ext cx="564115" cy="564115"/>
          </a:xfrm>
          <a:prstGeom prst="rect">
            <a:avLst/>
          </a:prstGeom>
        </p:spPr>
      </p:pic>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37140" y="2671794"/>
            <a:ext cx="577206" cy="570757"/>
          </a:xfrm>
          <a:prstGeom prst="rect">
            <a:avLst/>
          </a:prstGeom>
        </p:spPr>
      </p:pic>
      <p:pic>
        <p:nvPicPr>
          <p:cNvPr id="18" name="图片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71338" y="3356992"/>
            <a:ext cx="550088" cy="550088"/>
          </a:xfrm>
          <a:prstGeom prst="rect">
            <a:avLst/>
          </a:prstGeom>
        </p:spPr>
      </p:pic>
      <p:pic>
        <p:nvPicPr>
          <p:cNvPr id="19" name="图片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44992" y="4005064"/>
            <a:ext cx="619443" cy="619443"/>
          </a:xfrm>
          <a:prstGeom prst="rect">
            <a:avLst/>
          </a:prstGeom>
        </p:spPr>
      </p:pic>
      <p:sp>
        <p:nvSpPr>
          <p:cNvPr id="20" name="文本框 19"/>
          <p:cNvSpPr txBox="1"/>
          <p:nvPr/>
        </p:nvSpPr>
        <p:spPr>
          <a:xfrm>
            <a:off x="6900148" y="4437112"/>
            <a:ext cx="504056" cy="369332"/>
          </a:xfrm>
          <a:prstGeom prst="rect">
            <a:avLst/>
          </a:prstGeom>
          <a:noFill/>
        </p:spPr>
        <p:txBody>
          <a:bodyPr wrap="square" rtlCol="0">
            <a:spAutoFit/>
          </a:bodyPr>
          <a:lstStyle/>
          <a:p>
            <a:pPr algn="ctr"/>
            <a:r>
              <a:rPr lang="en-US" altLang="zh-CN" dirty="0" smtClean="0"/>
              <a:t>…</a:t>
            </a:r>
            <a:endParaRPr lang="zh-CN" altLang="en-US" dirty="0"/>
          </a:p>
        </p:txBody>
      </p:sp>
      <p:cxnSp>
        <p:nvCxnSpPr>
          <p:cNvPr id="33" name="直接箭头连接符 32"/>
          <p:cNvCxnSpPr>
            <a:stCxn id="50" idx="1"/>
          </p:cNvCxnSpPr>
          <p:nvPr/>
        </p:nvCxnSpPr>
        <p:spPr>
          <a:xfrm flipV="1">
            <a:off x="1835029" y="2957172"/>
            <a:ext cx="754073" cy="805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523354" y="2957171"/>
            <a:ext cx="1013279"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5444895" y="3108446"/>
            <a:ext cx="1261226" cy="12063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1758000" y="3056205"/>
            <a:ext cx="810328" cy="58284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3523354" y="3685245"/>
            <a:ext cx="97663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5475098" y="3056205"/>
            <a:ext cx="1231023" cy="57583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右箭头 45"/>
          <p:cNvSpPr/>
          <p:nvPr/>
        </p:nvSpPr>
        <p:spPr>
          <a:xfrm flipV="1">
            <a:off x="3635896" y="2204864"/>
            <a:ext cx="646414" cy="123396"/>
          </a:xfrm>
          <a:prstGeom prst="rightArrow">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右箭头 47"/>
          <p:cNvSpPr/>
          <p:nvPr/>
        </p:nvSpPr>
        <p:spPr>
          <a:xfrm flipV="1">
            <a:off x="5652120" y="2204864"/>
            <a:ext cx="396204" cy="131075"/>
          </a:xfrm>
          <a:prstGeom prst="rightArrow">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50" name="图片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1087360" y="3482704"/>
            <a:ext cx="747669" cy="560030"/>
          </a:xfrm>
          <a:prstGeom prst="rect">
            <a:avLst/>
          </a:prstGeom>
        </p:spPr>
      </p:pic>
      <p:pic>
        <p:nvPicPr>
          <p:cNvPr id="51" name="图片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60797" y="2636912"/>
            <a:ext cx="600796" cy="600796"/>
          </a:xfrm>
          <a:prstGeom prst="rect">
            <a:avLst/>
          </a:prstGeom>
        </p:spPr>
      </p:pic>
      <p:sp>
        <p:nvSpPr>
          <p:cNvPr id="26" name="圆角矩形 25"/>
          <p:cNvSpPr/>
          <p:nvPr/>
        </p:nvSpPr>
        <p:spPr>
          <a:xfrm>
            <a:off x="1758000" y="1988840"/>
            <a:ext cx="6486408" cy="576064"/>
          </a:xfrm>
          <a:prstGeom prst="round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899591" y="4725144"/>
            <a:ext cx="7705361" cy="646331"/>
          </a:xfrm>
          <a:prstGeom prst="rect">
            <a:avLst/>
          </a:prstGeom>
          <a:noFill/>
        </p:spPr>
        <p:txBody>
          <a:bodyPr wrap="square" rtlCol="0">
            <a:spAutoFit/>
          </a:bodyPr>
          <a:lstStyle/>
          <a:p>
            <a:pPr marL="0" lvl="1"/>
            <a:r>
              <a:rPr lang="zh-CN" altLang="en-US" dirty="0" smtClean="0"/>
              <a:t>开发者</a:t>
            </a:r>
            <a:r>
              <a:rPr lang="zh-CN" altLang="en-US" dirty="0"/>
              <a:t>在</a:t>
            </a:r>
            <a:r>
              <a:rPr lang="zh-CN" altLang="en-US" dirty="0" smtClean="0"/>
              <a:t>新产品开发过程中，能否直接利用</a:t>
            </a:r>
            <a:r>
              <a:rPr lang="zh-CN" altLang="zh-CN" dirty="0" smtClean="0"/>
              <a:t>已</a:t>
            </a:r>
            <a:r>
              <a:rPr lang="zh-CN" altLang="en-US" dirty="0" smtClean="0"/>
              <a:t>有的成熟</a:t>
            </a:r>
            <a:r>
              <a:rPr lang="zh-CN" altLang="zh-CN" dirty="0" smtClean="0"/>
              <a:t>应用</a:t>
            </a:r>
            <a:r>
              <a:rPr lang="zh-CN" altLang="en-US" dirty="0" smtClean="0"/>
              <a:t>完成某些功能模块，对应用进行“</a:t>
            </a:r>
            <a:r>
              <a:rPr lang="zh-CN" altLang="en-US" dirty="0" smtClean="0">
                <a:solidFill>
                  <a:srgbClr val="FF0000"/>
                </a:solidFill>
              </a:rPr>
              <a:t>序列化复用</a:t>
            </a:r>
            <a:r>
              <a:rPr lang="zh-CN" altLang="en-US" dirty="0" smtClean="0"/>
              <a:t>”，以此缩短</a:t>
            </a:r>
            <a:r>
              <a:rPr lang="zh-CN" altLang="en-US" dirty="0"/>
              <a:t>开发周期、保证产品</a:t>
            </a:r>
            <a:r>
              <a:rPr lang="zh-CN" altLang="en-US" dirty="0" smtClean="0"/>
              <a:t>质量</a:t>
            </a:r>
            <a:endParaRPr lang="zh-CN" altLang="en-US" dirty="0"/>
          </a:p>
        </p:txBody>
      </p:sp>
      <p:sp>
        <p:nvSpPr>
          <p:cNvPr id="40" name="文本框 39"/>
          <p:cNvSpPr txBox="1"/>
          <p:nvPr/>
        </p:nvSpPr>
        <p:spPr>
          <a:xfrm>
            <a:off x="882227" y="5414683"/>
            <a:ext cx="7308812" cy="923330"/>
          </a:xfrm>
          <a:prstGeom prst="rect">
            <a:avLst/>
          </a:prstGeom>
          <a:noFill/>
        </p:spPr>
        <p:txBody>
          <a:bodyPr wrap="square" rtlCol="0">
            <a:spAutoFit/>
          </a:bodyPr>
          <a:lstStyle/>
          <a:p>
            <a:pPr marL="0" lvl="1"/>
            <a:r>
              <a:rPr lang="zh-CN" altLang="en-US" dirty="0" smtClean="0"/>
              <a:t>能否为用户推荐一个理想的应用序列，</a:t>
            </a:r>
            <a:r>
              <a:rPr lang="zh-CN" altLang="zh-CN" dirty="0" smtClean="0"/>
              <a:t>同</a:t>
            </a:r>
            <a:r>
              <a:rPr lang="zh-CN" altLang="zh-CN" dirty="0"/>
              <a:t>一</a:t>
            </a:r>
            <a:r>
              <a:rPr lang="zh-CN" altLang="zh-CN" dirty="0" smtClean="0"/>
              <a:t>功能</a:t>
            </a:r>
            <a:r>
              <a:rPr lang="zh-CN" altLang="en-US" dirty="0" smtClean="0"/>
              <a:t>流程</a:t>
            </a:r>
            <a:r>
              <a:rPr lang="zh-CN" altLang="zh-CN" dirty="0" smtClean="0"/>
              <a:t>通过</a:t>
            </a:r>
            <a:r>
              <a:rPr lang="zh-CN" altLang="en-US" dirty="0" smtClean="0">
                <a:solidFill>
                  <a:srgbClr val="FF0000"/>
                </a:solidFill>
              </a:rPr>
              <a:t>符合用户个性化需求</a:t>
            </a:r>
            <a:r>
              <a:rPr lang="zh-CN" altLang="zh-CN" dirty="0" smtClean="0">
                <a:solidFill>
                  <a:srgbClr val="FF0000"/>
                </a:solidFill>
              </a:rPr>
              <a:t>的</a:t>
            </a:r>
            <a:r>
              <a:rPr lang="zh-CN" altLang="en-US" dirty="0" smtClean="0">
                <a:solidFill>
                  <a:srgbClr val="FF0000"/>
                </a:solidFill>
              </a:rPr>
              <a:t>应用</a:t>
            </a:r>
            <a:r>
              <a:rPr lang="zh-CN" altLang="en-US" dirty="0">
                <a:solidFill>
                  <a:srgbClr val="FF0000"/>
                </a:solidFill>
              </a:rPr>
              <a:t>序列</a:t>
            </a:r>
            <a:r>
              <a:rPr lang="zh-CN" altLang="zh-CN" dirty="0" smtClean="0"/>
              <a:t>来</a:t>
            </a:r>
            <a:r>
              <a:rPr lang="zh-CN" altLang="en-US" dirty="0"/>
              <a:t>完成</a:t>
            </a:r>
            <a:endParaRPr lang="en-US" altLang="zh-CN" dirty="0" smtClean="0"/>
          </a:p>
          <a:p>
            <a:pPr marL="0" lvl="1"/>
            <a:endParaRPr lang="zh-CN" altLang="en-US" dirty="0"/>
          </a:p>
        </p:txBody>
      </p:sp>
      <p:sp>
        <p:nvSpPr>
          <p:cNvPr id="29" name="文本框 28"/>
          <p:cNvSpPr txBox="1"/>
          <p:nvPr/>
        </p:nvSpPr>
        <p:spPr>
          <a:xfrm>
            <a:off x="687298" y="2085366"/>
            <a:ext cx="1220406" cy="369332"/>
          </a:xfrm>
          <a:prstGeom prst="rect">
            <a:avLst/>
          </a:prstGeom>
          <a:noFill/>
        </p:spPr>
        <p:txBody>
          <a:bodyPr wrap="square" rtlCol="0">
            <a:spAutoFit/>
          </a:bodyPr>
          <a:lstStyle/>
          <a:p>
            <a:r>
              <a:rPr lang="zh-CN" altLang="en-US" dirty="0" smtClean="0">
                <a:solidFill>
                  <a:srgbClr val="FF0000"/>
                </a:solidFill>
              </a:rPr>
              <a:t>功能流程</a:t>
            </a:r>
            <a:endParaRPr lang="zh-CN" altLang="en-US" dirty="0">
              <a:solidFill>
                <a:srgbClr val="FF0000"/>
              </a:solidFill>
            </a:endParaRPr>
          </a:p>
        </p:txBody>
      </p:sp>
      <p:sp>
        <p:nvSpPr>
          <p:cNvPr id="4" name="文本框 3"/>
          <p:cNvSpPr txBox="1"/>
          <p:nvPr/>
        </p:nvSpPr>
        <p:spPr>
          <a:xfrm>
            <a:off x="3177496" y="4391236"/>
            <a:ext cx="5066912" cy="307777"/>
          </a:xfrm>
          <a:prstGeom prst="rect">
            <a:avLst/>
          </a:prstGeom>
          <a:noFill/>
        </p:spPr>
        <p:txBody>
          <a:bodyPr wrap="square" rtlCol="0">
            <a:spAutoFit/>
          </a:bodyPr>
          <a:lstStyle/>
          <a:p>
            <a:r>
              <a:rPr lang="zh-CN" altLang="en-US" sz="1400" dirty="0" smtClean="0">
                <a:solidFill>
                  <a:srgbClr val="FF0000"/>
                </a:solidFill>
              </a:rPr>
              <a:t>相同功能流程，个人偏好不同导致</a:t>
            </a:r>
            <a:r>
              <a:rPr lang="zh-CN" altLang="en-US" sz="1400" dirty="0">
                <a:solidFill>
                  <a:srgbClr val="FF0000"/>
                </a:solidFill>
              </a:rPr>
              <a:t>用户</a:t>
            </a:r>
            <a:r>
              <a:rPr lang="zh-CN" altLang="en-US" sz="1400" dirty="0" smtClean="0">
                <a:solidFill>
                  <a:srgbClr val="FF0000"/>
                </a:solidFill>
              </a:rPr>
              <a:t>执行不同的应用序列</a:t>
            </a:r>
            <a:endParaRPr lang="zh-CN" altLang="en-US" sz="1400" dirty="0">
              <a:solidFill>
                <a:srgbClr val="FF0000"/>
              </a:solidFill>
            </a:endParaRPr>
          </a:p>
        </p:txBody>
      </p:sp>
    </p:spTree>
    <p:extLst>
      <p:ext uri="{BB962C8B-B14F-4D97-AF65-F5344CB8AC3E}">
        <p14:creationId xmlns:p14="http://schemas.microsoft.com/office/powerpoint/2010/main" val="186283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40" grpId="0"/>
      <p:bldP spid="29"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研究背景</a:t>
            </a: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应用的序列化集成</a:t>
            </a:r>
            <a:endParaRPr lang="en-US" altLang="zh-CN" dirty="0" smtClean="0"/>
          </a:p>
          <a:p>
            <a:pPr lvl="1">
              <a:buClrTx/>
              <a:buFont typeface="Wingdings" panose="05000000000000000000" pitchFamily="2" charset="2"/>
              <a:buChar char="Ø"/>
            </a:pPr>
            <a:r>
              <a:rPr lang="zh-CN" altLang="zh-CN" dirty="0" smtClean="0"/>
              <a:t>应用集成的支持仅停留在应用编程接口和底层运行机制部分</a:t>
            </a:r>
            <a:endParaRPr lang="en-US" altLang="zh-CN" dirty="0" smtClean="0"/>
          </a:p>
          <a:p>
            <a:pPr lvl="1">
              <a:buClrTx/>
              <a:buFont typeface="Wingdings" panose="05000000000000000000" pitchFamily="2" charset="2"/>
              <a:buChar char="Ø"/>
            </a:pPr>
            <a:r>
              <a:rPr lang="zh-CN" altLang="zh-CN" dirty="0" smtClean="0"/>
              <a:t>尚未</a:t>
            </a:r>
            <a:r>
              <a:rPr lang="zh-CN" altLang="zh-CN" dirty="0"/>
              <a:t>出现更高层次的面向执行流程的集成</a:t>
            </a:r>
            <a:r>
              <a:rPr lang="zh-CN" altLang="zh-CN" dirty="0" smtClean="0"/>
              <a:t>支持</a:t>
            </a:r>
            <a:endParaRPr lang="zh-CN" altLang="en-US" dirty="0"/>
          </a:p>
          <a:p>
            <a:pPr lvl="1">
              <a:buClrTx/>
              <a:buFont typeface="Wingdings" panose="05000000000000000000" pitchFamily="2" charset="2"/>
              <a:buChar char="Ø"/>
            </a:pPr>
            <a:endParaRPr lang="en-US" altLang="zh-CN" dirty="0"/>
          </a:p>
          <a:p>
            <a:pPr lvl="1">
              <a:buClrTx/>
              <a:buFont typeface="Wingdings" panose="05000000000000000000" pitchFamily="2" charset="2"/>
              <a:buChar char="Ø"/>
            </a:pPr>
            <a:endParaRPr lang="en-US" altLang="zh-CN" dirty="0" smtClean="0"/>
          </a:p>
          <a:p>
            <a:pPr lvl="1">
              <a:buClrTx/>
              <a:buFont typeface="Wingdings" panose="05000000000000000000" pitchFamily="2" charset="2"/>
              <a:buChar char="Ø"/>
            </a:pPr>
            <a:endParaRPr lang="en-US" altLang="zh-CN" dirty="0" smtClean="0"/>
          </a:p>
        </p:txBody>
      </p:sp>
      <p:sp>
        <p:nvSpPr>
          <p:cNvPr id="6" name="灯片编号占位符 5"/>
          <p:cNvSpPr>
            <a:spLocks noGrp="1"/>
          </p:cNvSpPr>
          <p:nvPr>
            <p:ph type="sldNum" sz="quarter" idx="11"/>
          </p:nvPr>
        </p:nvSpPr>
        <p:spPr/>
        <p:txBody>
          <a:bodyPr/>
          <a:lstStyle/>
          <a:p>
            <a:fld id="{0C913308-F349-4B6D-A68A-DD1791B4A57B}" type="slidenum">
              <a:rPr lang="zh-CN" altLang="en-US" smtClean="0"/>
              <a:pPr/>
              <a:t>5</a:t>
            </a:fld>
            <a:endParaRPr lang="zh-CN" altLang="en-US"/>
          </a:p>
        </p:txBody>
      </p:sp>
      <p:sp>
        <p:nvSpPr>
          <p:cNvPr id="4" name="文本框 3"/>
          <p:cNvSpPr txBox="1"/>
          <p:nvPr/>
        </p:nvSpPr>
        <p:spPr>
          <a:xfrm>
            <a:off x="1054944" y="3447102"/>
            <a:ext cx="7597755" cy="646331"/>
          </a:xfrm>
          <a:prstGeom prst="rect">
            <a:avLst/>
          </a:prstGeom>
          <a:noFill/>
        </p:spPr>
        <p:txBody>
          <a:bodyPr wrap="square" rtlCol="0">
            <a:spAutoFit/>
          </a:bodyPr>
          <a:lstStyle/>
          <a:p>
            <a:r>
              <a:rPr lang="en-US" altLang="zh-CN" dirty="0"/>
              <a:t>Intent </a:t>
            </a:r>
            <a:r>
              <a:rPr lang="en-US" altLang="zh-CN" dirty="0" err="1"/>
              <a:t>intent</a:t>
            </a:r>
            <a:r>
              <a:rPr lang="en-US" altLang="zh-CN" dirty="0"/>
              <a:t> = new Intent(</a:t>
            </a:r>
            <a:r>
              <a:rPr lang="en-US" altLang="zh-CN" dirty="0" err="1"/>
              <a:t>MediaStore.ACTION_IMAGE_CAPTURE</a:t>
            </a:r>
            <a:r>
              <a:rPr lang="en-US" altLang="zh-CN" dirty="0"/>
              <a:t>);</a:t>
            </a:r>
            <a:endParaRPr lang="zh-CN" altLang="en-US" dirty="0"/>
          </a:p>
          <a:p>
            <a:r>
              <a:rPr lang="en-US" altLang="zh-CN" dirty="0" err="1"/>
              <a:t>startActivity</a:t>
            </a:r>
            <a:r>
              <a:rPr lang="en-US" altLang="zh-CN" dirty="0"/>
              <a:t>(intent);</a:t>
            </a:r>
            <a:endParaRPr lang="zh-CN" altLang="en-US" dirty="0"/>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4860975"/>
            <a:ext cx="971784" cy="971784"/>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4933" y="4869160"/>
            <a:ext cx="936104" cy="936104"/>
          </a:xfrm>
          <a:prstGeom prst="rect">
            <a:avLst/>
          </a:prstGeom>
        </p:spPr>
      </p:pic>
      <p:pic>
        <p:nvPicPr>
          <p:cNvPr id="39" name="图片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2048" y="4725144"/>
            <a:ext cx="1152128" cy="1152128"/>
          </a:xfrm>
          <a:prstGeom prst="rect">
            <a:avLst/>
          </a:prstGeom>
        </p:spPr>
      </p:pic>
      <p:cxnSp>
        <p:nvCxnSpPr>
          <p:cNvPr id="41" name="直接箭头连接符 40"/>
          <p:cNvCxnSpPr/>
          <p:nvPr/>
        </p:nvCxnSpPr>
        <p:spPr>
          <a:xfrm>
            <a:off x="3149760" y="5373216"/>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下弧形箭头 43"/>
          <p:cNvSpPr/>
          <p:nvPr/>
        </p:nvSpPr>
        <p:spPr>
          <a:xfrm rot="10800000">
            <a:off x="3140182" y="4865588"/>
            <a:ext cx="504056" cy="288032"/>
          </a:xfrm>
          <a:prstGeom prst="curvedUpArrow">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45" name="直接箭头连接符 44"/>
          <p:cNvCxnSpPr/>
          <p:nvPr/>
        </p:nvCxnSpPr>
        <p:spPr>
          <a:xfrm>
            <a:off x="5093976" y="5321312"/>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237992" y="5153621"/>
            <a:ext cx="288032" cy="36361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圆角矩形标注 4"/>
          <p:cNvSpPr/>
          <p:nvPr/>
        </p:nvSpPr>
        <p:spPr>
          <a:xfrm>
            <a:off x="831044" y="3447102"/>
            <a:ext cx="7416824" cy="774334"/>
          </a:xfrm>
          <a:prstGeom prst="wedgeRoundRectCallout">
            <a:avLst>
              <a:gd name="adj1" fmla="val -15642"/>
              <a:gd name="adj2" fmla="val 96774"/>
              <a:gd name="adj3" fmla="val 1666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049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研究背景</a:t>
            </a:r>
            <a:endParaRPr lang="zh-CN" altLang="en-US"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kern="1200" dirty="0"/>
              <a:t>推荐</a:t>
            </a:r>
            <a:r>
              <a:rPr lang="zh-CN" altLang="zh-CN" kern="1200" dirty="0" smtClean="0"/>
              <a:t>符合个性化</a:t>
            </a:r>
            <a:r>
              <a:rPr lang="zh-CN" altLang="en-US" kern="1200" dirty="0" smtClean="0"/>
              <a:t>需求的应用序列</a:t>
            </a:r>
            <a:endParaRPr lang="en-US" altLang="zh-CN" kern="1200" dirty="0" smtClean="0"/>
          </a:p>
          <a:p>
            <a:pPr lvl="1">
              <a:buClrTx/>
              <a:buFont typeface="Wingdings" panose="05000000000000000000" pitchFamily="2" charset="2"/>
              <a:buChar char="Ø"/>
            </a:pPr>
            <a:r>
              <a:rPr lang="zh-CN" altLang="zh-CN" dirty="0" smtClean="0"/>
              <a:t>移动</a:t>
            </a:r>
            <a:r>
              <a:rPr lang="zh-CN" altLang="zh-CN" dirty="0"/>
              <a:t>应用推荐系统集中在单个移动应用的个性化推荐问题</a:t>
            </a:r>
            <a:r>
              <a:rPr lang="zh-CN" altLang="zh-CN" dirty="0" smtClean="0"/>
              <a:t>上</a:t>
            </a:r>
            <a:endParaRPr lang="en-US" altLang="zh-CN" dirty="0"/>
          </a:p>
          <a:p>
            <a:pPr lvl="2">
              <a:buClrTx/>
              <a:buFont typeface="Wingdings" panose="05000000000000000000" pitchFamily="2" charset="2"/>
              <a:buChar char="Ø"/>
            </a:pPr>
            <a:r>
              <a:rPr lang="zh-CN" altLang="en-US" dirty="0" smtClean="0"/>
              <a:t>引入上下文信息</a:t>
            </a:r>
            <a:r>
              <a:rPr lang="en-US" altLang="zh-CN" dirty="0" smtClean="0"/>
              <a:t>[1]</a:t>
            </a:r>
            <a:endParaRPr lang="en-US" altLang="zh-CN" dirty="0"/>
          </a:p>
          <a:p>
            <a:pPr lvl="2">
              <a:buClrTx/>
              <a:buFont typeface="Wingdings" panose="05000000000000000000" pitchFamily="2" charset="2"/>
              <a:buChar char="Ø"/>
            </a:pPr>
            <a:r>
              <a:rPr lang="zh-CN" altLang="en-US" dirty="0"/>
              <a:t>信任</a:t>
            </a:r>
            <a:r>
              <a:rPr lang="zh-CN" altLang="en-US" dirty="0" smtClean="0"/>
              <a:t>行为模型</a:t>
            </a:r>
            <a:r>
              <a:rPr lang="en-US" altLang="zh-CN" dirty="0" smtClean="0"/>
              <a:t>[2]</a:t>
            </a:r>
          </a:p>
          <a:p>
            <a:pPr lvl="2">
              <a:buClrTx/>
              <a:buFont typeface="Wingdings" panose="05000000000000000000" pitchFamily="2" charset="2"/>
              <a:buChar char="Ø"/>
            </a:pPr>
            <a:r>
              <a:rPr lang="zh-CN" altLang="en-US" dirty="0"/>
              <a:t>隐</a:t>
            </a:r>
            <a:r>
              <a:rPr lang="zh-CN" altLang="en-US" dirty="0" smtClean="0"/>
              <a:t>式反馈</a:t>
            </a:r>
            <a:r>
              <a:rPr lang="en-US" altLang="zh-CN" dirty="0" smtClean="0"/>
              <a:t>[3]</a:t>
            </a:r>
            <a:endParaRPr lang="en-US" altLang="zh-CN" dirty="0"/>
          </a:p>
          <a:p>
            <a:pPr lvl="2">
              <a:buClrTx/>
              <a:buFont typeface="Wingdings" panose="05000000000000000000" pitchFamily="2" charset="2"/>
              <a:buChar char="Ø"/>
            </a:pPr>
            <a:r>
              <a:rPr lang="en-US" altLang="zh-CN" dirty="0" smtClean="0"/>
              <a:t>…</a:t>
            </a:r>
          </a:p>
          <a:p>
            <a:pPr marL="890588" lvl="2" indent="0">
              <a:buClrTx/>
              <a:buNone/>
            </a:pPr>
            <a:endParaRPr lang="en-US" altLang="zh-CN" dirty="0" smtClean="0"/>
          </a:p>
          <a:p>
            <a:pPr lvl="1">
              <a:buClrTx/>
              <a:buFont typeface="Wingdings" panose="05000000000000000000" pitchFamily="2" charset="2"/>
              <a:buChar char="Ø"/>
            </a:pPr>
            <a:r>
              <a:rPr lang="zh-CN" altLang="en-US" dirty="0" smtClean="0"/>
              <a:t>尚未</a:t>
            </a:r>
            <a:r>
              <a:rPr lang="zh-CN" altLang="en-US" dirty="0"/>
              <a:t>出现</a:t>
            </a:r>
            <a:r>
              <a:rPr lang="zh-CN" altLang="zh-CN" dirty="0"/>
              <a:t>面向用户个性化需求的移动应用序列推荐</a:t>
            </a:r>
            <a:r>
              <a:rPr lang="zh-CN" altLang="zh-CN" dirty="0" smtClean="0"/>
              <a:t>方法</a:t>
            </a:r>
            <a:endParaRPr lang="en-US" altLang="zh-CN" dirty="0"/>
          </a:p>
        </p:txBody>
      </p:sp>
      <p:sp>
        <p:nvSpPr>
          <p:cNvPr id="6" name="灯片编号占位符 5"/>
          <p:cNvSpPr>
            <a:spLocks noGrp="1"/>
          </p:cNvSpPr>
          <p:nvPr>
            <p:ph type="sldNum" sz="quarter" idx="11"/>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3121133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6769372" cy="720725"/>
          </a:xfrm>
        </p:spPr>
        <p:txBody>
          <a:bodyPr/>
          <a:lstStyle/>
          <a:p>
            <a:pPr>
              <a:buClrTx/>
            </a:pPr>
            <a:r>
              <a:rPr lang="zh-CN" altLang="en-US" dirty="0">
                <a:solidFill>
                  <a:schemeClr val="tx1"/>
                </a:solidFill>
              </a:rPr>
              <a:t>一个移动应用个性化集成框架</a:t>
            </a:r>
            <a:endParaRPr lang="en-US" altLang="zh-CN" dirty="0">
              <a:solidFill>
                <a:schemeClr val="tx1"/>
              </a:solidFill>
            </a:endParaRPr>
          </a:p>
        </p:txBody>
      </p:sp>
      <p:sp>
        <p:nvSpPr>
          <p:cNvPr id="3" name="内容占位符 2"/>
          <p:cNvSpPr>
            <a:spLocks noGrp="1"/>
          </p:cNvSpPr>
          <p:nvPr>
            <p:ph idx="1"/>
          </p:nvPr>
        </p:nvSpPr>
        <p:spPr/>
        <p:txBody>
          <a:bodyPr/>
          <a:lstStyle/>
          <a:p>
            <a:pPr marL="465137" indent="-457200">
              <a:buClrTx/>
              <a:buFont typeface="Wingdings" panose="05000000000000000000" pitchFamily="2" charset="2"/>
              <a:buChar char="Ø"/>
            </a:pPr>
            <a:r>
              <a:rPr lang="zh-CN" altLang="en-US" dirty="0" smtClean="0"/>
              <a:t>为解决移动应用序列化集成和应用序列的个性化推荐问题，提出移动应用个性化集成框架</a:t>
            </a:r>
            <a:endParaRPr lang="en-US" altLang="zh-CN" dirty="0"/>
          </a:p>
        </p:txBody>
      </p:sp>
      <p:sp>
        <p:nvSpPr>
          <p:cNvPr id="4" name="文本框 3"/>
          <p:cNvSpPr txBox="1"/>
          <p:nvPr/>
        </p:nvSpPr>
        <p:spPr>
          <a:xfrm>
            <a:off x="323528" y="4080740"/>
            <a:ext cx="1000006" cy="369332"/>
          </a:xfrm>
          <a:prstGeom prst="rect">
            <a:avLst/>
          </a:prstGeom>
          <a:noFill/>
        </p:spPr>
        <p:txBody>
          <a:bodyPr wrap="square" rtlCol="0">
            <a:spAutoFit/>
          </a:bodyPr>
          <a:lstStyle/>
          <a:p>
            <a:pPr algn="ctr"/>
            <a:r>
              <a:rPr lang="zh-CN" altLang="en-US" dirty="0"/>
              <a:t>开发者</a:t>
            </a:r>
          </a:p>
        </p:txBody>
      </p:sp>
      <p:cxnSp>
        <p:nvCxnSpPr>
          <p:cNvPr id="9" name="直接箭头连接符 8"/>
          <p:cNvCxnSpPr>
            <a:endCxn id="13" idx="1"/>
          </p:cNvCxnSpPr>
          <p:nvPr/>
        </p:nvCxnSpPr>
        <p:spPr>
          <a:xfrm flipV="1">
            <a:off x="4458244" y="4235389"/>
            <a:ext cx="666914" cy="8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3889243" y="3212976"/>
            <a:ext cx="0" cy="849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5125158" y="3983361"/>
            <a:ext cx="1582014"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候选应用集合</a:t>
            </a:r>
            <a:endParaRPr lang="zh-CN" altLang="en-US" dirty="0"/>
          </a:p>
        </p:txBody>
      </p:sp>
      <p:sp>
        <p:nvSpPr>
          <p:cNvPr id="17" name="流程图: 卡片 16"/>
          <p:cNvSpPr/>
          <p:nvPr/>
        </p:nvSpPr>
        <p:spPr>
          <a:xfrm>
            <a:off x="3292702" y="2753085"/>
            <a:ext cx="1152438" cy="495486"/>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应用</a:t>
            </a:r>
            <a:r>
              <a:rPr lang="zh-CN" altLang="en-US" dirty="0"/>
              <a:t>列表</a:t>
            </a:r>
          </a:p>
        </p:txBody>
      </p:sp>
      <p:sp>
        <p:nvSpPr>
          <p:cNvPr id="33" name="圆角矩形 32"/>
          <p:cNvSpPr/>
          <p:nvPr/>
        </p:nvSpPr>
        <p:spPr>
          <a:xfrm>
            <a:off x="6228184" y="2753085"/>
            <a:ext cx="1373460" cy="6229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应用序列推荐引擎</a:t>
            </a:r>
            <a:endParaRPr lang="zh-CN" altLang="en-US" dirty="0"/>
          </a:p>
        </p:txBody>
      </p:sp>
      <p:cxnSp>
        <p:nvCxnSpPr>
          <p:cNvPr id="34" name="直接箭头连接符 33"/>
          <p:cNvCxnSpPr>
            <a:stCxn id="33" idx="2"/>
          </p:cNvCxnSpPr>
          <p:nvPr/>
        </p:nvCxnSpPr>
        <p:spPr>
          <a:xfrm>
            <a:off x="6914914" y="3376050"/>
            <a:ext cx="0" cy="848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a:off x="1187624" y="4244757"/>
            <a:ext cx="3926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矩形 43"/>
          <p:cNvSpPr/>
          <p:nvPr/>
        </p:nvSpPr>
        <p:spPr>
          <a:xfrm>
            <a:off x="3260291" y="4068722"/>
            <a:ext cx="1257904" cy="4135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解析引擎</a:t>
            </a:r>
            <a:endParaRPr lang="zh-CN" altLang="en-US" dirty="0"/>
          </a:p>
        </p:txBody>
      </p:sp>
      <p:sp>
        <p:nvSpPr>
          <p:cNvPr id="45" name="流程图: 卡片 44"/>
          <p:cNvSpPr/>
          <p:nvPr/>
        </p:nvSpPr>
        <p:spPr>
          <a:xfrm>
            <a:off x="1635882" y="3921334"/>
            <a:ext cx="1152438" cy="579732"/>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功能流程描述文件</a:t>
            </a:r>
            <a:endParaRPr lang="zh-CN" altLang="en-US" dirty="0"/>
          </a:p>
        </p:txBody>
      </p:sp>
      <p:cxnSp>
        <p:nvCxnSpPr>
          <p:cNvPr id="47" name="直接箭头连接符 46"/>
          <p:cNvCxnSpPr>
            <a:stCxn id="45" idx="3"/>
          </p:cNvCxnSpPr>
          <p:nvPr/>
        </p:nvCxnSpPr>
        <p:spPr>
          <a:xfrm>
            <a:off x="2788320" y="4211200"/>
            <a:ext cx="462050" cy="9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a:off x="6699017" y="4205795"/>
            <a:ext cx="577182" cy="8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笑脸 56"/>
          <p:cNvSpPr/>
          <p:nvPr/>
        </p:nvSpPr>
        <p:spPr>
          <a:xfrm>
            <a:off x="7346045" y="4004440"/>
            <a:ext cx="394307" cy="41352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8" name="文本框 57"/>
          <p:cNvSpPr txBox="1"/>
          <p:nvPr/>
        </p:nvSpPr>
        <p:spPr>
          <a:xfrm>
            <a:off x="7686341" y="4036010"/>
            <a:ext cx="686730" cy="369332"/>
          </a:xfrm>
          <a:prstGeom prst="rect">
            <a:avLst/>
          </a:prstGeom>
          <a:noFill/>
        </p:spPr>
        <p:txBody>
          <a:bodyPr wrap="square" rtlCol="0">
            <a:spAutoFit/>
          </a:bodyPr>
          <a:lstStyle/>
          <a:p>
            <a:pPr algn="ctr"/>
            <a:r>
              <a:rPr lang="zh-CN" altLang="en-US" dirty="0"/>
              <a:t>用户</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7</a:t>
            </a:fld>
            <a:endParaRPr lang="zh-CN" altLang="en-US"/>
          </a:p>
        </p:txBody>
      </p:sp>
      <p:sp>
        <p:nvSpPr>
          <p:cNvPr id="5" name="圆角矩形 4"/>
          <p:cNvSpPr/>
          <p:nvPr/>
        </p:nvSpPr>
        <p:spPr>
          <a:xfrm>
            <a:off x="1475656" y="3645024"/>
            <a:ext cx="3168352" cy="1152128"/>
          </a:xfrm>
          <a:prstGeom prst="round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6" name="文本框 5"/>
          <p:cNvSpPr txBox="1"/>
          <p:nvPr/>
        </p:nvSpPr>
        <p:spPr>
          <a:xfrm>
            <a:off x="554336" y="5258982"/>
            <a:ext cx="8134275" cy="400110"/>
          </a:xfrm>
          <a:prstGeom prst="rect">
            <a:avLst/>
          </a:prstGeom>
          <a:noFill/>
        </p:spPr>
        <p:txBody>
          <a:bodyPr wrap="square" rtlCol="0">
            <a:spAutoFit/>
          </a:bodyPr>
          <a:lstStyle/>
          <a:p>
            <a:r>
              <a:rPr lang="zh-CN" altLang="en-US" sz="2000" dirty="0" smtClean="0"/>
              <a:t>问题</a:t>
            </a:r>
            <a:r>
              <a:rPr lang="en-US" altLang="zh-CN" sz="2000" dirty="0" smtClean="0"/>
              <a:t>1</a:t>
            </a:r>
            <a:r>
              <a:rPr lang="zh-CN" altLang="en-US" sz="2000" dirty="0" smtClean="0"/>
              <a:t>：开发者如何描述功能流程，如何对功能流程提供运行时刻支持？</a:t>
            </a:r>
            <a:endParaRPr lang="zh-CN" altLang="en-US" sz="2000" dirty="0"/>
          </a:p>
        </p:txBody>
      </p:sp>
      <p:sp>
        <p:nvSpPr>
          <p:cNvPr id="21" name="文本框 20"/>
          <p:cNvSpPr txBox="1"/>
          <p:nvPr/>
        </p:nvSpPr>
        <p:spPr>
          <a:xfrm>
            <a:off x="546325" y="5661248"/>
            <a:ext cx="8056660" cy="400110"/>
          </a:xfrm>
          <a:prstGeom prst="rect">
            <a:avLst/>
          </a:prstGeom>
          <a:noFill/>
        </p:spPr>
        <p:txBody>
          <a:bodyPr wrap="square" rtlCol="0">
            <a:spAutoFit/>
          </a:bodyPr>
          <a:lstStyle/>
          <a:p>
            <a:r>
              <a:rPr lang="zh-CN" altLang="en-US" sz="2000" dirty="0" smtClean="0"/>
              <a:t>问题</a:t>
            </a:r>
            <a:r>
              <a:rPr lang="en-US" altLang="zh-CN" sz="2000" dirty="0" smtClean="0"/>
              <a:t>2</a:t>
            </a:r>
            <a:r>
              <a:rPr lang="zh-CN" altLang="en-US" sz="2000" dirty="0" smtClean="0"/>
              <a:t>：如何为用户推荐理想的应用执行序列？</a:t>
            </a:r>
            <a:endParaRPr lang="zh-CN" altLang="en-US" sz="2000" dirty="0"/>
          </a:p>
        </p:txBody>
      </p:sp>
      <p:sp>
        <p:nvSpPr>
          <p:cNvPr id="22" name="圆角矩形 21"/>
          <p:cNvSpPr/>
          <p:nvPr/>
        </p:nvSpPr>
        <p:spPr>
          <a:xfrm>
            <a:off x="5796136" y="2636912"/>
            <a:ext cx="2069934" cy="824423"/>
          </a:xfrm>
          <a:prstGeom prst="round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5637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33" grpId="0" animBg="1"/>
      <p:bldP spid="44" grpId="0" animBg="1"/>
      <p:bldP spid="45" grpId="0" animBg="1"/>
      <p:bldP spid="5" grpId="0" animBg="1"/>
      <p:bldP spid="6" grpId="0"/>
      <p:bldP spid="21"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6193308" cy="720725"/>
          </a:xfrm>
        </p:spPr>
        <p:txBody>
          <a:bodyPr/>
          <a:lstStyle/>
          <a:p>
            <a:pPr>
              <a:buClrTx/>
            </a:pPr>
            <a:r>
              <a:rPr lang="zh-CN" altLang="en-US" dirty="0">
                <a:solidFill>
                  <a:schemeClr val="tx1"/>
                </a:solidFill>
              </a:rPr>
              <a:t>意图过程执行语言及解析引擎</a:t>
            </a:r>
            <a:endParaRPr lang="en-US" altLang="zh-CN" dirty="0">
              <a:solidFill>
                <a:schemeClr val="tx1"/>
              </a:solidFill>
            </a:endParaRPr>
          </a:p>
        </p:txBody>
      </p:sp>
      <p:sp>
        <p:nvSpPr>
          <p:cNvPr id="3" name="内容占位符 2"/>
          <p:cNvSpPr>
            <a:spLocks noGrp="1"/>
          </p:cNvSpPr>
          <p:nvPr>
            <p:ph idx="1"/>
          </p:nvPr>
        </p:nvSpPr>
        <p:spPr>
          <a:xfrm>
            <a:off x="468313" y="1484313"/>
            <a:ext cx="8675687" cy="4392612"/>
          </a:xfrm>
        </p:spPr>
        <p:txBody>
          <a:bodyPr/>
          <a:lstStyle/>
          <a:p>
            <a:pPr>
              <a:buClrTx/>
              <a:buFont typeface="Wingdings" panose="05000000000000000000" pitchFamily="2" charset="2"/>
              <a:buChar char="Ø"/>
            </a:pPr>
            <a:r>
              <a:rPr lang="zh-CN" altLang="en-US" dirty="0" smtClean="0"/>
              <a:t>功能流程描述</a:t>
            </a:r>
            <a:endParaRPr lang="en-US" altLang="zh-CN" dirty="0" smtClean="0"/>
          </a:p>
          <a:p>
            <a:pPr lvl="1">
              <a:buClrTx/>
              <a:buFont typeface="Wingdings" panose="05000000000000000000" pitchFamily="2" charset="2"/>
              <a:buChar char="Ø"/>
            </a:pPr>
            <a:r>
              <a:rPr lang="zh-CN" altLang="en-US" dirty="0" smtClean="0"/>
              <a:t>意图过程执行语言</a:t>
            </a:r>
            <a:r>
              <a:rPr lang="en-US" altLang="zh-CN" dirty="0" smtClean="0"/>
              <a:t>(Intent Process Execution Language)</a:t>
            </a:r>
          </a:p>
          <a:p>
            <a:pPr lvl="2">
              <a:buClrTx/>
              <a:buFont typeface="Wingdings" panose="05000000000000000000" pitchFamily="2" charset="2"/>
              <a:buChar char="Ø"/>
            </a:pPr>
            <a:r>
              <a:rPr lang="zh-CN" altLang="en-US" dirty="0" smtClean="0"/>
              <a:t>基于</a:t>
            </a:r>
            <a:r>
              <a:rPr lang="en-US" altLang="zh-CN" dirty="0" smtClean="0"/>
              <a:t>XML</a:t>
            </a:r>
          </a:p>
          <a:p>
            <a:pPr lvl="2">
              <a:buClrTx/>
              <a:buFont typeface="Wingdings" panose="05000000000000000000" pitchFamily="2" charset="2"/>
              <a:buChar char="Ø"/>
            </a:pPr>
            <a:r>
              <a:rPr lang="zh-CN" altLang="en-US" dirty="0" smtClean="0"/>
              <a:t>语法结构由</a:t>
            </a:r>
            <a:r>
              <a:rPr lang="en-US" altLang="zh-CN" dirty="0" smtClean="0"/>
              <a:t>XSD</a:t>
            </a:r>
            <a:r>
              <a:rPr lang="zh-CN" altLang="en-US" dirty="0" smtClean="0"/>
              <a:t>约束</a:t>
            </a:r>
            <a:endParaRPr lang="en-US" altLang="zh-CN" dirty="0" smtClean="0"/>
          </a:p>
          <a:p>
            <a:pPr lvl="2">
              <a:buClrTx/>
              <a:buFont typeface="Wingdings" panose="05000000000000000000" pitchFamily="2" charset="2"/>
              <a:buChar char="Ø"/>
            </a:pPr>
            <a:r>
              <a:rPr lang="zh-CN" altLang="en-US" dirty="0" smtClean="0"/>
              <a:t>“松耦合”</a:t>
            </a:r>
            <a:r>
              <a:rPr lang="zh-CN" altLang="en-US" dirty="0"/>
              <a:t>思想，不指定具体应用</a:t>
            </a:r>
            <a:endParaRPr lang="en-US" altLang="zh-CN" dirty="0"/>
          </a:p>
          <a:p>
            <a:pPr lvl="2">
              <a:buClrTx/>
              <a:buFont typeface="Wingdings" panose="05000000000000000000" pitchFamily="2" charset="2"/>
              <a:buChar char="Ø"/>
            </a:pPr>
            <a:endParaRPr lang="en-US" altLang="zh-CN" dirty="0" smtClean="0"/>
          </a:p>
          <a:p>
            <a:pPr>
              <a:buClrTx/>
              <a:buFont typeface="Wingdings" panose="05000000000000000000" pitchFamily="2" charset="2"/>
              <a:buChar char="Ø"/>
            </a:pPr>
            <a:endParaRPr lang="en-US" altLang="zh-CN" dirty="0" smtClean="0"/>
          </a:p>
          <a:p>
            <a:pPr lvl="1">
              <a:buClrTx/>
              <a:buFont typeface="Wingdings" panose="05000000000000000000" pitchFamily="2" charset="2"/>
              <a:buChar char="Ø"/>
            </a:pPr>
            <a:endParaRPr lang="en-US" altLang="zh-CN" dirty="0" smtClean="0"/>
          </a:p>
          <a:p>
            <a:pPr>
              <a:buClrTx/>
              <a:buFont typeface="Wingdings" panose="05000000000000000000" pitchFamily="2" charset="2"/>
              <a:buChar char="Ø"/>
            </a:pPr>
            <a:endParaRPr lang="zh-CN" altLang="en-US" dirty="0"/>
          </a:p>
        </p:txBody>
      </p:sp>
      <p:sp>
        <p:nvSpPr>
          <p:cNvPr id="6" name="文本框 5"/>
          <p:cNvSpPr txBox="1"/>
          <p:nvPr/>
        </p:nvSpPr>
        <p:spPr>
          <a:xfrm>
            <a:off x="1331640" y="2420888"/>
            <a:ext cx="4254624" cy="4154984"/>
          </a:xfrm>
          <a:prstGeom prst="rect">
            <a:avLst/>
          </a:prstGeom>
          <a:noFill/>
        </p:spPr>
        <p:txBody>
          <a:bodyPr wrap="square" rtlCol="0">
            <a:spAutoFit/>
          </a:bodyPr>
          <a:lstStyle/>
          <a:p>
            <a:pPr hangingPunct="0"/>
            <a:r>
              <a:rPr lang="en-US" altLang="zh-CN" sz="1200" i="1" dirty="0"/>
              <a:t>&lt;?xml version="1.0" encoding="ISO-8859-1" ?&gt;</a:t>
            </a:r>
            <a:endParaRPr lang="zh-CN" altLang="zh-CN" sz="1200" i="1" dirty="0"/>
          </a:p>
          <a:p>
            <a:pPr hangingPunct="0"/>
            <a:r>
              <a:rPr lang="en-US" altLang="zh-CN" sz="1200" i="1" dirty="0"/>
              <a:t>&lt;</a:t>
            </a:r>
            <a:r>
              <a:rPr lang="en-US" altLang="zh-CN" sz="1200" i="1" dirty="0" err="1"/>
              <a:t>xs:schema</a:t>
            </a:r>
            <a:endParaRPr lang="zh-CN" altLang="zh-CN" sz="1200" i="1" dirty="0"/>
          </a:p>
          <a:p>
            <a:pPr hangingPunct="0"/>
            <a:r>
              <a:rPr lang="en-US" altLang="zh-CN" sz="1200" i="1" dirty="0" err="1"/>
              <a:t>xmlns:xs</a:t>
            </a:r>
            <a:r>
              <a:rPr lang="en-US" altLang="zh-CN" sz="1200" i="1" dirty="0"/>
              <a:t>="http://www.w3.org/2001/XMLSchema"&gt;</a:t>
            </a:r>
            <a:endParaRPr lang="zh-CN" altLang="zh-CN" sz="1200" i="1" dirty="0"/>
          </a:p>
          <a:p>
            <a:pPr hangingPunct="0"/>
            <a:r>
              <a:rPr lang="en-US" altLang="zh-CN" sz="1200" i="1" dirty="0"/>
              <a:t>&lt;</a:t>
            </a:r>
            <a:r>
              <a:rPr lang="en-US" altLang="zh-CN" sz="1200" i="1" dirty="0" err="1"/>
              <a:t>xs:element</a:t>
            </a:r>
            <a:r>
              <a:rPr lang="en-US" altLang="zh-CN" sz="1200" i="1" dirty="0"/>
              <a:t> name="process"&gt;</a:t>
            </a:r>
            <a:endParaRPr lang="zh-CN" altLang="zh-CN" sz="1200" i="1" dirty="0"/>
          </a:p>
          <a:p>
            <a:pPr hangingPunct="0"/>
            <a:r>
              <a:rPr lang="en-US" altLang="zh-CN" sz="1200" i="1" dirty="0"/>
              <a:t>  &lt;</a:t>
            </a:r>
            <a:r>
              <a:rPr lang="en-US" altLang="zh-CN" sz="1200" i="1" dirty="0" err="1"/>
              <a:t>xs:complexType</a:t>
            </a:r>
            <a:r>
              <a:rPr lang="en-US" altLang="zh-CN" sz="1200" i="1" dirty="0"/>
              <a:t>&gt;</a:t>
            </a:r>
            <a:endParaRPr lang="zh-CN" altLang="zh-CN" sz="1200" i="1" dirty="0"/>
          </a:p>
          <a:p>
            <a:pPr hangingPunct="0"/>
            <a:r>
              <a:rPr lang="en-US" altLang="zh-CN" sz="1200" i="1" dirty="0"/>
              <a:t>    &lt;</a:t>
            </a:r>
            <a:r>
              <a:rPr lang="en-US" altLang="zh-CN" sz="1200" i="1" dirty="0" err="1"/>
              <a:t>xs:attribute</a:t>
            </a:r>
            <a:r>
              <a:rPr lang="en-US" altLang="zh-CN" sz="1200" i="1" dirty="0"/>
              <a:t> ref="</a:t>
            </a:r>
            <a:r>
              <a:rPr lang="en-US" altLang="zh-CN" sz="1200" i="1" dirty="0" err="1"/>
              <a:t>processname</a:t>
            </a:r>
            <a:r>
              <a:rPr lang="en-US" altLang="zh-CN" sz="1200" i="1" dirty="0"/>
              <a:t>" </a:t>
            </a:r>
            <a:r>
              <a:rPr lang="en-US" altLang="zh-CN" sz="1200" i="1" dirty="0" smtClean="0"/>
              <a:t>use</a:t>
            </a:r>
            <a:r>
              <a:rPr lang="en-US" altLang="zh-CN" sz="1200" i="1" dirty="0"/>
              <a:t>="required"/&gt;</a:t>
            </a:r>
            <a:endParaRPr lang="zh-CN" altLang="zh-CN" sz="1200" i="1" dirty="0"/>
          </a:p>
          <a:p>
            <a:pPr hangingPunct="0"/>
            <a:r>
              <a:rPr lang="en-US" altLang="zh-CN" sz="1200" i="1" dirty="0"/>
              <a:t>    &lt;</a:t>
            </a:r>
            <a:r>
              <a:rPr lang="en-US" altLang="zh-CN" sz="1200" i="1" dirty="0" err="1"/>
              <a:t>xs:sequence</a:t>
            </a:r>
            <a:r>
              <a:rPr lang="en-US" altLang="zh-CN" sz="1200" i="1" dirty="0"/>
              <a:t>&gt;</a:t>
            </a:r>
            <a:endParaRPr lang="zh-CN" altLang="zh-CN" sz="1200" i="1" dirty="0"/>
          </a:p>
          <a:p>
            <a:pPr hangingPunct="0"/>
            <a:r>
              <a:rPr lang="en-US" altLang="zh-CN" sz="1200" i="1" dirty="0"/>
              <a:t>      &lt;</a:t>
            </a:r>
            <a:r>
              <a:rPr lang="en-US" altLang="zh-CN" sz="1200" i="1" dirty="0" err="1"/>
              <a:t>xs:element</a:t>
            </a:r>
            <a:r>
              <a:rPr lang="en-US" altLang="zh-CN" sz="1200" i="1" dirty="0"/>
              <a:t> name</a:t>
            </a:r>
            <a:r>
              <a:rPr lang="en-US" altLang="zh-CN" sz="1200" i="1" dirty="0" smtClean="0"/>
              <a:t>="request" </a:t>
            </a:r>
            <a:r>
              <a:rPr lang="en-US" altLang="zh-CN" sz="1200" i="1" dirty="0" err="1" smtClean="0"/>
              <a:t>maxOccurs</a:t>
            </a:r>
            <a:r>
              <a:rPr lang="en-US" altLang="zh-CN" sz="1200" i="1" dirty="0"/>
              <a:t>="unbounded"&gt;</a:t>
            </a:r>
            <a:endParaRPr lang="zh-CN" altLang="zh-CN" sz="1200" i="1" dirty="0"/>
          </a:p>
          <a:p>
            <a:pPr hangingPunct="0"/>
            <a:r>
              <a:rPr lang="en-US" altLang="zh-CN" sz="1200" i="1" dirty="0"/>
              <a:t>        &lt;</a:t>
            </a:r>
            <a:r>
              <a:rPr lang="en-US" altLang="zh-CN" sz="1200" i="1" dirty="0" err="1"/>
              <a:t>xs:complexType</a:t>
            </a:r>
            <a:r>
              <a:rPr lang="en-US" altLang="zh-CN" sz="1200" i="1" dirty="0"/>
              <a:t>&gt;</a:t>
            </a:r>
            <a:endParaRPr lang="zh-CN" altLang="zh-CN" sz="1200" i="1" dirty="0"/>
          </a:p>
          <a:p>
            <a:pPr hangingPunct="0"/>
            <a:r>
              <a:rPr lang="en-US" altLang="zh-CN" sz="1200" i="1" dirty="0"/>
              <a:t>          &lt;</a:t>
            </a:r>
            <a:r>
              <a:rPr lang="en-US" altLang="zh-CN" sz="1200" i="1" dirty="0" err="1"/>
              <a:t>xs:attribute</a:t>
            </a:r>
            <a:r>
              <a:rPr lang="en-US" altLang="zh-CN" sz="1200" i="1" dirty="0"/>
              <a:t> ref="describe"/&gt;</a:t>
            </a:r>
            <a:endParaRPr lang="zh-CN" altLang="zh-CN" sz="1200" i="1" dirty="0"/>
          </a:p>
          <a:p>
            <a:pPr hangingPunct="0"/>
            <a:r>
              <a:rPr lang="en-US" altLang="zh-CN" sz="1200" i="1" dirty="0"/>
              <a:t>          &lt;</a:t>
            </a:r>
            <a:r>
              <a:rPr lang="en-US" altLang="zh-CN" sz="1200" i="1" dirty="0" err="1"/>
              <a:t>xs:attribute</a:t>
            </a:r>
            <a:r>
              <a:rPr lang="en-US" altLang="zh-CN" sz="1200" i="1" dirty="0"/>
              <a:t> ref="skip"/&gt;</a:t>
            </a:r>
            <a:endParaRPr lang="zh-CN" altLang="zh-CN" sz="1200" i="1" dirty="0"/>
          </a:p>
          <a:p>
            <a:pPr hangingPunct="0"/>
            <a:r>
              <a:rPr lang="en-US" altLang="zh-CN" sz="1200" i="1" dirty="0"/>
              <a:t>          &lt;</a:t>
            </a:r>
            <a:r>
              <a:rPr lang="en-US" altLang="zh-CN" sz="1200" i="1" dirty="0" err="1"/>
              <a:t>xs:attribute</a:t>
            </a:r>
            <a:r>
              <a:rPr lang="en-US" altLang="zh-CN" sz="1200" i="1" dirty="0"/>
              <a:t> ref="reselect"/&gt;</a:t>
            </a:r>
            <a:endParaRPr lang="zh-CN" altLang="zh-CN" sz="1200" i="1" dirty="0"/>
          </a:p>
          <a:p>
            <a:pPr hangingPunct="0"/>
            <a:r>
              <a:rPr lang="en-US" altLang="zh-CN" sz="1200" i="1" dirty="0"/>
              <a:t>          &lt;</a:t>
            </a:r>
            <a:r>
              <a:rPr lang="en-US" altLang="zh-CN" sz="1200" i="1" dirty="0" err="1"/>
              <a:t>xs:choice</a:t>
            </a:r>
            <a:r>
              <a:rPr lang="en-US" altLang="zh-CN" sz="1200" i="1" dirty="0"/>
              <a:t>&gt;</a:t>
            </a:r>
            <a:endParaRPr lang="zh-CN" altLang="zh-CN" sz="1200" i="1" dirty="0"/>
          </a:p>
          <a:p>
            <a:pPr hangingPunct="0"/>
            <a:r>
              <a:rPr lang="en-US" altLang="zh-CN" sz="1200" i="1" dirty="0"/>
              <a:t>            &lt;</a:t>
            </a:r>
            <a:r>
              <a:rPr lang="en-US" altLang="zh-CN" sz="1200" i="1" dirty="0" err="1"/>
              <a:t>xs:element</a:t>
            </a:r>
            <a:r>
              <a:rPr lang="en-US" altLang="zh-CN" sz="1200" i="1" dirty="0"/>
              <a:t> ref="pick"/&gt;</a:t>
            </a:r>
            <a:endParaRPr lang="zh-CN" altLang="zh-CN" sz="1200" i="1" dirty="0"/>
          </a:p>
          <a:p>
            <a:pPr hangingPunct="0"/>
            <a:r>
              <a:rPr lang="en-US" altLang="zh-CN" sz="1200" i="1" dirty="0"/>
              <a:t>            &lt;</a:t>
            </a:r>
            <a:r>
              <a:rPr lang="en-US" altLang="zh-CN" sz="1200" i="1" dirty="0" err="1"/>
              <a:t>xs:element</a:t>
            </a:r>
            <a:r>
              <a:rPr lang="en-US" altLang="zh-CN" sz="1200" i="1" dirty="0"/>
              <a:t> ref="invoke"/&gt;</a:t>
            </a:r>
            <a:endParaRPr lang="zh-CN" altLang="zh-CN" sz="1200" i="1" dirty="0"/>
          </a:p>
          <a:p>
            <a:pPr hangingPunct="0"/>
            <a:r>
              <a:rPr lang="en-US" altLang="zh-CN" sz="1200" i="1" dirty="0"/>
              <a:t>          &lt;/</a:t>
            </a:r>
            <a:r>
              <a:rPr lang="en-US" altLang="zh-CN" sz="1200" i="1" dirty="0" err="1"/>
              <a:t>xs:choice</a:t>
            </a:r>
            <a:r>
              <a:rPr lang="en-US" altLang="zh-CN" sz="1200" i="1" dirty="0"/>
              <a:t>&gt;</a:t>
            </a:r>
            <a:endParaRPr lang="zh-CN" altLang="zh-CN" sz="1200" i="1" dirty="0"/>
          </a:p>
          <a:p>
            <a:pPr hangingPunct="0"/>
            <a:r>
              <a:rPr lang="en-US" altLang="zh-CN" sz="1200" i="1" dirty="0"/>
              <a:t>        &lt;/</a:t>
            </a:r>
            <a:r>
              <a:rPr lang="en-US" altLang="zh-CN" sz="1200" i="1" dirty="0" err="1"/>
              <a:t>xs:complexType</a:t>
            </a:r>
            <a:r>
              <a:rPr lang="en-US" altLang="zh-CN" sz="1200" i="1" dirty="0"/>
              <a:t>&gt;</a:t>
            </a:r>
            <a:endParaRPr lang="zh-CN" altLang="zh-CN" sz="1200" i="1" dirty="0"/>
          </a:p>
          <a:p>
            <a:pPr hangingPunct="0"/>
            <a:r>
              <a:rPr lang="en-US" altLang="zh-CN" sz="1200" i="1" dirty="0"/>
              <a:t>      &lt;/</a:t>
            </a:r>
            <a:r>
              <a:rPr lang="en-US" altLang="zh-CN" sz="1200" i="1" dirty="0" err="1"/>
              <a:t>xs:element</a:t>
            </a:r>
            <a:r>
              <a:rPr lang="en-US" altLang="zh-CN" sz="1200" i="1" dirty="0"/>
              <a:t>&gt;  </a:t>
            </a:r>
            <a:endParaRPr lang="zh-CN" altLang="zh-CN" sz="1200" i="1" dirty="0"/>
          </a:p>
          <a:p>
            <a:pPr hangingPunct="0"/>
            <a:r>
              <a:rPr lang="en-US" altLang="zh-CN" sz="1200" i="1" dirty="0"/>
              <a:t>    &lt;/</a:t>
            </a:r>
            <a:r>
              <a:rPr lang="en-US" altLang="zh-CN" sz="1200" i="1" dirty="0" err="1"/>
              <a:t>xs:sequence</a:t>
            </a:r>
            <a:r>
              <a:rPr lang="en-US" altLang="zh-CN" sz="1200" i="1" dirty="0"/>
              <a:t>&gt;</a:t>
            </a:r>
            <a:endParaRPr lang="zh-CN" altLang="zh-CN" sz="1200" i="1" dirty="0"/>
          </a:p>
          <a:p>
            <a:pPr hangingPunct="0"/>
            <a:r>
              <a:rPr lang="en-US" altLang="zh-CN" sz="1200" i="1" dirty="0"/>
              <a:t>  &lt;/</a:t>
            </a:r>
            <a:r>
              <a:rPr lang="en-US" altLang="zh-CN" sz="1200" i="1" dirty="0" err="1"/>
              <a:t>xs:complexType</a:t>
            </a:r>
            <a:r>
              <a:rPr lang="en-US" altLang="zh-CN" sz="1200" i="1" dirty="0"/>
              <a:t>&gt;</a:t>
            </a:r>
            <a:endParaRPr lang="zh-CN" altLang="zh-CN" sz="1200" i="1" dirty="0"/>
          </a:p>
          <a:p>
            <a:pPr hangingPunct="0"/>
            <a:r>
              <a:rPr lang="en-US" altLang="zh-CN" sz="1200" i="1" dirty="0"/>
              <a:t>&lt;/</a:t>
            </a:r>
            <a:r>
              <a:rPr lang="en-US" altLang="zh-CN" sz="1200" i="1" dirty="0" err="1"/>
              <a:t>xs:element</a:t>
            </a:r>
            <a:r>
              <a:rPr lang="en-US" altLang="zh-CN" sz="1200" i="1" dirty="0"/>
              <a:t>&gt;</a:t>
            </a:r>
            <a:endParaRPr lang="zh-CN" altLang="zh-CN" sz="1200" i="1" dirty="0"/>
          </a:p>
          <a:p>
            <a:r>
              <a:rPr lang="en-US" altLang="zh-CN" sz="1200" i="1" dirty="0"/>
              <a:t>&lt;/</a:t>
            </a:r>
            <a:r>
              <a:rPr lang="en-US" altLang="zh-CN" sz="1200" i="1" dirty="0" err="1"/>
              <a:t>xs:schema</a:t>
            </a:r>
            <a:r>
              <a:rPr lang="en-US" altLang="zh-CN" sz="1200" i="1" dirty="0"/>
              <a:t>&gt;</a:t>
            </a:r>
            <a:endParaRPr lang="zh-CN" altLang="en-US" sz="1200" i="1" dirty="0"/>
          </a:p>
        </p:txBody>
      </p:sp>
      <p:sp>
        <p:nvSpPr>
          <p:cNvPr id="7" name="灯片编号占位符 6"/>
          <p:cNvSpPr>
            <a:spLocks noGrp="1"/>
          </p:cNvSpPr>
          <p:nvPr>
            <p:ph type="sldNum" sz="quarter" idx="11"/>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425764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2" end="2"/>
                                            </p:txEl>
                                          </p:spTgt>
                                        </p:tgtEl>
                                      </p:cBhvr>
                                    </p:animEffect>
                                    <p:set>
                                      <p:cBhvr>
                                        <p:cTn id="7" dur="1" fill="hold">
                                          <p:stCondLst>
                                            <p:cond delay="499"/>
                                          </p:stCondLst>
                                        </p:cTn>
                                        <p:tgtEl>
                                          <p:spTgt spid="3">
                                            <p:txEl>
                                              <p:pRg st="2" end="2"/>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3" end="3"/>
                                            </p:txEl>
                                          </p:spTgt>
                                        </p:tgtEl>
                                      </p:cBhvr>
                                    </p:animEffect>
                                    <p:set>
                                      <p:cBhvr>
                                        <p:cTn id="10" dur="1" fill="hold">
                                          <p:stCondLst>
                                            <p:cond delay="499"/>
                                          </p:stCondLst>
                                        </p:cTn>
                                        <p:tgtEl>
                                          <p:spTgt spid="3">
                                            <p:txEl>
                                              <p:pRg st="3" end="3"/>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4" end="4"/>
                                            </p:txEl>
                                          </p:spTgt>
                                        </p:tgtEl>
                                      </p:cBhvr>
                                    </p:animEffect>
                                    <p:set>
                                      <p:cBhvr>
                                        <p:cTn id="13" dur="1" fill="hold">
                                          <p:stCondLst>
                                            <p:cond delay="499"/>
                                          </p:stCondLst>
                                        </p:cTn>
                                        <p:tgtEl>
                                          <p:spTgt spid="3">
                                            <p:txEl>
                                              <p:pRg st="4" end="4"/>
                                            </p:txEl>
                                          </p:spTgt>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6193308" cy="720725"/>
          </a:xfrm>
        </p:spPr>
        <p:txBody>
          <a:bodyPr/>
          <a:lstStyle/>
          <a:p>
            <a:pPr>
              <a:buClrTx/>
            </a:pPr>
            <a:r>
              <a:rPr lang="zh-CN" altLang="en-US" dirty="0">
                <a:solidFill>
                  <a:schemeClr val="tx1"/>
                </a:solidFill>
              </a:rPr>
              <a:t>意图过程执行语言及解析引擎</a:t>
            </a:r>
            <a:endParaRPr lang="en-US" altLang="zh-CN" dirty="0">
              <a:solidFill>
                <a:schemeClr val="tx1"/>
              </a:solidFill>
            </a:endParaRPr>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zh-CN" altLang="en-US" dirty="0" smtClean="0"/>
              <a:t>功能流程描述</a:t>
            </a:r>
            <a:endParaRPr lang="en-US" altLang="zh-CN" dirty="0" smtClean="0"/>
          </a:p>
          <a:p>
            <a:pPr lvl="1">
              <a:buClrTx/>
              <a:buFont typeface="Wingdings" panose="05000000000000000000" pitchFamily="2" charset="2"/>
              <a:buChar char="Ø"/>
            </a:pPr>
            <a:r>
              <a:rPr lang="zh-CN" altLang="en-US" dirty="0" smtClean="0"/>
              <a:t>例：“图片浏览器</a:t>
            </a:r>
            <a:r>
              <a:rPr lang="en-US" altLang="zh-CN" dirty="0" smtClean="0"/>
              <a:t>/</a:t>
            </a:r>
            <a:r>
              <a:rPr lang="zh-CN" altLang="en-US" dirty="0" smtClean="0"/>
              <a:t>拍照”类型的动作构成</a:t>
            </a:r>
            <a:r>
              <a:rPr lang="zh-CN" altLang="en-US" dirty="0"/>
              <a:t>的</a:t>
            </a:r>
            <a:r>
              <a:rPr lang="zh-CN" altLang="en-US" dirty="0" smtClean="0"/>
              <a:t>“获取照片”功能请求</a:t>
            </a:r>
            <a:endParaRPr lang="en-US" altLang="zh-CN" dirty="0"/>
          </a:p>
          <a:p>
            <a:pPr>
              <a:buClrTx/>
              <a:buFont typeface="Wingdings" panose="05000000000000000000" pitchFamily="2" charset="2"/>
              <a:buChar char="Ø"/>
            </a:pPr>
            <a:endParaRPr lang="zh-CN" altLang="en-US" dirty="0"/>
          </a:p>
        </p:txBody>
      </p:sp>
      <p:sp>
        <p:nvSpPr>
          <p:cNvPr id="6" name="文本框 5"/>
          <p:cNvSpPr txBox="1"/>
          <p:nvPr/>
        </p:nvSpPr>
        <p:spPr>
          <a:xfrm>
            <a:off x="1907704" y="2664599"/>
            <a:ext cx="5328592" cy="3416320"/>
          </a:xfrm>
          <a:prstGeom prst="rect">
            <a:avLst/>
          </a:prstGeom>
          <a:noFill/>
        </p:spPr>
        <p:txBody>
          <a:bodyPr wrap="square" rtlCol="0">
            <a:spAutoFit/>
          </a:bodyPr>
          <a:lstStyle/>
          <a:p>
            <a:r>
              <a:rPr lang="en-US" altLang="zh-CN" sz="1200" i="1" dirty="0"/>
              <a:t>…</a:t>
            </a:r>
          </a:p>
          <a:p>
            <a:r>
              <a:rPr lang="en-US" altLang="zh-CN" sz="1200" i="1" dirty="0"/>
              <a:t>&lt;!– </a:t>
            </a:r>
            <a:r>
              <a:rPr lang="zh-CN" altLang="en-US" sz="1200" i="1" dirty="0"/>
              <a:t>选取图片和拍照类型的动作构成的一个请求</a:t>
            </a:r>
            <a:r>
              <a:rPr lang="en-US" altLang="zh-CN" sz="1200" i="1" dirty="0"/>
              <a:t> --&gt;</a:t>
            </a:r>
          </a:p>
          <a:p>
            <a:r>
              <a:rPr lang="en-US" altLang="zh-CN" sz="1200" i="1" dirty="0"/>
              <a:t> &lt;pick describe</a:t>
            </a:r>
            <a:r>
              <a:rPr lang="en-US" altLang="zh-CN" sz="1200" i="1" dirty="0" smtClean="0"/>
              <a:t>=“get pictures</a:t>
            </a:r>
            <a:r>
              <a:rPr lang="en-US" altLang="zh-CN" sz="1200" i="1" dirty="0"/>
              <a:t>" s</a:t>
            </a:r>
            <a:r>
              <a:rPr lang="en-US" altLang="zh-CN" sz="1200" i="1" dirty="0" smtClean="0"/>
              <a:t>kip</a:t>
            </a:r>
            <a:r>
              <a:rPr lang="en-US" altLang="zh-CN" sz="1200" i="1" dirty="0"/>
              <a:t>="no" </a:t>
            </a:r>
          </a:p>
          <a:p>
            <a:r>
              <a:rPr lang="en-US" altLang="zh-CN" sz="1200" i="1" dirty="0"/>
              <a:t>	r</a:t>
            </a:r>
            <a:r>
              <a:rPr lang="en-US" altLang="zh-CN" sz="1200" i="1" dirty="0" smtClean="0"/>
              <a:t>eselect</a:t>
            </a:r>
            <a:r>
              <a:rPr lang="en-US" altLang="zh-CN" sz="1200" i="1" dirty="0"/>
              <a:t>="yes" &gt;</a:t>
            </a:r>
          </a:p>
          <a:p>
            <a:r>
              <a:rPr lang="en-US" altLang="zh-CN" sz="1200" i="1" dirty="0"/>
              <a:t>        &lt;intent&gt;</a:t>
            </a:r>
          </a:p>
          <a:p>
            <a:r>
              <a:rPr lang="en-US" altLang="zh-CN" sz="1200" i="1" dirty="0"/>
              <a:t>            &lt;action name="</a:t>
            </a:r>
            <a:r>
              <a:rPr lang="en-US" altLang="zh-CN" sz="1200" i="1" dirty="0" err="1"/>
              <a:t>android.media.action.IMAGE_CAPTURE</a:t>
            </a:r>
            <a:r>
              <a:rPr lang="en-US" altLang="zh-CN" sz="1200" i="1" dirty="0"/>
              <a:t>"/&gt;</a:t>
            </a:r>
          </a:p>
          <a:p>
            <a:r>
              <a:rPr lang="en-US" altLang="zh-CN" sz="1200" i="1" dirty="0"/>
              <a:t>            &lt;extra name="output" </a:t>
            </a:r>
          </a:p>
          <a:p>
            <a:r>
              <a:rPr lang="en-US" altLang="zh-CN" sz="1200" i="1" dirty="0"/>
              <a:t>	value="file:///mnt/sdcard/DCIM/Camera/test.jpg"/&gt;</a:t>
            </a:r>
          </a:p>
          <a:p>
            <a:r>
              <a:rPr lang="en-US" altLang="zh-CN" sz="1200" i="1" dirty="0"/>
              <a:t>             &lt;extra name="</a:t>
            </a:r>
            <a:r>
              <a:rPr lang="en-US" altLang="zh-CN" sz="1200" i="1" dirty="0" err="1" smtClean="0"/>
              <a:t>category_in_google_play</a:t>
            </a:r>
            <a:r>
              <a:rPr lang="en-US" altLang="zh-CN" sz="1200" i="1" dirty="0" smtClean="0"/>
              <a:t>" </a:t>
            </a:r>
            <a:r>
              <a:rPr lang="en-US" altLang="zh-CN" sz="1200" i="1" dirty="0"/>
              <a:t>value="0;22;"/&gt;</a:t>
            </a:r>
          </a:p>
          <a:p>
            <a:r>
              <a:rPr lang="en-US" altLang="zh-CN" sz="1200" i="1" dirty="0"/>
              <a:t>        &lt;/intent&gt;</a:t>
            </a:r>
          </a:p>
          <a:p>
            <a:r>
              <a:rPr lang="en-US" altLang="zh-CN" sz="1200" i="1" dirty="0"/>
              <a:t>         &lt;intent&gt;</a:t>
            </a:r>
          </a:p>
          <a:p>
            <a:r>
              <a:rPr lang="en-US" altLang="zh-CN" sz="1200" i="1" dirty="0"/>
              <a:t>            &lt;action name="</a:t>
            </a:r>
            <a:r>
              <a:rPr lang="en-US" altLang="zh-CN" sz="1200" i="1" dirty="0" err="1"/>
              <a:t>android.intent.action.GET_CONTENT</a:t>
            </a:r>
            <a:r>
              <a:rPr lang="en-US" altLang="zh-CN" sz="1200" i="1" dirty="0"/>
              <a:t>"/&gt;</a:t>
            </a:r>
          </a:p>
          <a:p>
            <a:r>
              <a:rPr lang="en-US" altLang="zh-CN" sz="1200" i="1" dirty="0"/>
              <a:t>            &lt;data type="image/jpeg"/&gt;</a:t>
            </a:r>
          </a:p>
          <a:p>
            <a:r>
              <a:rPr lang="en-US" altLang="zh-CN" sz="1200" i="1" dirty="0"/>
              <a:t>            &lt;extra name="</a:t>
            </a:r>
            <a:r>
              <a:rPr lang="en-US" altLang="zh-CN" sz="1200" i="1" dirty="0" err="1" smtClean="0"/>
              <a:t>category_in_google_play</a:t>
            </a:r>
            <a:r>
              <a:rPr lang="en-US" altLang="zh-CN" sz="1200" i="1" dirty="0" smtClean="0"/>
              <a:t>" </a:t>
            </a:r>
            <a:endParaRPr lang="en-US" altLang="zh-CN" sz="1200" i="1" dirty="0"/>
          </a:p>
          <a:p>
            <a:r>
              <a:rPr lang="en-US" altLang="zh-CN" sz="1200" i="1" dirty="0"/>
              <a:t>	value="0;27;23;8;"/&gt;</a:t>
            </a:r>
          </a:p>
          <a:p>
            <a:r>
              <a:rPr lang="en-US" altLang="zh-CN" sz="1200" i="1" dirty="0"/>
              <a:t>        &lt;/intent&gt;</a:t>
            </a:r>
          </a:p>
          <a:p>
            <a:r>
              <a:rPr lang="en-US" altLang="zh-CN" sz="1200" i="1" dirty="0"/>
              <a:t>&lt;/pick&gt;</a:t>
            </a:r>
          </a:p>
          <a:p>
            <a:r>
              <a:rPr lang="en-US" altLang="zh-CN" sz="1200" i="1" dirty="0"/>
              <a:t>…</a:t>
            </a:r>
          </a:p>
        </p:txBody>
      </p:sp>
      <p:sp>
        <p:nvSpPr>
          <p:cNvPr id="7" name="灯片编号占位符 6"/>
          <p:cNvSpPr>
            <a:spLocks noGrp="1"/>
          </p:cNvSpPr>
          <p:nvPr>
            <p:ph type="sldNum" sz="quarter" idx="11"/>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615938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NJUIC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11659</TotalTime>
  <Words>2242</Words>
  <Application>Microsoft Office PowerPoint</Application>
  <PresentationFormat>全屏显示(4:3)</PresentationFormat>
  <Paragraphs>335</Paragraphs>
  <Slides>25</Slides>
  <Notes>25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7" baseType="lpstr">
      <vt:lpstr>楷体_GB2312</vt:lpstr>
      <vt:lpstr>宋体</vt:lpstr>
      <vt:lpstr>Arial</vt:lpstr>
      <vt:lpstr>Calibri</vt:lpstr>
      <vt:lpstr>Cambria Math</vt:lpstr>
      <vt:lpstr>Comic Sans MS</vt:lpstr>
      <vt:lpstr>Symbol</vt:lpstr>
      <vt:lpstr>Times New Roman</vt:lpstr>
      <vt:lpstr>Wingdings</vt:lpstr>
      <vt:lpstr>NJUICS</vt:lpstr>
      <vt:lpstr>Visio</vt:lpstr>
      <vt:lpstr>公式</vt:lpstr>
      <vt:lpstr>一个移动应用个性化集成框架的研究及其在Android平台的实现</vt:lpstr>
      <vt:lpstr>目录</vt:lpstr>
      <vt:lpstr>研究背景</vt:lpstr>
      <vt:lpstr>研究背景</vt:lpstr>
      <vt:lpstr>研究背景</vt:lpstr>
      <vt:lpstr>研究背景</vt:lpstr>
      <vt:lpstr>一个移动应用个性化集成框架</vt:lpstr>
      <vt:lpstr>意图过程执行语言及解析引擎</vt:lpstr>
      <vt:lpstr>意图过程执行语言及解析引擎</vt:lpstr>
      <vt:lpstr>意图过程执行语言及解析引擎</vt:lpstr>
      <vt:lpstr>意图过程执行语言及解析引擎</vt:lpstr>
      <vt:lpstr>基于用户行为的移动应用序列推荐算法</vt:lpstr>
      <vt:lpstr>基于用户行为的移动应用序列推荐算法</vt:lpstr>
      <vt:lpstr>基于用户行为的移动应用序列推荐算法</vt:lpstr>
      <vt:lpstr>基于用户行为的移动应用序列推荐算法</vt:lpstr>
      <vt:lpstr>基于用户行为的移动应用序列推荐算法</vt:lpstr>
      <vt:lpstr>基于用户行为的移动应用序列推荐算法</vt:lpstr>
      <vt:lpstr>实验结果分析</vt:lpstr>
      <vt:lpstr>实验结果分析</vt:lpstr>
      <vt:lpstr>系统实现</vt:lpstr>
      <vt:lpstr>系统实现</vt:lpstr>
      <vt:lpstr>总结与展望</vt:lpstr>
      <vt:lpstr>科研及工作成果</vt:lpstr>
      <vt:lpstr>PowerPoint 演示文稿</vt:lpstr>
      <vt:lpstr>参考文献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 + Recommendation</dc:title>
  <dc:creator>Jinny</dc:creator>
  <cp:lastModifiedBy>zdd-localAccount</cp:lastModifiedBy>
  <cp:revision>985</cp:revision>
  <cp:lastPrinted>2014-05-08T03:51:54Z</cp:lastPrinted>
  <dcterms:created xsi:type="dcterms:W3CDTF">2013-09-03T13:30:26Z</dcterms:created>
  <dcterms:modified xsi:type="dcterms:W3CDTF">2014-05-25T02:43:56Z</dcterms:modified>
</cp:coreProperties>
</file>