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8" r:id="rId3"/>
    <p:sldId id="315" r:id="rId4"/>
    <p:sldId id="311" r:id="rId5"/>
    <p:sldId id="320" r:id="rId6"/>
    <p:sldId id="260" r:id="rId7"/>
    <p:sldId id="331" r:id="rId8"/>
    <p:sldId id="332" r:id="rId9"/>
    <p:sldId id="339" r:id="rId10"/>
    <p:sldId id="333" r:id="rId11"/>
    <p:sldId id="340" r:id="rId12"/>
    <p:sldId id="324" r:id="rId13"/>
    <p:sldId id="329" r:id="rId14"/>
    <p:sldId id="326" r:id="rId15"/>
    <p:sldId id="334" r:id="rId16"/>
    <p:sldId id="265" r:id="rId17"/>
    <p:sldId id="337" r:id="rId18"/>
    <p:sldId id="342" r:id="rId19"/>
    <p:sldId id="281" r:id="rId20"/>
    <p:sldId id="279" r:id="rId21"/>
    <p:sldId id="341" r:id="rId22"/>
    <p:sldId id="263" r:id="rId23"/>
    <p:sldId id="304" r:id="rId24"/>
    <p:sldId id="294" r:id="rId25"/>
    <p:sldId id="297" r:id="rId2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4EC8A4-CA80-4AC5-A488-6F5E18BDAA33}">
          <p14:sldIdLst>
            <p14:sldId id="256"/>
            <p14:sldId id="318"/>
            <p14:sldId id="315"/>
            <p14:sldId id="311"/>
            <p14:sldId id="320"/>
            <p14:sldId id="260"/>
            <p14:sldId id="331"/>
            <p14:sldId id="332"/>
            <p14:sldId id="339"/>
          </p14:sldIdLst>
        </p14:section>
        <p14:section name="无标题节" id="{FA6CE7C1-5B08-4116-92E8-BA32DC347EFF}">
          <p14:sldIdLst>
            <p14:sldId id="333"/>
            <p14:sldId id="340"/>
            <p14:sldId id="324"/>
            <p14:sldId id="329"/>
            <p14:sldId id="326"/>
            <p14:sldId id="334"/>
            <p14:sldId id="265"/>
            <p14:sldId id="337"/>
            <p14:sldId id="342"/>
            <p14:sldId id="281"/>
            <p14:sldId id="279"/>
            <p14:sldId id="341"/>
            <p14:sldId id="263"/>
            <p14:sldId id="304"/>
            <p14:sldId id="294"/>
            <p14:sldId id="2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>
      <p:cViewPr varScale="1">
        <p:scale>
          <a:sx n="99" d="100"/>
          <a:sy n="99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52C2A-A72C-1743-A25B-0CA97F8046C3}" type="datetimeFigureOut">
              <a:rPr kumimoji="1" lang="zh-CN" altLang="en-US" smtClean="0"/>
              <a:t>2014/5/25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ADE71-F74A-7549-B038-8D27854E4E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71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50202-B4EF-4C64-B690-756300EAADC4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377E-A594-4146-A0F1-3A731561B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61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7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1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先说明一下边界探测任务和场景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利用现有的移动机器人，也就是移动小车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0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要完成边界探测，研究这两部分的相关内容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8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无法走直线，走直线是一个挑战问题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7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上述技术，均基于小车场景进行了实现和实验。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9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上面主要谈建模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规约和检测下面结合具体工作会详细讲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1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通过定义一个阈值约束条件处理成原子命题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刚刚的快照、为的是现在组成序列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7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377E-A594-4146-A0F1-3A731561BF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2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D4697B1-D6A7-47C0-B962-D7D497EF87CE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FBA4-512F-4E6C-90F5-A61A62DA7D24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6224-0D1B-444C-886C-6C30EA7587F3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Palatino Linotype" pitchFamily="18" charset="0"/>
                <a:ea typeface="华文楷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B5CAAD4-28D4-4CFC-82E7-54383FC67CF1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849-E296-46A3-9677-C57371F00B8C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9F15-39C6-4C6B-AC18-068E382D3DB7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D3C-5F1C-47AA-9E0F-2ECFD7040E27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5299-D832-4F1B-B12C-B6F5E5C85EB1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CEED-0712-4BF5-8E6A-EAED58091004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763C-20BC-4862-81DD-235825751EDA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90D-4A4E-41FD-B41A-20B29646B90D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5CE34168-67A1-447D-9E41-7B607B4D4761}" type="datetime1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smtClean="0">
                <a:effectLst/>
              </a:defRPr>
            </a:lvl1pPr>
          </a:lstStyle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://v.youku.com/v_show/id_XNjI5MTE0OTg4.html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v.youku.com/v_show/id_XNzE1Njc4MDY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440160"/>
          </a:xfrm>
        </p:spPr>
        <p:txBody>
          <a:bodyPr/>
          <a:lstStyle/>
          <a:p>
            <a:r>
              <a:rPr lang="zh-CN" altLang="en-US" sz="4800" dirty="0" smtClean="0"/>
              <a:t>移动机器人边界探测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关键技术研究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4653136"/>
            <a:ext cx="1728192" cy="14401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指导教师：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答辩时间：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771800" y="4653136"/>
            <a:ext cx="2664296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tx1">
                    <a:tint val="7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方超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黄宇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8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207"/>
    </mc:Choice>
    <mc:Fallback>
      <p:transition advTm="52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基于谓词检测的方法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序列谓词原理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 smtClean="0"/>
                  <a:t>快照谓词只反映当前时间的静态边界状态，而瞬时状态所感知的情况可能不够准确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引入时序信息，用一段时间内的状态变化来反映边界状态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基于</a:t>
                </a:r>
                <a:r>
                  <a:rPr lang="zh-CN" altLang="en-US" smtClean="0"/>
                  <a:t>动态</a:t>
                </a:r>
                <a:r>
                  <a:rPr lang="zh-CN" altLang="en-US" smtClean="0"/>
                  <a:t>变化</a:t>
                </a:r>
                <a:r>
                  <a:rPr lang="zh-CN" altLang="en-US"/>
                  <a:t>进行</a:t>
                </a:r>
                <a:r>
                  <a:rPr lang="zh-CN" altLang="en-US" smtClean="0"/>
                  <a:t>规约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𝛿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𝑉𝑎𝑟𝑖𝑎𝑛𝑐𝑒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答辩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92332"/>
            <a:ext cx="3082978" cy="197989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01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360"/>
    </mc:Choice>
    <mc:Fallback>
      <p:transition advTm="503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基于谓词检测的方法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规约和检测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规约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将表示两个相邻状态变化的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𝛿</m:t>
                    </m:r>
                  </m:oMath>
                </a14:m>
                <a:r>
                  <a:rPr lang="zh-CN" altLang="en-US" dirty="0"/>
                  <a:t>规约成快照谓词，在快照谓词的基础上基于时间序列规约成序列谓词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以正则表达式的方式表示序列</a:t>
                </a:r>
                <a:r>
                  <a:rPr lang="zh-CN" altLang="en-US" dirty="0" smtClean="0"/>
                  <a:t>谓词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约束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𝛿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𝑡h𝑟𝑒𝑠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𝑡h𝑟𝑒𝑠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𝑠𝑒𝑞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𝑎𝑎𝑎</m:t>
                    </m:r>
                    <m:r>
                      <a:rPr lang="en-US" altLang="zh-CN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zh-CN" altLang="en-US" dirty="0" smtClean="0"/>
                  <a:t>反应动态变化过程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检测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将正则表达式转换为</a:t>
                </a:r>
                <a:r>
                  <a:rPr lang="en-US" altLang="zh-CN" dirty="0"/>
                  <a:t>DFA</a:t>
                </a:r>
              </a:p>
              <a:p>
                <a:pPr lvl="2"/>
                <a:r>
                  <a:rPr lang="zh-CN" altLang="en-US" dirty="0"/>
                  <a:t>对</a:t>
                </a:r>
                <a:r>
                  <a:rPr lang="en-US" altLang="zh-CN" dirty="0"/>
                  <a:t>DFA</a:t>
                </a:r>
                <a:r>
                  <a:rPr lang="zh-CN" altLang="en-US" dirty="0"/>
                  <a:t>进行检测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129846"/>
            <a:ext cx="3388334" cy="105130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4580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635"/>
    </mc:Choice>
    <mc:Fallback>
      <p:transition advTm="5763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边界感知实验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实验设计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通过实际的运行实验实现在单辆</a:t>
            </a:r>
            <a:r>
              <a:rPr lang="zh-CN" altLang="en-US" dirty="0" smtClean="0"/>
              <a:t>小车上的边界</a:t>
            </a:r>
            <a:r>
              <a:rPr lang="zh-CN" altLang="en-US" dirty="0"/>
              <a:t>感知</a:t>
            </a:r>
            <a:r>
              <a:rPr lang="zh-CN" altLang="en-US" dirty="0" smtClean="0"/>
              <a:t>，</a:t>
            </a:r>
            <a:r>
              <a:rPr lang="zh-CN" altLang="en-US" dirty="0"/>
              <a:t>并将不同的谓词检测方法应用于实验中考查</a:t>
            </a:r>
            <a:r>
              <a:rPr lang="zh-CN" altLang="en-US" dirty="0" smtClean="0"/>
              <a:t>实际效果</a:t>
            </a:r>
            <a:endParaRPr lang="zh-CN" altLang="en-US" dirty="0"/>
          </a:p>
          <a:p>
            <a:r>
              <a:rPr lang="zh-CN" altLang="en-US" dirty="0" smtClean="0"/>
              <a:t>实验配置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有一段带直角的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形边界区域，在</a:t>
            </a:r>
            <a:r>
              <a:rPr lang="zh-CN" altLang="en-US" dirty="0"/>
              <a:t>单辆</a:t>
            </a:r>
            <a:r>
              <a:rPr lang="zh-CN" altLang="en-US" dirty="0" smtClean="0"/>
              <a:t>小车上应用</a:t>
            </a:r>
            <a:r>
              <a:rPr lang="zh-CN" altLang="en-US" dirty="0"/>
              <a:t>基于谓词检测的方法</a:t>
            </a:r>
            <a:r>
              <a:rPr lang="zh-CN" altLang="en-US" dirty="0" smtClean="0"/>
              <a:t>完成该段</a:t>
            </a:r>
            <a:r>
              <a:rPr lang="zh-CN" altLang="en-US" dirty="0"/>
              <a:t>距离的</a:t>
            </a:r>
            <a:r>
              <a:rPr lang="zh-CN" altLang="en-US" dirty="0" smtClean="0"/>
              <a:t>边界</a:t>
            </a:r>
            <a:r>
              <a:rPr lang="zh-CN" altLang="en-US" dirty="0"/>
              <a:t>感知</a:t>
            </a:r>
            <a:r>
              <a:rPr lang="zh-CN" altLang="en-US" dirty="0" smtClean="0"/>
              <a:t>任务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81128"/>
            <a:ext cx="3096344" cy="198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46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7131"/>
    </mc:Choice>
    <mc:Fallback>
      <p:transition advTm="1713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基于谓词检测的方法能够基本应对小车的边界感知任务</a:t>
            </a:r>
            <a:endParaRPr lang="en-US" altLang="zh-CN" dirty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序列谓词检测的方法</a:t>
            </a:r>
            <a:r>
              <a:rPr lang="zh-CN" altLang="en-US" dirty="0" smtClean="0"/>
              <a:t>能够有效地利用动态的环境特性变化保证小车更平滑地运行，也能更准确地对边界进行感知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39110"/>
            <a:ext cx="2633658" cy="21522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95" y="3356992"/>
            <a:ext cx="2677181" cy="90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39109"/>
            <a:ext cx="2577636" cy="215220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6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9884"/>
    </mc:Choice>
    <mc:Fallback>
      <p:transition advTm="3988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多车避让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防冲撞检测</a:t>
            </a:r>
            <a:endParaRPr lang="en-US" altLang="zh-CN" dirty="0" smtClean="0"/>
          </a:p>
          <a:p>
            <a:pPr lvl="1"/>
            <a:r>
              <a:rPr lang="zh-CN" altLang="en-US" smtClean="0"/>
              <a:t>检测原理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检测条件</a:t>
            </a:r>
            <a:endParaRPr lang="en-US" altLang="zh-CN" dirty="0" smtClean="0"/>
          </a:p>
          <a:p>
            <a:r>
              <a:rPr lang="zh-CN" altLang="en-US" dirty="0" smtClean="0"/>
              <a:t>避让协同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选主算法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基于选主的避让协同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车避让实验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4690"/>
            <a:ext cx="3289108" cy="228844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99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263"/>
    </mc:Choice>
    <mc:Fallback>
      <p:transition advTm="5026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防冲撞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检测原理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判断位置（空间上）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判断同时（时间上）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检测条件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提前检测：设置防冲撞阈值距离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方向：方向相对，顺时针和逆时针  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距离：前方距离和边侧距离满足的条件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时间：基于时钟判断是否同时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𝐼𝑠𝐶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lash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𝐶𝑙𝑎𝑠h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/>
                        </a:rPr>
                        <m:t>_</m:t>
                      </m:r>
                      <m:r>
                        <m:rPr>
                          <m:lit/>
                          <m:sty m:val="p"/>
                        </m:rPr>
                        <a:rPr lang="en-US" altLang="zh-CN" i="1">
                          <a:latin typeface="Cambria Math"/>
                        </a:rPr>
                        <m:t>Pos</m:t>
                      </m:r>
                      <m:r>
                        <a:rPr lang="en-US" altLang="zh-CN" b="0" i="1" smtClean="0">
                          <a:latin typeface="Cambria Math"/>
                        </a:rPr>
                        <m:t>∧</m:t>
                      </m:r>
                      <m:r>
                        <a:rPr lang="en-US" altLang="zh-CN" b="0" i="1" smtClean="0">
                          <a:latin typeface="Cambria Math"/>
                        </a:rPr>
                        <m:t>𝐶𝑙𝑎𝑠h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/>
                        </a:rPr>
                        <m:t>_</m:t>
                      </m:r>
                      <m:r>
                        <a:rPr lang="en-US" altLang="zh-CN" b="0" i="1" smtClean="0">
                          <a:latin typeface="Cambria Math"/>
                        </a:rPr>
                        <m:t>𝑇𝑖𝑚𝑒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4824"/>
            <a:ext cx="2736304" cy="224993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89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8134"/>
    </mc:Choice>
    <mc:Fallback>
      <p:transition advTm="3813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</a:t>
            </a:r>
            <a:r>
              <a:rPr lang="zh-CN" altLang="en-US" dirty="0" smtClean="0"/>
              <a:t>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</a:t>
            </a:r>
            <a:r>
              <a:rPr lang="zh-CN" altLang="en-US" dirty="0" smtClean="0"/>
              <a:t>主原则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基于距离的</a:t>
            </a:r>
            <a:r>
              <a:rPr lang="zh-CN" altLang="en-US" dirty="0"/>
              <a:t>比较决定</a:t>
            </a:r>
            <a:r>
              <a:rPr lang="zh-CN" altLang="en-US" dirty="0" smtClean="0"/>
              <a:t>主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id</a:t>
            </a:r>
            <a:r>
              <a:rPr lang="zh-CN" altLang="en-US" dirty="0"/>
              <a:t>的全序</a:t>
            </a:r>
            <a:r>
              <a:rPr lang="zh-CN" altLang="en-US" dirty="0" smtClean="0"/>
              <a:t>打破</a:t>
            </a:r>
            <a:r>
              <a:rPr lang="zh-CN" altLang="en-US" dirty="0"/>
              <a:t>平局</a:t>
            </a:r>
            <a:endParaRPr lang="en-US" altLang="zh-CN" dirty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阶段选主算法</a:t>
            </a:r>
            <a:endParaRPr lang="en-US" altLang="zh-CN" dirty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id,step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二元组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初始决策</a:t>
            </a:r>
            <a:endParaRPr lang="en-US" altLang="zh-CN" dirty="0"/>
          </a:p>
          <a:p>
            <a:pPr lvl="1"/>
            <a:r>
              <a:rPr lang="zh-CN" altLang="en-US" dirty="0" smtClean="0"/>
              <a:t>确认决策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3240000" cy="1470998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240000" cy="2265365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7058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8396"/>
    </mc:Choice>
    <mc:Fallback>
      <p:transition advTm="8839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基于选主的避让协同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如何基于选</a:t>
            </a:r>
            <a:r>
              <a:rPr lang="zh-CN" altLang="en-US" dirty="0" smtClean="0"/>
              <a:t>主的结果进行避让协同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10"/>
          <p:cNvSpPr txBox="1"/>
          <p:nvPr/>
        </p:nvSpPr>
        <p:spPr>
          <a:xfrm>
            <a:off x="4139952" y="3631441"/>
            <a:ext cx="792088" cy="733663"/>
          </a:xfrm>
          <a:prstGeom prst="rightArrow">
            <a:avLst>
              <a:gd name="adj1" fmla="val 28887"/>
              <a:gd name="adj2" fmla="val 33111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36557"/>
            <a:ext cx="3059270" cy="252343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38977"/>
            <a:ext cx="3041121" cy="252101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87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2861"/>
    </mc:Choice>
    <mc:Fallback>
      <p:transition advTm="3286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基于选主的避让协同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endParaRPr lang="en-US" altLang="zh-CN" dirty="0" smtClean="0"/>
          </a:p>
          <a:p>
            <a:pPr lvl="1"/>
            <a:r>
              <a:rPr lang="zh-CN" altLang="en-US" dirty="0"/>
              <a:t>提前调整变道</a:t>
            </a:r>
            <a:endParaRPr lang="en-US" altLang="zh-CN" dirty="0"/>
          </a:p>
          <a:p>
            <a:pPr lvl="1"/>
            <a:r>
              <a:rPr lang="zh-CN" altLang="en-US" dirty="0"/>
              <a:t>通知对方等待</a:t>
            </a:r>
            <a:endParaRPr lang="en-US" altLang="zh-CN" dirty="0"/>
          </a:p>
          <a:p>
            <a:pPr lvl="1"/>
            <a:r>
              <a:rPr lang="zh-CN" altLang="en-US" dirty="0"/>
              <a:t>安全后通知对方继续运行</a:t>
            </a:r>
            <a:endParaRPr lang="en-US" altLang="zh-CN" dirty="0"/>
          </a:p>
          <a:p>
            <a:pPr lvl="1"/>
            <a:r>
              <a:rPr lang="zh-CN" altLang="en-US" dirty="0"/>
              <a:t>调整回正常运行的</a:t>
            </a:r>
            <a:r>
              <a:rPr lang="zh-CN" altLang="en-US" dirty="0" smtClean="0"/>
              <a:t>车道</a:t>
            </a:r>
            <a:endParaRPr lang="en-US" altLang="zh-CN" dirty="0"/>
          </a:p>
          <a:p>
            <a:r>
              <a:rPr lang="zh-CN" altLang="en-US" dirty="0" smtClean="0"/>
              <a:t>从</a:t>
            </a:r>
            <a:endParaRPr lang="en-US" altLang="zh-CN" dirty="0" smtClean="0"/>
          </a:p>
          <a:p>
            <a:pPr lvl="1"/>
            <a:r>
              <a:rPr lang="zh-CN" altLang="en-US" dirty="0"/>
              <a:t>运行至路口处等待</a:t>
            </a:r>
            <a:endParaRPr lang="en-US" altLang="zh-CN" dirty="0"/>
          </a:p>
          <a:p>
            <a:pPr lvl="1"/>
            <a:r>
              <a:rPr lang="zh-CN" altLang="en-US" dirty="0"/>
              <a:t>接收到主小车发来的信号</a:t>
            </a:r>
            <a:endParaRPr lang="en-US" altLang="zh-CN" dirty="0"/>
          </a:p>
          <a:p>
            <a:pPr lvl="1"/>
            <a:r>
              <a:rPr lang="zh-CN" altLang="en-US" dirty="0"/>
              <a:t>继续原先的运行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332656"/>
            <a:ext cx="8229600" cy="1051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altLang="en-US" sz="48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endParaRPr 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7833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/>
            <a:endParaRPr lang="zh-CN" altLang="en-US" dirty="0"/>
          </a:p>
        </p:txBody>
      </p:sp>
      <p:sp>
        <p:nvSpPr>
          <p:cNvPr id="8" name="灯片编号占位符 3"/>
          <p:cNvSpPr txBox="1">
            <a:spLocks/>
          </p:cNvSpPr>
          <p:nvPr/>
        </p:nvSpPr>
        <p:spPr>
          <a:xfrm>
            <a:off x="8697927" y="6468467"/>
            <a:ext cx="410577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页脚占位符 7"/>
          <p:cNvSpPr txBox="1">
            <a:spLocks/>
          </p:cNvSpPr>
          <p:nvPr/>
        </p:nvSpPr>
        <p:spPr>
          <a:xfrm>
            <a:off x="539552" y="6453336"/>
            <a:ext cx="4072111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lang="en-US" altLang="zh-CN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82" y="1783357"/>
            <a:ext cx="2948093" cy="282618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59004"/>
            <a:ext cx="2893116" cy="282618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91052"/>
            <a:ext cx="2895487" cy="282618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93187"/>
            <a:ext cx="2659398" cy="295609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492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349"/>
    </mc:Choice>
    <mc:Fallback>
      <p:transition advTm="65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实验设计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基于不同的选主结果考察实际情形下处理多小车系统探测冲突问题</a:t>
            </a:r>
            <a:r>
              <a:rPr kumimoji="1" lang="zh-CN" altLang="en-US" dirty="0" smtClean="0"/>
              <a:t>的效果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设计</a:t>
            </a:r>
            <a:r>
              <a:rPr kumimoji="1" lang="zh-CN" altLang="en-US" dirty="0"/>
              <a:t>一段</a:t>
            </a:r>
            <a:r>
              <a:rPr kumimoji="1" lang="en-US" altLang="zh-CN" dirty="0"/>
              <a:t>L</a:t>
            </a:r>
            <a:r>
              <a:rPr kumimoji="1" lang="zh-CN" altLang="en-US" dirty="0"/>
              <a:t>形的边界形状，支持两个具有相同性能和结构的移动小车协同探测该</a:t>
            </a:r>
            <a:r>
              <a:rPr kumimoji="1" lang="zh-CN" altLang="en-US" dirty="0" smtClean="0"/>
              <a:t>边界区域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37112"/>
            <a:ext cx="290432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40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1849"/>
    </mc:Choice>
    <mc:Fallback>
      <p:transition advTm="218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en-US" altLang="zh-CN" dirty="0" smtClean="0"/>
          </a:p>
          <a:p>
            <a:r>
              <a:rPr lang="zh-CN" altLang="en-US" dirty="0" smtClean="0"/>
              <a:t>边界感知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基于快照谓词检测方法的边界感知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基于序列谓词检测方法的</a:t>
            </a:r>
            <a:r>
              <a:rPr lang="zh-CN" altLang="en-US" dirty="0"/>
              <a:t>边界感知</a:t>
            </a:r>
            <a:endParaRPr lang="en-US" altLang="zh-CN" dirty="0" smtClean="0"/>
          </a:p>
          <a:p>
            <a:r>
              <a:rPr lang="zh-CN" altLang="en-US" dirty="0" smtClean="0"/>
              <a:t>多车避让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防冲撞检测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基于选主的避让协同</a:t>
            </a:r>
            <a:endParaRPr lang="en-US" altLang="zh-CN" dirty="0" smtClean="0"/>
          </a:p>
          <a:p>
            <a:r>
              <a:rPr lang="zh-CN" altLang="en-US" dirty="0" smtClean="0"/>
              <a:t>总结和展望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5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363"/>
    </mc:Choice>
    <mc:Fallback>
      <p:transition advTm="736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08112"/>
          </a:xfrm>
        </p:spPr>
        <p:txBody>
          <a:bodyPr/>
          <a:lstStyle/>
          <a:p>
            <a:r>
              <a:rPr kumimoji="1" lang="zh-CN" altLang="en-US" dirty="0" smtClean="0"/>
              <a:t>实验结果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实验结果和分析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下图</a:t>
            </a:r>
            <a:r>
              <a:rPr kumimoji="1" lang="zh-CN" altLang="en-US" dirty="0" smtClean="0"/>
              <a:t>所示为一组</a:t>
            </a:r>
            <a:r>
              <a:rPr kumimoji="1" lang="zh-CN" altLang="en-US" dirty="0"/>
              <a:t>两车</a:t>
            </a:r>
            <a:r>
              <a:rPr kumimoji="1" lang="zh-CN" altLang="en-US" dirty="0" smtClean="0"/>
              <a:t>避让的实验结果：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有效解决了多车协同中的</a:t>
            </a:r>
            <a:r>
              <a:rPr kumimoji="1" lang="zh-CN" altLang="en-US" dirty="0" smtClean="0"/>
              <a:t>避让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针对不同的情形得到了两次不同的选主结果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小车进行避让调整的距离合适</a:t>
            </a:r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90354"/>
            <a:ext cx="3061368" cy="2232248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75963"/>
            <a:ext cx="3240360" cy="2232248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9495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752"/>
    </mc:Choice>
    <mc:Fallback>
      <p:transition advTm="2075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单车演示           </a:t>
            </a:r>
            <a:r>
              <a:rPr lang="en-US" altLang="zh-CN" sz="1600" b="0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altLang="zh-CN" sz="1600" b="0" dirty="0" smtClean="0">
                <a:solidFill>
                  <a:srgbClr val="0070C0"/>
                </a:solidFill>
                <a:hlinkClick r:id="rId2"/>
              </a:rPr>
              <a:t>v.youku.com/v_show/id_XNzE2MDk3NzA4.html</a:t>
            </a:r>
            <a:endParaRPr lang="en-US" altLang="zh-CN" sz="1600" b="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车避让演示   </a:t>
            </a:r>
            <a:r>
              <a:rPr lang="en-US" altLang="zh-CN" sz="1600" b="0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en-US" altLang="zh-CN" sz="1600" b="0" dirty="0">
                <a:solidFill>
                  <a:srgbClr val="0070C0"/>
                </a:solidFill>
                <a:hlinkClick r:id="rId3"/>
              </a:rPr>
              <a:t>://v.youku.com/v_show/id_XNjI5MTE0OTg4.html</a:t>
            </a:r>
            <a:endParaRPr lang="zh-CN" altLang="en-US" sz="16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0" y="2492896"/>
            <a:ext cx="2071546" cy="133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38" y="4869160"/>
            <a:ext cx="1982852" cy="125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66" y="4869160"/>
            <a:ext cx="1992442" cy="1258824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83" y="4869160"/>
            <a:ext cx="1901088" cy="122442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850530"/>
            <a:ext cx="1975723" cy="124305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70068"/>
            <a:ext cx="1854049" cy="1353591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863" y="2470068"/>
            <a:ext cx="1872208" cy="134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69" y="2481481"/>
            <a:ext cx="1964094" cy="13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67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244"/>
    </mc:Choice>
    <mc:Fallback>
      <p:transition advTm="1824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基于谓词检测方法的边界</a:t>
            </a:r>
            <a:r>
              <a:rPr lang="zh-CN" altLang="en-US" dirty="0"/>
              <a:t>感知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基于快照谓词检测的方法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基于序列谓词检测的方法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具体场景下的实验运行比较</a:t>
            </a:r>
            <a:endParaRPr lang="en-US" altLang="zh-CN" dirty="0"/>
          </a:p>
          <a:p>
            <a:r>
              <a:rPr lang="zh-CN" altLang="en-US" dirty="0" smtClean="0"/>
              <a:t>多车避让问题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防冲撞检测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基于主的避让协同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基于两车的协同避让实验评估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1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499"/>
    </mc:Choice>
    <mc:Fallback>
      <p:transition advTm="3049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未来工作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强化协同逻辑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多样的队形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协同探测更复杂的物理环境</a:t>
            </a:r>
            <a:endParaRPr kumimoji="1" lang="en-US" altLang="zh-CN" dirty="0" smtClean="0"/>
          </a:p>
          <a:p>
            <a:r>
              <a:rPr kumimoji="1" lang="zh-CN" altLang="en-US" dirty="0"/>
              <a:t>添加</a:t>
            </a:r>
            <a:r>
              <a:rPr kumimoji="1" lang="zh-CN" altLang="en-US" dirty="0" smtClean="0"/>
              <a:t>容错技术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设置检查点</a:t>
            </a:r>
            <a:r>
              <a:rPr kumimoji="1" lang="en-US" altLang="zh-CN" dirty="0" smtClean="0"/>
              <a:t>(checkpoint)</a:t>
            </a:r>
          </a:p>
          <a:p>
            <a:pPr lvl="1"/>
            <a:r>
              <a:rPr kumimoji="1" lang="zh-CN" altLang="en-US" dirty="0" smtClean="0"/>
              <a:t>在发现问题时通过</a:t>
            </a:r>
            <a:r>
              <a:rPr kumimoji="1" lang="en-US" altLang="zh-CN" dirty="0" smtClean="0"/>
              <a:t>Roll-back</a:t>
            </a:r>
            <a:r>
              <a:rPr kumimoji="1" lang="zh-CN" altLang="en-US" dirty="0" smtClean="0"/>
              <a:t>等机制恢复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4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8657"/>
    </mc:Choice>
    <mc:Fallback>
      <p:transition advTm="38657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科研工作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发表论文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方超，杨怡玲，黄宇，“</a:t>
            </a:r>
            <a:r>
              <a:rPr lang="zh-CN" altLang="en-US" sz="2000" dirty="0"/>
              <a:t>一个</a:t>
            </a:r>
            <a:r>
              <a:rPr lang="zh-CN" altLang="en-US" sz="2000" dirty="0" smtClean="0"/>
              <a:t>基于谓词检测方法的上下文感知案例研究”，全国开放式分布与并行计算学术年会，</a:t>
            </a:r>
            <a:r>
              <a:rPr lang="en-US" altLang="zh-CN" sz="2000" dirty="0"/>
              <a:t>DPCS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201</a:t>
            </a:r>
            <a:r>
              <a:rPr lang="en-US" altLang="zh-CN" sz="2000" dirty="0"/>
              <a:t>3</a:t>
            </a:r>
            <a:endParaRPr lang="en-US" altLang="zh-CN" sz="2000" dirty="0" smtClean="0"/>
          </a:p>
          <a:p>
            <a:r>
              <a:rPr lang="zh-CN" altLang="en-US" sz="2400" dirty="0" smtClean="0"/>
              <a:t>参与项目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国家自然科学基金，青年－面上连续资助项目“基于分布谓词检测的环境显式化建模与处理技术研究”（</a:t>
            </a:r>
            <a:r>
              <a:rPr lang="en-US" altLang="zh-CN" sz="2000" dirty="0" smtClean="0"/>
              <a:t>No.61272047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9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124"/>
    </mc:Choice>
    <mc:Fallback>
      <p:transition advTm="312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9872" y="1844824"/>
            <a:ext cx="2314600" cy="128560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6000" dirty="0" smtClean="0"/>
              <a:t>谢谢！</a:t>
            </a:r>
            <a:endParaRPr kumimoji="1" lang="zh-CN" altLang="en-US" sz="6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99592" y="3356992"/>
            <a:ext cx="7704856" cy="1285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zh-CN" altLang="en-US" sz="6000" dirty="0" smtClean="0"/>
              <a:t>请各位老师批评指正！</a:t>
            </a:r>
            <a:endParaRPr kumimoji="1" lang="zh-CN" altLang="en-US" sz="60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697"/>
    </mc:Choice>
    <mc:Fallback>
      <p:transition advTm="36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边界探测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边界探测系统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每个移动机器人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移动小车</a:t>
            </a:r>
            <a:r>
              <a:rPr lang="en-US" altLang="zh-CN" dirty="0" smtClean="0"/>
              <a:t>)</a:t>
            </a:r>
            <a:r>
              <a:rPr lang="zh-CN" altLang="en-US" dirty="0" smtClean="0"/>
              <a:t>感知边界的情况，追踪边界走向，记录相应的数据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移动小车之间相互协同，保证对全局的形状进行探测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对所有</a:t>
            </a:r>
            <a:r>
              <a:rPr lang="zh-CN" altLang="en-US" dirty="0"/>
              <a:t>小车</a:t>
            </a:r>
            <a:r>
              <a:rPr lang="zh-CN" altLang="en-US" dirty="0" smtClean="0"/>
              <a:t>探测到的信息进行处理，</a:t>
            </a:r>
            <a:r>
              <a:rPr lang="zh-CN" altLang="en-US" dirty="0"/>
              <a:t>获取</a:t>
            </a:r>
            <a:r>
              <a:rPr lang="zh-CN" altLang="en-US" dirty="0" smtClean="0"/>
              <a:t>全局的边界情况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答辩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77072"/>
            <a:ext cx="2586975" cy="217527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8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688"/>
    </mc:Choice>
    <mc:Fallback>
      <p:transition advTm="3068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</a:t>
            </a:r>
            <a:r>
              <a:rPr lang="zh-CN" altLang="en-US" dirty="0" smtClean="0"/>
              <a:t>感知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小车利用超声波传感器感知周围边界环境</a:t>
            </a:r>
            <a:r>
              <a:rPr lang="zh-CN" altLang="en-US" dirty="0"/>
              <a:t>的</a:t>
            </a:r>
            <a:r>
              <a:rPr lang="zh-CN" altLang="en-US" dirty="0" smtClean="0"/>
              <a:t>当前状态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基于感知到的状态变化调整小车自身行为</a:t>
            </a:r>
            <a:endParaRPr lang="en-US" altLang="zh-CN" dirty="0" smtClean="0"/>
          </a:p>
          <a:p>
            <a:r>
              <a:rPr lang="zh-CN" altLang="en-US" dirty="0" smtClean="0"/>
              <a:t>多车通信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小车通过无线模块连接到路由器建立通信连接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基于通信连接进行数据交互和协同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18" y="4622597"/>
            <a:ext cx="2932727" cy="190274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22597"/>
            <a:ext cx="1999151" cy="200288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61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782"/>
    </mc:Choice>
    <mc:Fallback>
      <p:transition advTm="2978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边界感知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设备本身缺陷，场景路面不平整、打滑等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边界环境特性的动态变化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移动小车径直走直线以及准确感知边界存在挑战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多移动小车避让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单机器人系统的鲁棒性不足和局限性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协同</a:t>
            </a:r>
            <a:r>
              <a:rPr lang="zh-CN" altLang="en-US" dirty="0"/>
              <a:t>探测</a:t>
            </a:r>
            <a:r>
              <a:rPr lang="zh-CN" altLang="en-US" dirty="0" smtClean="0"/>
              <a:t>出现的碰撞情形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如何检测可能的碰撞并有效地进行避让处理存在挑战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答辩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59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3146"/>
    </mc:Choice>
    <mc:Fallback>
      <p:transition advTm="831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本文贡献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解决了边界探测中有效应对</a:t>
            </a:r>
            <a:r>
              <a:rPr lang="zh-CN" altLang="en-US" dirty="0"/>
              <a:t>边界</a:t>
            </a:r>
            <a:r>
              <a:rPr lang="zh-CN" altLang="en-US" dirty="0" smtClean="0"/>
              <a:t>特性变化的问题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基于快照谓词</a:t>
            </a:r>
            <a:r>
              <a:rPr lang="zh-CN" altLang="en-US" dirty="0"/>
              <a:t>方法</a:t>
            </a:r>
            <a:r>
              <a:rPr lang="zh-CN" altLang="en-US" dirty="0" smtClean="0"/>
              <a:t>感知静态</a:t>
            </a:r>
            <a:r>
              <a:rPr lang="zh-CN" altLang="en-US" dirty="0"/>
              <a:t>边界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基于序列谓词方法</a:t>
            </a:r>
            <a:r>
              <a:rPr lang="zh-CN" altLang="en-US" smtClean="0"/>
              <a:t>感知动态</a:t>
            </a:r>
            <a:r>
              <a:rPr lang="zh-CN" altLang="en-US"/>
              <a:t>边界</a:t>
            </a:r>
            <a:r>
              <a:rPr lang="zh-CN" altLang="en-US" smtClean="0"/>
              <a:t>特性</a:t>
            </a:r>
            <a:endParaRPr lang="en-US" altLang="zh-CN" dirty="0" smtClean="0"/>
          </a:p>
          <a:p>
            <a:r>
              <a:rPr lang="zh-CN" altLang="en-US" dirty="0" smtClean="0"/>
              <a:t>解决了边界探测中的</a:t>
            </a:r>
            <a:r>
              <a:rPr lang="zh-CN" altLang="en-US" dirty="0"/>
              <a:t>多</a:t>
            </a:r>
            <a:r>
              <a:rPr lang="zh-CN" altLang="en-US" dirty="0" smtClean="0"/>
              <a:t>车避让问题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防冲撞检测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基于选主的避让协同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答辩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407846"/>
      </p:ext>
    </p:extLst>
  </p:cSld>
  <p:clrMapOvr>
    <a:masterClrMapping/>
  </p:clrMapOvr>
  <p:transition advTm="2216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边界感知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基于谓词检测的方法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2"/>
            <a:r>
              <a:rPr lang="zh-CN" altLang="en-US" dirty="0"/>
              <a:t>周期性从</a:t>
            </a:r>
            <a:r>
              <a:rPr lang="zh-CN" altLang="en-US" dirty="0" smtClean="0"/>
              <a:t>传感器读取数据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处理当前数据建模成一个快照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处理历史数据结合时序建模成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一个序列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规约</a:t>
            </a:r>
            <a:endParaRPr lang="en-US" altLang="zh-CN" dirty="0"/>
          </a:p>
          <a:p>
            <a:pPr lvl="2"/>
            <a:r>
              <a:rPr lang="zh-CN" altLang="en-US" dirty="0" smtClean="0"/>
              <a:t>基于建模的数据直接规约成原子命题并进一步规约成谓词形式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基于谓词的表示形式进行相应检测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50" y="2348880"/>
            <a:ext cx="3017158" cy="18002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5490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043"/>
    </mc:Choice>
    <mc:Fallback>
      <p:transition advTm="4804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基于谓词检测的方法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快照谓词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原理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对</a:t>
                </a:r>
                <a:r>
                  <a:rPr lang="zh-CN" altLang="en-US" dirty="0" smtClean="0"/>
                  <a:t>当前时间点下感知到的边界状态进行建模和规约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基于检测的结果判断当前的边界特性从而对小车进行调整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规约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>
                    <a:latin typeface="Cambria Math"/>
                  </a:rPr>
                  <a:t>在建模的基础上，将数据规约成原子命题</a:t>
                </a:r>
                <a:endParaRPr lang="en-US" altLang="zh-CN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𝑐𝑜𝑛𝑠𝑡𝑟𝑎𝑖𝑛𝑡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𝑡h𝑟𝑒𝑠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𝑐𝑜𝑛𝑑𝑖𝑡𝑖𝑜𝑛</m:t>
                        </m:r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对应</a:t>
                </a:r>
                <a:r>
                  <a:rPr lang="zh-CN" altLang="en-US" dirty="0"/>
                  <a:t>一个原子命题</a:t>
                </a:r>
                <a:r>
                  <a:rPr lang="en-US" altLang="zh-CN" dirty="0" smtClean="0"/>
                  <a:t>AP</a:t>
                </a:r>
                <a:r>
                  <a:rPr lang="zh-CN" altLang="en-US" dirty="0" smtClean="0"/>
                  <a:t>，表示定义的阈值约束条件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快照谓词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𝑆𝑃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𝑆𝑃</m:t>
                        </m:r>
                        <m:r>
                          <a:rPr lang="en-US" altLang="zh-CN" i="1">
                            <a:latin typeface="Cambria Math"/>
                          </a:rPr>
                          <m:t>∧</m:t>
                        </m:r>
                        <m:r>
                          <a:rPr lang="en-US" altLang="zh-CN" i="1">
                            <a:latin typeface="Cambria Math"/>
                          </a:rPr>
                          <m:t>𝑆𝑃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𝑆𝑃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∨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𝑆𝑃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𝐴𝑃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检测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基于谓词形式转换成对应的树形结构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自下而上遍历检测</a:t>
                </a:r>
                <a:r>
                  <a:rPr lang="zh-CN" altLang="en-US" dirty="0"/>
                  <a:t>谓词对应</a:t>
                </a:r>
                <a:r>
                  <a:rPr lang="zh-CN" altLang="en-US" dirty="0" smtClean="0"/>
                  <a:t>的二叉树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752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2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44"/>
    </mc:Choice>
    <mc:Fallback>
      <p:transition advTm="4144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ln/>
            </p:spPr>
            <p:txBody>
              <a:bodyPr/>
              <a:lstStyle/>
              <a:p>
                <a:r>
                  <a:rPr lang="zh-CN" altLang="en-US" dirty="0"/>
                  <a:t>快照</a:t>
                </a:r>
                <a:r>
                  <a:rPr lang="zh-CN" altLang="en-US" dirty="0" smtClean="0"/>
                  <a:t>谓词</a:t>
                </a:r>
                <a:r>
                  <a:rPr lang="zh-CN" altLang="en-US" dirty="0"/>
                  <a:t>检测</a:t>
                </a:r>
                <a:r>
                  <a:rPr lang="zh-CN" altLang="en-US" dirty="0" smtClean="0"/>
                  <a:t>实现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原子命题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基于建模的数据如右侧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/>
                      </a:rPr>
                      <m:t>距离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dirty="0" smtClean="0"/>
                  <a:t>规约原子命题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𝑡h𝑟𝑒𝑠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𝑡h𝑟𝑒𝑠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/>
                  <a:t>界定数值范围，边界距离，小车</a:t>
                </a:r>
                <a:r>
                  <a:rPr lang="zh-CN" altLang="en-US" dirty="0" smtClean="0"/>
                  <a:t>形态</a:t>
                </a:r>
                <a:r>
                  <a:rPr lang="zh-CN" altLang="en-US" dirty="0"/>
                  <a:t>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快照谓词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由</a:t>
                </a:r>
                <a:r>
                  <a:rPr lang="zh-CN" altLang="en-US" dirty="0"/>
                  <a:t>多个</a:t>
                </a:r>
                <a:r>
                  <a:rPr lang="zh-CN" altLang="en-US" dirty="0" smtClean="0"/>
                  <a:t>原子命题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8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zh-CN" altLang="en-US" dirty="0" smtClean="0"/>
                  <a:t>复合；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/>
                          </a:rPr>
                          <m:t>SP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𝐴𝐿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𝐿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)∧(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𝐿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𝐿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检测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检测快照谓词对应的二叉树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基于检测结果调整小车运行状态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 b="-4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基于谓词检测的方法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33056"/>
            <a:ext cx="2863096" cy="1944216"/>
          </a:xfrm>
          <a:prstGeom prst="rect">
            <a:avLst/>
          </a:prstGeom>
          <a:ln w="9525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1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9193"/>
    </mc:Choice>
    <mc:Fallback>
      <p:transition advTm="5919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10.4|13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1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1">
      <a:majorFont>
        <a:latin typeface="Palatino Linotype"/>
        <a:ea typeface="华文楷体"/>
        <a:cs typeface=""/>
      </a:majorFont>
      <a:minorFont>
        <a:latin typeface="Palatino Linotype"/>
        <a:ea typeface="华文楷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16897</TotalTime>
  <Words>1437</Words>
  <Application>Microsoft Office PowerPoint</Application>
  <PresentationFormat>全屏显示(4:3)</PresentationFormat>
  <Paragraphs>252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mopec-1</vt:lpstr>
      <vt:lpstr>移动机器人边界探测 关键技术研究</vt:lpstr>
      <vt:lpstr>提纲</vt:lpstr>
      <vt:lpstr> 边界探测</vt:lpstr>
      <vt:lpstr>研究背景</vt:lpstr>
      <vt:lpstr>挑战</vt:lpstr>
      <vt:lpstr>本文贡献</vt:lpstr>
      <vt:lpstr>边界感知</vt:lpstr>
      <vt:lpstr>基于谓词检测的方法</vt:lpstr>
      <vt:lpstr>基于谓词检测的方法</vt:lpstr>
      <vt:lpstr>基于谓词检测的方法</vt:lpstr>
      <vt:lpstr>基于谓词检测的方法</vt:lpstr>
      <vt:lpstr>边界感知实验</vt:lpstr>
      <vt:lpstr>实验结果</vt:lpstr>
      <vt:lpstr>多车避让</vt:lpstr>
      <vt:lpstr>防冲撞检测</vt:lpstr>
      <vt:lpstr>选主算法</vt:lpstr>
      <vt:lpstr>基于选主的避让协同</vt:lpstr>
      <vt:lpstr>基于选主的避让协同</vt:lpstr>
      <vt:lpstr>实验</vt:lpstr>
      <vt:lpstr>实验结果</vt:lpstr>
      <vt:lpstr>实验演示</vt:lpstr>
      <vt:lpstr>工作总结</vt:lpstr>
      <vt:lpstr>未来工作</vt:lpstr>
      <vt:lpstr>科研工作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yangyiling</dc:creator>
  <cp:lastModifiedBy>fangchao</cp:lastModifiedBy>
  <cp:revision>905</cp:revision>
  <cp:lastPrinted>2014-05-23T15:14:45Z</cp:lastPrinted>
  <dcterms:created xsi:type="dcterms:W3CDTF">2013-01-30T06:46:03Z</dcterms:created>
  <dcterms:modified xsi:type="dcterms:W3CDTF">2014-05-25T01:22:20Z</dcterms:modified>
</cp:coreProperties>
</file>