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5"/>
  </p:notesMasterIdLst>
  <p:handoutMasterIdLst>
    <p:handoutMasterId r:id="rId36"/>
  </p:handoutMasterIdLst>
  <p:sldIdLst>
    <p:sldId id="256" r:id="rId2"/>
    <p:sldId id="292" r:id="rId3"/>
    <p:sldId id="362" r:id="rId4"/>
    <p:sldId id="388" r:id="rId5"/>
    <p:sldId id="397" r:id="rId6"/>
    <p:sldId id="394" r:id="rId7"/>
    <p:sldId id="378" r:id="rId8"/>
    <p:sldId id="377" r:id="rId9"/>
    <p:sldId id="400" r:id="rId10"/>
    <p:sldId id="401" r:id="rId11"/>
    <p:sldId id="336" r:id="rId12"/>
    <p:sldId id="403" r:id="rId13"/>
    <p:sldId id="389" r:id="rId14"/>
    <p:sldId id="365" r:id="rId15"/>
    <p:sldId id="402" r:id="rId16"/>
    <p:sldId id="379" r:id="rId17"/>
    <p:sldId id="366" r:id="rId18"/>
    <p:sldId id="368" r:id="rId19"/>
    <p:sldId id="370" r:id="rId20"/>
    <p:sldId id="369" r:id="rId21"/>
    <p:sldId id="382" r:id="rId22"/>
    <p:sldId id="383" r:id="rId23"/>
    <p:sldId id="387" r:id="rId24"/>
    <p:sldId id="390" r:id="rId25"/>
    <p:sldId id="391" r:id="rId26"/>
    <p:sldId id="392" r:id="rId27"/>
    <p:sldId id="327" r:id="rId28"/>
    <p:sldId id="352" r:id="rId29"/>
    <p:sldId id="393" r:id="rId30"/>
    <p:sldId id="357" r:id="rId31"/>
    <p:sldId id="349" r:id="rId32"/>
    <p:sldId id="395" r:id="rId33"/>
    <p:sldId id="396" r:id="rId34"/>
  </p:sldIdLst>
  <p:sldSz cx="9144000" cy="6858000" type="screen4x3"/>
  <p:notesSz cx="6797675" cy="987425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336600"/>
    <a:srgbClr val="FFFF66"/>
    <a:srgbClr val="EB13D1"/>
    <a:srgbClr val="B846B0"/>
    <a:srgbClr val="FFC409"/>
    <a:srgbClr val="55A9A9"/>
    <a:srgbClr val="BFBC3E"/>
    <a:srgbClr val="00FF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637" autoAdjust="0"/>
    <p:restoredTop sz="86496" autoAdjust="0"/>
  </p:normalViewPr>
  <p:slideViewPr>
    <p:cSldViewPr>
      <p:cViewPr varScale="1">
        <p:scale>
          <a:sx n="95" d="100"/>
          <a:sy n="95" d="100"/>
        </p:scale>
        <p:origin x="-1374" y="-96"/>
      </p:cViewPr>
      <p:guideLst>
        <p:guide orient="horz" pos="2160"/>
        <p:guide pos="2880"/>
      </p:guideLst>
    </p:cSldViewPr>
  </p:slideViewPr>
  <p:outlineViewPr>
    <p:cViewPr>
      <p:scale>
        <a:sx n="33" d="100"/>
        <a:sy n="33" d="100"/>
      </p:scale>
      <p:origin x="0" y="18402"/>
    </p:cViewPr>
  </p:outlineViewPr>
  <p:notesTextViewPr>
    <p:cViewPr>
      <p:scale>
        <a:sx n="100" d="100"/>
        <a:sy n="100" d="100"/>
      </p:scale>
      <p:origin x="0" y="0"/>
    </p:cViewPr>
  </p:notesTextViewPr>
  <p:sorterViewPr>
    <p:cViewPr>
      <p:scale>
        <a:sx n="150" d="100"/>
        <a:sy n="150" d="100"/>
      </p:scale>
      <p:origin x="0" y="2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A79F546F-733C-483F-A1D2-200CB58EDE23}" type="datetimeFigureOut">
              <a:rPr lang="zh-CN" altLang="en-US" smtClean="0"/>
              <a:t>2014/5/25</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E7221252-2148-480C-B490-18C2C33BEF94}" type="slidenum">
              <a:rPr lang="zh-CN" altLang="en-US" smtClean="0"/>
              <a:t>‹#›</a:t>
            </a:fld>
            <a:endParaRPr lang="zh-CN" altLang="en-US"/>
          </a:p>
        </p:txBody>
      </p:sp>
    </p:spTree>
    <p:extLst>
      <p:ext uri="{BB962C8B-B14F-4D97-AF65-F5344CB8AC3E}">
        <p14:creationId xmlns:p14="http://schemas.microsoft.com/office/powerpoint/2010/main" val="3376637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C427555-4D53-48FB-A58B-367190C0B0CF}" type="slidenum">
              <a:rPr lang="en-US" altLang="zh-CN"/>
              <a:pPr>
                <a:defRPr/>
              </a:pPr>
              <a:t>‹#›</a:t>
            </a:fld>
            <a:endParaRPr lang="en-US" altLang="zh-CN"/>
          </a:p>
        </p:txBody>
      </p:sp>
    </p:spTree>
    <p:extLst>
      <p:ext uri="{BB962C8B-B14F-4D97-AF65-F5344CB8AC3E}">
        <p14:creationId xmlns:p14="http://schemas.microsoft.com/office/powerpoint/2010/main" val="474727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E59E7D7F-9564-4171-81F4-F7DAA20DA84D}" type="slidenum">
              <a:rPr lang="en-US" altLang="zh-CN" smtClean="0">
                <a:latin typeface="Arial" charset="0"/>
              </a:rPr>
              <a:pPr eaLnBrk="1" hangingPunct="1"/>
              <a:t>1</a:t>
            </a:fld>
            <a:endParaRPr lang="en-US" altLang="zh-CN"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fr-FR" altLang="zh-CN" dirty="0" smtClean="0">
                <a:effectLst/>
              </a:rPr>
              <a:t/>
            </a:r>
            <a:br>
              <a:rPr lang="fr-FR" altLang="zh-CN" dirty="0" smtClean="0">
                <a:effectLst/>
              </a:rPr>
            </a:br>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Arial" charset="0"/>
                <a:ea typeface="宋体" pitchFamily="2" charset="-122"/>
                <a:cs typeface="+mn-cs"/>
              </a:rPr>
              <a:t>随着计算机技术的飞速发展，动态开放的环境</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用于描述面向对象的软件系统的行为。然而，目前最流行的语言是</a:t>
            </a:r>
            <a:r>
              <a:rPr lang="en-US" altLang="zh-CN" sz="1200" b="0" i="0" kern="1200" dirty="0" smtClean="0">
                <a:solidFill>
                  <a:schemeClr val="tx1"/>
                </a:solidFill>
                <a:effectLst/>
                <a:latin typeface="Arial" charset="0"/>
                <a:ea typeface="宋体" pitchFamily="2" charset="-122"/>
                <a:cs typeface="+mn-cs"/>
              </a:rPr>
              <a:t>BPEL</a:t>
            </a:r>
            <a:r>
              <a:rPr lang="zh-CN" altLang="en-US" sz="1200" b="0" i="0" kern="1200" dirty="0" smtClean="0">
                <a:solidFill>
                  <a:schemeClr val="tx1"/>
                </a:solidFill>
                <a:effectLst/>
                <a:latin typeface="Arial" charset="0"/>
                <a:ea typeface="宋体" pitchFamily="2" charset="-122"/>
                <a:cs typeface="+mn-cs"/>
              </a:rPr>
              <a:t>（业务流程执行语言）。</a:t>
            </a:r>
            <a:r>
              <a:rPr lang="en-US" altLang="zh-CN" sz="1200" b="0" i="0" kern="1200" dirty="0" smtClean="0">
                <a:solidFill>
                  <a:schemeClr val="tx1"/>
                </a:solidFill>
                <a:effectLst/>
                <a:latin typeface="Arial" charset="0"/>
                <a:ea typeface="宋体" pitchFamily="2" charset="-122"/>
                <a:cs typeface="+mn-cs"/>
              </a:rPr>
              <a:t>BPEL</a:t>
            </a:r>
            <a:r>
              <a:rPr lang="zh-CN" altLang="en-US" sz="1200" b="0" i="0" kern="1200" dirty="0" smtClean="0">
                <a:solidFill>
                  <a:schemeClr val="tx1"/>
                </a:solidFill>
                <a:effectLst/>
                <a:latin typeface="Arial" charset="0"/>
                <a:ea typeface="宋体" pitchFamily="2" charset="-122"/>
                <a:cs typeface="+mn-cs"/>
              </a:rPr>
              <a:t>是一种组织</a:t>
            </a:r>
            <a:r>
              <a:rPr lang="en-US" altLang="zh-CN" sz="1200" b="0" i="0" kern="1200" dirty="0" smtClean="0">
                <a:solidFill>
                  <a:schemeClr val="tx1"/>
                </a:solidFill>
                <a:effectLst/>
                <a:latin typeface="Arial" charset="0"/>
                <a:ea typeface="宋体" pitchFamily="2" charset="-122"/>
                <a:cs typeface="+mn-cs"/>
              </a:rPr>
              <a:t>Web</a:t>
            </a:r>
            <a:r>
              <a:rPr lang="zh-CN" altLang="en-US" sz="1200" b="0" i="0" kern="1200" dirty="0" smtClean="0">
                <a:solidFill>
                  <a:schemeClr val="tx1"/>
                </a:solidFill>
                <a:effectLst/>
                <a:latin typeface="Arial" charset="0"/>
                <a:ea typeface="宋体" pitchFamily="2" charset="-122"/>
                <a:cs typeface="+mn-cs"/>
              </a:rPr>
              <a:t>服务互动方式的标准</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服务的实现是可以独立的完成（我们强调</a:t>
            </a:r>
            <a:r>
              <a:rPr lang="en-US" altLang="zh-CN" sz="1200" kern="1200" dirty="0" smtClean="0">
                <a:solidFill>
                  <a:schemeClr val="tx1"/>
                </a:solidFill>
                <a:effectLst/>
                <a:latin typeface="Arial" charset="0"/>
                <a:ea typeface="宋体" pitchFamily="2" charset="-122"/>
                <a:cs typeface="+mn-cs"/>
              </a:rPr>
              <a:t>SOA</a:t>
            </a:r>
            <a:r>
              <a:rPr lang="zh-CN" altLang="zh-CN" sz="1200" kern="1200" dirty="0" smtClean="0">
                <a:solidFill>
                  <a:schemeClr val="tx1"/>
                </a:solidFill>
                <a:effectLst/>
                <a:latin typeface="Arial" charset="0"/>
                <a:ea typeface="宋体" pitchFamily="2" charset="-122"/>
                <a:cs typeface="+mn-cs"/>
              </a:rPr>
              <a:t>中的</a:t>
            </a:r>
            <a:r>
              <a:rPr lang="en-US" altLang="zh-CN" sz="1200" kern="1200" dirty="0" smtClean="0">
                <a:solidFill>
                  <a:schemeClr val="tx1"/>
                </a:solidFill>
                <a:effectLst/>
                <a:latin typeface="Arial" charset="0"/>
                <a:ea typeface="宋体" pitchFamily="2" charset="-122"/>
                <a:cs typeface="+mn-cs"/>
              </a:rPr>
              <a:t>Service</a:t>
            </a:r>
            <a:r>
              <a:rPr lang="zh-CN" altLang="zh-CN" sz="1200" kern="1200" dirty="0" smtClean="0">
                <a:solidFill>
                  <a:schemeClr val="tx1"/>
                </a:solidFill>
                <a:effectLst/>
                <a:latin typeface="Arial" charset="0"/>
                <a:ea typeface="宋体" pitchFamily="2" charset="-122"/>
                <a:cs typeface="+mn-cs"/>
              </a:rPr>
              <a:t>是粗粒度的业务服务），而服务的集成主要体现在流程以及服务模块之间的装配</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服务的实现，首先我们会定义服务的基本元素，包括服务的消息格式和服务接口的定义，以及服务的分组</a:t>
            </a:r>
            <a:endParaRPr lang="zh-CN" altLang="en-US" dirty="0"/>
          </a:p>
        </p:txBody>
      </p:sp>
      <p:sp>
        <p:nvSpPr>
          <p:cNvPr id="4" name="灯片编号占位符 3"/>
          <p:cNvSpPr>
            <a:spLocks noGrp="1"/>
          </p:cNvSpPr>
          <p:nvPr>
            <p:ph type="sldNum" sz="quarter" idx="10"/>
          </p:nvPr>
        </p:nvSpPr>
        <p:spPr/>
        <p:txBody>
          <a:bodyPr/>
          <a:lstStyle/>
          <a:p>
            <a:pPr>
              <a:defRPr/>
            </a:pPr>
            <a:fld id="{FC427555-4D53-48FB-A58B-367190C0B0CF}" type="slidenum">
              <a:rPr lang="en-US" altLang="zh-CN" smtClean="0"/>
              <a:pPr>
                <a:defRPr/>
              </a:pPr>
              <a:t>3</a:t>
            </a:fld>
            <a:endParaRPr lang="en-US" altLang="zh-CN"/>
          </a:p>
        </p:txBody>
      </p:sp>
    </p:spTree>
    <p:extLst>
      <p:ext uri="{BB962C8B-B14F-4D97-AF65-F5344CB8AC3E}">
        <p14:creationId xmlns:p14="http://schemas.microsoft.com/office/powerpoint/2010/main" val="333477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FC427555-4D53-48FB-A58B-367190C0B0CF}" type="slidenum">
              <a:rPr lang="en-US" altLang="zh-CN" smtClean="0"/>
              <a:pPr>
                <a:defRPr/>
              </a:pPr>
              <a:t>4</a:t>
            </a:fld>
            <a:endParaRPr lang="en-US" altLang="zh-CN"/>
          </a:p>
        </p:txBody>
      </p:sp>
    </p:spTree>
    <p:extLst>
      <p:ext uri="{BB962C8B-B14F-4D97-AF65-F5344CB8AC3E}">
        <p14:creationId xmlns:p14="http://schemas.microsoft.com/office/powerpoint/2010/main" val="2243358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业务流程层是由多个不同的活动以及活动之间的控制流和数据流框架构成的，</a:t>
            </a:r>
            <a:r>
              <a:rPr lang="zh-CN" altLang="en-US" sz="1200" kern="1200" dirty="0" smtClean="0">
                <a:solidFill>
                  <a:schemeClr val="tx1"/>
                </a:solidFill>
                <a:effectLst/>
                <a:latin typeface="Arial" charset="0"/>
                <a:ea typeface="宋体" pitchFamily="2" charset="-122"/>
                <a:cs typeface="+mn-cs"/>
              </a:rPr>
              <a:t>本文我们只考虑控制流</a:t>
            </a:r>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活动是业务流程中的基本单元，一个业务流程常常有多个参与方，流程是由多个参与方之间的</a:t>
            </a:r>
            <a:r>
              <a:rPr lang="zh-CN" altLang="en-US" sz="1200" kern="1200" dirty="0" smtClean="0">
                <a:solidFill>
                  <a:schemeClr val="tx1"/>
                </a:solidFill>
                <a:effectLst/>
                <a:latin typeface="Arial" charset="0"/>
                <a:ea typeface="宋体" pitchFamily="2" charset="-122"/>
                <a:cs typeface="+mn-cs"/>
              </a:rPr>
              <a:t>异步</a:t>
            </a:r>
            <a:r>
              <a:rPr lang="zh-CN" altLang="zh-CN" sz="1200" kern="1200" dirty="0" smtClean="0">
                <a:solidFill>
                  <a:schemeClr val="tx1"/>
                </a:solidFill>
                <a:effectLst/>
                <a:latin typeface="Arial" charset="0"/>
                <a:ea typeface="宋体" pitchFamily="2" charset="-122"/>
                <a:cs typeface="+mn-cs"/>
              </a:rPr>
              <a:t>消息传递驱动的。</a:t>
            </a:r>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服务集成</a:t>
            </a:r>
            <a:r>
              <a:rPr lang="zh-CN" altLang="zh-CN" sz="1200" kern="1200" dirty="0" smtClean="0">
                <a:solidFill>
                  <a:schemeClr val="tx1"/>
                </a:solidFill>
                <a:effectLst/>
                <a:latin typeface="Arial" charset="0"/>
                <a:ea typeface="宋体" pitchFamily="2" charset="-122"/>
                <a:cs typeface="+mn-cs"/>
              </a:rPr>
              <a:t>务层是业务流程的实现基础，业务流程中的活动可以由单个</a:t>
            </a:r>
            <a:r>
              <a:rPr lang="zh-CN" altLang="en-US" sz="1200" kern="1200" dirty="0" smtClean="0">
                <a:solidFill>
                  <a:schemeClr val="tx1"/>
                </a:solidFill>
                <a:effectLst/>
                <a:latin typeface="Arial" charset="0"/>
                <a:ea typeface="宋体" pitchFamily="2" charset="-122"/>
                <a:cs typeface="+mn-cs"/>
              </a:rPr>
              <a:t>构件</a:t>
            </a:r>
            <a:r>
              <a:rPr lang="zh-CN" altLang="zh-CN" sz="1200" kern="1200" dirty="0" smtClean="0">
                <a:solidFill>
                  <a:schemeClr val="tx1"/>
                </a:solidFill>
                <a:effectLst/>
                <a:latin typeface="Arial" charset="0"/>
                <a:ea typeface="宋体" pitchFamily="2" charset="-122"/>
                <a:cs typeface="+mn-cs"/>
              </a:rPr>
              <a:t>服务或者多个</a:t>
            </a:r>
            <a:r>
              <a:rPr lang="zh-CN" altLang="en-US" sz="1200" kern="1200" dirty="0" smtClean="0">
                <a:solidFill>
                  <a:schemeClr val="tx1"/>
                </a:solidFill>
                <a:effectLst/>
                <a:latin typeface="Arial" charset="0"/>
                <a:ea typeface="宋体" pitchFamily="2" charset="-122"/>
                <a:cs typeface="+mn-cs"/>
              </a:rPr>
              <a:t>构件</a:t>
            </a:r>
            <a:r>
              <a:rPr lang="zh-CN" altLang="zh-CN" sz="1200" kern="1200" dirty="0" smtClean="0">
                <a:solidFill>
                  <a:schemeClr val="tx1"/>
                </a:solidFill>
                <a:effectLst/>
                <a:latin typeface="Arial" charset="0"/>
                <a:ea typeface="宋体" pitchFamily="2" charset="-122"/>
                <a:cs typeface="+mn-cs"/>
              </a:rPr>
              <a:t>服务的</a:t>
            </a:r>
            <a:r>
              <a:rPr lang="zh-CN" altLang="en-US" sz="1200" kern="1200" dirty="0" smtClean="0">
                <a:solidFill>
                  <a:schemeClr val="tx1"/>
                </a:solidFill>
                <a:effectLst/>
                <a:latin typeface="Arial" charset="0"/>
                <a:ea typeface="宋体" pitchFamily="2" charset="-122"/>
                <a:cs typeface="+mn-cs"/>
              </a:rPr>
              <a:t>集成服务</a:t>
            </a:r>
            <a:r>
              <a:rPr lang="zh-CN" altLang="zh-CN" sz="1200" kern="1200" dirty="0" smtClean="0">
                <a:solidFill>
                  <a:schemeClr val="tx1"/>
                </a:solidFill>
                <a:effectLst/>
                <a:latin typeface="Arial" charset="0"/>
                <a:ea typeface="宋体" pitchFamily="2" charset="-122"/>
                <a:cs typeface="+mn-cs"/>
              </a:rPr>
              <a:t>来实现。</a:t>
            </a:r>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服务实现层与服务接口层共同构成了</a:t>
            </a:r>
            <a:r>
              <a:rPr lang="zh-CN" altLang="en-US" sz="1200" kern="1200" dirty="0" smtClean="0">
                <a:solidFill>
                  <a:schemeClr val="tx1"/>
                </a:solidFill>
                <a:effectLst/>
                <a:latin typeface="Arial" charset="0"/>
                <a:ea typeface="宋体" pitchFamily="2" charset="-122"/>
                <a:cs typeface="+mn-cs"/>
              </a:rPr>
              <a:t>构件</a:t>
            </a:r>
            <a:r>
              <a:rPr lang="zh-CN" altLang="zh-CN" sz="1200" kern="1200" dirty="0" smtClean="0">
                <a:solidFill>
                  <a:schemeClr val="tx1"/>
                </a:solidFill>
                <a:effectLst/>
                <a:latin typeface="Arial" charset="0"/>
                <a:ea typeface="宋体" pitchFamily="2" charset="-122"/>
                <a:cs typeface="+mn-cs"/>
              </a:rPr>
              <a:t>服务的基础结构，通常基于</a:t>
            </a:r>
            <a:r>
              <a:rPr lang="en-US" altLang="zh-CN" sz="1200" kern="1200" dirty="0" smtClean="0">
                <a:solidFill>
                  <a:schemeClr val="tx1"/>
                </a:solidFill>
                <a:effectLst/>
                <a:latin typeface="Arial" charset="0"/>
                <a:ea typeface="宋体" pitchFamily="2" charset="-122"/>
                <a:cs typeface="+mn-cs"/>
              </a:rPr>
              <a:t>WSDL</a:t>
            </a:r>
            <a:r>
              <a:rPr lang="zh-CN" altLang="zh-CN" sz="1200" kern="1200" dirty="0" smtClean="0">
                <a:solidFill>
                  <a:schemeClr val="tx1"/>
                </a:solidFill>
                <a:effectLst/>
                <a:latin typeface="Arial" charset="0"/>
                <a:ea typeface="宋体" pitchFamily="2" charset="-122"/>
                <a:cs typeface="+mn-cs"/>
              </a:rPr>
              <a:t>来表达，用户通过服务接口定义对</a:t>
            </a:r>
            <a:r>
              <a:rPr lang="zh-CN" altLang="en-US" sz="1200" kern="1200" dirty="0" smtClean="0">
                <a:solidFill>
                  <a:schemeClr val="tx1"/>
                </a:solidFill>
                <a:effectLst/>
                <a:latin typeface="Arial" charset="0"/>
                <a:ea typeface="宋体" pitchFamily="2" charset="-122"/>
                <a:cs typeface="+mn-cs"/>
              </a:rPr>
              <a:t>构件</a:t>
            </a:r>
            <a:r>
              <a:rPr lang="zh-CN" altLang="zh-CN" sz="1200" kern="1200" dirty="0" smtClean="0">
                <a:solidFill>
                  <a:schemeClr val="tx1"/>
                </a:solidFill>
                <a:effectLst/>
                <a:latin typeface="Arial" charset="0"/>
                <a:ea typeface="宋体" pitchFamily="2" charset="-122"/>
                <a:cs typeface="+mn-cs"/>
              </a:rPr>
              <a:t>服务进行访问。</a:t>
            </a:r>
            <a:endParaRPr lang="en-US" altLang="zh-CN" sz="120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服务实现是指对服务接口所描述的功能的具体实现技术。</a:t>
            </a:r>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服务的形式化描述是整个服务集成工作验证分析的基础。</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集中式的</a:t>
            </a:r>
            <a:r>
              <a:rPr lang="zh-CN" altLang="zh-CN" sz="1200" kern="1200" dirty="0" smtClean="0">
                <a:solidFill>
                  <a:schemeClr val="tx1"/>
                </a:solidFill>
                <a:effectLst/>
                <a:latin typeface="Arial" charset="0"/>
                <a:ea typeface="宋体" pitchFamily="2" charset="-122"/>
                <a:cs typeface="+mn-cs"/>
              </a:rPr>
              <a:t>关注于全局</a:t>
            </a:r>
            <a:r>
              <a:rPr lang="zh-CN" altLang="en-US" sz="1200" kern="1200" dirty="0" smtClean="0">
                <a:solidFill>
                  <a:schemeClr val="tx1"/>
                </a:solidFill>
                <a:effectLst/>
                <a:latin typeface="Arial" charset="0"/>
                <a:ea typeface="宋体" pitchFamily="2" charset="-122"/>
                <a:cs typeface="+mn-cs"/>
              </a:rPr>
              <a:t>集成服务</a:t>
            </a:r>
            <a:r>
              <a:rPr lang="zh-CN" altLang="zh-CN" sz="1200" kern="1200" dirty="0" smtClean="0">
                <a:solidFill>
                  <a:schemeClr val="tx1"/>
                </a:solidFill>
                <a:effectLst/>
                <a:latin typeface="Arial" charset="0"/>
                <a:ea typeface="宋体" pitchFamily="2" charset="-122"/>
                <a:cs typeface="+mn-cs"/>
              </a:rPr>
              <a:t>层的建模与分析，忽略了服务集成参与者的方面。单一层次的服务集成模型难以支持开放多变的网络环境下</a:t>
            </a:r>
            <a:r>
              <a:rPr lang="zh-CN" altLang="en-US" sz="1200" kern="1200" dirty="0" smtClean="0">
                <a:solidFill>
                  <a:schemeClr val="tx1"/>
                </a:solidFill>
                <a:effectLst/>
                <a:latin typeface="Arial" charset="0"/>
                <a:ea typeface="宋体" pitchFamily="2" charset="-122"/>
                <a:cs typeface="+mn-cs"/>
              </a:rPr>
              <a:t>集成</a:t>
            </a:r>
            <a:r>
              <a:rPr lang="zh-CN" altLang="zh-CN" sz="1200" kern="1200" dirty="0" smtClean="0">
                <a:solidFill>
                  <a:schemeClr val="tx1"/>
                </a:solidFill>
                <a:effectLst/>
                <a:latin typeface="Arial" charset="0"/>
                <a:ea typeface="宋体" pitchFamily="2" charset="-122"/>
                <a:cs typeface="+mn-cs"/>
              </a:rPr>
              <a:t>服务与其子服务的</a:t>
            </a:r>
            <a:r>
              <a:rPr lang="zh-CN" altLang="en-US" sz="1200" kern="1200" dirty="0" smtClean="0">
                <a:solidFill>
                  <a:schemeClr val="tx1"/>
                </a:solidFill>
                <a:effectLst/>
                <a:latin typeface="Arial" charset="0"/>
                <a:ea typeface="宋体" pitchFamily="2" charset="-122"/>
                <a:cs typeface="+mn-cs"/>
              </a:rPr>
              <a:t>行为约束管理</a:t>
            </a:r>
            <a:r>
              <a:rPr lang="zh-CN" altLang="zh-CN" sz="1200" kern="1200" dirty="0" smtClean="0">
                <a:solidFill>
                  <a:schemeClr val="tx1"/>
                </a:solidFill>
                <a:effectLst/>
                <a:latin typeface="Arial" charset="0"/>
                <a:ea typeface="宋体" pitchFamily="2" charset="-122"/>
                <a:cs typeface="+mn-cs"/>
              </a:rPr>
              <a:t>。</a:t>
            </a:r>
          </a:p>
        </p:txBody>
      </p:sp>
      <p:sp>
        <p:nvSpPr>
          <p:cNvPr id="4" name="灯片编号占位符 3"/>
          <p:cNvSpPr>
            <a:spLocks noGrp="1"/>
          </p:cNvSpPr>
          <p:nvPr>
            <p:ph type="sldNum" sz="quarter" idx="10"/>
          </p:nvPr>
        </p:nvSpPr>
        <p:spPr/>
        <p:txBody>
          <a:bodyPr/>
          <a:lstStyle/>
          <a:p>
            <a:pPr>
              <a:defRPr/>
            </a:pPr>
            <a:fld id="{FC427555-4D53-48FB-A58B-367190C0B0CF}" type="slidenum">
              <a:rPr lang="en-US" altLang="zh-CN" smtClean="0"/>
              <a:pPr>
                <a:defRPr/>
              </a:pPr>
              <a:t>6</a:t>
            </a:fld>
            <a:endParaRPr lang="en-US" altLang="zh-CN"/>
          </a:p>
        </p:txBody>
      </p:sp>
    </p:spTree>
    <p:extLst>
      <p:ext uri="{BB962C8B-B14F-4D97-AF65-F5344CB8AC3E}">
        <p14:creationId xmlns:p14="http://schemas.microsoft.com/office/powerpoint/2010/main" val="2243358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Arial" charset="0"/>
                <a:ea typeface="宋体" pitchFamily="2" charset="-122"/>
                <a:cs typeface="+mn-cs"/>
              </a:rPr>
              <a:t>库所为服务的状态，变迁为服务中的操作，这样，在服务集成中的单个服务可以用</a:t>
            </a:r>
            <a:r>
              <a:rPr lang="en-US" altLang="zh-CN" sz="1200" b="0" i="0" u="none" strike="noStrike" kern="1200" baseline="0" dirty="0" smtClean="0">
                <a:solidFill>
                  <a:schemeClr val="tx1"/>
                </a:solidFill>
                <a:latin typeface="Arial" charset="0"/>
                <a:ea typeface="宋体" pitchFamily="2" charset="-122"/>
                <a:cs typeface="+mn-cs"/>
              </a:rPr>
              <a:t>Petri</a:t>
            </a:r>
            <a:r>
              <a:rPr lang="zh-CN" altLang="en-US" sz="1200" b="0" i="0" u="none" strike="noStrike" kern="1200" baseline="0" dirty="0" smtClean="0">
                <a:solidFill>
                  <a:schemeClr val="tx1"/>
                </a:solidFill>
                <a:latin typeface="Arial" charset="0"/>
                <a:ea typeface="宋体" pitchFamily="2" charset="-122"/>
                <a:cs typeface="+mn-cs"/>
              </a:rPr>
              <a:t>网描述</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服务层角度，保证合成服务的执行顺序是有效的，这方面的相关工作主要是单一层次网结构的无死锁，可达性验证</a:t>
            </a:r>
            <a:endParaRPr lang="en-US" altLang="zh-CN" sz="1200" kern="1200" dirty="0" smtClean="0">
              <a:solidFill>
                <a:schemeClr val="tx1"/>
              </a:solidFill>
              <a:effectLst/>
              <a:latin typeface="Arial" charset="0"/>
              <a:ea typeface="宋体" pitchFamily="2" charset="-122"/>
              <a:cs typeface="+mn-cs"/>
            </a:endParaRPr>
          </a:p>
          <a:p>
            <a:r>
              <a:rPr lang="zh-CN" altLang="en-US" sz="1200" kern="1200" dirty="0" smtClean="0">
                <a:solidFill>
                  <a:schemeClr val="tx1"/>
                </a:solidFill>
                <a:effectLst/>
                <a:latin typeface="Arial" charset="0"/>
                <a:ea typeface="宋体" pitchFamily="2" charset="-122"/>
                <a:cs typeface="+mn-cs"/>
              </a:rPr>
              <a:t>而在分层的</a:t>
            </a:r>
            <a:r>
              <a:rPr lang="en-US" altLang="zh-CN" sz="1200" kern="1200" dirty="0" smtClean="0">
                <a:solidFill>
                  <a:schemeClr val="tx1"/>
                </a:solidFill>
                <a:effectLst/>
                <a:latin typeface="Arial" charset="0"/>
                <a:ea typeface="宋体" pitchFamily="2" charset="-122"/>
                <a:cs typeface="+mn-cs"/>
              </a:rPr>
              <a:t>OPN</a:t>
            </a:r>
            <a:r>
              <a:rPr lang="zh-CN" altLang="en-US" sz="1200" kern="1200" dirty="0" smtClean="0">
                <a:solidFill>
                  <a:schemeClr val="tx1"/>
                </a:solidFill>
                <a:effectLst/>
                <a:latin typeface="Arial" charset="0"/>
                <a:ea typeface="宋体" pitchFamily="2" charset="-122"/>
                <a:cs typeface="+mn-cs"/>
              </a:rPr>
              <a:t>网结构下，我们从两方面考虑模型的正确性</a:t>
            </a:r>
            <a:endParaRPr lang="en-US" altLang="zh-CN" sz="1200" kern="1200" dirty="0" smtClean="0">
              <a:solidFill>
                <a:schemeClr val="tx1"/>
              </a:solidFill>
              <a:effectLst/>
              <a:latin typeface="Arial" charset="0"/>
              <a:ea typeface="宋体" pitchFamily="2" charset="-122"/>
              <a:cs typeface="+mn-cs"/>
            </a:endParaRPr>
          </a:p>
          <a:p>
            <a:endParaRPr lang="en-US" altLang="zh-CN" sz="1200" kern="1200" dirty="0" smtClean="0">
              <a:solidFill>
                <a:schemeClr val="tx1"/>
              </a:solidFill>
              <a:effectLst/>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行为侧画的方法描述了过程模型中活动之间三种本质的行为约束</a:t>
            </a:r>
            <a:endParaRPr lang="en-US" altLang="zh-CN" sz="1200" kern="1200" dirty="0" smtClean="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FC427555-4D53-48FB-A58B-367190C0B0CF}" type="slidenum">
              <a:rPr lang="en-US" altLang="zh-CN" smtClean="0"/>
              <a:pPr>
                <a:defRPr/>
              </a:pPr>
              <a:t>7</a:t>
            </a:fld>
            <a:endParaRPr lang="en-US" altLang="zh-CN"/>
          </a:p>
        </p:txBody>
      </p:sp>
    </p:spTree>
    <p:extLst>
      <p:ext uri="{BB962C8B-B14F-4D97-AF65-F5344CB8AC3E}">
        <p14:creationId xmlns:p14="http://schemas.microsoft.com/office/powerpoint/2010/main" val="126022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网结构</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说明分层服务集成过程模型的静态结构</a:t>
            </a:r>
            <a:endParaRPr lang="en-US" altLang="zh-CN" sz="1200" dirty="0" smtClean="0">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itchFamily="34" charset="-122"/>
                <a:ea typeface="微软雅黑" pitchFamily="34" charset="-122"/>
              </a:rPr>
              <a:t>点火规则</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说明分层服务集成过程模型的动态性质</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用于过程仿真规则</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特别定义了同步点火规则</a:t>
            </a:r>
          </a:p>
          <a:p>
            <a:endParaRPr lang="zh-CN" altLang="en-US" dirty="0"/>
          </a:p>
        </p:txBody>
      </p:sp>
      <p:sp>
        <p:nvSpPr>
          <p:cNvPr id="4" name="灯片编号占位符 3"/>
          <p:cNvSpPr>
            <a:spLocks noGrp="1"/>
          </p:cNvSpPr>
          <p:nvPr>
            <p:ph type="sldNum" sz="quarter" idx="10"/>
          </p:nvPr>
        </p:nvSpPr>
        <p:spPr/>
        <p:txBody>
          <a:bodyPr/>
          <a:lstStyle/>
          <a:p>
            <a:pPr>
              <a:defRPr/>
            </a:pPr>
            <a:fld id="{FC427555-4D53-48FB-A58B-367190C0B0CF}" type="slidenum">
              <a:rPr lang="en-US" altLang="zh-CN" smtClean="0"/>
              <a:pPr>
                <a:defRPr/>
              </a:pPr>
              <a:t>8</a:t>
            </a:fld>
            <a:endParaRPr lang="en-US" altLang="zh-CN"/>
          </a:p>
        </p:txBody>
      </p:sp>
    </p:spTree>
    <p:extLst>
      <p:ext uri="{BB962C8B-B14F-4D97-AF65-F5344CB8AC3E}">
        <p14:creationId xmlns:p14="http://schemas.microsoft.com/office/powerpoint/2010/main" val="287338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对象网是一种网中网范型，其最重要的概念“</a:t>
            </a:r>
            <a:r>
              <a:rPr lang="de-DE" altLang="zh-CN" sz="1200" kern="1200" dirty="0" smtClean="0">
                <a:solidFill>
                  <a:schemeClr val="tx1"/>
                </a:solidFill>
                <a:effectLst/>
                <a:latin typeface="Arial" charset="0"/>
                <a:ea typeface="宋体" pitchFamily="2" charset="-122"/>
                <a:cs typeface="+mn-cs"/>
              </a:rPr>
              <a:t>nets within nets</a:t>
            </a:r>
            <a:r>
              <a:rPr lang="zh-CN" altLang="zh-CN" sz="1200" kern="1200" dirty="0" smtClean="0">
                <a:solidFill>
                  <a:schemeClr val="tx1"/>
                </a:solidFill>
                <a:effectLst/>
                <a:latin typeface="Arial" charset="0"/>
                <a:ea typeface="宋体" pitchFamily="2" charset="-122"/>
                <a:cs typeface="+mn-cs"/>
              </a:rPr>
              <a:t>”是指“</a:t>
            </a:r>
            <a:r>
              <a:rPr lang="de-DE" altLang="zh-CN" sz="1200" kern="1200" dirty="0" smtClean="0">
                <a:solidFill>
                  <a:schemeClr val="tx1"/>
                </a:solidFill>
                <a:effectLst/>
                <a:latin typeface="Arial" charset="0"/>
                <a:ea typeface="宋体" pitchFamily="2" charset="-122"/>
                <a:cs typeface="+mn-cs"/>
              </a:rPr>
              <a:t>Petri nets as token objects</a:t>
            </a:r>
            <a:r>
              <a:rPr lang="zh-CN" altLang="zh-CN" sz="1200" kern="1200" dirty="0" smtClean="0">
                <a:solidFill>
                  <a:schemeClr val="tx1"/>
                </a:solidFill>
                <a:effectLst/>
                <a:latin typeface="Arial" charset="0"/>
                <a:ea typeface="宋体" pitchFamily="2" charset="-122"/>
                <a:cs typeface="+mn-cs"/>
              </a:rPr>
              <a:t>”</a:t>
            </a:r>
            <a:r>
              <a:rPr lang="de-DE"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将子网看成系统网的一个托肯对象，即用子网去替换系统网中的托肯对象【</a:t>
            </a:r>
            <a:r>
              <a:rPr lang="de-DE" altLang="zh-CN" sz="1200" kern="1200" dirty="0" smtClean="0">
                <a:solidFill>
                  <a:schemeClr val="tx1"/>
                </a:solidFill>
                <a:effectLst/>
                <a:latin typeface="Arial" charset="0"/>
                <a:ea typeface="宋体" pitchFamily="2" charset="-122"/>
                <a:cs typeface="+mn-cs"/>
              </a:rPr>
              <a:t>ge2006translation</a:t>
            </a:r>
            <a:r>
              <a:rPr lang="zh-CN" altLang="zh-CN" sz="1200" kern="1200" dirty="0" smtClean="0">
                <a:solidFill>
                  <a:schemeClr val="tx1"/>
                </a:solidFill>
                <a:effectLst/>
                <a:latin typeface="Arial" charset="0"/>
                <a:ea typeface="宋体" pitchFamily="2" charset="-122"/>
                <a:cs typeface="+mn-cs"/>
              </a:rPr>
              <a:t>】。对象网包含系统网（</a:t>
            </a:r>
            <a:r>
              <a:rPr lang="de-DE" altLang="zh-CN" sz="1200" kern="1200" dirty="0" smtClean="0">
                <a:solidFill>
                  <a:schemeClr val="tx1"/>
                </a:solidFill>
                <a:effectLst/>
                <a:latin typeface="Arial" charset="0"/>
                <a:ea typeface="宋体" pitchFamily="2" charset="-122"/>
                <a:cs typeface="+mn-cs"/>
              </a:rPr>
              <a:t>System net</a:t>
            </a:r>
            <a:r>
              <a:rPr lang="zh-CN" altLang="zh-CN" sz="1200" kern="1200" dirty="0" smtClean="0">
                <a:solidFill>
                  <a:schemeClr val="tx1"/>
                </a:solidFill>
                <a:effectLst/>
                <a:latin typeface="Arial" charset="0"/>
                <a:ea typeface="宋体" pitchFamily="2" charset="-122"/>
                <a:cs typeface="+mn-cs"/>
              </a:rPr>
              <a:t>）和子网（</a:t>
            </a:r>
            <a:r>
              <a:rPr lang="de-DE" altLang="zh-CN" sz="1200" kern="1200" dirty="0" smtClean="0">
                <a:solidFill>
                  <a:schemeClr val="tx1"/>
                </a:solidFill>
                <a:effectLst/>
                <a:latin typeface="Arial" charset="0"/>
                <a:ea typeface="宋体" pitchFamily="2" charset="-122"/>
                <a:cs typeface="+mn-cs"/>
              </a:rPr>
              <a:t>Object net</a:t>
            </a:r>
            <a:r>
              <a:rPr lang="zh-CN" altLang="zh-CN" sz="1200" kern="1200" dirty="0" smtClean="0">
                <a:solidFill>
                  <a:schemeClr val="tx1"/>
                </a:solidFill>
                <a:effectLst/>
                <a:latin typeface="Arial" charset="0"/>
                <a:ea typeface="宋体" pitchFamily="2" charset="-122"/>
                <a:cs typeface="+mn-cs"/>
              </a:rPr>
              <a:t>）两层结构，系统网中的托肯指向某个子网。</a:t>
            </a:r>
          </a:p>
          <a:p>
            <a:endParaRPr lang="zh-CN" altLang="en-US" dirty="0"/>
          </a:p>
        </p:txBody>
      </p:sp>
      <p:sp>
        <p:nvSpPr>
          <p:cNvPr id="4" name="灯片编号占位符 3"/>
          <p:cNvSpPr>
            <a:spLocks noGrp="1"/>
          </p:cNvSpPr>
          <p:nvPr>
            <p:ph type="sldNum" sz="quarter" idx="10"/>
          </p:nvPr>
        </p:nvSpPr>
        <p:spPr/>
        <p:txBody>
          <a:bodyPr/>
          <a:lstStyle/>
          <a:p>
            <a:pPr>
              <a:defRPr/>
            </a:pPr>
            <a:fld id="{FC427555-4D53-48FB-A58B-367190C0B0CF}" type="slidenum">
              <a:rPr lang="en-US" altLang="zh-CN" smtClean="0"/>
              <a:pPr>
                <a:defRPr/>
              </a:pPr>
              <a:t>11</a:t>
            </a:fld>
            <a:endParaRPr lang="en-US" altLang="zh-CN"/>
          </a:p>
        </p:txBody>
      </p:sp>
    </p:spTree>
    <p:extLst>
      <p:ext uri="{BB962C8B-B14F-4D97-AF65-F5344CB8AC3E}">
        <p14:creationId xmlns:p14="http://schemas.microsoft.com/office/powerpoint/2010/main" val="1382876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活动之间三种本质的行为约束</a:t>
            </a:r>
            <a:endParaRPr lang="zh-CN" altLang="en-US" dirty="0"/>
          </a:p>
        </p:txBody>
      </p:sp>
      <p:sp>
        <p:nvSpPr>
          <p:cNvPr id="4" name="灯片编号占位符 3"/>
          <p:cNvSpPr>
            <a:spLocks noGrp="1"/>
          </p:cNvSpPr>
          <p:nvPr>
            <p:ph type="sldNum" sz="quarter" idx="10"/>
          </p:nvPr>
        </p:nvSpPr>
        <p:spPr/>
        <p:txBody>
          <a:bodyPr/>
          <a:lstStyle/>
          <a:p>
            <a:pPr>
              <a:defRPr/>
            </a:pPr>
            <a:fld id="{FC427555-4D53-48FB-A58B-367190C0B0CF}" type="slidenum">
              <a:rPr lang="en-US" altLang="zh-CN" smtClean="0"/>
              <a:pPr>
                <a:defRPr/>
              </a:pPr>
              <a:t>16</a:t>
            </a:fld>
            <a:endParaRPr lang="en-US" altLang="zh-CN"/>
          </a:p>
        </p:txBody>
      </p:sp>
    </p:spTree>
    <p:extLst>
      <p:ext uri="{BB962C8B-B14F-4D97-AF65-F5344CB8AC3E}">
        <p14:creationId xmlns:p14="http://schemas.microsoft.com/office/powerpoint/2010/main" val="36202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Arial"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1E8CE005-7E70-4782-A94B-51ECC9104BE7}" type="datetime1">
              <a:rPr lang="zh-CN" altLang="en-US"/>
              <a:pPr>
                <a:defRPr/>
              </a:pPr>
              <a:t>2014/5/25</a:t>
            </a:fld>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 Institute of Computer Software</a:t>
            </a:r>
          </a:p>
          <a:p>
            <a:pPr>
              <a:defRPr/>
            </a:pPr>
            <a:r>
              <a:rPr lang="en-US" altLang="zh-CN"/>
              <a:t>Nanjing University</a:t>
            </a:r>
          </a:p>
        </p:txBody>
      </p:sp>
      <p:sp>
        <p:nvSpPr>
          <p:cNvPr id="13" name="Rectangle 5"/>
          <p:cNvSpPr>
            <a:spLocks noGrp="1" noChangeArrowheads="1"/>
          </p:cNvSpPr>
          <p:nvPr>
            <p:ph type="sldNum" sz="quarter" idx="12"/>
          </p:nvPr>
        </p:nvSpPr>
        <p:spPr/>
        <p:txBody>
          <a:bodyPr/>
          <a:lstStyle>
            <a:lvl1pPr>
              <a:defRPr/>
            </a:lvl1pPr>
          </a:lstStyle>
          <a:p>
            <a:pPr>
              <a:defRPr/>
            </a:pPr>
            <a:fld id="{C11A4F30-0433-43CB-98A2-C333FD53282F}" type="slidenum">
              <a:rPr lang="en-US" altLang="zh-CN"/>
              <a:pPr>
                <a:defRPr/>
              </a:pPr>
              <a:t>‹#›</a:t>
            </a:fld>
            <a:endParaRPr lang="en-US" altLang="zh-CN"/>
          </a:p>
        </p:txBody>
      </p:sp>
    </p:spTree>
    <p:extLst>
      <p:ext uri="{BB962C8B-B14F-4D97-AF65-F5344CB8AC3E}">
        <p14:creationId xmlns:p14="http://schemas.microsoft.com/office/powerpoint/2010/main" val="357369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BA8CF8CD-2773-40D9-9028-E960C1408896}" type="datetime1">
              <a:rPr lang="zh-CN" altLang="en-US"/>
              <a:pPr>
                <a:defRPr/>
              </a:pPr>
              <a:t>2014/5/25</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FE582776-A039-427B-998E-F69EDA375ED2}" type="slidenum">
              <a:rPr lang="en-US" altLang="zh-CN"/>
              <a:pPr>
                <a:defRPr/>
              </a:pPr>
              <a:t>‹#›</a:t>
            </a:fld>
            <a:endParaRPr lang="en-US" altLang="zh-CN"/>
          </a:p>
        </p:txBody>
      </p:sp>
    </p:spTree>
    <p:extLst>
      <p:ext uri="{BB962C8B-B14F-4D97-AF65-F5344CB8AC3E}">
        <p14:creationId xmlns:p14="http://schemas.microsoft.com/office/powerpoint/2010/main" val="21489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11FA3267-18FC-45CB-9079-FEA172A9FCDB}" type="datetime1">
              <a:rPr lang="zh-CN" altLang="en-US"/>
              <a:pPr>
                <a:defRPr/>
              </a:pPr>
              <a:t>2014/5/25</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70D055B0-E5E6-4DFE-B28F-35368272598C}" type="slidenum">
              <a:rPr lang="en-US" altLang="zh-CN"/>
              <a:pPr>
                <a:defRPr/>
              </a:pPr>
              <a:t>‹#›</a:t>
            </a:fld>
            <a:endParaRPr lang="en-US" altLang="zh-CN"/>
          </a:p>
        </p:txBody>
      </p:sp>
    </p:spTree>
    <p:extLst>
      <p:ext uri="{BB962C8B-B14F-4D97-AF65-F5344CB8AC3E}">
        <p14:creationId xmlns:p14="http://schemas.microsoft.com/office/powerpoint/2010/main" val="294273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F0E88C92-D5E2-4382-A4C9-0E58258BD5C3}" type="datetime1">
              <a:rPr lang="zh-CN" altLang="en-US"/>
              <a:pPr>
                <a:defRPr/>
              </a:pPr>
              <a:t>2014/5/25</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2B1A3F39-C82A-4E72-94A5-FB34AE483BCC}" type="slidenum">
              <a:rPr lang="en-US" altLang="zh-CN"/>
              <a:pPr>
                <a:defRPr/>
              </a:pPr>
              <a:t>‹#›</a:t>
            </a:fld>
            <a:endParaRPr lang="en-US" altLang="zh-CN"/>
          </a:p>
        </p:txBody>
      </p:sp>
    </p:spTree>
    <p:extLst>
      <p:ext uri="{BB962C8B-B14F-4D97-AF65-F5344CB8AC3E}">
        <p14:creationId xmlns:p14="http://schemas.microsoft.com/office/powerpoint/2010/main" val="99570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191A0835-66B3-4552-BFB8-75BF1FFD5717}" type="datetime1">
              <a:rPr lang="zh-CN" altLang="en-US"/>
              <a:pPr>
                <a:defRPr/>
              </a:pPr>
              <a:t>2014/5/25</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AAF39486-3453-4441-9F12-413279B13E24}" type="slidenum">
              <a:rPr lang="en-US" altLang="zh-CN"/>
              <a:pPr>
                <a:defRPr/>
              </a:pPr>
              <a:t>‹#›</a:t>
            </a:fld>
            <a:endParaRPr lang="en-US" altLang="zh-CN"/>
          </a:p>
        </p:txBody>
      </p:sp>
    </p:spTree>
    <p:extLst>
      <p:ext uri="{BB962C8B-B14F-4D97-AF65-F5344CB8AC3E}">
        <p14:creationId xmlns:p14="http://schemas.microsoft.com/office/powerpoint/2010/main" val="287397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3D0375E6-54D8-423D-BFFF-88F646B666B7}" type="datetime1">
              <a:rPr lang="zh-CN" altLang="en-US"/>
              <a:pPr>
                <a:defRPr/>
              </a:pPr>
              <a:t>2014/5/25</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6A5F6AFD-8202-4CBE-BB71-511721D773E1}" type="slidenum">
              <a:rPr lang="en-US" altLang="zh-CN"/>
              <a:pPr>
                <a:defRPr/>
              </a:pPr>
              <a:t>‹#›</a:t>
            </a:fld>
            <a:endParaRPr lang="en-US" altLang="zh-CN"/>
          </a:p>
        </p:txBody>
      </p:sp>
    </p:spTree>
    <p:extLst>
      <p:ext uri="{BB962C8B-B14F-4D97-AF65-F5344CB8AC3E}">
        <p14:creationId xmlns:p14="http://schemas.microsoft.com/office/powerpoint/2010/main" val="387286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DE010441-55EF-45A6-B9FE-C52C1470A31C}" type="datetime1">
              <a:rPr lang="zh-CN" altLang="en-US"/>
              <a:pPr>
                <a:defRPr/>
              </a:pPr>
              <a:t>2014/5/25</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9" name="Rectangle 9"/>
          <p:cNvSpPr>
            <a:spLocks noGrp="1" noChangeArrowheads="1"/>
          </p:cNvSpPr>
          <p:nvPr>
            <p:ph type="sldNum" sz="quarter" idx="12"/>
          </p:nvPr>
        </p:nvSpPr>
        <p:spPr>
          <a:ln/>
        </p:spPr>
        <p:txBody>
          <a:bodyPr/>
          <a:lstStyle>
            <a:lvl1pPr>
              <a:defRPr/>
            </a:lvl1pPr>
          </a:lstStyle>
          <a:p>
            <a:pPr>
              <a:defRPr/>
            </a:pPr>
            <a:fld id="{C483CF5D-AFF1-43B1-8C84-2A4D09891CFD}" type="slidenum">
              <a:rPr lang="en-US" altLang="zh-CN"/>
              <a:pPr>
                <a:defRPr/>
              </a:pPr>
              <a:t>‹#›</a:t>
            </a:fld>
            <a:endParaRPr lang="en-US" altLang="zh-CN"/>
          </a:p>
        </p:txBody>
      </p:sp>
    </p:spTree>
    <p:extLst>
      <p:ext uri="{BB962C8B-B14F-4D97-AF65-F5344CB8AC3E}">
        <p14:creationId xmlns:p14="http://schemas.microsoft.com/office/powerpoint/2010/main" val="220343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B9BD2A8E-0DBD-4EC1-ADDB-140FEE16B95C}" type="datetime1">
              <a:rPr lang="zh-CN" altLang="en-US"/>
              <a:pPr>
                <a:defRPr/>
              </a:pPr>
              <a:t>2014/5/25</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5" name="Rectangle 9"/>
          <p:cNvSpPr>
            <a:spLocks noGrp="1" noChangeArrowheads="1"/>
          </p:cNvSpPr>
          <p:nvPr>
            <p:ph type="sldNum" sz="quarter" idx="12"/>
          </p:nvPr>
        </p:nvSpPr>
        <p:spPr>
          <a:ln/>
        </p:spPr>
        <p:txBody>
          <a:bodyPr/>
          <a:lstStyle>
            <a:lvl1pPr>
              <a:defRPr/>
            </a:lvl1pPr>
          </a:lstStyle>
          <a:p>
            <a:pPr>
              <a:defRPr/>
            </a:pPr>
            <a:fld id="{B7E0A2EE-70B0-48E9-9228-E504868678D6}" type="slidenum">
              <a:rPr lang="en-US" altLang="zh-CN"/>
              <a:pPr>
                <a:defRPr/>
              </a:pPr>
              <a:t>‹#›</a:t>
            </a:fld>
            <a:endParaRPr lang="en-US" altLang="zh-CN"/>
          </a:p>
        </p:txBody>
      </p:sp>
    </p:spTree>
    <p:extLst>
      <p:ext uri="{BB962C8B-B14F-4D97-AF65-F5344CB8AC3E}">
        <p14:creationId xmlns:p14="http://schemas.microsoft.com/office/powerpoint/2010/main" val="150671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5D29BA74-F31C-4E37-B926-7523CB98DCDB}" type="datetime1">
              <a:rPr lang="zh-CN" altLang="en-US"/>
              <a:pPr>
                <a:defRPr/>
              </a:pPr>
              <a:t>2014/5/25</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4" name="Rectangle 9"/>
          <p:cNvSpPr>
            <a:spLocks noGrp="1" noChangeArrowheads="1"/>
          </p:cNvSpPr>
          <p:nvPr>
            <p:ph type="sldNum" sz="quarter" idx="12"/>
          </p:nvPr>
        </p:nvSpPr>
        <p:spPr>
          <a:ln/>
        </p:spPr>
        <p:txBody>
          <a:bodyPr/>
          <a:lstStyle>
            <a:lvl1pPr>
              <a:defRPr/>
            </a:lvl1pPr>
          </a:lstStyle>
          <a:p>
            <a:pPr>
              <a:defRPr/>
            </a:pPr>
            <a:fld id="{E07A9B55-390B-4992-B790-117804839938}" type="slidenum">
              <a:rPr lang="en-US" altLang="zh-CN"/>
              <a:pPr>
                <a:defRPr/>
              </a:pPr>
              <a:t>‹#›</a:t>
            </a:fld>
            <a:endParaRPr lang="en-US" altLang="zh-CN"/>
          </a:p>
        </p:txBody>
      </p:sp>
    </p:spTree>
    <p:extLst>
      <p:ext uri="{BB962C8B-B14F-4D97-AF65-F5344CB8AC3E}">
        <p14:creationId xmlns:p14="http://schemas.microsoft.com/office/powerpoint/2010/main" val="65454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4CA21052-7200-4C25-86F3-B95D11DE8D5A}" type="datetime1">
              <a:rPr lang="zh-CN" altLang="en-US"/>
              <a:pPr>
                <a:defRPr/>
              </a:pPr>
              <a:t>2014/5/25</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241A961A-C24C-45D7-A308-5EC63C3538C4}" type="slidenum">
              <a:rPr lang="en-US" altLang="zh-CN"/>
              <a:pPr>
                <a:defRPr/>
              </a:pPr>
              <a:t>‹#›</a:t>
            </a:fld>
            <a:endParaRPr lang="en-US" altLang="zh-CN"/>
          </a:p>
        </p:txBody>
      </p:sp>
    </p:spTree>
    <p:extLst>
      <p:ext uri="{BB962C8B-B14F-4D97-AF65-F5344CB8AC3E}">
        <p14:creationId xmlns:p14="http://schemas.microsoft.com/office/powerpoint/2010/main" val="189760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5BEC9361-5322-43ED-ACDB-B43BAE7C868E}" type="datetime1">
              <a:rPr lang="zh-CN" altLang="en-US"/>
              <a:pPr>
                <a:defRPr/>
              </a:pPr>
              <a:t>2014/5/25</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AA05782C-25D8-4E39-9B12-62C8B3B8A2B7}" type="slidenum">
              <a:rPr lang="en-US" altLang="zh-CN"/>
              <a:pPr>
                <a:defRPr/>
              </a:pPr>
              <a:t>‹#›</a:t>
            </a:fld>
            <a:endParaRPr lang="en-US" altLang="zh-CN"/>
          </a:p>
        </p:txBody>
      </p:sp>
    </p:spTree>
    <p:extLst>
      <p:ext uri="{BB962C8B-B14F-4D97-AF65-F5344CB8AC3E}">
        <p14:creationId xmlns:p14="http://schemas.microsoft.com/office/powerpoint/2010/main" val="226007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pPr>
              <a:defRPr/>
            </a:pPr>
            <a:fld id="{3E102C56-1A09-4AE3-93F6-8725B5E19615}" type="datetime1">
              <a:rPr lang="zh-CN" altLang="en-US"/>
              <a:pPr>
                <a:defRPr/>
              </a:pPr>
              <a:t>2014/5/25</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600">
                <a:latin typeface="+mn-lt"/>
              </a:defRPr>
            </a:lvl1pPr>
          </a:lstStyle>
          <a:p>
            <a:pPr>
              <a:defRPr/>
            </a:pPr>
            <a:r>
              <a:rPr lang="en-US" altLang="zh-CN"/>
              <a:t> Institute of Computer Software</a:t>
            </a:r>
          </a:p>
          <a:p>
            <a:pPr>
              <a:defRPr/>
            </a:pPr>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pPr>
              <a:defRPr/>
            </a:pPr>
            <a:fld id="{3CA6F0D6-11AC-491D-B5A0-AE73E45DF98F}" type="slidenum">
              <a:rPr lang="en-US" altLang="zh-CN"/>
              <a:pPr>
                <a:defRPr/>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3"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hf hdr="0" ft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wmf"/><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wm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quarter" idx="10"/>
          </p:nvPr>
        </p:nvSpPr>
        <p:spPr/>
        <p:txBody>
          <a:bodyPr/>
          <a:lstStyle/>
          <a:p>
            <a:pPr>
              <a:defRPr/>
            </a:pPr>
            <a:fld id="{CECDCE56-8EA2-499D-9A10-A77156254428}" type="datetime1">
              <a:rPr lang="zh-CN" altLang="en-US"/>
              <a:pPr>
                <a:defRPr/>
              </a:pPr>
              <a:t>2014/5/25</a:t>
            </a:fld>
            <a:endParaRPr lang="en-US" altLang="zh-CN" dirty="0"/>
          </a:p>
        </p:txBody>
      </p:sp>
      <p:sp>
        <p:nvSpPr>
          <p:cNvPr id="5" name="Rectangle 5"/>
          <p:cNvSpPr>
            <a:spLocks noGrp="1" noChangeArrowheads="1"/>
          </p:cNvSpPr>
          <p:nvPr>
            <p:ph type="sldNum" sz="quarter" idx="12"/>
          </p:nvPr>
        </p:nvSpPr>
        <p:spPr/>
        <p:txBody>
          <a:bodyPr/>
          <a:lstStyle/>
          <a:p>
            <a:pPr>
              <a:defRPr/>
            </a:pPr>
            <a:fld id="{E4EBF1E5-BBA9-4A3B-BE31-05E21BD1BB27}" type="slidenum">
              <a:rPr lang="en-US" altLang="zh-CN"/>
              <a:pPr>
                <a:defRPr/>
              </a:pPr>
              <a:t>1</a:t>
            </a:fld>
            <a:endParaRPr lang="en-US" altLang="zh-CN"/>
          </a:p>
        </p:txBody>
      </p:sp>
      <p:sp>
        <p:nvSpPr>
          <p:cNvPr id="3076" name="Rectangle 2"/>
          <p:cNvSpPr>
            <a:spLocks noGrp="1" noChangeArrowheads="1"/>
          </p:cNvSpPr>
          <p:nvPr>
            <p:ph type="ctrTitle"/>
          </p:nvPr>
        </p:nvSpPr>
        <p:spPr>
          <a:xfrm>
            <a:off x="755650" y="2420938"/>
            <a:ext cx="7632700" cy="936625"/>
          </a:xfrm>
        </p:spPr>
        <p:txBody>
          <a:bodyPr/>
          <a:lstStyle/>
          <a:p>
            <a:pPr eaLnBrk="1" hangingPunct="1"/>
            <a:r>
              <a:rPr lang="zh-CN" altLang="zh-CN" sz="3600" b="1" u="sng" dirty="0">
                <a:latin typeface="华文楷体" pitchFamily="2" charset="-122"/>
                <a:ea typeface="华文楷体" pitchFamily="2" charset="-122"/>
              </a:rPr>
              <a:t>基于对象</a:t>
            </a:r>
            <a:r>
              <a:rPr lang="en-US" altLang="zh-CN" sz="3600" b="1" u="sng" dirty="0">
                <a:latin typeface="华文楷体" pitchFamily="2" charset="-122"/>
                <a:ea typeface="华文楷体" pitchFamily="2" charset="-122"/>
              </a:rPr>
              <a:t>Petri</a:t>
            </a:r>
            <a:r>
              <a:rPr lang="zh-CN" altLang="zh-CN" sz="3600" b="1" u="sng" dirty="0">
                <a:latin typeface="华文楷体" pitchFamily="2" charset="-122"/>
                <a:ea typeface="华文楷体" pitchFamily="2" charset="-122"/>
              </a:rPr>
              <a:t>网的服务</a:t>
            </a:r>
            <a:r>
              <a:rPr lang="zh-CN" altLang="zh-CN" sz="3600" b="1" u="sng" dirty="0" smtClean="0">
                <a:latin typeface="华文楷体" pitchFamily="2" charset="-122"/>
                <a:ea typeface="华文楷体" pitchFamily="2" charset="-122"/>
              </a:rPr>
              <a:t>集成建模与</a:t>
            </a:r>
            <a:r>
              <a:rPr lang="zh-CN" altLang="en-US" sz="3600" b="1" u="sng" dirty="0" smtClean="0">
                <a:latin typeface="华文楷体" pitchFamily="2" charset="-122"/>
                <a:ea typeface="华文楷体" pitchFamily="2" charset="-122"/>
              </a:rPr>
              <a:t>合理性初步分析</a:t>
            </a:r>
            <a:endParaRPr lang="zh-CN" altLang="zh-CN" sz="3400" b="1" dirty="0" smtClean="0">
              <a:latin typeface="华文楷体" pitchFamily="2" charset="-122"/>
              <a:ea typeface="华文楷体" pitchFamily="2" charset="-122"/>
            </a:endParaRPr>
          </a:p>
        </p:txBody>
      </p:sp>
      <p:sp>
        <p:nvSpPr>
          <p:cNvPr id="3077" name="Rectangle 3"/>
          <p:cNvSpPr>
            <a:spLocks noGrp="1" noChangeArrowheads="1"/>
          </p:cNvSpPr>
          <p:nvPr>
            <p:ph type="subTitle" idx="1"/>
          </p:nvPr>
        </p:nvSpPr>
        <p:spPr>
          <a:xfrm>
            <a:off x="5435600" y="4797425"/>
            <a:ext cx="3313113" cy="935038"/>
          </a:xfrm>
        </p:spPr>
        <p:txBody>
          <a:bodyPr/>
          <a:lstStyle/>
          <a:p>
            <a:r>
              <a:rPr lang="zh-CN" altLang="en-US" sz="2000" dirty="0" smtClean="0">
                <a:latin typeface="华文楷体" pitchFamily="2" charset="-122"/>
                <a:ea typeface="华文楷体" pitchFamily="2" charset="-122"/>
              </a:rPr>
              <a:t>指导老师：胡昊</a:t>
            </a:r>
            <a:endParaRPr lang="en-US" altLang="zh-CN" sz="2000" dirty="0" smtClean="0">
              <a:latin typeface="华文楷体" pitchFamily="2" charset="-122"/>
              <a:ea typeface="华文楷体" pitchFamily="2" charset="-122"/>
            </a:endParaRPr>
          </a:p>
          <a:p>
            <a:r>
              <a:rPr lang="zh-CN" altLang="en-US" sz="2000" dirty="0" smtClean="0">
                <a:latin typeface="华文楷体" pitchFamily="2" charset="-122"/>
                <a:ea typeface="华文楷体" pitchFamily="2" charset="-122"/>
              </a:rPr>
              <a:t>报告人：</a:t>
            </a:r>
            <a:r>
              <a:rPr lang="en-US" altLang="zh-CN" sz="2000" dirty="0" smtClean="0">
                <a:latin typeface="华文楷体" pitchFamily="2" charset="-122"/>
                <a:ea typeface="华文楷体" pitchFamily="2" charset="-122"/>
              </a:rPr>
              <a:t>MG1133037  </a:t>
            </a:r>
            <a:r>
              <a:rPr lang="zh-CN" altLang="en-US" sz="2000" dirty="0" smtClean="0">
                <a:latin typeface="华文楷体" pitchFamily="2" charset="-122"/>
                <a:ea typeface="华文楷体" pitchFamily="2" charset="-122"/>
              </a:rPr>
              <a:t>王晶</a:t>
            </a:r>
            <a:endParaRPr lang="en-US" altLang="zh-CN" sz="3200" b="1" dirty="0" smtClean="0">
              <a:solidFill>
                <a:schemeClr val="tx2"/>
              </a:solidFill>
            </a:endParaRPr>
          </a:p>
          <a:p>
            <a:pPr eaLnBrk="1" hangingPunct="1"/>
            <a:endParaRPr lang="en-US" altLang="zh-CN" sz="3200" dirty="0" smtClean="0"/>
          </a:p>
        </p:txBody>
      </p:sp>
      <p:sp>
        <p:nvSpPr>
          <p:cNvPr id="2" name="TextBox 1"/>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分层服务</a:t>
            </a:r>
            <a:r>
              <a:rPr lang="zh-CN" altLang="en-US" dirty="0" smtClean="0">
                <a:latin typeface="华文楷体" pitchFamily="2" charset="-122"/>
                <a:ea typeface="华文楷体" pitchFamily="2" charset="-122"/>
              </a:rPr>
              <a:t>集成</a:t>
            </a:r>
            <a:r>
              <a:rPr lang="zh-CN" altLang="en-US" dirty="0" smtClean="0">
                <a:latin typeface="华文楷体" pitchFamily="2" charset="-122"/>
                <a:ea typeface="华文楷体" pitchFamily="2" charset="-122"/>
                <a:cs typeface="Times New Roman" pitchFamily="18" charset="0"/>
              </a:rPr>
              <a:t>模型</a:t>
            </a:r>
            <a:r>
              <a:rPr lang="zh-CN" altLang="en-US" dirty="0">
                <a:latin typeface="华文楷体" pitchFamily="2" charset="-122"/>
                <a:ea typeface="华文楷体" pitchFamily="2" charset="-122"/>
                <a:cs typeface="Times New Roman" pitchFamily="18" charset="0"/>
              </a:rPr>
              <a:t>：</a:t>
            </a:r>
            <a:r>
              <a:rPr lang="zh-CN" altLang="en-US" sz="2800" dirty="0">
                <a:latin typeface="华文楷体" pitchFamily="2" charset="-122"/>
                <a:ea typeface="华文楷体" pitchFamily="2" charset="-122"/>
                <a:cs typeface="Times New Roman" pitchFamily="18" charset="0"/>
              </a:rPr>
              <a:t>建模</a:t>
            </a:r>
            <a:endParaRPr lang="zh-CN" altLang="en-US" dirty="0"/>
          </a:p>
        </p:txBody>
      </p:sp>
      <p:sp>
        <p:nvSpPr>
          <p:cNvPr id="3" name="内容占位符 2"/>
          <p:cNvSpPr>
            <a:spLocks noGrp="1"/>
          </p:cNvSpPr>
          <p:nvPr>
            <p:ph idx="1"/>
          </p:nvPr>
        </p:nvSpPr>
        <p:spPr>
          <a:xfrm>
            <a:off x="2555776" y="1268524"/>
            <a:ext cx="4751759" cy="1296615"/>
          </a:xfrm>
        </p:spPr>
        <p:txBody>
          <a:bodyPr/>
          <a:lstStyle/>
          <a:p>
            <a:pPr marL="0" indent="0">
              <a:buNone/>
            </a:pPr>
            <a:r>
              <a:rPr lang="zh-CN" altLang="en-US" dirty="0" smtClean="0">
                <a:latin typeface="楷体" pitchFamily="49" charset="-122"/>
                <a:ea typeface="楷体" pitchFamily="49" charset="-122"/>
              </a:rPr>
              <a:t>分层服务集成模型</a:t>
            </a:r>
            <a:endParaRPr lang="zh-CN" altLang="en-US" dirty="0">
              <a:latin typeface="楷体" pitchFamily="49" charset="-122"/>
              <a:ea typeface="楷体" pitchFamily="49" charset="-122"/>
            </a:endParaRP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10</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916832"/>
            <a:ext cx="5015640" cy="4303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bwMode="auto">
          <a:xfrm>
            <a:off x="3462434" y="1927149"/>
            <a:ext cx="809074"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系统网</a:t>
            </a:r>
          </a:p>
        </p:txBody>
      </p:sp>
      <p:sp>
        <p:nvSpPr>
          <p:cNvPr id="8" name="矩形 7"/>
          <p:cNvSpPr/>
          <p:nvPr/>
        </p:nvSpPr>
        <p:spPr bwMode="auto">
          <a:xfrm>
            <a:off x="1475656" y="1916832"/>
            <a:ext cx="809074"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子网</a:t>
            </a:r>
            <a:r>
              <a:rPr kumimoji="0" lang="en-US" altLang="zh-CN" sz="1800" b="0" i="0" u="none" strike="noStrike" cap="none" normalizeH="0" baseline="0" dirty="0" smtClean="0">
                <a:ln>
                  <a:noFill/>
                </a:ln>
                <a:solidFill>
                  <a:schemeClr val="tx1"/>
                </a:solidFill>
                <a:effectLst/>
                <a:latin typeface="楷体" pitchFamily="49" charset="-122"/>
                <a:ea typeface="楷体" pitchFamily="49" charset="-122"/>
              </a:rPr>
              <a:t>1</a:t>
            </a:r>
            <a:endParaRPr kumimoji="0" lang="zh-CN" altLang="en-US" sz="1800" b="0" i="0" u="none" strike="noStrike" cap="none" normalizeH="0" baseline="0" dirty="0" smtClean="0">
              <a:ln>
                <a:noFill/>
              </a:ln>
              <a:solidFill>
                <a:schemeClr val="tx1"/>
              </a:solidFill>
              <a:effectLst/>
              <a:latin typeface="楷体" pitchFamily="49" charset="-122"/>
              <a:ea typeface="楷体" pitchFamily="49" charset="-122"/>
            </a:endParaRPr>
          </a:p>
        </p:txBody>
      </p:sp>
      <p:sp>
        <p:nvSpPr>
          <p:cNvPr id="9" name="矩形 8"/>
          <p:cNvSpPr/>
          <p:nvPr/>
        </p:nvSpPr>
        <p:spPr bwMode="auto">
          <a:xfrm>
            <a:off x="6374791" y="1927149"/>
            <a:ext cx="809074"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子网</a:t>
            </a:r>
            <a:r>
              <a:rPr kumimoji="0" lang="en-US" altLang="zh-CN" sz="1800" b="0" i="0" u="none" strike="noStrike" cap="none" normalizeH="0" baseline="0" dirty="0" smtClean="0">
                <a:ln>
                  <a:noFill/>
                </a:ln>
                <a:solidFill>
                  <a:schemeClr val="tx1"/>
                </a:solidFill>
                <a:effectLst/>
                <a:latin typeface="楷体" pitchFamily="49" charset="-122"/>
                <a:ea typeface="楷体" pitchFamily="49" charset="-122"/>
              </a:rPr>
              <a:t>2</a:t>
            </a:r>
            <a:endParaRPr kumimoji="0" lang="zh-CN" altLang="en-US" sz="1800" b="0" i="0" u="none" strike="noStrike" cap="none" normalizeH="0" baseline="0" dirty="0" smtClean="0">
              <a:ln>
                <a:noFill/>
              </a:ln>
              <a:solidFill>
                <a:schemeClr val="tx1"/>
              </a:solidFill>
              <a:effectLst/>
              <a:latin typeface="楷体" pitchFamily="49" charset="-122"/>
              <a:ea typeface="楷体" pitchFamily="49" charset="-122"/>
            </a:endParaRPr>
          </a:p>
        </p:txBody>
      </p:sp>
    </p:spTree>
    <p:extLst>
      <p:ext uri="{BB962C8B-B14F-4D97-AF65-F5344CB8AC3E}">
        <p14:creationId xmlns:p14="http://schemas.microsoft.com/office/powerpoint/2010/main" val="214235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042988" y="404813"/>
            <a:ext cx="6193308" cy="576262"/>
          </a:xfrm>
        </p:spPr>
        <p:txBody>
          <a:bodyPr/>
          <a:lstStyle/>
          <a:p>
            <a:pPr algn="l"/>
            <a:r>
              <a:rPr lang="zh-CN" altLang="en-US" dirty="0">
                <a:latin typeface="华文楷体" pitchFamily="2" charset="-122"/>
                <a:ea typeface="华文楷体" pitchFamily="2" charset="-122"/>
              </a:rPr>
              <a:t>分层服务</a:t>
            </a:r>
            <a:r>
              <a:rPr lang="zh-CN" altLang="en-US" dirty="0" smtClean="0">
                <a:latin typeface="华文楷体" pitchFamily="2" charset="-122"/>
                <a:ea typeface="华文楷体" pitchFamily="2" charset="-122"/>
              </a:rPr>
              <a:t>集成</a:t>
            </a:r>
            <a:r>
              <a:rPr lang="zh-CN" altLang="en-US" dirty="0" smtClean="0">
                <a:latin typeface="华文楷体" pitchFamily="2" charset="-122"/>
                <a:ea typeface="华文楷体" pitchFamily="2" charset="-122"/>
                <a:cs typeface="Times New Roman" pitchFamily="18" charset="0"/>
              </a:rPr>
              <a:t>模型</a:t>
            </a:r>
            <a:r>
              <a:rPr lang="zh-CN" altLang="en-US"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动态行为</a:t>
            </a:r>
          </a:p>
        </p:txBody>
      </p:sp>
      <p:sp>
        <p:nvSpPr>
          <p:cNvPr id="4" name="日期占位符 3"/>
          <p:cNvSpPr>
            <a:spLocks noGrp="1"/>
          </p:cNvSpPr>
          <p:nvPr>
            <p:ph type="dt" sz="quarter" idx="10"/>
          </p:nvPr>
        </p:nvSpPr>
        <p:spPr/>
        <p:txBody>
          <a:bodyPr/>
          <a:lstStyle/>
          <a:p>
            <a:pPr>
              <a:defRPr/>
            </a:pPr>
            <a:fld id="{1DBF54F7-EC60-439B-A85F-B4E33FFF53B7}" type="datetime1">
              <a:rPr lang="zh-CN" altLang="en-US" smtClean="0">
                <a:latin typeface="华文楷体" pitchFamily="2" charset="-122"/>
                <a:ea typeface="华文楷体" pitchFamily="2" charset="-122"/>
              </a:rPr>
              <a:pPr>
                <a:defRPr/>
              </a:pPr>
              <a:t>2014/5/25</a:t>
            </a:fld>
            <a:endParaRPr lang="en-US" altLang="zh-CN">
              <a:latin typeface="华文楷体" pitchFamily="2" charset="-122"/>
              <a:ea typeface="华文楷体" pitchFamily="2" charset="-122"/>
            </a:endParaRPr>
          </a:p>
        </p:txBody>
      </p:sp>
      <p:sp>
        <p:nvSpPr>
          <p:cNvPr id="5" name="灯片编号占位符 4"/>
          <p:cNvSpPr>
            <a:spLocks noGrp="1"/>
          </p:cNvSpPr>
          <p:nvPr>
            <p:ph type="sldNum" sz="quarter" idx="12"/>
          </p:nvPr>
        </p:nvSpPr>
        <p:spPr/>
        <p:txBody>
          <a:bodyPr/>
          <a:lstStyle/>
          <a:p>
            <a:pPr>
              <a:defRPr/>
            </a:pPr>
            <a:fld id="{57B8CE96-4BF2-48BC-8D6C-26C75725EC4E}" type="slidenum">
              <a:rPr lang="en-US" altLang="zh-CN" smtClean="0">
                <a:latin typeface="华文楷体" pitchFamily="2" charset="-122"/>
                <a:ea typeface="华文楷体" pitchFamily="2" charset="-122"/>
              </a:rPr>
              <a:pPr>
                <a:defRPr/>
              </a:pPr>
              <a:t>11</a:t>
            </a:fld>
            <a:endParaRPr lang="en-US" altLang="zh-CN">
              <a:latin typeface="华文楷体" pitchFamily="2" charset="-122"/>
              <a:ea typeface="华文楷体" pitchFamily="2" charset="-122"/>
            </a:endParaRPr>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854" y="1273657"/>
            <a:ext cx="4148846" cy="498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26654" y="1288532"/>
            <a:ext cx="3769282" cy="2308324"/>
          </a:xfrm>
          <a:prstGeom prst="rect">
            <a:avLst/>
          </a:prstGeom>
          <a:noFill/>
        </p:spPr>
        <p:txBody>
          <a:bodyPr wrap="square">
            <a:spAutoFit/>
          </a:bodyPr>
          <a:lstStyle/>
          <a:p>
            <a:pPr marL="285750" indent="-285750">
              <a:buClr>
                <a:srgbClr val="3366FF"/>
              </a:buClr>
              <a:buFont typeface="Wingdings" pitchFamily="2" charset="2"/>
              <a:buChar char="u"/>
              <a:defRPr/>
            </a:pPr>
            <a:r>
              <a:rPr lang="zh-CN" altLang="en-US" dirty="0" smtClean="0">
                <a:latin typeface="华文楷体" pitchFamily="2" charset="-122"/>
                <a:ea typeface="华文楷体" pitchFamily="2" charset="-122"/>
              </a:rPr>
              <a:t>点火规则</a:t>
            </a:r>
            <a:endParaRPr lang="en-US" altLang="zh-CN" dirty="0">
              <a:latin typeface="华文楷体" pitchFamily="2" charset="-122"/>
              <a:ea typeface="华文楷体" pitchFamily="2" charset="-122"/>
            </a:endParaRPr>
          </a:p>
          <a:p>
            <a:pPr>
              <a:defRPr/>
            </a:pPr>
            <a:r>
              <a:rPr lang="en-US" altLang="zh-CN" dirty="0">
                <a:ea typeface="华文楷体" pitchFamily="2" charset="-122"/>
                <a:cs typeface="Times New Roman" pitchFamily="18" charset="0"/>
              </a:rPr>
              <a:t>EOS</a:t>
            </a: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系统的标识</a:t>
            </a:r>
            <a:r>
              <a:rPr lang="en-US" altLang="zh-CN" dirty="0">
                <a:ea typeface="华文楷体" pitchFamily="2" charset="-122"/>
                <a:cs typeface="Times New Roman" pitchFamily="18" charset="0"/>
              </a:rPr>
              <a:t>(marking)</a:t>
            </a:r>
            <a:r>
              <a:rPr lang="zh-CN" altLang="en-US" dirty="0" smtClean="0">
                <a:latin typeface="华文楷体" pitchFamily="2" charset="-122"/>
                <a:ea typeface="华文楷体" pitchFamily="2" charset="-122"/>
              </a:rPr>
              <a:t>使用双标识</a:t>
            </a:r>
            <a:r>
              <a:rPr lang="en-US" altLang="zh-CN" dirty="0">
                <a:ea typeface="华文楷体" pitchFamily="2" charset="-122"/>
                <a:cs typeface="Times New Roman" pitchFamily="18" charset="0"/>
              </a:rPr>
              <a:t>(</a:t>
            </a:r>
            <a:r>
              <a:rPr lang="en-US" altLang="zh-CN" i="1" dirty="0" err="1">
                <a:ea typeface="华文楷体" pitchFamily="2" charset="-122"/>
                <a:cs typeface="Times New Roman" pitchFamily="18" charset="0"/>
              </a:rPr>
              <a:t>M</a:t>
            </a:r>
            <a:r>
              <a:rPr lang="en-US" altLang="zh-CN" dirty="0" err="1">
                <a:ea typeface="华文楷体" pitchFamily="2" charset="-122"/>
                <a:cs typeface="Times New Roman" pitchFamily="18" charset="0"/>
              </a:rPr>
              <a:t>,</a:t>
            </a:r>
            <a:r>
              <a:rPr lang="en-US" altLang="zh-CN" i="1" dirty="0" err="1">
                <a:ea typeface="华文楷体" pitchFamily="2" charset="-122"/>
                <a:cs typeface="Times New Roman" pitchFamily="18" charset="0"/>
              </a:rPr>
              <a:t>m</a:t>
            </a:r>
            <a:r>
              <a:rPr lang="en-US" altLang="zh-CN" dirty="0">
                <a:ea typeface="华文楷体" pitchFamily="2" charset="-122"/>
                <a:cs typeface="Times New Roman" pitchFamily="18" charset="0"/>
              </a:rPr>
              <a:t>)</a:t>
            </a:r>
            <a:r>
              <a:rPr lang="zh-CN" altLang="en-US" dirty="0">
                <a:latin typeface="华文楷体" pitchFamily="2" charset="-122"/>
                <a:ea typeface="华文楷体" pitchFamily="2" charset="-122"/>
              </a:rPr>
              <a:t>表示</a:t>
            </a:r>
            <a:r>
              <a:rPr lang="zh-CN" altLang="en-US" dirty="0" smtClean="0">
                <a:latin typeface="华文楷体" pitchFamily="2" charset="-122"/>
                <a:ea typeface="华文楷体" pitchFamily="2" charset="-122"/>
              </a:rPr>
              <a:t>，</a:t>
            </a:r>
            <a:r>
              <a:rPr lang="zh-CN" altLang="en-US" dirty="0">
                <a:latin typeface="华文楷体" pitchFamily="2" charset="-122"/>
                <a:ea typeface="华文楷体" pitchFamily="2" charset="-122"/>
              </a:rPr>
              <a:t>其中，</a:t>
            </a:r>
            <a:r>
              <a:rPr lang="en-US" altLang="zh-CN" i="1" dirty="0">
                <a:ea typeface="华文楷体" pitchFamily="2" charset="-122"/>
                <a:cs typeface="Times New Roman" pitchFamily="18" charset="0"/>
              </a:rPr>
              <a:t>M</a:t>
            </a:r>
            <a:r>
              <a:rPr lang="zh-CN" altLang="en-US" dirty="0">
                <a:latin typeface="华文楷体" pitchFamily="2" charset="-122"/>
                <a:ea typeface="华文楷体" pitchFamily="2" charset="-122"/>
              </a:rPr>
              <a:t>是系统网</a:t>
            </a:r>
            <a:r>
              <a:rPr lang="en-US" altLang="zh-CN" i="1" dirty="0">
                <a:ea typeface="华文楷体" pitchFamily="2" charset="-122"/>
                <a:cs typeface="Times New Roman" pitchFamily="18" charset="0"/>
              </a:rPr>
              <a:t>SN </a:t>
            </a:r>
            <a:r>
              <a:rPr lang="zh-CN" altLang="en-US" dirty="0">
                <a:latin typeface="华文楷体" pitchFamily="2" charset="-122"/>
                <a:ea typeface="华文楷体" pitchFamily="2" charset="-122"/>
              </a:rPr>
              <a:t>的一个标识，而</a:t>
            </a:r>
            <a:r>
              <a:rPr lang="en-US" altLang="zh-CN" i="1" dirty="0">
                <a:ea typeface="华文楷体" pitchFamily="2" charset="-122"/>
                <a:cs typeface="Times New Roman" pitchFamily="18" charset="0"/>
              </a:rPr>
              <a:t>m</a:t>
            </a:r>
            <a:r>
              <a:rPr lang="en-US" altLang="zh-CN" i="1" dirty="0">
                <a:latin typeface="华文楷体" pitchFamily="2" charset="-122"/>
                <a:ea typeface="华文楷体" pitchFamily="2" charset="-122"/>
              </a:rPr>
              <a:t> </a:t>
            </a:r>
            <a:r>
              <a:rPr lang="zh-CN" altLang="en-US" dirty="0">
                <a:latin typeface="华文楷体" pitchFamily="2" charset="-122"/>
                <a:ea typeface="华文楷体" pitchFamily="2" charset="-122"/>
              </a:rPr>
              <a:t>则</a:t>
            </a:r>
            <a:r>
              <a:rPr lang="zh-CN" altLang="en-US" dirty="0" smtClean="0">
                <a:latin typeface="华文楷体" pitchFamily="2" charset="-122"/>
                <a:ea typeface="华文楷体" pitchFamily="2" charset="-122"/>
              </a:rPr>
              <a:t>是对象网</a:t>
            </a:r>
            <a:r>
              <a:rPr lang="en-US" altLang="zh-CN" i="1" dirty="0">
                <a:ea typeface="华文楷体" pitchFamily="2" charset="-122"/>
                <a:cs typeface="Times New Roman" pitchFamily="18" charset="0"/>
              </a:rPr>
              <a:t>ON </a:t>
            </a:r>
            <a:r>
              <a:rPr lang="zh-CN" altLang="en-US" dirty="0">
                <a:latin typeface="华文楷体" pitchFamily="2" charset="-122"/>
                <a:ea typeface="华文楷体" pitchFamily="2" charset="-122"/>
              </a:rPr>
              <a:t>的一个标识。</a:t>
            </a:r>
            <a:endParaRPr lang="en-US" altLang="zh-CN" dirty="0">
              <a:latin typeface="华文楷体" pitchFamily="2" charset="-122"/>
              <a:ea typeface="华文楷体" pitchFamily="2" charset="-122"/>
            </a:endParaRPr>
          </a:p>
          <a:p>
            <a:pPr marL="432000" indent="-285750">
              <a:buClr>
                <a:srgbClr val="00B050"/>
              </a:buClr>
              <a:buFont typeface="Wingdings" pitchFamily="2" charset="2"/>
              <a:buChar char="Ø"/>
              <a:defRPr/>
            </a:pPr>
            <a:r>
              <a:rPr lang="zh-CN" altLang="en-US" dirty="0">
                <a:latin typeface="华文楷体" pitchFamily="2" charset="-122"/>
                <a:ea typeface="华文楷体" pitchFamily="2" charset="-122"/>
              </a:rPr>
              <a:t>系统网自主点火</a:t>
            </a:r>
            <a:r>
              <a:rPr lang="en-US" altLang="zh-CN" dirty="0">
                <a:latin typeface="华文楷体" pitchFamily="2" charset="-122"/>
                <a:ea typeface="华文楷体" pitchFamily="2" charset="-122"/>
              </a:rPr>
              <a:t>;</a:t>
            </a:r>
          </a:p>
          <a:p>
            <a:pPr marL="432000" indent="-285750">
              <a:buClr>
                <a:srgbClr val="00B050"/>
              </a:buClr>
              <a:buFont typeface="Wingdings" pitchFamily="2" charset="2"/>
              <a:buChar char="Ø"/>
              <a:defRPr/>
            </a:pPr>
            <a:r>
              <a:rPr lang="zh-CN" altLang="en-US" dirty="0" smtClean="0">
                <a:latin typeface="华文楷体" pitchFamily="2" charset="-122"/>
                <a:ea typeface="华文楷体" pitchFamily="2" charset="-122"/>
              </a:rPr>
              <a:t>子网</a:t>
            </a:r>
            <a:r>
              <a:rPr lang="zh-CN" altLang="en-US" dirty="0">
                <a:latin typeface="华文楷体" pitchFamily="2" charset="-122"/>
                <a:ea typeface="华文楷体" pitchFamily="2" charset="-122"/>
              </a:rPr>
              <a:t>自主点火</a:t>
            </a:r>
            <a:r>
              <a:rPr lang="en-US" altLang="zh-CN" dirty="0">
                <a:latin typeface="华文楷体" pitchFamily="2" charset="-122"/>
                <a:ea typeface="华文楷体" pitchFamily="2" charset="-122"/>
              </a:rPr>
              <a:t>;</a:t>
            </a:r>
          </a:p>
          <a:p>
            <a:pPr marL="432000" indent="-285750">
              <a:buClr>
                <a:srgbClr val="00B050"/>
              </a:buClr>
              <a:buFont typeface="Wingdings" pitchFamily="2" charset="2"/>
              <a:buChar char="Ø"/>
              <a:defRPr/>
            </a:pPr>
            <a:r>
              <a:rPr lang="zh-CN" altLang="en-US" dirty="0">
                <a:latin typeface="华文楷体" pitchFamily="2" charset="-122"/>
                <a:ea typeface="华文楷体" pitchFamily="2" charset="-122"/>
              </a:rPr>
              <a:t>同步点火</a:t>
            </a:r>
            <a:r>
              <a:rPr lang="en-US" altLang="zh-CN" dirty="0">
                <a:latin typeface="华文楷体" pitchFamily="2" charset="-122"/>
                <a:ea typeface="华文楷体" pitchFamily="2" charset="-122"/>
              </a:rPr>
              <a:t>.</a:t>
            </a:r>
            <a:endParaRPr lang="zh-CN" altLang="en-US" dirty="0">
              <a:latin typeface="华文楷体" pitchFamily="2" charset="-122"/>
              <a:ea typeface="华文楷体" pitchFamily="2" charset="-122"/>
            </a:endParaRPr>
          </a:p>
        </p:txBody>
      </p:sp>
      <p:sp>
        <p:nvSpPr>
          <p:cNvPr id="8" name="流程图: 联系 7"/>
          <p:cNvSpPr/>
          <p:nvPr/>
        </p:nvSpPr>
        <p:spPr bwMode="auto">
          <a:xfrm>
            <a:off x="5720834" y="1857184"/>
            <a:ext cx="72008" cy="72008"/>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流程图: 联系 20"/>
          <p:cNvSpPr/>
          <p:nvPr/>
        </p:nvSpPr>
        <p:spPr bwMode="auto">
          <a:xfrm flipH="1" flipV="1">
            <a:off x="7617908" y="1518750"/>
            <a:ext cx="72008" cy="73167"/>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流程图: 联系 21"/>
          <p:cNvSpPr/>
          <p:nvPr/>
        </p:nvSpPr>
        <p:spPr bwMode="auto">
          <a:xfrm>
            <a:off x="4928746" y="2433248"/>
            <a:ext cx="72008" cy="45719"/>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流程图: 联系 22"/>
          <p:cNvSpPr/>
          <p:nvPr/>
        </p:nvSpPr>
        <p:spPr bwMode="auto">
          <a:xfrm>
            <a:off x="6440914" y="2456107"/>
            <a:ext cx="69912" cy="45719"/>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流程图: 联系 8"/>
          <p:cNvSpPr/>
          <p:nvPr/>
        </p:nvSpPr>
        <p:spPr bwMode="auto">
          <a:xfrm>
            <a:off x="5576818" y="1785176"/>
            <a:ext cx="288032" cy="216024"/>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流程图: 联系 25"/>
          <p:cNvSpPr/>
          <p:nvPr/>
        </p:nvSpPr>
        <p:spPr bwMode="auto">
          <a:xfrm flipH="1" flipV="1">
            <a:off x="7610946" y="2577262"/>
            <a:ext cx="78969" cy="69295"/>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流程图: 联系 26"/>
          <p:cNvSpPr/>
          <p:nvPr/>
        </p:nvSpPr>
        <p:spPr bwMode="auto">
          <a:xfrm flipH="1" flipV="1">
            <a:off x="6475870" y="2963591"/>
            <a:ext cx="76200" cy="117728"/>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流程图: 联系 27"/>
          <p:cNvSpPr/>
          <p:nvPr/>
        </p:nvSpPr>
        <p:spPr bwMode="auto">
          <a:xfrm>
            <a:off x="6432447" y="2395885"/>
            <a:ext cx="144016" cy="138566"/>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6" name="流程图: 联系 35"/>
          <p:cNvSpPr/>
          <p:nvPr/>
        </p:nvSpPr>
        <p:spPr bwMode="auto">
          <a:xfrm>
            <a:off x="7521034" y="1486050"/>
            <a:ext cx="239969" cy="138566"/>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流程图: 联系 36"/>
          <p:cNvSpPr/>
          <p:nvPr/>
        </p:nvSpPr>
        <p:spPr bwMode="auto">
          <a:xfrm flipH="1" flipV="1">
            <a:off x="7617907" y="3111296"/>
            <a:ext cx="83874" cy="116965"/>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流程图: 联系 37"/>
          <p:cNvSpPr/>
          <p:nvPr/>
        </p:nvSpPr>
        <p:spPr bwMode="auto">
          <a:xfrm>
            <a:off x="7553449" y="2542626"/>
            <a:ext cx="239969" cy="138566"/>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矩形 39"/>
          <p:cNvSpPr/>
          <p:nvPr/>
        </p:nvSpPr>
        <p:spPr bwMode="auto">
          <a:xfrm>
            <a:off x="4263854" y="1444156"/>
            <a:ext cx="809074"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系统网</a:t>
            </a:r>
          </a:p>
        </p:txBody>
      </p:sp>
      <p:sp>
        <p:nvSpPr>
          <p:cNvPr id="41" name="矩形 40"/>
          <p:cNvSpPr/>
          <p:nvPr/>
        </p:nvSpPr>
        <p:spPr bwMode="auto">
          <a:xfrm>
            <a:off x="8061588" y="1378736"/>
            <a:ext cx="809074"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子网</a:t>
            </a:r>
          </a:p>
        </p:txBody>
      </p:sp>
    </p:spTree>
    <p:extLst>
      <p:ext uri="{BB962C8B-B14F-4D97-AF65-F5344CB8AC3E}">
        <p14:creationId xmlns:p14="http://schemas.microsoft.com/office/powerpoint/2010/main" val="130975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1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9" grpId="0" animBg="1"/>
      <p:bldP spid="26" grpId="0" animBg="1"/>
      <p:bldP spid="27" grpId="0" animBg="1"/>
      <p:bldP spid="28" grpId="0" animBg="1"/>
      <p:bldP spid="36"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913388" cy="576262"/>
          </a:xfrm>
        </p:spPr>
        <p:txBody>
          <a:bodyPr/>
          <a:lstStyle/>
          <a:p>
            <a:r>
              <a:rPr lang="zh-CN" altLang="en-US" dirty="0">
                <a:latin typeface="华文楷体" pitchFamily="2" charset="-122"/>
                <a:ea typeface="华文楷体" pitchFamily="2" charset="-122"/>
              </a:rPr>
              <a:t>分层服务集成</a:t>
            </a:r>
            <a:r>
              <a:rPr lang="zh-CN" altLang="en-US" dirty="0">
                <a:latin typeface="华文楷体" pitchFamily="2" charset="-122"/>
                <a:ea typeface="华文楷体" pitchFamily="2" charset="-122"/>
                <a:cs typeface="Times New Roman" pitchFamily="18" charset="0"/>
              </a:rPr>
              <a:t>过程模型</a:t>
            </a:r>
            <a:r>
              <a:rPr lang="zh-CN" altLang="en-US" sz="2800" dirty="0">
                <a:latin typeface="华文楷体" pitchFamily="2" charset="-122"/>
                <a:ea typeface="华文楷体" pitchFamily="2" charset="-122"/>
                <a:cs typeface="Times New Roman" pitchFamily="18" charset="0"/>
              </a:rPr>
              <a:t>：</a:t>
            </a:r>
            <a:r>
              <a:rPr lang="zh-CN" altLang="en-US" dirty="0">
                <a:latin typeface="华文楷体" pitchFamily="2" charset="-122"/>
                <a:ea typeface="华文楷体" pitchFamily="2" charset="-122"/>
                <a:cs typeface="Times New Roman" pitchFamily="18" charset="0"/>
              </a:rPr>
              <a:t>模型合理性</a:t>
            </a:r>
            <a:endParaRPr lang="zh-CN" altLang="en-US" dirty="0"/>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12</a:t>
            </a:fld>
            <a:endParaRPr lang="en-US" altLang="zh-CN"/>
          </a:p>
        </p:txBody>
      </p:sp>
      <p:sp>
        <p:nvSpPr>
          <p:cNvPr id="6" name="内容占位符 5"/>
          <p:cNvSpPr txBox="1">
            <a:spLocks noGrp="1"/>
          </p:cNvSpPr>
          <p:nvPr>
            <p:ph idx="1"/>
          </p:nvPr>
        </p:nvSpPr>
        <p:spPr>
          <a:xfrm>
            <a:off x="395536" y="1268760"/>
            <a:ext cx="8142287" cy="1200329"/>
          </a:xfrm>
          <a:prstGeom prst="rect">
            <a:avLst/>
          </a:prstGeom>
          <a:noFill/>
        </p:spPr>
        <p:txBody>
          <a:bodyPr wrap="square" rtlCol="0">
            <a:spAutoFit/>
          </a:bodyPr>
          <a:lstStyle/>
          <a:p>
            <a:pPr marL="180000" lvl="2"/>
            <a:r>
              <a:rPr lang="zh-CN" altLang="en-US" sz="2400" dirty="0">
                <a:latin typeface="华文楷体" pitchFamily="2" charset="-122"/>
                <a:ea typeface="华文楷体" pitchFamily="2" charset="-122"/>
              </a:rPr>
              <a:t>分层服务集成</a:t>
            </a:r>
            <a:r>
              <a:rPr lang="zh-CN" altLang="en-US" sz="2400" dirty="0" smtClean="0">
                <a:latin typeface="华文楷体" pitchFamily="2" charset="-122"/>
                <a:ea typeface="华文楷体" pitchFamily="2" charset="-122"/>
                <a:cs typeface="Times New Roman" pitchFamily="18" charset="0"/>
              </a:rPr>
              <a:t>过程模型正确性：</a:t>
            </a:r>
            <a:endParaRPr lang="en-US" altLang="zh-CN" sz="2400" dirty="0" smtClean="0">
              <a:latin typeface="华文楷体" pitchFamily="2" charset="-122"/>
              <a:ea typeface="华文楷体" pitchFamily="2" charset="-122"/>
              <a:cs typeface="Times New Roman" pitchFamily="18" charset="0"/>
            </a:endParaRPr>
          </a:p>
          <a:p>
            <a:pPr marL="465750" lvl="2" indent="-285750">
              <a:buFont typeface="Wingdings" pitchFamily="2" charset="2"/>
              <a:buChar char="Ø"/>
            </a:pPr>
            <a:r>
              <a:rPr lang="zh-CN" altLang="en-US" dirty="0" smtClean="0">
                <a:latin typeface="华文楷体" pitchFamily="2" charset="-122"/>
                <a:ea typeface="华文楷体" pitchFamily="2" charset="-122"/>
              </a:rPr>
              <a:t>全局</a:t>
            </a:r>
            <a:r>
              <a:rPr lang="zh-CN" altLang="zh-CN" dirty="0" smtClean="0">
                <a:latin typeface="华文楷体" pitchFamily="2" charset="-122"/>
                <a:ea typeface="华文楷体" pitchFamily="2" charset="-122"/>
              </a:rPr>
              <a:t>集成服务</a:t>
            </a:r>
            <a:r>
              <a:rPr lang="zh-CN" altLang="en-US" dirty="0" smtClean="0">
                <a:latin typeface="华文楷体" pitchFamily="2" charset="-122"/>
                <a:ea typeface="华文楷体" pitchFamily="2" charset="-122"/>
              </a:rPr>
              <a:t>过程与局部参与伙伴服务过程的正确性</a:t>
            </a:r>
            <a:endParaRPr lang="en-US" altLang="zh-CN" dirty="0" smtClean="0">
              <a:latin typeface="华文楷体" pitchFamily="2" charset="-122"/>
              <a:ea typeface="华文楷体" pitchFamily="2" charset="-122"/>
            </a:endParaRPr>
          </a:p>
          <a:p>
            <a:pPr marL="465750" lvl="2" indent="-285750">
              <a:buFont typeface="Wingdings" pitchFamily="2" charset="2"/>
              <a:buChar char="Ø"/>
            </a:pPr>
            <a:r>
              <a:rPr lang="zh-CN" altLang="en-US" dirty="0" smtClean="0">
                <a:solidFill>
                  <a:srgbClr val="3366FF"/>
                </a:solidFill>
                <a:latin typeface="华文楷体" pitchFamily="2" charset="-122"/>
                <a:ea typeface="华文楷体" pitchFamily="2" charset="-122"/>
              </a:rPr>
              <a:t>全局集成</a:t>
            </a:r>
            <a:r>
              <a:rPr lang="zh-CN" altLang="zh-CN" dirty="0" smtClean="0">
                <a:solidFill>
                  <a:srgbClr val="3366FF"/>
                </a:solidFill>
                <a:latin typeface="华文楷体" pitchFamily="2" charset="-122"/>
                <a:ea typeface="华文楷体" pitchFamily="2" charset="-122"/>
              </a:rPr>
              <a:t>服务</a:t>
            </a:r>
            <a:r>
              <a:rPr lang="zh-CN" altLang="en-US" dirty="0" smtClean="0">
                <a:solidFill>
                  <a:srgbClr val="3366FF"/>
                </a:solidFill>
                <a:latin typeface="华文楷体" pitchFamily="2" charset="-122"/>
                <a:ea typeface="华文楷体" pitchFamily="2" charset="-122"/>
              </a:rPr>
              <a:t>过程与局部参与伙伴过程的行为兼容性</a:t>
            </a:r>
            <a:endParaRPr lang="zh-CN" altLang="en-US" dirty="0">
              <a:solidFill>
                <a:srgbClr val="3366FF"/>
              </a:solidFill>
            </a:endParaRPr>
          </a:p>
        </p:txBody>
      </p:sp>
      <p:sp>
        <p:nvSpPr>
          <p:cNvPr id="7" name="内容占位符 2"/>
          <p:cNvSpPr txBox="1">
            <a:spLocks/>
          </p:cNvSpPr>
          <p:nvPr/>
        </p:nvSpPr>
        <p:spPr bwMode="auto">
          <a:xfrm>
            <a:off x="395536" y="2492896"/>
            <a:ext cx="8142287" cy="87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dirty="0" smtClean="0">
                <a:latin typeface="华文楷体" pitchFamily="2" charset="-122"/>
                <a:ea typeface="华文楷体" pitchFamily="2" charset="-122"/>
              </a:rPr>
              <a:t>分层服务集成</a:t>
            </a:r>
            <a:r>
              <a:rPr lang="zh-CN" altLang="en-US" sz="2400" dirty="0" smtClean="0">
                <a:latin typeface="华文楷体" pitchFamily="2" charset="-122"/>
                <a:ea typeface="华文楷体" pitchFamily="2" charset="-122"/>
                <a:cs typeface="Times New Roman" pitchFamily="18" charset="0"/>
              </a:rPr>
              <a:t>过程模型：</a:t>
            </a:r>
            <a:r>
              <a:rPr lang="zh-CN" altLang="en-US" sz="2400" dirty="0" smtClean="0">
                <a:solidFill>
                  <a:srgbClr val="C00000"/>
                </a:solidFill>
                <a:latin typeface="华文楷体" pitchFamily="2" charset="-122"/>
                <a:ea typeface="华文楷体" pitchFamily="2" charset="-122"/>
                <a:cs typeface="Times New Roman" pitchFamily="18" charset="0"/>
              </a:rPr>
              <a:t>协同集不合理性情况</a:t>
            </a:r>
            <a:endParaRPr lang="zh-CN" altLang="en-US" sz="2400" dirty="0">
              <a:solidFill>
                <a:srgbClr val="C00000"/>
              </a:solidFill>
            </a:endParaRPr>
          </a:p>
        </p:txBody>
      </p:sp>
      <p:grpSp>
        <p:nvGrpSpPr>
          <p:cNvPr id="8" name="组合 7"/>
          <p:cNvGrpSpPr/>
          <p:nvPr/>
        </p:nvGrpSpPr>
        <p:grpSpPr>
          <a:xfrm>
            <a:off x="549748" y="3063784"/>
            <a:ext cx="2956686" cy="2307308"/>
            <a:chOff x="-129241" y="1823918"/>
            <a:chExt cx="2624915" cy="1893114"/>
          </a:xfrm>
        </p:grpSpPr>
        <p:sp>
          <p:nvSpPr>
            <p:cNvPr id="9" name="流程图: 联系 8"/>
            <p:cNvSpPr/>
            <p:nvPr/>
          </p:nvSpPr>
          <p:spPr bwMode="auto">
            <a:xfrm>
              <a:off x="323528" y="2247943"/>
              <a:ext cx="216024" cy="216024"/>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流程图: 过程 9"/>
            <p:cNvSpPr/>
            <p:nvPr/>
          </p:nvSpPr>
          <p:spPr bwMode="auto">
            <a:xfrm>
              <a:off x="763959" y="2200504"/>
              <a:ext cx="180021" cy="302277"/>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t>t1</a:t>
              </a:r>
              <a:endParaRPr kumimoji="0" lang="zh-CN" altLang="en-US" sz="1600" b="0" i="0" u="none" strike="noStrike" cap="none" normalizeH="0" baseline="0" dirty="0" smtClean="0">
                <a:ln>
                  <a:noFill/>
                </a:ln>
                <a:solidFill>
                  <a:schemeClr val="tx1"/>
                </a:solidFill>
                <a:effectLst/>
              </a:endParaRPr>
            </a:p>
          </p:txBody>
        </p:sp>
        <p:sp>
          <p:nvSpPr>
            <p:cNvPr id="11" name="流程图: 联系 10"/>
            <p:cNvSpPr/>
            <p:nvPr/>
          </p:nvSpPr>
          <p:spPr bwMode="auto">
            <a:xfrm>
              <a:off x="1170323" y="2247943"/>
              <a:ext cx="216024" cy="216024"/>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流程图: 过程 11"/>
            <p:cNvSpPr/>
            <p:nvPr/>
          </p:nvSpPr>
          <p:spPr bwMode="auto">
            <a:xfrm>
              <a:off x="1607650" y="2190653"/>
              <a:ext cx="214036" cy="315380"/>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t2</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流程图: 联系 12"/>
            <p:cNvSpPr/>
            <p:nvPr/>
          </p:nvSpPr>
          <p:spPr bwMode="auto">
            <a:xfrm>
              <a:off x="1980504" y="2240331"/>
              <a:ext cx="216024" cy="216024"/>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流程图: 联系 13"/>
            <p:cNvSpPr/>
            <p:nvPr/>
          </p:nvSpPr>
          <p:spPr bwMode="auto">
            <a:xfrm>
              <a:off x="350619" y="3151653"/>
              <a:ext cx="216024" cy="216024"/>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流程图: 过程 14"/>
            <p:cNvSpPr/>
            <p:nvPr/>
          </p:nvSpPr>
          <p:spPr bwMode="auto">
            <a:xfrm>
              <a:off x="779100" y="2929317"/>
              <a:ext cx="261580" cy="315833"/>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smtClean="0"/>
                <a:t>e1</a:t>
              </a:r>
              <a:endParaRPr lang="zh-CN" altLang="en-US" dirty="0"/>
            </a:p>
          </p:txBody>
        </p:sp>
        <p:sp>
          <p:nvSpPr>
            <p:cNvPr id="16" name="流程图: 过程 15"/>
            <p:cNvSpPr/>
            <p:nvPr/>
          </p:nvSpPr>
          <p:spPr bwMode="auto">
            <a:xfrm>
              <a:off x="802027" y="3376429"/>
              <a:ext cx="264618" cy="340603"/>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smtClean="0"/>
                <a:t>e2</a:t>
              </a:r>
              <a:endParaRPr lang="zh-CN" altLang="en-US" dirty="0"/>
            </a:p>
          </p:txBody>
        </p:sp>
        <p:sp>
          <p:nvSpPr>
            <p:cNvPr id="17" name="流程图: 过程 16"/>
            <p:cNvSpPr/>
            <p:nvPr/>
          </p:nvSpPr>
          <p:spPr bwMode="auto">
            <a:xfrm>
              <a:off x="1742277" y="3046012"/>
              <a:ext cx="238227" cy="398278"/>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e3</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8" name="流程图: 联系 17"/>
            <p:cNvSpPr/>
            <p:nvPr/>
          </p:nvSpPr>
          <p:spPr bwMode="auto">
            <a:xfrm>
              <a:off x="1297565" y="3151653"/>
              <a:ext cx="216024" cy="216024"/>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流程图: 联系 18"/>
            <p:cNvSpPr/>
            <p:nvPr/>
          </p:nvSpPr>
          <p:spPr bwMode="auto">
            <a:xfrm>
              <a:off x="2166597" y="3141502"/>
              <a:ext cx="216024" cy="216024"/>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0" name="直接箭头连接符 19"/>
            <p:cNvCxnSpPr>
              <a:stCxn id="9" idx="6"/>
              <a:endCxn id="10" idx="1"/>
            </p:cNvCxnSpPr>
            <p:nvPr/>
          </p:nvCxnSpPr>
          <p:spPr bwMode="auto">
            <a:xfrm flipV="1">
              <a:off x="539552" y="2351643"/>
              <a:ext cx="224407" cy="4312"/>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stCxn id="10" idx="3"/>
              <a:endCxn id="11" idx="2"/>
            </p:cNvCxnSpPr>
            <p:nvPr/>
          </p:nvCxnSpPr>
          <p:spPr bwMode="auto">
            <a:xfrm>
              <a:off x="943980" y="2351643"/>
              <a:ext cx="226343" cy="4312"/>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11" idx="6"/>
              <a:endCxn id="12" idx="1"/>
            </p:cNvCxnSpPr>
            <p:nvPr/>
          </p:nvCxnSpPr>
          <p:spPr bwMode="auto">
            <a:xfrm flipV="1">
              <a:off x="1386347" y="2348343"/>
              <a:ext cx="221303" cy="7612"/>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a:stCxn id="12" idx="3"/>
              <a:endCxn id="13" idx="2"/>
            </p:cNvCxnSpPr>
            <p:nvPr/>
          </p:nvCxnSpPr>
          <p:spPr bwMode="auto">
            <a:xfrm>
              <a:off x="1821686" y="2348343"/>
              <a:ext cx="158818"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stCxn id="14" idx="6"/>
              <a:endCxn id="15" idx="1"/>
            </p:cNvCxnSpPr>
            <p:nvPr/>
          </p:nvCxnSpPr>
          <p:spPr bwMode="auto">
            <a:xfrm flipV="1">
              <a:off x="566643" y="3087234"/>
              <a:ext cx="212457" cy="172431"/>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a:stCxn id="14" idx="5"/>
              <a:endCxn id="16" idx="1"/>
            </p:cNvCxnSpPr>
            <p:nvPr/>
          </p:nvCxnSpPr>
          <p:spPr bwMode="auto">
            <a:xfrm>
              <a:off x="535007" y="3336041"/>
              <a:ext cx="267020" cy="21069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stCxn id="15" idx="3"/>
              <a:endCxn id="18" idx="2"/>
            </p:cNvCxnSpPr>
            <p:nvPr/>
          </p:nvCxnSpPr>
          <p:spPr bwMode="auto">
            <a:xfrm>
              <a:off x="1040680" y="3087234"/>
              <a:ext cx="256885" cy="172431"/>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stCxn id="16" idx="3"/>
              <a:endCxn id="18" idx="3"/>
            </p:cNvCxnSpPr>
            <p:nvPr/>
          </p:nvCxnSpPr>
          <p:spPr bwMode="auto">
            <a:xfrm flipV="1">
              <a:off x="1066645" y="3336041"/>
              <a:ext cx="262556" cy="21069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a:stCxn id="18" idx="6"/>
              <a:endCxn id="17" idx="1"/>
            </p:cNvCxnSpPr>
            <p:nvPr/>
          </p:nvCxnSpPr>
          <p:spPr bwMode="auto">
            <a:xfrm flipV="1">
              <a:off x="1513589" y="3245151"/>
              <a:ext cx="228688" cy="14514"/>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17" idx="3"/>
              <a:endCxn id="19" idx="2"/>
            </p:cNvCxnSpPr>
            <p:nvPr/>
          </p:nvCxnSpPr>
          <p:spPr bwMode="auto">
            <a:xfrm>
              <a:off x="1980504" y="3245151"/>
              <a:ext cx="186093" cy="4363"/>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129240" y="1823918"/>
              <a:ext cx="1298073" cy="584775"/>
            </a:xfrm>
            <a:prstGeom prst="rect">
              <a:avLst/>
            </a:prstGeom>
            <a:noFill/>
          </p:spPr>
          <p:txBody>
            <a:bodyPr wrap="square" rtlCol="0">
              <a:spAutoFit/>
            </a:bodyPr>
            <a:lstStyle/>
            <a:p>
              <a:r>
                <a:rPr lang="zh-CN" altLang="en-US" sz="1600" dirty="0" smtClean="0">
                  <a:latin typeface="楷体" pitchFamily="49" charset="-122"/>
                  <a:ea typeface="楷体" pitchFamily="49" charset="-122"/>
                </a:rPr>
                <a:t>系统网</a:t>
              </a:r>
              <a:endParaRPr lang="en-US" altLang="zh-CN" sz="1600" dirty="0" smtClean="0">
                <a:latin typeface="楷体" pitchFamily="49" charset="-122"/>
                <a:ea typeface="楷体" pitchFamily="49" charset="-122"/>
              </a:endParaRPr>
            </a:p>
            <a:p>
              <a:r>
                <a:rPr lang="en-US" altLang="zh-CN" sz="1600" dirty="0" smtClean="0">
                  <a:latin typeface="楷体" pitchFamily="49" charset="-122"/>
                  <a:ea typeface="楷体" pitchFamily="49" charset="-122"/>
                </a:rPr>
                <a:t>SN</a:t>
              </a:r>
              <a:endParaRPr lang="zh-CN" altLang="en-US" sz="1600" dirty="0">
                <a:latin typeface="楷体" pitchFamily="49" charset="-122"/>
                <a:ea typeface="楷体" pitchFamily="49" charset="-122"/>
              </a:endParaRPr>
            </a:p>
          </p:txBody>
        </p:sp>
        <p:sp>
          <p:nvSpPr>
            <p:cNvPr id="31" name="TextBox 30"/>
            <p:cNvSpPr txBox="1"/>
            <p:nvPr/>
          </p:nvSpPr>
          <p:spPr>
            <a:xfrm>
              <a:off x="-129241" y="2782902"/>
              <a:ext cx="1298073" cy="584775"/>
            </a:xfrm>
            <a:prstGeom prst="rect">
              <a:avLst/>
            </a:prstGeom>
            <a:noFill/>
          </p:spPr>
          <p:txBody>
            <a:bodyPr wrap="square" rtlCol="0">
              <a:spAutoFit/>
            </a:bodyPr>
            <a:lstStyle/>
            <a:p>
              <a:r>
                <a:rPr lang="zh-CN" altLang="en-US" sz="1600" dirty="0" smtClean="0">
                  <a:latin typeface="楷体" pitchFamily="49" charset="-122"/>
                  <a:ea typeface="楷体" pitchFamily="49" charset="-122"/>
                </a:rPr>
                <a:t>子网</a:t>
              </a:r>
              <a:endParaRPr lang="en-US" altLang="zh-CN" sz="1600" dirty="0" smtClean="0">
                <a:latin typeface="楷体" pitchFamily="49" charset="-122"/>
                <a:ea typeface="楷体" pitchFamily="49" charset="-122"/>
              </a:endParaRPr>
            </a:p>
            <a:p>
              <a:r>
                <a:rPr lang="en-US" altLang="zh-CN" sz="1600" dirty="0" smtClean="0">
                  <a:latin typeface="楷体" pitchFamily="49" charset="-122"/>
                  <a:ea typeface="楷体" pitchFamily="49" charset="-122"/>
                </a:rPr>
                <a:t>ON</a:t>
              </a:r>
              <a:endParaRPr lang="zh-CN" altLang="en-US" sz="1600" dirty="0">
                <a:latin typeface="楷体" pitchFamily="49" charset="-122"/>
                <a:ea typeface="楷体" pitchFamily="49" charset="-122"/>
              </a:endParaRPr>
            </a:p>
          </p:txBody>
        </p:sp>
        <p:sp>
          <p:nvSpPr>
            <p:cNvPr id="32" name="TextBox 31"/>
            <p:cNvSpPr txBox="1"/>
            <p:nvPr/>
          </p:nvSpPr>
          <p:spPr>
            <a:xfrm>
              <a:off x="860929" y="1866261"/>
              <a:ext cx="673988" cy="338554"/>
            </a:xfrm>
            <a:prstGeom prst="rect">
              <a:avLst/>
            </a:prstGeom>
            <a:noFill/>
          </p:spPr>
          <p:txBody>
            <a:bodyPr wrap="square" rtlCol="0">
              <a:spAutoFit/>
            </a:bodyPr>
            <a:lstStyle/>
            <a:p>
              <a:r>
                <a:rPr lang="en-US" altLang="zh-CN" sz="1600" b="1" dirty="0" smtClean="0">
                  <a:solidFill>
                    <a:srgbClr val="C00000"/>
                  </a:solidFill>
                  <a:latin typeface="楷体" pitchFamily="49" charset="-122"/>
                  <a:ea typeface="楷体" pitchFamily="49" charset="-122"/>
                </a:rPr>
                <a:t>&lt;a&gt;</a:t>
              </a:r>
              <a:endParaRPr lang="zh-CN" altLang="en-US" sz="1600" b="1" dirty="0">
                <a:solidFill>
                  <a:srgbClr val="C00000"/>
                </a:solidFill>
                <a:latin typeface="楷体" pitchFamily="49" charset="-122"/>
                <a:ea typeface="楷体" pitchFamily="49" charset="-122"/>
              </a:endParaRPr>
            </a:p>
          </p:txBody>
        </p:sp>
        <p:sp>
          <p:nvSpPr>
            <p:cNvPr id="33" name="TextBox 32"/>
            <p:cNvSpPr txBox="1"/>
            <p:nvPr/>
          </p:nvSpPr>
          <p:spPr>
            <a:xfrm>
              <a:off x="1511108" y="1823918"/>
              <a:ext cx="673988" cy="338554"/>
            </a:xfrm>
            <a:prstGeom prst="rect">
              <a:avLst/>
            </a:prstGeom>
            <a:noFill/>
          </p:spPr>
          <p:txBody>
            <a:bodyPr wrap="square" rtlCol="0">
              <a:spAutoFit/>
            </a:bodyPr>
            <a:lstStyle/>
            <a:p>
              <a:r>
                <a:rPr lang="en-US" altLang="zh-CN" sz="1600" b="1" dirty="0" smtClean="0">
                  <a:solidFill>
                    <a:srgbClr val="3366FF"/>
                  </a:solidFill>
                  <a:latin typeface="楷体" pitchFamily="49" charset="-122"/>
                  <a:ea typeface="楷体" pitchFamily="49" charset="-122"/>
                </a:rPr>
                <a:t>&lt;b&gt;</a:t>
              </a:r>
              <a:endParaRPr lang="zh-CN" altLang="en-US" sz="1600" b="1" dirty="0">
                <a:solidFill>
                  <a:srgbClr val="3366FF"/>
                </a:solidFill>
                <a:latin typeface="楷体" pitchFamily="49" charset="-122"/>
                <a:ea typeface="楷体" pitchFamily="49" charset="-122"/>
              </a:endParaRPr>
            </a:p>
          </p:txBody>
        </p:sp>
        <p:sp>
          <p:nvSpPr>
            <p:cNvPr id="34" name="TextBox 33"/>
            <p:cNvSpPr txBox="1"/>
            <p:nvPr/>
          </p:nvSpPr>
          <p:spPr>
            <a:xfrm>
              <a:off x="992207" y="2701831"/>
              <a:ext cx="673988" cy="338554"/>
            </a:xfrm>
            <a:prstGeom prst="rect">
              <a:avLst/>
            </a:prstGeom>
            <a:noFill/>
          </p:spPr>
          <p:txBody>
            <a:bodyPr wrap="square" rtlCol="0">
              <a:spAutoFit/>
            </a:bodyPr>
            <a:lstStyle/>
            <a:p>
              <a:r>
                <a:rPr lang="en-US" altLang="zh-CN" sz="1600" b="1" dirty="0" smtClean="0">
                  <a:solidFill>
                    <a:srgbClr val="C00000"/>
                  </a:solidFill>
                  <a:latin typeface="楷体" pitchFamily="49" charset="-122"/>
                  <a:ea typeface="楷体" pitchFamily="49" charset="-122"/>
                </a:rPr>
                <a:t>&lt;a&gt;</a:t>
              </a:r>
              <a:endParaRPr lang="zh-CN" altLang="en-US" sz="1600" b="1" dirty="0">
                <a:solidFill>
                  <a:srgbClr val="C00000"/>
                </a:solidFill>
                <a:latin typeface="楷体" pitchFamily="49" charset="-122"/>
                <a:ea typeface="楷体" pitchFamily="49" charset="-122"/>
              </a:endParaRPr>
            </a:p>
          </p:txBody>
        </p:sp>
        <p:sp>
          <p:nvSpPr>
            <p:cNvPr id="35" name="TextBox 34"/>
            <p:cNvSpPr txBox="1"/>
            <p:nvPr/>
          </p:nvSpPr>
          <p:spPr>
            <a:xfrm>
              <a:off x="1821686" y="2701831"/>
              <a:ext cx="673988" cy="338554"/>
            </a:xfrm>
            <a:prstGeom prst="rect">
              <a:avLst/>
            </a:prstGeom>
            <a:noFill/>
          </p:spPr>
          <p:txBody>
            <a:bodyPr wrap="square" rtlCol="0">
              <a:spAutoFit/>
            </a:bodyPr>
            <a:lstStyle/>
            <a:p>
              <a:r>
                <a:rPr lang="en-US" altLang="zh-CN" sz="1600" b="1" dirty="0" smtClean="0">
                  <a:solidFill>
                    <a:srgbClr val="3366FF"/>
                  </a:solidFill>
                  <a:latin typeface="楷体" pitchFamily="49" charset="-122"/>
                  <a:ea typeface="楷体" pitchFamily="49" charset="-122"/>
                </a:rPr>
                <a:t>&lt;b&gt;</a:t>
              </a:r>
              <a:endParaRPr lang="zh-CN" altLang="en-US" sz="1600" b="1" dirty="0">
                <a:solidFill>
                  <a:srgbClr val="3366FF"/>
                </a:solidFill>
                <a:latin typeface="楷体" pitchFamily="49" charset="-122"/>
                <a:ea typeface="楷体" pitchFamily="49" charset="-122"/>
              </a:endParaRPr>
            </a:p>
          </p:txBody>
        </p:sp>
      </p:grpSp>
      <p:sp>
        <p:nvSpPr>
          <p:cNvPr id="36" name="流程图: 联系 35"/>
          <p:cNvSpPr/>
          <p:nvPr/>
        </p:nvSpPr>
        <p:spPr bwMode="auto">
          <a:xfrm>
            <a:off x="1130866" y="3614501"/>
            <a:ext cx="121664" cy="208135"/>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流程图: 联系 36"/>
          <p:cNvSpPr/>
          <p:nvPr/>
        </p:nvSpPr>
        <p:spPr bwMode="auto">
          <a:xfrm>
            <a:off x="1161602" y="4700745"/>
            <a:ext cx="121664" cy="208135"/>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流程图: 联系 37"/>
          <p:cNvSpPr/>
          <p:nvPr/>
        </p:nvSpPr>
        <p:spPr bwMode="auto">
          <a:xfrm>
            <a:off x="2205868" y="4723677"/>
            <a:ext cx="121664" cy="208135"/>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流程图: 联系 38"/>
          <p:cNvSpPr/>
          <p:nvPr/>
        </p:nvSpPr>
        <p:spPr bwMode="auto">
          <a:xfrm>
            <a:off x="1115615" y="4700745"/>
            <a:ext cx="217971" cy="232185"/>
          </a:xfrm>
          <a:prstGeom prst="flowChartConnector">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0" name="曲线连接符 39"/>
          <p:cNvCxnSpPr>
            <a:stCxn id="10" idx="2"/>
          </p:cNvCxnSpPr>
          <p:nvPr/>
        </p:nvCxnSpPr>
        <p:spPr bwMode="auto">
          <a:xfrm rot="16200000" flipH="1">
            <a:off x="1428794" y="4119609"/>
            <a:ext cx="519858" cy="62989"/>
          </a:xfrm>
          <a:prstGeom prst="curvedConnector3">
            <a:avLst/>
          </a:prstGeom>
          <a:solidFill>
            <a:schemeClr val="bg1"/>
          </a:solidFill>
          <a:ln w="15875" cap="flat" cmpd="sng" algn="ctr">
            <a:solidFill>
              <a:srgbClr val="7030A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曲线连接符 40"/>
          <p:cNvCxnSpPr>
            <a:stCxn id="12" idx="2"/>
            <a:endCxn id="17" idx="0"/>
          </p:cNvCxnSpPr>
          <p:nvPr/>
        </p:nvCxnSpPr>
        <p:spPr bwMode="auto">
          <a:xfrm rot="16200000" flipH="1">
            <a:off x="2380288" y="4141565"/>
            <a:ext cx="658121" cy="165267"/>
          </a:xfrm>
          <a:prstGeom prst="curvedConnector3">
            <a:avLst/>
          </a:prstGeom>
          <a:solidFill>
            <a:schemeClr val="bg1"/>
          </a:solidFill>
          <a:ln w="15875" cap="flat" cmpd="sng" algn="ctr">
            <a:solidFill>
              <a:srgbClr val="7030A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flipH="1">
            <a:off x="1161602" y="3822636"/>
            <a:ext cx="45002" cy="780865"/>
          </a:xfrm>
          <a:prstGeom prst="straightConnector1">
            <a:avLst/>
          </a:prstGeom>
          <a:solidFill>
            <a:schemeClr val="bg1"/>
          </a:solidFill>
          <a:ln w="15875"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矩形 42"/>
          <p:cNvSpPr/>
          <p:nvPr/>
        </p:nvSpPr>
        <p:spPr bwMode="auto">
          <a:xfrm>
            <a:off x="549748" y="5517232"/>
            <a:ext cx="2713745" cy="651302"/>
          </a:xfrm>
          <a:prstGeom prst="rect">
            <a:avLst/>
          </a:prstGeom>
          <a:solidFill>
            <a:srgbClr val="FFFF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dirty="0" smtClean="0">
                <a:latin typeface="华文楷体" pitchFamily="2" charset="-122"/>
                <a:ea typeface="华文楷体" pitchFamily="2" charset="-122"/>
              </a:rPr>
              <a:t>1.</a:t>
            </a:r>
            <a:r>
              <a:rPr lang="zh-CN" altLang="en-US" dirty="0" smtClean="0">
                <a:latin typeface="华文楷体" pitchFamily="2" charset="-122"/>
                <a:ea typeface="华文楷体" pitchFamily="2" charset="-122"/>
              </a:rPr>
              <a:t>自主点火阻塞引起的</a:t>
            </a:r>
            <a:endParaRPr lang="en-US" altLang="zh-CN" dirty="0" smtClean="0">
              <a:latin typeface="华文楷体" pitchFamily="2" charset="-122"/>
              <a:ea typeface="华文楷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zh-CN" altLang="en-US" dirty="0" smtClean="0">
                <a:latin typeface="华文楷体" pitchFamily="2" charset="-122"/>
                <a:ea typeface="华文楷体" pitchFamily="2" charset="-122"/>
              </a:rPr>
              <a:t>协同集不合理性</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grpSp>
        <p:nvGrpSpPr>
          <p:cNvPr id="44" name="组合 43"/>
          <p:cNvGrpSpPr/>
          <p:nvPr/>
        </p:nvGrpSpPr>
        <p:grpSpPr>
          <a:xfrm>
            <a:off x="4478164" y="2924944"/>
            <a:ext cx="2905620" cy="1995673"/>
            <a:chOff x="4529665" y="2063416"/>
            <a:chExt cx="2905620" cy="1995673"/>
          </a:xfrm>
        </p:grpSpPr>
        <p:sp>
          <p:nvSpPr>
            <p:cNvPr id="45" name="流程图: 联系 44"/>
            <p:cNvSpPr/>
            <p:nvPr/>
          </p:nvSpPr>
          <p:spPr bwMode="auto">
            <a:xfrm>
              <a:off x="5037982" y="2580213"/>
              <a:ext cx="243328" cy="263288"/>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6" name="流程图: 过程 45"/>
            <p:cNvSpPr/>
            <p:nvPr/>
          </p:nvSpPr>
          <p:spPr bwMode="auto">
            <a:xfrm>
              <a:off x="5534081" y="2522395"/>
              <a:ext cx="202774" cy="368412"/>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t>t1</a:t>
              </a:r>
              <a:endParaRPr kumimoji="0" lang="zh-CN" altLang="en-US" sz="1600" b="0" i="0" u="none" strike="noStrike" cap="none" normalizeH="0" baseline="0" dirty="0" smtClean="0">
                <a:ln>
                  <a:noFill/>
                </a:ln>
                <a:solidFill>
                  <a:schemeClr val="tx1"/>
                </a:solidFill>
                <a:effectLst/>
              </a:endParaRPr>
            </a:p>
          </p:txBody>
        </p:sp>
        <p:sp>
          <p:nvSpPr>
            <p:cNvPr id="47" name="流程图: 联系 46"/>
            <p:cNvSpPr/>
            <p:nvPr/>
          </p:nvSpPr>
          <p:spPr bwMode="auto">
            <a:xfrm>
              <a:off x="5991806" y="2580213"/>
              <a:ext cx="243328" cy="263288"/>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8" name="流程图: 过程 47"/>
            <p:cNvSpPr/>
            <p:nvPr/>
          </p:nvSpPr>
          <p:spPr bwMode="auto">
            <a:xfrm>
              <a:off x="6484409" y="2510389"/>
              <a:ext cx="241089" cy="384382"/>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t2</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49" name="流程图: 联系 48"/>
            <p:cNvSpPr/>
            <p:nvPr/>
          </p:nvSpPr>
          <p:spPr bwMode="auto">
            <a:xfrm>
              <a:off x="6904389" y="2570936"/>
              <a:ext cx="243328" cy="263288"/>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0" name="流程图: 联系 49"/>
            <p:cNvSpPr/>
            <p:nvPr/>
          </p:nvSpPr>
          <p:spPr bwMode="auto">
            <a:xfrm>
              <a:off x="5068497" y="3681646"/>
              <a:ext cx="243328" cy="263288"/>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1" name="流程图: 过程 50"/>
            <p:cNvSpPr/>
            <p:nvPr/>
          </p:nvSpPr>
          <p:spPr bwMode="auto">
            <a:xfrm>
              <a:off x="5551136" y="3611836"/>
              <a:ext cx="294642" cy="384934"/>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smtClean="0"/>
                <a:t>e1</a:t>
              </a:r>
              <a:endParaRPr lang="zh-CN" altLang="en-US" dirty="0"/>
            </a:p>
          </p:txBody>
        </p:sp>
        <p:sp>
          <p:nvSpPr>
            <p:cNvPr id="52" name="流程图: 过程 51"/>
            <p:cNvSpPr/>
            <p:nvPr/>
          </p:nvSpPr>
          <p:spPr bwMode="auto">
            <a:xfrm>
              <a:off x="6680774" y="3573672"/>
              <a:ext cx="268337" cy="485417"/>
            </a:xfrm>
            <a:prstGeom prst="flowChart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e2</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3" name="流程图: 联系 52"/>
            <p:cNvSpPr/>
            <p:nvPr/>
          </p:nvSpPr>
          <p:spPr bwMode="auto">
            <a:xfrm>
              <a:off x="6135131" y="3681646"/>
              <a:ext cx="243328" cy="263288"/>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4" name="流程图: 联系 53"/>
            <p:cNvSpPr/>
            <p:nvPr/>
          </p:nvSpPr>
          <p:spPr bwMode="auto">
            <a:xfrm>
              <a:off x="7191957" y="3684737"/>
              <a:ext cx="243328" cy="263288"/>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55" name="直接箭头连接符 54"/>
            <p:cNvCxnSpPr>
              <a:stCxn id="45" idx="6"/>
              <a:endCxn id="46" idx="1"/>
            </p:cNvCxnSpPr>
            <p:nvPr/>
          </p:nvCxnSpPr>
          <p:spPr bwMode="auto">
            <a:xfrm flipV="1">
              <a:off x="5281310" y="2706602"/>
              <a:ext cx="252771" cy="5255"/>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a:stCxn id="46" idx="3"/>
              <a:endCxn id="47" idx="2"/>
            </p:cNvCxnSpPr>
            <p:nvPr/>
          </p:nvCxnSpPr>
          <p:spPr bwMode="auto">
            <a:xfrm>
              <a:off x="5736855" y="2706602"/>
              <a:ext cx="254951" cy="5255"/>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a:stCxn id="47" idx="6"/>
              <a:endCxn id="48" idx="1"/>
            </p:cNvCxnSpPr>
            <p:nvPr/>
          </p:nvCxnSpPr>
          <p:spPr bwMode="auto">
            <a:xfrm flipV="1">
              <a:off x="6235134" y="2702580"/>
              <a:ext cx="249274" cy="9277"/>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a:stCxn id="48" idx="3"/>
              <a:endCxn id="49" idx="2"/>
            </p:cNvCxnSpPr>
            <p:nvPr/>
          </p:nvCxnSpPr>
          <p:spPr bwMode="auto">
            <a:xfrm>
              <a:off x="6725497" y="2702580"/>
              <a:ext cx="178892"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a:stCxn id="50" idx="6"/>
              <a:endCxn id="51" idx="1"/>
            </p:cNvCxnSpPr>
            <p:nvPr/>
          </p:nvCxnSpPr>
          <p:spPr bwMode="auto">
            <a:xfrm flipV="1">
              <a:off x="5311825" y="3804303"/>
              <a:ext cx="239311" cy="8987"/>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59"/>
            <p:cNvCxnSpPr>
              <a:stCxn id="51" idx="3"/>
              <a:endCxn id="53" idx="2"/>
            </p:cNvCxnSpPr>
            <p:nvPr/>
          </p:nvCxnSpPr>
          <p:spPr bwMode="auto">
            <a:xfrm>
              <a:off x="5845778" y="3804303"/>
              <a:ext cx="289353" cy="8987"/>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p:cNvCxnSpPr>
              <a:stCxn id="53" idx="6"/>
              <a:endCxn id="52" idx="1"/>
            </p:cNvCxnSpPr>
            <p:nvPr/>
          </p:nvCxnSpPr>
          <p:spPr bwMode="auto">
            <a:xfrm>
              <a:off x="6378459" y="3813290"/>
              <a:ext cx="302315" cy="3091"/>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箭头连接符 61"/>
            <p:cNvCxnSpPr>
              <a:stCxn id="52" idx="3"/>
              <a:endCxn id="54" idx="2"/>
            </p:cNvCxnSpPr>
            <p:nvPr/>
          </p:nvCxnSpPr>
          <p:spPr bwMode="auto">
            <a:xfrm>
              <a:off x="6949111" y="3816381"/>
              <a:ext cx="242846"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4529665" y="2154831"/>
              <a:ext cx="1462141" cy="712718"/>
            </a:xfrm>
            <a:prstGeom prst="rect">
              <a:avLst/>
            </a:prstGeom>
            <a:noFill/>
          </p:spPr>
          <p:txBody>
            <a:bodyPr wrap="square" rtlCol="0">
              <a:spAutoFit/>
            </a:bodyPr>
            <a:lstStyle/>
            <a:p>
              <a:r>
                <a:rPr lang="zh-CN" altLang="en-US" sz="1600" dirty="0" smtClean="0">
                  <a:latin typeface="楷体" pitchFamily="49" charset="-122"/>
                  <a:ea typeface="楷体" pitchFamily="49" charset="-122"/>
                </a:rPr>
                <a:t>系统网</a:t>
              </a:r>
              <a:endParaRPr lang="en-US" altLang="zh-CN" sz="1600" dirty="0" smtClean="0">
                <a:latin typeface="楷体" pitchFamily="49" charset="-122"/>
                <a:ea typeface="楷体" pitchFamily="49" charset="-122"/>
              </a:endParaRPr>
            </a:p>
            <a:p>
              <a:r>
                <a:rPr lang="en-US" altLang="zh-CN" sz="1600" dirty="0" smtClean="0">
                  <a:latin typeface="楷体" pitchFamily="49" charset="-122"/>
                  <a:ea typeface="楷体" pitchFamily="49" charset="-122"/>
                </a:rPr>
                <a:t>SN</a:t>
              </a:r>
              <a:endParaRPr lang="zh-CN" altLang="en-US" sz="1600" dirty="0">
                <a:latin typeface="楷体" pitchFamily="49" charset="-122"/>
                <a:ea typeface="楷体" pitchFamily="49" charset="-122"/>
              </a:endParaRPr>
            </a:p>
          </p:txBody>
        </p:sp>
        <p:sp>
          <p:nvSpPr>
            <p:cNvPr id="64" name="TextBox 63"/>
            <p:cNvSpPr txBox="1"/>
            <p:nvPr/>
          </p:nvSpPr>
          <p:spPr>
            <a:xfrm>
              <a:off x="4550239" y="3103663"/>
              <a:ext cx="1462141" cy="712718"/>
            </a:xfrm>
            <a:prstGeom prst="rect">
              <a:avLst/>
            </a:prstGeom>
            <a:noFill/>
          </p:spPr>
          <p:txBody>
            <a:bodyPr wrap="square" rtlCol="0">
              <a:spAutoFit/>
            </a:bodyPr>
            <a:lstStyle/>
            <a:p>
              <a:r>
                <a:rPr lang="zh-CN" altLang="en-US" sz="1600" dirty="0" smtClean="0">
                  <a:latin typeface="楷体" pitchFamily="49" charset="-122"/>
                  <a:ea typeface="楷体" pitchFamily="49" charset="-122"/>
                </a:rPr>
                <a:t>子网</a:t>
              </a:r>
              <a:endParaRPr lang="en-US" altLang="zh-CN" sz="1600" dirty="0" smtClean="0">
                <a:latin typeface="楷体" pitchFamily="49" charset="-122"/>
                <a:ea typeface="楷体" pitchFamily="49" charset="-122"/>
              </a:endParaRPr>
            </a:p>
            <a:p>
              <a:r>
                <a:rPr lang="en-US" altLang="zh-CN" sz="1600" dirty="0" smtClean="0">
                  <a:latin typeface="楷体" pitchFamily="49" charset="-122"/>
                  <a:ea typeface="楷体" pitchFamily="49" charset="-122"/>
                </a:rPr>
                <a:t>ON</a:t>
              </a:r>
              <a:endParaRPr lang="zh-CN" altLang="en-US" sz="1600" dirty="0">
                <a:latin typeface="楷体" pitchFamily="49" charset="-122"/>
                <a:ea typeface="楷体" pitchFamily="49" charset="-122"/>
              </a:endParaRPr>
            </a:p>
          </p:txBody>
        </p:sp>
        <p:sp>
          <p:nvSpPr>
            <p:cNvPr id="65" name="TextBox 64"/>
            <p:cNvSpPr txBox="1"/>
            <p:nvPr/>
          </p:nvSpPr>
          <p:spPr>
            <a:xfrm>
              <a:off x="5643307" y="2115023"/>
              <a:ext cx="759176" cy="412626"/>
            </a:xfrm>
            <a:prstGeom prst="rect">
              <a:avLst/>
            </a:prstGeom>
            <a:noFill/>
          </p:spPr>
          <p:txBody>
            <a:bodyPr wrap="square" rtlCol="0">
              <a:spAutoFit/>
            </a:bodyPr>
            <a:lstStyle/>
            <a:p>
              <a:r>
                <a:rPr lang="en-US" altLang="zh-CN" sz="1600" b="1" dirty="0" smtClean="0">
                  <a:solidFill>
                    <a:srgbClr val="C00000"/>
                  </a:solidFill>
                  <a:latin typeface="楷体" pitchFamily="49" charset="-122"/>
                  <a:ea typeface="楷体" pitchFamily="49" charset="-122"/>
                </a:rPr>
                <a:t>&lt;a&gt;</a:t>
              </a:r>
              <a:endParaRPr lang="zh-CN" altLang="en-US" sz="1600" b="1" dirty="0">
                <a:solidFill>
                  <a:srgbClr val="C00000"/>
                </a:solidFill>
                <a:latin typeface="楷体" pitchFamily="49" charset="-122"/>
                <a:ea typeface="楷体" pitchFamily="49" charset="-122"/>
              </a:endParaRPr>
            </a:p>
          </p:txBody>
        </p:sp>
        <p:sp>
          <p:nvSpPr>
            <p:cNvPr id="66" name="TextBox 65"/>
            <p:cNvSpPr txBox="1"/>
            <p:nvPr/>
          </p:nvSpPr>
          <p:spPr>
            <a:xfrm>
              <a:off x="6375664" y="2063416"/>
              <a:ext cx="759176" cy="412626"/>
            </a:xfrm>
            <a:prstGeom prst="rect">
              <a:avLst/>
            </a:prstGeom>
            <a:noFill/>
          </p:spPr>
          <p:txBody>
            <a:bodyPr wrap="square" rtlCol="0">
              <a:spAutoFit/>
            </a:bodyPr>
            <a:lstStyle/>
            <a:p>
              <a:r>
                <a:rPr lang="en-US" altLang="zh-CN" sz="1600" b="1" dirty="0" smtClean="0">
                  <a:solidFill>
                    <a:srgbClr val="3366FF"/>
                  </a:solidFill>
                  <a:latin typeface="楷体" pitchFamily="49" charset="-122"/>
                  <a:ea typeface="楷体" pitchFamily="49" charset="-122"/>
                </a:rPr>
                <a:t>&lt;b&gt;</a:t>
              </a:r>
              <a:endParaRPr lang="zh-CN" altLang="en-US" sz="1600" b="1" dirty="0">
                <a:solidFill>
                  <a:srgbClr val="3366FF"/>
                </a:solidFill>
                <a:latin typeface="楷体" pitchFamily="49" charset="-122"/>
                <a:ea typeface="楷体" pitchFamily="49" charset="-122"/>
              </a:endParaRPr>
            </a:p>
          </p:txBody>
        </p:sp>
        <p:sp>
          <p:nvSpPr>
            <p:cNvPr id="67" name="TextBox 66"/>
            <p:cNvSpPr txBox="1"/>
            <p:nvPr/>
          </p:nvSpPr>
          <p:spPr>
            <a:xfrm>
              <a:off x="6388541" y="3145948"/>
              <a:ext cx="759176" cy="412626"/>
            </a:xfrm>
            <a:prstGeom prst="rect">
              <a:avLst/>
            </a:prstGeom>
            <a:noFill/>
          </p:spPr>
          <p:txBody>
            <a:bodyPr wrap="square" rtlCol="0">
              <a:spAutoFit/>
            </a:bodyPr>
            <a:lstStyle/>
            <a:p>
              <a:r>
                <a:rPr lang="en-US" altLang="zh-CN" sz="1600" b="1" dirty="0" smtClean="0">
                  <a:solidFill>
                    <a:srgbClr val="C00000"/>
                  </a:solidFill>
                  <a:latin typeface="楷体" pitchFamily="49" charset="-122"/>
                  <a:ea typeface="楷体" pitchFamily="49" charset="-122"/>
                </a:rPr>
                <a:t>&lt;a&gt;</a:t>
              </a:r>
              <a:endParaRPr lang="zh-CN" altLang="en-US" sz="1600" b="1" dirty="0">
                <a:solidFill>
                  <a:srgbClr val="C00000"/>
                </a:solidFill>
                <a:latin typeface="楷体" pitchFamily="49" charset="-122"/>
                <a:ea typeface="楷体" pitchFamily="49" charset="-122"/>
              </a:endParaRPr>
            </a:p>
          </p:txBody>
        </p:sp>
        <p:sp>
          <p:nvSpPr>
            <p:cNvPr id="68" name="TextBox 67"/>
            <p:cNvSpPr txBox="1"/>
            <p:nvPr/>
          </p:nvSpPr>
          <p:spPr>
            <a:xfrm>
              <a:off x="5500874" y="3178356"/>
              <a:ext cx="759176" cy="412626"/>
            </a:xfrm>
            <a:prstGeom prst="rect">
              <a:avLst/>
            </a:prstGeom>
            <a:noFill/>
          </p:spPr>
          <p:txBody>
            <a:bodyPr wrap="square" rtlCol="0">
              <a:spAutoFit/>
            </a:bodyPr>
            <a:lstStyle/>
            <a:p>
              <a:r>
                <a:rPr lang="en-US" altLang="zh-CN" sz="1600" b="1" dirty="0" smtClean="0">
                  <a:solidFill>
                    <a:srgbClr val="3366FF"/>
                  </a:solidFill>
                  <a:latin typeface="楷体" pitchFamily="49" charset="-122"/>
                  <a:ea typeface="楷体" pitchFamily="49" charset="-122"/>
                </a:rPr>
                <a:t>&lt;b&gt;</a:t>
              </a:r>
              <a:endParaRPr lang="zh-CN" altLang="en-US" sz="1600" b="1" dirty="0">
                <a:solidFill>
                  <a:srgbClr val="3366FF"/>
                </a:solidFill>
                <a:latin typeface="楷体" pitchFamily="49" charset="-122"/>
                <a:ea typeface="楷体" pitchFamily="49" charset="-122"/>
              </a:endParaRPr>
            </a:p>
          </p:txBody>
        </p:sp>
      </p:grpSp>
      <p:sp>
        <p:nvSpPr>
          <p:cNvPr id="69" name="流程图: 联系 68"/>
          <p:cNvSpPr/>
          <p:nvPr/>
        </p:nvSpPr>
        <p:spPr bwMode="auto">
          <a:xfrm>
            <a:off x="5047313" y="3489294"/>
            <a:ext cx="121664" cy="208135"/>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0" name="流程图: 联系 69"/>
          <p:cNvSpPr/>
          <p:nvPr/>
        </p:nvSpPr>
        <p:spPr bwMode="auto">
          <a:xfrm>
            <a:off x="5077828" y="4563424"/>
            <a:ext cx="121664" cy="208135"/>
          </a:xfrm>
          <a:prstGeom prst="flowChartConnector">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1" name="曲线连接符 70"/>
          <p:cNvCxnSpPr>
            <a:stCxn id="46" idx="2"/>
            <a:endCxn id="67" idx="2"/>
          </p:cNvCxnSpPr>
          <p:nvPr/>
        </p:nvCxnSpPr>
        <p:spPr bwMode="auto">
          <a:xfrm rot="16200000" flipH="1">
            <a:off x="5816414" y="3519887"/>
            <a:ext cx="667767" cy="1132661"/>
          </a:xfrm>
          <a:prstGeom prst="curvedConnector3">
            <a:avLst>
              <a:gd name="adj1" fmla="val 72538"/>
            </a:avLst>
          </a:prstGeom>
          <a:solidFill>
            <a:schemeClr val="bg1"/>
          </a:solidFill>
          <a:ln w="15875" cap="flat" cmpd="sng" algn="ctr">
            <a:solidFill>
              <a:srgbClr val="7030A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曲线连接符 71"/>
          <p:cNvCxnSpPr/>
          <p:nvPr/>
        </p:nvCxnSpPr>
        <p:spPr bwMode="auto">
          <a:xfrm rot="5400000">
            <a:off x="5754561" y="3765259"/>
            <a:ext cx="722616" cy="724492"/>
          </a:xfrm>
          <a:prstGeom prst="curvedConnector2">
            <a:avLst/>
          </a:prstGeom>
          <a:solidFill>
            <a:schemeClr val="bg1"/>
          </a:solidFill>
          <a:ln w="15875" cap="flat" cmpd="sng" algn="ctr">
            <a:solidFill>
              <a:srgbClr val="7030A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p:cNvCxnSpPr/>
          <p:nvPr/>
        </p:nvCxnSpPr>
        <p:spPr bwMode="auto">
          <a:xfrm flipH="1">
            <a:off x="5093658" y="3706614"/>
            <a:ext cx="45002" cy="780865"/>
          </a:xfrm>
          <a:prstGeom prst="straightConnector1">
            <a:avLst/>
          </a:prstGeom>
          <a:solidFill>
            <a:schemeClr val="bg1"/>
          </a:solidFill>
          <a:ln w="15875"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矩形 73"/>
          <p:cNvSpPr/>
          <p:nvPr/>
        </p:nvSpPr>
        <p:spPr bwMode="auto">
          <a:xfrm>
            <a:off x="4372651" y="5163530"/>
            <a:ext cx="4087781" cy="793245"/>
          </a:xfrm>
          <a:prstGeom prst="rect">
            <a:avLst/>
          </a:prstGeom>
          <a:solidFill>
            <a:srgbClr val="FFFF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rPr>
              <a:t>2.</a:t>
            </a:r>
            <a:r>
              <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rPr>
              <a:t>协同集对应关系下的活动间行为关系</a:t>
            </a:r>
            <a:endPar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endParaRPr>
          </a:p>
          <a:p>
            <a:pPr marL="0" marR="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rPr>
              <a:t>冲突引起的协同集不合理性</a:t>
            </a:r>
          </a:p>
        </p:txBody>
      </p:sp>
    </p:spTree>
    <p:extLst>
      <p:ext uri="{BB962C8B-B14F-4D97-AF65-F5344CB8AC3E}">
        <p14:creationId xmlns:p14="http://schemas.microsoft.com/office/powerpoint/2010/main" val="384923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1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1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0"/>
                                        <p:tgtEl>
                                          <p:spTgt spid="3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10" fill="hold"/>
                                        <p:tgtEl>
                                          <p:spTgt spid="43"/>
                                        </p:tgtEl>
                                        <p:attrNameLst>
                                          <p:attrName>ppt_x</p:attrName>
                                        </p:attrNameLst>
                                      </p:cBhvr>
                                      <p:tavLst>
                                        <p:tav tm="0">
                                          <p:val>
                                            <p:strVal val="#ppt_x"/>
                                          </p:val>
                                        </p:tav>
                                        <p:tav tm="100000">
                                          <p:val>
                                            <p:strVal val="#ppt_x"/>
                                          </p:val>
                                        </p:tav>
                                      </p:tavLst>
                                    </p:anim>
                                    <p:anim calcmode="lin" valueType="num">
                                      <p:cBhvr additive="base">
                                        <p:cTn id="43" dur="1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1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10"/>
                                        <p:tgtEl>
                                          <p:spTgt spid="6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10"/>
                                        <p:tgtEl>
                                          <p:spTgt spid="70"/>
                                        </p:tgtEl>
                                      </p:cBhvr>
                                    </p:animEffect>
                                  </p:childTnLst>
                                </p:cTn>
                              </p:par>
                              <p:par>
                                <p:cTn id="55" presetID="10"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10"/>
                                        <p:tgtEl>
                                          <p:spTgt spid="7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10"/>
                                        <p:tgtEl>
                                          <p:spTgt spid="71"/>
                                        </p:tgtEl>
                                      </p:cBhvr>
                                    </p:animEffect>
                                  </p:childTnLst>
                                </p:cTn>
                              </p:par>
                              <p:par>
                                <p:cTn id="63" presetID="10"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74"/>
                                        </p:tgtEl>
                                        <p:attrNameLst>
                                          <p:attrName>style.visibility</p:attrName>
                                        </p:attrNameLst>
                                      </p:cBhvr>
                                      <p:to>
                                        <p:strVal val="visible"/>
                                      </p:to>
                                    </p:set>
                                    <p:anim calcmode="lin" valueType="num">
                                      <p:cBhvr additive="base">
                                        <p:cTn id="70" dur="10" fill="hold"/>
                                        <p:tgtEl>
                                          <p:spTgt spid="74"/>
                                        </p:tgtEl>
                                        <p:attrNameLst>
                                          <p:attrName>ppt_x</p:attrName>
                                        </p:attrNameLst>
                                      </p:cBhvr>
                                      <p:tavLst>
                                        <p:tav tm="0">
                                          <p:val>
                                            <p:strVal val="#ppt_x"/>
                                          </p:val>
                                        </p:tav>
                                        <p:tav tm="100000">
                                          <p:val>
                                            <p:strVal val="#ppt_x"/>
                                          </p:val>
                                        </p:tav>
                                      </p:tavLst>
                                    </p:anim>
                                    <p:anim calcmode="lin" valueType="num">
                                      <p:cBhvr additive="base">
                                        <p:cTn id="71" dur="1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6" grpId="0" animBg="1"/>
      <p:bldP spid="37" grpId="0" animBg="1"/>
      <p:bldP spid="38" grpId="0" animBg="1"/>
      <p:bldP spid="39" grpId="0" animBg="1"/>
      <p:bldP spid="43" grpId="0" animBg="1"/>
      <p:bldP spid="69" grpId="0" animBg="1"/>
      <p:bldP spid="70" grpId="0" animBg="1"/>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769372" cy="576262"/>
          </a:xfrm>
        </p:spPr>
        <p:txBody>
          <a:bodyPr/>
          <a:lstStyle/>
          <a:p>
            <a:pPr lvl="1"/>
            <a:r>
              <a:rPr lang="zh-CN" altLang="en-US" sz="2800" dirty="0">
                <a:latin typeface="华文楷体" pitchFamily="2" charset="-122"/>
                <a:ea typeface="华文楷体" pitchFamily="2" charset="-122"/>
              </a:rPr>
              <a:t>分层服务集成</a:t>
            </a:r>
            <a:r>
              <a:rPr lang="zh-CN" altLang="en-US" sz="2800" dirty="0">
                <a:latin typeface="华文楷体" pitchFamily="2" charset="-122"/>
                <a:ea typeface="华文楷体" pitchFamily="2" charset="-122"/>
                <a:cs typeface="Times New Roman" pitchFamily="18" charset="0"/>
              </a:rPr>
              <a:t>过程模型</a:t>
            </a:r>
            <a:r>
              <a:rPr lang="zh-CN" altLang="en-US" sz="2400" dirty="0" smtClean="0">
                <a:latin typeface="华文楷体" pitchFamily="2" charset="-122"/>
                <a:ea typeface="华文楷体" pitchFamily="2" charset="-122"/>
                <a:cs typeface="Times New Roman" pitchFamily="18" charset="0"/>
              </a:rPr>
              <a:t>：</a:t>
            </a:r>
            <a:r>
              <a:rPr lang="zh-CN" altLang="en-US" sz="2800" dirty="0">
                <a:latin typeface="华文楷体" pitchFamily="2" charset="-122"/>
                <a:ea typeface="华文楷体" pitchFamily="2" charset="-122"/>
                <a:cs typeface="Times New Roman" pitchFamily="18" charset="0"/>
              </a:rPr>
              <a:t>模型合理性</a:t>
            </a:r>
            <a:endParaRPr lang="en-US" altLang="zh-CN" sz="2800" dirty="0">
              <a:latin typeface="华文楷体" pitchFamily="2" charset="-122"/>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294026"/>
                <a:ext cx="7488832" cy="4074472"/>
              </a:xfrm>
            </p:spPr>
            <p:txBody>
              <a:bodyPr/>
              <a:lstStyle/>
              <a:p>
                <a:r>
                  <a:rPr lang="zh-CN" altLang="zh-CN" sz="2000" dirty="0">
                    <a:solidFill>
                      <a:srgbClr val="FF0000"/>
                    </a:solidFill>
                    <a:latin typeface="Times New Roman" pitchFamily="18" charset="0"/>
                    <a:cs typeface="Times New Roman" pitchFamily="18" charset="0"/>
                  </a:rPr>
                  <a:t>ρ</a:t>
                </a:r>
                <a:r>
                  <a:rPr lang="de-DE" altLang="zh-CN" sz="2000" dirty="0">
                    <a:solidFill>
                      <a:srgbClr val="FF0000"/>
                    </a:solidFill>
                    <a:latin typeface="华文楷体" pitchFamily="2" charset="-122"/>
                    <a:ea typeface="华文楷体" pitchFamily="2" charset="-122"/>
                  </a:rPr>
                  <a:t>-</a:t>
                </a:r>
                <a:r>
                  <a:rPr lang="zh-CN" altLang="zh-CN" sz="2000" dirty="0">
                    <a:solidFill>
                      <a:srgbClr val="FF0000"/>
                    </a:solidFill>
                    <a:latin typeface="华文楷体" pitchFamily="2" charset="-122"/>
                    <a:ea typeface="华文楷体" pitchFamily="2" charset="-122"/>
                  </a:rPr>
                  <a:t>合理性</a:t>
                </a:r>
                <a:r>
                  <a:rPr lang="de-DE" altLang="zh-CN" sz="2000" dirty="0">
                    <a:solidFill>
                      <a:srgbClr val="FF0000"/>
                    </a:solidFill>
                    <a:latin typeface="华文楷体" pitchFamily="2" charset="-122"/>
                    <a:ea typeface="华文楷体" pitchFamily="2" charset="-122"/>
                  </a:rPr>
                  <a:t> </a:t>
                </a:r>
              </a:p>
              <a:p>
                <a:pPr marL="0" indent="0">
                  <a:buNone/>
                </a:pPr>
                <a:r>
                  <a:rPr lang="zh-CN" altLang="zh-CN" sz="2000" dirty="0">
                    <a:latin typeface="华文楷体" pitchFamily="2" charset="-122"/>
                    <a:ea typeface="华文楷体" pitchFamily="2" charset="-122"/>
                    <a:cs typeface="Times New Roman" pitchFamily="18" charset="0"/>
                  </a:rPr>
                  <a:t>一个</a:t>
                </a:r>
                <a:r>
                  <a:rPr lang="de-DE" altLang="zh-CN" sz="2000" i="1" dirty="0">
                    <a:latin typeface="Times New Roman" pitchFamily="18" charset="0"/>
                    <a:cs typeface="Times New Roman" pitchFamily="18" charset="0"/>
                  </a:rPr>
                  <a:t>L-SION</a:t>
                </a:r>
                <a:r>
                  <a:rPr lang="de-DE" altLang="zh-CN"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a:t>
                </a:r>
                <a:r>
                  <a:rPr lang="de-DE" altLang="zh-CN" sz="2000" i="1" dirty="0">
                    <a:latin typeface="Times New Roman" pitchFamily="18" charset="0"/>
                    <a:cs typeface="Times New Roman" pitchFamily="18" charset="0"/>
                  </a:rPr>
                  <a:t>SN</a:t>
                </a:r>
                <a:r>
                  <a:rPr lang="de-DE" altLang="zh-CN" sz="2000" dirty="0">
                    <a:latin typeface="Times New Roman" pitchFamily="18" charset="0"/>
                    <a:cs typeface="Times New Roman" pitchFamily="18" charset="0"/>
                  </a:rPr>
                  <a:t>,</a:t>
                </a:r>
                <a:r>
                  <a:rPr lang="de-DE" altLang="zh-CN" sz="2000" i="1" dirty="0">
                    <a:latin typeface="Times New Roman" pitchFamily="18" charset="0"/>
                    <a:cs typeface="Times New Roman" pitchFamily="18" charset="0"/>
                  </a:rPr>
                  <a:t>ON</a:t>
                </a:r>
                <a:r>
                  <a:rPr lang="de-DE" altLang="zh-CN" sz="2000" i="1" baseline="-25000" dirty="0">
                    <a:latin typeface="Times New Roman" pitchFamily="18" charset="0"/>
                    <a:cs typeface="Times New Roman" pitchFamily="18" charset="0"/>
                  </a:rPr>
                  <a:t>s</a:t>
                </a:r>
                <a:r>
                  <a:rPr lang="de-DE" altLang="zh-CN" sz="2000" dirty="0">
                    <a:latin typeface="Times New Roman" pitchFamily="18" charset="0"/>
                    <a:cs typeface="Times New Roman" pitchFamily="18" charset="0"/>
                  </a:rPr>
                  <a:t>,</a:t>
                </a:r>
                <a:r>
                  <a:rPr lang="de-DE" altLang="zh-CN" sz="2000" i="1" dirty="0">
                    <a:latin typeface="Times New Roman" pitchFamily="18" charset="0"/>
                    <a:cs typeface="Times New Roman" pitchFamily="18" charset="0"/>
                  </a:rPr>
                  <a:t>ρ</a:t>
                </a:r>
                <a:r>
                  <a:rPr lang="en-US" altLang="zh-CN" sz="2000" dirty="0">
                    <a:latin typeface="Times New Roman" pitchFamily="18" charset="0"/>
                    <a:cs typeface="Times New Roman" pitchFamily="18" charset="0"/>
                  </a:rPr>
                  <a:t>),</a:t>
                </a:r>
                <a:r>
                  <a:rPr lang="zh-CN" altLang="zh-CN" sz="2000" dirty="0">
                    <a:latin typeface="华文楷体" pitchFamily="2" charset="-122"/>
                    <a:ea typeface="华文楷体" pitchFamily="2" charset="-122"/>
                    <a:cs typeface="Times New Roman" pitchFamily="18" charset="0"/>
                  </a:rPr>
                  <a:t>其中</a:t>
                </a:r>
                <a:r>
                  <a:rPr lang="de-DE" altLang="zh-CN" sz="2000" i="1" dirty="0">
                    <a:latin typeface="Times New Roman" pitchFamily="18" charset="0"/>
                    <a:cs typeface="Times New Roman" pitchFamily="18" charset="0"/>
                  </a:rPr>
                  <a:t>SN</a:t>
                </a:r>
                <a:r>
                  <a:rPr lang="de-DE" altLang="zh-CN"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a:t>
                </a:r>
                <a14:m>
                  <m:oMath xmlns:m="http://schemas.openxmlformats.org/officeDocument/2006/math">
                    <m:acc>
                      <m:accPr>
                        <m:chr m:val="̂"/>
                        <m:ctrlPr>
                          <a:rPr lang="zh-CN" altLang="zh-CN" sz="2000" i="1">
                            <a:latin typeface="Cambria Math"/>
                          </a:rPr>
                        </m:ctrlPr>
                      </m:accPr>
                      <m:e>
                        <m:r>
                          <a:rPr lang="de-DE" altLang="zh-CN" sz="2000" i="1">
                            <a:latin typeface="Cambria Math"/>
                          </a:rPr>
                          <m:t>𝑃</m:t>
                        </m:r>
                      </m:e>
                    </m:acc>
                  </m:oMath>
                </a14:m>
                <a:r>
                  <a:rPr lang="de-DE" altLang="zh-CN" sz="2000" i="1" dirty="0">
                    <a:latin typeface="Times New Roman" pitchFamily="18" charset="0"/>
                    <a:cs typeface="Times New Roman" pitchFamily="18" charset="0"/>
                  </a:rPr>
                  <a:t>,</a:t>
                </a:r>
                <a14:m>
                  <m:oMath xmlns:m="http://schemas.openxmlformats.org/officeDocument/2006/math">
                    <m:r>
                      <a:rPr lang="de-DE" altLang="zh-CN" sz="2000" i="1">
                        <a:latin typeface="Cambria Math"/>
                      </a:rPr>
                      <m:t> </m:t>
                    </m:r>
                    <m:acc>
                      <m:accPr>
                        <m:chr m:val="̂"/>
                        <m:ctrlPr>
                          <a:rPr lang="zh-CN" altLang="zh-CN" sz="2000" i="1">
                            <a:latin typeface="Cambria Math"/>
                          </a:rPr>
                        </m:ctrlPr>
                      </m:accPr>
                      <m:e>
                        <m:r>
                          <a:rPr lang="de-DE" altLang="zh-CN" sz="2000" i="1">
                            <a:latin typeface="Cambria Math"/>
                          </a:rPr>
                          <m:t>𝑇</m:t>
                        </m:r>
                      </m:e>
                    </m:acc>
                  </m:oMath>
                </a14:m>
                <a:r>
                  <a:rPr lang="de-DE" altLang="zh-CN" sz="2000" i="1" dirty="0">
                    <a:latin typeface="Times New Roman" pitchFamily="18" charset="0"/>
                    <a:cs typeface="Times New Roman" pitchFamily="18" charset="0"/>
                  </a:rPr>
                  <a:t>,</a:t>
                </a:r>
                <a14:m>
                  <m:oMath xmlns:m="http://schemas.openxmlformats.org/officeDocument/2006/math">
                    <m:r>
                      <a:rPr lang="de-DE" altLang="zh-CN" sz="2000" i="1">
                        <a:latin typeface="Cambria Math"/>
                      </a:rPr>
                      <m:t> </m:t>
                    </m:r>
                    <m:acc>
                      <m:accPr>
                        <m:chr m:val="̂"/>
                        <m:ctrlPr>
                          <a:rPr lang="zh-CN" altLang="zh-CN" sz="2000" i="1">
                            <a:latin typeface="Cambria Math"/>
                          </a:rPr>
                        </m:ctrlPr>
                      </m:accPr>
                      <m:e>
                        <m:r>
                          <a:rPr lang="de-DE" altLang="zh-CN" sz="2000" i="1">
                            <a:latin typeface="Cambria Math"/>
                          </a:rPr>
                          <m:t>𝐹</m:t>
                        </m:r>
                      </m:e>
                    </m:acc>
                    <m:r>
                      <a:rPr lang="en-US" altLang="zh-CN" sz="2000">
                        <a:latin typeface="Cambria Math"/>
                      </a:rPr>
                      <m:t>),</m:t>
                    </m:r>
                  </m:oMath>
                </a14:m>
                <a:r>
                  <a:rPr lang="de-DE" altLang="zh-CN" sz="2000" i="1" dirty="0">
                    <a:latin typeface="Times New Roman" pitchFamily="18" charset="0"/>
                    <a:cs typeface="Times New Roman" pitchFamily="18" charset="0"/>
                  </a:rPr>
                  <a:t>ON</a:t>
                </a:r>
                <a:r>
                  <a:rPr lang="de-DE" altLang="zh-CN" sz="2000" i="1" baseline="-25000" dirty="0">
                    <a:latin typeface="Times New Roman" pitchFamily="18" charset="0"/>
                    <a:cs typeface="Times New Roman" pitchFamily="18" charset="0"/>
                  </a:rPr>
                  <a:t>s</a:t>
                </a:r>
                <a:r>
                  <a:rPr lang="de-DE" altLang="zh-CN" sz="2000" dirty="0">
                    <a:latin typeface="Times New Roman" pitchFamily="18" charset="0"/>
                    <a:cs typeface="Times New Roman" pitchFamily="18" charset="0"/>
                  </a:rPr>
                  <a:t> ={</a:t>
                </a:r>
                <a:r>
                  <a:rPr lang="de-DE" altLang="zh-CN" sz="2000" i="1" dirty="0">
                    <a:latin typeface="Times New Roman" pitchFamily="18" charset="0"/>
                    <a:cs typeface="Times New Roman" pitchFamily="18" charset="0"/>
                  </a:rPr>
                  <a:t> ON</a:t>
                </a:r>
                <a:r>
                  <a:rPr lang="de-DE" altLang="zh-CN" sz="2000" i="1" baseline="-25000" dirty="0">
                    <a:latin typeface="Times New Roman" pitchFamily="18" charset="0"/>
                    <a:cs typeface="Times New Roman" pitchFamily="18" charset="0"/>
                  </a:rPr>
                  <a:t>1</a:t>
                </a:r>
                <a:r>
                  <a:rPr lang="de-DE" altLang="zh-CN" sz="2000" dirty="0">
                    <a:latin typeface="Times New Roman" pitchFamily="18" charset="0"/>
                    <a:cs typeface="Times New Roman" pitchFamily="18" charset="0"/>
                  </a:rPr>
                  <a:t>,</a:t>
                </a:r>
                <a:r>
                  <a:rPr lang="de-DE" altLang="zh-CN" sz="2000" i="1" dirty="0">
                    <a:latin typeface="Times New Roman" pitchFamily="18" charset="0"/>
                    <a:cs typeface="Times New Roman" pitchFamily="18" charset="0"/>
                  </a:rPr>
                  <a:t>...</a:t>
                </a:r>
                <a:r>
                  <a:rPr lang="de-DE" altLang="zh-CN" sz="2000" dirty="0">
                    <a:latin typeface="Times New Roman" pitchFamily="18" charset="0"/>
                    <a:cs typeface="Times New Roman" pitchFamily="18" charset="0"/>
                  </a:rPr>
                  <a:t>,</a:t>
                </a:r>
                <a:r>
                  <a:rPr lang="de-DE" altLang="zh-CN" sz="2000" i="1" dirty="0">
                    <a:latin typeface="Times New Roman" pitchFamily="18" charset="0"/>
                    <a:cs typeface="Times New Roman" pitchFamily="18" charset="0"/>
                  </a:rPr>
                  <a:t> ON</a:t>
                </a:r>
                <a:r>
                  <a:rPr lang="de-DE" altLang="zh-CN" sz="2000" i="1" baseline="-25000" dirty="0">
                    <a:latin typeface="Times New Roman" pitchFamily="18" charset="0"/>
                    <a:cs typeface="Times New Roman" pitchFamily="18" charset="0"/>
                  </a:rPr>
                  <a:t>n</a:t>
                </a:r>
                <a:r>
                  <a:rPr lang="de-DE" altLang="zh-CN" sz="2000" dirty="0">
                    <a:latin typeface="Times New Roman" pitchFamily="18" charset="0"/>
                    <a:cs typeface="Times New Roman" pitchFamily="18" charset="0"/>
                  </a:rPr>
                  <a:t>}, </a:t>
                </a:r>
                <a:r>
                  <a:rPr lang="de-DE" altLang="zh-CN" sz="2000" i="1" dirty="0">
                    <a:latin typeface="Times New Roman" pitchFamily="18" charset="0"/>
                    <a:cs typeface="Times New Roman" pitchFamily="18" charset="0"/>
                  </a:rPr>
                  <a:t>ρ</a:t>
                </a:r>
                <a:r>
                  <a:rPr lang="de-DE" altLang="zh-CN" sz="2000" dirty="0">
                    <a:latin typeface="Times New Roman" pitchFamily="18" charset="0"/>
                    <a:cs typeface="Times New Roman" pitchFamily="18" charset="0"/>
                  </a:rPr>
                  <a:t>=</a:t>
                </a:r>
                <a14:m>
                  <m:oMath xmlns:m="http://schemas.openxmlformats.org/officeDocument/2006/math">
                    <m:nary>
                      <m:naryPr>
                        <m:chr m:val="⋃"/>
                        <m:limLoc m:val="undOvr"/>
                        <m:ctrlPr>
                          <a:rPr lang="zh-CN" altLang="zh-CN" sz="2000" i="1">
                            <a:latin typeface="Cambria Math"/>
                          </a:rPr>
                        </m:ctrlPr>
                      </m:naryPr>
                      <m:sub>
                        <m:r>
                          <a:rPr lang="de-DE" altLang="zh-CN" sz="2000" i="1">
                            <a:latin typeface="Cambria Math"/>
                          </a:rPr>
                          <m:t>𝑖</m:t>
                        </m:r>
                        <m:r>
                          <a:rPr lang="de-DE" altLang="zh-CN" sz="2000" i="1">
                            <a:latin typeface="Cambria Math"/>
                          </a:rPr>
                          <m:t>=1</m:t>
                        </m:r>
                      </m:sub>
                      <m:sup>
                        <m:r>
                          <a:rPr lang="de-DE" altLang="zh-CN" sz="2000" i="1">
                            <a:latin typeface="Cambria Math"/>
                          </a:rPr>
                          <m:t>𝑛</m:t>
                        </m:r>
                      </m:sup>
                      <m:e>
                        <m:r>
                          <a:rPr lang="de-DE" altLang="zh-CN" sz="2000" i="1">
                            <a:latin typeface="Cambria Math"/>
                          </a:rPr>
                          <m:t>𝜌</m:t>
                        </m:r>
                        <m:r>
                          <a:rPr lang="de-DE" altLang="zh-CN" sz="2000" i="1" baseline="-25000">
                            <a:latin typeface="Cambria Math"/>
                          </a:rPr>
                          <m:t>𝑖</m:t>
                        </m:r>
                      </m:e>
                    </m:nary>
                  </m:oMath>
                </a14:m>
                <a:r>
                  <a:rPr lang="de-DE" altLang="zh-CN"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a:t>
                </a:r>
                <a:r>
                  <a:rPr lang="de-DE" altLang="zh-CN" sz="2000" i="1" dirty="0">
                    <a:latin typeface="Times New Roman" pitchFamily="18" charset="0"/>
                    <a:cs typeface="Times New Roman" pitchFamily="18" charset="0"/>
                  </a:rPr>
                  <a:t>ρ</a:t>
                </a:r>
                <a:r>
                  <a:rPr lang="zh-CN" altLang="zh-CN" sz="2000" dirty="0">
                    <a:latin typeface="华文楷体" pitchFamily="2" charset="-122"/>
                    <a:ea typeface="华文楷体" pitchFamily="2" charset="-122"/>
                    <a:cs typeface="Times New Roman" pitchFamily="18" charset="0"/>
                  </a:rPr>
                  <a:t>是合理的</a:t>
                </a:r>
                <a:r>
                  <a:rPr lang="en-US" altLang="zh-CN" sz="2000" dirty="0">
                    <a:latin typeface="华文楷体" pitchFamily="2" charset="-122"/>
                    <a:ea typeface="华文楷体" pitchFamily="2" charset="-122"/>
                    <a:cs typeface="Times New Roman" pitchFamily="18" charset="0"/>
                  </a:rPr>
                  <a:t>,</a:t>
                </a:r>
                <a:r>
                  <a:rPr lang="zh-CN" altLang="zh-CN" sz="2000" dirty="0">
                    <a:latin typeface="华文楷体" pitchFamily="2" charset="-122"/>
                    <a:ea typeface="华文楷体" pitchFamily="2" charset="-122"/>
                    <a:cs typeface="Times New Roman" pitchFamily="18" charset="0"/>
                  </a:rPr>
                  <a:t>当且仅当同时满足以下条件：</a:t>
                </a:r>
              </a:p>
              <a:p>
                <a:pPr marL="612000" lvl="0">
                  <a:buFont typeface="Wingdings" pitchFamily="2" charset="2"/>
                  <a:buChar char="Ø"/>
                </a:pPr>
                <a14:m>
                  <m:oMath xmlns:m="http://schemas.openxmlformats.org/officeDocument/2006/math">
                    <m:acc>
                      <m:accPr>
                        <m:chr m:val="̂"/>
                        <m:ctrlPr>
                          <a:rPr lang="zh-CN" altLang="zh-CN" sz="1800" i="1">
                            <a:latin typeface="Cambria Math"/>
                          </a:rPr>
                        </m:ctrlPr>
                      </m:accPr>
                      <m:e>
                        <m:r>
                          <a:rPr lang="de-DE" altLang="zh-CN" sz="1800" i="1">
                            <a:latin typeface="Cambria Math"/>
                          </a:rPr>
                          <m:t>𝑡</m:t>
                        </m:r>
                      </m:e>
                    </m:acc>
                  </m:oMath>
                </a14:m>
                <a:r>
                  <a:rPr lang="zh-CN" altLang="zh-CN" sz="1800" dirty="0">
                    <a:latin typeface="Times New Roman" pitchFamily="18" charset="0"/>
                    <a:cs typeface="Times New Roman" pitchFamily="18" charset="0"/>
                  </a:rPr>
                  <a:t>∈</a:t>
                </a:r>
                <a14:m>
                  <m:oMath xmlns:m="http://schemas.openxmlformats.org/officeDocument/2006/math">
                    <m:acc>
                      <m:accPr>
                        <m:chr m:val="̂"/>
                        <m:ctrlPr>
                          <a:rPr lang="zh-CN" altLang="zh-CN" sz="1800" i="1">
                            <a:latin typeface="Cambria Math"/>
                          </a:rPr>
                        </m:ctrlPr>
                      </m:accPr>
                      <m:e>
                        <m:r>
                          <a:rPr lang="de-DE" altLang="zh-CN" sz="1800" i="1">
                            <a:latin typeface="Cambria Math"/>
                          </a:rPr>
                          <m:t>𝑇</m:t>
                        </m:r>
                      </m:e>
                    </m:acc>
                  </m:oMath>
                </a14:m>
                <a:r>
                  <a:rPr lang="de-DE" altLang="zh-CN" sz="1800" dirty="0">
                    <a:latin typeface="Times New Roman" pitchFamily="18" charset="0"/>
                    <a:cs typeface="Times New Roman" pitchFamily="18" charset="0"/>
                  </a:rPr>
                  <a:t>, </a:t>
                </a:r>
                <a:r>
                  <a:rPr lang="en-US" altLang="zh-CN" sz="1800" i="1" dirty="0">
                    <a:latin typeface="Times New Roman" pitchFamily="18" charset="0"/>
                    <a:cs typeface="Times New Roman" pitchFamily="18" charset="0"/>
                  </a:rPr>
                  <a:t>ρ</a:t>
                </a:r>
                <a:r>
                  <a:rPr lang="de-DE" altLang="zh-CN" sz="1800" dirty="0">
                    <a:latin typeface="Times New Roman" pitchFamily="18" charset="0"/>
                    <a:cs typeface="Times New Roman" pitchFamily="18" charset="0"/>
                  </a:rPr>
                  <a:t>(</a:t>
                </a:r>
                <a14:m>
                  <m:oMath xmlns:m="http://schemas.openxmlformats.org/officeDocument/2006/math">
                    <m:acc>
                      <m:accPr>
                        <m:chr m:val="̂"/>
                        <m:ctrlPr>
                          <a:rPr lang="zh-CN" altLang="zh-CN" sz="1800" i="1">
                            <a:latin typeface="Cambria Math"/>
                          </a:rPr>
                        </m:ctrlPr>
                      </m:accPr>
                      <m:e>
                        <m:r>
                          <a:rPr lang="de-DE" altLang="zh-CN" sz="1800" i="1">
                            <a:latin typeface="Cambria Math"/>
                          </a:rPr>
                          <m:t>𝑡</m:t>
                        </m:r>
                      </m:e>
                    </m:acc>
                  </m:oMath>
                </a14:m>
                <a:r>
                  <a:rPr lang="de-DE" altLang="zh-CN"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a:t>
                </a:r>
                <a14:m>
                  <m:oMath xmlns:m="http://schemas.openxmlformats.org/officeDocument/2006/math">
                    <m:r>
                      <a:rPr lang="de-DE" altLang="zh-CN" sz="1800">
                        <a:latin typeface="Cambria Math"/>
                      </a:rPr>
                      <m:t>∅</m:t>
                    </m:r>
                  </m:oMath>
                </a14:m>
                <a:r>
                  <a:rPr lang="zh-CN" altLang="zh-CN" sz="1800" dirty="0">
                    <a:latin typeface="Times New Roman" pitchFamily="18" charset="0"/>
                    <a:cs typeface="Times New Roman" pitchFamily="18" charset="0"/>
                  </a:rPr>
                  <a:t>令</a:t>
                </a:r>
                <a:r>
                  <a:rPr lang="en-US" altLang="zh-CN" sz="1800" i="1" dirty="0">
                    <a:latin typeface="Times New Roman" pitchFamily="18" charset="0"/>
                    <a:cs typeface="Times New Roman" pitchFamily="18" charset="0"/>
                  </a:rPr>
                  <a:t>ρ</a:t>
                </a:r>
                <a:r>
                  <a:rPr lang="de-DE" altLang="zh-CN" sz="1800" dirty="0">
                    <a:latin typeface="Times New Roman" pitchFamily="18" charset="0"/>
                    <a:cs typeface="Times New Roman" pitchFamily="18" charset="0"/>
                  </a:rPr>
                  <a:t>(</a:t>
                </a:r>
                <a14:m>
                  <m:oMath xmlns:m="http://schemas.openxmlformats.org/officeDocument/2006/math">
                    <m:acc>
                      <m:accPr>
                        <m:chr m:val="̂"/>
                        <m:ctrlPr>
                          <a:rPr lang="zh-CN" altLang="zh-CN" sz="1800" i="1">
                            <a:latin typeface="Cambria Math"/>
                          </a:rPr>
                        </m:ctrlPr>
                      </m:accPr>
                      <m:e>
                        <m:r>
                          <a:rPr lang="de-DE" altLang="zh-CN" sz="1800" i="1">
                            <a:latin typeface="Cambria Math"/>
                          </a:rPr>
                          <m:t>𝑡</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 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t</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r>
                  <a:rPr lang="zh-CN" altLang="zh-CN" sz="1800" dirty="0">
                    <a:latin typeface="Times New Roman" pitchFamily="18" charset="0"/>
                    <a:cs typeface="Times New Roman" pitchFamily="18" charset="0"/>
                  </a:rPr>
                  <a:t>，</a:t>
                </a:r>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 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 </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𝑖</m:t>
                        </m:r>
                      </m:e>
                    </m:acc>
                  </m:oMath>
                </a14:m>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i</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groupChr>
                      <m:groupChrPr>
                        <m:chr m:val="→"/>
                        <m:vertJc m:val="bot"/>
                        <m:ctrlPr>
                          <a:rPr lang="zh-CN" altLang="zh-CN" sz="1800" i="1">
                            <a:latin typeface="Cambria Math"/>
                          </a:rPr>
                        </m:ctrlPr>
                      </m:groupChrPr>
                      <m:e>
                        <m:r>
                          <a:rPr lang="de-DE" altLang="zh-CN" sz="1800" i="1">
                            <a:latin typeface="Cambria Math"/>
                          </a:rPr>
                          <m:t>∗</m:t>
                        </m:r>
                      </m:e>
                    </m:groupChr>
                  </m:oMath>
                </a14:m>
                <a:r>
                  <a:rPr lang="en-US"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oMath>
                </a14:m>
                <a:r>
                  <a:rPr lang="de-DE" altLang="zh-CN" sz="1800" i="1" dirty="0">
                    <a:latin typeface="Times New Roman" pitchFamily="18" charset="0"/>
                    <a:cs typeface="Times New Roman" pitchFamily="18" charset="0"/>
                  </a:rPr>
                  <a:t> </a:t>
                </a:r>
                <a:r>
                  <a:rPr lang="de-DE" altLang="zh-CN" sz="1800" dirty="0">
                    <a:latin typeface="Times New Roman" pitchFamily="18" charset="0"/>
                    <a:cs typeface="Times New Roman" pitchFamily="18" charset="0"/>
                  </a:rPr>
                  <a:t>[</a:t>
                </a:r>
                <a14:m>
                  <m:oMath xmlns:m="http://schemas.openxmlformats.org/officeDocument/2006/math">
                    <m:acc>
                      <m:accPr>
                        <m:chr m:val="̂"/>
                        <m:ctrlPr>
                          <a:rPr lang="zh-CN" altLang="zh-CN" sz="1800" i="1">
                            <a:latin typeface="Cambria Math"/>
                          </a:rPr>
                        </m:ctrlPr>
                      </m:accPr>
                      <m:e>
                        <m:r>
                          <a:rPr lang="de-DE" altLang="zh-CN" sz="1800" i="1">
                            <a:latin typeface="Cambria Math"/>
                          </a:rPr>
                          <m:t>𝑡</m:t>
                        </m:r>
                      </m:e>
                    </m:acc>
                  </m:oMath>
                </a14:m>
                <a:r>
                  <a:rPr lang="de-DE" altLang="zh-CN" sz="1800" dirty="0">
                    <a:latin typeface="Times New Roman" pitchFamily="18" charset="0"/>
                    <a:cs typeface="Times New Roman" pitchFamily="18" charset="0"/>
                  </a:rPr>
                  <a:t>&gt;,</a:t>
                </a:r>
                <a:r>
                  <a:rPr lang="zh-CN" altLang="zh-CN" sz="2000" dirty="0">
                    <a:latin typeface="华文楷体" pitchFamily="2" charset="-122"/>
                    <a:ea typeface="华文楷体" pitchFamily="2" charset="-122"/>
                    <a:cs typeface="Times New Roman" pitchFamily="18" charset="0"/>
                  </a:rPr>
                  <a:t>则</a:t>
                </a:r>
                <a:r>
                  <a:rPr lang="zh-CN" altLang="zh-CN" sz="1800" dirty="0">
                    <a:latin typeface="Times New Roman" pitchFamily="18" charset="0"/>
                    <a:cs typeface="Times New Roman" pitchFamily="18" charset="0"/>
                  </a:rPr>
                  <a:t> </a:t>
                </a:r>
                <a14:m>
                  <m:oMath xmlns:m="http://schemas.openxmlformats.org/officeDocument/2006/math">
                    <m:r>
                      <a:rPr lang="de-DE" altLang="zh-CN" sz="1800">
                        <a:latin typeface="Cambria Math"/>
                      </a:rPr>
                      <m:t>∃</m:t>
                    </m:r>
                  </m:oMath>
                </a14:m>
                <a:r>
                  <a:rPr lang="de-DE" altLang="zh-CN" sz="1800" i="1" dirty="0">
                    <a:latin typeface="Times New Roman" pitchFamily="18" charset="0"/>
                    <a:cs typeface="Times New Roman" pitchFamily="18" charset="0"/>
                  </a:rPr>
                  <a:t> 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a:t>
                </a:r>
                <a14:m>
                  <m:oMath xmlns:m="http://schemas.openxmlformats.org/officeDocument/2006/math">
                    <m:groupChr>
                      <m:groupChrPr>
                        <m:chr m:val="→"/>
                        <m:vertJc m:val="bot"/>
                        <m:ctrlPr>
                          <a:rPr lang="zh-CN" altLang="zh-CN" sz="1800" i="1">
                            <a:latin typeface="Cambria Math"/>
                          </a:rPr>
                        </m:ctrlPr>
                      </m:groupChrPr>
                      <m:e>
                        <m:r>
                          <a:rPr lang="de-DE" altLang="zh-CN" sz="1800" i="1">
                            <a:latin typeface="Cambria Math"/>
                          </a:rPr>
                          <m:t>∗</m:t>
                        </m:r>
                      </m:e>
                    </m:groupChr>
                  </m:oMath>
                </a14:m>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m:rPr>
                            <m:sty m:val="p"/>
                          </m:rPr>
                          <a:rPr lang="de-DE" altLang="zh-CN" sz="1800">
                            <a:latin typeface="Cambria Math"/>
                          </a:rPr>
                          <m:t>M</m:t>
                        </m:r>
                      </m:e>
                    </m:acc>
                    <m:r>
                      <a:rPr lang="en-US" altLang="zh-CN" sz="1800">
                        <a:latin typeface="Cambria Math"/>
                      </a:rPr>
                      <m:t>′</m:t>
                    </m:r>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a:t>
                </a:r>
                <a:r>
                  <a:rPr lang="zh-CN" altLang="zh-CN" sz="1800" dirty="0">
                    <a:latin typeface="Times New Roman" pitchFamily="18" charset="0"/>
                    <a:cs typeface="Times New Roman" pitchFamily="18" charset="0"/>
                  </a:rPr>
                  <a:t>∧</a:t>
                </a:r>
                <a:r>
                  <a:rPr lang="de-DE" altLang="zh-CN" sz="1800" dirty="0">
                    <a:latin typeface="Times New Roman" pitchFamily="18" charset="0"/>
                    <a:cs typeface="Times New Roman" pitchFamily="18" charset="0"/>
                  </a:rPr>
                  <a:t>(</a:t>
                </a:r>
                <a14:m>
                  <m:oMath xmlns:m="http://schemas.openxmlformats.org/officeDocument/2006/math">
                    <m:acc>
                      <m:accPr>
                        <m:chr m:val="̂"/>
                        <m:ctrlPr>
                          <a:rPr lang="zh-CN" altLang="zh-CN" sz="1800" i="1">
                            <a:latin typeface="Cambria Math"/>
                          </a:rPr>
                        </m:ctrlPr>
                      </m:accPr>
                      <m:e>
                        <m:r>
                          <m:rPr>
                            <m:sty m:val="p"/>
                          </m:rPr>
                          <a:rPr lang="de-DE" altLang="zh-CN" sz="1800">
                            <a:latin typeface="Cambria Math"/>
                          </a:rPr>
                          <m:t>M</m:t>
                        </m:r>
                      </m:e>
                    </m:acc>
                    <m:r>
                      <a:rPr lang="en-US" altLang="zh-CN" sz="1800">
                        <a:latin typeface="Cambria Math"/>
                      </a:rPr>
                      <m:t>′</m:t>
                    </m:r>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t</a:t>
                </a:r>
                <a:r>
                  <a:rPr lang="de-DE" altLang="zh-CN" sz="1800" dirty="0">
                    <a:latin typeface="Times New Roman" pitchFamily="18" charset="0"/>
                    <a:cs typeface="Times New Roman" pitchFamily="18" charset="0"/>
                  </a:rPr>
                  <a:t>&gt;</a:t>
                </a:r>
                <a:endParaRPr lang="zh-CN" altLang="zh-CN" sz="1800" dirty="0">
                  <a:latin typeface="Times New Roman" pitchFamily="18" charset="0"/>
                  <a:cs typeface="Times New Roman" pitchFamily="18" charset="0"/>
                </a:endParaRPr>
              </a:p>
              <a:p>
                <a:pPr marL="612000" lvl="0">
                  <a:buFont typeface="Wingdings" pitchFamily="2" charset="2"/>
                  <a:buChar char="Ø"/>
                </a:pPr>
                <a:r>
                  <a:rPr lang="de-DE" altLang="zh-CN" sz="1800" i="1" dirty="0">
                    <a:latin typeface="Times New Roman" pitchFamily="18" charset="0"/>
                    <a:cs typeface="Times New Roman" pitchFamily="18" charset="0"/>
                  </a:rPr>
                  <a:t> ON</a:t>
                </a:r>
                <a:r>
                  <a:rPr lang="de-DE" altLang="zh-CN" sz="1800" i="1" baseline="-25000" dirty="0">
                    <a:latin typeface="Times New Roman" pitchFamily="18" charset="0"/>
                    <a:cs typeface="Times New Roman" pitchFamily="18" charset="0"/>
                  </a:rPr>
                  <a:t>i </a:t>
                </a:r>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t</a:t>
                </a:r>
                <a:r>
                  <a:rPr lang="de-DE" altLang="zh-CN" sz="1800" i="1" baseline="-25000" dirty="0">
                    <a:latin typeface="Times New Roman" pitchFamily="18" charset="0"/>
                    <a:cs typeface="Times New Roman" pitchFamily="18" charset="0"/>
                  </a:rPr>
                  <a:t>i</a:t>
                </a:r>
                <a:r>
                  <a:rPr lang="zh-CN"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T</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r>
                  <a:rPr lang="en-US" altLang="zh-CN" sz="1800" dirty="0">
                    <a:latin typeface="Times New Roman" pitchFamily="18" charset="0"/>
                    <a:cs typeface="Times New Roman" pitchFamily="18" charset="0"/>
                  </a:rPr>
                  <a:t>ρ</a:t>
                </a:r>
                <a:r>
                  <a:rPr lang="de-DE" altLang="zh-CN" sz="1800"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t</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a:t>
                </a:r>
                <a14:m>
                  <m:oMath xmlns:m="http://schemas.openxmlformats.org/officeDocument/2006/math">
                    <m:r>
                      <a:rPr lang="de-DE" altLang="zh-CN" sz="1800">
                        <a:latin typeface="Cambria Math"/>
                      </a:rPr>
                      <m:t>∅</m:t>
                    </m:r>
                  </m:oMath>
                </a14:m>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 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a:t>
                </a:r>
                <a14:m>
                  <m:oMath xmlns:m="http://schemas.openxmlformats.org/officeDocument/2006/math">
                    <m:r>
                      <a:rPr lang="de-DE" altLang="zh-CN" sz="1800">
                        <a:latin typeface="Cambria Math"/>
                      </a:rPr>
                      <m:t> </m:t>
                    </m:r>
                    <m:acc>
                      <m:accPr>
                        <m:chr m:val="̂"/>
                        <m:ctrlPr>
                          <a:rPr lang="zh-CN" altLang="zh-CN" sz="1800" i="1">
                            <a:latin typeface="Cambria Math"/>
                          </a:rPr>
                        </m:ctrlPr>
                      </m:accPr>
                      <m:e>
                        <m:r>
                          <a:rPr lang="de-DE" altLang="zh-CN" sz="1800" i="1">
                            <a:latin typeface="Cambria Math"/>
                          </a:rPr>
                          <m:t>𝑀</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 </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𝑖</m:t>
                        </m:r>
                      </m:e>
                    </m:acc>
                  </m:oMath>
                </a14:m>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i</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groupChr>
                      <m:groupChrPr>
                        <m:chr m:val="→"/>
                        <m:vertJc m:val="bot"/>
                        <m:ctrlPr>
                          <a:rPr lang="zh-CN" altLang="zh-CN" sz="1800" i="1">
                            <a:latin typeface="Cambria Math"/>
                          </a:rPr>
                        </m:ctrlPr>
                      </m:groupChrPr>
                      <m:e>
                        <m:r>
                          <a:rPr lang="de-DE" altLang="zh-CN" sz="1800" i="1">
                            <a:latin typeface="Cambria Math"/>
                          </a:rPr>
                          <m:t>∗</m:t>
                        </m:r>
                      </m:e>
                    </m:groupChr>
                  </m:oMath>
                </a14:m>
                <a:r>
                  <a:rPr lang="en-US"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t</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&gt;,</a:t>
                </a:r>
                <a:r>
                  <a:rPr lang="zh-CN" altLang="zh-CN" sz="2000" dirty="0">
                    <a:latin typeface="华文楷体" pitchFamily="2" charset="-122"/>
                    <a:ea typeface="华文楷体" pitchFamily="2" charset="-122"/>
                    <a:cs typeface="Times New Roman" pitchFamily="18" charset="0"/>
                  </a:rPr>
                  <a:t>则 </a:t>
                </a:r>
                <a14:m>
                  <m:oMath xmlns:m="http://schemas.openxmlformats.org/officeDocument/2006/math">
                    <m:r>
                      <a:rPr lang="de-DE" altLang="zh-CN" sz="1800">
                        <a:latin typeface="Cambria Math"/>
                      </a:rPr>
                      <m:t>∃</m:t>
                    </m:r>
                  </m:oMath>
                </a14:m>
                <a:r>
                  <a:rPr lang="de-DE" altLang="zh-CN" sz="1800" i="1" dirty="0">
                    <a:latin typeface="Times New Roman" pitchFamily="18" charset="0"/>
                    <a:cs typeface="Times New Roman" pitchFamily="18" charset="0"/>
                  </a:rPr>
                  <a:t> 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baseline="30000" dirty="0">
                    <a:latin typeface="Times New Roman" pitchFamily="18" charset="0"/>
                    <a:cs typeface="Times New Roman" pitchFamily="18" charset="0"/>
                  </a:rPr>
                  <a:t> </a:t>
                </a:r>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a:t>
                </a:r>
                <a14:m>
                  <m:oMath xmlns:m="http://schemas.openxmlformats.org/officeDocument/2006/math">
                    <m:groupChr>
                      <m:groupChrPr>
                        <m:chr m:val="→"/>
                        <m:vertJc m:val="bot"/>
                        <m:ctrlPr>
                          <a:rPr lang="zh-CN" altLang="zh-CN" sz="1800" i="1">
                            <a:latin typeface="Cambria Math"/>
                          </a:rPr>
                        </m:ctrlPr>
                      </m:groupChrPr>
                      <m:e>
                        <m:r>
                          <a:rPr lang="de-DE" altLang="zh-CN" sz="1800" i="1">
                            <a:latin typeface="Cambria Math"/>
                          </a:rPr>
                          <m:t>∗</m:t>
                        </m:r>
                      </m:e>
                    </m:groupChr>
                  </m:oMath>
                </a14:m>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a:t>
                </a:r>
                <a14:m>
                  <m:oMath xmlns:m="http://schemas.openxmlformats.org/officeDocument/2006/math">
                    <m:acc>
                      <m:accPr>
                        <m:chr m:val="̂"/>
                        <m:ctrlPr>
                          <a:rPr lang="zh-CN" altLang="zh-CN" sz="1800" i="1">
                            <a:latin typeface="Cambria Math"/>
                          </a:rPr>
                        </m:ctrlPr>
                      </m:accPr>
                      <m:e>
                        <m:r>
                          <m:rPr>
                            <m:sty m:val="p"/>
                          </m:rPr>
                          <a:rPr lang="de-DE" altLang="zh-CN" sz="1800">
                            <a:latin typeface="Cambria Math"/>
                          </a:rPr>
                          <m:t>M</m:t>
                        </m:r>
                      </m:e>
                    </m:acc>
                    <m:r>
                      <a:rPr lang="en-US" altLang="zh-CN" sz="1800">
                        <a:latin typeface="Cambria Math"/>
                      </a:rPr>
                      <m:t>′</m:t>
                    </m:r>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a:t>
                </a:r>
                <a:r>
                  <a:rPr lang="de-DE" altLang="zh-CN" sz="1800" dirty="0">
                    <a:latin typeface="Times New Roman" pitchFamily="18" charset="0"/>
                    <a:cs typeface="Times New Roman" pitchFamily="18" charset="0"/>
                  </a:rPr>
                  <a:t>(</a:t>
                </a:r>
                <a14:m>
                  <m:oMath xmlns:m="http://schemas.openxmlformats.org/officeDocument/2006/math">
                    <m:acc>
                      <m:accPr>
                        <m:chr m:val="̂"/>
                        <m:ctrlPr>
                          <a:rPr lang="zh-CN" altLang="zh-CN" sz="1800" i="1">
                            <a:latin typeface="Cambria Math"/>
                          </a:rPr>
                        </m:ctrlPr>
                      </m:accPr>
                      <m:e>
                        <m:r>
                          <a:rPr lang="de-DE" altLang="zh-CN" sz="1800" i="1">
                            <a:latin typeface="Cambria Math"/>
                          </a:rPr>
                          <m:t>𝑀</m:t>
                        </m:r>
                      </m:e>
                    </m:acc>
                    <m:r>
                      <a:rPr lang="en-US" altLang="zh-CN" sz="1800">
                        <a:latin typeface="Cambria Math"/>
                      </a:rPr>
                      <m:t>′</m:t>
                    </m:r>
                  </m:oMath>
                </a14:m>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M‘</a:t>
                </a:r>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t</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 &gt;</a:t>
                </a:r>
                <a:endParaRPr lang="zh-CN" altLang="zh-CN" sz="1800"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294026"/>
                <a:ext cx="7488832" cy="4074472"/>
              </a:xfrm>
              <a:blipFill rotWithShape="1">
                <a:blip r:embed="rId2"/>
                <a:stretch>
                  <a:fillRect l="-814" t="-897" r="-81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13</a:t>
            </a:fld>
            <a:endParaRPr lang="en-US" altLang="zh-CN"/>
          </a:p>
        </p:txBody>
      </p:sp>
      <p:sp>
        <p:nvSpPr>
          <p:cNvPr id="8" name="矩形 7"/>
          <p:cNvSpPr/>
          <p:nvPr/>
        </p:nvSpPr>
        <p:spPr bwMode="auto">
          <a:xfrm>
            <a:off x="755576" y="4437112"/>
            <a:ext cx="6192688" cy="720080"/>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altLang="zh-CN" sz="2000" dirty="0" smtClean="0">
                <a:solidFill>
                  <a:srgbClr val="FF0000"/>
                </a:solidFill>
                <a:latin typeface="华文楷体" pitchFamily="2" charset="-122"/>
                <a:ea typeface="华文楷体" pitchFamily="2" charset="-122"/>
              </a:rPr>
              <a:t>L-SION</a:t>
            </a:r>
            <a:r>
              <a:rPr lang="zh-CN" altLang="zh-CN" sz="2000" dirty="0">
                <a:solidFill>
                  <a:srgbClr val="FF0000"/>
                </a:solidFill>
                <a:latin typeface="华文楷体" pitchFamily="2" charset="-122"/>
                <a:ea typeface="华文楷体" pitchFamily="2" charset="-122"/>
              </a:rPr>
              <a:t>协同集中的交互</a:t>
            </a:r>
            <a:r>
              <a:rPr lang="zh-CN" altLang="zh-CN" sz="2000" dirty="0" smtClean="0">
                <a:solidFill>
                  <a:srgbClr val="FF0000"/>
                </a:solidFill>
                <a:latin typeface="华文楷体" pitchFamily="2" charset="-122"/>
                <a:ea typeface="华文楷体" pitchFamily="2" charset="-122"/>
              </a:rPr>
              <a:t>关系</a:t>
            </a:r>
            <a:endParaRPr lang="en-US" altLang="zh-CN" sz="2000" dirty="0" smtClean="0">
              <a:solidFill>
                <a:srgbClr val="FF0000"/>
              </a:solidFill>
              <a:latin typeface="华文楷体" pitchFamily="2" charset="-122"/>
              <a:ea typeface="华文楷体" pitchFamily="2" charset="-122"/>
            </a:endParaRPr>
          </a:p>
          <a:p>
            <a:pPr algn="ctr"/>
            <a:r>
              <a:rPr lang="zh-CN" altLang="zh-CN" sz="2000" dirty="0" smtClean="0">
                <a:solidFill>
                  <a:srgbClr val="FF0000"/>
                </a:solidFill>
                <a:latin typeface="华文楷体" pitchFamily="2" charset="-122"/>
                <a:ea typeface="华文楷体" pitchFamily="2" charset="-122"/>
              </a:rPr>
              <a:t>不会</a:t>
            </a:r>
            <a:r>
              <a:rPr lang="zh-CN" altLang="zh-CN" sz="2000" dirty="0">
                <a:solidFill>
                  <a:srgbClr val="FF0000"/>
                </a:solidFill>
                <a:latin typeface="华文楷体" pitchFamily="2" charset="-122"/>
                <a:ea typeface="华文楷体" pitchFamily="2" charset="-122"/>
              </a:rPr>
              <a:t>引发整个分层网系统的交互死锁</a:t>
            </a:r>
            <a:endParaRPr kumimoji="0" lang="zh-CN" altLang="en-US" sz="2000" b="0" i="0" u="none" strike="noStrike" cap="none" normalizeH="0" baseline="0" dirty="0" smtClean="0">
              <a:ln>
                <a:noFill/>
              </a:ln>
              <a:solidFill>
                <a:srgbClr val="FF0000"/>
              </a:solidFill>
              <a:effectLst/>
              <a:latin typeface="华文楷体" pitchFamily="2" charset="-122"/>
              <a:ea typeface="华文楷体" pitchFamily="2" charset="-122"/>
            </a:endParaRPr>
          </a:p>
        </p:txBody>
      </p:sp>
    </p:spTree>
    <p:extLst>
      <p:ext uri="{BB962C8B-B14F-4D97-AF65-F5344CB8AC3E}">
        <p14:creationId xmlns:p14="http://schemas.microsoft.com/office/powerpoint/2010/main" val="56729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 fill="hold"/>
                                        <p:tgtEl>
                                          <p:spTgt spid="8"/>
                                        </p:tgtEl>
                                        <p:attrNameLst>
                                          <p:attrName>ppt_x</p:attrName>
                                        </p:attrNameLst>
                                      </p:cBhvr>
                                      <p:tavLst>
                                        <p:tav tm="0">
                                          <p:val>
                                            <p:strVal val="#ppt_x"/>
                                          </p:val>
                                        </p:tav>
                                        <p:tav tm="100000">
                                          <p:val>
                                            <p:strVal val="#ppt_x"/>
                                          </p:val>
                                        </p:tav>
                                      </p:tavLst>
                                    </p:anim>
                                    <p:anim calcmode="lin" valueType="num">
                                      <p:cBhvr additive="base">
                                        <p:cTn id="8" dur="1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042988" y="404813"/>
            <a:ext cx="6625356" cy="576262"/>
          </a:xfrm>
        </p:spPr>
        <p:txBody>
          <a:bodyPr/>
          <a:lstStyle/>
          <a:p>
            <a:pPr lvl="1" algn="l"/>
            <a:r>
              <a:rPr lang="zh-CN" altLang="en-US" sz="2800" dirty="0">
                <a:latin typeface="华文楷体" pitchFamily="2" charset="-122"/>
                <a:ea typeface="华文楷体" pitchFamily="2" charset="-122"/>
              </a:rPr>
              <a:t>分层服务集成</a:t>
            </a:r>
            <a:r>
              <a:rPr lang="zh-CN" altLang="en-US" sz="2800" dirty="0">
                <a:latin typeface="华文楷体" pitchFamily="2" charset="-122"/>
                <a:ea typeface="华文楷体" pitchFamily="2" charset="-122"/>
                <a:cs typeface="Times New Roman" pitchFamily="18" charset="0"/>
              </a:rPr>
              <a:t>过程模型</a:t>
            </a:r>
            <a:r>
              <a:rPr lang="zh-CN" altLang="en-US" dirty="0" smtClean="0">
                <a:latin typeface="华文楷体" pitchFamily="2" charset="-122"/>
                <a:ea typeface="华文楷体" pitchFamily="2" charset="-122"/>
                <a:cs typeface="Times New Roman" pitchFamily="18" charset="0"/>
              </a:rPr>
              <a:t>：</a:t>
            </a:r>
            <a:r>
              <a:rPr lang="zh-CN" altLang="en-US" sz="2400" dirty="0">
                <a:latin typeface="华文楷体" pitchFamily="2" charset="-122"/>
                <a:ea typeface="华文楷体" pitchFamily="2" charset="-122"/>
                <a:cs typeface="Times New Roman" pitchFamily="18" charset="0"/>
              </a:rPr>
              <a:t>模型合理性</a:t>
            </a:r>
            <a:endParaRPr lang="zh-CN" altLang="en-US" sz="2400" dirty="0" smtClean="0">
              <a:latin typeface="华文楷体" pitchFamily="2" charset="-122"/>
              <a:ea typeface="华文楷体" pitchFamily="2" charset="-122"/>
            </a:endParaRPr>
          </a:p>
        </p:txBody>
      </p:sp>
      <mc:AlternateContent xmlns:mc="http://schemas.openxmlformats.org/markup-compatibility/2006" xmlns:a14="http://schemas.microsoft.com/office/drawing/2010/main">
        <mc:Choice Requires="a14">
          <p:sp>
            <p:nvSpPr>
              <p:cNvPr id="4099" name="内容占位符 2"/>
              <p:cNvSpPr>
                <a:spLocks noGrp="1"/>
              </p:cNvSpPr>
              <p:nvPr>
                <p:ph idx="1"/>
              </p:nvPr>
            </p:nvSpPr>
            <p:spPr>
              <a:xfrm>
                <a:off x="395536" y="1340768"/>
                <a:ext cx="8352928" cy="4392612"/>
              </a:xfrm>
            </p:spPr>
            <p:txBody>
              <a:bodyPr/>
              <a:lstStyle/>
              <a:p>
                <a:r>
                  <a:rPr lang="zh-CN" altLang="zh-CN" sz="2400" b="1" dirty="0">
                    <a:solidFill>
                      <a:srgbClr val="C00000"/>
                    </a:solidFill>
                    <a:latin typeface="华文楷体" pitchFamily="2" charset="-122"/>
                    <a:ea typeface="华文楷体" pitchFamily="2" charset="-122"/>
                  </a:rPr>
                  <a:t>性质</a:t>
                </a:r>
                <a:r>
                  <a:rPr lang="de-DE" altLang="zh-CN" sz="2400" b="1" dirty="0">
                    <a:solidFill>
                      <a:srgbClr val="C00000"/>
                    </a:solidFill>
                    <a:latin typeface="华文楷体" pitchFamily="2" charset="-122"/>
                    <a:ea typeface="华文楷体" pitchFamily="2" charset="-122"/>
                  </a:rPr>
                  <a:t>1</a:t>
                </a:r>
                <a:r>
                  <a:rPr lang="de-DE" altLang="zh-CN" sz="2400" dirty="0">
                    <a:solidFill>
                      <a:srgbClr val="C00000"/>
                    </a:solidFill>
                    <a:latin typeface="华文楷体" pitchFamily="2" charset="-122"/>
                    <a:ea typeface="华文楷体" pitchFamily="2" charset="-122"/>
                  </a:rPr>
                  <a:t>   </a:t>
                </a:r>
                <a:r>
                  <a:rPr lang="zh-CN" altLang="zh-CN" sz="2400" dirty="0">
                    <a:solidFill>
                      <a:srgbClr val="C00000"/>
                    </a:solidFill>
                    <a:latin typeface="华文楷体" pitchFamily="2" charset="-122"/>
                    <a:ea typeface="华文楷体" pitchFamily="2" charset="-122"/>
                  </a:rPr>
                  <a:t> </a:t>
                </a:r>
                <a:r>
                  <a:rPr lang="zh-CN" altLang="zh-CN" sz="2400" dirty="0">
                    <a:latin typeface="华文楷体" pitchFamily="2" charset="-122"/>
                    <a:ea typeface="华文楷体" pitchFamily="2" charset="-122"/>
                  </a:rPr>
                  <a:t>一个</a:t>
                </a:r>
                <a:r>
                  <a:rPr lang="de-DE" altLang="zh-CN" sz="2400" i="1" dirty="0" smtClean="0">
                    <a:latin typeface="Times New Roman" pitchFamily="18" charset="0"/>
                    <a:cs typeface="Times New Roman" pitchFamily="18" charset="0"/>
                  </a:rPr>
                  <a:t>L-SION</a:t>
                </a:r>
                <a:r>
                  <a:rPr lang="de-DE" altLang="zh-CN" sz="2400" dirty="0" smtClean="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de-DE" altLang="zh-CN" sz="2400" i="1" dirty="0" smtClean="0">
                    <a:latin typeface="Times New Roman" pitchFamily="18" charset="0"/>
                    <a:cs typeface="Times New Roman" pitchFamily="18" charset="0"/>
                  </a:rPr>
                  <a:t>SN</a:t>
                </a:r>
                <a:r>
                  <a:rPr lang="de-DE" altLang="zh-CN" sz="2400" dirty="0" smtClean="0">
                    <a:latin typeface="Times New Roman" pitchFamily="18" charset="0"/>
                    <a:cs typeface="Times New Roman" pitchFamily="18" charset="0"/>
                  </a:rPr>
                  <a:t>,</a:t>
                </a:r>
                <a:r>
                  <a:rPr lang="de-DE" altLang="zh-CN" sz="2400" i="1" dirty="0" smtClean="0">
                    <a:latin typeface="Times New Roman" pitchFamily="18" charset="0"/>
                    <a:cs typeface="Times New Roman" pitchFamily="18" charset="0"/>
                  </a:rPr>
                  <a:t>ON</a:t>
                </a:r>
                <a:r>
                  <a:rPr lang="de-DE" altLang="zh-CN" sz="2400" i="1" baseline="-25000" dirty="0" smtClean="0">
                    <a:latin typeface="Times New Roman" pitchFamily="18" charset="0"/>
                    <a:cs typeface="Times New Roman" pitchFamily="18" charset="0"/>
                  </a:rPr>
                  <a:t>s</a:t>
                </a:r>
                <a:r>
                  <a:rPr lang="de-DE" altLang="zh-CN" sz="2400" dirty="0" smtClean="0">
                    <a:latin typeface="Times New Roman" pitchFamily="18" charset="0"/>
                    <a:cs typeface="Times New Roman" pitchFamily="18" charset="0"/>
                  </a:rPr>
                  <a:t>,</a:t>
                </a:r>
                <a:r>
                  <a:rPr lang="de-DE" altLang="zh-CN" sz="2400" i="1" dirty="0" smtClean="0">
                    <a:latin typeface="Times New Roman" pitchFamily="18" charset="0"/>
                    <a:cs typeface="Times New Roman" pitchFamily="18" charset="0"/>
                  </a:rPr>
                  <a:t>ρ</a:t>
                </a:r>
                <a:r>
                  <a:rPr lang="en-US" altLang="zh-CN" sz="2400" dirty="0">
                    <a:latin typeface="Times New Roman" pitchFamily="18" charset="0"/>
                    <a:cs typeface="Times New Roman" pitchFamily="18" charset="0"/>
                  </a:rPr>
                  <a:t>)</a:t>
                </a:r>
                <a:r>
                  <a:rPr lang="zh-CN" altLang="zh-CN" sz="2400" dirty="0" smtClean="0">
                    <a:latin typeface="华文楷体" pitchFamily="2" charset="-122"/>
                    <a:ea typeface="华文楷体" pitchFamily="2" charset="-122"/>
                  </a:rPr>
                  <a:t>是</a:t>
                </a:r>
                <a:r>
                  <a:rPr lang="zh-CN" altLang="zh-CN" sz="2400" dirty="0">
                    <a:latin typeface="华文楷体" pitchFamily="2" charset="-122"/>
                    <a:ea typeface="华文楷体" pitchFamily="2" charset="-122"/>
                  </a:rPr>
                  <a:t>合理的</a:t>
                </a:r>
                <a:r>
                  <a:rPr lang="de-DE" altLang="zh-CN" sz="2400" dirty="0">
                    <a:latin typeface="华文楷体" pitchFamily="2" charset="-122"/>
                    <a:ea typeface="华文楷体" pitchFamily="2" charset="-122"/>
                  </a:rPr>
                  <a:t>,</a:t>
                </a:r>
                <a:r>
                  <a:rPr lang="zh-CN" altLang="zh-CN" sz="2400" dirty="0">
                    <a:latin typeface="华文楷体" pitchFamily="2" charset="-122"/>
                    <a:ea typeface="华文楷体" pitchFamily="2" charset="-122"/>
                  </a:rPr>
                  <a:t>则</a:t>
                </a:r>
                <a:r>
                  <a:rPr lang="de-DE" altLang="zh-CN" sz="2400" i="1" dirty="0">
                    <a:latin typeface="Times New Roman" pitchFamily="18" charset="0"/>
                    <a:cs typeface="Times New Roman" pitchFamily="18" charset="0"/>
                  </a:rPr>
                  <a:t>SN</a:t>
                </a:r>
                <a:r>
                  <a:rPr lang="zh-CN" altLang="zh-CN" sz="2400" dirty="0">
                    <a:latin typeface="华文楷体" pitchFamily="2" charset="-122"/>
                    <a:ea typeface="华文楷体" pitchFamily="2" charset="-122"/>
                  </a:rPr>
                  <a:t>是合理的且</a:t>
                </a:r>
                <a:r>
                  <a:rPr lang="de-DE" altLang="zh-CN" sz="2400" i="1" dirty="0">
                    <a:latin typeface="Times New Roman" pitchFamily="18" charset="0"/>
                    <a:ea typeface="华文楷体" pitchFamily="2" charset="-122"/>
                    <a:cs typeface="Times New Roman" pitchFamily="18" charset="0"/>
                  </a:rPr>
                  <a:t>ONs</a:t>
                </a:r>
                <a:r>
                  <a:rPr lang="zh-CN" altLang="zh-CN" sz="2400" dirty="0">
                    <a:latin typeface="华文楷体" pitchFamily="2" charset="-122"/>
                    <a:ea typeface="华文楷体" pitchFamily="2" charset="-122"/>
                  </a:rPr>
                  <a:t>是合理的。</a:t>
                </a:r>
                <a:endParaRPr lang="en-US" altLang="zh-CN" sz="2400" dirty="0">
                  <a:latin typeface="华文楷体" pitchFamily="2" charset="-122"/>
                  <a:ea typeface="华文楷体" pitchFamily="2" charset="-122"/>
                </a:endParaRPr>
              </a:p>
              <a:p>
                <a:r>
                  <a:rPr lang="zh-CN" altLang="zh-CN" sz="2400" b="1" dirty="0">
                    <a:solidFill>
                      <a:srgbClr val="C00000"/>
                    </a:solidFill>
                    <a:latin typeface="华文楷体" pitchFamily="2" charset="-122"/>
                    <a:ea typeface="华文楷体" pitchFamily="2" charset="-122"/>
                  </a:rPr>
                  <a:t>性质</a:t>
                </a:r>
                <a:r>
                  <a:rPr lang="de-DE" altLang="zh-CN" sz="2400" b="1" dirty="0">
                    <a:solidFill>
                      <a:srgbClr val="C00000"/>
                    </a:solidFill>
                    <a:latin typeface="华文楷体" pitchFamily="2" charset="-122"/>
                    <a:ea typeface="华文楷体" pitchFamily="2" charset="-122"/>
                  </a:rPr>
                  <a:t>2   </a:t>
                </a:r>
                <a:r>
                  <a:rPr lang="zh-CN" altLang="zh-CN" sz="2400" b="1" dirty="0">
                    <a:solidFill>
                      <a:srgbClr val="C00000"/>
                    </a:solidFill>
                    <a:latin typeface="华文楷体" pitchFamily="2" charset="-122"/>
                    <a:ea typeface="华文楷体" pitchFamily="2" charset="-122"/>
                  </a:rPr>
                  <a:t> </a:t>
                </a:r>
                <a:r>
                  <a:rPr lang="zh-CN" altLang="zh-CN" sz="2400" dirty="0">
                    <a:latin typeface="华文楷体" pitchFamily="2" charset="-122"/>
                    <a:ea typeface="华文楷体" pitchFamily="2" charset="-122"/>
                  </a:rPr>
                  <a:t>一个</a:t>
                </a:r>
                <a:r>
                  <a:rPr lang="de-DE" altLang="zh-CN" sz="2400" i="1" dirty="0" smtClean="0">
                    <a:latin typeface="Times New Roman" pitchFamily="18" charset="0"/>
                    <a:ea typeface="华文楷体" pitchFamily="2" charset="-122"/>
                    <a:cs typeface="Times New Roman" pitchFamily="18" charset="0"/>
                  </a:rPr>
                  <a:t>L-SION</a:t>
                </a:r>
                <a:r>
                  <a:rPr lang="de-DE" altLang="zh-CN" sz="2400" dirty="0" smtClean="0">
                    <a:latin typeface="Times New Roman" pitchFamily="18" charset="0"/>
                    <a:ea typeface="华文楷体" pitchFamily="2" charset="-122"/>
                    <a:cs typeface="Times New Roman" pitchFamily="18" charset="0"/>
                  </a:rPr>
                  <a:t>=</a:t>
                </a:r>
                <a:r>
                  <a:rPr lang="en-US" altLang="zh-CN" sz="2400" dirty="0">
                    <a:latin typeface="Times New Roman" pitchFamily="18" charset="0"/>
                    <a:ea typeface="华文楷体" pitchFamily="2" charset="-122"/>
                    <a:cs typeface="Times New Roman" pitchFamily="18" charset="0"/>
                  </a:rPr>
                  <a:t>(</a:t>
                </a:r>
                <a:r>
                  <a:rPr lang="de-DE" altLang="zh-CN" sz="2400" i="1" dirty="0" smtClean="0">
                    <a:latin typeface="Times New Roman" pitchFamily="18" charset="0"/>
                    <a:ea typeface="华文楷体" pitchFamily="2" charset="-122"/>
                    <a:cs typeface="Times New Roman" pitchFamily="18" charset="0"/>
                  </a:rPr>
                  <a:t>SN</a:t>
                </a:r>
                <a:r>
                  <a:rPr lang="de-DE" altLang="zh-CN" sz="2400" dirty="0" smtClean="0">
                    <a:latin typeface="Times New Roman" pitchFamily="18" charset="0"/>
                    <a:ea typeface="华文楷体" pitchFamily="2" charset="-122"/>
                    <a:cs typeface="Times New Roman" pitchFamily="18" charset="0"/>
                  </a:rPr>
                  <a:t>,</a:t>
                </a:r>
                <a:r>
                  <a:rPr lang="de-DE" altLang="zh-CN" sz="2400" i="1" dirty="0" smtClean="0">
                    <a:latin typeface="Times New Roman" pitchFamily="18" charset="0"/>
                    <a:ea typeface="华文楷体" pitchFamily="2" charset="-122"/>
                    <a:cs typeface="Times New Roman" pitchFamily="18" charset="0"/>
                  </a:rPr>
                  <a:t>ONs</a:t>
                </a:r>
                <a:r>
                  <a:rPr lang="de-DE" altLang="zh-CN" sz="2400" dirty="0" smtClean="0">
                    <a:latin typeface="Times New Roman" pitchFamily="18" charset="0"/>
                    <a:ea typeface="华文楷体" pitchFamily="2" charset="-122"/>
                    <a:cs typeface="Times New Roman" pitchFamily="18" charset="0"/>
                  </a:rPr>
                  <a:t>,</a:t>
                </a:r>
                <a:r>
                  <a:rPr lang="de-DE" altLang="zh-CN" sz="2400" i="1" dirty="0" smtClean="0">
                    <a:latin typeface="Times New Roman" pitchFamily="18" charset="0"/>
                    <a:ea typeface="华文楷体" pitchFamily="2" charset="-122"/>
                    <a:cs typeface="Times New Roman" pitchFamily="18" charset="0"/>
                  </a:rPr>
                  <a:t>ρ</a:t>
                </a:r>
                <a:r>
                  <a:rPr lang="en-US" altLang="zh-CN" sz="2400" dirty="0">
                    <a:latin typeface="Times New Roman" pitchFamily="18" charset="0"/>
                    <a:ea typeface="华文楷体" pitchFamily="2" charset="-122"/>
                    <a:cs typeface="Times New Roman" pitchFamily="18" charset="0"/>
                  </a:rPr>
                  <a:t>)</a:t>
                </a:r>
                <a:r>
                  <a:rPr lang="zh-CN" altLang="zh-CN" sz="2400" dirty="0" smtClean="0">
                    <a:latin typeface="华文楷体" pitchFamily="2" charset="-122"/>
                    <a:ea typeface="华文楷体" pitchFamily="2" charset="-122"/>
                  </a:rPr>
                  <a:t>是</a:t>
                </a:r>
                <a:r>
                  <a:rPr lang="zh-CN" altLang="zh-CN" sz="2400" dirty="0">
                    <a:latin typeface="华文楷体" pitchFamily="2" charset="-122"/>
                    <a:ea typeface="华文楷体" pitchFamily="2" charset="-122"/>
                  </a:rPr>
                  <a:t>合理的</a:t>
                </a:r>
                <a:r>
                  <a:rPr lang="de-DE" altLang="zh-CN" sz="2400" dirty="0">
                    <a:latin typeface="华文楷体" pitchFamily="2" charset="-122"/>
                    <a:ea typeface="华文楷体" pitchFamily="2" charset="-122"/>
                  </a:rPr>
                  <a:t>,</a:t>
                </a:r>
                <a:r>
                  <a:rPr lang="zh-CN" altLang="zh-CN" sz="2400" dirty="0">
                    <a:latin typeface="华文楷体" pitchFamily="2" charset="-122"/>
                    <a:ea typeface="华文楷体" pitchFamily="2" charset="-122"/>
                  </a:rPr>
                  <a:t>则</a:t>
                </a:r>
                <a:r>
                  <a:rPr lang="de-DE" altLang="zh-CN" sz="2400" i="1" dirty="0">
                    <a:latin typeface="Times New Roman" pitchFamily="18" charset="0"/>
                    <a:ea typeface="华文楷体" pitchFamily="2" charset="-122"/>
                    <a:cs typeface="Times New Roman" pitchFamily="18" charset="0"/>
                  </a:rPr>
                  <a:t>ρ</a:t>
                </a:r>
                <a:r>
                  <a:rPr lang="zh-CN" altLang="zh-CN" sz="2400" dirty="0">
                    <a:latin typeface="华文楷体" pitchFamily="2" charset="-122"/>
                    <a:ea typeface="华文楷体" pitchFamily="2" charset="-122"/>
                  </a:rPr>
                  <a:t>是合理的。</a:t>
                </a:r>
              </a:p>
              <a:p>
                <a:r>
                  <a:rPr lang="zh-CN" altLang="zh-CN" sz="2400" b="1" dirty="0">
                    <a:solidFill>
                      <a:srgbClr val="C00000"/>
                    </a:solidFill>
                    <a:latin typeface="华文楷体" pitchFamily="2" charset="-122"/>
                    <a:ea typeface="华文楷体" pitchFamily="2" charset="-122"/>
                  </a:rPr>
                  <a:t>定理</a:t>
                </a:r>
                <a:r>
                  <a:rPr lang="de-DE" altLang="zh-CN" sz="2400" b="1" dirty="0">
                    <a:solidFill>
                      <a:srgbClr val="C00000"/>
                    </a:solidFill>
                    <a:latin typeface="华文楷体" pitchFamily="2" charset="-122"/>
                    <a:ea typeface="华文楷体" pitchFamily="2" charset="-122"/>
                  </a:rPr>
                  <a:t>1  </a:t>
                </a:r>
                <a:r>
                  <a:rPr lang="zh-CN" altLang="zh-CN" sz="2400" b="1" dirty="0">
                    <a:solidFill>
                      <a:srgbClr val="C00000"/>
                    </a:solidFill>
                    <a:latin typeface="华文楷体" pitchFamily="2" charset="-122"/>
                    <a:ea typeface="华文楷体" pitchFamily="2" charset="-122"/>
                  </a:rPr>
                  <a:t> </a:t>
                </a:r>
                <a:r>
                  <a:rPr lang="zh-CN" altLang="zh-CN" sz="2400" dirty="0">
                    <a:latin typeface="华文楷体" pitchFamily="2" charset="-122"/>
                    <a:ea typeface="华文楷体" pitchFamily="2" charset="-122"/>
                  </a:rPr>
                  <a:t>一个</a:t>
                </a:r>
                <a:r>
                  <a:rPr lang="de-DE" altLang="zh-CN" sz="2400" i="1" dirty="0" smtClean="0">
                    <a:latin typeface="Times New Roman" pitchFamily="18" charset="0"/>
                    <a:ea typeface="华文楷体" pitchFamily="2" charset="-122"/>
                    <a:cs typeface="Times New Roman" pitchFamily="18" charset="0"/>
                  </a:rPr>
                  <a:t>L-SION</a:t>
                </a:r>
                <a:r>
                  <a:rPr lang="de-DE" altLang="zh-CN" sz="2400" dirty="0" smtClean="0">
                    <a:latin typeface="Times New Roman" pitchFamily="18" charset="0"/>
                    <a:ea typeface="华文楷体" pitchFamily="2" charset="-122"/>
                    <a:cs typeface="Times New Roman" pitchFamily="18" charset="0"/>
                  </a:rPr>
                  <a:t>=</a:t>
                </a:r>
                <a:r>
                  <a:rPr lang="en-US" altLang="zh-CN" sz="2400" dirty="0">
                    <a:latin typeface="Times New Roman" pitchFamily="18" charset="0"/>
                    <a:ea typeface="华文楷体" pitchFamily="2" charset="-122"/>
                    <a:cs typeface="Times New Roman" pitchFamily="18" charset="0"/>
                  </a:rPr>
                  <a:t>(</a:t>
                </a:r>
                <a:r>
                  <a:rPr lang="de-DE" altLang="zh-CN" sz="2400" i="1" dirty="0" smtClean="0">
                    <a:latin typeface="Times New Roman" pitchFamily="18" charset="0"/>
                    <a:ea typeface="华文楷体" pitchFamily="2" charset="-122"/>
                    <a:cs typeface="Times New Roman" pitchFamily="18" charset="0"/>
                  </a:rPr>
                  <a:t>SN</a:t>
                </a:r>
                <a:r>
                  <a:rPr lang="de-DE" altLang="zh-CN" sz="2400" dirty="0" smtClean="0">
                    <a:latin typeface="Times New Roman" pitchFamily="18" charset="0"/>
                    <a:ea typeface="华文楷体" pitchFamily="2" charset="-122"/>
                    <a:cs typeface="Times New Roman" pitchFamily="18" charset="0"/>
                  </a:rPr>
                  <a:t>,</a:t>
                </a:r>
                <a:r>
                  <a:rPr lang="de-DE" altLang="zh-CN" sz="2400" i="1" dirty="0" smtClean="0">
                    <a:latin typeface="Times New Roman" pitchFamily="18" charset="0"/>
                    <a:ea typeface="华文楷体" pitchFamily="2" charset="-122"/>
                    <a:cs typeface="Times New Roman" pitchFamily="18" charset="0"/>
                  </a:rPr>
                  <a:t>ONs</a:t>
                </a:r>
                <a:r>
                  <a:rPr lang="de-DE" altLang="zh-CN" sz="2400" dirty="0" smtClean="0">
                    <a:latin typeface="Times New Roman" pitchFamily="18" charset="0"/>
                    <a:ea typeface="华文楷体" pitchFamily="2" charset="-122"/>
                    <a:cs typeface="Times New Roman" pitchFamily="18" charset="0"/>
                  </a:rPr>
                  <a:t>,</a:t>
                </a:r>
                <a:r>
                  <a:rPr lang="de-DE" altLang="zh-CN" sz="2400" i="1" dirty="0" smtClean="0">
                    <a:latin typeface="Times New Roman" pitchFamily="18" charset="0"/>
                    <a:ea typeface="华文楷体" pitchFamily="2" charset="-122"/>
                    <a:cs typeface="Times New Roman" pitchFamily="18" charset="0"/>
                  </a:rPr>
                  <a:t>ρ</a:t>
                </a:r>
                <a:r>
                  <a:rPr lang="en-US" altLang="zh-CN" sz="2400" dirty="0">
                    <a:latin typeface="华文楷体" pitchFamily="2" charset="-122"/>
                    <a:ea typeface="华文楷体" pitchFamily="2" charset="-122"/>
                  </a:rPr>
                  <a:t>)</a:t>
                </a:r>
                <a:r>
                  <a:rPr lang="zh-CN" altLang="zh-CN" sz="2400" dirty="0" smtClean="0">
                    <a:latin typeface="华文楷体" pitchFamily="2" charset="-122"/>
                    <a:ea typeface="华文楷体" pitchFamily="2" charset="-122"/>
                  </a:rPr>
                  <a:t>是</a:t>
                </a:r>
                <a:r>
                  <a:rPr lang="zh-CN" altLang="zh-CN" sz="2400" dirty="0">
                    <a:latin typeface="华文楷体" pitchFamily="2" charset="-122"/>
                    <a:ea typeface="华文楷体" pitchFamily="2" charset="-122"/>
                  </a:rPr>
                  <a:t>合理的，其中</a:t>
                </a:r>
                <a:r>
                  <a:rPr lang="de-DE" altLang="zh-CN" sz="2400" i="1" dirty="0">
                    <a:latin typeface="Times New Roman" pitchFamily="18" charset="0"/>
                    <a:ea typeface="华文楷体" pitchFamily="2" charset="-122"/>
                    <a:cs typeface="Times New Roman" pitchFamily="18" charset="0"/>
                  </a:rPr>
                  <a:t>SN</a:t>
                </a:r>
                <a:r>
                  <a:rPr lang="de-DE" altLang="zh-CN" sz="2400" dirty="0">
                    <a:latin typeface="Times New Roman" pitchFamily="18" charset="0"/>
                    <a:ea typeface="华文楷体" pitchFamily="2" charset="-122"/>
                    <a:cs typeface="Times New Roman" pitchFamily="18" charset="0"/>
                  </a:rPr>
                  <a:t>=</a:t>
                </a:r>
                <a:r>
                  <a:rPr lang="en-US" altLang="zh-CN" sz="2400" dirty="0">
                    <a:latin typeface="Times New Roman" pitchFamily="18" charset="0"/>
                    <a:ea typeface="华文楷体" pitchFamily="2" charset="-122"/>
                    <a:cs typeface="Times New Roman" pitchFamily="18" charset="0"/>
                  </a:rPr>
                  <a:t>(</a:t>
                </a:r>
                <a14:m>
                  <m:oMath xmlns:m="http://schemas.openxmlformats.org/officeDocument/2006/math">
                    <m:acc>
                      <m:accPr>
                        <m:chr m:val="̂"/>
                        <m:ctrlPr>
                          <a:rPr lang="zh-CN" altLang="zh-CN" sz="2400" i="1">
                            <a:latin typeface="Cambria Math"/>
                            <a:ea typeface="华文楷体" pitchFamily="2" charset="-122"/>
                          </a:rPr>
                        </m:ctrlPr>
                      </m:accPr>
                      <m:e>
                        <m:r>
                          <a:rPr lang="de-DE" altLang="zh-CN" sz="2400">
                            <a:latin typeface="Cambria Math"/>
                            <a:ea typeface="华文楷体" pitchFamily="2" charset="-122"/>
                          </a:rPr>
                          <m:t>𝑃</m:t>
                        </m:r>
                      </m:e>
                    </m:acc>
                  </m:oMath>
                </a14:m>
                <a:r>
                  <a:rPr lang="de-DE" altLang="zh-CN" sz="2400" dirty="0">
                    <a:latin typeface="Times New Roman" pitchFamily="18" charset="0"/>
                    <a:ea typeface="华文楷体" pitchFamily="2" charset="-122"/>
                    <a:cs typeface="Times New Roman" pitchFamily="18" charset="0"/>
                  </a:rPr>
                  <a:t>,</a:t>
                </a:r>
                <a14:m>
                  <m:oMath xmlns:m="http://schemas.openxmlformats.org/officeDocument/2006/math">
                    <m:r>
                      <a:rPr lang="de-DE" altLang="zh-CN" sz="2400">
                        <a:latin typeface="Cambria Math"/>
                        <a:ea typeface="华文楷体" pitchFamily="2" charset="-122"/>
                      </a:rPr>
                      <m:t> </m:t>
                    </m:r>
                    <m:acc>
                      <m:accPr>
                        <m:chr m:val="̂"/>
                        <m:ctrlPr>
                          <a:rPr lang="zh-CN" altLang="zh-CN" sz="2400" i="1">
                            <a:latin typeface="Cambria Math"/>
                            <a:ea typeface="华文楷体" pitchFamily="2" charset="-122"/>
                          </a:rPr>
                        </m:ctrlPr>
                      </m:accPr>
                      <m:e>
                        <m:r>
                          <a:rPr lang="de-DE" altLang="zh-CN" sz="2400">
                            <a:latin typeface="Cambria Math"/>
                            <a:ea typeface="华文楷体" pitchFamily="2" charset="-122"/>
                          </a:rPr>
                          <m:t>𝑇</m:t>
                        </m:r>
                      </m:e>
                    </m:acc>
                  </m:oMath>
                </a14:m>
                <a:r>
                  <a:rPr lang="de-DE" altLang="zh-CN" sz="2400" dirty="0">
                    <a:latin typeface="Times New Roman" pitchFamily="18" charset="0"/>
                    <a:ea typeface="华文楷体" pitchFamily="2" charset="-122"/>
                    <a:cs typeface="Times New Roman" pitchFamily="18" charset="0"/>
                  </a:rPr>
                  <a:t>,</a:t>
                </a:r>
                <a14:m>
                  <m:oMath xmlns:m="http://schemas.openxmlformats.org/officeDocument/2006/math">
                    <m:r>
                      <a:rPr lang="de-DE" altLang="zh-CN" sz="2400">
                        <a:latin typeface="Cambria Math"/>
                        <a:ea typeface="华文楷体" pitchFamily="2" charset="-122"/>
                      </a:rPr>
                      <m:t> </m:t>
                    </m:r>
                    <m:acc>
                      <m:accPr>
                        <m:chr m:val="̂"/>
                        <m:ctrlPr>
                          <a:rPr lang="zh-CN" altLang="zh-CN" sz="2400" i="1">
                            <a:latin typeface="Cambria Math"/>
                            <a:ea typeface="华文楷体" pitchFamily="2" charset="-122"/>
                          </a:rPr>
                        </m:ctrlPr>
                      </m:accPr>
                      <m:e>
                        <m:r>
                          <a:rPr lang="de-DE" altLang="zh-CN" sz="2400">
                            <a:latin typeface="Cambria Math"/>
                            <a:ea typeface="华文楷体" pitchFamily="2" charset="-122"/>
                          </a:rPr>
                          <m:t>𝐹</m:t>
                        </m:r>
                      </m:e>
                    </m:acc>
                    <m:r>
                      <a:rPr lang="en-US" altLang="zh-CN" sz="2400">
                        <a:latin typeface="Cambria Math"/>
                        <a:ea typeface="华文楷体" pitchFamily="2" charset="-122"/>
                      </a:rPr>
                      <m:t>)</m:t>
                    </m:r>
                    <m:r>
                      <a:rPr lang="zh-CN" altLang="en-US" sz="2400">
                        <a:latin typeface="Cambria Math"/>
                        <a:ea typeface="华文楷体" pitchFamily="2" charset="-122"/>
                      </a:rPr>
                      <m:t>，</m:t>
                    </m:r>
                  </m:oMath>
                </a14:m>
                <a:r>
                  <a:rPr lang="de-DE" altLang="zh-CN" sz="2400" i="1" dirty="0">
                    <a:latin typeface="Times New Roman" pitchFamily="18" charset="0"/>
                    <a:ea typeface="华文楷体" pitchFamily="2" charset="-122"/>
                    <a:cs typeface="Times New Roman" pitchFamily="18" charset="0"/>
                  </a:rPr>
                  <a:t>ONs</a:t>
                </a:r>
                <a:r>
                  <a:rPr lang="de-DE" altLang="zh-CN" sz="2400" dirty="0">
                    <a:latin typeface="Times New Roman" pitchFamily="18" charset="0"/>
                    <a:ea typeface="华文楷体" pitchFamily="2" charset="-122"/>
                    <a:cs typeface="Times New Roman" pitchFamily="18" charset="0"/>
                  </a:rPr>
                  <a:t> ={ </a:t>
                </a:r>
                <a:r>
                  <a:rPr lang="de-DE" altLang="zh-CN" sz="2400" i="1" dirty="0">
                    <a:latin typeface="Times New Roman" pitchFamily="18" charset="0"/>
                    <a:ea typeface="华文楷体" pitchFamily="2" charset="-122"/>
                    <a:cs typeface="Times New Roman" pitchFamily="18" charset="0"/>
                  </a:rPr>
                  <a:t>ON</a:t>
                </a:r>
                <a:r>
                  <a:rPr lang="de-DE" altLang="zh-CN" sz="2400" i="1" baseline="-25000" dirty="0">
                    <a:latin typeface="Times New Roman" pitchFamily="18" charset="0"/>
                    <a:ea typeface="华文楷体" pitchFamily="2" charset="-122"/>
                    <a:cs typeface="Times New Roman" pitchFamily="18" charset="0"/>
                  </a:rPr>
                  <a:t>1</a:t>
                </a:r>
                <a:r>
                  <a:rPr lang="de-DE" altLang="zh-CN" sz="2400" dirty="0">
                    <a:latin typeface="Times New Roman" pitchFamily="18" charset="0"/>
                    <a:ea typeface="华文楷体" pitchFamily="2" charset="-122"/>
                    <a:cs typeface="Times New Roman" pitchFamily="18" charset="0"/>
                  </a:rPr>
                  <a:t>,..., </a:t>
                </a:r>
                <a:r>
                  <a:rPr lang="de-DE" altLang="zh-CN" sz="2400" i="1" dirty="0">
                    <a:latin typeface="Times New Roman" pitchFamily="18" charset="0"/>
                    <a:ea typeface="华文楷体" pitchFamily="2" charset="-122"/>
                    <a:cs typeface="Times New Roman" pitchFamily="18" charset="0"/>
                  </a:rPr>
                  <a:t>ONn</a:t>
                </a:r>
                <a:r>
                  <a:rPr lang="de-DE" altLang="zh-CN" sz="2400" dirty="0">
                    <a:latin typeface="Times New Roman" pitchFamily="18" charset="0"/>
                    <a:ea typeface="华文楷体" pitchFamily="2" charset="-122"/>
                    <a:cs typeface="Times New Roman" pitchFamily="18" charset="0"/>
                  </a:rPr>
                  <a:t>}, </a:t>
                </a:r>
                <a:r>
                  <a:rPr lang="de-DE" altLang="zh-CN" sz="2400" i="1" dirty="0">
                    <a:latin typeface="Times New Roman" pitchFamily="18" charset="0"/>
                    <a:ea typeface="华文楷体" pitchFamily="2" charset="-122"/>
                    <a:cs typeface="Times New Roman" pitchFamily="18" charset="0"/>
                  </a:rPr>
                  <a:t>ρ</a:t>
                </a:r>
                <a:r>
                  <a:rPr lang="de-DE" altLang="zh-CN" sz="2400" dirty="0">
                    <a:latin typeface="Times New Roman" pitchFamily="18" charset="0"/>
                    <a:ea typeface="华文楷体" pitchFamily="2" charset="-122"/>
                    <a:cs typeface="Times New Roman" pitchFamily="18" charset="0"/>
                  </a:rPr>
                  <a:t>=</a:t>
                </a:r>
                <a14:m>
                  <m:oMath xmlns:m="http://schemas.openxmlformats.org/officeDocument/2006/math">
                    <m:nary>
                      <m:naryPr>
                        <m:chr m:val="⋃"/>
                        <m:limLoc m:val="undOvr"/>
                        <m:ctrlPr>
                          <a:rPr lang="zh-CN" altLang="zh-CN" sz="2400" i="1">
                            <a:latin typeface="Cambria Math"/>
                            <a:ea typeface="华文楷体" pitchFamily="2" charset="-122"/>
                            <a:cs typeface="Times New Roman" pitchFamily="18" charset="0"/>
                          </a:rPr>
                        </m:ctrlPr>
                      </m:naryPr>
                      <m:sub>
                        <m:r>
                          <a:rPr lang="de-DE" altLang="zh-CN" sz="2400" i="1">
                            <a:latin typeface="Cambria Math"/>
                            <a:ea typeface="华文楷体" pitchFamily="2" charset="-122"/>
                            <a:cs typeface="Times New Roman" pitchFamily="18" charset="0"/>
                          </a:rPr>
                          <m:t>𝑖</m:t>
                        </m:r>
                        <m:r>
                          <a:rPr lang="de-DE" altLang="zh-CN" sz="2400" i="1">
                            <a:latin typeface="Cambria Math"/>
                            <a:ea typeface="华文楷体" pitchFamily="2" charset="-122"/>
                            <a:cs typeface="Times New Roman" pitchFamily="18" charset="0"/>
                          </a:rPr>
                          <m:t>=1</m:t>
                        </m:r>
                      </m:sub>
                      <m:sup>
                        <m:r>
                          <a:rPr lang="de-DE" altLang="zh-CN" sz="2400" i="1">
                            <a:latin typeface="Cambria Math"/>
                            <a:ea typeface="华文楷体" pitchFamily="2" charset="-122"/>
                            <a:cs typeface="Times New Roman" pitchFamily="18" charset="0"/>
                          </a:rPr>
                          <m:t>𝑛</m:t>
                        </m:r>
                      </m:sup>
                      <m:e>
                        <m:r>
                          <a:rPr lang="de-DE" altLang="zh-CN" sz="2400" i="1">
                            <a:latin typeface="Cambria Math"/>
                            <a:ea typeface="华文楷体" pitchFamily="2" charset="-122"/>
                            <a:cs typeface="Times New Roman" pitchFamily="18" charset="0"/>
                          </a:rPr>
                          <m:t>𝜌</m:t>
                        </m:r>
                        <m:r>
                          <a:rPr lang="de-DE" altLang="zh-CN" sz="2400" i="1" baseline="-25000">
                            <a:latin typeface="Cambria Math"/>
                            <a:ea typeface="华文楷体" pitchFamily="2" charset="-122"/>
                            <a:cs typeface="Times New Roman" pitchFamily="18" charset="0"/>
                          </a:rPr>
                          <m:t>𝑖</m:t>
                        </m:r>
                      </m:e>
                    </m:nary>
                  </m:oMath>
                </a14:m>
                <a:r>
                  <a:rPr lang="zh-CN" altLang="zh-CN" sz="2400" dirty="0">
                    <a:latin typeface="Times New Roman" pitchFamily="18" charset="0"/>
                    <a:ea typeface="华文楷体" pitchFamily="2" charset="-122"/>
                    <a:cs typeface="Times New Roman" pitchFamily="18" charset="0"/>
                  </a:rPr>
                  <a:t>，</a:t>
                </a:r>
                <a:r>
                  <a:rPr lang="de-DE" altLang="zh-CN" sz="2400" i="1" dirty="0">
                    <a:latin typeface="Times New Roman" pitchFamily="18" charset="0"/>
                    <a:ea typeface="华文楷体" pitchFamily="2" charset="-122"/>
                    <a:cs typeface="Times New Roman" pitchFamily="18" charset="0"/>
                  </a:rPr>
                  <a:t>Ts</a:t>
                </a:r>
                <a:r>
                  <a:rPr lang="de-DE" altLang="zh-CN" sz="2400" dirty="0" smtClean="0">
                    <a:latin typeface="Times New Roman" pitchFamily="18" charset="0"/>
                    <a:ea typeface="华文楷体" pitchFamily="2" charset="-122"/>
                    <a:cs typeface="Times New Roman" pitchFamily="18" charset="0"/>
                  </a:rPr>
                  <a:t>=</a:t>
                </a:r>
                <a14:m>
                  <m:oMath xmlns:m="http://schemas.openxmlformats.org/officeDocument/2006/math">
                    <m:nary>
                      <m:naryPr>
                        <m:chr m:val="⋃"/>
                        <m:limLoc m:val="undOvr"/>
                        <m:ctrlPr>
                          <a:rPr lang="zh-CN" altLang="zh-CN" sz="2400" i="1" smtClean="0">
                            <a:latin typeface="Cambria Math"/>
                            <a:ea typeface="华文楷体" pitchFamily="2" charset="-122"/>
                          </a:rPr>
                        </m:ctrlPr>
                      </m:naryPr>
                      <m:sub>
                        <m:r>
                          <a:rPr lang="de-DE" altLang="zh-CN" sz="2400">
                            <a:latin typeface="Cambria Math"/>
                            <a:ea typeface="华文楷体" pitchFamily="2" charset="-122"/>
                          </a:rPr>
                          <m:t>𝑖</m:t>
                        </m:r>
                        <m:r>
                          <a:rPr lang="de-DE" altLang="zh-CN" sz="2400">
                            <a:latin typeface="Cambria Math"/>
                            <a:ea typeface="华文楷体" pitchFamily="2" charset="-122"/>
                          </a:rPr>
                          <m:t>=1</m:t>
                        </m:r>
                      </m:sub>
                      <m:sup>
                        <m:r>
                          <a:rPr lang="de-DE" altLang="zh-CN" sz="2400">
                            <a:latin typeface="Cambria Math"/>
                            <a:ea typeface="华文楷体" pitchFamily="2" charset="-122"/>
                          </a:rPr>
                          <m:t>𝑛</m:t>
                        </m:r>
                      </m:sup>
                      <m:e>
                        <m:r>
                          <a:rPr lang="de-DE" altLang="zh-CN" sz="2400" i="1">
                            <a:latin typeface="Cambria Math"/>
                            <a:ea typeface="华文楷体" pitchFamily="2" charset="-122"/>
                          </a:rPr>
                          <m:t>𝑇</m:t>
                        </m:r>
                        <m:r>
                          <a:rPr lang="de-DE" altLang="zh-CN" sz="2400" i="1" baseline="-25000">
                            <a:latin typeface="Cambria Math"/>
                            <a:ea typeface="华文楷体" pitchFamily="2" charset="-122"/>
                          </a:rPr>
                          <m:t>𝑖</m:t>
                        </m:r>
                      </m:e>
                    </m:nary>
                    <m:r>
                      <a:rPr lang="zh-CN" altLang="en-US" sz="2400" smtClean="0">
                        <a:latin typeface="Cambria Math"/>
                        <a:ea typeface="华文楷体" pitchFamily="2" charset="-122"/>
                      </a:rPr>
                      <m:t>，</m:t>
                    </m:r>
                  </m:oMath>
                </a14:m>
                <a:r>
                  <a:rPr lang="zh-CN" altLang="zh-CN" sz="2400" dirty="0" smtClean="0">
                    <a:latin typeface="华文楷体" pitchFamily="2" charset="-122"/>
                    <a:ea typeface="华文楷体" pitchFamily="2" charset="-122"/>
                  </a:rPr>
                  <a:t>当且仅当</a:t>
                </a:r>
                <a:r>
                  <a:rPr lang="zh-CN" altLang="zh-CN" sz="2400" dirty="0">
                    <a:latin typeface="华文楷体" pitchFamily="2" charset="-122"/>
                    <a:ea typeface="华文楷体" pitchFamily="2" charset="-122"/>
                  </a:rPr>
                  <a:t>同时满足以下条件：</a:t>
                </a:r>
              </a:p>
              <a:p>
                <a:pPr marL="720000" lvl="0">
                  <a:buFont typeface="Wingdings" pitchFamily="2" charset="2"/>
                  <a:buChar char="Ø"/>
                </a:pPr>
                <a:r>
                  <a:rPr lang="de-DE" altLang="zh-CN" sz="2400" i="1" dirty="0">
                    <a:latin typeface="Times New Roman" pitchFamily="18" charset="0"/>
                    <a:ea typeface="华文楷体" pitchFamily="2" charset="-122"/>
                    <a:cs typeface="Times New Roman" pitchFamily="18" charset="0"/>
                  </a:rPr>
                  <a:t>SN</a:t>
                </a:r>
                <a:r>
                  <a:rPr lang="zh-CN" altLang="zh-CN" sz="2400" dirty="0">
                    <a:latin typeface="Times New Roman" pitchFamily="18" charset="0"/>
                    <a:ea typeface="华文楷体" pitchFamily="2" charset="-122"/>
                    <a:cs typeface="Times New Roman" pitchFamily="18" charset="0"/>
                  </a:rPr>
                  <a:t>，</a:t>
                </a:r>
                <a:r>
                  <a:rPr lang="de-DE" altLang="zh-CN" sz="2400" i="1" dirty="0">
                    <a:latin typeface="Times New Roman" pitchFamily="18" charset="0"/>
                    <a:ea typeface="华文楷体" pitchFamily="2" charset="-122"/>
                    <a:cs typeface="Times New Roman" pitchFamily="18" charset="0"/>
                  </a:rPr>
                  <a:t>ONs</a:t>
                </a:r>
                <a:r>
                  <a:rPr lang="zh-CN" altLang="zh-CN" sz="2400" dirty="0">
                    <a:latin typeface="华文楷体" pitchFamily="2" charset="-122"/>
                    <a:ea typeface="华文楷体" pitchFamily="2" charset="-122"/>
                  </a:rPr>
                  <a:t>都是合理的</a:t>
                </a:r>
              </a:p>
              <a:p>
                <a:pPr marL="720000" lvl="0">
                  <a:buFont typeface="Wingdings" pitchFamily="2" charset="2"/>
                  <a:buChar char="Ø"/>
                </a:pPr>
                <a:r>
                  <a:rPr lang="en-US" altLang="zh-CN" sz="2400" i="1" dirty="0">
                    <a:latin typeface="Times New Roman" pitchFamily="18" charset="0"/>
                    <a:ea typeface="华文楷体" pitchFamily="2" charset="-122"/>
                    <a:cs typeface="Times New Roman" pitchFamily="18" charset="0"/>
                  </a:rPr>
                  <a:t>ρ</a:t>
                </a:r>
                <a:r>
                  <a:rPr lang="zh-CN" altLang="zh-CN" sz="2400" dirty="0">
                    <a:latin typeface="华文楷体" pitchFamily="2" charset="-122"/>
                    <a:ea typeface="华文楷体" pitchFamily="2" charset="-122"/>
                  </a:rPr>
                  <a:t>是合理的</a:t>
                </a:r>
              </a:p>
              <a:p>
                <a:endParaRPr lang="zh-CN" altLang="en-US" dirty="0" smtClean="0">
                  <a:latin typeface="华文楷体" pitchFamily="2" charset="-122"/>
                  <a:ea typeface="华文楷体" pitchFamily="2" charset="-122"/>
                </a:endParaRPr>
              </a:p>
            </p:txBody>
          </p:sp>
        </mc:Choice>
        <mc:Fallback xmlns="">
          <p:sp>
            <p:nvSpPr>
              <p:cNvPr id="4099" name="内容占位符 2"/>
              <p:cNvSpPr>
                <a:spLocks noGrp="1" noRot="1" noChangeAspect="1" noMove="1" noResize="1" noEditPoints="1" noAdjustHandles="1" noChangeArrowheads="1" noChangeShapeType="1" noTextEdit="1"/>
              </p:cNvSpPr>
              <p:nvPr>
                <p:ph idx="1"/>
              </p:nvPr>
            </p:nvSpPr>
            <p:spPr>
              <a:xfrm>
                <a:off x="395536" y="1340768"/>
                <a:ext cx="8352928" cy="4392612"/>
              </a:xfrm>
              <a:blipFill rotWithShape="1">
                <a:blip r:embed="rId2"/>
                <a:stretch>
                  <a:fillRect l="-365" t="-1248"/>
                </a:stretch>
              </a:blipFill>
            </p:spPr>
            <p:txBody>
              <a:bodyPr/>
              <a:lstStyle/>
              <a:p>
                <a:r>
                  <a:rPr lang="zh-CN" altLang="en-US">
                    <a:noFill/>
                  </a:rPr>
                  <a:t> </a:t>
                </a:r>
              </a:p>
            </p:txBody>
          </p:sp>
        </mc:Fallback>
      </mc:AlternateContent>
      <p:sp>
        <p:nvSpPr>
          <p:cNvPr id="4" name="日期占位符 3"/>
          <p:cNvSpPr>
            <a:spLocks noGrp="1"/>
          </p:cNvSpPr>
          <p:nvPr>
            <p:ph type="dt" sz="quarter" idx="10"/>
          </p:nvPr>
        </p:nvSpPr>
        <p:spPr/>
        <p:txBody>
          <a:bodyPr/>
          <a:lstStyle/>
          <a:p>
            <a:pPr>
              <a:defRPr/>
            </a:pPr>
            <a:fld id="{1DBF54F7-EC60-439B-A85F-B4E33FFF53B7}"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57B8CE96-4BF2-48BC-8D6C-26C75725EC4E}" type="slidenum">
              <a:rPr lang="en-US" altLang="zh-CN" smtClean="0"/>
              <a:pPr>
                <a:defRPr/>
              </a:pPr>
              <a:t>14</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
        <p:nvSpPr>
          <p:cNvPr id="8" name="矩形标注 7"/>
          <p:cNvSpPr/>
          <p:nvPr/>
        </p:nvSpPr>
        <p:spPr bwMode="auto">
          <a:xfrm>
            <a:off x="2655284" y="4221868"/>
            <a:ext cx="6192688" cy="1584176"/>
          </a:xfrm>
          <a:prstGeom prst="wedgeRectCallout">
            <a:avLst>
              <a:gd name="adj1" fmla="val -14305"/>
              <a:gd name="adj2" fmla="val -49051"/>
            </a:avLst>
          </a:pr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285750" indent="-285750" algn="just">
              <a:buFont typeface="Wingdings" pitchFamily="2" charset="2"/>
              <a:buChar char="l"/>
            </a:pPr>
            <a:r>
              <a:rPr lang="en-US" altLang="zh-CN" i="1" dirty="0" smtClean="0">
                <a:ea typeface="华文楷体" pitchFamily="2" charset="-122"/>
                <a:cs typeface="Times New Roman" pitchFamily="18" charset="0"/>
              </a:rPr>
              <a:t>SN</a:t>
            </a:r>
            <a:r>
              <a:rPr lang="zh-CN" altLang="zh-CN" dirty="0" smtClean="0">
                <a:latin typeface="华文楷体" pitchFamily="2" charset="-122"/>
                <a:ea typeface="华文楷体" pitchFamily="2" charset="-122"/>
              </a:rPr>
              <a:t>和</a:t>
            </a:r>
            <a:r>
              <a:rPr lang="en-US" altLang="zh-CN" i="1" dirty="0" smtClean="0">
                <a:ea typeface="华文楷体" pitchFamily="2" charset="-122"/>
                <a:cs typeface="Times New Roman" pitchFamily="18" charset="0"/>
              </a:rPr>
              <a:t>ON</a:t>
            </a:r>
            <a:r>
              <a:rPr lang="zh-CN" altLang="zh-CN" dirty="0" smtClean="0">
                <a:latin typeface="华文楷体" pitchFamily="2" charset="-122"/>
                <a:ea typeface="华文楷体" pitchFamily="2" charset="-122"/>
              </a:rPr>
              <a:t>分别是合理的</a:t>
            </a:r>
            <a:r>
              <a:rPr lang="en-US" altLang="zh-CN" dirty="0" smtClean="0">
                <a:ea typeface="华文楷体" pitchFamily="2" charset="-122"/>
                <a:cs typeface="Times New Roman" pitchFamily="18" charset="0"/>
              </a:rPr>
              <a:t>WF-net </a:t>
            </a:r>
            <a:r>
              <a:rPr lang="zh-CN" altLang="en-US" dirty="0" smtClean="0">
                <a:latin typeface="华文楷体" pitchFamily="2" charset="-122"/>
                <a:ea typeface="华文楷体" pitchFamily="2" charset="-122"/>
              </a:rPr>
              <a:t>⇒ </a:t>
            </a:r>
            <a:r>
              <a:rPr lang="en-US" altLang="zh-CN" dirty="0" smtClean="0">
                <a:solidFill>
                  <a:srgbClr val="00B0F0"/>
                </a:solidFill>
                <a:ea typeface="华文楷体" pitchFamily="2" charset="-122"/>
                <a:cs typeface="Times New Roman" pitchFamily="18" charset="0"/>
              </a:rPr>
              <a:t>Aalst</a:t>
            </a:r>
            <a:r>
              <a:rPr lang="zh-CN" altLang="en-US" dirty="0" smtClean="0">
                <a:solidFill>
                  <a:srgbClr val="00B0F0"/>
                </a:solidFill>
                <a:ea typeface="华文楷体" pitchFamily="2" charset="-122"/>
                <a:cs typeface="Times New Roman" pitchFamily="18" charset="0"/>
              </a:rPr>
              <a:t>等</a:t>
            </a:r>
            <a:r>
              <a:rPr lang="en-US" altLang="zh-CN" dirty="0" smtClean="0">
                <a:solidFill>
                  <a:srgbClr val="00B0F0"/>
                </a:solidFill>
                <a:ea typeface="华文楷体" pitchFamily="2" charset="-122"/>
                <a:cs typeface="Times New Roman" pitchFamily="18" charset="0"/>
              </a:rPr>
              <a:t>WF-net</a:t>
            </a:r>
            <a:r>
              <a:rPr lang="zh-CN" altLang="en-US" dirty="0" smtClean="0">
                <a:solidFill>
                  <a:srgbClr val="00B0F0"/>
                </a:solidFill>
                <a:ea typeface="华文楷体" pitchFamily="2" charset="-122"/>
                <a:cs typeface="Times New Roman" pitchFamily="18" charset="0"/>
              </a:rPr>
              <a:t>合理性验证</a:t>
            </a:r>
            <a:endParaRPr lang="en-US" altLang="zh-CN" dirty="0" smtClean="0">
              <a:ea typeface="华文楷体" pitchFamily="2" charset="-122"/>
              <a:cs typeface="Times New Roman" pitchFamily="18" charset="0"/>
            </a:endParaRPr>
          </a:p>
          <a:p>
            <a:pPr marL="285750" indent="-285750" algn="just">
              <a:buFont typeface="Wingdings" pitchFamily="2" charset="2"/>
              <a:buChar char="l"/>
            </a:pPr>
            <a:r>
              <a:rPr lang="en-US" altLang="zh-CN" i="1" dirty="0" smtClean="0">
                <a:ea typeface="华文楷体" pitchFamily="2" charset="-122"/>
                <a:cs typeface="Times New Roman" pitchFamily="18" charset="0"/>
              </a:rPr>
              <a:t>SN</a:t>
            </a:r>
            <a:r>
              <a:rPr lang="zh-CN" altLang="zh-CN" dirty="0" smtClean="0">
                <a:latin typeface="华文楷体" pitchFamily="2" charset="-122"/>
                <a:ea typeface="华文楷体" pitchFamily="2" charset="-122"/>
              </a:rPr>
              <a:t>和</a:t>
            </a:r>
            <a:r>
              <a:rPr lang="en-US" altLang="zh-CN" i="1" dirty="0">
                <a:ea typeface="华文楷体" pitchFamily="2" charset="-122"/>
                <a:cs typeface="Times New Roman" pitchFamily="18" charset="0"/>
              </a:rPr>
              <a:t>ON</a:t>
            </a:r>
            <a:r>
              <a:rPr lang="zh-CN" altLang="zh-CN" dirty="0" smtClean="0">
                <a:latin typeface="华文楷体" pitchFamily="2" charset="-122"/>
                <a:ea typeface="华文楷体" pitchFamily="2" charset="-122"/>
              </a:rPr>
              <a:t>不存在同步交互关系</a:t>
            </a:r>
            <a:r>
              <a:rPr lang="de-DE" altLang="zh-CN" i="1" dirty="0" smtClean="0">
                <a:ea typeface="华文楷体" pitchFamily="2" charset="-122"/>
                <a:cs typeface="Times New Roman" pitchFamily="18" charset="0"/>
              </a:rPr>
              <a:t>ρ</a:t>
            </a:r>
            <a:r>
              <a:rPr lang="zh-CN" altLang="en-US" dirty="0" smtClean="0">
                <a:latin typeface="华文楷体" pitchFamily="2" charset="-122"/>
                <a:ea typeface="华文楷体" pitchFamily="2" charset="-122"/>
              </a:rPr>
              <a:t>上</a:t>
            </a:r>
            <a:r>
              <a:rPr lang="zh-CN" altLang="zh-CN" dirty="0" smtClean="0">
                <a:latin typeface="华文楷体" pitchFamily="2" charset="-122"/>
                <a:ea typeface="华文楷体" pitchFamily="2" charset="-122"/>
              </a:rPr>
              <a:t>的</a:t>
            </a:r>
            <a:r>
              <a:rPr lang="zh-CN" altLang="en-US" dirty="0" smtClean="0">
                <a:latin typeface="华文楷体" pitchFamily="2" charset="-122"/>
                <a:ea typeface="华文楷体" pitchFamily="2" charset="-122"/>
              </a:rPr>
              <a:t>死锁</a:t>
            </a:r>
            <a:endParaRPr lang="en-US" altLang="zh-CN" dirty="0" smtClean="0">
              <a:latin typeface="华文楷体" pitchFamily="2" charset="-122"/>
              <a:ea typeface="华文楷体" pitchFamily="2" charset="-122"/>
            </a:endParaRPr>
          </a:p>
          <a:p>
            <a:pPr algn="just"/>
            <a:r>
              <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rPr>
              <a:t>      ⇒</a:t>
            </a:r>
            <a:r>
              <a:rPr lang="en-US" altLang="zh-CN" i="1" dirty="0" smtClean="0">
                <a:ea typeface="华文楷体" pitchFamily="2" charset="-122"/>
                <a:cs typeface="Times New Roman" pitchFamily="18" charset="0"/>
              </a:rPr>
              <a:t>SN</a:t>
            </a:r>
            <a:r>
              <a:rPr lang="zh-CN" altLang="zh-CN" dirty="0" smtClean="0">
                <a:latin typeface="华文楷体" pitchFamily="2" charset="-122"/>
                <a:ea typeface="华文楷体" pitchFamily="2" charset="-122"/>
              </a:rPr>
              <a:t>与</a:t>
            </a:r>
            <a:r>
              <a:rPr lang="en-US" altLang="zh-CN" i="1" dirty="0" smtClean="0">
                <a:ea typeface="华文楷体" pitchFamily="2" charset="-122"/>
                <a:cs typeface="Times New Roman" pitchFamily="18" charset="0"/>
              </a:rPr>
              <a:t>ON</a:t>
            </a:r>
            <a:r>
              <a:rPr lang="zh-CN" altLang="en-US" dirty="0" smtClean="0">
                <a:ea typeface="华文楷体" pitchFamily="2" charset="-122"/>
                <a:cs typeface="Times New Roman" pitchFamily="18" charset="0"/>
              </a:rPr>
              <a:t>满足</a:t>
            </a:r>
            <a:r>
              <a:rPr lang="zh-CN" altLang="zh-CN" dirty="0" smtClean="0">
                <a:latin typeface="华文楷体" pitchFamily="2" charset="-122"/>
                <a:ea typeface="华文楷体" pitchFamily="2" charset="-122"/>
              </a:rPr>
              <a:t>协同</a:t>
            </a:r>
            <a:r>
              <a:rPr lang="zh-CN" altLang="zh-CN" dirty="0">
                <a:latin typeface="华文楷体" pitchFamily="2" charset="-122"/>
                <a:ea typeface="华文楷体" pitchFamily="2" charset="-122"/>
              </a:rPr>
              <a:t>集所确定的对应关系下</a:t>
            </a:r>
            <a:r>
              <a:rPr lang="zh-CN" altLang="zh-CN" dirty="0" smtClean="0">
                <a:latin typeface="华文楷体" pitchFamily="2" charset="-122"/>
                <a:ea typeface="华文楷体" pitchFamily="2" charset="-122"/>
              </a:rPr>
              <a:t>的</a:t>
            </a:r>
            <a:r>
              <a:rPr lang="zh-CN" altLang="en-US" b="1" dirty="0" smtClean="0">
                <a:solidFill>
                  <a:srgbClr val="C00000"/>
                </a:solidFill>
                <a:latin typeface="华文楷体" pitchFamily="2" charset="-122"/>
                <a:ea typeface="华文楷体" pitchFamily="2" charset="-122"/>
              </a:rPr>
              <a:t>行为约束</a:t>
            </a:r>
            <a:endParaRPr kumimoji="0" lang="zh-CN" altLang="en-US" sz="1800" b="1" i="0" u="none" strike="noStrike" cap="none" normalizeH="0" baseline="0" dirty="0" smtClean="0">
              <a:ln>
                <a:noFill/>
              </a:ln>
              <a:solidFill>
                <a:srgbClr val="C00000"/>
              </a:solidFill>
              <a:effectLst/>
              <a:latin typeface="华文楷体" pitchFamily="2" charset="-122"/>
              <a:ea typeface="华文楷体" pitchFamily="2" charset="-122"/>
            </a:endParaRPr>
          </a:p>
        </p:txBody>
      </p:sp>
    </p:spTree>
    <p:extLst>
      <p:ext uri="{BB962C8B-B14F-4D97-AF65-F5344CB8AC3E}">
        <p14:creationId xmlns:p14="http://schemas.microsoft.com/office/powerpoint/2010/main" val="106212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基于</a:t>
            </a:r>
            <a:r>
              <a:rPr lang="zh-CN" altLang="zh-CN" dirty="0">
                <a:latin typeface="华文楷体" pitchFamily="2" charset="-122"/>
                <a:ea typeface="华文楷体" pitchFamily="2" charset="-122"/>
              </a:rPr>
              <a:t>行为约束</a:t>
            </a:r>
            <a:r>
              <a:rPr lang="zh-CN" altLang="en-US" dirty="0">
                <a:latin typeface="华文楷体" pitchFamily="2" charset="-122"/>
                <a:ea typeface="华文楷体" pitchFamily="2" charset="-122"/>
              </a:rPr>
              <a:t>的合理性分析</a:t>
            </a:r>
            <a:endParaRPr lang="zh-CN" altLang="en-US" dirty="0"/>
          </a:p>
        </p:txBody>
      </p:sp>
      <p:sp>
        <p:nvSpPr>
          <p:cNvPr id="3" name="内容占位符 2"/>
          <p:cNvSpPr>
            <a:spLocks noGrp="1"/>
          </p:cNvSpPr>
          <p:nvPr>
            <p:ph idx="1"/>
          </p:nvPr>
        </p:nvSpPr>
        <p:spPr>
          <a:xfrm>
            <a:off x="395536" y="1412776"/>
            <a:ext cx="8142287" cy="4392612"/>
          </a:xfrm>
        </p:spPr>
        <p:txBody>
          <a:bodyPr/>
          <a:lstStyle/>
          <a:p>
            <a:r>
              <a:rPr lang="zh-CN" altLang="en-US" sz="2400" dirty="0" smtClean="0">
                <a:solidFill>
                  <a:srgbClr val="C00000"/>
                </a:solidFill>
                <a:latin typeface="华文楷体" pitchFamily="2" charset="-122"/>
                <a:ea typeface="华文楷体" pitchFamily="2" charset="-122"/>
              </a:rPr>
              <a:t>检验分层模型的协同集合理性关键：</a:t>
            </a:r>
            <a:endParaRPr lang="en-US" altLang="zh-CN" sz="2400" dirty="0" smtClean="0">
              <a:solidFill>
                <a:srgbClr val="C00000"/>
              </a:solidFill>
              <a:latin typeface="华文楷体" pitchFamily="2" charset="-122"/>
              <a:ea typeface="华文楷体" pitchFamily="2" charset="-122"/>
            </a:endParaRPr>
          </a:p>
          <a:p>
            <a:pPr marL="0" indent="0">
              <a:buNone/>
            </a:pPr>
            <a:r>
              <a:rPr lang="zh-CN" altLang="en-US" sz="2000" dirty="0" smtClean="0">
                <a:latin typeface="华文楷体" pitchFamily="2" charset="-122"/>
                <a:ea typeface="华文楷体" pitchFamily="2" charset="-122"/>
              </a:rPr>
              <a:t>系统网与子网在协同集所确定的对应关系上，是否会产生相应活动间行为关系的冲突</a:t>
            </a:r>
            <a:endParaRPr lang="en-US" altLang="zh-CN" sz="2000" dirty="0">
              <a:latin typeface="华文楷体" pitchFamily="2" charset="-122"/>
              <a:ea typeface="华文楷体" pitchFamily="2" charset="-122"/>
            </a:endParaRPr>
          </a:p>
          <a:p>
            <a:r>
              <a:rPr lang="zh-CN" altLang="en-US" sz="2400" dirty="0" smtClean="0">
                <a:solidFill>
                  <a:srgbClr val="C00000"/>
                </a:solidFill>
                <a:latin typeface="华文楷体" pitchFamily="2" charset="-122"/>
                <a:ea typeface="华文楷体" pitchFamily="2" charset="-122"/>
              </a:rPr>
              <a:t>基于</a:t>
            </a:r>
            <a:r>
              <a:rPr lang="zh-CN" altLang="zh-CN" sz="2400" dirty="0">
                <a:solidFill>
                  <a:srgbClr val="C00000"/>
                </a:solidFill>
                <a:latin typeface="华文楷体" pitchFamily="2" charset="-122"/>
                <a:ea typeface="华文楷体" pitchFamily="2" charset="-122"/>
              </a:rPr>
              <a:t>行为约束</a:t>
            </a:r>
            <a:r>
              <a:rPr lang="zh-CN" altLang="en-US" sz="2400" dirty="0">
                <a:solidFill>
                  <a:srgbClr val="C00000"/>
                </a:solidFill>
                <a:latin typeface="华文楷体" pitchFamily="2" charset="-122"/>
                <a:ea typeface="华文楷体" pitchFamily="2" charset="-122"/>
              </a:rPr>
              <a:t>的合理性分析</a:t>
            </a:r>
            <a:endParaRPr lang="en-US" altLang="zh-CN" sz="2400" dirty="0" smtClean="0">
              <a:solidFill>
                <a:srgbClr val="C00000"/>
              </a:solidFill>
              <a:latin typeface="楷体" pitchFamily="49" charset="-122"/>
              <a:ea typeface="楷体" pitchFamily="49" charset="-122"/>
            </a:endParaRPr>
          </a:p>
          <a:p>
            <a:pPr lvl="1">
              <a:buFont typeface="Wingdings" pitchFamily="2" charset="2"/>
              <a:buChar char="Ø"/>
            </a:pPr>
            <a:r>
              <a:rPr lang="zh-CN" altLang="en-US" sz="2000" dirty="0" smtClean="0">
                <a:latin typeface="楷体" pitchFamily="49" charset="-122"/>
                <a:ea typeface="楷体" pitchFamily="49" charset="-122"/>
              </a:rPr>
              <a:t>过程模型的行为表示：</a:t>
            </a:r>
            <a:endParaRPr lang="en-US" altLang="zh-CN" sz="2000" dirty="0" smtClean="0">
              <a:latin typeface="楷体" pitchFamily="49" charset="-122"/>
              <a:ea typeface="楷体" pitchFamily="49" charset="-122"/>
            </a:endParaRPr>
          </a:p>
          <a:p>
            <a:pPr marL="449262" lvl="1" indent="0">
              <a:buNone/>
            </a:pPr>
            <a:r>
              <a:rPr lang="zh-CN" altLang="en-US" sz="2000" dirty="0">
                <a:latin typeface="Times New Roman" pitchFamily="18" charset="0"/>
                <a:ea typeface="华文楷体" pitchFamily="2" charset="-122"/>
                <a:cs typeface="Times New Roman" pitchFamily="18" charset="0"/>
              </a:rPr>
              <a:t>基于行为侧画</a:t>
            </a:r>
            <a:r>
              <a:rPr lang="zh-CN" altLang="en-US" sz="2000" dirty="0" smtClean="0">
                <a:latin typeface="Times New Roman" pitchFamily="18" charset="0"/>
                <a:ea typeface="楷体" pitchFamily="49" charset="-122"/>
                <a:cs typeface="Times New Roman" pitchFamily="18" charset="0"/>
              </a:rPr>
              <a:t>（</a:t>
            </a:r>
            <a:r>
              <a:rPr lang="en-US" altLang="zh-CN" sz="2000" dirty="0">
                <a:latin typeface="Times New Roman" pitchFamily="18" charset="0"/>
                <a:ea typeface="楷体" pitchFamily="49" charset="-122"/>
                <a:cs typeface="Times New Roman" pitchFamily="18" charset="0"/>
              </a:rPr>
              <a:t> Behavioral </a:t>
            </a:r>
            <a:r>
              <a:rPr lang="en-US" altLang="zh-CN" sz="2000" dirty="0">
                <a:latin typeface="Times New Roman" pitchFamily="18" charset="0"/>
                <a:ea typeface="华文楷体" pitchFamily="2" charset="-122"/>
                <a:cs typeface="Times New Roman" pitchFamily="18" charset="0"/>
              </a:rPr>
              <a:t>Profile </a:t>
            </a:r>
            <a:r>
              <a:rPr lang="zh-CN" altLang="en-US" sz="2000"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华文楷体" pitchFamily="2" charset="-122"/>
                <a:cs typeface="Times New Roman" pitchFamily="18" charset="0"/>
              </a:rPr>
              <a:t>[</a:t>
            </a:r>
            <a:r>
              <a:rPr lang="en-US" altLang="zh-CN" sz="2000" dirty="0">
                <a:solidFill>
                  <a:srgbClr val="3366FF"/>
                </a:solidFill>
                <a:latin typeface="Times New Roman" pitchFamily="18" charset="0"/>
                <a:ea typeface="华文楷体" pitchFamily="2" charset="-122"/>
                <a:cs typeface="Times New Roman" pitchFamily="18" charset="0"/>
              </a:rPr>
              <a:t>11Weidlich</a:t>
            </a:r>
            <a:r>
              <a:rPr lang="en-US" altLang="zh-CN" sz="2000" b="1" dirty="0" smtClean="0">
                <a:latin typeface="Times New Roman" pitchFamily="18" charset="0"/>
                <a:ea typeface="华文楷体" pitchFamily="2" charset="-122"/>
                <a:cs typeface="Times New Roman" pitchFamily="18" charset="0"/>
              </a:rPr>
              <a:t>]</a:t>
            </a:r>
            <a:r>
              <a:rPr lang="zh-CN" altLang="en-US" sz="2000" dirty="0" smtClean="0">
                <a:latin typeface="Times New Roman" pitchFamily="18" charset="0"/>
                <a:ea typeface="华文楷体" pitchFamily="2" charset="-122"/>
                <a:cs typeface="Times New Roman" pitchFamily="18" charset="0"/>
              </a:rPr>
              <a:t>理论的的</a:t>
            </a:r>
            <a:r>
              <a:rPr lang="en-US" altLang="zh-CN" sz="2000" dirty="0" smtClean="0">
                <a:latin typeface="Times New Roman" pitchFamily="18" charset="0"/>
                <a:ea typeface="华文楷体" pitchFamily="2" charset="-122"/>
                <a:cs typeface="Times New Roman" pitchFamily="18" charset="0"/>
              </a:rPr>
              <a:t>ICR-</a:t>
            </a:r>
            <a:r>
              <a:rPr lang="zh-CN" altLang="en-US" sz="2000" dirty="0" smtClean="0">
                <a:latin typeface="Times New Roman" pitchFamily="18" charset="0"/>
                <a:ea typeface="华文楷体" pitchFamily="2" charset="-122"/>
                <a:cs typeface="Times New Roman" pitchFamily="18" charset="0"/>
              </a:rPr>
              <a:t>行为侧画概念定义</a:t>
            </a:r>
            <a:endParaRPr lang="en-US" altLang="zh-CN" sz="2000" dirty="0" smtClean="0">
              <a:latin typeface="Times New Roman" pitchFamily="18" charset="0"/>
              <a:ea typeface="华文楷体" pitchFamily="2" charset="-122"/>
              <a:cs typeface="Times New Roman" pitchFamily="18" charset="0"/>
            </a:endParaRPr>
          </a:p>
          <a:p>
            <a:pPr lvl="1">
              <a:buFont typeface="Wingdings" pitchFamily="2" charset="2"/>
              <a:buChar char="Ø"/>
            </a:pPr>
            <a:r>
              <a:rPr lang="zh-CN" altLang="en-US" sz="2000" dirty="0">
                <a:latin typeface="Times New Roman" pitchFamily="18" charset="0"/>
                <a:ea typeface="华文楷体" pitchFamily="2" charset="-122"/>
                <a:cs typeface="Times New Roman" pitchFamily="18" charset="0"/>
              </a:rPr>
              <a:t>分析</a:t>
            </a:r>
            <a:r>
              <a:rPr lang="zh-CN" altLang="en-US" sz="2000" dirty="0" smtClean="0">
                <a:latin typeface="Times New Roman" pitchFamily="18" charset="0"/>
                <a:ea typeface="华文楷体" pitchFamily="2" charset="-122"/>
                <a:cs typeface="Times New Roman" pitchFamily="18" charset="0"/>
              </a:rPr>
              <a:t>分层模型在</a:t>
            </a:r>
            <a:r>
              <a:rPr lang="en-US" altLang="zh-CN" sz="2000" dirty="0">
                <a:latin typeface="Times New Roman" pitchFamily="18" charset="0"/>
                <a:ea typeface="华文楷体" pitchFamily="2" charset="-122"/>
                <a:cs typeface="Times New Roman" pitchFamily="18" charset="0"/>
              </a:rPr>
              <a:t>ICR-</a:t>
            </a:r>
            <a:r>
              <a:rPr lang="zh-CN" altLang="en-US" sz="2000" dirty="0">
                <a:latin typeface="Times New Roman" pitchFamily="18" charset="0"/>
                <a:ea typeface="华文楷体" pitchFamily="2" charset="-122"/>
                <a:cs typeface="Times New Roman" pitchFamily="18" charset="0"/>
              </a:rPr>
              <a:t>行为侧</a:t>
            </a:r>
            <a:r>
              <a:rPr lang="zh-CN" altLang="en-US" sz="2000" dirty="0" smtClean="0">
                <a:latin typeface="Times New Roman" pitchFamily="18" charset="0"/>
                <a:ea typeface="华文楷体" pitchFamily="2" charset="-122"/>
                <a:cs typeface="Times New Roman" pitchFamily="18" charset="0"/>
              </a:rPr>
              <a:t>画上所具有的行为约束关系</a:t>
            </a:r>
            <a:endParaRPr lang="en-US" altLang="zh-CN" sz="2000" dirty="0" smtClean="0">
              <a:latin typeface="Times New Roman" pitchFamily="18" charset="0"/>
              <a:ea typeface="华文楷体" pitchFamily="2" charset="-122"/>
              <a:cs typeface="Times New Roman" pitchFamily="18" charset="0"/>
            </a:endParaRPr>
          </a:p>
          <a:p>
            <a:pPr lvl="1">
              <a:buFont typeface="Wingdings" pitchFamily="2" charset="2"/>
              <a:buChar char="Ø"/>
            </a:pPr>
            <a:r>
              <a:rPr lang="zh-CN" altLang="en-US" sz="2000" dirty="0" smtClean="0">
                <a:latin typeface="Times New Roman" pitchFamily="18" charset="0"/>
                <a:ea typeface="华文楷体" pitchFamily="2" charset="-122"/>
                <a:cs typeface="Times New Roman" pitchFamily="18" charset="0"/>
              </a:rPr>
              <a:t>给出表示过程模型行为的</a:t>
            </a:r>
            <a:r>
              <a:rPr lang="en-US" altLang="zh-CN" sz="2000" dirty="0">
                <a:latin typeface="Times New Roman" pitchFamily="18" charset="0"/>
                <a:ea typeface="华文楷体" pitchFamily="2" charset="-122"/>
                <a:cs typeface="Times New Roman" pitchFamily="18" charset="0"/>
              </a:rPr>
              <a:t>ICR-</a:t>
            </a:r>
            <a:r>
              <a:rPr lang="zh-CN" altLang="en-US" sz="2000" dirty="0">
                <a:latin typeface="Times New Roman" pitchFamily="18" charset="0"/>
                <a:ea typeface="华文楷体" pitchFamily="2" charset="-122"/>
                <a:cs typeface="Times New Roman" pitchFamily="18" charset="0"/>
              </a:rPr>
              <a:t>行为侧</a:t>
            </a:r>
            <a:r>
              <a:rPr lang="zh-CN" altLang="en-US" sz="2000" dirty="0" smtClean="0">
                <a:latin typeface="Times New Roman" pitchFamily="18" charset="0"/>
                <a:ea typeface="华文楷体" pitchFamily="2" charset="-122"/>
                <a:cs typeface="Times New Roman" pitchFamily="18" charset="0"/>
              </a:rPr>
              <a:t>画的计算方法</a:t>
            </a:r>
            <a:endParaRPr lang="en-US" altLang="zh-CN" sz="2000" dirty="0" smtClean="0">
              <a:latin typeface="Times New Roman" pitchFamily="18" charset="0"/>
              <a:ea typeface="华文楷体" pitchFamily="2" charset="-122"/>
              <a:cs typeface="Times New Roman" pitchFamily="18" charset="0"/>
            </a:endParaRPr>
          </a:p>
          <a:p>
            <a:pPr lvl="1">
              <a:buFont typeface="Wingdings" pitchFamily="2" charset="2"/>
              <a:buChar char="Ø"/>
            </a:pPr>
            <a:endParaRPr lang="en-US" altLang="zh-CN" sz="2000" dirty="0" smtClean="0">
              <a:latin typeface="Times New Roman" pitchFamily="18" charset="0"/>
              <a:ea typeface="华文楷体" pitchFamily="2" charset="-122"/>
              <a:cs typeface="Times New Roman" pitchFamily="18" charset="0"/>
            </a:endParaRPr>
          </a:p>
          <a:p>
            <a:pPr lvl="1">
              <a:buFont typeface="Wingdings" pitchFamily="2" charset="2"/>
              <a:buChar char="Ø"/>
            </a:pPr>
            <a:endParaRPr lang="en-US" altLang="zh-CN" sz="2000" b="1" dirty="0" smtClean="0">
              <a:latin typeface="Times New Roman" pitchFamily="18" charset="0"/>
              <a:ea typeface="华文楷体" pitchFamily="2" charset="-122"/>
              <a:cs typeface="Times New Roman" pitchFamily="18" charset="0"/>
            </a:endParaRPr>
          </a:p>
          <a:p>
            <a:pPr lvl="1">
              <a:buFont typeface="Wingdings" pitchFamily="2" charset="2"/>
              <a:buChar char="Ø"/>
            </a:pPr>
            <a:endParaRPr lang="de-DE" altLang="zh-CN" sz="2000" b="1" dirty="0">
              <a:latin typeface="Times New Roman" pitchFamily="18" charset="0"/>
              <a:ea typeface="华文楷体" pitchFamily="2" charset="-122"/>
              <a:cs typeface="Times New Roman" pitchFamily="18" charset="0"/>
            </a:endParaRPr>
          </a:p>
          <a:p>
            <a:endParaRPr lang="zh-CN" altLang="en-US" sz="2400" dirty="0">
              <a:latin typeface="Times New Roman" pitchFamily="18" charset="0"/>
              <a:ea typeface="楷体" pitchFamily="49" charset="-122"/>
              <a:cs typeface="Times New Roman" pitchFamily="18" charset="0"/>
            </a:endParaRP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15</a:t>
            </a:fld>
            <a:endParaRPr lang="en-US" altLang="zh-CN"/>
          </a:p>
        </p:txBody>
      </p:sp>
    </p:spTree>
    <p:extLst>
      <p:ext uri="{BB962C8B-B14F-4D97-AF65-F5344CB8AC3E}">
        <p14:creationId xmlns:p14="http://schemas.microsoft.com/office/powerpoint/2010/main" val="3293793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基于</a:t>
            </a:r>
            <a:r>
              <a:rPr lang="zh-CN" altLang="zh-CN" dirty="0">
                <a:latin typeface="华文楷体" pitchFamily="2" charset="-122"/>
                <a:ea typeface="华文楷体" pitchFamily="2" charset="-122"/>
              </a:rPr>
              <a:t>行为约束</a:t>
            </a:r>
            <a:r>
              <a:rPr lang="zh-CN" altLang="en-US" dirty="0">
                <a:latin typeface="华文楷体" pitchFamily="2" charset="-122"/>
                <a:ea typeface="华文楷体" pitchFamily="2" charset="-122"/>
              </a:rPr>
              <a:t>的合理性分析</a:t>
            </a:r>
            <a:endParaRPr lang="en-US" altLang="zh-CN" dirty="0">
              <a:latin typeface="华文楷体" pitchFamily="2" charset="-122"/>
              <a:ea typeface="华文楷体"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268760"/>
                <a:ext cx="7632848" cy="4392612"/>
              </a:xfrm>
            </p:spPr>
            <p:txBody>
              <a:bodyPr/>
              <a:lstStyle/>
              <a:p>
                <a:r>
                  <a:rPr lang="zh-CN" altLang="en-US" sz="2000" b="1" dirty="0" smtClean="0">
                    <a:latin typeface="华文楷体" pitchFamily="2" charset="-122"/>
                    <a:ea typeface="华文楷体" pitchFamily="2" charset="-122"/>
                  </a:rPr>
                  <a:t>模型中活动对之间的行为关系表示</a:t>
                </a:r>
                <a:endParaRPr lang="en-US" altLang="zh-CN" sz="2000" b="1" dirty="0" smtClean="0">
                  <a:latin typeface="华文楷体" pitchFamily="2" charset="-122"/>
                  <a:ea typeface="华文楷体" pitchFamily="2" charset="-122"/>
                </a:endParaRPr>
              </a:p>
              <a:p>
                <a:pPr marL="0" indent="0">
                  <a:buNone/>
                </a:pPr>
                <a:r>
                  <a:rPr lang="zh-CN" altLang="zh-CN" sz="2000" b="1" dirty="0" smtClean="0">
                    <a:solidFill>
                      <a:srgbClr val="C00000"/>
                    </a:solidFill>
                    <a:latin typeface="华文楷体" pitchFamily="2" charset="-122"/>
                    <a:ea typeface="华文楷体" pitchFamily="2" charset="-122"/>
                  </a:rPr>
                  <a:t>行为</a:t>
                </a:r>
                <a:r>
                  <a:rPr lang="zh-CN" altLang="zh-CN" sz="2000" b="1" dirty="0">
                    <a:solidFill>
                      <a:srgbClr val="C00000"/>
                    </a:solidFill>
                    <a:latin typeface="华文楷体" pitchFamily="2" charset="-122"/>
                    <a:ea typeface="华文楷体" pitchFamily="2" charset="-122"/>
                  </a:rPr>
                  <a:t>侧画</a:t>
                </a:r>
                <a:r>
                  <a:rPr lang="en-US" altLang="zh-CN" sz="2000" b="1" dirty="0">
                    <a:solidFill>
                      <a:srgbClr val="C00000"/>
                    </a:solidFill>
                    <a:latin typeface="Times New Roman" pitchFamily="18" charset="0"/>
                    <a:ea typeface="华文楷体" pitchFamily="2" charset="-122"/>
                    <a:cs typeface="Times New Roman" pitchFamily="18" charset="0"/>
                  </a:rPr>
                  <a:t>(</a:t>
                </a:r>
                <a:r>
                  <a:rPr lang="en-US" altLang="zh-CN" sz="2000" b="1" dirty="0" smtClean="0">
                    <a:solidFill>
                      <a:srgbClr val="C00000"/>
                    </a:solidFill>
                    <a:latin typeface="Times New Roman" pitchFamily="18" charset="0"/>
                    <a:ea typeface="华文楷体" pitchFamily="2" charset="-122"/>
                    <a:cs typeface="Times New Roman" pitchFamily="18" charset="0"/>
                  </a:rPr>
                  <a:t>Behavioral Profile</a:t>
                </a:r>
                <a:r>
                  <a:rPr lang="en-US" altLang="zh-CN" sz="2000" b="1" dirty="0">
                    <a:solidFill>
                      <a:srgbClr val="C00000"/>
                    </a:solidFill>
                    <a:latin typeface="Times New Roman" pitchFamily="18" charset="0"/>
                    <a:ea typeface="华文楷体" pitchFamily="2" charset="-122"/>
                    <a:cs typeface="Times New Roman" pitchFamily="18" charset="0"/>
                  </a:rPr>
                  <a:t>)</a:t>
                </a:r>
                <a:r>
                  <a:rPr lang="en-US" altLang="zh-CN" sz="2000" b="1" dirty="0">
                    <a:latin typeface="Times New Roman" pitchFamily="18" charset="0"/>
                    <a:ea typeface="华文楷体" pitchFamily="2" charset="-122"/>
                    <a:cs typeface="Times New Roman" pitchFamily="18" charset="0"/>
                  </a:rPr>
                  <a:t>[</a:t>
                </a:r>
                <a:r>
                  <a:rPr lang="en-US" altLang="zh-CN" sz="2000" dirty="0">
                    <a:solidFill>
                      <a:srgbClr val="3366FF"/>
                    </a:solidFill>
                    <a:latin typeface="Times New Roman" pitchFamily="18" charset="0"/>
                    <a:ea typeface="华文楷体" pitchFamily="2" charset="-122"/>
                    <a:cs typeface="Times New Roman" pitchFamily="18" charset="0"/>
                  </a:rPr>
                  <a:t>11Weidlich</a:t>
                </a:r>
                <a:r>
                  <a:rPr lang="en-US" altLang="zh-CN" sz="2000" b="1" dirty="0">
                    <a:latin typeface="Times New Roman" pitchFamily="18" charset="0"/>
                    <a:ea typeface="华文楷体" pitchFamily="2" charset="-122"/>
                    <a:cs typeface="Times New Roman" pitchFamily="18" charset="0"/>
                  </a:rPr>
                  <a:t>]</a:t>
                </a:r>
                <a:endParaRPr lang="de-DE" altLang="zh-CN" sz="2000" b="1" dirty="0">
                  <a:latin typeface="Times New Roman" pitchFamily="18" charset="0"/>
                  <a:ea typeface="华文楷体" pitchFamily="2" charset="-122"/>
                  <a:cs typeface="Times New Roman" pitchFamily="18" charset="0"/>
                </a:endParaRPr>
              </a:p>
              <a:p>
                <a:pPr marL="657325" lvl="1">
                  <a:buFont typeface="Wingdings" pitchFamily="2" charset="2"/>
                  <a:buChar char="Ø"/>
                </a:pPr>
                <a:r>
                  <a:rPr lang="zh-CN" altLang="zh-CN" sz="1800" b="1" dirty="0" smtClean="0">
                    <a:solidFill>
                      <a:srgbClr val="336600"/>
                    </a:solidFill>
                    <a:latin typeface="华文楷体" pitchFamily="2" charset="-122"/>
                    <a:ea typeface="华文楷体" pitchFamily="2" charset="-122"/>
                  </a:rPr>
                  <a:t>弱</a:t>
                </a:r>
                <a:r>
                  <a:rPr lang="zh-CN" altLang="zh-CN" sz="1800" b="1" dirty="0">
                    <a:solidFill>
                      <a:srgbClr val="336600"/>
                    </a:solidFill>
                    <a:latin typeface="华文楷体" pitchFamily="2" charset="-122"/>
                    <a:ea typeface="华文楷体" pitchFamily="2" charset="-122"/>
                  </a:rPr>
                  <a:t>顺序</a:t>
                </a:r>
                <a:r>
                  <a:rPr lang="zh-CN" altLang="zh-CN" sz="1800" b="1" dirty="0" smtClean="0">
                    <a:solidFill>
                      <a:srgbClr val="336600"/>
                    </a:solidFill>
                    <a:latin typeface="华文楷体" pitchFamily="2" charset="-122"/>
                    <a:ea typeface="华文楷体" pitchFamily="2" charset="-122"/>
                  </a:rPr>
                  <a:t>关系</a:t>
                </a:r>
                <a:endParaRPr lang="de-DE" altLang="zh-CN" sz="1800" b="1" dirty="0">
                  <a:solidFill>
                    <a:srgbClr val="336600"/>
                  </a:solidFill>
                  <a:latin typeface="华文楷体" pitchFamily="2" charset="-122"/>
                  <a:ea typeface="华文楷体" pitchFamily="2" charset="-122"/>
                </a:endParaRPr>
              </a:p>
              <a:p>
                <a:pPr marL="576000" indent="0" algn="just">
                  <a:buNone/>
                </a:pPr>
                <a:r>
                  <a:rPr lang="zh-CN" altLang="zh-CN" sz="1800" dirty="0" smtClean="0">
                    <a:latin typeface="华文楷体" pitchFamily="2" charset="-122"/>
                    <a:ea typeface="华文楷体" pitchFamily="2" charset="-122"/>
                    <a:cs typeface="Times New Roman" pitchFamily="18" charset="0"/>
                  </a:rPr>
                  <a:t>令</a:t>
                </a:r>
                <a:r>
                  <a:rPr lang="de-DE" altLang="zh-CN" sz="1800" i="1" dirty="0">
                    <a:latin typeface="Times New Roman" pitchFamily="18" charset="0"/>
                    <a:ea typeface="华文楷体" pitchFamily="2" charset="-122"/>
                    <a:cs typeface="Times New Roman" pitchFamily="18" charset="0"/>
                  </a:rPr>
                  <a:t>N</a:t>
                </a:r>
                <a:r>
                  <a:rPr lang="de-DE" altLang="zh-CN" sz="1800" dirty="0">
                    <a:latin typeface="Times New Roman" pitchFamily="18" charset="0"/>
                    <a:ea typeface="华文楷体" pitchFamily="2" charset="-122"/>
                    <a:cs typeface="Times New Roman" pitchFamily="18" charset="0"/>
                  </a:rPr>
                  <a:t> =</a:t>
                </a:r>
                <a:r>
                  <a:rPr lang="zh-CN"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P</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T</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F</a:t>
                </a:r>
                <a:r>
                  <a:rPr lang="zh-CN" altLang="zh-CN" sz="1800" dirty="0">
                    <a:latin typeface="Times New Roman" pitchFamily="18" charset="0"/>
                    <a:ea typeface="华文楷体" pitchFamily="2" charset="-122"/>
                    <a:cs typeface="Times New Roman" pitchFamily="18" charset="0"/>
                  </a:rPr>
                  <a:t>）</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N</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i</a:t>
                </a:r>
                <a:r>
                  <a:rPr lang="de-DE" altLang="zh-CN" sz="1800" dirty="0">
                    <a:latin typeface="Times New Roman" pitchFamily="18" charset="0"/>
                    <a:ea typeface="华文楷体" pitchFamily="2" charset="-122"/>
                    <a:cs typeface="Times New Roman" pitchFamily="18" charset="0"/>
                  </a:rPr>
                  <a:t>])</a:t>
                </a:r>
                <a:r>
                  <a:rPr lang="zh-CN" altLang="zh-CN" sz="1800" dirty="0">
                    <a:latin typeface="华文楷体" pitchFamily="2" charset="-122"/>
                    <a:ea typeface="华文楷体" pitchFamily="2" charset="-122"/>
                    <a:cs typeface="Times New Roman" pitchFamily="18" charset="0"/>
                  </a:rPr>
                  <a:t>是一个工作流网系统，弱顺序关系</a:t>
                </a:r>
                <a:r>
                  <a:rPr lang="de-DE" altLang="zh-CN" sz="1800" dirty="0">
                    <a:latin typeface="华文楷体" pitchFamily="2" charset="-122"/>
                    <a:ea typeface="华文楷体" pitchFamily="2" charset="-122"/>
                    <a:cs typeface="Times New Roman" pitchFamily="18" charset="0"/>
                  </a:rPr>
                  <a:t> </a:t>
                </a:r>
                <a:r>
                  <a:rPr lang="de-DE" altLang="zh-CN" sz="1800" dirty="0" smtClean="0">
                    <a:latin typeface="Times New Roman" pitchFamily="18" charset="0"/>
                    <a:ea typeface="华文楷体" pitchFamily="2" charset="-122"/>
                    <a:cs typeface="Times New Roman" pitchFamily="18" charset="0"/>
                  </a:rPr>
                  <a:t>&gt;⊆</a:t>
                </a:r>
                <a:r>
                  <a:rPr lang="de-DE" altLang="zh-CN" sz="1800" i="1" dirty="0">
                    <a:latin typeface="Times New Roman" pitchFamily="18" charset="0"/>
                    <a:ea typeface="华文楷体" pitchFamily="2" charset="-122"/>
                    <a:cs typeface="Times New Roman" pitchFamily="18" charset="0"/>
                  </a:rPr>
                  <a:t>T</a:t>
                </a:r>
                <a:r>
                  <a:rPr lang="zh-CN"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T</a:t>
                </a:r>
                <a:r>
                  <a:rPr lang="de-DE" altLang="zh-CN" sz="1800" dirty="0">
                    <a:latin typeface="华文楷体" pitchFamily="2" charset="-122"/>
                    <a:ea typeface="华文楷体" pitchFamily="2" charset="-122"/>
                    <a:cs typeface="Times New Roman" pitchFamily="18" charset="0"/>
                  </a:rPr>
                  <a:t>,</a:t>
                </a:r>
                <a:r>
                  <a:rPr lang="zh-CN" altLang="zh-CN" sz="1800" dirty="0">
                    <a:latin typeface="华文楷体" pitchFamily="2" charset="-122"/>
                    <a:ea typeface="华文楷体" pitchFamily="2" charset="-122"/>
                    <a:cs typeface="Times New Roman" pitchFamily="18" charset="0"/>
                  </a:rPr>
                  <a:t>包含所有满足如下关系的变迁对</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x</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y</a:t>
                </a:r>
                <a:r>
                  <a:rPr lang="de-DE" altLang="zh-CN" sz="1800" dirty="0" smtClean="0">
                    <a:latin typeface="Times New Roman" pitchFamily="18" charset="0"/>
                    <a:ea typeface="华文楷体" pitchFamily="2" charset="-122"/>
                    <a:cs typeface="Times New Roman" pitchFamily="18" charset="0"/>
                  </a:rPr>
                  <a:t>):</a:t>
                </a:r>
                <a:r>
                  <a:rPr lang="de-DE" altLang="zh-CN" sz="1800" dirty="0">
                    <a:latin typeface="Times New Roman" pitchFamily="18" charset="0"/>
                    <a:ea typeface="华文楷体" pitchFamily="2" charset="-122"/>
                    <a:cs typeface="Times New Roman" pitchFamily="18" charset="0"/>
                  </a:rPr>
                  <a:t> </a:t>
                </a:r>
                <a14:m>
                  <m:oMath xmlns:m="http://schemas.openxmlformats.org/officeDocument/2006/math">
                    <m:r>
                      <m:rPr>
                        <m:sty m:val="p"/>
                      </m:rPr>
                      <a:rPr lang="de-DE" altLang="zh-CN" sz="1800">
                        <a:latin typeface="Cambria Math"/>
                      </a:rPr>
                      <m:t>σ</m:t>
                    </m:r>
                  </m:oMath>
                </a14:m>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 t</a:t>
                </a:r>
                <a:r>
                  <a:rPr lang="de-DE" altLang="zh-CN" sz="1800" i="1" baseline="-25000" dirty="0">
                    <a:latin typeface="Times New Roman" pitchFamily="18" charset="0"/>
                    <a:ea typeface="华文楷体" pitchFamily="2" charset="-122"/>
                    <a:cs typeface="Times New Roman" pitchFamily="18" charset="0"/>
                  </a:rPr>
                  <a:t>1</a:t>
                </a:r>
                <a:r>
                  <a:rPr lang="de-DE" altLang="zh-CN" sz="1800" i="1" dirty="0">
                    <a:latin typeface="Times New Roman" pitchFamily="18" charset="0"/>
                    <a:ea typeface="华文楷体" pitchFamily="2" charset="-122"/>
                    <a:cs typeface="Times New Roman" pitchFamily="18" charset="0"/>
                  </a:rPr>
                  <a:t>…t</a:t>
                </a:r>
                <a:r>
                  <a:rPr lang="de-DE" altLang="zh-CN" sz="1800" i="1" baseline="-25000" dirty="0">
                    <a:latin typeface="Times New Roman" pitchFamily="18" charset="0"/>
                    <a:ea typeface="华文楷体" pitchFamily="2" charset="-122"/>
                    <a:cs typeface="Times New Roman" pitchFamily="18" charset="0"/>
                  </a:rPr>
                  <a:t>n</a:t>
                </a:r>
                <a:r>
                  <a:rPr lang="zh-CN" altLang="zh-CN" sz="1800" dirty="0">
                    <a:latin typeface="华文楷体" pitchFamily="2" charset="-122"/>
                    <a:ea typeface="华文楷体" pitchFamily="2" charset="-122"/>
                    <a:cs typeface="Times New Roman" pitchFamily="18" charset="0"/>
                  </a:rPr>
                  <a:t>是</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N</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i</a:t>
                </a:r>
                <a:r>
                  <a:rPr lang="de-DE" altLang="zh-CN" sz="1800" dirty="0">
                    <a:latin typeface="Times New Roman" pitchFamily="18" charset="0"/>
                    <a:ea typeface="华文楷体" pitchFamily="2" charset="-122"/>
                    <a:cs typeface="Times New Roman" pitchFamily="18" charset="0"/>
                  </a:rPr>
                  <a:t>])</a:t>
                </a:r>
                <a:r>
                  <a:rPr lang="zh-CN" altLang="zh-CN" sz="1800" dirty="0">
                    <a:latin typeface="华文楷体" pitchFamily="2" charset="-122"/>
                    <a:ea typeface="华文楷体" pitchFamily="2" charset="-122"/>
                    <a:cs typeface="Times New Roman" pitchFamily="18" charset="0"/>
                  </a:rPr>
                  <a:t>上可能的点火</a:t>
                </a:r>
                <a:r>
                  <a:rPr lang="zh-CN" altLang="zh-CN" sz="1800" dirty="0" smtClean="0">
                    <a:latin typeface="华文楷体" pitchFamily="2" charset="-122"/>
                    <a:ea typeface="华文楷体" pitchFamily="2" charset="-122"/>
                    <a:cs typeface="Times New Roman" pitchFamily="18" charset="0"/>
                  </a:rPr>
                  <a:t>序列</a:t>
                </a:r>
                <a:r>
                  <a:rPr lang="en-US" altLang="zh-CN" sz="1800" dirty="0" smtClean="0">
                    <a:latin typeface="华文楷体" pitchFamily="2" charset="-122"/>
                    <a:ea typeface="华文楷体" pitchFamily="2" charset="-122"/>
                    <a:cs typeface="Times New Roman" pitchFamily="18" charset="0"/>
                  </a:rPr>
                  <a:t>,</a:t>
                </a:r>
                <a:r>
                  <a:rPr lang="de-DE" altLang="zh-CN" sz="1800" i="1" dirty="0">
                    <a:latin typeface="华文楷体" pitchFamily="2" charset="-122"/>
                    <a:ea typeface="华文楷体" pitchFamily="2" charset="-122"/>
                    <a:cs typeface="Times New Roman" pitchFamily="18" charset="0"/>
                  </a:rPr>
                  <a:t> </a:t>
                </a:r>
                <a:r>
                  <a:rPr lang="de-DE" altLang="zh-CN" sz="1800" i="1" dirty="0">
                    <a:latin typeface="Times New Roman" pitchFamily="18" charset="0"/>
                    <a:ea typeface="华文楷体" pitchFamily="2" charset="-122"/>
                    <a:cs typeface="Times New Roman" pitchFamily="18" charset="0"/>
                  </a:rPr>
                  <a:t>j</a:t>
                </a:r>
                <a:r>
                  <a:rPr lang="zh-CN" altLang="zh-CN" sz="1800" dirty="0">
                    <a:latin typeface="Times New Roman" pitchFamily="18" charset="0"/>
                    <a:ea typeface="华文楷体" pitchFamily="2" charset="-122"/>
                    <a:cs typeface="Times New Roman" pitchFamily="18" charset="0"/>
                  </a:rPr>
                  <a:t>∈</a:t>
                </a:r>
                <a:r>
                  <a:rPr lang="de-DE" altLang="zh-CN" sz="1800" dirty="0">
                    <a:latin typeface="Times New Roman" pitchFamily="18" charset="0"/>
                    <a:ea typeface="华文楷体" pitchFamily="2" charset="-122"/>
                    <a:cs typeface="Times New Roman" pitchFamily="18" charset="0"/>
                  </a:rPr>
                  <a:t>{1,...,n-1}, </a:t>
                </a:r>
                <a:r>
                  <a:rPr lang="de-DE" altLang="zh-CN" sz="1800" i="1" dirty="0">
                    <a:latin typeface="Times New Roman" pitchFamily="18" charset="0"/>
                    <a:ea typeface="华文楷体" pitchFamily="2" charset="-122"/>
                    <a:cs typeface="Times New Roman" pitchFamily="18" charset="0"/>
                  </a:rPr>
                  <a:t>j</a:t>
                </a:r>
                <a:r>
                  <a:rPr lang="de-DE" altLang="zh-CN" sz="1800" dirty="0">
                    <a:latin typeface="Times New Roman" pitchFamily="18" charset="0"/>
                    <a:ea typeface="华文楷体" pitchFamily="2" charset="-122"/>
                    <a:cs typeface="Times New Roman" pitchFamily="18" charset="0"/>
                  </a:rPr>
                  <a:t>&lt;</a:t>
                </a:r>
                <a:r>
                  <a:rPr lang="de-DE" altLang="zh-CN" sz="1800" i="1" dirty="0">
                    <a:latin typeface="Times New Roman" pitchFamily="18" charset="0"/>
                    <a:ea typeface="华文楷体" pitchFamily="2" charset="-122"/>
                    <a:cs typeface="Times New Roman" pitchFamily="18" charset="0"/>
                  </a:rPr>
                  <a:t>k</a:t>
                </a:r>
                <a:r>
                  <a:rPr lang="zh-CN" altLang="zh-CN" sz="1800" dirty="0">
                    <a:latin typeface="Times New Roman" pitchFamily="18" charset="0"/>
                    <a:ea typeface="华文楷体" pitchFamily="2" charset="-122"/>
                    <a:cs typeface="Times New Roman" pitchFamily="18" charset="0"/>
                  </a:rPr>
                  <a:t>≤</a:t>
                </a:r>
                <a:r>
                  <a:rPr lang="de-DE" altLang="zh-CN" sz="1800" dirty="0">
                    <a:latin typeface="Times New Roman" pitchFamily="18" charset="0"/>
                    <a:ea typeface="华文楷体" pitchFamily="2" charset="-122"/>
                    <a:cs typeface="Times New Roman" pitchFamily="18" charset="0"/>
                  </a:rPr>
                  <a:t>n,</a:t>
                </a:r>
                <a:r>
                  <a:rPr lang="de-DE" altLang="zh-CN" sz="1800" i="1" dirty="0">
                    <a:latin typeface="Times New Roman" pitchFamily="18" charset="0"/>
                    <a:ea typeface="华文楷体" pitchFamily="2" charset="-122"/>
                    <a:cs typeface="Times New Roman" pitchFamily="18" charset="0"/>
                  </a:rPr>
                  <a:t>x</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t</a:t>
                </a:r>
                <a:r>
                  <a:rPr lang="de-DE" altLang="zh-CN" sz="1800" i="1" baseline="-25000" dirty="0">
                    <a:latin typeface="Times New Roman" pitchFamily="18" charset="0"/>
                    <a:ea typeface="华文楷体" pitchFamily="2" charset="-122"/>
                    <a:cs typeface="Times New Roman" pitchFamily="18" charset="0"/>
                  </a:rPr>
                  <a:t>j</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y</a:t>
                </a:r>
                <a:r>
                  <a:rPr lang="de-DE" altLang="zh-CN" sz="1800" dirty="0">
                    <a:latin typeface="Times New Roman" pitchFamily="18" charset="0"/>
                    <a:ea typeface="华文楷体" pitchFamily="2" charset="-122"/>
                    <a:cs typeface="Times New Roman" pitchFamily="18" charset="0"/>
                  </a:rPr>
                  <a:t>=</a:t>
                </a:r>
                <a:r>
                  <a:rPr lang="de-DE" altLang="zh-CN" sz="1800" i="1" dirty="0">
                    <a:latin typeface="Times New Roman" pitchFamily="18" charset="0"/>
                    <a:ea typeface="华文楷体" pitchFamily="2" charset="-122"/>
                    <a:cs typeface="Times New Roman" pitchFamily="18" charset="0"/>
                  </a:rPr>
                  <a:t>t</a:t>
                </a:r>
                <a:r>
                  <a:rPr lang="de-DE" altLang="zh-CN" sz="1800" i="1" baseline="-25000" dirty="0">
                    <a:latin typeface="Times New Roman" pitchFamily="18" charset="0"/>
                    <a:ea typeface="华文楷体" pitchFamily="2" charset="-122"/>
                    <a:cs typeface="Times New Roman" pitchFamily="18" charset="0"/>
                  </a:rPr>
                  <a:t>k</a:t>
                </a:r>
                <a:r>
                  <a:rPr lang="zh-CN" altLang="zh-CN" sz="1800" dirty="0">
                    <a:latin typeface="Times New Roman" pitchFamily="18" charset="0"/>
                    <a:ea typeface="华文楷体" pitchFamily="2" charset="-122"/>
                    <a:cs typeface="Times New Roman" pitchFamily="18" charset="0"/>
                  </a:rPr>
                  <a:t>，</a:t>
                </a:r>
                <a:r>
                  <a:rPr lang="zh-CN" altLang="zh-CN" sz="1800" dirty="0">
                    <a:latin typeface="华文楷体" pitchFamily="2" charset="-122"/>
                    <a:ea typeface="华文楷体" pitchFamily="2" charset="-122"/>
                    <a:cs typeface="Times New Roman" pitchFamily="18" charset="0"/>
                  </a:rPr>
                  <a:t>即</a:t>
                </a:r>
                <a:r>
                  <a:rPr lang="zh-CN" altLang="zh-CN" sz="1800" dirty="0" smtClean="0">
                    <a:solidFill>
                      <a:srgbClr val="C00000"/>
                    </a:solidFill>
                    <a:latin typeface="华文楷体" pitchFamily="2" charset="-122"/>
                    <a:ea typeface="华文楷体" pitchFamily="2" charset="-122"/>
                    <a:cs typeface="Times New Roman" pitchFamily="18" charset="0"/>
                  </a:rPr>
                  <a:t>存在点火序列</a:t>
                </a:r>
                <a14:m>
                  <m:oMath xmlns:m="http://schemas.openxmlformats.org/officeDocument/2006/math">
                    <m:r>
                      <m:rPr>
                        <m:sty m:val="p"/>
                      </m:rPr>
                      <a:rPr lang="de-DE" altLang="zh-CN" sz="1800">
                        <a:solidFill>
                          <a:srgbClr val="C00000"/>
                        </a:solidFill>
                        <a:latin typeface="Cambria Math"/>
                      </a:rPr>
                      <m:t>σ</m:t>
                    </m:r>
                  </m:oMath>
                </a14:m>
                <a:r>
                  <a:rPr lang="zh-CN" altLang="zh-CN" sz="1800" dirty="0">
                    <a:solidFill>
                      <a:srgbClr val="C00000"/>
                    </a:solidFill>
                    <a:latin typeface="华文楷体" pitchFamily="2" charset="-122"/>
                    <a:ea typeface="华文楷体" pitchFamily="2" charset="-122"/>
                    <a:cs typeface="Times New Roman" pitchFamily="18" charset="0"/>
                  </a:rPr>
                  <a:t>，变迁</a:t>
                </a:r>
                <a:r>
                  <a:rPr lang="de-DE" altLang="zh-CN" sz="1800" i="1" dirty="0">
                    <a:solidFill>
                      <a:srgbClr val="C00000"/>
                    </a:solidFill>
                    <a:latin typeface="Times New Roman" pitchFamily="18" charset="0"/>
                    <a:ea typeface="华文楷体" pitchFamily="2" charset="-122"/>
                    <a:cs typeface="Times New Roman" pitchFamily="18" charset="0"/>
                  </a:rPr>
                  <a:t>x</a:t>
                </a:r>
                <a:r>
                  <a:rPr lang="zh-CN" altLang="zh-CN" sz="1800" dirty="0">
                    <a:solidFill>
                      <a:srgbClr val="C00000"/>
                    </a:solidFill>
                    <a:latin typeface="华文楷体" pitchFamily="2" charset="-122"/>
                    <a:ea typeface="华文楷体" pitchFamily="2" charset="-122"/>
                    <a:cs typeface="Times New Roman" pitchFamily="18" charset="0"/>
                  </a:rPr>
                  <a:t>先于变迁</a:t>
                </a:r>
                <a:r>
                  <a:rPr lang="de-DE" altLang="zh-CN" sz="1800" i="1" dirty="0">
                    <a:solidFill>
                      <a:srgbClr val="C00000"/>
                    </a:solidFill>
                    <a:latin typeface="Times New Roman" pitchFamily="18" charset="0"/>
                    <a:ea typeface="华文楷体" pitchFamily="2" charset="-122"/>
                    <a:cs typeface="Times New Roman" pitchFamily="18" charset="0"/>
                  </a:rPr>
                  <a:t>y</a:t>
                </a:r>
                <a:r>
                  <a:rPr lang="zh-CN" altLang="zh-CN" sz="1800" dirty="0">
                    <a:solidFill>
                      <a:srgbClr val="C00000"/>
                    </a:solidFill>
                    <a:latin typeface="华文楷体" pitchFamily="2" charset="-122"/>
                    <a:ea typeface="华文楷体" pitchFamily="2" charset="-122"/>
                    <a:cs typeface="Times New Roman" pitchFamily="18" charset="0"/>
                  </a:rPr>
                  <a:t>发生</a:t>
                </a:r>
                <a:r>
                  <a:rPr lang="zh-CN" altLang="zh-CN" sz="1800" dirty="0" smtClean="0">
                    <a:latin typeface="华文楷体" pitchFamily="2" charset="-122"/>
                    <a:ea typeface="华文楷体" pitchFamily="2" charset="-122"/>
                    <a:cs typeface="Times New Roman" pitchFamily="18" charset="0"/>
                  </a:rPr>
                  <a:t>。</a:t>
                </a:r>
                <a:endParaRPr lang="en-US" altLang="zh-CN" sz="1800" b="1" dirty="0" smtClean="0">
                  <a:latin typeface="华文楷体" pitchFamily="2" charset="-122"/>
                  <a:ea typeface="华文楷体" pitchFamily="2" charset="-122"/>
                  <a:cs typeface="Times New Roman" pitchFamily="18" charset="0"/>
                </a:endParaRPr>
              </a:p>
              <a:p>
                <a:pPr marL="945325" lvl="1">
                  <a:buFont typeface="Wingdings" pitchFamily="2" charset="2"/>
                  <a:buChar char="p"/>
                </a:pPr>
                <a:r>
                  <a:rPr lang="zh-CN" altLang="zh-CN" sz="1800" b="1" dirty="0" smtClean="0">
                    <a:solidFill>
                      <a:srgbClr val="336600"/>
                    </a:solidFill>
                    <a:latin typeface="华文楷体" pitchFamily="2" charset="-122"/>
                    <a:ea typeface="华文楷体" pitchFamily="2" charset="-122"/>
                  </a:rPr>
                  <a:t>强顺序关系</a:t>
                </a:r>
                <a:r>
                  <a:rPr lang="en-US" altLang="zh-CN" sz="1800" b="1" dirty="0" smtClean="0">
                    <a:solidFill>
                      <a:srgbClr val="336600"/>
                    </a:solidFill>
                    <a:latin typeface="华文楷体" pitchFamily="2" charset="-122"/>
                    <a:ea typeface="华文楷体" pitchFamily="2" charset="-122"/>
                  </a:rPr>
                  <a:t> </a:t>
                </a:r>
                <a:r>
                  <a:rPr lang="en-US" altLang="zh-CN" sz="1800" dirty="0" smtClean="0">
                    <a:latin typeface="华文楷体" pitchFamily="2" charset="-122"/>
                    <a:ea typeface="华文楷体" pitchFamily="2" charset="-122"/>
                  </a:rPr>
                  <a:t>:</a:t>
                </a:r>
                <a:r>
                  <a:rPr lang="zh-CN" altLang="zh-CN" sz="1800" b="1" dirty="0" smtClean="0">
                    <a:solidFill>
                      <a:srgbClr val="C00000"/>
                    </a:solidFill>
                    <a:latin typeface="华文楷体" pitchFamily="2" charset="-122"/>
                    <a:ea typeface="华文楷体" pitchFamily="2" charset="-122"/>
                  </a:rPr>
                  <a:t>→</a:t>
                </a:r>
                <a:endParaRPr lang="de-DE" altLang="zh-CN" sz="1800" b="1" dirty="0" smtClean="0">
                  <a:solidFill>
                    <a:srgbClr val="C00000"/>
                  </a:solidFill>
                  <a:latin typeface="华文楷体" pitchFamily="2" charset="-122"/>
                  <a:ea typeface="华文楷体" pitchFamily="2" charset="-122"/>
                </a:endParaRPr>
              </a:p>
              <a:p>
                <a:pPr marL="864000" indent="0">
                  <a:buNone/>
                </a:pPr>
                <a:r>
                  <a:rPr lang="de-DE" altLang="zh-CN" sz="1800" dirty="0" smtClean="0">
                    <a:latin typeface="华文楷体" pitchFamily="2" charset="-122"/>
                    <a:ea typeface="华文楷体" pitchFamily="2" charset="-122"/>
                  </a:rPr>
                  <a:t>  </a:t>
                </a:r>
                <a:r>
                  <a:rPr lang="de-DE" altLang="zh-CN" sz="1800" dirty="0" smtClean="0">
                    <a:latin typeface="Times New Roman" pitchFamily="18" charset="0"/>
                    <a:ea typeface="华文楷体" pitchFamily="2" charset="-122"/>
                    <a:cs typeface="Times New Roman" pitchFamily="18" charset="0"/>
                  </a:rPr>
                  <a:t>(</a:t>
                </a:r>
                <a:r>
                  <a:rPr lang="de-DE" altLang="zh-CN" sz="1800" i="1" dirty="0" smtClean="0">
                    <a:latin typeface="Times New Roman" pitchFamily="18" charset="0"/>
                    <a:ea typeface="华文楷体" pitchFamily="2" charset="-122"/>
                    <a:cs typeface="Times New Roman" pitchFamily="18" charset="0"/>
                  </a:rPr>
                  <a:t>x</a:t>
                </a:r>
                <a:r>
                  <a:rPr lang="de-DE" altLang="zh-CN" sz="1800" dirty="0" smtClean="0">
                    <a:latin typeface="Times New Roman" pitchFamily="18" charset="0"/>
                    <a:ea typeface="华文楷体" pitchFamily="2" charset="-122"/>
                    <a:cs typeface="Times New Roman" pitchFamily="18" charset="0"/>
                  </a:rPr>
                  <a:t>,</a:t>
                </a:r>
                <a:r>
                  <a:rPr lang="de-DE" altLang="zh-CN" sz="1800" i="1" dirty="0" smtClean="0">
                    <a:latin typeface="Times New Roman" pitchFamily="18" charset="0"/>
                    <a:ea typeface="华文楷体" pitchFamily="2" charset="-122"/>
                    <a:cs typeface="Times New Roman" pitchFamily="18" charset="0"/>
                  </a:rPr>
                  <a:t>y</a:t>
                </a:r>
                <a:r>
                  <a:rPr lang="de-DE" altLang="zh-CN" sz="1800" dirty="0" smtClean="0">
                    <a:latin typeface="Times New Roman" pitchFamily="18" charset="0"/>
                    <a:ea typeface="华文楷体" pitchFamily="2" charset="-122"/>
                    <a:cs typeface="Times New Roman" pitchFamily="18" charset="0"/>
                  </a:rPr>
                  <a:t>): </a:t>
                </a:r>
                <a:r>
                  <a:rPr lang="de-DE" altLang="zh-CN" sz="1800" i="1" dirty="0" smtClean="0">
                    <a:latin typeface="Times New Roman" pitchFamily="18" charset="0"/>
                    <a:ea typeface="华文楷体" pitchFamily="2" charset="-122"/>
                    <a:cs typeface="Times New Roman" pitchFamily="18" charset="0"/>
                  </a:rPr>
                  <a:t>x</a:t>
                </a:r>
                <a:r>
                  <a:rPr lang="de-DE" altLang="zh-CN" sz="1800" dirty="0" smtClean="0">
                    <a:latin typeface="Times New Roman" pitchFamily="18" charset="0"/>
                    <a:ea typeface="华文楷体" pitchFamily="2" charset="-122"/>
                    <a:cs typeface="Times New Roman" pitchFamily="18" charset="0"/>
                  </a:rPr>
                  <a:t> &gt;</a:t>
                </a:r>
                <a:r>
                  <a:rPr lang="de-DE" altLang="zh-CN" sz="1800" i="1" dirty="0" smtClean="0">
                    <a:latin typeface="Times New Roman" pitchFamily="18" charset="0"/>
                    <a:ea typeface="华文楷体" pitchFamily="2" charset="-122"/>
                    <a:cs typeface="Times New Roman" pitchFamily="18" charset="0"/>
                  </a:rPr>
                  <a:t>y</a:t>
                </a:r>
                <a:r>
                  <a:rPr lang="zh-CN" altLang="zh-CN" sz="1800" dirty="0" smtClean="0">
                    <a:latin typeface="华文楷体" pitchFamily="2" charset="-122"/>
                    <a:ea typeface="华文楷体" pitchFamily="2" charset="-122"/>
                  </a:rPr>
                  <a:t>且</a:t>
                </a:r>
                <a:r>
                  <a:rPr lang="de-DE" altLang="zh-CN" sz="1800" dirty="0" smtClean="0">
                    <a:latin typeface="Times New Roman" pitchFamily="18" charset="0"/>
                    <a:ea typeface="华文楷体" pitchFamily="2" charset="-122"/>
                    <a:cs typeface="Times New Roman" pitchFamily="18" charset="0"/>
                  </a:rPr>
                  <a:t>y≯ x</a:t>
                </a:r>
                <a:endParaRPr lang="zh-CN" altLang="zh-CN" sz="1800" dirty="0" smtClean="0">
                  <a:latin typeface="Times New Roman" pitchFamily="18" charset="0"/>
                  <a:ea typeface="华文楷体" pitchFamily="2" charset="-122"/>
                  <a:cs typeface="Times New Roman" pitchFamily="18" charset="0"/>
                </a:endParaRPr>
              </a:p>
              <a:p>
                <a:pPr marL="945325" lvl="1">
                  <a:buFont typeface="Wingdings" pitchFamily="2" charset="2"/>
                  <a:buChar char="p"/>
                </a:pPr>
                <a:r>
                  <a:rPr lang="zh-CN" altLang="zh-CN" sz="1800" b="1" dirty="0" smtClean="0">
                    <a:solidFill>
                      <a:srgbClr val="336600"/>
                    </a:solidFill>
                    <a:latin typeface="华文楷体" pitchFamily="2" charset="-122"/>
                    <a:ea typeface="华文楷体" pitchFamily="2" charset="-122"/>
                  </a:rPr>
                  <a:t>选择关系</a:t>
                </a:r>
                <a:r>
                  <a:rPr lang="en-US" altLang="zh-CN" sz="1800" b="1" dirty="0" smtClean="0">
                    <a:solidFill>
                      <a:srgbClr val="336600"/>
                    </a:solidFill>
                    <a:latin typeface="华文楷体" pitchFamily="2" charset="-122"/>
                    <a:ea typeface="华文楷体" pitchFamily="2" charset="-122"/>
                  </a:rPr>
                  <a:t>:</a:t>
                </a:r>
                <a:r>
                  <a:rPr lang="de-DE" altLang="zh-CN" sz="1800" b="1" dirty="0" smtClean="0">
                    <a:solidFill>
                      <a:srgbClr val="336600"/>
                    </a:solidFill>
                    <a:latin typeface="华文楷体" pitchFamily="2" charset="-122"/>
                    <a:ea typeface="华文楷体" pitchFamily="2" charset="-122"/>
                  </a:rPr>
                  <a:t> </a:t>
                </a:r>
                <a:r>
                  <a:rPr lang="de-DE" altLang="zh-CN" sz="1800" b="1" dirty="0" smtClean="0">
                    <a:solidFill>
                      <a:srgbClr val="C00000"/>
                    </a:solidFill>
                    <a:latin typeface="华文楷体" pitchFamily="2" charset="-122"/>
                    <a:ea typeface="华文楷体" pitchFamily="2" charset="-122"/>
                  </a:rPr>
                  <a:t>+</a:t>
                </a:r>
                <a:r>
                  <a:rPr lang="de-DE" altLang="zh-CN" sz="1800" baseline="-25000" dirty="0" smtClean="0">
                    <a:solidFill>
                      <a:srgbClr val="C00000"/>
                    </a:solidFill>
                    <a:latin typeface="华文楷体" pitchFamily="2" charset="-122"/>
                    <a:ea typeface="华文楷体" pitchFamily="2" charset="-122"/>
                  </a:rPr>
                  <a:t> </a:t>
                </a:r>
                <a:r>
                  <a:rPr lang="de-DE" altLang="zh-CN" sz="1800" dirty="0" smtClean="0">
                    <a:solidFill>
                      <a:srgbClr val="C00000"/>
                    </a:solidFill>
                    <a:latin typeface="华文楷体" pitchFamily="2" charset="-122"/>
                    <a:ea typeface="华文楷体" pitchFamily="2" charset="-122"/>
                  </a:rPr>
                  <a:t> </a:t>
                </a:r>
              </a:p>
              <a:p>
                <a:pPr marL="864000" indent="0">
                  <a:buNone/>
                </a:pPr>
                <a:r>
                  <a:rPr lang="de-DE" altLang="zh-CN" sz="1800" dirty="0">
                    <a:latin typeface="Times New Roman" pitchFamily="18" charset="0"/>
                    <a:ea typeface="华文楷体" pitchFamily="2" charset="-122"/>
                    <a:cs typeface="Times New Roman" pitchFamily="18" charset="0"/>
                  </a:rPr>
                  <a:t>  (x,y): x≯y</a:t>
                </a:r>
                <a:r>
                  <a:rPr lang="zh-CN" altLang="zh-CN" sz="1800" dirty="0">
                    <a:latin typeface="华文楷体" pitchFamily="2" charset="-122"/>
                    <a:ea typeface="华文楷体" pitchFamily="2" charset="-122"/>
                  </a:rPr>
                  <a:t>且</a:t>
                </a:r>
                <a:r>
                  <a:rPr lang="de-DE" altLang="zh-CN" sz="1800" dirty="0">
                    <a:latin typeface="Times New Roman" pitchFamily="18" charset="0"/>
                    <a:ea typeface="华文楷体" pitchFamily="2" charset="-122"/>
                    <a:cs typeface="Times New Roman" pitchFamily="18" charset="0"/>
                  </a:rPr>
                  <a:t>y≯</a:t>
                </a:r>
                <a:r>
                  <a:rPr lang="de-DE" altLang="zh-CN" sz="1800" dirty="0" smtClean="0">
                    <a:latin typeface="Times New Roman" pitchFamily="18" charset="0"/>
                    <a:ea typeface="华文楷体" pitchFamily="2" charset="-122"/>
                    <a:cs typeface="Times New Roman" pitchFamily="18" charset="0"/>
                  </a:rPr>
                  <a:t>x</a:t>
                </a:r>
                <a:endParaRPr lang="zh-CN" altLang="zh-CN" sz="1800" dirty="0">
                  <a:latin typeface="Times New Roman" pitchFamily="18" charset="0"/>
                  <a:ea typeface="华文楷体" pitchFamily="2" charset="-122"/>
                  <a:cs typeface="Times New Roman" pitchFamily="18" charset="0"/>
                </a:endParaRPr>
              </a:p>
              <a:p>
                <a:pPr marL="945325" lvl="1">
                  <a:buFont typeface="Wingdings" pitchFamily="2" charset="2"/>
                  <a:buChar char="p"/>
                </a:pPr>
                <a:r>
                  <a:rPr lang="zh-CN" altLang="en-US" sz="1800" b="1" dirty="0" smtClean="0">
                    <a:solidFill>
                      <a:srgbClr val="336600"/>
                    </a:solidFill>
                    <a:latin typeface="华文楷体" pitchFamily="2" charset="-122"/>
                    <a:ea typeface="华文楷体" pitchFamily="2" charset="-122"/>
                  </a:rPr>
                  <a:t>交织</a:t>
                </a:r>
                <a:r>
                  <a:rPr lang="zh-CN" altLang="zh-CN" sz="1800" b="1" dirty="0" smtClean="0">
                    <a:solidFill>
                      <a:srgbClr val="336600"/>
                    </a:solidFill>
                    <a:latin typeface="华文楷体" pitchFamily="2" charset="-122"/>
                    <a:ea typeface="华文楷体" pitchFamily="2" charset="-122"/>
                  </a:rPr>
                  <a:t>关系</a:t>
                </a:r>
                <a:r>
                  <a:rPr lang="en-US" altLang="zh-CN" sz="1800" dirty="0" smtClean="0">
                    <a:latin typeface="华文楷体" pitchFamily="2" charset="-122"/>
                    <a:ea typeface="华文楷体" pitchFamily="2" charset="-122"/>
                    <a:sym typeface="Wingdings" pitchFamily="2" charset="2"/>
                  </a:rPr>
                  <a:t>:</a:t>
                </a:r>
                <a:r>
                  <a:rPr lang="de-DE" altLang="zh-CN" sz="1800" dirty="0" smtClean="0">
                    <a:latin typeface="华文楷体" pitchFamily="2" charset="-122"/>
                    <a:ea typeface="华文楷体" pitchFamily="2" charset="-122"/>
                  </a:rPr>
                  <a:t> </a:t>
                </a:r>
                <a:r>
                  <a:rPr lang="de-DE" altLang="zh-CN" sz="1800" b="1" dirty="0" smtClean="0">
                    <a:solidFill>
                      <a:srgbClr val="C00000"/>
                    </a:solidFill>
                    <a:latin typeface="华文楷体" pitchFamily="2" charset="-122"/>
                    <a:ea typeface="华文楷体" pitchFamily="2" charset="-122"/>
                  </a:rPr>
                  <a:t>||</a:t>
                </a:r>
              </a:p>
              <a:p>
                <a:pPr marL="864000" indent="0">
                  <a:buNone/>
                </a:pPr>
                <a:r>
                  <a:rPr lang="de-DE" altLang="zh-CN" sz="1800" dirty="0">
                    <a:latin typeface="华文楷体" pitchFamily="2" charset="-122"/>
                    <a:ea typeface="华文楷体" pitchFamily="2" charset="-122"/>
                  </a:rPr>
                  <a:t>  </a:t>
                </a:r>
                <a:r>
                  <a:rPr lang="de-DE" altLang="zh-CN" sz="1800" dirty="0">
                    <a:latin typeface="Times New Roman" pitchFamily="18" charset="0"/>
                    <a:ea typeface="华文楷体" pitchFamily="2" charset="-122"/>
                    <a:cs typeface="Times New Roman" pitchFamily="18" charset="0"/>
                  </a:rPr>
                  <a:t>(x,y): x &gt;y</a:t>
                </a:r>
                <a:r>
                  <a:rPr lang="zh-CN" altLang="zh-CN" sz="1800" dirty="0">
                    <a:latin typeface="华文楷体" pitchFamily="2" charset="-122"/>
                    <a:ea typeface="华文楷体" pitchFamily="2" charset="-122"/>
                  </a:rPr>
                  <a:t>且</a:t>
                </a:r>
                <a:r>
                  <a:rPr lang="de-DE" altLang="zh-CN" sz="1800" dirty="0">
                    <a:latin typeface="Times New Roman" pitchFamily="18" charset="0"/>
                    <a:ea typeface="华文楷体" pitchFamily="2" charset="-122"/>
                    <a:cs typeface="Times New Roman" pitchFamily="18" charset="0"/>
                  </a:rPr>
                  <a:t>y &gt;</a:t>
                </a:r>
                <a:r>
                  <a:rPr lang="de-DE" altLang="zh-CN" sz="1800" dirty="0" smtClean="0">
                    <a:latin typeface="Times New Roman" pitchFamily="18" charset="0"/>
                    <a:ea typeface="华文楷体" pitchFamily="2" charset="-122"/>
                    <a:cs typeface="Times New Roman" pitchFamily="18" charset="0"/>
                  </a:rPr>
                  <a:t>x</a:t>
                </a:r>
                <a:endParaRPr lang="en-US" altLang="zh-CN" sz="1800" dirty="0">
                  <a:latin typeface="Times New Roman" pitchFamily="18" charset="0"/>
                  <a:ea typeface="华文楷体" pitchFamily="2" charset="-122"/>
                  <a:cs typeface="Times New Roman" pitchFamily="18" charset="0"/>
                </a:endParaRPr>
              </a:p>
              <a:p>
                <a:pPr marL="0" indent="0">
                  <a:buNone/>
                </a:pPr>
                <a:r>
                  <a:rPr lang="zh-CN" altLang="zh-CN" sz="2400" b="1" dirty="0" smtClean="0">
                    <a:solidFill>
                      <a:srgbClr val="336600"/>
                    </a:solidFill>
                    <a:latin typeface="华文楷体" pitchFamily="2" charset="-122"/>
                    <a:ea typeface="华文楷体" pitchFamily="2" charset="-122"/>
                  </a:rPr>
                  <a:t>行为</a:t>
                </a:r>
                <a:r>
                  <a:rPr lang="zh-CN" altLang="zh-CN" sz="2400" b="1" dirty="0">
                    <a:solidFill>
                      <a:srgbClr val="336600"/>
                    </a:solidFill>
                    <a:latin typeface="华文楷体" pitchFamily="2" charset="-122"/>
                    <a:ea typeface="华文楷体" pitchFamily="2" charset="-122"/>
                  </a:rPr>
                  <a:t>侧画</a:t>
                </a:r>
                <a:r>
                  <a:rPr lang="zh-CN" altLang="zh-CN" sz="2400" b="1" dirty="0" smtClean="0">
                    <a:solidFill>
                      <a:srgbClr val="336600"/>
                    </a:solidFill>
                    <a:latin typeface="华文楷体" pitchFamily="2" charset="-122"/>
                    <a:ea typeface="华文楷体" pitchFamily="2" charset="-122"/>
                  </a:rPr>
                  <a:t>是行为</a:t>
                </a:r>
                <a:r>
                  <a:rPr lang="zh-CN" altLang="zh-CN" sz="2400" b="1" dirty="0">
                    <a:solidFill>
                      <a:srgbClr val="336600"/>
                    </a:solidFill>
                    <a:latin typeface="华文楷体" pitchFamily="2" charset="-122"/>
                    <a:ea typeface="华文楷体" pitchFamily="2" charset="-122"/>
                  </a:rPr>
                  <a:t>关系的</a:t>
                </a:r>
                <a:r>
                  <a:rPr lang="zh-CN" altLang="zh-CN" sz="2400" b="1" dirty="0" smtClean="0">
                    <a:solidFill>
                      <a:srgbClr val="336600"/>
                    </a:solidFill>
                    <a:latin typeface="华文楷体" pitchFamily="2" charset="-122"/>
                    <a:ea typeface="华文楷体" pitchFamily="2" charset="-122"/>
                  </a:rPr>
                  <a:t>集合</a:t>
                </a:r>
                <a:r>
                  <a:rPr lang="de-DE" altLang="zh-CN" sz="2400" b="1" i="1" dirty="0" smtClean="0">
                    <a:solidFill>
                      <a:srgbClr val="336600"/>
                    </a:solidFill>
                    <a:latin typeface="Times New Roman" pitchFamily="18" charset="0"/>
                    <a:ea typeface="华文楷体" pitchFamily="2" charset="-122"/>
                    <a:cs typeface="Times New Roman" pitchFamily="18" charset="0"/>
                  </a:rPr>
                  <a:t>BP</a:t>
                </a:r>
                <a:r>
                  <a:rPr lang="de-DE" altLang="zh-CN" sz="2400" b="1" dirty="0">
                    <a:solidFill>
                      <a:srgbClr val="336600"/>
                    </a:solidFill>
                    <a:latin typeface="Times New Roman" pitchFamily="18" charset="0"/>
                    <a:ea typeface="华文楷体" pitchFamily="2" charset="-122"/>
                    <a:cs typeface="Times New Roman" pitchFamily="18" charset="0"/>
                  </a:rPr>
                  <a:t>={</a:t>
                </a:r>
                <a:r>
                  <a:rPr lang="zh-CN" altLang="zh-CN" sz="2400" b="1" dirty="0">
                    <a:solidFill>
                      <a:srgbClr val="336600"/>
                    </a:solidFill>
                    <a:latin typeface="Times New Roman" pitchFamily="18" charset="0"/>
                    <a:ea typeface="华文楷体" pitchFamily="2" charset="-122"/>
                    <a:cs typeface="Times New Roman" pitchFamily="18" charset="0"/>
                  </a:rPr>
                  <a:t>→</a:t>
                </a:r>
                <a:r>
                  <a:rPr lang="de-DE" altLang="zh-CN" sz="2400" b="1" dirty="0">
                    <a:solidFill>
                      <a:srgbClr val="336600"/>
                    </a:solidFill>
                    <a:latin typeface="Times New Roman" pitchFamily="18" charset="0"/>
                    <a:ea typeface="华文楷体" pitchFamily="2" charset="-122"/>
                    <a:cs typeface="Times New Roman" pitchFamily="18" charset="0"/>
                  </a:rPr>
                  <a:t>, +, </a:t>
                </a:r>
                <a:r>
                  <a:rPr lang="de-DE" altLang="zh-CN" sz="2400" b="1" dirty="0" smtClean="0">
                    <a:solidFill>
                      <a:srgbClr val="336600"/>
                    </a:solidFill>
                    <a:latin typeface="Times New Roman" pitchFamily="18" charset="0"/>
                    <a:ea typeface="华文楷体" pitchFamily="2" charset="-122"/>
                    <a:cs typeface="Times New Roman" pitchFamily="18" charset="0"/>
                  </a:rPr>
                  <a:t>||}</a:t>
                </a:r>
                <a:endParaRPr lang="de-DE" altLang="zh-CN" sz="2400" b="1" dirty="0">
                  <a:solidFill>
                    <a:srgbClr val="336600"/>
                  </a:solidFill>
                  <a:latin typeface="Times New Roman" pitchFamily="18" charset="0"/>
                  <a:ea typeface="华文楷体" pitchFamily="2" charset="-122"/>
                  <a:cs typeface="Times New Roman" pitchFamily="18" charset="0"/>
                </a:endParaRPr>
              </a:p>
              <a:p>
                <a:pPr marL="0" indent="0">
                  <a:buNone/>
                </a:pPr>
                <a:endParaRPr lang="zh-CN" altLang="zh-CN" sz="2000" dirty="0" smtClean="0">
                  <a:latin typeface="华文楷体" pitchFamily="2" charset="-122"/>
                  <a:ea typeface="华文楷体" pitchFamily="2" charset="-122"/>
                </a:endParaRPr>
              </a:p>
              <a:p>
                <a:endParaRPr lang="zh-CN" altLang="en-US" dirty="0">
                  <a:latin typeface="华文楷体" pitchFamily="2" charset="-122"/>
                  <a:ea typeface="华文楷体"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268760"/>
                <a:ext cx="7632848" cy="4392612"/>
              </a:xfrm>
              <a:blipFill rotWithShape="1">
                <a:blip r:embed="rId3"/>
                <a:stretch>
                  <a:fillRect l="-1278" t="-693" r="-639" b="-929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16</a:t>
            </a:fld>
            <a:endParaRPr lang="en-US" altLang="zh-CN" dirty="0"/>
          </a:p>
        </p:txBody>
      </p:sp>
      <p:pic>
        <p:nvPicPr>
          <p:cNvPr id="9276"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194" y="3413646"/>
            <a:ext cx="5784701" cy="133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bwMode="auto">
          <a:xfrm>
            <a:off x="3893867" y="3307918"/>
            <a:ext cx="1548718" cy="1542853"/>
          </a:xfrm>
          <a:prstGeom prst="rect">
            <a:avLst/>
          </a:prstGeom>
          <a:solidFill>
            <a:schemeClr val="bg1">
              <a:alpha val="0"/>
            </a:schemeClr>
          </a:solidFill>
          <a:ln w="19050" cap="flat" cmpd="sng" algn="ctr">
            <a:solidFill>
              <a:srgbClr val="EB13D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矩形标注 7"/>
          <p:cNvSpPr/>
          <p:nvPr/>
        </p:nvSpPr>
        <p:spPr bwMode="auto">
          <a:xfrm>
            <a:off x="5874633" y="4850771"/>
            <a:ext cx="2952328" cy="1152128"/>
          </a:xfrm>
          <a:prstGeom prst="wedgeRectCallout">
            <a:avLst>
              <a:gd name="adj1" fmla="val -65870"/>
              <a:gd name="adj2" fmla="val -71750"/>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just"/>
            <a:r>
              <a:rPr lang="zh-CN" altLang="zh-CN" b="1" dirty="0" smtClean="0">
                <a:solidFill>
                  <a:srgbClr val="7030A0"/>
                </a:solidFill>
                <a:latin typeface="华文楷体" pitchFamily="2" charset="-122"/>
                <a:ea typeface="华文楷体" pitchFamily="2" charset="-122"/>
              </a:rPr>
              <a:t>循环</a:t>
            </a:r>
            <a:r>
              <a:rPr lang="zh-CN" altLang="zh-CN" b="1" dirty="0">
                <a:solidFill>
                  <a:srgbClr val="7030A0"/>
                </a:solidFill>
                <a:latin typeface="华文楷体" pitchFamily="2" charset="-122"/>
                <a:ea typeface="华文楷体" pitchFamily="2" charset="-122"/>
              </a:rPr>
              <a:t>结构</a:t>
            </a:r>
            <a:r>
              <a:rPr lang="zh-CN" altLang="zh-CN" dirty="0" smtClean="0">
                <a:solidFill>
                  <a:srgbClr val="C00000"/>
                </a:solidFill>
                <a:latin typeface="华文楷体" pitchFamily="2" charset="-122"/>
                <a:ea typeface="华文楷体" pitchFamily="2" charset="-122"/>
              </a:rPr>
              <a:t>中</a:t>
            </a:r>
            <a:r>
              <a:rPr lang="zh-CN" altLang="en-US" dirty="0">
                <a:solidFill>
                  <a:srgbClr val="C00000"/>
                </a:solidFill>
                <a:latin typeface="华文楷体" pitchFamily="2" charset="-122"/>
                <a:ea typeface="华文楷体" pitchFamily="2" charset="-122"/>
              </a:rPr>
              <a:t>任意</a:t>
            </a:r>
            <a:r>
              <a:rPr lang="zh-CN" altLang="zh-CN" dirty="0" smtClean="0">
                <a:solidFill>
                  <a:srgbClr val="C00000"/>
                </a:solidFill>
                <a:latin typeface="华文楷体" pitchFamily="2" charset="-122"/>
                <a:ea typeface="华文楷体" pitchFamily="2" charset="-122"/>
              </a:rPr>
              <a:t>活动间</a:t>
            </a:r>
            <a:r>
              <a:rPr lang="zh-CN" altLang="en-US" dirty="0" smtClean="0">
                <a:solidFill>
                  <a:srgbClr val="C00000"/>
                </a:solidFill>
                <a:latin typeface="华文楷体" pitchFamily="2" charset="-122"/>
                <a:ea typeface="华文楷体" pitchFamily="2" charset="-122"/>
              </a:rPr>
              <a:t>都是</a:t>
            </a:r>
            <a:endParaRPr lang="en-US" altLang="zh-CN" dirty="0" smtClean="0">
              <a:solidFill>
                <a:srgbClr val="C00000"/>
              </a:solidFill>
              <a:latin typeface="华文楷体" pitchFamily="2" charset="-122"/>
              <a:ea typeface="华文楷体" pitchFamily="2" charset="-122"/>
            </a:endParaRPr>
          </a:p>
          <a:p>
            <a:pPr algn="just"/>
            <a:r>
              <a:rPr lang="zh-CN" altLang="en-US" b="1" dirty="0" smtClean="0">
                <a:solidFill>
                  <a:srgbClr val="7030A0"/>
                </a:solidFill>
                <a:latin typeface="华文楷体" pitchFamily="2" charset="-122"/>
                <a:ea typeface="华文楷体" pitchFamily="2" charset="-122"/>
              </a:rPr>
              <a:t>交织关系</a:t>
            </a:r>
            <a:r>
              <a:rPr lang="zh-CN" altLang="en-US" dirty="0" smtClean="0">
                <a:solidFill>
                  <a:srgbClr val="C00000"/>
                </a:solidFill>
                <a:latin typeface="华文楷体" pitchFamily="2" charset="-122"/>
                <a:ea typeface="华文楷体" pitchFamily="2" charset="-122"/>
              </a:rPr>
              <a:t>，丢失了实质含有</a:t>
            </a:r>
            <a:endParaRPr lang="en-US" altLang="zh-CN" dirty="0" smtClean="0">
              <a:solidFill>
                <a:srgbClr val="C00000"/>
              </a:solidFill>
              <a:latin typeface="华文楷体" pitchFamily="2" charset="-122"/>
              <a:ea typeface="华文楷体" pitchFamily="2" charset="-122"/>
            </a:endParaRPr>
          </a:p>
          <a:p>
            <a:pPr algn="just"/>
            <a:r>
              <a:rPr lang="zh-CN" altLang="en-US" dirty="0" smtClean="0">
                <a:solidFill>
                  <a:srgbClr val="C00000"/>
                </a:solidFill>
                <a:latin typeface="华文楷体" pitchFamily="2" charset="-122"/>
                <a:ea typeface="华文楷体" pitchFamily="2" charset="-122"/>
              </a:rPr>
              <a:t>的行为关系！</a:t>
            </a:r>
            <a:endParaRPr kumimoji="0" lang="zh-CN" altLang="en-US" sz="1800" b="0" i="0" u="none" strike="noStrike" cap="none" normalizeH="0" baseline="0" dirty="0" smtClean="0">
              <a:ln>
                <a:noFill/>
              </a:ln>
              <a:solidFill>
                <a:srgbClr val="C00000"/>
              </a:solidFill>
              <a:effectLst/>
              <a:latin typeface="华文楷体" pitchFamily="2" charset="-122"/>
              <a:ea typeface="华文楷体" pitchFamily="2" charset="-122"/>
            </a:endParaRPr>
          </a:p>
        </p:txBody>
      </p:sp>
      <p:grpSp>
        <p:nvGrpSpPr>
          <p:cNvPr id="28" name="组合 27"/>
          <p:cNvGrpSpPr/>
          <p:nvPr/>
        </p:nvGrpSpPr>
        <p:grpSpPr>
          <a:xfrm>
            <a:off x="3637281" y="3436617"/>
            <a:ext cx="2376264" cy="540060"/>
            <a:chOff x="3635896" y="3537012"/>
            <a:chExt cx="2016224" cy="432048"/>
          </a:xfrm>
        </p:grpSpPr>
        <p:sp>
          <p:nvSpPr>
            <p:cNvPr id="6" name="椭圆 5"/>
            <p:cNvSpPr/>
            <p:nvPr/>
          </p:nvSpPr>
          <p:spPr bwMode="auto">
            <a:xfrm>
              <a:off x="3635896" y="3645024"/>
              <a:ext cx="216024" cy="216024"/>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4129233" y="3537012"/>
              <a:ext cx="144016" cy="4320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11" name="直接箭头连接符 10"/>
            <p:cNvCxnSpPr>
              <a:stCxn id="6" idx="6"/>
              <a:endCxn id="9" idx="1"/>
            </p:cNvCxnSpPr>
            <p:nvPr/>
          </p:nvCxnSpPr>
          <p:spPr bwMode="auto">
            <a:xfrm>
              <a:off x="3851920" y="3753036"/>
              <a:ext cx="277313"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椭圆 13"/>
            <p:cNvSpPr/>
            <p:nvPr/>
          </p:nvSpPr>
          <p:spPr bwMode="auto">
            <a:xfrm>
              <a:off x="4572000" y="3645024"/>
              <a:ext cx="216024" cy="216024"/>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矩形 14"/>
            <p:cNvSpPr/>
            <p:nvPr/>
          </p:nvSpPr>
          <p:spPr bwMode="auto">
            <a:xfrm>
              <a:off x="5004048" y="3537012"/>
              <a:ext cx="144016" cy="4320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b</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5436096" y="3645024"/>
              <a:ext cx="216024" cy="216024"/>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7" name="直接箭头连接符 16"/>
            <p:cNvCxnSpPr>
              <a:stCxn id="9" idx="3"/>
            </p:cNvCxnSpPr>
            <p:nvPr/>
          </p:nvCxnSpPr>
          <p:spPr bwMode="auto">
            <a:xfrm>
              <a:off x="4273249" y="3753036"/>
              <a:ext cx="298751"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stCxn id="14" idx="6"/>
              <a:endCxn id="15" idx="1"/>
            </p:cNvCxnSpPr>
            <p:nvPr/>
          </p:nvCxnSpPr>
          <p:spPr bwMode="auto">
            <a:xfrm>
              <a:off x="4788024" y="3753036"/>
              <a:ext cx="216024"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15" idx="3"/>
              <a:endCxn id="16" idx="2"/>
            </p:cNvCxnSpPr>
            <p:nvPr/>
          </p:nvCxnSpPr>
          <p:spPr bwMode="auto">
            <a:xfrm>
              <a:off x="5148064" y="3753036"/>
              <a:ext cx="288032"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8" name="组合 77"/>
          <p:cNvGrpSpPr/>
          <p:nvPr/>
        </p:nvGrpSpPr>
        <p:grpSpPr>
          <a:xfrm>
            <a:off x="3594278" y="3593914"/>
            <a:ext cx="1400868" cy="1237185"/>
            <a:chOff x="3594278" y="4012329"/>
            <a:chExt cx="1400868" cy="1237185"/>
          </a:xfrm>
        </p:grpSpPr>
        <p:grpSp>
          <p:nvGrpSpPr>
            <p:cNvPr id="30" name="组合 29"/>
            <p:cNvGrpSpPr/>
            <p:nvPr/>
          </p:nvGrpSpPr>
          <p:grpSpPr>
            <a:xfrm>
              <a:off x="3594278" y="4012329"/>
              <a:ext cx="1400868" cy="1237185"/>
              <a:chOff x="3601067" y="3411360"/>
              <a:chExt cx="1188616" cy="989748"/>
            </a:xfrm>
          </p:grpSpPr>
          <p:sp>
            <p:nvSpPr>
              <p:cNvPr id="31" name="椭圆 30"/>
              <p:cNvSpPr/>
              <p:nvPr/>
            </p:nvSpPr>
            <p:spPr bwMode="auto">
              <a:xfrm>
                <a:off x="3601067" y="3770594"/>
                <a:ext cx="216024" cy="216024"/>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4129233" y="3411360"/>
                <a:ext cx="144016" cy="4320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33" name="直接箭头连接符 32"/>
              <p:cNvCxnSpPr>
                <a:stCxn id="31" idx="6"/>
                <a:endCxn id="32" idx="1"/>
              </p:cNvCxnSpPr>
              <p:nvPr/>
            </p:nvCxnSpPr>
            <p:spPr bwMode="auto">
              <a:xfrm flipV="1">
                <a:off x="3817091" y="3627384"/>
                <a:ext cx="312142" cy="251222"/>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椭圆 33"/>
              <p:cNvSpPr/>
              <p:nvPr/>
            </p:nvSpPr>
            <p:spPr bwMode="auto">
              <a:xfrm>
                <a:off x="4573659" y="3778733"/>
                <a:ext cx="216024" cy="216024"/>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矩形 34"/>
              <p:cNvSpPr/>
              <p:nvPr/>
            </p:nvSpPr>
            <p:spPr bwMode="auto">
              <a:xfrm>
                <a:off x="4139882" y="3969060"/>
                <a:ext cx="144016" cy="4320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b</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37" name="直接箭头连接符 36"/>
              <p:cNvCxnSpPr>
                <a:stCxn id="32" idx="3"/>
                <a:endCxn id="34" idx="2"/>
              </p:cNvCxnSpPr>
              <p:nvPr/>
            </p:nvCxnSpPr>
            <p:spPr bwMode="auto">
              <a:xfrm>
                <a:off x="4273249" y="3627384"/>
                <a:ext cx="300410" cy="259361"/>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4" name="直接箭头连接符 43"/>
            <p:cNvCxnSpPr>
              <a:stCxn id="31" idx="5"/>
              <a:endCxn id="35" idx="1"/>
            </p:cNvCxnSpPr>
            <p:nvPr/>
          </p:nvCxnSpPr>
          <p:spPr bwMode="auto">
            <a:xfrm>
              <a:off x="3811593" y="4691857"/>
              <a:ext cx="417717" cy="287627"/>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a:stCxn id="35" idx="3"/>
              <a:endCxn id="34" idx="2"/>
            </p:cNvCxnSpPr>
            <p:nvPr/>
          </p:nvCxnSpPr>
          <p:spPr bwMode="auto">
            <a:xfrm flipV="1">
              <a:off x="4399043" y="4606560"/>
              <a:ext cx="341503" cy="372924"/>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4" name="组合 73"/>
          <p:cNvGrpSpPr/>
          <p:nvPr/>
        </p:nvGrpSpPr>
        <p:grpSpPr>
          <a:xfrm>
            <a:off x="3339788" y="4204985"/>
            <a:ext cx="3264614" cy="1252228"/>
            <a:chOff x="5542008" y="4126021"/>
            <a:chExt cx="3264614" cy="1252228"/>
          </a:xfrm>
        </p:grpSpPr>
        <p:grpSp>
          <p:nvGrpSpPr>
            <p:cNvPr id="48" name="组合 47"/>
            <p:cNvGrpSpPr/>
            <p:nvPr/>
          </p:nvGrpSpPr>
          <p:grpSpPr>
            <a:xfrm>
              <a:off x="5542008" y="4539455"/>
              <a:ext cx="2376264" cy="838794"/>
              <a:chOff x="3635896" y="3537012"/>
              <a:chExt cx="2016224" cy="671035"/>
            </a:xfrm>
          </p:grpSpPr>
          <p:sp>
            <p:nvSpPr>
              <p:cNvPr id="49" name="椭圆 48"/>
              <p:cNvSpPr/>
              <p:nvPr/>
            </p:nvSpPr>
            <p:spPr bwMode="auto">
              <a:xfrm>
                <a:off x="3635896" y="3645024"/>
                <a:ext cx="216024" cy="216024"/>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0" name="矩形 49"/>
              <p:cNvSpPr/>
              <p:nvPr/>
            </p:nvSpPr>
            <p:spPr bwMode="auto">
              <a:xfrm>
                <a:off x="4129233" y="3537012"/>
                <a:ext cx="144016" cy="4320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51" name="直接箭头连接符 50"/>
              <p:cNvCxnSpPr>
                <a:stCxn id="49" idx="6"/>
                <a:endCxn id="50" idx="1"/>
              </p:cNvCxnSpPr>
              <p:nvPr/>
            </p:nvCxnSpPr>
            <p:spPr bwMode="auto">
              <a:xfrm>
                <a:off x="3851920" y="3753036"/>
                <a:ext cx="277313"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椭圆 51"/>
              <p:cNvSpPr/>
              <p:nvPr/>
            </p:nvSpPr>
            <p:spPr bwMode="auto">
              <a:xfrm>
                <a:off x="4497860" y="3879983"/>
                <a:ext cx="216024" cy="216024"/>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3" name="矩形 52"/>
              <p:cNvSpPr/>
              <p:nvPr/>
            </p:nvSpPr>
            <p:spPr bwMode="auto">
              <a:xfrm>
                <a:off x="5008435" y="3775999"/>
                <a:ext cx="144016" cy="4320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b</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4" name="椭圆 53"/>
              <p:cNvSpPr/>
              <p:nvPr/>
            </p:nvSpPr>
            <p:spPr bwMode="auto">
              <a:xfrm>
                <a:off x="5436096" y="3885745"/>
                <a:ext cx="216024" cy="216024"/>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55" name="直接箭头连接符 54"/>
              <p:cNvCxnSpPr>
                <a:stCxn id="50" idx="3"/>
                <a:endCxn id="52" idx="2"/>
              </p:cNvCxnSpPr>
              <p:nvPr/>
            </p:nvCxnSpPr>
            <p:spPr bwMode="auto">
              <a:xfrm>
                <a:off x="4273249" y="3753036"/>
                <a:ext cx="224611" cy="234959"/>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a:stCxn id="52" idx="6"/>
                <a:endCxn id="53" idx="1"/>
              </p:cNvCxnSpPr>
              <p:nvPr/>
            </p:nvCxnSpPr>
            <p:spPr bwMode="auto">
              <a:xfrm>
                <a:off x="4713884" y="3987995"/>
                <a:ext cx="294551" cy="4028"/>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a:stCxn id="53" idx="3"/>
                <a:endCxn id="54" idx="2"/>
              </p:cNvCxnSpPr>
              <p:nvPr/>
            </p:nvCxnSpPr>
            <p:spPr bwMode="auto">
              <a:xfrm>
                <a:off x="5152451" y="3992023"/>
                <a:ext cx="283645" cy="1734"/>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 name="矩形 57"/>
            <p:cNvSpPr/>
            <p:nvPr/>
          </p:nvSpPr>
          <p:spPr bwMode="auto">
            <a:xfrm>
              <a:off x="7167371" y="4126021"/>
              <a:ext cx="169733" cy="54006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a</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9" name="矩形 58"/>
            <p:cNvSpPr/>
            <p:nvPr/>
          </p:nvSpPr>
          <p:spPr bwMode="auto">
            <a:xfrm>
              <a:off x="8150958" y="4509120"/>
              <a:ext cx="169733" cy="54006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60" name="直接箭头连接符 59"/>
            <p:cNvCxnSpPr>
              <a:stCxn id="50" idx="3"/>
              <a:endCxn id="63" idx="3"/>
            </p:cNvCxnSpPr>
            <p:nvPr/>
          </p:nvCxnSpPr>
          <p:spPr bwMode="auto">
            <a:xfrm flipV="1">
              <a:off x="6293174" y="4501531"/>
              <a:ext cx="264720" cy="307956"/>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椭圆 62"/>
            <p:cNvSpPr/>
            <p:nvPr/>
          </p:nvSpPr>
          <p:spPr bwMode="auto">
            <a:xfrm>
              <a:off x="6520609" y="4271046"/>
              <a:ext cx="254600" cy="27003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4" name="椭圆 63"/>
            <p:cNvSpPr/>
            <p:nvPr/>
          </p:nvSpPr>
          <p:spPr bwMode="auto">
            <a:xfrm>
              <a:off x="7635310" y="4239090"/>
              <a:ext cx="254600" cy="27003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256" name="直接箭头连接符 9255"/>
            <p:cNvCxnSpPr>
              <a:stCxn id="63" idx="6"/>
              <a:endCxn id="58" idx="1"/>
            </p:cNvCxnSpPr>
            <p:nvPr/>
          </p:nvCxnSpPr>
          <p:spPr bwMode="auto">
            <a:xfrm flipV="1">
              <a:off x="6775209" y="4396051"/>
              <a:ext cx="392162" cy="1001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58" name="直接箭头连接符 9257"/>
            <p:cNvCxnSpPr>
              <a:stCxn id="58" idx="3"/>
              <a:endCxn id="64" idx="2"/>
            </p:cNvCxnSpPr>
            <p:nvPr/>
          </p:nvCxnSpPr>
          <p:spPr bwMode="auto">
            <a:xfrm flipV="1">
              <a:off x="7337104" y="4374105"/>
              <a:ext cx="298206" cy="21946"/>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0" name="直接箭头连接符 9259"/>
            <p:cNvCxnSpPr>
              <a:stCxn id="64" idx="6"/>
              <a:endCxn id="59" idx="1"/>
            </p:cNvCxnSpPr>
            <p:nvPr/>
          </p:nvCxnSpPr>
          <p:spPr bwMode="auto">
            <a:xfrm>
              <a:off x="7889910" y="4374105"/>
              <a:ext cx="261048" cy="405045"/>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2" name="直接箭头连接符 9261"/>
            <p:cNvCxnSpPr>
              <a:stCxn id="54" idx="6"/>
              <a:endCxn id="59" idx="1"/>
            </p:cNvCxnSpPr>
            <p:nvPr/>
          </p:nvCxnSpPr>
          <p:spPr bwMode="auto">
            <a:xfrm flipV="1">
              <a:off x="7918272" y="4779150"/>
              <a:ext cx="232686" cy="331236"/>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椭圆 82"/>
            <p:cNvSpPr/>
            <p:nvPr/>
          </p:nvSpPr>
          <p:spPr bwMode="auto">
            <a:xfrm>
              <a:off x="8552022" y="4630922"/>
              <a:ext cx="254600" cy="27003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266" name="直接箭头连接符 9265"/>
            <p:cNvCxnSpPr>
              <a:stCxn id="59" idx="3"/>
              <a:endCxn id="83" idx="2"/>
            </p:cNvCxnSpPr>
            <p:nvPr/>
          </p:nvCxnSpPr>
          <p:spPr bwMode="auto">
            <a:xfrm flipV="1">
              <a:off x="8320691" y="4765937"/>
              <a:ext cx="231331" cy="13213"/>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430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
                                        <p:tgtEl>
                                          <p:spTgt spid="3">
                                            <p:txEl>
                                              <p:pRg st="7" end="7"/>
                                            </p:txEl>
                                          </p:spTgt>
                                        </p:tgtEl>
                                      </p:cBhvr>
                                    </p:animEffect>
                                  </p:childTnLst>
                                </p:cTn>
                              </p:par>
                              <p:par>
                                <p:cTn id="22" presetID="10" presetClass="exit" presetSubtype="0" fill="hold" nodeType="withEffect">
                                  <p:stCondLst>
                                    <p:cond delay="0"/>
                                  </p:stCondLst>
                                  <p:childTnLst>
                                    <p:animEffect transition="out" filter="fade">
                                      <p:cBhvr>
                                        <p:cTn id="23" dur="10"/>
                                        <p:tgtEl>
                                          <p:spTgt spid="28"/>
                                        </p:tgtEl>
                                      </p:cBhvr>
                                    </p:animEffect>
                                    <p:set>
                                      <p:cBhvr>
                                        <p:cTn id="24" dur="1" fill="hold">
                                          <p:stCondLst>
                                            <p:cond delay="9"/>
                                          </p:stCondLst>
                                        </p:cTn>
                                        <p:tgtEl>
                                          <p:spTgt spid="28"/>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
                                        <p:tgtEl>
                                          <p:spTgt spid="3">
                                            <p:txEl>
                                              <p:pRg st="9" end="9"/>
                                            </p:txEl>
                                          </p:spTgt>
                                        </p:tgtEl>
                                      </p:cBhvr>
                                    </p:animEffect>
                                  </p:childTnLst>
                                </p:cTn>
                              </p:par>
                              <p:par>
                                <p:cTn id="36" presetID="10" presetClass="exit" presetSubtype="0" fill="hold" nodeType="withEffect">
                                  <p:stCondLst>
                                    <p:cond delay="0"/>
                                  </p:stCondLst>
                                  <p:childTnLst>
                                    <p:animEffect transition="out" filter="fade">
                                      <p:cBhvr>
                                        <p:cTn id="37" dur="10"/>
                                        <p:tgtEl>
                                          <p:spTgt spid="78"/>
                                        </p:tgtEl>
                                      </p:cBhvr>
                                    </p:animEffect>
                                    <p:set>
                                      <p:cBhvr>
                                        <p:cTn id="38" dur="1" fill="hold">
                                          <p:stCondLst>
                                            <p:cond delay="9"/>
                                          </p:stCondLst>
                                        </p:cTn>
                                        <p:tgtEl>
                                          <p:spTgt spid="78"/>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fade">
                                      <p:cBhvr>
                                        <p:cTn id="41" dur="10"/>
                                        <p:tgtEl>
                                          <p:spTgt spid="7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
                                        <p:tgtEl>
                                          <p:spTgt spid="3">
                                            <p:txEl>
                                              <p:pRg st="10" end="10"/>
                                            </p:txEl>
                                          </p:spTgt>
                                        </p:tgtEl>
                                      </p:cBhvr>
                                    </p:animEffect>
                                  </p:childTnLst>
                                </p:cTn>
                              </p:par>
                              <p:par>
                                <p:cTn id="47" presetID="10" presetClass="exit" presetSubtype="0" fill="hold" nodeType="withEffect">
                                  <p:stCondLst>
                                    <p:cond delay="0"/>
                                  </p:stCondLst>
                                  <p:childTnLst>
                                    <p:animEffect transition="out" filter="fade">
                                      <p:cBhvr>
                                        <p:cTn id="48" dur="10"/>
                                        <p:tgtEl>
                                          <p:spTgt spid="74"/>
                                        </p:tgtEl>
                                      </p:cBhvr>
                                    </p:animEffect>
                                    <p:set>
                                      <p:cBhvr>
                                        <p:cTn id="49" dur="1" fill="hold">
                                          <p:stCondLst>
                                            <p:cond delay="9"/>
                                          </p:stCondLst>
                                        </p:cTn>
                                        <p:tgtEl>
                                          <p:spTgt spid="7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
                                        <p:tgtEl>
                                          <p:spTgt spid="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
                                        <p:tgtEl>
                                          <p:spTgt spid="7"/>
                                        </p:tgtEl>
                                      </p:cBhvr>
                                    </p:animEffect>
                                  </p:childTnLst>
                                </p:cTn>
                              </p:par>
                              <p:par>
                                <p:cTn id="58" presetID="10" presetClass="entr" presetSubtype="0" fill="hold" nodeType="withEffect">
                                  <p:stCondLst>
                                    <p:cond delay="0"/>
                                  </p:stCondLst>
                                  <p:childTnLst>
                                    <p:set>
                                      <p:cBhvr>
                                        <p:cTn id="59" dur="1" fill="hold">
                                          <p:stCondLst>
                                            <p:cond delay="0"/>
                                          </p:stCondLst>
                                        </p:cTn>
                                        <p:tgtEl>
                                          <p:spTgt spid="9276"/>
                                        </p:tgtEl>
                                        <p:attrNameLst>
                                          <p:attrName>style.visibility</p:attrName>
                                        </p:attrNameLst>
                                      </p:cBhvr>
                                      <p:to>
                                        <p:strVal val="visible"/>
                                      </p:to>
                                    </p:set>
                                    <p:animEffect transition="in" filter="fade">
                                      <p:cBhvr>
                                        <p:cTn id="60" dur="10"/>
                                        <p:tgtEl>
                                          <p:spTgt spid="9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750079"/>
            <a:ext cx="5765555" cy="1326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8" name="标题 1"/>
          <p:cNvSpPr>
            <a:spLocks noGrp="1"/>
          </p:cNvSpPr>
          <p:nvPr>
            <p:ph type="title"/>
          </p:nvPr>
        </p:nvSpPr>
        <p:spPr>
          <a:xfrm>
            <a:off x="1042988" y="404813"/>
            <a:ext cx="6481340" cy="576262"/>
          </a:xfrm>
        </p:spPr>
        <p:txBody>
          <a:bodyPr/>
          <a:lstStyle/>
          <a:p>
            <a:pPr lvl="1"/>
            <a:r>
              <a:rPr lang="de-DE" altLang="zh-CN" sz="2800" dirty="0">
                <a:latin typeface="华文楷体" pitchFamily="2" charset="-122"/>
                <a:ea typeface="华文楷体" pitchFamily="2" charset="-122"/>
                <a:cs typeface="Times New Roman" pitchFamily="18" charset="0"/>
              </a:rPr>
              <a:t>ICR-</a:t>
            </a:r>
            <a:r>
              <a:rPr lang="zh-CN" altLang="zh-CN" sz="2800" dirty="0">
                <a:latin typeface="华文楷体" pitchFamily="2" charset="-122"/>
                <a:ea typeface="华文楷体" pitchFamily="2" charset="-122"/>
                <a:cs typeface="Times New Roman" pitchFamily="18" charset="0"/>
              </a:rPr>
              <a:t>行为</a:t>
            </a:r>
            <a:r>
              <a:rPr lang="zh-CN" altLang="en-US" sz="2800" dirty="0">
                <a:latin typeface="华文楷体" pitchFamily="2" charset="-122"/>
                <a:ea typeface="华文楷体" pitchFamily="2" charset="-122"/>
                <a:cs typeface="Times New Roman" pitchFamily="18" charset="0"/>
              </a:rPr>
              <a:t>侧画</a:t>
            </a:r>
            <a:endParaRPr lang="en-US" altLang="zh-CN" sz="2400" dirty="0">
              <a:latin typeface="华文楷体" pitchFamily="2" charset="-122"/>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4099" name="内容占位符 2"/>
              <p:cNvSpPr>
                <a:spLocks noGrp="1"/>
              </p:cNvSpPr>
              <p:nvPr>
                <p:ph idx="1"/>
              </p:nvPr>
            </p:nvSpPr>
            <p:spPr>
              <a:xfrm>
                <a:off x="395536" y="1156878"/>
                <a:ext cx="8352928" cy="4392612"/>
              </a:xfrm>
            </p:spPr>
            <p:txBody>
              <a:bodyPr/>
              <a:lstStyle/>
              <a:p>
                <a:r>
                  <a:rPr lang="de-DE" altLang="zh-CN" sz="2000" b="1" dirty="0" smtClean="0">
                    <a:latin typeface="Times New Roman" pitchFamily="18" charset="0"/>
                    <a:cs typeface="Times New Roman" pitchFamily="18" charset="0"/>
                  </a:rPr>
                  <a:t>REH-</a:t>
                </a:r>
                <a:r>
                  <a:rPr lang="zh-CN" altLang="zh-CN" sz="2000" b="1" dirty="0">
                    <a:latin typeface="华文楷体" pitchFamily="2" charset="-122"/>
                    <a:ea typeface="华文楷体" pitchFamily="2" charset="-122"/>
                  </a:rPr>
                  <a:t>点火</a:t>
                </a:r>
                <a:r>
                  <a:rPr lang="zh-CN" altLang="zh-CN" sz="2000" b="1" dirty="0" smtClean="0">
                    <a:latin typeface="华文楷体" pitchFamily="2" charset="-122"/>
                    <a:ea typeface="华文楷体" pitchFamily="2" charset="-122"/>
                  </a:rPr>
                  <a:t>序列</a:t>
                </a:r>
                <a:endParaRPr lang="de-DE" altLang="zh-CN" sz="2000" b="1" dirty="0">
                  <a:latin typeface="华文楷体" pitchFamily="2" charset="-122"/>
                  <a:ea typeface="华文楷体" pitchFamily="2" charset="-122"/>
                </a:endParaRPr>
              </a:p>
              <a:p>
                <a:pPr marL="0" indent="0">
                  <a:buNone/>
                </a:pPr>
                <a:r>
                  <a:rPr lang="de-DE" altLang="zh-CN" sz="2000" b="1" dirty="0" smtClean="0"/>
                  <a:t> </a:t>
                </a:r>
                <a:r>
                  <a:rPr lang="zh-CN" altLang="zh-CN" sz="2000" dirty="0" smtClean="0">
                    <a:latin typeface="华文楷体" pitchFamily="2" charset="-122"/>
                    <a:ea typeface="华文楷体" pitchFamily="2" charset="-122"/>
                  </a:rPr>
                  <a:t>令</a:t>
                </a:r>
                <a:r>
                  <a:rPr lang="de-DE" altLang="zh-CN" sz="2000" i="1" dirty="0">
                    <a:latin typeface="Times New Roman" pitchFamily="18" charset="0"/>
                    <a:cs typeface="Times New Roman" pitchFamily="18" charset="0"/>
                  </a:rPr>
                  <a:t>N</a:t>
                </a:r>
                <a:r>
                  <a:rPr lang="de-DE" altLang="zh-CN" sz="2000" dirty="0">
                    <a:latin typeface="Times New Roman" pitchFamily="18" charset="0"/>
                    <a:cs typeface="Times New Roman" pitchFamily="18" charset="0"/>
                  </a:rPr>
                  <a:t> </a:t>
                </a:r>
                <a:r>
                  <a:rPr lang="de-DE" altLang="zh-CN" sz="2000" dirty="0" smtClean="0">
                    <a:latin typeface="Times New Roman" pitchFamily="18" charset="0"/>
                    <a:cs typeface="Times New Roman" pitchFamily="18" charset="0"/>
                  </a:rPr>
                  <a:t>=</a:t>
                </a:r>
                <a:r>
                  <a:rPr lang="en-US" altLang="zh-CN" sz="2000" dirty="0">
                    <a:latin typeface="Times New Roman" pitchFamily="18" charset="0"/>
                    <a:cs typeface="Times New Roman" pitchFamily="18" charset="0"/>
                  </a:rPr>
                  <a:t>(</a:t>
                </a:r>
                <a:r>
                  <a:rPr lang="de-DE" altLang="zh-CN" sz="2000" i="1" dirty="0" smtClean="0">
                    <a:latin typeface="Times New Roman" pitchFamily="18" charset="0"/>
                    <a:cs typeface="Times New Roman" pitchFamily="18" charset="0"/>
                  </a:rPr>
                  <a:t>P</a:t>
                </a:r>
                <a:r>
                  <a:rPr lang="de-DE" altLang="zh-CN" sz="2000" dirty="0" smtClean="0">
                    <a:latin typeface="Times New Roman" pitchFamily="18" charset="0"/>
                    <a:cs typeface="Times New Roman" pitchFamily="18" charset="0"/>
                  </a:rPr>
                  <a:t>,</a:t>
                </a:r>
                <a:r>
                  <a:rPr lang="de-DE" altLang="zh-CN" sz="2000" i="1" dirty="0" smtClean="0">
                    <a:latin typeface="Times New Roman" pitchFamily="18" charset="0"/>
                    <a:cs typeface="Times New Roman" pitchFamily="18" charset="0"/>
                  </a:rPr>
                  <a:t>T</a:t>
                </a:r>
                <a:r>
                  <a:rPr lang="de-DE" altLang="zh-CN" sz="2000" dirty="0" smtClean="0">
                    <a:latin typeface="Times New Roman" pitchFamily="18" charset="0"/>
                    <a:cs typeface="Times New Roman" pitchFamily="18" charset="0"/>
                  </a:rPr>
                  <a:t>,</a:t>
                </a:r>
                <a:r>
                  <a:rPr lang="de-DE" altLang="zh-CN" sz="2000" i="1" dirty="0" smtClean="0">
                    <a:latin typeface="Times New Roman" pitchFamily="18" charset="0"/>
                    <a:cs typeface="Times New Roman" pitchFamily="18" charset="0"/>
                  </a:rPr>
                  <a:t>F</a:t>
                </a:r>
                <a:r>
                  <a:rPr lang="en-US" altLang="zh-CN" sz="2000" dirty="0">
                    <a:latin typeface="Times New Roman" pitchFamily="18" charset="0"/>
                    <a:cs typeface="Times New Roman" pitchFamily="18" charset="0"/>
                  </a:rPr>
                  <a:t>)</a:t>
                </a:r>
                <a:r>
                  <a:rPr lang="de-DE" altLang="zh-CN" sz="2000" dirty="0" smtClean="0">
                    <a:latin typeface="Times New Roman" pitchFamily="18" charset="0"/>
                    <a:cs typeface="Times New Roman" pitchFamily="18" charset="0"/>
                  </a:rPr>
                  <a:t>,(</a:t>
                </a:r>
                <a:r>
                  <a:rPr lang="de-DE" altLang="zh-CN" sz="2000" i="1" dirty="0">
                    <a:latin typeface="Times New Roman" pitchFamily="18" charset="0"/>
                    <a:cs typeface="Times New Roman" pitchFamily="18" charset="0"/>
                  </a:rPr>
                  <a:t>N</a:t>
                </a:r>
                <a:r>
                  <a:rPr lang="de-DE" altLang="zh-CN" sz="2000" dirty="0">
                    <a:latin typeface="Times New Roman" pitchFamily="18" charset="0"/>
                    <a:cs typeface="Times New Roman" pitchFamily="18" charset="0"/>
                  </a:rPr>
                  <a:t>,[</a:t>
                </a:r>
                <a:r>
                  <a:rPr lang="de-DE" altLang="zh-CN" sz="2000" i="1" dirty="0">
                    <a:latin typeface="Times New Roman" pitchFamily="18" charset="0"/>
                    <a:cs typeface="Times New Roman" pitchFamily="18" charset="0"/>
                  </a:rPr>
                  <a:t>i</a:t>
                </a:r>
                <a:r>
                  <a:rPr lang="de-DE" altLang="zh-CN" sz="2000" dirty="0">
                    <a:latin typeface="Times New Roman" pitchFamily="18" charset="0"/>
                    <a:cs typeface="Times New Roman" pitchFamily="18" charset="0"/>
                  </a:rPr>
                  <a:t>])</a:t>
                </a:r>
                <a:r>
                  <a:rPr lang="zh-CN" altLang="zh-CN" sz="2000" dirty="0">
                    <a:latin typeface="华文楷体" pitchFamily="2" charset="-122"/>
                    <a:ea typeface="华文楷体" pitchFamily="2" charset="-122"/>
                  </a:rPr>
                  <a:t>是一个工作流网系统</a:t>
                </a:r>
                <a:r>
                  <a:rPr lang="zh-CN" altLang="zh-CN" sz="2000" dirty="0">
                    <a:latin typeface="Times New Roman" pitchFamily="18" charset="0"/>
                    <a:ea typeface="华文楷体" pitchFamily="2" charset="-122"/>
                    <a:cs typeface="Times New Roman" pitchFamily="18" charset="0"/>
                  </a:rPr>
                  <a:t>，</a:t>
                </a:r>
                <a14:m>
                  <m:oMath xmlns:m="http://schemas.openxmlformats.org/officeDocument/2006/math">
                    <m:r>
                      <a:rPr lang="de-DE" altLang="zh-CN" sz="2000">
                        <a:latin typeface="Cambria Math"/>
                        <a:ea typeface="华文楷体" pitchFamily="2" charset="-122"/>
                      </a:rPr>
                      <m:t> </m:t>
                    </m:r>
                    <m:r>
                      <a:rPr lang="de-DE" altLang="zh-CN" sz="2000" i="1">
                        <a:latin typeface="Cambria Math"/>
                        <a:ea typeface="华文楷体" pitchFamily="2" charset="-122"/>
                      </a:rPr>
                      <m:t>𝜎</m:t>
                    </m:r>
                  </m:oMath>
                </a14:m>
                <a:r>
                  <a:rPr lang="de-DE" altLang="zh-CN" sz="2000" i="1" dirty="0">
                    <a:latin typeface="Times New Roman" pitchFamily="18" charset="0"/>
                    <a:ea typeface="华文楷体" pitchFamily="2" charset="-122"/>
                    <a:cs typeface="Times New Roman" pitchFamily="18" charset="0"/>
                  </a:rPr>
                  <a:t>=t</a:t>
                </a:r>
                <a:r>
                  <a:rPr lang="de-DE" altLang="zh-CN" sz="2000" i="1" baseline="-25000" dirty="0">
                    <a:latin typeface="Times New Roman" pitchFamily="18" charset="0"/>
                    <a:ea typeface="华文楷体" pitchFamily="2" charset="-122"/>
                    <a:cs typeface="Times New Roman" pitchFamily="18" charset="0"/>
                  </a:rPr>
                  <a:t>1</a:t>
                </a:r>
                <a:r>
                  <a:rPr lang="de-DE" altLang="zh-CN" sz="2000" dirty="0">
                    <a:latin typeface="Times New Roman" pitchFamily="18" charset="0"/>
                    <a:ea typeface="华文楷体" pitchFamily="2" charset="-122"/>
                    <a:cs typeface="Times New Roman" pitchFamily="18" charset="0"/>
                  </a:rPr>
                  <a:t>…</a:t>
                </a:r>
                <a:r>
                  <a:rPr lang="de-DE" altLang="zh-CN" sz="2000" i="1" dirty="0">
                    <a:latin typeface="Times New Roman" pitchFamily="18" charset="0"/>
                    <a:ea typeface="华文楷体" pitchFamily="2" charset="-122"/>
                    <a:cs typeface="Times New Roman" pitchFamily="18" charset="0"/>
                  </a:rPr>
                  <a:t>tn</a:t>
                </a:r>
                <a:r>
                  <a:rPr lang="zh-CN" altLang="zh-CN" sz="2000" dirty="0">
                    <a:latin typeface="华文楷体" pitchFamily="2" charset="-122"/>
                    <a:ea typeface="华文楷体" pitchFamily="2" charset="-122"/>
                  </a:rPr>
                  <a:t>是</a:t>
                </a:r>
                <a:r>
                  <a:rPr lang="de-DE" altLang="zh-CN" sz="2000" dirty="0">
                    <a:latin typeface="Times New Roman" pitchFamily="18" charset="0"/>
                    <a:ea typeface="华文楷体" pitchFamily="2" charset="-122"/>
                    <a:cs typeface="Times New Roman" pitchFamily="18" charset="0"/>
                  </a:rPr>
                  <a:t>(</a:t>
                </a:r>
                <a:r>
                  <a:rPr lang="de-DE" altLang="zh-CN" sz="2000" i="1" dirty="0">
                    <a:latin typeface="Times New Roman" pitchFamily="18" charset="0"/>
                    <a:ea typeface="华文楷体" pitchFamily="2" charset="-122"/>
                    <a:cs typeface="Times New Roman" pitchFamily="18" charset="0"/>
                  </a:rPr>
                  <a:t>N</a:t>
                </a:r>
                <a:r>
                  <a:rPr lang="de-DE" altLang="zh-CN" sz="2000" dirty="0">
                    <a:latin typeface="Times New Roman" pitchFamily="18" charset="0"/>
                    <a:ea typeface="华文楷体" pitchFamily="2" charset="-122"/>
                    <a:cs typeface="Times New Roman" pitchFamily="18" charset="0"/>
                  </a:rPr>
                  <a:t>,[</a:t>
                </a:r>
                <a:r>
                  <a:rPr lang="de-DE" altLang="zh-CN" sz="2000" i="1" dirty="0">
                    <a:latin typeface="Times New Roman" pitchFamily="18" charset="0"/>
                    <a:ea typeface="华文楷体" pitchFamily="2" charset="-122"/>
                    <a:cs typeface="Times New Roman" pitchFamily="18" charset="0"/>
                  </a:rPr>
                  <a:t>i</a:t>
                </a:r>
                <a:r>
                  <a:rPr lang="de-DE" altLang="zh-CN" sz="2000" dirty="0">
                    <a:latin typeface="Times New Roman" pitchFamily="18" charset="0"/>
                    <a:ea typeface="华文楷体" pitchFamily="2" charset="-122"/>
                    <a:cs typeface="Times New Roman" pitchFamily="18" charset="0"/>
                  </a:rPr>
                  <a:t>])</a:t>
                </a:r>
                <a:r>
                  <a:rPr lang="zh-CN" altLang="zh-CN" sz="2000" dirty="0">
                    <a:latin typeface="华文楷体" pitchFamily="2" charset="-122"/>
                    <a:ea typeface="华文楷体" pitchFamily="2" charset="-122"/>
                  </a:rPr>
                  <a:t>上可能的点火序列，</a:t>
                </a:r>
                <a:r>
                  <a:rPr lang="zh-CN" altLang="zh-CN" sz="2000" dirty="0">
                    <a:solidFill>
                      <a:srgbClr val="C00000"/>
                    </a:solidFill>
                    <a:latin typeface="华文楷体" pitchFamily="2" charset="-122"/>
                    <a:ea typeface="华文楷体" pitchFamily="2" charset="-122"/>
                  </a:rPr>
                  <a:t>简化执行历史</a:t>
                </a:r>
                <a:r>
                  <a:rPr lang="zh-CN" altLang="zh-CN" sz="2000" dirty="0">
                    <a:latin typeface="华文楷体" pitchFamily="2" charset="-122"/>
                    <a:ea typeface="华文楷体" pitchFamily="2" charset="-122"/>
                  </a:rPr>
                  <a:t>的点火序列</a:t>
                </a:r>
                <a14:m>
                  <m:oMath xmlns:m="http://schemas.openxmlformats.org/officeDocument/2006/math">
                    <m:sSubSup>
                      <m:sSubSupPr>
                        <m:ctrlPr>
                          <a:rPr lang="zh-CN" altLang="zh-CN" sz="2000" i="1">
                            <a:latin typeface="Cambria Math"/>
                            <a:ea typeface="华文楷体" pitchFamily="2" charset="-122"/>
                          </a:rPr>
                        </m:ctrlPr>
                      </m:sSubSupPr>
                      <m:e>
                        <m:r>
                          <a:rPr lang="zh-CN" altLang="zh-CN" sz="2000">
                            <a:latin typeface="Cambria Math"/>
                            <a:ea typeface="华文楷体" pitchFamily="2" charset="-122"/>
                          </a:rPr>
                          <m:t>∏</m:t>
                        </m:r>
                      </m:e>
                      <m:sub>
                        <m:r>
                          <a:rPr lang="de-DE" altLang="zh-CN" sz="2000">
                            <a:latin typeface="Cambria Math"/>
                            <a:ea typeface="华文楷体" pitchFamily="2" charset="-122"/>
                          </a:rPr>
                          <m:t>𝑟𝑒𝑑</m:t>
                        </m:r>
                      </m:sub>
                      <m:sup>
                        <m:r>
                          <a:rPr lang="de-DE" altLang="zh-CN" sz="2000">
                            <a:latin typeface="Cambria Math"/>
                            <a:ea typeface="华文楷体" pitchFamily="2" charset="-122"/>
                          </a:rPr>
                          <m:t>𝜎</m:t>
                        </m:r>
                      </m:sup>
                    </m:sSubSup>
                  </m:oMath>
                </a14:m>
                <a:r>
                  <a:rPr lang="de-DE" altLang="zh-CN" sz="2000" dirty="0">
                    <a:latin typeface="华文楷体" pitchFamily="2" charset="-122"/>
                    <a:ea typeface="华文楷体" pitchFamily="2" charset="-122"/>
                  </a:rPr>
                  <a:t> </a:t>
                </a:r>
                <a:r>
                  <a:rPr lang="zh-CN" altLang="zh-CN" sz="2000" dirty="0">
                    <a:latin typeface="华文楷体" pitchFamily="2" charset="-122"/>
                    <a:ea typeface="华文楷体" pitchFamily="2" charset="-122"/>
                  </a:rPr>
                  <a:t>通过如下方法获得：点火序列</a:t>
                </a:r>
                <a14:m>
                  <m:oMath xmlns:m="http://schemas.openxmlformats.org/officeDocument/2006/math">
                    <m:r>
                      <a:rPr lang="de-DE" altLang="zh-CN" sz="2000" i="1">
                        <a:latin typeface="Cambria Math"/>
                        <a:ea typeface="华文楷体" pitchFamily="2" charset="-122"/>
                      </a:rPr>
                      <m:t>𝜎</m:t>
                    </m:r>
                  </m:oMath>
                </a14:m>
                <a:r>
                  <a:rPr lang="zh-CN" altLang="zh-CN" sz="2000" dirty="0">
                    <a:latin typeface="华文楷体" pitchFamily="2" charset="-122"/>
                    <a:ea typeface="华文楷体" pitchFamily="2" charset="-122"/>
                  </a:rPr>
                  <a:t>中，</a:t>
                </a:r>
                <a:r>
                  <a:rPr lang="zh-CN" altLang="zh-CN" sz="2000" dirty="0">
                    <a:solidFill>
                      <a:srgbClr val="C00000"/>
                    </a:solidFill>
                    <a:latin typeface="华文楷体" pitchFamily="2" charset="-122"/>
                    <a:ea typeface="华文楷体" pitchFamily="2" charset="-122"/>
                  </a:rPr>
                  <a:t>删除除最后一次进入循环入口执行记录以外的所有前面的循环入口执行历史</a:t>
                </a:r>
                <a:r>
                  <a:rPr lang="zh-CN" altLang="zh-CN" sz="2000" dirty="0" smtClean="0">
                    <a:latin typeface="华文楷体" pitchFamily="2" charset="-122"/>
                    <a:ea typeface="华文楷体" pitchFamily="2" charset="-122"/>
                  </a:rPr>
                  <a:t>。</a:t>
                </a:r>
                <a:endParaRPr lang="en-US" altLang="zh-CN" sz="2000" dirty="0" smtClean="0">
                  <a:latin typeface="华文楷体" pitchFamily="2" charset="-122"/>
                  <a:ea typeface="华文楷体" pitchFamily="2" charset="-122"/>
                </a:endParaRPr>
              </a:p>
              <a:p>
                <a:pPr marL="0" indent="0">
                  <a:buNone/>
                </a:pPr>
                <a:endParaRPr lang="en-US" altLang="zh-CN" sz="2000" dirty="0">
                  <a:latin typeface="华文楷体" pitchFamily="2" charset="-122"/>
                  <a:ea typeface="华文楷体" pitchFamily="2" charset="-122"/>
                </a:endParaRPr>
              </a:p>
              <a:p>
                <a:pPr marL="0" indent="0">
                  <a:buNone/>
                </a:pPr>
                <a:endParaRPr lang="en-US" altLang="zh-CN" sz="2000" dirty="0" smtClean="0">
                  <a:latin typeface="华文楷体" pitchFamily="2" charset="-122"/>
                  <a:ea typeface="华文楷体" pitchFamily="2" charset="-122"/>
                </a:endParaRPr>
              </a:p>
              <a:p>
                <a:pPr marL="0" indent="0">
                  <a:buNone/>
                </a:pPr>
                <a:endParaRPr lang="en-US" altLang="zh-CN" sz="2000" dirty="0">
                  <a:latin typeface="华文楷体" pitchFamily="2" charset="-122"/>
                  <a:ea typeface="华文楷体" pitchFamily="2" charset="-122"/>
                </a:endParaRPr>
              </a:p>
              <a:p>
                <a:r>
                  <a:rPr lang="de-DE" altLang="zh-CN" sz="2000" b="1" dirty="0">
                    <a:latin typeface="Times New Roman" pitchFamily="18" charset="0"/>
                    <a:ea typeface="华文楷体" pitchFamily="2" charset="-122"/>
                    <a:cs typeface="Times New Roman" pitchFamily="18" charset="0"/>
                  </a:rPr>
                  <a:t>REH-</a:t>
                </a:r>
                <a:r>
                  <a:rPr lang="zh-CN" altLang="zh-CN" sz="2000" b="1" dirty="0">
                    <a:latin typeface="华文楷体" pitchFamily="2" charset="-122"/>
                    <a:ea typeface="华文楷体" pitchFamily="2" charset="-122"/>
                  </a:rPr>
                  <a:t>弱</a:t>
                </a:r>
                <a:r>
                  <a:rPr lang="zh-CN" altLang="en-US" sz="2000" b="1" dirty="0">
                    <a:latin typeface="华文楷体" pitchFamily="2" charset="-122"/>
                    <a:ea typeface="华文楷体" pitchFamily="2" charset="-122"/>
                  </a:rPr>
                  <a:t>顺序</a:t>
                </a:r>
                <a:r>
                  <a:rPr lang="zh-CN" altLang="zh-CN" sz="2000" b="1" dirty="0" smtClean="0">
                    <a:latin typeface="华文楷体" pitchFamily="2" charset="-122"/>
                    <a:ea typeface="华文楷体" pitchFamily="2" charset="-122"/>
                  </a:rPr>
                  <a:t>关系</a:t>
                </a:r>
                <a:endParaRPr lang="en-US" altLang="zh-CN" sz="2000" b="1" dirty="0" smtClean="0">
                  <a:latin typeface="华文楷体" pitchFamily="2" charset="-122"/>
                  <a:ea typeface="华文楷体" pitchFamily="2" charset="-122"/>
                </a:endParaRPr>
              </a:p>
              <a:p>
                <a:pPr marL="360000">
                  <a:spcAft>
                    <a:spcPts val="600"/>
                  </a:spcAft>
                  <a:buFont typeface="Wingdings" pitchFamily="2" charset="2"/>
                  <a:buChar char="Ø"/>
                </a:pPr>
                <a:r>
                  <a:rPr lang="de-DE" altLang="zh-CN" sz="2000" dirty="0">
                    <a:latin typeface="Times New Roman" pitchFamily="18" charset="0"/>
                    <a:cs typeface="Times New Roman" pitchFamily="18" charset="0"/>
                  </a:rPr>
                  <a:t>REH-</a:t>
                </a:r>
                <a:r>
                  <a:rPr lang="zh-CN" altLang="zh-CN" sz="2000" dirty="0">
                    <a:latin typeface="华文楷体" pitchFamily="2" charset="-122"/>
                    <a:ea typeface="华文楷体" pitchFamily="2" charset="-122"/>
                    <a:cs typeface="Times New Roman" pitchFamily="18" charset="0"/>
                  </a:rPr>
                  <a:t>强顺序关系</a:t>
                </a:r>
                <a:r>
                  <a:rPr lang="en-US" altLang="zh-CN" sz="2000" dirty="0">
                    <a:latin typeface="华文楷体" pitchFamily="2" charset="-122"/>
                    <a:ea typeface="华文楷体" pitchFamily="2" charset="-122"/>
                    <a:cs typeface="Times New Roman" pitchFamily="18" charset="0"/>
                  </a:rPr>
                  <a:t> </a:t>
                </a:r>
                <a:r>
                  <a:rPr lang="en-US" altLang="zh-CN" sz="2000" dirty="0">
                    <a:latin typeface="Times New Roman" pitchFamily="18" charset="0"/>
                    <a:cs typeface="Times New Roman" pitchFamily="18" charset="0"/>
                  </a:rPr>
                  <a:t>:</a:t>
                </a:r>
                <a:r>
                  <a:rPr lang="zh-CN" altLang="zh-CN" sz="2000" dirty="0">
                    <a:solidFill>
                      <a:srgbClr val="C00000"/>
                    </a:solidFill>
                    <a:latin typeface="Times New Roman" pitchFamily="18" charset="0"/>
                    <a:cs typeface="Times New Roman" pitchFamily="18" charset="0"/>
                  </a:rPr>
                  <a:t>→</a:t>
                </a:r>
                <a:r>
                  <a:rPr lang="de-DE" altLang="zh-CN" sz="2000" baseline="-25000" dirty="0">
                    <a:solidFill>
                      <a:srgbClr val="C00000"/>
                    </a:solidFill>
                    <a:latin typeface="Times New Roman" pitchFamily="18" charset="0"/>
                    <a:cs typeface="Times New Roman" pitchFamily="18" charset="0"/>
                  </a:rPr>
                  <a:t>red</a:t>
                </a:r>
                <a:r>
                  <a:rPr lang="de-DE" altLang="zh-CN" sz="2000" dirty="0">
                    <a:solidFill>
                      <a:srgbClr val="C00000"/>
                    </a:solidFill>
                    <a:latin typeface="Times New Roman" pitchFamily="18" charset="0"/>
                    <a:cs typeface="Times New Roman" pitchFamily="18" charset="0"/>
                  </a:rPr>
                  <a:t> </a:t>
                </a:r>
                <a:endParaRPr lang="de-DE" altLang="zh-CN" sz="2000" b="1" dirty="0">
                  <a:solidFill>
                    <a:srgbClr val="C00000"/>
                  </a:solidFill>
                  <a:latin typeface="Times New Roman" pitchFamily="18" charset="0"/>
                  <a:cs typeface="Times New Roman" pitchFamily="18" charset="0"/>
                </a:endParaRPr>
              </a:p>
              <a:p>
                <a:pPr marL="360000" indent="0">
                  <a:spcAft>
                    <a:spcPts val="600"/>
                  </a:spcAft>
                  <a:buNone/>
                </a:pPr>
                <a:r>
                  <a:rPr lang="de-DE" altLang="zh-CN" sz="2000" dirty="0">
                    <a:latin typeface="Times New Roman" pitchFamily="18" charset="0"/>
                    <a:cs typeface="Times New Roman" pitchFamily="18" charset="0"/>
                  </a:rPr>
                  <a:t>  (</a:t>
                </a:r>
                <a:r>
                  <a:rPr lang="de-DE" altLang="zh-CN" sz="2000" i="1" dirty="0">
                    <a:latin typeface="Times New Roman" pitchFamily="18" charset="0"/>
                    <a:cs typeface="Times New Roman" pitchFamily="18" charset="0"/>
                  </a:rPr>
                  <a:t>x</a:t>
                </a:r>
                <a:r>
                  <a:rPr lang="de-DE" altLang="zh-CN" sz="2000" dirty="0">
                    <a:latin typeface="Times New Roman" pitchFamily="18" charset="0"/>
                    <a:cs typeface="Times New Roman" pitchFamily="18" charset="0"/>
                  </a:rPr>
                  <a:t>,</a:t>
                </a:r>
                <a:r>
                  <a:rPr lang="de-DE" altLang="zh-CN" sz="2000" i="1" dirty="0">
                    <a:latin typeface="Times New Roman" pitchFamily="18" charset="0"/>
                    <a:cs typeface="Times New Roman" pitchFamily="18" charset="0"/>
                  </a:rPr>
                  <a:t>y</a:t>
                </a:r>
                <a:r>
                  <a:rPr lang="de-DE" altLang="zh-CN" sz="2000" dirty="0">
                    <a:latin typeface="Times New Roman" pitchFamily="18" charset="0"/>
                    <a:cs typeface="Times New Roman" pitchFamily="18" charset="0"/>
                  </a:rPr>
                  <a:t>): </a:t>
                </a:r>
                <a:r>
                  <a:rPr lang="de-DE" altLang="zh-CN" sz="2000" i="1" dirty="0">
                    <a:latin typeface="Times New Roman" pitchFamily="18" charset="0"/>
                    <a:cs typeface="Times New Roman" pitchFamily="18" charset="0"/>
                  </a:rPr>
                  <a:t>x</a:t>
                </a:r>
                <a:r>
                  <a:rPr lang="de-DE" altLang="zh-CN" sz="2000" dirty="0">
                    <a:latin typeface="Times New Roman" pitchFamily="18" charset="0"/>
                    <a:cs typeface="Times New Roman" pitchFamily="18" charset="0"/>
                  </a:rPr>
                  <a:t> &gt;</a:t>
                </a:r>
                <a:r>
                  <a:rPr lang="de-DE" altLang="zh-CN" sz="2000" baseline="-25000" dirty="0">
                    <a:latin typeface="Times New Roman" pitchFamily="18" charset="0"/>
                    <a:cs typeface="Times New Roman" pitchFamily="18" charset="0"/>
                  </a:rPr>
                  <a:t>red</a:t>
                </a:r>
                <a:r>
                  <a:rPr lang="de-DE" altLang="zh-CN" sz="2000" i="1" dirty="0">
                    <a:latin typeface="Times New Roman" pitchFamily="18" charset="0"/>
                    <a:cs typeface="Times New Roman" pitchFamily="18" charset="0"/>
                  </a:rPr>
                  <a:t> y</a:t>
                </a:r>
                <a:r>
                  <a:rPr lang="zh-CN" altLang="zh-CN" sz="2000" dirty="0">
                    <a:latin typeface="华文楷体" pitchFamily="2" charset="-122"/>
                    <a:ea typeface="华文楷体" pitchFamily="2" charset="-122"/>
                    <a:cs typeface="Times New Roman" pitchFamily="18" charset="0"/>
                  </a:rPr>
                  <a:t>且</a:t>
                </a:r>
                <a:r>
                  <a:rPr lang="de-DE" altLang="zh-CN" sz="2000" dirty="0">
                    <a:latin typeface="Times New Roman" pitchFamily="18" charset="0"/>
                    <a:cs typeface="Times New Roman" pitchFamily="18" charset="0"/>
                  </a:rPr>
                  <a:t>y≯</a:t>
                </a:r>
                <a:r>
                  <a:rPr lang="de-DE" altLang="zh-CN" sz="2000" baseline="-25000" dirty="0">
                    <a:latin typeface="Times New Roman" pitchFamily="18" charset="0"/>
                    <a:cs typeface="Times New Roman" pitchFamily="18" charset="0"/>
                  </a:rPr>
                  <a:t>red</a:t>
                </a:r>
                <a:r>
                  <a:rPr lang="de-DE" altLang="zh-CN" sz="2000" dirty="0">
                    <a:latin typeface="Times New Roman" pitchFamily="18" charset="0"/>
                    <a:cs typeface="Times New Roman" pitchFamily="18" charset="0"/>
                  </a:rPr>
                  <a:t> </a:t>
                </a:r>
                <a:r>
                  <a:rPr lang="de-DE" altLang="zh-CN" sz="2000" dirty="0" smtClean="0">
                    <a:latin typeface="Times New Roman" pitchFamily="18" charset="0"/>
                    <a:cs typeface="Times New Roman" pitchFamily="18" charset="0"/>
                  </a:rPr>
                  <a:t>x</a:t>
                </a:r>
                <a:endParaRPr lang="zh-CN" altLang="zh-CN" sz="2000" dirty="0" smtClean="0">
                  <a:latin typeface="Times New Roman" pitchFamily="18" charset="0"/>
                  <a:cs typeface="Times New Roman" pitchFamily="18" charset="0"/>
                </a:endParaRPr>
              </a:p>
              <a:p>
                <a:pPr marL="360000">
                  <a:spcAft>
                    <a:spcPts val="600"/>
                  </a:spcAft>
                  <a:buFont typeface="Wingdings" pitchFamily="2" charset="2"/>
                  <a:buChar char="Ø"/>
                </a:pPr>
                <a:r>
                  <a:rPr lang="de-DE" altLang="zh-CN" sz="2000" dirty="0" smtClean="0">
                    <a:latin typeface="Times New Roman" pitchFamily="18" charset="0"/>
                    <a:cs typeface="Times New Roman" pitchFamily="18" charset="0"/>
                  </a:rPr>
                  <a:t>REH-</a:t>
                </a:r>
                <a:r>
                  <a:rPr lang="zh-CN" altLang="zh-CN" sz="2000" dirty="0" smtClean="0">
                    <a:latin typeface="华文楷体" pitchFamily="2" charset="-122"/>
                    <a:ea typeface="华文楷体" pitchFamily="2" charset="-122"/>
                    <a:cs typeface="Times New Roman" pitchFamily="18" charset="0"/>
                  </a:rPr>
                  <a:t>选择关系</a:t>
                </a:r>
                <a:r>
                  <a:rPr lang="en-US" altLang="zh-CN" sz="2000" dirty="0" smtClean="0">
                    <a:latin typeface="Times New Roman" pitchFamily="18" charset="0"/>
                    <a:cs typeface="Times New Roman" pitchFamily="18" charset="0"/>
                  </a:rPr>
                  <a:t>:</a:t>
                </a:r>
                <a:r>
                  <a:rPr lang="de-DE" altLang="zh-CN" sz="2000" dirty="0" smtClean="0">
                    <a:latin typeface="Times New Roman" pitchFamily="18" charset="0"/>
                    <a:cs typeface="Times New Roman" pitchFamily="18" charset="0"/>
                  </a:rPr>
                  <a:t> </a:t>
                </a:r>
                <a:r>
                  <a:rPr lang="de-DE" altLang="zh-CN" sz="2000" dirty="0" smtClean="0">
                    <a:solidFill>
                      <a:srgbClr val="C00000"/>
                    </a:solidFill>
                    <a:latin typeface="Times New Roman" pitchFamily="18" charset="0"/>
                    <a:cs typeface="Times New Roman" pitchFamily="18" charset="0"/>
                  </a:rPr>
                  <a:t>+</a:t>
                </a:r>
                <a:r>
                  <a:rPr lang="de-DE" altLang="zh-CN" sz="2000" baseline="-25000" dirty="0" smtClean="0">
                    <a:solidFill>
                      <a:srgbClr val="C00000"/>
                    </a:solidFill>
                    <a:latin typeface="Times New Roman" pitchFamily="18" charset="0"/>
                    <a:cs typeface="Times New Roman" pitchFamily="18" charset="0"/>
                  </a:rPr>
                  <a:t> red</a:t>
                </a:r>
                <a:r>
                  <a:rPr lang="de-DE" altLang="zh-CN" sz="2000" dirty="0" smtClean="0">
                    <a:solidFill>
                      <a:srgbClr val="C00000"/>
                    </a:solidFill>
                    <a:latin typeface="Times New Roman" pitchFamily="18" charset="0"/>
                    <a:cs typeface="Times New Roman" pitchFamily="18" charset="0"/>
                  </a:rPr>
                  <a:t> </a:t>
                </a:r>
              </a:p>
              <a:p>
                <a:pPr marL="360000" indent="0">
                  <a:spcAft>
                    <a:spcPts val="600"/>
                  </a:spcAft>
                  <a:buNone/>
                </a:pPr>
                <a:r>
                  <a:rPr lang="de-DE" altLang="zh-CN" sz="2000" dirty="0" smtClean="0">
                    <a:latin typeface="Times New Roman" pitchFamily="18" charset="0"/>
                    <a:cs typeface="Times New Roman" pitchFamily="18" charset="0"/>
                  </a:rPr>
                  <a:t>  (</a:t>
                </a:r>
                <a:r>
                  <a:rPr lang="de-DE" altLang="zh-CN" sz="2000" i="1" dirty="0" smtClean="0">
                    <a:latin typeface="Times New Roman" pitchFamily="18" charset="0"/>
                    <a:cs typeface="Times New Roman" pitchFamily="18" charset="0"/>
                  </a:rPr>
                  <a:t>x</a:t>
                </a:r>
                <a:r>
                  <a:rPr lang="de-DE" altLang="zh-CN" sz="2000" dirty="0" smtClean="0">
                    <a:latin typeface="Times New Roman" pitchFamily="18" charset="0"/>
                    <a:cs typeface="Times New Roman" pitchFamily="18" charset="0"/>
                  </a:rPr>
                  <a:t>,</a:t>
                </a:r>
                <a:r>
                  <a:rPr lang="de-DE" altLang="zh-CN" sz="2000" i="1" dirty="0" smtClean="0">
                    <a:latin typeface="Times New Roman" pitchFamily="18" charset="0"/>
                    <a:cs typeface="Times New Roman" pitchFamily="18" charset="0"/>
                  </a:rPr>
                  <a:t>y</a:t>
                </a:r>
                <a:r>
                  <a:rPr lang="de-DE" altLang="zh-CN" sz="2000" dirty="0" smtClean="0">
                    <a:latin typeface="Times New Roman" pitchFamily="18" charset="0"/>
                    <a:cs typeface="Times New Roman" pitchFamily="18" charset="0"/>
                  </a:rPr>
                  <a:t>): </a:t>
                </a:r>
                <a:r>
                  <a:rPr lang="de-DE" altLang="zh-CN" sz="2000" i="1" dirty="0" smtClean="0">
                    <a:latin typeface="Times New Roman" pitchFamily="18" charset="0"/>
                    <a:cs typeface="Times New Roman" pitchFamily="18" charset="0"/>
                  </a:rPr>
                  <a:t>x</a:t>
                </a:r>
                <a:r>
                  <a:rPr lang="de-DE" altLang="zh-CN" sz="2000" dirty="0" smtClean="0">
                    <a:latin typeface="Times New Roman" pitchFamily="18" charset="0"/>
                    <a:cs typeface="Times New Roman" pitchFamily="18" charset="0"/>
                  </a:rPr>
                  <a:t>≯</a:t>
                </a:r>
                <a:r>
                  <a:rPr lang="de-DE" altLang="zh-CN" sz="2000" baseline="-25000" dirty="0" smtClean="0">
                    <a:latin typeface="Times New Roman" pitchFamily="18" charset="0"/>
                    <a:cs typeface="Times New Roman" pitchFamily="18" charset="0"/>
                  </a:rPr>
                  <a:t>red</a:t>
                </a:r>
                <a:r>
                  <a:rPr lang="de-DE" altLang="zh-CN" sz="2000" i="1" dirty="0" smtClean="0">
                    <a:latin typeface="Times New Roman" pitchFamily="18" charset="0"/>
                    <a:cs typeface="Times New Roman" pitchFamily="18" charset="0"/>
                  </a:rPr>
                  <a:t> y</a:t>
                </a:r>
                <a:r>
                  <a:rPr lang="zh-CN" altLang="zh-CN" sz="2000" dirty="0" smtClean="0">
                    <a:latin typeface="华文楷体" pitchFamily="2" charset="-122"/>
                    <a:ea typeface="华文楷体" pitchFamily="2" charset="-122"/>
                    <a:cs typeface="Times New Roman" pitchFamily="18" charset="0"/>
                  </a:rPr>
                  <a:t>且</a:t>
                </a:r>
                <a:r>
                  <a:rPr lang="de-DE" altLang="zh-CN" sz="2000" dirty="0" smtClean="0">
                    <a:latin typeface="Times New Roman" pitchFamily="18" charset="0"/>
                    <a:cs typeface="Times New Roman" pitchFamily="18" charset="0"/>
                  </a:rPr>
                  <a:t>y≯</a:t>
                </a:r>
                <a:r>
                  <a:rPr lang="de-DE" altLang="zh-CN" sz="2000" baseline="-25000" dirty="0" smtClean="0">
                    <a:latin typeface="Times New Roman" pitchFamily="18" charset="0"/>
                    <a:cs typeface="Times New Roman" pitchFamily="18" charset="0"/>
                  </a:rPr>
                  <a:t>red</a:t>
                </a:r>
                <a:r>
                  <a:rPr lang="de-DE" altLang="zh-CN" sz="2000" dirty="0" smtClean="0">
                    <a:latin typeface="Times New Roman" pitchFamily="18" charset="0"/>
                    <a:cs typeface="Times New Roman" pitchFamily="18" charset="0"/>
                  </a:rPr>
                  <a:t> x</a:t>
                </a:r>
                <a:r>
                  <a:rPr lang="zh-CN" altLang="zh-CN" sz="2000" dirty="0" smtClean="0">
                    <a:latin typeface="Times New Roman" pitchFamily="18" charset="0"/>
                    <a:cs typeface="Times New Roman" pitchFamily="18" charset="0"/>
                  </a:rPr>
                  <a:t>。</a:t>
                </a:r>
              </a:p>
              <a:p>
                <a:endParaRPr lang="de-DE" altLang="zh-CN" sz="2000" b="1" dirty="0">
                  <a:latin typeface="华文楷体" pitchFamily="2" charset="-122"/>
                  <a:ea typeface="华文楷体" pitchFamily="2" charset="-122"/>
                </a:endParaRPr>
              </a:p>
              <a:p>
                <a:pPr marL="0" indent="0">
                  <a:buNone/>
                </a:pPr>
                <a:endParaRPr lang="en-US" altLang="zh-CN" sz="2000" dirty="0">
                  <a:latin typeface="华文楷体" pitchFamily="2" charset="-122"/>
                  <a:ea typeface="华文楷体" pitchFamily="2" charset="-122"/>
                </a:endParaRPr>
              </a:p>
            </p:txBody>
          </p:sp>
        </mc:Choice>
        <mc:Fallback xmlns="">
          <p:sp>
            <p:nvSpPr>
              <p:cNvPr id="4099" name="内容占位符 2"/>
              <p:cNvSpPr>
                <a:spLocks noGrp="1" noRot="1" noChangeAspect="1" noMove="1" noResize="1" noEditPoints="1" noAdjustHandles="1" noChangeArrowheads="1" noChangeShapeType="1" noTextEdit="1"/>
              </p:cNvSpPr>
              <p:nvPr>
                <p:ph idx="1"/>
              </p:nvPr>
            </p:nvSpPr>
            <p:spPr>
              <a:xfrm>
                <a:off x="395536" y="1156878"/>
                <a:ext cx="8352928" cy="4392612"/>
              </a:xfrm>
              <a:blipFill rotWithShape="1">
                <a:blip r:embed="rId3"/>
                <a:stretch>
                  <a:fillRect l="-803" t="-833" r="-511" b="-12778"/>
                </a:stretch>
              </a:blipFill>
            </p:spPr>
            <p:txBody>
              <a:bodyPr/>
              <a:lstStyle/>
              <a:p>
                <a:r>
                  <a:rPr lang="zh-CN" altLang="en-US">
                    <a:noFill/>
                  </a:rPr>
                  <a:t> </a:t>
                </a:r>
              </a:p>
            </p:txBody>
          </p:sp>
        </mc:Fallback>
      </mc:AlternateContent>
      <p:sp>
        <p:nvSpPr>
          <p:cNvPr id="4" name="日期占位符 3"/>
          <p:cNvSpPr>
            <a:spLocks noGrp="1"/>
          </p:cNvSpPr>
          <p:nvPr>
            <p:ph type="dt" sz="quarter" idx="10"/>
          </p:nvPr>
        </p:nvSpPr>
        <p:spPr/>
        <p:txBody>
          <a:bodyPr/>
          <a:lstStyle/>
          <a:p>
            <a:pPr>
              <a:defRPr/>
            </a:pPr>
            <a:fld id="{1DBF54F7-EC60-439B-A85F-B4E33FFF53B7}"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57B8CE96-4BF2-48BC-8D6C-26C75725EC4E}" type="slidenum">
              <a:rPr lang="en-US" altLang="zh-CN" smtClean="0"/>
              <a:pPr>
                <a:defRPr/>
              </a:pPr>
              <a:t>17</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
        <p:nvSpPr>
          <p:cNvPr id="3" name="TextBox 2"/>
          <p:cNvSpPr txBox="1"/>
          <p:nvPr/>
        </p:nvSpPr>
        <p:spPr>
          <a:xfrm>
            <a:off x="4386362" y="2630109"/>
            <a:ext cx="3672408" cy="584775"/>
          </a:xfrm>
          <a:prstGeom prst="rect">
            <a:avLst/>
          </a:prstGeom>
          <a:noFill/>
        </p:spPr>
        <p:txBody>
          <a:bodyPr wrap="square" rtlCol="0">
            <a:spAutoFit/>
          </a:bodyPr>
          <a:lstStyle/>
          <a:p>
            <a:r>
              <a:rPr lang="en-US" altLang="zh-CN" sz="3200" dirty="0" smtClean="0"/>
              <a:t>t</a:t>
            </a:r>
            <a:r>
              <a:rPr lang="en-US" altLang="zh-CN" sz="3200" baseline="-25000" dirty="0" smtClean="0"/>
              <a:t>1</a:t>
            </a:r>
            <a:r>
              <a:rPr lang="en-US" altLang="zh-CN" sz="3200" dirty="0" smtClean="0"/>
              <a:t>t</a:t>
            </a:r>
            <a:r>
              <a:rPr lang="en-US" altLang="zh-CN" sz="3200" baseline="-25000" dirty="0" smtClean="0"/>
              <a:t>2</a:t>
            </a:r>
            <a:r>
              <a:rPr lang="en-US" altLang="zh-CN" sz="3200" dirty="0" smtClean="0"/>
              <a:t>t</a:t>
            </a:r>
            <a:r>
              <a:rPr lang="en-US" altLang="zh-CN" sz="3200" baseline="-25000" dirty="0" smtClean="0"/>
              <a:t>3</a:t>
            </a:r>
            <a:r>
              <a:rPr lang="en-US" altLang="zh-CN" sz="3200" dirty="0" smtClean="0"/>
              <a:t>t</a:t>
            </a:r>
            <a:r>
              <a:rPr lang="en-US" altLang="zh-CN" sz="3200" baseline="-25000" dirty="0" smtClean="0"/>
              <a:t>4</a:t>
            </a:r>
            <a:r>
              <a:rPr lang="en-US" altLang="zh-CN" sz="3200" dirty="0" smtClean="0"/>
              <a:t>t</a:t>
            </a:r>
            <a:r>
              <a:rPr lang="en-US" altLang="zh-CN" sz="3200" baseline="-25000" dirty="0" smtClean="0"/>
              <a:t>2</a:t>
            </a:r>
            <a:r>
              <a:rPr lang="en-US" altLang="zh-CN" sz="3200" dirty="0" smtClean="0"/>
              <a:t>t</a:t>
            </a:r>
            <a:r>
              <a:rPr lang="en-US" altLang="zh-CN" sz="3200" baseline="-25000" dirty="0" smtClean="0"/>
              <a:t>3</a:t>
            </a:r>
            <a:r>
              <a:rPr lang="en-US" altLang="zh-CN" sz="3200" dirty="0" smtClean="0"/>
              <a:t>t</a:t>
            </a:r>
            <a:r>
              <a:rPr lang="en-US" altLang="zh-CN" sz="3200" baseline="-25000" dirty="0" smtClean="0"/>
              <a:t>5</a:t>
            </a:r>
            <a:r>
              <a:rPr lang="en-US" altLang="zh-CN" sz="3200" dirty="0" smtClean="0"/>
              <a:t>t</a:t>
            </a:r>
            <a:r>
              <a:rPr lang="en-US" altLang="zh-CN" sz="3200" baseline="-25000" dirty="0" smtClean="0"/>
              <a:t>6</a:t>
            </a:r>
            <a:r>
              <a:rPr lang="en-US" altLang="zh-CN" sz="3200" dirty="0" smtClean="0"/>
              <a:t>t</a:t>
            </a:r>
            <a:r>
              <a:rPr lang="en-US" altLang="zh-CN" sz="3200" baseline="-25000" dirty="0"/>
              <a:t>7</a:t>
            </a:r>
            <a:endParaRPr lang="zh-CN" altLang="en-US" sz="3200" baseline="-25000" dirty="0"/>
          </a:p>
        </p:txBody>
      </p:sp>
      <p:sp>
        <p:nvSpPr>
          <p:cNvPr id="7" name="矩形 6"/>
          <p:cNvSpPr/>
          <p:nvPr/>
        </p:nvSpPr>
        <p:spPr bwMode="auto">
          <a:xfrm>
            <a:off x="4677735" y="2776621"/>
            <a:ext cx="1292803" cy="369332"/>
          </a:xfrm>
          <a:prstGeom prst="rect">
            <a:avLst/>
          </a:prstGeom>
          <a:solidFill>
            <a:schemeClr val="bg1">
              <a:alpha val="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右箭头 7"/>
          <p:cNvSpPr/>
          <p:nvPr/>
        </p:nvSpPr>
        <p:spPr bwMode="auto">
          <a:xfrm>
            <a:off x="6946586" y="2884022"/>
            <a:ext cx="360040" cy="222057"/>
          </a:xfrm>
          <a:prstGeom prst="rightArrow">
            <a:avLst/>
          </a:pr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TextBox 10"/>
          <p:cNvSpPr txBox="1"/>
          <p:nvPr/>
        </p:nvSpPr>
        <p:spPr>
          <a:xfrm>
            <a:off x="7262848" y="2636912"/>
            <a:ext cx="1919926" cy="584775"/>
          </a:xfrm>
          <a:prstGeom prst="rect">
            <a:avLst/>
          </a:prstGeom>
          <a:noFill/>
        </p:spPr>
        <p:txBody>
          <a:bodyPr wrap="square" rtlCol="0">
            <a:spAutoFit/>
          </a:bodyPr>
          <a:lstStyle/>
          <a:p>
            <a:r>
              <a:rPr lang="en-US" altLang="zh-CN" sz="3200" dirty="0" smtClean="0"/>
              <a:t>t</a:t>
            </a:r>
            <a:r>
              <a:rPr lang="en-US" altLang="zh-CN" sz="3200" baseline="-25000" dirty="0" smtClean="0"/>
              <a:t>1</a:t>
            </a:r>
            <a:r>
              <a:rPr lang="en-US" altLang="zh-CN" sz="3200" dirty="0" smtClean="0"/>
              <a:t>t</a:t>
            </a:r>
            <a:r>
              <a:rPr lang="en-US" altLang="zh-CN" sz="3200" baseline="-25000" dirty="0" smtClean="0"/>
              <a:t>2</a:t>
            </a:r>
            <a:r>
              <a:rPr lang="en-US" altLang="zh-CN" sz="3200" dirty="0" smtClean="0"/>
              <a:t>t</a:t>
            </a:r>
            <a:r>
              <a:rPr lang="en-US" altLang="zh-CN" sz="3200" baseline="-25000" dirty="0" smtClean="0"/>
              <a:t>3</a:t>
            </a:r>
            <a:r>
              <a:rPr lang="en-US" altLang="zh-CN" sz="3200" dirty="0" smtClean="0"/>
              <a:t>t</a:t>
            </a:r>
            <a:r>
              <a:rPr lang="en-US" altLang="zh-CN" sz="3200" baseline="-25000" dirty="0" smtClean="0"/>
              <a:t>5</a:t>
            </a:r>
            <a:r>
              <a:rPr lang="en-US" altLang="zh-CN" sz="3200" dirty="0" smtClean="0"/>
              <a:t>t</a:t>
            </a:r>
            <a:r>
              <a:rPr lang="en-US" altLang="zh-CN" sz="3200" baseline="-25000" dirty="0" smtClean="0"/>
              <a:t>6</a:t>
            </a:r>
            <a:r>
              <a:rPr lang="en-US" altLang="zh-CN" sz="3200" dirty="0" smtClean="0"/>
              <a:t>t</a:t>
            </a:r>
            <a:r>
              <a:rPr lang="en-US" altLang="zh-CN" sz="3200" baseline="-25000" dirty="0"/>
              <a:t>7</a:t>
            </a:r>
            <a:endParaRPr lang="zh-CN" altLang="en-US" sz="3200" baseline="-25000" dirty="0"/>
          </a:p>
        </p:txBody>
      </p:sp>
      <p:sp>
        <p:nvSpPr>
          <p:cNvPr id="12" name="矩形 11"/>
          <p:cNvSpPr/>
          <p:nvPr/>
        </p:nvSpPr>
        <p:spPr bwMode="auto">
          <a:xfrm>
            <a:off x="7806742" y="2780158"/>
            <a:ext cx="540060" cy="439663"/>
          </a:xfrm>
          <a:prstGeom prst="rect">
            <a:avLst/>
          </a:prstGeom>
          <a:solidFill>
            <a:schemeClr val="bg1">
              <a:alpha val="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TextBox 8"/>
          <p:cNvSpPr txBox="1"/>
          <p:nvPr/>
        </p:nvSpPr>
        <p:spPr>
          <a:xfrm>
            <a:off x="4283968" y="4365104"/>
            <a:ext cx="3672408" cy="1200329"/>
          </a:xfrm>
          <a:prstGeom prst="rect">
            <a:avLst/>
          </a:prstGeom>
          <a:noFill/>
        </p:spPr>
        <p:txBody>
          <a:bodyPr wrap="square" rtlCol="0">
            <a:spAutoFit/>
          </a:bodyPr>
          <a:lstStyle/>
          <a:p>
            <a:pPr marL="360000" eaLnBrk="0" hangingPunct="0">
              <a:spcBef>
                <a:spcPct val="20000"/>
              </a:spcBef>
              <a:spcAft>
                <a:spcPts val="600"/>
              </a:spcAft>
              <a:buClr>
                <a:schemeClr val="accent1"/>
              </a:buClr>
              <a:buSzPct val="70000"/>
              <a:buFont typeface="Wingdings" pitchFamily="2" charset="2"/>
              <a:buChar char="Ø"/>
            </a:pPr>
            <a:r>
              <a:rPr lang="de-DE" altLang="zh-CN" sz="2000" dirty="0" smtClean="0">
                <a:ea typeface="+mn-ea"/>
                <a:cs typeface="Times New Roman" pitchFamily="18" charset="0"/>
              </a:rPr>
              <a:t>    REH-</a:t>
            </a:r>
            <a:r>
              <a:rPr lang="zh-CN" altLang="zh-CN" sz="2000" dirty="0">
                <a:ea typeface="楷体" pitchFamily="49" charset="-122"/>
                <a:cs typeface="Times New Roman" pitchFamily="18" charset="0"/>
              </a:rPr>
              <a:t>交叉关系</a:t>
            </a:r>
            <a:r>
              <a:rPr lang="en-US" altLang="zh-CN" sz="2000" dirty="0">
                <a:ea typeface="+mn-ea"/>
                <a:cs typeface="Times New Roman" pitchFamily="18" charset="0"/>
                <a:sym typeface="Wingdings" pitchFamily="2" charset="2"/>
              </a:rPr>
              <a:t>:</a:t>
            </a:r>
            <a:r>
              <a:rPr lang="de-DE" altLang="zh-CN" sz="2000" dirty="0">
                <a:ea typeface="+mn-ea"/>
                <a:cs typeface="Times New Roman" pitchFamily="18" charset="0"/>
              </a:rPr>
              <a:t> </a:t>
            </a:r>
            <a:r>
              <a:rPr lang="de-DE" altLang="zh-CN" sz="2000" dirty="0">
                <a:solidFill>
                  <a:srgbClr val="C00000"/>
                </a:solidFill>
                <a:ea typeface="+mn-ea"/>
                <a:cs typeface="Times New Roman" pitchFamily="18" charset="0"/>
              </a:rPr>
              <a:t>||</a:t>
            </a:r>
            <a:r>
              <a:rPr lang="de-DE" altLang="zh-CN" sz="2000" i="1" baseline="-25000" dirty="0">
                <a:solidFill>
                  <a:srgbClr val="C00000"/>
                </a:solidFill>
                <a:ea typeface="+mn-ea"/>
                <a:cs typeface="Times New Roman" pitchFamily="18" charset="0"/>
              </a:rPr>
              <a:t>red</a:t>
            </a:r>
            <a:r>
              <a:rPr lang="de-DE" altLang="zh-CN" sz="2000" dirty="0">
                <a:solidFill>
                  <a:srgbClr val="C00000"/>
                </a:solidFill>
                <a:ea typeface="+mn-ea"/>
                <a:cs typeface="Times New Roman" pitchFamily="18" charset="0"/>
              </a:rPr>
              <a:t> </a:t>
            </a:r>
          </a:p>
          <a:p>
            <a:pPr marL="360000" indent="0" eaLnBrk="0" hangingPunct="0">
              <a:spcBef>
                <a:spcPct val="20000"/>
              </a:spcBef>
              <a:spcAft>
                <a:spcPts val="600"/>
              </a:spcAft>
              <a:buClr>
                <a:schemeClr val="accent1"/>
              </a:buClr>
              <a:buSzPct val="70000"/>
              <a:buFont typeface="Wingdings" pitchFamily="2" charset="2"/>
              <a:buNone/>
            </a:pPr>
            <a:r>
              <a:rPr lang="de-DE" altLang="zh-CN" sz="2000" dirty="0">
                <a:ea typeface="+mn-ea"/>
                <a:cs typeface="Times New Roman" pitchFamily="18" charset="0"/>
              </a:rPr>
              <a:t>  (</a:t>
            </a:r>
            <a:r>
              <a:rPr lang="de-DE" altLang="zh-CN" sz="2000" i="1" dirty="0">
                <a:ea typeface="+mn-ea"/>
                <a:cs typeface="Times New Roman" pitchFamily="18" charset="0"/>
              </a:rPr>
              <a:t>x</a:t>
            </a:r>
            <a:r>
              <a:rPr lang="de-DE" altLang="zh-CN" sz="2000" dirty="0">
                <a:ea typeface="+mn-ea"/>
                <a:cs typeface="Times New Roman" pitchFamily="18" charset="0"/>
              </a:rPr>
              <a:t>,</a:t>
            </a:r>
            <a:r>
              <a:rPr lang="de-DE" altLang="zh-CN" sz="2000" i="1" dirty="0">
                <a:ea typeface="+mn-ea"/>
                <a:cs typeface="Times New Roman" pitchFamily="18" charset="0"/>
              </a:rPr>
              <a:t>y</a:t>
            </a:r>
            <a:r>
              <a:rPr lang="de-DE" altLang="zh-CN" sz="2000" dirty="0">
                <a:ea typeface="+mn-ea"/>
                <a:cs typeface="Times New Roman" pitchFamily="18" charset="0"/>
              </a:rPr>
              <a:t>): </a:t>
            </a:r>
            <a:r>
              <a:rPr lang="de-DE" altLang="zh-CN" sz="2000" i="1" dirty="0">
                <a:ea typeface="+mn-ea"/>
                <a:cs typeface="Times New Roman" pitchFamily="18" charset="0"/>
              </a:rPr>
              <a:t>x</a:t>
            </a:r>
            <a:r>
              <a:rPr lang="de-DE" altLang="zh-CN" sz="2000" dirty="0">
                <a:ea typeface="+mn-ea"/>
                <a:cs typeface="Times New Roman" pitchFamily="18" charset="0"/>
              </a:rPr>
              <a:t> &gt;</a:t>
            </a:r>
            <a:r>
              <a:rPr lang="de-DE" altLang="zh-CN" sz="2000" i="1" baseline="-25000" dirty="0">
                <a:ea typeface="+mn-ea"/>
                <a:cs typeface="Times New Roman" pitchFamily="18" charset="0"/>
              </a:rPr>
              <a:t>red </a:t>
            </a:r>
            <a:r>
              <a:rPr lang="de-DE" altLang="zh-CN" sz="2000" i="1" dirty="0">
                <a:ea typeface="+mn-ea"/>
                <a:cs typeface="Times New Roman" pitchFamily="18" charset="0"/>
              </a:rPr>
              <a:t>y</a:t>
            </a:r>
            <a:r>
              <a:rPr lang="zh-CN" altLang="zh-CN" sz="2000" dirty="0">
                <a:latin typeface="华文楷体" pitchFamily="2" charset="-122"/>
                <a:ea typeface="华文楷体" pitchFamily="2" charset="-122"/>
                <a:cs typeface="Times New Roman" pitchFamily="18" charset="0"/>
              </a:rPr>
              <a:t>且</a:t>
            </a:r>
            <a:r>
              <a:rPr lang="de-DE" altLang="zh-CN" sz="2000" i="1" dirty="0">
                <a:ea typeface="+mn-ea"/>
                <a:cs typeface="Times New Roman" pitchFamily="18" charset="0"/>
              </a:rPr>
              <a:t>y</a:t>
            </a:r>
            <a:r>
              <a:rPr lang="de-DE" altLang="zh-CN" sz="2000" dirty="0">
                <a:ea typeface="+mn-ea"/>
                <a:cs typeface="Times New Roman" pitchFamily="18" charset="0"/>
              </a:rPr>
              <a:t> &gt;</a:t>
            </a:r>
            <a:r>
              <a:rPr lang="de-DE" altLang="zh-CN" sz="2000" i="1" baseline="-25000" dirty="0">
                <a:ea typeface="+mn-ea"/>
                <a:cs typeface="Times New Roman" pitchFamily="18" charset="0"/>
              </a:rPr>
              <a:t>red</a:t>
            </a:r>
            <a:r>
              <a:rPr lang="de-DE" altLang="zh-CN" sz="2000" dirty="0">
                <a:ea typeface="+mn-ea"/>
                <a:cs typeface="Times New Roman" pitchFamily="18" charset="0"/>
              </a:rPr>
              <a:t> </a:t>
            </a:r>
            <a:r>
              <a:rPr lang="de-DE" altLang="zh-CN" sz="2000" i="1" dirty="0">
                <a:ea typeface="+mn-ea"/>
                <a:cs typeface="Times New Roman" pitchFamily="18" charset="0"/>
              </a:rPr>
              <a:t>x</a:t>
            </a:r>
            <a:r>
              <a:rPr lang="zh-CN" altLang="zh-CN" sz="2000" dirty="0">
                <a:ea typeface="+mn-ea"/>
                <a:cs typeface="Times New Roman" pitchFamily="18" charset="0"/>
              </a:rPr>
              <a:t>。</a:t>
            </a:r>
          </a:p>
          <a:p>
            <a:endParaRPr lang="zh-CN" altLang="en-US" dirty="0"/>
          </a:p>
        </p:txBody>
      </p:sp>
      <p:sp>
        <p:nvSpPr>
          <p:cNvPr id="15" name="内容占位符 2"/>
          <p:cNvSpPr txBox="1">
            <a:spLocks/>
          </p:cNvSpPr>
          <p:nvPr/>
        </p:nvSpPr>
        <p:spPr bwMode="auto">
          <a:xfrm>
            <a:off x="229864" y="1628800"/>
            <a:ext cx="8142287" cy="792088"/>
          </a:xfrm>
          <a:prstGeom prst="rect">
            <a:avLst/>
          </a:prstGeom>
          <a:solidFill>
            <a:schemeClr val="accent1">
              <a:lumMod val="40000"/>
              <a:lumOff val="60000"/>
            </a:schemeClr>
          </a:solidFill>
          <a:ln>
            <a:noFill/>
          </a:ln>
          <a:effectLs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zh-CN" altLang="zh-CN" sz="2000" dirty="0" smtClean="0">
                <a:latin typeface="华文楷体" pitchFamily="2" charset="-122"/>
                <a:ea typeface="华文楷体" pitchFamily="2" charset="-122"/>
                <a:cs typeface="Times New Roman" pitchFamily="18" charset="0"/>
              </a:rPr>
              <a:t>一个工作流网系统</a:t>
            </a:r>
            <a:r>
              <a:rPr lang="de-DE" altLang="zh-CN" sz="2000" dirty="0" smtClean="0">
                <a:latin typeface="Times New Roman" pitchFamily="18" charset="0"/>
                <a:cs typeface="Times New Roman" pitchFamily="18" charset="0"/>
              </a:rPr>
              <a:t>(</a:t>
            </a:r>
            <a:r>
              <a:rPr lang="de-DE" altLang="zh-CN" sz="2000" i="1" dirty="0" smtClean="0">
                <a:latin typeface="Times New Roman" pitchFamily="18" charset="0"/>
                <a:cs typeface="Times New Roman" pitchFamily="18" charset="0"/>
              </a:rPr>
              <a:t>N</a:t>
            </a:r>
            <a:r>
              <a:rPr lang="de-DE" altLang="zh-CN" sz="2000" dirty="0" smtClean="0">
                <a:latin typeface="Times New Roman" pitchFamily="18" charset="0"/>
                <a:cs typeface="Times New Roman" pitchFamily="18" charset="0"/>
              </a:rPr>
              <a:t>,[</a:t>
            </a:r>
            <a:r>
              <a:rPr lang="de-DE" altLang="zh-CN" sz="2000" i="1" dirty="0" smtClean="0">
                <a:latin typeface="Times New Roman" pitchFamily="18" charset="0"/>
                <a:cs typeface="Times New Roman" pitchFamily="18" charset="0"/>
              </a:rPr>
              <a:t>i</a:t>
            </a:r>
            <a:r>
              <a:rPr lang="de-DE" altLang="zh-CN"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a:t>
            </a:r>
            <a:r>
              <a:rPr lang="de-DE" altLang="zh-CN" sz="2000" dirty="0" smtClean="0">
                <a:latin typeface="Times New Roman" pitchFamily="18" charset="0"/>
                <a:cs typeface="Times New Roman" pitchFamily="18" charset="0"/>
              </a:rPr>
              <a:t>(</a:t>
            </a:r>
            <a:r>
              <a:rPr lang="de-DE" altLang="zh-CN" sz="2000" i="1" dirty="0" smtClean="0">
                <a:latin typeface="Times New Roman" pitchFamily="18" charset="0"/>
                <a:cs typeface="Times New Roman" pitchFamily="18" charset="0"/>
              </a:rPr>
              <a:t>N</a:t>
            </a:r>
            <a:r>
              <a:rPr lang="de-DE" altLang="zh-CN" sz="2000" dirty="0" smtClean="0">
                <a:latin typeface="Times New Roman" pitchFamily="18" charset="0"/>
                <a:cs typeface="Times New Roman" pitchFamily="18" charset="0"/>
              </a:rPr>
              <a:t>,[</a:t>
            </a:r>
            <a:r>
              <a:rPr lang="de-DE" altLang="zh-CN" sz="2000" i="1" dirty="0" smtClean="0">
                <a:latin typeface="Times New Roman" pitchFamily="18" charset="0"/>
                <a:cs typeface="Times New Roman" pitchFamily="18" charset="0"/>
              </a:rPr>
              <a:t>i</a:t>
            </a:r>
            <a:r>
              <a:rPr lang="de-DE" altLang="zh-CN" sz="2000" dirty="0" smtClean="0">
                <a:latin typeface="Times New Roman" pitchFamily="18" charset="0"/>
                <a:cs typeface="Times New Roman" pitchFamily="18" charset="0"/>
              </a:rPr>
              <a:t>])</a:t>
            </a:r>
            <a:r>
              <a:rPr lang="zh-CN" altLang="zh-CN" sz="2000" dirty="0" smtClean="0">
                <a:latin typeface="华文楷体" pitchFamily="2" charset="-122"/>
                <a:ea typeface="华文楷体" pitchFamily="2" charset="-122"/>
                <a:cs typeface="Times New Roman" pitchFamily="18" charset="0"/>
              </a:rPr>
              <a:t>的</a:t>
            </a:r>
            <a:r>
              <a:rPr lang="de-DE" altLang="zh-CN" sz="2000" dirty="0" smtClean="0">
                <a:solidFill>
                  <a:srgbClr val="C00000"/>
                </a:solidFill>
                <a:latin typeface="Times New Roman" pitchFamily="18" charset="0"/>
                <a:cs typeface="Times New Roman" pitchFamily="18" charset="0"/>
              </a:rPr>
              <a:t>ICR-</a:t>
            </a:r>
            <a:r>
              <a:rPr lang="zh-CN" altLang="zh-CN" sz="2000" dirty="0" smtClean="0">
                <a:solidFill>
                  <a:srgbClr val="C00000"/>
                </a:solidFill>
                <a:latin typeface="华文楷体" pitchFamily="2" charset="-122"/>
                <a:ea typeface="华文楷体" pitchFamily="2" charset="-122"/>
                <a:cs typeface="Times New Roman" pitchFamily="18" charset="0"/>
              </a:rPr>
              <a:t>行为侧画</a:t>
            </a:r>
            <a:r>
              <a:rPr lang="zh-CN" altLang="zh-CN" sz="2000" dirty="0" smtClean="0">
                <a:latin typeface="华文楷体" pitchFamily="2" charset="-122"/>
                <a:ea typeface="华文楷体" pitchFamily="2" charset="-122"/>
                <a:cs typeface="Times New Roman" pitchFamily="18" charset="0"/>
              </a:rPr>
              <a:t>是</a:t>
            </a:r>
            <a:r>
              <a:rPr lang="de-DE" altLang="zh-CN" sz="2000" dirty="0" smtClean="0">
                <a:latin typeface="Times New Roman" pitchFamily="18" charset="0"/>
                <a:cs typeface="Times New Roman" pitchFamily="18" charset="0"/>
              </a:rPr>
              <a:t>REH-</a:t>
            </a:r>
            <a:r>
              <a:rPr lang="zh-CN" altLang="zh-CN" sz="2000" dirty="0" smtClean="0">
                <a:latin typeface="华文楷体" pitchFamily="2" charset="-122"/>
                <a:ea typeface="华文楷体" pitchFamily="2" charset="-122"/>
                <a:cs typeface="Times New Roman" pitchFamily="18" charset="0"/>
              </a:rPr>
              <a:t>行为关系的集合</a:t>
            </a:r>
            <a:r>
              <a:rPr lang="de-DE" altLang="zh-CN" sz="2000" i="1" dirty="0" smtClean="0">
                <a:solidFill>
                  <a:srgbClr val="C00000"/>
                </a:solidFill>
                <a:latin typeface="Times New Roman" pitchFamily="18" charset="0"/>
                <a:cs typeface="Times New Roman" pitchFamily="18" charset="0"/>
              </a:rPr>
              <a:t>ICR-BP</a:t>
            </a:r>
            <a:r>
              <a:rPr lang="de-DE" altLang="zh-CN" sz="2000" dirty="0" smtClean="0">
                <a:solidFill>
                  <a:srgbClr val="C00000"/>
                </a:solidFill>
                <a:latin typeface="Times New Roman" pitchFamily="18" charset="0"/>
                <a:cs typeface="Times New Roman" pitchFamily="18" charset="0"/>
              </a:rPr>
              <a:t>={</a:t>
            </a:r>
            <a:r>
              <a:rPr lang="zh-CN" altLang="zh-CN" sz="2000" dirty="0" smtClean="0">
                <a:solidFill>
                  <a:srgbClr val="C00000"/>
                </a:solidFill>
                <a:latin typeface="Times New Roman" pitchFamily="18" charset="0"/>
                <a:cs typeface="Times New Roman" pitchFamily="18" charset="0"/>
              </a:rPr>
              <a:t>→</a:t>
            </a:r>
            <a:r>
              <a:rPr lang="de-DE" altLang="zh-CN" sz="2000" baseline="-25000" dirty="0" smtClean="0">
                <a:solidFill>
                  <a:srgbClr val="C00000"/>
                </a:solidFill>
                <a:latin typeface="Times New Roman" pitchFamily="18" charset="0"/>
                <a:cs typeface="Times New Roman" pitchFamily="18" charset="0"/>
              </a:rPr>
              <a:t>red</a:t>
            </a:r>
            <a:r>
              <a:rPr lang="de-DE" altLang="zh-CN" sz="2000" dirty="0" smtClean="0">
                <a:solidFill>
                  <a:srgbClr val="C00000"/>
                </a:solidFill>
                <a:latin typeface="Times New Roman" pitchFamily="18" charset="0"/>
                <a:cs typeface="Times New Roman" pitchFamily="18" charset="0"/>
              </a:rPr>
              <a:t>, +</a:t>
            </a:r>
            <a:r>
              <a:rPr lang="de-DE" altLang="zh-CN" sz="2000" baseline="-25000" dirty="0" smtClean="0">
                <a:solidFill>
                  <a:srgbClr val="C00000"/>
                </a:solidFill>
                <a:latin typeface="Times New Roman" pitchFamily="18" charset="0"/>
                <a:cs typeface="Times New Roman" pitchFamily="18" charset="0"/>
              </a:rPr>
              <a:t>red</a:t>
            </a:r>
            <a:r>
              <a:rPr lang="de-DE" altLang="zh-CN" sz="2000" dirty="0" smtClean="0">
                <a:solidFill>
                  <a:srgbClr val="C00000"/>
                </a:solidFill>
                <a:latin typeface="Times New Roman" pitchFamily="18" charset="0"/>
                <a:cs typeface="Times New Roman" pitchFamily="18" charset="0"/>
              </a:rPr>
              <a:t>, ||</a:t>
            </a:r>
            <a:r>
              <a:rPr lang="de-DE" altLang="zh-CN" sz="2000" baseline="-25000" dirty="0" smtClean="0">
                <a:solidFill>
                  <a:srgbClr val="C00000"/>
                </a:solidFill>
                <a:latin typeface="Times New Roman" pitchFamily="18" charset="0"/>
                <a:cs typeface="Times New Roman" pitchFamily="18" charset="0"/>
              </a:rPr>
              <a:t>red</a:t>
            </a:r>
            <a:r>
              <a:rPr lang="de-DE" altLang="zh-CN" sz="2000" dirty="0" smtClean="0">
                <a:solidFill>
                  <a:srgbClr val="C00000"/>
                </a:solidFill>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a:t>
            </a:r>
            <a:endParaRPr lang="de-DE" altLang="zh-CN"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3829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animEffect transition="in" filter="fade">
                                      <p:cBhvr>
                                        <p:cTn id="7" dur="10"/>
                                        <p:tgtEl>
                                          <p:spTgt spid="409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6" end="6"/>
                                            </p:txEl>
                                          </p:spTgt>
                                        </p:tgtEl>
                                        <p:attrNameLst>
                                          <p:attrName>style.visibility</p:attrName>
                                        </p:attrNameLst>
                                      </p:cBhvr>
                                      <p:to>
                                        <p:strVal val="visible"/>
                                      </p:to>
                                    </p:set>
                                    <p:animEffect transition="in" filter="fade">
                                      <p:cBhvr>
                                        <p:cTn id="12" dur="10"/>
                                        <p:tgtEl>
                                          <p:spTgt spid="4099">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7" end="7"/>
                                            </p:txEl>
                                          </p:spTgt>
                                        </p:tgtEl>
                                        <p:attrNameLst>
                                          <p:attrName>style.visibility</p:attrName>
                                        </p:attrNameLst>
                                      </p:cBhvr>
                                      <p:to>
                                        <p:strVal val="visible"/>
                                      </p:to>
                                    </p:set>
                                    <p:animEffect transition="in" filter="fade">
                                      <p:cBhvr>
                                        <p:cTn id="15" dur="10"/>
                                        <p:tgtEl>
                                          <p:spTgt spid="4099">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99">
                                            <p:txEl>
                                              <p:pRg st="8" end="8"/>
                                            </p:txEl>
                                          </p:spTgt>
                                        </p:tgtEl>
                                        <p:attrNameLst>
                                          <p:attrName>style.visibility</p:attrName>
                                        </p:attrNameLst>
                                      </p:cBhvr>
                                      <p:to>
                                        <p:strVal val="visible"/>
                                      </p:to>
                                    </p:set>
                                    <p:animEffect transition="in" filter="fade">
                                      <p:cBhvr>
                                        <p:cTn id="20" dur="10"/>
                                        <p:tgtEl>
                                          <p:spTgt spid="4099">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099">
                                            <p:txEl>
                                              <p:pRg st="9" end="9"/>
                                            </p:txEl>
                                          </p:spTgt>
                                        </p:tgtEl>
                                        <p:attrNameLst>
                                          <p:attrName>style.visibility</p:attrName>
                                        </p:attrNameLst>
                                      </p:cBhvr>
                                      <p:to>
                                        <p:strVal val="visible"/>
                                      </p:to>
                                    </p:set>
                                    <p:animEffect transition="in" filter="fade">
                                      <p:cBhvr>
                                        <p:cTn id="23" dur="10"/>
                                        <p:tgtEl>
                                          <p:spTgt spid="4099">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
                                        <p:tgtEl>
                                          <p:spTgt spid="9">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10"/>
                                        <p:tgtEl>
                                          <p:spTgt spid="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
                                        <p:tgtEl>
                                          <p:spTgt spid="4099">
                                            <p:txEl>
                                              <p:pRg st="0" end="0"/>
                                            </p:txEl>
                                          </p:spTgt>
                                        </p:tgtEl>
                                      </p:cBhvr>
                                    </p:animEffect>
                                    <p:set>
                                      <p:cBhvr>
                                        <p:cTn id="36" dur="1" fill="hold">
                                          <p:stCondLst>
                                            <p:cond delay="9"/>
                                          </p:stCondLst>
                                        </p:cTn>
                                        <p:tgtEl>
                                          <p:spTgt spid="4099">
                                            <p:txEl>
                                              <p:pRg st="0" end="0"/>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
                                        <p:tgtEl>
                                          <p:spTgt spid="4099">
                                            <p:txEl>
                                              <p:pRg st="1" end="1"/>
                                            </p:txEl>
                                          </p:spTgt>
                                        </p:tgtEl>
                                      </p:cBhvr>
                                    </p:animEffect>
                                    <p:set>
                                      <p:cBhvr>
                                        <p:cTn id="39" dur="1" fill="hold">
                                          <p:stCondLst>
                                            <p:cond delay="9"/>
                                          </p:stCondLst>
                                        </p:cTn>
                                        <p:tgtEl>
                                          <p:spTgt spid="4099">
                                            <p:txEl>
                                              <p:pRg st="1" end="1"/>
                                            </p:txEl>
                                          </p:spTgt>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346" y="3250963"/>
            <a:ext cx="3422864" cy="233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9" name="Picture 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212976"/>
            <a:ext cx="3532136" cy="240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8" name="标题 1"/>
          <p:cNvSpPr>
            <a:spLocks noGrp="1"/>
          </p:cNvSpPr>
          <p:nvPr>
            <p:ph type="title"/>
          </p:nvPr>
        </p:nvSpPr>
        <p:spPr>
          <a:xfrm>
            <a:off x="1042988" y="404813"/>
            <a:ext cx="6481340" cy="576262"/>
          </a:xfrm>
        </p:spPr>
        <p:txBody>
          <a:bodyPr/>
          <a:lstStyle/>
          <a:p>
            <a:pPr lvl="1"/>
            <a:r>
              <a:rPr lang="zh-CN" altLang="zh-CN" sz="2800" dirty="0">
                <a:latin typeface="华文楷体" pitchFamily="2" charset="-122"/>
                <a:ea typeface="华文楷体" pitchFamily="2" charset="-122"/>
                <a:cs typeface="Times New Roman" pitchFamily="18" charset="0"/>
              </a:rPr>
              <a:t>行为</a:t>
            </a:r>
            <a:r>
              <a:rPr lang="zh-CN" altLang="en-US" sz="2800" dirty="0">
                <a:latin typeface="华文楷体" pitchFamily="2" charset="-122"/>
                <a:ea typeface="华文楷体" pitchFamily="2" charset="-122"/>
                <a:cs typeface="Times New Roman" pitchFamily="18" charset="0"/>
              </a:rPr>
              <a:t>侧</a:t>
            </a:r>
            <a:r>
              <a:rPr lang="zh-CN" altLang="en-US" sz="2800" dirty="0" smtClean="0">
                <a:latin typeface="华文楷体" pitchFamily="2" charset="-122"/>
                <a:ea typeface="华文楷体" pitchFamily="2" charset="-122"/>
                <a:cs typeface="Times New Roman" pitchFamily="18" charset="0"/>
              </a:rPr>
              <a:t>画 </a:t>
            </a:r>
            <a:r>
              <a:rPr lang="en-US" altLang="zh-CN" sz="2800" dirty="0" smtClean="0">
                <a:latin typeface="华文楷体" pitchFamily="2" charset="-122"/>
                <a:ea typeface="华文楷体" pitchFamily="2" charset="-122"/>
                <a:cs typeface="Times New Roman" pitchFamily="18" charset="0"/>
              </a:rPr>
              <a:t>VS.  </a:t>
            </a:r>
            <a:r>
              <a:rPr lang="de-DE" altLang="zh-CN" sz="2800" dirty="0" smtClean="0">
                <a:latin typeface="华文楷体" pitchFamily="2" charset="-122"/>
                <a:ea typeface="华文楷体" pitchFamily="2" charset="-122"/>
                <a:cs typeface="Times New Roman" pitchFamily="18" charset="0"/>
              </a:rPr>
              <a:t>ICR-</a:t>
            </a:r>
            <a:r>
              <a:rPr lang="zh-CN" altLang="zh-CN" sz="2800" dirty="0">
                <a:latin typeface="华文楷体" pitchFamily="2" charset="-122"/>
                <a:ea typeface="华文楷体" pitchFamily="2" charset="-122"/>
                <a:cs typeface="Times New Roman" pitchFamily="18" charset="0"/>
              </a:rPr>
              <a:t>行为</a:t>
            </a:r>
            <a:r>
              <a:rPr lang="zh-CN" altLang="en-US" sz="2800" dirty="0">
                <a:latin typeface="华文楷体" pitchFamily="2" charset="-122"/>
                <a:ea typeface="华文楷体" pitchFamily="2" charset="-122"/>
                <a:cs typeface="Times New Roman" pitchFamily="18" charset="0"/>
              </a:rPr>
              <a:t>侧画</a:t>
            </a:r>
            <a:endParaRPr lang="en-US" altLang="zh-CN" sz="2400" dirty="0">
              <a:latin typeface="Times New Roman" pitchFamily="18" charset="0"/>
              <a:ea typeface="华文楷体" pitchFamily="2" charset="-122"/>
              <a:cs typeface="Times New Roman" pitchFamily="18" charset="0"/>
            </a:endParaRPr>
          </a:p>
        </p:txBody>
      </p:sp>
      <p:sp>
        <p:nvSpPr>
          <p:cNvPr id="4" name="日期占位符 3"/>
          <p:cNvSpPr>
            <a:spLocks noGrp="1"/>
          </p:cNvSpPr>
          <p:nvPr>
            <p:ph type="dt" sz="quarter" idx="10"/>
          </p:nvPr>
        </p:nvSpPr>
        <p:spPr/>
        <p:txBody>
          <a:bodyPr/>
          <a:lstStyle/>
          <a:p>
            <a:pPr>
              <a:defRPr/>
            </a:pPr>
            <a:fld id="{1DBF54F7-EC60-439B-A85F-B4E33FFF53B7}"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57B8CE96-4BF2-48BC-8D6C-26C75725EC4E}" type="slidenum">
              <a:rPr lang="en-US" altLang="zh-CN" smtClean="0"/>
              <a:pPr>
                <a:defRPr/>
              </a:pPr>
              <a:t>18</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
        <p:nvSpPr>
          <p:cNvPr id="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0" y="4905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bwMode="auto">
          <a:xfrm>
            <a:off x="1403648" y="3714453"/>
            <a:ext cx="1045988" cy="702864"/>
          </a:xfrm>
          <a:prstGeom prst="rect">
            <a:avLst/>
          </a:prstGeom>
          <a:solidFill>
            <a:schemeClr val="bg1">
              <a:alpha val="0"/>
            </a:scheme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矩形 13"/>
          <p:cNvSpPr/>
          <p:nvPr/>
        </p:nvSpPr>
        <p:spPr bwMode="auto">
          <a:xfrm>
            <a:off x="5220072" y="3714453"/>
            <a:ext cx="1069682" cy="702864"/>
          </a:xfrm>
          <a:prstGeom prst="rect">
            <a:avLst/>
          </a:prstGeom>
          <a:solidFill>
            <a:schemeClr val="bg1">
              <a:alpha val="0"/>
            </a:scheme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5" name="Picture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412776"/>
            <a:ext cx="6703426" cy="154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bwMode="auto">
          <a:xfrm>
            <a:off x="1531807" y="1256662"/>
            <a:ext cx="1835658" cy="1542853"/>
          </a:xfrm>
          <a:prstGeom prst="rect">
            <a:avLst/>
          </a:prstGeom>
          <a:solidFill>
            <a:schemeClr val="bg1">
              <a:alpha val="0"/>
            </a:schemeClr>
          </a:solidFill>
          <a:ln w="19050" cap="flat" cmpd="sng" algn="ctr">
            <a:solidFill>
              <a:srgbClr val="EB13D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矩形标注 16"/>
          <p:cNvSpPr/>
          <p:nvPr/>
        </p:nvSpPr>
        <p:spPr bwMode="auto">
          <a:xfrm>
            <a:off x="4999638" y="1184654"/>
            <a:ext cx="2520280" cy="843434"/>
          </a:xfrm>
          <a:prstGeom prst="wedgeRectCallout">
            <a:avLst>
              <a:gd name="adj1" fmla="val -29588"/>
              <a:gd name="adj2" fmla="val 191441"/>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just"/>
            <a:r>
              <a:rPr lang="zh-CN" altLang="en-US" dirty="0" smtClean="0">
                <a:solidFill>
                  <a:srgbClr val="C00000"/>
                </a:solidFill>
                <a:latin typeface="华文楷体" pitchFamily="2" charset="-122"/>
                <a:ea typeface="华文楷体" pitchFamily="2" charset="-122"/>
              </a:rPr>
              <a:t>保留了</a:t>
            </a:r>
            <a:r>
              <a:rPr lang="zh-CN" altLang="zh-CN" dirty="0" smtClean="0">
                <a:solidFill>
                  <a:srgbClr val="C00000"/>
                </a:solidFill>
                <a:latin typeface="华文楷体" pitchFamily="2" charset="-122"/>
                <a:ea typeface="华文楷体" pitchFamily="2" charset="-122"/>
              </a:rPr>
              <a:t>过程模型循环</a:t>
            </a:r>
            <a:endParaRPr lang="en-US" altLang="zh-CN" dirty="0" smtClean="0">
              <a:solidFill>
                <a:srgbClr val="C00000"/>
              </a:solidFill>
              <a:latin typeface="华文楷体" pitchFamily="2" charset="-122"/>
              <a:ea typeface="华文楷体" pitchFamily="2" charset="-122"/>
            </a:endParaRPr>
          </a:p>
          <a:p>
            <a:pPr algn="just"/>
            <a:r>
              <a:rPr lang="zh-CN" altLang="zh-CN" dirty="0" smtClean="0">
                <a:solidFill>
                  <a:srgbClr val="C00000"/>
                </a:solidFill>
                <a:latin typeface="华文楷体" pitchFamily="2" charset="-122"/>
                <a:ea typeface="华文楷体" pitchFamily="2" charset="-122"/>
              </a:rPr>
              <a:t>结构中活动间</a:t>
            </a:r>
            <a:r>
              <a:rPr lang="zh-CN" altLang="en-US" dirty="0" smtClean="0">
                <a:solidFill>
                  <a:srgbClr val="C00000"/>
                </a:solidFill>
                <a:latin typeface="华文楷体" pitchFamily="2" charset="-122"/>
                <a:ea typeface="华文楷体" pitchFamily="2" charset="-122"/>
              </a:rPr>
              <a:t>的</a:t>
            </a:r>
            <a:r>
              <a:rPr lang="zh-CN" altLang="zh-CN" dirty="0" smtClean="0">
                <a:solidFill>
                  <a:srgbClr val="C00000"/>
                </a:solidFill>
                <a:latin typeface="华文楷体" pitchFamily="2" charset="-122"/>
                <a:ea typeface="华文楷体" pitchFamily="2" charset="-122"/>
              </a:rPr>
              <a:t>行为</a:t>
            </a:r>
            <a:endParaRPr lang="en-US" altLang="zh-CN" dirty="0" smtClean="0">
              <a:solidFill>
                <a:srgbClr val="C00000"/>
              </a:solidFill>
              <a:latin typeface="华文楷体" pitchFamily="2" charset="-122"/>
              <a:ea typeface="华文楷体" pitchFamily="2" charset="-122"/>
            </a:endParaRPr>
          </a:p>
          <a:p>
            <a:pPr algn="just"/>
            <a:r>
              <a:rPr lang="zh-CN" altLang="en-US" dirty="0" smtClean="0">
                <a:solidFill>
                  <a:srgbClr val="C00000"/>
                </a:solidFill>
                <a:latin typeface="华文楷体" pitchFamily="2" charset="-122"/>
                <a:ea typeface="华文楷体" pitchFamily="2" charset="-122"/>
              </a:rPr>
              <a:t>关系</a:t>
            </a:r>
            <a:endParaRPr kumimoji="0" lang="zh-CN" altLang="en-US" sz="1800" b="0" i="0" u="none" strike="noStrike" cap="none" normalizeH="0" baseline="0" dirty="0" smtClean="0">
              <a:ln>
                <a:noFill/>
              </a:ln>
              <a:solidFill>
                <a:srgbClr val="C00000"/>
              </a:solidFill>
              <a:effectLst/>
              <a:latin typeface="华文楷体" pitchFamily="2" charset="-122"/>
              <a:ea typeface="华文楷体" pitchFamily="2" charset="-122"/>
            </a:endParaRPr>
          </a:p>
        </p:txBody>
      </p:sp>
    </p:spTree>
    <p:extLst>
      <p:ext uri="{BB962C8B-B14F-4D97-AF65-F5344CB8AC3E}">
        <p14:creationId xmlns:p14="http://schemas.microsoft.com/office/powerpoint/2010/main" val="213829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042988" y="404813"/>
            <a:ext cx="6481340" cy="576262"/>
          </a:xfrm>
        </p:spPr>
        <p:txBody>
          <a:bodyPr/>
          <a:lstStyle/>
          <a:p>
            <a:pPr lvl="1"/>
            <a:r>
              <a:rPr lang="zh-CN" altLang="en-US" sz="2800" dirty="0">
                <a:latin typeface="华文楷体" pitchFamily="2" charset="-122"/>
                <a:ea typeface="华文楷体" pitchFamily="2" charset="-122"/>
                <a:cs typeface="Times New Roman" pitchFamily="18" charset="0"/>
              </a:rPr>
              <a:t>基于</a:t>
            </a:r>
            <a:r>
              <a:rPr lang="de-DE" altLang="zh-CN" sz="2800" dirty="0">
                <a:latin typeface="Times New Roman" pitchFamily="18" charset="0"/>
                <a:ea typeface="+mn-ea"/>
                <a:cs typeface="Times New Roman" pitchFamily="18" charset="0"/>
              </a:rPr>
              <a:t>ICR-</a:t>
            </a:r>
            <a:r>
              <a:rPr lang="zh-CN" altLang="zh-CN" sz="2800" dirty="0">
                <a:latin typeface="华文楷体" pitchFamily="2" charset="-122"/>
                <a:ea typeface="华文楷体" pitchFamily="2" charset="-122"/>
                <a:cs typeface="Times New Roman" pitchFamily="18" charset="0"/>
              </a:rPr>
              <a:t>行为</a:t>
            </a:r>
            <a:r>
              <a:rPr lang="zh-CN" altLang="en-US" sz="2800" dirty="0">
                <a:latin typeface="华文楷体" pitchFamily="2" charset="-122"/>
                <a:ea typeface="华文楷体" pitchFamily="2" charset="-122"/>
                <a:cs typeface="Times New Roman" pitchFamily="18" charset="0"/>
              </a:rPr>
              <a:t>侧画的行为约束</a:t>
            </a:r>
            <a:endParaRPr lang="en-US" altLang="zh-CN" sz="2800" dirty="0">
              <a:latin typeface="华文楷体" pitchFamily="2" charset="-122"/>
              <a:ea typeface="华文楷体" pitchFamily="2" charset="-122"/>
              <a:cs typeface="Times New Roman" pitchFamily="18" charset="0"/>
            </a:endParaRPr>
          </a:p>
        </p:txBody>
      </p:sp>
      <mc:AlternateContent xmlns:mc="http://schemas.openxmlformats.org/markup-compatibility/2006" xmlns:a14="http://schemas.microsoft.com/office/drawing/2010/main">
        <mc:Choice Requires="a14">
          <p:sp>
            <p:nvSpPr>
              <p:cNvPr id="4099" name="内容占位符 2"/>
              <p:cNvSpPr>
                <a:spLocks noGrp="1"/>
              </p:cNvSpPr>
              <p:nvPr>
                <p:ph idx="1"/>
              </p:nvPr>
            </p:nvSpPr>
            <p:spPr>
              <a:xfrm>
                <a:off x="251520" y="1268760"/>
                <a:ext cx="6984775" cy="4104456"/>
              </a:xfrm>
            </p:spPr>
            <p:txBody>
              <a:bodyPr/>
              <a:lstStyle/>
              <a:p>
                <a:r>
                  <a:rPr lang="zh-CN" altLang="en-US" sz="2000" b="1" dirty="0" smtClean="0">
                    <a:latin typeface="华文楷体" pitchFamily="2" charset="-122"/>
                    <a:ea typeface="华文楷体" pitchFamily="2" charset="-122"/>
                    <a:cs typeface="Times New Roman" pitchFamily="18" charset="0"/>
                  </a:rPr>
                  <a:t>分层服务集成过程模型的行为约束</a:t>
                </a:r>
                <a:endParaRPr lang="en-US" altLang="zh-CN" sz="2000" b="1" dirty="0" smtClean="0">
                  <a:latin typeface="华文楷体" pitchFamily="2" charset="-122"/>
                  <a:ea typeface="华文楷体" pitchFamily="2" charset="-122"/>
                  <a:cs typeface="Times New Roman" pitchFamily="18" charset="0"/>
                </a:endParaRPr>
              </a:p>
              <a:p>
                <a:pPr marL="0" indent="0">
                  <a:buNone/>
                </a:pPr>
                <a:r>
                  <a:rPr lang="zh-CN" altLang="zh-CN" sz="1800" dirty="0" smtClean="0">
                    <a:latin typeface="华文楷体" pitchFamily="2" charset="-122"/>
                    <a:ea typeface="华文楷体" pitchFamily="2" charset="-122"/>
                    <a:cs typeface="Times New Roman" pitchFamily="18" charset="0"/>
                  </a:rPr>
                  <a:t>令</a:t>
                </a:r>
                <a:r>
                  <a:rPr lang="de-DE" altLang="zh-CN" sz="1800" i="1" dirty="0">
                    <a:latin typeface="Times New Roman" pitchFamily="18" charset="0"/>
                    <a:cs typeface="Times New Roman" pitchFamily="18" charset="0"/>
                  </a:rPr>
                  <a:t>L-SION</a:t>
                </a:r>
                <a:r>
                  <a:rPr lang="de-DE" altLang="zh-CN" sz="1800" dirty="0">
                    <a:latin typeface="Times New Roman" pitchFamily="18" charset="0"/>
                    <a:cs typeface="Times New Roman" pitchFamily="18" charset="0"/>
                  </a:rPr>
                  <a:t>=</a:t>
                </a:r>
                <a:r>
                  <a:rPr lang="zh-CN"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SN</a:t>
                </a:r>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s</a:t>
                </a:r>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ρ</a:t>
                </a:r>
                <a:r>
                  <a:rPr lang="zh-CN"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ON</a:t>
                </a:r>
                <a:r>
                  <a:rPr lang="de-DE" altLang="zh-CN" sz="1800" i="1" baseline="-25000" dirty="0">
                    <a:latin typeface="Times New Roman" pitchFamily="18" charset="0"/>
                    <a:cs typeface="Times New Roman" pitchFamily="18" charset="0"/>
                  </a:rPr>
                  <a:t>s</a:t>
                </a:r>
                <a:r>
                  <a:rPr lang="de-DE" altLang="zh-CN" sz="1800" dirty="0">
                    <a:latin typeface="Times New Roman" pitchFamily="18" charset="0"/>
                    <a:cs typeface="Times New Roman" pitchFamily="18" charset="0"/>
                  </a:rPr>
                  <a:t> ={</a:t>
                </a:r>
                <a:r>
                  <a:rPr lang="de-DE" altLang="zh-CN" sz="1800" i="1" dirty="0">
                    <a:latin typeface="Times New Roman" pitchFamily="18" charset="0"/>
                    <a:cs typeface="Times New Roman" pitchFamily="18" charset="0"/>
                  </a:rPr>
                  <a:t> ON</a:t>
                </a:r>
                <a:r>
                  <a:rPr lang="de-DE" altLang="zh-CN" sz="1800" i="1" baseline="-25000" dirty="0">
                    <a:latin typeface="Times New Roman" pitchFamily="18" charset="0"/>
                    <a:cs typeface="Times New Roman" pitchFamily="18" charset="0"/>
                  </a:rPr>
                  <a:t>1</a:t>
                </a:r>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a:t>
                </a:r>
                <a:r>
                  <a:rPr lang="de-DE" altLang="zh-CN" sz="1800" dirty="0">
                    <a:latin typeface="Times New Roman" pitchFamily="18" charset="0"/>
                    <a:cs typeface="Times New Roman" pitchFamily="18" charset="0"/>
                  </a:rPr>
                  <a:t>,</a:t>
                </a:r>
                <a:r>
                  <a:rPr lang="de-DE" altLang="zh-CN" sz="1800" i="1" dirty="0">
                    <a:latin typeface="Times New Roman" pitchFamily="18" charset="0"/>
                    <a:cs typeface="Times New Roman" pitchFamily="18" charset="0"/>
                  </a:rPr>
                  <a:t> ON</a:t>
                </a:r>
                <a:r>
                  <a:rPr lang="de-DE" altLang="zh-CN" sz="1800" i="1" baseline="-25000" dirty="0">
                    <a:latin typeface="Times New Roman" pitchFamily="18" charset="0"/>
                    <a:cs typeface="Times New Roman" pitchFamily="18" charset="0"/>
                  </a:rPr>
                  <a:t>n</a:t>
                </a:r>
                <a:r>
                  <a:rPr lang="de-DE" altLang="zh-CN" sz="1800" dirty="0">
                    <a:latin typeface="Times New Roman" pitchFamily="18" charset="0"/>
                    <a:cs typeface="Times New Roman" pitchFamily="18" charset="0"/>
                  </a:rPr>
                  <a:t>}</a:t>
                </a:r>
                <a:r>
                  <a:rPr lang="zh-CN" altLang="zh-CN" sz="1800" dirty="0">
                    <a:latin typeface="华文楷体" pitchFamily="2" charset="-122"/>
                    <a:ea typeface="华文楷体" pitchFamily="2" charset="-122"/>
                    <a:cs typeface="Times New Roman" pitchFamily="18" charset="0"/>
                  </a:rPr>
                  <a:t>是一个</a:t>
                </a:r>
                <a:r>
                  <a:rPr lang="de-DE" altLang="zh-CN" sz="1800" i="1" dirty="0">
                    <a:latin typeface="Times New Roman" pitchFamily="18" charset="0"/>
                    <a:cs typeface="Times New Roman" pitchFamily="18" charset="0"/>
                  </a:rPr>
                  <a:t>L-SION</a:t>
                </a:r>
                <a:r>
                  <a:rPr lang="zh-CN" altLang="zh-CN" sz="1800" dirty="0">
                    <a:latin typeface="Times New Roman" pitchFamily="18" charset="0"/>
                    <a:cs typeface="Times New Roman" pitchFamily="18" charset="0"/>
                  </a:rPr>
                  <a:t>，</a:t>
                </a:r>
                <a:r>
                  <a:rPr lang="zh-CN" altLang="zh-CN" sz="1800" dirty="0">
                    <a:latin typeface="华文楷体" pitchFamily="2" charset="-122"/>
                    <a:ea typeface="华文楷体" pitchFamily="2" charset="-122"/>
                    <a:cs typeface="Times New Roman" pitchFamily="18" charset="0"/>
                  </a:rPr>
                  <a:t>其中</a:t>
                </a:r>
                <a:r>
                  <a:rPr lang="de-DE" altLang="zh-CN" sz="1800" i="1" dirty="0" smtClean="0">
                    <a:solidFill>
                      <a:srgbClr val="3366FF"/>
                    </a:solidFill>
                    <a:latin typeface="Times New Roman" pitchFamily="18" charset="0"/>
                    <a:cs typeface="Times New Roman" pitchFamily="18" charset="0"/>
                  </a:rPr>
                  <a:t>SN</a:t>
                </a:r>
                <a:r>
                  <a:rPr lang="de-DE" altLang="zh-CN" sz="1800" dirty="0">
                    <a:solidFill>
                      <a:srgbClr val="3366FF"/>
                    </a:solidFill>
                    <a:latin typeface="Times New Roman" pitchFamily="18" charset="0"/>
                    <a:cs typeface="Times New Roman" pitchFamily="18" charset="0"/>
                  </a:rPr>
                  <a:t>=</a:t>
                </a:r>
                <a:r>
                  <a:rPr lang="zh-CN" altLang="zh-CN" sz="1800" dirty="0">
                    <a:solidFill>
                      <a:srgbClr val="3366FF"/>
                    </a:solidFill>
                    <a:latin typeface="Times New Roman" pitchFamily="18" charset="0"/>
                    <a:cs typeface="Times New Roman" pitchFamily="18" charset="0"/>
                  </a:rPr>
                  <a:t>（</a:t>
                </a:r>
                <a14:m>
                  <m:oMath xmlns:m="http://schemas.openxmlformats.org/officeDocument/2006/math">
                    <m:acc>
                      <m:accPr>
                        <m:chr m:val="̂"/>
                        <m:ctrlPr>
                          <a:rPr lang="zh-CN" altLang="zh-CN" sz="1800" i="1">
                            <a:solidFill>
                              <a:srgbClr val="3366FF"/>
                            </a:solidFill>
                            <a:latin typeface="Cambria Math"/>
                          </a:rPr>
                        </m:ctrlPr>
                      </m:accPr>
                      <m:e>
                        <m:r>
                          <m:rPr>
                            <m:sty m:val="p"/>
                          </m:rPr>
                          <a:rPr lang="de-DE" altLang="zh-CN" sz="1800">
                            <a:solidFill>
                              <a:srgbClr val="3366FF"/>
                            </a:solidFill>
                            <a:latin typeface="Cambria Math"/>
                          </a:rPr>
                          <m:t>P</m:t>
                        </m:r>
                      </m:e>
                    </m:acc>
                  </m:oMath>
                </a14:m>
                <a:r>
                  <a:rPr lang="de-DE" altLang="zh-CN" sz="1800" dirty="0">
                    <a:solidFill>
                      <a:srgbClr val="3366FF"/>
                    </a:solidFill>
                    <a:latin typeface="Times New Roman" pitchFamily="18" charset="0"/>
                    <a:cs typeface="Times New Roman" pitchFamily="18" charset="0"/>
                  </a:rPr>
                  <a:t>,</a:t>
                </a:r>
                <a14:m>
                  <m:oMath xmlns:m="http://schemas.openxmlformats.org/officeDocument/2006/math">
                    <m:r>
                      <a:rPr lang="de-DE" altLang="zh-CN" sz="1800">
                        <a:solidFill>
                          <a:srgbClr val="3366FF"/>
                        </a:solidFill>
                        <a:latin typeface="Cambria Math"/>
                      </a:rPr>
                      <m:t> </m:t>
                    </m:r>
                    <m:acc>
                      <m:accPr>
                        <m:chr m:val="̂"/>
                        <m:ctrlPr>
                          <a:rPr lang="zh-CN" altLang="zh-CN" sz="1800" i="1">
                            <a:solidFill>
                              <a:srgbClr val="3366FF"/>
                            </a:solidFill>
                            <a:latin typeface="Cambria Math"/>
                          </a:rPr>
                        </m:ctrlPr>
                      </m:accPr>
                      <m:e>
                        <m:r>
                          <m:rPr>
                            <m:sty m:val="p"/>
                          </m:rPr>
                          <a:rPr lang="de-DE" altLang="zh-CN" sz="1800">
                            <a:solidFill>
                              <a:srgbClr val="3366FF"/>
                            </a:solidFill>
                            <a:latin typeface="Cambria Math"/>
                          </a:rPr>
                          <m:t>T</m:t>
                        </m:r>
                      </m:e>
                    </m:acc>
                  </m:oMath>
                </a14:m>
                <a:r>
                  <a:rPr lang="de-DE" altLang="zh-CN" sz="1800" dirty="0">
                    <a:solidFill>
                      <a:srgbClr val="3366FF"/>
                    </a:solidFill>
                    <a:latin typeface="Times New Roman" pitchFamily="18" charset="0"/>
                    <a:cs typeface="Times New Roman" pitchFamily="18" charset="0"/>
                  </a:rPr>
                  <a:t>,</a:t>
                </a:r>
                <a14:m>
                  <m:oMath xmlns:m="http://schemas.openxmlformats.org/officeDocument/2006/math">
                    <m:r>
                      <a:rPr lang="de-DE" altLang="zh-CN" sz="1800">
                        <a:solidFill>
                          <a:srgbClr val="3366FF"/>
                        </a:solidFill>
                        <a:latin typeface="Cambria Math"/>
                      </a:rPr>
                      <m:t> </m:t>
                    </m:r>
                    <m:acc>
                      <m:accPr>
                        <m:chr m:val="̂"/>
                        <m:ctrlPr>
                          <a:rPr lang="zh-CN" altLang="zh-CN" sz="1800" i="1">
                            <a:solidFill>
                              <a:srgbClr val="3366FF"/>
                            </a:solidFill>
                            <a:latin typeface="Cambria Math"/>
                          </a:rPr>
                        </m:ctrlPr>
                      </m:accPr>
                      <m:e>
                        <m:r>
                          <m:rPr>
                            <m:sty m:val="p"/>
                          </m:rPr>
                          <a:rPr lang="de-DE" altLang="zh-CN" sz="1800">
                            <a:solidFill>
                              <a:srgbClr val="3366FF"/>
                            </a:solidFill>
                            <a:latin typeface="Cambria Math"/>
                          </a:rPr>
                          <m:t>F</m:t>
                        </m:r>
                      </m:e>
                    </m:acc>
                  </m:oMath>
                </a14:m>
                <a:r>
                  <a:rPr lang="zh-CN" altLang="zh-CN" sz="1800" dirty="0">
                    <a:solidFill>
                      <a:srgbClr val="3366FF"/>
                    </a:solidFill>
                    <a:latin typeface="Times New Roman" pitchFamily="18" charset="0"/>
                    <a:cs typeface="Times New Roman" pitchFamily="18" charset="0"/>
                  </a:rPr>
                  <a:t>），</a:t>
                </a:r>
                <a:r>
                  <a:rPr lang="de-DE" altLang="zh-CN" sz="1800" i="1" dirty="0">
                    <a:solidFill>
                      <a:srgbClr val="3366FF"/>
                    </a:solidFill>
                    <a:latin typeface="Times New Roman" pitchFamily="18" charset="0"/>
                    <a:cs typeface="Times New Roman" pitchFamily="18" charset="0"/>
                  </a:rPr>
                  <a:t> ON</a:t>
                </a:r>
                <a:r>
                  <a:rPr lang="de-DE" altLang="zh-CN" sz="1800" i="1" baseline="-25000" dirty="0">
                    <a:solidFill>
                      <a:srgbClr val="3366FF"/>
                    </a:solidFill>
                    <a:latin typeface="Times New Roman" pitchFamily="18" charset="0"/>
                    <a:cs typeface="Times New Roman" pitchFamily="18" charset="0"/>
                  </a:rPr>
                  <a:t>i</a:t>
                </a:r>
                <a:r>
                  <a:rPr lang="de-DE" altLang="zh-CN" sz="1800" dirty="0">
                    <a:solidFill>
                      <a:srgbClr val="3366FF"/>
                    </a:solidFill>
                    <a:latin typeface="Times New Roman" pitchFamily="18" charset="0"/>
                    <a:cs typeface="Times New Roman" pitchFamily="18" charset="0"/>
                  </a:rPr>
                  <a:t>=</a:t>
                </a:r>
                <a:r>
                  <a:rPr lang="zh-CN" altLang="zh-CN" sz="1800" dirty="0">
                    <a:solidFill>
                      <a:srgbClr val="3366FF"/>
                    </a:solidFill>
                    <a:latin typeface="Times New Roman" pitchFamily="18" charset="0"/>
                    <a:cs typeface="Times New Roman" pitchFamily="18" charset="0"/>
                  </a:rPr>
                  <a:t>（</a:t>
                </a:r>
                <a:r>
                  <a:rPr lang="de-DE" altLang="zh-CN" sz="1800" dirty="0">
                    <a:solidFill>
                      <a:srgbClr val="3366FF"/>
                    </a:solidFill>
                    <a:latin typeface="Times New Roman" pitchFamily="18" charset="0"/>
                    <a:cs typeface="Times New Roman" pitchFamily="18" charset="0"/>
                  </a:rPr>
                  <a:t>P</a:t>
                </a:r>
                <a:r>
                  <a:rPr lang="de-DE" altLang="zh-CN" sz="1800" i="1" baseline="-25000" dirty="0">
                    <a:solidFill>
                      <a:srgbClr val="3366FF"/>
                    </a:solidFill>
                    <a:latin typeface="Times New Roman" pitchFamily="18" charset="0"/>
                    <a:cs typeface="Times New Roman" pitchFamily="18" charset="0"/>
                  </a:rPr>
                  <a:t>i</a:t>
                </a:r>
                <a:r>
                  <a:rPr lang="de-DE" altLang="zh-CN" sz="1800" dirty="0">
                    <a:solidFill>
                      <a:srgbClr val="3366FF"/>
                    </a:solidFill>
                    <a:latin typeface="Times New Roman" pitchFamily="18" charset="0"/>
                    <a:cs typeface="Times New Roman" pitchFamily="18" charset="0"/>
                  </a:rPr>
                  <a:t>,T</a:t>
                </a:r>
                <a:r>
                  <a:rPr lang="de-DE" altLang="zh-CN" sz="1800" i="1" baseline="-25000" dirty="0">
                    <a:solidFill>
                      <a:srgbClr val="3366FF"/>
                    </a:solidFill>
                    <a:latin typeface="Times New Roman" pitchFamily="18" charset="0"/>
                    <a:cs typeface="Times New Roman" pitchFamily="18" charset="0"/>
                  </a:rPr>
                  <a:t>i</a:t>
                </a:r>
                <a:r>
                  <a:rPr lang="de-DE" altLang="zh-CN" sz="1800" dirty="0">
                    <a:solidFill>
                      <a:srgbClr val="3366FF"/>
                    </a:solidFill>
                    <a:latin typeface="Times New Roman" pitchFamily="18" charset="0"/>
                    <a:cs typeface="Times New Roman" pitchFamily="18" charset="0"/>
                  </a:rPr>
                  <a:t>,F</a:t>
                </a:r>
                <a:r>
                  <a:rPr lang="de-DE" altLang="zh-CN" sz="1800" i="1" baseline="-25000" dirty="0">
                    <a:solidFill>
                      <a:srgbClr val="3366FF"/>
                    </a:solidFill>
                    <a:latin typeface="Times New Roman" pitchFamily="18" charset="0"/>
                    <a:cs typeface="Times New Roman" pitchFamily="18" charset="0"/>
                  </a:rPr>
                  <a:t>i</a:t>
                </a:r>
                <a:r>
                  <a:rPr lang="zh-CN" altLang="zh-CN" sz="1800" dirty="0">
                    <a:solidFill>
                      <a:srgbClr val="3366FF"/>
                    </a:solidFill>
                    <a:latin typeface="Times New Roman" pitchFamily="18" charset="0"/>
                    <a:cs typeface="Times New Roman" pitchFamily="18" charset="0"/>
                  </a:rPr>
                  <a:t>），</a:t>
                </a:r>
                <a:r>
                  <a:rPr lang="de-DE" altLang="zh-CN" sz="1800" i="1" dirty="0">
                    <a:latin typeface="Times New Roman" pitchFamily="18" charset="0"/>
                    <a:cs typeface="Times New Roman" pitchFamily="18" charset="0"/>
                  </a:rPr>
                  <a:t>ρ</a:t>
                </a:r>
                <a:r>
                  <a:rPr lang="de-DE" altLang="zh-CN" sz="1800" i="1" baseline="-25000" dirty="0">
                    <a:latin typeface="Times New Roman" pitchFamily="18" charset="0"/>
                    <a:cs typeface="Times New Roman" pitchFamily="18" charset="0"/>
                  </a:rPr>
                  <a:t>i</a:t>
                </a:r>
                <a:r>
                  <a:rPr lang="de-DE" altLang="zh-CN" sz="1800" dirty="0">
                    <a:latin typeface="Times New Roman" pitchFamily="18" charset="0"/>
                    <a:cs typeface="Times New Roman" pitchFamily="18" charset="0"/>
                  </a:rPr>
                  <a:t>⊆</a:t>
                </a:r>
                <a14:m>
                  <m:oMath xmlns:m="http://schemas.openxmlformats.org/officeDocument/2006/math">
                    <m:acc>
                      <m:accPr>
                        <m:chr m:val="̂"/>
                        <m:ctrlPr>
                          <a:rPr lang="zh-CN" altLang="zh-CN" sz="1800" i="1">
                            <a:latin typeface="Cambria Math"/>
                          </a:rPr>
                        </m:ctrlPr>
                      </m:accPr>
                      <m:e>
                        <m:r>
                          <m:rPr>
                            <m:sty m:val="p"/>
                          </m:rPr>
                          <a:rPr lang="de-DE" altLang="zh-CN" sz="1800">
                            <a:latin typeface="Cambria Math"/>
                          </a:rPr>
                          <m:t>T</m:t>
                        </m:r>
                      </m:e>
                    </m:acc>
                  </m:oMath>
                </a14:m>
                <a:r>
                  <a:rPr lang="zh-CN" altLang="zh-CN" sz="1800" dirty="0">
                    <a:latin typeface="Times New Roman" pitchFamily="18" charset="0"/>
                    <a:cs typeface="Times New Roman" pitchFamily="18" charset="0"/>
                  </a:rPr>
                  <a:t>×</a:t>
                </a:r>
                <a:r>
                  <a:rPr lang="de-DE" altLang="zh-CN" sz="1800" dirty="0">
                    <a:latin typeface="Times New Roman" pitchFamily="18" charset="0"/>
                    <a:cs typeface="Times New Roman" pitchFamily="18" charset="0"/>
                  </a:rPr>
                  <a:t>T</a:t>
                </a:r>
                <a:r>
                  <a:rPr lang="de-DE" altLang="zh-CN" sz="1800" i="1" baseline="-25000" dirty="0">
                    <a:latin typeface="Times New Roman" pitchFamily="18" charset="0"/>
                    <a:cs typeface="Times New Roman" pitchFamily="18" charset="0"/>
                  </a:rPr>
                  <a:t>i</a:t>
                </a:r>
                <a:r>
                  <a:rPr lang="en-US" altLang="zh-CN" sz="1800" dirty="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14:m>
                  <m:oMath xmlns:m="http://schemas.openxmlformats.org/officeDocument/2006/math">
                    <m:acc>
                      <m:accPr>
                        <m:chr m:val="̂"/>
                        <m:ctrlPr>
                          <a:rPr lang="zh-CN" altLang="zh-CN" sz="1800" i="1" smtClean="0">
                            <a:solidFill>
                              <a:srgbClr val="3366FF"/>
                            </a:solidFill>
                            <a:latin typeface="Cambria Math"/>
                          </a:rPr>
                        </m:ctrlPr>
                      </m:accPr>
                      <m:e>
                        <m:r>
                          <m:rPr>
                            <m:sty m:val="p"/>
                          </m:rPr>
                          <a:rPr lang="de-DE" altLang="zh-CN" sz="1800">
                            <a:solidFill>
                              <a:srgbClr val="3366FF"/>
                            </a:solidFill>
                            <a:latin typeface="Cambria Math"/>
                          </a:rPr>
                          <m:t>a</m:t>
                        </m:r>
                      </m:e>
                    </m:acc>
                    <m:r>
                      <a:rPr lang="en-US" altLang="zh-CN" sz="1800" b="0" i="0" smtClean="0">
                        <a:solidFill>
                          <a:srgbClr val="3366FF"/>
                        </a:solidFill>
                        <a:latin typeface="Cambria Math"/>
                      </a:rPr>
                      <m:t>,</m:t>
                    </m:r>
                    <m:acc>
                      <m:accPr>
                        <m:chr m:val="̂"/>
                        <m:ctrlPr>
                          <a:rPr lang="zh-CN" altLang="zh-CN" sz="1800" i="1">
                            <a:solidFill>
                              <a:srgbClr val="3366FF"/>
                            </a:solidFill>
                            <a:latin typeface="Cambria Math"/>
                          </a:rPr>
                        </m:ctrlPr>
                      </m:accPr>
                      <m:e>
                        <m:r>
                          <m:rPr>
                            <m:sty m:val="p"/>
                          </m:rPr>
                          <a:rPr lang="de-DE" altLang="zh-CN" sz="1800">
                            <a:solidFill>
                              <a:srgbClr val="3366FF"/>
                            </a:solidFill>
                            <a:latin typeface="Cambria Math"/>
                          </a:rPr>
                          <m:t>b</m:t>
                        </m:r>
                      </m:e>
                    </m:acc>
                  </m:oMath>
                </a14:m>
                <a:r>
                  <a:rPr lang="zh-CN" altLang="zh-CN" sz="1800" dirty="0">
                    <a:solidFill>
                      <a:srgbClr val="3366FF"/>
                    </a:solidFill>
                    <a:latin typeface="Times New Roman" pitchFamily="18" charset="0"/>
                    <a:cs typeface="Times New Roman" pitchFamily="18" charset="0"/>
                  </a:rPr>
                  <a:t> ∈ </a:t>
                </a:r>
                <a14:m>
                  <m:oMath xmlns:m="http://schemas.openxmlformats.org/officeDocument/2006/math">
                    <m:acc>
                      <m:accPr>
                        <m:chr m:val="̂"/>
                        <m:ctrlPr>
                          <a:rPr lang="zh-CN" altLang="zh-CN" sz="1800" i="1">
                            <a:solidFill>
                              <a:srgbClr val="3366FF"/>
                            </a:solidFill>
                            <a:latin typeface="Cambria Math"/>
                          </a:rPr>
                        </m:ctrlPr>
                      </m:accPr>
                      <m:e>
                        <m:r>
                          <m:rPr>
                            <m:sty m:val="p"/>
                          </m:rPr>
                          <a:rPr lang="en-US" altLang="zh-CN" sz="1800" b="0" i="0" smtClean="0">
                            <a:solidFill>
                              <a:srgbClr val="3366FF"/>
                            </a:solidFill>
                            <a:latin typeface="Cambria Math"/>
                          </a:rPr>
                          <m:t>T</m:t>
                        </m:r>
                      </m:e>
                    </m:acc>
                  </m:oMath>
                </a14:m>
                <a:r>
                  <a:rPr lang="zh-CN" altLang="zh-CN" sz="1800" dirty="0" smtClean="0">
                    <a:solidFill>
                      <a:srgbClr val="3366FF"/>
                    </a:solidFill>
                    <a:latin typeface="Times New Roman" pitchFamily="18" charset="0"/>
                    <a:cs typeface="Times New Roman" pitchFamily="18" charset="0"/>
                  </a:rPr>
                  <a:t>，</a:t>
                </a:r>
                <a:r>
                  <a:rPr lang="de-DE" altLang="zh-CN" sz="1800" dirty="0">
                    <a:solidFill>
                      <a:srgbClr val="3366FF"/>
                    </a:solidFill>
                    <a:latin typeface="Times New Roman" pitchFamily="18" charset="0"/>
                    <a:cs typeface="Times New Roman" pitchFamily="18" charset="0"/>
                  </a:rPr>
                  <a:t>a,b</a:t>
                </a:r>
                <a:r>
                  <a:rPr lang="zh-CN" altLang="zh-CN" sz="1800" dirty="0">
                    <a:solidFill>
                      <a:srgbClr val="3366FF"/>
                    </a:solidFill>
                    <a:latin typeface="Times New Roman" pitchFamily="18" charset="0"/>
                    <a:cs typeface="Times New Roman" pitchFamily="18" charset="0"/>
                  </a:rPr>
                  <a:t>∈</a:t>
                </a:r>
                <a:r>
                  <a:rPr lang="de-DE" altLang="zh-CN" sz="1800" dirty="0">
                    <a:solidFill>
                      <a:srgbClr val="3366FF"/>
                    </a:solidFill>
                    <a:latin typeface="Times New Roman" pitchFamily="18" charset="0"/>
                    <a:cs typeface="Times New Roman" pitchFamily="18" charset="0"/>
                  </a:rPr>
                  <a:t>T</a:t>
                </a:r>
                <a:r>
                  <a:rPr lang="de-DE" altLang="zh-CN" sz="1800" i="1" baseline="-25000" dirty="0">
                    <a:solidFill>
                      <a:srgbClr val="3366FF"/>
                    </a:solidFill>
                    <a:latin typeface="Times New Roman" pitchFamily="18" charset="0"/>
                    <a:cs typeface="Times New Roman" pitchFamily="18" charset="0"/>
                  </a:rPr>
                  <a:t>i</a:t>
                </a:r>
                <a:endParaRPr lang="zh-CN" altLang="zh-CN" sz="1800" dirty="0">
                  <a:solidFill>
                    <a:srgbClr val="3366FF"/>
                  </a:solidFill>
                  <a:latin typeface="Times New Roman" pitchFamily="18" charset="0"/>
                  <a:cs typeface="Times New Roman" pitchFamily="18" charset="0"/>
                </a:endParaRPr>
              </a:p>
              <a:p>
                <a:pPr marL="0" lvl="0" indent="0">
                  <a:buNone/>
                </a:pPr>
                <a:r>
                  <a:rPr lang="zh-CN" altLang="zh-CN" sz="1800" dirty="0">
                    <a:latin typeface="华文楷体" pitchFamily="2" charset="-122"/>
                    <a:ea typeface="华文楷体" pitchFamily="2" charset="-122"/>
                    <a:cs typeface="Times New Roman" pitchFamily="18" charset="0"/>
                  </a:rPr>
                  <a:t>令</a:t>
                </a:r>
                <a:r>
                  <a:rPr lang="zh-CN" altLang="zh-CN" sz="1800" dirty="0" smtClean="0">
                    <a:solidFill>
                      <a:srgbClr val="3366FF"/>
                    </a:solidFill>
                    <a:latin typeface="Times New Roman" pitchFamily="18" charset="0"/>
                    <a:cs typeface="Times New Roman" pitchFamily="18" charset="0"/>
                  </a:rPr>
                  <a:t>（</a:t>
                </a:r>
                <a14:m>
                  <m:oMath xmlns:m="http://schemas.openxmlformats.org/officeDocument/2006/math">
                    <m:acc>
                      <m:accPr>
                        <m:chr m:val="̂"/>
                        <m:ctrlPr>
                          <a:rPr lang="zh-CN" altLang="zh-CN" sz="1800" i="1">
                            <a:solidFill>
                              <a:srgbClr val="3366FF"/>
                            </a:solidFill>
                            <a:latin typeface="Cambria Math"/>
                          </a:rPr>
                        </m:ctrlPr>
                      </m:accPr>
                      <m:e>
                        <m:r>
                          <m:rPr>
                            <m:sty m:val="p"/>
                          </m:rPr>
                          <a:rPr lang="de-DE" altLang="zh-CN" sz="1800">
                            <a:solidFill>
                              <a:srgbClr val="3366FF"/>
                            </a:solidFill>
                            <a:latin typeface="Cambria Math"/>
                          </a:rPr>
                          <m:t>a</m:t>
                        </m:r>
                      </m:e>
                    </m:acc>
                  </m:oMath>
                </a14:m>
                <a:r>
                  <a:rPr lang="de-DE" altLang="zh-CN" sz="1800" dirty="0">
                    <a:solidFill>
                      <a:srgbClr val="3366FF"/>
                    </a:solidFill>
                    <a:latin typeface="Times New Roman" pitchFamily="18" charset="0"/>
                    <a:cs typeface="Times New Roman" pitchFamily="18" charset="0"/>
                  </a:rPr>
                  <a:t>,a</a:t>
                </a:r>
                <a:r>
                  <a:rPr lang="zh-CN" altLang="zh-CN" sz="1800" dirty="0">
                    <a:solidFill>
                      <a:srgbClr val="3366FF"/>
                    </a:solidFill>
                    <a:latin typeface="Times New Roman" pitchFamily="18" charset="0"/>
                    <a:cs typeface="Times New Roman" pitchFamily="18" charset="0"/>
                  </a:rPr>
                  <a:t>）∈ρ</a:t>
                </a:r>
                <a:r>
                  <a:rPr lang="de-DE" altLang="zh-CN" sz="1800" baseline="-25000" dirty="0">
                    <a:solidFill>
                      <a:srgbClr val="3366FF"/>
                    </a:solidFill>
                    <a:latin typeface="Times New Roman" pitchFamily="18" charset="0"/>
                    <a:cs typeface="Times New Roman" pitchFamily="18" charset="0"/>
                  </a:rPr>
                  <a:t>i</a:t>
                </a:r>
                <a:r>
                  <a:rPr lang="zh-CN" altLang="zh-CN" sz="1800" dirty="0">
                    <a:solidFill>
                      <a:srgbClr val="3366FF"/>
                    </a:solidFill>
                    <a:latin typeface="Times New Roman" pitchFamily="18" charset="0"/>
                    <a:cs typeface="Times New Roman" pitchFamily="18" charset="0"/>
                  </a:rPr>
                  <a:t>，（</a:t>
                </a:r>
                <a14:m>
                  <m:oMath xmlns:m="http://schemas.openxmlformats.org/officeDocument/2006/math">
                    <m:acc>
                      <m:accPr>
                        <m:chr m:val="̂"/>
                        <m:ctrlPr>
                          <a:rPr lang="zh-CN" altLang="zh-CN" sz="1800" i="1">
                            <a:solidFill>
                              <a:srgbClr val="3366FF"/>
                            </a:solidFill>
                            <a:latin typeface="Cambria Math"/>
                          </a:rPr>
                        </m:ctrlPr>
                      </m:accPr>
                      <m:e>
                        <m:r>
                          <m:rPr>
                            <m:sty m:val="p"/>
                          </m:rPr>
                          <a:rPr lang="de-DE" altLang="zh-CN" sz="1800">
                            <a:solidFill>
                              <a:srgbClr val="3366FF"/>
                            </a:solidFill>
                            <a:latin typeface="Cambria Math"/>
                          </a:rPr>
                          <m:t>b</m:t>
                        </m:r>
                      </m:e>
                    </m:acc>
                  </m:oMath>
                </a14:m>
                <a:r>
                  <a:rPr lang="de-DE" altLang="zh-CN" sz="1800" dirty="0">
                    <a:solidFill>
                      <a:srgbClr val="3366FF"/>
                    </a:solidFill>
                    <a:latin typeface="Times New Roman" pitchFamily="18" charset="0"/>
                    <a:cs typeface="Times New Roman" pitchFamily="18" charset="0"/>
                  </a:rPr>
                  <a:t>,b</a:t>
                </a:r>
                <a:r>
                  <a:rPr lang="zh-CN" altLang="zh-CN" sz="1800" dirty="0">
                    <a:solidFill>
                      <a:srgbClr val="3366FF"/>
                    </a:solidFill>
                    <a:latin typeface="Times New Roman" pitchFamily="18" charset="0"/>
                    <a:cs typeface="Times New Roman" pitchFamily="18" charset="0"/>
                  </a:rPr>
                  <a:t>）∈ρ</a:t>
                </a:r>
                <a:r>
                  <a:rPr lang="de-DE" altLang="zh-CN" sz="1800" baseline="-25000" dirty="0">
                    <a:solidFill>
                      <a:srgbClr val="3366FF"/>
                    </a:solidFill>
                    <a:latin typeface="Times New Roman" pitchFamily="18" charset="0"/>
                    <a:cs typeface="Times New Roman" pitchFamily="18" charset="0"/>
                  </a:rPr>
                  <a:t>i</a:t>
                </a:r>
                <a:r>
                  <a:rPr lang="zh-CN" altLang="zh-CN" sz="1800" dirty="0">
                    <a:latin typeface="Times New Roman" pitchFamily="18" charset="0"/>
                    <a:cs typeface="Times New Roman" pitchFamily="18" charset="0"/>
                  </a:rPr>
                  <a:t>，</a:t>
                </a:r>
                <a:r>
                  <a:rPr lang="zh-CN" altLang="zh-CN" sz="1800" dirty="0">
                    <a:latin typeface="华文楷体" pitchFamily="2" charset="-122"/>
                    <a:ea typeface="华文楷体" pitchFamily="2" charset="-122"/>
                    <a:cs typeface="Times New Roman" pitchFamily="18" charset="0"/>
                  </a:rPr>
                  <a:t>若</a:t>
                </a:r>
                <a:r>
                  <a:rPr lang="de-DE" altLang="zh-CN" sz="1800" i="1" dirty="0">
                    <a:latin typeface="Times New Roman" pitchFamily="18" charset="0"/>
                    <a:cs typeface="Times New Roman" pitchFamily="18" charset="0"/>
                  </a:rPr>
                  <a:t>L-SION</a:t>
                </a:r>
                <a:r>
                  <a:rPr lang="zh-CN" altLang="zh-CN" sz="1800" dirty="0">
                    <a:latin typeface="华文楷体" pitchFamily="2" charset="-122"/>
                    <a:ea typeface="华文楷体" pitchFamily="2" charset="-122"/>
                    <a:cs typeface="Times New Roman" pitchFamily="18" charset="0"/>
                  </a:rPr>
                  <a:t>是合理的</a:t>
                </a:r>
                <a:r>
                  <a:rPr lang="zh-CN" altLang="en-US" sz="1800" dirty="0" smtClean="0">
                    <a:latin typeface="Times New Roman" pitchFamily="18" charset="0"/>
                    <a:cs typeface="Times New Roman" pitchFamily="18" charset="0"/>
                  </a:rPr>
                  <a:t>，</a:t>
                </a:r>
                <a:endParaRPr lang="en-US" altLang="zh-CN" sz="1800" dirty="0" smtClean="0">
                  <a:latin typeface="Times New Roman" pitchFamily="18" charset="0"/>
                  <a:cs typeface="Times New Roman" pitchFamily="18" charset="0"/>
                </a:endParaRPr>
              </a:p>
              <a:p>
                <a:pPr lvl="1">
                  <a:buFont typeface="Wingdings" pitchFamily="2" charset="2"/>
                  <a:buChar char="Ø"/>
                </a:pPr>
                <a:r>
                  <a:rPr lang="en-US" altLang="zh-CN" sz="1800" b="1" dirty="0"/>
                  <a:t> </a:t>
                </a:r>
                <a:r>
                  <a:rPr lang="de-DE" altLang="zh-CN" sz="1800" b="1" dirty="0">
                    <a:solidFill>
                      <a:srgbClr val="C00000"/>
                    </a:solidFill>
                    <a:latin typeface="Times New Roman" pitchFamily="18" charset="0"/>
                    <a:cs typeface="Times New Roman" pitchFamily="18" charset="0"/>
                  </a:rPr>
                  <a:t>a </a:t>
                </a:r>
                <a:r>
                  <a:rPr lang="zh-CN" altLang="zh-CN" sz="1800" b="1" dirty="0">
                    <a:solidFill>
                      <a:srgbClr val="C00000"/>
                    </a:solidFill>
                    <a:latin typeface="Times New Roman" pitchFamily="18" charset="0"/>
                    <a:cs typeface="Times New Roman" pitchFamily="18" charset="0"/>
                  </a:rPr>
                  <a:t>→</a:t>
                </a:r>
                <a:r>
                  <a:rPr lang="de-DE" altLang="zh-CN" sz="1800" b="1" baseline="-25000" dirty="0">
                    <a:solidFill>
                      <a:srgbClr val="C00000"/>
                    </a:solidFill>
                    <a:latin typeface="Times New Roman" pitchFamily="18" charset="0"/>
                    <a:cs typeface="Times New Roman" pitchFamily="18" charset="0"/>
                  </a:rPr>
                  <a:t>red</a:t>
                </a:r>
                <a:r>
                  <a:rPr lang="de-DE" altLang="zh-CN" sz="1800" b="1" dirty="0">
                    <a:solidFill>
                      <a:srgbClr val="C00000"/>
                    </a:solidFill>
                    <a:latin typeface="Times New Roman" pitchFamily="18" charset="0"/>
                    <a:cs typeface="Times New Roman" pitchFamily="18" charset="0"/>
                  </a:rPr>
                  <a:t> b </a:t>
                </a:r>
                <a:r>
                  <a:rPr lang="de-DE" altLang="zh-CN" sz="1800" b="1" dirty="0">
                    <a:solidFill>
                      <a:srgbClr val="C00000"/>
                    </a:solidFill>
                    <a:latin typeface="Cambria Math"/>
                    <a:ea typeface="Cambria Math"/>
                    <a:cs typeface="Times New Roman" pitchFamily="18" charset="0"/>
                  </a:rPr>
                  <a:t>⇒ </a:t>
                </a:r>
                <a:r>
                  <a:rPr lang="de-DE" altLang="zh-CN" sz="1800" b="1" dirty="0">
                    <a:solidFill>
                      <a:srgbClr val="C00000"/>
                    </a:solidFill>
                    <a:latin typeface="Times New Roman" pitchFamily="18" charset="0"/>
                    <a:cs typeface="Times New Roman" pitchFamily="18" charset="0"/>
                  </a:rPr>
                  <a:t>(</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𝒂</m:t>
                        </m:r>
                      </m:e>
                    </m:acc>
                  </m:oMath>
                </a14:m>
                <a:r>
                  <a:rPr lang="de-DE" altLang="zh-CN" sz="1800" b="1" dirty="0">
                    <a:solidFill>
                      <a:srgbClr val="C00000"/>
                    </a:solidFill>
                    <a:latin typeface="Times New Roman" pitchFamily="18" charset="0"/>
                    <a:cs typeface="Times New Roman" pitchFamily="18" charset="0"/>
                  </a:rPr>
                  <a:t> ||</a:t>
                </a:r>
                <a:r>
                  <a:rPr lang="de-DE" altLang="zh-CN" sz="1800" b="1" baseline="-25000" dirty="0">
                    <a:solidFill>
                      <a:srgbClr val="C00000"/>
                    </a:solidFill>
                    <a:latin typeface="Times New Roman" pitchFamily="18" charset="0"/>
                    <a:cs typeface="Times New Roman" pitchFamily="18" charset="0"/>
                  </a:rPr>
                  <a:t>red</a:t>
                </a:r>
                <a:r>
                  <a:rPr lang="de-DE" altLang="zh-CN" sz="1800" b="1" dirty="0">
                    <a:solidFill>
                      <a:srgbClr val="C00000"/>
                    </a:solidFill>
                    <a:latin typeface="Times New Roman" pitchFamily="18" charset="0"/>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𝒃</m:t>
                        </m:r>
                      </m:e>
                    </m:acc>
                  </m:oMath>
                </a14:m>
                <a:r>
                  <a:rPr lang="de-DE" altLang="zh-CN" sz="1800" b="1" dirty="0">
                    <a:solidFill>
                      <a:srgbClr val="C00000"/>
                    </a:solidFill>
                    <a:latin typeface="Times New Roman" pitchFamily="18" charset="0"/>
                    <a:cs typeface="Times New Roman" pitchFamily="18" charset="0"/>
                  </a:rPr>
                  <a:t>) </a:t>
                </a:r>
                <a:r>
                  <a:rPr lang="zh-CN" altLang="zh-CN" sz="1800" b="1" dirty="0">
                    <a:solidFill>
                      <a:srgbClr val="C00000"/>
                    </a:solidFill>
                    <a:latin typeface="Times New Roman" pitchFamily="18" charset="0"/>
                    <a:cs typeface="Times New Roman" pitchFamily="18" charset="0"/>
                  </a:rPr>
                  <a:t>∨</a:t>
                </a:r>
                <a:r>
                  <a:rPr lang="de-DE" altLang="zh-CN" sz="1800" b="1" dirty="0">
                    <a:solidFill>
                      <a:srgbClr val="C00000"/>
                    </a:solidFill>
                    <a:latin typeface="Times New Roman" pitchFamily="18" charset="0"/>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𝒂</m:t>
                        </m:r>
                      </m:e>
                    </m:acc>
                  </m:oMath>
                </a14:m>
                <a:r>
                  <a:rPr lang="en-US" altLang="zh-CN" sz="1800" b="1" dirty="0">
                    <a:solidFill>
                      <a:srgbClr val="C00000"/>
                    </a:solidFill>
                    <a:latin typeface="Times New Roman" pitchFamily="18" charset="0"/>
                    <a:cs typeface="Times New Roman" pitchFamily="18" charset="0"/>
                  </a:rPr>
                  <a:t> </a:t>
                </a:r>
                <a:r>
                  <a:rPr lang="zh-CN" altLang="zh-CN" sz="1800" b="1" dirty="0">
                    <a:solidFill>
                      <a:srgbClr val="C00000"/>
                    </a:solidFill>
                    <a:latin typeface="Times New Roman" pitchFamily="18" charset="0"/>
                    <a:cs typeface="Times New Roman" pitchFamily="18" charset="0"/>
                  </a:rPr>
                  <a:t>→</a:t>
                </a:r>
                <a:r>
                  <a:rPr lang="de-DE" altLang="zh-CN" sz="1800" b="1" baseline="-25000" dirty="0">
                    <a:solidFill>
                      <a:srgbClr val="C00000"/>
                    </a:solidFill>
                    <a:latin typeface="Times New Roman" pitchFamily="18" charset="0"/>
                    <a:cs typeface="Times New Roman" pitchFamily="18" charset="0"/>
                  </a:rPr>
                  <a:t>red</a:t>
                </a:r>
                <a:r>
                  <a:rPr lang="de-DE" altLang="zh-CN" sz="1800" b="1" dirty="0">
                    <a:solidFill>
                      <a:srgbClr val="C00000"/>
                    </a:solidFill>
                    <a:latin typeface="Times New Roman" pitchFamily="18" charset="0"/>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𝒃</m:t>
                        </m:r>
                      </m:e>
                    </m:acc>
                  </m:oMath>
                </a14:m>
                <a:r>
                  <a:rPr lang="de-DE" altLang="zh-CN" sz="1800" b="1" dirty="0">
                    <a:solidFill>
                      <a:srgbClr val="C00000"/>
                    </a:solidFill>
                    <a:latin typeface="Times New Roman" pitchFamily="18" charset="0"/>
                    <a:cs typeface="Times New Roman" pitchFamily="18" charset="0"/>
                  </a:rPr>
                  <a:t>)</a:t>
                </a:r>
              </a:p>
              <a:p>
                <a:pPr marL="0" lvl="0" indent="0">
                  <a:buNone/>
                </a:pPr>
                <a:endParaRPr lang="zh-CN" altLang="zh-CN" sz="1800" dirty="0">
                  <a:latin typeface="Times New Roman" pitchFamily="18" charset="0"/>
                  <a:cs typeface="Times New Roman" pitchFamily="18" charset="0"/>
                </a:endParaRPr>
              </a:p>
              <a:p>
                <a:endParaRPr lang="zh-CN" altLang="en-US" sz="1800" dirty="0" smtClean="0">
                  <a:latin typeface="Times New Roman" pitchFamily="18" charset="0"/>
                  <a:ea typeface="华文楷体" pitchFamily="2" charset="-122"/>
                  <a:cs typeface="Times New Roman" pitchFamily="18" charset="0"/>
                </a:endParaRPr>
              </a:p>
            </p:txBody>
          </p:sp>
        </mc:Choice>
        <mc:Fallback xmlns="">
          <p:sp>
            <p:nvSpPr>
              <p:cNvPr id="4099" name="内容占位符 2"/>
              <p:cNvSpPr>
                <a:spLocks noGrp="1" noRot="1" noChangeAspect="1" noMove="1" noResize="1" noEditPoints="1" noAdjustHandles="1" noChangeArrowheads="1" noChangeShapeType="1" noTextEdit="1"/>
              </p:cNvSpPr>
              <p:nvPr>
                <p:ph idx="1"/>
              </p:nvPr>
            </p:nvSpPr>
            <p:spPr>
              <a:xfrm>
                <a:off x="251520" y="1268760"/>
                <a:ext cx="6984775" cy="4104456"/>
              </a:xfrm>
              <a:blipFill rotWithShape="1">
                <a:blip r:embed="rId2"/>
                <a:stretch>
                  <a:fillRect l="-698" t="-743"/>
                </a:stretch>
              </a:blipFill>
            </p:spPr>
            <p:txBody>
              <a:bodyPr/>
              <a:lstStyle/>
              <a:p>
                <a:r>
                  <a:rPr lang="zh-CN" altLang="en-US">
                    <a:noFill/>
                  </a:rPr>
                  <a:t> </a:t>
                </a:r>
              </a:p>
            </p:txBody>
          </p:sp>
        </mc:Fallback>
      </mc:AlternateContent>
      <p:sp>
        <p:nvSpPr>
          <p:cNvPr id="4" name="日期占位符 3"/>
          <p:cNvSpPr>
            <a:spLocks noGrp="1"/>
          </p:cNvSpPr>
          <p:nvPr>
            <p:ph type="dt" sz="quarter" idx="10"/>
          </p:nvPr>
        </p:nvSpPr>
        <p:spPr/>
        <p:txBody>
          <a:bodyPr/>
          <a:lstStyle/>
          <a:p>
            <a:pPr>
              <a:defRPr/>
            </a:pPr>
            <a:fld id="{1DBF54F7-EC60-439B-A85F-B4E33FFF53B7}"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57B8CE96-4BF2-48BC-8D6C-26C75725EC4E}" type="slidenum">
              <a:rPr lang="en-US" altLang="zh-CN" smtClean="0"/>
              <a:pPr>
                <a:defRPr/>
              </a:pPr>
              <a:t>19</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pic>
        <p:nvPicPr>
          <p:cNvPr id="7" name="图片 6" descr="Fig_3"/>
          <p:cNvPicPr/>
          <p:nvPr/>
        </p:nvPicPr>
        <p:blipFill>
          <a:blip r:embed="rId3">
            <a:extLst>
              <a:ext uri="{28A0092B-C50C-407E-A947-70E740481C1C}">
                <a14:useLocalDpi xmlns:a14="http://schemas.microsoft.com/office/drawing/2010/main" val="0"/>
              </a:ext>
            </a:extLst>
          </a:blip>
          <a:srcRect/>
          <a:stretch>
            <a:fillRect/>
          </a:stretch>
        </p:blipFill>
        <p:spPr bwMode="auto">
          <a:xfrm>
            <a:off x="728588" y="3148530"/>
            <a:ext cx="5274310" cy="1853565"/>
          </a:xfrm>
          <a:prstGeom prst="rect">
            <a:avLst/>
          </a:prstGeom>
          <a:noFill/>
          <a:ln>
            <a:noFill/>
          </a:ln>
        </p:spPr>
      </p:pic>
      <p:sp>
        <p:nvSpPr>
          <p:cNvPr id="8" name="矩形 7"/>
          <p:cNvSpPr/>
          <p:nvPr/>
        </p:nvSpPr>
        <p:spPr bwMode="auto">
          <a:xfrm>
            <a:off x="3392731" y="3126743"/>
            <a:ext cx="2664142" cy="1853565"/>
          </a:xfrm>
          <a:prstGeom prst="rect">
            <a:avLst/>
          </a:prstGeom>
          <a:solidFill>
            <a:schemeClr val="bg1">
              <a:alpha val="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 name="TextBox 1"/>
          <p:cNvSpPr txBox="1"/>
          <p:nvPr/>
        </p:nvSpPr>
        <p:spPr>
          <a:xfrm>
            <a:off x="3851920" y="5034628"/>
            <a:ext cx="2736304" cy="369332"/>
          </a:xfrm>
          <a:prstGeom prst="rect">
            <a:avLst/>
          </a:prstGeom>
          <a:noFill/>
        </p:spPr>
        <p:txBody>
          <a:bodyPr wrap="square" rtlCol="0">
            <a:spAutoFit/>
          </a:bodyPr>
          <a:lstStyle/>
          <a:p>
            <a:r>
              <a:rPr lang="zh-CN" altLang="en-US" dirty="0" smtClean="0">
                <a:solidFill>
                  <a:srgbClr val="FF0000"/>
                </a:solidFill>
                <a:latin typeface="楷体" pitchFamily="49" charset="-122"/>
                <a:ea typeface="楷体" pitchFamily="49" charset="-122"/>
              </a:rPr>
              <a:t>不合理的情况</a:t>
            </a:r>
            <a:endParaRPr lang="zh-CN" altLang="en-US"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2642393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l"/>
            <a:r>
              <a:rPr lang="zh-CN" altLang="en-US" dirty="0" smtClean="0">
                <a:latin typeface="华文楷体" pitchFamily="2" charset="-122"/>
                <a:ea typeface="华文楷体" pitchFamily="2" charset="-122"/>
              </a:rPr>
              <a:t>目录</a:t>
            </a:r>
          </a:p>
        </p:txBody>
      </p:sp>
      <p:sp>
        <p:nvSpPr>
          <p:cNvPr id="4099" name="内容占位符 2"/>
          <p:cNvSpPr>
            <a:spLocks noGrp="1"/>
          </p:cNvSpPr>
          <p:nvPr>
            <p:ph idx="1"/>
          </p:nvPr>
        </p:nvSpPr>
        <p:spPr>
          <a:xfrm>
            <a:off x="467544" y="1340768"/>
            <a:ext cx="8142287" cy="4392612"/>
          </a:xfrm>
        </p:spPr>
        <p:txBody>
          <a:bodyPr/>
          <a:lstStyle/>
          <a:p>
            <a:r>
              <a:rPr lang="zh-CN" altLang="en-US" dirty="0" smtClean="0">
                <a:latin typeface="华文楷体" pitchFamily="2" charset="-122"/>
                <a:ea typeface="华文楷体" pitchFamily="2" charset="-122"/>
              </a:rPr>
              <a:t>研究背景</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分层服务集成</a:t>
            </a:r>
            <a:r>
              <a:rPr lang="zh-CN" altLang="en-US" dirty="0" smtClean="0">
                <a:latin typeface="Times New Roman" pitchFamily="18" charset="0"/>
                <a:ea typeface="华文楷体" pitchFamily="2" charset="-122"/>
                <a:cs typeface="Times New Roman" pitchFamily="18" charset="0"/>
              </a:rPr>
              <a:t>模型</a:t>
            </a:r>
            <a:endParaRPr lang="en-US" altLang="zh-CN" dirty="0" smtClean="0">
              <a:latin typeface="Times New Roman" pitchFamily="18" charset="0"/>
              <a:ea typeface="华文楷体" pitchFamily="2" charset="-122"/>
              <a:cs typeface="Times New Roman" pitchFamily="18" charset="0"/>
            </a:endParaRPr>
          </a:p>
          <a:p>
            <a:pPr lvl="1"/>
            <a:r>
              <a:rPr lang="zh-CN" altLang="en-US" dirty="0" smtClean="0">
                <a:latin typeface="华文楷体" pitchFamily="2" charset="-122"/>
                <a:ea typeface="华文楷体" pitchFamily="2" charset="-122"/>
                <a:cs typeface="Times New Roman" pitchFamily="18" charset="0"/>
              </a:rPr>
              <a:t>建模</a:t>
            </a:r>
            <a:endParaRPr lang="en-US" altLang="zh-CN" dirty="0" smtClean="0">
              <a:latin typeface="华文楷体" pitchFamily="2" charset="-122"/>
              <a:ea typeface="华文楷体" pitchFamily="2" charset="-122"/>
              <a:cs typeface="Times New Roman" pitchFamily="18" charset="0"/>
            </a:endParaRPr>
          </a:p>
          <a:p>
            <a:pPr lvl="1"/>
            <a:r>
              <a:rPr lang="zh-CN" altLang="en-US" dirty="0" smtClean="0">
                <a:latin typeface="华文楷体" pitchFamily="2" charset="-122"/>
                <a:ea typeface="华文楷体" pitchFamily="2" charset="-122"/>
                <a:cs typeface="Times New Roman" pitchFamily="18" charset="0"/>
              </a:rPr>
              <a:t>模型合理性</a:t>
            </a:r>
            <a:endParaRPr lang="en-US" altLang="zh-CN" dirty="0" smtClean="0">
              <a:latin typeface="华文楷体" pitchFamily="2" charset="-122"/>
              <a:ea typeface="华文楷体" pitchFamily="2" charset="-122"/>
              <a:cs typeface="Times New Roman" pitchFamily="18" charset="0"/>
            </a:endParaRPr>
          </a:p>
          <a:p>
            <a:r>
              <a:rPr lang="zh-CN" altLang="en-US" dirty="0" smtClean="0">
                <a:latin typeface="华文楷体" pitchFamily="2" charset="-122"/>
                <a:ea typeface="华文楷体" pitchFamily="2" charset="-122"/>
              </a:rPr>
              <a:t>基于</a:t>
            </a:r>
            <a:r>
              <a:rPr lang="zh-CN" altLang="zh-CN" dirty="0" smtClean="0">
                <a:latin typeface="华文楷体" pitchFamily="2" charset="-122"/>
                <a:ea typeface="华文楷体" pitchFamily="2" charset="-122"/>
              </a:rPr>
              <a:t>行为约束</a:t>
            </a:r>
            <a:r>
              <a:rPr lang="zh-CN" altLang="en-US" dirty="0" smtClean="0">
                <a:latin typeface="华文楷体" pitchFamily="2" charset="-122"/>
                <a:ea typeface="华文楷体" pitchFamily="2" charset="-122"/>
              </a:rPr>
              <a:t>的合理性分析</a:t>
            </a:r>
            <a:endParaRPr lang="en-US" altLang="zh-CN" dirty="0" smtClean="0">
              <a:latin typeface="华文楷体" pitchFamily="2" charset="-122"/>
              <a:ea typeface="华文楷体" pitchFamily="2" charset="-122"/>
            </a:endParaRPr>
          </a:p>
          <a:p>
            <a:pPr lvl="1"/>
            <a:r>
              <a:rPr lang="de-DE" altLang="zh-CN" dirty="0" smtClean="0">
                <a:latin typeface="华文楷体" pitchFamily="2" charset="-122"/>
                <a:ea typeface="华文楷体" pitchFamily="2" charset="-122"/>
                <a:cs typeface="Times New Roman" pitchFamily="18" charset="0"/>
              </a:rPr>
              <a:t>ICR-</a:t>
            </a:r>
            <a:r>
              <a:rPr lang="zh-CN" altLang="zh-CN" dirty="0" smtClean="0">
                <a:latin typeface="华文楷体" pitchFamily="2" charset="-122"/>
                <a:ea typeface="华文楷体" pitchFamily="2" charset="-122"/>
                <a:cs typeface="Times New Roman" pitchFamily="18" charset="0"/>
              </a:rPr>
              <a:t>行为</a:t>
            </a:r>
            <a:r>
              <a:rPr lang="zh-CN" altLang="en-US" dirty="0">
                <a:latin typeface="华文楷体" pitchFamily="2" charset="-122"/>
                <a:ea typeface="华文楷体" pitchFamily="2" charset="-122"/>
                <a:cs typeface="Times New Roman" pitchFamily="18" charset="0"/>
              </a:rPr>
              <a:t>侧</a:t>
            </a:r>
            <a:r>
              <a:rPr lang="zh-CN" altLang="en-US" dirty="0" smtClean="0">
                <a:latin typeface="华文楷体" pitchFamily="2" charset="-122"/>
                <a:ea typeface="华文楷体" pitchFamily="2" charset="-122"/>
                <a:cs typeface="Times New Roman" pitchFamily="18" charset="0"/>
              </a:rPr>
              <a:t>画</a:t>
            </a:r>
            <a:endParaRPr lang="en-US" altLang="zh-CN" dirty="0" smtClean="0">
              <a:latin typeface="华文楷体" pitchFamily="2" charset="-122"/>
              <a:ea typeface="华文楷体" pitchFamily="2" charset="-122"/>
              <a:cs typeface="Times New Roman" pitchFamily="18" charset="0"/>
            </a:endParaRPr>
          </a:p>
          <a:p>
            <a:pPr lvl="1"/>
            <a:r>
              <a:rPr lang="zh-CN" altLang="en-US" dirty="0" smtClean="0">
                <a:latin typeface="华文楷体" pitchFamily="2" charset="-122"/>
                <a:ea typeface="华文楷体" pitchFamily="2" charset="-122"/>
                <a:cs typeface="Times New Roman" pitchFamily="18" charset="0"/>
              </a:rPr>
              <a:t>基于</a:t>
            </a:r>
            <a:r>
              <a:rPr lang="de-DE" altLang="zh-CN" dirty="0" smtClean="0">
                <a:latin typeface="华文楷体" pitchFamily="2" charset="-122"/>
                <a:ea typeface="华文楷体" pitchFamily="2" charset="-122"/>
                <a:cs typeface="Times New Roman" pitchFamily="18" charset="0"/>
              </a:rPr>
              <a:t>ICR-</a:t>
            </a:r>
            <a:r>
              <a:rPr lang="zh-CN" altLang="zh-CN" dirty="0">
                <a:latin typeface="华文楷体" pitchFamily="2" charset="-122"/>
                <a:ea typeface="华文楷体" pitchFamily="2" charset="-122"/>
                <a:cs typeface="Times New Roman" pitchFamily="18" charset="0"/>
              </a:rPr>
              <a:t>行为</a:t>
            </a:r>
            <a:r>
              <a:rPr lang="zh-CN" altLang="en-US" dirty="0">
                <a:latin typeface="华文楷体" pitchFamily="2" charset="-122"/>
                <a:ea typeface="华文楷体" pitchFamily="2" charset="-122"/>
                <a:cs typeface="Times New Roman" pitchFamily="18" charset="0"/>
              </a:rPr>
              <a:t>侧</a:t>
            </a:r>
            <a:r>
              <a:rPr lang="zh-CN" altLang="en-US" dirty="0" smtClean="0">
                <a:latin typeface="华文楷体" pitchFamily="2" charset="-122"/>
                <a:ea typeface="华文楷体" pitchFamily="2" charset="-122"/>
                <a:cs typeface="Times New Roman" pitchFamily="18" charset="0"/>
              </a:rPr>
              <a:t>画的行为约束</a:t>
            </a:r>
            <a:endParaRPr lang="en-US" altLang="zh-CN" dirty="0">
              <a:latin typeface="华文楷体" pitchFamily="2" charset="-122"/>
              <a:ea typeface="华文楷体" pitchFamily="2" charset="-122"/>
              <a:cs typeface="Times New Roman" pitchFamily="18" charset="0"/>
            </a:endParaRPr>
          </a:p>
          <a:p>
            <a:pPr lvl="1"/>
            <a:r>
              <a:rPr lang="de-DE" altLang="zh-CN" dirty="0">
                <a:latin typeface="华文楷体" pitchFamily="2" charset="-122"/>
                <a:ea typeface="华文楷体" pitchFamily="2" charset="-122"/>
                <a:cs typeface="Times New Roman" pitchFamily="18" charset="0"/>
              </a:rPr>
              <a:t>ICR-</a:t>
            </a:r>
            <a:r>
              <a:rPr lang="zh-CN" altLang="zh-CN" dirty="0">
                <a:latin typeface="华文楷体" pitchFamily="2" charset="-122"/>
                <a:ea typeface="华文楷体" pitchFamily="2" charset="-122"/>
                <a:cs typeface="Times New Roman" pitchFamily="18" charset="0"/>
              </a:rPr>
              <a:t>行为</a:t>
            </a:r>
            <a:r>
              <a:rPr lang="zh-CN" altLang="en-US" dirty="0">
                <a:latin typeface="华文楷体" pitchFamily="2" charset="-122"/>
                <a:ea typeface="华文楷体" pitchFamily="2" charset="-122"/>
                <a:cs typeface="Times New Roman" pitchFamily="18" charset="0"/>
              </a:rPr>
              <a:t>侧</a:t>
            </a:r>
            <a:r>
              <a:rPr lang="zh-CN" altLang="en-US" dirty="0" smtClean="0">
                <a:latin typeface="华文楷体" pitchFamily="2" charset="-122"/>
                <a:ea typeface="华文楷体" pitchFamily="2" charset="-122"/>
                <a:cs typeface="Times New Roman" pitchFamily="18" charset="0"/>
              </a:rPr>
              <a:t>画计算</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建模工具实现及案例分析</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总结</a:t>
            </a:r>
            <a:r>
              <a:rPr lang="zh-CN" altLang="en-US" dirty="0">
                <a:latin typeface="华文楷体" pitchFamily="2" charset="-122"/>
                <a:ea typeface="华文楷体" pitchFamily="2" charset="-122"/>
              </a:rPr>
              <a:t>与展望</a:t>
            </a:r>
            <a:endParaRPr lang="en-US" altLang="zh-CN" dirty="0">
              <a:latin typeface="华文楷体" pitchFamily="2" charset="-122"/>
              <a:ea typeface="华文楷体" pitchFamily="2" charset="-122"/>
            </a:endParaRPr>
          </a:p>
          <a:p>
            <a:pPr marL="0" indent="0">
              <a:buNone/>
            </a:pPr>
            <a:endParaRPr lang="en-US" altLang="zh-CN" dirty="0" smtClean="0">
              <a:latin typeface="华文楷体" pitchFamily="2" charset="-122"/>
              <a:ea typeface="华文楷体" pitchFamily="2" charset="-122"/>
            </a:endParaRPr>
          </a:p>
          <a:p>
            <a:endParaRPr lang="zh-CN" altLang="en-US" dirty="0" smtClean="0">
              <a:latin typeface="华文楷体" pitchFamily="2" charset="-122"/>
              <a:ea typeface="华文楷体" pitchFamily="2" charset="-122"/>
            </a:endParaRPr>
          </a:p>
        </p:txBody>
      </p:sp>
      <p:sp>
        <p:nvSpPr>
          <p:cNvPr id="4" name="日期占位符 3"/>
          <p:cNvSpPr>
            <a:spLocks noGrp="1"/>
          </p:cNvSpPr>
          <p:nvPr>
            <p:ph type="dt" sz="quarter" idx="10"/>
          </p:nvPr>
        </p:nvSpPr>
        <p:spPr/>
        <p:txBody>
          <a:bodyPr/>
          <a:lstStyle/>
          <a:p>
            <a:pPr>
              <a:defRPr/>
            </a:pPr>
            <a:fld id="{1DBF54F7-EC60-439B-A85F-B4E33FFF53B7}"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57B8CE96-4BF2-48BC-8D6C-26C75725EC4E}" type="slidenum">
              <a:rPr lang="en-US" altLang="zh-CN" smtClean="0"/>
              <a:pPr>
                <a:defRPr/>
              </a:pPr>
              <a:t>2</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042988" y="404813"/>
            <a:ext cx="6769372" cy="576262"/>
          </a:xfrm>
        </p:spPr>
        <p:txBody>
          <a:bodyPr/>
          <a:lstStyle/>
          <a:p>
            <a:r>
              <a:rPr lang="zh-CN" altLang="en-US" dirty="0">
                <a:latin typeface="华文楷体" pitchFamily="2" charset="-122"/>
                <a:ea typeface="华文楷体" pitchFamily="2" charset="-122"/>
                <a:cs typeface="Times New Roman" pitchFamily="18" charset="0"/>
              </a:rPr>
              <a:t>基于</a:t>
            </a:r>
            <a:r>
              <a:rPr lang="de-DE" altLang="zh-CN" dirty="0">
                <a:latin typeface="+mn-ea"/>
                <a:cs typeface="Times New Roman" pitchFamily="18" charset="0"/>
              </a:rPr>
              <a:t>ICR-</a:t>
            </a:r>
            <a:r>
              <a:rPr lang="zh-CN" altLang="zh-CN" dirty="0">
                <a:latin typeface="华文楷体" pitchFamily="2" charset="-122"/>
                <a:ea typeface="华文楷体" pitchFamily="2" charset="-122"/>
                <a:cs typeface="Times New Roman" pitchFamily="18" charset="0"/>
              </a:rPr>
              <a:t>行为</a:t>
            </a:r>
            <a:r>
              <a:rPr lang="zh-CN" altLang="en-US" dirty="0">
                <a:latin typeface="华文楷体" pitchFamily="2" charset="-122"/>
                <a:ea typeface="华文楷体" pitchFamily="2" charset="-122"/>
                <a:cs typeface="Times New Roman" pitchFamily="18" charset="0"/>
              </a:rPr>
              <a:t>侧画的行为约束</a:t>
            </a:r>
            <a:endParaRPr lang="zh-CN" altLang="en-US" dirty="0" smtClean="0">
              <a:latin typeface="华文楷体" pitchFamily="2" charset="-122"/>
              <a:ea typeface="华文楷体" pitchFamily="2" charset="-122"/>
            </a:endParaRPr>
          </a:p>
        </p:txBody>
      </p:sp>
      <mc:AlternateContent xmlns:mc="http://schemas.openxmlformats.org/markup-compatibility/2006" xmlns:a14="http://schemas.microsoft.com/office/drawing/2010/main">
        <mc:Choice Requires="a14">
          <p:sp>
            <p:nvSpPr>
              <p:cNvPr id="4099" name="内容占位符 2"/>
              <p:cNvSpPr>
                <a:spLocks noGrp="1"/>
              </p:cNvSpPr>
              <p:nvPr>
                <p:ph idx="1"/>
              </p:nvPr>
            </p:nvSpPr>
            <p:spPr>
              <a:xfrm>
                <a:off x="251520" y="1196752"/>
                <a:ext cx="8142287" cy="4392612"/>
              </a:xfrm>
            </p:spPr>
            <p:txBody>
              <a:bodyPr/>
              <a:lstStyle/>
              <a:p>
                <a:pPr lvl="0">
                  <a:buFont typeface="Wingdings" pitchFamily="2" charset="2"/>
                  <a:buChar char="Ø"/>
                </a:pPr>
                <a:r>
                  <a:rPr lang="de-DE" altLang="zh-CN" sz="1800" b="1" dirty="0" smtClean="0">
                    <a:solidFill>
                      <a:srgbClr val="C00000"/>
                    </a:solidFill>
                    <a:latin typeface="Times New Roman" pitchFamily="18" charset="0"/>
                    <a:cs typeface="Times New Roman" pitchFamily="18" charset="0"/>
                  </a:rPr>
                  <a:t>a ||</a:t>
                </a:r>
                <a:r>
                  <a:rPr lang="de-DE" altLang="zh-CN" sz="1800" b="1" baseline="-25000" dirty="0">
                    <a:solidFill>
                      <a:srgbClr val="C00000"/>
                    </a:solidFill>
                    <a:latin typeface="Times New Roman" pitchFamily="18" charset="0"/>
                    <a:cs typeface="Times New Roman" pitchFamily="18" charset="0"/>
                  </a:rPr>
                  <a:t>red</a:t>
                </a:r>
                <a:r>
                  <a:rPr lang="de-DE" altLang="zh-CN" sz="1800" b="1" dirty="0">
                    <a:solidFill>
                      <a:srgbClr val="C00000"/>
                    </a:solidFill>
                    <a:latin typeface="Times New Roman" pitchFamily="18" charset="0"/>
                    <a:cs typeface="Times New Roman" pitchFamily="18" charset="0"/>
                  </a:rPr>
                  <a:t> </a:t>
                </a:r>
                <a:r>
                  <a:rPr lang="de-DE" altLang="zh-CN" sz="1800" b="1" dirty="0" smtClean="0">
                    <a:solidFill>
                      <a:srgbClr val="C00000"/>
                    </a:solidFill>
                    <a:latin typeface="Times New Roman" pitchFamily="18" charset="0"/>
                    <a:cs typeface="Times New Roman" pitchFamily="18" charset="0"/>
                  </a:rPr>
                  <a:t>b </a:t>
                </a:r>
                <a:r>
                  <a:rPr lang="de-DE" altLang="zh-CN" sz="1800" b="1" dirty="0" smtClean="0">
                    <a:solidFill>
                      <a:srgbClr val="C00000"/>
                    </a:solidFill>
                    <a:latin typeface="Cambria Math"/>
                    <a:ea typeface="Cambria Math"/>
                    <a:cs typeface="Times New Roman" pitchFamily="18" charset="0"/>
                  </a:rPr>
                  <a:t>⇒ </a:t>
                </a:r>
                <a:r>
                  <a:rPr lang="de-DE" altLang="zh-CN" sz="1800" b="1" dirty="0" smtClean="0">
                    <a:solidFill>
                      <a:srgbClr val="C00000"/>
                    </a:solidFill>
                    <a:latin typeface="Times New Roman" pitchFamily="18" charset="0"/>
                    <a:cs typeface="Times New Roman" pitchFamily="18" charset="0"/>
                  </a:rPr>
                  <a:t>(</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𝒂</m:t>
                        </m:r>
                      </m:e>
                    </m:acc>
                  </m:oMath>
                </a14:m>
                <a:r>
                  <a:rPr lang="de-DE" altLang="zh-CN" sz="1800" b="1" dirty="0">
                    <a:solidFill>
                      <a:srgbClr val="C00000"/>
                    </a:solidFill>
                    <a:latin typeface="Times New Roman" pitchFamily="18" charset="0"/>
                    <a:cs typeface="Times New Roman" pitchFamily="18" charset="0"/>
                  </a:rPr>
                  <a:t> ||</a:t>
                </a:r>
                <a:r>
                  <a:rPr lang="de-DE" altLang="zh-CN" sz="1800" b="1" baseline="-25000" dirty="0">
                    <a:solidFill>
                      <a:srgbClr val="C00000"/>
                    </a:solidFill>
                    <a:latin typeface="Times New Roman" pitchFamily="18" charset="0"/>
                    <a:cs typeface="Times New Roman" pitchFamily="18" charset="0"/>
                  </a:rPr>
                  <a:t>red</a:t>
                </a:r>
                <a:r>
                  <a:rPr lang="de-DE" altLang="zh-CN" sz="1800" b="1" dirty="0">
                    <a:solidFill>
                      <a:srgbClr val="C00000"/>
                    </a:solidFill>
                    <a:latin typeface="Times New Roman" pitchFamily="18" charset="0"/>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𝒃</m:t>
                        </m:r>
                      </m:e>
                    </m:acc>
                  </m:oMath>
                </a14:m>
                <a:r>
                  <a:rPr lang="de-DE" altLang="zh-CN" sz="1800" b="1" dirty="0">
                    <a:solidFill>
                      <a:srgbClr val="C00000"/>
                    </a:solidFill>
                    <a:latin typeface="Times New Roman" pitchFamily="18" charset="0"/>
                    <a:cs typeface="Times New Roman" pitchFamily="18" charset="0"/>
                  </a:rPr>
                  <a:t>) </a:t>
                </a:r>
                <a:r>
                  <a:rPr lang="zh-CN" altLang="zh-CN" sz="1800" b="1" dirty="0">
                    <a:solidFill>
                      <a:srgbClr val="C00000"/>
                    </a:solidFill>
                    <a:latin typeface="Times New Roman" pitchFamily="18" charset="0"/>
                    <a:cs typeface="Times New Roman" pitchFamily="18" charset="0"/>
                  </a:rPr>
                  <a:t>∨</a:t>
                </a:r>
                <a:r>
                  <a:rPr lang="de-DE" altLang="zh-CN" sz="1800" b="1" dirty="0">
                    <a:solidFill>
                      <a:srgbClr val="C00000"/>
                    </a:solidFill>
                    <a:latin typeface="Times New Roman" pitchFamily="18" charset="0"/>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𝒂</m:t>
                        </m:r>
                      </m:e>
                    </m:acc>
                  </m:oMath>
                </a14:m>
                <a:r>
                  <a:rPr lang="en-US" altLang="zh-CN" sz="1800" b="1" dirty="0">
                    <a:solidFill>
                      <a:srgbClr val="C00000"/>
                    </a:solidFill>
                    <a:latin typeface="Times New Roman" pitchFamily="18" charset="0"/>
                    <a:cs typeface="Times New Roman" pitchFamily="18" charset="0"/>
                  </a:rPr>
                  <a:t> </a:t>
                </a:r>
                <a:r>
                  <a:rPr lang="zh-CN" altLang="zh-CN" sz="1800" b="1" dirty="0">
                    <a:solidFill>
                      <a:srgbClr val="C00000"/>
                    </a:solidFill>
                    <a:latin typeface="Times New Roman" pitchFamily="18" charset="0"/>
                    <a:cs typeface="Times New Roman" pitchFamily="18" charset="0"/>
                  </a:rPr>
                  <a:t>→</a:t>
                </a:r>
                <a:r>
                  <a:rPr lang="de-DE" altLang="zh-CN" sz="1800" b="1" baseline="-25000" dirty="0">
                    <a:solidFill>
                      <a:srgbClr val="C00000"/>
                    </a:solidFill>
                    <a:latin typeface="Times New Roman" pitchFamily="18" charset="0"/>
                    <a:cs typeface="Times New Roman" pitchFamily="18" charset="0"/>
                  </a:rPr>
                  <a:t>red</a:t>
                </a:r>
                <a:r>
                  <a:rPr lang="de-DE" altLang="zh-CN" sz="1800" b="1" dirty="0">
                    <a:solidFill>
                      <a:srgbClr val="C00000"/>
                    </a:solidFill>
                    <a:latin typeface="Times New Roman" pitchFamily="18" charset="0"/>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𝒃</m:t>
                        </m:r>
                      </m:e>
                    </m:acc>
                  </m:oMath>
                </a14:m>
                <a:r>
                  <a:rPr lang="de-DE" altLang="zh-CN" sz="1800" b="1" dirty="0">
                    <a:solidFill>
                      <a:srgbClr val="C00000"/>
                    </a:solidFill>
                    <a:latin typeface="Times New Roman" pitchFamily="18" charset="0"/>
                    <a:cs typeface="Times New Roman" pitchFamily="18" charset="0"/>
                  </a:rPr>
                  <a:t>) </a:t>
                </a:r>
                <a:r>
                  <a:rPr lang="zh-CN" altLang="zh-CN" sz="1800" b="1" dirty="0">
                    <a:solidFill>
                      <a:srgbClr val="C00000"/>
                    </a:solidFill>
                    <a:latin typeface="Times New Roman" pitchFamily="18" charset="0"/>
                    <a:cs typeface="Times New Roman" pitchFamily="18" charset="0"/>
                  </a:rPr>
                  <a:t>∨</a:t>
                </a:r>
                <a:r>
                  <a:rPr lang="de-DE" altLang="zh-CN" sz="1800" b="1" dirty="0">
                    <a:solidFill>
                      <a:srgbClr val="C00000"/>
                    </a:solidFill>
                    <a:latin typeface="Times New Roman" pitchFamily="18" charset="0"/>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𝒂</m:t>
                        </m:r>
                      </m:e>
                    </m:acc>
                  </m:oMath>
                </a14:m>
                <a:r>
                  <a:rPr lang="en-US" altLang="zh-CN" sz="1800" b="1" dirty="0">
                    <a:solidFill>
                      <a:srgbClr val="C00000"/>
                    </a:solidFill>
                    <a:latin typeface="Times New Roman" pitchFamily="18" charset="0"/>
                    <a:cs typeface="Times New Roman" pitchFamily="18" charset="0"/>
                  </a:rPr>
                  <a:t> </a:t>
                </a:r>
                <a:r>
                  <a:rPr lang="zh-CN" altLang="zh-CN" sz="1800" b="1" dirty="0">
                    <a:solidFill>
                      <a:srgbClr val="C00000"/>
                    </a:solidFill>
                    <a:latin typeface="Times New Roman" pitchFamily="18" charset="0"/>
                    <a:cs typeface="Times New Roman" pitchFamily="18" charset="0"/>
                  </a:rPr>
                  <a:t>→</a:t>
                </a:r>
                <a:r>
                  <a:rPr lang="de-DE" altLang="zh-CN" sz="1800" b="1" baseline="-25000" dirty="0">
                    <a:solidFill>
                      <a:srgbClr val="C00000"/>
                    </a:solidFill>
                    <a:latin typeface="Times New Roman" pitchFamily="18" charset="0"/>
                    <a:cs typeface="Times New Roman" pitchFamily="18" charset="0"/>
                  </a:rPr>
                  <a:t>red</a:t>
                </a:r>
                <a:r>
                  <a:rPr lang="de-DE" altLang="zh-CN" sz="1800" b="1" baseline="30000" dirty="0">
                    <a:solidFill>
                      <a:srgbClr val="C00000"/>
                    </a:solidFill>
                    <a:latin typeface="Times New Roman" pitchFamily="18" charset="0"/>
                    <a:cs typeface="Times New Roman" pitchFamily="18" charset="0"/>
                  </a:rPr>
                  <a:t>-1</a:t>
                </a:r>
                <a:r>
                  <a:rPr lang="de-DE" altLang="zh-CN" sz="1800" b="1" dirty="0">
                    <a:solidFill>
                      <a:srgbClr val="C00000"/>
                    </a:solidFill>
                    <a:latin typeface="Times New Roman" pitchFamily="18" charset="0"/>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𝒃</m:t>
                        </m:r>
                      </m:e>
                    </m:acc>
                  </m:oMath>
                </a14:m>
                <a:r>
                  <a:rPr lang="de-DE" altLang="zh-CN" sz="1800" b="1" dirty="0">
                    <a:solidFill>
                      <a:srgbClr val="C00000"/>
                    </a:solidFill>
                    <a:latin typeface="Times New Roman" pitchFamily="18" charset="0"/>
                    <a:cs typeface="Times New Roman" pitchFamily="18" charset="0"/>
                  </a:rPr>
                  <a:t>)</a:t>
                </a:r>
                <a:endParaRPr lang="de-DE" altLang="zh-CN" sz="1800" b="1" dirty="0" smtClean="0">
                  <a:solidFill>
                    <a:srgbClr val="C00000"/>
                  </a:solidFill>
                  <a:latin typeface="Times New Roman" pitchFamily="18" charset="0"/>
                  <a:cs typeface="Times New Roman" pitchFamily="18" charset="0"/>
                </a:endParaRPr>
              </a:p>
              <a:p>
                <a:pPr lvl="0">
                  <a:buFont typeface="Wingdings" pitchFamily="2" charset="2"/>
                  <a:buChar char="Ø"/>
                </a:pPr>
                <a:endParaRPr lang="de-DE" altLang="zh-CN" sz="1800" b="1" dirty="0">
                  <a:solidFill>
                    <a:srgbClr val="C00000"/>
                  </a:solidFill>
                  <a:latin typeface="Times New Roman" pitchFamily="18" charset="0"/>
                  <a:cs typeface="Times New Roman" pitchFamily="18" charset="0"/>
                </a:endParaRPr>
              </a:p>
              <a:p>
                <a:pPr lvl="0">
                  <a:buFont typeface="Wingdings" pitchFamily="2" charset="2"/>
                  <a:buChar char="Ø"/>
                </a:pPr>
                <a:endParaRPr lang="de-DE" altLang="zh-CN" sz="1800" b="1" dirty="0" smtClean="0">
                  <a:solidFill>
                    <a:srgbClr val="C00000"/>
                  </a:solidFill>
                  <a:latin typeface="Times New Roman" pitchFamily="18" charset="0"/>
                  <a:cs typeface="Times New Roman" pitchFamily="18" charset="0"/>
                </a:endParaRPr>
              </a:p>
              <a:p>
                <a:pPr lvl="0">
                  <a:buFont typeface="Wingdings" pitchFamily="2" charset="2"/>
                  <a:buChar char="Ø"/>
                </a:pPr>
                <a:endParaRPr lang="de-DE" altLang="zh-CN" sz="1800" b="1" dirty="0">
                  <a:solidFill>
                    <a:srgbClr val="C00000"/>
                  </a:solidFill>
                  <a:latin typeface="Times New Roman" pitchFamily="18" charset="0"/>
                  <a:cs typeface="Times New Roman" pitchFamily="18" charset="0"/>
                </a:endParaRPr>
              </a:p>
              <a:p>
                <a:pPr lvl="0">
                  <a:buFont typeface="Wingdings" pitchFamily="2" charset="2"/>
                  <a:buChar char="Ø"/>
                </a:pPr>
                <a:endParaRPr lang="de-DE" altLang="zh-CN" sz="1800" b="1" dirty="0" smtClean="0">
                  <a:solidFill>
                    <a:srgbClr val="C00000"/>
                  </a:solidFill>
                  <a:latin typeface="Times New Roman" pitchFamily="18" charset="0"/>
                  <a:cs typeface="Times New Roman" pitchFamily="18" charset="0"/>
                </a:endParaRPr>
              </a:p>
              <a:p>
                <a:pPr lvl="0">
                  <a:buFont typeface="Wingdings" pitchFamily="2" charset="2"/>
                  <a:buChar char="Ø"/>
                </a:pPr>
                <a:endParaRPr lang="de-DE" altLang="zh-CN" sz="1800" b="1" dirty="0">
                  <a:solidFill>
                    <a:srgbClr val="C00000"/>
                  </a:solidFill>
                  <a:latin typeface="Times New Roman" pitchFamily="18" charset="0"/>
                  <a:cs typeface="Times New Roman" pitchFamily="18" charset="0"/>
                </a:endParaRPr>
              </a:p>
              <a:p>
                <a:pPr marL="0" lvl="0" indent="0">
                  <a:buNone/>
                </a:pPr>
                <a:endParaRPr lang="de-DE" altLang="zh-CN" sz="1800" b="1" dirty="0">
                  <a:solidFill>
                    <a:srgbClr val="C00000"/>
                  </a:solidFill>
                  <a:latin typeface="Times New Roman" pitchFamily="18" charset="0"/>
                  <a:cs typeface="Times New Roman" pitchFamily="18" charset="0"/>
                </a:endParaRPr>
              </a:p>
              <a:p>
                <a:pPr>
                  <a:buFont typeface="Wingdings" pitchFamily="2" charset="2"/>
                  <a:buChar char="Ø"/>
                </a:pPr>
                <a:r>
                  <a:rPr lang="de-DE" altLang="zh-CN" sz="1800" b="1" dirty="0">
                    <a:solidFill>
                      <a:srgbClr val="C00000"/>
                    </a:solidFill>
                    <a:latin typeface="Times New Roman" pitchFamily="18" charset="0"/>
                    <a:cs typeface="Times New Roman" pitchFamily="18" charset="0"/>
                  </a:rPr>
                  <a:t>a +</a:t>
                </a:r>
                <a:r>
                  <a:rPr lang="de-DE" altLang="zh-CN" sz="1800" b="1" baseline="-25000" dirty="0">
                    <a:solidFill>
                      <a:srgbClr val="C00000"/>
                    </a:solidFill>
                    <a:latin typeface="Times New Roman" pitchFamily="18" charset="0"/>
                    <a:cs typeface="Times New Roman" pitchFamily="18" charset="0"/>
                  </a:rPr>
                  <a:t>red</a:t>
                </a:r>
                <a:r>
                  <a:rPr lang="de-DE" altLang="zh-CN" sz="1800" b="1" dirty="0">
                    <a:solidFill>
                      <a:srgbClr val="C00000"/>
                    </a:solidFill>
                    <a:latin typeface="Times New Roman" pitchFamily="18" charset="0"/>
                    <a:cs typeface="Times New Roman" pitchFamily="18" charset="0"/>
                  </a:rPr>
                  <a:t>b </a:t>
                </a:r>
                <a:r>
                  <a:rPr lang="de-DE" altLang="zh-CN" sz="1800" b="1" dirty="0">
                    <a:solidFill>
                      <a:srgbClr val="C00000"/>
                    </a:solidFill>
                    <a:latin typeface="Cambria Math"/>
                    <a:ea typeface="Cambria Math"/>
                    <a:cs typeface="Times New Roman" pitchFamily="18" charset="0"/>
                  </a:rPr>
                  <a:t>⇒ </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𝒂</m:t>
                        </m:r>
                      </m:e>
                    </m:acc>
                  </m:oMath>
                </a14:m>
                <a:r>
                  <a:rPr lang="de-DE" altLang="zh-CN" sz="1800" b="1" dirty="0">
                    <a:solidFill>
                      <a:srgbClr val="C00000"/>
                    </a:solidFill>
                    <a:latin typeface="Times New Roman" pitchFamily="18" charset="0"/>
                    <a:cs typeface="Times New Roman" pitchFamily="18" charset="0"/>
                  </a:rPr>
                  <a:t> +</a:t>
                </a:r>
                <a:r>
                  <a:rPr lang="de-DE" altLang="zh-CN" sz="1800" b="1" baseline="-25000" dirty="0">
                    <a:solidFill>
                      <a:srgbClr val="C00000"/>
                    </a:solidFill>
                    <a:latin typeface="Times New Roman" pitchFamily="18" charset="0"/>
                    <a:cs typeface="Times New Roman" pitchFamily="18" charset="0"/>
                  </a:rPr>
                  <a:t>red</a:t>
                </a:r>
                <a14:m>
                  <m:oMath xmlns:m="http://schemas.openxmlformats.org/officeDocument/2006/math">
                    <m:acc>
                      <m:accPr>
                        <m:chr m:val="̂"/>
                        <m:ctrlPr>
                          <a:rPr lang="zh-CN" altLang="zh-CN" sz="1800" b="1" i="1">
                            <a:solidFill>
                              <a:srgbClr val="C00000"/>
                            </a:solidFill>
                            <a:latin typeface="Cambria Math"/>
                          </a:rPr>
                        </m:ctrlPr>
                      </m:accPr>
                      <m:e>
                        <m:r>
                          <a:rPr lang="de-DE" altLang="zh-CN" sz="1800" b="1" i="1">
                            <a:solidFill>
                              <a:srgbClr val="C00000"/>
                            </a:solidFill>
                            <a:latin typeface="Cambria Math"/>
                          </a:rPr>
                          <m:t>𝒃</m:t>
                        </m:r>
                      </m:e>
                    </m:acc>
                  </m:oMath>
                </a14:m>
                <a:endParaRPr lang="zh-CN" altLang="en-US" sz="1800" b="1" dirty="0">
                  <a:solidFill>
                    <a:srgbClr val="C00000"/>
                  </a:solidFill>
                </a:endParaRPr>
              </a:p>
              <a:p>
                <a:pPr lvl="0">
                  <a:buFont typeface="Wingdings" pitchFamily="2" charset="2"/>
                  <a:buChar char="Ø"/>
                </a:pPr>
                <a:endParaRPr lang="de-DE" altLang="zh-CN" sz="1800" b="1" dirty="0" smtClean="0">
                  <a:solidFill>
                    <a:srgbClr val="C00000"/>
                  </a:solidFill>
                  <a:latin typeface="Times New Roman" pitchFamily="18" charset="0"/>
                  <a:cs typeface="Times New Roman" pitchFamily="18" charset="0"/>
                </a:endParaRPr>
              </a:p>
              <a:p>
                <a:pPr lvl="0"/>
                <a:endParaRPr lang="de-DE" altLang="zh-CN" sz="1800" dirty="0">
                  <a:latin typeface="Times New Roman" pitchFamily="18" charset="0"/>
                  <a:cs typeface="Times New Roman" pitchFamily="18" charset="0"/>
                </a:endParaRPr>
              </a:p>
              <a:p>
                <a:endParaRPr lang="zh-CN" altLang="en-US" sz="1800" dirty="0" smtClean="0">
                  <a:latin typeface="+mn-ea"/>
                </a:endParaRPr>
              </a:p>
            </p:txBody>
          </p:sp>
        </mc:Choice>
        <mc:Fallback xmlns="">
          <p:sp>
            <p:nvSpPr>
              <p:cNvPr id="4099" name="内容占位符 2"/>
              <p:cNvSpPr>
                <a:spLocks noGrp="1" noRot="1" noChangeAspect="1" noMove="1" noResize="1" noEditPoints="1" noAdjustHandles="1" noChangeArrowheads="1" noChangeShapeType="1" noTextEdit="1"/>
              </p:cNvSpPr>
              <p:nvPr>
                <p:ph idx="1"/>
              </p:nvPr>
            </p:nvSpPr>
            <p:spPr>
              <a:xfrm>
                <a:off x="251520" y="1196752"/>
                <a:ext cx="8142287" cy="4392612"/>
              </a:xfrm>
              <a:blipFill rotWithShape="1">
                <a:blip r:embed="rId2"/>
                <a:stretch>
                  <a:fillRect t="-693"/>
                </a:stretch>
              </a:blipFill>
            </p:spPr>
            <p:txBody>
              <a:bodyPr/>
              <a:lstStyle/>
              <a:p>
                <a:r>
                  <a:rPr lang="zh-CN" altLang="en-US">
                    <a:noFill/>
                  </a:rPr>
                  <a:t> </a:t>
                </a:r>
              </a:p>
            </p:txBody>
          </p:sp>
        </mc:Fallback>
      </mc:AlternateContent>
      <p:sp>
        <p:nvSpPr>
          <p:cNvPr id="4" name="日期占位符 3"/>
          <p:cNvSpPr>
            <a:spLocks noGrp="1"/>
          </p:cNvSpPr>
          <p:nvPr>
            <p:ph type="dt" sz="quarter" idx="10"/>
          </p:nvPr>
        </p:nvSpPr>
        <p:spPr/>
        <p:txBody>
          <a:bodyPr/>
          <a:lstStyle/>
          <a:p>
            <a:pPr>
              <a:defRPr/>
            </a:pPr>
            <a:fld id="{1DBF54F7-EC60-439B-A85F-B4E33FFF53B7}"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57B8CE96-4BF2-48BC-8D6C-26C75725EC4E}" type="slidenum">
              <a:rPr lang="en-US" altLang="zh-CN" smtClean="0"/>
              <a:pPr>
                <a:defRPr/>
              </a:pPr>
              <a:t>20</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pic>
        <p:nvPicPr>
          <p:cNvPr id="9" name="图片 8" descr="Fig_3"/>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82864"/>
            <a:ext cx="5328285" cy="1872615"/>
          </a:xfrm>
          <a:prstGeom prst="rect">
            <a:avLst/>
          </a:prstGeom>
          <a:noFill/>
          <a:ln>
            <a:noFill/>
          </a:ln>
        </p:spPr>
      </p:pic>
      <p:sp>
        <p:nvSpPr>
          <p:cNvPr id="11" name="矩形 10"/>
          <p:cNvSpPr/>
          <p:nvPr/>
        </p:nvSpPr>
        <p:spPr bwMode="auto">
          <a:xfrm>
            <a:off x="4265767" y="1582864"/>
            <a:ext cx="1530369" cy="1910128"/>
          </a:xfrm>
          <a:prstGeom prst="rect">
            <a:avLst/>
          </a:prstGeom>
          <a:solidFill>
            <a:schemeClr val="bg1">
              <a:alpha val="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933056"/>
            <a:ext cx="5704520" cy="217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bwMode="auto">
          <a:xfrm>
            <a:off x="1979712" y="3933056"/>
            <a:ext cx="4342069" cy="2178089"/>
          </a:xfrm>
          <a:prstGeom prst="rect">
            <a:avLst/>
          </a:prstGeom>
          <a:solidFill>
            <a:schemeClr val="bg1">
              <a:alpha val="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Box 14"/>
          <p:cNvSpPr txBox="1"/>
          <p:nvPr/>
        </p:nvSpPr>
        <p:spPr>
          <a:xfrm>
            <a:off x="6407571" y="4256417"/>
            <a:ext cx="461665" cy="1531366"/>
          </a:xfrm>
          <a:prstGeom prst="rect">
            <a:avLst/>
          </a:prstGeom>
          <a:noFill/>
        </p:spPr>
        <p:txBody>
          <a:bodyPr vert="eaVert" wrap="square" rtlCol="0">
            <a:spAutoFit/>
          </a:bodyPr>
          <a:lstStyle/>
          <a:p>
            <a:r>
              <a:rPr lang="zh-CN" altLang="en-US" dirty="0" smtClean="0">
                <a:solidFill>
                  <a:srgbClr val="FF0000"/>
                </a:solidFill>
                <a:latin typeface="楷体" pitchFamily="49" charset="-122"/>
                <a:ea typeface="楷体" pitchFamily="49" charset="-122"/>
              </a:rPr>
              <a:t>不合理的情况</a:t>
            </a:r>
            <a:endParaRPr lang="zh-CN" altLang="en-US" dirty="0">
              <a:solidFill>
                <a:srgbClr val="FF0000"/>
              </a:solidFill>
              <a:latin typeface="楷体" pitchFamily="49" charset="-122"/>
              <a:ea typeface="楷体" pitchFamily="49" charset="-122"/>
            </a:endParaRPr>
          </a:p>
        </p:txBody>
      </p:sp>
      <p:sp>
        <p:nvSpPr>
          <p:cNvPr id="16" name="TextBox 15"/>
          <p:cNvSpPr txBox="1"/>
          <p:nvPr/>
        </p:nvSpPr>
        <p:spPr>
          <a:xfrm>
            <a:off x="5802348" y="1772245"/>
            <a:ext cx="461665" cy="1531366"/>
          </a:xfrm>
          <a:prstGeom prst="rect">
            <a:avLst/>
          </a:prstGeom>
          <a:noFill/>
        </p:spPr>
        <p:txBody>
          <a:bodyPr vert="eaVert" wrap="square" rtlCol="0">
            <a:spAutoFit/>
          </a:bodyPr>
          <a:lstStyle/>
          <a:p>
            <a:r>
              <a:rPr lang="zh-CN" altLang="en-US" dirty="0" smtClean="0">
                <a:solidFill>
                  <a:srgbClr val="FF0000"/>
                </a:solidFill>
                <a:latin typeface="楷体" pitchFamily="49" charset="-122"/>
                <a:ea typeface="楷体" pitchFamily="49" charset="-122"/>
              </a:rPr>
              <a:t>不合理的情况</a:t>
            </a:r>
            <a:endParaRPr lang="zh-CN" altLang="en-US"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1594975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de-DE" altLang="zh-CN" dirty="0">
                <a:latin typeface="华文楷体" pitchFamily="2" charset="-122"/>
                <a:ea typeface="华文楷体" pitchFamily="2" charset="-122"/>
                <a:cs typeface="Times New Roman" pitchFamily="18" charset="0"/>
              </a:rPr>
              <a:t>ICR-</a:t>
            </a:r>
            <a:r>
              <a:rPr lang="zh-CN" altLang="zh-CN" dirty="0">
                <a:latin typeface="华文楷体" pitchFamily="2" charset="-122"/>
                <a:ea typeface="华文楷体" pitchFamily="2" charset="-122"/>
                <a:cs typeface="Times New Roman" pitchFamily="18" charset="0"/>
              </a:rPr>
              <a:t>行为</a:t>
            </a:r>
            <a:r>
              <a:rPr lang="zh-CN" altLang="en-US" dirty="0">
                <a:latin typeface="华文楷体" pitchFamily="2" charset="-122"/>
                <a:ea typeface="华文楷体" pitchFamily="2" charset="-122"/>
                <a:cs typeface="Times New Roman" pitchFamily="18" charset="0"/>
              </a:rPr>
              <a:t>侧画</a:t>
            </a:r>
            <a:r>
              <a:rPr lang="zh-CN" altLang="en-US" dirty="0" smtClean="0">
                <a:latin typeface="华文楷体" pitchFamily="2" charset="-122"/>
                <a:ea typeface="华文楷体" pitchFamily="2" charset="-122"/>
                <a:cs typeface="Times New Roman" pitchFamily="18" charset="0"/>
              </a:rPr>
              <a:t>计算</a:t>
            </a:r>
            <a:endParaRPr lang="zh-CN" altLang="en-US" dirty="0">
              <a:latin typeface="华文楷体" pitchFamily="2" charset="-122"/>
              <a:ea typeface="华文楷体" pitchFamily="2" charset="-122"/>
            </a:endParaRPr>
          </a:p>
        </p:txBody>
      </p:sp>
      <p:sp>
        <p:nvSpPr>
          <p:cNvPr id="3" name="内容占位符 2"/>
          <p:cNvSpPr>
            <a:spLocks noGrp="1"/>
          </p:cNvSpPr>
          <p:nvPr>
            <p:ph idx="1"/>
          </p:nvPr>
        </p:nvSpPr>
        <p:spPr>
          <a:xfrm>
            <a:off x="500856" y="1325020"/>
            <a:ext cx="8142287" cy="4392612"/>
          </a:xfrm>
        </p:spPr>
        <p:txBody>
          <a:bodyPr/>
          <a:lstStyle/>
          <a:p>
            <a:r>
              <a:rPr lang="en-US" altLang="zh-CN" dirty="0" smtClean="0"/>
              <a:t>ICR-BP</a:t>
            </a:r>
            <a:r>
              <a:rPr lang="zh-CN" altLang="en-US" dirty="0" smtClean="0">
                <a:latin typeface="华文楷体" pitchFamily="2" charset="-122"/>
                <a:ea typeface="华文楷体" pitchFamily="2" charset="-122"/>
              </a:rPr>
              <a:t>计算方法框架</a:t>
            </a:r>
            <a:endParaRPr lang="en-US" altLang="zh-CN" dirty="0" smtClean="0">
              <a:latin typeface="华文楷体" pitchFamily="2" charset="-122"/>
              <a:ea typeface="华文楷体" pitchFamily="2" charset="-122"/>
            </a:endParaRPr>
          </a:p>
          <a:p>
            <a:endParaRPr lang="en-US" altLang="zh-CN" dirty="0"/>
          </a:p>
          <a:p>
            <a:endParaRPr lang="en-US" altLang="zh-CN" dirty="0" smtClean="0"/>
          </a:p>
          <a:p>
            <a:endParaRPr lang="en-US" altLang="zh-CN" dirty="0"/>
          </a:p>
          <a:p>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21</a:t>
            </a:fld>
            <a:endParaRPr lang="en-US" altLang="zh-CN"/>
          </a:p>
        </p:txBody>
      </p:sp>
      <p:sp>
        <p:nvSpPr>
          <p:cNvPr id="6" name="流程图: 卡片 5"/>
          <p:cNvSpPr/>
          <p:nvPr/>
        </p:nvSpPr>
        <p:spPr bwMode="auto">
          <a:xfrm>
            <a:off x="693924" y="2508641"/>
            <a:ext cx="1440160" cy="576064"/>
          </a:xfrm>
          <a:prstGeom prst="flowChartPunchedCard">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WF-net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右箭头 6"/>
          <p:cNvSpPr/>
          <p:nvPr/>
        </p:nvSpPr>
        <p:spPr bwMode="auto">
          <a:xfrm>
            <a:off x="2278100" y="2652657"/>
            <a:ext cx="1080120" cy="288032"/>
          </a:xfrm>
          <a:prstGeom prst="rightArrow">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3482126" y="2508641"/>
            <a:ext cx="1152128" cy="648072"/>
          </a:xfrm>
          <a:prstGeom prst="rect">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BP</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右箭头 8"/>
          <p:cNvSpPr/>
          <p:nvPr/>
        </p:nvSpPr>
        <p:spPr bwMode="auto">
          <a:xfrm rot="2366848">
            <a:off x="1731045" y="3420665"/>
            <a:ext cx="1006096" cy="310908"/>
          </a:xfrm>
          <a:prstGeom prst="rightArrow">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流程图: 资料带 9"/>
          <p:cNvSpPr/>
          <p:nvPr/>
        </p:nvSpPr>
        <p:spPr bwMode="auto">
          <a:xfrm>
            <a:off x="2746152" y="3441967"/>
            <a:ext cx="1944216" cy="1020754"/>
          </a:xfrm>
          <a:prstGeom prst="flowChartPunchedTape">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de-DE" altLang="zh-CN" i="1" dirty="0" smtClean="0"/>
              <a:t>Loop_set  ICR-BP</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燕尾形 11"/>
          <p:cNvSpPr/>
          <p:nvPr/>
        </p:nvSpPr>
        <p:spPr bwMode="auto">
          <a:xfrm>
            <a:off x="4696508" y="2795055"/>
            <a:ext cx="864096" cy="1316403"/>
          </a:xfrm>
          <a:prstGeom prst="chevron">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流程图: 库存数据 12"/>
          <p:cNvSpPr/>
          <p:nvPr/>
        </p:nvSpPr>
        <p:spPr bwMode="auto">
          <a:xfrm>
            <a:off x="5662476" y="3071798"/>
            <a:ext cx="1728192" cy="740339"/>
          </a:xfrm>
          <a:prstGeom prst="flowChartOnlineStorage">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ICR-BP</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TextBox 13"/>
          <p:cNvSpPr txBox="1"/>
          <p:nvPr/>
        </p:nvSpPr>
        <p:spPr>
          <a:xfrm>
            <a:off x="1109726" y="3576119"/>
            <a:ext cx="1584176" cy="369332"/>
          </a:xfrm>
          <a:prstGeom prst="rect">
            <a:avLst/>
          </a:prstGeom>
          <a:noFill/>
        </p:spPr>
        <p:txBody>
          <a:bodyPr wrap="square" rtlCol="0">
            <a:spAutoFit/>
          </a:bodyPr>
          <a:lstStyle/>
          <a:p>
            <a:r>
              <a:rPr lang="en-US" altLang="zh-CN" dirty="0" smtClean="0">
                <a:latin typeface="华文楷体" pitchFamily="2" charset="-122"/>
                <a:ea typeface="华文楷体" pitchFamily="2" charset="-122"/>
              </a:rPr>
              <a:t>T-</a:t>
            </a:r>
            <a:r>
              <a:rPr lang="zh-CN" altLang="en-US" dirty="0" smtClean="0">
                <a:latin typeface="华文楷体" pitchFamily="2" charset="-122"/>
                <a:ea typeface="华文楷体" pitchFamily="2" charset="-122"/>
              </a:rPr>
              <a:t>不变量</a:t>
            </a:r>
            <a:endParaRPr lang="zh-CN" altLang="en-US" dirty="0">
              <a:latin typeface="华文楷体" pitchFamily="2" charset="-122"/>
              <a:ea typeface="华文楷体" pitchFamily="2" charset="-122"/>
            </a:endParaRPr>
          </a:p>
        </p:txBody>
      </p:sp>
      <p:sp>
        <p:nvSpPr>
          <p:cNvPr id="15" name="TextBox 14"/>
          <p:cNvSpPr txBox="1"/>
          <p:nvPr/>
        </p:nvSpPr>
        <p:spPr>
          <a:xfrm>
            <a:off x="2278100" y="2781418"/>
            <a:ext cx="1584176" cy="369332"/>
          </a:xfrm>
          <a:prstGeom prst="rect">
            <a:avLst/>
          </a:prstGeom>
          <a:noFill/>
        </p:spPr>
        <p:txBody>
          <a:bodyPr wrap="square" rtlCol="0">
            <a:spAutoFit/>
          </a:bodyPr>
          <a:lstStyle/>
          <a:p>
            <a:r>
              <a:rPr lang="en-US" altLang="zh-CN" dirty="0" err="1">
                <a:solidFill>
                  <a:srgbClr val="3366FF"/>
                </a:solidFill>
              </a:rPr>
              <a:t>Weidlich</a:t>
            </a:r>
            <a:endParaRPr lang="zh-CN" altLang="en-US" dirty="0"/>
          </a:p>
        </p:txBody>
      </p:sp>
    </p:spTree>
    <p:extLst>
      <p:ext uri="{BB962C8B-B14F-4D97-AF65-F5344CB8AC3E}">
        <p14:creationId xmlns:p14="http://schemas.microsoft.com/office/powerpoint/2010/main" val="20422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9"/>
                                        </p:tgtEl>
                                      </p:cBhvr>
                                      <p:by x="150000" y="150000"/>
                                    </p:animScale>
                                  </p:childTnLst>
                                </p:cTn>
                              </p:par>
                              <p:par>
                                <p:cTn id="7" presetID="6" presetClass="emph" presetSubtype="0" fill="hold" grpId="0" nodeType="withEffect">
                                  <p:stCondLst>
                                    <p:cond delay="0"/>
                                  </p:stCondLst>
                                  <p:childTnLst>
                                    <p:animScale>
                                      <p:cBhvr>
                                        <p:cTn id="8" dur="500" fill="hold"/>
                                        <p:tgtEl>
                                          <p:spTgt spid="10"/>
                                        </p:tgtEl>
                                      </p:cBhvr>
                                      <p:by x="150000" y="150000"/>
                                    </p:animScale>
                                  </p:childTnLst>
                                </p:cTn>
                              </p:par>
                              <p:par>
                                <p:cTn id="9" presetID="6" presetClass="emph" presetSubtype="0" fill="hold" grpId="0" nodeType="withEffect">
                                  <p:stCondLst>
                                    <p:cond delay="0"/>
                                  </p:stCondLst>
                                  <p:childTnLst>
                                    <p:animScale>
                                      <p:cBhvr>
                                        <p:cTn id="10" dur="25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25" y="1638092"/>
            <a:ext cx="4890863" cy="153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de-DE" altLang="zh-CN" dirty="0">
                <a:latin typeface="华文楷体" pitchFamily="2" charset="-122"/>
                <a:ea typeface="华文楷体" pitchFamily="2" charset="-122"/>
                <a:cs typeface="Times New Roman" pitchFamily="18" charset="0"/>
              </a:rPr>
              <a:t>ICR-</a:t>
            </a:r>
            <a:r>
              <a:rPr lang="zh-CN" altLang="zh-CN" dirty="0">
                <a:latin typeface="华文楷体" pitchFamily="2" charset="-122"/>
                <a:ea typeface="华文楷体" pitchFamily="2" charset="-122"/>
                <a:cs typeface="Times New Roman" pitchFamily="18" charset="0"/>
              </a:rPr>
              <a:t>行为</a:t>
            </a:r>
            <a:r>
              <a:rPr lang="zh-CN" altLang="en-US" dirty="0">
                <a:latin typeface="华文楷体" pitchFamily="2" charset="-122"/>
                <a:ea typeface="华文楷体" pitchFamily="2" charset="-122"/>
                <a:cs typeface="Times New Roman" pitchFamily="18" charset="0"/>
              </a:rPr>
              <a:t>侧画计算</a:t>
            </a:r>
            <a:endParaRPr lang="zh-CN" altLang="en-US" dirty="0"/>
          </a:p>
        </p:txBody>
      </p:sp>
      <p:sp>
        <p:nvSpPr>
          <p:cNvPr id="3" name="内容占位符 2"/>
          <p:cNvSpPr>
            <a:spLocks noGrp="1"/>
          </p:cNvSpPr>
          <p:nvPr>
            <p:ph idx="1"/>
          </p:nvPr>
        </p:nvSpPr>
        <p:spPr>
          <a:xfrm>
            <a:off x="179512" y="1268760"/>
            <a:ext cx="8142287" cy="4392612"/>
          </a:xfrm>
        </p:spPr>
        <p:txBody>
          <a:bodyPr/>
          <a:lstStyle/>
          <a:p>
            <a:pPr>
              <a:buFont typeface="Wingdings" pitchFamily="2" charset="2"/>
              <a:buChar char="Ø"/>
            </a:pPr>
            <a:r>
              <a:rPr lang="en-US" altLang="zh-CN" sz="1800" dirty="0" smtClean="0"/>
              <a:t>Petri</a:t>
            </a:r>
            <a:r>
              <a:rPr lang="zh-CN" altLang="en-US" sz="1800" dirty="0" smtClean="0">
                <a:latin typeface="华文楷体" pitchFamily="2" charset="-122"/>
                <a:ea typeface="华文楷体" pitchFamily="2" charset="-122"/>
              </a:rPr>
              <a:t>网图形化表示</a:t>
            </a:r>
            <a:endParaRPr lang="en-US" altLang="zh-CN" sz="1800" dirty="0" smtClean="0"/>
          </a:p>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smtClean="0"/>
          </a:p>
          <a:p>
            <a:pPr>
              <a:buFont typeface="Wingdings" pitchFamily="2" charset="2"/>
              <a:buChar char="Ø"/>
            </a:pPr>
            <a:r>
              <a:rPr lang="zh-CN" altLang="en-US" sz="1800" dirty="0" smtClean="0">
                <a:solidFill>
                  <a:srgbClr val="C00000"/>
                </a:solidFill>
              </a:rPr>
              <a:t>Ｔ－</a:t>
            </a:r>
            <a:r>
              <a:rPr lang="zh-CN" altLang="en-US" sz="1800" dirty="0" smtClean="0">
                <a:solidFill>
                  <a:srgbClr val="C00000"/>
                </a:solidFill>
                <a:latin typeface="华文楷体" pitchFamily="2" charset="-122"/>
                <a:ea typeface="华文楷体" pitchFamily="2" charset="-122"/>
              </a:rPr>
              <a:t>不变量</a:t>
            </a:r>
            <a:r>
              <a:rPr lang="zh-CN" altLang="en-US" sz="1800" dirty="0" smtClean="0">
                <a:latin typeface="华文楷体" pitchFamily="2" charset="-122"/>
                <a:ea typeface="华文楷体" pitchFamily="2" charset="-122"/>
              </a:rPr>
              <a:t>：</a:t>
            </a:r>
            <a:endParaRPr lang="en-US" altLang="zh-CN" sz="1800" dirty="0" smtClean="0">
              <a:latin typeface="华文楷体" pitchFamily="2" charset="-122"/>
              <a:ea typeface="华文楷体" pitchFamily="2" charset="-122"/>
            </a:endParaRPr>
          </a:p>
          <a:p>
            <a:pPr marL="0" indent="0">
              <a:buNone/>
            </a:pPr>
            <a:r>
              <a:rPr lang="zh-CN" altLang="zh-CN" sz="1800" dirty="0" smtClean="0">
                <a:latin typeface="华文楷体" pitchFamily="2" charset="-122"/>
                <a:ea typeface="华文楷体" pitchFamily="2" charset="-122"/>
              </a:rPr>
              <a:t>非</a:t>
            </a:r>
            <a:r>
              <a:rPr lang="zh-CN" altLang="zh-CN" sz="1800" dirty="0">
                <a:latin typeface="华文楷体" pitchFamily="2" charset="-122"/>
                <a:ea typeface="华文楷体" pitchFamily="2" charset="-122"/>
              </a:rPr>
              <a:t>平凡的</a:t>
            </a:r>
            <a:r>
              <a:rPr lang="en-US" altLang="zh-CN" sz="1800" i="1" dirty="0">
                <a:latin typeface="Times New Roman" pitchFamily="18" charset="0"/>
                <a:cs typeface="Times New Roman" pitchFamily="18" charset="0"/>
              </a:rPr>
              <a:t>n</a:t>
            </a:r>
            <a:r>
              <a:rPr lang="zh-CN" altLang="zh-CN" sz="1800" dirty="0">
                <a:latin typeface="华文楷体" pitchFamily="2" charset="-122"/>
                <a:ea typeface="华文楷体" pitchFamily="2" charset="-122"/>
              </a:rPr>
              <a:t>维非负整数向量</a:t>
            </a:r>
            <a:r>
              <a:rPr lang="en-US" altLang="zh-CN" sz="1800" i="1" dirty="0">
                <a:latin typeface="Times New Roman" pitchFamily="18" charset="0"/>
                <a:cs typeface="Times New Roman" pitchFamily="18" charset="0"/>
              </a:rPr>
              <a:t>Y</a:t>
            </a:r>
            <a:r>
              <a:rPr lang="zh-CN" altLang="zh-CN" sz="1800" dirty="0">
                <a:latin typeface="华文楷体" pitchFamily="2" charset="-122"/>
                <a:ea typeface="华文楷体" pitchFamily="2" charset="-122"/>
              </a:rPr>
              <a:t>满足</a:t>
            </a:r>
            <a:r>
              <a:rPr lang="en-US" altLang="zh-CN" sz="1800" i="1" dirty="0">
                <a:latin typeface="Times New Roman" pitchFamily="18" charset="0"/>
                <a:cs typeface="Times New Roman" pitchFamily="18" charset="0"/>
              </a:rPr>
              <a:t>A</a:t>
            </a:r>
            <a:r>
              <a:rPr lang="zh-CN" altLang="zh-CN" sz="1800" dirty="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Y</a:t>
            </a:r>
            <a:r>
              <a:rPr lang="en-US" altLang="zh-CN" sz="1800" dirty="0" smtClean="0">
                <a:latin typeface="Times New Roman" pitchFamily="18" charset="0"/>
                <a:cs typeface="Times New Roman" pitchFamily="18" charset="0"/>
              </a:rPr>
              <a:t>=0</a:t>
            </a: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marL="0" indent="0">
              <a:buNone/>
            </a:pPr>
            <a:endParaRPr lang="en-US" altLang="zh-CN" sz="1800" dirty="0" smtClean="0"/>
          </a:p>
          <a:p>
            <a:pPr>
              <a:buFont typeface="Wingdings" pitchFamily="2" charset="2"/>
              <a:buChar char="Ø"/>
            </a:pPr>
            <a:endParaRPr lang="en-US" altLang="zh-CN" sz="1800" dirty="0" smtClean="0"/>
          </a:p>
          <a:p>
            <a:pPr>
              <a:buFont typeface="Wingdings" pitchFamily="2" charset="2"/>
              <a:buChar char="Ø"/>
            </a:pPr>
            <a:endParaRPr lang="zh-CN" altLang="en-US" dirty="0"/>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22</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541" y="1638092"/>
            <a:ext cx="3095884" cy="2171306"/>
          </a:xfrm>
          <a:prstGeom prst="rect">
            <a:avLst/>
          </a:prstGeom>
        </p:spPr>
      </p:pic>
      <p:sp>
        <p:nvSpPr>
          <p:cNvPr id="7" name="TextBox 6"/>
          <p:cNvSpPr txBox="1"/>
          <p:nvPr/>
        </p:nvSpPr>
        <p:spPr>
          <a:xfrm>
            <a:off x="5214391" y="1268760"/>
            <a:ext cx="3174033" cy="369332"/>
          </a:xfrm>
          <a:prstGeom prst="rect">
            <a:avLst/>
          </a:prstGeom>
          <a:noFill/>
        </p:spPr>
        <p:txBody>
          <a:bodyPr wrap="square" rtlCol="0">
            <a:spAutoFit/>
          </a:bodyPr>
          <a:lstStyle/>
          <a:p>
            <a:pPr marL="285750" indent="-285750">
              <a:buFont typeface="Wingdings" pitchFamily="2" charset="2"/>
              <a:buChar char="Ø"/>
            </a:pPr>
            <a:r>
              <a:rPr lang="zh-CN" altLang="en-US" dirty="0" smtClean="0">
                <a:solidFill>
                  <a:srgbClr val="C00000"/>
                </a:solidFill>
                <a:latin typeface="楷体" pitchFamily="49" charset="-122"/>
                <a:ea typeface="楷体" pitchFamily="49" charset="-122"/>
              </a:rPr>
              <a:t>关联矩阵</a:t>
            </a:r>
            <a:r>
              <a:rPr lang="en-US" altLang="zh-CN" dirty="0" smtClean="0">
                <a:latin typeface="楷体" pitchFamily="49" charset="-122"/>
                <a:ea typeface="楷体" pitchFamily="49" charset="-122"/>
              </a:rPr>
              <a:t>A</a:t>
            </a:r>
            <a:r>
              <a:rPr lang="zh-CN" altLang="en-US" dirty="0" smtClean="0">
                <a:latin typeface="楷体" pitchFamily="49" charset="-122"/>
                <a:ea typeface="楷体" pitchFamily="49" charset="-122"/>
              </a:rPr>
              <a:t>表示</a:t>
            </a:r>
            <a:endParaRPr lang="zh-CN" altLang="en-US" dirty="0">
              <a:latin typeface="楷体" pitchFamily="49" charset="-122"/>
              <a:ea typeface="楷体" pitchFamily="49" charset="-122"/>
            </a:endParaRPr>
          </a:p>
        </p:txBody>
      </p:sp>
      <p:pic>
        <p:nvPicPr>
          <p:cNvPr id="9" name="内容占位符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325932" y="2075673"/>
            <a:ext cx="3095884"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5691" y="4247062"/>
            <a:ext cx="1891431" cy="1087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66" y="4365104"/>
            <a:ext cx="5035475" cy="127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95536" y="3809398"/>
            <a:ext cx="3096344" cy="369332"/>
          </a:xfrm>
          <a:prstGeom prst="rect">
            <a:avLst/>
          </a:prstGeom>
          <a:noFill/>
        </p:spPr>
        <p:txBody>
          <a:bodyPr wrap="square" rtlCol="0">
            <a:spAutoFit/>
          </a:bodyPr>
          <a:lstStyle/>
          <a:p>
            <a:pPr marL="285750" indent="-285750">
              <a:buFont typeface="Wingdings" pitchFamily="2" charset="2"/>
              <a:buChar char="l"/>
            </a:pPr>
            <a:r>
              <a:rPr lang="zh-CN" altLang="en-US" dirty="0" smtClean="0">
                <a:latin typeface="华文楷体" pitchFamily="2" charset="-122"/>
                <a:ea typeface="华文楷体" pitchFamily="2" charset="-122"/>
              </a:rPr>
              <a:t>外延子网</a:t>
            </a:r>
            <a:endParaRPr lang="zh-CN" altLang="en-US" dirty="0">
              <a:latin typeface="华文楷体" pitchFamily="2" charset="-122"/>
              <a:ea typeface="华文楷体" pitchFamily="2"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206017611"/>
              </p:ext>
            </p:extLst>
          </p:nvPr>
        </p:nvGraphicFramePr>
        <p:xfrm>
          <a:off x="2586875" y="4123050"/>
          <a:ext cx="2737481" cy="1755691"/>
        </p:xfrm>
        <a:graphic>
          <a:graphicData uri="http://schemas.openxmlformats.org/drawingml/2006/table">
            <a:tbl>
              <a:tblPr firstRow="1" bandRow="1">
                <a:tableStyleId>{5C22544A-7EE6-4342-B048-85BDC9FD1C3A}</a:tableStyleId>
              </a:tblPr>
              <a:tblGrid>
                <a:gridCol w="935222"/>
                <a:gridCol w="617645"/>
                <a:gridCol w="623481"/>
                <a:gridCol w="561133"/>
              </a:tblGrid>
              <a:tr h="443785">
                <a:tc>
                  <a:txBody>
                    <a:bodyPr/>
                    <a:lstStyle/>
                    <a:p>
                      <a:pPr algn="ctr"/>
                      <a:r>
                        <a:rPr lang="en-US" altLang="zh-CN" sz="1600" dirty="0" smtClean="0">
                          <a:solidFill>
                            <a:schemeClr val="tx1"/>
                          </a:solidFill>
                        </a:rPr>
                        <a:t>ICR-BP</a:t>
                      </a:r>
                      <a:endParaRPr lang="zh-CN" altLang="en-US" sz="1600" dirty="0">
                        <a:solidFill>
                          <a:schemeClr val="tx1"/>
                        </a:solidFill>
                      </a:endParaRPr>
                    </a:p>
                  </a:txBody>
                  <a:tcPr>
                    <a:solidFill>
                      <a:srgbClr val="00B0F0"/>
                    </a:solidFill>
                  </a:tcPr>
                </a:tc>
                <a:tc>
                  <a:txBody>
                    <a:bodyPr/>
                    <a:lstStyle/>
                    <a:p>
                      <a:pPr algn="ctr"/>
                      <a:r>
                        <a:rPr lang="en-US" altLang="zh-CN" sz="1600" dirty="0" smtClean="0">
                          <a:solidFill>
                            <a:schemeClr val="tx1"/>
                          </a:solidFill>
                        </a:rPr>
                        <a:t>t2</a:t>
                      </a:r>
                      <a:endParaRPr lang="zh-CN" altLang="en-US" sz="1600" dirty="0">
                        <a:solidFill>
                          <a:schemeClr val="tx1"/>
                        </a:solidFill>
                      </a:endParaRPr>
                    </a:p>
                  </a:txBody>
                  <a:tcPr>
                    <a:solidFill>
                      <a:srgbClr val="00B0F0"/>
                    </a:solidFill>
                  </a:tcPr>
                </a:tc>
                <a:tc>
                  <a:txBody>
                    <a:bodyPr/>
                    <a:lstStyle/>
                    <a:p>
                      <a:pPr algn="ctr"/>
                      <a:r>
                        <a:rPr lang="en-US" altLang="zh-CN" sz="1600" dirty="0" smtClean="0">
                          <a:solidFill>
                            <a:schemeClr val="tx1"/>
                          </a:solidFill>
                        </a:rPr>
                        <a:t>t3</a:t>
                      </a:r>
                      <a:endParaRPr lang="zh-CN" altLang="en-US" sz="1600" dirty="0">
                        <a:solidFill>
                          <a:schemeClr val="tx1"/>
                        </a:solidFill>
                      </a:endParaRPr>
                    </a:p>
                  </a:txBody>
                  <a:tcPr>
                    <a:solidFill>
                      <a:srgbClr val="00B0F0"/>
                    </a:solidFill>
                  </a:tcPr>
                </a:tc>
                <a:tc>
                  <a:txBody>
                    <a:bodyPr/>
                    <a:lstStyle/>
                    <a:p>
                      <a:pPr algn="ctr"/>
                      <a:r>
                        <a:rPr lang="en-US" altLang="zh-CN" sz="1600" dirty="0" smtClean="0">
                          <a:solidFill>
                            <a:schemeClr val="tx1"/>
                          </a:solidFill>
                        </a:rPr>
                        <a:t>t4</a:t>
                      </a:r>
                      <a:endParaRPr lang="zh-CN" altLang="en-US" sz="1600" dirty="0">
                        <a:solidFill>
                          <a:schemeClr val="tx1"/>
                        </a:solidFill>
                      </a:endParaRPr>
                    </a:p>
                  </a:txBody>
                  <a:tcPr>
                    <a:solidFill>
                      <a:srgbClr val="00B0F0"/>
                    </a:solidFill>
                  </a:tcPr>
                </a:tc>
              </a:tr>
              <a:tr h="437302">
                <a:tc>
                  <a:txBody>
                    <a:bodyPr/>
                    <a:lstStyle/>
                    <a:p>
                      <a:pPr algn="ctr"/>
                      <a:r>
                        <a:rPr lang="en-US" altLang="zh-CN" sz="1600" b="1" dirty="0" smtClean="0">
                          <a:solidFill>
                            <a:schemeClr val="tx1"/>
                          </a:solidFill>
                        </a:rPr>
                        <a:t>t2</a:t>
                      </a:r>
                      <a:endParaRPr lang="zh-CN" altLang="en-US" sz="1600" b="1" dirty="0">
                        <a:solidFill>
                          <a:schemeClr val="tx1"/>
                        </a:solidFill>
                      </a:endParaRPr>
                    </a:p>
                  </a:txBody>
                  <a:tcPr>
                    <a:solidFill>
                      <a:srgbClr val="00B0F0"/>
                    </a:solidFill>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tc>
                <a:tc>
                  <a:txBody>
                    <a:bodyPr/>
                    <a:lstStyle/>
                    <a:p>
                      <a:pPr algn="ctr"/>
                      <a:r>
                        <a:rPr lang="en-US" altLang="zh-CN" sz="1600" dirty="0" smtClean="0">
                          <a:solidFill>
                            <a:schemeClr val="tx1"/>
                          </a:solidFill>
                          <a:sym typeface="Wingdings" pitchFamily="2" charset="2"/>
                        </a:rPr>
                        <a:t></a:t>
                      </a:r>
                      <a:endParaRPr lang="zh-CN" altLang="en-US" sz="1600" dirty="0">
                        <a:solidFill>
                          <a:schemeClr val="tx1"/>
                        </a:solidFill>
                      </a:endParaRPr>
                    </a:p>
                  </a:txBody>
                  <a:tcPr/>
                </a:tc>
                <a:tc>
                  <a:txBody>
                    <a:bodyPr/>
                    <a:lstStyle/>
                    <a:p>
                      <a:pPr algn="ctr"/>
                      <a:r>
                        <a:rPr lang="en-US" altLang="zh-CN" sz="1600" dirty="0" smtClean="0">
                          <a:solidFill>
                            <a:schemeClr val="tx1"/>
                          </a:solidFill>
                          <a:sym typeface="Wingdings" pitchFamily="2" charset="2"/>
                        </a:rPr>
                        <a:t></a:t>
                      </a:r>
                      <a:endParaRPr lang="zh-CN" altLang="en-US" sz="1600" dirty="0">
                        <a:solidFill>
                          <a:schemeClr val="tx1"/>
                        </a:solidFill>
                      </a:endParaRPr>
                    </a:p>
                  </a:txBody>
                  <a:tcPr/>
                </a:tc>
              </a:tr>
              <a:tr h="437302">
                <a:tc>
                  <a:txBody>
                    <a:bodyPr/>
                    <a:lstStyle/>
                    <a:p>
                      <a:pPr algn="ctr"/>
                      <a:r>
                        <a:rPr lang="en-US" altLang="zh-CN" sz="1600" b="1" dirty="0" smtClean="0">
                          <a:solidFill>
                            <a:schemeClr val="tx1"/>
                          </a:solidFill>
                        </a:rPr>
                        <a:t>t3</a:t>
                      </a:r>
                      <a:endParaRPr lang="zh-CN" altLang="en-US" sz="1600" b="1" dirty="0">
                        <a:solidFill>
                          <a:schemeClr val="tx1"/>
                        </a:solidFill>
                      </a:endParaRPr>
                    </a:p>
                  </a:txBody>
                  <a:tcPr>
                    <a:solidFill>
                      <a:srgbClr val="00B0F0"/>
                    </a:solidFill>
                  </a:tcPr>
                </a:tc>
                <a:tc>
                  <a:txBody>
                    <a:bodyPr/>
                    <a:lstStyle/>
                    <a:p>
                      <a:pPr algn="ctr"/>
                      <a:r>
                        <a:rPr lang="en-US" altLang="zh-CN" sz="1600" dirty="0" smtClean="0">
                          <a:solidFill>
                            <a:schemeClr val="tx1"/>
                          </a:solidFill>
                          <a:sym typeface="Wingdings" pitchFamily="2" charset="2"/>
                        </a:rPr>
                        <a:t></a:t>
                      </a:r>
                      <a:endParaRPr lang="zh-CN" altLang="en-US" sz="1600" dirty="0">
                        <a:solidFill>
                          <a:schemeClr val="tx1"/>
                        </a:solidFill>
                      </a:endParaRPr>
                    </a:p>
                  </a:txBody>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tc>
                <a:tc>
                  <a:txBody>
                    <a:bodyPr/>
                    <a:lstStyle/>
                    <a:p>
                      <a:pPr algn="ctr"/>
                      <a:r>
                        <a:rPr lang="en-US" altLang="zh-CN" sz="1600" dirty="0" smtClean="0">
                          <a:solidFill>
                            <a:schemeClr val="tx1"/>
                          </a:solidFill>
                          <a:sym typeface="Wingdings" pitchFamily="2" charset="2"/>
                        </a:rPr>
                        <a:t></a:t>
                      </a:r>
                      <a:endParaRPr lang="zh-CN" altLang="en-US" sz="1600" dirty="0">
                        <a:solidFill>
                          <a:schemeClr val="tx1"/>
                        </a:solidFill>
                      </a:endParaRPr>
                    </a:p>
                  </a:txBody>
                  <a:tcPr/>
                </a:tc>
              </a:tr>
              <a:tr h="437302">
                <a:tc>
                  <a:txBody>
                    <a:bodyPr/>
                    <a:lstStyle/>
                    <a:p>
                      <a:pPr algn="ctr"/>
                      <a:r>
                        <a:rPr lang="en-US" altLang="zh-CN" sz="1600" b="1" dirty="0" smtClean="0">
                          <a:solidFill>
                            <a:schemeClr val="tx1"/>
                          </a:solidFill>
                        </a:rPr>
                        <a:t>t4</a:t>
                      </a:r>
                      <a:endParaRPr lang="zh-CN" altLang="en-US" sz="1600" b="1" dirty="0">
                        <a:solidFill>
                          <a:schemeClr val="tx1"/>
                        </a:solidFill>
                      </a:endParaRPr>
                    </a:p>
                  </a:txBody>
                  <a:tcPr>
                    <a:solidFill>
                      <a:srgbClr val="00B0F0"/>
                    </a:solidFill>
                  </a:tcPr>
                </a:tc>
                <a:tc>
                  <a:txBody>
                    <a:bodyPr/>
                    <a:lstStyle/>
                    <a:p>
                      <a:pPr algn="ctr"/>
                      <a:r>
                        <a:rPr lang="en-US" altLang="zh-CN" sz="1600" dirty="0" smtClean="0">
                          <a:solidFill>
                            <a:schemeClr val="tx1"/>
                          </a:solidFill>
                          <a:sym typeface="Wingdings" pitchFamily="2" charset="2"/>
                        </a:rPr>
                        <a:t></a:t>
                      </a:r>
                      <a:endParaRPr lang="zh-CN" altLang="en-US" sz="1600" dirty="0">
                        <a:solidFill>
                          <a:schemeClr val="tx1"/>
                        </a:solidFill>
                      </a:endParaRPr>
                    </a:p>
                  </a:txBody>
                  <a:tcPr/>
                </a:tc>
                <a:tc>
                  <a:txBody>
                    <a:bodyPr/>
                    <a:lstStyle/>
                    <a:p>
                      <a:pPr algn="ctr"/>
                      <a:r>
                        <a:rPr lang="en-US" altLang="zh-CN" sz="1600" dirty="0" smtClean="0">
                          <a:solidFill>
                            <a:schemeClr val="tx1"/>
                          </a:solidFill>
                          <a:sym typeface="Wingdings" pitchFamily="2" charset="2"/>
                        </a:rPr>
                        <a:t></a:t>
                      </a:r>
                      <a:endParaRPr lang="zh-CN" altLang="en-US" sz="1600" dirty="0">
                        <a:solidFill>
                          <a:schemeClr val="tx1"/>
                        </a:solidFill>
                      </a:endParaRPr>
                    </a:p>
                  </a:txBody>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tc>
              </a:tr>
            </a:tbl>
          </a:graphicData>
        </a:graphic>
      </p:graphicFrame>
      <p:sp>
        <p:nvSpPr>
          <p:cNvPr id="8" name="流程图: 过程 7"/>
          <p:cNvSpPr/>
          <p:nvPr/>
        </p:nvSpPr>
        <p:spPr bwMode="auto">
          <a:xfrm>
            <a:off x="5724128" y="4178730"/>
            <a:ext cx="2376264" cy="1338502"/>
          </a:xfrm>
          <a:prstGeom prst="flowChartProcess">
            <a:avLst/>
          </a:prstGeom>
          <a:solidFill>
            <a:schemeClr val="bg1">
              <a:alpha val="0"/>
            </a:schemeClr>
          </a:solidFill>
          <a:ln w="222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TextBox 11"/>
          <p:cNvSpPr txBox="1"/>
          <p:nvPr/>
        </p:nvSpPr>
        <p:spPr>
          <a:xfrm>
            <a:off x="5292541" y="1638092"/>
            <a:ext cx="2591827" cy="369332"/>
          </a:xfrm>
          <a:prstGeom prst="rect">
            <a:avLst/>
          </a:prstGeom>
          <a:noFill/>
        </p:spPr>
        <p:txBody>
          <a:bodyPr wrap="square" rtlCol="0">
            <a:spAutoFit/>
          </a:bodyPr>
          <a:lstStyle/>
          <a:p>
            <a:r>
              <a:rPr lang="zh-CN" altLang="en-US" b="1" dirty="0" smtClean="0">
                <a:solidFill>
                  <a:srgbClr val="336600"/>
                </a:solidFill>
                <a:latin typeface="楷体" pitchFamily="49" charset="-122"/>
                <a:ea typeface="楷体" pitchFamily="49" charset="-122"/>
              </a:rPr>
              <a:t>示例模型的</a:t>
            </a:r>
            <a:r>
              <a:rPr lang="en-US" altLang="zh-CN" b="1" dirty="0" smtClean="0">
                <a:solidFill>
                  <a:srgbClr val="336600"/>
                </a:solidFill>
                <a:latin typeface="楷体" pitchFamily="49" charset="-122"/>
                <a:ea typeface="楷体" pitchFamily="49" charset="-122"/>
              </a:rPr>
              <a:t>T-</a:t>
            </a:r>
            <a:r>
              <a:rPr lang="zh-CN" altLang="en-US" b="1" dirty="0" smtClean="0">
                <a:solidFill>
                  <a:srgbClr val="336600"/>
                </a:solidFill>
                <a:latin typeface="楷体" pitchFamily="49" charset="-122"/>
                <a:ea typeface="楷体" pitchFamily="49" charset="-122"/>
              </a:rPr>
              <a:t>不变量</a:t>
            </a:r>
            <a:endParaRPr lang="zh-CN" altLang="en-US" b="1" dirty="0">
              <a:solidFill>
                <a:srgbClr val="336600"/>
              </a:solidFill>
              <a:latin typeface="楷体" pitchFamily="49" charset="-122"/>
              <a:ea typeface="楷体" pitchFamily="49" charset="-122"/>
            </a:endParaRPr>
          </a:p>
        </p:txBody>
      </p:sp>
    </p:spTree>
    <p:extLst>
      <p:ext uri="{BB962C8B-B14F-4D97-AF65-F5344CB8AC3E}">
        <p14:creationId xmlns:p14="http://schemas.microsoft.com/office/powerpoint/2010/main" val="326325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1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
                                        <p:tgtEl>
                                          <p:spTgt spid="6"/>
                                        </p:tgtEl>
                                      </p:cBhvr>
                                    </p:animEffect>
                                    <p:set>
                                      <p:cBhvr>
                                        <p:cTn id="15" dur="1" fill="hold">
                                          <p:stCondLst>
                                            <p:cond delay="9"/>
                                          </p:stCondLst>
                                        </p:cTn>
                                        <p:tgtEl>
                                          <p:spTgt spid="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
                                        <p:tgtEl>
                                          <p:spTgt spid="13"/>
                                        </p:tgtEl>
                                      </p:cBhvr>
                                    </p:animEffect>
                                  </p:childTnLst>
                                </p:cTn>
                              </p:par>
                              <p:par>
                                <p:cTn id="27" presetID="10" presetClass="entr" presetSubtype="0" fill="hold" nodeType="withEffect">
                                  <p:stCondLst>
                                    <p:cond delay="0"/>
                                  </p:stCondLst>
                                  <p:childTnLst>
                                    <p:set>
                                      <p:cBhvr>
                                        <p:cTn id="28" dur="1" fill="hold">
                                          <p:stCondLst>
                                            <p:cond delay="0"/>
                                          </p:stCondLst>
                                        </p:cTn>
                                        <p:tgtEl>
                                          <p:spTgt spid="6146"/>
                                        </p:tgtEl>
                                        <p:attrNameLst>
                                          <p:attrName>style.visibility</p:attrName>
                                        </p:attrNameLst>
                                      </p:cBhvr>
                                      <p:to>
                                        <p:strVal val="visible"/>
                                      </p:to>
                                    </p:set>
                                    <p:animEffect transition="in" filter="fade">
                                      <p:cBhvr>
                                        <p:cTn id="29" dur="10"/>
                                        <p:tgtEl>
                                          <p:spTgt spid="6146"/>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latin typeface="华文楷体" pitchFamily="2" charset="-122"/>
                <a:ea typeface="华文楷体" pitchFamily="2" charset="-122"/>
                <a:cs typeface="Times New Roman" pitchFamily="18" charset="0"/>
              </a:rPr>
              <a:t>ICR-</a:t>
            </a:r>
            <a:r>
              <a:rPr lang="zh-CN" altLang="zh-CN" dirty="0">
                <a:latin typeface="华文楷体" pitchFamily="2" charset="-122"/>
                <a:ea typeface="华文楷体" pitchFamily="2" charset="-122"/>
                <a:cs typeface="Times New Roman" pitchFamily="18" charset="0"/>
              </a:rPr>
              <a:t>行为</a:t>
            </a:r>
            <a:r>
              <a:rPr lang="zh-CN" altLang="en-US" dirty="0">
                <a:latin typeface="华文楷体" pitchFamily="2" charset="-122"/>
                <a:ea typeface="华文楷体" pitchFamily="2" charset="-122"/>
                <a:cs typeface="Times New Roman" pitchFamily="18" charset="0"/>
              </a:rPr>
              <a:t>侧画计算</a:t>
            </a:r>
            <a:endParaRPr lang="zh-CN" altLang="en-US" dirty="0"/>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23</a:t>
            </a:fld>
            <a:endParaRPr lang="en-US" altLang="zh-CN"/>
          </a:p>
        </p:txBody>
      </p:sp>
      <p:sp>
        <p:nvSpPr>
          <p:cNvPr id="10" name="右箭头 9"/>
          <p:cNvSpPr/>
          <p:nvPr/>
        </p:nvSpPr>
        <p:spPr bwMode="auto">
          <a:xfrm>
            <a:off x="4374499" y="4065736"/>
            <a:ext cx="651977" cy="288032"/>
          </a:xfrm>
          <a:prstGeom prst="rightArrow">
            <a:avLst/>
          </a:prstGeom>
          <a:solidFill>
            <a:srgbClr val="FF0000"/>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3" name="Picture 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6703426" cy="154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72" y="3152772"/>
            <a:ext cx="3909516" cy="266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7" y="3680311"/>
            <a:ext cx="1208114" cy="805476"/>
          </a:xfrm>
          <a:prstGeom prst="rect">
            <a:avLst/>
          </a:prstGeom>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7890" y="3152772"/>
            <a:ext cx="3855187" cy="26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53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 fill="hold"/>
                                        <p:tgtEl>
                                          <p:spTgt spid="10"/>
                                        </p:tgtEl>
                                        <p:attrNameLst>
                                          <p:attrName>ppt_x</p:attrName>
                                        </p:attrNameLst>
                                      </p:cBhvr>
                                      <p:tavLst>
                                        <p:tav tm="0">
                                          <p:val>
                                            <p:strVal val="#ppt_x"/>
                                          </p:val>
                                        </p:tav>
                                        <p:tav tm="100000">
                                          <p:val>
                                            <p:strVal val="#ppt_x"/>
                                          </p:val>
                                        </p:tav>
                                      </p:tavLst>
                                    </p:anim>
                                    <p:anim calcmode="lin" valueType="num">
                                      <p:cBhvr additive="base">
                                        <p:cTn id="13" dur="10" fill="hold"/>
                                        <p:tgtEl>
                                          <p:spTgt spid="10"/>
                                        </p:tgtEl>
                                        <p:attrNameLst>
                                          <p:attrName>ppt_y</p:attrName>
                                        </p:attrNameLst>
                                      </p:cBhvr>
                                      <p:tavLst>
                                        <p:tav tm="0">
                                          <p:val>
                                            <p:strVal val="1+#ppt_h/2"/>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ocument"/>
          <p:cNvSpPr>
            <a:spLocks noEditPoints="1" noChangeArrowheads="1"/>
          </p:cNvSpPr>
          <p:nvPr/>
        </p:nvSpPr>
        <p:spPr bwMode="auto">
          <a:xfrm>
            <a:off x="6888397" y="2203611"/>
            <a:ext cx="1536871" cy="108841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OPN</a:t>
            </a:r>
            <a:endParaRPr lang="zh-CN" altLang="en-US" sz="1600" dirty="0">
              <a:ea typeface="华文楷体" pitchFamily="2" charset="-122"/>
              <a:cs typeface="Times New Roman" pitchFamily="18" charset="0"/>
            </a:endParaRPr>
          </a:p>
        </p:txBody>
      </p:sp>
      <p:sp>
        <p:nvSpPr>
          <p:cNvPr id="2" name="标题 1"/>
          <p:cNvSpPr>
            <a:spLocks noGrp="1"/>
          </p:cNvSpPr>
          <p:nvPr>
            <p:ph type="title"/>
          </p:nvPr>
        </p:nvSpPr>
        <p:spPr/>
        <p:txBody>
          <a:bodyPr/>
          <a:lstStyle/>
          <a:p>
            <a:r>
              <a:rPr lang="en-US" altLang="zh-CN" dirty="0">
                <a:latin typeface="华文楷体" pitchFamily="2" charset="-122"/>
                <a:ea typeface="华文楷体" pitchFamily="2" charset="-122"/>
              </a:rPr>
              <a:t>L-SIP</a:t>
            </a:r>
            <a:r>
              <a:rPr lang="zh-CN" altLang="en-US" dirty="0">
                <a:latin typeface="华文楷体" pitchFamily="2" charset="-122"/>
                <a:ea typeface="华文楷体" pitchFamily="2" charset="-122"/>
              </a:rPr>
              <a:t>建模工具实现及案例分析</a:t>
            </a: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24</a:t>
            </a:fld>
            <a:endParaRPr lang="en-US" altLang="zh-CN"/>
          </a:p>
        </p:txBody>
      </p:sp>
      <p:sp>
        <p:nvSpPr>
          <p:cNvPr id="8" name="Documents"/>
          <p:cNvSpPr>
            <a:spLocks noEditPoints="1" noChangeArrowheads="1"/>
          </p:cNvSpPr>
          <p:nvPr/>
        </p:nvSpPr>
        <p:spPr bwMode="auto">
          <a:xfrm>
            <a:off x="3874994" y="2187009"/>
            <a:ext cx="648072" cy="86887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PV </a:t>
            </a:r>
            <a:endParaRPr lang="zh-CN" altLang="en-US" sz="1600" dirty="0">
              <a:ea typeface="华文楷体" pitchFamily="2" charset="-122"/>
              <a:cs typeface="Times New Roman" pitchFamily="18" charset="0"/>
            </a:endParaRPr>
          </a:p>
        </p:txBody>
      </p:sp>
      <p:sp>
        <p:nvSpPr>
          <p:cNvPr id="10" name="Document"/>
          <p:cNvSpPr>
            <a:spLocks noEditPoints="1" noChangeArrowheads="1"/>
          </p:cNvSpPr>
          <p:nvPr/>
        </p:nvSpPr>
        <p:spPr bwMode="auto">
          <a:xfrm>
            <a:off x="686306" y="1946359"/>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latin typeface="华文楷体" pitchFamily="2" charset="-122"/>
              <a:ea typeface="华文楷体" pitchFamily="2" charset="-122"/>
            </a:endParaRPr>
          </a:p>
        </p:txBody>
      </p:sp>
      <p:sp>
        <p:nvSpPr>
          <p:cNvPr id="11" name="Document"/>
          <p:cNvSpPr>
            <a:spLocks noEditPoints="1" noChangeArrowheads="1"/>
          </p:cNvSpPr>
          <p:nvPr/>
        </p:nvSpPr>
        <p:spPr bwMode="auto">
          <a:xfrm>
            <a:off x="810780" y="2329672"/>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latin typeface="华文楷体" pitchFamily="2" charset="-122"/>
              <a:ea typeface="华文楷体" pitchFamily="2" charset="-122"/>
            </a:endParaRPr>
          </a:p>
        </p:txBody>
      </p:sp>
      <p:sp>
        <p:nvSpPr>
          <p:cNvPr id="12" name="Document"/>
          <p:cNvSpPr>
            <a:spLocks noEditPoints="1" noChangeArrowheads="1"/>
          </p:cNvSpPr>
          <p:nvPr/>
        </p:nvSpPr>
        <p:spPr bwMode="auto">
          <a:xfrm>
            <a:off x="1093336" y="2674097"/>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PN</a:t>
            </a:r>
            <a:endParaRPr lang="zh-CN" altLang="en-US" sz="1600" dirty="0">
              <a:ea typeface="华文楷体" pitchFamily="2" charset="-122"/>
              <a:cs typeface="Times New Roman" pitchFamily="18" charset="0"/>
            </a:endParaRPr>
          </a:p>
        </p:txBody>
      </p:sp>
      <p:sp>
        <p:nvSpPr>
          <p:cNvPr id="13" name="TextBox 12"/>
          <p:cNvSpPr txBox="1"/>
          <p:nvPr/>
        </p:nvSpPr>
        <p:spPr>
          <a:xfrm>
            <a:off x="423989" y="3493512"/>
            <a:ext cx="2316208" cy="584775"/>
          </a:xfrm>
          <a:prstGeom prst="rect">
            <a:avLst/>
          </a:prstGeom>
          <a:noFill/>
        </p:spPr>
        <p:txBody>
          <a:bodyPr wrap="square" rtlCol="0">
            <a:spAutoFit/>
          </a:bodyPr>
          <a:lstStyle/>
          <a:p>
            <a:r>
              <a:rPr lang="en-US" altLang="zh-CN" sz="1600" dirty="0" smtClean="0">
                <a:ea typeface="华文楷体" pitchFamily="2" charset="-122"/>
                <a:cs typeface="Times New Roman" pitchFamily="18" charset="0"/>
              </a:rPr>
              <a:t>Web service model PNML(XML</a:t>
            </a:r>
            <a:r>
              <a:rPr lang="en-US" altLang="zh-CN" sz="1600" dirty="0">
                <a:ea typeface="华文楷体" pitchFamily="2" charset="-122"/>
                <a:cs typeface="Times New Roman" pitchFamily="18" charset="0"/>
              </a:rPr>
              <a:t>)</a:t>
            </a:r>
            <a:endParaRPr lang="zh-CN" altLang="en-US" sz="1600" dirty="0">
              <a:ea typeface="华文楷体" pitchFamily="2" charset="-122"/>
              <a:cs typeface="Times New Roman" pitchFamily="18" charset="0"/>
            </a:endParaRPr>
          </a:p>
        </p:txBody>
      </p:sp>
      <p:sp>
        <p:nvSpPr>
          <p:cNvPr id="14" name="圆角矩形 13"/>
          <p:cNvSpPr/>
          <p:nvPr/>
        </p:nvSpPr>
        <p:spPr bwMode="auto">
          <a:xfrm>
            <a:off x="2119004" y="2260594"/>
            <a:ext cx="1220523" cy="87458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公共视图</a:t>
            </a:r>
            <a:endParaRPr lang="en-US" altLang="zh-CN" sz="1600" dirty="0" smtClean="0">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生成器</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5" name="右箭头 14"/>
          <p:cNvSpPr/>
          <p:nvPr/>
        </p:nvSpPr>
        <p:spPr bwMode="auto">
          <a:xfrm>
            <a:off x="1582093" y="2495422"/>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16" name="右箭头 15"/>
          <p:cNvSpPr/>
          <p:nvPr/>
        </p:nvSpPr>
        <p:spPr bwMode="auto">
          <a:xfrm>
            <a:off x="3378660" y="2604203"/>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17" name="右箭头 16"/>
          <p:cNvSpPr/>
          <p:nvPr/>
        </p:nvSpPr>
        <p:spPr bwMode="auto">
          <a:xfrm>
            <a:off x="4646746" y="2558160"/>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grpSp>
        <p:nvGrpSpPr>
          <p:cNvPr id="22" name="组合 21"/>
          <p:cNvGrpSpPr/>
          <p:nvPr/>
        </p:nvGrpSpPr>
        <p:grpSpPr>
          <a:xfrm>
            <a:off x="5126973" y="1946359"/>
            <a:ext cx="1220523" cy="2049842"/>
            <a:chOff x="5292080" y="2348881"/>
            <a:chExt cx="1220523" cy="2049842"/>
          </a:xfrm>
        </p:grpSpPr>
        <p:sp>
          <p:nvSpPr>
            <p:cNvPr id="19" name="圆角矩形 18"/>
            <p:cNvSpPr/>
            <p:nvPr/>
          </p:nvSpPr>
          <p:spPr bwMode="auto">
            <a:xfrm>
              <a:off x="5292080" y="2348881"/>
              <a:ext cx="1220523" cy="204984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ea typeface="华文楷体" pitchFamily="2" charset="-122"/>
                  <a:cs typeface="Times New Roman" pitchFamily="18" charset="0"/>
                </a:rPr>
                <a:t>L-SION</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模型生成器</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20" name="矩形 19"/>
            <p:cNvSpPr/>
            <p:nvPr/>
          </p:nvSpPr>
          <p:spPr bwMode="auto">
            <a:xfrm>
              <a:off x="5508104" y="2588552"/>
              <a:ext cx="864096" cy="344425"/>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组合</a:t>
              </a:r>
              <a:r>
                <a:rPr kumimoji="0" lang="en-US" altLang="zh-CN" sz="1600" b="0" i="0" u="none" strike="noStrike" cap="none" normalizeH="0" baseline="0" dirty="0" smtClean="0">
                  <a:ln>
                    <a:noFill/>
                  </a:ln>
                  <a:solidFill>
                    <a:schemeClr val="tx1"/>
                  </a:solidFill>
                  <a:effectLst/>
                  <a:ea typeface="华文楷体" pitchFamily="2" charset="-122"/>
                  <a:cs typeface="Times New Roman" pitchFamily="18" charset="0"/>
                </a:rPr>
                <a:t>PV</a:t>
              </a:r>
              <a:endParaRPr kumimoji="0" lang="zh-CN" altLang="en-US" sz="16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21" name="矩形 20"/>
            <p:cNvSpPr/>
            <p:nvPr/>
          </p:nvSpPr>
          <p:spPr bwMode="auto">
            <a:xfrm>
              <a:off x="5508104" y="3201589"/>
              <a:ext cx="864096" cy="550803"/>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创建</a:t>
              </a:r>
              <a:endPar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协同集</a:t>
              </a:r>
            </a:p>
          </p:txBody>
        </p:sp>
      </p:grpSp>
      <p:grpSp>
        <p:nvGrpSpPr>
          <p:cNvPr id="25" name="组合 24"/>
          <p:cNvGrpSpPr/>
          <p:nvPr/>
        </p:nvGrpSpPr>
        <p:grpSpPr>
          <a:xfrm>
            <a:off x="6566545" y="3775189"/>
            <a:ext cx="1872208" cy="2049842"/>
            <a:chOff x="5292080" y="2348881"/>
            <a:chExt cx="1511124" cy="2049842"/>
          </a:xfrm>
        </p:grpSpPr>
        <p:sp>
          <p:nvSpPr>
            <p:cNvPr id="26" name="圆角矩形 25"/>
            <p:cNvSpPr/>
            <p:nvPr/>
          </p:nvSpPr>
          <p:spPr bwMode="auto">
            <a:xfrm>
              <a:off x="5292080" y="2348881"/>
              <a:ext cx="1511124" cy="204984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ea typeface="华文楷体" pitchFamily="2" charset="-122"/>
                  <a:cs typeface="Times New Roman" pitchFamily="18" charset="0"/>
                </a:rPr>
                <a:t>ICR-BP</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行为约束检测</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27" name="矩形 26"/>
            <p:cNvSpPr/>
            <p:nvPr/>
          </p:nvSpPr>
          <p:spPr bwMode="auto">
            <a:xfrm>
              <a:off x="5565703" y="2588552"/>
              <a:ext cx="963879" cy="344425"/>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计算</a:t>
              </a:r>
              <a:r>
                <a:rPr kumimoji="0" lang="en-US" altLang="zh-CN" sz="1600" b="0" i="0" u="none" strike="noStrike" cap="none" normalizeH="0" baseline="0" dirty="0" smtClean="0">
                  <a:ln>
                    <a:noFill/>
                  </a:ln>
                  <a:solidFill>
                    <a:schemeClr val="tx1"/>
                  </a:solidFill>
                  <a:effectLst/>
                  <a:ea typeface="华文楷体" pitchFamily="2" charset="-122"/>
                  <a:cs typeface="Times New Roman" pitchFamily="18" charset="0"/>
                </a:rPr>
                <a:t>ICR-BP</a:t>
              </a:r>
              <a:endParaRPr kumimoji="0" lang="zh-CN" altLang="en-US" sz="16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28" name="矩形 27"/>
            <p:cNvSpPr/>
            <p:nvPr/>
          </p:nvSpPr>
          <p:spPr bwMode="auto">
            <a:xfrm>
              <a:off x="5379259" y="3121377"/>
              <a:ext cx="1336764" cy="550803"/>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协同集对应关</a:t>
              </a:r>
              <a:endParaRPr lang="en-US" altLang="zh-CN" sz="1600" dirty="0" smtClean="0">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系下行为约束检测</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grpSp>
      <p:sp>
        <p:nvSpPr>
          <p:cNvPr id="29" name="Document"/>
          <p:cNvSpPr>
            <a:spLocks noEditPoints="1" noChangeArrowheads="1"/>
          </p:cNvSpPr>
          <p:nvPr/>
        </p:nvSpPr>
        <p:spPr bwMode="auto">
          <a:xfrm>
            <a:off x="7321707" y="2621444"/>
            <a:ext cx="565113" cy="6093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i="1" dirty="0" smtClean="0">
                <a:ea typeface="华文楷体" pitchFamily="2" charset="-122"/>
                <a:cs typeface="Times New Roman" pitchFamily="18" charset="0"/>
              </a:rPr>
              <a:t>SN</a:t>
            </a:r>
            <a:endParaRPr lang="zh-CN" altLang="en-US" i="1" dirty="0">
              <a:ea typeface="华文楷体" pitchFamily="2" charset="-122"/>
              <a:cs typeface="Times New Roman" pitchFamily="18" charset="0"/>
            </a:endParaRPr>
          </a:p>
        </p:txBody>
      </p:sp>
      <p:sp>
        <p:nvSpPr>
          <p:cNvPr id="30" name="Document"/>
          <p:cNvSpPr>
            <a:spLocks noEditPoints="1" noChangeArrowheads="1"/>
          </p:cNvSpPr>
          <p:nvPr/>
        </p:nvSpPr>
        <p:spPr bwMode="auto">
          <a:xfrm>
            <a:off x="7849204" y="2596785"/>
            <a:ext cx="576064"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i="1" dirty="0" smtClean="0">
                <a:ea typeface="华文楷体" pitchFamily="2" charset="-122"/>
                <a:cs typeface="Times New Roman" pitchFamily="18" charset="0"/>
              </a:rPr>
              <a:t>ON</a:t>
            </a:r>
            <a:r>
              <a:rPr lang="en-US" altLang="zh-CN" sz="1600" i="1" baseline="-25000" dirty="0" smtClean="0">
                <a:ea typeface="华文楷体" pitchFamily="2" charset="-122"/>
                <a:cs typeface="Times New Roman" pitchFamily="18" charset="0"/>
              </a:rPr>
              <a:t>i</a:t>
            </a:r>
            <a:endParaRPr lang="zh-CN" altLang="en-US" sz="1600" i="1" baseline="-25000" dirty="0">
              <a:ea typeface="华文楷体" pitchFamily="2" charset="-122"/>
              <a:cs typeface="Times New Roman" pitchFamily="18" charset="0"/>
            </a:endParaRPr>
          </a:p>
        </p:txBody>
      </p:sp>
      <p:sp>
        <p:nvSpPr>
          <p:cNvPr id="31" name="右箭头 30"/>
          <p:cNvSpPr/>
          <p:nvPr/>
        </p:nvSpPr>
        <p:spPr bwMode="auto">
          <a:xfrm>
            <a:off x="6395274" y="2621444"/>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35" name="直接箭头连接符 34"/>
          <p:cNvCxnSpPr/>
          <p:nvPr/>
        </p:nvCxnSpPr>
        <p:spPr bwMode="auto">
          <a:xfrm>
            <a:off x="6347496" y="3493512"/>
            <a:ext cx="519409" cy="378694"/>
          </a:xfrm>
          <a:prstGeom prst="straightConnector1">
            <a:avLst/>
          </a:prstGeom>
          <a:solidFill>
            <a:schemeClr val="bg1"/>
          </a:solidFill>
          <a:ln w="15875" cap="flat" cmpd="sng" algn="ctr">
            <a:solidFill>
              <a:schemeClr val="tx1"/>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右箭头 38"/>
          <p:cNvSpPr/>
          <p:nvPr/>
        </p:nvSpPr>
        <p:spPr bwMode="auto">
          <a:xfrm rot="5400000">
            <a:off x="7603332" y="3453845"/>
            <a:ext cx="436028" cy="130948"/>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ea typeface="华文楷体" pitchFamily="2" charset="-122"/>
              <a:cs typeface="Times New Roman" pitchFamily="18" charset="0"/>
            </a:endParaRPr>
          </a:p>
        </p:txBody>
      </p:sp>
      <p:cxnSp>
        <p:nvCxnSpPr>
          <p:cNvPr id="41" name="直接连接符 40"/>
          <p:cNvCxnSpPr/>
          <p:nvPr/>
        </p:nvCxnSpPr>
        <p:spPr bwMode="auto">
          <a:xfrm>
            <a:off x="611560" y="1783974"/>
            <a:ext cx="7827193" cy="0"/>
          </a:xfrm>
          <a:prstGeom prst="line">
            <a:avLst/>
          </a:prstGeom>
          <a:solidFill>
            <a:schemeClr val="bg1"/>
          </a:solidFill>
          <a:ln w="25400" cap="flat" cmpd="sng" algn="ctr">
            <a:solidFill>
              <a:srgbClr val="0070C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4735854" y="1261447"/>
            <a:ext cx="0" cy="99570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2374161" y="1389966"/>
            <a:ext cx="1859279"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暴露接口</a:t>
            </a:r>
            <a:endParaRPr lang="zh-CN" altLang="en-US" dirty="0">
              <a:latin typeface="华文楷体" pitchFamily="2" charset="-122"/>
              <a:ea typeface="华文楷体" pitchFamily="2" charset="-122"/>
            </a:endParaRPr>
          </a:p>
        </p:txBody>
      </p:sp>
      <p:sp>
        <p:nvSpPr>
          <p:cNvPr id="48" name="TextBox 47"/>
          <p:cNvSpPr txBox="1"/>
          <p:nvPr/>
        </p:nvSpPr>
        <p:spPr>
          <a:xfrm>
            <a:off x="4904265" y="1338158"/>
            <a:ext cx="1144772"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服务集成</a:t>
            </a:r>
            <a:endParaRPr lang="zh-CN" altLang="en-US" dirty="0">
              <a:latin typeface="华文楷体" pitchFamily="2" charset="-122"/>
              <a:ea typeface="华文楷体" pitchFamily="2" charset="-122"/>
            </a:endParaRPr>
          </a:p>
        </p:txBody>
      </p:sp>
      <p:cxnSp>
        <p:nvCxnSpPr>
          <p:cNvPr id="49" name="直接连接符 48"/>
          <p:cNvCxnSpPr/>
          <p:nvPr/>
        </p:nvCxnSpPr>
        <p:spPr bwMode="auto">
          <a:xfrm>
            <a:off x="6674555" y="1261446"/>
            <a:ext cx="0" cy="99570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084446" y="1338158"/>
            <a:ext cx="1340822"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行为监测</a:t>
            </a:r>
            <a:endParaRPr lang="zh-CN" altLang="en-US" dirty="0">
              <a:latin typeface="华文楷体" pitchFamily="2" charset="-122"/>
              <a:ea typeface="华文楷体" pitchFamily="2" charset="-122"/>
            </a:endParaRPr>
          </a:p>
        </p:txBody>
      </p:sp>
      <p:sp>
        <p:nvSpPr>
          <p:cNvPr id="54" name="矩形 53"/>
          <p:cNvSpPr/>
          <p:nvPr/>
        </p:nvSpPr>
        <p:spPr bwMode="auto">
          <a:xfrm>
            <a:off x="518447" y="1251995"/>
            <a:ext cx="4311865" cy="2155354"/>
          </a:xfrm>
          <a:prstGeom prst="rect">
            <a:avLst/>
          </a:prstGeom>
          <a:solidFill>
            <a:schemeClr val="bg1">
              <a:alpha val="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pic>
        <p:nvPicPr>
          <p:cNvPr id="57" name="图片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646" y="1338158"/>
            <a:ext cx="3785628" cy="5007059"/>
          </a:xfrm>
          <a:prstGeom prst="rect">
            <a:avLst/>
          </a:prstGeom>
        </p:spPr>
      </p:pic>
      <p:pic>
        <p:nvPicPr>
          <p:cNvPr id="44" name="内容占位符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90926" y="1232615"/>
            <a:ext cx="8280151" cy="512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312" y="1203850"/>
            <a:ext cx="8634168" cy="4958017"/>
          </a:xfrm>
          <a:prstGeom prst="rect">
            <a:avLst/>
          </a:prstGeom>
        </p:spPr>
      </p:pic>
    </p:spTree>
    <p:extLst>
      <p:ext uri="{BB962C8B-B14F-4D97-AF65-F5344CB8AC3E}">
        <p14:creationId xmlns:p14="http://schemas.microsoft.com/office/powerpoint/2010/main" val="19591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
                                        <p:tgtEl>
                                          <p:spTgt spid="57"/>
                                        </p:tgtEl>
                                      </p:cBhvr>
                                    </p:animEffect>
                                    <p:set>
                                      <p:cBhvr>
                                        <p:cTn id="12" dur="1" fill="hold">
                                          <p:stCondLst>
                                            <p:cond delay="9"/>
                                          </p:stCondLst>
                                        </p:cTn>
                                        <p:tgtEl>
                                          <p:spTgt spid="5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1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10"/>
                                        <p:tgtEl>
                                          <p:spTgt spid="44"/>
                                        </p:tgtEl>
                                      </p:cBhvr>
                                    </p:animEffect>
                                    <p:set>
                                      <p:cBhvr>
                                        <p:cTn id="27" dur="1" fill="hold">
                                          <p:stCondLst>
                                            <p:cond delay="9"/>
                                          </p:stCondLst>
                                        </p:cTn>
                                        <p:tgtEl>
                                          <p:spTgt spid="44"/>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楷体" pitchFamily="2" charset="-122"/>
                <a:ea typeface="华文楷体" pitchFamily="2" charset="-122"/>
              </a:rPr>
              <a:t>L-SIP</a:t>
            </a:r>
            <a:r>
              <a:rPr lang="zh-CN" altLang="en-US" dirty="0">
                <a:latin typeface="华文楷体" pitchFamily="2" charset="-122"/>
                <a:ea typeface="华文楷体" pitchFamily="2" charset="-122"/>
              </a:rPr>
              <a:t>建模工具实现及案例分析</a:t>
            </a:r>
            <a:endParaRPr lang="zh-CN" altLang="en-US" dirty="0"/>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25</a:t>
            </a:fld>
            <a:endParaRPr lang="en-US" altLang="zh-CN"/>
          </a:p>
        </p:txBody>
      </p:sp>
      <p:sp>
        <p:nvSpPr>
          <p:cNvPr id="6" name="Document"/>
          <p:cNvSpPr>
            <a:spLocks noEditPoints="1" noChangeArrowheads="1"/>
          </p:cNvSpPr>
          <p:nvPr/>
        </p:nvSpPr>
        <p:spPr bwMode="auto">
          <a:xfrm>
            <a:off x="6888397" y="2203611"/>
            <a:ext cx="1536871" cy="108841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OPN</a:t>
            </a:r>
            <a:endParaRPr lang="zh-CN" altLang="en-US" sz="1600" dirty="0">
              <a:ea typeface="华文楷体" pitchFamily="2" charset="-122"/>
              <a:cs typeface="Times New Roman" pitchFamily="18" charset="0"/>
            </a:endParaRPr>
          </a:p>
        </p:txBody>
      </p:sp>
      <p:sp>
        <p:nvSpPr>
          <p:cNvPr id="7" name="Documents"/>
          <p:cNvSpPr>
            <a:spLocks noEditPoints="1" noChangeArrowheads="1"/>
          </p:cNvSpPr>
          <p:nvPr/>
        </p:nvSpPr>
        <p:spPr bwMode="auto">
          <a:xfrm>
            <a:off x="3874994" y="2187009"/>
            <a:ext cx="648072" cy="86887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PV </a:t>
            </a:r>
            <a:endParaRPr lang="zh-CN" altLang="en-US" sz="1600" dirty="0">
              <a:ea typeface="华文楷体" pitchFamily="2" charset="-122"/>
              <a:cs typeface="Times New Roman" pitchFamily="18" charset="0"/>
            </a:endParaRPr>
          </a:p>
        </p:txBody>
      </p:sp>
      <p:sp>
        <p:nvSpPr>
          <p:cNvPr id="8" name="Document"/>
          <p:cNvSpPr>
            <a:spLocks noEditPoints="1" noChangeArrowheads="1"/>
          </p:cNvSpPr>
          <p:nvPr/>
        </p:nvSpPr>
        <p:spPr bwMode="auto">
          <a:xfrm>
            <a:off x="686306" y="1946359"/>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latin typeface="华文楷体" pitchFamily="2" charset="-122"/>
              <a:ea typeface="华文楷体" pitchFamily="2" charset="-122"/>
            </a:endParaRPr>
          </a:p>
        </p:txBody>
      </p:sp>
      <p:sp>
        <p:nvSpPr>
          <p:cNvPr id="9" name="Document"/>
          <p:cNvSpPr>
            <a:spLocks noEditPoints="1" noChangeArrowheads="1"/>
          </p:cNvSpPr>
          <p:nvPr/>
        </p:nvSpPr>
        <p:spPr bwMode="auto">
          <a:xfrm>
            <a:off x="810780" y="2329672"/>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latin typeface="华文楷体" pitchFamily="2" charset="-122"/>
              <a:ea typeface="华文楷体" pitchFamily="2" charset="-122"/>
            </a:endParaRPr>
          </a:p>
        </p:txBody>
      </p:sp>
      <p:sp>
        <p:nvSpPr>
          <p:cNvPr id="10" name="Document"/>
          <p:cNvSpPr>
            <a:spLocks noEditPoints="1" noChangeArrowheads="1"/>
          </p:cNvSpPr>
          <p:nvPr/>
        </p:nvSpPr>
        <p:spPr bwMode="auto">
          <a:xfrm>
            <a:off x="1093336" y="2674097"/>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PN</a:t>
            </a:r>
            <a:endParaRPr lang="zh-CN" altLang="en-US" sz="1600" dirty="0">
              <a:ea typeface="华文楷体" pitchFamily="2" charset="-122"/>
              <a:cs typeface="Times New Roman" pitchFamily="18" charset="0"/>
            </a:endParaRPr>
          </a:p>
        </p:txBody>
      </p:sp>
      <p:sp>
        <p:nvSpPr>
          <p:cNvPr id="11" name="TextBox 10"/>
          <p:cNvSpPr txBox="1"/>
          <p:nvPr/>
        </p:nvSpPr>
        <p:spPr>
          <a:xfrm>
            <a:off x="423989" y="3493512"/>
            <a:ext cx="2316208" cy="584775"/>
          </a:xfrm>
          <a:prstGeom prst="rect">
            <a:avLst/>
          </a:prstGeom>
          <a:noFill/>
        </p:spPr>
        <p:txBody>
          <a:bodyPr wrap="square" rtlCol="0">
            <a:spAutoFit/>
          </a:bodyPr>
          <a:lstStyle/>
          <a:p>
            <a:r>
              <a:rPr lang="en-US" altLang="zh-CN" sz="1600" dirty="0" smtClean="0">
                <a:ea typeface="华文楷体" pitchFamily="2" charset="-122"/>
                <a:cs typeface="Times New Roman" pitchFamily="18" charset="0"/>
              </a:rPr>
              <a:t>Web service model PNML(XML</a:t>
            </a:r>
            <a:r>
              <a:rPr lang="en-US" altLang="zh-CN" sz="1600" dirty="0">
                <a:ea typeface="华文楷体" pitchFamily="2" charset="-122"/>
                <a:cs typeface="Times New Roman" pitchFamily="18" charset="0"/>
              </a:rPr>
              <a:t>)</a:t>
            </a:r>
            <a:endParaRPr lang="zh-CN" altLang="en-US" sz="1600" dirty="0">
              <a:ea typeface="华文楷体" pitchFamily="2" charset="-122"/>
              <a:cs typeface="Times New Roman" pitchFamily="18" charset="0"/>
            </a:endParaRPr>
          </a:p>
        </p:txBody>
      </p:sp>
      <p:sp>
        <p:nvSpPr>
          <p:cNvPr id="12" name="圆角矩形 11"/>
          <p:cNvSpPr/>
          <p:nvPr/>
        </p:nvSpPr>
        <p:spPr bwMode="auto">
          <a:xfrm>
            <a:off x="2119004" y="2260594"/>
            <a:ext cx="1220523" cy="87458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公共视图</a:t>
            </a:r>
            <a:endParaRPr lang="en-US" altLang="zh-CN" sz="1600" dirty="0" smtClean="0">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生成器</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3" name="右箭头 12"/>
          <p:cNvSpPr/>
          <p:nvPr/>
        </p:nvSpPr>
        <p:spPr bwMode="auto">
          <a:xfrm>
            <a:off x="1582093" y="2495422"/>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14" name="右箭头 13"/>
          <p:cNvSpPr/>
          <p:nvPr/>
        </p:nvSpPr>
        <p:spPr bwMode="auto">
          <a:xfrm>
            <a:off x="3378660" y="2604203"/>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15" name="右箭头 14"/>
          <p:cNvSpPr/>
          <p:nvPr/>
        </p:nvSpPr>
        <p:spPr bwMode="auto">
          <a:xfrm>
            <a:off x="4646746" y="2558160"/>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grpSp>
        <p:nvGrpSpPr>
          <p:cNvPr id="16" name="组合 15"/>
          <p:cNvGrpSpPr/>
          <p:nvPr/>
        </p:nvGrpSpPr>
        <p:grpSpPr>
          <a:xfrm>
            <a:off x="5126973" y="1946359"/>
            <a:ext cx="1220523" cy="2049842"/>
            <a:chOff x="5292080" y="2348881"/>
            <a:chExt cx="1220523" cy="2049842"/>
          </a:xfrm>
        </p:grpSpPr>
        <p:sp>
          <p:nvSpPr>
            <p:cNvPr id="17" name="圆角矩形 16"/>
            <p:cNvSpPr/>
            <p:nvPr/>
          </p:nvSpPr>
          <p:spPr bwMode="auto">
            <a:xfrm>
              <a:off x="5292080" y="2348881"/>
              <a:ext cx="1220523" cy="204984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ea typeface="华文楷体" pitchFamily="2" charset="-122"/>
                  <a:cs typeface="Times New Roman" pitchFamily="18" charset="0"/>
                </a:rPr>
                <a:t>L-SION</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模型生成器</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8" name="矩形 17"/>
            <p:cNvSpPr/>
            <p:nvPr/>
          </p:nvSpPr>
          <p:spPr bwMode="auto">
            <a:xfrm>
              <a:off x="5508104" y="2588552"/>
              <a:ext cx="864096" cy="344425"/>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组合</a:t>
              </a:r>
              <a:r>
                <a:rPr kumimoji="0" lang="en-US" altLang="zh-CN" sz="1600" b="0" i="0" u="none" strike="noStrike" cap="none" normalizeH="0" baseline="0" dirty="0" smtClean="0">
                  <a:ln>
                    <a:noFill/>
                  </a:ln>
                  <a:solidFill>
                    <a:schemeClr val="tx1"/>
                  </a:solidFill>
                  <a:effectLst/>
                  <a:ea typeface="华文楷体" pitchFamily="2" charset="-122"/>
                  <a:cs typeface="Times New Roman" pitchFamily="18" charset="0"/>
                </a:rPr>
                <a:t>PV</a:t>
              </a:r>
              <a:endParaRPr kumimoji="0" lang="zh-CN" altLang="en-US" sz="16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19" name="矩形 18"/>
            <p:cNvSpPr/>
            <p:nvPr/>
          </p:nvSpPr>
          <p:spPr bwMode="auto">
            <a:xfrm>
              <a:off x="5508104" y="3201589"/>
              <a:ext cx="864096" cy="550803"/>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创建</a:t>
              </a:r>
              <a:endPar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协同集</a:t>
              </a:r>
            </a:p>
          </p:txBody>
        </p:sp>
      </p:grpSp>
      <p:grpSp>
        <p:nvGrpSpPr>
          <p:cNvPr id="20" name="组合 19"/>
          <p:cNvGrpSpPr/>
          <p:nvPr/>
        </p:nvGrpSpPr>
        <p:grpSpPr>
          <a:xfrm>
            <a:off x="6566545" y="3775189"/>
            <a:ext cx="1872208" cy="2049842"/>
            <a:chOff x="5292080" y="2348881"/>
            <a:chExt cx="1511124" cy="2049842"/>
          </a:xfrm>
        </p:grpSpPr>
        <p:sp>
          <p:nvSpPr>
            <p:cNvPr id="21" name="圆角矩形 20"/>
            <p:cNvSpPr/>
            <p:nvPr/>
          </p:nvSpPr>
          <p:spPr bwMode="auto">
            <a:xfrm>
              <a:off x="5292080" y="2348881"/>
              <a:ext cx="1511124" cy="204984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ea typeface="华文楷体" pitchFamily="2" charset="-122"/>
                  <a:cs typeface="Times New Roman" pitchFamily="18" charset="0"/>
                </a:rPr>
                <a:t>ICR-BP</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行为约束检测</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22" name="矩形 21"/>
            <p:cNvSpPr/>
            <p:nvPr/>
          </p:nvSpPr>
          <p:spPr bwMode="auto">
            <a:xfrm>
              <a:off x="5565703" y="2588552"/>
              <a:ext cx="963879" cy="344425"/>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计算</a:t>
              </a:r>
              <a:r>
                <a:rPr kumimoji="0" lang="en-US" altLang="zh-CN" sz="1600" b="0" i="0" u="none" strike="noStrike" cap="none" normalizeH="0" baseline="0" dirty="0" smtClean="0">
                  <a:ln>
                    <a:noFill/>
                  </a:ln>
                  <a:solidFill>
                    <a:schemeClr val="tx1"/>
                  </a:solidFill>
                  <a:effectLst/>
                  <a:ea typeface="华文楷体" pitchFamily="2" charset="-122"/>
                  <a:cs typeface="Times New Roman" pitchFamily="18" charset="0"/>
                </a:rPr>
                <a:t>ICR-BP</a:t>
              </a:r>
              <a:endParaRPr kumimoji="0" lang="zh-CN" altLang="en-US" sz="16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23" name="矩形 22"/>
            <p:cNvSpPr/>
            <p:nvPr/>
          </p:nvSpPr>
          <p:spPr bwMode="auto">
            <a:xfrm>
              <a:off x="5379259" y="3121377"/>
              <a:ext cx="1336764" cy="550803"/>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协同集对应关</a:t>
              </a:r>
              <a:endParaRPr lang="en-US" altLang="zh-CN" sz="1600" dirty="0" smtClean="0">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系下行为约束检测</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grpSp>
      <p:sp>
        <p:nvSpPr>
          <p:cNvPr id="24" name="Document"/>
          <p:cNvSpPr>
            <a:spLocks noEditPoints="1" noChangeArrowheads="1"/>
          </p:cNvSpPr>
          <p:nvPr/>
        </p:nvSpPr>
        <p:spPr bwMode="auto">
          <a:xfrm>
            <a:off x="7321707" y="2621444"/>
            <a:ext cx="565113" cy="6093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i="1" dirty="0" smtClean="0">
                <a:ea typeface="华文楷体" pitchFamily="2" charset="-122"/>
                <a:cs typeface="Times New Roman" pitchFamily="18" charset="0"/>
              </a:rPr>
              <a:t>SN</a:t>
            </a:r>
            <a:endParaRPr lang="zh-CN" altLang="en-US" i="1" dirty="0">
              <a:ea typeface="华文楷体" pitchFamily="2" charset="-122"/>
              <a:cs typeface="Times New Roman" pitchFamily="18" charset="0"/>
            </a:endParaRPr>
          </a:p>
        </p:txBody>
      </p:sp>
      <p:sp>
        <p:nvSpPr>
          <p:cNvPr id="25" name="Document"/>
          <p:cNvSpPr>
            <a:spLocks noEditPoints="1" noChangeArrowheads="1"/>
          </p:cNvSpPr>
          <p:nvPr/>
        </p:nvSpPr>
        <p:spPr bwMode="auto">
          <a:xfrm>
            <a:off x="7849204" y="2596785"/>
            <a:ext cx="576064"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i="1" dirty="0" smtClean="0">
                <a:ea typeface="华文楷体" pitchFamily="2" charset="-122"/>
                <a:cs typeface="Times New Roman" pitchFamily="18" charset="0"/>
              </a:rPr>
              <a:t>ON</a:t>
            </a:r>
            <a:r>
              <a:rPr lang="en-US" altLang="zh-CN" sz="1600" i="1" baseline="-25000" dirty="0" smtClean="0">
                <a:ea typeface="华文楷体" pitchFamily="2" charset="-122"/>
                <a:cs typeface="Times New Roman" pitchFamily="18" charset="0"/>
              </a:rPr>
              <a:t>i</a:t>
            </a:r>
            <a:endParaRPr lang="zh-CN" altLang="en-US" sz="1600" i="1" baseline="-25000" dirty="0">
              <a:ea typeface="华文楷体" pitchFamily="2" charset="-122"/>
              <a:cs typeface="Times New Roman" pitchFamily="18" charset="0"/>
            </a:endParaRPr>
          </a:p>
        </p:txBody>
      </p:sp>
      <p:sp>
        <p:nvSpPr>
          <p:cNvPr id="26" name="右箭头 25"/>
          <p:cNvSpPr/>
          <p:nvPr/>
        </p:nvSpPr>
        <p:spPr bwMode="auto">
          <a:xfrm>
            <a:off x="6395274" y="2621444"/>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27" name="直接箭头连接符 26"/>
          <p:cNvCxnSpPr/>
          <p:nvPr/>
        </p:nvCxnSpPr>
        <p:spPr bwMode="auto">
          <a:xfrm>
            <a:off x="6347496" y="3493512"/>
            <a:ext cx="519409" cy="378694"/>
          </a:xfrm>
          <a:prstGeom prst="straightConnector1">
            <a:avLst/>
          </a:prstGeom>
          <a:solidFill>
            <a:schemeClr val="bg1"/>
          </a:solidFill>
          <a:ln w="15875" cap="flat" cmpd="sng" algn="ctr">
            <a:solidFill>
              <a:schemeClr val="tx1"/>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右箭头 27"/>
          <p:cNvSpPr/>
          <p:nvPr/>
        </p:nvSpPr>
        <p:spPr bwMode="auto">
          <a:xfrm rot="5400000">
            <a:off x="7603332" y="3453845"/>
            <a:ext cx="436028" cy="130948"/>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29" name="直接连接符 28"/>
          <p:cNvCxnSpPr/>
          <p:nvPr/>
        </p:nvCxnSpPr>
        <p:spPr bwMode="auto">
          <a:xfrm>
            <a:off x="611560" y="1783974"/>
            <a:ext cx="7827193" cy="0"/>
          </a:xfrm>
          <a:prstGeom prst="line">
            <a:avLst/>
          </a:prstGeom>
          <a:solidFill>
            <a:schemeClr val="bg1"/>
          </a:solidFill>
          <a:ln w="25400" cap="flat" cmpd="sng" algn="ctr">
            <a:solidFill>
              <a:srgbClr val="0070C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4735854" y="1261447"/>
            <a:ext cx="0" cy="99570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2374161" y="1389966"/>
            <a:ext cx="1859279"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暴露接口</a:t>
            </a:r>
            <a:endParaRPr lang="zh-CN" altLang="en-US" dirty="0">
              <a:latin typeface="华文楷体" pitchFamily="2" charset="-122"/>
              <a:ea typeface="华文楷体" pitchFamily="2" charset="-122"/>
            </a:endParaRPr>
          </a:p>
        </p:txBody>
      </p:sp>
      <p:sp>
        <p:nvSpPr>
          <p:cNvPr id="32" name="TextBox 31"/>
          <p:cNvSpPr txBox="1"/>
          <p:nvPr/>
        </p:nvSpPr>
        <p:spPr>
          <a:xfrm>
            <a:off x="4904265" y="1338158"/>
            <a:ext cx="1144772"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服务集成</a:t>
            </a:r>
            <a:endParaRPr lang="zh-CN" altLang="en-US" dirty="0">
              <a:latin typeface="华文楷体" pitchFamily="2" charset="-122"/>
              <a:ea typeface="华文楷体" pitchFamily="2" charset="-122"/>
            </a:endParaRPr>
          </a:p>
        </p:txBody>
      </p:sp>
      <p:cxnSp>
        <p:nvCxnSpPr>
          <p:cNvPr id="33" name="直接连接符 32"/>
          <p:cNvCxnSpPr/>
          <p:nvPr/>
        </p:nvCxnSpPr>
        <p:spPr bwMode="auto">
          <a:xfrm>
            <a:off x="6674555" y="1261446"/>
            <a:ext cx="0" cy="99570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p:cNvSpPr txBox="1"/>
          <p:nvPr/>
        </p:nvSpPr>
        <p:spPr>
          <a:xfrm>
            <a:off x="7084446" y="1338158"/>
            <a:ext cx="1340822"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行为监测</a:t>
            </a:r>
            <a:endParaRPr lang="zh-CN" altLang="en-US" dirty="0">
              <a:latin typeface="华文楷体" pitchFamily="2" charset="-122"/>
              <a:ea typeface="华文楷体" pitchFamily="2" charset="-122"/>
            </a:endParaRPr>
          </a:p>
        </p:txBody>
      </p:sp>
      <p:sp>
        <p:nvSpPr>
          <p:cNvPr id="35" name="矩形 34"/>
          <p:cNvSpPr/>
          <p:nvPr/>
        </p:nvSpPr>
        <p:spPr bwMode="auto">
          <a:xfrm>
            <a:off x="3699563" y="1269475"/>
            <a:ext cx="3016614" cy="2983512"/>
          </a:xfrm>
          <a:prstGeom prst="rect">
            <a:avLst/>
          </a:prstGeom>
          <a:solidFill>
            <a:schemeClr val="bg1">
              <a:alpha val="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54" y="1027556"/>
            <a:ext cx="8440594" cy="4813692"/>
          </a:xfrm>
          <a:prstGeom prst="rect">
            <a:avLst/>
          </a:prstGeom>
        </p:spPr>
      </p:pic>
    </p:spTree>
    <p:extLst>
      <p:ext uri="{BB962C8B-B14F-4D97-AF65-F5344CB8AC3E}">
        <p14:creationId xmlns:p14="http://schemas.microsoft.com/office/powerpoint/2010/main" val="33522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0832" y="431255"/>
            <a:ext cx="5977284" cy="576262"/>
          </a:xfrm>
        </p:spPr>
        <p:txBody>
          <a:bodyPr/>
          <a:lstStyle/>
          <a:p>
            <a:r>
              <a:rPr lang="en-US" altLang="zh-CN" dirty="0">
                <a:latin typeface="Times New Roman" pitchFamily="18" charset="0"/>
                <a:ea typeface="华文楷体" pitchFamily="2" charset="-122"/>
                <a:cs typeface="Times New Roman" pitchFamily="18" charset="0"/>
              </a:rPr>
              <a:t>L-SIP</a:t>
            </a:r>
            <a:r>
              <a:rPr lang="zh-CN" altLang="en-US" dirty="0">
                <a:latin typeface="华文楷体" pitchFamily="2" charset="-122"/>
                <a:ea typeface="华文楷体" pitchFamily="2" charset="-122"/>
              </a:rPr>
              <a:t>建模工具实现及案例分析</a:t>
            </a: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26</a:t>
            </a:fld>
            <a:endParaRPr lang="en-US" altLang="zh-CN"/>
          </a:p>
        </p:txBody>
      </p:sp>
      <p:sp>
        <p:nvSpPr>
          <p:cNvPr id="6" name="Document"/>
          <p:cNvSpPr>
            <a:spLocks noEditPoints="1" noChangeArrowheads="1"/>
          </p:cNvSpPr>
          <p:nvPr/>
        </p:nvSpPr>
        <p:spPr bwMode="auto">
          <a:xfrm>
            <a:off x="6888397" y="2203611"/>
            <a:ext cx="1536871" cy="108841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OPN</a:t>
            </a:r>
            <a:endParaRPr lang="zh-CN" altLang="en-US" sz="1600" dirty="0">
              <a:ea typeface="华文楷体" pitchFamily="2" charset="-122"/>
              <a:cs typeface="Times New Roman" pitchFamily="18" charset="0"/>
            </a:endParaRPr>
          </a:p>
        </p:txBody>
      </p:sp>
      <p:sp>
        <p:nvSpPr>
          <p:cNvPr id="7" name="Documents"/>
          <p:cNvSpPr>
            <a:spLocks noEditPoints="1" noChangeArrowheads="1"/>
          </p:cNvSpPr>
          <p:nvPr/>
        </p:nvSpPr>
        <p:spPr bwMode="auto">
          <a:xfrm>
            <a:off x="3874994" y="2187009"/>
            <a:ext cx="648072" cy="86887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PV </a:t>
            </a:r>
            <a:endParaRPr lang="zh-CN" altLang="en-US" sz="1600" dirty="0">
              <a:ea typeface="华文楷体" pitchFamily="2" charset="-122"/>
              <a:cs typeface="Times New Roman" pitchFamily="18" charset="0"/>
            </a:endParaRPr>
          </a:p>
        </p:txBody>
      </p:sp>
      <p:sp>
        <p:nvSpPr>
          <p:cNvPr id="8" name="Document"/>
          <p:cNvSpPr>
            <a:spLocks noEditPoints="1" noChangeArrowheads="1"/>
          </p:cNvSpPr>
          <p:nvPr/>
        </p:nvSpPr>
        <p:spPr bwMode="auto">
          <a:xfrm>
            <a:off x="686306" y="1946359"/>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latin typeface="华文楷体" pitchFamily="2" charset="-122"/>
              <a:ea typeface="华文楷体" pitchFamily="2" charset="-122"/>
            </a:endParaRPr>
          </a:p>
        </p:txBody>
      </p:sp>
      <p:sp>
        <p:nvSpPr>
          <p:cNvPr id="9" name="Document"/>
          <p:cNvSpPr>
            <a:spLocks noEditPoints="1" noChangeArrowheads="1"/>
          </p:cNvSpPr>
          <p:nvPr/>
        </p:nvSpPr>
        <p:spPr bwMode="auto">
          <a:xfrm>
            <a:off x="810780" y="2329672"/>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latin typeface="华文楷体" pitchFamily="2" charset="-122"/>
              <a:ea typeface="华文楷体" pitchFamily="2" charset="-122"/>
            </a:endParaRPr>
          </a:p>
        </p:txBody>
      </p:sp>
      <p:sp>
        <p:nvSpPr>
          <p:cNvPr id="10" name="Document"/>
          <p:cNvSpPr>
            <a:spLocks noEditPoints="1" noChangeArrowheads="1"/>
          </p:cNvSpPr>
          <p:nvPr/>
        </p:nvSpPr>
        <p:spPr bwMode="auto">
          <a:xfrm>
            <a:off x="1093336" y="2674097"/>
            <a:ext cx="565113"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dirty="0" smtClean="0">
                <a:ea typeface="华文楷体" pitchFamily="2" charset="-122"/>
                <a:cs typeface="Times New Roman" pitchFamily="18" charset="0"/>
              </a:rPr>
              <a:t>PN</a:t>
            </a:r>
            <a:endParaRPr lang="zh-CN" altLang="en-US" sz="1600" dirty="0">
              <a:ea typeface="华文楷体" pitchFamily="2" charset="-122"/>
              <a:cs typeface="Times New Roman" pitchFamily="18" charset="0"/>
            </a:endParaRPr>
          </a:p>
        </p:txBody>
      </p:sp>
      <p:sp>
        <p:nvSpPr>
          <p:cNvPr id="11" name="TextBox 10"/>
          <p:cNvSpPr txBox="1"/>
          <p:nvPr/>
        </p:nvSpPr>
        <p:spPr>
          <a:xfrm>
            <a:off x="423989" y="3493512"/>
            <a:ext cx="2316208" cy="584775"/>
          </a:xfrm>
          <a:prstGeom prst="rect">
            <a:avLst/>
          </a:prstGeom>
          <a:noFill/>
        </p:spPr>
        <p:txBody>
          <a:bodyPr wrap="square" rtlCol="0">
            <a:spAutoFit/>
          </a:bodyPr>
          <a:lstStyle/>
          <a:p>
            <a:r>
              <a:rPr lang="en-US" altLang="zh-CN" sz="1600" dirty="0" smtClean="0">
                <a:ea typeface="华文楷体" pitchFamily="2" charset="-122"/>
                <a:cs typeface="Times New Roman" pitchFamily="18" charset="0"/>
              </a:rPr>
              <a:t>Web service model PNML(XML</a:t>
            </a:r>
            <a:r>
              <a:rPr lang="en-US" altLang="zh-CN" sz="1600" dirty="0">
                <a:ea typeface="华文楷体" pitchFamily="2" charset="-122"/>
                <a:cs typeface="Times New Roman" pitchFamily="18" charset="0"/>
              </a:rPr>
              <a:t>)</a:t>
            </a:r>
            <a:endParaRPr lang="zh-CN" altLang="en-US" sz="1600" dirty="0">
              <a:ea typeface="华文楷体" pitchFamily="2" charset="-122"/>
              <a:cs typeface="Times New Roman" pitchFamily="18" charset="0"/>
            </a:endParaRPr>
          </a:p>
        </p:txBody>
      </p:sp>
      <p:sp>
        <p:nvSpPr>
          <p:cNvPr id="12" name="圆角矩形 11"/>
          <p:cNvSpPr/>
          <p:nvPr/>
        </p:nvSpPr>
        <p:spPr bwMode="auto">
          <a:xfrm>
            <a:off x="2119004" y="2260594"/>
            <a:ext cx="1220523" cy="87458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公共视图</a:t>
            </a:r>
            <a:endParaRPr lang="en-US" altLang="zh-CN" sz="1600" dirty="0" smtClean="0">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生成器</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3" name="右箭头 12"/>
          <p:cNvSpPr/>
          <p:nvPr/>
        </p:nvSpPr>
        <p:spPr bwMode="auto">
          <a:xfrm>
            <a:off x="1582093" y="2495422"/>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14" name="右箭头 13"/>
          <p:cNvSpPr/>
          <p:nvPr/>
        </p:nvSpPr>
        <p:spPr bwMode="auto">
          <a:xfrm>
            <a:off x="3378660" y="2604203"/>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15" name="右箭头 14"/>
          <p:cNvSpPr/>
          <p:nvPr/>
        </p:nvSpPr>
        <p:spPr bwMode="auto">
          <a:xfrm>
            <a:off x="4646746" y="2558160"/>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grpSp>
        <p:nvGrpSpPr>
          <p:cNvPr id="16" name="组合 15"/>
          <p:cNvGrpSpPr/>
          <p:nvPr/>
        </p:nvGrpSpPr>
        <p:grpSpPr>
          <a:xfrm>
            <a:off x="5126973" y="1946359"/>
            <a:ext cx="1220523" cy="2049842"/>
            <a:chOff x="5292080" y="2348881"/>
            <a:chExt cx="1220523" cy="2049842"/>
          </a:xfrm>
        </p:grpSpPr>
        <p:sp>
          <p:nvSpPr>
            <p:cNvPr id="17" name="圆角矩形 16"/>
            <p:cNvSpPr/>
            <p:nvPr/>
          </p:nvSpPr>
          <p:spPr bwMode="auto">
            <a:xfrm>
              <a:off x="5292080" y="2348881"/>
              <a:ext cx="1220523" cy="204984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ea typeface="华文楷体" pitchFamily="2" charset="-122"/>
                  <a:cs typeface="Times New Roman" pitchFamily="18" charset="0"/>
                </a:rPr>
                <a:t>L-SION</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模型生成器</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8" name="矩形 17"/>
            <p:cNvSpPr/>
            <p:nvPr/>
          </p:nvSpPr>
          <p:spPr bwMode="auto">
            <a:xfrm>
              <a:off x="5508104" y="2588552"/>
              <a:ext cx="864096" cy="344425"/>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组合</a:t>
              </a:r>
              <a:r>
                <a:rPr kumimoji="0" lang="en-US" altLang="zh-CN" sz="1600" b="0" i="0" u="none" strike="noStrike" cap="none" normalizeH="0" baseline="0" dirty="0" smtClean="0">
                  <a:ln>
                    <a:noFill/>
                  </a:ln>
                  <a:solidFill>
                    <a:schemeClr val="tx1"/>
                  </a:solidFill>
                  <a:effectLst/>
                  <a:ea typeface="华文楷体" pitchFamily="2" charset="-122"/>
                  <a:cs typeface="Times New Roman" pitchFamily="18" charset="0"/>
                </a:rPr>
                <a:t>PV</a:t>
              </a:r>
              <a:endParaRPr kumimoji="0" lang="zh-CN" altLang="en-US" sz="16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19" name="矩形 18"/>
            <p:cNvSpPr/>
            <p:nvPr/>
          </p:nvSpPr>
          <p:spPr bwMode="auto">
            <a:xfrm>
              <a:off x="5508104" y="3201589"/>
              <a:ext cx="864096" cy="550803"/>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创建</a:t>
              </a:r>
              <a:endPar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协同集</a:t>
              </a:r>
            </a:p>
          </p:txBody>
        </p:sp>
      </p:grpSp>
      <p:grpSp>
        <p:nvGrpSpPr>
          <p:cNvPr id="20" name="组合 19"/>
          <p:cNvGrpSpPr/>
          <p:nvPr/>
        </p:nvGrpSpPr>
        <p:grpSpPr>
          <a:xfrm>
            <a:off x="6566545" y="3775189"/>
            <a:ext cx="1872208" cy="2049842"/>
            <a:chOff x="5292080" y="2348881"/>
            <a:chExt cx="1511124" cy="2049842"/>
          </a:xfrm>
        </p:grpSpPr>
        <p:sp>
          <p:nvSpPr>
            <p:cNvPr id="21" name="圆角矩形 20"/>
            <p:cNvSpPr/>
            <p:nvPr/>
          </p:nvSpPr>
          <p:spPr bwMode="auto">
            <a:xfrm>
              <a:off x="5292080" y="2348881"/>
              <a:ext cx="1511124" cy="204984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ea typeface="华文楷体" pitchFamily="2" charset="-122"/>
                  <a:cs typeface="Times New Roman" pitchFamily="18" charset="0"/>
                </a:rPr>
                <a:t>ICR-BP</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行为约束检测</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22" name="矩形 21"/>
            <p:cNvSpPr/>
            <p:nvPr/>
          </p:nvSpPr>
          <p:spPr bwMode="auto">
            <a:xfrm>
              <a:off x="5565703" y="2588552"/>
              <a:ext cx="963879" cy="344425"/>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rPr>
                <a:t>计算</a:t>
              </a:r>
              <a:r>
                <a:rPr kumimoji="0" lang="en-US" altLang="zh-CN" sz="1600" b="0" i="0" u="none" strike="noStrike" cap="none" normalizeH="0" baseline="0" dirty="0" smtClean="0">
                  <a:ln>
                    <a:noFill/>
                  </a:ln>
                  <a:solidFill>
                    <a:schemeClr val="tx1"/>
                  </a:solidFill>
                  <a:effectLst/>
                  <a:ea typeface="华文楷体" pitchFamily="2" charset="-122"/>
                  <a:cs typeface="Times New Roman" pitchFamily="18" charset="0"/>
                </a:rPr>
                <a:t>ICR-BP</a:t>
              </a:r>
              <a:endParaRPr kumimoji="0" lang="zh-CN" altLang="en-US" sz="16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23" name="矩形 22"/>
            <p:cNvSpPr/>
            <p:nvPr/>
          </p:nvSpPr>
          <p:spPr bwMode="auto">
            <a:xfrm>
              <a:off x="5379259" y="3121377"/>
              <a:ext cx="1336764" cy="550803"/>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协同集对应关</a:t>
              </a:r>
              <a:endParaRPr lang="en-US" altLang="zh-CN" sz="1600" dirty="0" smtClean="0">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latin typeface="华文楷体" pitchFamily="2" charset="-122"/>
                  <a:ea typeface="华文楷体" pitchFamily="2" charset="-122"/>
                </a:rPr>
                <a:t>系下行为约束检测</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grpSp>
      <p:sp>
        <p:nvSpPr>
          <p:cNvPr id="24" name="Document"/>
          <p:cNvSpPr>
            <a:spLocks noEditPoints="1" noChangeArrowheads="1"/>
          </p:cNvSpPr>
          <p:nvPr/>
        </p:nvSpPr>
        <p:spPr bwMode="auto">
          <a:xfrm>
            <a:off x="7321707" y="2621444"/>
            <a:ext cx="565113" cy="6093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i="1" dirty="0" smtClean="0">
                <a:ea typeface="华文楷体" pitchFamily="2" charset="-122"/>
                <a:cs typeface="Times New Roman" pitchFamily="18" charset="0"/>
              </a:rPr>
              <a:t>SN</a:t>
            </a:r>
            <a:endParaRPr lang="zh-CN" altLang="en-US" i="1" dirty="0">
              <a:ea typeface="华文楷体" pitchFamily="2" charset="-122"/>
              <a:cs typeface="Times New Roman" pitchFamily="18" charset="0"/>
            </a:endParaRPr>
          </a:p>
        </p:txBody>
      </p:sp>
      <p:sp>
        <p:nvSpPr>
          <p:cNvPr id="25" name="Document"/>
          <p:cNvSpPr>
            <a:spLocks noEditPoints="1" noChangeArrowheads="1"/>
          </p:cNvSpPr>
          <p:nvPr/>
        </p:nvSpPr>
        <p:spPr bwMode="auto">
          <a:xfrm>
            <a:off x="7849204" y="2596785"/>
            <a:ext cx="576064" cy="6888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600" i="1" dirty="0" smtClean="0">
                <a:ea typeface="华文楷体" pitchFamily="2" charset="-122"/>
                <a:cs typeface="Times New Roman" pitchFamily="18" charset="0"/>
              </a:rPr>
              <a:t>ON</a:t>
            </a:r>
            <a:r>
              <a:rPr lang="en-US" altLang="zh-CN" sz="1600" i="1" baseline="-25000" dirty="0" smtClean="0">
                <a:ea typeface="华文楷体" pitchFamily="2" charset="-122"/>
                <a:cs typeface="Times New Roman" pitchFamily="18" charset="0"/>
              </a:rPr>
              <a:t>i</a:t>
            </a:r>
            <a:endParaRPr lang="zh-CN" altLang="en-US" sz="1600" i="1" baseline="-25000" dirty="0">
              <a:ea typeface="华文楷体" pitchFamily="2" charset="-122"/>
              <a:cs typeface="Times New Roman" pitchFamily="18" charset="0"/>
            </a:endParaRPr>
          </a:p>
        </p:txBody>
      </p:sp>
      <p:sp>
        <p:nvSpPr>
          <p:cNvPr id="26" name="右箭头 25"/>
          <p:cNvSpPr/>
          <p:nvPr/>
        </p:nvSpPr>
        <p:spPr bwMode="auto">
          <a:xfrm>
            <a:off x="6395274" y="2621444"/>
            <a:ext cx="471631" cy="139787"/>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27" name="直接箭头连接符 26"/>
          <p:cNvCxnSpPr/>
          <p:nvPr/>
        </p:nvCxnSpPr>
        <p:spPr bwMode="auto">
          <a:xfrm>
            <a:off x="6347496" y="3493512"/>
            <a:ext cx="519409" cy="378694"/>
          </a:xfrm>
          <a:prstGeom prst="straightConnector1">
            <a:avLst/>
          </a:prstGeom>
          <a:solidFill>
            <a:schemeClr val="bg1"/>
          </a:solidFill>
          <a:ln w="15875" cap="flat" cmpd="sng" algn="ctr">
            <a:solidFill>
              <a:schemeClr val="tx1"/>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右箭头 27"/>
          <p:cNvSpPr/>
          <p:nvPr/>
        </p:nvSpPr>
        <p:spPr bwMode="auto">
          <a:xfrm rot="5400000">
            <a:off x="7603332" y="3453845"/>
            <a:ext cx="436028" cy="130948"/>
          </a:xfrm>
          <a:prstGeom prst="rightArrow">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29" name="直接连接符 28"/>
          <p:cNvCxnSpPr/>
          <p:nvPr/>
        </p:nvCxnSpPr>
        <p:spPr bwMode="auto">
          <a:xfrm>
            <a:off x="611560" y="1783974"/>
            <a:ext cx="7827193" cy="0"/>
          </a:xfrm>
          <a:prstGeom prst="line">
            <a:avLst/>
          </a:prstGeom>
          <a:solidFill>
            <a:schemeClr val="bg1"/>
          </a:solidFill>
          <a:ln w="25400" cap="flat" cmpd="sng" algn="ctr">
            <a:solidFill>
              <a:srgbClr val="0070C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4735854" y="1261447"/>
            <a:ext cx="0" cy="99570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2374161" y="1389966"/>
            <a:ext cx="1859279"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暴露接口</a:t>
            </a:r>
            <a:endParaRPr lang="zh-CN" altLang="en-US" dirty="0">
              <a:latin typeface="华文楷体" pitchFamily="2" charset="-122"/>
              <a:ea typeface="华文楷体" pitchFamily="2" charset="-122"/>
            </a:endParaRPr>
          </a:p>
        </p:txBody>
      </p:sp>
      <p:sp>
        <p:nvSpPr>
          <p:cNvPr id="32" name="TextBox 31"/>
          <p:cNvSpPr txBox="1"/>
          <p:nvPr/>
        </p:nvSpPr>
        <p:spPr>
          <a:xfrm>
            <a:off x="4904265" y="1338158"/>
            <a:ext cx="1144772"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服务集成</a:t>
            </a:r>
            <a:endParaRPr lang="zh-CN" altLang="en-US" dirty="0">
              <a:latin typeface="华文楷体" pitchFamily="2" charset="-122"/>
              <a:ea typeface="华文楷体" pitchFamily="2" charset="-122"/>
            </a:endParaRPr>
          </a:p>
        </p:txBody>
      </p:sp>
      <p:cxnSp>
        <p:nvCxnSpPr>
          <p:cNvPr id="33" name="直接连接符 32"/>
          <p:cNvCxnSpPr/>
          <p:nvPr/>
        </p:nvCxnSpPr>
        <p:spPr bwMode="auto">
          <a:xfrm>
            <a:off x="6674555" y="1261446"/>
            <a:ext cx="0" cy="99570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p:cNvSpPr txBox="1"/>
          <p:nvPr/>
        </p:nvSpPr>
        <p:spPr>
          <a:xfrm>
            <a:off x="7084446" y="1338158"/>
            <a:ext cx="1340822"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行为监测</a:t>
            </a:r>
            <a:endParaRPr lang="zh-CN" altLang="en-US" dirty="0">
              <a:latin typeface="华文楷体" pitchFamily="2" charset="-122"/>
              <a:ea typeface="华文楷体" pitchFamily="2" charset="-122"/>
            </a:endParaRPr>
          </a:p>
        </p:txBody>
      </p:sp>
      <p:sp>
        <p:nvSpPr>
          <p:cNvPr id="35" name="矩形 34"/>
          <p:cNvSpPr/>
          <p:nvPr/>
        </p:nvSpPr>
        <p:spPr bwMode="auto">
          <a:xfrm>
            <a:off x="6477299" y="1344703"/>
            <a:ext cx="2253927" cy="4916311"/>
          </a:xfrm>
          <a:prstGeom prst="rect">
            <a:avLst/>
          </a:prstGeom>
          <a:solidFill>
            <a:schemeClr val="bg1">
              <a:alpha val="100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68" y="1302979"/>
            <a:ext cx="8653975" cy="4432680"/>
          </a:xfrm>
          <a:prstGeom prst="rect">
            <a:avLst/>
          </a:prstGeom>
        </p:spPr>
      </p:pic>
    </p:spTree>
    <p:extLst>
      <p:ext uri="{BB962C8B-B14F-4D97-AF65-F5344CB8AC3E}">
        <p14:creationId xmlns:p14="http://schemas.microsoft.com/office/powerpoint/2010/main" val="175078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latin typeface="华文楷体" pitchFamily="2" charset="-122"/>
                <a:ea typeface="华文楷体" pitchFamily="2" charset="-122"/>
              </a:rPr>
              <a:t>总结与展望</a:t>
            </a:r>
            <a:endParaRPr lang="zh-CN" altLang="en-US" dirty="0"/>
          </a:p>
        </p:txBody>
      </p:sp>
      <p:sp>
        <p:nvSpPr>
          <p:cNvPr id="3" name="内容占位符 2"/>
          <p:cNvSpPr>
            <a:spLocks noGrp="1"/>
          </p:cNvSpPr>
          <p:nvPr>
            <p:ph idx="1"/>
          </p:nvPr>
        </p:nvSpPr>
        <p:spPr/>
        <p:txBody>
          <a:bodyPr/>
          <a:lstStyle/>
          <a:p>
            <a:pPr>
              <a:defRPr/>
            </a:pPr>
            <a:r>
              <a:rPr lang="zh-CN" altLang="en-US" dirty="0">
                <a:latin typeface="华文楷体" pitchFamily="2" charset="-122"/>
                <a:ea typeface="华文楷体" pitchFamily="2" charset="-122"/>
              </a:rPr>
              <a:t>总结</a:t>
            </a:r>
            <a:endParaRPr lang="en-US" altLang="zh-CN" dirty="0">
              <a:latin typeface="华文楷体" pitchFamily="2" charset="-122"/>
              <a:ea typeface="华文楷体" pitchFamily="2" charset="-122"/>
            </a:endParaRPr>
          </a:p>
          <a:p>
            <a:pPr marL="784225" lvl="1" indent="-342900">
              <a:buFont typeface="Wingdings" pitchFamily="2" charset="2"/>
              <a:buChar char="Ø"/>
              <a:defRPr/>
            </a:pPr>
            <a:r>
              <a:rPr lang="zh-CN" altLang="en-US" dirty="0">
                <a:latin typeface="华文楷体" pitchFamily="2" charset="-122"/>
                <a:ea typeface="华文楷体" pitchFamily="2" charset="-122"/>
              </a:rPr>
              <a:t>提出了</a:t>
            </a:r>
            <a:r>
              <a:rPr lang="zh-CN" altLang="en-US" dirty="0" smtClean="0">
                <a:latin typeface="华文楷体" pitchFamily="2" charset="-122"/>
                <a:ea typeface="华文楷体" pitchFamily="2" charset="-122"/>
              </a:rPr>
              <a:t>分层服务集成过程模型</a:t>
            </a:r>
            <a:r>
              <a:rPr lang="zh-CN" altLang="en-US" dirty="0">
                <a:latin typeface="华文楷体" pitchFamily="2" charset="-122"/>
                <a:ea typeface="华文楷体" pitchFamily="2" charset="-122"/>
              </a:rPr>
              <a:t>的概念，并给出了形式化定义</a:t>
            </a:r>
            <a:r>
              <a:rPr lang="zh-CN" altLang="en-US" dirty="0" smtClean="0">
                <a:latin typeface="华文楷体" pitchFamily="2" charset="-122"/>
                <a:ea typeface="华文楷体" pitchFamily="2" charset="-122"/>
              </a:rPr>
              <a:t>、建模方法以及模型的行为约束分析。</a:t>
            </a:r>
            <a:endParaRPr lang="en-US" altLang="zh-CN" dirty="0" smtClean="0">
              <a:latin typeface="华文楷体" pitchFamily="2" charset="-122"/>
              <a:ea typeface="华文楷体" pitchFamily="2" charset="-122"/>
            </a:endParaRPr>
          </a:p>
          <a:p>
            <a:pPr marL="784225" lvl="1" indent="-342900">
              <a:buFont typeface="Wingdings" pitchFamily="2" charset="2"/>
              <a:buChar char="Ø"/>
              <a:defRPr/>
            </a:pPr>
            <a:r>
              <a:rPr lang="zh-CN" altLang="en-US" dirty="0">
                <a:latin typeface="华文楷体" pitchFamily="2" charset="-122"/>
                <a:ea typeface="华文楷体" pitchFamily="2" charset="-122"/>
              </a:rPr>
              <a:t>设计并实现了一个支持</a:t>
            </a:r>
            <a:r>
              <a:rPr lang="zh-CN" altLang="en-US" dirty="0" smtClean="0">
                <a:latin typeface="华文楷体" pitchFamily="2" charset="-122"/>
                <a:ea typeface="华文楷体" pitchFamily="2" charset="-122"/>
              </a:rPr>
              <a:t>分层服务集成过程模型的建模与模型行为约束分析工具，并</a:t>
            </a:r>
            <a:r>
              <a:rPr lang="zh-CN" altLang="en-US" dirty="0">
                <a:latin typeface="华文楷体" pitchFamily="2" charset="-122"/>
                <a:ea typeface="华文楷体" pitchFamily="2" charset="-122"/>
              </a:rPr>
              <a:t>结合实际案例验证系统工作的</a:t>
            </a:r>
            <a:r>
              <a:rPr lang="zh-CN" altLang="en-US" dirty="0" smtClean="0">
                <a:latin typeface="华文楷体" pitchFamily="2" charset="-122"/>
                <a:ea typeface="华文楷体" pitchFamily="2" charset="-122"/>
              </a:rPr>
              <a:t>正确性。</a:t>
            </a:r>
            <a:endParaRPr lang="en-US" altLang="zh-CN" dirty="0">
              <a:latin typeface="华文楷体" pitchFamily="2" charset="-122"/>
              <a:ea typeface="华文楷体" pitchFamily="2" charset="-122"/>
            </a:endParaRPr>
          </a:p>
          <a:p>
            <a:pPr marL="447675" lvl="1" indent="-447675">
              <a:buClr>
                <a:schemeClr val="accent1"/>
              </a:buClr>
              <a:buSzPct val="70000"/>
              <a:buFont typeface="Wingdings" pitchFamily="2" charset="2"/>
              <a:buChar char="n"/>
              <a:defRPr/>
            </a:pPr>
            <a:r>
              <a:rPr lang="zh-CN" altLang="en-US" sz="2800" dirty="0">
                <a:latin typeface="华文楷体" pitchFamily="2" charset="-122"/>
                <a:ea typeface="华文楷体" pitchFamily="2" charset="-122"/>
              </a:rPr>
              <a:t>展望</a:t>
            </a:r>
            <a:endParaRPr lang="en-US" altLang="zh-CN" dirty="0">
              <a:latin typeface="华文楷体" pitchFamily="2" charset="-122"/>
              <a:ea typeface="华文楷体" pitchFamily="2" charset="-122"/>
            </a:endParaRPr>
          </a:p>
          <a:p>
            <a:pPr marL="747713" lvl="2" indent="-342900">
              <a:buFont typeface="Wingdings" pitchFamily="2" charset="2"/>
              <a:buChar char="Ø"/>
              <a:defRPr/>
            </a:pPr>
            <a:r>
              <a:rPr lang="zh-CN" altLang="en-US" sz="2400" dirty="0" smtClean="0">
                <a:latin typeface="华文楷体" pitchFamily="2" charset="-122"/>
                <a:ea typeface="华文楷体" pitchFamily="2" charset="-122"/>
              </a:rPr>
              <a:t>建模方法中</a:t>
            </a:r>
            <a:r>
              <a:rPr lang="zh-CN" altLang="zh-CN" sz="2400" dirty="0">
                <a:latin typeface="华文楷体" pitchFamily="2" charset="-122"/>
                <a:ea typeface="华文楷体" pitchFamily="2" charset="-122"/>
              </a:rPr>
              <a:t>支持服务伙伴之间的异步通信与同步通信的表示</a:t>
            </a:r>
            <a:r>
              <a:rPr lang="zh-CN" altLang="en-US" sz="2400"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pPr marL="747713" lvl="2" indent="-342900">
              <a:buFont typeface="Wingdings" pitchFamily="2" charset="2"/>
              <a:buChar char="Ø"/>
              <a:defRPr/>
            </a:pPr>
            <a:r>
              <a:rPr lang="zh-CN" altLang="en-US" sz="2400" dirty="0" smtClean="0">
                <a:latin typeface="华文楷体" pitchFamily="2" charset="-122"/>
                <a:ea typeface="华文楷体" pitchFamily="2" charset="-122"/>
              </a:rPr>
              <a:t>研究分层</a:t>
            </a:r>
            <a:r>
              <a:rPr lang="zh-CN" altLang="en-US" sz="2400" dirty="0">
                <a:latin typeface="华文楷体" pitchFamily="2" charset="-122"/>
                <a:ea typeface="华文楷体" pitchFamily="2" charset="-122"/>
              </a:rPr>
              <a:t>服务集成</a:t>
            </a:r>
            <a:r>
              <a:rPr lang="zh-CN" altLang="en-US" sz="2400" dirty="0" smtClean="0">
                <a:latin typeface="华文楷体" pitchFamily="2" charset="-122"/>
                <a:ea typeface="华文楷体" pitchFamily="2" charset="-122"/>
              </a:rPr>
              <a:t>过程模型合理性的充要条件。</a:t>
            </a:r>
            <a:endParaRPr lang="en-US" altLang="zh-CN" sz="2400" dirty="0">
              <a:latin typeface="华文楷体" pitchFamily="2" charset="-122"/>
              <a:ea typeface="华文楷体" pitchFamily="2" charset="-122"/>
            </a:endParaRP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27</a:t>
            </a:fld>
            <a:endParaRPr lang="en-US" altLang="zh-CN"/>
          </a:p>
        </p:txBody>
      </p:sp>
      <p:sp>
        <p:nvSpPr>
          <p:cNvPr id="7" name="TextBox 6"/>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3377629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华文楷体" pitchFamily="2" charset="-122"/>
                <a:ea typeface="华文楷体" pitchFamily="2" charset="-122"/>
              </a:rPr>
              <a:t>参考文献</a:t>
            </a:r>
          </a:p>
        </p:txBody>
      </p:sp>
      <p:sp>
        <p:nvSpPr>
          <p:cNvPr id="3" name="内容占位符 2"/>
          <p:cNvSpPr>
            <a:spLocks noGrp="1"/>
          </p:cNvSpPr>
          <p:nvPr>
            <p:ph idx="1"/>
          </p:nvPr>
        </p:nvSpPr>
        <p:spPr>
          <a:xfrm>
            <a:off x="395536" y="1412776"/>
            <a:ext cx="8142287" cy="4392612"/>
          </a:xfrm>
        </p:spPr>
        <p:txBody>
          <a:bodyPr/>
          <a:lstStyle/>
          <a:p>
            <a:r>
              <a:rPr lang="en-US" altLang="zh-CN" sz="1600" dirty="0">
                <a:latin typeface="Times New Roman" pitchFamily="18" charset="0"/>
                <a:cs typeface="Times New Roman" pitchFamily="18" charset="0"/>
              </a:rPr>
              <a:t>[</a:t>
            </a:r>
            <a:r>
              <a:rPr lang="en-US" altLang="zh-CN" sz="1600" dirty="0" smtClean="0">
                <a:latin typeface="Times New Roman" pitchFamily="18" charset="0"/>
                <a:cs typeface="Times New Roman" pitchFamily="18" charset="0"/>
              </a:rPr>
              <a:t>05</a:t>
            </a:r>
            <a:r>
              <a:rPr lang="en-US" altLang="zh-CN" sz="1600" dirty="0">
                <a:latin typeface="Times New Roman" pitchFamily="18" charset="0"/>
                <a:cs typeface="Times New Roman" pitchFamily="18" charset="0"/>
              </a:rPr>
              <a:t> Dumas</a:t>
            </a:r>
            <a:r>
              <a:rPr lang="en-US" altLang="zh-CN" sz="1600" dirty="0" smtClean="0">
                <a:latin typeface="Times New Roman" pitchFamily="18" charset="0"/>
                <a:cs typeface="Times New Roman" pitchFamily="18" charset="0"/>
              </a:rPr>
              <a:t>] </a:t>
            </a:r>
            <a:r>
              <a:rPr lang="en-US" altLang="zh-CN" sz="1600" dirty="0">
                <a:latin typeface="Times New Roman" pitchFamily="18" charset="0"/>
                <a:cs typeface="Times New Roman" pitchFamily="18" charset="0"/>
              </a:rPr>
              <a:t>Dumas </a:t>
            </a:r>
            <a:r>
              <a:rPr lang="en-US" altLang="zh-CN" sz="1600" dirty="0" err="1" smtClean="0">
                <a:latin typeface="Times New Roman" pitchFamily="18" charset="0"/>
                <a:cs typeface="Times New Roman" pitchFamily="18" charset="0"/>
              </a:rPr>
              <a:t>M</a:t>
            </a:r>
            <a:r>
              <a:rPr lang="en-US" altLang="zh-CN" sz="1600" dirty="0" err="1">
                <a:latin typeface="Times New Roman" pitchFamily="18" charset="0"/>
                <a:cs typeface="Times New Roman" pitchFamily="18" charset="0"/>
              </a:rPr>
              <a:t>,</a:t>
            </a:r>
            <a:r>
              <a:rPr lang="en-US" altLang="zh-CN" sz="1600" dirty="0" err="1" smtClean="0">
                <a:latin typeface="Times New Roman" pitchFamily="18" charset="0"/>
                <a:cs typeface="Times New Roman" pitchFamily="18" charset="0"/>
              </a:rPr>
              <a:t>van</a:t>
            </a:r>
            <a:r>
              <a:rPr lang="en-US" altLang="zh-CN" sz="1600" dirty="0" smtClean="0">
                <a:latin typeface="Times New Roman" pitchFamily="18" charset="0"/>
                <a:cs typeface="Times New Roman" pitchFamily="18" charset="0"/>
              </a:rPr>
              <a:t> </a:t>
            </a:r>
            <a:r>
              <a:rPr lang="en-US" altLang="zh-CN" sz="1600" dirty="0">
                <a:latin typeface="Times New Roman" pitchFamily="18" charset="0"/>
                <a:cs typeface="Times New Roman" pitchFamily="18" charset="0"/>
              </a:rPr>
              <a:t>der Aalst </a:t>
            </a:r>
            <a:r>
              <a:rPr lang="en-US" altLang="zh-CN" sz="1600" dirty="0" err="1" smtClean="0">
                <a:latin typeface="Times New Roman" pitchFamily="18" charset="0"/>
                <a:cs typeface="Times New Roman" pitchFamily="18" charset="0"/>
              </a:rPr>
              <a:t>WMP</a:t>
            </a:r>
            <a:r>
              <a:rPr lang="en-US" altLang="zh-CN" sz="1600" dirty="0" err="1">
                <a:latin typeface="Times New Roman" pitchFamily="18" charset="0"/>
                <a:cs typeface="Times New Roman" pitchFamily="18" charset="0"/>
              </a:rPr>
              <a:t>,</a:t>
            </a:r>
            <a:r>
              <a:rPr lang="en-US" altLang="zh-CN" sz="1600" dirty="0" err="1" smtClean="0">
                <a:latin typeface="Times New Roman" pitchFamily="18" charset="0"/>
                <a:cs typeface="Times New Roman" pitchFamily="18" charset="0"/>
              </a:rPr>
              <a:t>ter</a:t>
            </a:r>
            <a:r>
              <a:rPr lang="en-US" altLang="zh-CN" sz="1600" dirty="0" smtClean="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Hofstede</a:t>
            </a:r>
            <a:r>
              <a:rPr lang="en-US" altLang="zh-CN" sz="1600" dirty="0">
                <a:latin typeface="Times New Roman" pitchFamily="18" charset="0"/>
                <a:cs typeface="Times New Roman" pitchFamily="18" charset="0"/>
              </a:rPr>
              <a:t> </a:t>
            </a:r>
            <a:r>
              <a:rPr lang="en-US" altLang="zh-CN" sz="1600" dirty="0" err="1" smtClean="0">
                <a:latin typeface="Times New Roman" pitchFamily="18" charset="0"/>
                <a:cs typeface="Times New Roman" pitchFamily="18" charset="0"/>
              </a:rPr>
              <a:t>AHM</a:t>
            </a:r>
            <a:r>
              <a:rPr lang="en-US" altLang="zh-CN" sz="1600" dirty="0" err="1">
                <a:latin typeface="Times New Roman" pitchFamily="18" charset="0"/>
                <a:cs typeface="Times New Roman" pitchFamily="18" charset="0"/>
              </a:rPr>
              <a:t>.</a:t>
            </a:r>
            <a:r>
              <a:rPr lang="en-US" altLang="zh-CN" sz="1600" dirty="0" err="1" smtClean="0">
                <a:latin typeface="Times New Roman" pitchFamily="18" charset="0"/>
                <a:cs typeface="Times New Roman" pitchFamily="18" charset="0"/>
              </a:rPr>
              <a:t>Process</a:t>
            </a:r>
            <a:r>
              <a:rPr lang="en-US" altLang="zh-CN" sz="1600" dirty="0" smtClean="0">
                <a:latin typeface="Times New Roman" pitchFamily="18" charset="0"/>
                <a:cs typeface="Times New Roman" pitchFamily="18" charset="0"/>
              </a:rPr>
              <a:t>-Aware </a:t>
            </a:r>
            <a:r>
              <a:rPr lang="en-US" altLang="zh-CN" sz="1600" dirty="0">
                <a:latin typeface="Times New Roman" pitchFamily="18" charset="0"/>
                <a:cs typeface="Times New Roman" pitchFamily="18" charset="0"/>
              </a:rPr>
              <a:t>Information </a:t>
            </a:r>
            <a:r>
              <a:rPr lang="en-US" altLang="zh-CN" sz="1600" dirty="0" smtClean="0">
                <a:latin typeface="Times New Roman" pitchFamily="18" charset="0"/>
                <a:cs typeface="Times New Roman" pitchFamily="18" charset="0"/>
              </a:rPr>
              <a:t>Systems: Bridging </a:t>
            </a:r>
            <a:r>
              <a:rPr lang="en-US" altLang="zh-CN" sz="1600" dirty="0">
                <a:latin typeface="Times New Roman" pitchFamily="18" charset="0"/>
                <a:cs typeface="Times New Roman" pitchFamily="18" charset="0"/>
              </a:rPr>
              <a:t>People and Software </a:t>
            </a:r>
            <a:r>
              <a:rPr lang="en-US" altLang="zh-CN" sz="1600" dirty="0" smtClean="0">
                <a:latin typeface="Times New Roman" pitchFamily="18" charset="0"/>
                <a:cs typeface="Times New Roman" pitchFamily="18" charset="0"/>
              </a:rPr>
              <a:t>Through Process Technology. Hoboken</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John </a:t>
            </a:r>
            <a:r>
              <a:rPr lang="en-US" altLang="zh-CN" sz="1600" dirty="0" err="1" smtClean="0">
                <a:latin typeface="Times New Roman" pitchFamily="18" charset="0"/>
                <a:cs typeface="Times New Roman" pitchFamily="18" charset="0"/>
              </a:rPr>
              <a:t>Wiley&amp;Sons</a:t>
            </a:r>
            <a:r>
              <a:rPr lang="en-US" altLang="zh-CN" sz="1600" dirty="0" smtClean="0">
                <a:latin typeface="Times New Roman" pitchFamily="18" charset="0"/>
                <a:cs typeface="Times New Roman" pitchFamily="18" charset="0"/>
              </a:rPr>
              <a:t>. 2005. </a:t>
            </a:r>
          </a:p>
          <a:p>
            <a:r>
              <a:rPr lang="en-US" altLang="zh-CN" sz="1600" dirty="0">
                <a:latin typeface="Times New Roman" pitchFamily="18" charset="0"/>
                <a:cs typeface="Times New Roman" pitchFamily="18" charset="0"/>
              </a:rPr>
              <a:t>[</a:t>
            </a:r>
            <a:r>
              <a:rPr lang="en-US" altLang="zh-CN" sz="1600" dirty="0" smtClean="0">
                <a:latin typeface="Times New Roman" pitchFamily="18" charset="0"/>
                <a:cs typeface="Times New Roman" pitchFamily="18" charset="0"/>
              </a:rPr>
              <a:t>99</a:t>
            </a:r>
            <a:r>
              <a:rPr lang="en-US" altLang="zh-CN" sz="1600" dirty="0">
                <a:latin typeface="Times New Roman" pitchFamily="18" charset="0"/>
                <a:cs typeface="Times New Roman" pitchFamily="18" charset="0"/>
              </a:rPr>
              <a:t> </a:t>
            </a:r>
            <a:r>
              <a:rPr lang="en-US" altLang="zh-CN" sz="1600" dirty="0" err="1" smtClean="0">
                <a:latin typeface="Times New Roman" pitchFamily="18" charset="0"/>
                <a:cs typeface="Times New Roman" pitchFamily="18" charset="0"/>
              </a:rPr>
              <a:t>Luftman</a:t>
            </a:r>
            <a:r>
              <a:rPr lang="en-US" altLang="zh-CN" sz="1600" dirty="0" smtClean="0">
                <a:latin typeface="Times New Roman" pitchFamily="18" charset="0"/>
                <a:cs typeface="Times New Roman" pitchFamily="18" charset="0"/>
              </a:rPr>
              <a:t>] </a:t>
            </a:r>
            <a:r>
              <a:rPr lang="en-US" altLang="zh-CN" sz="1600" dirty="0">
                <a:latin typeface="Times New Roman" pitchFamily="18" charset="0"/>
                <a:cs typeface="Times New Roman" pitchFamily="18" charset="0"/>
              </a:rPr>
              <a:t>J. </a:t>
            </a:r>
            <a:r>
              <a:rPr lang="en-US" altLang="zh-CN" sz="1600" dirty="0" err="1">
                <a:latin typeface="Times New Roman" pitchFamily="18" charset="0"/>
                <a:cs typeface="Times New Roman" pitchFamily="18" charset="0"/>
              </a:rPr>
              <a:t>Luftman</a:t>
            </a:r>
            <a:r>
              <a:rPr lang="en-US" altLang="zh-CN" sz="1600" dirty="0">
                <a:latin typeface="Times New Roman" pitchFamily="18" charset="0"/>
                <a:cs typeface="Times New Roman" pitchFamily="18" charset="0"/>
              </a:rPr>
              <a:t>, R. Papp, and T. Brier, “Enablers and Inhibitors </a:t>
            </a:r>
            <a:r>
              <a:rPr lang="en-US" altLang="zh-CN" sz="1600" dirty="0" smtClean="0">
                <a:latin typeface="Times New Roman" pitchFamily="18" charset="0"/>
                <a:cs typeface="Times New Roman" pitchFamily="18" charset="0"/>
              </a:rPr>
              <a:t>of Business-IT </a:t>
            </a:r>
            <a:r>
              <a:rPr lang="en-US" altLang="zh-CN" sz="1600" dirty="0">
                <a:latin typeface="Times New Roman" pitchFamily="18" charset="0"/>
                <a:cs typeface="Times New Roman" pitchFamily="18" charset="0"/>
              </a:rPr>
              <a:t>Alignment,” Comm. AIS, vol. 1, no. 3, 1999.</a:t>
            </a:r>
            <a:endParaRPr lang="en-US" altLang="zh-CN" sz="1600" dirty="0" smtClean="0">
              <a:latin typeface="Times New Roman" pitchFamily="18" charset="0"/>
              <a:cs typeface="Times New Roman" pitchFamily="18" charset="0"/>
            </a:endParaRPr>
          </a:p>
          <a:p>
            <a:r>
              <a:rPr lang="en-US" altLang="zh-CN" sz="1600" dirty="0">
                <a:latin typeface="Times New Roman" pitchFamily="18" charset="0"/>
                <a:cs typeface="Times New Roman" pitchFamily="18" charset="0"/>
              </a:rPr>
              <a:t>[07 </a:t>
            </a:r>
            <a:r>
              <a:rPr lang="en-US" altLang="zh-CN" sz="1600" dirty="0" err="1">
                <a:latin typeface="Times New Roman" pitchFamily="18" charset="0"/>
                <a:cs typeface="Times New Roman" pitchFamily="18" charset="0"/>
              </a:rPr>
              <a:t>Weske</a:t>
            </a: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M</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Weske</a:t>
            </a:r>
            <a:r>
              <a:rPr lang="en-US" altLang="zh-CN" sz="1600" dirty="0">
                <a:latin typeface="Times New Roman" pitchFamily="18" charset="0"/>
                <a:cs typeface="Times New Roman" pitchFamily="18" charset="0"/>
              </a:rPr>
              <a:t>, Business Process: Management, Concepts, </a:t>
            </a:r>
            <a:r>
              <a:rPr lang="en-US" altLang="zh-CN" sz="1600" dirty="0" err="1" smtClean="0">
                <a:latin typeface="Times New Roman" pitchFamily="18" charset="0"/>
                <a:cs typeface="Times New Roman" pitchFamily="18" charset="0"/>
              </a:rPr>
              <a:t>Languages,Architectures</a:t>
            </a:r>
            <a:r>
              <a:rPr lang="en-US" altLang="zh-CN" sz="1600" dirty="0">
                <a:latin typeface="Times New Roman" pitchFamily="18" charset="0"/>
                <a:cs typeface="Times New Roman" pitchFamily="18" charset="0"/>
              </a:rPr>
              <a:t>, Springer-</a:t>
            </a:r>
            <a:r>
              <a:rPr lang="en-US" altLang="zh-CN" sz="1600" dirty="0" err="1">
                <a:latin typeface="Times New Roman" pitchFamily="18" charset="0"/>
                <a:cs typeface="Times New Roman" pitchFamily="18" charset="0"/>
              </a:rPr>
              <a:t>Verlag</a:t>
            </a:r>
            <a:r>
              <a:rPr lang="en-US" altLang="zh-CN" sz="1600" dirty="0">
                <a:latin typeface="Times New Roman" pitchFamily="18" charset="0"/>
                <a:cs typeface="Times New Roman" pitchFamily="18" charset="0"/>
              </a:rPr>
              <a:t>, Berlin, Heidelberg, Germany, 2007</a:t>
            </a:r>
            <a:r>
              <a:rPr lang="en-US" altLang="zh-CN" sz="1600" dirty="0" smtClean="0">
                <a:latin typeface="Times New Roman" pitchFamily="18" charset="0"/>
                <a:cs typeface="Times New Roman" pitchFamily="18" charset="0"/>
              </a:rPr>
              <a:t>.</a:t>
            </a:r>
          </a:p>
          <a:p>
            <a:r>
              <a:rPr lang="en-US" altLang="zh-CN" sz="1600" dirty="0" smtClean="0">
                <a:latin typeface="Times New Roman" pitchFamily="18" charset="0"/>
                <a:cs typeface="Times New Roman" pitchFamily="18" charset="0"/>
              </a:rPr>
              <a:t>[04 LP] </a:t>
            </a:r>
            <a:r>
              <a:rPr lang="en-US" altLang="zh-CN" sz="1600" dirty="0">
                <a:latin typeface="Times New Roman" pitchFamily="18" charset="0"/>
                <a:cs typeface="Times New Roman" pitchFamily="18" charset="0"/>
              </a:rPr>
              <a:t>Ping Lu, </a:t>
            </a:r>
            <a:r>
              <a:rPr lang="en-US" altLang="zh-CN" sz="1600" dirty="0" err="1">
                <a:latin typeface="Times New Roman" pitchFamily="18" charset="0"/>
                <a:cs typeface="Times New Roman" pitchFamily="18" charset="0"/>
              </a:rPr>
              <a:t>Hao</a:t>
            </a:r>
            <a:r>
              <a:rPr lang="en-US" altLang="zh-CN" sz="1600" dirty="0">
                <a:latin typeface="Times New Roman" pitchFamily="18" charset="0"/>
                <a:cs typeface="Times New Roman" pitchFamily="18" charset="0"/>
              </a:rPr>
              <a:t> Hu, and </a:t>
            </a:r>
            <a:r>
              <a:rPr lang="en-US" altLang="zh-CN" sz="1600" dirty="0" err="1">
                <a:latin typeface="Times New Roman" pitchFamily="18" charset="0"/>
                <a:cs typeface="Times New Roman" pitchFamily="18" charset="0"/>
              </a:rPr>
              <a:t>Jian</a:t>
            </a:r>
            <a:r>
              <a:rPr lang="en-US" altLang="zh-CN" sz="1600" dirty="0">
                <a:latin typeface="Times New Roman" pitchFamily="18" charset="0"/>
                <a:cs typeface="Times New Roman" pitchFamily="18" charset="0"/>
              </a:rPr>
              <a:t> Lv. On 1-soundness and soundness of workflow nets. In Daniel </a:t>
            </a:r>
            <a:r>
              <a:rPr lang="en-US" altLang="zh-CN" sz="1600" dirty="0" err="1">
                <a:latin typeface="Times New Roman" pitchFamily="18" charset="0"/>
                <a:cs typeface="Times New Roman" pitchFamily="18" charset="0"/>
              </a:rPr>
              <a:t>Moldt</a:t>
            </a:r>
            <a:r>
              <a:rPr lang="en-US" altLang="zh-CN" sz="1600" dirty="0">
                <a:latin typeface="Times New Roman" pitchFamily="18" charset="0"/>
                <a:cs typeface="Times New Roman" pitchFamily="18" charset="0"/>
              </a:rPr>
              <a:t>, editor, MOCA’04: Proceedings of the 3</a:t>
            </a:r>
            <a:r>
              <a:rPr lang="en-US" altLang="zh-CN" sz="1600" baseline="30000" dirty="0">
                <a:latin typeface="Times New Roman" pitchFamily="18" charset="0"/>
                <a:cs typeface="Times New Roman" pitchFamily="18" charset="0"/>
              </a:rPr>
              <a:t>rd</a:t>
            </a:r>
            <a:r>
              <a:rPr lang="en-US" altLang="zh-CN" sz="1600" dirty="0">
                <a:latin typeface="Times New Roman" pitchFamily="18" charset="0"/>
                <a:cs typeface="Times New Roman" pitchFamily="18" charset="0"/>
              </a:rPr>
              <a:t> Workshop on Modeling of Objects, Components and Agents, volume 571 of DAIMI, pages 21–36. University of Aarhus, 2004.</a:t>
            </a:r>
          </a:p>
          <a:p>
            <a:r>
              <a:rPr lang="en-US" altLang="zh-CN" sz="1600" dirty="0" smtClean="0">
                <a:latin typeface="Times New Roman" pitchFamily="18" charset="0"/>
                <a:cs typeface="Times New Roman" pitchFamily="18" charset="0"/>
              </a:rPr>
              <a:t>[05 Lu] </a:t>
            </a:r>
            <a:r>
              <a:rPr lang="en-US" altLang="zh-CN" sz="1600" dirty="0">
                <a:latin typeface="Times New Roman" pitchFamily="18" charset="0"/>
                <a:cs typeface="Times New Roman" pitchFamily="18" charset="0"/>
              </a:rPr>
              <a:t>Ping Lu. Some research on workflow verification based on workflow nets. Master’s thesis, Nanjing University, 2005.</a:t>
            </a:r>
          </a:p>
          <a:p>
            <a:r>
              <a:rPr lang="en-US" altLang="zh-CN" sz="1600" dirty="0">
                <a:latin typeface="Times New Roman" pitchFamily="18" charset="0"/>
                <a:cs typeface="Times New Roman" pitchFamily="18" charset="0"/>
              </a:rPr>
              <a:t>[08Chang]S. Chang, F. Chua, and S. Kim, “An Approach for Verification in Service-Oriented Computing,” </a:t>
            </a:r>
            <a:r>
              <a:rPr lang="en-US" altLang="zh-CN" sz="1600" i="1" dirty="0">
                <a:latin typeface="Times New Roman" pitchFamily="18" charset="0"/>
                <a:cs typeface="Times New Roman" pitchFamily="18" charset="0"/>
              </a:rPr>
              <a:t>IEEE Congress on Services — Part I</a:t>
            </a:r>
            <a:r>
              <a:rPr lang="en-US" altLang="zh-CN" sz="1600" dirty="0">
                <a:latin typeface="Times New Roman" pitchFamily="18" charset="0"/>
                <a:cs typeface="Times New Roman" pitchFamily="18" charset="0"/>
              </a:rPr>
              <a:t>, 2008, pp. 575–82</a:t>
            </a:r>
          </a:p>
          <a:p>
            <a:r>
              <a:rPr lang="en-US" altLang="zh-CN" sz="1600" dirty="0">
                <a:latin typeface="Times New Roman" pitchFamily="18" charset="0"/>
                <a:cs typeface="Times New Roman" pitchFamily="18" charset="0"/>
              </a:rPr>
              <a:t>[11Weidlich]</a:t>
            </a:r>
            <a:r>
              <a:rPr lang="en-US" altLang="zh-CN" sz="1600" dirty="0" err="1">
                <a:latin typeface="Times New Roman" pitchFamily="18" charset="0"/>
                <a:cs typeface="Times New Roman" pitchFamily="18" charset="0"/>
              </a:rPr>
              <a:t>Weidlich</a:t>
            </a:r>
            <a:r>
              <a:rPr lang="en-US" altLang="zh-CN" sz="1600" dirty="0">
                <a:latin typeface="Times New Roman" pitchFamily="18" charset="0"/>
                <a:cs typeface="Times New Roman" pitchFamily="18" charset="0"/>
              </a:rPr>
              <a:t>, M., </a:t>
            </a:r>
            <a:r>
              <a:rPr lang="en-US" altLang="zh-CN" sz="1600" dirty="0" err="1">
                <a:latin typeface="Times New Roman" pitchFamily="18" charset="0"/>
                <a:cs typeface="Times New Roman" pitchFamily="18" charset="0"/>
              </a:rPr>
              <a:t>Mendling</a:t>
            </a:r>
            <a:r>
              <a:rPr lang="en-US" altLang="zh-CN" sz="1600" dirty="0">
                <a:latin typeface="Times New Roman" pitchFamily="18" charset="0"/>
                <a:cs typeface="Times New Roman" pitchFamily="18" charset="0"/>
              </a:rPr>
              <a:t>, J., </a:t>
            </a:r>
            <a:r>
              <a:rPr lang="en-US" altLang="zh-CN" sz="1600" dirty="0" err="1">
                <a:latin typeface="Times New Roman" pitchFamily="18" charset="0"/>
                <a:cs typeface="Times New Roman" pitchFamily="18" charset="0"/>
              </a:rPr>
              <a:t>Weske</a:t>
            </a:r>
            <a:r>
              <a:rPr lang="en-US" altLang="zh-CN" sz="1600" dirty="0">
                <a:latin typeface="Times New Roman" pitchFamily="18" charset="0"/>
                <a:cs typeface="Times New Roman" pitchFamily="18" charset="0"/>
              </a:rPr>
              <a:t>, M.: Efficient consistency measurement based on behavioral profiles of process models. IEEE Transactions on Software Engineering 37(3), 410–429 (2011</a:t>
            </a:r>
            <a:r>
              <a:rPr lang="en-US" altLang="zh-CN" sz="1600" dirty="0" smtClean="0">
                <a:latin typeface="Times New Roman" pitchFamily="18" charset="0"/>
                <a:cs typeface="Times New Roman" pitchFamily="18" charset="0"/>
              </a:rPr>
              <a:t>)</a:t>
            </a:r>
          </a:p>
          <a:p>
            <a:endParaRPr lang="en-US" altLang="zh-CN" sz="1400" dirty="0" smtClean="0">
              <a:latin typeface="Times New Roman" pitchFamily="18" charset="0"/>
              <a:cs typeface="Times New Roman" pitchFamily="18" charset="0"/>
            </a:endParaRPr>
          </a:p>
          <a:p>
            <a:endParaRPr lang="zh-CN" altLang="zh-CN" sz="1400" dirty="0">
              <a:latin typeface="Times New Roman" pitchFamily="18" charset="0"/>
              <a:cs typeface="Times New Roman" pitchFamily="18" charset="0"/>
            </a:endParaRPr>
          </a:p>
          <a:p>
            <a:endParaRPr lang="en-US" altLang="zh-CN" sz="1400" dirty="0" smtClean="0">
              <a:latin typeface="Times New Roman" pitchFamily="18" charset="0"/>
              <a:cs typeface="Times New Roman" pitchFamily="18" charset="0"/>
            </a:endParaRPr>
          </a:p>
          <a:p>
            <a:endParaRPr lang="zh-CN" altLang="en-US" sz="1400"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28</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2567029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211" y="261268"/>
            <a:ext cx="5616575" cy="576262"/>
          </a:xfrm>
        </p:spPr>
        <p:txBody>
          <a:bodyPr/>
          <a:lstStyle/>
          <a:p>
            <a:endParaRPr lang="zh-CN" altLang="en-US">
              <a:latin typeface="Times New Roman" pitchFamily="18" charset="0"/>
              <a:cs typeface="Times New Roman" pitchFamily="18" charset="0"/>
            </a:endParaRPr>
          </a:p>
        </p:txBody>
      </p:sp>
      <p:sp>
        <p:nvSpPr>
          <p:cNvPr id="3" name="内容占位符 2"/>
          <p:cNvSpPr>
            <a:spLocks noGrp="1"/>
          </p:cNvSpPr>
          <p:nvPr>
            <p:ph idx="1"/>
          </p:nvPr>
        </p:nvSpPr>
        <p:spPr>
          <a:xfrm>
            <a:off x="395536" y="1340768"/>
            <a:ext cx="8142287" cy="4392612"/>
          </a:xfrm>
        </p:spPr>
        <p:txBody>
          <a:bodyPr/>
          <a:lstStyle/>
          <a:p>
            <a:r>
              <a:rPr lang="en-US" altLang="zh-CN" sz="1600" dirty="0">
                <a:latin typeface="Times New Roman" pitchFamily="18" charset="0"/>
                <a:cs typeface="Times New Roman" pitchFamily="18" charset="0"/>
              </a:rPr>
              <a:t>[98W.M.P]W.M.P. van der Aalst, “The application of petri nets to workflow management,” The Journal of Circuits, Systems and Computers, vol. 8, no. 1, pp. 21–66, 1998</a:t>
            </a:r>
          </a:p>
          <a:p>
            <a:r>
              <a:rPr lang="en-US" altLang="zh-CN" sz="1600" dirty="0" smtClean="0">
                <a:latin typeface="Times New Roman" pitchFamily="18" charset="0"/>
                <a:cs typeface="Times New Roman" pitchFamily="18" charset="0"/>
              </a:rPr>
              <a:t>[97W.M.P]W.M.P</a:t>
            </a:r>
            <a:r>
              <a:rPr lang="en-US" altLang="zh-CN" sz="1600" dirty="0">
                <a:latin typeface="Times New Roman" pitchFamily="18" charset="0"/>
                <a:cs typeface="Times New Roman" pitchFamily="18" charset="0"/>
              </a:rPr>
              <a:t>. van der Aalst, "Verification of Workflow Nets," Application and Theory of Petri Nets, P. </a:t>
            </a:r>
            <a:r>
              <a:rPr lang="en-US" altLang="zh-CN" sz="1600" dirty="0" err="1">
                <a:latin typeface="Times New Roman" pitchFamily="18" charset="0"/>
                <a:cs typeface="Times New Roman" pitchFamily="18" charset="0"/>
              </a:rPr>
              <a:t>Azema</a:t>
            </a:r>
            <a:r>
              <a:rPr lang="en-US" altLang="zh-CN" sz="1600" dirty="0">
                <a:latin typeface="Times New Roman" pitchFamily="18" charset="0"/>
                <a:cs typeface="Times New Roman" pitchFamily="18" charset="0"/>
              </a:rPr>
              <a:t> and G. Balbo, eds., pp. 407-426, Berlin: Springer-</a:t>
            </a:r>
            <a:r>
              <a:rPr lang="en-US" altLang="zh-CN" sz="1600" dirty="0" err="1">
                <a:latin typeface="Times New Roman" pitchFamily="18" charset="0"/>
                <a:cs typeface="Times New Roman" pitchFamily="18" charset="0"/>
              </a:rPr>
              <a:t>Verlag</a:t>
            </a: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1997</a:t>
            </a:r>
          </a:p>
          <a:p>
            <a:r>
              <a:rPr lang="en-US" altLang="zh-CN" sz="1600" dirty="0" smtClean="0">
                <a:latin typeface="Times New Roman" pitchFamily="18" charset="0"/>
                <a:cs typeface="Times New Roman" pitchFamily="18" charset="0"/>
              </a:rPr>
              <a:t>[04</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Valk</a:t>
            </a:r>
            <a:r>
              <a:rPr lang="en-US" altLang="zh-CN" sz="1600" dirty="0" smtClean="0">
                <a:latin typeface="Times New Roman" pitchFamily="18" charset="0"/>
                <a:cs typeface="Times New Roman" pitchFamily="18" charset="0"/>
              </a:rPr>
              <a:t>]R</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Valk</a:t>
            </a:r>
            <a:r>
              <a:rPr lang="en-US" altLang="zh-CN" sz="1600" dirty="0">
                <a:latin typeface="Times New Roman" pitchFamily="18" charset="0"/>
                <a:cs typeface="Times New Roman" pitchFamily="18" charset="0"/>
              </a:rPr>
              <a:t>, J. </a:t>
            </a:r>
            <a:r>
              <a:rPr lang="en-US" altLang="zh-CN" sz="1600" dirty="0" err="1">
                <a:latin typeface="Times New Roman" pitchFamily="18" charset="0"/>
                <a:cs typeface="Times New Roman" pitchFamily="18" charset="0"/>
              </a:rPr>
              <a:t>Desel</a:t>
            </a:r>
            <a:r>
              <a:rPr lang="en-US" altLang="zh-CN" sz="1600" dirty="0">
                <a:latin typeface="Times New Roman" pitchFamily="18" charset="0"/>
                <a:cs typeface="Times New Roman" pitchFamily="18" charset="0"/>
              </a:rPr>
              <a:t>, W. </a:t>
            </a:r>
            <a:r>
              <a:rPr lang="en-US" altLang="zh-CN" sz="1600" dirty="0" err="1">
                <a:latin typeface="Times New Roman" pitchFamily="18" charset="0"/>
                <a:cs typeface="Times New Roman" pitchFamily="18" charset="0"/>
              </a:rPr>
              <a:t>Reisig</a:t>
            </a:r>
            <a:r>
              <a:rPr lang="en-US" altLang="zh-CN" sz="1600" dirty="0">
                <a:latin typeface="Times New Roman" pitchFamily="18" charset="0"/>
                <a:cs typeface="Times New Roman" pitchFamily="18" charset="0"/>
              </a:rPr>
              <a:t>, and G. </a:t>
            </a:r>
            <a:r>
              <a:rPr lang="en-US" altLang="zh-CN" sz="1600" dirty="0" err="1">
                <a:latin typeface="Times New Roman" pitchFamily="18" charset="0"/>
                <a:cs typeface="Times New Roman" pitchFamily="18" charset="0"/>
              </a:rPr>
              <a:t>Rozenberg</a:t>
            </a:r>
            <a:r>
              <a:rPr lang="en-US" altLang="zh-CN" sz="1600" dirty="0">
                <a:latin typeface="Times New Roman" pitchFamily="18" charset="0"/>
                <a:cs typeface="Times New Roman" pitchFamily="18" charset="0"/>
              </a:rPr>
              <a:t>, "Object Petri nets", </a:t>
            </a:r>
            <a:r>
              <a:rPr lang="en-US" altLang="zh-CN" sz="1600" i="1" dirty="0">
                <a:latin typeface="Times New Roman" pitchFamily="18" charset="0"/>
                <a:cs typeface="Times New Roman" pitchFamily="18" charset="0"/>
              </a:rPr>
              <a:t>Lectures on Concurrency and Petri Nets</a:t>
            </a:r>
            <a:r>
              <a:rPr lang="en-US" altLang="zh-CN" sz="1600" dirty="0">
                <a:latin typeface="Times New Roman" pitchFamily="18" charset="0"/>
                <a:cs typeface="Times New Roman" pitchFamily="18" charset="0"/>
              </a:rPr>
              <a:t>, vol. 3098, pp.819 -848 2004 :Springer-</a:t>
            </a:r>
            <a:r>
              <a:rPr lang="en-US" altLang="zh-CN" sz="1600" dirty="0" err="1">
                <a:latin typeface="Times New Roman" pitchFamily="18" charset="0"/>
                <a:cs typeface="Times New Roman" pitchFamily="18" charset="0"/>
              </a:rPr>
              <a:t>Verlag</a:t>
            </a:r>
            <a:r>
              <a:rPr lang="en-US" altLang="zh-CN" sz="1600" dirty="0">
                <a:latin typeface="Times New Roman" pitchFamily="18" charset="0"/>
                <a:cs typeface="Times New Roman" pitchFamily="18" charset="0"/>
              </a:rPr>
              <a:t> </a:t>
            </a:r>
            <a:br>
              <a:rPr lang="en-US" altLang="zh-CN" sz="1600" dirty="0">
                <a:latin typeface="Times New Roman" pitchFamily="18" charset="0"/>
                <a:cs typeface="Times New Roman" pitchFamily="18" charset="0"/>
              </a:rPr>
            </a:br>
            <a:endParaRPr lang="en-US" altLang="zh-CN" sz="1600"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a:xfrm>
            <a:off x="538411" y="6141368"/>
            <a:ext cx="1293812" cy="457200"/>
          </a:xfrm>
        </p:spPr>
        <p:txBody>
          <a:bodyPr/>
          <a:lstStyle/>
          <a:p>
            <a:pPr>
              <a:defRPr/>
            </a:pPr>
            <a:fld id="{F0E88C92-D5E2-4382-A4C9-0E58258BD5C3}" type="datetime1">
              <a:rPr lang="zh-CN" altLang="en-US" smtClean="0">
                <a:latin typeface="Times New Roman" pitchFamily="18" charset="0"/>
                <a:cs typeface="Times New Roman" pitchFamily="18" charset="0"/>
              </a:rPr>
              <a:pPr>
                <a:defRPr/>
              </a:pPr>
              <a:t>2014/5/25</a:t>
            </a:fld>
            <a:endParaRPr lang="en-US" altLang="zh-CN">
              <a:latin typeface="Times New Roman" pitchFamily="18" charset="0"/>
              <a:cs typeface="Times New Roman" pitchFamily="18" charset="0"/>
            </a:endParaRPr>
          </a:p>
        </p:txBody>
      </p:sp>
      <p:sp>
        <p:nvSpPr>
          <p:cNvPr id="5" name="灯片编号占位符 4"/>
          <p:cNvSpPr>
            <a:spLocks noGrp="1"/>
          </p:cNvSpPr>
          <p:nvPr>
            <p:ph type="sldNum" sz="quarter" idx="12"/>
          </p:nvPr>
        </p:nvSpPr>
        <p:spPr>
          <a:xfrm>
            <a:off x="7451973" y="6141368"/>
            <a:ext cx="933450" cy="457200"/>
          </a:xfrm>
        </p:spPr>
        <p:txBody>
          <a:bodyPr/>
          <a:lstStyle/>
          <a:p>
            <a:pPr>
              <a:defRPr/>
            </a:pPr>
            <a:fld id="{2B1A3F39-C82A-4E72-94A5-FB34AE483BCC}" type="slidenum">
              <a:rPr lang="en-US" altLang="zh-CN" smtClean="0">
                <a:latin typeface="Times New Roman" pitchFamily="18" charset="0"/>
                <a:cs typeface="Times New Roman" pitchFamily="18" charset="0"/>
              </a:rPr>
              <a:pPr>
                <a:defRPr/>
              </a:pPr>
              <a:t>29</a:t>
            </a:fld>
            <a:endParaRPr lang="en-US" altLang="zh-CN">
              <a:latin typeface="Times New Roman" pitchFamily="18" charset="0"/>
              <a:cs typeface="Times New Roman" pitchFamily="18" charset="0"/>
            </a:endParaRPr>
          </a:p>
        </p:txBody>
      </p:sp>
    </p:spTree>
    <p:extLst>
      <p:ext uri="{BB962C8B-B14F-4D97-AF65-F5344CB8AC3E}">
        <p14:creationId xmlns:p14="http://schemas.microsoft.com/office/powerpoint/2010/main" val="1436646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研究背景</a:t>
            </a:r>
          </a:p>
        </p:txBody>
      </p:sp>
      <p:sp>
        <p:nvSpPr>
          <p:cNvPr id="3" name="内容占位符 2"/>
          <p:cNvSpPr>
            <a:spLocks noGrp="1"/>
          </p:cNvSpPr>
          <p:nvPr>
            <p:ph idx="1"/>
          </p:nvPr>
        </p:nvSpPr>
        <p:spPr>
          <a:xfrm>
            <a:off x="179512" y="1330325"/>
            <a:ext cx="8496944" cy="4392612"/>
          </a:xfrm>
        </p:spPr>
        <p:txBody>
          <a:bodyPr/>
          <a:lstStyle/>
          <a:p>
            <a:r>
              <a:rPr lang="zh-CN" altLang="en-US" sz="2400" dirty="0" smtClean="0">
                <a:latin typeface="华文楷体" pitchFamily="2" charset="-122"/>
                <a:ea typeface="华文楷体" pitchFamily="2" charset="-122"/>
              </a:rPr>
              <a:t>过程技术是软件</a:t>
            </a:r>
            <a:r>
              <a:rPr lang="zh-CN" altLang="en-US" sz="2400" dirty="0">
                <a:latin typeface="华文楷体" pitchFamily="2" charset="-122"/>
                <a:ea typeface="华文楷体" pitchFamily="2" charset="-122"/>
              </a:rPr>
              <a:t>研究的重要</a:t>
            </a:r>
            <a:r>
              <a:rPr lang="zh-CN" altLang="en-US" sz="2400" dirty="0" smtClean="0">
                <a:latin typeface="华文楷体" pitchFamily="2" charset="-122"/>
                <a:ea typeface="华文楷体" pitchFamily="2" charset="-122"/>
              </a:rPr>
              <a:t>内容</a:t>
            </a:r>
            <a:endParaRPr lang="en-US" altLang="zh-CN" sz="2400" dirty="0" smtClean="0">
              <a:latin typeface="华文楷体" pitchFamily="2" charset="-122"/>
              <a:ea typeface="华文楷体" pitchFamily="2" charset="-122"/>
            </a:endParaRPr>
          </a:p>
          <a:p>
            <a:pPr marL="1044000" lvl="1">
              <a:buFont typeface="Wingdings" pitchFamily="2" charset="2"/>
              <a:buChar char="Ø"/>
            </a:pPr>
            <a:r>
              <a:rPr lang="zh-CN" altLang="en-US" sz="2000" dirty="0" smtClean="0">
                <a:latin typeface="华文楷体" pitchFamily="2" charset="-122"/>
                <a:ea typeface="华文楷体" pitchFamily="2" charset="-122"/>
              </a:rPr>
              <a:t>领域应用：商业</a:t>
            </a:r>
            <a:r>
              <a:rPr lang="zh-CN" altLang="en-US" sz="2000" dirty="0">
                <a:latin typeface="华文楷体" pitchFamily="2" charset="-122"/>
                <a:ea typeface="华文楷体" pitchFamily="2" charset="-122"/>
              </a:rPr>
              <a:t>过程管理、软件过程改进、生产</a:t>
            </a:r>
            <a:r>
              <a:rPr lang="zh-CN" altLang="en-US" sz="2000" dirty="0" smtClean="0">
                <a:latin typeface="华文楷体" pitchFamily="2" charset="-122"/>
                <a:ea typeface="华文楷体" pitchFamily="2" charset="-122"/>
              </a:rPr>
              <a:t>过程优化、</a:t>
            </a:r>
            <a:r>
              <a:rPr lang="en-US" altLang="zh-CN" sz="2000" dirty="0" smtClean="0">
                <a:latin typeface="华文楷体" pitchFamily="2" charset="-122"/>
                <a:ea typeface="华文楷体" pitchFamily="2" charset="-122"/>
              </a:rPr>
              <a:t>Web</a:t>
            </a:r>
            <a:r>
              <a:rPr lang="zh-CN" altLang="en-US" sz="2000" dirty="0" smtClean="0">
                <a:latin typeface="华文楷体" pitchFamily="2" charset="-122"/>
                <a:ea typeface="华文楷体" pitchFamily="2" charset="-122"/>
              </a:rPr>
              <a:t>服务集成</a:t>
            </a:r>
            <a:endParaRPr lang="en-US" altLang="zh-CN" sz="2000" dirty="0" smtClean="0">
              <a:latin typeface="华文楷体" pitchFamily="2" charset="-122"/>
              <a:ea typeface="华文楷体" pitchFamily="2" charset="-122"/>
            </a:endParaRPr>
          </a:p>
          <a:p>
            <a:pPr marL="1044000" lvl="1">
              <a:buFont typeface="Wingdings" pitchFamily="2" charset="2"/>
              <a:buChar char="Ø"/>
            </a:pPr>
            <a:r>
              <a:rPr lang="zh-CN" altLang="en-US" sz="2000" dirty="0" smtClean="0">
                <a:latin typeface="华文楷体" pitchFamily="2" charset="-122"/>
                <a:ea typeface="华文楷体" pitchFamily="2" charset="-122"/>
              </a:rPr>
              <a:t>学术研究：过程</a:t>
            </a:r>
            <a:r>
              <a:rPr lang="zh-CN" altLang="en-US" sz="2000" dirty="0">
                <a:latin typeface="华文楷体" pitchFamily="2" charset="-122"/>
                <a:ea typeface="华文楷体" pitchFamily="2" charset="-122"/>
              </a:rPr>
              <a:t>感知信息系统</a:t>
            </a:r>
            <a:r>
              <a:rPr lang="en-US" altLang="zh-CN" sz="2000" dirty="0">
                <a:latin typeface="华文楷体" pitchFamily="2" charset="-122"/>
                <a:ea typeface="华文楷体" pitchFamily="2" charset="-122"/>
              </a:rPr>
              <a:t>(</a:t>
            </a:r>
            <a:r>
              <a:rPr lang="en-US" altLang="zh-CN" sz="2000" dirty="0" smtClean="0">
                <a:latin typeface="华文楷体" pitchFamily="2" charset="-122"/>
                <a:ea typeface="华文楷体" pitchFamily="2" charset="-122"/>
              </a:rPr>
              <a:t>PAIS)</a:t>
            </a:r>
            <a:r>
              <a:rPr lang="zh-CN" altLang="en-US" sz="2000" dirty="0" smtClean="0">
                <a:latin typeface="华文楷体" pitchFamily="2" charset="-122"/>
                <a:ea typeface="华文楷体" pitchFamily="2" charset="-122"/>
              </a:rPr>
              <a:t> </a:t>
            </a:r>
            <a:r>
              <a:rPr lang="en-US" altLang="zh-CN" sz="2000" dirty="0">
                <a:latin typeface="华文楷体" pitchFamily="2" charset="-122"/>
                <a:ea typeface="华文楷体" pitchFamily="2" charset="-122"/>
              </a:rPr>
              <a:t>[</a:t>
            </a:r>
            <a:r>
              <a:rPr lang="en-US" altLang="zh-CN" sz="1800" dirty="0" smtClean="0">
                <a:solidFill>
                  <a:srgbClr val="3366FF"/>
                </a:solidFill>
                <a:latin typeface="Times New Roman" pitchFamily="18" charset="0"/>
                <a:ea typeface="华文楷体" pitchFamily="2" charset="-122"/>
                <a:cs typeface="Times New Roman" pitchFamily="18" charset="0"/>
              </a:rPr>
              <a:t>05Dumas</a:t>
            </a:r>
            <a:r>
              <a:rPr lang="en-US" altLang="zh-CN" sz="2000" dirty="0">
                <a:latin typeface="华文楷体" pitchFamily="2" charset="-122"/>
                <a:ea typeface="华文楷体" pitchFamily="2" charset="-122"/>
              </a:rPr>
              <a:t>]</a:t>
            </a:r>
            <a:endParaRPr lang="en-US" altLang="zh-CN" sz="2000" dirty="0" smtClean="0">
              <a:latin typeface="华文楷体" pitchFamily="2" charset="-122"/>
              <a:ea typeface="华文楷体" pitchFamily="2" charset="-122"/>
            </a:endParaRPr>
          </a:p>
          <a:p>
            <a:r>
              <a:rPr lang="zh-CN" altLang="en-US" sz="2400" dirty="0" smtClean="0">
                <a:latin typeface="华文楷体" pitchFamily="2" charset="-122"/>
                <a:ea typeface="华文楷体" pitchFamily="2" charset="-122"/>
              </a:rPr>
              <a:t>研究</a:t>
            </a:r>
            <a:r>
              <a:rPr lang="zh-CN" altLang="en-US" sz="2400" dirty="0">
                <a:latin typeface="华文楷体" pitchFamily="2" charset="-122"/>
                <a:ea typeface="华文楷体" pitchFamily="2" charset="-122"/>
              </a:rPr>
              <a:t>核心</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过程技术</a:t>
            </a:r>
            <a:endParaRPr lang="en-US" altLang="zh-CN" sz="2400" dirty="0">
              <a:latin typeface="华文楷体" pitchFamily="2" charset="-122"/>
              <a:ea typeface="华文楷体" pitchFamily="2" charset="-122"/>
            </a:endParaRPr>
          </a:p>
          <a:p>
            <a:pPr marL="1044000" lvl="1">
              <a:buFont typeface="Wingdings" pitchFamily="2" charset="2"/>
              <a:buChar char="Ø"/>
            </a:pPr>
            <a:r>
              <a:rPr lang="zh-CN" altLang="en-US" sz="2000" dirty="0" smtClean="0">
                <a:latin typeface="华文楷体" pitchFamily="2" charset="-122"/>
                <a:ea typeface="华文楷体" pitchFamily="2" charset="-122"/>
              </a:rPr>
              <a:t>过程建模与过程实施</a:t>
            </a:r>
            <a:r>
              <a:rPr lang="en-US" altLang="zh-CN" sz="2000" dirty="0">
                <a:latin typeface="华文楷体" pitchFamily="2" charset="-122"/>
                <a:ea typeface="华文楷体" pitchFamily="2" charset="-122"/>
              </a:rPr>
              <a:t>[</a:t>
            </a:r>
            <a:r>
              <a:rPr lang="en-US" altLang="zh-CN" sz="1800" dirty="0" smtClean="0">
                <a:solidFill>
                  <a:srgbClr val="3366FF"/>
                </a:solidFill>
                <a:latin typeface="Times New Roman" pitchFamily="18" charset="0"/>
                <a:ea typeface="华文楷体" pitchFamily="2" charset="-122"/>
                <a:cs typeface="Times New Roman" pitchFamily="18" charset="0"/>
              </a:rPr>
              <a:t>99Luftman</a:t>
            </a:r>
            <a:r>
              <a:rPr lang="en-US" altLang="zh-CN" sz="1800" dirty="0">
                <a:solidFill>
                  <a:srgbClr val="3366FF"/>
                </a:solidFill>
                <a:latin typeface="Times New Roman" pitchFamily="18" charset="0"/>
                <a:ea typeface="华文楷体" pitchFamily="2" charset="-122"/>
                <a:cs typeface="Times New Roman" pitchFamily="18" charset="0"/>
              </a:rPr>
              <a:t>, </a:t>
            </a:r>
            <a:r>
              <a:rPr lang="en-US" altLang="zh-CN" sz="1800" dirty="0" smtClean="0">
                <a:solidFill>
                  <a:srgbClr val="3366FF"/>
                </a:solidFill>
                <a:latin typeface="Times New Roman" pitchFamily="18" charset="0"/>
                <a:ea typeface="华文楷体" pitchFamily="2" charset="-122"/>
                <a:cs typeface="Times New Roman" pitchFamily="18" charset="0"/>
              </a:rPr>
              <a:t>07Weske</a:t>
            </a:r>
            <a:r>
              <a:rPr lang="en-US" altLang="zh-CN" sz="2000" dirty="0" smtClean="0">
                <a:latin typeface="华文楷体" pitchFamily="2" charset="-122"/>
                <a:ea typeface="华文楷体" pitchFamily="2" charset="-122"/>
              </a:rPr>
              <a:t>]</a:t>
            </a:r>
          </a:p>
          <a:p>
            <a:r>
              <a:rPr lang="zh-CN" altLang="en-US" sz="2400" dirty="0">
                <a:solidFill>
                  <a:srgbClr val="FF0000"/>
                </a:solidFill>
                <a:latin typeface="华文楷体" pitchFamily="2" charset="-122"/>
                <a:ea typeface="华文楷体" pitchFamily="2" charset="-122"/>
              </a:rPr>
              <a:t>开放环境下，</a:t>
            </a:r>
            <a:r>
              <a:rPr lang="zh-CN" altLang="zh-CN" sz="2400" dirty="0">
                <a:solidFill>
                  <a:srgbClr val="FF0000"/>
                </a:solidFill>
                <a:latin typeface="华文楷体" pitchFamily="2" charset="-122"/>
                <a:ea typeface="华文楷体" pitchFamily="2" charset="-122"/>
              </a:rPr>
              <a:t>传统过程技术的研究逐步呈现</a:t>
            </a:r>
            <a:r>
              <a:rPr lang="zh-CN" altLang="zh-CN" sz="2400" dirty="0" smtClean="0">
                <a:solidFill>
                  <a:srgbClr val="FF0000"/>
                </a:solidFill>
                <a:latin typeface="华文楷体" pitchFamily="2" charset="-122"/>
                <a:ea typeface="华文楷体" pitchFamily="2" charset="-122"/>
              </a:rPr>
              <a:t>向基于</a:t>
            </a:r>
            <a:r>
              <a:rPr lang="en-US" altLang="zh-CN" sz="2400" dirty="0">
                <a:solidFill>
                  <a:srgbClr val="FF0000"/>
                </a:solidFill>
                <a:latin typeface="华文楷体" pitchFamily="2" charset="-122"/>
                <a:ea typeface="华文楷体" pitchFamily="2" charset="-122"/>
              </a:rPr>
              <a:t>web</a:t>
            </a:r>
            <a:r>
              <a:rPr lang="zh-CN" altLang="zh-CN" sz="2400" dirty="0">
                <a:solidFill>
                  <a:srgbClr val="FF0000"/>
                </a:solidFill>
                <a:latin typeface="华文楷体" pitchFamily="2" charset="-122"/>
                <a:ea typeface="华文楷体" pitchFamily="2" charset="-122"/>
              </a:rPr>
              <a:t>服务的服务集成过程技术的转变</a:t>
            </a:r>
            <a:endParaRPr lang="en-US" altLang="zh-CN" sz="2400" dirty="0">
              <a:solidFill>
                <a:srgbClr val="FF0000"/>
              </a:solidFill>
              <a:latin typeface="华文楷体" pitchFamily="2" charset="-122"/>
              <a:ea typeface="华文楷体" pitchFamily="2" charset="-122"/>
            </a:endParaRPr>
          </a:p>
          <a:p>
            <a:pPr lvl="1">
              <a:buFont typeface="Wingdings" pitchFamily="2" charset="2"/>
              <a:buChar char="Ø"/>
            </a:pPr>
            <a:endParaRPr lang="en-US" altLang="zh-CN" sz="2000" dirty="0" smtClean="0">
              <a:latin typeface="华文楷体" pitchFamily="2" charset="-122"/>
              <a:ea typeface="华文楷体" pitchFamily="2" charset="-122"/>
            </a:endParaRPr>
          </a:p>
          <a:p>
            <a:pPr marL="449262" lvl="1" indent="0">
              <a:buNone/>
            </a:pPr>
            <a:endParaRPr lang="en-US" altLang="zh-CN" sz="2000" dirty="0" smtClean="0">
              <a:latin typeface="华文楷体" pitchFamily="2" charset="-122"/>
              <a:ea typeface="华文楷体" pitchFamily="2" charset="-122"/>
            </a:endParaRPr>
          </a:p>
          <a:p>
            <a:pPr marL="449262" lvl="1" indent="0">
              <a:buNone/>
            </a:pPr>
            <a:endParaRPr lang="en-US" altLang="zh-CN" sz="2000" dirty="0">
              <a:latin typeface="华文楷体" pitchFamily="2" charset="-122"/>
              <a:ea typeface="华文楷体" pitchFamily="2" charset="-122"/>
            </a:endParaRPr>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3</a:t>
            </a:fld>
            <a:endParaRPr lang="en-US" altLang="zh-CN"/>
          </a:p>
        </p:txBody>
      </p:sp>
      <p:sp>
        <p:nvSpPr>
          <p:cNvPr id="8" name="日期占位符 3"/>
          <p:cNvSpPr>
            <a:spLocks noGrp="1"/>
          </p:cNvSpPr>
          <p:nvPr>
            <p:ph type="dt" sz="quarter" idx="10"/>
          </p:nvPr>
        </p:nvSpPr>
        <p:spPr>
          <a:xfrm>
            <a:off x="611188" y="6284913"/>
            <a:ext cx="1293812" cy="457200"/>
          </a:xfrm>
        </p:spPr>
        <p:txBody>
          <a:bodyPr/>
          <a:lstStyle/>
          <a:p>
            <a:pPr>
              <a:defRPr/>
            </a:pPr>
            <a:fld id="{4824C5C2-6D5A-4FDF-A8D9-3046F32BDD69}" type="datetime1">
              <a:rPr lang="zh-CN" altLang="en-US" smtClean="0"/>
              <a:pPr>
                <a:defRPr/>
              </a:pPr>
              <a:t>2014/5/25</a:t>
            </a:fld>
            <a:endParaRPr lang="en-US" altLang="zh-CN" dirty="0"/>
          </a:p>
        </p:txBody>
      </p:sp>
      <p:sp>
        <p:nvSpPr>
          <p:cNvPr id="10" name="TextBox 9"/>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
        <p:nvSpPr>
          <p:cNvPr id="4" name="矩形 3"/>
          <p:cNvSpPr/>
          <p:nvPr/>
        </p:nvSpPr>
        <p:spPr bwMode="auto">
          <a:xfrm>
            <a:off x="1331641" y="4437111"/>
            <a:ext cx="6192688" cy="635827"/>
          </a:xfrm>
          <a:prstGeom prst="rect">
            <a:avLst/>
          </a:prstGeom>
          <a:solidFill>
            <a:schemeClr val="accent1">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altLang="zh-CN" sz="2400" dirty="0" smtClean="0">
                <a:solidFill>
                  <a:srgbClr val="3333FF"/>
                </a:solidFill>
                <a:latin typeface="华文楷体" pitchFamily="2" charset="-122"/>
                <a:ea typeface="华文楷体" pitchFamily="2" charset="-122"/>
              </a:rPr>
              <a:t>BPEL</a:t>
            </a:r>
            <a:r>
              <a:rPr lang="zh-CN" altLang="en-US" sz="2400" dirty="0" smtClean="0">
                <a:solidFill>
                  <a:srgbClr val="3333FF"/>
                </a:solidFill>
                <a:latin typeface="华文楷体" pitchFamily="2" charset="-122"/>
                <a:ea typeface="华文楷体" pitchFamily="2" charset="-122"/>
              </a:rPr>
              <a:t>、</a:t>
            </a:r>
            <a:r>
              <a:rPr lang="en-US" altLang="zh-CN" sz="2400" dirty="0" smtClean="0">
                <a:solidFill>
                  <a:srgbClr val="3333FF"/>
                </a:solidFill>
                <a:latin typeface="华文楷体" pitchFamily="2" charset="-122"/>
                <a:ea typeface="华文楷体" pitchFamily="2" charset="-122"/>
              </a:rPr>
              <a:t>WSCDL</a:t>
            </a:r>
            <a:r>
              <a:rPr lang="zh-CN" altLang="en-US" sz="2400" dirty="0" smtClean="0">
                <a:solidFill>
                  <a:srgbClr val="3333FF"/>
                </a:solidFill>
                <a:latin typeface="华文楷体" pitchFamily="2" charset="-122"/>
                <a:ea typeface="华文楷体" pitchFamily="2" charset="-122"/>
              </a:rPr>
              <a:t>：隐含有明显的过程技术特征</a:t>
            </a:r>
            <a:endParaRPr lang="zh-CN" altLang="en-US" sz="2400" dirty="0">
              <a:latin typeface="华文楷体" pitchFamily="2" charset="-122"/>
              <a:ea typeface="华文楷体" pitchFamily="2" charset="-122"/>
            </a:endParaRPr>
          </a:p>
        </p:txBody>
      </p:sp>
      <p:sp>
        <p:nvSpPr>
          <p:cNvPr id="6" name="棱台 5"/>
          <p:cNvSpPr/>
          <p:nvPr/>
        </p:nvSpPr>
        <p:spPr bwMode="auto">
          <a:xfrm>
            <a:off x="935596" y="5085184"/>
            <a:ext cx="6908612" cy="1008112"/>
          </a:xfrm>
          <a:prstGeom prst="bevel">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rgbClr val="C00000"/>
                </a:solidFill>
                <a:effectLst/>
                <a:latin typeface="华文楷体" pitchFamily="2" charset="-122"/>
                <a:ea typeface="华文楷体" pitchFamily="2" charset="-122"/>
              </a:rPr>
              <a:t>利用过程技术对服务集成建模进行研究</a:t>
            </a:r>
          </a:p>
        </p:txBody>
      </p:sp>
    </p:spTree>
    <p:extLst>
      <p:ext uri="{BB962C8B-B14F-4D97-AF65-F5344CB8AC3E}">
        <p14:creationId xmlns:p14="http://schemas.microsoft.com/office/powerpoint/2010/main" val="151952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 fill="hold"/>
                                        <p:tgtEl>
                                          <p:spTgt spid="6"/>
                                        </p:tgtEl>
                                        <p:attrNameLst>
                                          <p:attrName>ppt_x</p:attrName>
                                        </p:attrNameLst>
                                      </p:cBhvr>
                                      <p:tavLst>
                                        <p:tav tm="0">
                                          <p:val>
                                            <p:strVal val="#ppt_x"/>
                                          </p:val>
                                        </p:tav>
                                        <p:tav tm="100000">
                                          <p:val>
                                            <p:strVal val="#ppt_x"/>
                                          </p:val>
                                        </p:tav>
                                      </p:tavLst>
                                    </p:anim>
                                    <p:anim calcmode="lin" valueType="num">
                                      <p:cBhvr additive="base">
                                        <p:cTn id="14" dur="1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latin typeface="华文楷体" pitchFamily="2" charset="-122"/>
                <a:ea typeface="华文楷体" pitchFamily="2" charset="-122"/>
              </a:rPr>
              <a:t>攻读硕士期间撰写论文列表</a:t>
            </a:r>
          </a:p>
          <a:p>
            <a:pPr lvl="1"/>
            <a:r>
              <a:rPr lang="zh-CN" altLang="en-US" sz="2000" dirty="0">
                <a:latin typeface="华文楷体" pitchFamily="2" charset="-122"/>
                <a:ea typeface="华文楷体" pitchFamily="2" charset="-122"/>
              </a:rPr>
              <a:t>王</a:t>
            </a:r>
            <a:r>
              <a:rPr lang="zh-CN" altLang="en-US" sz="2000" dirty="0" smtClean="0">
                <a:latin typeface="华文楷体" pitchFamily="2" charset="-122"/>
                <a:ea typeface="华文楷体" pitchFamily="2" charset="-122"/>
              </a:rPr>
              <a:t>晶</a:t>
            </a:r>
            <a:r>
              <a:rPr lang="en-US" altLang="zh-CN" sz="2000" dirty="0" smtClean="0">
                <a:latin typeface="华文楷体" pitchFamily="2" charset="-122"/>
                <a:ea typeface="华文楷体" pitchFamily="2" charset="-122"/>
              </a:rPr>
              <a:t>,</a:t>
            </a:r>
            <a:r>
              <a:rPr lang="zh-CN" altLang="en-US" sz="2000" dirty="0" smtClean="0">
                <a:latin typeface="华文楷体" pitchFamily="2" charset="-122"/>
                <a:ea typeface="华文楷体" pitchFamily="2" charset="-122"/>
              </a:rPr>
              <a:t>胡昊</a:t>
            </a:r>
            <a:r>
              <a:rPr lang="zh-CN" altLang="en-US" sz="2000" dirty="0">
                <a:latin typeface="华文楷体" pitchFamily="2" charset="-122"/>
                <a:ea typeface="华文楷体" pitchFamily="2" charset="-122"/>
              </a:rPr>
              <a:t>等</a:t>
            </a:r>
            <a:r>
              <a:rPr lang="en-US" altLang="zh-CN" sz="2000" dirty="0" smtClean="0">
                <a:latin typeface="华文楷体" pitchFamily="2" charset="-122"/>
                <a:ea typeface="华文楷体" pitchFamily="2" charset="-122"/>
              </a:rPr>
              <a:t>.</a:t>
            </a:r>
            <a:r>
              <a:rPr lang="zh-CN" altLang="zh-CN" sz="2000" dirty="0">
                <a:latin typeface="华文楷体" pitchFamily="2" charset="-122"/>
                <a:ea typeface="华文楷体" pitchFamily="2" charset="-122"/>
              </a:rPr>
              <a:t>结合公共视图和对象</a:t>
            </a:r>
            <a:r>
              <a:rPr lang="en-US" altLang="zh-CN" sz="2000" dirty="0">
                <a:latin typeface="Times New Roman" pitchFamily="18" charset="0"/>
                <a:ea typeface="华文楷体" pitchFamily="2" charset="-122"/>
                <a:cs typeface="Times New Roman" pitchFamily="18" charset="0"/>
              </a:rPr>
              <a:t>Petri</a:t>
            </a:r>
            <a:r>
              <a:rPr lang="zh-CN" altLang="zh-CN" sz="2000" dirty="0">
                <a:latin typeface="华文楷体" pitchFamily="2" charset="-122"/>
                <a:ea typeface="华文楷体" pitchFamily="2" charset="-122"/>
              </a:rPr>
              <a:t>网的跨组织流程建模</a:t>
            </a:r>
            <a:r>
              <a:rPr lang="en-US" altLang="zh-CN" sz="2000" dirty="0" smtClean="0">
                <a:latin typeface="华文楷体" pitchFamily="2" charset="-122"/>
                <a:ea typeface="华文楷体" pitchFamily="2" charset="-122"/>
              </a:rPr>
              <a:t>, </a:t>
            </a:r>
            <a:r>
              <a:rPr lang="zh-CN" altLang="en-US" sz="2000" dirty="0" smtClean="0">
                <a:latin typeface="华文楷体" pitchFamily="2" charset="-122"/>
                <a:ea typeface="华文楷体" pitchFamily="2" charset="-122"/>
              </a:rPr>
              <a:t>计算机科学与探索，</a:t>
            </a:r>
            <a:r>
              <a:rPr lang="en-US" altLang="zh-CN" sz="2000" dirty="0" smtClean="0">
                <a:latin typeface="Times New Roman" pitchFamily="18" charset="0"/>
                <a:ea typeface="华文楷体" pitchFamily="2" charset="-122"/>
                <a:cs typeface="Times New Roman" pitchFamily="18" charset="0"/>
              </a:rPr>
              <a:t>8(01). 2014.</a:t>
            </a:r>
          </a:p>
          <a:p>
            <a:pPr lvl="1"/>
            <a:r>
              <a:rPr lang="en-US" altLang="zh-CN" sz="2000" dirty="0" smtClean="0">
                <a:latin typeface="Times New Roman" pitchFamily="18" charset="0"/>
                <a:ea typeface="华文楷体" pitchFamily="2" charset="-122"/>
                <a:cs typeface="Times New Roman" pitchFamily="18" charset="0"/>
              </a:rPr>
              <a:t>Jing </a:t>
            </a:r>
            <a:r>
              <a:rPr lang="en-US" altLang="zh-CN" sz="2000" dirty="0" err="1" smtClean="0">
                <a:latin typeface="Times New Roman" pitchFamily="18" charset="0"/>
                <a:ea typeface="华文楷体" pitchFamily="2" charset="-122"/>
                <a:cs typeface="Times New Roman" pitchFamily="18" charset="0"/>
              </a:rPr>
              <a:t>W,Hao</a:t>
            </a:r>
            <a:r>
              <a:rPr lang="en-US" altLang="zh-CN" sz="2000" dirty="0" smtClean="0">
                <a:latin typeface="Times New Roman" pitchFamily="18" charset="0"/>
                <a:ea typeface="华文楷体" pitchFamily="2" charset="-122"/>
                <a:cs typeface="Times New Roman" pitchFamily="18" charset="0"/>
              </a:rPr>
              <a:t> </a:t>
            </a:r>
            <a:r>
              <a:rPr lang="en-US" altLang="zh-CN" sz="2000" dirty="0" err="1" smtClean="0">
                <a:latin typeface="Times New Roman" pitchFamily="18" charset="0"/>
                <a:ea typeface="华文楷体" pitchFamily="2" charset="-122"/>
                <a:cs typeface="Times New Roman" pitchFamily="18" charset="0"/>
              </a:rPr>
              <a:t>H,etc</a:t>
            </a:r>
            <a:r>
              <a:rPr lang="en-US" altLang="zh-CN" sz="2000" dirty="0" smtClean="0">
                <a:latin typeface="Times New Roman" pitchFamily="18" charset="0"/>
                <a:ea typeface="华文楷体" pitchFamily="2" charset="-122"/>
                <a:cs typeface="Times New Roman" pitchFamily="18" charset="0"/>
              </a:rPr>
              <a:t>. </a:t>
            </a:r>
            <a:r>
              <a:rPr lang="en-US" altLang="zh-CN" sz="2000" dirty="0">
                <a:latin typeface="Times New Roman" pitchFamily="18" charset="0"/>
                <a:ea typeface="华文楷体" pitchFamily="2" charset="-122"/>
                <a:cs typeface="Times New Roman" pitchFamily="18" charset="0"/>
              </a:rPr>
              <a:t>Public-view and Object Petri net based Modeling of Cross-organizational </a:t>
            </a:r>
            <a:r>
              <a:rPr lang="en-US" altLang="zh-CN" sz="2000" dirty="0" smtClean="0">
                <a:latin typeface="Times New Roman" pitchFamily="18" charset="0"/>
                <a:ea typeface="华文楷体" pitchFamily="2" charset="-122"/>
                <a:cs typeface="Times New Roman" pitchFamily="18" charset="0"/>
              </a:rPr>
              <a:t>Process,</a:t>
            </a:r>
            <a:r>
              <a:rPr lang="en-US" altLang="zh-CN" sz="2000" dirty="0">
                <a:latin typeface="Times New Roman" pitchFamily="18" charset="0"/>
                <a:ea typeface="华文楷体" pitchFamily="2" charset="-122"/>
                <a:cs typeface="Times New Roman" pitchFamily="18" charset="0"/>
              </a:rPr>
              <a:t> IEEE </a:t>
            </a:r>
            <a:r>
              <a:rPr lang="en-US" altLang="zh-CN" sz="2000" dirty="0" smtClean="0">
                <a:latin typeface="Times New Roman" pitchFamily="18" charset="0"/>
                <a:ea typeface="华文楷体" pitchFamily="2" charset="-122"/>
                <a:cs typeface="Times New Roman" pitchFamily="18" charset="0"/>
              </a:rPr>
              <a:t>WISA 2013,</a:t>
            </a:r>
            <a:r>
              <a:rPr lang="en-US" altLang="zh-CN" sz="2000" dirty="0">
                <a:latin typeface="Times New Roman" pitchFamily="18" charset="0"/>
                <a:ea typeface="华文楷体" pitchFamily="2" charset="-122"/>
                <a:cs typeface="Times New Roman" pitchFamily="18" charset="0"/>
              </a:rPr>
              <a:t> pp.</a:t>
            </a:r>
            <a:r>
              <a:rPr lang="zh-CN" altLang="en-US" sz="2000" dirty="0" smtClean="0">
                <a:latin typeface="Times New Roman" pitchFamily="18" charset="0"/>
                <a:ea typeface="华文楷体" pitchFamily="2" charset="-122"/>
                <a:cs typeface="Times New Roman" pitchFamily="18" charset="0"/>
              </a:rPr>
              <a:t> </a:t>
            </a:r>
            <a:r>
              <a:rPr lang="en-US" altLang="zh-CN" sz="2000" dirty="0">
                <a:latin typeface="Times New Roman" pitchFamily="18" charset="0"/>
                <a:ea typeface="华文楷体" pitchFamily="2" charset="-122"/>
                <a:cs typeface="Times New Roman" pitchFamily="18" charset="0"/>
              </a:rPr>
              <a:t>425--428</a:t>
            </a:r>
            <a:endParaRPr lang="zh-CN" altLang="zh-CN" sz="2000" dirty="0">
              <a:latin typeface="Times New Roman" pitchFamily="18" charset="0"/>
              <a:ea typeface="华文楷体" pitchFamily="2" charset="-122"/>
              <a:cs typeface="Times New Roman" pitchFamily="18" charset="0"/>
            </a:endParaRPr>
          </a:p>
          <a:p>
            <a:r>
              <a:rPr lang="zh-CN" altLang="zh-CN" b="1" dirty="0" smtClean="0">
                <a:latin typeface="华文楷体" pitchFamily="2" charset="-122"/>
                <a:ea typeface="华文楷体" pitchFamily="2" charset="-122"/>
              </a:rPr>
              <a:t>攻读</a:t>
            </a:r>
            <a:r>
              <a:rPr lang="zh-CN" altLang="zh-CN" b="1" dirty="0">
                <a:latin typeface="华文楷体" pitchFamily="2" charset="-122"/>
                <a:ea typeface="华文楷体" pitchFamily="2" charset="-122"/>
              </a:rPr>
              <a:t>硕士期间参研</a:t>
            </a:r>
            <a:r>
              <a:rPr lang="zh-CN" altLang="zh-CN" b="1" dirty="0" smtClean="0">
                <a:latin typeface="华文楷体" pitchFamily="2" charset="-122"/>
                <a:ea typeface="华文楷体" pitchFamily="2" charset="-122"/>
              </a:rPr>
              <a:t>项目</a:t>
            </a:r>
            <a:endParaRPr lang="zh-CN" altLang="zh-CN" dirty="0">
              <a:latin typeface="华文楷体" pitchFamily="2" charset="-122"/>
              <a:ea typeface="华文楷体" pitchFamily="2" charset="-122"/>
            </a:endParaRPr>
          </a:p>
          <a:p>
            <a:pPr lvl="1"/>
            <a:r>
              <a:rPr lang="zh-CN" altLang="zh-CN" sz="2000" dirty="0">
                <a:latin typeface="华文楷体" pitchFamily="2" charset="-122"/>
                <a:ea typeface="华文楷体" pitchFamily="2" charset="-122"/>
              </a:rPr>
              <a:t>国家自然科学基金：面向网构软件的过程演化技术研究</a:t>
            </a:r>
            <a:r>
              <a:rPr lang="en-US" altLang="zh-CN" sz="2000" dirty="0">
                <a:latin typeface="Times New Roman" pitchFamily="18" charset="0"/>
                <a:ea typeface="华文楷体" pitchFamily="2" charset="-122"/>
                <a:cs typeface="Times New Roman" pitchFamily="18" charset="0"/>
              </a:rPr>
              <a:t>(NO.61003019</a:t>
            </a:r>
            <a:r>
              <a:rPr lang="en-US" altLang="zh-CN" sz="2000" dirty="0" smtClean="0">
                <a:latin typeface="Times New Roman" pitchFamily="18" charset="0"/>
                <a:ea typeface="华文楷体" pitchFamily="2" charset="-122"/>
                <a:cs typeface="Times New Roman" pitchFamily="18" charset="0"/>
              </a:rPr>
              <a:t>)</a:t>
            </a:r>
            <a:endParaRPr lang="zh-CN" altLang="zh-CN" sz="2000" dirty="0">
              <a:latin typeface="Times New Roman" pitchFamily="18" charset="0"/>
              <a:ea typeface="华文楷体" pitchFamily="2" charset="-122"/>
              <a:cs typeface="Times New Roman" pitchFamily="18" charset="0"/>
            </a:endParaRP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30</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2310865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lgn="ctr">
              <a:buNone/>
            </a:pPr>
            <a:r>
              <a:rPr lang="zh-CN" altLang="en-US" sz="4800" dirty="0" smtClean="0">
                <a:solidFill>
                  <a:srgbClr val="FF0000"/>
                </a:solidFill>
                <a:latin typeface="华文楷体" pitchFamily="2" charset="-122"/>
                <a:ea typeface="华文楷体" pitchFamily="2" charset="-122"/>
              </a:rPr>
              <a:t>谢谢</a:t>
            </a:r>
            <a:endParaRPr lang="zh-CN" altLang="en-US" sz="4800" dirty="0">
              <a:solidFill>
                <a:srgbClr val="FF0000"/>
              </a:solidFill>
              <a:latin typeface="华文楷体" pitchFamily="2" charset="-122"/>
              <a:ea typeface="华文楷体" pitchFamily="2" charset="-122"/>
            </a:endParaRP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31</a:t>
            </a:fld>
            <a:endParaRPr lang="en-US" altLang="zh-CN"/>
          </a:p>
        </p:txBody>
      </p:sp>
      <p:sp>
        <p:nvSpPr>
          <p:cNvPr id="6" name="TextBox 5"/>
          <p:cNvSpPr txBox="1"/>
          <p:nvPr/>
        </p:nvSpPr>
        <p:spPr>
          <a:xfrm>
            <a:off x="2627784" y="6309320"/>
            <a:ext cx="4248472" cy="369332"/>
          </a:xfrm>
          <a:prstGeom prst="rect">
            <a:avLst/>
          </a:prstGeom>
          <a:noFill/>
        </p:spPr>
        <p:txBody>
          <a:bodyPr wrap="square" rtlCol="0">
            <a:spAutoFit/>
          </a:bodyPr>
          <a:lstStyle/>
          <a:p>
            <a:pPr algn="ctr"/>
            <a:r>
              <a:rPr lang="zh-CN" altLang="en-US" dirty="0" smtClean="0">
                <a:latin typeface="华文楷体" pitchFamily="2" charset="-122"/>
                <a:ea typeface="华文楷体" pitchFamily="2" charset="-122"/>
              </a:rPr>
              <a:t>南京大学计算机软件研究所</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502333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分层服务集成</a:t>
            </a:r>
            <a:r>
              <a:rPr lang="zh-CN" altLang="en-US" dirty="0">
                <a:latin typeface="华文楷体" pitchFamily="2" charset="-122"/>
                <a:ea typeface="华文楷体" pitchFamily="2" charset="-122"/>
                <a:cs typeface="Times New Roman" pitchFamily="18" charset="0"/>
              </a:rPr>
              <a:t>过程模型：</a:t>
            </a:r>
            <a:r>
              <a:rPr lang="zh-CN" altLang="en-US" sz="2800" dirty="0">
                <a:latin typeface="华文楷体" pitchFamily="2" charset="-122"/>
                <a:ea typeface="华文楷体" pitchFamily="2" charset="-122"/>
                <a:cs typeface="Times New Roman" pitchFamily="18" charset="0"/>
              </a:rPr>
              <a:t>建模</a:t>
            </a:r>
            <a:endParaRPr lang="zh-CN" altLang="en-US" dirty="0"/>
          </a:p>
        </p:txBody>
      </p:sp>
      <p:sp>
        <p:nvSpPr>
          <p:cNvPr id="3" name="内容占位符 2"/>
          <p:cNvSpPr>
            <a:spLocks noGrp="1"/>
          </p:cNvSpPr>
          <p:nvPr>
            <p:ph idx="1"/>
          </p:nvPr>
        </p:nvSpPr>
        <p:spPr>
          <a:xfrm>
            <a:off x="323529" y="1268760"/>
            <a:ext cx="4102706" cy="4392612"/>
          </a:xfrm>
        </p:spPr>
        <p:txBody>
          <a:bodyPr/>
          <a:lstStyle/>
          <a:p>
            <a:pPr>
              <a:buFont typeface="Wingdings" pitchFamily="2" charset="2"/>
              <a:buChar char="p"/>
            </a:pPr>
            <a:r>
              <a:rPr lang="zh-CN" altLang="en-US" sz="2000" dirty="0" smtClean="0">
                <a:latin typeface="华文楷体" pitchFamily="2" charset="-122"/>
                <a:ea typeface="华文楷体" pitchFamily="2" charset="-122"/>
              </a:rPr>
              <a:t>行为一致的公共视图提取</a:t>
            </a:r>
            <a:endParaRPr lang="en-US" altLang="zh-CN" sz="2000" dirty="0" smtClean="0">
              <a:latin typeface="华文楷体" pitchFamily="2" charset="-122"/>
              <a:ea typeface="华文楷体" pitchFamily="2" charset="-122"/>
            </a:endParaRPr>
          </a:p>
          <a:p>
            <a:pPr>
              <a:buFont typeface="Wingdings" pitchFamily="2" charset="2"/>
              <a:buChar char="Ø"/>
            </a:pPr>
            <a:r>
              <a:rPr lang="zh-CN" altLang="en-US" sz="1800" dirty="0" smtClean="0">
                <a:solidFill>
                  <a:srgbClr val="3366FF"/>
                </a:solidFill>
                <a:latin typeface="华文楷体" pitchFamily="2" charset="-122"/>
                <a:ea typeface="华文楷体" pitchFamily="2" charset="-122"/>
              </a:rPr>
              <a:t>顺序</a:t>
            </a:r>
            <a:r>
              <a:rPr lang="en-US" altLang="zh-CN" sz="1800" dirty="0" smtClean="0">
                <a:solidFill>
                  <a:srgbClr val="3366FF"/>
                </a:solidFill>
                <a:latin typeface="华文楷体" pitchFamily="2" charset="-122"/>
                <a:ea typeface="华文楷体" pitchFamily="2" charset="-122"/>
              </a:rPr>
              <a:t>---</a:t>
            </a:r>
            <a:r>
              <a:rPr lang="zh-CN" altLang="zh-CN" sz="1600" dirty="0" smtClean="0">
                <a:latin typeface="华文楷体" pitchFamily="2" charset="-122"/>
                <a:ea typeface="华文楷体" pitchFamily="2" charset="-122"/>
              </a:rPr>
              <a:t>基本</a:t>
            </a:r>
            <a:r>
              <a:rPr lang="zh-CN" altLang="zh-CN" sz="1600" dirty="0">
                <a:latin typeface="华文楷体" pitchFamily="2" charset="-122"/>
                <a:ea typeface="华文楷体" pitchFamily="2" charset="-122"/>
              </a:rPr>
              <a:t>顺序分支变迁</a:t>
            </a:r>
            <a:endParaRPr lang="en-US" altLang="zh-CN" sz="1600" dirty="0" smtClean="0">
              <a:solidFill>
                <a:srgbClr val="3366FF"/>
              </a:solidFill>
              <a:latin typeface="华文楷体" pitchFamily="2" charset="-122"/>
              <a:ea typeface="华文楷体" pitchFamily="2" charset="-122"/>
            </a:endParaRPr>
          </a:p>
          <a:p>
            <a:pPr marL="0" indent="0">
              <a:buNone/>
            </a:pPr>
            <a:endParaRPr lang="en-US" altLang="zh-CN" sz="1800" dirty="0" smtClean="0">
              <a:latin typeface="华文楷体" pitchFamily="2" charset="-122"/>
              <a:ea typeface="华文楷体" pitchFamily="2" charset="-122"/>
            </a:endParaRPr>
          </a:p>
          <a:p>
            <a:pPr marL="0" indent="0">
              <a:buNone/>
            </a:pPr>
            <a:endParaRPr lang="en-US" altLang="zh-CN" sz="1800" dirty="0" smtClean="0">
              <a:latin typeface="华文楷体" pitchFamily="2" charset="-122"/>
              <a:ea typeface="华文楷体" pitchFamily="2" charset="-122"/>
            </a:endParaRPr>
          </a:p>
          <a:p>
            <a:pPr marL="0" indent="0">
              <a:buNone/>
            </a:pPr>
            <a:endParaRPr lang="en-US" altLang="zh-CN" sz="1800" dirty="0" smtClean="0">
              <a:latin typeface="华文楷体" pitchFamily="2" charset="-122"/>
              <a:ea typeface="华文楷体" pitchFamily="2" charset="-122"/>
            </a:endParaRPr>
          </a:p>
          <a:p>
            <a:pPr>
              <a:buFont typeface="Wingdings" pitchFamily="2" charset="2"/>
              <a:buChar char="Ø"/>
            </a:pPr>
            <a:r>
              <a:rPr lang="zh-CN" altLang="en-US" sz="1800" dirty="0" smtClean="0">
                <a:solidFill>
                  <a:srgbClr val="3366FF"/>
                </a:solidFill>
                <a:latin typeface="华文楷体" pitchFamily="2" charset="-122"/>
                <a:ea typeface="华文楷体" pitchFamily="2" charset="-122"/>
              </a:rPr>
              <a:t>选择</a:t>
            </a:r>
            <a:r>
              <a:rPr lang="en-US" altLang="zh-CN" sz="1800" dirty="0" smtClean="0">
                <a:solidFill>
                  <a:srgbClr val="3366FF"/>
                </a:solidFill>
                <a:latin typeface="华文楷体" pitchFamily="2" charset="-122"/>
                <a:ea typeface="华文楷体" pitchFamily="2" charset="-122"/>
              </a:rPr>
              <a:t>---</a:t>
            </a:r>
            <a:r>
              <a:rPr lang="zh-CN" altLang="zh-CN" sz="1600" dirty="0" smtClean="0">
                <a:latin typeface="华文楷体" pitchFamily="2" charset="-122"/>
                <a:ea typeface="华文楷体" pitchFamily="2" charset="-122"/>
              </a:rPr>
              <a:t>基本</a:t>
            </a:r>
            <a:r>
              <a:rPr lang="zh-CN" altLang="en-US" sz="1600" dirty="0" smtClean="0">
                <a:latin typeface="华文楷体" pitchFamily="2" charset="-122"/>
                <a:ea typeface="华文楷体" pitchFamily="2" charset="-122"/>
              </a:rPr>
              <a:t>选择</a:t>
            </a:r>
            <a:r>
              <a:rPr lang="zh-CN" altLang="zh-CN" sz="1600" dirty="0" smtClean="0">
                <a:latin typeface="华文楷体" pitchFamily="2" charset="-122"/>
                <a:ea typeface="华文楷体" pitchFamily="2" charset="-122"/>
              </a:rPr>
              <a:t>分支变迁</a:t>
            </a:r>
            <a:endParaRPr lang="en-US" altLang="zh-CN" sz="1600" dirty="0">
              <a:latin typeface="华文楷体" pitchFamily="2" charset="-122"/>
              <a:ea typeface="华文楷体" pitchFamily="2" charset="-122"/>
            </a:endParaRPr>
          </a:p>
          <a:p>
            <a:pPr>
              <a:buFont typeface="Wingdings" pitchFamily="2" charset="2"/>
              <a:buChar char="Ø"/>
            </a:pPr>
            <a:endParaRPr lang="en-US" altLang="zh-CN" sz="1800" dirty="0" smtClean="0">
              <a:solidFill>
                <a:srgbClr val="3366FF"/>
              </a:solidFill>
              <a:latin typeface="华文楷体" pitchFamily="2" charset="-122"/>
              <a:ea typeface="华文楷体" pitchFamily="2" charset="-122"/>
            </a:endParaRPr>
          </a:p>
          <a:p>
            <a:pPr>
              <a:buFont typeface="Wingdings" pitchFamily="2" charset="2"/>
              <a:buChar char="Ø"/>
            </a:pPr>
            <a:endParaRPr lang="en-US" altLang="zh-CN" sz="1800" dirty="0">
              <a:latin typeface="华文楷体" pitchFamily="2" charset="-122"/>
              <a:ea typeface="华文楷体" pitchFamily="2" charset="-122"/>
            </a:endParaRPr>
          </a:p>
          <a:p>
            <a:pPr>
              <a:buFont typeface="Wingdings" pitchFamily="2" charset="2"/>
              <a:buChar char="Ø"/>
            </a:pPr>
            <a:endParaRPr lang="en-US" altLang="zh-CN" sz="1800" dirty="0" smtClean="0">
              <a:latin typeface="华文楷体" pitchFamily="2" charset="-122"/>
              <a:ea typeface="华文楷体" pitchFamily="2" charset="-122"/>
            </a:endParaRPr>
          </a:p>
          <a:p>
            <a:pPr marL="0" indent="0">
              <a:buNone/>
            </a:pPr>
            <a:endParaRPr lang="en-US" altLang="zh-CN" sz="1800" dirty="0" smtClean="0">
              <a:latin typeface="华文楷体" pitchFamily="2" charset="-122"/>
              <a:ea typeface="华文楷体" pitchFamily="2" charset="-122"/>
            </a:endParaRPr>
          </a:p>
          <a:p>
            <a:pPr>
              <a:buFont typeface="Wingdings" pitchFamily="2" charset="2"/>
              <a:buChar char="Ø"/>
            </a:pPr>
            <a:r>
              <a:rPr lang="zh-CN" altLang="en-US" sz="1800" dirty="0" smtClean="0">
                <a:solidFill>
                  <a:srgbClr val="3366FF"/>
                </a:solidFill>
                <a:latin typeface="华文楷体" pitchFamily="2" charset="-122"/>
                <a:ea typeface="华文楷体" pitchFamily="2" charset="-122"/>
              </a:rPr>
              <a:t>并发</a:t>
            </a:r>
            <a:r>
              <a:rPr lang="en-US" altLang="zh-CN" sz="2000" dirty="0">
                <a:solidFill>
                  <a:srgbClr val="3366FF"/>
                </a:solidFill>
                <a:latin typeface="华文楷体" pitchFamily="2" charset="-122"/>
                <a:ea typeface="华文楷体" pitchFamily="2" charset="-122"/>
              </a:rPr>
              <a:t>---</a:t>
            </a:r>
            <a:r>
              <a:rPr lang="zh-CN" altLang="zh-CN" sz="1600" dirty="0" smtClean="0">
                <a:latin typeface="华文楷体" pitchFamily="2" charset="-122"/>
                <a:ea typeface="华文楷体" pitchFamily="2" charset="-122"/>
              </a:rPr>
              <a:t>基本</a:t>
            </a:r>
            <a:r>
              <a:rPr lang="zh-CN" altLang="en-US" sz="1600" dirty="0" smtClean="0">
                <a:latin typeface="华文楷体" pitchFamily="2" charset="-122"/>
                <a:ea typeface="华文楷体" pitchFamily="2" charset="-122"/>
              </a:rPr>
              <a:t>并发</a:t>
            </a:r>
            <a:r>
              <a:rPr lang="zh-CN" altLang="zh-CN" sz="1600" dirty="0" smtClean="0">
                <a:latin typeface="华文楷体" pitchFamily="2" charset="-122"/>
                <a:ea typeface="华文楷体" pitchFamily="2" charset="-122"/>
              </a:rPr>
              <a:t>分支</a:t>
            </a:r>
            <a:r>
              <a:rPr lang="zh-CN" altLang="zh-CN" sz="1600" dirty="0">
                <a:latin typeface="华文楷体" pitchFamily="2" charset="-122"/>
                <a:ea typeface="华文楷体" pitchFamily="2" charset="-122"/>
              </a:rPr>
              <a:t>变迁</a:t>
            </a:r>
            <a:endParaRPr lang="en-US" altLang="zh-CN" sz="1600" dirty="0" smtClean="0">
              <a:solidFill>
                <a:srgbClr val="3366FF"/>
              </a:solidFill>
              <a:latin typeface="华文楷体" pitchFamily="2" charset="-122"/>
              <a:ea typeface="华文楷体" pitchFamily="2" charset="-122"/>
            </a:endParaRPr>
          </a:p>
          <a:p>
            <a:endParaRPr lang="en-US" altLang="zh-CN" sz="1800" dirty="0">
              <a:latin typeface="华文楷体" pitchFamily="2" charset="-122"/>
              <a:ea typeface="华文楷体" pitchFamily="2" charset="-122"/>
            </a:endParaRPr>
          </a:p>
          <a:p>
            <a:endParaRPr lang="en-US" altLang="zh-CN" sz="2000" dirty="0" smtClean="0">
              <a:latin typeface="华文楷体" pitchFamily="2" charset="-122"/>
              <a:ea typeface="华文楷体" pitchFamily="2" charset="-122"/>
            </a:endParaRPr>
          </a:p>
          <a:p>
            <a:pPr marL="0" indent="0">
              <a:buNone/>
            </a:pPr>
            <a:endParaRPr lang="en-US" altLang="zh-CN" sz="2000" dirty="0" smtClean="0">
              <a:latin typeface="华文楷体" pitchFamily="2" charset="-122"/>
              <a:ea typeface="华文楷体" pitchFamily="2" charset="-122"/>
            </a:endParaRPr>
          </a:p>
          <a:p>
            <a:endParaRPr lang="zh-CN" altLang="en-US" dirty="0"/>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32</a:t>
            </a:fld>
            <a:endParaRPr lang="en-US" altLang="zh-C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18" y="2061573"/>
            <a:ext cx="3879316" cy="89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297" y="2136110"/>
            <a:ext cx="3198408" cy="84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91" y="3352941"/>
            <a:ext cx="4651806" cy="120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12" y="5013176"/>
            <a:ext cx="5469109" cy="129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a:spLocks/>
          </p:cNvSpPr>
          <p:nvPr/>
        </p:nvSpPr>
        <p:spPr bwMode="auto">
          <a:xfrm>
            <a:off x="4710696" y="1177590"/>
            <a:ext cx="4102706"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buFont typeface="Wingdings" pitchFamily="2" charset="2"/>
              <a:buChar char="Ø"/>
            </a:pPr>
            <a:endParaRPr lang="en-US" altLang="zh-CN" sz="2000" dirty="0" smtClean="0">
              <a:latin typeface="华文楷体" pitchFamily="2" charset="-122"/>
              <a:ea typeface="华文楷体" pitchFamily="2" charset="-122"/>
            </a:endParaRPr>
          </a:p>
          <a:p>
            <a:pPr>
              <a:buFont typeface="Wingdings" pitchFamily="2" charset="2"/>
              <a:buChar char="Ø"/>
            </a:pPr>
            <a:r>
              <a:rPr lang="zh-CN" altLang="en-US" sz="2000" dirty="0" smtClean="0">
                <a:solidFill>
                  <a:srgbClr val="3366FF"/>
                </a:solidFill>
                <a:latin typeface="华文楷体" pitchFamily="2" charset="-122"/>
                <a:ea typeface="华文楷体" pitchFamily="2" charset="-122"/>
              </a:rPr>
              <a:t>循环</a:t>
            </a:r>
            <a:r>
              <a:rPr lang="en-US" altLang="zh-CN" sz="2400" dirty="0">
                <a:solidFill>
                  <a:srgbClr val="3366FF"/>
                </a:solidFill>
                <a:latin typeface="华文楷体" pitchFamily="2" charset="-122"/>
                <a:ea typeface="华文楷体" pitchFamily="2" charset="-122"/>
              </a:rPr>
              <a:t>---</a:t>
            </a:r>
            <a:r>
              <a:rPr lang="zh-CN" altLang="zh-CN" sz="1600" dirty="0" smtClean="0">
                <a:latin typeface="华文楷体" pitchFamily="2" charset="-122"/>
                <a:ea typeface="华文楷体" pitchFamily="2" charset="-122"/>
              </a:rPr>
              <a:t>基本</a:t>
            </a:r>
            <a:r>
              <a:rPr lang="zh-CN" altLang="en-US" sz="1600" dirty="0" smtClean="0">
                <a:latin typeface="华文楷体" pitchFamily="2" charset="-122"/>
                <a:ea typeface="华文楷体" pitchFamily="2" charset="-122"/>
              </a:rPr>
              <a:t>循环</a:t>
            </a:r>
            <a:r>
              <a:rPr lang="zh-CN" altLang="zh-CN" sz="1600" dirty="0" smtClean="0">
                <a:latin typeface="华文楷体" pitchFamily="2" charset="-122"/>
                <a:ea typeface="华文楷体" pitchFamily="2" charset="-122"/>
              </a:rPr>
              <a:t>分支</a:t>
            </a:r>
            <a:r>
              <a:rPr lang="zh-CN" altLang="zh-CN" sz="1600" dirty="0">
                <a:latin typeface="华文楷体" pitchFamily="2" charset="-122"/>
                <a:ea typeface="华文楷体" pitchFamily="2" charset="-122"/>
              </a:rPr>
              <a:t>变迁</a:t>
            </a:r>
            <a:endParaRPr lang="en-US" altLang="zh-CN" sz="1600" dirty="0">
              <a:solidFill>
                <a:srgbClr val="3366FF"/>
              </a:solidFill>
              <a:latin typeface="华文楷体" pitchFamily="2" charset="-122"/>
              <a:ea typeface="华文楷体" pitchFamily="2" charset="-122"/>
            </a:endParaRPr>
          </a:p>
          <a:p>
            <a:pPr>
              <a:buFont typeface="Wingdings" pitchFamily="2" charset="2"/>
              <a:buChar char="Ø"/>
            </a:pPr>
            <a:endParaRPr lang="en-US" altLang="zh-CN" sz="2000" dirty="0" smtClean="0">
              <a:solidFill>
                <a:srgbClr val="3366FF"/>
              </a:solidFill>
              <a:latin typeface="华文楷体" pitchFamily="2" charset="-122"/>
              <a:ea typeface="华文楷体" pitchFamily="2" charset="-122"/>
            </a:endParaRPr>
          </a:p>
          <a:p>
            <a:endParaRPr lang="en-US" altLang="zh-CN" sz="2000" dirty="0" smtClean="0">
              <a:latin typeface="华文楷体" pitchFamily="2" charset="-122"/>
              <a:ea typeface="华文楷体" pitchFamily="2" charset="-122"/>
            </a:endParaRPr>
          </a:p>
          <a:p>
            <a:endParaRPr lang="en-US" altLang="zh-CN" sz="2000" dirty="0" smtClean="0">
              <a:latin typeface="华文楷体" pitchFamily="2" charset="-122"/>
              <a:ea typeface="华文楷体" pitchFamily="2" charset="-122"/>
            </a:endParaRPr>
          </a:p>
          <a:p>
            <a:endParaRPr lang="en-US" altLang="zh-CN" sz="2000" dirty="0" smtClean="0">
              <a:latin typeface="华文楷体" pitchFamily="2" charset="-122"/>
              <a:ea typeface="华文楷体" pitchFamily="2" charset="-122"/>
            </a:endParaRPr>
          </a:p>
          <a:p>
            <a:pPr marL="0" indent="0">
              <a:buNone/>
            </a:pPr>
            <a:endParaRPr lang="en-US" altLang="zh-CN" sz="2000" dirty="0" smtClean="0">
              <a:latin typeface="华文楷体" pitchFamily="2" charset="-122"/>
              <a:ea typeface="华文楷体" pitchFamily="2" charset="-122"/>
            </a:endParaRPr>
          </a:p>
          <a:p>
            <a:endParaRPr lang="en-US" altLang="zh-CN" sz="2000" dirty="0" smtClean="0">
              <a:latin typeface="华文楷体" pitchFamily="2" charset="-122"/>
              <a:ea typeface="华文楷体" pitchFamily="2" charset="-122"/>
            </a:endParaRPr>
          </a:p>
          <a:p>
            <a:pPr marL="0" indent="0">
              <a:buNone/>
            </a:pPr>
            <a:endParaRPr lang="en-US" altLang="zh-CN" sz="2000" dirty="0" smtClean="0">
              <a:latin typeface="华文楷体" pitchFamily="2" charset="-122"/>
              <a:ea typeface="华文楷体" pitchFamily="2" charset="-122"/>
            </a:endParaRPr>
          </a:p>
          <a:p>
            <a:endParaRPr lang="zh-CN" altLang="en-US" dirty="0"/>
          </a:p>
        </p:txBody>
      </p:sp>
      <p:sp>
        <p:nvSpPr>
          <p:cNvPr id="6" name="矩形 5"/>
          <p:cNvSpPr/>
          <p:nvPr/>
        </p:nvSpPr>
        <p:spPr bwMode="auto">
          <a:xfrm>
            <a:off x="1043608" y="2276872"/>
            <a:ext cx="216024" cy="504056"/>
          </a:xfrm>
          <a:prstGeom prst="rect">
            <a:avLst/>
          </a:prstGeom>
          <a:solidFill>
            <a:schemeClr val="bg1">
              <a:alpha val="100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1763688" y="2276872"/>
            <a:ext cx="216024" cy="504056"/>
          </a:xfrm>
          <a:prstGeom prst="rect">
            <a:avLst/>
          </a:prstGeom>
          <a:solidFill>
            <a:schemeClr val="bg1">
              <a:alpha val="100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矩形 12"/>
          <p:cNvSpPr/>
          <p:nvPr/>
        </p:nvSpPr>
        <p:spPr bwMode="auto">
          <a:xfrm>
            <a:off x="6012160" y="2306134"/>
            <a:ext cx="216024" cy="504056"/>
          </a:xfrm>
          <a:prstGeom prst="rect">
            <a:avLst/>
          </a:prstGeom>
          <a:solidFill>
            <a:schemeClr val="bg1">
              <a:alpha val="100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矩形 13"/>
          <p:cNvSpPr/>
          <p:nvPr/>
        </p:nvSpPr>
        <p:spPr bwMode="auto">
          <a:xfrm>
            <a:off x="1403648" y="3373896"/>
            <a:ext cx="216024" cy="415144"/>
          </a:xfrm>
          <a:prstGeom prst="rect">
            <a:avLst/>
          </a:prstGeom>
          <a:solidFill>
            <a:schemeClr val="bg1">
              <a:alpha val="100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矩形 14"/>
          <p:cNvSpPr/>
          <p:nvPr/>
        </p:nvSpPr>
        <p:spPr bwMode="auto">
          <a:xfrm>
            <a:off x="1547664" y="5030080"/>
            <a:ext cx="216024" cy="415144"/>
          </a:xfrm>
          <a:prstGeom prst="rect">
            <a:avLst/>
          </a:prstGeom>
          <a:solidFill>
            <a:schemeClr val="bg1">
              <a:alpha val="100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09430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384" y="1196751"/>
            <a:ext cx="14478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分层服务集成</a:t>
            </a:r>
            <a:r>
              <a:rPr lang="zh-CN" altLang="en-US" dirty="0">
                <a:latin typeface="华文楷体" pitchFamily="2" charset="-122"/>
                <a:ea typeface="华文楷体" pitchFamily="2" charset="-122"/>
                <a:cs typeface="Times New Roman" pitchFamily="18" charset="0"/>
              </a:rPr>
              <a:t>过程模型：</a:t>
            </a:r>
            <a:r>
              <a:rPr lang="zh-CN" altLang="en-US" sz="2800" dirty="0">
                <a:latin typeface="华文楷体" pitchFamily="2" charset="-122"/>
                <a:ea typeface="华文楷体" pitchFamily="2" charset="-122"/>
                <a:cs typeface="Times New Roman" pitchFamily="18" charset="0"/>
              </a:rPr>
              <a:t>建模</a:t>
            </a:r>
            <a:endParaRPr lang="zh-CN" altLang="en-US" dirty="0"/>
          </a:p>
        </p:txBody>
      </p:sp>
      <p:sp>
        <p:nvSpPr>
          <p:cNvPr id="3" name="内容占位符 2"/>
          <p:cNvSpPr>
            <a:spLocks noGrp="1"/>
          </p:cNvSpPr>
          <p:nvPr>
            <p:ph idx="1"/>
          </p:nvPr>
        </p:nvSpPr>
        <p:spPr>
          <a:xfrm>
            <a:off x="323528" y="1268760"/>
            <a:ext cx="8142287" cy="4392612"/>
          </a:xfrm>
        </p:spPr>
        <p:txBody>
          <a:bodyPr/>
          <a:lstStyle/>
          <a:p>
            <a:pPr marL="0" indent="0">
              <a:buNone/>
            </a:pPr>
            <a:endParaRPr lang="zh-CN" altLang="en-US" dirty="0"/>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33</a:t>
            </a:fld>
            <a:endParaRPr lang="en-US" altLang="zh-CN"/>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12001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bwMode="auto">
          <a:xfrm>
            <a:off x="1834482" y="3050556"/>
            <a:ext cx="504056" cy="216024"/>
          </a:xfrm>
          <a:prstGeom prst="rightArrow">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矩形 6"/>
          <p:cNvSpPr/>
          <p:nvPr/>
        </p:nvSpPr>
        <p:spPr bwMode="auto">
          <a:xfrm>
            <a:off x="1164542" y="3506564"/>
            <a:ext cx="355877" cy="144016"/>
          </a:xfrm>
          <a:prstGeom prst="rect">
            <a:avLst/>
          </a:prstGeom>
          <a:solidFill>
            <a:schemeClr val="bg1">
              <a:alpha val="3000"/>
            </a:scheme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3128824" y="4365104"/>
            <a:ext cx="355877" cy="144016"/>
          </a:xfrm>
          <a:prstGeom prst="rect">
            <a:avLst/>
          </a:prstGeom>
          <a:solidFill>
            <a:schemeClr val="bg1">
              <a:alpha val="3000"/>
            </a:scheme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右箭头 12"/>
          <p:cNvSpPr/>
          <p:nvPr/>
        </p:nvSpPr>
        <p:spPr bwMode="auto">
          <a:xfrm>
            <a:off x="3751184" y="2942544"/>
            <a:ext cx="504056" cy="216024"/>
          </a:xfrm>
          <a:prstGeom prst="rightArrow">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33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814" y="1268760"/>
            <a:ext cx="10858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2242170"/>
            <a:ext cx="8763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右箭头 15"/>
          <p:cNvSpPr/>
          <p:nvPr/>
        </p:nvSpPr>
        <p:spPr bwMode="auto">
          <a:xfrm>
            <a:off x="5940152" y="3058136"/>
            <a:ext cx="504056" cy="216024"/>
          </a:xfrm>
          <a:prstGeom prst="rightArrow">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86185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3317"/>
                                        </p:tgtEl>
                                        <p:attrNameLst>
                                          <p:attrName>style.visibility</p:attrName>
                                        </p:attrNameLst>
                                      </p:cBhvr>
                                      <p:to>
                                        <p:strVal val="visible"/>
                                      </p:to>
                                    </p:set>
                                    <p:animEffect transition="in" filter="fade">
                                      <p:cBhvr>
                                        <p:cTn id="15" dur="10"/>
                                        <p:tgtEl>
                                          <p:spTgt spid="133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3318"/>
                                        </p:tgtEl>
                                        <p:attrNameLst>
                                          <p:attrName>style.visibility</p:attrName>
                                        </p:attrNameLst>
                                      </p:cBhvr>
                                      <p:to>
                                        <p:strVal val="visible"/>
                                      </p:to>
                                    </p:set>
                                    <p:animEffect transition="in" filter="fade">
                                      <p:cBhvr>
                                        <p:cTn id="28" dur="10"/>
                                        <p:tgtEl>
                                          <p:spTgt spid="133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3319"/>
                                        </p:tgtEl>
                                        <p:attrNameLst>
                                          <p:attrName>style.visibility</p:attrName>
                                        </p:attrNameLst>
                                      </p:cBhvr>
                                      <p:to>
                                        <p:strVal val="visible"/>
                                      </p:to>
                                    </p:set>
                                    <p:animEffect transition="in" filter="fade">
                                      <p:cBhvr>
                                        <p:cTn id="36" dur="1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3"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研究</a:t>
            </a:r>
            <a:r>
              <a:rPr lang="zh-CN" altLang="en-US" dirty="0" smtClean="0">
                <a:latin typeface="华文楷体" pitchFamily="2" charset="-122"/>
                <a:ea typeface="华文楷体" pitchFamily="2" charset="-122"/>
              </a:rPr>
              <a:t>背景</a:t>
            </a:r>
            <a:r>
              <a:rPr lang="en-US" altLang="zh-CN"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问题</a:t>
            </a:r>
            <a:endParaRPr lang="zh-CN" altLang="en-US" sz="2800" dirty="0">
              <a:latin typeface="华文楷体" pitchFamily="2" charset="-122"/>
              <a:ea typeface="华文楷体" pitchFamily="2" charset="-122"/>
            </a:endParaRPr>
          </a:p>
        </p:txBody>
      </p:sp>
      <p:sp>
        <p:nvSpPr>
          <p:cNvPr id="3" name="内容占位符 2"/>
          <p:cNvSpPr>
            <a:spLocks noGrp="1"/>
          </p:cNvSpPr>
          <p:nvPr>
            <p:ph idx="1"/>
          </p:nvPr>
        </p:nvSpPr>
        <p:spPr>
          <a:xfrm>
            <a:off x="198022" y="1314645"/>
            <a:ext cx="6311095" cy="972145"/>
          </a:xfrm>
        </p:spPr>
        <p:txBody>
          <a:bodyPr/>
          <a:lstStyle/>
          <a:p>
            <a:r>
              <a:rPr lang="zh-CN" altLang="en-US" sz="2000" dirty="0" smtClean="0">
                <a:latin typeface="华文楷体" pitchFamily="2" charset="-122"/>
                <a:ea typeface="华文楷体" pitchFamily="2" charset="-122"/>
              </a:rPr>
              <a:t>服务集成在过程技术角度的四个抽象层次</a:t>
            </a:r>
            <a:r>
              <a:rPr lang="en-US" altLang="zh-CN" sz="2000" dirty="0">
                <a:latin typeface="华文楷体" pitchFamily="2" charset="-122"/>
                <a:ea typeface="华文楷体" pitchFamily="2" charset="-122"/>
              </a:rPr>
              <a:t>[</a:t>
            </a:r>
            <a:r>
              <a:rPr lang="en-US" altLang="zh-CN" sz="2000" dirty="0" smtClean="0">
                <a:solidFill>
                  <a:srgbClr val="3366FF"/>
                </a:solidFill>
                <a:latin typeface="Times New Roman" pitchFamily="18" charset="0"/>
                <a:ea typeface="华文楷体" pitchFamily="2" charset="-122"/>
                <a:cs typeface="Times New Roman" pitchFamily="18" charset="0"/>
              </a:rPr>
              <a:t>08Chang</a:t>
            </a:r>
            <a:r>
              <a:rPr lang="en-US" altLang="zh-CN" sz="2000" dirty="0" smtClean="0">
                <a:latin typeface="华文楷体" pitchFamily="2" charset="-122"/>
                <a:ea typeface="华文楷体" pitchFamily="2" charset="-122"/>
              </a:rPr>
              <a:t>]</a:t>
            </a:r>
            <a:endParaRPr lang="en-US" altLang="zh-CN" sz="1600" kern="1200" dirty="0">
              <a:latin typeface="华文楷体" pitchFamily="2" charset="-122"/>
              <a:ea typeface="华文楷体" pitchFamily="2" charset="-122"/>
            </a:endParaRPr>
          </a:p>
        </p:txBody>
      </p:sp>
      <p:sp>
        <p:nvSpPr>
          <p:cNvPr id="4" name="日期占位符 3"/>
          <p:cNvSpPr>
            <a:spLocks noGrp="1"/>
          </p:cNvSpPr>
          <p:nvPr>
            <p:ph type="dt" sz="half" idx="10"/>
          </p:nvPr>
        </p:nvSpPr>
        <p:spPr>
          <a:xfrm>
            <a:off x="380951" y="6309320"/>
            <a:ext cx="1293812" cy="457200"/>
          </a:xfrm>
        </p:spPr>
        <p:txBody>
          <a:bodyPr/>
          <a:lstStyle/>
          <a:p>
            <a:pPr>
              <a:defRPr/>
            </a:pPr>
            <a:fld id="{F0E88C92-D5E2-4382-A4C9-0E58258BD5C3}" type="datetime1">
              <a:rPr lang="zh-CN" altLang="en-US" smtClean="0">
                <a:latin typeface="华文楷体" pitchFamily="2" charset="-122"/>
                <a:ea typeface="华文楷体" pitchFamily="2" charset="-122"/>
              </a:rPr>
              <a:pPr>
                <a:defRPr/>
              </a:pPr>
              <a:t>2014/5/25</a:t>
            </a:fld>
            <a:endParaRPr lang="en-US" altLang="zh-CN" dirty="0">
              <a:latin typeface="华文楷体" pitchFamily="2" charset="-122"/>
              <a:ea typeface="华文楷体" pitchFamily="2" charset="-122"/>
            </a:endParaRPr>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latin typeface="华文楷体" pitchFamily="2" charset="-122"/>
                <a:ea typeface="华文楷体" pitchFamily="2" charset="-122"/>
              </a:rPr>
              <a:pPr>
                <a:defRPr/>
              </a:pPr>
              <a:t>4</a:t>
            </a:fld>
            <a:endParaRPr lang="en-US" altLang="zh-CN">
              <a:latin typeface="华文楷体" pitchFamily="2" charset="-122"/>
              <a:ea typeface="华文楷体" pitchFamily="2" charset="-122"/>
            </a:endParaRPr>
          </a:p>
        </p:txBody>
      </p:sp>
      <p:pic>
        <p:nvPicPr>
          <p:cNvPr id="7170" name="Picture 2" descr="C:\Users\wangjing\AppData\Temporary Internet Files\Content.IE5\5KGQKE80\MC90024053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939" y="1837952"/>
            <a:ext cx="528305" cy="533430"/>
          </a:xfrm>
          <a:prstGeom prst="rect">
            <a:avLst/>
          </a:prstGeom>
          <a:noFill/>
          <a:extLst>
            <a:ext uri="{909E8E84-426E-40DD-AFC4-6F175D3DCCD1}">
              <a14:hiddenFill xmlns:a14="http://schemas.microsoft.com/office/drawing/2010/main">
                <a:solidFill>
                  <a:srgbClr val="FFFFFF"/>
                </a:solidFill>
              </a14:hiddenFill>
            </a:ext>
          </a:extLst>
        </p:spPr>
      </p:pic>
      <p:sp>
        <p:nvSpPr>
          <p:cNvPr id="7" name="五边形 6"/>
          <p:cNvSpPr/>
          <p:nvPr/>
        </p:nvSpPr>
        <p:spPr bwMode="auto">
          <a:xfrm>
            <a:off x="1588315" y="1892890"/>
            <a:ext cx="1166275" cy="511041"/>
          </a:xfrm>
          <a:prstGeom prst="homePlat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rPr>
              <a:t>Business</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latin typeface="华文楷体" pitchFamily="2" charset="-122"/>
                <a:ea typeface="华文楷体" pitchFamily="2" charset="-122"/>
              </a:rPr>
              <a:t>Process</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9" name="五边形 8"/>
          <p:cNvSpPr/>
          <p:nvPr/>
        </p:nvSpPr>
        <p:spPr bwMode="auto">
          <a:xfrm>
            <a:off x="2889222" y="1892890"/>
            <a:ext cx="1152128" cy="511041"/>
          </a:xfrm>
          <a:prstGeom prst="homePlat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a:latin typeface="华文楷体" pitchFamily="2" charset="-122"/>
                <a:ea typeface="华文楷体" pitchFamily="2" charset="-122"/>
              </a:rPr>
              <a:t>Business</a:t>
            </a:r>
          </a:p>
          <a:p>
            <a:pPr algn="ctr"/>
            <a:r>
              <a:rPr lang="en-US" altLang="zh-CN" dirty="0">
                <a:latin typeface="华文楷体" pitchFamily="2" charset="-122"/>
                <a:ea typeface="华文楷体" pitchFamily="2" charset="-122"/>
              </a:rPr>
              <a:t>Process</a:t>
            </a:r>
            <a:endParaRPr lang="zh-CN" altLang="en-US" dirty="0">
              <a:latin typeface="华文楷体" pitchFamily="2" charset="-122"/>
              <a:ea typeface="华文楷体" pitchFamily="2" charset="-122"/>
            </a:endParaRPr>
          </a:p>
        </p:txBody>
      </p:sp>
      <p:sp>
        <p:nvSpPr>
          <p:cNvPr id="10" name="五边形 9"/>
          <p:cNvSpPr/>
          <p:nvPr/>
        </p:nvSpPr>
        <p:spPr bwMode="auto">
          <a:xfrm>
            <a:off x="4620646" y="1880816"/>
            <a:ext cx="1152128" cy="511041"/>
          </a:xfrm>
          <a:prstGeom prst="homePlat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a:latin typeface="华文楷体" pitchFamily="2" charset="-122"/>
                <a:ea typeface="华文楷体" pitchFamily="2" charset="-122"/>
              </a:rPr>
              <a:t>Business</a:t>
            </a:r>
          </a:p>
          <a:p>
            <a:pPr algn="ctr"/>
            <a:r>
              <a:rPr lang="en-US" altLang="zh-CN" dirty="0">
                <a:latin typeface="华文楷体" pitchFamily="2" charset="-122"/>
                <a:ea typeface="华文楷体" pitchFamily="2" charset="-122"/>
              </a:rPr>
              <a:t>Process</a:t>
            </a:r>
            <a:endParaRPr lang="zh-CN" altLang="en-US" dirty="0">
              <a:latin typeface="华文楷体" pitchFamily="2" charset="-122"/>
              <a:ea typeface="华文楷体" pitchFamily="2" charset="-122"/>
            </a:endParaRPr>
          </a:p>
        </p:txBody>
      </p:sp>
      <p:sp>
        <p:nvSpPr>
          <p:cNvPr id="12" name="圆角矩形 11"/>
          <p:cNvSpPr/>
          <p:nvPr/>
        </p:nvSpPr>
        <p:spPr bwMode="auto">
          <a:xfrm>
            <a:off x="2273110" y="2612970"/>
            <a:ext cx="2585014" cy="990110"/>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kumimoji="0" lang="en-US" altLang="zh-CN" b="0" i="0" u="none" strike="noStrike" cap="none" normalizeH="0" baseline="0" dirty="0" smtClean="0">
                <a:ln>
                  <a:noFill/>
                </a:ln>
                <a:solidFill>
                  <a:schemeClr val="tx1"/>
                </a:solidFill>
                <a:effectLst/>
                <a:latin typeface="华文楷体" pitchFamily="2" charset="-122"/>
                <a:ea typeface="华文楷体" pitchFamily="2" charset="-122"/>
              </a:rPr>
              <a:t>Service Integration</a:t>
            </a:r>
          </a:p>
          <a:p>
            <a:pPr algn="ctr"/>
            <a:endParaRPr lang="en-US" altLang="zh-CN" dirty="0">
              <a:latin typeface="华文楷体" pitchFamily="2" charset="-122"/>
              <a:ea typeface="华文楷体" pitchFamily="2" charset="-122"/>
            </a:endParaRPr>
          </a:p>
          <a:p>
            <a:pPr algn="ctr"/>
            <a:endParaRPr kumimoji="0" lang="zh-CN" altLang="en-US"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3" name="矩形 12"/>
          <p:cNvSpPr/>
          <p:nvPr/>
        </p:nvSpPr>
        <p:spPr bwMode="auto">
          <a:xfrm>
            <a:off x="2487258" y="3012903"/>
            <a:ext cx="144016" cy="39604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14" name="矩形 13"/>
          <p:cNvSpPr/>
          <p:nvPr/>
        </p:nvSpPr>
        <p:spPr bwMode="auto">
          <a:xfrm>
            <a:off x="3417964" y="3063020"/>
            <a:ext cx="144016" cy="39604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15" name="矩形 14"/>
          <p:cNvSpPr/>
          <p:nvPr/>
        </p:nvSpPr>
        <p:spPr bwMode="auto">
          <a:xfrm>
            <a:off x="4282060" y="3063020"/>
            <a:ext cx="144016" cy="39604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16" name="直接箭头连接符 15"/>
          <p:cNvCxnSpPr>
            <a:stCxn id="13" idx="3"/>
          </p:cNvCxnSpPr>
          <p:nvPr/>
        </p:nvCxnSpPr>
        <p:spPr bwMode="auto">
          <a:xfrm>
            <a:off x="2631274" y="3210925"/>
            <a:ext cx="775115"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a:stCxn id="14" idx="3"/>
          </p:cNvCxnSpPr>
          <p:nvPr/>
        </p:nvCxnSpPr>
        <p:spPr bwMode="auto">
          <a:xfrm>
            <a:off x="3561980" y="3261042"/>
            <a:ext cx="720080"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V="1">
            <a:off x="897684" y="3747097"/>
            <a:ext cx="4997633" cy="1"/>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897684" y="4206764"/>
            <a:ext cx="4997633"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椭圆 19"/>
          <p:cNvSpPr/>
          <p:nvPr/>
        </p:nvSpPr>
        <p:spPr bwMode="auto">
          <a:xfrm>
            <a:off x="2129094" y="384463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21" name="椭圆 20"/>
          <p:cNvSpPr/>
          <p:nvPr/>
        </p:nvSpPr>
        <p:spPr bwMode="auto">
          <a:xfrm>
            <a:off x="3318921" y="3844634"/>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22" name="椭圆 21"/>
          <p:cNvSpPr/>
          <p:nvPr/>
        </p:nvSpPr>
        <p:spPr bwMode="auto">
          <a:xfrm>
            <a:off x="4570092" y="3839845"/>
            <a:ext cx="288032" cy="288032"/>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grpSp>
        <p:nvGrpSpPr>
          <p:cNvPr id="23" name="组合 22"/>
          <p:cNvGrpSpPr/>
          <p:nvPr/>
        </p:nvGrpSpPr>
        <p:grpSpPr>
          <a:xfrm>
            <a:off x="1113708" y="4494098"/>
            <a:ext cx="1445558" cy="530017"/>
            <a:chOff x="1691680" y="5517232"/>
            <a:chExt cx="1584176" cy="792088"/>
          </a:xfrm>
        </p:grpSpPr>
        <p:sp>
          <p:nvSpPr>
            <p:cNvPr id="24" name="矩形 23"/>
            <p:cNvSpPr/>
            <p:nvPr/>
          </p:nvSpPr>
          <p:spPr bwMode="auto">
            <a:xfrm>
              <a:off x="1907703" y="5517232"/>
              <a:ext cx="1368153" cy="79208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rPr>
                <a:t>Service</a:t>
              </a:r>
            </a:p>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rPr>
                <a:t> </a:t>
              </a:r>
              <a:r>
                <a:rPr kumimoji="0" lang="en-US" altLang="zh-CN" sz="1600" b="0" i="0" u="none" strike="noStrike" cap="none" normalizeH="0" baseline="0" dirty="0" err="1" smtClean="0">
                  <a:ln>
                    <a:noFill/>
                  </a:ln>
                  <a:solidFill>
                    <a:schemeClr val="tx1"/>
                  </a:solidFill>
                  <a:effectLst/>
                  <a:latin typeface="华文楷体" pitchFamily="2" charset="-122"/>
                  <a:ea typeface="华文楷体" pitchFamily="2" charset="-122"/>
                </a:rPr>
                <a:t>componet</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25" name="矩形 24"/>
            <p:cNvSpPr/>
            <p:nvPr/>
          </p:nvSpPr>
          <p:spPr bwMode="auto">
            <a:xfrm>
              <a:off x="1691680" y="5661248"/>
              <a:ext cx="504056" cy="7200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26" name="矩形 25"/>
            <p:cNvSpPr/>
            <p:nvPr/>
          </p:nvSpPr>
          <p:spPr bwMode="auto">
            <a:xfrm>
              <a:off x="1691680" y="5913276"/>
              <a:ext cx="504056" cy="7200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楷体" pitchFamily="2" charset="-122"/>
                <a:ea typeface="华文楷体" pitchFamily="2" charset="-122"/>
              </a:endParaRPr>
            </a:p>
          </p:txBody>
        </p:sp>
      </p:grpSp>
      <p:grpSp>
        <p:nvGrpSpPr>
          <p:cNvPr id="27" name="组合 26"/>
          <p:cNvGrpSpPr/>
          <p:nvPr/>
        </p:nvGrpSpPr>
        <p:grpSpPr>
          <a:xfrm>
            <a:off x="2939296" y="4494099"/>
            <a:ext cx="1414771" cy="508564"/>
            <a:chOff x="3220852" y="5474550"/>
            <a:chExt cx="1414771" cy="654749"/>
          </a:xfrm>
        </p:grpSpPr>
        <p:sp>
          <p:nvSpPr>
            <p:cNvPr id="28" name="矩形 27"/>
            <p:cNvSpPr/>
            <p:nvPr/>
          </p:nvSpPr>
          <p:spPr bwMode="auto">
            <a:xfrm>
              <a:off x="3440643" y="5474550"/>
              <a:ext cx="1194980" cy="654749"/>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rPr>
                <a:t>Service</a:t>
              </a:r>
            </a:p>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rPr>
                <a:t> </a:t>
              </a:r>
              <a:r>
                <a:rPr kumimoji="0" lang="en-US" altLang="zh-CN" sz="1600" b="0" i="0" u="none" strike="noStrike" cap="none" normalizeH="0" baseline="0" dirty="0" err="1" smtClean="0">
                  <a:ln>
                    <a:noFill/>
                  </a:ln>
                  <a:solidFill>
                    <a:schemeClr val="tx1"/>
                  </a:solidFill>
                  <a:effectLst/>
                  <a:latin typeface="华文楷体" pitchFamily="2" charset="-122"/>
                  <a:ea typeface="华文楷体" pitchFamily="2" charset="-122"/>
                </a:rPr>
                <a:t>componet</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29" name="矩形 28"/>
            <p:cNvSpPr/>
            <p:nvPr/>
          </p:nvSpPr>
          <p:spPr bwMode="auto">
            <a:xfrm>
              <a:off x="3224619" y="5546559"/>
              <a:ext cx="504056" cy="7200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30" name="矩形 29"/>
            <p:cNvSpPr/>
            <p:nvPr/>
          </p:nvSpPr>
          <p:spPr bwMode="auto">
            <a:xfrm>
              <a:off x="3220852" y="5798587"/>
              <a:ext cx="504056" cy="7200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楷体" pitchFamily="2" charset="-122"/>
                <a:ea typeface="华文楷体" pitchFamily="2" charset="-122"/>
              </a:endParaRPr>
            </a:p>
          </p:txBody>
        </p:sp>
      </p:grpSp>
      <p:grpSp>
        <p:nvGrpSpPr>
          <p:cNvPr id="31" name="组合 30"/>
          <p:cNvGrpSpPr/>
          <p:nvPr/>
        </p:nvGrpSpPr>
        <p:grpSpPr>
          <a:xfrm>
            <a:off x="4789579" y="4452609"/>
            <a:ext cx="1284490" cy="540790"/>
            <a:chOff x="1691680" y="5440890"/>
            <a:chExt cx="1590286" cy="868430"/>
          </a:xfrm>
        </p:grpSpPr>
        <p:sp>
          <p:nvSpPr>
            <p:cNvPr id="32" name="矩形 31"/>
            <p:cNvSpPr/>
            <p:nvPr/>
          </p:nvSpPr>
          <p:spPr bwMode="auto">
            <a:xfrm>
              <a:off x="1907703" y="5440890"/>
              <a:ext cx="1374263" cy="86843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rPr>
                <a:t>Service</a:t>
              </a:r>
            </a:p>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华文楷体" pitchFamily="2" charset="-122"/>
                  <a:ea typeface="华文楷体" pitchFamily="2" charset="-122"/>
                </a:rPr>
                <a:t> </a:t>
              </a:r>
              <a:r>
                <a:rPr kumimoji="0" lang="en-US" altLang="zh-CN" sz="1600" b="0" i="0" u="none" strike="noStrike" cap="none" normalizeH="0" baseline="0" dirty="0" err="1" smtClean="0">
                  <a:ln>
                    <a:noFill/>
                  </a:ln>
                  <a:solidFill>
                    <a:schemeClr val="tx1"/>
                  </a:solidFill>
                  <a:effectLst/>
                  <a:latin typeface="华文楷体" pitchFamily="2" charset="-122"/>
                  <a:ea typeface="华文楷体" pitchFamily="2" charset="-122"/>
                </a:rPr>
                <a:t>componet</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33" name="矩形 32"/>
            <p:cNvSpPr/>
            <p:nvPr/>
          </p:nvSpPr>
          <p:spPr bwMode="auto">
            <a:xfrm>
              <a:off x="1691680" y="5661248"/>
              <a:ext cx="504056" cy="7200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34" name="矩形 33"/>
            <p:cNvSpPr/>
            <p:nvPr/>
          </p:nvSpPr>
          <p:spPr bwMode="auto">
            <a:xfrm>
              <a:off x="1691680" y="5913276"/>
              <a:ext cx="504056" cy="72008"/>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华文楷体" pitchFamily="2" charset="-122"/>
                <a:ea typeface="华文楷体" pitchFamily="2" charset="-122"/>
              </a:endParaRPr>
            </a:p>
          </p:txBody>
        </p:sp>
      </p:grpSp>
      <p:cxnSp>
        <p:nvCxnSpPr>
          <p:cNvPr id="35" name="曲线连接符 34"/>
          <p:cNvCxnSpPr>
            <a:endCxn id="20" idx="7"/>
          </p:cNvCxnSpPr>
          <p:nvPr/>
        </p:nvCxnSpPr>
        <p:spPr bwMode="auto">
          <a:xfrm rot="5400000">
            <a:off x="2231267" y="3518511"/>
            <a:ext cx="511983" cy="224626"/>
          </a:xfrm>
          <a:prstGeom prst="curvedConnector3">
            <a:avLst/>
          </a:prstGeom>
          <a:solidFill>
            <a:schemeClr val="bg1"/>
          </a:solidFill>
          <a:ln w="952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曲线连接符 35"/>
          <p:cNvCxnSpPr>
            <a:stCxn id="14" idx="2"/>
            <a:endCxn id="21" idx="0"/>
          </p:cNvCxnSpPr>
          <p:nvPr/>
        </p:nvCxnSpPr>
        <p:spPr bwMode="auto">
          <a:xfrm rot="5400000">
            <a:off x="3283670" y="3638332"/>
            <a:ext cx="385570" cy="27035"/>
          </a:xfrm>
          <a:prstGeom prst="curvedConnector3">
            <a:avLst/>
          </a:prstGeom>
          <a:solidFill>
            <a:schemeClr val="bg1"/>
          </a:solidFill>
          <a:ln w="952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曲线连接符 36"/>
          <p:cNvCxnSpPr>
            <a:stCxn id="15" idx="2"/>
            <a:endCxn id="22" idx="1"/>
          </p:cNvCxnSpPr>
          <p:nvPr/>
        </p:nvCxnSpPr>
        <p:spPr bwMode="auto">
          <a:xfrm rot="16200000" flipH="1">
            <a:off x="4271689" y="3541442"/>
            <a:ext cx="422962" cy="258205"/>
          </a:xfrm>
          <a:prstGeom prst="curvedConnector3">
            <a:avLst/>
          </a:prstGeom>
          <a:solidFill>
            <a:schemeClr val="bg1"/>
          </a:solidFill>
          <a:ln w="952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曲线连接符 37"/>
          <p:cNvCxnSpPr>
            <a:stCxn id="20" idx="2"/>
            <a:endCxn id="25" idx="1"/>
          </p:cNvCxnSpPr>
          <p:nvPr/>
        </p:nvCxnSpPr>
        <p:spPr bwMode="auto">
          <a:xfrm rot="10800000" flipV="1">
            <a:off x="1113708" y="3988651"/>
            <a:ext cx="1015386" cy="625906"/>
          </a:xfrm>
          <a:prstGeom prst="curvedConnector3">
            <a:avLst>
              <a:gd name="adj1" fmla="val 122514"/>
            </a:avLst>
          </a:prstGeom>
          <a:solidFill>
            <a:schemeClr val="bg1"/>
          </a:solidFill>
          <a:ln w="952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曲线连接符 38"/>
          <p:cNvCxnSpPr>
            <a:stCxn id="21" idx="5"/>
            <a:endCxn id="29" idx="1"/>
          </p:cNvCxnSpPr>
          <p:nvPr/>
        </p:nvCxnSpPr>
        <p:spPr bwMode="auto">
          <a:xfrm rot="5400000">
            <a:off x="3010162" y="4023387"/>
            <a:ext cx="487512" cy="621709"/>
          </a:xfrm>
          <a:prstGeom prst="curvedConnector4">
            <a:avLst>
              <a:gd name="adj1" fmla="val 42806"/>
              <a:gd name="adj2" fmla="val 136770"/>
            </a:avLst>
          </a:prstGeom>
          <a:solidFill>
            <a:schemeClr val="bg1"/>
          </a:solidFill>
          <a:ln w="952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曲线连接符 39"/>
          <p:cNvCxnSpPr>
            <a:stCxn id="22" idx="4"/>
            <a:endCxn id="33" idx="1"/>
          </p:cNvCxnSpPr>
          <p:nvPr/>
        </p:nvCxnSpPr>
        <p:spPr bwMode="auto">
          <a:xfrm rot="16200000" flipH="1">
            <a:off x="4509656" y="4332328"/>
            <a:ext cx="484375" cy="75471"/>
          </a:xfrm>
          <a:prstGeom prst="curvedConnector2">
            <a:avLst/>
          </a:prstGeom>
          <a:solidFill>
            <a:schemeClr val="bg1"/>
          </a:solidFill>
          <a:ln w="952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a:off x="1002308" y="2511942"/>
            <a:ext cx="5071761"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 name="TextBox 7168"/>
          <p:cNvSpPr txBox="1"/>
          <p:nvPr/>
        </p:nvSpPr>
        <p:spPr>
          <a:xfrm>
            <a:off x="3968898" y="1800718"/>
            <a:ext cx="744766" cy="646331"/>
          </a:xfrm>
          <a:prstGeom prst="rect">
            <a:avLst/>
          </a:prstGeom>
          <a:noFill/>
        </p:spPr>
        <p:txBody>
          <a:bodyPr wrap="square" rtlCol="0">
            <a:spAutoFit/>
          </a:bodyPr>
          <a:lstStyle/>
          <a:p>
            <a:r>
              <a:rPr lang="en-US" altLang="zh-CN" sz="3600" b="1" dirty="0" smtClean="0">
                <a:latin typeface="华文楷体" pitchFamily="2" charset="-122"/>
                <a:ea typeface="华文楷体" pitchFamily="2" charset="-122"/>
              </a:rPr>
              <a:t>…</a:t>
            </a:r>
            <a:endParaRPr lang="zh-CN" altLang="en-US" sz="3600" b="1" dirty="0">
              <a:latin typeface="华文楷体" pitchFamily="2" charset="-122"/>
              <a:ea typeface="华文楷体" pitchFamily="2" charset="-122"/>
            </a:endParaRPr>
          </a:p>
        </p:txBody>
      </p:sp>
      <p:sp>
        <p:nvSpPr>
          <p:cNvPr id="47" name="TextBox 46"/>
          <p:cNvSpPr txBox="1"/>
          <p:nvPr/>
        </p:nvSpPr>
        <p:spPr>
          <a:xfrm>
            <a:off x="1617764" y="2728501"/>
            <a:ext cx="744766" cy="646331"/>
          </a:xfrm>
          <a:prstGeom prst="rect">
            <a:avLst/>
          </a:prstGeom>
          <a:noFill/>
        </p:spPr>
        <p:txBody>
          <a:bodyPr wrap="square" rtlCol="0">
            <a:spAutoFit/>
          </a:bodyPr>
          <a:lstStyle/>
          <a:p>
            <a:r>
              <a:rPr lang="en-US" altLang="zh-CN" sz="3600" b="1" dirty="0" smtClean="0">
                <a:latin typeface="华文楷体" pitchFamily="2" charset="-122"/>
                <a:ea typeface="华文楷体" pitchFamily="2" charset="-122"/>
              </a:rPr>
              <a:t>…</a:t>
            </a:r>
            <a:endParaRPr lang="zh-CN" altLang="en-US" sz="3600" b="1" dirty="0">
              <a:latin typeface="华文楷体" pitchFamily="2" charset="-122"/>
              <a:ea typeface="华文楷体" pitchFamily="2" charset="-122"/>
            </a:endParaRPr>
          </a:p>
        </p:txBody>
      </p:sp>
      <p:sp>
        <p:nvSpPr>
          <p:cNvPr id="48" name="TextBox 47"/>
          <p:cNvSpPr txBox="1"/>
          <p:nvPr/>
        </p:nvSpPr>
        <p:spPr>
          <a:xfrm>
            <a:off x="4789579" y="2689737"/>
            <a:ext cx="744766" cy="646331"/>
          </a:xfrm>
          <a:prstGeom prst="rect">
            <a:avLst/>
          </a:prstGeom>
          <a:noFill/>
        </p:spPr>
        <p:txBody>
          <a:bodyPr wrap="square" rtlCol="0">
            <a:spAutoFit/>
          </a:bodyPr>
          <a:lstStyle/>
          <a:p>
            <a:r>
              <a:rPr lang="en-US" altLang="zh-CN" sz="3600" b="1" dirty="0" smtClean="0">
                <a:latin typeface="华文楷体" pitchFamily="2" charset="-122"/>
                <a:ea typeface="华文楷体" pitchFamily="2" charset="-122"/>
              </a:rPr>
              <a:t>…</a:t>
            </a:r>
            <a:endParaRPr lang="zh-CN" altLang="en-US" sz="3600" b="1" dirty="0">
              <a:latin typeface="华文楷体" pitchFamily="2" charset="-122"/>
              <a:ea typeface="华文楷体" pitchFamily="2" charset="-122"/>
            </a:endParaRPr>
          </a:p>
        </p:txBody>
      </p:sp>
      <p:cxnSp>
        <p:nvCxnSpPr>
          <p:cNvPr id="7172" name="曲线连接符 7171"/>
          <p:cNvCxnSpPr>
            <a:stCxn id="7" idx="2"/>
          </p:cNvCxnSpPr>
          <p:nvPr/>
        </p:nvCxnSpPr>
        <p:spPr bwMode="auto">
          <a:xfrm rot="5400000">
            <a:off x="1666480" y="2685807"/>
            <a:ext cx="659089" cy="95337"/>
          </a:xfrm>
          <a:prstGeom prst="curvedConnector3">
            <a:avLst/>
          </a:prstGeom>
          <a:solidFill>
            <a:schemeClr val="bg1"/>
          </a:solidFill>
          <a:ln w="9525" cap="flat" cmpd="sng" algn="ctr">
            <a:solidFill>
              <a:srgbClr val="7030A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4" name="曲线连接符 7173"/>
          <p:cNvCxnSpPr>
            <a:stCxn id="7" idx="2"/>
            <a:endCxn id="13" idx="0"/>
          </p:cNvCxnSpPr>
          <p:nvPr/>
        </p:nvCxnSpPr>
        <p:spPr bwMode="auto">
          <a:xfrm rot="16200000" flipH="1">
            <a:off x="1996993" y="2450630"/>
            <a:ext cx="608972" cy="515574"/>
          </a:xfrm>
          <a:prstGeom prst="curvedConnector3">
            <a:avLst/>
          </a:prstGeom>
          <a:solidFill>
            <a:schemeClr val="bg1"/>
          </a:solidFill>
          <a:ln w="9525" cap="flat" cmpd="sng" algn="ctr">
            <a:solidFill>
              <a:srgbClr val="7030A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6" name="曲线连接符 7175"/>
          <p:cNvCxnSpPr>
            <a:stCxn id="10" idx="2"/>
          </p:cNvCxnSpPr>
          <p:nvPr/>
        </p:nvCxnSpPr>
        <p:spPr bwMode="auto">
          <a:xfrm rot="16200000" flipH="1">
            <a:off x="4780078" y="2680728"/>
            <a:ext cx="633497" cy="55753"/>
          </a:xfrm>
          <a:prstGeom prst="curvedConnector3">
            <a:avLst/>
          </a:prstGeom>
          <a:solidFill>
            <a:schemeClr val="bg1"/>
          </a:solidFill>
          <a:ln w="9525" cap="flat" cmpd="sng" algn="ctr">
            <a:solidFill>
              <a:srgbClr val="7030A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曲线连接符 7177"/>
          <p:cNvCxnSpPr>
            <a:stCxn id="9" idx="2"/>
          </p:cNvCxnSpPr>
          <p:nvPr/>
        </p:nvCxnSpPr>
        <p:spPr bwMode="auto">
          <a:xfrm rot="16200000" flipH="1">
            <a:off x="3109264" y="2632192"/>
            <a:ext cx="608970" cy="152447"/>
          </a:xfrm>
          <a:prstGeom prst="curvedConnector3">
            <a:avLst/>
          </a:prstGeom>
          <a:solidFill>
            <a:schemeClr val="bg1"/>
          </a:solidFill>
          <a:ln w="9525" cap="flat" cmpd="sng" algn="ctr">
            <a:solidFill>
              <a:srgbClr val="7030A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曲线连接符 7179"/>
          <p:cNvCxnSpPr>
            <a:stCxn id="9" idx="2"/>
            <a:endCxn id="15" idx="0"/>
          </p:cNvCxnSpPr>
          <p:nvPr/>
        </p:nvCxnSpPr>
        <p:spPr bwMode="auto">
          <a:xfrm rot="16200000" flipH="1">
            <a:off x="3516253" y="2225204"/>
            <a:ext cx="659089" cy="1016542"/>
          </a:xfrm>
          <a:prstGeom prst="curvedConnector3">
            <a:avLst/>
          </a:prstGeom>
          <a:solidFill>
            <a:schemeClr val="bg1"/>
          </a:solidFill>
          <a:ln w="9525" cap="flat" cmpd="sng" algn="ctr">
            <a:solidFill>
              <a:srgbClr val="7030A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82" name="Picture 4" descr="C:\Users\wangjing\AppData\Temporary Internet Files\Content.IE5\UAX02GRB\MC90044153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673" y="2853901"/>
            <a:ext cx="809187" cy="797948"/>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6" descr="C:\Users\wangjing\AppData\Temporary Internet Files\Content.IE5\5KGQKE80\MC90033919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5323" y="2403932"/>
            <a:ext cx="329930" cy="32993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7" descr="C:\Users\wangjing\AppData\Temporary Internet Files\Content.IE5\TW9A2H3K\MC90028217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5110" y="3713705"/>
            <a:ext cx="370356" cy="426340"/>
          </a:xfrm>
          <a:prstGeom prst="rect">
            <a:avLst/>
          </a:prstGeom>
          <a:noFill/>
          <a:extLst>
            <a:ext uri="{909E8E84-426E-40DD-AFC4-6F175D3DCCD1}">
              <a14:hiddenFill xmlns:a14="http://schemas.microsoft.com/office/drawing/2010/main">
                <a:solidFill>
                  <a:srgbClr val="FFFFFF"/>
                </a:solidFill>
              </a14:hiddenFill>
            </a:ext>
          </a:extLst>
        </p:spPr>
      </p:pic>
      <p:cxnSp>
        <p:nvCxnSpPr>
          <p:cNvPr id="7192" name="直接箭头连接符 7191"/>
          <p:cNvCxnSpPr>
            <a:endCxn id="7184" idx="2"/>
          </p:cNvCxnSpPr>
          <p:nvPr/>
        </p:nvCxnSpPr>
        <p:spPr bwMode="auto">
          <a:xfrm flipV="1">
            <a:off x="850244" y="2733862"/>
            <a:ext cx="350044" cy="317804"/>
          </a:xfrm>
          <a:prstGeom prst="straightConnector1">
            <a:avLst/>
          </a:prstGeom>
          <a:solidFill>
            <a:schemeClr val="bg1"/>
          </a:solidFill>
          <a:ln w="9525"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4" name="直接箭头连接符 7193"/>
          <p:cNvCxnSpPr/>
          <p:nvPr/>
        </p:nvCxnSpPr>
        <p:spPr bwMode="auto">
          <a:xfrm>
            <a:off x="850244" y="3459064"/>
            <a:ext cx="175022" cy="254641"/>
          </a:xfrm>
          <a:prstGeom prst="straightConnector1">
            <a:avLst/>
          </a:prstGeom>
          <a:solidFill>
            <a:schemeClr val="bg1"/>
          </a:solidFill>
          <a:ln w="9525" cap="flat" cmpd="sng" algn="ctr">
            <a:solidFill>
              <a:schemeClr val="accent1">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圆角矩形 81"/>
          <p:cNvSpPr/>
          <p:nvPr/>
        </p:nvSpPr>
        <p:spPr bwMode="auto">
          <a:xfrm>
            <a:off x="538823" y="5373045"/>
            <a:ext cx="5715353" cy="719920"/>
          </a:xfrm>
          <a:prstGeom prst="roundRect">
            <a:avLst/>
          </a:prstGeom>
          <a:solidFill>
            <a:schemeClr val="bg1">
              <a:alpha val="0"/>
            </a:schemeClr>
          </a:solidFill>
          <a:ln w="31750" cap="flat" cmpd="sng" algn="ctr">
            <a:solidFill>
              <a:srgbClr val="3366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49" name="直接连接符 48"/>
          <p:cNvCxnSpPr/>
          <p:nvPr/>
        </p:nvCxnSpPr>
        <p:spPr bwMode="auto">
          <a:xfrm flipH="1">
            <a:off x="586092" y="4993399"/>
            <a:ext cx="724737" cy="379646"/>
          </a:xfrm>
          <a:prstGeom prst="line">
            <a:avLst/>
          </a:prstGeom>
          <a:solidFill>
            <a:schemeClr val="bg1"/>
          </a:solidFill>
          <a:ln w="952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a:off x="2559266" y="4993399"/>
            <a:ext cx="3514803" cy="379646"/>
          </a:xfrm>
          <a:prstGeom prst="line">
            <a:avLst/>
          </a:prstGeom>
          <a:solidFill>
            <a:schemeClr val="bg1"/>
          </a:solidFill>
          <a:ln w="952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圆角矩形 56"/>
          <p:cNvSpPr/>
          <p:nvPr/>
        </p:nvSpPr>
        <p:spPr bwMode="auto">
          <a:xfrm>
            <a:off x="2273110" y="2612971"/>
            <a:ext cx="2585014" cy="990110"/>
          </a:xfrm>
          <a:prstGeom prst="roundRect">
            <a:avLst/>
          </a:prstGeom>
          <a:solidFill>
            <a:schemeClr val="bg1">
              <a:alpha val="0"/>
            </a:schemeClr>
          </a:solidFill>
          <a:ln w="19050" cap="flat" cmpd="sng" algn="ctr">
            <a:solidFill>
              <a:srgbClr val="92D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6" name="TextBox 5"/>
          <p:cNvSpPr txBox="1"/>
          <p:nvPr/>
        </p:nvSpPr>
        <p:spPr>
          <a:xfrm>
            <a:off x="5821519" y="1939217"/>
            <a:ext cx="1391362"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业务流程层</a:t>
            </a:r>
            <a:endParaRPr lang="zh-CN" altLang="en-US" dirty="0">
              <a:latin typeface="华文楷体" pitchFamily="2" charset="-122"/>
              <a:ea typeface="华文楷体" pitchFamily="2" charset="-122"/>
            </a:endParaRPr>
          </a:p>
        </p:txBody>
      </p:sp>
      <p:sp>
        <p:nvSpPr>
          <p:cNvPr id="64" name="TextBox 63"/>
          <p:cNvSpPr txBox="1"/>
          <p:nvPr/>
        </p:nvSpPr>
        <p:spPr>
          <a:xfrm>
            <a:off x="5863252" y="2966736"/>
            <a:ext cx="1391362" cy="369332"/>
          </a:xfrm>
          <a:prstGeom prst="rect">
            <a:avLst/>
          </a:prstGeom>
          <a:noFill/>
        </p:spPr>
        <p:txBody>
          <a:bodyPr wrap="square" rtlCol="0">
            <a:spAutoFit/>
          </a:bodyPr>
          <a:lstStyle/>
          <a:p>
            <a:r>
              <a:rPr lang="zh-CN" altLang="zh-CN" dirty="0">
                <a:latin typeface="华文楷体" pitchFamily="2" charset="-122"/>
                <a:ea typeface="华文楷体" pitchFamily="2" charset="-122"/>
              </a:rPr>
              <a:t>服务集成层</a:t>
            </a:r>
            <a:endParaRPr lang="zh-CN" altLang="en-US" dirty="0">
              <a:latin typeface="华文楷体" pitchFamily="2" charset="-122"/>
              <a:ea typeface="华文楷体" pitchFamily="2" charset="-122"/>
            </a:endParaRPr>
          </a:p>
        </p:txBody>
      </p:sp>
      <p:sp>
        <p:nvSpPr>
          <p:cNvPr id="65" name="TextBox 64"/>
          <p:cNvSpPr txBox="1"/>
          <p:nvPr/>
        </p:nvSpPr>
        <p:spPr>
          <a:xfrm>
            <a:off x="5895317" y="3788009"/>
            <a:ext cx="1391362" cy="369332"/>
          </a:xfrm>
          <a:prstGeom prst="rect">
            <a:avLst/>
          </a:prstGeom>
          <a:noFill/>
        </p:spPr>
        <p:txBody>
          <a:bodyPr wrap="square" rtlCol="0">
            <a:spAutoFit/>
          </a:bodyPr>
          <a:lstStyle/>
          <a:p>
            <a:r>
              <a:rPr lang="zh-CN" altLang="zh-CN" dirty="0" smtClean="0">
                <a:latin typeface="华文楷体" pitchFamily="2" charset="-122"/>
                <a:ea typeface="华文楷体" pitchFamily="2" charset="-122"/>
              </a:rPr>
              <a:t>服务</a:t>
            </a:r>
            <a:r>
              <a:rPr lang="zh-CN" altLang="en-US" dirty="0" smtClean="0">
                <a:latin typeface="华文楷体" pitchFamily="2" charset="-122"/>
                <a:ea typeface="华文楷体" pitchFamily="2" charset="-122"/>
              </a:rPr>
              <a:t>接口</a:t>
            </a:r>
            <a:r>
              <a:rPr lang="zh-CN" altLang="zh-CN" dirty="0" smtClean="0">
                <a:latin typeface="华文楷体" pitchFamily="2" charset="-122"/>
                <a:ea typeface="华文楷体" pitchFamily="2" charset="-122"/>
              </a:rPr>
              <a:t>层</a:t>
            </a:r>
            <a:endParaRPr lang="zh-CN" altLang="en-US" dirty="0">
              <a:latin typeface="华文楷体" pitchFamily="2" charset="-122"/>
              <a:ea typeface="华文楷体" pitchFamily="2" charset="-122"/>
            </a:endParaRPr>
          </a:p>
        </p:txBody>
      </p:sp>
      <p:sp>
        <p:nvSpPr>
          <p:cNvPr id="66" name="TextBox 65"/>
          <p:cNvSpPr txBox="1"/>
          <p:nvPr/>
        </p:nvSpPr>
        <p:spPr>
          <a:xfrm>
            <a:off x="6074069" y="4829248"/>
            <a:ext cx="1391362" cy="369332"/>
          </a:xfrm>
          <a:prstGeom prst="rect">
            <a:avLst/>
          </a:prstGeom>
          <a:noFill/>
        </p:spPr>
        <p:txBody>
          <a:bodyPr wrap="square" rtlCol="0">
            <a:spAutoFit/>
          </a:bodyPr>
          <a:lstStyle/>
          <a:p>
            <a:r>
              <a:rPr lang="zh-CN" altLang="zh-CN" dirty="0" smtClean="0">
                <a:latin typeface="华文楷体" pitchFamily="2" charset="-122"/>
                <a:ea typeface="华文楷体" pitchFamily="2" charset="-122"/>
              </a:rPr>
              <a:t>服务</a:t>
            </a:r>
            <a:r>
              <a:rPr lang="zh-CN" altLang="en-US" dirty="0" smtClean="0">
                <a:latin typeface="华文楷体" pitchFamily="2" charset="-122"/>
                <a:ea typeface="华文楷体" pitchFamily="2" charset="-122"/>
              </a:rPr>
              <a:t>实现</a:t>
            </a:r>
            <a:r>
              <a:rPr lang="zh-CN" altLang="zh-CN" dirty="0" smtClean="0">
                <a:latin typeface="华文楷体" pitchFamily="2" charset="-122"/>
                <a:ea typeface="华文楷体" pitchFamily="2" charset="-122"/>
              </a:rPr>
              <a:t>层</a:t>
            </a:r>
            <a:endParaRPr lang="zh-CN" altLang="en-US" dirty="0">
              <a:latin typeface="华文楷体" pitchFamily="2" charset="-122"/>
              <a:ea typeface="华文楷体" pitchFamily="2" charset="-122"/>
            </a:endParaRPr>
          </a:p>
        </p:txBody>
      </p:sp>
      <p:sp>
        <p:nvSpPr>
          <p:cNvPr id="67" name="TextBox 66"/>
          <p:cNvSpPr txBox="1"/>
          <p:nvPr/>
        </p:nvSpPr>
        <p:spPr>
          <a:xfrm>
            <a:off x="1200288" y="5038422"/>
            <a:ext cx="1391362" cy="369332"/>
          </a:xfrm>
          <a:prstGeom prst="rect">
            <a:avLst/>
          </a:prstGeom>
          <a:noFill/>
        </p:spPr>
        <p:txBody>
          <a:bodyPr wrap="square" rtlCol="0">
            <a:spAutoFit/>
          </a:bodyPr>
          <a:lstStyle/>
          <a:p>
            <a:r>
              <a:rPr lang="zh-CN" altLang="en-US" dirty="0" smtClean="0">
                <a:solidFill>
                  <a:srgbClr val="3366FF"/>
                </a:solidFill>
                <a:latin typeface="华文楷体" pitchFamily="2" charset="-122"/>
                <a:ea typeface="华文楷体" pitchFamily="2" charset="-122"/>
              </a:rPr>
              <a:t>私有过程</a:t>
            </a:r>
            <a:endParaRPr lang="zh-CN" altLang="en-US" dirty="0">
              <a:solidFill>
                <a:srgbClr val="3366FF"/>
              </a:solidFill>
              <a:latin typeface="华文楷体" pitchFamily="2" charset="-122"/>
              <a:ea typeface="华文楷体" pitchFamily="2" charset="-122"/>
            </a:endParaRPr>
          </a:p>
        </p:txBody>
      </p:sp>
      <p:pic>
        <p:nvPicPr>
          <p:cNvPr id="112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690" y="5403402"/>
            <a:ext cx="5523761" cy="68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3100" y="2686393"/>
            <a:ext cx="2456006" cy="84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8152" y="4300155"/>
            <a:ext cx="26384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89" name="曲线连接符 7188"/>
          <p:cNvCxnSpPr/>
          <p:nvPr/>
        </p:nvCxnSpPr>
        <p:spPr bwMode="auto">
          <a:xfrm rot="16200000" flipH="1">
            <a:off x="2571773" y="3479313"/>
            <a:ext cx="1262040" cy="519459"/>
          </a:xfrm>
          <a:prstGeom prst="curvedConnector3">
            <a:avLst/>
          </a:prstGeom>
          <a:solidFill>
            <a:schemeClr val="bg1"/>
          </a:solidFill>
          <a:ln w="9525"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3" name="曲线连接符 7192"/>
          <p:cNvCxnSpPr>
            <a:endCxn id="11" idx="0"/>
          </p:cNvCxnSpPr>
          <p:nvPr/>
        </p:nvCxnSpPr>
        <p:spPr bwMode="auto">
          <a:xfrm rot="10800000" flipV="1">
            <a:off x="2437366" y="3012901"/>
            <a:ext cx="1774595" cy="1287254"/>
          </a:xfrm>
          <a:prstGeom prst="curvedConnector2">
            <a:avLst/>
          </a:prstGeom>
          <a:solidFill>
            <a:schemeClr val="bg1"/>
          </a:solidFill>
          <a:ln w="9525"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8" name="下箭头 7197"/>
          <p:cNvSpPr/>
          <p:nvPr/>
        </p:nvSpPr>
        <p:spPr bwMode="auto">
          <a:xfrm>
            <a:off x="2889222" y="2371382"/>
            <a:ext cx="269865" cy="315011"/>
          </a:xfrm>
          <a:prstGeom prst="downArrow">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114711" y="2358053"/>
            <a:ext cx="1085577"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业务人员</a:t>
            </a:r>
            <a:endParaRPr lang="zh-CN" altLang="en-US" sz="1400" dirty="0">
              <a:latin typeface="黑体" pitchFamily="2" charset="-122"/>
              <a:ea typeface="黑体" pitchFamily="2" charset="-122"/>
            </a:endParaRPr>
          </a:p>
        </p:txBody>
      </p:sp>
      <p:sp>
        <p:nvSpPr>
          <p:cNvPr id="74" name="TextBox 73"/>
          <p:cNvSpPr txBox="1"/>
          <p:nvPr/>
        </p:nvSpPr>
        <p:spPr>
          <a:xfrm>
            <a:off x="95426" y="3567241"/>
            <a:ext cx="1478232"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集成设</a:t>
            </a:r>
            <a:endParaRPr lang="en-US" altLang="zh-CN" sz="1400" dirty="0" smtClean="0">
              <a:latin typeface="黑体" pitchFamily="2" charset="-122"/>
              <a:ea typeface="黑体" pitchFamily="2" charset="-122"/>
            </a:endParaRPr>
          </a:p>
          <a:p>
            <a:r>
              <a:rPr lang="zh-CN" altLang="en-US" sz="1400" dirty="0" smtClean="0">
                <a:latin typeface="黑体" pitchFamily="2" charset="-122"/>
                <a:ea typeface="黑体" pitchFamily="2" charset="-122"/>
              </a:rPr>
              <a:t>计人员</a:t>
            </a:r>
            <a:endParaRPr lang="zh-CN" altLang="en-US" sz="1400" dirty="0">
              <a:latin typeface="黑体" pitchFamily="2" charset="-122"/>
              <a:ea typeface="黑体" pitchFamily="2" charset="-122"/>
            </a:endParaRPr>
          </a:p>
        </p:txBody>
      </p:sp>
      <p:pic>
        <p:nvPicPr>
          <p:cNvPr id="10242" name="Picture 2" descr="C:\Users\wangjing\AppData\Temporary Internet Files\Content.IE5\Z4VCG6QG\MC900230404[1].w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9806" y="4420699"/>
            <a:ext cx="754818" cy="540181"/>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69815" y="4966743"/>
            <a:ext cx="1478232" cy="523220"/>
          </a:xfrm>
          <a:prstGeom prst="rect">
            <a:avLst/>
          </a:prstGeom>
          <a:noFill/>
        </p:spPr>
        <p:txBody>
          <a:bodyPr wrap="square" rtlCol="0">
            <a:spAutoFit/>
          </a:bodyPr>
          <a:lstStyle/>
          <a:p>
            <a:r>
              <a:rPr lang="zh-CN" altLang="en-US" sz="1400" dirty="0" smtClean="0">
                <a:latin typeface="黑体" pitchFamily="2" charset="-122"/>
                <a:ea typeface="黑体" pitchFamily="2" charset="-122"/>
              </a:rPr>
              <a:t>构件实</a:t>
            </a:r>
            <a:endParaRPr lang="en-US" altLang="zh-CN" sz="1400" dirty="0" smtClean="0">
              <a:latin typeface="黑体" pitchFamily="2" charset="-122"/>
              <a:ea typeface="黑体" pitchFamily="2" charset="-122"/>
            </a:endParaRPr>
          </a:p>
          <a:p>
            <a:r>
              <a:rPr lang="zh-CN" altLang="en-US" sz="1400" dirty="0" smtClean="0">
                <a:latin typeface="黑体" pitchFamily="2" charset="-122"/>
                <a:ea typeface="黑体" pitchFamily="2" charset="-122"/>
              </a:rPr>
              <a:t>现人员</a:t>
            </a:r>
            <a:endParaRPr lang="zh-CN" altLang="en-US" sz="1400" dirty="0">
              <a:latin typeface="黑体" pitchFamily="2" charset="-122"/>
              <a:ea typeface="黑体" pitchFamily="2" charset="-122"/>
            </a:endParaRPr>
          </a:p>
        </p:txBody>
      </p:sp>
      <p:cxnSp>
        <p:nvCxnSpPr>
          <p:cNvPr id="7173" name="曲线连接符 7172"/>
          <p:cNvCxnSpPr>
            <a:endCxn id="67" idx="2"/>
          </p:cNvCxnSpPr>
          <p:nvPr/>
        </p:nvCxnSpPr>
        <p:spPr bwMode="auto">
          <a:xfrm rot="16200000" flipH="1">
            <a:off x="1261289" y="4773074"/>
            <a:ext cx="717074" cy="552286"/>
          </a:xfrm>
          <a:prstGeom prst="curvedConnector5">
            <a:avLst>
              <a:gd name="adj1" fmla="val 24247"/>
              <a:gd name="adj2" fmla="val 38110"/>
              <a:gd name="adj3" fmla="val 52006"/>
            </a:avLst>
          </a:prstGeom>
          <a:solidFill>
            <a:schemeClr val="bg1"/>
          </a:solidFill>
          <a:ln w="25400" cap="flat" cmpd="sng" algn="ctr">
            <a:solidFill>
              <a:srgbClr val="00B0F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曲线连接符 7180"/>
          <p:cNvCxnSpPr/>
          <p:nvPr/>
        </p:nvCxnSpPr>
        <p:spPr bwMode="auto">
          <a:xfrm>
            <a:off x="2353100" y="4690680"/>
            <a:ext cx="1253853" cy="799283"/>
          </a:xfrm>
          <a:prstGeom prst="curvedConnector3">
            <a:avLst>
              <a:gd name="adj1" fmla="val 50000"/>
            </a:avLst>
          </a:prstGeom>
          <a:solidFill>
            <a:schemeClr val="bg1"/>
          </a:solidFill>
          <a:ln w="25400" cap="flat" cmpd="sng" algn="ctr">
            <a:solidFill>
              <a:srgbClr val="00B0F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曲线连接符 7189"/>
          <p:cNvCxnSpPr/>
          <p:nvPr/>
        </p:nvCxnSpPr>
        <p:spPr bwMode="auto">
          <a:xfrm>
            <a:off x="3538188" y="4690680"/>
            <a:ext cx="1074085" cy="799283"/>
          </a:xfrm>
          <a:prstGeom prst="curvedConnector3">
            <a:avLst/>
          </a:prstGeom>
          <a:solidFill>
            <a:schemeClr val="bg1"/>
          </a:solidFill>
          <a:ln w="25400" cap="flat" cmpd="sng" algn="ctr">
            <a:solidFill>
              <a:srgbClr val="00B0F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9" name="线形标注 1 7198"/>
          <p:cNvSpPr/>
          <p:nvPr/>
        </p:nvSpPr>
        <p:spPr bwMode="auto">
          <a:xfrm>
            <a:off x="5802843" y="2424748"/>
            <a:ext cx="2448272" cy="1227101"/>
          </a:xfrm>
          <a:prstGeom prst="borderCallout1">
            <a:avLst>
              <a:gd name="adj1" fmla="val 18750"/>
              <a:gd name="adj2" fmla="val -8333"/>
              <a:gd name="adj3" fmla="val 71557"/>
              <a:gd name="adj4" fmla="val -82308"/>
            </a:avLst>
          </a:prstGeom>
          <a:solidFill>
            <a:schemeClr val="accent1">
              <a:lumMod val="60000"/>
              <a:lumOff val="40000"/>
            </a:schemeClr>
          </a:solidFill>
          <a:ln w="19050" cap="flat" cmpd="sng" algn="ctr">
            <a:solidFill>
              <a:schemeClr val="accent1">
                <a:lumMod val="60000"/>
                <a:lumOff val="4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lang="zh-CN" altLang="en-US" dirty="0" smtClean="0">
                <a:latin typeface="楷体" pitchFamily="49" charset="-122"/>
                <a:ea typeface="楷体" pitchFamily="49" charset="-122"/>
              </a:rPr>
              <a:t>集成服务过程行为与参</a:t>
            </a:r>
            <a:endParaRPr lang="en-US" altLang="zh-CN" dirty="0" smtClean="0">
              <a:latin typeface="楷体" pitchFamily="49" charset="-122"/>
              <a:ea typeface="楷体" pitchFamily="49" charset="-122"/>
            </a:endParaRPr>
          </a:p>
          <a:p>
            <a:pPr marL="0" marR="0" indent="0" algn="just" defTabSz="914400" rtl="0" eaLnBrk="1" fontAlgn="base" latinLnBrk="0" hangingPunct="1">
              <a:lnSpc>
                <a:spcPct val="100000"/>
              </a:lnSpc>
              <a:spcBef>
                <a:spcPct val="0"/>
              </a:spcBef>
              <a:spcAft>
                <a:spcPct val="0"/>
              </a:spcAft>
              <a:buClrTx/>
              <a:buSzTx/>
              <a:buFontTx/>
              <a:buNone/>
              <a:tabLst/>
            </a:pPr>
            <a:r>
              <a:rPr lang="zh-CN" altLang="en-US" dirty="0" smtClean="0">
                <a:latin typeface="楷体" pitchFamily="49" charset="-122"/>
                <a:ea typeface="楷体" pitchFamily="49" charset="-122"/>
              </a:rPr>
              <a:t>与集成服务伙伴内部行</a:t>
            </a:r>
            <a:endParaRPr lang="en-US" altLang="zh-CN" dirty="0" smtClean="0">
              <a:latin typeface="楷体" pitchFamily="49" charset="-122"/>
              <a:ea typeface="楷体" pitchFamily="49" charset="-122"/>
            </a:endParaRPr>
          </a:p>
          <a:p>
            <a:pPr marL="0" marR="0" indent="0" algn="just" defTabSz="914400" rtl="0" eaLnBrk="1" fontAlgn="base" latinLnBrk="0" hangingPunct="1">
              <a:lnSpc>
                <a:spcPct val="100000"/>
              </a:lnSpc>
              <a:spcBef>
                <a:spcPct val="0"/>
              </a:spcBef>
              <a:spcAft>
                <a:spcPct val="0"/>
              </a:spcAft>
              <a:buClrTx/>
              <a:buSzTx/>
              <a:buFontTx/>
              <a:buNone/>
              <a:tabLst/>
            </a:pPr>
            <a:r>
              <a:rPr lang="zh-CN" altLang="en-US" dirty="0" smtClean="0">
                <a:latin typeface="楷体" pitchFamily="49" charset="-122"/>
                <a:ea typeface="楷体" pitchFamily="49" charset="-122"/>
              </a:rPr>
              <a:t>为的不一致</a:t>
            </a:r>
            <a:endParaRPr kumimoji="0" lang="zh-CN" altLang="en-US" b="0" i="0" u="none" strike="noStrike" cap="none" normalizeH="0" baseline="0" dirty="0" smtClean="0">
              <a:ln>
                <a:noFill/>
              </a:ln>
              <a:solidFill>
                <a:schemeClr val="tx1"/>
              </a:solidFill>
              <a:effectLst/>
              <a:latin typeface="楷体" pitchFamily="49" charset="-122"/>
              <a:ea typeface="楷体" pitchFamily="49" charset="-122"/>
            </a:endParaRPr>
          </a:p>
        </p:txBody>
      </p:sp>
      <p:sp>
        <p:nvSpPr>
          <p:cNvPr id="7168" name="流程图: 过程 7167"/>
          <p:cNvSpPr/>
          <p:nvPr/>
        </p:nvSpPr>
        <p:spPr bwMode="auto">
          <a:xfrm>
            <a:off x="2943063" y="2689737"/>
            <a:ext cx="75768" cy="418289"/>
          </a:xfrm>
          <a:prstGeom prst="flowChartProcess">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7" name="流程图: 过程 76"/>
          <p:cNvSpPr/>
          <p:nvPr/>
        </p:nvSpPr>
        <p:spPr bwMode="auto">
          <a:xfrm>
            <a:off x="4574389" y="5373046"/>
            <a:ext cx="69637" cy="359960"/>
          </a:xfrm>
          <a:prstGeom prst="flowChartProcess">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8" name="流程图: 过程 77"/>
          <p:cNvSpPr/>
          <p:nvPr/>
        </p:nvSpPr>
        <p:spPr bwMode="auto">
          <a:xfrm>
            <a:off x="4206292" y="2689737"/>
            <a:ext cx="75768" cy="418289"/>
          </a:xfrm>
          <a:prstGeom prst="flowChartProcess">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9" name="流程图: 过程 78"/>
          <p:cNvSpPr/>
          <p:nvPr/>
        </p:nvSpPr>
        <p:spPr bwMode="auto">
          <a:xfrm>
            <a:off x="3635896" y="5403402"/>
            <a:ext cx="69637" cy="359960"/>
          </a:xfrm>
          <a:prstGeom prst="flowChartProcess">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16057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10"/>
                                        <p:tgtEl>
                                          <p:spTgt spid="49"/>
                                        </p:tgtEl>
                                      </p:cBhvr>
                                    </p:animEffec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1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11266"/>
                                        </p:tgtEl>
                                        <p:attrNameLst>
                                          <p:attrName>style.visibility</p:attrName>
                                        </p:attrNameLst>
                                      </p:cBhvr>
                                      <p:to>
                                        <p:strVal val="visible"/>
                                      </p:to>
                                    </p:set>
                                    <p:animEffect transition="in" filter="fade">
                                      <p:cBhvr>
                                        <p:cTn id="16" dur="10"/>
                                        <p:tgtEl>
                                          <p:spTgt spid="112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1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10"/>
                                        <p:tgtEl>
                                          <p:spTgt spid="27"/>
                                        </p:tgtEl>
                                      </p:cBhvr>
                                    </p:animEffect>
                                    <p:set>
                                      <p:cBhvr>
                                        <p:cTn id="24" dur="1" fill="hold">
                                          <p:stCondLst>
                                            <p:cond delay="9"/>
                                          </p:stCondLst>
                                        </p:cTn>
                                        <p:tgtEl>
                                          <p:spTgt spid="27"/>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
                                        <p:tgtEl>
                                          <p:spTgt spid="11"/>
                                        </p:tgtEl>
                                      </p:cBhvr>
                                    </p:animEffect>
                                  </p:childTnLst>
                                </p:cTn>
                              </p:par>
                              <p:par>
                                <p:cTn id="28" presetID="10" presetClass="exit" presetSubtype="0" fill="hold" nodeType="withEffect">
                                  <p:stCondLst>
                                    <p:cond delay="0"/>
                                  </p:stCondLst>
                                  <p:childTnLst>
                                    <p:animEffect transition="out" filter="fade">
                                      <p:cBhvr>
                                        <p:cTn id="29" dur="10"/>
                                        <p:tgtEl>
                                          <p:spTgt spid="39"/>
                                        </p:tgtEl>
                                      </p:cBhvr>
                                    </p:animEffect>
                                    <p:set>
                                      <p:cBhvr>
                                        <p:cTn id="30" dur="1" fill="hold">
                                          <p:stCondLst>
                                            <p:cond delay="9"/>
                                          </p:stCondLst>
                                        </p:cTn>
                                        <p:tgtEl>
                                          <p:spTgt spid="39"/>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10"/>
                                        <p:tgtEl>
                                          <p:spTgt spid="31"/>
                                        </p:tgtEl>
                                      </p:cBhvr>
                                    </p:animEffect>
                                    <p:set>
                                      <p:cBhvr>
                                        <p:cTn id="33" dur="1" fill="hold">
                                          <p:stCondLst>
                                            <p:cond delay="9"/>
                                          </p:stCondLst>
                                        </p:cTn>
                                        <p:tgtEl>
                                          <p:spTgt spid="31"/>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
                                        <p:tgtEl>
                                          <p:spTgt spid="40"/>
                                        </p:tgtEl>
                                      </p:cBhvr>
                                    </p:animEffect>
                                    <p:set>
                                      <p:cBhvr>
                                        <p:cTn id="36" dur="1" fill="hold">
                                          <p:stCondLst>
                                            <p:cond delay="9"/>
                                          </p:stCondLst>
                                        </p:cTn>
                                        <p:tgtEl>
                                          <p:spTgt spid="40"/>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
                                        <p:tgtEl>
                                          <p:spTgt spid="19"/>
                                        </p:tgtEl>
                                      </p:cBhvr>
                                    </p:animEffect>
                                    <p:set>
                                      <p:cBhvr>
                                        <p:cTn id="39" dur="1" fill="hold">
                                          <p:stCondLst>
                                            <p:cond delay="9"/>
                                          </p:stCondLst>
                                        </p:cTn>
                                        <p:tgtEl>
                                          <p:spTgt spid="1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
                                        <p:tgtEl>
                                          <p:spTgt spid="38"/>
                                        </p:tgtEl>
                                      </p:cBhvr>
                                    </p:animEffect>
                                    <p:set>
                                      <p:cBhvr>
                                        <p:cTn id="45" dur="1" fill="hold">
                                          <p:stCondLst>
                                            <p:cond delay="9"/>
                                          </p:stCondLst>
                                        </p:cTn>
                                        <p:tgtEl>
                                          <p:spTgt spid="3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10"/>
                                        <p:tgtEl>
                                          <p:spTgt spid="35"/>
                                        </p:tgtEl>
                                      </p:cBhvr>
                                    </p:animEffect>
                                    <p:set>
                                      <p:cBhvr>
                                        <p:cTn id="48" dur="1" fill="hold">
                                          <p:stCondLst>
                                            <p:cond delay="9"/>
                                          </p:stCondLst>
                                        </p:cTn>
                                        <p:tgtEl>
                                          <p:spTgt spid="35"/>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10"/>
                                        <p:tgtEl>
                                          <p:spTgt spid="36"/>
                                        </p:tgtEl>
                                      </p:cBhvr>
                                    </p:animEffect>
                                    <p:set>
                                      <p:cBhvr>
                                        <p:cTn id="51" dur="1" fill="hold">
                                          <p:stCondLst>
                                            <p:cond delay="9"/>
                                          </p:stCondLst>
                                        </p:cTn>
                                        <p:tgtEl>
                                          <p:spTgt spid="3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0"/>
                                        <p:tgtEl>
                                          <p:spTgt spid="37"/>
                                        </p:tgtEl>
                                      </p:cBhvr>
                                    </p:animEffect>
                                    <p:set>
                                      <p:cBhvr>
                                        <p:cTn id="54" dur="1" fill="hold">
                                          <p:stCondLst>
                                            <p:cond delay="9"/>
                                          </p:stCondLst>
                                        </p:cTn>
                                        <p:tgtEl>
                                          <p:spTgt spid="37"/>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1268"/>
                                        </p:tgtEl>
                                        <p:attrNameLst>
                                          <p:attrName>style.visibility</p:attrName>
                                        </p:attrNameLst>
                                      </p:cBhvr>
                                      <p:to>
                                        <p:strVal val="visible"/>
                                      </p:to>
                                    </p:set>
                                    <p:animEffect transition="in" filter="fade">
                                      <p:cBhvr>
                                        <p:cTn id="57" dur="10"/>
                                        <p:tgtEl>
                                          <p:spTgt spid="11268"/>
                                        </p:tgtEl>
                                      </p:cBhvr>
                                    </p:animEffect>
                                  </p:childTnLst>
                                </p:cTn>
                              </p:par>
                              <p:par>
                                <p:cTn id="58" presetID="10" presetClass="entr" presetSubtype="0" fill="hold" nodeType="withEffect">
                                  <p:stCondLst>
                                    <p:cond delay="0"/>
                                  </p:stCondLst>
                                  <p:childTnLst>
                                    <p:set>
                                      <p:cBhvr>
                                        <p:cTn id="59" dur="1" fill="hold">
                                          <p:stCondLst>
                                            <p:cond delay="0"/>
                                          </p:stCondLst>
                                        </p:cTn>
                                        <p:tgtEl>
                                          <p:spTgt spid="7173"/>
                                        </p:tgtEl>
                                        <p:attrNameLst>
                                          <p:attrName>style.visibility</p:attrName>
                                        </p:attrNameLst>
                                      </p:cBhvr>
                                      <p:to>
                                        <p:strVal val="visible"/>
                                      </p:to>
                                    </p:set>
                                    <p:animEffect transition="in" filter="fade">
                                      <p:cBhvr>
                                        <p:cTn id="60" dur="10"/>
                                        <p:tgtEl>
                                          <p:spTgt spid="7173"/>
                                        </p:tgtEl>
                                      </p:cBhvr>
                                    </p:animEffect>
                                  </p:childTnLst>
                                </p:cTn>
                              </p:par>
                              <p:par>
                                <p:cTn id="61" presetID="10" presetClass="entr" presetSubtype="0" fill="hold" nodeType="withEffect">
                                  <p:stCondLst>
                                    <p:cond delay="0"/>
                                  </p:stCondLst>
                                  <p:childTnLst>
                                    <p:set>
                                      <p:cBhvr>
                                        <p:cTn id="62" dur="1" fill="hold">
                                          <p:stCondLst>
                                            <p:cond delay="0"/>
                                          </p:stCondLst>
                                        </p:cTn>
                                        <p:tgtEl>
                                          <p:spTgt spid="7181"/>
                                        </p:tgtEl>
                                        <p:attrNameLst>
                                          <p:attrName>style.visibility</p:attrName>
                                        </p:attrNameLst>
                                      </p:cBhvr>
                                      <p:to>
                                        <p:strVal val="visible"/>
                                      </p:to>
                                    </p:set>
                                    <p:animEffect transition="in" filter="fade">
                                      <p:cBhvr>
                                        <p:cTn id="63" dur="10"/>
                                        <p:tgtEl>
                                          <p:spTgt spid="7181"/>
                                        </p:tgtEl>
                                      </p:cBhvr>
                                    </p:animEffect>
                                  </p:childTnLst>
                                </p:cTn>
                              </p:par>
                              <p:par>
                                <p:cTn id="64" presetID="10" presetClass="entr" presetSubtype="0" fill="hold" nodeType="withEffect">
                                  <p:stCondLst>
                                    <p:cond delay="0"/>
                                  </p:stCondLst>
                                  <p:childTnLst>
                                    <p:set>
                                      <p:cBhvr>
                                        <p:cTn id="65" dur="1" fill="hold">
                                          <p:stCondLst>
                                            <p:cond delay="0"/>
                                          </p:stCondLst>
                                        </p:cTn>
                                        <p:tgtEl>
                                          <p:spTgt spid="7190"/>
                                        </p:tgtEl>
                                        <p:attrNameLst>
                                          <p:attrName>style.visibility</p:attrName>
                                        </p:attrNameLst>
                                      </p:cBhvr>
                                      <p:to>
                                        <p:strVal val="visible"/>
                                      </p:to>
                                    </p:set>
                                    <p:animEffect transition="in" filter="fade">
                                      <p:cBhvr>
                                        <p:cTn id="66" dur="10"/>
                                        <p:tgtEl>
                                          <p:spTgt spid="719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198"/>
                                        </p:tgtEl>
                                        <p:attrNameLst>
                                          <p:attrName>style.visibility</p:attrName>
                                        </p:attrNameLst>
                                      </p:cBhvr>
                                      <p:to>
                                        <p:strVal val="visible"/>
                                      </p:to>
                                    </p:set>
                                    <p:animEffect transition="in" filter="fade">
                                      <p:cBhvr>
                                        <p:cTn id="69" dur="10"/>
                                        <p:tgtEl>
                                          <p:spTgt spid="7198"/>
                                        </p:tgtEl>
                                      </p:cBhvr>
                                    </p:animEffect>
                                  </p:childTnLst>
                                </p:cTn>
                              </p:par>
                              <p:par>
                                <p:cTn id="70" presetID="10" presetClass="exit" presetSubtype="0" fill="hold" grpId="0" nodeType="withEffect">
                                  <p:stCondLst>
                                    <p:cond delay="0"/>
                                  </p:stCondLst>
                                  <p:childTnLst>
                                    <p:animEffect transition="out" filter="fade">
                                      <p:cBhvr>
                                        <p:cTn id="71" dur="10"/>
                                        <p:tgtEl>
                                          <p:spTgt spid="20"/>
                                        </p:tgtEl>
                                      </p:cBhvr>
                                    </p:animEffect>
                                    <p:set>
                                      <p:cBhvr>
                                        <p:cTn id="72" dur="1" fill="hold">
                                          <p:stCondLst>
                                            <p:cond delay="9"/>
                                          </p:stCondLst>
                                        </p:cTn>
                                        <p:tgtEl>
                                          <p:spTgt spid="20"/>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10"/>
                                        <p:tgtEl>
                                          <p:spTgt spid="21"/>
                                        </p:tgtEl>
                                      </p:cBhvr>
                                    </p:animEffect>
                                    <p:set>
                                      <p:cBhvr>
                                        <p:cTn id="75" dur="1" fill="hold">
                                          <p:stCondLst>
                                            <p:cond delay="9"/>
                                          </p:stCondLst>
                                        </p:cTn>
                                        <p:tgtEl>
                                          <p:spTgt spid="21"/>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10"/>
                                        <p:tgtEl>
                                          <p:spTgt spid="22"/>
                                        </p:tgtEl>
                                      </p:cBhvr>
                                    </p:animEffect>
                                    <p:set>
                                      <p:cBhvr>
                                        <p:cTn id="78" dur="1" fill="hold">
                                          <p:stCondLst>
                                            <p:cond delay="9"/>
                                          </p:stCondLst>
                                        </p:cTn>
                                        <p:tgtEl>
                                          <p:spTgt spid="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7193"/>
                                        </p:tgtEl>
                                        <p:attrNameLst>
                                          <p:attrName>style.visibility</p:attrName>
                                        </p:attrNameLst>
                                      </p:cBhvr>
                                      <p:to>
                                        <p:strVal val="visible"/>
                                      </p:to>
                                    </p:set>
                                    <p:animEffect transition="in" filter="fade">
                                      <p:cBhvr>
                                        <p:cTn id="83" dur="10"/>
                                        <p:tgtEl>
                                          <p:spTgt spid="7193"/>
                                        </p:tgtEl>
                                      </p:cBhvr>
                                    </p:animEffect>
                                  </p:childTnLst>
                                </p:cTn>
                              </p:par>
                              <p:par>
                                <p:cTn id="84" presetID="10" presetClass="entr" presetSubtype="0" fill="hold" nodeType="withEffect">
                                  <p:stCondLst>
                                    <p:cond delay="0"/>
                                  </p:stCondLst>
                                  <p:childTnLst>
                                    <p:set>
                                      <p:cBhvr>
                                        <p:cTn id="85" dur="1" fill="hold">
                                          <p:stCondLst>
                                            <p:cond delay="0"/>
                                          </p:stCondLst>
                                        </p:cTn>
                                        <p:tgtEl>
                                          <p:spTgt spid="7189"/>
                                        </p:tgtEl>
                                        <p:attrNameLst>
                                          <p:attrName>style.visibility</p:attrName>
                                        </p:attrNameLst>
                                      </p:cBhvr>
                                      <p:to>
                                        <p:strVal val="visible"/>
                                      </p:to>
                                    </p:set>
                                    <p:animEffect transition="in" filter="fade">
                                      <p:cBhvr>
                                        <p:cTn id="86" dur="10"/>
                                        <p:tgtEl>
                                          <p:spTgt spid="718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199"/>
                                        </p:tgtEl>
                                        <p:attrNameLst>
                                          <p:attrName>style.visibility</p:attrName>
                                        </p:attrNameLst>
                                      </p:cBhvr>
                                      <p:to>
                                        <p:strVal val="visible"/>
                                      </p:to>
                                    </p:set>
                                    <p:animEffect transition="in" filter="fade">
                                      <p:cBhvr>
                                        <p:cTn id="91" dur="10"/>
                                        <p:tgtEl>
                                          <p:spTgt spid="719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7168"/>
                                        </p:tgtEl>
                                        <p:attrNameLst>
                                          <p:attrName>style.visibility</p:attrName>
                                        </p:attrNameLst>
                                      </p:cBhvr>
                                      <p:to>
                                        <p:strVal val="visible"/>
                                      </p:to>
                                    </p:set>
                                    <p:animEffect transition="in" filter="fade">
                                      <p:cBhvr>
                                        <p:cTn id="96" dur="10"/>
                                        <p:tgtEl>
                                          <p:spTgt spid="716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fade">
                                      <p:cBhvr>
                                        <p:cTn id="99" dur="10"/>
                                        <p:tgtEl>
                                          <p:spTgt spid="7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9"/>
                                        </p:tgtEl>
                                        <p:attrNameLst>
                                          <p:attrName>style.visibility</p:attrName>
                                        </p:attrNameLst>
                                      </p:cBhvr>
                                      <p:to>
                                        <p:strVal val="visible"/>
                                      </p:to>
                                    </p:set>
                                    <p:animEffect transition="in" filter="fade">
                                      <p:cBhvr>
                                        <p:cTn id="102" dur="10"/>
                                        <p:tgtEl>
                                          <p:spTgt spid="7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fade">
                                      <p:cBhvr>
                                        <p:cTn id="105" dur="1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82" grpId="0" animBg="1"/>
      <p:bldP spid="67" grpId="0"/>
      <p:bldP spid="7198" grpId="0" animBg="1"/>
      <p:bldP spid="7199" grpId="0" animBg="1"/>
      <p:bldP spid="7168" grpId="0" animBg="1"/>
      <p:bldP spid="77" grpId="0" animBg="1"/>
      <p:bldP spid="78" grpId="0" animBg="1"/>
      <p:bldP spid="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研究背景</a:t>
            </a:r>
            <a:r>
              <a:rPr lang="en-US" altLang="zh-CN"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挑战</a:t>
            </a:r>
            <a:endParaRPr lang="zh-CN" altLang="en-US" dirty="0"/>
          </a:p>
        </p:txBody>
      </p:sp>
      <p:sp>
        <p:nvSpPr>
          <p:cNvPr id="3" name="内容占位符 2"/>
          <p:cNvSpPr>
            <a:spLocks noGrp="1"/>
          </p:cNvSpPr>
          <p:nvPr>
            <p:ph idx="1"/>
          </p:nvPr>
        </p:nvSpPr>
        <p:spPr>
          <a:xfrm>
            <a:off x="395536" y="1340768"/>
            <a:ext cx="8142287" cy="4392612"/>
          </a:xfrm>
        </p:spPr>
        <p:txBody>
          <a:bodyPr/>
          <a:lstStyle/>
          <a:p>
            <a:r>
              <a:rPr lang="zh-CN" altLang="en-US" dirty="0" smtClean="0">
                <a:latin typeface="华文楷体" pitchFamily="2" charset="-122"/>
                <a:ea typeface="华文楷体" pitchFamily="2" charset="-122"/>
              </a:rPr>
              <a:t>挑战</a:t>
            </a:r>
            <a:endParaRPr lang="en-US" altLang="zh-CN" dirty="0" smtClean="0">
              <a:latin typeface="华文楷体" pitchFamily="2" charset="-122"/>
              <a:ea typeface="华文楷体" pitchFamily="2" charset="-122"/>
            </a:endParaRPr>
          </a:p>
          <a:p>
            <a:pPr lvl="1">
              <a:buFont typeface="Wingdings" pitchFamily="2" charset="2"/>
              <a:buChar char="Ø"/>
            </a:pPr>
            <a:r>
              <a:rPr lang="zh-CN" altLang="en-US" dirty="0" smtClean="0">
                <a:latin typeface="华文楷体" pitchFamily="2" charset="-122"/>
                <a:ea typeface="华文楷体" pitchFamily="2" charset="-122"/>
              </a:rPr>
              <a:t>建模的挑战：</a:t>
            </a:r>
            <a:endParaRPr lang="en-US" altLang="zh-CN" dirty="0" smtClean="0">
              <a:latin typeface="华文楷体" pitchFamily="2" charset="-122"/>
              <a:ea typeface="华文楷体" pitchFamily="2" charset="-122"/>
            </a:endParaRPr>
          </a:p>
          <a:p>
            <a:pPr lvl="2" algn="just">
              <a:buFont typeface="Wingdings" pitchFamily="2" charset="2"/>
              <a:buChar char="l"/>
            </a:pPr>
            <a:r>
              <a:rPr lang="zh-CN" altLang="en-US" dirty="0" smtClean="0">
                <a:latin typeface="华文楷体" pitchFamily="2" charset="-122"/>
                <a:ea typeface="华文楷体" pitchFamily="2" charset="-122"/>
              </a:rPr>
              <a:t>考虑参与集成伙伴服务内部行为</a:t>
            </a:r>
            <a:r>
              <a:rPr lang="zh-CN" altLang="en-US" dirty="0">
                <a:latin typeface="华文楷体" pitchFamily="2" charset="-122"/>
                <a:ea typeface="华文楷体" pitchFamily="2" charset="-122"/>
              </a:rPr>
              <a:t>的前提</a:t>
            </a:r>
            <a:r>
              <a:rPr lang="zh-CN" altLang="en-US" dirty="0" smtClean="0">
                <a:latin typeface="华文楷体" pitchFamily="2" charset="-122"/>
                <a:ea typeface="华文楷体" pitchFamily="2" charset="-122"/>
              </a:rPr>
              <a:t>下，如何能够通过建模的方法保证参与集成伙伴服务行为与集成</a:t>
            </a:r>
            <a:r>
              <a:rPr lang="zh-CN" altLang="en-US" dirty="0">
                <a:latin typeface="华文楷体" pitchFamily="2" charset="-122"/>
                <a:ea typeface="华文楷体" pitchFamily="2" charset="-122"/>
              </a:rPr>
              <a:t>服务过程的行为</a:t>
            </a:r>
            <a:r>
              <a:rPr lang="zh-CN" altLang="en-US" dirty="0" smtClean="0">
                <a:latin typeface="华文楷体" pitchFamily="2" charset="-122"/>
                <a:ea typeface="华文楷体" pitchFamily="2" charset="-122"/>
              </a:rPr>
              <a:t>一致</a:t>
            </a:r>
            <a:endParaRPr lang="en-US" altLang="zh-CN" dirty="0" smtClean="0">
              <a:latin typeface="华文楷体" pitchFamily="2" charset="-122"/>
              <a:ea typeface="华文楷体" pitchFamily="2" charset="-122"/>
            </a:endParaRPr>
          </a:p>
          <a:p>
            <a:pPr lvl="1" algn="just">
              <a:buFont typeface="Wingdings" pitchFamily="2" charset="2"/>
              <a:buChar char="Ø"/>
            </a:pPr>
            <a:r>
              <a:rPr lang="zh-CN" altLang="en-US" dirty="0" smtClean="0">
                <a:latin typeface="华文楷体" pitchFamily="2" charset="-122"/>
                <a:ea typeface="华文楷体" pitchFamily="2" charset="-122"/>
              </a:rPr>
              <a:t>模型正确性分析的挑战：</a:t>
            </a:r>
          </a:p>
          <a:p>
            <a:pPr lvl="2" algn="just">
              <a:buFont typeface="Wingdings" pitchFamily="2" charset="2"/>
              <a:buChar char="l"/>
            </a:pPr>
            <a:r>
              <a:rPr lang="zh-CN" altLang="zh-CN" dirty="0">
                <a:latin typeface="华文楷体" pitchFamily="2" charset="-122"/>
                <a:ea typeface="华文楷体" pitchFamily="2" charset="-122"/>
              </a:rPr>
              <a:t>服务</a:t>
            </a:r>
            <a:r>
              <a:rPr lang="zh-CN" altLang="zh-CN" dirty="0" smtClean="0">
                <a:latin typeface="华文楷体" pitchFamily="2" charset="-122"/>
                <a:ea typeface="华文楷体" pitchFamily="2" charset="-122"/>
              </a:rPr>
              <a:t>集成正确性</a:t>
            </a:r>
            <a:r>
              <a:rPr lang="zh-CN" altLang="en-US" dirty="0" smtClean="0">
                <a:latin typeface="华文楷体" pitchFamily="2" charset="-122"/>
                <a:ea typeface="华文楷体" pitchFamily="2" charset="-122"/>
              </a:rPr>
              <a:t>分析</a:t>
            </a:r>
            <a:r>
              <a:rPr lang="zh-CN" altLang="zh-CN" dirty="0" smtClean="0">
                <a:latin typeface="华文楷体" pitchFamily="2" charset="-122"/>
                <a:ea typeface="华文楷体" pitchFamily="2" charset="-122"/>
              </a:rPr>
              <a:t>包含</a:t>
            </a:r>
            <a:r>
              <a:rPr lang="zh-CN" altLang="en-US" dirty="0" smtClean="0">
                <a:latin typeface="华文楷体" pitchFamily="2" charset="-122"/>
                <a:ea typeface="华文楷体" pitchFamily="2" charset="-122"/>
              </a:rPr>
              <a:t>两</a:t>
            </a:r>
            <a:r>
              <a:rPr lang="zh-CN" altLang="zh-CN" dirty="0" smtClean="0">
                <a:latin typeface="华文楷体" pitchFamily="2" charset="-122"/>
                <a:ea typeface="华文楷体" pitchFamily="2" charset="-122"/>
              </a:rPr>
              <a:t>方面</a:t>
            </a:r>
            <a:r>
              <a:rPr lang="zh-CN" altLang="zh-CN" dirty="0">
                <a:latin typeface="华文楷体" pitchFamily="2" charset="-122"/>
                <a:ea typeface="华文楷体" pitchFamily="2" charset="-122"/>
              </a:rPr>
              <a:t>的内容</a:t>
            </a:r>
            <a:r>
              <a:rPr lang="en-US" altLang="zh-CN" dirty="0" smtClean="0">
                <a:latin typeface="华文楷体" pitchFamily="2" charset="-122"/>
                <a:ea typeface="华文楷体" pitchFamily="2" charset="-122"/>
              </a:rPr>
              <a:t>:</a:t>
            </a:r>
          </a:p>
          <a:p>
            <a:pPr lvl="3" algn="just">
              <a:buFont typeface="Wingdings" pitchFamily="2" charset="2"/>
              <a:buChar char="p"/>
            </a:pPr>
            <a:r>
              <a:rPr lang="zh-CN" altLang="zh-CN" dirty="0" smtClean="0">
                <a:latin typeface="华文楷体" pitchFamily="2" charset="-122"/>
                <a:ea typeface="华文楷体" pitchFamily="2" charset="-122"/>
              </a:rPr>
              <a:t>集成</a:t>
            </a:r>
            <a:r>
              <a:rPr lang="zh-CN" altLang="zh-CN" dirty="0">
                <a:latin typeface="华文楷体" pitchFamily="2" charset="-122"/>
                <a:ea typeface="华文楷体" pitchFamily="2" charset="-122"/>
              </a:rPr>
              <a:t>服务内部逻辑的</a:t>
            </a:r>
            <a:r>
              <a:rPr lang="zh-CN" altLang="zh-CN" dirty="0" smtClean="0">
                <a:latin typeface="华文楷体" pitchFamily="2" charset="-122"/>
                <a:ea typeface="华文楷体" pitchFamily="2" charset="-122"/>
              </a:rPr>
              <a:t>正确性</a:t>
            </a:r>
            <a:r>
              <a:rPr lang="zh-CN" altLang="en-US" dirty="0" smtClean="0">
                <a:latin typeface="华文楷体" pitchFamily="2" charset="-122"/>
                <a:ea typeface="华文楷体" pitchFamily="2" charset="-122"/>
              </a:rPr>
              <a:t>分析</a:t>
            </a:r>
            <a:endParaRPr lang="en-US" altLang="zh-CN" dirty="0" smtClean="0">
              <a:latin typeface="华文楷体" pitchFamily="2" charset="-122"/>
              <a:ea typeface="华文楷体" pitchFamily="2" charset="-122"/>
            </a:endParaRPr>
          </a:p>
          <a:p>
            <a:pPr lvl="3" algn="just">
              <a:buFont typeface="Wingdings" pitchFamily="2" charset="2"/>
              <a:buChar char="p"/>
            </a:pPr>
            <a:r>
              <a:rPr lang="zh-CN" altLang="zh-CN" dirty="0">
                <a:latin typeface="华文楷体" pitchFamily="2" charset="-122"/>
                <a:ea typeface="华文楷体" pitchFamily="2" charset="-122"/>
              </a:rPr>
              <a:t>集成</a:t>
            </a:r>
            <a:r>
              <a:rPr lang="zh-CN" altLang="zh-CN" dirty="0" smtClean="0">
                <a:latin typeface="华文楷体" pitchFamily="2" charset="-122"/>
                <a:ea typeface="华文楷体" pitchFamily="2" charset="-122"/>
              </a:rPr>
              <a:t>服务</a:t>
            </a:r>
            <a:r>
              <a:rPr lang="zh-CN" altLang="en-US" dirty="0" smtClean="0">
                <a:latin typeface="华文楷体" pitchFamily="2" charset="-122"/>
                <a:ea typeface="华文楷体" pitchFamily="2" charset="-122"/>
              </a:rPr>
              <a:t>过程与参与集成伙伴服务过程的行为兼容性分析</a:t>
            </a:r>
            <a:endParaRPr lang="en-US" altLang="zh-CN" dirty="0">
              <a:latin typeface="华文楷体" pitchFamily="2" charset="-122"/>
              <a:ea typeface="华文楷体" pitchFamily="2" charset="-122"/>
            </a:endParaRP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5</a:t>
            </a:fld>
            <a:endParaRPr lang="en-US" altLang="zh-CN"/>
          </a:p>
        </p:txBody>
      </p:sp>
    </p:spTree>
    <p:extLst>
      <p:ext uri="{BB962C8B-B14F-4D97-AF65-F5344CB8AC3E}">
        <p14:creationId xmlns:p14="http://schemas.microsoft.com/office/powerpoint/2010/main" val="2343777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上下箭头 55"/>
          <p:cNvSpPr/>
          <p:nvPr/>
        </p:nvSpPr>
        <p:spPr bwMode="auto">
          <a:xfrm>
            <a:off x="5078180" y="2044013"/>
            <a:ext cx="296279" cy="1445419"/>
          </a:xfrm>
          <a:prstGeom prst="upDownArrow">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研究</a:t>
            </a:r>
            <a:r>
              <a:rPr lang="zh-CN" altLang="en-US" dirty="0" smtClean="0">
                <a:latin typeface="华文楷体" pitchFamily="2" charset="-122"/>
                <a:ea typeface="华文楷体" pitchFamily="2" charset="-122"/>
              </a:rPr>
              <a:t>背景</a:t>
            </a:r>
            <a:r>
              <a:rPr lang="en-US" altLang="zh-CN"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解决方案</a:t>
            </a:r>
            <a:endParaRPr lang="zh-CN" altLang="en-US" sz="2800" dirty="0">
              <a:latin typeface="华文楷体" pitchFamily="2" charset="-122"/>
              <a:ea typeface="华文楷体" pitchFamily="2" charset="-122"/>
            </a:endParaRPr>
          </a:p>
        </p:txBody>
      </p:sp>
      <p:sp>
        <p:nvSpPr>
          <p:cNvPr id="4" name="日期占位符 3"/>
          <p:cNvSpPr>
            <a:spLocks noGrp="1"/>
          </p:cNvSpPr>
          <p:nvPr>
            <p:ph type="dt" sz="half" idx="10"/>
          </p:nvPr>
        </p:nvSpPr>
        <p:spPr>
          <a:xfrm>
            <a:off x="380951" y="6309320"/>
            <a:ext cx="1293812" cy="457200"/>
          </a:xfrm>
        </p:spPr>
        <p:txBody>
          <a:bodyPr/>
          <a:lstStyle/>
          <a:p>
            <a:pPr>
              <a:defRPr/>
            </a:pPr>
            <a:fld id="{F0E88C92-D5E2-4382-A4C9-0E58258BD5C3}" type="datetime1">
              <a:rPr lang="zh-CN" altLang="en-US" smtClean="0">
                <a:latin typeface="华文楷体" pitchFamily="2" charset="-122"/>
                <a:ea typeface="华文楷体" pitchFamily="2" charset="-122"/>
              </a:rPr>
              <a:pPr>
                <a:defRPr/>
              </a:pPr>
              <a:t>2014/5/25</a:t>
            </a:fld>
            <a:endParaRPr lang="en-US" altLang="zh-CN" dirty="0">
              <a:latin typeface="华文楷体" pitchFamily="2" charset="-122"/>
              <a:ea typeface="华文楷体" pitchFamily="2" charset="-122"/>
            </a:endParaRPr>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latin typeface="华文楷体" pitchFamily="2" charset="-122"/>
                <a:ea typeface="华文楷体" pitchFamily="2" charset="-122"/>
              </a:rPr>
              <a:pPr>
                <a:defRPr/>
              </a:pPr>
              <a:t>6</a:t>
            </a:fld>
            <a:endParaRPr lang="en-US" altLang="zh-CN">
              <a:latin typeface="华文楷体" pitchFamily="2" charset="-122"/>
              <a:ea typeface="华文楷体" pitchFamily="2" charset="-122"/>
            </a:endParaRPr>
          </a:p>
        </p:txBody>
      </p:sp>
      <p:pic>
        <p:nvPicPr>
          <p:cNvPr id="7170" name="Picture 2" descr="C:\Users\wangjing\AppData\Temporary Internet Files\Content.IE5\5KGQKE80\MC90024053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580" y="1271973"/>
            <a:ext cx="528305" cy="533430"/>
          </a:xfrm>
          <a:prstGeom prst="rect">
            <a:avLst/>
          </a:prstGeom>
          <a:noFill/>
          <a:extLst>
            <a:ext uri="{909E8E84-426E-40DD-AFC4-6F175D3DCCD1}">
              <a14:hiddenFill xmlns:a14="http://schemas.microsoft.com/office/drawing/2010/main">
                <a:solidFill>
                  <a:srgbClr val="FFFFFF"/>
                </a:solidFill>
              </a14:hiddenFill>
            </a:ext>
          </a:extLst>
        </p:spPr>
      </p:pic>
      <p:sp>
        <p:nvSpPr>
          <p:cNvPr id="7" name="五边形 6"/>
          <p:cNvSpPr/>
          <p:nvPr/>
        </p:nvSpPr>
        <p:spPr bwMode="auto">
          <a:xfrm>
            <a:off x="2309171" y="1373238"/>
            <a:ext cx="2089940" cy="511041"/>
          </a:xfrm>
          <a:prstGeom prst="homePlat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rPr>
              <a:t>Business</a:t>
            </a:r>
            <a:r>
              <a:rPr kumimoji="0" lang="en-US" altLang="zh-CN" sz="1800" b="0" i="0" u="none" strike="noStrike" cap="none" normalizeH="0" dirty="0" smtClean="0">
                <a:ln>
                  <a:noFill/>
                </a:ln>
                <a:solidFill>
                  <a:schemeClr val="tx1"/>
                </a:solidFill>
                <a:effectLst/>
                <a:latin typeface="华文楷体" pitchFamily="2" charset="-122"/>
                <a:ea typeface="华文楷体" pitchFamily="2" charset="-122"/>
              </a:rPr>
              <a:t> </a:t>
            </a:r>
            <a:r>
              <a:rPr lang="en-US" altLang="zh-CN" dirty="0" smtClean="0">
                <a:latin typeface="华文楷体" pitchFamily="2" charset="-122"/>
                <a:ea typeface="华文楷体" pitchFamily="2" charset="-122"/>
              </a:rPr>
              <a:t>Process</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cxnSp>
        <p:nvCxnSpPr>
          <p:cNvPr id="19" name="直接连接符 18"/>
          <p:cNvCxnSpPr/>
          <p:nvPr/>
        </p:nvCxnSpPr>
        <p:spPr bwMode="auto">
          <a:xfrm>
            <a:off x="855325" y="3640785"/>
            <a:ext cx="4997633"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a:off x="959949" y="1945963"/>
            <a:ext cx="5071761" cy="0"/>
          </a:xfrm>
          <a:prstGeom prst="lin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82" name="Picture 4" descr="C:\Users\wangjing\AppData\Temporary Internet Files\Content.IE5\UAX02GRB\MC90044153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314" y="2287922"/>
            <a:ext cx="809187" cy="797948"/>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6" descr="C:\Users\wangjing\AppData\Temporary Internet Files\Content.IE5\5KGQKE80\MC90033919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2964" y="1837953"/>
            <a:ext cx="329930" cy="32993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7" descr="C:\Users\wangjing\AppData\Temporary Internet Files\Content.IE5\TW9A2H3K\MC90028217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2751" y="3147726"/>
            <a:ext cx="370356" cy="426340"/>
          </a:xfrm>
          <a:prstGeom prst="rect">
            <a:avLst/>
          </a:prstGeom>
          <a:noFill/>
          <a:extLst>
            <a:ext uri="{909E8E84-426E-40DD-AFC4-6F175D3DCCD1}">
              <a14:hiddenFill xmlns:a14="http://schemas.microsoft.com/office/drawing/2010/main">
                <a:solidFill>
                  <a:srgbClr val="FFFFFF"/>
                </a:solidFill>
              </a14:hiddenFill>
            </a:ext>
          </a:extLst>
        </p:spPr>
      </p:pic>
      <p:cxnSp>
        <p:nvCxnSpPr>
          <p:cNvPr id="7192" name="直接箭头连接符 7191"/>
          <p:cNvCxnSpPr>
            <a:endCxn id="7184" idx="2"/>
          </p:cNvCxnSpPr>
          <p:nvPr/>
        </p:nvCxnSpPr>
        <p:spPr bwMode="auto">
          <a:xfrm flipV="1">
            <a:off x="807885" y="2167883"/>
            <a:ext cx="350044" cy="317804"/>
          </a:xfrm>
          <a:prstGeom prst="straightConnector1">
            <a:avLst/>
          </a:prstGeom>
          <a:solidFill>
            <a:schemeClr val="bg1"/>
          </a:solidFill>
          <a:ln w="9525"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4" name="直接箭头连接符 7193"/>
          <p:cNvCxnSpPr/>
          <p:nvPr/>
        </p:nvCxnSpPr>
        <p:spPr bwMode="auto">
          <a:xfrm>
            <a:off x="807885" y="2893085"/>
            <a:ext cx="175022" cy="254641"/>
          </a:xfrm>
          <a:prstGeom prst="straightConnector1">
            <a:avLst/>
          </a:prstGeom>
          <a:solidFill>
            <a:schemeClr val="bg1"/>
          </a:solidFill>
          <a:ln w="9525" cap="flat" cmpd="sng" algn="ctr">
            <a:solidFill>
              <a:schemeClr val="accent1">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圆角矩形 81"/>
          <p:cNvSpPr/>
          <p:nvPr/>
        </p:nvSpPr>
        <p:spPr bwMode="auto">
          <a:xfrm>
            <a:off x="405123" y="4562539"/>
            <a:ext cx="5715353" cy="845776"/>
          </a:xfrm>
          <a:prstGeom prst="roundRect">
            <a:avLst/>
          </a:prstGeom>
          <a:solidFill>
            <a:schemeClr val="bg1">
              <a:alpha val="0"/>
            </a:schemeClr>
          </a:solidFill>
          <a:ln w="31750" cap="flat" cmpd="sng" algn="ctr">
            <a:solidFill>
              <a:srgbClr val="3366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49" name="直接连接符 48"/>
          <p:cNvCxnSpPr/>
          <p:nvPr/>
        </p:nvCxnSpPr>
        <p:spPr bwMode="auto">
          <a:xfrm flipH="1">
            <a:off x="582023" y="4041049"/>
            <a:ext cx="1322576" cy="521490"/>
          </a:xfrm>
          <a:prstGeom prst="line">
            <a:avLst/>
          </a:prstGeom>
          <a:solidFill>
            <a:schemeClr val="bg1"/>
          </a:solidFill>
          <a:ln w="952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a:off x="4469912" y="4013399"/>
            <a:ext cx="1508531" cy="549140"/>
          </a:xfrm>
          <a:prstGeom prst="line">
            <a:avLst/>
          </a:prstGeom>
          <a:solidFill>
            <a:schemeClr val="bg1"/>
          </a:solidFill>
          <a:ln w="9525"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54"/>
          <p:cNvSpPr txBox="1"/>
          <p:nvPr/>
        </p:nvSpPr>
        <p:spPr>
          <a:xfrm>
            <a:off x="4552795" y="1473005"/>
            <a:ext cx="2251453" cy="369332"/>
          </a:xfrm>
          <a:prstGeom prst="rect">
            <a:avLst/>
          </a:prstGeom>
          <a:noFill/>
        </p:spPr>
        <p:txBody>
          <a:bodyPr wrap="square" rtlCol="0">
            <a:spAutoFit/>
          </a:bodyPr>
          <a:lstStyle/>
          <a:p>
            <a:r>
              <a:rPr lang="zh-CN" altLang="en-US" dirty="0" smtClean="0">
                <a:solidFill>
                  <a:srgbClr val="00B050"/>
                </a:solidFill>
                <a:latin typeface="华文楷体" pitchFamily="2" charset="-122"/>
                <a:ea typeface="华文楷体" pitchFamily="2" charset="-122"/>
              </a:rPr>
              <a:t>全局集成交互规约</a:t>
            </a:r>
            <a:endParaRPr lang="zh-CN" altLang="en-US" dirty="0">
              <a:solidFill>
                <a:srgbClr val="00B050"/>
              </a:solidFill>
              <a:latin typeface="华文楷体" pitchFamily="2" charset="-122"/>
              <a:ea typeface="华文楷体" pitchFamily="2" charset="-122"/>
            </a:endParaRPr>
          </a:p>
        </p:txBody>
      </p:sp>
      <p:sp>
        <p:nvSpPr>
          <p:cNvPr id="91" name="TextBox 90"/>
          <p:cNvSpPr txBox="1"/>
          <p:nvPr/>
        </p:nvSpPr>
        <p:spPr>
          <a:xfrm>
            <a:off x="4766274" y="3644067"/>
            <a:ext cx="1265436" cy="369332"/>
          </a:xfrm>
          <a:prstGeom prst="rect">
            <a:avLst/>
          </a:prstGeom>
          <a:noFill/>
        </p:spPr>
        <p:txBody>
          <a:bodyPr wrap="square" rtlCol="0">
            <a:spAutoFit/>
          </a:bodyPr>
          <a:lstStyle/>
          <a:p>
            <a:r>
              <a:rPr lang="zh-CN" altLang="en-US" dirty="0" smtClean="0">
                <a:solidFill>
                  <a:srgbClr val="00B050"/>
                </a:solidFill>
                <a:latin typeface="华文楷体" pitchFamily="2" charset="-122"/>
                <a:ea typeface="华文楷体" pitchFamily="2" charset="-122"/>
              </a:rPr>
              <a:t>公共视图</a:t>
            </a:r>
            <a:endParaRPr lang="zh-CN" altLang="en-US" dirty="0">
              <a:solidFill>
                <a:srgbClr val="00B050"/>
              </a:solidFill>
              <a:latin typeface="华文楷体" pitchFamily="2" charset="-122"/>
              <a:ea typeface="华文楷体" pitchFamily="2" charset="-122"/>
            </a:endParaRPr>
          </a:p>
        </p:txBody>
      </p:sp>
      <p:sp>
        <p:nvSpPr>
          <p:cNvPr id="92" name="TextBox 91"/>
          <p:cNvSpPr txBox="1"/>
          <p:nvPr/>
        </p:nvSpPr>
        <p:spPr>
          <a:xfrm>
            <a:off x="4709077" y="2477591"/>
            <a:ext cx="2287762" cy="369332"/>
          </a:xfrm>
          <a:prstGeom prst="rect">
            <a:avLst/>
          </a:prstGeom>
          <a:noFill/>
        </p:spPr>
        <p:txBody>
          <a:bodyPr wrap="square" rtlCol="0">
            <a:spAutoFit/>
          </a:bodyPr>
          <a:lstStyle/>
          <a:p>
            <a:r>
              <a:rPr lang="zh-CN" altLang="en-US" dirty="0" smtClean="0">
                <a:solidFill>
                  <a:srgbClr val="00B050"/>
                </a:solidFill>
                <a:latin typeface="华文楷体" pitchFamily="2" charset="-122"/>
                <a:ea typeface="华文楷体" pitchFamily="2" charset="-122"/>
              </a:rPr>
              <a:t>集成服务</a:t>
            </a:r>
            <a:endParaRPr lang="zh-CN" altLang="en-US" dirty="0">
              <a:solidFill>
                <a:srgbClr val="00B050"/>
              </a:solidFill>
              <a:latin typeface="华文楷体" pitchFamily="2" charset="-122"/>
              <a:ea typeface="华文楷体" pitchFamily="2" charset="-122"/>
            </a:endParaRPr>
          </a:p>
        </p:txBody>
      </p:sp>
      <p:sp>
        <p:nvSpPr>
          <p:cNvPr id="66" name="TextBox 65"/>
          <p:cNvSpPr txBox="1"/>
          <p:nvPr/>
        </p:nvSpPr>
        <p:spPr>
          <a:xfrm>
            <a:off x="5282762" y="4099221"/>
            <a:ext cx="1391362" cy="369332"/>
          </a:xfrm>
          <a:prstGeom prst="rect">
            <a:avLst/>
          </a:prstGeom>
          <a:noFill/>
        </p:spPr>
        <p:txBody>
          <a:bodyPr wrap="square" rtlCol="0">
            <a:spAutoFit/>
          </a:bodyPr>
          <a:lstStyle/>
          <a:p>
            <a:r>
              <a:rPr lang="zh-CN" altLang="en-US" dirty="0" smtClean="0">
                <a:latin typeface="华文楷体" pitchFamily="2" charset="-122"/>
                <a:ea typeface="华文楷体" pitchFamily="2" charset="-122"/>
              </a:rPr>
              <a:t>“服务化”</a:t>
            </a:r>
            <a:endParaRPr lang="zh-CN" altLang="en-US" dirty="0">
              <a:latin typeface="华文楷体" pitchFamily="2" charset="-122"/>
              <a:ea typeface="华文楷体" pitchFamily="2" charset="-122"/>
            </a:endParaRPr>
          </a:p>
        </p:txBody>
      </p:sp>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812" y="4636740"/>
            <a:ext cx="5028306" cy="62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375668" y="5075892"/>
            <a:ext cx="1391362" cy="369332"/>
          </a:xfrm>
          <a:prstGeom prst="rect">
            <a:avLst/>
          </a:prstGeom>
          <a:noFill/>
        </p:spPr>
        <p:txBody>
          <a:bodyPr wrap="square" rtlCol="0">
            <a:spAutoFit/>
          </a:bodyPr>
          <a:lstStyle/>
          <a:p>
            <a:r>
              <a:rPr lang="zh-CN" altLang="en-US" dirty="0" smtClean="0">
                <a:solidFill>
                  <a:srgbClr val="C00000"/>
                </a:solidFill>
                <a:latin typeface="华文楷体" pitchFamily="2" charset="-122"/>
                <a:ea typeface="华文楷体" pitchFamily="2" charset="-122"/>
              </a:rPr>
              <a:t>私有过程</a:t>
            </a:r>
            <a:endParaRPr lang="zh-CN" altLang="en-US" dirty="0">
              <a:solidFill>
                <a:srgbClr val="C00000"/>
              </a:solidFill>
              <a:latin typeface="华文楷体" pitchFamily="2" charset="-122"/>
              <a:ea typeface="华文楷体" pitchFamily="2" charset="-122"/>
            </a:endParaRPr>
          </a:p>
        </p:txBody>
      </p:sp>
      <p:pic>
        <p:nvPicPr>
          <p:cNvPr id="72"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4599" y="3794904"/>
            <a:ext cx="2565313" cy="67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7030" y="2385726"/>
            <a:ext cx="2219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3" name="矩形 7182"/>
          <p:cNvSpPr/>
          <p:nvPr/>
        </p:nvSpPr>
        <p:spPr bwMode="auto">
          <a:xfrm>
            <a:off x="328483" y="2002918"/>
            <a:ext cx="5899701" cy="3578686"/>
          </a:xfrm>
          <a:prstGeom prst="rect">
            <a:avLst/>
          </a:prstGeom>
          <a:solidFill>
            <a:schemeClr val="bg1">
              <a:alpha val="0"/>
            </a:schemeClr>
          </a:solidFill>
          <a:ln w="952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187" name="曲线连接符 7186"/>
          <p:cNvCxnSpPr/>
          <p:nvPr/>
        </p:nvCxnSpPr>
        <p:spPr bwMode="auto">
          <a:xfrm rot="16200000" flipH="1">
            <a:off x="1967493" y="3108404"/>
            <a:ext cx="1870014" cy="1186658"/>
          </a:xfrm>
          <a:prstGeom prst="curvedConnector3">
            <a:avLst/>
          </a:prstGeom>
          <a:solidFill>
            <a:schemeClr val="bg1"/>
          </a:solidFill>
          <a:ln w="9525" cap="flat" cmpd="sng" algn="ctr">
            <a:solidFill>
              <a:srgbClr val="FF0000"/>
            </a:solidFill>
            <a:prstDash val="sysDot"/>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9" name="曲线连接符 7188"/>
          <p:cNvCxnSpPr/>
          <p:nvPr/>
        </p:nvCxnSpPr>
        <p:spPr bwMode="auto">
          <a:xfrm rot="16200000" flipH="1">
            <a:off x="2954891" y="3307662"/>
            <a:ext cx="1870015" cy="788139"/>
          </a:xfrm>
          <a:prstGeom prst="curvedConnector3">
            <a:avLst/>
          </a:prstGeom>
          <a:solidFill>
            <a:schemeClr val="bg1"/>
          </a:solidFill>
          <a:ln w="9525" cap="flat" cmpd="sng" algn="ctr">
            <a:solidFill>
              <a:srgbClr val="FF0000"/>
            </a:solidFill>
            <a:prstDash val="sysDot"/>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0" name="TextBox 7189"/>
          <p:cNvSpPr txBox="1"/>
          <p:nvPr/>
        </p:nvSpPr>
        <p:spPr>
          <a:xfrm>
            <a:off x="3924976" y="2044013"/>
            <a:ext cx="2306408" cy="400110"/>
          </a:xfrm>
          <a:prstGeom prst="rect">
            <a:avLst/>
          </a:prstGeom>
          <a:noFill/>
        </p:spPr>
        <p:txBody>
          <a:bodyPr wrap="square" rtlCol="0">
            <a:spAutoFit/>
          </a:bodyPr>
          <a:lstStyle/>
          <a:p>
            <a:r>
              <a:rPr lang="zh-CN" altLang="en-US" sz="2000" dirty="0" smtClean="0">
                <a:solidFill>
                  <a:srgbClr val="FF0000"/>
                </a:solidFill>
                <a:latin typeface="华文楷体" pitchFamily="2" charset="-122"/>
                <a:ea typeface="华文楷体" pitchFamily="2" charset="-122"/>
              </a:rPr>
              <a:t>分层服务集成模型</a:t>
            </a:r>
            <a:endParaRPr lang="zh-CN" altLang="en-US" sz="2000" dirty="0">
              <a:solidFill>
                <a:srgbClr val="FF0000"/>
              </a:solidFill>
              <a:latin typeface="华文楷体" pitchFamily="2" charset="-122"/>
              <a:ea typeface="华文楷体" pitchFamily="2" charset="-122"/>
            </a:endParaRPr>
          </a:p>
        </p:txBody>
      </p:sp>
      <p:sp>
        <p:nvSpPr>
          <p:cNvPr id="88" name="TextBox 87"/>
          <p:cNvSpPr txBox="1"/>
          <p:nvPr/>
        </p:nvSpPr>
        <p:spPr>
          <a:xfrm>
            <a:off x="3672489" y="3236242"/>
            <a:ext cx="1222958" cy="369332"/>
          </a:xfrm>
          <a:prstGeom prst="rect">
            <a:avLst/>
          </a:prstGeom>
          <a:noFill/>
        </p:spPr>
        <p:txBody>
          <a:bodyPr wrap="square" rtlCol="0">
            <a:spAutoFit/>
          </a:bodyPr>
          <a:lstStyle/>
          <a:p>
            <a:r>
              <a:rPr lang="zh-CN" altLang="en-US" dirty="0" smtClean="0">
                <a:solidFill>
                  <a:srgbClr val="3366FF"/>
                </a:solidFill>
                <a:latin typeface="华文楷体" pitchFamily="2" charset="-122"/>
                <a:ea typeface="华文楷体" pitchFamily="2" charset="-122"/>
              </a:rPr>
              <a:t>委托关系</a:t>
            </a:r>
            <a:endParaRPr lang="zh-CN" altLang="en-US" dirty="0">
              <a:solidFill>
                <a:srgbClr val="3366FF"/>
              </a:solidFill>
              <a:latin typeface="华文楷体" pitchFamily="2" charset="-122"/>
              <a:ea typeface="华文楷体" pitchFamily="2" charset="-122"/>
            </a:endParaRPr>
          </a:p>
        </p:txBody>
      </p:sp>
      <p:cxnSp>
        <p:nvCxnSpPr>
          <p:cNvPr id="6" name="曲线连接符 5"/>
          <p:cNvCxnSpPr/>
          <p:nvPr/>
        </p:nvCxnSpPr>
        <p:spPr bwMode="auto">
          <a:xfrm rot="5400000">
            <a:off x="1726431" y="4053999"/>
            <a:ext cx="623341" cy="542141"/>
          </a:xfrm>
          <a:prstGeom prst="curvedConnector3">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曲线连接符 8"/>
          <p:cNvCxnSpPr/>
          <p:nvPr/>
        </p:nvCxnSpPr>
        <p:spPr bwMode="auto">
          <a:xfrm rot="16200000" flipH="1">
            <a:off x="3010726" y="4151635"/>
            <a:ext cx="623343" cy="346863"/>
          </a:xfrm>
          <a:prstGeom prst="curvedConnector3">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曲线连接符 10"/>
          <p:cNvCxnSpPr/>
          <p:nvPr/>
        </p:nvCxnSpPr>
        <p:spPr bwMode="auto">
          <a:xfrm rot="16200000" flipH="1">
            <a:off x="3789088" y="4141859"/>
            <a:ext cx="595691" cy="394070"/>
          </a:xfrm>
          <a:prstGeom prst="curvedConnector3">
            <a:avLst/>
          </a:prstGeom>
          <a:solidFill>
            <a:schemeClr val="bg1"/>
          </a:solidFill>
          <a:ln w="952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2307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10"/>
                                        <p:tgtEl>
                                          <p:spTgt spid="49"/>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10"/>
                                        <p:tgtEl>
                                          <p:spTgt spid="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10"/>
                                        <p:tgtEl>
                                          <p:spTgt spid="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10"/>
                                        <p:tgtEl>
                                          <p:spTgt spid="9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fade">
                                      <p:cBhvr>
                                        <p:cTn id="24" dur="10"/>
                                        <p:tgtEl>
                                          <p:spTgt spid="9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10"/>
                                        <p:tgtEl>
                                          <p:spTgt spid="56"/>
                                        </p:tgtEl>
                                      </p:cBhvr>
                                    </p:animEffect>
                                  </p:childTnLst>
                                </p:cTn>
                              </p:par>
                              <p:par>
                                <p:cTn id="28" presetID="10" presetClass="entr" presetSubtype="0" fill="hold" nodeType="withEffect">
                                  <p:stCondLst>
                                    <p:cond delay="0"/>
                                  </p:stCondLst>
                                  <p:childTnLst>
                                    <p:set>
                                      <p:cBhvr>
                                        <p:cTn id="29" dur="1" fill="hold">
                                          <p:stCondLst>
                                            <p:cond delay="0"/>
                                          </p:stCondLst>
                                        </p:cTn>
                                        <p:tgtEl>
                                          <p:spTgt spid="10244"/>
                                        </p:tgtEl>
                                        <p:attrNameLst>
                                          <p:attrName>style.visibility</p:attrName>
                                        </p:attrNameLst>
                                      </p:cBhvr>
                                      <p:to>
                                        <p:strVal val="visible"/>
                                      </p:to>
                                    </p:set>
                                    <p:animEffect transition="in" filter="fade">
                                      <p:cBhvr>
                                        <p:cTn id="30" dur="10"/>
                                        <p:tgtEl>
                                          <p:spTgt spid="10244"/>
                                        </p:tgtEl>
                                      </p:cBhvr>
                                    </p:animEffect>
                                  </p:childTnLst>
                                </p:cTn>
                              </p:par>
                              <p:par>
                                <p:cTn id="31" presetID="10" presetClass="exit" presetSubtype="0" fill="hold" nodeType="withEffect">
                                  <p:stCondLst>
                                    <p:cond delay="0"/>
                                  </p:stCondLst>
                                  <p:childTnLst>
                                    <p:animEffect transition="out" filter="fade">
                                      <p:cBhvr>
                                        <p:cTn id="32" dur="10"/>
                                        <p:tgtEl>
                                          <p:spTgt spid="7184"/>
                                        </p:tgtEl>
                                      </p:cBhvr>
                                    </p:animEffect>
                                    <p:set>
                                      <p:cBhvr>
                                        <p:cTn id="33" dur="1" fill="hold">
                                          <p:stCondLst>
                                            <p:cond delay="9"/>
                                          </p:stCondLst>
                                        </p:cTn>
                                        <p:tgtEl>
                                          <p:spTgt spid="718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
                                        <p:tgtEl>
                                          <p:spTgt spid="7192"/>
                                        </p:tgtEl>
                                      </p:cBhvr>
                                    </p:animEffect>
                                    <p:set>
                                      <p:cBhvr>
                                        <p:cTn id="36" dur="1" fill="hold">
                                          <p:stCondLst>
                                            <p:cond delay="9"/>
                                          </p:stCondLst>
                                        </p:cTn>
                                        <p:tgtEl>
                                          <p:spTgt spid="719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
                                        <p:tgtEl>
                                          <p:spTgt spid="7194"/>
                                        </p:tgtEl>
                                      </p:cBhvr>
                                    </p:animEffect>
                                    <p:set>
                                      <p:cBhvr>
                                        <p:cTn id="39" dur="1" fill="hold">
                                          <p:stCondLst>
                                            <p:cond delay="9"/>
                                          </p:stCondLst>
                                        </p:cTn>
                                        <p:tgtEl>
                                          <p:spTgt spid="719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7182"/>
                                        </p:tgtEl>
                                      </p:cBhvr>
                                    </p:animEffect>
                                    <p:set>
                                      <p:cBhvr>
                                        <p:cTn id="42" dur="1" fill="hold">
                                          <p:stCondLst>
                                            <p:cond delay="9"/>
                                          </p:stCondLst>
                                        </p:cTn>
                                        <p:tgtEl>
                                          <p:spTgt spid="718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
                                        <p:tgtEl>
                                          <p:spTgt spid="7186"/>
                                        </p:tgtEl>
                                      </p:cBhvr>
                                    </p:animEffect>
                                    <p:set>
                                      <p:cBhvr>
                                        <p:cTn id="45" dur="1" fill="hold">
                                          <p:stCondLst>
                                            <p:cond delay="9"/>
                                          </p:stCondLst>
                                        </p:cTn>
                                        <p:tgtEl>
                                          <p:spTgt spid="718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
                                        <p:tgtEl>
                                          <p:spTgt spid="9"/>
                                        </p:tgtEl>
                                      </p:cBhvr>
                                    </p:animEffect>
                                  </p:childTnLst>
                                </p:cTn>
                              </p:par>
                              <p:par>
                                <p:cTn id="51" presetID="10"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
                                        <p:tgtEl>
                                          <p:spTgt spid="6"/>
                                        </p:tgtEl>
                                      </p:cBhvr>
                                    </p:animEffect>
                                  </p:childTnLst>
                                </p:cTn>
                              </p:par>
                              <p:par>
                                <p:cTn id="54" presetID="10"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10"/>
                                        <p:tgtEl>
                                          <p:spTgt spid="51"/>
                                        </p:tgtEl>
                                      </p:cBhvr>
                                    </p:animEffect>
                                    <p:set>
                                      <p:cBhvr>
                                        <p:cTn id="61" dur="1" fill="hold">
                                          <p:stCondLst>
                                            <p:cond delay="9"/>
                                          </p:stCondLst>
                                        </p:cTn>
                                        <p:tgtEl>
                                          <p:spTgt spid="51"/>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10"/>
                                        <p:tgtEl>
                                          <p:spTgt spid="49"/>
                                        </p:tgtEl>
                                      </p:cBhvr>
                                    </p:animEffect>
                                    <p:set>
                                      <p:cBhvr>
                                        <p:cTn id="64" dur="1" fill="hold">
                                          <p:stCondLst>
                                            <p:cond delay="9"/>
                                          </p:stCondLst>
                                        </p:cTn>
                                        <p:tgtEl>
                                          <p:spTgt spid="49"/>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10"/>
                                        <p:tgtEl>
                                          <p:spTgt spid="72"/>
                                        </p:tgtEl>
                                      </p:cBhvr>
                                    </p:animEffect>
                                    <p:set>
                                      <p:cBhvr>
                                        <p:cTn id="67" dur="1" fill="hold">
                                          <p:stCondLst>
                                            <p:cond delay="9"/>
                                          </p:stCondLst>
                                        </p:cTn>
                                        <p:tgtEl>
                                          <p:spTgt spid="72"/>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10"/>
                                        <p:tgtEl>
                                          <p:spTgt spid="66"/>
                                        </p:tgtEl>
                                      </p:cBhvr>
                                    </p:animEffect>
                                    <p:set>
                                      <p:cBhvr>
                                        <p:cTn id="70" dur="1" fill="hold">
                                          <p:stCondLst>
                                            <p:cond delay="9"/>
                                          </p:stCondLst>
                                        </p:cTn>
                                        <p:tgtEl>
                                          <p:spTgt spid="6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10"/>
                                        <p:tgtEl>
                                          <p:spTgt spid="91"/>
                                        </p:tgtEl>
                                      </p:cBhvr>
                                    </p:animEffect>
                                    <p:set>
                                      <p:cBhvr>
                                        <p:cTn id="73" dur="1" fill="hold">
                                          <p:stCondLst>
                                            <p:cond delay="9"/>
                                          </p:stCondLst>
                                        </p:cTn>
                                        <p:tgtEl>
                                          <p:spTgt spid="9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10"/>
                                        <p:tgtEl>
                                          <p:spTgt spid="56"/>
                                        </p:tgtEl>
                                      </p:cBhvr>
                                    </p:animEffect>
                                    <p:set>
                                      <p:cBhvr>
                                        <p:cTn id="76" dur="1" fill="hold">
                                          <p:stCondLst>
                                            <p:cond delay="9"/>
                                          </p:stCondLst>
                                        </p:cTn>
                                        <p:tgtEl>
                                          <p:spTgt spid="56"/>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10"/>
                                        <p:tgtEl>
                                          <p:spTgt spid="9"/>
                                        </p:tgtEl>
                                      </p:cBhvr>
                                    </p:animEffect>
                                    <p:set>
                                      <p:cBhvr>
                                        <p:cTn id="79" dur="1" fill="hold">
                                          <p:stCondLst>
                                            <p:cond delay="9"/>
                                          </p:stCondLst>
                                        </p:cTn>
                                        <p:tgtEl>
                                          <p:spTgt spid="9"/>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10"/>
                                        <p:tgtEl>
                                          <p:spTgt spid="6"/>
                                        </p:tgtEl>
                                      </p:cBhvr>
                                    </p:animEffect>
                                    <p:set>
                                      <p:cBhvr>
                                        <p:cTn id="82" dur="1" fill="hold">
                                          <p:stCondLst>
                                            <p:cond delay="9"/>
                                          </p:stCondLst>
                                        </p:cTn>
                                        <p:tgtEl>
                                          <p:spTgt spid="6"/>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10"/>
                                        <p:tgtEl>
                                          <p:spTgt spid="11"/>
                                        </p:tgtEl>
                                      </p:cBhvr>
                                    </p:animEffect>
                                    <p:set>
                                      <p:cBhvr>
                                        <p:cTn id="85" dur="1" fill="hold">
                                          <p:stCondLst>
                                            <p:cond delay="9"/>
                                          </p:stCondLst>
                                        </p:cTn>
                                        <p:tgtEl>
                                          <p:spTgt spid="1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7190"/>
                                        </p:tgtEl>
                                        <p:attrNameLst>
                                          <p:attrName>style.visibility</p:attrName>
                                        </p:attrNameLst>
                                      </p:cBhvr>
                                      <p:to>
                                        <p:strVal val="visible"/>
                                      </p:to>
                                    </p:set>
                                    <p:animEffect transition="in" filter="barn(inVertical)">
                                      <p:cBhvr>
                                        <p:cTn id="90" dur="10"/>
                                        <p:tgtEl>
                                          <p:spTgt spid="7190"/>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7183"/>
                                        </p:tgtEl>
                                        <p:attrNameLst>
                                          <p:attrName>style.visibility</p:attrName>
                                        </p:attrNameLst>
                                      </p:cBhvr>
                                      <p:to>
                                        <p:strVal val="visible"/>
                                      </p:to>
                                    </p:set>
                                    <p:animEffect transition="in" filter="barn(inVertical)">
                                      <p:cBhvr>
                                        <p:cTn id="93" dur="10"/>
                                        <p:tgtEl>
                                          <p:spTgt spid="7183"/>
                                        </p:tgtEl>
                                      </p:cBhvr>
                                    </p:animEffect>
                                  </p:childTnLst>
                                </p:cTn>
                              </p:par>
                              <p:par>
                                <p:cTn id="94" presetID="16" presetClass="entr" presetSubtype="21" fill="hold" nodeType="withEffect">
                                  <p:stCondLst>
                                    <p:cond delay="0"/>
                                  </p:stCondLst>
                                  <p:childTnLst>
                                    <p:set>
                                      <p:cBhvr>
                                        <p:cTn id="95" dur="1" fill="hold">
                                          <p:stCondLst>
                                            <p:cond delay="0"/>
                                          </p:stCondLst>
                                        </p:cTn>
                                        <p:tgtEl>
                                          <p:spTgt spid="7189"/>
                                        </p:tgtEl>
                                        <p:attrNameLst>
                                          <p:attrName>style.visibility</p:attrName>
                                        </p:attrNameLst>
                                      </p:cBhvr>
                                      <p:to>
                                        <p:strVal val="visible"/>
                                      </p:to>
                                    </p:set>
                                    <p:animEffect transition="in" filter="barn(inVertical)">
                                      <p:cBhvr>
                                        <p:cTn id="96" dur="10"/>
                                        <p:tgtEl>
                                          <p:spTgt spid="7189"/>
                                        </p:tgtEl>
                                      </p:cBhvr>
                                    </p:animEffect>
                                  </p:childTnLst>
                                </p:cTn>
                              </p:par>
                              <p:par>
                                <p:cTn id="97" presetID="16" presetClass="entr" presetSubtype="21" fill="hold" nodeType="withEffect">
                                  <p:stCondLst>
                                    <p:cond delay="0"/>
                                  </p:stCondLst>
                                  <p:childTnLst>
                                    <p:set>
                                      <p:cBhvr>
                                        <p:cTn id="98" dur="1" fill="hold">
                                          <p:stCondLst>
                                            <p:cond delay="0"/>
                                          </p:stCondLst>
                                        </p:cTn>
                                        <p:tgtEl>
                                          <p:spTgt spid="7187"/>
                                        </p:tgtEl>
                                        <p:attrNameLst>
                                          <p:attrName>style.visibility</p:attrName>
                                        </p:attrNameLst>
                                      </p:cBhvr>
                                      <p:to>
                                        <p:strVal val="visible"/>
                                      </p:to>
                                    </p:set>
                                    <p:animEffect transition="in" filter="barn(inVertical)">
                                      <p:cBhvr>
                                        <p:cTn id="99" dur="10"/>
                                        <p:tgtEl>
                                          <p:spTgt spid="7187"/>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barn(inVertical)">
                                      <p:cBhvr>
                                        <p:cTn id="102" dur="1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91" grpId="0"/>
      <p:bldP spid="91" grpId="1"/>
      <p:bldP spid="92" grpId="0"/>
      <p:bldP spid="66" grpId="0"/>
      <p:bldP spid="66" grpId="1"/>
      <p:bldP spid="7183" grpId="0" animBg="1"/>
      <p:bldP spid="7190" grpId="0"/>
      <p:bldP spid="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173" y="1368448"/>
            <a:ext cx="1857080" cy="191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3622034" y="3593241"/>
            <a:ext cx="3503591" cy="1291623"/>
            <a:chOff x="3893115" y="3701491"/>
            <a:chExt cx="3503591" cy="1291623"/>
          </a:xfrm>
        </p:grpSpPr>
        <p:sp>
          <p:nvSpPr>
            <p:cNvPr id="60" name="云形 59"/>
            <p:cNvSpPr/>
            <p:nvPr/>
          </p:nvSpPr>
          <p:spPr bwMode="auto">
            <a:xfrm>
              <a:off x="4499992" y="3701491"/>
              <a:ext cx="2232248" cy="648072"/>
            </a:xfrm>
            <a:prstGeom prst="cloud">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rPr>
                <a:t>PN</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62" name="流程图: 联系 61"/>
            <p:cNvSpPr/>
            <p:nvPr/>
          </p:nvSpPr>
          <p:spPr bwMode="auto">
            <a:xfrm>
              <a:off x="3893115" y="3845507"/>
              <a:ext cx="360040" cy="360040"/>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华文楷体" pitchFamily="2" charset="-122"/>
                  <a:ea typeface="华文楷体" pitchFamily="2" charset="-122"/>
                </a:rPr>
                <a:t>i</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64" name="流程图: 联系 63"/>
            <p:cNvSpPr/>
            <p:nvPr/>
          </p:nvSpPr>
          <p:spPr bwMode="auto">
            <a:xfrm>
              <a:off x="7036666" y="3845507"/>
              <a:ext cx="360040" cy="360040"/>
            </a:xfrm>
            <a:prstGeom prst="flowChartConnector">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rPr>
                <a:t>o</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cxnSp>
          <p:nvCxnSpPr>
            <p:cNvPr id="66" name="直接箭头连接符 65"/>
            <p:cNvCxnSpPr>
              <a:stCxn id="62" idx="6"/>
              <a:endCxn id="60" idx="2"/>
            </p:cNvCxnSpPr>
            <p:nvPr/>
          </p:nvCxnSpPr>
          <p:spPr bwMode="auto">
            <a:xfrm>
              <a:off x="4253155" y="4025527"/>
              <a:ext cx="253761"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p:cNvCxnSpPr>
              <a:stCxn id="60" idx="0"/>
              <a:endCxn id="64" idx="2"/>
            </p:cNvCxnSpPr>
            <p:nvPr/>
          </p:nvCxnSpPr>
          <p:spPr bwMode="auto">
            <a:xfrm>
              <a:off x="6730380" y="4025527"/>
              <a:ext cx="306286"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矩形 69"/>
            <p:cNvSpPr/>
            <p:nvPr/>
          </p:nvSpPr>
          <p:spPr bwMode="auto">
            <a:xfrm>
              <a:off x="5482200" y="4489058"/>
              <a:ext cx="162018" cy="504056"/>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华文楷体" pitchFamily="2" charset="-122"/>
                  <a:ea typeface="华文楷体" pitchFamily="2" charset="-122"/>
                </a:rPr>
                <a:t>t</a:t>
              </a:r>
              <a:r>
                <a:rPr lang="en-US" altLang="zh-CN" sz="1600" dirty="0" smtClean="0">
                  <a:latin typeface="华文楷体" pitchFamily="2" charset="-122"/>
                  <a:ea typeface="华文楷体" pitchFamily="2" charset="-122"/>
                </a:rPr>
                <a:t>*</a:t>
              </a:r>
              <a:endParaRPr kumimoji="0" lang="zh-CN" altLang="en-US" sz="1600" b="0" i="0" u="none" strike="noStrike" cap="none" normalizeH="0" baseline="0" dirty="0" smtClean="0">
                <a:ln>
                  <a:noFill/>
                </a:ln>
                <a:solidFill>
                  <a:schemeClr val="tx1"/>
                </a:solidFill>
                <a:effectLst/>
                <a:latin typeface="华文楷体" pitchFamily="2" charset="-122"/>
                <a:ea typeface="华文楷体" pitchFamily="2" charset="-122"/>
              </a:endParaRPr>
            </a:p>
          </p:txBody>
        </p:sp>
        <p:cxnSp>
          <p:nvCxnSpPr>
            <p:cNvPr id="71" name="肘形连接符 70"/>
            <p:cNvCxnSpPr>
              <a:stCxn id="64" idx="4"/>
              <a:endCxn id="70" idx="3"/>
            </p:cNvCxnSpPr>
            <p:nvPr/>
          </p:nvCxnSpPr>
          <p:spPr bwMode="auto">
            <a:xfrm rot="5400000">
              <a:off x="6162683" y="3687082"/>
              <a:ext cx="535539" cy="1572468"/>
            </a:xfrm>
            <a:prstGeom prst="bentConnector2">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肘形连接符 71"/>
            <p:cNvCxnSpPr>
              <a:stCxn id="70" idx="1"/>
              <a:endCxn id="62" idx="4"/>
            </p:cNvCxnSpPr>
            <p:nvPr/>
          </p:nvCxnSpPr>
          <p:spPr bwMode="auto">
            <a:xfrm rot="10800000">
              <a:off x="4073136" y="4205548"/>
              <a:ext cx="1409065" cy="535539"/>
            </a:xfrm>
            <a:prstGeom prst="bentConnector2">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p:txBody>
          <a:bodyPr/>
          <a:lstStyle/>
          <a:p>
            <a:r>
              <a:rPr lang="zh-CN" altLang="en-US" dirty="0" smtClean="0">
                <a:latin typeface="华文楷体" pitchFamily="2" charset="-122"/>
                <a:ea typeface="华文楷体" pitchFamily="2" charset="-122"/>
              </a:rPr>
              <a:t>技术路线图</a:t>
            </a:r>
            <a:endParaRPr lang="zh-CN" altLang="en-US" dirty="0">
              <a:latin typeface="华文楷体" pitchFamily="2" charset="-122"/>
              <a:ea typeface="华文楷体" pitchFamily="2" charset="-122"/>
            </a:endParaRPr>
          </a:p>
        </p:txBody>
      </p:sp>
      <p:sp>
        <p:nvSpPr>
          <p:cNvPr id="4" name="日期占位符 3"/>
          <p:cNvSpPr>
            <a:spLocks noGrp="1"/>
          </p:cNvSpPr>
          <p:nvPr>
            <p:ph type="dt" sz="half" idx="10"/>
          </p:nvPr>
        </p:nvSpPr>
        <p:spPr>
          <a:ln>
            <a:noFill/>
          </a:ln>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a:ln>
            <a:noFill/>
          </a:ln>
        </p:spPr>
        <p:txBody>
          <a:bodyPr/>
          <a:lstStyle/>
          <a:p>
            <a:pPr>
              <a:defRPr/>
            </a:pPr>
            <a:fld id="{2B1A3F39-C82A-4E72-94A5-FB34AE483BCC}" type="slidenum">
              <a:rPr lang="en-US" altLang="zh-CN" smtClean="0"/>
              <a:pPr>
                <a:defRPr/>
              </a:pPr>
              <a:t>7</a:t>
            </a:fld>
            <a:endParaRPr lang="en-US" altLang="zh-CN"/>
          </a:p>
        </p:txBody>
      </p:sp>
      <p:grpSp>
        <p:nvGrpSpPr>
          <p:cNvPr id="39" name="组合 38"/>
          <p:cNvGrpSpPr/>
          <p:nvPr/>
        </p:nvGrpSpPr>
        <p:grpSpPr>
          <a:xfrm>
            <a:off x="1223628" y="1505247"/>
            <a:ext cx="2088232" cy="1008112"/>
            <a:chOff x="647564" y="1484784"/>
            <a:chExt cx="2088232" cy="1008112"/>
          </a:xfrm>
        </p:grpSpPr>
        <p:sp>
          <p:nvSpPr>
            <p:cNvPr id="6" name="圆角矩形 5"/>
            <p:cNvSpPr/>
            <p:nvPr/>
          </p:nvSpPr>
          <p:spPr bwMode="auto">
            <a:xfrm>
              <a:off x="647564" y="1484784"/>
              <a:ext cx="2088232" cy="1008112"/>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lvl="1" algn="r"/>
              <a:r>
                <a:rPr kumimoji="0" lang="zh-CN" altLang="en-US" b="0" i="0" u="none" strike="noStrike" cap="none" normalizeH="0" baseline="0" dirty="0" smtClean="0">
                  <a:ln>
                    <a:noFill/>
                  </a:ln>
                  <a:solidFill>
                    <a:schemeClr val="tx1"/>
                  </a:solidFill>
                  <a:effectLst/>
                  <a:latin typeface="华文楷体" pitchFamily="2" charset="-122"/>
                  <a:ea typeface="华文楷体" pitchFamily="2" charset="-122"/>
                </a:rPr>
                <a:t>理论基础：</a:t>
              </a:r>
              <a:r>
                <a:rPr kumimoji="0" lang="en-US" altLang="zh-CN" b="0" i="0" u="none" strike="noStrike" cap="none" normalizeH="0" baseline="0" dirty="0" smtClean="0">
                  <a:ln>
                    <a:noFill/>
                  </a:ln>
                  <a:solidFill>
                    <a:schemeClr val="tx1"/>
                  </a:solidFill>
                  <a:effectLst/>
                  <a:ea typeface="华文楷体" pitchFamily="2" charset="-122"/>
                  <a:cs typeface="Times New Roman" pitchFamily="18" charset="0"/>
                </a:rPr>
                <a:t>Petri</a:t>
              </a:r>
              <a:r>
                <a:rPr kumimoji="0" lang="zh-CN" altLang="en-US" b="0" i="0" u="none" strike="noStrike" cap="none" normalizeH="0" baseline="0" dirty="0" smtClean="0">
                  <a:ln>
                    <a:noFill/>
                  </a:ln>
                  <a:solidFill>
                    <a:schemeClr val="tx1"/>
                  </a:solidFill>
                  <a:effectLst/>
                  <a:latin typeface="华文楷体" pitchFamily="2" charset="-122"/>
                  <a:ea typeface="华文楷体" pitchFamily="2" charset="-122"/>
                </a:rPr>
                <a:t>网</a:t>
              </a:r>
            </a:p>
          </p:txBody>
        </p:sp>
        <p:sp>
          <p:nvSpPr>
            <p:cNvPr id="7" name="圆角矩形 6"/>
            <p:cNvSpPr/>
            <p:nvPr/>
          </p:nvSpPr>
          <p:spPr bwMode="auto">
            <a:xfrm>
              <a:off x="1007604" y="1988840"/>
              <a:ext cx="1368152" cy="360040"/>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WF-net</a:t>
              </a:r>
              <a:endParaRPr kumimoji="0" lang="zh-CN" altLang="en-US" sz="1800" b="0" i="0" u="none" strike="noStrike" cap="none" normalizeH="0" baseline="0" dirty="0" smtClean="0">
                <a:ln>
                  <a:noFill/>
                </a:ln>
                <a:solidFill>
                  <a:schemeClr val="tx1"/>
                </a:solidFill>
                <a:effectLst/>
                <a:ea typeface="华文楷体" pitchFamily="2" charset="-122"/>
                <a:cs typeface="Times New Roman" pitchFamily="18" charset="0"/>
              </a:endParaRPr>
            </a:p>
          </p:txBody>
        </p:sp>
      </p:grpSp>
      <p:grpSp>
        <p:nvGrpSpPr>
          <p:cNvPr id="40" name="组合 39"/>
          <p:cNvGrpSpPr/>
          <p:nvPr/>
        </p:nvGrpSpPr>
        <p:grpSpPr>
          <a:xfrm>
            <a:off x="4283968" y="1505247"/>
            <a:ext cx="2592288" cy="1800200"/>
            <a:chOff x="3707904" y="1484784"/>
            <a:chExt cx="2592288" cy="1800200"/>
          </a:xfrm>
        </p:grpSpPr>
        <p:sp>
          <p:nvSpPr>
            <p:cNvPr id="8" name="圆角矩形 7"/>
            <p:cNvSpPr/>
            <p:nvPr/>
          </p:nvSpPr>
          <p:spPr bwMode="auto">
            <a:xfrm>
              <a:off x="3707904" y="1484784"/>
              <a:ext cx="2592288" cy="1800200"/>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gn="ctr"/>
              <a:r>
                <a:rPr lang="zh-CN" altLang="en-US" dirty="0">
                  <a:latin typeface="华文楷体" pitchFamily="2" charset="-122"/>
                  <a:ea typeface="华文楷体" pitchFamily="2" charset="-122"/>
                </a:rPr>
                <a:t>服务集成过程模型</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0" name="矩形 9"/>
            <p:cNvSpPr/>
            <p:nvPr/>
          </p:nvSpPr>
          <p:spPr bwMode="auto">
            <a:xfrm>
              <a:off x="3995936" y="1988840"/>
              <a:ext cx="2016224" cy="39604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Integration</a:t>
              </a:r>
              <a:r>
                <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rPr>
                <a:t> service</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11" name="矩形 10"/>
            <p:cNvSpPr/>
            <p:nvPr/>
          </p:nvSpPr>
          <p:spPr bwMode="auto">
            <a:xfrm>
              <a:off x="3851920" y="2641835"/>
              <a:ext cx="936104" cy="36004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service1</a:t>
              </a:r>
              <a:endParaRPr kumimoji="0" lang="zh-CN" altLang="en-US" sz="18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12" name="矩形 11"/>
            <p:cNvSpPr/>
            <p:nvPr/>
          </p:nvSpPr>
          <p:spPr bwMode="auto">
            <a:xfrm>
              <a:off x="5292080" y="2659115"/>
              <a:ext cx="864096" cy="36004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service2</a:t>
              </a:r>
              <a:endParaRPr kumimoji="0" lang="zh-CN" altLang="en-US" sz="1800" b="0" i="0" u="none" strike="noStrike" cap="none" normalizeH="0" baseline="0" dirty="0" smtClean="0">
                <a:ln>
                  <a:noFill/>
                </a:ln>
                <a:solidFill>
                  <a:schemeClr val="tx1"/>
                </a:solidFill>
                <a:effectLst/>
                <a:ea typeface="华文楷体" pitchFamily="2" charset="-122"/>
                <a:cs typeface="Times New Roman" pitchFamily="18" charset="0"/>
              </a:endParaRPr>
            </a:p>
          </p:txBody>
        </p:sp>
        <p:cxnSp>
          <p:nvCxnSpPr>
            <p:cNvPr id="14" name="曲线连接符 13"/>
            <p:cNvCxnSpPr>
              <a:endCxn id="11" idx="0"/>
            </p:cNvCxnSpPr>
            <p:nvPr/>
          </p:nvCxnSpPr>
          <p:spPr bwMode="auto">
            <a:xfrm rot="5400000">
              <a:off x="4263505" y="2405347"/>
              <a:ext cx="292955" cy="180020"/>
            </a:xfrm>
            <a:prstGeom prst="curvedConnector3">
              <a:avLst/>
            </a:prstGeom>
            <a:solidFill>
              <a:schemeClr val="bg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曲线连接符 15"/>
            <p:cNvCxnSpPr/>
            <p:nvPr/>
          </p:nvCxnSpPr>
          <p:spPr bwMode="auto">
            <a:xfrm>
              <a:off x="5292080" y="2384884"/>
              <a:ext cx="288032" cy="256951"/>
            </a:xfrm>
            <a:prstGeom prst="curvedConnector3">
              <a:avLst/>
            </a:prstGeom>
            <a:solidFill>
              <a:schemeClr val="bg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 name="组合 40"/>
          <p:cNvGrpSpPr/>
          <p:nvPr/>
        </p:nvGrpSpPr>
        <p:grpSpPr>
          <a:xfrm>
            <a:off x="1223628" y="2865689"/>
            <a:ext cx="2700300" cy="1663894"/>
            <a:chOff x="647564" y="2845226"/>
            <a:chExt cx="2700300" cy="1663894"/>
          </a:xfrm>
        </p:grpSpPr>
        <p:sp>
          <p:nvSpPr>
            <p:cNvPr id="17" name="圆角矩形 16"/>
            <p:cNvSpPr/>
            <p:nvPr/>
          </p:nvSpPr>
          <p:spPr bwMode="auto">
            <a:xfrm>
              <a:off x="647564" y="2845226"/>
              <a:ext cx="2700300" cy="1663894"/>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lvl="1" algn="ctr"/>
              <a:r>
                <a:rPr kumimoji="0" lang="en-US" altLang="zh-CN" b="0" i="0" u="none" strike="noStrike" cap="none" normalizeH="0" baseline="0" dirty="0" smtClean="0">
                  <a:ln>
                    <a:noFill/>
                  </a:ln>
                  <a:solidFill>
                    <a:schemeClr val="tx1"/>
                  </a:solidFill>
                  <a:effectLst/>
                  <a:ea typeface="华文楷体" pitchFamily="2" charset="-122"/>
                  <a:cs typeface="Times New Roman" pitchFamily="18" charset="0"/>
                </a:rPr>
                <a:t>OPN</a:t>
              </a:r>
              <a:r>
                <a:rPr kumimoji="0" lang="zh-CN" altLang="en-US" b="0" i="0" u="none" strike="noStrike" cap="none" normalizeH="0" baseline="0" dirty="0" smtClean="0">
                  <a:ln>
                    <a:noFill/>
                  </a:ln>
                  <a:solidFill>
                    <a:schemeClr val="tx1"/>
                  </a:solidFill>
                  <a:effectLst/>
                  <a:ea typeface="华文楷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华文楷体" pitchFamily="2" charset="-122"/>
                  <a:ea typeface="华文楷体" pitchFamily="2" charset="-122"/>
                </a:rPr>
                <a:t>对象</a:t>
              </a:r>
              <a:r>
                <a:rPr kumimoji="0" lang="en-US" altLang="zh-CN" b="0" i="0" u="none" strike="noStrike" cap="none" normalizeH="0" baseline="0" dirty="0" smtClean="0">
                  <a:ln>
                    <a:noFill/>
                  </a:ln>
                  <a:solidFill>
                    <a:schemeClr val="tx1"/>
                  </a:solidFill>
                  <a:effectLst/>
                  <a:ea typeface="华文楷体" pitchFamily="2" charset="-122"/>
                  <a:cs typeface="Times New Roman" pitchFamily="18" charset="0"/>
                </a:rPr>
                <a:t>Petri</a:t>
              </a:r>
              <a:r>
                <a:rPr kumimoji="0" lang="zh-CN" altLang="en-US" b="0" i="0" u="none" strike="noStrike" cap="none" normalizeH="0" baseline="0" dirty="0" smtClean="0">
                  <a:ln>
                    <a:noFill/>
                  </a:ln>
                  <a:solidFill>
                    <a:schemeClr val="tx1"/>
                  </a:solidFill>
                  <a:effectLst/>
                  <a:latin typeface="华文楷体" pitchFamily="2" charset="-122"/>
                  <a:ea typeface="华文楷体" pitchFamily="2" charset="-122"/>
                </a:rPr>
                <a:t>网</a:t>
              </a:r>
            </a:p>
          </p:txBody>
        </p:sp>
        <p:sp>
          <p:nvSpPr>
            <p:cNvPr id="19" name="矩形 18"/>
            <p:cNvSpPr/>
            <p:nvPr/>
          </p:nvSpPr>
          <p:spPr bwMode="auto">
            <a:xfrm>
              <a:off x="1029746" y="3284984"/>
              <a:ext cx="2016224" cy="39604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rPr>
                <a:t>System</a:t>
              </a:r>
              <a:r>
                <a:rPr lang="en-US" altLang="zh-CN" dirty="0">
                  <a:latin typeface="华文楷体" pitchFamily="2" charset="-122"/>
                  <a:ea typeface="华文楷体" pitchFamily="2" charset="-122"/>
                </a:rPr>
                <a:t>-</a:t>
              </a:r>
              <a:r>
                <a:rPr kumimoji="0" lang="en-US" altLang="zh-CN" sz="1800" b="0" i="0" u="none" strike="noStrike" cap="none" normalizeH="0" dirty="0" smtClean="0">
                  <a:ln>
                    <a:noFill/>
                  </a:ln>
                  <a:solidFill>
                    <a:schemeClr val="tx1"/>
                  </a:solidFill>
                  <a:effectLst/>
                  <a:latin typeface="华文楷体" pitchFamily="2" charset="-122"/>
                  <a:ea typeface="华文楷体" pitchFamily="2" charset="-122"/>
                </a:rPr>
                <a:t>net</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20" name="矩形 19"/>
            <p:cNvSpPr/>
            <p:nvPr/>
          </p:nvSpPr>
          <p:spPr bwMode="auto">
            <a:xfrm>
              <a:off x="755576" y="3853565"/>
              <a:ext cx="1080120" cy="36004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Object-net1</a:t>
              </a:r>
              <a:endParaRPr kumimoji="0" lang="zh-CN" altLang="en-US" sz="18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21" name="矩形 20"/>
            <p:cNvSpPr/>
            <p:nvPr/>
          </p:nvSpPr>
          <p:spPr bwMode="auto">
            <a:xfrm>
              <a:off x="2037858" y="3848258"/>
              <a:ext cx="1165989" cy="36004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Object-net2</a:t>
              </a:r>
              <a:endParaRPr kumimoji="0" lang="zh-CN" altLang="en-US" sz="1800" b="0" i="0" u="none" strike="noStrike" cap="none" normalizeH="0" baseline="0" dirty="0" smtClean="0">
                <a:ln>
                  <a:noFill/>
                </a:ln>
                <a:solidFill>
                  <a:schemeClr val="tx1"/>
                </a:solidFill>
                <a:effectLst/>
                <a:ea typeface="华文楷体" pitchFamily="2" charset="-122"/>
                <a:cs typeface="Times New Roman" pitchFamily="18" charset="0"/>
              </a:endParaRPr>
            </a:p>
          </p:txBody>
        </p:sp>
        <p:cxnSp>
          <p:nvCxnSpPr>
            <p:cNvPr id="23" name="曲线连接符 22"/>
            <p:cNvCxnSpPr/>
            <p:nvPr/>
          </p:nvCxnSpPr>
          <p:spPr bwMode="auto">
            <a:xfrm rot="10800000" flipV="1">
              <a:off x="1029746" y="3681027"/>
              <a:ext cx="445910" cy="172537"/>
            </a:xfrm>
            <a:prstGeom prst="curvedConnector3">
              <a:avLst/>
            </a:prstGeom>
            <a:solidFill>
              <a:schemeClr val="bg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曲线连接符 25"/>
            <p:cNvCxnSpPr/>
            <p:nvPr/>
          </p:nvCxnSpPr>
          <p:spPr bwMode="auto">
            <a:xfrm>
              <a:off x="2267744" y="3677173"/>
              <a:ext cx="648072" cy="171085"/>
            </a:xfrm>
            <a:prstGeom prst="curvedConnector3">
              <a:avLst/>
            </a:prstGeom>
            <a:solidFill>
              <a:schemeClr val="bg1"/>
            </a:solidFill>
            <a:ln w="9525"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9" name="直接箭头连接符 28"/>
          <p:cNvCxnSpPr>
            <a:stCxn id="6" idx="2"/>
          </p:cNvCxnSpPr>
          <p:nvPr/>
        </p:nvCxnSpPr>
        <p:spPr bwMode="auto">
          <a:xfrm>
            <a:off x="2267744" y="2513359"/>
            <a:ext cx="0" cy="328959"/>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3779911" y="1196753"/>
            <a:ext cx="461665" cy="1645566"/>
          </a:xfrm>
          <a:prstGeom prst="rect">
            <a:avLst/>
          </a:prstGeom>
          <a:noFill/>
          <a:ln>
            <a:noFill/>
          </a:ln>
        </p:spPr>
        <p:txBody>
          <a:bodyPr vert="eaVert" wrap="square" rtlCol="0">
            <a:spAutoFit/>
          </a:bodyPr>
          <a:lstStyle/>
          <a:p>
            <a:r>
              <a:rPr lang="zh-CN" altLang="en-US" dirty="0" smtClean="0">
                <a:latin typeface="华文楷体" pitchFamily="2" charset="-122"/>
                <a:ea typeface="华文楷体" pitchFamily="2" charset="-122"/>
              </a:rPr>
              <a:t>形式化定义</a:t>
            </a:r>
            <a:endParaRPr lang="zh-CN" altLang="en-US" dirty="0">
              <a:latin typeface="华文楷体" pitchFamily="2" charset="-122"/>
              <a:ea typeface="华文楷体" pitchFamily="2" charset="-122"/>
            </a:endParaRPr>
          </a:p>
        </p:txBody>
      </p:sp>
      <p:sp>
        <p:nvSpPr>
          <p:cNvPr id="43" name="圆角矩形 42"/>
          <p:cNvSpPr/>
          <p:nvPr/>
        </p:nvSpPr>
        <p:spPr bwMode="auto">
          <a:xfrm>
            <a:off x="4270418" y="3503469"/>
            <a:ext cx="2605838" cy="1026114"/>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a:r>
              <a:rPr lang="en-US" altLang="zh-CN" dirty="0" smtClean="0">
                <a:ea typeface="华文楷体" pitchFamily="2" charset="-122"/>
                <a:cs typeface="Times New Roman" pitchFamily="18" charset="0"/>
              </a:rPr>
              <a:t>OPN</a:t>
            </a:r>
            <a:r>
              <a:rPr lang="zh-CN" altLang="en-US" dirty="0" smtClean="0">
                <a:latin typeface="华文楷体" pitchFamily="2" charset="-122"/>
                <a:ea typeface="华文楷体" pitchFamily="2" charset="-122"/>
              </a:rPr>
              <a:t>合理性分析</a:t>
            </a:r>
            <a:endParaRPr lang="en-US" altLang="zh-CN" dirty="0" smtClean="0">
              <a:latin typeface="华文楷体" pitchFamily="2" charset="-122"/>
              <a:ea typeface="华文楷体" pitchFamily="2" charset="-122"/>
            </a:endParaRPr>
          </a:p>
          <a:p>
            <a:pPr marL="285750" indent="-285750">
              <a:buFont typeface="Wingdings" pitchFamily="2" charset="2"/>
              <a:buChar char="l"/>
            </a:pPr>
            <a:r>
              <a:rPr lang="zh-CN" altLang="en-US" dirty="0">
                <a:latin typeface="华文楷体" pitchFamily="2" charset="-122"/>
                <a:ea typeface="华文楷体" pitchFamily="2" charset="-122"/>
              </a:rPr>
              <a:t>单</a:t>
            </a:r>
            <a:r>
              <a:rPr lang="zh-CN" altLang="en-US" dirty="0" smtClean="0">
                <a:latin typeface="华文楷体" pitchFamily="2" charset="-122"/>
                <a:ea typeface="华文楷体" pitchFamily="2" charset="-122"/>
              </a:rPr>
              <a:t>层网结构合理性</a:t>
            </a:r>
            <a:endParaRPr lang="en-US" altLang="zh-CN" dirty="0" smtClean="0">
              <a:latin typeface="华文楷体" pitchFamily="2" charset="-122"/>
              <a:ea typeface="华文楷体" pitchFamily="2" charset="-122"/>
            </a:endParaRPr>
          </a:p>
          <a:p>
            <a:pPr marL="285750" indent="-285750">
              <a:buFont typeface="Wingdings" pitchFamily="2" charset="2"/>
              <a:buChar char="l"/>
            </a:pPr>
            <a:r>
              <a:rPr lang="zh-CN" altLang="en-US" dirty="0" smtClean="0">
                <a:latin typeface="华文楷体" pitchFamily="2" charset="-122"/>
                <a:ea typeface="华文楷体" pitchFamily="2" charset="-122"/>
              </a:rPr>
              <a:t>协同集</a:t>
            </a:r>
            <a:r>
              <a:rPr lang="el-GR" altLang="zh-CN" dirty="0" smtClean="0">
                <a:ea typeface="华文楷体" pitchFamily="2" charset="-122"/>
                <a:cs typeface="Times New Roman" pitchFamily="18" charset="0"/>
              </a:rPr>
              <a:t>ρ</a:t>
            </a:r>
            <a:r>
              <a:rPr lang="zh-CN" altLang="en-US" dirty="0" smtClean="0">
                <a:ea typeface="华文楷体" pitchFamily="2" charset="-122"/>
                <a:cs typeface="Times New Roman" pitchFamily="18" charset="0"/>
              </a:rPr>
              <a:t>合理</a:t>
            </a:r>
            <a:r>
              <a:rPr lang="zh-CN" altLang="en-US" dirty="0" smtClean="0">
                <a:latin typeface="华文楷体" pitchFamily="2" charset="-122"/>
                <a:ea typeface="华文楷体" pitchFamily="2" charset="-122"/>
              </a:rPr>
              <a:t>性</a:t>
            </a:r>
            <a:endParaRPr lang="en-US" altLang="zh-CN" dirty="0" smtClean="0">
              <a:latin typeface="华文楷体" pitchFamily="2" charset="-122"/>
              <a:ea typeface="华文楷体" pitchFamily="2" charset="-122"/>
            </a:endParaRPr>
          </a:p>
        </p:txBody>
      </p:sp>
      <p:sp>
        <p:nvSpPr>
          <p:cNvPr id="44" name="TextBox 43"/>
          <p:cNvSpPr txBox="1"/>
          <p:nvPr/>
        </p:nvSpPr>
        <p:spPr>
          <a:xfrm>
            <a:off x="1223628" y="3503469"/>
            <a:ext cx="648072" cy="369332"/>
          </a:xfrm>
          <a:prstGeom prst="rect">
            <a:avLst/>
          </a:prstGeom>
          <a:noFill/>
          <a:ln>
            <a:noFill/>
          </a:ln>
        </p:spPr>
        <p:txBody>
          <a:bodyPr wrap="square" rtlCol="0">
            <a:spAutoFit/>
          </a:bodyPr>
          <a:lstStyle/>
          <a:p>
            <a:r>
              <a:rPr lang="el-GR" altLang="zh-CN" dirty="0" smtClean="0">
                <a:ea typeface="华文楷体" pitchFamily="2" charset="-122"/>
                <a:cs typeface="Times New Roman" pitchFamily="18" charset="0"/>
              </a:rPr>
              <a:t>ρ</a:t>
            </a:r>
            <a:r>
              <a:rPr lang="en-US" altLang="zh-CN" dirty="0" smtClean="0">
                <a:ea typeface="华文楷体" pitchFamily="2" charset="-122"/>
                <a:cs typeface="Times New Roman" pitchFamily="18" charset="0"/>
              </a:rPr>
              <a:t>1</a:t>
            </a:r>
            <a:endParaRPr lang="zh-CN" altLang="en-US" dirty="0">
              <a:ea typeface="华文楷体" pitchFamily="2" charset="-122"/>
              <a:cs typeface="Times New Roman" pitchFamily="18" charset="0"/>
            </a:endParaRPr>
          </a:p>
        </p:txBody>
      </p:sp>
      <p:sp>
        <p:nvSpPr>
          <p:cNvPr id="45" name="TextBox 44"/>
          <p:cNvSpPr txBox="1"/>
          <p:nvPr/>
        </p:nvSpPr>
        <p:spPr>
          <a:xfrm>
            <a:off x="3503420" y="3504695"/>
            <a:ext cx="648072" cy="369332"/>
          </a:xfrm>
          <a:prstGeom prst="rect">
            <a:avLst/>
          </a:prstGeom>
          <a:noFill/>
          <a:ln>
            <a:noFill/>
          </a:ln>
        </p:spPr>
        <p:txBody>
          <a:bodyPr wrap="square" rtlCol="0">
            <a:spAutoFit/>
          </a:bodyPr>
          <a:lstStyle/>
          <a:p>
            <a:r>
              <a:rPr lang="el-GR" altLang="zh-CN" dirty="0" smtClean="0">
                <a:ea typeface="华文楷体" pitchFamily="2" charset="-122"/>
                <a:cs typeface="Times New Roman" pitchFamily="18" charset="0"/>
              </a:rPr>
              <a:t>ρ</a:t>
            </a:r>
            <a:r>
              <a:rPr lang="en-US" altLang="zh-CN" dirty="0">
                <a:ea typeface="华文楷体" pitchFamily="2" charset="-122"/>
                <a:cs typeface="Times New Roman" pitchFamily="18" charset="0"/>
              </a:rPr>
              <a:t>2</a:t>
            </a:r>
            <a:endParaRPr lang="zh-CN" altLang="en-US" dirty="0">
              <a:ea typeface="华文楷体" pitchFamily="2" charset="-122"/>
              <a:cs typeface="Times New Roman" pitchFamily="18" charset="0"/>
            </a:endParaRPr>
          </a:p>
        </p:txBody>
      </p:sp>
      <p:cxnSp>
        <p:nvCxnSpPr>
          <p:cNvPr id="47" name="直接箭头连接符 46"/>
          <p:cNvCxnSpPr/>
          <p:nvPr/>
        </p:nvCxnSpPr>
        <p:spPr bwMode="auto">
          <a:xfrm>
            <a:off x="3923928" y="4061073"/>
            <a:ext cx="346490" cy="0"/>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a:endCxn id="51" idx="1"/>
          </p:cNvCxnSpPr>
          <p:nvPr/>
        </p:nvCxnSpPr>
        <p:spPr bwMode="auto">
          <a:xfrm>
            <a:off x="6156176" y="4169543"/>
            <a:ext cx="1224136" cy="3019"/>
          </a:xfrm>
          <a:prstGeom prst="straightConnector1">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圆角矩形 50"/>
          <p:cNvSpPr/>
          <p:nvPr/>
        </p:nvSpPr>
        <p:spPr bwMode="auto">
          <a:xfrm>
            <a:off x="7380312" y="3711562"/>
            <a:ext cx="1296144" cy="921999"/>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SN</a:t>
            </a:r>
            <a:r>
              <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rPr>
              <a:t>与</a:t>
            </a: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ON</a:t>
            </a:r>
            <a:r>
              <a:rPr kumimoji="0" lang="en-US" altLang="zh-CN" sz="1800" b="0" i="0" u="none" strike="noStrike" cap="none" normalizeH="0" baseline="-25000" dirty="0" smtClean="0">
                <a:ln>
                  <a:noFill/>
                </a:ln>
                <a:solidFill>
                  <a:schemeClr val="tx1"/>
                </a:solidFill>
                <a:effectLst/>
                <a:ea typeface="华文楷体" pitchFamily="2" charset="-122"/>
                <a:cs typeface="Times New Roman" pitchFamily="18" charset="0"/>
              </a:rPr>
              <a:t>i</a:t>
            </a:r>
            <a:endParaRPr lang="en-US" altLang="zh-CN" dirty="0">
              <a:ea typeface="华文楷体" pitchFamily="2" charset="-122"/>
              <a:cs typeface="Times New Roman" pitchFamily="18" charset="0"/>
            </a:endParaRPr>
          </a:p>
          <a:p>
            <a:pPr marL="0" marR="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dirty="0" smtClean="0">
                <a:ln>
                  <a:noFill/>
                </a:ln>
                <a:solidFill>
                  <a:schemeClr val="tx1"/>
                </a:solidFill>
                <a:effectLst/>
                <a:latin typeface="华文楷体" pitchFamily="2" charset="-122"/>
                <a:ea typeface="华文楷体" pitchFamily="2" charset="-122"/>
              </a:rPr>
              <a:t>行为约束</a:t>
            </a:r>
          </a:p>
        </p:txBody>
      </p:sp>
      <p:sp>
        <p:nvSpPr>
          <p:cNvPr id="53" name="圆角矩形 52"/>
          <p:cNvSpPr/>
          <p:nvPr/>
        </p:nvSpPr>
        <p:spPr bwMode="auto">
          <a:xfrm>
            <a:off x="4135499" y="5177655"/>
            <a:ext cx="1944216" cy="856387"/>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rPr>
              <a:t>行为侧画</a:t>
            </a:r>
            <a:endParaRPr kumimoji="0" lang="en-US" altLang="zh-CN" sz="1800" b="0" i="0" u="none" strike="noStrike" cap="none" normalizeH="0" baseline="0" dirty="0" smtClean="0">
              <a:ln>
                <a:noFill/>
              </a:ln>
              <a:solidFill>
                <a:schemeClr val="tx1"/>
              </a:solidFill>
              <a:effectLst/>
              <a:latin typeface="华文楷体" pitchFamily="2" charset="-122"/>
              <a:ea typeface="华文楷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latin typeface="华文楷体" pitchFamily="2" charset="-122"/>
                <a:ea typeface="华文楷体" pitchFamily="2" charset="-122"/>
              </a:rPr>
              <a:t>（</a:t>
            </a: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Behavioral Profile</a:t>
            </a:r>
            <a:r>
              <a:rPr lang="zh-CN" altLang="en-US" dirty="0">
                <a:latin typeface="华文楷体" pitchFamily="2" charset="-122"/>
                <a:ea typeface="华文楷体" pitchFamily="2" charset="-122"/>
              </a:rPr>
              <a:t>）</a:t>
            </a:r>
            <a:endPar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endParaRPr>
          </a:p>
        </p:txBody>
      </p:sp>
      <p:sp>
        <p:nvSpPr>
          <p:cNvPr id="54" name="圆角矩形 53"/>
          <p:cNvSpPr/>
          <p:nvPr/>
        </p:nvSpPr>
        <p:spPr bwMode="auto">
          <a:xfrm>
            <a:off x="1629707" y="4725144"/>
            <a:ext cx="1721416" cy="576064"/>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华文楷体" pitchFamily="2" charset="-122"/>
                <a:cs typeface="Times New Roman" pitchFamily="18" charset="0"/>
              </a:rPr>
              <a:t>T-</a:t>
            </a:r>
            <a:r>
              <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rPr>
              <a:t>不变量</a:t>
            </a:r>
          </a:p>
        </p:txBody>
      </p:sp>
      <p:cxnSp>
        <p:nvCxnSpPr>
          <p:cNvPr id="56" name="肘形连接符 55"/>
          <p:cNvCxnSpPr>
            <a:stCxn id="6" idx="1"/>
          </p:cNvCxnSpPr>
          <p:nvPr/>
        </p:nvCxnSpPr>
        <p:spPr bwMode="auto">
          <a:xfrm rot="10800000" flipH="1" flipV="1">
            <a:off x="1223627" y="2009302"/>
            <a:ext cx="382183" cy="3003873"/>
          </a:xfrm>
          <a:prstGeom prst="bentConnector4">
            <a:avLst>
              <a:gd name="adj1" fmla="val -59814"/>
              <a:gd name="adj2" fmla="val 99937"/>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p:cNvSpPr txBox="1"/>
          <p:nvPr/>
        </p:nvSpPr>
        <p:spPr>
          <a:xfrm>
            <a:off x="467544" y="3147410"/>
            <a:ext cx="461665" cy="1865765"/>
          </a:xfrm>
          <a:prstGeom prst="rect">
            <a:avLst/>
          </a:prstGeom>
          <a:noFill/>
          <a:ln>
            <a:noFill/>
          </a:ln>
        </p:spPr>
        <p:txBody>
          <a:bodyPr vert="eaVert" wrap="square" rtlCol="0">
            <a:spAutoFit/>
          </a:bodyPr>
          <a:lstStyle/>
          <a:p>
            <a:r>
              <a:rPr lang="zh-CN" altLang="en-US" dirty="0" smtClean="0">
                <a:latin typeface="华文楷体" pitchFamily="2" charset="-122"/>
                <a:ea typeface="华文楷体" pitchFamily="2" charset="-122"/>
              </a:rPr>
              <a:t>网结构分析</a:t>
            </a:r>
            <a:endParaRPr lang="zh-CN" altLang="en-US" dirty="0">
              <a:latin typeface="华文楷体" pitchFamily="2" charset="-122"/>
              <a:ea typeface="华文楷体" pitchFamily="2" charset="-122"/>
            </a:endParaRPr>
          </a:p>
        </p:txBody>
      </p:sp>
      <p:cxnSp>
        <p:nvCxnSpPr>
          <p:cNvPr id="63" name="肘形连接符 62"/>
          <p:cNvCxnSpPr>
            <a:stCxn id="54" idx="3"/>
            <a:endCxn id="51" idx="2"/>
          </p:cNvCxnSpPr>
          <p:nvPr/>
        </p:nvCxnSpPr>
        <p:spPr bwMode="auto">
          <a:xfrm flipV="1">
            <a:off x="3351123" y="4633561"/>
            <a:ext cx="4677261" cy="379615"/>
          </a:xfrm>
          <a:prstGeom prst="bentConnector2">
            <a:avLst/>
          </a:prstGeom>
          <a:solidFill>
            <a:schemeClr val="bg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肘形连接符 64"/>
          <p:cNvCxnSpPr>
            <a:stCxn id="53" idx="3"/>
          </p:cNvCxnSpPr>
          <p:nvPr/>
        </p:nvCxnSpPr>
        <p:spPr bwMode="auto">
          <a:xfrm flipV="1">
            <a:off x="6079715" y="4633561"/>
            <a:ext cx="1948669" cy="972288"/>
          </a:xfrm>
          <a:prstGeom prst="bentConnector3">
            <a:avLst>
              <a:gd name="adj1" fmla="val 100095"/>
            </a:avLst>
          </a:prstGeom>
          <a:solidFill>
            <a:schemeClr val="bg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p:nvPr/>
        </p:nvSpPr>
        <p:spPr bwMode="auto">
          <a:xfrm>
            <a:off x="1605811" y="3303341"/>
            <a:ext cx="2016224" cy="382688"/>
          </a:xfrm>
          <a:prstGeom prst="rect">
            <a:avLst/>
          </a:prstGeom>
          <a:solidFill>
            <a:schemeClr val="bg1">
              <a:alpha val="0"/>
            </a:schemeClr>
          </a:solidFill>
          <a:ln w="158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48" name="矩形 47"/>
          <p:cNvSpPr/>
          <p:nvPr/>
        </p:nvSpPr>
        <p:spPr bwMode="auto">
          <a:xfrm>
            <a:off x="4596218" y="2022659"/>
            <a:ext cx="2016224" cy="382688"/>
          </a:xfrm>
          <a:prstGeom prst="rect">
            <a:avLst/>
          </a:prstGeom>
          <a:solidFill>
            <a:schemeClr val="bg1">
              <a:alpha val="0"/>
            </a:schemeClr>
          </a:solidFill>
          <a:ln w="158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31" name="流程图: 过程 30"/>
          <p:cNvSpPr/>
          <p:nvPr/>
        </p:nvSpPr>
        <p:spPr bwMode="auto">
          <a:xfrm>
            <a:off x="1341653" y="3868720"/>
            <a:ext cx="1080120" cy="355960"/>
          </a:xfrm>
          <a:prstGeom prst="flowChartProcess">
            <a:avLst/>
          </a:prstGeom>
          <a:solidFill>
            <a:schemeClr val="bg1">
              <a:alpha val="0"/>
            </a:schemeClr>
          </a:solidFill>
          <a:ln w="158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a typeface="华文楷体" pitchFamily="2" charset="-122"/>
              <a:cs typeface="Times New Roman" pitchFamily="18" charset="0"/>
            </a:endParaRPr>
          </a:p>
        </p:txBody>
      </p:sp>
      <p:sp>
        <p:nvSpPr>
          <p:cNvPr id="50" name="流程图: 过程 49"/>
          <p:cNvSpPr/>
          <p:nvPr/>
        </p:nvSpPr>
        <p:spPr bwMode="auto">
          <a:xfrm>
            <a:off x="2631150" y="3868720"/>
            <a:ext cx="1165989" cy="355960"/>
          </a:xfrm>
          <a:prstGeom prst="flowChartProcess">
            <a:avLst/>
          </a:prstGeom>
          <a:solidFill>
            <a:schemeClr val="bg1">
              <a:alpha val="0"/>
            </a:schemeClr>
          </a:solidFill>
          <a:ln w="158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52" name="流程图: 过程 51"/>
          <p:cNvSpPr/>
          <p:nvPr/>
        </p:nvSpPr>
        <p:spPr bwMode="auto">
          <a:xfrm>
            <a:off x="4445986" y="2687709"/>
            <a:ext cx="918102" cy="355960"/>
          </a:xfrm>
          <a:prstGeom prst="flowChartProcess">
            <a:avLst/>
          </a:prstGeom>
          <a:solidFill>
            <a:schemeClr val="bg1">
              <a:alpha val="0"/>
            </a:schemeClr>
          </a:solidFill>
          <a:ln w="158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sp>
        <p:nvSpPr>
          <p:cNvPr id="55" name="流程图: 过程 54"/>
          <p:cNvSpPr/>
          <p:nvPr/>
        </p:nvSpPr>
        <p:spPr bwMode="auto">
          <a:xfrm>
            <a:off x="5883737" y="2720918"/>
            <a:ext cx="848503" cy="355960"/>
          </a:xfrm>
          <a:prstGeom prst="flowChartProcess">
            <a:avLst/>
          </a:prstGeom>
          <a:solidFill>
            <a:schemeClr val="bg1">
              <a:alpha val="0"/>
            </a:schemeClr>
          </a:solidFill>
          <a:ln w="158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华文楷体" pitchFamily="2" charset="-122"/>
              <a:ea typeface="华文楷体" pitchFamily="2" charset="-122"/>
            </a:endParaRPr>
          </a:p>
        </p:txBody>
      </p:sp>
      <p:cxnSp>
        <p:nvCxnSpPr>
          <p:cNvPr id="34" name="曲线连接符 33"/>
          <p:cNvCxnSpPr/>
          <p:nvPr/>
        </p:nvCxnSpPr>
        <p:spPr bwMode="auto">
          <a:xfrm rot="10800000" flipV="1">
            <a:off x="1629708" y="3689360"/>
            <a:ext cx="422013" cy="179359"/>
          </a:xfrm>
          <a:prstGeom prst="curvedConnector3">
            <a:avLst/>
          </a:prstGeom>
          <a:solidFill>
            <a:schemeClr val="bg1"/>
          </a:solidFill>
          <a:ln w="9525" cap="flat" cmpd="sng" algn="ctr">
            <a:solidFill>
              <a:srgbClr val="FF0000"/>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曲线连接符 35"/>
          <p:cNvCxnSpPr/>
          <p:nvPr/>
        </p:nvCxnSpPr>
        <p:spPr bwMode="auto">
          <a:xfrm>
            <a:off x="2843808" y="3701491"/>
            <a:ext cx="659612" cy="181602"/>
          </a:xfrm>
          <a:prstGeom prst="curvedConnector3">
            <a:avLst/>
          </a:prstGeom>
          <a:solidFill>
            <a:schemeClr val="bg1"/>
          </a:solidFill>
          <a:ln w="9525" cap="flat" cmpd="sng" algn="ctr">
            <a:solidFill>
              <a:srgbClr val="FF0000"/>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曲线连接符 45"/>
          <p:cNvCxnSpPr/>
          <p:nvPr/>
        </p:nvCxnSpPr>
        <p:spPr bwMode="auto">
          <a:xfrm rot="5400000">
            <a:off x="4862072" y="2448312"/>
            <a:ext cx="256951" cy="171020"/>
          </a:xfrm>
          <a:prstGeom prst="curvedConnector3">
            <a:avLst/>
          </a:prstGeom>
          <a:solidFill>
            <a:schemeClr val="bg1"/>
          </a:solidFill>
          <a:ln w="9525" cap="flat" cmpd="sng" algn="ctr">
            <a:solidFill>
              <a:srgbClr val="FF0000"/>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曲线连接符 57"/>
          <p:cNvCxnSpPr/>
          <p:nvPr/>
        </p:nvCxnSpPr>
        <p:spPr bwMode="auto">
          <a:xfrm>
            <a:off x="5883737" y="2405347"/>
            <a:ext cx="272439" cy="256951"/>
          </a:xfrm>
          <a:prstGeom prst="curvedConnector3">
            <a:avLst/>
          </a:prstGeom>
          <a:solidFill>
            <a:schemeClr val="bg1"/>
          </a:solidFill>
          <a:ln w="9525" cap="flat" cmpd="sng" algn="ctr">
            <a:solidFill>
              <a:srgbClr val="FF0000"/>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肘形连接符 60"/>
          <p:cNvCxnSpPr/>
          <p:nvPr/>
        </p:nvCxnSpPr>
        <p:spPr bwMode="auto">
          <a:xfrm rot="10800000" flipV="1">
            <a:off x="2267744" y="2662297"/>
            <a:ext cx="2002674" cy="180019"/>
          </a:xfrm>
          <a:prstGeom prst="bentConnector3">
            <a:avLst>
              <a:gd name="adj1" fmla="val 100168"/>
            </a:avLst>
          </a:prstGeom>
          <a:solidFill>
            <a:schemeClr val="bg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爆炸形 1 66"/>
          <p:cNvSpPr/>
          <p:nvPr/>
        </p:nvSpPr>
        <p:spPr bwMode="auto">
          <a:xfrm>
            <a:off x="6588224" y="1442131"/>
            <a:ext cx="2376264" cy="1288012"/>
          </a:xfrm>
          <a:prstGeom prst="irregularSeal1">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华文楷体" pitchFamily="2" charset="-122"/>
                <a:ea typeface="华文楷体" pitchFamily="2" charset="-122"/>
              </a:rPr>
              <a:t>模型的正确性</a:t>
            </a:r>
          </a:p>
        </p:txBody>
      </p:sp>
      <p:cxnSp>
        <p:nvCxnSpPr>
          <p:cNvPr id="69" name="肘形连接符 68"/>
          <p:cNvCxnSpPr>
            <a:stCxn id="53" idx="3"/>
            <a:endCxn id="51" idx="2"/>
          </p:cNvCxnSpPr>
          <p:nvPr/>
        </p:nvCxnSpPr>
        <p:spPr bwMode="auto">
          <a:xfrm flipV="1">
            <a:off x="6079715" y="4633561"/>
            <a:ext cx="1948669" cy="972288"/>
          </a:xfrm>
          <a:prstGeom prst="bentConnector2">
            <a:avLst/>
          </a:prstGeom>
          <a:solidFill>
            <a:schemeClr val="bg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59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
                                        <p:tgtEl>
                                          <p:spTgt spid="39"/>
                                        </p:tgtEl>
                                      </p:cBhvr>
                                    </p:animEffect>
                                    <p:anim calcmode="lin" valueType="num">
                                      <p:cBhvr>
                                        <p:cTn id="8" dur="10" fill="hold"/>
                                        <p:tgtEl>
                                          <p:spTgt spid="39"/>
                                        </p:tgtEl>
                                        <p:attrNameLst>
                                          <p:attrName>ppt_x</p:attrName>
                                        </p:attrNameLst>
                                      </p:cBhvr>
                                      <p:tavLst>
                                        <p:tav tm="0">
                                          <p:val>
                                            <p:strVal val="#ppt_x"/>
                                          </p:val>
                                        </p:tav>
                                        <p:tav tm="100000">
                                          <p:val>
                                            <p:strVal val="#ppt_x"/>
                                          </p:val>
                                        </p:tav>
                                      </p:tavLst>
                                    </p:anim>
                                    <p:anim calcmode="lin" valueType="num">
                                      <p:cBhvr>
                                        <p:cTn id="9" dur="1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1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
                                        <p:tgtEl>
                                          <p:spTgt spid="41"/>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
                                        <p:tgtEl>
                                          <p:spTgt spid="44"/>
                                        </p:tgtEl>
                                      </p:cBhvr>
                                    </p:animEffect>
                                  </p:childTnLst>
                                </p:cTn>
                              </p:par>
                              <p:par>
                                <p:cTn id="33" presetID="1" presetClass="exit" presetSubtype="0" fill="hold" nodeType="withEffect">
                                  <p:stCondLst>
                                    <p:cond delay="0"/>
                                  </p:stCondLst>
                                  <p:childTnLst>
                                    <p:set>
                                      <p:cBhvr>
                                        <p:cTn id="34" dur="1" fill="hold">
                                          <p:stCondLst>
                                            <p:cond delay="0"/>
                                          </p:stCondLst>
                                        </p:cTn>
                                        <p:tgtEl>
                                          <p:spTgt spid="5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
                                        <p:tgtEl>
                                          <p:spTgt spid="40"/>
                                        </p:tgtEl>
                                      </p:cBhvr>
                                    </p:animEffect>
                                    <p:anim calcmode="lin" valueType="num">
                                      <p:cBhvr>
                                        <p:cTn id="42" dur="10" fill="hold"/>
                                        <p:tgtEl>
                                          <p:spTgt spid="40"/>
                                        </p:tgtEl>
                                        <p:attrNameLst>
                                          <p:attrName>ppt_x</p:attrName>
                                        </p:attrNameLst>
                                      </p:cBhvr>
                                      <p:tavLst>
                                        <p:tav tm="0">
                                          <p:val>
                                            <p:strVal val="#ppt_x"/>
                                          </p:val>
                                        </p:tav>
                                        <p:tav tm="100000">
                                          <p:val>
                                            <p:strVal val="#ppt_x"/>
                                          </p:val>
                                        </p:tav>
                                      </p:tavLst>
                                    </p:anim>
                                    <p:anim calcmode="lin" valueType="num">
                                      <p:cBhvr>
                                        <p:cTn id="43" dur="1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arn(inVertical)">
                                      <p:cBhvr>
                                        <p:cTn id="48" dur="10"/>
                                        <p:tgtEl>
                                          <p:spTgt spid="3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1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9"/>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63"/>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4" grpId="0"/>
      <p:bldP spid="45" grpId="0"/>
      <p:bldP spid="51" grpId="0" animBg="1"/>
      <p:bldP spid="53" grpId="0" animBg="1"/>
      <p:bldP spid="54" grpId="0" animBg="1"/>
      <p:bldP spid="59" grpId="0"/>
      <p:bldP spid="30" grpId="0" animBg="1"/>
      <p:bldP spid="48" grpId="0" animBg="1"/>
      <p:bldP spid="31" grpId="0" animBg="1"/>
      <p:bldP spid="50" grpId="0" animBg="1"/>
      <p:bldP spid="52" grpId="0" animBg="1"/>
      <p:bldP spid="55" grpId="0" animBg="1"/>
      <p:bldP spid="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分层服务</a:t>
            </a:r>
            <a:r>
              <a:rPr lang="zh-CN" altLang="en-US" dirty="0" smtClean="0">
                <a:latin typeface="华文楷体" pitchFamily="2" charset="-122"/>
                <a:ea typeface="华文楷体" pitchFamily="2" charset="-122"/>
              </a:rPr>
              <a:t>集成</a:t>
            </a:r>
            <a:r>
              <a:rPr lang="zh-CN" altLang="en-US" dirty="0" smtClean="0">
                <a:latin typeface="华文楷体" pitchFamily="2" charset="-122"/>
                <a:ea typeface="华文楷体" pitchFamily="2" charset="-122"/>
                <a:cs typeface="Times New Roman" pitchFamily="18" charset="0"/>
              </a:rPr>
              <a:t>模型</a:t>
            </a:r>
            <a:endParaRPr lang="zh-CN" altLang="en-US" dirty="0">
              <a:latin typeface="华文楷体" pitchFamily="2" charset="-122"/>
              <a:ea typeface="华文楷体" pitchFamily="2" charset="-122"/>
            </a:endParaRPr>
          </a:p>
        </p:txBody>
      </p:sp>
      <p:sp>
        <p:nvSpPr>
          <p:cNvPr id="3" name="内容占位符 2"/>
          <p:cNvSpPr>
            <a:spLocks noGrp="1"/>
          </p:cNvSpPr>
          <p:nvPr>
            <p:ph idx="1"/>
          </p:nvPr>
        </p:nvSpPr>
        <p:spPr>
          <a:xfrm>
            <a:off x="323528" y="1340768"/>
            <a:ext cx="4103687" cy="4248125"/>
          </a:xfrm>
        </p:spPr>
        <p:txBody>
          <a:bodyPr/>
          <a:lstStyle/>
          <a:p>
            <a:r>
              <a:rPr lang="zh-CN" altLang="en-US" sz="2400" dirty="0" smtClean="0">
                <a:latin typeface="华文楷体" pitchFamily="2" charset="-122"/>
                <a:ea typeface="华文楷体" pitchFamily="2" charset="-122"/>
              </a:rPr>
              <a:t>概念模型</a:t>
            </a:r>
            <a:endParaRPr lang="zh-CN" altLang="en-US" sz="2400" dirty="0">
              <a:latin typeface="华文楷体" pitchFamily="2" charset="-122"/>
              <a:ea typeface="华文楷体" pitchFamily="2" charset="-122"/>
            </a:endParaRPr>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8</a:t>
            </a:fld>
            <a:endParaRPr lang="en-US" altLang="zh-CN"/>
          </a:p>
        </p:txBody>
      </p:sp>
      <mc:AlternateContent xmlns:mc="http://schemas.openxmlformats.org/markup-compatibility/2006" xmlns:a14="http://schemas.microsoft.com/office/drawing/2010/main">
        <mc:Choice Requires="a14">
          <p:sp>
            <p:nvSpPr>
              <p:cNvPr id="7" name="内容占位符 2"/>
              <p:cNvSpPr txBox="1">
                <a:spLocks/>
              </p:cNvSpPr>
              <p:nvPr/>
            </p:nvSpPr>
            <p:spPr bwMode="auto">
              <a:xfrm>
                <a:off x="5076056" y="1340768"/>
                <a:ext cx="3960440" cy="48965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dirty="0" smtClean="0">
                    <a:latin typeface="华文楷体" pitchFamily="2" charset="-122"/>
                    <a:ea typeface="华文楷体" pitchFamily="2" charset="-122"/>
                  </a:rPr>
                  <a:t>形式化定义</a:t>
                </a:r>
                <a:endParaRPr lang="en-US" altLang="zh-CN" sz="2400" dirty="0" smtClean="0">
                  <a:latin typeface="华文楷体" pitchFamily="2" charset="-122"/>
                  <a:ea typeface="华文楷体" pitchFamily="2" charset="-122"/>
                </a:endParaRPr>
              </a:p>
              <a:p>
                <a:pPr marL="0" indent="0">
                  <a:buNone/>
                </a:pPr>
                <a:r>
                  <a:rPr lang="zh-CN" altLang="zh-CN" sz="1800" dirty="0">
                    <a:latin typeface="华文楷体" pitchFamily="2" charset="-122"/>
                    <a:ea typeface="华文楷体" pitchFamily="2" charset="-122"/>
                  </a:rPr>
                  <a:t>分层服务集成模型是一个</a:t>
                </a:r>
                <a:r>
                  <a:rPr lang="zh-CN" altLang="zh-CN" sz="1800" dirty="0" smtClean="0">
                    <a:latin typeface="华文楷体" pitchFamily="2" charset="-122"/>
                    <a:ea typeface="华文楷体" pitchFamily="2" charset="-122"/>
                  </a:rPr>
                  <a:t>三元组</a:t>
                </a:r>
                <a:endParaRPr lang="en-US" altLang="zh-CN" sz="1800" dirty="0" smtClean="0">
                  <a:latin typeface="华文楷体" pitchFamily="2" charset="-122"/>
                  <a:ea typeface="华文楷体" pitchFamily="2" charset="-122"/>
                </a:endParaRPr>
              </a:p>
              <a:p>
                <a:pPr marL="0" indent="0">
                  <a:buNone/>
                </a:pPr>
                <a:r>
                  <a:rPr lang="de-DE" altLang="zh-CN" sz="1800" i="1" dirty="0" smtClean="0"/>
                  <a:t>L-SION</a:t>
                </a:r>
                <a:r>
                  <a:rPr lang="de-DE" altLang="zh-CN" sz="1800" dirty="0"/>
                  <a:t>=</a:t>
                </a:r>
                <a:r>
                  <a:rPr lang="zh-CN" altLang="zh-CN" sz="1800" dirty="0"/>
                  <a:t>（</a:t>
                </a:r>
                <a:r>
                  <a:rPr lang="de-DE" altLang="zh-CN" sz="1800" i="1" dirty="0"/>
                  <a:t>SN</a:t>
                </a:r>
                <a:r>
                  <a:rPr lang="de-DE" altLang="zh-CN" sz="1800" dirty="0"/>
                  <a:t>,</a:t>
                </a:r>
                <a:r>
                  <a:rPr lang="de-DE" altLang="zh-CN" sz="1800" i="1" dirty="0"/>
                  <a:t>ON</a:t>
                </a:r>
                <a:r>
                  <a:rPr lang="de-DE" altLang="zh-CN" sz="1800" i="1" baseline="-25000" dirty="0"/>
                  <a:t>s</a:t>
                </a:r>
                <a:r>
                  <a:rPr lang="de-DE" altLang="zh-CN" sz="1800" dirty="0"/>
                  <a:t>,</a:t>
                </a:r>
                <a:r>
                  <a:rPr lang="de-DE" altLang="zh-CN" sz="1800" i="1" dirty="0"/>
                  <a:t>ρ</a:t>
                </a:r>
                <a:r>
                  <a:rPr lang="zh-CN" altLang="zh-CN" sz="1800" dirty="0" smtClean="0"/>
                  <a:t>）</a:t>
                </a:r>
                <a:endParaRPr lang="en-US" altLang="zh-CN" sz="1800" dirty="0" smtClean="0"/>
              </a:p>
              <a:p>
                <a:pPr marL="612000">
                  <a:buFont typeface="Wingdings" pitchFamily="2" charset="2"/>
                  <a:buChar char="Ø"/>
                </a:pPr>
                <a:r>
                  <a:rPr lang="de-DE" altLang="zh-CN" sz="1800" i="1" dirty="0" smtClean="0"/>
                  <a:t>SN</a:t>
                </a:r>
                <a:r>
                  <a:rPr lang="de-DE" altLang="zh-CN" sz="1800" dirty="0"/>
                  <a:t>=</a:t>
                </a:r>
                <a:r>
                  <a:rPr lang="zh-CN" altLang="zh-CN" sz="1800" dirty="0"/>
                  <a:t>（</a:t>
                </a:r>
                <a14:m>
                  <m:oMath xmlns:m="http://schemas.openxmlformats.org/officeDocument/2006/math">
                    <m:acc>
                      <m:accPr>
                        <m:chr m:val="̂"/>
                        <m:ctrlPr>
                          <a:rPr lang="zh-CN" altLang="zh-CN" sz="1800" i="1">
                            <a:latin typeface="Cambria Math"/>
                          </a:rPr>
                        </m:ctrlPr>
                      </m:accPr>
                      <m:e>
                        <m:r>
                          <m:rPr>
                            <m:sty m:val="p"/>
                          </m:rPr>
                          <a:rPr lang="de-DE" altLang="zh-CN" sz="1800">
                            <a:latin typeface="Cambria Math"/>
                          </a:rPr>
                          <m:t>P</m:t>
                        </m:r>
                      </m:e>
                    </m:acc>
                  </m:oMath>
                </a14:m>
                <a:r>
                  <a:rPr lang="de-DE" altLang="zh-CN" sz="1800" dirty="0"/>
                  <a:t>,</a:t>
                </a:r>
                <a14:m>
                  <m:oMath xmlns:m="http://schemas.openxmlformats.org/officeDocument/2006/math">
                    <m:r>
                      <a:rPr lang="de-DE" altLang="zh-CN" sz="1800">
                        <a:latin typeface="Cambria Math"/>
                      </a:rPr>
                      <m:t> </m:t>
                    </m:r>
                    <m:acc>
                      <m:accPr>
                        <m:chr m:val="̂"/>
                        <m:ctrlPr>
                          <a:rPr lang="zh-CN" altLang="zh-CN" sz="1800" i="1">
                            <a:latin typeface="Cambria Math"/>
                          </a:rPr>
                        </m:ctrlPr>
                      </m:accPr>
                      <m:e>
                        <m:r>
                          <m:rPr>
                            <m:sty m:val="p"/>
                          </m:rPr>
                          <a:rPr lang="de-DE" altLang="zh-CN" sz="1800">
                            <a:latin typeface="Cambria Math"/>
                          </a:rPr>
                          <m:t>T</m:t>
                        </m:r>
                      </m:e>
                    </m:acc>
                  </m:oMath>
                </a14:m>
                <a:r>
                  <a:rPr lang="de-DE" altLang="zh-CN" sz="1800" dirty="0"/>
                  <a:t>,</a:t>
                </a:r>
                <a14:m>
                  <m:oMath xmlns:m="http://schemas.openxmlformats.org/officeDocument/2006/math">
                    <m:r>
                      <a:rPr lang="de-DE" altLang="zh-CN" sz="1800">
                        <a:latin typeface="Cambria Math"/>
                      </a:rPr>
                      <m:t> </m:t>
                    </m:r>
                    <m:acc>
                      <m:accPr>
                        <m:chr m:val="̂"/>
                        <m:ctrlPr>
                          <a:rPr lang="zh-CN" altLang="zh-CN" sz="1800" i="1">
                            <a:latin typeface="Cambria Math"/>
                          </a:rPr>
                        </m:ctrlPr>
                      </m:accPr>
                      <m:e>
                        <m:r>
                          <m:rPr>
                            <m:sty m:val="p"/>
                          </m:rPr>
                          <a:rPr lang="de-DE" altLang="zh-CN" sz="1800">
                            <a:latin typeface="Cambria Math"/>
                          </a:rPr>
                          <m:t>F</m:t>
                        </m:r>
                      </m:e>
                    </m:acc>
                  </m:oMath>
                </a14:m>
                <a:r>
                  <a:rPr lang="zh-CN" altLang="zh-CN" sz="1800" dirty="0"/>
                  <a:t>）是一个</a:t>
                </a:r>
                <a:r>
                  <a:rPr lang="de-DE" altLang="zh-CN" sz="1800" dirty="0"/>
                  <a:t>WF-net</a:t>
                </a:r>
                <a:r>
                  <a:rPr lang="zh-CN" altLang="zh-CN" sz="1800" dirty="0"/>
                  <a:t>，</a:t>
                </a:r>
                <a:r>
                  <a:rPr lang="zh-CN" altLang="zh-CN" sz="1800" dirty="0">
                    <a:latin typeface="华文楷体" pitchFamily="2" charset="-122"/>
                    <a:ea typeface="华文楷体" pitchFamily="2" charset="-122"/>
                  </a:rPr>
                  <a:t>代表</a:t>
                </a:r>
                <a:r>
                  <a:rPr lang="zh-CN" altLang="zh-CN" sz="1800" dirty="0" smtClean="0">
                    <a:solidFill>
                      <a:srgbClr val="FF0000"/>
                    </a:solidFill>
                    <a:latin typeface="华文楷体" pitchFamily="2" charset="-122"/>
                    <a:ea typeface="华文楷体" pitchFamily="2" charset="-122"/>
                  </a:rPr>
                  <a:t>全局</a:t>
                </a:r>
                <a:r>
                  <a:rPr lang="zh-CN" altLang="en-US" sz="1800" dirty="0" smtClean="0">
                    <a:solidFill>
                      <a:srgbClr val="FF0000"/>
                    </a:solidFill>
                    <a:latin typeface="华文楷体" pitchFamily="2" charset="-122"/>
                    <a:ea typeface="华文楷体" pitchFamily="2" charset="-122"/>
                  </a:rPr>
                  <a:t>集成服务过程</a:t>
                </a:r>
                <a:r>
                  <a:rPr lang="zh-CN" altLang="zh-CN" sz="1800" dirty="0" smtClean="0">
                    <a:solidFill>
                      <a:srgbClr val="FF0000"/>
                    </a:solidFill>
                    <a:latin typeface="华文楷体" pitchFamily="2" charset="-122"/>
                    <a:ea typeface="华文楷体" pitchFamily="2" charset="-122"/>
                  </a:rPr>
                  <a:t>模型</a:t>
                </a:r>
                <a:r>
                  <a:rPr lang="zh-CN" altLang="zh-CN" sz="1800" dirty="0" smtClean="0"/>
                  <a:t>；</a:t>
                </a:r>
                <a:endParaRPr lang="en-US" altLang="zh-CN" sz="1800" dirty="0" smtClean="0"/>
              </a:p>
              <a:p>
                <a:pPr marL="612000">
                  <a:buFont typeface="Wingdings" pitchFamily="2" charset="2"/>
                  <a:buChar char="Ø"/>
                </a:pPr>
                <a:r>
                  <a:rPr lang="de-DE" altLang="zh-CN" sz="1800" i="1" dirty="0"/>
                  <a:t>ON</a:t>
                </a:r>
                <a:r>
                  <a:rPr lang="de-DE" altLang="zh-CN" sz="1800" i="1" baseline="-25000" dirty="0"/>
                  <a:t>s</a:t>
                </a:r>
                <a:r>
                  <a:rPr lang="de-DE" altLang="zh-CN" sz="1800" dirty="0"/>
                  <a:t> ={</a:t>
                </a:r>
                <a:r>
                  <a:rPr lang="de-DE" altLang="zh-CN" sz="1800" i="1" dirty="0"/>
                  <a:t> ON</a:t>
                </a:r>
                <a:r>
                  <a:rPr lang="de-DE" altLang="zh-CN" sz="1800" i="1" baseline="-25000" dirty="0"/>
                  <a:t>1</a:t>
                </a:r>
                <a:r>
                  <a:rPr lang="de-DE" altLang="zh-CN" sz="1800" dirty="0"/>
                  <a:t>,</a:t>
                </a:r>
                <a:r>
                  <a:rPr lang="de-DE" altLang="zh-CN" sz="1800" i="1" dirty="0"/>
                  <a:t>...</a:t>
                </a:r>
                <a:r>
                  <a:rPr lang="de-DE" altLang="zh-CN" sz="1800" dirty="0"/>
                  <a:t>,</a:t>
                </a:r>
                <a:r>
                  <a:rPr lang="de-DE" altLang="zh-CN" sz="1800" i="1" dirty="0"/>
                  <a:t> ON</a:t>
                </a:r>
                <a:r>
                  <a:rPr lang="de-DE" altLang="zh-CN" sz="1800" i="1" baseline="-25000" dirty="0"/>
                  <a:t>n</a:t>
                </a:r>
                <a:r>
                  <a:rPr lang="de-DE" altLang="zh-CN" sz="1800" dirty="0"/>
                  <a:t>}(n</a:t>
                </a:r>
                <a:r>
                  <a:rPr lang="zh-CN" altLang="zh-CN" sz="1800" dirty="0"/>
                  <a:t>≥</a:t>
                </a:r>
                <a:r>
                  <a:rPr lang="de-DE" altLang="zh-CN" sz="1800" dirty="0"/>
                  <a:t>1)</a:t>
                </a:r>
                <a:r>
                  <a:rPr lang="zh-CN" altLang="zh-CN" sz="1800" dirty="0"/>
                  <a:t>是</a:t>
                </a:r>
                <a:r>
                  <a:rPr lang="de-DE" altLang="zh-CN" sz="1800" dirty="0"/>
                  <a:t>WF-net</a:t>
                </a:r>
                <a:r>
                  <a:rPr lang="zh-CN" altLang="zh-CN" sz="1800" dirty="0">
                    <a:latin typeface="华文楷体" pitchFamily="2" charset="-122"/>
                    <a:ea typeface="华文楷体" pitchFamily="2" charset="-122"/>
                  </a:rPr>
                  <a:t>子网的集合，代表</a:t>
                </a:r>
                <a:r>
                  <a:rPr lang="zh-CN" altLang="zh-CN" sz="1800" dirty="0">
                    <a:solidFill>
                      <a:srgbClr val="FF0000"/>
                    </a:solidFill>
                    <a:latin typeface="华文楷体" pitchFamily="2" charset="-122"/>
                    <a:ea typeface="华文楷体" pitchFamily="2" charset="-122"/>
                  </a:rPr>
                  <a:t>局部多</a:t>
                </a:r>
                <a:r>
                  <a:rPr lang="zh-CN" altLang="zh-CN" sz="1800" dirty="0" smtClean="0">
                    <a:solidFill>
                      <a:srgbClr val="FF0000"/>
                    </a:solidFill>
                    <a:latin typeface="华文楷体" pitchFamily="2" charset="-122"/>
                    <a:ea typeface="华文楷体" pitchFamily="2" charset="-122"/>
                  </a:rPr>
                  <a:t>个</a:t>
                </a:r>
                <a:r>
                  <a:rPr lang="zh-CN" altLang="en-US" sz="1800" dirty="0" smtClean="0">
                    <a:solidFill>
                      <a:srgbClr val="FF0000"/>
                    </a:solidFill>
                    <a:latin typeface="华文楷体" pitchFamily="2" charset="-122"/>
                    <a:ea typeface="华文楷体" pitchFamily="2" charset="-122"/>
                  </a:rPr>
                  <a:t>伙伴服务的私有过程</a:t>
                </a:r>
                <a:endParaRPr lang="en-US" altLang="zh-CN" sz="1800" dirty="0" smtClean="0">
                  <a:solidFill>
                    <a:srgbClr val="FF0000"/>
                  </a:solidFill>
                  <a:latin typeface="华文楷体" pitchFamily="2" charset="-122"/>
                  <a:ea typeface="华文楷体" pitchFamily="2" charset="-122"/>
                </a:endParaRPr>
              </a:p>
              <a:p>
                <a:pPr marL="612000">
                  <a:buFont typeface="Wingdings" pitchFamily="2" charset="2"/>
                  <a:buChar char="Ø"/>
                </a:pPr>
                <a:r>
                  <a:rPr lang="de-DE" altLang="zh-CN" sz="1800" i="1" dirty="0"/>
                  <a:t>ρ</a:t>
                </a:r>
                <a:r>
                  <a:rPr lang="de-DE" altLang="zh-CN" sz="1800" i="1" baseline="-25000" dirty="0"/>
                  <a:t>i</a:t>
                </a:r>
                <a:r>
                  <a:rPr lang="de-DE" altLang="zh-CN" sz="1800" dirty="0"/>
                  <a:t>⊆</a:t>
                </a:r>
                <a14:m>
                  <m:oMath xmlns:m="http://schemas.openxmlformats.org/officeDocument/2006/math">
                    <m:acc>
                      <m:accPr>
                        <m:chr m:val="̂"/>
                        <m:ctrlPr>
                          <a:rPr lang="zh-CN" altLang="zh-CN" sz="1800" i="1">
                            <a:latin typeface="Cambria Math"/>
                          </a:rPr>
                        </m:ctrlPr>
                      </m:accPr>
                      <m:e>
                        <m:r>
                          <m:rPr>
                            <m:sty m:val="p"/>
                          </m:rPr>
                          <a:rPr lang="de-DE" altLang="zh-CN" sz="1800">
                            <a:latin typeface="Cambria Math"/>
                          </a:rPr>
                          <m:t>T</m:t>
                        </m:r>
                      </m:e>
                    </m:acc>
                  </m:oMath>
                </a14:m>
                <a:r>
                  <a:rPr lang="zh-CN" altLang="zh-CN" sz="1800" dirty="0"/>
                  <a:t>×</a:t>
                </a:r>
                <a:r>
                  <a:rPr lang="de-DE" altLang="zh-CN" sz="1800" dirty="0"/>
                  <a:t>T</a:t>
                </a:r>
                <a:r>
                  <a:rPr lang="de-DE" altLang="zh-CN" sz="1800" i="1" baseline="-25000" dirty="0"/>
                  <a:t>i</a:t>
                </a:r>
                <a:r>
                  <a:rPr lang="de-DE" altLang="zh-CN" sz="1800" dirty="0"/>
                  <a:t> </a:t>
                </a:r>
                <a:r>
                  <a:rPr lang="zh-CN" altLang="zh-CN" sz="1800" dirty="0">
                    <a:latin typeface="华文楷体" pitchFamily="2" charset="-122"/>
                    <a:ea typeface="华文楷体" pitchFamily="2" charset="-122"/>
                  </a:rPr>
                  <a:t>是系统网</a:t>
                </a:r>
                <a:r>
                  <a:rPr lang="de-DE" altLang="zh-CN" sz="1800" i="1" dirty="0"/>
                  <a:t>SN</a:t>
                </a:r>
                <a:r>
                  <a:rPr lang="zh-CN" altLang="zh-CN" sz="1800" dirty="0">
                    <a:latin typeface="华文楷体" pitchFamily="2" charset="-122"/>
                    <a:ea typeface="华文楷体" pitchFamily="2" charset="-122"/>
                  </a:rPr>
                  <a:t>与子网</a:t>
                </a:r>
                <a:r>
                  <a:rPr lang="de-DE" altLang="zh-CN" sz="1800" i="1" dirty="0"/>
                  <a:t>ON</a:t>
                </a:r>
                <a:r>
                  <a:rPr lang="de-DE" altLang="zh-CN" sz="1800" i="1" baseline="-25000" dirty="0"/>
                  <a:t>i</a:t>
                </a:r>
                <a:r>
                  <a:rPr lang="zh-CN" altLang="zh-CN" sz="1800" dirty="0">
                    <a:latin typeface="华文楷体" pitchFamily="2" charset="-122"/>
                    <a:ea typeface="华文楷体" pitchFamily="2" charset="-122"/>
                  </a:rPr>
                  <a:t>间的协同集，表示</a:t>
                </a:r>
                <a:r>
                  <a:rPr lang="zh-CN" altLang="zh-CN" sz="1800" dirty="0" smtClean="0">
                    <a:solidFill>
                      <a:srgbClr val="FF0000"/>
                    </a:solidFill>
                    <a:latin typeface="华文楷体" pitchFamily="2" charset="-122"/>
                    <a:ea typeface="华文楷体" pitchFamily="2" charset="-122"/>
                  </a:rPr>
                  <a:t>全局</a:t>
                </a:r>
                <a:r>
                  <a:rPr lang="zh-CN" altLang="en-US" sz="1800" dirty="0" smtClean="0">
                    <a:solidFill>
                      <a:srgbClr val="FF0000"/>
                    </a:solidFill>
                    <a:latin typeface="华文楷体" pitchFamily="2" charset="-122"/>
                    <a:ea typeface="华文楷体" pitchFamily="2" charset="-122"/>
                  </a:rPr>
                  <a:t>集成服务过程</a:t>
                </a:r>
                <a:r>
                  <a:rPr lang="zh-CN" altLang="zh-CN" sz="1800" dirty="0" smtClean="0">
                    <a:solidFill>
                      <a:srgbClr val="FF0000"/>
                    </a:solidFill>
                    <a:latin typeface="华文楷体" pitchFamily="2" charset="-122"/>
                    <a:ea typeface="华文楷体" pitchFamily="2" charset="-122"/>
                  </a:rPr>
                  <a:t>中活动和</a:t>
                </a:r>
                <a:r>
                  <a:rPr lang="zh-CN" altLang="en-US" sz="1800" dirty="0" smtClean="0">
                    <a:solidFill>
                      <a:srgbClr val="FF0000"/>
                    </a:solidFill>
                    <a:latin typeface="华文楷体" pitchFamily="2" charset="-122"/>
                    <a:ea typeface="华文楷体" pitchFamily="2" charset="-122"/>
                  </a:rPr>
                  <a:t>某个</a:t>
                </a:r>
                <a:r>
                  <a:rPr lang="zh-CN" altLang="en-US" sz="1800" smtClean="0">
                    <a:solidFill>
                      <a:srgbClr val="FF0000"/>
                    </a:solidFill>
                    <a:latin typeface="华文楷体" pitchFamily="2" charset="-122"/>
                    <a:ea typeface="华文楷体" pitchFamily="2" charset="-122"/>
                  </a:rPr>
                  <a:t>具体</a:t>
                </a:r>
                <a:r>
                  <a:rPr lang="zh-CN" altLang="zh-CN" sz="1800" smtClean="0">
                    <a:solidFill>
                      <a:srgbClr val="FF0000"/>
                    </a:solidFill>
                    <a:latin typeface="华文楷体" pitchFamily="2" charset="-122"/>
                    <a:ea typeface="华文楷体" pitchFamily="2" charset="-122"/>
                  </a:rPr>
                  <a:t>服务</a:t>
                </a:r>
                <a:r>
                  <a:rPr lang="zh-CN" altLang="en-US" sz="1800" smtClean="0">
                    <a:solidFill>
                      <a:srgbClr val="FF0000"/>
                    </a:solidFill>
                    <a:latin typeface="华文楷体" pitchFamily="2" charset="-122"/>
                    <a:ea typeface="华文楷体" pitchFamily="2" charset="-122"/>
                  </a:rPr>
                  <a:t>内</a:t>
                </a:r>
                <a:r>
                  <a:rPr lang="zh-CN" altLang="zh-CN" sz="1800" smtClean="0">
                    <a:solidFill>
                      <a:srgbClr val="FF0000"/>
                    </a:solidFill>
                    <a:latin typeface="华文楷体" pitchFamily="2" charset="-122"/>
                    <a:ea typeface="华文楷体" pitchFamily="2" charset="-122"/>
                  </a:rPr>
                  <a:t>活动</a:t>
                </a:r>
                <a:r>
                  <a:rPr lang="zh-CN" altLang="zh-CN" sz="1800" dirty="0" smtClean="0">
                    <a:solidFill>
                      <a:srgbClr val="FF0000"/>
                    </a:solidFill>
                    <a:latin typeface="华文楷体" pitchFamily="2" charset="-122"/>
                    <a:ea typeface="华文楷体" pitchFamily="2" charset="-122"/>
                  </a:rPr>
                  <a:t>的</a:t>
                </a:r>
                <a:r>
                  <a:rPr lang="zh-CN" altLang="en-US" sz="1800" dirty="0" smtClean="0">
                    <a:solidFill>
                      <a:srgbClr val="FF0000"/>
                    </a:solidFill>
                    <a:latin typeface="华文楷体" pitchFamily="2" charset="-122"/>
                    <a:ea typeface="华文楷体" pitchFamily="2" charset="-122"/>
                  </a:rPr>
                  <a:t>委托</a:t>
                </a:r>
                <a:r>
                  <a:rPr lang="zh-CN" altLang="zh-CN" sz="1800" dirty="0" smtClean="0">
                    <a:solidFill>
                      <a:srgbClr val="FF0000"/>
                    </a:solidFill>
                    <a:latin typeface="华文楷体" pitchFamily="2" charset="-122"/>
                    <a:ea typeface="华文楷体" pitchFamily="2" charset="-122"/>
                  </a:rPr>
                  <a:t>关系</a:t>
                </a:r>
                <a:endParaRPr lang="en-US" altLang="zh-CN" sz="1800" dirty="0" smtClean="0">
                  <a:solidFill>
                    <a:srgbClr val="FF0000"/>
                  </a:solidFill>
                  <a:latin typeface="华文楷体" pitchFamily="2" charset="-122"/>
                  <a:ea typeface="华文楷体" pitchFamily="2" charset="-122"/>
                </a:endParaRPr>
              </a:p>
              <a:p>
                <a:pPr marL="612000">
                  <a:buFont typeface="Wingdings" pitchFamily="2" charset="2"/>
                  <a:buChar char="Ø"/>
                </a:pPr>
                <a:r>
                  <a:rPr lang="zh-CN" altLang="zh-CN" sz="1800" b="1" dirty="0">
                    <a:solidFill>
                      <a:srgbClr val="3366FF"/>
                    </a:solidFill>
                    <a:latin typeface="华文楷体" pitchFamily="2" charset="-122"/>
                    <a:ea typeface="华文楷体" pitchFamily="2" charset="-122"/>
                  </a:rPr>
                  <a:t>协同集</a:t>
                </a:r>
                <a:r>
                  <a:rPr lang="zh-CN" altLang="en-US" sz="1800" b="1" dirty="0">
                    <a:solidFill>
                      <a:srgbClr val="3366FF"/>
                    </a:solidFill>
                    <a:latin typeface="华文楷体" pitchFamily="2" charset="-122"/>
                    <a:ea typeface="华文楷体" pitchFamily="2" charset="-122"/>
                  </a:rPr>
                  <a:t>是</a:t>
                </a:r>
                <a:r>
                  <a:rPr lang="en-US" altLang="zh-CN" sz="1800" b="1" dirty="0">
                    <a:solidFill>
                      <a:srgbClr val="3366FF"/>
                    </a:solidFill>
                  </a:rPr>
                  <a:t>1:1</a:t>
                </a:r>
                <a:r>
                  <a:rPr lang="zh-CN" altLang="en-US" sz="1800" b="1" dirty="0">
                    <a:solidFill>
                      <a:srgbClr val="3366FF"/>
                    </a:solidFill>
                    <a:latin typeface="华文楷体" pitchFamily="2" charset="-122"/>
                    <a:ea typeface="华文楷体" pitchFamily="2" charset="-122"/>
                  </a:rPr>
                  <a:t>对应</a:t>
                </a:r>
                <a:r>
                  <a:rPr lang="zh-CN" altLang="en-US" sz="1800" b="1" dirty="0" smtClean="0">
                    <a:solidFill>
                      <a:srgbClr val="3366FF"/>
                    </a:solidFill>
                    <a:latin typeface="华文楷体" pitchFamily="2" charset="-122"/>
                    <a:ea typeface="华文楷体" pitchFamily="2" charset="-122"/>
                  </a:rPr>
                  <a:t>关系</a:t>
                </a:r>
                <a:r>
                  <a:rPr lang="zh-CN" altLang="en-US" sz="1800" b="1" dirty="0">
                    <a:solidFill>
                      <a:srgbClr val="3366FF"/>
                    </a:solidFill>
                  </a:rPr>
                  <a:t> </a:t>
                </a:r>
                <a:r>
                  <a:rPr lang="de-DE" altLang="zh-CN" sz="1800" b="1" i="1" dirty="0" smtClean="0">
                    <a:solidFill>
                      <a:srgbClr val="3366FF"/>
                    </a:solidFill>
                  </a:rPr>
                  <a:t>ρ</a:t>
                </a:r>
                <a:r>
                  <a:rPr lang="de-DE" altLang="zh-CN" sz="1800" b="1" i="1" baseline="-25000" dirty="0" smtClean="0">
                    <a:solidFill>
                      <a:srgbClr val="3366FF"/>
                    </a:solidFill>
                  </a:rPr>
                  <a:t>i</a:t>
                </a:r>
                <a:r>
                  <a:rPr lang="de-DE" altLang="zh-CN" sz="1800" b="1" dirty="0" smtClean="0">
                    <a:solidFill>
                      <a:srgbClr val="3366FF"/>
                    </a:solidFill>
                  </a:rPr>
                  <a:t>(T</a:t>
                </a:r>
                <a:r>
                  <a:rPr lang="de-DE" altLang="zh-CN" sz="1800" b="1" i="1" baseline="-25000" dirty="0" smtClean="0">
                    <a:solidFill>
                      <a:srgbClr val="3366FF"/>
                    </a:solidFill>
                  </a:rPr>
                  <a:t>i</a:t>
                </a:r>
                <a:r>
                  <a:rPr lang="de-DE" altLang="zh-CN" sz="1800" b="1" dirty="0">
                    <a:solidFill>
                      <a:srgbClr val="3366FF"/>
                    </a:solidFill>
                  </a:rPr>
                  <a:t>)</a:t>
                </a:r>
                <a:r>
                  <a:rPr lang="zh-CN" altLang="zh-CN" sz="1800" b="1" dirty="0">
                    <a:solidFill>
                      <a:srgbClr val="3366FF"/>
                    </a:solidFill>
                  </a:rPr>
                  <a:t>∩</a:t>
                </a:r>
                <a:r>
                  <a:rPr lang="de-DE" altLang="zh-CN" sz="1800" b="1" i="1" dirty="0">
                    <a:solidFill>
                      <a:srgbClr val="3366FF"/>
                    </a:solidFill>
                  </a:rPr>
                  <a:t>ρ</a:t>
                </a:r>
                <a:r>
                  <a:rPr lang="de-DE" altLang="zh-CN" sz="1800" b="1" i="1" baseline="-25000" dirty="0">
                    <a:solidFill>
                      <a:srgbClr val="3366FF"/>
                    </a:solidFill>
                  </a:rPr>
                  <a:t>j</a:t>
                </a:r>
                <a:r>
                  <a:rPr lang="de-DE" altLang="zh-CN" sz="1800" b="1" dirty="0">
                    <a:solidFill>
                      <a:srgbClr val="3366FF"/>
                    </a:solidFill>
                  </a:rPr>
                  <a:t>(T</a:t>
                </a:r>
                <a:r>
                  <a:rPr lang="de-DE" altLang="zh-CN" sz="1800" b="1" i="1" baseline="-25000" dirty="0">
                    <a:solidFill>
                      <a:srgbClr val="3366FF"/>
                    </a:solidFill>
                  </a:rPr>
                  <a:t>j</a:t>
                </a:r>
                <a:r>
                  <a:rPr lang="de-DE" altLang="zh-CN" sz="1800" b="1" dirty="0">
                    <a:solidFill>
                      <a:srgbClr val="3366FF"/>
                    </a:solidFill>
                  </a:rPr>
                  <a:t>)</a:t>
                </a:r>
                <a:r>
                  <a:rPr lang="de-DE" altLang="zh-CN" sz="1800" b="1" i="1" baseline="-25000" dirty="0">
                    <a:solidFill>
                      <a:srgbClr val="3366FF"/>
                    </a:solidFill>
                  </a:rPr>
                  <a:t>=</a:t>
                </a:r>
                <a:r>
                  <a:rPr lang="zh-CN" altLang="zh-CN" sz="1800" b="1" i="1" dirty="0">
                    <a:solidFill>
                      <a:srgbClr val="3366FF"/>
                    </a:solidFill>
                  </a:rPr>
                  <a:t>Φ</a:t>
                </a:r>
                <a:endParaRPr lang="zh-CN" altLang="en-US" sz="1800" b="1" dirty="0">
                  <a:solidFill>
                    <a:srgbClr val="3366FF"/>
                  </a:solidFill>
                </a:endParaRPr>
              </a:p>
              <a:p>
                <a:pPr marL="612000">
                  <a:buFont typeface="Wingdings" pitchFamily="2" charset="2"/>
                  <a:buChar char="Ø"/>
                </a:pPr>
                <a:endParaRPr lang="en-US" altLang="zh-CN" sz="2000" dirty="0">
                  <a:solidFill>
                    <a:srgbClr val="FF0000"/>
                  </a:solidFill>
                  <a:latin typeface="华文楷体" pitchFamily="2" charset="-122"/>
                  <a:ea typeface="华文楷体" pitchFamily="2" charset="-122"/>
                </a:endParaRPr>
              </a:p>
            </p:txBody>
          </p:sp>
        </mc:Choice>
        <mc:Fallback xmlns="">
          <p:sp>
            <p:nvSpPr>
              <p:cNvPr id="7" name="内容占位符 2"/>
              <p:cNvSpPr txBox="1">
                <a:spLocks noRot="1" noChangeAspect="1" noMove="1" noResize="1" noEditPoints="1" noAdjustHandles="1" noChangeArrowheads="1" noChangeShapeType="1" noTextEdit="1"/>
              </p:cNvSpPr>
              <p:nvPr/>
            </p:nvSpPr>
            <p:spPr bwMode="auto">
              <a:xfrm>
                <a:off x="5076056" y="1340768"/>
                <a:ext cx="3960440" cy="4896545"/>
              </a:xfrm>
              <a:prstGeom prst="rect">
                <a:avLst/>
              </a:prstGeom>
              <a:blipFill rotWithShape="1">
                <a:blip r:embed="rId3"/>
                <a:stretch>
                  <a:fillRect l="-1387" t="-996" r="-6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103036"/>
            <a:ext cx="4701772" cy="308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898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pitchFamily="2" charset="-122"/>
                <a:ea typeface="华文楷体" pitchFamily="2" charset="-122"/>
              </a:rPr>
              <a:t>分层服务集成</a:t>
            </a:r>
            <a:r>
              <a:rPr lang="zh-CN" altLang="en-US" dirty="0">
                <a:latin typeface="华文楷体" pitchFamily="2" charset="-122"/>
                <a:ea typeface="华文楷体" pitchFamily="2" charset="-122"/>
                <a:cs typeface="Times New Roman" pitchFamily="18" charset="0"/>
              </a:rPr>
              <a:t>过程模型：</a:t>
            </a:r>
            <a:r>
              <a:rPr lang="zh-CN" altLang="en-US" sz="2800" dirty="0">
                <a:latin typeface="华文楷体" pitchFamily="2" charset="-122"/>
                <a:ea typeface="华文楷体" pitchFamily="2" charset="-122"/>
                <a:cs typeface="Times New Roman" pitchFamily="18" charset="0"/>
              </a:rPr>
              <a:t>建模</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F0E88C92-D5E2-4382-A4C9-0E58258BD5C3}" type="datetime1">
              <a:rPr lang="zh-CN" altLang="en-US" smtClean="0"/>
              <a:pPr>
                <a:defRPr/>
              </a:pPr>
              <a:t>2014/5/25</a:t>
            </a:fld>
            <a:endParaRPr lang="en-US" altLang="zh-CN"/>
          </a:p>
        </p:txBody>
      </p:sp>
      <p:sp>
        <p:nvSpPr>
          <p:cNvPr id="5" name="灯片编号占位符 4"/>
          <p:cNvSpPr>
            <a:spLocks noGrp="1"/>
          </p:cNvSpPr>
          <p:nvPr>
            <p:ph type="sldNum" sz="quarter" idx="12"/>
          </p:nvPr>
        </p:nvSpPr>
        <p:spPr/>
        <p:txBody>
          <a:bodyPr/>
          <a:lstStyle/>
          <a:p>
            <a:pPr>
              <a:defRPr/>
            </a:pPr>
            <a:fld id="{2B1A3F39-C82A-4E72-94A5-FB34AE483BCC}" type="slidenum">
              <a:rPr lang="en-US" altLang="zh-CN" smtClean="0"/>
              <a:pPr>
                <a:defRPr/>
              </a:pPr>
              <a:t>9</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09" y="1484784"/>
            <a:ext cx="1738405" cy="4409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721" y="1340768"/>
            <a:ext cx="1230205" cy="513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bwMode="auto">
          <a:xfrm flipV="1">
            <a:off x="1619672" y="1916832"/>
            <a:ext cx="4536504" cy="1656184"/>
          </a:xfrm>
          <a:prstGeom prst="straightConnector1">
            <a:avLst/>
          </a:prstGeom>
          <a:solidFill>
            <a:schemeClr val="bg1"/>
          </a:solidFill>
          <a:ln w="19050"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flipH="1">
            <a:off x="1115616" y="3573016"/>
            <a:ext cx="5040560" cy="1008112"/>
          </a:xfrm>
          <a:prstGeom prst="straightConnector1">
            <a:avLst/>
          </a:prstGeom>
          <a:solidFill>
            <a:schemeClr val="bg1"/>
          </a:solidFill>
          <a:ln w="19050"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H="1" flipV="1">
            <a:off x="2173414" y="4653136"/>
            <a:ext cx="3982762" cy="216024"/>
          </a:xfrm>
          <a:prstGeom prst="straightConnector1">
            <a:avLst/>
          </a:prstGeom>
          <a:solidFill>
            <a:schemeClr val="bg1"/>
          </a:solidFill>
          <a:ln w="19050"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V="1">
            <a:off x="1691680" y="5517232"/>
            <a:ext cx="4464496" cy="72008"/>
          </a:xfrm>
          <a:prstGeom prst="straightConnector1">
            <a:avLst/>
          </a:prstGeom>
          <a:solidFill>
            <a:schemeClr val="bg1"/>
          </a:solidFill>
          <a:ln w="19050"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 name="组合 19"/>
          <p:cNvGrpSpPr/>
          <p:nvPr/>
        </p:nvGrpSpPr>
        <p:grpSpPr>
          <a:xfrm>
            <a:off x="2449102" y="1916832"/>
            <a:ext cx="2877644" cy="2736304"/>
            <a:chOff x="2339752" y="1916832"/>
            <a:chExt cx="2877644" cy="2736304"/>
          </a:xfrm>
        </p:grpSpPr>
        <p:grpSp>
          <p:nvGrpSpPr>
            <p:cNvPr id="18" name="组合 17"/>
            <p:cNvGrpSpPr/>
            <p:nvPr/>
          </p:nvGrpSpPr>
          <p:grpSpPr>
            <a:xfrm>
              <a:off x="2339752" y="1916832"/>
              <a:ext cx="2877644" cy="2736304"/>
              <a:chOff x="2339752" y="1916832"/>
              <a:chExt cx="2877644" cy="2736304"/>
            </a:xfrm>
          </p:grpSpPr>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106" y="2133316"/>
                <a:ext cx="1500188"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0598" y="1982498"/>
                <a:ext cx="703068" cy="252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bwMode="auto">
              <a:xfrm>
                <a:off x="2339752" y="1916832"/>
                <a:ext cx="2877644" cy="2736304"/>
              </a:xfrm>
              <a:prstGeom prst="rect">
                <a:avLst/>
              </a:prstGeom>
              <a:solidFill>
                <a:schemeClr val="bg1">
                  <a:alpha val="0"/>
                </a:schemeClr>
              </a:solidFill>
              <a:ln w="22225" cap="flat" cmpd="sng" algn="ctr">
                <a:solidFill>
                  <a:srgbClr val="FFC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9" name="TextBox 18"/>
            <p:cNvSpPr txBox="1"/>
            <p:nvPr/>
          </p:nvSpPr>
          <p:spPr>
            <a:xfrm>
              <a:off x="2339752" y="1982498"/>
              <a:ext cx="648072" cy="584775"/>
            </a:xfrm>
            <a:prstGeom prst="rect">
              <a:avLst/>
            </a:prstGeom>
            <a:noFill/>
          </p:spPr>
          <p:txBody>
            <a:bodyPr wrap="square" rtlCol="0">
              <a:spAutoFit/>
            </a:bodyPr>
            <a:lstStyle/>
            <a:p>
              <a:r>
                <a:rPr lang="zh-CN" altLang="en-US" sz="1600" b="1" dirty="0" smtClean="0">
                  <a:latin typeface="楷体" pitchFamily="49" charset="-122"/>
                  <a:ea typeface="楷体" pitchFamily="49" charset="-122"/>
                </a:rPr>
                <a:t>公共视图</a:t>
              </a:r>
              <a:endParaRPr lang="zh-CN" altLang="en-US" sz="1600" b="1" dirty="0">
                <a:latin typeface="楷体" pitchFamily="49" charset="-122"/>
                <a:ea typeface="楷体" pitchFamily="49" charset="-122"/>
              </a:endParaRPr>
            </a:p>
          </p:txBody>
        </p:sp>
      </p:grpSp>
      <p:cxnSp>
        <p:nvCxnSpPr>
          <p:cNvPr id="24" name="直接箭头连接符 23"/>
          <p:cNvCxnSpPr/>
          <p:nvPr/>
        </p:nvCxnSpPr>
        <p:spPr bwMode="auto">
          <a:xfrm flipV="1">
            <a:off x="3635896" y="2492896"/>
            <a:ext cx="754052" cy="74377"/>
          </a:xfrm>
          <a:prstGeom prst="straightConnector1">
            <a:avLst/>
          </a:prstGeom>
          <a:solidFill>
            <a:schemeClr val="bg1"/>
          </a:solidFill>
          <a:ln w="1587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flipH="1">
            <a:off x="3203848" y="2996952"/>
            <a:ext cx="1186100" cy="432048"/>
          </a:xfrm>
          <a:prstGeom prst="straightConnector1">
            <a:avLst/>
          </a:prstGeom>
          <a:solidFill>
            <a:schemeClr val="bg1"/>
          </a:solidFill>
          <a:ln w="1587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H="1" flipV="1">
            <a:off x="4094644" y="3429001"/>
            <a:ext cx="295304" cy="144015"/>
          </a:xfrm>
          <a:prstGeom prst="straightConnector1">
            <a:avLst/>
          </a:prstGeom>
          <a:solidFill>
            <a:schemeClr val="bg1"/>
          </a:solidFill>
          <a:ln w="1587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flipV="1">
            <a:off x="3635896" y="4149080"/>
            <a:ext cx="754052" cy="72008"/>
          </a:xfrm>
          <a:prstGeom prst="straightConnector1">
            <a:avLst/>
          </a:prstGeom>
          <a:solidFill>
            <a:schemeClr val="bg1"/>
          </a:solidFill>
          <a:ln w="15875" cap="flat" cmpd="sng" algn="ctr">
            <a:solidFill>
              <a:srgbClr val="FF0000"/>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 name="曲线连接符 1024"/>
          <p:cNvCxnSpPr/>
          <p:nvPr/>
        </p:nvCxnSpPr>
        <p:spPr bwMode="auto">
          <a:xfrm rot="10800000" flipV="1">
            <a:off x="1691680" y="2567272"/>
            <a:ext cx="1296144" cy="1005743"/>
          </a:xfrm>
          <a:prstGeom prst="curvedConnector3">
            <a:avLst/>
          </a:prstGeom>
          <a:solidFill>
            <a:schemeClr val="bg1"/>
          </a:solidFill>
          <a:ln w="15875" cap="flat" cmpd="sng" algn="ctr">
            <a:solidFill>
              <a:srgbClr val="B846B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1" name="曲线连接符 1030"/>
          <p:cNvCxnSpPr/>
          <p:nvPr/>
        </p:nvCxnSpPr>
        <p:spPr bwMode="auto">
          <a:xfrm rot="10800000" flipV="1">
            <a:off x="1115616" y="3429000"/>
            <a:ext cx="1478840" cy="1118903"/>
          </a:xfrm>
          <a:prstGeom prst="curvedConnector3">
            <a:avLst/>
          </a:prstGeom>
          <a:solidFill>
            <a:schemeClr val="bg1"/>
          </a:solidFill>
          <a:ln w="15875" cap="flat" cmpd="sng" algn="ctr">
            <a:solidFill>
              <a:srgbClr val="B846B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 name="曲线连接符 1032"/>
          <p:cNvCxnSpPr/>
          <p:nvPr/>
        </p:nvCxnSpPr>
        <p:spPr bwMode="auto">
          <a:xfrm rot="10800000" flipV="1">
            <a:off x="2051720" y="3501008"/>
            <a:ext cx="1440160" cy="1080120"/>
          </a:xfrm>
          <a:prstGeom prst="curvedConnector3">
            <a:avLst/>
          </a:prstGeom>
          <a:solidFill>
            <a:schemeClr val="bg1"/>
          </a:solidFill>
          <a:ln w="15875" cap="flat" cmpd="sng" algn="ctr">
            <a:solidFill>
              <a:srgbClr val="B846B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6" name="曲线连接符 1035"/>
          <p:cNvCxnSpPr/>
          <p:nvPr/>
        </p:nvCxnSpPr>
        <p:spPr bwMode="auto">
          <a:xfrm rot="10800000" flipV="1">
            <a:off x="1691682" y="4293096"/>
            <a:ext cx="1405493" cy="1224136"/>
          </a:xfrm>
          <a:prstGeom prst="curvedConnector3">
            <a:avLst/>
          </a:prstGeom>
          <a:solidFill>
            <a:schemeClr val="bg1"/>
          </a:solidFill>
          <a:ln w="15875" cap="flat" cmpd="sng" algn="ctr">
            <a:solidFill>
              <a:srgbClr val="B846B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9" name="曲线连接符 1038"/>
          <p:cNvCxnSpPr/>
          <p:nvPr/>
        </p:nvCxnSpPr>
        <p:spPr bwMode="auto">
          <a:xfrm flipV="1">
            <a:off x="5093016" y="1916832"/>
            <a:ext cx="1063160" cy="576064"/>
          </a:xfrm>
          <a:prstGeom prst="curvedConnector3">
            <a:avLst/>
          </a:prstGeom>
          <a:solidFill>
            <a:schemeClr val="bg1"/>
          </a:solidFill>
          <a:ln w="15875" cap="flat" cmpd="sng" algn="ctr">
            <a:solidFill>
              <a:srgbClr val="B846B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1" name="曲线连接符 1040"/>
          <p:cNvCxnSpPr/>
          <p:nvPr/>
        </p:nvCxnSpPr>
        <p:spPr bwMode="auto">
          <a:xfrm>
            <a:off x="5093016" y="3070144"/>
            <a:ext cx="1063160" cy="502872"/>
          </a:xfrm>
          <a:prstGeom prst="curvedConnector3">
            <a:avLst/>
          </a:prstGeom>
          <a:solidFill>
            <a:schemeClr val="bg1"/>
          </a:solidFill>
          <a:ln w="15875" cap="flat" cmpd="sng" algn="ctr">
            <a:solidFill>
              <a:srgbClr val="B846B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3" name="曲线连接符 1042"/>
          <p:cNvCxnSpPr/>
          <p:nvPr/>
        </p:nvCxnSpPr>
        <p:spPr bwMode="auto">
          <a:xfrm rot="16200000" flipH="1">
            <a:off x="4976524" y="3689508"/>
            <a:ext cx="1296144" cy="1063160"/>
          </a:xfrm>
          <a:prstGeom prst="curvedConnector3">
            <a:avLst/>
          </a:prstGeom>
          <a:solidFill>
            <a:schemeClr val="bg1"/>
          </a:solidFill>
          <a:ln w="15875" cap="flat" cmpd="sng" algn="ctr">
            <a:solidFill>
              <a:srgbClr val="B846B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5" name="曲线连接符 1044"/>
          <p:cNvCxnSpPr/>
          <p:nvPr/>
        </p:nvCxnSpPr>
        <p:spPr bwMode="auto">
          <a:xfrm rot="16200000" flipH="1">
            <a:off x="4994526" y="4283574"/>
            <a:ext cx="1260140" cy="1063160"/>
          </a:xfrm>
          <a:prstGeom prst="curvedConnector3">
            <a:avLst>
              <a:gd name="adj1" fmla="val 86680"/>
            </a:avLst>
          </a:prstGeom>
          <a:solidFill>
            <a:schemeClr val="bg1"/>
          </a:solidFill>
          <a:ln w="15875" cap="flat" cmpd="sng" algn="ctr">
            <a:solidFill>
              <a:srgbClr val="B846B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4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5508" y="1447097"/>
            <a:ext cx="2576840" cy="4106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49" name="曲线连接符 1048"/>
          <p:cNvCxnSpPr/>
          <p:nvPr/>
        </p:nvCxnSpPr>
        <p:spPr bwMode="auto">
          <a:xfrm rot="10800000" flipV="1">
            <a:off x="1691684" y="2744924"/>
            <a:ext cx="1405491" cy="828092"/>
          </a:xfrm>
          <a:prstGeom prst="curvedConnector3">
            <a:avLst/>
          </a:prstGeom>
          <a:solidFill>
            <a:schemeClr val="bg1"/>
          </a:solidFill>
          <a:ln w="15875" cap="flat" cmpd="sng" algn="ctr">
            <a:solidFill>
              <a:srgbClr val="EB13D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1" name="曲线连接符 1050"/>
          <p:cNvCxnSpPr/>
          <p:nvPr/>
        </p:nvCxnSpPr>
        <p:spPr bwMode="auto">
          <a:xfrm rot="10800000" flipV="1">
            <a:off x="1187624" y="3861048"/>
            <a:ext cx="1447884" cy="720080"/>
          </a:xfrm>
          <a:prstGeom prst="curvedConnector3">
            <a:avLst/>
          </a:prstGeom>
          <a:solidFill>
            <a:schemeClr val="bg1"/>
          </a:solidFill>
          <a:ln w="15875" cap="flat" cmpd="sng" algn="ctr">
            <a:solidFill>
              <a:srgbClr val="EB13D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3" name="曲线连接符 1052"/>
          <p:cNvCxnSpPr/>
          <p:nvPr/>
        </p:nvCxnSpPr>
        <p:spPr bwMode="auto">
          <a:xfrm rot="10800000" flipV="1">
            <a:off x="2173414" y="3861048"/>
            <a:ext cx="1462482" cy="720080"/>
          </a:xfrm>
          <a:prstGeom prst="curvedConnector3">
            <a:avLst/>
          </a:prstGeom>
          <a:solidFill>
            <a:schemeClr val="bg1"/>
          </a:solidFill>
          <a:ln w="15875" cap="flat" cmpd="sng" algn="ctr">
            <a:solidFill>
              <a:srgbClr val="EB13D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 name="曲线连接符 1054"/>
          <p:cNvCxnSpPr/>
          <p:nvPr/>
        </p:nvCxnSpPr>
        <p:spPr bwMode="auto">
          <a:xfrm rot="10800000" flipV="1">
            <a:off x="1691686" y="4653136"/>
            <a:ext cx="1405489" cy="864096"/>
          </a:xfrm>
          <a:prstGeom prst="curvedConnector3">
            <a:avLst/>
          </a:prstGeom>
          <a:solidFill>
            <a:schemeClr val="bg1"/>
          </a:solidFill>
          <a:ln w="15875" cap="flat" cmpd="sng" algn="ctr">
            <a:solidFill>
              <a:srgbClr val="EB13D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9" name="曲线连接符 1058"/>
          <p:cNvCxnSpPr/>
          <p:nvPr/>
        </p:nvCxnSpPr>
        <p:spPr bwMode="auto">
          <a:xfrm flipV="1">
            <a:off x="5212348" y="1916832"/>
            <a:ext cx="943828" cy="828092"/>
          </a:xfrm>
          <a:prstGeom prst="curvedConnector3">
            <a:avLst/>
          </a:prstGeom>
          <a:solidFill>
            <a:schemeClr val="bg1"/>
          </a:solidFill>
          <a:ln w="15875" cap="flat" cmpd="sng" algn="ctr">
            <a:solidFill>
              <a:srgbClr val="EB13D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1" name="曲线连接符 1060"/>
          <p:cNvCxnSpPr/>
          <p:nvPr/>
        </p:nvCxnSpPr>
        <p:spPr bwMode="auto">
          <a:xfrm>
            <a:off x="5212348" y="3321580"/>
            <a:ext cx="943828" cy="251437"/>
          </a:xfrm>
          <a:prstGeom prst="curvedConnector3">
            <a:avLst/>
          </a:prstGeom>
          <a:solidFill>
            <a:schemeClr val="bg1"/>
          </a:solidFill>
          <a:ln w="15875" cap="flat" cmpd="sng" algn="ctr">
            <a:solidFill>
              <a:srgbClr val="EB13D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3" name="曲线连接符 1062"/>
          <p:cNvCxnSpPr/>
          <p:nvPr/>
        </p:nvCxnSpPr>
        <p:spPr bwMode="auto">
          <a:xfrm>
            <a:off x="5212348" y="3988451"/>
            <a:ext cx="943828" cy="826702"/>
          </a:xfrm>
          <a:prstGeom prst="curvedConnector3">
            <a:avLst/>
          </a:prstGeom>
          <a:solidFill>
            <a:schemeClr val="bg1"/>
          </a:solidFill>
          <a:ln w="15875" cap="flat" cmpd="sng" algn="ctr">
            <a:solidFill>
              <a:srgbClr val="EB13D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 name="曲线连接符 1064"/>
          <p:cNvCxnSpPr/>
          <p:nvPr/>
        </p:nvCxnSpPr>
        <p:spPr bwMode="auto">
          <a:xfrm>
            <a:off x="5212348" y="4653136"/>
            <a:ext cx="943828" cy="792088"/>
          </a:xfrm>
          <a:prstGeom prst="curvedConnector3">
            <a:avLst/>
          </a:prstGeom>
          <a:solidFill>
            <a:schemeClr val="bg1"/>
          </a:solidFill>
          <a:ln w="15875" cap="flat" cmpd="sng" algn="ctr">
            <a:solidFill>
              <a:srgbClr val="EB13D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9" name="TextBox 1068"/>
          <p:cNvSpPr txBox="1"/>
          <p:nvPr/>
        </p:nvSpPr>
        <p:spPr>
          <a:xfrm>
            <a:off x="28756" y="1340768"/>
            <a:ext cx="1115616" cy="369332"/>
          </a:xfrm>
          <a:prstGeom prst="rect">
            <a:avLst/>
          </a:prstGeom>
          <a:noFill/>
        </p:spPr>
        <p:txBody>
          <a:bodyPr wrap="square" rtlCol="0">
            <a:spAutoFit/>
          </a:bodyPr>
          <a:lstStyle/>
          <a:p>
            <a:r>
              <a:rPr lang="zh-CN" altLang="en-US" dirty="0" smtClean="0">
                <a:latin typeface="楷体" pitchFamily="49" charset="-122"/>
                <a:ea typeface="楷体" pitchFamily="49" charset="-122"/>
              </a:rPr>
              <a:t>私有过程</a:t>
            </a:r>
            <a:endParaRPr lang="zh-CN" altLang="en-US" dirty="0">
              <a:latin typeface="楷体" pitchFamily="49" charset="-122"/>
              <a:ea typeface="楷体" pitchFamily="49" charset="-122"/>
            </a:endParaRPr>
          </a:p>
        </p:txBody>
      </p:sp>
      <p:sp>
        <p:nvSpPr>
          <p:cNvPr id="78" name="TextBox 77"/>
          <p:cNvSpPr txBox="1"/>
          <p:nvPr/>
        </p:nvSpPr>
        <p:spPr>
          <a:xfrm>
            <a:off x="7020272" y="1300118"/>
            <a:ext cx="1115616" cy="369332"/>
          </a:xfrm>
          <a:prstGeom prst="rect">
            <a:avLst/>
          </a:prstGeom>
          <a:noFill/>
        </p:spPr>
        <p:txBody>
          <a:bodyPr wrap="square" rtlCol="0">
            <a:spAutoFit/>
          </a:bodyPr>
          <a:lstStyle/>
          <a:p>
            <a:r>
              <a:rPr lang="zh-CN" altLang="en-US" dirty="0" smtClean="0">
                <a:latin typeface="楷体" pitchFamily="49" charset="-122"/>
                <a:ea typeface="楷体" pitchFamily="49" charset="-122"/>
              </a:rPr>
              <a:t>私有过程</a:t>
            </a:r>
            <a:endParaRPr lang="zh-CN" altLang="en-US" dirty="0">
              <a:latin typeface="楷体" pitchFamily="49" charset="-122"/>
              <a:ea typeface="楷体" pitchFamily="49" charset="-122"/>
            </a:endParaRPr>
          </a:p>
        </p:txBody>
      </p:sp>
      <p:sp>
        <p:nvSpPr>
          <p:cNvPr id="1070" name="矩形 1069"/>
          <p:cNvSpPr/>
          <p:nvPr/>
        </p:nvSpPr>
        <p:spPr bwMode="auto">
          <a:xfrm>
            <a:off x="2988571" y="1447231"/>
            <a:ext cx="809074"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系统网</a:t>
            </a:r>
          </a:p>
        </p:txBody>
      </p:sp>
      <p:sp>
        <p:nvSpPr>
          <p:cNvPr id="80" name="矩形 79"/>
          <p:cNvSpPr/>
          <p:nvPr/>
        </p:nvSpPr>
        <p:spPr bwMode="auto">
          <a:xfrm>
            <a:off x="1785382" y="2633747"/>
            <a:ext cx="987756"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委托关系</a:t>
            </a:r>
          </a:p>
        </p:txBody>
      </p:sp>
      <p:sp>
        <p:nvSpPr>
          <p:cNvPr id="81" name="矩形 80"/>
          <p:cNvSpPr/>
          <p:nvPr/>
        </p:nvSpPr>
        <p:spPr bwMode="auto">
          <a:xfrm>
            <a:off x="7049038" y="1681441"/>
            <a:ext cx="809074"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楷体" pitchFamily="49" charset="-122"/>
                <a:ea typeface="楷体" pitchFamily="49" charset="-122"/>
              </a:rPr>
              <a:t>子</a:t>
            </a: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网</a:t>
            </a:r>
            <a:r>
              <a:rPr kumimoji="0" lang="en-US" altLang="zh-CN" sz="1800" b="0" i="0" u="none" strike="noStrike" cap="none" normalizeH="0" baseline="0" dirty="0" smtClean="0">
                <a:ln>
                  <a:noFill/>
                </a:ln>
                <a:solidFill>
                  <a:schemeClr val="tx1"/>
                </a:solidFill>
                <a:effectLst/>
                <a:latin typeface="楷体" pitchFamily="49" charset="-122"/>
                <a:ea typeface="楷体" pitchFamily="49" charset="-122"/>
              </a:rPr>
              <a:t>2</a:t>
            </a:r>
            <a:endParaRPr kumimoji="0" lang="zh-CN" altLang="en-US" sz="1800" b="0" i="0" u="none" strike="noStrike" cap="none" normalizeH="0" baseline="0" dirty="0" smtClean="0">
              <a:ln>
                <a:noFill/>
              </a:ln>
              <a:solidFill>
                <a:schemeClr val="tx1"/>
              </a:solidFill>
              <a:effectLst/>
              <a:latin typeface="楷体" pitchFamily="49" charset="-122"/>
              <a:ea typeface="楷体" pitchFamily="49" charset="-122"/>
            </a:endParaRPr>
          </a:p>
        </p:txBody>
      </p:sp>
      <p:sp>
        <p:nvSpPr>
          <p:cNvPr id="82" name="矩形 81"/>
          <p:cNvSpPr/>
          <p:nvPr/>
        </p:nvSpPr>
        <p:spPr bwMode="auto">
          <a:xfrm>
            <a:off x="182027" y="1777561"/>
            <a:ext cx="809074" cy="222353"/>
          </a:xfrm>
          <a:prstGeom prst="rect">
            <a:avLst/>
          </a:prstGeom>
          <a:solidFill>
            <a:schemeClr val="accent1">
              <a:lumMod val="60000"/>
              <a:lumOff val="4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latin typeface="楷体" pitchFamily="49" charset="-122"/>
                <a:ea typeface="楷体" pitchFamily="49" charset="-122"/>
              </a:rPr>
              <a:t>子</a:t>
            </a:r>
            <a:r>
              <a:rPr kumimoji="0" lang="zh-CN" altLang="en-US" sz="1800" b="0" i="0" u="none" strike="noStrike" cap="none" normalizeH="0" baseline="0" dirty="0" smtClean="0">
                <a:ln>
                  <a:noFill/>
                </a:ln>
                <a:solidFill>
                  <a:schemeClr val="tx1"/>
                </a:solidFill>
                <a:effectLst/>
                <a:latin typeface="楷体" pitchFamily="49" charset="-122"/>
                <a:ea typeface="楷体" pitchFamily="49" charset="-122"/>
              </a:rPr>
              <a:t>网</a:t>
            </a:r>
            <a:r>
              <a:rPr kumimoji="0" lang="en-US" altLang="zh-CN" sz="1800" b="0" i="0" u="none" strike="noStrike" cap="none" normalizeH="0" baseline="0" dirty="0" smtClean="0">
                <a:ln>
                  <a:noFill/>
                </a:ln>
                <a:solidFill>
                  <a:schemeClr val="tx1"/>
                </a:solidFill>
                <a:effectLst/>
                <a:latin typeface="楷体" pitchFamily="49" charset="-122"/>
                <a:ea typeface="楷体" pitchFamily="49" charset="-122"/>
              </a:rPr>
              <a:t>1</a:t>
            </a:r>
            <a:endParaRPr kumimoji="0" lang="zh-CN" altLang="en-US" sz="1800" b="0" i="0" u="none" strike="noStrike" cap="none" normalizeH="0" baseline="0" dirty="0" smtClean="0">
              <a:ln>
                <a:noFill/>
              </a:ln>
              <a:solidFill>
                <a:schemeClr val="tx1"/>
              </a:solidFill>
              <a:effectLst/>
              <a:latin typeface="楷体" pitchFamily="49" charset="-122"/>
              <a:ea typeface="楷体" pitchFamily="49" charset="-122"/>
            </a:endParaRPr>
          </a:p>
        </p:txBody>
      </p:sp>
    </p:spTree>
    <p:extLst>
      <p:ext uri="{BB962C8B-B14F-4D97-AF65-F5344CB8AC3E}">
        <p14:creationId xmlns:p14="http://schemas.microsoft.com/office/powerpoint/2010/main" val="295495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
                                        <p:tgtEl>
                                          <p:spTgt spid="7"/>
                                        </p:tgtEl>
                                      </p:cBhvr>
                                    </p:animEffect>
                                    <p:set>
                                      <p:cBhvr>
                                        <p:cTn id="7" dur="1" fill="hold">
                                          <p:stCondLst>
                                            <p:cond delay="9"/>
                                          </p:stCondLst>
                                        </p:cTn>
                                        <p:tgtEl>
                                          <p:spTgt spid="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
                                        <p:tgtEl>
                                          <p:spTgt spid="9"/>
                                        </p:tgtEl>
                                      </p:cBhvr>
                                    </p:animEffect>
                                    <p:set>
                                      <p:cBhvr>
                                        <p:cTn id="10" dur="1" fill="hold">
                                          <p:stCondLst>
                                            <p:cond delay="9"/>
                                          </p:stCondLst>
                                        </p:cTn>
                                        <p:tgtEl>
                                          <p:spTgt spid="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
                                        <p:tgtEl>
                                          <p:spTgt spid="13"/>
                                        </p:tgtEl>
                                      </p:cBhvr>
                                    </p:animEffect>
                                    <p:set>
                                      <p:cBhvr>
                                        <p:cTn id="13" dur="1" fill="hold">
                                          <p:stCondLst>
                                            <p:cond delay="9"/>
                                          </p:stCondLst>
                                        </p:cTn>
                                        <p:tgtEl>
                                          <p:spTgt spid="1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
                                        <p:tgtEl>
                                          <p:spTgt spid="15"/>
                                        </p:tgtEl>
                                      </p:cBhvr>
                                    </p:animEffect>
                                    <p:set>
                                      <p:cBhvr>
                                        <p:cTn id="16" dur="1" fill="hold">
                                          <p:stCondLst>
                                            <p:cond delay="9"/>
                                          </p:stCondLst>
                                        </p:cTn>
                                        <p:tgtEl>
                                          <p:spTgt spid="1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10"/>
                                        <p:tgtEl>
                                          <p:spTgt spid="1025"/>
                                        </p:tgtEl>
                                      </p:cBhvr>
                                    </p:animEffect>
                                  </p:childTnLst>
                                </p:cTn>
                              </p:par>
                              <p:par>
                                <p:cTn id="20" presetID="10" presetClass="entr" presetSubtype="0" fill="hold" nodeType="with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fade">
                                      <p:cBhvr>
                                        <p:cTn id="22" dur="10"/>
                                        <p:tgtEl>
                                          <p:spTgt spid="1031"/>
                                        </p:tgtEl>
                                      </p:cBhvr>
                                    </p:animEffect>
                                  </p:childTnLst>
                                </p:cTn>
                              </p:par>
                              <p:par>
                                <p:cTn id="23" presetID="10" presetClass="entr" presetSubtype="0" fill="hold" nodeType="withEffect">
                                  <p:stCondLst>
                                    <p:cond delay="0"/>
                                  </p:stCondLst>
                                  <p:childTnLst>
                                    <p:set>
                                      <p:cBhvr>
                                        <p:cTn id="24" dur="1" fill="hold">
                                          <p:stCondLst>
                                            <p:cond delay="0"/>
                                          </p:stCondLst>
                                        </p:cTn>
                                        <p:tgtEl>
                                          <p:spTgt spid="1033"/>
                                        </p:tgtEl>
                                        <p:attrNameLst>
                                          <p:attrName>style.visibility</p:attrName>
                                        </p:attrNameLst>
                                      </p:cBhvr>
                                      <p:to>
                                        <p:strVal val="visible"/>
                                      </p:to>
                                    </p:set>
                                    <p:animEffect transition="in" filter="fade">
                                      <p:cBhvr>
                                        <p:cTn id="25" dur="10"/>
                                        <p:tgtEl>
                                          <p:spTgt spid="1033"/>
                                        </p:tgtEl>
                                      </p:cBhvr>
                                    </p:animEffect>
                                  </p:childTnLst>
                                </p:cTn>
                              </p:par>
                              <p:par>
                                <p:cTn id="26" presetID="10" presetClass="entr" presetSubtype="0" fill="hold" nodeType="withEffect">
                                  <p:stCondLst>
                                    <p:cond delay="0"/>
                                  </p:stCondLst>
                                  <p:childTnLst>
                                    <p:set>
                                      <p:cBhvr>
                                        <p:cTn id="27" dur="1" fill="hold">
                                          <p:stCondLst>
                                            <p:cond delay="0"/>
                                          </p:stCondLst>
                                        </p:cTn>
                                        <p:tgtEl>
                                          <p:spTgt spid="1036"/>
                                        </p:tgtEl>
                                        <p:attrNameLst>
                                          <p:attrName>style.visibility</p:attrName>
                                        </p:attrNameLst>
                                      </p:cBhvr>
                                      <p:to>
                                        <p:strVal val="visible"/>
                                      </p:to>
                                    </p:set>
                                    <p:animEffect transition="in" filter="fade">
                                      <p:cBhvr>
                                        <p:cTn id="28" dur="10"/>
                                        <p:tgtEl>
                                          <p:spTgt spid="1036"/>
                                        </p:tgtEl>
                                      </p:cBhvr>
                                    </p:animEffect>
                                  </p:childTnLst>
                                </p:cTn>
                              </p:par>
                              <p:par>
                                <p:cTn id="29" presetID="10" presetClass="entr" presetSubtype="0" fill="hold" nodeType="withEffect">
                                  <p:stCondLst>
                                    <p:cond delay="0"/>
                                  </p:stCondLst>
                                  <p:childTnLst>
                                    <p:set>
                                      <p:cBhvr>
                                        <p:cTn id="30" dur="1" fill="hold">
                                          <p:stCondLst>
                                            <p:cond delay="0"/>
                                          </p:stCondLst>
                                        </p:cTn>
                                        <p:tgtEl>
                                          <p:spTgt spid="1039"/>
                                        </p:tgtEl>
                                        <p:attrNameLst>
                                          <p:attrName>style.visibility</p:attrName>
                                        </p:attrNameLst>
                                      </p:cBhvr>
                                      <p:to>
                                        <p:strVal val="visible"/>
                                      </p:to>
                                    </p:set>
                                    <p:animEffect transition="in" filter="fade">
                                      <p:cBhvr>
                                        <p:cTn id="31" dur="10"/>
                                        <p:tgtEl>
                                          <p:spTgt spid="1039"/>
                                        </p:tgtEl>
                                      </p:cBhvr>
                                    </p:animEffect>
                                  </p:childTnLst>
                                </p:cTn>
                              </p:par>
                              <p:par>
                                <p:cTn id="32" presetID="10" presetClass="entr" presetSubtype="0" fill="hold" nodeType="withEffect">
                                  <p:stCondLst>
                                    <p:cond delay="0"/>
                                  </p:stCondLst>
                                  <p:childTnLst>
                                    <p:set>
                                      <p:cBhvr>
                                        <p:cTn id="33" dur="1" fill="hold">
                                          <p:stCondLst>
                                            <p:cond delay="0"/>
                                          </p:stCondLst>
                                        </p:cTn>
                                        <p:tgtEl>
                                          <p:spTgt spid="1041"/>
                                        </p:tgtEl>
                                        <p:attrNameLst>
                                          <p:attrName>style.visibility</p:attrName>
                                        </p:attrNameLst>
                                      </p:cBhvr>
                                      <p:to>
                                        <p:strVal val="visible"/>
                                      </p:to>
                                    </p:set>
                                    <p:animEffect transition="in" filter="fade">
                                      <p:cBhvr>
                                        <p:cTn id="34" dur="10"/>
                                        <p:tgtEl>
                                          <p:spTgt spid="1041"/>
                                        </p:tgtEl>
                                      </p:cBhvr>
                                    </p:animEffect>
                                  </p:childTnLst>
                                </p:cTn>
                              </p:par>
                              <p:par>
                                <p:cTn id="35" presetID="10" presetClass="entr" presetSubtype="0" fill="hold" nodeType="withEffect">
                                  <p:stCondLst>
                                    <p:cond delay="0"/>
                                  </p:stCondLst>
                                  <p:childTnLst>
                                    <p:set>
                                      <p:cBhvr>
                                        <p:cTn id="36" dur="1" fill="hold">
                                          <p:stCondLst>
                                            <p:cond delay="0"/>
                                          </p:stCondLst>
                                        </p:cTn>
                                        <p:tgtEl>
                                          <p:spTgt spid="1045"/>
                                        </p:tgtEl>
                                        <p:attrNameLst>
                                          <p:attrName>style.visibility</p:attrName>
                                        </p:attrNameLst>
                                      </p:cBhvr>
                                      <p:to>
                                        <p:strVal val="visible"/>
                                      </p:to>
                                    </p:set>
                                    <p:animEffect transition="in" filter="fade">
                                      <p:cBhvr>
                                        <p:cTn id="37" dur="10"/>
                                        <p:tgtEl>
                                          <p:spTgt spid="1045"/>
                                        </p:tgtEl>
                                      </p:cBhvr>
                                    </p:animEffect>
                                  </p:childTnLst>
                                </p:cTn>
                              </p:par>
                              <p:par>
                                <p:cTn id="38" presetID="10" presetClass="entr" presetSubtype="0" fill="hold" nodeType="withEffect">
                                  <p:stCondLst>
                                    <p:cond delay="0"/>
                                  </p:stCondLst>
                                  <p:childTnLst>
                                    <p:set>
                                      <p:cBhvr>
                                        <p:cTn id="39" dur="1" fill="hold">
                                          <p:stCondLst>
                                            <p:cond delay="0"/>
                                          </p:stCondLst>
                                        </p:cTn>
                                        <p:tgtEl>
                                          <p:spTgt spid="1043"/>
                                        </p:tgtEl>
                                        <p:attrNameLst>
                                          <p:attrName>style.visibility</p:attrName>
                                        </p:attrNameLst>
                                      </p:cBhvr>
                                      <p:to>
                                        <p:strVal val="visible"/>
                                      </p:to>
                                    </p:set>
                                    <p:animEffect transition="in" filter="fade">
                                      <p:cBhvr>
                                        <p:cTn id="40" dur="10"/>
                                        <p:tgtEl>
                                          <p:spTgt spid="1043"/>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
                                        <p:tgtEl>
                                          <p:spTgt spid="24"/>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1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
                                        <p:tgtEl>
                                          <p:spTgt spid="28"/>
                                        </p:tgtEl>
                                      </p:cBhvr>
                                    </p:animEffect>
                                  </p:childTnLst>
                                </p:cTn>
                              </p:par>
                              <p:par>
                                <p:cTn id="55" presetID="10"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10"/>
                                        <p:tgtEl>
                                          <p:spTgt spid="1025"/>
                                        </p:tgtEl>
                                      </p:cBhvr>
                                    </p:animEffect>
                                    <p:set>
                                      <p:cBhvr>
                                        <p:cTn id="62" dur="1" fill="hold">
                                          <p:stCondLst>
                                            <p:cond delay="9"/>
                                          </p:stCondLst>
                                        </p:cTn>
                                        <p:tgtEl>
                                          <p:spTgt spid="1025"/>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10"/>
                                        <p:tgtEl>
                                          <p:spTgt spid="1031"/>
                                        </p:tgtEl>
                                      </p:cBhvr>
                                    </p:animEffect>
                                    <p:set>
                                      <p:cBhvr>
                                        <p:cTn id="65" dur="1" fill="hold">
                                          <p:stCondLst>
                                            <p:cond delay="9"/>
                                          </p:stCondLst>
                                        </p:cTn>
                                        <p:tgtEl>
                                          <p:spTgt spid="1031"/>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10"/>
                                        <p:tgtEl>
                                          <p:spTgt spid="1033"/>
                                        </p:tgtEl>
                                      </p:cBhvr>
                                    </p:animEffect>
                                    <p:set>
                                      <p:cBhvr>
                                        <p:cTn id="68" dur="1" fill="hold">
                                          <p:stCondLst>
                                            <p:cond delay="9"/>
                                          </p:stCondLst>
                                        </p:cTn>
                                        <p:tgtEl>
                                          <p:spTgt spid="1033"/>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10"/>
                                        <p:tgtEl>
                                          <p:spTgt spid="1036"/>
                                        </p:tgtEl>
                                      </p:cBhvr>
                                    </p:animEffect>
                                    <p:set>
                                      <p:cBhvr>
                                        <p:cTn id="71" dur="1" fill="hold">
                                          <p:stCondLst>
                                            <p:cond delay="9"/>
                                          </p:stCondLst>
                                        </p:cTn>
                                        <p:tgtEl>
                                          <p:spTgt spid="1036"/>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10"/>
                                        <p:tgtEl>
                                          <p:spTgt spid="1039"/>
                                        </p:tgtEl>
                                      </p:cBhvr>
                                    </p:animEffect>
                                    <p:set>
                                      <p:cBhvr>
                                        <p:cTn id="74" dur="1" fill="hold">
                                          <p:stCondLst>
                                            <p:cond delay="9"/>
                                          </p:stCondLst>
                                        </p:cTn>
                                        <p:tgtEl>
                                          <p:spTgt spid="103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10"/>
                                        <p:tgtEl>
                                          <p:spTgt spid="1041"/>
                                        </p:tgtEl>
                                      </p:cBhvr>
                                    </p:animEffect>
                                    <p:set>
                                      <p:cBhvr>
                                        <p:cTn id="77" dur="1" fill="hold">
                                          <p:stCondLst>
                                            <p:cond delay="9"/>
                                          </p:stCondLst>
                                        </p:cTn>
                                        <p:tgtEl>
                                          <p:spTgt spid="1041"/>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10"/>
                                        <p:tgtEl>
                                          <p:spTgt spid="1045"/>
                                        </p:tgtEl>
                                      </p:cBhvr>
                                    </p:animEffect>
                                    <p:set>
                                      <p:cBhvr>
                                        <p:cTn id="80" dur="1" fill="hold">
                                          <p:stCondLst>
                                            <p:cond delay="9"/>
                                          </p:stCondLst>
                                        </p:cTn>
                                        <p:tgtEl>
                                          <p:spTgt spid="1045"/>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10"/>
                                        <p:tgtEl>
                                          <p:spTgt spid="1043"/>
                                        </p:tgtEl>
                                      </p:cBhvr>
                                    </p:animEffect>
                                    <p:set>
                                      <p:cBhvr>
                                        <p:cTn id="83" dur="1" fill="hold">
                                          <p:stCondLst>
                                            <p:cond delay="9"/>
                                          </p:stCondLst>
                                        </p:cTn>
                                        <p:tgtEl>
                                          <p:spTgt spid="1043"/>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10"/>
                                        <p:tgtEl>
                                          <p:spTgt spid="20"/>
                                        </p:tgtEl>
                                      </p:cBhvr>
                                    </p:animEffect>
                                    <p:set>
                                      <p:cBhvr>
                                        <p:cTn id="86" dur="1" fill="hold">
                                          <p:stCondLst>
                                            <p:cond delay="9"/>
                                          </p:stCondLst>
                                        </p:cTn>
                                        <p:tgtEl>
                                          <p:spTgt spid="20"/>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10"/>
                                        <p:tgtEl>
                                          <p:spTgt spid="24"/>
                                        </p:tgtEl>
                                      </p:cBhvr>
                                    </p:animEffect>
                                    <p:set>
                                      <p:cBhvr>
                                        <p:cTn id="89" dur="1" fill="hold">
                                          <p:stCondLst>
                                            <p:cond delay="9"/>
                                          </p:stCondLst>
                                        </p:cTn>
                                        <p:tgtEl>
                                          <p:spTgt spid="24"/>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10"/>
                                        <p:tgtEl>
                                          <p:spTgt spid="26"/>
                                        </p:tgtEl>
                                      </p:cBhvr>
                                    </p:animEffect>
                                    <p:set>
                                      <p:cBhvr>
                                        <p:cTn id="92" dur="1" fill="hold">
                                          <p:stCondLst>
                                            <p:cond delay="9"/>
                                          </p:stCondLst>
                                        </p:cTn>
                                        <p:tgtEl>
                                          <p:spTgt spid="2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10"/>
                                        <p:tgtEl>
                                          <p:spTgt spid="28"/>
                                        </p:tgtEl>
                                      </p:cBhvr>
                                    </p:animEffect>
                                    <p:set>
                                      <p:cBhvr>
                                        <p:cTn id="95" dur="1" fill="hold">
                                          <p:stCondLst>
                                            <p:cond delay="9"/>
                                          </p:stCondLst>
                                        </p:cTn>
                                        <p:tgtEl>
                                          <p:spTgt spid="28"/>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10"/>
                                        <p:tgtEl>
                                          <p:spTgt spid="31"/>
                                        </p:tgtEl>
                                      </p:cBhvr>
                                    </p:animEffect>
                                    <p:set>
                                      <p:cBhvr>
                                        <p:cTn id="98" dur="1" fill="hold">
                                          <p:stCondLst>
                                            <p:cond delay="9"/>
                                          </p:stCondLst>
                                        </p:cTn>
                                        <p:tgtEl>
                                          <p:spTgt spid="3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047"/>
                                        </p:tgtEl>
                                        <p:attrNameLst>
                                          <p:attrName>style.visibility</p:attrName>
                                        </p:attrNameLst>
                                      </p:cBhvr>
                                      <p:to>
                                        <p:strVal val="visible"/>
                                      </p:to>
                                    </p:set>
                                    <p:animEffect transition="in" filter="fade">
                                      <p:cBhvr>
                                        <p:cTn id="103" dur="10"/>
                                        <p:tgtEl>
                                          <p:spTgt spid="1047"/>
                                        </p:tgtEl>
                                      </p:cBhvr>
                                    </p:animEffect>
                                  </p:childTnLst>
                                </p:cTn>
                              </p:par>
                              <p:par>
                                <p:cTn id="104" presetID="10" presetClass="entr" presetSubtype="0" fill="hold" nodeType="withEffect">
                                  <p:stCondLst>
                                    <p:cond delay="0"/>
                                  </p:stCondLst>
                                  <p:childTnLst>
                                    <p:set>
                                      <p:cBhvr>
                                        <p:cTn id="105" dur="1" fill="hold">
                                          <p:stCondLst>
                                            <p:cond delay="0"/>
                                          </p:stCondLst>
                                        </p:cTn>
                                        <p:tgtEl>
                                          <p:spTgt spid="1049"/>
                                        </p:tgtEl>
                                        <p:attrNameLst>
                                          <p:attrName>style.visibility</p:attrName>
                                        </p:attrNameLst>
                                      </p:cBhvr>
                                      <p:to>
                                        <p:strVal val="visible"/>
                                      </p:to>
                                    </p:set>
                                    <p:animEffect transition="in" filter="fade">
                                      <p:cBhvr>
                                        <p:cTn id="106" dur="10"/>
                                        <p:tgtEl>
                                          <p:spTgt spid="1049"/>
                                        </p:tgtEl>
                                      </p:cBhvr>
                                    </p:animEffect>
                                  </p:childTnLst>
                                </p:cTn>
                              </p:par>
                              <p:par>
                                <p:cTn id="107" presetID="10" presetClass="entr" presetSubtype="0" fill="hold" nodeType="withEffect">
                                  <p:stCondLst>
                                    <p:cond delay="0"/>
                                  </p:stCondLst>
                                  <p:childTnLst>
                                    <p:set>
                                      <p:cBhvr>
                                        <p:cTn id="108" dur="1" fill="hold">
                                          <p:stCondLst>
                                            <p:cond delay="0"/>
                                          </p:stCondLst>
                                        </p:cTn>
                                        <p:tgtEl>
                                          <p:spTgt spid="1053"/>
                                        </p:tgtEl>
                                        <p:attrNameLst>
                                          <p:attrName>style.visibility</p:attrName>
                                        </p:attrNameLst>
                                      </p:cBhvr>
                                      <p:to>
                                        <p:strVal val="visible"/>
                                      </p:to>
                                    </p:set>
                                    <p:animEffect transition="in" filter="fade">
                                      <p:cBhvr>
                                        <p:cTn id="109" dur="10"/>
                                        <p:tgtEl>
                                          <p:spTgt spid="1053"/>
                                        </p:tgtEl>
                                      </p:cBhvr>
                                    </p:animEffect>
                                  </p:childTnLst>
                                </p:cTn>
                              </p:par>
                              <p:par>
                                <p:cTn id="110" presetID="10" presetClass="entr" presetSubtype="0" fill="hold" nodeType="withEffect">
                                  <p:stCondLst>
                                    <p:cond delay="0"/>
                                  </p:stCondLst>
                                  <p:childTnLst>
                                    <p:set>
                                      <p:cBhvr>
                                        <p:cTn id="111" dur="1" fill="hold">
                                          <p:stCondLst>
                                            <p:cond delay="0"/>
                                          </p:stCondLst>
                                        </p:cTn>
                                        <p:tgtEl>
                                          <p:spTgt spid="1051"/>
                                        </p:tgtEl>
                                        <p:attrNameLst>
                                          <p:attrName>style.visibility</p:attrName>
                                        </p:attrNameLst>
                                      </p:cBhvr>
                                      <p:to>
                                        <p:strVal val="visible"/>
                                      </p:to>
                                    </p:set>
                                    <p:animEffect transition="in" filter="fade">
                                      <p:cBhvr>
                                        <p:cTn id="112" dur="10"/>
                                        <p:tgtEl>
                                          <p:spTgt spid="1051"/>
                                        </p:tgtEl>
                                      </p:cBhvr>
                                    </p:animEffect>
                                  </p:childTnLst>
                                </p:cTn>
                              </p:par>
                              <p:par>
                                <p:cTn id="113" presetID="10" presetClass="entr" presetSubtype="0" fill="hold" nodeType="withEffect">
                                  <p:stCondLst>
                                    <p:cond delay="0"/>
                                  </p:stCondLst>
                                  <p:childTnLst>
                                    <p:set>
                                      <p:cBhvr>
                                        <p:cTn id="114" dur="1" fill="hold">
                                          <p:stCondLst>
                                            <p:cond delay="0"/>
                                          </p:stCondLst>
                                        </p:cTn>
                                        <p:tgtEl>
                                          <p:spTgt spid="1055"/>
                                        </p:tgtEl>
                                        <p:attrNameLst>
                                          <p:attrName>style.visibility</p:attrName>
                                        </p:attrNameLst>
                                      </p:cBhvr>
                                      <p:to>
                                        <p:strVal val="visible"/>
                                      </p:to>
                                    </p:set>
                                    <p:animEffect transition="in" filter="fade">
                                      <p:cBhvr>
                                        <p:cTn id="115" dur="10"/>
                                        <p:tgtEl>
                                          <p:spTgt spid="1055"/>
                                        </p:tgtEl>
                                      </p:cBhvr>
                                    </p:animEffect>
                                  </p:childTnLst>
                                </p:cTn>
                              </p:par>
                              <p:par>
                                <p:cTn id="116" presetID="10" presetClass="entr" presetSubtype="0" fill="hold" nodeType="withEffect">
                                  <p:stCondLst>
                                    <p:cond delay="0"/>
                                  </p:stCondLst>
                                  <p:childTnLst>
                                    <p:set>
                                      <p:cBhvr>
                                        <p:cTn id="117" dur="1" fill="hold">
                                          <p:stCondLst>
                                            <p:cond delay="0"/>
                                          </p:stCondLst>
                                        </p:cTn>
                                        <p:tgtEl>
                                          <p:spTgt spid="1065"/>
                                        </p:tgtEl>
                                        <p:attrNameLst>
                                          <p:attrName>style.visibility</p:attrName>
                                        </p:attrNameLst>
                                      </p:cBhvr>
                                      <p:to>
                                        <p:strVal val="visible"/>
                                      </p:to>
                                    </p:set>
                                    <p:animEffect transition="in" filter="fade">
                                      <p:cBhvr>
                                        <p:cTn id="118" dur="10"/>
                                        <p:tgtEl>
                                          <p:spTgt spid="1065"/>
                                        </p:tgtEl>
                                      </p:cBhvr>
                                    </p:animEffect>
                                  </p:childTnLst>
                                </p:cTn>
                              </p:par>
                              <p:par>
                                <p:cTn id="119" presetID="10" presetClass="entr" presetSubtype="0" fill="hold" nodeType="withEffect">
                                  <p:stCondLst>
                                    <p:cond delay="0"/>
                                  </p:stCondLst>
                                  <p:childTnLst>
                                    <p:set>
                                      <p:cBhvr>
                                        <p:cTn id="120" dur="1" fill="hold">
                                          <p:stCondLst>
                                            <p:cond delay="0"/>
                                          </p:stCondLst>
                                        </p:cTn>
                                        <p:tgtEl>
                                          <p:spTgt spid="1063"/>
                                        </p:tgtEl>
                                        <p:attrNameLst>
                                          <p:attrName>style.visibility</p:attrName>
                                        </p:attrNameLst>
                                      </p:cBhvr>
                                      <p:to>
                                        <p:strVal val="visible"/>
                                      </p:to>
                                    </p:set>
                                    <p:animEffect transition="in" filter="fade">
                                      <p:cBhvr>
                                        <p:cTn id="121" dur="10"/>
                                        <p:tgtEl>
                                          <p:spTgt spid="1063"/>
                                        </p:tgtEl>
                                      </p:cBhvr>
                                    </p:animEffect>
                                  </p:childTnLst>
                                </p:cTn>
                              </p:par>
                              <p:par>
                                <p:cTn id="122" presetID="10" presetClass="entr" presetSubtype="0" fill="hold" nodeType="withEffect">
                                  <p:stCondLst>
                                    <p:cond delay="0"/>
                                  </p:stCondLst>
                                  <p:childTnLst>
                                    <p:set>
                                      <p:cBhvr>
                                        <p:cTn id="123" dur="1" fill="hold">
                                          <p:stCondLst>
                                            <p:cond delay="0"/>
                                          </p:stCondLst>
                                        </p:cTn>
                                        <p:tgtEl>
                                          <p:spTgt spid="1061"/>
                                        </p:tgtEl>
                                        <p:attrNameLst>
                                          <p:attrName>style.visibility</p:attrName>
                                        </p:attrNameLst>
                                      </p:cBhvr>
                                      <p:to>
                                        <p:strVal val="visible"/>
                                      </p:to>
                                    </p:set>
                                    <p:animEffect transition="in" filter="fade">
                                      <p:cBhvr>
                                        <p:cTn id="124" dur="10"/>
                                        <p:tgtEl>
                                          <p:spTgt spid="1061"/>
                                        </p:tgtEl>
                                      </p:cBhvr>
                                    </p:animEffect>
                                  </p:childTnLst>
                                </p:cTn>
                              </p:par>
                              <p:par>
                                <p:cTn id="125" presetID="10" presetClass="entr" presetSubtype="0" fill="hold" nodeType="withEffect">
                                  <p:stCondLst>
                                    <p:cond delay="0"/>
                                  </p:stCondLst>
                                  <p:childTnLst>
                                    <p:set>
                                      <p:cBhvr>
                                        <p:cTn id="126" dur="1" fill="hold">
                                          <p:stCondLst>
                                            <p:cond delay="0"/>
                                          </p:stCondLst>
                                        </p:cTn>
                                        <p:tgtEl>
                                          <p:spTgt spid="1059"/>
                                        </p:tgtEl>
                                        <p:attrNameLst>
                                          <p:attrName>style.visibility</p:attrName>
                                        </p:attrNameLst>
                                      </p:cBhvr>
                                      <p:to>
                                        <p:strVal val="visible"/>
                                      </p:to>
                                    </p:set>
                                    <p:animEffect transition="in" filter="fade">
                                      <p:cBhvr>
                                        <p:cTn id="127" dur="10"/>
                                        <p:tgtEl>
                                          <p:spTgt spid="1059"/>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82"/>
                                        </p:tgtEl>
                                        <p:attrNameLst>
                                          <p:attrName>style.visibility</p:attrName>
                                        </p:attrNameLst>
                                      </p:cBhvr>
                                      <p:to>
                                        <p:strVal val="visible"/>
                                      </p:to>
                                    </p:set>
                                    <p:animEffect transition="in" filter="fade">
                                      <p:cBhvr>
                                        <p:cTn id="132" dur="10"/>
                                        <p:tgtEl>
                                          <p:spTgt spid="8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animEffect transition="in" filter="fade">
                                      <p:cBhvr>
                                        <p:cTn id="135" dur="10"/>
                                        <p:tgtEl>
                                          <p:spTgt spid="8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70"/>
                                        </p:tgtEl>
                                        <p:attrNameLst>
                                          <p:attrName>style.visibility</p:attrName>
                                        </p:attrNameLst>
                                      </p:cBhvr>
                                      <p:to>
                                        <p:strVal val="visible"/>
                                      </p:to>
                                    </p:set>
                                    <p:animEffect transition="in" filter="fade">
                                      <p:cBhvr>
                                        <p:cTn id="138" dur="10"/>
                                        <p:tgtEl>
                                          <p:spTgt spid="107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81"/>
                                        </p:tgtEl>
                                        <p:attrNameLst>
                                          <p:attrName>style.visibility</p:attrName>
                                        </p:attrNameLst>
                                      </p:cBhvr>
                                      <p:to>
                                        <p:strVal val="visible"/>
                                      </p:to>
                                    </p:set>
                                    <p:animEffect transition="in" filter="fade">
                                      <p:cBhvr>
                                        <p:cTn id="141" dur="1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 grpId="0" animBg="1"/>
      <p:bldP spid="80" grpId="0" animBg="1"/>
      <p:bldP spid="81" grpId="0" animBg="1"/>
      <p:bldP spid="82" grpId="0" animBg="1"/>
    </p:bld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59495</TotalTime>
  <Words>3179</Words>
  <Application>Microsoft Office PowerPoint</Application>
  <PresentationFormat>全屏显示(4:3)</PresentationFormat>
  <Paragraphs>523</Paragraphs>
  <Slides>33</Slides>
  <Notes>8</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Axis</vt:lpstr>
      <vt:lpstr>基于对象Petri网的服务集成建模与合理性初步分析</vt:lpstr>
      <vt:lpstr>目录</vt:lpstr>
      <vt:lpstr>研究背景</vt:lpstr>
      <vt:lpstr>研究背景---问题</vt:lpstr>
      <vt:lpstr>研究背景---挑战</vt:lpstr>
      <vt:lpstr>研究背景---解决方案</vt:lpstr>
      <vt:lpstr>技术路线图</vt:lpstr>
      <vt:lpstr>分层服务集成模型</vt:lpstr>
      <vt:lpstr>分层服务集成过程模型：建模</vt:lpstr>
      <vt:lpstr>分层服务集成模型：建模</vt:lpstr>
      <vt:lpstr>分层服务集成模型：动态行为</vt:lpstr>
      <vt:lpstr>分层服务集成过程模型：模型合理性</vt:lpstr>
      <vt:lpstr>分层服务集成过程模型：模型合理性</vt:lpstr>
      <vt:lpstr>分层服务集成过程模型：模型合理性</vt:lpstr>
      <vt:lpstr>基于行为约束的合理性分析</vt:lpstr>
      <vt:lpstr>基于行为约束的合理性分析</vt:lpstr>
      <vt:lpstr>ICR-行为侧画</vt:lpstr>
      <vt:lpstr>行为侧画 VS.  ICR-行为侧画</vt:lpstr>
      <vt:lpstr>基于ICR-行为侧画的行为约束</vt:lpstr>
      <vt:lpstr>基于ICR-行为侧画的行为约束</vt:lpstr>
      <vt:lpstr>ICR-行为侧画计算</vt:lpstr>
      <vt:lpstr>ICR-行为侧画计算</vt:lpstr>
      <vt:lpstr>ICR-行为侧画计算</vt:lpstr>
      <vt:lpstr>L-SIP建模工具实现及案例分析</vt:lpstr>
      <vt:lpstr>L-SIP建模工具实现及案例分析</vt:lpstr>
      <vt:lpstr>L-SIP建模工具实现及案例分析</vt:lpstr>
      <vt:lpstr>总结与展望</vt:lpstr>
      <vt:lpstr>参考文献</vt:lpstr>
      <vt:lpstr>PowerPoint 演示文稿</vt:lpstr>
      <vt:lpstr>PowerPoint 演示文稿</vt:lpstr>
      <vt:lpstr>PowerPoint 演示文稿</vt:lpstr>
      <vt:lpstr>分层服务集成过程模型：建模</vt:lpstr>
      <vt:lpstr>分层服务集成过程模型：建模</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wangjing</cp:lastModifiedBy>
  <cp:revision>1399</cp:revision>
  <cp:lastPrinted>2013-05-29T00:25:30Z</cp:lastPrinted>
  <dcterms:created xsi:type="dcterms:W3CDTF">2005-03-03T04:54:54Z</dcterms:created>
  <dcterms:modified xsi:type="dcterms:W3CDTF">2014-05-25T01:20:44Z</dcterms:modified>
</cp:coreProperties>
</file>