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1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2" r:id="rId33"/>
    <p:sldId id="363" r:id="rId34"/>
    <p:sldId id="367" r:id="rId35"/>
    <p:sldId id="368" r:id="rId36"/>
    <p:sldId id="377" r:id="rId37"/>
    <p:sldId id="372" r:id="rId38"/>
    <p:sldId id="375" r:id="rId39"/>
    <p:sldId id="376" r:id="rId40"/>
    <p:sldId id="322" r:id="rId41"/>
    <p:sldId id="379" r:id="rId42"/>
    <p:sldId id="381" r:id="rId43"/>
    <p:sldId id="380" r:id="rId44"/>
    <p:sldId id="394" r:id="rId45"/>
    <p:sldId id="395" r:id="rId46"/>
    <p:sldId id="398" r:id="rId47"/>
    <p:sldId id="396" r:id="rId48"/>
    <p:sldId id="400" r:id="rId49"/>
    <p:sldId id="402" r:id="rId50"/>
    <p:sldId id="404" r:id="rId51"/>
    <p:sldId id="405" r:id="rId52"/>
    <p:sldId id="449" r:id="rId53"/>
    <p:sldId id="382" r:id="rId54"/>
    <p:sldId id="383" r:id="rId55"/>
    <p:sldId id="384" r:id="rId56"/>
    <p:sldId id="406" r:id="rId57"/>
    <p:sldId id="418" r:id="rId58"/>
    <p:sldId id="409" r:id="rId59"/>
    <p:sldId id="412" r:id="rId60"/>
    <p:sldId id="414" r:id="rId61"/>
    <p:sldId id="416" r:id="rId62"/>
    <p:sldId id="417" r:id="rId63"/>
    <p:sldId id="450" r:id="rId64"/>
    <p:sldId id="385" r:id="rId65"/>
    <p:sldId id="386" r:id="rId66"/>
    <p:sldId id="387" r:id="rId67"/>
    <p:sldId id="419" r:id="rId68"/>
    <p:sldId id="421" r:id="rId69"/>
    <p:sldId id="422" r:id="rId70"/>
    <p:sldId id="423" r:id="rId71"/>
    <p:sldId id="429" r:id="rId72"/>
    <p:sldId id="440" r:id="rId73"/>
    <p:sldId id="451" r:id="rId74"/>
    <p:sldId id="388" r:id="rId75"/>
    <p:sldId id="389" r:id="rId76"/>
    <p:sldId id="390" r:id="rId77"/>
    <p:sldId id="433" r:id="rId78"/>
    <p:sldId id="434" r:id="rId79"/>
    <p:sldId id="441" r:id="rId80"/>
    <p:sldId id="435" r:id="rId81"/>
    <p:sldId id="436" r:id="rId82"/>
    <p:sldId id="437" r:id="rId83"/>
    <p:sldId id="438" r:id="rId84"/>
    <p:sldId id="439" r:id="rId85"/>
    <p:sldId id="447" r:id="rId86"/>
    <p:sldId id="452" r:id="rId87"/>
    <p:sldId id="391" r:id="rId88"/>
    <p:sldId id="392" r:id="rId89"/>
    <p:sldId id="393" r:id="rId90"/>
    <p:sldId id="442" r:id="rId91"/>
    <p:sldId id="443" r:id="rId92"/>
    <p:sldId id="444" r:id="rId93"/>
    <p:sldId id="445" r:id="rId94"/>
    <p:sldId id="446" r:id="rId95"/>
    <p:sldId id="448" r:id="rId96"/>
    <p:sldId id="335" r:id="rId97"/>
    <p:sldId id="311" r:id="rId98"/>
    <p:sldId id="321" r:id="rId99"/>
    <p:sldId id="280" r:id="rId10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--no-banner --classic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89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7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6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0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4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9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50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077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64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72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7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8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40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44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2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6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55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16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877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6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3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94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11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2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68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40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61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~/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‘~/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cat ~/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68849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will accept 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–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To 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To stop, start, and attach to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create a data object for the HTTP request body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- ACI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9162" cy="4351338"/>
          </a:xfrm>
        </p:spPr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) </a:t>
            </a:r>
            <a:r>
              <a:rPr lang="en-US" b="1" i="1" dirty="0"/>
              <a:t># option 1 to display the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options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option 2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9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from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 import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output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'][0])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DNA</a:t>
            </a:r>
          </a:p>
        </p:txBody>
      </p:sp>
    </p:spTree>
    <p:extLst>
      <p:ext uri="{BB962C8B-B14F-4D97-AF65-F5344CB8AC3E}">
        <p14:creationId xmlns:p14="http://schemas.microsoft.com/office/powerpoint/2010/main" val="247869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obtain a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iu</a:t>
            </a:r>
            <a:r>
              <a:rPr lang="en-US" b="1" i="1" dirty="0">
                <a:solidFill>
                  <a:srgbClr val="FFFF00"/>
                </a:solidFill>
              </a:rPr>
              <a:t> 'devnetuser:Cisco123!' 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	</a:t>
            </a:r>
          </a:p>
          <a:p>
            <a:r>
              <a:rPr lang="en-US" dirty="0"/>
              <a:t>Step 2 – Store the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DNAC_TOKEN=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/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","commands":["show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"],"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":["3e48558a-237a-4bca-8823-0580b88c6acf"]}'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the session token</a:t>
            </a:r>
          </a:p>
          <a:p>
            <a:pPr marL="457200" lvl="1" indent="0">
              <a:buNone/>
            </a:pPr>
            <a:endParaRPr lang="en-US" b="1" i="1" dirty="0"/>
          </a:p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{'X-Auth-Token':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()['Token']}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(token)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print(headers) </a:t>
            </a:r>
            <a:r>
              <a:rPr lang="en-US" b="1" i="1" dirty="0"/>
              <a:t># display the updated headers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955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from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 import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output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()['response'][0]) </a:t>
            </a:r>
            <a:r>
              <a:rPr lang="en-US" b="1" i="1" dirty="0"/>
              <a:t>#display the first device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60371"/>
          </a:xfrm>
        </p:spPr>
        <p:txBody>
          <a:bodyPr>
            <a:normAutofit/>
          </a:bodyPr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','commands':['show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'],'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':['3e48558a-237a-4bca-8823-0580b88c6acf']}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Meraki</a:t>
            </a:r>
          </a:p>
        </p:txBody>
      </p:sp>
    </p:spTree>
    <p:extLst>
      <p:ext uri="{BB962C8B-B14F-4D97-AF65-F5344CB8AC3E}">
        <p14:creationId xmlns:p14="http://schemas.microsoft.com/office/powerpoint/2010/main" val="42627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</a:p>
          <a:p>
            <a:pPr marL="457200" lvl="1" indent="0">
              <a:buNone/>
            </a:pP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API key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Sandbox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MERAKI_TOKEN=</a:t>
            </a:r>
            <a:r>
              <a:rPr lang="en-US" b="1" i="1" dirty="0">
                <a:solidFill>
                  <a:srgbClr val="FF0000"/>
                </a:solidFill>
              </a:rPr>
              <a:t>6bec40cf957de430a6f1f2baa056b99a4fac9ea0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X-Cisco-Meraki-API-Key:$DNAC_TOKEN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Meraki Organization Network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'X-Cisco-Meraki-API-Key:'$DNAC_TOKEN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Office","type</a:t>
            </a:r>
            <a:r>
              <a:rPr lang="en-US" b="1" i="1" dirty="0">
                <a:solidFill>
                  <a:srgbClr val="FFFF00"/>
                </a:solidFill>
              </a:rPr>
              <a:t>": "switch","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":"America/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"}'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({'X-Cisco-Meraki-API-Key':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('MERAKI_TOKEN')})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organizations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()[0] </a:t>
            </a:r>
            <a:r>
              <a:rPr lang="en-US" b="1" i="1" dirty="0"/>
              <a:t>#display the first organization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4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Meraki network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Office','type</a:t>
            </a:r>
            <a:r>
              <a:rPr lang="en-US" b="1" i="1" dirty="0">
                <a:solidFill>
                  <a:srgbClr val="FFFF00"/>
                </a:solidFill>
              </a:rPr>
              <a:t>': 'switch','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':'America/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post_response.text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3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SD-WAN</a:t>
            </a:r>
          </a:p>
        </p:txBody>
      </p:sp>
    </p:spTree>
    <p:extLst>
      <p:ext uri="{BB962C8B-B14F-4D97-AF65-F5344CB8AC3E}">
        <p14:creationId xmlns:p14="http://schemas.microsoft.com/office/powerpoint/2010/main" val="76778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09162" cy="45307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=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=Cisco123!'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0737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Store the XSRF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XSRF_TOKEN=</a:t>
            </a:r>
            <a:r>
              <a:rPr lang="en-US" b="1" i="1" dirty="0" err="1">
                <a:solidFill>
                  <a:srgbClr val="FF0000"/>
                </a:solidFill>
              </a:rPr>
              <a:t>xsrf_token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4 – Get a list of Device Templates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GET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0" y="1825625"/>
            <a:ext cx="11852476" cy="4351338"/>
          </a:xfrm>
        </p:spPr>
        <p:txBody>
          <a:bodyPr>
            <a:normAutofit/>
          </a:bodyPr>
          <a:lstStyle/>
          <a:p>
            <a:r>
              <a:rPr lang="en-US" dirty="0"/>
              <a:t>Step 5 – Enable the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PUT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'{mode: "on", </a:t>
            </a:r>
            <a:r>
              <a:rPr lang="en-US" b="1" i="1" dirty="0" err="1">
                <a:solidFill>
                  <a:srgbClr val="FFFF00"/>
                </a:solidFill>
              </a:rPr>
              <a:t>bannerDetail</a:t>
            </a:r>
            <a:r>
              <a:rPr lang="en-US" b="1" i="1" dirty="0">
                <a:solidFill>
                  <a:srgbClr val="FFFF00"/>
                </a:solidFill>
              </a:rPr>
              <a:t>: "Welcome to </a:t>
            </a:r>
            <a:r>
              <a:rPr lang="en-US" b="1" i="1" dirty="0" err="1">
                <a:solidFill>
                  <a:srgbClr val="FFFF00"/>
                </a:solidFill>
              </a:rPr>
              <a:t>vManage</a:t>
            </a:r>
            <a:r>
              <a:rPr lang="en-US" b="1" i="1" dirty="0">
                <a:solidFill>
                  <a:srgbClr val="FFFF00"/>
                </a:solidFill>
              </a:rPr>
              <a:t>"}'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/settings/configuration/banner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SD-WAN system will return JSON data with Login Banner details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484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200"/>
            <a:ext cx="11002701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': 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': 'Cisco123!'}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data=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['JSESSIONID']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31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/client/token'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['X-XSRF-TOKEN'] = </a:t>
            </a:r>
            <a:r>
              <a:rPr lang="en-US" b="1" i="1" dirty="0" err="1">
                <a:solidFill>
                  <a:srgbClr val="FFFF00"/>
                </a:solidFill>
              </a:rPr>
              <a:t>xsrf_response.content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['X-XSRF-TOKEN’]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546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()['data'][0] </a:t>
            </a:r>
            <a:r>
              <a:rPr lang="en-US" b="1" i="1" dirty="0"/>
              <a:t>#display the first template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3886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1825625"/>
            <a:ext cx="11470512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Enable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 = "{'mode': 'on', '</a:t>
            </a:r>
            <a:r>
              <a:rPr lang="en-US" sz="2200" b="1" i="1" dirty="0" err="1">
                <a:solidFill>
                  <a:srgbClr val="FFFF00"/>
                </a:solidFill>
              </a:rPr>
              <a:t>bannerDetail</a:t>
            </a:r>
            <a:r>
              <a:rPr lang="en-US" sz="2200" b="1" i="1" dirty="0">
                <a:solidFill>
                  <a:srgbClr val="FFFF00"/>
                </a:solidFill>
              </a:rPr>
              <a:t>': 'Welcome to </a:t>
            </a:r>
            <a:r>
              <a:rPr lang="en-US" sz="2200" b="1" i="1" dirty="0" err="1">
                <a:solidFill>
                  <a:srgbClr val="FFFF00"/>
                </a:solidFill>
              </a:rPr>
              <a:t>vManage</a:t>
            </a:r>
            <a:r>
              <a:rPr lang="en-US" sz="2200" b="1" i="1" dirty="0">
                <a:solidFill>
                  <a:srgbClr val="FFFF00"/>
                </a:solidFill>
              </a:rPr>
              <a:t>'}"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session.headers</a:t>
            </a:r>
            <a:r>
              <a:rPr lang="en-US" sz="2200" b="1" i="1" dirty="0">
                <a:solidFill>
                  <a:srgbClr val="FFFF00"/>
                </a:solidFill>
              </a:rPr>
              <a:t>['Content-Type'] = 'application/json'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sz="2200" b="1" i="1" dirty="0" err="1">
                <a:solidFill>
                  <a:srgbClr val="FFFF00"/>
                </a:solidFill>
              </a:rPr>
              <a:t>dataservice</a:t>
            </a:r>
            <a:r>
              <a:rPr lang="en-US" sz="2200" b="1" i="1" dirty="0">
                <a:solidFill>
                  <a:srgbClr val="FFFF00"/>
                </a:solidFill>
              </a:rPr>
              <a:t>/settings/configuration/banner'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put_response</a:t>
            </a:r>
            <a:r>
              <a:rPr lang="en-US" sz="2200" b="1" i="1" dirty="0">
                <a:solidFill>
                  <a:srgbClr val="FFFF00"/>
                </a:solidFill>
              </a:rPr>
              <a:t> = </a:t>
            </a:r>
            <a:r>
              <a:rPr lang="en-US" sz="2200" b="1" i="1" dirty="0" err="1">
                <a:solidFill>
                  <a:srgbClr val="FFFF00"/>
                </a:solidFill>
              </a:rPr>
              <a:t>session.put</a:t>
            </a:r>
            <a:r>
              <a:rPr lang="en-US" sz="2200" b="1" i="1" dirty="0">
                <a:solidFill>
                  <a:srgbClr val="FFFF00"/>
                </a:solidFill>
              </a:rPr>
              <a:t>(</a:t>
            </a: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, json=</a:t>
            </a: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print(f'{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put_response.status_code</a:t>
            </a:r>
            <a:r>
              <a:rPr lang="en-US" sz="2200" b="1" i="1" dirty="0">
                <a:solidFill>
                  <a:srgbClr val="FFFF00"/>
                </a:solidFill>
              </a:rPr>
              <a:t>} 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put_response.reason</a:t>
            </a:r>
            <a:r>
              <a:rPr lang="en-US" sz="2200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</a:t>
            </a:r>
            <a:r>
              <a:rPr lang="en-US" sz="2200" b="1" i="1" dirty="0" err="1">
                <a:solidFill>
                  <a:srgbClr val="FFFF00"/>
                </a:solidFill>
              </a:rPr>
              <a:t>put_response.text</a:t>
            </a:r>
            <a:r>
              <a:rPr lang="en-US" sz="2200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sz="2200" b="1" i="1" dirty="0">
              <a:solidFill>
                <a:srgbClr val="FFFF00"/>
              </a:solidFill>
            </a:endParaRPr>
          </a:p>
          <a:p>
            <a:pPr lvl="1"/>
            <a:r>
              <a:rPr lang="en-US" sz="2200" dirty="0"/>
              <a:t>The </a:t>
            </a:r>
            <a:r>
              <a:rPr lang="en-US" sz="2200" dirty="0" err="1"/>
              <a:t>DevNet</a:t>
            </a:r>
            <a:r>
              <a:rPr lang="en-US" sz="2200" dirty="0"/>
              <a:t> Sandbox does not allow POST/PUT operations</a:t>
            </a:r>
          </a:p>
          <a:p>
            <a:pPr lvl="1"/>
            <a:r>
              <a:rPr lang="en-US" sz="2200" dirty="0"/>
              <a:t>The response code and reason will be </a:t>
            </a:r>
            <a:r>
              <a:rPr lang="en-US" sz="2200" i="1" dirty="0"/>
              <a:t>403 Forbidden</a:t>
            </a:r>
          </a:p>
          <a:p>
            <a:pPr lvl="1"/>
            <a:r>
              <a:rPr lang="en-US" sz="2200" dirty="0"/>
              <a:t>A live SD-WAN system will return JSON data with Login Banner details</a:t>
            </a:r>
            <a:endParaRPr lang="en-US" sz="22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</a:t>
            </a:r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</p:spTree>
    <p:extLst>
      <p:ext uri="{BB962C8B-B14F-4D97-AF65-F5344CB8AC3E}">
        <p14:creationId xmlns:p14="http://schemas.microsoft.com/office/powerpoint/2010/main" val="37367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Personal Access Token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WEBEX_TOKEN=</a:t>
            </a:r>
            <a:r>
              <a:rPr lang="en-US" b="1" i="1" dirty="0">
                <a:solidFill>
                  <a:srgbClr val="FF0000"/>
                </a:solidFill>
              </a:rPr>
              <a:t>Y2lzY29zcGFyazovL3VzL1JPT00vZmU1M2IwOTAtODM…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your </a:t>
            </a:r>
            <a:r>
              <a:rPr lang="en-US" dirty="0" err="1"/>
              <a:t>Webex</a:t>
            </a:r>
            <a:r>
              <a:rPr lang="en-US" dirty="0"/>
              <a:t> Teams Rooms with the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title":"New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cURL</a:t>
            </a:r>
            <a:r>
              <a:rPr lang="en-US" b="1" i="1" dirty="0">
                <a:solidFill>
                  <a:srgbClr val="FFFF00"/>
                </a:solidFill>
              </a:rPr>
              <a:t> Room"}’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your 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('WEBEX_TOKEN')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/json','Authorization':</a:t>
            </a:r>
            <a:r>
              <a:rPr lang="en-US" b="1" i="1" dirty="0" err="1">
                <a:solidFill>
                  <a:srgbClr val="FFFF00"/>
                </a:solidFill>
              </a:rPr>
              <a:t>f'Bearer</a:t>
            </a:r>
            <a:r>
              <a:rPr lang="en-US" b="1" i="1" dirty="0">
                <a:solidFill>
                  <a:srgbClr val="FFFF00"/>
                </a:solidFill>
              </a:rPr>
              <a:t> {token}'}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rooms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()['items'][0] </a:t>
            </a:r>
            <a:r>
              <a:rPr lang="en-US" b="1" i="1" dirty="0"/>
              <a:t># display the first room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title':'New</a:t>
            </a:r>
            <a:r>
              <a:rPr lang="en-US" b="1" i="1" dirty="0">
                <a:solidFill>
                  <a:srgbClr val="FFFF00"/>
                </a:solidFill>
              </a:rPr>
              <a:t> Python Room'}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Post a message to the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roomId</a:t>
            </a:r>
            <a:r>
              <a:rPr lang="en-US" b="1" i="1" dirty="0">
                <a:solidFill>
                  <a:srgbClr val="FFFF00"/>
                </a:solidFill>
              </a:rPr>
              <a:t>':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()['id'],'</a:t>
            </a:r>
            <a:r>
              <a:rPr lang="en-US" b="1" i="1" dirty="0" err="1">
                <a:solidFill>
                  <a:srgbClr val="FFFF00"/>
                </a:solidFill>
              </a:rPr>
              <a:t>text':'Hello</a:t>
            </a:r>
            <a:r>
              <a:rPr lang="en-US" b="1" i="1" dirty="0">
                <a:solidFill>
                  <a:srgbClr val="FFFF00"/>
                </a:solidFill>
              </a:rPr>
              <a:t> from Python'}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/v1/messages'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msg_response.status_code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msg_response.reason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msg_response.json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message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8302</TotalTime>
  <Words>7092</Words>
  <Application>Microsoft Macintosh PowerPoint</Application>
  <PresentationFormat>Widescreen</PresentationFormat>
  <Paragraphs>967</Paragraphs>
  <Slides>99</Slides>
  <Notes>73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3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cURL – DevNet Always-On ACI Sandbox</vt:lpstr>
      <vt:lpstr>cURL – DevNet Always-On ACI Sandbox</vt:lpstr>
      <vt:lpstr>PowerPoint Presentation</vt:lpstr>
      <vt:lpstr>Python – DevNet Always-On ACI Sandbox</vt:lpstr>
      <vt:lpstr>Python – DevNet Always-On ACI Sandbox</vt:lpstr>
      <vt:lpstr>Python – DevNet Always-On ACI Sandbox</vt:lpstr>
      <vt:lpstr>Python – DevNet Always-On ACI Sandbox</vt:lpstr>
      <vt:lpstr>PowerPoint Presentation</vt:lpstr>
      <vt:lpstr>Part V</vt:lpstr>
      <vt:lpstr>Digital Network Architecture (DNA)</vt:lpstr>
      <vt:lpstr>Digital Network Architecture (DNA)</vt:lpstr>
      <vt:lpstr>Digital Network Architecture (DNA)</vt:lpstr>
      <vt:lpstr>cURL – DevNet Always-On DNAC Sandbox</vt:lpstr>
      <vt:lpstr>cURL – DevNet Always-On DNAC Sandbox</vt:lpstr>
      <vt:lpstr>PowerPoint Presentation</vt:lpstr>
      <vt:lpstr>Python – DevNet Always-On DNAC Sandbox</vt:lpstr>
      <vt:lpstr>Python – DevNet Always-On DNAC Sandbox</vt:lpstr>
      <vt:lpstr>Python – DevNet Always-On DNAC Sandbox</vt:lpstr>
      <vt:lpstr>PowerPoint Presentation</vt:lpstr>
      <vt:lpstr>Part VI</vt:lpstr>
      <vt:lpstr>Meraki</vt:lpstr>
      <vt:lpstr>Meraki</vt:lpstr>
      <vt:lpstr>Meraki</vt:lpstr>
      <vt:lpstr>cURL – DevNet Always-On Meraki Sandbox</vt:lpstr>
      <vt:lpstr>cURL – DevNet Always-On Meraki Sandbox</vt:lpstr>
      <vt:lpstr>PowerPoint Presentation</vt:lpstr>
      <vt:lpstr>Python – DevNet Always-On Meraki Sandbox</vt:lpstr>
      <vt:lpstr>Python – DevNet Always-On Meraki Sandbox</vt:lpstr>
      <vt:lpstr>PowerPoint Presentation</vt:lpstr>
      <vt:lpstr>Part VII</vt:lpstr>
      <vt:lpstr>Software-Defined Wide Area Network (SD-WAN)</vt:lpstr>
      <vt:lpstr>Software-Defined Wide Area Network (SD-WAN)</vt:lpstr>
      <vt:lpstr>Software-Defined Wide Area Network (SD-WAN)</vt:lpstr>
      <vt:lpstr>cURL – DevNet Always-On SD-WAN Sandbox</vt:lpstr>
      <vt:lpstr>cURL – DevNet Always-On SD-WAN Sandbox</vt:lpstr>
      <vt:lpstr>cURL – DevNet Always-On SD-WAN Sandbox</vt:lpstr>
      <vt:lpstr>PowerPoint Presentation</vt:lpstr>
      <vt:lpstr>Python – DevNet Always-On SD-WAN Sandbox</vt:lpstr>
      <vt:lpstr>Python – DevNet Always-On SD-WAN Sandbox</vt:lpstr>
      <vt:lpstr>Python – DevNet Always-On SD-WAN Sandbox</vt:lpstr>
      <vt:lpstr>Python – DevNet Always-On SD-WAN Sandbox</vt:lpstr>
      <vt:lpstr>PowerPoint Presentation</vt:lpstr>
      <vt:lpstr>Part VIII</vt:lpstr>
      <vt:lpstr>Webex Teams</vt:lpstr>
      <vt:lpstr>Webex Teams</vt:lpstr>
      <vt:lpstr>Webex Teams</vt:lpstr>
      <vt:lpstr>cURL – Webex Teams, Individual Account</vt:lpstr>
      <vt:lpstr>cURL – Webex Teams, Individual Account</vt:lpstr>
      <vt:lpstr>PowerPoint Presentation</vt:lpstr>
      <vt:lpstr>Python – Webex Teams, Individual Account</vt:lpstr>
      <vt:lpstr>Python – Webex Teams, Individual Account</vt:lpstr>
      <vt:lpstr>Python – Webex Teams, Individual Account</vt:lpstr>
      <vt:lpstr>Part IX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278</cp:revision>
  <dcterms:created xsi:type="dcterms:W3CDTF">2020-02-11T00:22:44Z</dcterms:created>
  <dcterms:modified xsi:type="dcterms:W3CDTF">2020-04-22T18:26:07Z</dcterms:modified>
</cp:coreProperties>
</file>