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0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64" r:id="rId28"/>
    <p:sldId id="360" r:id="rId29"/>
    <p:sldId id="359" r:id="rId30"/>
    <p:sldId id="378" r:id="rId31"/>
    <p:sldId id="365" r:id="rId32"/>
    <p:sldId id="366" r:id="rId33"/>
    <p:sldId id="362" r:id="rId34"/>
    <p:sldId id="363" r:id="rId35"/>
    <p:sldId id="367" r:id="rId36"/>
    <p:sldId id="368" r:id="rId37"/>
    <p:sldId id="377" r:id="rId38"/>
    <p:sldId id="372" r:id="rId39"/>
    <p:sldId id="375" r:id="rId40"/>
    <p:sldId id="376" r:id="rId41"/>
    <p:sldId id="322" r:id="rId42"/>
    <p:sldId id="379" r:id="rId43"/>
    <p:sldId id="381" r:id="rId44"/>
    <p:sldId id="380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30" r:id="rId58"/>
    <p:sldId id="328" r:id="rId59"/>
    <p:sldId id="394" r:id="rId60"/>
    <p:sldId id="395" r:id="rId61"/>
    <p:sldId id="398" r:id="rId62"/>
    <p:sldId id="396" r:id="rId63"/>
    <p:sldId id="400" r:id="rId64"/>
    <p:sldId id="402" r:id="rId65"/>
    <p:sldId id="404" r:id="rId66"/>
    <p:sldId id="405" r:id="rId67"/>
    <p:sldId id="406" r:id="rId68"/>
    <p:sldId id="418" r:id="rId69"/>
    <p:sldId id="409" r:id="rId70"/>
    <p:sldId id="410" r:id="rId71"/>
    <p:sldId id="432" r:id="rId72"/>
    <p:sldId id="412" r:id="rId73"/>
    <p:sldId id="414" r:id="rId74"/>
    <p:sldId id="416" r:id="rId75"/>
    <p:sldId id="417" r:id="rId76"/>
    <p:sldId id="419" r:id="rId77"/>
    <p:sldId id="421" r:id="rId78"/>
    <p:sldId id="422" r:id="rId79"/>
    <p:sldId id="423" r:id="rId80"/>
    <p:sldId id="429" r:id="rId81"/>
    <p:sldId id="431" r:id="rId82"/>
    <p:sldId id="430" r:id="rId83"/>
    <p:sldId id="333" r:id="rId84"/>
    <p:sldId id="334" r:id="rId85"/>
    <p:sldId id="335" r:id="rId86"/>
    <p:sldId id="311" r:id="rId87"/>
    <p:sldId id="321" r:id="rId88"/>
    <p:sldId id="280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Adding the -L option returns a 200 OK because </a:t>
            </a:r>
            <a:r>
              <a:rPr lang="en-US" b="0" i="0" dirty="0" err="1"/>
              <a:t>cURL</a:t>
            </a:r>
            <a:r>
              <a:rPr lang="en-US" b="0" i="0" dirty="0"/>
              <a:t> can follow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5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 the Python Requests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container has pre-configured environment variables which store Cisco </a:t>
            </a:r>
            <a:r>
              <a:rPr lang="en-US" b="0" i="0" dirty="0" err="1"/>
              <a:t>DevNet</a:t>
            </a:r>
            <a:r>
              <a:rPr lang="en-US" b="0" i="0" dirty="0"/>
              <a:t> sandbox DNAC API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Python OS module can access environment variables in the container or other underlying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HTTP Basic auth requires uses a Python tuple object with username and password sent as the keyword argument ‘auth’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Importing the </a:t>
            </a:r>
            <a:r>
              <a:rPr lang="en-US" b="0" i="0" dirty="0" err="1"/>
              <a:t>pprint</a:t>
            </a:r>
            <a:r>
              <a:rPr lang="en-US" b="0" i="0" dirty="0"/>
              <a:t> module to print the JSON response in a more friendly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Meraki API key stored as a container environment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Use the native JSON response object to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Notice that, in contrast to </a:t>
            </a:r>
            <a:r>
              <a:rPr lang="en-US" b="0" i="0" dirty="0" err="1"/>
              <a:t>cURL</a:t>
            </a:r>
            <a:r>
              <a:rPr lang="en-US" b="0" i="0" dirty="0"/>
              <a:t>, Python Requests automatically follows redirects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0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9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.json specifies the content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Replace the .json with .xml for any API endpoint to interact using XML-formatted payloads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9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Intent API is our focus although an IPAM API is available for integration with 3</a:t>
            </a:r>
            <a:r>
              <a:rPr lang="en-US" baseline="30000" dirty="0"/>
              <a:t>rd</a:t>
            </a:r>
            <a:r>
              <a:rPr lang="en-US" dirty="0"/>
              <a:t>-party IPAM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 basic auth is a header named Authorization with the base 64 encoding of </a:t>
            </a:r>
            <a:r>
              <a:rPr lang="en-US" dirty="0" err="1"/>
              <a:t>username:password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6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4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Dashboard API is our focus although there are other APIs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Webhooks, Captive Portal, </a:t>
            </a:r>
            <a:r>
              <a:rPr lang="en-US" dirty="0" err="1"/>
              <a:t>WiFi</a:t>
            </a:r>
            <a:r>
              <a:rPr lang="en-US" dirty="0"/>
              <a:t> &amp; Bluetooth Scanning, and MV-series cameras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5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59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1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9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tokens are available at https://</a:t>
            </a:r>
            <a:r>
              <a:rPr lang="en-US" dirty="0" err="1"/>
              <a:t>developer.webex.com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Production use requires OAuth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8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59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2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1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5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5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98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91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1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9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88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5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39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.</a:t>
            </a:r>
            <a:r>
              <a:rPr lang="en-US" dirty="0" err="1"/>
              <a:t>cookie_jar</a:t>
            </a:r>
            <a:r>
              <a:rPr lang="en-US" dirty="0"/>
              <a:t> name is arbitrary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Notice the location of the token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cookie response header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the body {"</a:t>
            </a:r>
            <a:r>
              <a:rPr lang="en-US" dirty="0" err="1"/>
              <a:t>imdata</a:t>
            </a:r>
            <a:r>
              <a:rPr lang="en-US" dirty="0"/>
              <a:t>":[{"</a:t>
            </a:r>
            <a:r>
              <a:rPr lang="en-US" dirty="0" err="1"/>
              <a:t>aaaLogin</a:t>
            </a:r>
            <a:r>
              <a:rPr lang="en-US" dirty="0"/>
              <a:t>":{"attributes":{"token":"</a:t>
            </a:r>
            <a:r>
              <a:rPr lang="en-US" dirty="0" err="1"/>
              <a:t>token_id</a:t>
            </a:r>
            <a:r>
              <a:rPr lang="en-US" dirty="0"/>
              <a:t>"}}}]}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1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8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3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switches/datacenter/aci/apic/sw/2-x/rest_cfg/2_1_x/b_Cisco_APIC_REST_API_Configuration_Guide.html" TargetMode="External"/><Relationship Id="rId7" Type="http://schemas.openxmlformats.org/officeDocument/2006/relationships/hyperlink" Target="https://developer.cisco.com/site/ac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aci-virtual-simulator-lab" TargetMode="External"/><Relationship Id="rId5" Type="http://schemas.openxmlformats.org/officeDocument/2006/relationships/hyperlink" Target="https://www.wwt.com/lab/aci-ansible-sandbox" TargetMode="External"/><Relationship Id="rId4" Type="http://schemas.openxmlformats.org/officeDocument/2006/relationships/hyperlink" Target="https://www.wwt.com/lab/programmability-foundations-lab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docs/dna-center/api/1-3-3-x/" TargetMode="External"/><Relationship Id="rId7" Type="http://schemas.openxmlformats.org/officeDocument/2006/relationships/hyperlink" Target="https://developer.cisco.com/dnacenter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access-foundations-lab-1" TargetMode="External"/><Relationship Id="rId5" Type="http://schemas.openxmlformats.org/officeDocument/2006/relationships/hyperlink" Target="https://www.wwt.com/lab/cisco-sd-access-wireless-lab" TargetMode="External"/><Relationship Id="rId4" Type="http://schemas.openxmlformats.org/officeDocument/2006/relationships/hyperlink" Target="https://www.wwt.com/lab/network-automation-with-ansible-dna-center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isco.com/meraki/api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isco.com/meraki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cisco.com/sdwan/" TargetMode="External"/><Relationship Id="rId3" Type="http://schemas.openxmlformats.org/officeDocument/2006/relationships/hyperlink" Target="https://sdwan-docs.cisco.com/Product_Documentation/Command_Reference/Command_Reference/vManage_REST_APIs" TargetMode="External"/><Relationship Id="rId7" Type="http://schemas.openxmlformats.org/officeDocument/2006/relationships/hyperlink" Target="https://www.wwt.com/lab/explore-o365-optimization-with-cisco-sd-wan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wt.com/lab/cisco-sd-wan-programmability-lab" TargetMode="External"/><Relationship Id="rId5" Type="http://schemas.openxmlformats.org/officeDocument/2006/relationships/hyperlink" Target="https://www.wwt.com/lab/cisco-sd-wan-viptela-foundations-lab" TargetMode="External"/><Relationship Id="rId4" Type="http://schemas.openxmlformats.org/officeDocument/2006/relationships/hyperlink" Target="https://vmanage.fqdn/apidocs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ebex.com/docs/api/getting-started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ams.webex.com/" TargetMode="External"/><Relationship Id="rId4" Type="http://schemas.openxmlformats.org/officeDocument/2006/relationships/hyperlink" Target="https://developer.cisco.com/webex-teams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7" Type="http://schemas.openxmlformats.org/officeDocument/2006/relationships/hyperlink" Target="https://2.python-requests.org/en/master/api/#requests.Response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-c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--cookie-jar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session cookies to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-b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--cookie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send session cookies from a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</a:t>
            </a:r>
            <a:r>
              <a:rPr lang="en-US" sz="2400"/>
              <a:t>will accept </a:t>
            </a:r>
            <a:r>
              <a:rPr lang="en-US" sz="2400" dirty="0"/>
              <a:t>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 Object Contents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.ok </a:t>
            </a:r>
            <a:r>
              <a:rPr lang="en-US" dirty="0"/>
              <a:t>– </a:t>
            </a:r>
            <a:r>
              <a:rPr lang="en-US" i="1" dirty="0">
                <a:solidFill>
                  <a:srgbClr val="FFFF00"/>
                </a:solidFill>
              </a:rPr>
              <a:t>True</a:t>
            </a:r>
            <a:r>
              <a:rPr lang="en-US" dirty="0"/>
              <a:t> if </a:t>
            </a:r>
            <a:r>
              <a:rPr lang="en-US" i="1" dirty="0" err="1">
                <a:solidFill>
                  <a:srgbClr val="FFFF00"/>
                </a:solidFill>
              </a:rPr>
              <a:t>status_code</a:t>
            </a:r>
            <a:r>
              <a:rPr lang="en-US" i="1" dirty="0"/>
              <a:t> </a:t>
            </a:r>
            <a:r>
              <a:rPr lang="en-US" dirty="0"/>
              <a:t>is less than 400,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r>
              <a:rPr lang="en-US" dirty="0"/>
              <a:t> if 400 or greater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status_code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status code (200, 401,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.reason </a:t>
            </a:r>
            <a:r>
              <a:rPr lang="en-US" dirty="0"/>
              <a:t>– HTTP status text (OK, Not Found, etc.)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.headers </a:t>
            </a:r>
            <a:r>
              <a:rPr lang="en-US" dirty="0"/>
              <a:t>– case-insensitive dictionary of of response headers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.text </a:t>
            </a:r>
            <a:r>
              <a:rPr lang="en-US" dirty="0"/>
              <a:t>– contents of the response, in Unicode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.json() </a:t>
            </a:r>
            <a:r>
              <a:rPr lang="en-US" dirty="0"/>
              <a:t>– contents of the response, in JSON (if available)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.cookies </a:t>
            </a:r>
            <a:r>
              <a:rPr lang="en-US" dirty="0"/>
              <a:t>– cookies returned by the server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.</a:t>
            </a:r>
            <a:r>
              <a:rPr lang="en-US" dirty="0" err="1">
                <a:solidFill>
                  <a:srgbClr val="FFFF00"/>
                </a:solidFill>
              </a:rPr>
              <a:t>raise_for_status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– raises an </a:t>
            </a:r>
            <a:r>
              <a:rPr lang="en-US" i="1" dirty="0" err="1">
                <a:solidFill>
                  <a:srgbClr val="FFFF00"/>
                </a:solidFill>
              </a:rPr>
              <a:t>HTTPError</a:t>
            </a:r>
            <a:r>
              <a:rPr lang="en-US" dirty="0"/>
              <a:t> exception if .</a:t>
            </a:r>
            <a:r>
              <a:rPr lang="en-US" i="1" dirty="0">
                <a:solidFill>
                  <a:srgbClr val="FFFF00"/>
                </a:solidFill>
              </a:rPr>
              <a:t>ok</a:t>
            </a:r>
            <a:r>
              <a:rPr lang="en-US" dirty="0"/>
              <a:t> is </a:t>
            </a:r>
            <a:r>
              <a:rPr lang="en-US" i="1" dirty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</a:t>
            </a:r>
            <a:r>
              <a:rPr lang="en-US"/>
              <a:t>Response Object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5A7F3-1A0A-B445-9EF3-844850395584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https://2.python-requests.org/en/master/api/#requests.Response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 (pre-installed in the container)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66023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</a:t>
            </a:r>
            <a:r>
              <a:rPr lang="en-US" sz="2400" b="1" i="1" dirty="0" err="1">
                <a:solidFill>
                  <a:srgbClr val="FFFF00"/>
                </a:solidFill>
              </a:rPr>
              <a:t>os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 = (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('DNAC_USER'), 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('DNAC_PW'))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auth=</a:t>
            </a:r>
            <a:r>
              <a:rPr lang="en-US" sz="2400" b="1" i="1" dirty="0" err="1">
                <a:solidFill>
                  <a:srgbClr val="FFFF00"/>
                </a:solidFill>
              </a:rPr>
              <a:t>req_auth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response.headers</a:t>
            </a:r>
            <a:r>
              <a:rPr lang="en-US" sz="2400" b="1" i="1" dirty="0">
                <a:solidFill>
                  <a:srgbClr val="FFFF00"/>
                </a:solidFill>
              </a:rPr>
              <a:t>}\n{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r>
              <a:rPr lang="en-US" sz="2400" dirty="0"/>
              <a:t>Import the OS module to access ENV variables &amp; update the URL for DNAC</a:t>
            </a:r>
          </a:p>
          <a:p>
            <a:r>
              <a:rPr lang="en-US" sz="2400" dirty="0"/>
              <a:t>Create a tuple for HTTP basic authentication</a:t>
            </a:r>
          </a:p>
          <a:p>
            <a:r>
              <a:rPr lang="en-US" sz="2400" dirty="0"/>
              <a:t>Perform an HTTP POST and store the response object in a variable</a:t>
            </a:r>
          </a:p>
          <a:p>
            <a:r>
              <a:rPr lang="en-US" sz="2400" dirty="0"/>
              <a:t>Print the status code, reason, headers, and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2" y="1864140"/>
            <a:ext cx="12664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47287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779455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129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80882-3850-2E49-9E61-234F0AF84194}"/>
              </a:ext>
            </a:extLst>
          </p:cNvPr>
          <p:cNvSpPr/>
          <p:nvPr/>
        </p:nvSpPr>
        <p:spPr>
          <a:xfrm>
            <a:off x="909612" y="4143742"/>
            <a:ext cx="571978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from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 import </a:t>
            </a: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endParaRPr lang="en-US" sz="2400" b="1" i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{'X-Cisco-Meraki-API-Key':</a:t>
            </a:r>
            <a:r>
              <a:rPr lang="en-US" sz="2400" b="1" i="1" dirty="0" err="1">
                <a:solidFill>
                  <a:srgbClr val="FFFF00"/>
                </a:solidFill>
              </a:rPr>
              <a:t>os.getenv</a:t>
            </a:r>
            <a:r>
              <a:rPr lang="en-US" sz="2400" b="1" i="1" dirty="0">
                <a:solidFill>
                  <a:srgbClr val="FFFF00"/>
                </a:solidFill>
              </a:rPr>
              <a:t>('MERAKI_API_KEY')}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}\n')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pprint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response.json</a:t>
            </a:r>
            <a:r>
              <a:rPr lang="en-US" sz="2400" b="1" i="1" dirty="0">
                <a:solidFill>
                  <a:srgbClr val="FFFF00"/>
                </a:solidFill>
              </a:rPr>
              <a:t>())</a:t>
            </a:r>
          </a:p>
          <a:p>
            <a:r>
              <a:rPr lang="en-US" sz="2400" dirty="0"/>
              <a:t>Import the </a:t>
            </a:r>
            <a:r>
              <a:rPr lang="en-US" sz="2400" dirty="0" err="1"/>
              <a:t>pprint</a:t>
            </a:r>
            <a:r>
              <a:rPr lang="en-US" sz="2400" dirty="0"/>
              <a:t> module &amp; update the URL for Meraki</a:t>
            </a:r>
          </a:p>
          <a:p>
            <a:r>
              <a:rPr lang="en-US" sz="2400" dirty="0"/>
              <a:t>Update the headers to include a Meraki API key</a:t>
            </a:r>
          </a:p>
          <a:p>
            <a:r>
              <a:rPr lang="en-US" sz="2400" dirty="0"/>
              <a:t>Perform an HTTP GET and store the response object in a variable</a:t>
            </a:r>
          </a:p>
          <a:p>
            <a:r>
              <a:rPr lang="en-US" sz="2400" dirty="0"/>
              <a:t>Print the status code, reason, and JSON-formatted response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Code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E9647-4959-894B-88A7-50F561C54802}"/>
              </a:ext>
            </a:extLst>
          </p:cNvPr>
          <p:cNvSpPr/>
          <p:nvPr/>
        </p:nvSpPr>
        <p:spPr>
          <a:xfrm>
            <a:off x="909612" y="1864140"/>
            <a:ext cx="326233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FB891-F098-6F4A-BF30-BE78636DB4E4}"/>
              </a:ext>
            </a:extLst>
          </p:cNvPr>
          <p:cNvSpPr/>
          <p:nvPr/>
        </p:nvSpPr>
        <p:spPr>
          <a:xfrm>
            <a:off x="909613" y="2323382"/>
            <a:ext cx="718425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6482E-CA60-A944-BE73-D8148FD5A789}"/>
              </a:ext>
            </a:extLst>
          </p:cNvPr>
          <p:cNvSpPr/>
          <p:nvPr/>
        </p:nvSpPr>
        <p:spPr>
          <a:xfrm>
            <a:off x="909612" y="2772143"/>
            <a:ext cx="909878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00C1A-0AEF-AE46-9476-DD02A0F21C15}"/>
              </a:ext>
            </a:extLst>
          </p:cNvPr>
          <p:cNvSpPr/>
          <p:nvPr/>
        </p:nvSpPr>
        <p:spPr>
          <a:xfrm>
            <a:off x="909612" y="3225258"/>
            <a:ext cx="701995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37245F-87A7-EB4D-B8E9-AC54A1A034FC}"/>
              </a:ext>
            </a:extLst>
          </p:cNvPr>
          <p:cNvSpPr/>
          <p:nvPr/>
        </p:nvSpPr>
        <p:spPr>
          <a:xfrm>
            <a:off x="909612" y="3684500"/>
            <a:ext cx="664865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DC9C6-099B-1A4D-AE31-B3B2FCBE5370}"/>
              </a:ext>
            </a:extLst>
          </p:cNvPr>
          <p:cNvSpPr/>
          <p:nvPr/>
        </p:nvSpPr>
        <p:spPr>
          <a:xfrm>
            <a:off x="909612" y="4143742"/>
            <a:ext cx="294086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Datacenter SDN switching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Application Policy Infrastructure Controller (APIC)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HTTPS, optional HTTP (disabled by default)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types – JSON and 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apic-fqdn</a:t>
            </a:r>
            <a:r>
              <a:rPr lang="en-US" b="1" i="1" dirty="0">
                <a:solidFill>
                  <a:srgbClr val="FFFF00"/>
                </a:solidFill>
              </a:rPr>
              <a:t>/api/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(for JSON)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</a:t>
            </a:r>
            <a:r>
              <a:rPr lang="en-US" b="1" i="1" dirty="0" err="1">
                <a:solidFill>
                  <a:srgbClr val="FFFF00"/>
                </a:solidFill>
              </a:rPr>
              <a:t>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"}}}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 </a:t>
            </a:r>
            <a:r>
              <a:rPr lang="en-US" dirty="0"/>
              <a:t>includes a refreshable session token</a:t>
            </a:r>
          </a:p>
          <a:p>
            <a:pPr lvl="2"/>
            <a:r>
              <a:rPr lang="en-US" dirty="0"/>
              <a:t>Expires after 5 minutes of inactivity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":[{"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":{"attributes":{"token":"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"}}}]}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cookie named </a:t>
            </a:r>
            <a:r>
              <a:rPr lang="en-US" b="1" i="1" dirty="0">
                <a:solidFill>
                  <a:srgbClr val="FFFF00"/>
                </a:solidFill>
              </a:rPr>
              <a:t>APIC-Cookie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Centric Infrastructure (ACI)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https://www.cisco.com/c/en/us/td/docs/switches/datacenter/aci/apic/sw/2-x/rest_cfg/2_1_x/b_Cisco_APIC_REST_API_Configuration_Guide.html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https://www.wwt.com/lab/programmability-foundations-lab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https://www.wwt.com/lab/aci-ansible-sandbox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https://www.wwt.com/lab/aci-virtual-simulator-lab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https://developer.cisco.com/site/aci/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Campus routing, switching, and wireless SDN solution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DNA Center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Intent 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dnac-fqdn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  <a:endParaRPr lang="en-US" b="1" i="1" dirty="0"/>
          </a:p>
          <a:p>
            <a:pPr lvl="1"/>
            <a:r>
              <a:rPr lang="en-US" dirty="0"/>
              <a:t>Username and password sent in the header as HTTP Basic Authentication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</a:t>
            </a:r>
            <a:r>
              <a:rPr lang="en-US" b="1" i="1" dirty="0">
                <a:solidFill>
                  <a:srgbClr val="FFFF00"/>
                </a:solidFill>
              </a:rPr>
              <a:t>body</a:t>
            </a:r>
            <a:r>
              <a:rPr lang="en-US" dirty="0"/>
              <a:t> includes a refreshable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 the token as a header named </a:t>
            </a:r>
            <a:r>
              <a:rPr lang="en-US" b="1" i="1" dirty="0">
                <a:solidFill>
                  <a:srgbClr val="FFFF00"/>
                </a:solidFill>
              </a:rPr>
              <a:t>X-Auth-Token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{"X-Auth-Token":"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Network Architecture (DNA)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https://developer.cisco.com/docs/dna-center/api/1-3-3-x/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4"/>
              </a:rPr>
              <a:t>https://www.wwt.com/lab/network-automation-with-ansible-dna-center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https://www.wwt.com/lab/cisco-sd-access-wireless-lab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https://www.wwt.com/lab/cisco-sd-access-foundations-lab-1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https://developer.cisco.com/dnacenter/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Cloud-controlled platform with a variety of managed products</a:t>
            </a:r>
          </a:p>
          <a:p>
            <a:pPr lvl="1"/>
            <a:r>
              <a:rPr lang="en-US" dirty="0"/>
              <a:t>Routing, switching, wireless, network security, physical security platforms, &amp; MDM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/>
              <a:t>Meraki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Dashboard 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</a:t>
            </a:r>
            <a:endParaRPr lang="en-US" b="1" i="1" dirty="0"/>
          </a:p>
          <a:p>
            <a:pPr lvl="1"/>
            <a:r>
              <a:rPr lang="en-US" dirty="0"/>
              <a:t>Requires an API token in the custom header </a:t>
            </a:r>
            <a:r>
              <a:rPr lang="en-US" b="1" i="1" dirty="0">
                <a:solidFill>
                  <a:srgbClr val="FFFF00"/>
                </a:solidFill>
              </a:rPr>
              <a:t>X-Cisco-Meraki-API-Key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{"X-Cisco-Meraki-API-Key</a:t>
            </a:r>
            <a:r>
              <a:rPr lang="en-US" b="1" i="1" dirty="0"/>
              <a:t>":"</a:t>
            </a:r>
            <a:r>
              <a:rPr lang="en-US" b="1" i="1" dirty="0" err="1">
                <a:solidFill>
                  <a:srgbClr val="FF0000"/>
                </a:solidFill>
              </a:rPr>
              <a:t>api_token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Meraki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https://developer.cisco.com/meraki/api/</a:t>
            </a:r>
            <a:r>
              <a:rPr lang="en-US" dirty="0"/>
              <a:t> (dashboard)</a:t>
            </a:r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https://developer.cisco.com/meraki/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WAN router SDN solution, formerly </a:t>
            </a:r>
            <a:r>
              <a:rPr lang="en-US" dirty="0" err="1"/>
              <a:t>Viptela</a:t>
            </a:r>
            <a:r>
              <a:rPr lang="en-US" dirty="0"/>
              <a:t> (physical &amp; virtual)</a:t>
            </a:r>
          </a:p>
          <a:p>
            <a:pPr lvl="1"/>
            <a:r>
              <a:rPr lang="en-US" dirty="0"/>
              <a:t>Spans on-premises, co-location, &amp; public cloud environments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vManage</a:t>
            </a:r>
            <a:r>
              <a:rPr lang="en-US" dirty="0"/>
              <a:t> 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– HTTPS</a:t>
            </a:r>
          </a:p>
          <a:p>
            <a:pPr lvl="1"/>
            <a:r>
              <a:rPr lang="en-US" dirty="0"/>
              <a:t>Methods – GET, POST, &amp; DELETE</a:t>
            </a:r>
          </a:p>
          <a:p>
            <a:pPr lvl="1"/>
            <a:r>
              <a:rPr lang="en-US" dirty="0"/>
              <a:t>Content type –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902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j_security_check</a:t>
            </a:r>
            <a:endParaRPr lang="en-US" b="1" i="1" dirty="0"/>
          </a:p>
          <a:p>
            <a:pPr lvl="1"/>
            <a:r>
              <a:rPr lang="en-US" dirty="0"/>
              <a:t>Username and password sent in the body of an HTTP POST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Content-Type</a:t>
            </a:r>
            <a:r>
              <a:rPr lang="en-US" dirty="0"/>
              <a:t> header must be </a:t>
            </a:r>
            <a:r>
              <a:rPr lang="en-US" b="1" i="1" dirty="0">
                <a:solidFill>
                  <a:srgbClr val="FFFF00"/>
                </a:solidFill>
              </a:rPr>
              <a:t>application/x-www-form-</a:t>
            </a:r>
            <a:r>
              <a:rPr lang="en-US" b="1" i="1" dirty="0" err="1">
                <a:solidFill>
                  <a:srgbClr val="FFFF00"/>
                </a:solidFill>
              </a:rPr>
              <a:t>urlencoded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j_username":"</a:t>
            </a:r>
            <a:r>
              <a:rPr lang="en-US" b="1" i="1" dirty="0" err="1">
                <a:solidFill>
                  <a:srgbClr val="FF0000"/>
                </a:solidFill>
              </a:rPr>
              <a:t>username</a:t>
            </a:r>
            <a:r>
              <a:rPr lang="en-US" b="1" i="1" dirty="0">
                <a:solidFill>
                  <a:srgbClr val="FFFF00"/>
                </a:solidFill>
              </a:rPr>
              <a:t>", "</a:t>
            </a:r>
            <a:r>
              <a:rPr lang="en-US" b="1" i="1" dirty="0" err="1">
                <a:solidFill>
                  <a:srgbClr val="FFFF00"/>
                </a:solidFill>
              </a:rPr>
              <a:t>j_password":"</a:t>
            </a:r>
            <a:r>
              <a:rPr lang="en-US" b="1" i="1" dirty="0" err="1">
                <a:solidFill>
                  <a:srgbClr val="FF0000"/>
                </a:solidFill>
              </a:rPr>
              <a:t>password</a:t>
            </a:r>
            <a:r>
              <a:rPr lang="en-US" b="1" i="1" dirty="0">
                <a:solidFill>
                  <a:srgbClr val="FFFF00"/>
                </a:solidFill>
              </a:rPr>
              <a:t>"}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HTTP response includes a refreshable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</a:p>
          <a:p>
            <a:pPr lvl="1"/>
            <a:r>
              <a:rPr lang="en-US" dirty="0"/>
              <a:t>Use 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r>
              <a:rPr lang="en-US" b="1" i="1" dirty="0"/>
              <a:t> </a:t>
            </a:r>
            <a:r>
              <a:rPr lang="en-US" dirty="0"/>
              <a:t>to obtain an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</a:p>
          <a:p>
            <a:pPr lvl="1"/>
            <a:r>
              <a:rPr lang="en-US" dirty="0"/>
              <a:t>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0000"/>
                </a:solidFill>
              </a:rPr>
              <a:t>vmanage-fqdn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dataservice</a:t>
            </a:r>
            <a:r>
              <a:rPr lang="en-US" b="1" i="1" dirty="0">
                <a:solidFill>
                  <a:srgbClr val="FFFF00"/>
                </a:solidFill>
              </a:rPr>
              <a:t>/client/token</a:t>
            </a:r>
            <a:endParaRPr lang="en-US" dirty="0"/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Subsequent requests must include:</a:t>
            </a: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session cookie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XSRF token</a:t>
            </a:r>
            <a:r>
              <a:rPr lang="en-US" dirty="0"/>
              <a:t> as a header named </a:t>
            </a:r>
            <a:r>
              <a:rPr lang="en-US" b="1" i="1" dirty="0">
                <a:solidFill>
                  <a:srgbClr val="FFFF00"/>
                </a:solidFill>
              </a:rPr>
              <a:t>X-XSRF-TOKEN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/>
          <a:lstStyle/>
          <a:p>
            <a:r>
              <a:rPr lang="en-US" dirty="0"/>
              <a:t>Software-Defined Wide Area Network (SD-WAN)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92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https://vmanage.fqdn/apidocs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>
                <a:hlinkClick r:id="rId5"/>
              </a:rPr>
              <a:t>https://www.wwt.com/lab/cisco-sd-wan-viptela-foundations-lab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https://www.wwt.com/lab/cisco-sd-wan-programmability-lab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https://www.wwt.com/lab/explore-o365-optimization-with-cisco-sd-wan</a:t>
            </a:r>
            <a:endParaRPr lang="en-US" dirty="0"/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https://developer.cisco.com/sdwan/</a:t>
            </a:r>
            <a:endParaRPr lang="en-US" dirty="0"/>
          </a:p>
          <a:p>
            <a:pPr lvl="2"/>
            <a:r>
              <a:rPr lang="en-US" dirty="0"/>
              <a:t>Includes always-on sandbox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3951" cy="4351338"/>
          </a:xfrm>
        </p:spPr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Cloud collaboration platform </a:t>
            </a:r>
          </a:p>
          <a:p>
            <a:pPr lvl="1"/>
            <a:r>
              <a:rPr lang="en-US" dirty="0"/>
              <a:t>Chat, Calling, &amp; Meetings</a:t>
            </a:r>
          </a:p>
          <a:p>
            <a:r>
              <a:rPr lang="en-US" dirty="0"/>
              <a:t>What is the controller?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Cloud</a:t>
            </a:r>
          </a:p>
          <a:p>
            <a:r>
              <a:rPr lang="en-US" dirty="0"/>
              <a:t>REST API Details:</a:t>
            </a:r>
          </a:p>
          <a:p>
            <a:pPr lvl="1"/>
            <a:r>
              <a:rPr lang="en-US" dirty="0"/>
              <a:t>Transport - HTTPS</a:t>
            </a:r>
          </a:p>
          <a:p>
            <a:pPr lvl="1"/>
            <a:r>
              <a:rPr lang="en-US" dirty="0"/>
              <a:t>Methods – GET, POST, PUT &amp; DELETE</a:t>
            </a:r>
          </a:p>
          <a:p>
            <a:pPr lvl="1"/>
            <a:r>
              <a:rPr lang="en-US" dirty="0"/>
              <a:t>Content types – Accepts JSON &amp; URL encoded form data, returns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4266" cy="4351338"/>
          </a:xfrm>
        </p:spPr>
        <p:txBody>
          <a:bodyPr>
            <a:normAutofit/>
          </a:bodyPr>
          <a:lstStyle/>
          <a:p>
            <a:r>
              <a:rPr lang="en-US" dirty="0"/>
              <a:t>API Authentication</a:t>
            </a:r>
          </a:p>
          <a:p>
            <a:pPr lvl="1"/>
            <a:r>
              <a:rPr lang="en-US" dirty="0"/>
              <a:t>Base URL – </a:t>
            </a:r>
            <a:r>
              <a:rPr lang="en-US" b="1" i="1" dirty="0">
                <a:solidFill>
                  <a:srgbClr val="FFFF00"/>
                </a:solidFill>
              </a:rPr>
              <a:t>https://</a:t>
            </a:r>
            <a:r>
              <a:rPr lang="en-US" b="1" i="1" dirty="0" err="1">
                <a:solidFill>
                  <a:srgbClr val="FFFF00"/>
                </a:solidFill>
              </a:rPr>
              <a:t>api.ciscospark.com</a:t>
            </a:r>
            <a:r>
              <a:rPr lang="en-US" b="1" i="1" dirty="0">
                <a:solidFill>
                  <a:srgbClr val="FFFF00"/>
                </a:solidFill>
              </a:rPr>
              <a:t>/v1/</a:t>
            </a:r>
            <a:endParaRPr lang="en-US" b="1" i="1" dirty="0"/>
          </a:p>
          <a:p>
            <a:pPr lvl="1"/>
            <a:r>
              <a:rPr lang="en-US" dirty="0"/>
              <a:t>For developer testing, requires a </a:t>
            </a:r>
            <a:r>
              <a:rPr lang="en-US" b="1" i="1" dirty="0">
                <a:solidFill>
                  <a:srgbClr val="FFFF00"/>
                </a:solidFill>
              </a:rPr>
              <a:t>Personal Access Token </a:t>
            </a:r>
            <a:r>
              <a:rPr lang="en-US" dirty="0"/>
              <a:t>(12 hour validity)</a:t>
            </a:r>
          </a:p>
          <a:p>
            <a:pPr lvl="1"/>
            <a:r>
              <a:rPr lang="en-US" dirty="0"/>
              <a:t>The </a:t>
            </a:r>
            <a:r>
              <a:rPr lang="en-US" b="1" i="1" dirty="0">
                <a:solidFill>
                  <a:srgbClr val="FFFF00"/>
                </a:solidFill>
              </a:rPr>
              <a:t>Authorization</a:t>
            </a:r>
            <a:r>
              <a:rPr lang="en-US" dirty="0"/>
              <a:t> header must include the token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{"</a:t>
            </a:r>
            <a:r>
              <a:rPr lang="en-US" b="1" i="1" dirty="0" err="1">
                <a:solidFill>
                  <a:srgbClr val="FFFF00"/>
                </a:solidFill>
              </a:rPr>
              <a:t>Authorization</a:t>
            </a:r>
            <a:r>
              <a:rPr lang="en-US" b="1" i="1" dirty="0" err="1"/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Bearer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personal_access_token</a:t>
            </a:r>
            <a:r>
              <a:rPr lang="en-US" b="1" i="1" dirty="0"/>
              <a:t>"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575-354A-2940-BFCA-9CCF6B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74F-7ED2-5544-84A3-E3687491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documentation:</a:t>
            </a:r>
          </a:p>
          <a:p>
            <a:pPr lvl="1"/>
            <a:r>
              <a:rPr lang="en-US" dirty="0">
                <a:hlinkClick r:id="rId3"/>
              </a:rPr>
              <a:t>https://developer.webex.com/docs/api/getting-started</a:t>
            </a:r>
            <a:endParaRPr lang="en-US" dirty="0"/>
          </a:p>
          <a:p>
            <a:r>
              <a:rPr lang="en-US" dirty="0"/>
              <a:t>Lab Resources</a:t>
            </a:r>
          </a:p>
          <a:p>
            <a:pPr lvl="1"/>
            <a:r>
              <a:rPr lang="en-US" dirty="0"/>
              <a:t>WWT Platform</a:t>
            </a:r>
          </a:p>
          <a:p>
            <a:pPr lvl="2"/>
            <a:r>
              <a:rPr lang="en-US" dirty="0"/>
              <a:t>N/A</a:t>
            </a:r>
          </a:p>
          <a:p>
            <a:pPr lvl="1"/>
            <a:r>
              <a:rPr lang="en-US" dirty="0"/>
              <a:t>Cisco </a:t>
            </a:r>
            <a:r>
              <a:rPr lang="en-US" dirty="0" err="1"/>
              <a:t>DevNet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https://developer.cisco.com/webex-teams/</a:t>
            </a:r>
            <a:endParaRPr lang="en-US" dirty="0"/>
          </a:p>
          <a:p>
            <a:pPr lvl="2"/>
            <a:r>
              <a:rPr lang="en-US" dirty="0" err="1"/>
              <a:t>Webex</a:t>
            </a:r>
            <a:r>
              <a:rPr lang="en-US" dirty="0"/>
              <a:t> Teams account required for developer interaction (</a:t>
            </a:r>
            <a:r>
              <a:rPr lang="en-US" dirty="0">
                <a:hlinkClick r:id="rId5"/>
              </a:rPr>
              <a:t>https://teams.webex.com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4516-EE7D-424E-9D4B-979F8C53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2CF-870D-8442-9A14-D51A59D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r>
              <a:rPr lang="en-US" dirty="0"/>
              <a:t>Step 1 – Authenticate &amp; store token in a cookie file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":{"attributes":{"name":"admin","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":"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kic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2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– Create a new Tenant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":{"attributes":{"name":"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"}}}'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</a:t>
            </a:r>
            <a:r>
              <a:rPr lang="en-US" b="1" i="1" dirty="0" err="1">
                <a:solidFill>
                  <a:srgbClr val="FFFF00"/>
                </a:solidFill>
              </a:rPr>
              <a:t>kib</a:t>
            </a:r>
            <a:r>
              <a:rPr lang="en-US" b="1" i="1" dirty="0">
                <a:solidFill>
                  <a:srgbClr val="FFFF00"/>
                </a:solidFill>
              </a:rPr>
              <a:t> .</a:t>
            </a:r>
            <a:r>
              <a:rPr lang="en-US" b="1" i="1" dirty="0" err="1">
                <a:solidFill>
                  <a:srgbClr val="FFFF00"/>
                </a:solidFill>
              </a:rPr>
              <a:t>cookie_jar</a:t>
            </a:r>
            <a:endParaRPr lang="en-US" b="1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8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requests.packages.urllib3.disable_warnings()</a:t>
            </a:r>
            <a:r>
              <a:rPr lang="en-US" b="1" i="1" dirty="0"/>
              <a:t> # disable insecure SSL warnings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aaaLogin.json</a:t>
            </a:r>
            <a:r>
              <a:rPr lang="en-US" b="1" i="1" dirty="0">
                <a:solidFill>
                  <a:srgbClr val="FFFF0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aaaUser</a:t>
            </a:r>
            <a:r>
              <a:rPr lang="en-US" b="1" i="1" dirty="0">
                <a:solidFill>
                  <a:srgbClr val="FFFF00"/>
                </a:solidFill>
              </a:rPr>
              <a:t>':{'attributes':{'</a:t>
            </a:r>
            <a:r>
              <a:rPr lang="en-US" b="1" i="1" dirty="0" err="1">
                <a:solidFill>
                  <a:srgbClr val="FFFF00"/>
                </a:solidFill>
              </a:rPr>
              <a:t>name':'admin</a:t>
            </a:r>
            <a:r>
              <a:rPr lang="en-US" b="1" i="1" dirty="0">
                <a:solidFill>
                  <a:srgbClr val="FFFF00"/>
                </a:solidFill>
              </a:rPr>
              <a:t>', '</a:t>
            </a:r>
            <a:r>
              <a:rPr lang="en-US" b="1" i="1" dirty="0" err="1">
                <a:solidFill>
                  <a:srgbClr val="FFFF00"/>
                </a:solidFill>
              </a:rPr>
              <a:t>pwd</a:t>
            </a:r>
            <a:r>
              <a:rPr lang="en-US" b="1" i="1" dirty="0">
                <a:solidFill>
                  <a:srgbClr val="FFFF00"/>
                </a:solidFill>
              </a:rPr>
              <a:t>':'</a:t>
            </a:r>
            <a:r>
              <a:rPr lang="en-US" b="1" i="1" dirty="0" err="1">
                <a:solidFill>
                  <a:srgbClr val="FFFF00"/>
                </a:solidFill>
              </a:rPr>
              <a:t>ciscopsdt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session = </a:t>
            </a:r>
            <a:r>
              <a:rPr lang="en-US" b="1" i="1" dirty="0" err="1">
                <a:solidFill>
                  <a:srgbClr val="FFFF00"/>
                </a:solidFill>
              </a:rPr>
              <a:t>requests.session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session.verify</a:t>
            </a:r>
            <a:r>
              <a:rPr lang="en-US" b="1" i="1" dirty="0">
                <a:solidFill>
                  <a:srgbClr val="FFFF00"/>
                </a:solidFill>
              </a:rPr>
              <a:t> = False</a:t>
            </a:r>
            <a:r>
              <a:rPr lang="en-US" b="1" i="1" dirty="0"/>
              <a:t> # To permit self-signed certificates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response.cookies</a:t>
            </a:r>
            <a:r>
              <a:rPr lang="en-US" b="1" i="1" dirty="0">
                <a:solidFill>
                  <a:srgbClr val="FFFF00"/>
                </a:solidFill>
              </a:rPr>
              <a:t>,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two options to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session.cookies</a:t>
            </a:r>
            <a:r>
              <a:rPr lang="en-US" b="1" i="1" dirty="0">
                <a:solidFill>
                  <a:srgbClr val="FFFF00"/>
                </a:solidFill>
              </a:rPr>
              <a:t>['APIC-cookie'] </a:t>
            </a:r>
            <a:r>
              <a:rPr lang="en-US" b="1" i="1" dirty="0"/>
              <a:t># option1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'][0]['</a:t>
            </a:r>
            <a:r>
              <a:rPr lang="en-US" b="1" i="1" dirty="0" err="1">
                <a:solidFill>
                  <a:srgbClr val="FFFF00"/>
                </a:solidFill>
              </a:rPr>
              <a:t>aaaLogin</a:t>
            </a:r>
            <a:r>
              <a:rPr lang="en-US" b="1" i="1" dirty="0">
                <a:solidFill>
                  <a:srgbClr val="FFFF00"/>
                </a:solidFill>
              </a:rPr>
              <a:t>']['attributes']['token'] </a:t>
            </a:r>
            <a:r>
              <a:rPr lang="en-US" b="1" i="1" dirty="0"/>
              <a:t># option2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APIC-Cookie':token</a:t>
            </a:r>
            <a:r>
              <a:rPr lang="en-US" b="1" i="1" dirty="0">
                <a:solidFill>
                  <a:srgbClr val="FFFF00"/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9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APIC Tenants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/node/class/</a:t>
            </a:r>
            <a:r>
              <a:rPr lang="en-US" b="1" i="1" dirty="0" err="1">
                <a:solidFill>
                  <a:srgbClr val="FFFF00"/>
                </a:solidFill>
              </a:rPr>
              <a:t>fvTenant.json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tenants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</a:t>
            </a:r>
            <a:r>
              <a:rPr lang="en-US" b="1" i="1" dirty="0" err="1">
                <a:solidFill>
                  <a:srgbClr val="FFFF00"/>
                </a:solidFill>
              </a:rPr>
              <a:t>imdata</a:t>
            </a:r>
            <a:r>
              <a:rPr lang="en-US" b="1" i="1" dirty="0">
                <a:solidFill>
                  <a:srgbClr val="FFFF00"/>
                </a:solidFill>
              </a:rPr>
              <a:t>'][0] </a:t>
            </a:r>
            <a:r>
              <a:rPr lang="en-US" b="1" i="1" dirty="0"/>
              <a:t>#display the first tenant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ACI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4 – Create a new Tenant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fvTenant</a:t>
            </a:r>
            <a:r>
              <a:rPr lang="en-US" b="1" i="1" dirty="0">
                <a:solidFill>
                  <a:srgbClr val="FFFF00"/>
                </a:solidFill>
              </a:rPr>
              <a:t>':{'attributes':{'name':'</a:t>
            </a:r>
            <a:r>
              <a:rPr lang="en-US" b="1" i="1" dirty="0" err="1">
                <a:solidFill>
                  <a:srgbClr val="FFFF00"/>
                </a:solidFill>
              </a:rPr>
              <a:t>my_new_tenant</a:t>
            </a:r>
            <a:r>
              <a:rPr lang="en-US" b="1" i="1" dirty="0">
                <a:solidFill>
                  <a:srgbClr val="FFFF00"/>
                </a:solidFill>
              </a:rPr>
              <a:t>'}}}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sandboxapicdc.cisco.com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mo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uni.json</a:t>
            </a:r>
            <a:r>
              <a:rPr lang="en-US" b="1" i="1" dirty="0">
                <a:solidFill>
                  <a:srgbClr val="FFFF00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session.post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json=</a:t>
            </a:r>
            <a:r>
              <a:rPr lang="en-US" b="1" i="1" dirty="0" err="1">
                <a:solidFill>
                  <a:srgbClr val="FFFF00"/>
                </a:solidFill>
              </a:rPr>
              <a:t>new_tenant</a:t>
            </a:r>
            <a:r>
              <a:rPr lang="en-US" b="1" i="1" dirty="0">
                <a:solidFill>
                  <a:srgbClr val="FFFF00"/>
                </a:solidFill>
              </a:rPr>
              <a:t>, cookies=</a:t>
            </a:r>
            <a:r>
              <a:rPr lang="en-US" b="1" i="1" dirty="0" err="1">
                <a:solidFill>
                  <a:srgbClr val="FFFF00"/>
                </a:solidFill>
              </a:rPr>
              <a:t>session_cookie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}’)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200 OK</a:t>
            </a:r>
            <a:r>
              <a:rPr lang="en-US" dirty="0"/>
              <a:t> response will have an empty body</a:t>
            </a:r>
          </a:p>
          <a:p>
            <a:pPr lvl="1"/>
            <a:r>
              <a:rPr lang="en-US" dirty="0"/>
              <a:t>A live APIC will return JSON data with new Tenant details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Authenticate &amp; obtain a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-X POST -</a:t>
            </a:r>
            <a:r>
              <a:rPr lang="en-US" b="1" i="1" dirty="0" err="1">
                <a:solidFill>
                  <a:srgbClr val="FFFF00"/>
                </a:solidFill>
              </a:rPr>
              <a:t>iu</a:t>
            </a:r>
            <a:r>
              <a:rPr lang="en-US" b="1" i="1" dirty="0">
                <a:solidFill>
                  <a:srgbClr val="FFFF00"/>
                </a:solidFill>
              </a:rPr>
              <a:t> 'devnetuser:Cisco123!' -H 'Content-Type: application/json'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	</a:t>
            </a:r>
          </a:p>
          <a:p>
            <a:r>
              <a:rPr lang="en-US" dirty="0"/>
              <a:t>Step 2 – Store the token in an environment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DNAC_TOKEN=</a:t>
            </a:r>
            <a:r>
              <a:rPr lang="en-US" b="1" i="1" dirty="0" err="1">
                <a:solidFill>
                  <a:srgbClr val="FF0000"/>
                </a:solidFill>
              </a:rPr>
              <a:t>token_id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# copy/paste the token from the response</a:t>
            </a:r>
          </a:p>
          <a:p>
            <a:pPr marL="457200" lvl="1" indent="0">
              <a:buNone/>
            </a:pPr>
            <a:r>
              <a:rPr lang="en-US" b="1" i="1" dirty="0"/>
              <a:t>	</a:t>
            </a:r>
            <a:endParaRPr lang="en-US" dirty="0"/>
          </a:p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-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'X-Auth-Token:'$DNAC_TOKEN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","commands":["show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"],"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":["3e48558a-237a-4bca-8823-0580b88c6acf"]}'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9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Authenticate &amp; retrieve a session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/system/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/v1/auth/token'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 = {'</a:t>
            </a:r>
            <a:r>
              <a:rPr lang="en-US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b="1" i="1" dirty="0">
                <a:solidFill>
                  <a:srgbClr val="FFFF00"/>
                </a:solidFill>
              </a:rPr>
              <a:t>/json'}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 = ('</a:t>
            </a:r>
            <a:r>
              <a:rPr lang="en-US" b="1" i="1" dirty="0" err="1">
                <a:solidFill>
                  <a:srgbClr val="FFFF00"/>
                </a:solidFill>
              </a:rPr>
              <a:t>devnetuser</a:t>
            </a:r>
            <a:r>
              <a:rPr lang="en-US" b="1" i="1" dirty="0">
                <a:solidFill>
                  <a:srgbClr val="FFFF00"/>
                </a:solidFill>
              </a:rPr>
              <a:t>', 'Cisco123!')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response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, headers=headers, auth=</a:t>
            </a:r>
            <a:r>
              <a:rPr lang="en-US" b="1" i="1" dirty="0" err="1">
                <a:solidFill>
                  <a:srgbClr val="FFFF00"/>
                </a:solidFill>
              </a:rPr>
              <a:t>auth_data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  <a:endParaRPr lang="en-US" b="1" i="1" dirty="0"/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the session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Store the session token in a variable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token = {'X-Auth-Token':</a:t>
            </a:r>
            <a:r>
              <a:rPr lang="en-US" b="1" i="1" dirty="0" err="1">
                <a:solidFill>
                  <a:srgbClr val="FFFF00"/>
                </a:solidFill>
              </a:rPr>
              <a:t>response.json</a:t>
            </a:r>
            <a:r>
              <a:rPr lang="en-US" b="1" i="1" dirty="0">
                <a:solidFill>
                  <a:srgbClr val="FFFF00"/>
                </a:solidFill>
              </a:rPr>
              <a:t>()['Token']}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headers.update</a:t>
            </a:r>
            <a:r>
              <a:rPr lang="en-US" b="1" i="1" dirty="0">
                <a:solidFill>
                  <a:srgbClr val="FFFF00"/>
                </a:solidFill>
              </a:rPr>
              <a:t>(token)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headers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Get a list of DNAC devices with the stored token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device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DNAC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60371"/>
          </a:xfrm>
        </p:spPr>
        <p:txBody>
          <a:bodyPr>
            <a:normAutofit/>
          </a:bodyPr>
          <a:lstStyle/>
          <a:p>
            <a:r>
              <a:rPr lang="en-US" dirty="0"/>
              <a:t>Step 4 – Run a ‘show version’ command on a device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name':'show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','commands':['show </a:t>
            </a:r>
            <a:r>
              <a:rPr lang="en-US" b="1" i="1" dirty="0" err="1">
                <a:solidFill>
                  <a:srgbClr val="FFFF00"/>
                </a:solidFill>
              </a:rPr>
              <a:t>ver</a:t>
            </a:r>
            <a:r>
              <a:rPr lang="en-US" b="1" i="1" dirty="0">
                <a:solidFill>
                  <a:srgbClr val="FFFF00"/>
                </a:solidFill>
              </a:rPr>
              <a:t>'],'</a:t>
            </a:r>
            <a:r>
              <a:rPr lang="en-US" b="1" i="1" dirty="0" err="1">
                <a:solidFill>
                  <a:srgbClr val="FFFF00"/>
                </a:solidFill>
              </a:rPr>
              <a:t>deviceUuids</a:t>
            </a:r>
            <a:r>
              <a:rPr lang="en-US" b="1" i="1" dirty="0">
                <a:solidFill>
                  <a:srgbClr val="FFFF00"/>
                </a:solidFill>
              </a:rPr>
              <a:t>':['3e48558a-237a-4bca-8823-0580b88c6acf']}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sandboxdnac.cisco.com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dna</a:t>
            </a:r>
            <a:r>
              <a:rPr lang="en-US" b="1" i="1" dirty="0">
                <a:solidFill>
                  <a:srgbClr val="FFFF00"/>
                </a:solidFill>
              </a:rPr>
              <a:t>/intent/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/v1/network-device-</a:t>
            </a:r>
            <a:r>
              <a:rPr lang="en-US" b="1" i="1" dirty="0" err="1">
                <a:solidFill>
                  <a:srgbClr val="FFFF00"/>
                </a:solidFill>
              </a:rPr>
              <a:t>poller</a:t>
            </a:r>
            <a:r>
              <a:rPr lang="en-US" b="1" i="1" dirty="0">
                <a:solidFill>
                  <a:srgbClr val="FFFF00"/>
                </a:solidFill>
              </a:rPr>
              <a:t>/cli/read-request'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cli_commands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post_response.json</a:t>
            </a:r>
            <a:r>
              <a:rPr lang="en-US" b="1" i="1" dirty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DNAC system will return JSON data with the device response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>
            <a:normAutofit/>
          </a:bodyPr>
          <a:lstStyle/>
          <a:p>
            <a:r>
              <a:rPr lang="en-US" dirty="0"/>
              <a:t>Step 1 – Store the API key in an environment variable</a:t>
            </a:r>
          </a:p>
          <a:p>
            <a:pPr lvl="1"/>
            <a:r>
              <a:rPr lang="en-US" b="1" i="1" dirty="0"/>
              <a:t>This is the static </a:t>
            </a:r>
            <a:r>
              <a:rPr lang="en-US" b="1" i="1" dirty="0" err="1"/>
              <a:t>DevNet</a:t>
            </a:r>
            <a:r>
              <a:rPr lang="en-US" b="1" i="1" dirty="0"/>
              <a:t> Meraki API token:</a:t>
            </a:r>
            <a:endParaRPr lang="en-US" dirty="0"/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export MERAKI_TOKEN=</a:t>
            </a:r>
            <a:r>
              <a:rPr lang="en-US" b="1" i="1" dirty="0">
                <a:solidFill>
                  <a:srgbClr val="FF0000"/>
                </a:solidFill>
              </a:rPr>
              <a:t>6bec40cf957de430a6f1f2baa056b99a4fac9ea0</a:t>
            </a:r>
            <a:endParaRPr lang="en-US" b="1" i="1" dirty="0"/>
          </a:p>
          <a:p>
            <a:endParaRPr lang="en-US" dirty="0"/>
          </a:p>
          <a:p>
            <a:r>
              <a:rPr lang="en-US" dirty="0"/>
              <a:t>Step 2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GET 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X-Cisco-Meraki-API-Key:$DNAC_TOKEN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6485" cy="4351338"/>
          </a:xfrm>
        </p:spPr>
        <p:txBody>
          <a:bodyPr>
            <a:normAutofit/>
          </a:bodyPr>
          <a:lstStyle/>
          <a:p>
            <a:r>
              <a:rPr lang="en-US" dirty="0"/>
              <a:t>Step 3 – Create a new Meraki Organization Network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curl -</a:t>
            </a:r>
            <a:r>
              <a:rPr lang="en-US" b="1" i="1" dirty="0" err="1">
                <a:solidFill>
                  <a:srgbClr val="FFFF00"/>
                </a:solidFill>
              </a:rPr>
              <a:t>iLX</a:t>
            </a:r>
            <a:r>
              <a:rPr lang="en-US" b="1" i="1" dirty="0">
                <a:solidFill>
                  <a:srgbClr val="FFFF00"/>
                </a:solidFill>
              </a:rPr>
              <a:t> POST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</a:t>
            </a:r>
            <a:r>
              <a:rPr lang="en-US" b="1" i="1" dirty="0" err="1">
                <a:solidFill>
                  <a:srgbClr val="FFFF00"/>
                </a:solidFill>
              </a:rPr>
              <a:t>url</a:t>
            </a:r>
            <a:r>
              <a:rPr lang="en-US" b="1" i="1" dirty="0">
                <a:solidFill>
                  <a:srgbClr val="FFFF00"/>
                </a:solidFill>
              </a:rPr>
              <a:t> 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-H 'Content-Type: application/json' -H 'X-Cisco-Meraki-API-Key:'$DNAC_TOKEN \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--data-raw '{"</a:t>
            </a:r>
            <a:r>
              <a:rPr lang="en-US" b="1" i="1" dirty="0" err="1">
                <a:solidFill>
                  <a:srgbClr val="FFFF00"/>
                </a:solidFill>
              </a:rPr>
              <a:t>name":"LA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Office","type</a:t>
            </a:r>
            <a:r>
              <a:rPr lang="en-US" b="1" i="1" dirty="0">
                <a:solidFill>
                  <a:srgbClr val="FFFF00"/>
                </a:solidFill>
              </a:rPr>
              <a:t>": "switch","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":"America/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"}'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8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Get a list of Meraki organizations with the API token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import requests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requests.get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get_url</a:t>
            </a:r>
            <a:r>
              <a:rPr lang="en-US" b="1" i="1" dirty="0">
                <a:solidFill>
                  <a:srgbClr val="FFFF00"/>
                </a:solidFill>
              </a:rPr>
              <a:t>, headers=headers)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 </a:t>
            </a:r>
            <a:r>
              <a:rPr lang="en-US" b="1" i="1" dirty="0"/>
              <a:t># display all devices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get_response.json</a:t>
            </a:r>
            <a:r>
              <a:rPr lang="en-US" b="1" i="1" dirty="0">
                <a:solidFill>
                  <a:srgbClr val="FFFF00"/>
                </a:solidFill>
              </a:rPr>
              <a:t>()['response'][0] </a:t>
            </a:r>
            <a:r>
              <a:rPr lang="en-US" b="1" i="1" dirty="0"/>
              <a:t>#display the first org. in the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F7CD-7263-9840-AE80-6F1B7FA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</a:t>
            </a:r>
            <a:r>
              <a:rPr lang="en-US" dirty="0" err="1"/>
              <a:t>DevNet</a:t>
            </a:r>
            <a:r>
              <a:rPr lang="en-US" dirty="0"/>
              <a:t> Always-On Meraki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A140-16FE-F54F-9766-D3A50E4E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dirty="0"/>
              <a:t>Step 2 – Create a new Meraki network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 = {'</a:t>
            </a:r>
            <a:r>
              <a:rPr lang="en-US" b="1" i="1" dirty="0" err="1">
                <a:solidFill>
                  <a:srgbClr val="FFFF00"/>
                </a:solidFill>
              </a:rPr>
              <a:t>name':'LA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 err="1">
                <a:solidFill>
                  <a:srgbClr val="FFFF00"/>
                </a:solidFill>
              </a:rPr>
              <a:t>Office','type</a:t>
            </a:r>
            <a:r>
              <a:rPr lang="en-US" b="1" i="1" dirty="0">
                <a:solidFill>
                  <a:srgbClr val="FFFF00"/>
                </a:solidFill>
              </a:rPr>
              <a:t>': 'switch','</a:t>
            </a:r>
            <a:r>
              <a:rPr lang="en-US" b="1" i="1" dirty="0" err="1">
                <a:solidFill>
                  <a:srgbClr val="FFFF00"/>
                </a:solidFill>
              </a:rPr>
              <a:t>timeZone</a:t>
            </a:r>
            <a:r>
              <a:rPr lang="en-US" b="1" i="1" dirty="0">
                <a:solidFill>
                  <a:srgbClr val="FFFF00"/>
                </a:solidFill>
              </a:rPr>
              <a:t>':'America/</a:t>
            </a:r>
            <a:r>
              <a:rPr lang="en-US" b="1" i="1" dirty="0" err="1">
                <a:solidFill>
                  <a:srgbClr val="FFFF00"/>
                </a:solidFill>
              </a:rPr>
              <a:t>Los_Angeles</a:t>
            </a:r>
            <a:r>
              <a:rPr lang="en-US" b="1" i="1" dirty="0">
                <a:solidFill>
                  <a:srgbClr val="FFFF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 = 'https://</a:t>
            </a:r>
            <a:r>
              <a:rPr lang="en-US" b="1" i="1" dirty="0" err="1">
                <a:solidFill>
                  <a:srgbClr val="FFFF00"/>
                </a:solidFill>
              </a:rPr>
              <a:t>api.meraki.com</a:t>
            </a:r>
            <a:r>
              <a:rPr lang="en-US" b="1" i="1" dirty="0">
                <a:solidFill>
                  <a:srgbClr val="FFFF00"/>
                </a:solidFill>
              </a:rPr>
              <a:t>/</a:t>
            </a:r>
            <a:r>
              <a:rPr lang="en-US" b="1" i="1" dirty="0" err="1">
                <a:solidFill>
                  <a:srgbClr val="FFFF00"/>
                </a:solidFill>
              </a:rPr>
              <a:t>api</a:t>
            </a:r>
            <a:r>
              <a:rPr lang="en-US" b="1" i="1" dirty="0">
                <a:solidFill>
                  <a:srgbClr val="FFFF00"/>
                </a:solidFill>
              </a:rPr>
              <a:t>/v0/organizations/549236/networks'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post_response</a:t>
            </a:r>
            <a:r>
              <a:rPr lang="en-US" b="1" i="1" dirty="0">
                <a:solidFill>
                  <a:srgbClr val="FFFF00"/>
                </a:solidFill>
              </a:rPr>
              <a:t> = </a:t>
            </a:r>
            <a:r>
              <a:rPr lang="en-US" b="1" i="1" dirty="0" err="1">
                <a:solidFill>
                  <a:srgbClr val="FFFF00"/>
                </a:solidFill>
              </a:rPr>
              <a:t>requests.post</a:t>
            </a:r>
            <a:r>
              <a:rPr lang="en-US" b="1" i="1" dirty="0">
                <a:solidFill>
                  <a:srgbClr val="FFFF00"/>
                </a:solidFill>
              </a:rPr>
              <a:t>(</a:t>
            </a:r>
            <a:r>
              <a:rPr lang="en-US" b="1" i="1" dirty="0" err="1">
                <a:solidFill>
                  <a:srgbClr val="FFFF00"/>
                </a:solidFill>
              </a:rPr>
              <a:t>post_url</a:t>
            </a:r>
            <a:r>
              <a:rPr lang="en-US" b="1" i="1" dirty="0">
                <a:solidFill>
                  <a:srgbClr val="FFFF00"/>
                </a:solidFill>
              </a:rPr>
              <a:t>, headers=headers, json=</a:t>
            </a:r>
            <a:r>
              <a:rPr lang="en-US" b="1" i="1" dirty="0" err="1">
                <a:solidFill>
                  <a:srgbClr val="FFFF00"/>
                </a:solidFill>
              </a:rPr>
              <a:t>new_network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print(f'{</a:t>
            </a:r>
            <a:r>
              <a:rPr lang="en-US" b="1" i="1" dirty="0" err="1">
                <a:solidFill>
                  <a:srgbClr val="FFFF00"/>
                </a:solidFill>
              </a:rPr>
              <a:t>post_response.status_code</a:t>
            </a:r>
            <a:r>
              <a:rPr lang="en-US" b="1" i="1" dirty="0">
                <a:solidFill>
                  <a:srgbClr val="FFFF00"/>
                </a:solidFill>
              </a:rPr>
              <a:t>} {</a:t>
            </a:r>
            <a:r>
              <a:rPr lang="en-US" b="1" i="1" dirty="0" err="1">
                <a:solidFill>
                  <a:srgbClr val="FFFF00"/>
                </a:solidFill>
              </a:rPr>
              <a:t>post_response.reason</a:t>
            </a:r>
            <a:r>
              <a:rPr lang="en-US" b="1" i="1" dirty="0">
                <a:solidFill>
                  <a:srgbClr val="FFFF00"/>
                </a:solidFill>
              </a:rPr>
              <a:t>}')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print(</a:t>
            </a:r>
            <a:r>
              <a:rPr lang="en-US" b="1" i="1" dirty="0" err="1">
                <a:solidFill>
                  <a:srgbClr val="FFFF00"/>
                </a:solidFill>
              </a:rPr>
              <a:t>post_response.text</a:t>
            </a:r>
            <a:r>
              <a:rPr lang="en-US" b="1" i="1" dirty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DevNet</a:t>
            </a:r>
            <a:r>
              <a:rPr lang="en-US" dirty="0"/>
              <a:t> Sandbox does not allow POST/PUT operations </a:t>
            </a:r>
          </a:p>
          <a:p>
            <a:pPr lvl="1"/>
            <a:r>
              <a:rPr lang="en-US" dirty="0"/>
              <a:t>The response code and reason will be </a:t>
            </a:r>
            <a:r>
              <a:rPr lang="en-US" i="1" dirty="0"/>
              <a:t>403 Forbidden</a:t>
            </a:r>
          </a:p>
          <a:p>
            <a:pPr lvl="1"/>
            <a:r>
              <a:rPr lang="en-US" dirty="0"/>
              <a:t>A live Meraki system will return JSON data with new Network details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528C-333D-BF4A-844C-7BCC7757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8D1A2-1CD4-4A47-A0BC-C1215D1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E19735C8-79B6-044E-ACD5-F4540FE4F0F9}"/>
              </a:ext>
            </a:extLst>
          </p:cNvPr>
          <p:cNvSpPr/>
          <p:nvPr/>
        </p:nvSpPr>
        <p:spPr>
          <a:xfrm>
            <a:off x="3410673" y="743673"/>
            <a:ext cx="5370653" cy="53706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>
                <a:hlinkClick r:id="rId7"/>
              </a:rPr>
              <a:t>https://2.python-requests.org/en/master/api/#requests.Response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4638</TotalTime>
  <Words>5873</Words>
  <Application>Microsoft Macintosh PowerPoint</Application>
  <PresentationFormat>Widescreen</PresentationFormat>
  <Paragraphs>834</Paragraphs>
  <Slides>88</Slides>
  <Notes>61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Install Python Requests</vt:lpstr>
      <vt:lpstr>PowerPoint Presentation</vt:lpstr>
      <vt:lpstr>Python Requests Syntax Format</vt:lpstr>
      <vt:lpstr>Python Requests Response Object</vt:lpstr>
      <vt:lpstr>Open a Python Interactive Shell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Python Requests Code Examples</vt:lpstr>
      <vt:lpstr>PowerPoint Presentation</vt:lpstr>
      <vt:lpstr>Part IV</vt:lpstr>
      <vt:lpstr>Application Centric Infrastructure (ACI)</vt:lpstr>
      <vt:lpstr>Application Centric Infrastructure (ACI)</vt:lpstr>
      <vt:lpstr>Application Centric Infrastructure (ACI)</vt:lpstr>
      <vt:lpstr>Digital Network Architecture (DNA)</vt:lpstr>
      <vt:lpstr>Digital Network Architecture (DNA)</vt:lpstr>
      <vt:lpstr>Digital Network Architecture (DNA)</vt:lpstr>
      <vt:lpstr>Meraki</vt:lpstr>
      <vt:lpstr>Meraki</vt:lpstr>
      <vt:lpstr>Meraki</vt:lpstr>
      <vt:lpstr>Software-Defined Wide Area Network (SD-WAN)</vt:lpstr>
      <vt:lpstr>Software-Defined Wide Area Network (SD-WAN)</vt:lpstr>
      <vt:lpstr>Software-Defined Wide Area Network (SD-WAN)</vt:lpstr>
      <vt:lpstr>Webex Teams</vt:lpstr>
      <vt:lpstr>Webex Teams</vt:lpstr>
      <vt:lpstr>Webex Teams</vt:lpstr>
      <vt:lpstr>Part V</vt:lpstr>
      <vt:lpstr>Outline</vt:lpstr>
      <vt:lpstr>cURL – DevNet Always-On ACI Sandbox</vt:lpstr>
      <vt:lpstr>cURL – DevNet Always-On ACI Sandbox</vt:lpstr>
      <vt:lpstr>PowerPoint Presentation</vt:lpstr>
      <vt:lpstr>Python – DevNet Always-On ACI Sandbox</vt:lpstr>
      <vt:lpstr>Python – DevNet Always-On ACI Sandbox</vt:lpstr>
      <vt:lpstr>Python – DevNet Always-On ACI Sandbox</vt:lpstr>
      <vt:lpstr>Python – DevNet Always-On ACI Sandbox</vt:lpstr>
      <vt:lpstr>PowerPoint Presentation</vt:lpstr>
      <vt:lpstr>cURL – DevNet Always-On DNAC Sandbox</vt:lpstr>
      <vt:lpstr>cURL – DevNet Always-On DNAC Sandbox</vt:lpstr>
      <vt:lpstr>PowerPoint Presentation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Python – DevNet Always-On DNAC Sandbox</vt:lpstr>
      <vt:lpstr>PowerPoint Presentation</vt:lpstr>
      <vt:lpstr>cURL – DevNet Always-On Meraki Sandbox</vt:lpstr>
      <vt:lpstr>cURL – DevNet Always-On Meraki Sandbox</vt:lpstr>
      <vt:lpstr>PowerPoint Presentation</vt:lpstr>
      <vt:lpstr>Python – DevNet Always-On Meraki Sandbox</vt:lpstr>
      <vt:lpstr>Python – DevNet Always-On Meraki Sandbox</vt:lpstr>
      <vt:lpstr>PowerPoint Presentation</vt:lpstr>
      <vt:lpstr>PowerPoint Presentation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235</cp:revision>
  <dcterms:created xsi:type="dcterms:W3CDTF">2020-02-11T00:22:44Z</dcterms:created>
  <dcterms:modified xsi:type="dcterms:W3CDTF">2020-04-17T22:45:43Z</dcterms:modified>
</cp:coreProperties>
</file>