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2"/>
  </p:notesMasterIdLst>
  <p:sldIdLst>
    <p:sldId id="256" r:id="rId2"/>
    <p:sldId id="276" r:id="rId3"/>
    <p:sldId id="337" r:id="rId4"/>
    <p:sldId id="338" r:id="rId5"/>
    <p:sldId id="277" r:id="rId6"/>
    <p:sldId id="272" r:id="rId7"/>
    <p:sldId id="278" r:id="rId8"/>
    <p:sldId id="257" r:id="rId9"/>
    <p:sldId id="281" r:id="rId10"/>
    <p:sldId id="339" r:id="rId11"/>
    <p:sldId id="336" r:id="rId12"/>
    <p:sldId id="347" r:id="rId13"/>
    <p:sldId id="351" r:id="rId14"/>
    <p:sldId id="355" r:id="rId15"/>
    <p:sldId id="356" r:id="rId16"/>
    <p:sldId id="348" r:id="rId17"/>
    <p:sldId id="352" r:id="rId18"/>
    <p:sldId id="357" r:id="rId19"/>
    <p:sldId id="358" r:id="rId20"/>
    <p:sldId id="350" r:id="rId21"/>
    <p:sldId id="349" r:id="rId22"/>
    <p:sldId id="353" r:id="rId23"/>
    <p:sldId id="354" r:id="rId24"/>
    <p:sldId id="331" r:id="rId25"/>
    <p:sldId id="270" r:id="rId26"/>
    <p:sldId id="326" r:id="rId27"/>
    <p:sldId id="359" r:id="rId28"/>
    <p:sldId id="378" r:id="rId29"/>
    <p:sldId id="364" r:id="rId30"/>
    <p:sldId id="360" r:id="rId31"/>
    <p:sldId id="365" r:id="rId32"/>
    <p:sldId id="366" r:id="rId33"/>
    <p:sldId id="362" r:id="rId34"/>
    <p:sldId id="363" r:id="rId35"/>
    <p:sldId id="367" r:id="rId36"/>
    <p:sldId id="368" r:id="rId37"/>
    <p:sldId id="377" r:id="rId38"/>
    <p:sldId id="372" r:id="rId39"/>
    <p:sldId id="375" r:id="rId40"/>
    <p:sldId id="376" r:id="rId41"/>
    <p:sldId id="322" r:id="rId42"/>
    <p:sldId id="329" r:id="rId43"/>
    <p:sldId id="330" r:id="rId44"/>
    <p:sldId id="328" r:id="rId45"/>
    <p:sldId id="333" r:id="rId46"/>
    <p:sldId id="334" r:id="rId47"/>
    <p:sldId id="335" r:id="rId48"/>
    <p:sldId id="311" r:id="rId49"/>
    <p:sldId id="321" r:id="rId50"/>
    <p:sldId id="280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/>
    <p:restoredTop sz="86395"/>
  </p:normalViewPr>
  <p:slideViewPr>
    <p:cSldViewPr snapToGrid="0" snapToObjects="1">
      <p:cViewPr>
        <p:scale>
          <a:sx n="122" d="100"/>
          <a:sy n="122" d="100"/>
        </p:scale>
        <p:origin x="824" y="-288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1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55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63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02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Omitted the -X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server will return a HTTP ‘302 Found’ message and a message about redirection in the body but not the information we requested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69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Adding the -L option returns a 200 OK because </a:t>
            </a:r>
            <a:r>
              <a:rPr lang="en-US" b="0" i="0" dirty="0" err="1"/>
              <a:t>cURL</a:t>
            </a:r>
            <a:r>
              <a:rPr lang="en-US" b="0" i="0" dirty="0"/>
              <a:t> can follow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5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62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‘response’ variable can be anything you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2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35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3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37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 the Python Requests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93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6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container has pre-configured environment variables which store Cisco </a:t>
            </a:r>
            <a:r>
              <a:rPr lang="en-US" b="0" i="0" dirty="0" err="1"/>
              <a:t>DevNet</a:t>
            </a:r>
            <a:r>
              <a:rPr lang="en-US" b="0" i="0" dirty="0"/>
              <a:t> sandbox DNAC API credentials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Python OS module can access environment variables in the container or other underlying 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HTTP Basic auth requires uses a Python tuple object with username and password sent as the keyword argument ‘auth’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795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Importing the </a:t>
            </a:r>
            <a:r>
              <a:rPr lang="en-US" b="0" i="0" dirty="0" err="1"/>
              <a:t>pprint</a:t>
            </a:r>
            <a:r>
              <a:rPr lang="en-US" b="0" i="0" dirty="0"/>
              <a:t> module to print the JSON response in a more friendly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Meraki API key stored as a container environment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native JSON response object to display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Notice that, in contrast to </a:t>
            </a:r>
            <a:r>
              <a:rPr lang="en-US" b="0" i="0" dirty="0" err="1"/>
              <a:t>cURL</a:t>
            </a:r>
            <a:r>
              <a:rPr lang="en-US" b="0" i="0" dirty="0"/>
              <a:t>, Python Requests automatically follows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0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493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723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96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09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 Docker container is available which has a ready-build development environment for all of the hands-on activities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will run on any Docker host, no dependency concerns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isn’t a Docker class but here are some basic commands to use Docker for the hands-on activities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Create/use a local folder to organize all of your projects (/development, /code, etc.)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Download and run the Docker image from Docker Hub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12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not a class on REST APIs (what they are) – separate topic in a separate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9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Most Cisco products use REST APIs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Simpler than RPC, SOAP, etc.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/pulse/why-rest-</a:t>
            </a:r>
            <a:r>
              <a:rPr lang="en-US" dirty="0" err="1"/>
              <a:t>api</a:t>
            </a:r>
            <a:r>
              <a:rPr lang="en-US" dirty="0"/>
              <a:t>-so-popular-</a:t>
            </a:r>
            <a:r>
              <a:rPr lang="en-US" dirty="0" err="1"/>
              <a:t>mangesh</a:t>
            </a:r>
            <a:r>
              <a:rPr lang="en-US" dirty="0"/>
              <a:t>-</a:t>
            </a:r>
            <a:r>
              <a:rPr lang="en-US" dirty="0" err="1"/>
              <a:t>bulkar</a:t>
            </a:r>
            <a:r>
              <a:rPr lang="en-US" dirty="0"/>
              <a:t>/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Client/server architecture – Uses HTTP verbs (less ambiguity)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Widely documented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Portable between REST clients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cURL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Python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Postman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Our </a:t>
            </a:r>
            <a:r>
              <a:rPr lang="en-US" dirty="0">
                <a:solidFill>
                  <a:srgbClr val="FFFF00"/>
                </a:solidFill>
              </a:rPr>
              <a:t>customers want/need simple, automated infrastructures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FF00"/>
                </a:solidFill>
              </a:rPr>
              <a:t>This is NOT an REST API class, you should be familiar with the component and format of REST requests and responses as well as HTTP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3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0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You could enter only the base URL and that will return the full HTML response that your web browser will see.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From the CLI, that’s a lot of data to parse, for a human or a computer, so we will instead use a URL to the API endpoint which returns a much more human and computer readable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76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mp4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signu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github.com/wwt/curl-requests-foundations" TargetMode="External"/><Relationship Id="rId4" Type="http://schemas.openxmlformats.org/officeDocument/2006/relationships/hyperlink" Target="https://www.docker.com/products/docker-desktop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quests_%28software%2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8/library/urllib.reques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" TargetMode="External"/><Relationship Id="rId7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hyperlink" Target="https://www.linkedin.com/pulse/why-rest-api-so-popular-mangesh-bulka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quests.readthedocs.io/en/master/" TargetMode="External"/><Relationship Id="rId5" Type="http://schemas.openxmlformats.org/officeDocument/2006/relationships/hyperlink" Target="https://curl.haxx.se/" TargetMode="External"/><Relationship Id="rId4" Type="http://schemas.openxmlformats.org/officeDocument/2006/relationships/hyperlink" Target="https://en.wikipedia.org/wiki/Requests_%28software%29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#cUR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url_demo" descr="curl_demo">
            <a:hlinkClick r:id="" action="ppaction://media"/>
            <a:extLst>
              <a:ext uri="{FF2B5EF4-FFF2-40B4-BE49-F238E27FC236}">
                <a16:creationId xmlns:a16="http://schemas.microsoft.com/office/drawing/2014/main" id="{5E535354-C3A9-5342-824F-BE14F39544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9129" y="2420536"/>
            <a:ext cx="6012146" cy="358833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85" y="6277281"/>
            <a:ext cx="11995229" cy="495406"/>
          </a:xfrm>
        </p:spPr>
        <p:txBody>
          <a:bodyPr>
            <a:normAutofit/>
          </a:bodyPr>
          <a:lstStyle/>
          <a:p>
            <a:r>
              <a:rPr lang="en-US" dirty="0"/>
              <a:t>An introduction to Unix </a:t>
            </a:r>
            <a:r>
              <a:rPr lang="en-US" dirty="0" err="1"/>
              <a:t>cURL</a:t>
            </a:r>
            <a:r>
              <a:rPr lang="en-US" dirty="0"/>
              <a:t>, Python Requests, &amp; hands-on API practice with Cisco platforms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8500" y="54826"/>
            <a:ext cx="5715000" cy="1638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85" y="1051197"/>
            <a:ext cx="11995230" cy="1285177"/>
          </a:xfrm>
        </p:spPr>
        <p:txBody>
          <a:bodyPr>
            <a:normAutofit/>
          </a:bodyPr>
          <a:lstStyle/>
          <a:p>
            <a:r>
              <a:rPr lang="en-US" dirty="0" err="1"/>
              <a:t>cURL</a:t>
            </a:r>
            <a:r>
              <a:rPr lang="en-US" dirty="0"/>
              <a:t> &amp; Python Requests Foundations</a:t>
            </a:r>
          </a:p>
        </p:txBody>
      </p:sp>
      <p:pic>
        <p:nvPicPr>
          <p:cNvPr id="4" name="requests_demo" descr="requests_demo">
            <a:hlinkClick r:id="" action="ppaction://media"/>
            <a:extLst>
              <a:ext uri="{FF2B5EF4-FFF2-40B4-BE49-F238E27FC236}">
                <a16:creationId xmlns:a16="http://schemas.microsoft.com/office/drawing/2014/main" id="{A33E16A6-8AD2-1340-862F-7625DA3C608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119150" y="2420536"/>
            <a:ext cx="6012146" cy="35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91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66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Several </a:t>
            </a:r>
            <a:r>
              <a:rPr lang="en-US" dirty="0" err="1"/>
              <a:t>cURL</a:t>
            </a:r>
            <a:r>
              <a:rPr lang="en-US" dirty="0"/>
              <a:t> command options are common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-X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--request </a:t>
            </a:r>
            <a:r>
              <a:rPr lang="en-US" dirty="0"/>
              <a:t>– HTTP method (GET (default), POST, PUT, DELETE)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--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 &lt;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Request URL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-H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--header</a:t>
            </a:r>
            <a:r>
              <a:rPr lang="en-US" dirty="0"/>
              <a:t>– HTTP client header(s)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-d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--data-</a:t>
            </a:r>
            <a:r>
              <a:rPr lang="en-US" dirty="0" err="1">
                <a:solidFill>
                  <a:srgbClr val="FFFF00"/>
                </a:solidFill>
              </a:rPr>
              <a:t>urlencode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PUT/POST data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--include </a:t>
            </a:r>
            <a:r>
              <a:rPr lang="en-US" dirty="0"/>
              <a:t>– include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-I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</a:t>
            </a:r>
            <a:r>
              <a:rPr lang="en-US" dirty="0"/>
              <a:t> – display ONLY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-k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--insecure </a:t>
            </a:r>
            <a:r>
              <a:rPr lang="en-US" dirty="0"/>
              <a:t>– allow self-signed certificates (insecure SSL)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-L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--location </a:t>
            </a:r>
            <a:r>
              <a:rPr lang="en-US" dirty="0"/>
              <a:t>– follow redirects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-o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--output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response to a file instead of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-u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--user</a:t>
            </a:r>
            <a:r>
              <a:rPr lang="en-US" dirty="0"/>
              <a:t> – HTTP Basic Authentication credentials in a key/value pair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-v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--verbose </a:t>
            </a:r>
            <a:r>
              <a:rPr lang="en-US" dirty="0"/>
              <a:t>– display detailed info for debugging (headers, TLS handshake, etc.)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application/json' 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we will only accept responses in a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46724"/>
            <a:ext cx="14396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349305" y="1846726"/>
            <a:ext cx="645460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8C9D9-1C2E-0A43-B57E-01A9B796FCD1}"/>
              </a:ext>
            </a:extLst>
          </p:cNvPr>
          <p:cNvSpPr/>
          <p:nvPr/>
        </p:nvSpPr>
        <p:spPr>
          <a:xfrm>
            <a:off x="8803914" y="1846725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306631"/>
            <a:ext cx="360611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3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0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-id '{"id":101,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World!"}'</a:t>
            </a: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the request body is in a JSON format</a:t>
            </a:r>
          </a:p>
          <a:p>
            <a:r>
              <a:rPr lang="en-US" sz="2400" dirty="0"/>
              <a:t>Display the response headers in the terminal</a:t>
            </a:r>
          </a:p>
          <a:p>
            <a:r>
              <a:rPr lang="en-US" sz="2400" dirty="0"/>
              <a:t>Body payload in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3" y="1865051"/>
            <a:ext cx="15823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1990" y="1865053"/>
            <a:ext cx="638126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6014"/>
            <a:ext cx="461698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909613" y="2746974"/>
            <a:ext cx="19851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602D00-5324-D14C-A172-33657E9029B7}"/>
              </a:ext>
            </a:extLst>
          </p:cNvPr>
          <p:cNvSpPr/>
          <p:nvPr/>
        </p:nvSpPr>
        <p:spPr>
          <a:xfrm>
            <a:off x="1108128" y="2746974"/>
            <a:ext cx="79956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7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3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-IX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Display ONLY the response headers in the terminal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426677" y="1847956"/>
            <a:ext cx="64271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4" y="1847954"/>
            <a:ext cx="15170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40A51-E9D9-C042-8150-D2136E003E28}"/>
              </a:ext>
            </a:extLst>
          </p:cNvPr>
          <p:cNvSpPr/>
          <p:nvPr/>
        </p:nvSpPr>
        <p:spPr>
          <a:xfrm>
            <a:off x="1454656" y="1847954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6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2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86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-u $DNAC_USER:$DNAC_PW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</a:t>
            </a:r>
            <a:r>
              <a:rPr lang="en-US" sz="2400" b="1" i="1" dirty="0" err="1">
                <a:solidFill>
                  <a:srgbClr val="FFFF00"/>
                </a:solidFill>
              </a:rPr>
              <a:t>vo</a:t>
            </a:r>
            <a:r>
              <a:rPr lang="en-US" sz="2400" b="1" i="1" dirty="0">
                <a:solidFill>
                  <a:srgbClr val="FFFF00"/>
                </a:solidFill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</a:rPr>
              <a:t>token.txt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sandboxdnac.cisco.com</a:t>
            </a:r>
            <a:r>
              <a:rPr lang="en-US" sz="2400" dirty="0"/>
              <a:t>/</a:t>
            </a:r>
            <a:r>
              <a:rPr lang="en-US" sz="2400" dirty="0" err="1"/>
              <a:t>dna</a:t>
            </a:r>
            <a:r>
              <a:rPr lang="en-US" sz="2400" dirty="0"/>
              <a:t>/system/</a:t>
            </a:r>
            <a:r>
              <a:rPr lang="en-US" sz="2400" dirty="0" err="1"/>
              <a:t>api</a:t>
            </a:r>
            <a:r>
              <a:rPr lang="en-US" sz="2400" dirty="0"/>
              <a:t>/v1/auth/token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Send credentials via HTTP Basic Authentication</a:t>
            </a:r>
          </a:p>
          <a:p>
            <a:r>
              <a:rPr lang="en-US" sz="2400" dirty="0"/>
              <a:t>Display verbose/debugging information</a:t>
            </a:r>
          </a:p>
          <a:p>
            <a:r>
              <a:rPr lang="en-US" sz="2400" dirty="0"/>
              <a:t>Write the response to the file </a:t>
            </a:r>
            <a:r>
              <a:rPr lang="en-US" sz="2400" i="1" dirty="0"/>
              <a:t>‘</a:t>
            </a:r>
            <a:r>
              <a:rPr lang="en-US" sz="2400" i="1" dirty="0" err="1"/>
              <a:t>token.txt</a:t>
            </a:r>
            <a:r>
              <a:rPr lang="en-US" sz="2400" i="1" dirty="0"/>
              <a:t>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8708" y="1855407"/>
            <a:ext cx="889950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4" y="1855405"/>
            <a:ext cx="158909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4677"/>
            <a:ext cx="381397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1158876" y="2751289"/>
            <a:ext cx="139362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79387D-B1E9-5145-9D8F-5D43A6FA5EEE}"/>
              </a:ext>
            </a:extLst>
          </p:cNvPr>
          <p:cNvSpPr/>
          <p:nvPr/>
        </p:nvSpPr>
        <p:spPr>
          <a:xfrm>
            <a:off x="909612" y="2751289"/>
            <a:ext cx="2492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5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4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E0C-D068-ED4D-B752-805C5889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hands-on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88B1-3A7F-E043-AF74-EC6E9DE4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Docker Hub Account</a:t>
            </a:r>
          </a:p>
          <a:p>
            <a:pPr lvl="1"/>
            <a:r>
              <a:rPr lang="en-US" dirty="0">
                <a:hlinkClick r:id="rId3"/>
              </a:rPr>
              <a:t>https://hub.docker.com/signup</a:t>
            </a:r>
            <a:endParaRPr lang="en-US" dirty="0"/>
          </a:p>
          <a:p>
            <a:r>
              <a:rPr lang="en-US" dirty="0"/>
              <a:t>Download and install Docker Desktop</a:t>
            </a:r>
          </a:p>
          <a:p>
            <a:pPr lvl="1"/>
            <a:r>
              <a:rPr lang="en-US" dirty="0">
                <a:hlinkClick r:id="rId4"/>
              </a:rPr>
              <a:t>https://www.docker.com/products/docker-desktop</a:t>
            </a:r>
            <a:endParaRPr lang="en-US" dirty="0"/>
          </a:p>
          <a:p>
            <a:r>
              <a:rPr lang="en-US" dirty="0"/>
              <a:t>Download this repo from WWT’s GitHub</a:t>
            </a:r>
          </a:p>
          <a:p>
            <a:pPr lvl="1"/>
            <a:r>
              <a:rPr lang="en-US" dirty="0">
                <a:hlinkClick r:id="rId5"/>
              </a:rPr>
              <a:t>https://github.com/wwt/curl-requests-foundations</a:t>
            </a:r>
            <a:endParaRPr lang="en-US" dirty="0"/>
          </a:p>
          <a:p>
            <a:r>
              <a:rPr lang="en-US" dirty="0"/>
              <a:t>Install a code editor</a:t>
            </a:r>
          </a:p>
          <a:p>
            <a:pPr lvl="1"/>
            <a:r>
              <a:rPr lang="en-US" dirty="0">
                <a:hlinkClick r:id="rId6"/>
              </a:rPr>
              <a:t>https://code.visualstudio.com/Download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Wait a few minutes while we get through an overview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9DD6-B80A-4740-AB4C-12C4FA70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D06F-E711-DC4F-93B7-4B49546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X-Cisco-Meraki-API-Key:$MERAKI_API_KEY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api.meraki.com</a:t>
            </a:r>
            <a:r>
              <a:rPr lang="en-US" sz="2400" dirty="0"/>
              <a:t>/</a:t>
            </a:r>
            <a:r>
              <a:rPr lang="en-US" sz="2400" dirty="0" err="1"/>
              <a:t>api</a:t>
            </a:r>
            <a:r>
              <a:rPr lang="en-US" sz="2400" dirty="0"/>
              <a:t>/v0/organizations</a:t>
            </a:r>
          </a:p>
          <a:p>
            <a:r>
              <a:rPr lang="en-US" sz="2400" dirty="0"/>
              <a:t>Include a header to send an API key for authorization</a:t>
            </a:r>
          </a:p>
          <a:p>
            <a:r>
              <a:rPr lang="en-US" sz="2400" dirty="0"/>
              <a:t>Include a header to indicate we </a:t>
            </a:r>
            <a:r>
              <a:rPr lang="en-US" sz="2400"/>
              <a:t>will accept </a:t>
            </a:r>
            <a:r>
              <a:rPr lang="en-US" sz="2400" dirty="0"/>
              <a:t>any response format</a:t>
            </a:r>
          </a:p>
          <a:p>
            <a:r>
              <a:rPr lang="en-US" sz="2400" dirty="0"/>
              <a:t>Display the response headers in the terminal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909614" y="2309906"/>
            <a:ext cx="602090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4" y="1863769"/>
            <a:ext cx="71497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4" y="2762349"/>
            <a:ext cx="19786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3DD973-53B4-D748-BA5C-78AAF3C74B72}"/>
              </a:ext>
            </a:extLst>
          </p:cNvPr>
          <p:cNvSpPr/>
          <p:nvPr/>
        </p:nvSpPr>
        <p:spPr>
          <a:xfrm>
            <a:off x="2888243" y="2763417"/>
            <a:ext cx="2837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2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X-Cisco-Meraki-API-Key:$MERAKI_API_KEY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r>
              <a:rPr lang="en-US" sz="2400" b="1" i="1" dirty="0">
                <a:solidFill>
                  <a:srgbClr val="FFFF00"/>
                </a:solidFill>
              </a:rPr>
              <a:t>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-L</a:t>
            </a:r>
          </a:p>
          <a:p>
            <a:r>
              <a:rPr lang="en-US" sz="2400" dirty="0"/>
              <a:t>Follow redirects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8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26117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Python “Requests”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“Requests is a Python HTTP library, released under the Apache License 2.0. The goal of the project is to make HTTP requests simpler and more human-friendly.”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https://en.wikipedia.org/wiki/Requests_%28software%29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Requests allows us to make REST API calls with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Requests?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350F06-1C74-1F49-A9A6-D33E1E09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48" y="1470764"/>
            <a:ext cx="10418704" cy="39114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0F09F7-08F2-9946-9766-6B0BB9BB7E00}"/>
              </a:ext>
            </a:extLst>
          </p:cNvPr>
          <p:cNvSpPr/>
          <p:nvPr/>
        </p:nvSpPr>
        <p:spPr>
          <a:xfrm>
            <a:off x="3086718" y="3946967"/>
            <a:ext cx="7326774" cy="625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68C860-F216-C940-9B2E-56EE3BB84FF2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https://docs.python.org/3.8/library/urllib.request.html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HTTP GET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get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</a:p>
          <a:p>
            <a:r>
              <a:rPr lang="en-US" dirty="0"/>
              <a:t>HTTP POST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PUT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DELETE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delete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Several </a:t>
            </a:r>
            <a:r>
              <a:rPr lang="en-US" dirty="0" err="1"/>
              <a:t>cURL</a:t>
            </a:r>
            <a:r>
              <a:rPr lang="en-US" dirty="0"/>
              <a:t> command options are common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-X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--request </a:t>
            </a:r>
            <a:r>
              <a:rPr lang="en-US" dirty="0"/>
              <a:t>– HTTP method (GET (default), POST, PUT, DELETE)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--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 &lt;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Request URL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-H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--header</a:t>
            </a:r>
            <a:r>
              <a:rPr lang="en-US" dirty="0"/>
              <a:t>– HTTP client header(s)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-d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--data-</a:t>
            </a:r>
            <a:r>
              <a:rPr lang="en-US" dirty="0" err="1">
                <a:solidFill>
                  <a:srgbClr val="FFFF00"/>
                </a:solidFill>
              </a:rPr>
              <a:t>urlencode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PUT/POST data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--include </a:t>
            </a:r>
            <a:r>
              <a:rPr lang="en-US" dirty="0"/>
              <a:t>– include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-I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</a:t>
            </a:r>
            <a:r>
              <a:rPr lang="en-US" dirty="0"/>
              <a:t> – display ONLY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-k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--insecure </a:t>
            </a:r>
            <a:r>
              <a:rPr lang="en-US" dirty="0"/>
              <a:t>– allow self-signed certificates (insecure SSL)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-L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--location </a:t>
            </a:r>
            <a:r>
              <a:rPr lang="en-US" dirty="0"/>
              <a:t>– follow redirects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-o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--output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response to a file instead of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-u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--user</a:t>
            </a:r>
            <a:r>
              <a:rPr lang="en-US" dirty="0"/>
              <a:t> – HTTP Basic Authentication credentials in a key/value pair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-v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--verbose </a:t>
            </a:r>
            <a:r>
              <a:rPr lang="en-US" dirty="0"/>
              <a:t>– display detailed info for debugging (headers, TLS handshake, etc.)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</a:t>
            </a:r>
            <a:r>
              <a:rPr lang="en-US"/>
              <a:t>Response Object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35A7F3-1A0A-B445-9EF3-844850395584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https://2.python-requests.org/en/master/api/#requests.Response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8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install requests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show requests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0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Hands-On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768AB4C-B135-2F4A-9289-DF99D95D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703" y="1527858"/>
            <a:ext cx="11002701" cy="4965017"/>
          </a:xfrm>
        </p:spPr>
        <p:txBody>
          <a:bodyPr>
            <a:normAutofit/>
          </a:bodyPr>
          <a:lstStyle/>
          <a:p>
            <a:r>
              <a:rPr lang="en-US" dirty="0"/>
              <a:t>Open your preferred terminal (bash, PowerShell, </a:t>
            </a:r>
            <a:r>
              <a:rPr lang="en-US" dirty="0" err="1"/>
              <a:t>zsh</a:t>
            </a:r>
            <a:r>
              <a:rPr lang="en-US" dirty="0"/>
              <a:t>, etc.)</a:t>
            </a:r>
          </a:p>
          <a:p>
            <a:r>
              <a:rPr lang="en-US" dirty="0"/>
              <a:t>Create and switch to a local folder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mkdir</a:t>
            </a:r>
            <a:r>
              <a:rPr lang="en-US" b="1" i="1" dirty="0">
                <a:solidFill>
                  <a:srgbClr val="FFFF00"/>
                </a:solidFill>
              </a:rPr>
              <a:t> ~/code &amp;&amp; cd ~/code</a:t>
            </a:r>
          </a:p>
          <a:p>
            <a:r>
              <a:rPr lang="en-US" dirty="0"/>
              <a:t>Create a Docker Container for the hands-on exercises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run -</a:t>
            </a:r>
            <a:r>
              <a:rPr lang="en-US" b="1" i="1" dirty="0" err="1">
                <a:solidFill>
                  <a:srgbClr val="FFFF00"/>
                </a:solidFill>
              </a:rPr>
              <a:t>itv</a:t>
            </a:r>
            <a:r>
              <a:rPr lang="en-US" b="1" i="1" dirty="0">
                <a:solidFill>
                  <a:srgbClr val="FFFF00"/>
                </a:solidFill>
              </a:rPr>
              <a:t> ~/code:/code --name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>
                <a:solidFill>
                  <a:srgbClr val="FFFF00"/>
                </a:solidFill>
                <a:highlight>
                  <a:srgbClr val="FF0000"/>
                </a:highlight>
              </a:rPr>
              <a:t>wwt01/</a:t>
            </a:r>
            <a:r>
              <a:rPr lang="en-US" b="1" i="1" dirty="0" err="1">
                <a:solidFill>
                  <a:srgbClr val="FFFF00"/>
                </a:solidFill>
                <a:highlight>
                  <a:srgbClr val="FF0000"/>
                </a:highlight>
              </a:rPr>
              <a:t>curl_pyreq</a:t>
            </a:r>
            <a:endParaRPr lang="en-US" b="1" i="1" dirty="0">
              <a:solidFill>
                <a:srgbClr val="FFFF00"/>
              </a:solidFill>
            </a:endParaRPr>
          </a:p>
          <a:p>
            <a:r>
              <a:rPr lang="en-US" dirty="0"/>
              <a:t>Detach from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control + p + q</a:t>
            </a:r>
            <a:endParaRPr lang="en-US" dirty="0"/>
          </a:p>
          <a:p>
            <a:r>
              <a:rPr lang="en-US" dirty="0"/>
              <a:t>Stop, start, and attach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stop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start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attach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</p:txBody>
      </p:sp>
    </p:spTree>
    <p:extLst>
      <p:ext uri="{BB962C8B-B14F-4D97-AF65-F5344CB8AC3E}">
        <p14:creationId xmlns:p14="http://schemas.microsoft.com/office/powerpoint/2010/main" val="29666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9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Python Interactive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– enhanced</a:t>
            </a:r>
          </a:p>
          <a:p>
            <a:r>
              <a:rPr lang="en-US" dirty="0"/>
              <a:t>Open an interactive shell:</a:t>
            </a:r>
          </a:p>
          <a:p>
            <a:pPr lvl="1"/>
            <a:r>
              <a:rPr lang="en-US" sz="2800" dirty="0"/>
              <a:t>IDLE – built-in Python shell</a:t>
            </a:r>
          </a:p>
          <a:p>
            <a:pPr marL="914400" lvl="2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python</a:t>
            </a:r>
            <a:endParaRPr lang="en-US" sz="2800" dirty="0"/>
          </a:p>
          <a:p>
            <a:pPr lvl="1"/>
            <a:r>
              <a:rPr lang="en-US" sz="2800" dirty="0" err="1"/>
              <a:t>iPython</a:t>
            </a:r>
            <a:r>
              <a:rPr lang="en-US" sz="2800" dirty="0"/>
              <a:t> – 3</a:t>
            </a:r>
            <a:r>
              <a:rPr lang="en-US" sz="2800" baseline="30000" dirty="0"/>
              <a:t>rd</a:t>
            </a:r>
            <a:r>
              <a:rPr lang="en-US" sz="2800" dirty="0"/>
              <a:t> party Python shell (pre-installed in the container)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	</a:t>
            </a:r>
            <a:r>
              <a:rPr lang="en-US" sz="2800" b="1" i="1" dirty="0" err="1">
                <a:solidFill>
                  <a:srgbClr val="FFFF00"/>
                </a:solidFill>
              </a:rPr>
              <a:t>ipython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8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3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requests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</a:t>
            </a:r>
            <a:r>
              <a:rPr lang="en-US" sz="2400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sz="2400" b="1" i="1" dirty="0">
                <a:solidFill>
                  <a:srgbClr val="FFFF00"/>
                </a:solidFill>
              </a:rPr>
              <a:t>/json'}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Import the requests module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Assign the URL and header values to variables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203388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72241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623577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70064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35333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6D490D-2EE4-7445-949A-447D0A8A679C}"/>
              </a:ext>
            </a:extLst>
          </p:cNvPr>
          <p:cNvSpPr/>
          <p:nvPr/>
        </p:nvSpPr>
        <p:spPr>
          <a:xfrm>
            <a:off x="909612" y="4143742"/>
            <a:ext cx="252591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 = 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, json=</a:t>
            </a: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Update the URL and headers variables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693296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12752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2" y="2772143"/>
            <a:ext cx="91572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66023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3" y="3684500"/>
            <a:ext cx="25259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3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2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</a:t>
            </a:r>
            <a:r>
              <a:rPr lang="en-US" sz="2400" b="1" i="1" dirty="0" err="1">
                <a:solidFill>
                  <a:srgbClr val="FFFF00"/>
                </a:solidFill>
              </a:rPr>
              <a:t>os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 = (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('DNAC_USER'), 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('DNAC_PW'))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auth=</a:t>
            </a: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response.headers</a:t>
            </a:r>
            <a:r>
              <a:rPr lang="en-US" sz="2400" b="1" i="1" dirty="0">
                <a:solidFill>
                  <a:srgbClr val="FFFF00"/>
                </a:solidFill>
              </a:rPr>
              <a:t>}\n{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r>
              <a:rPr lang="en-US" sz="2400" dirty="0"/>
              <a:t>Import the OS module to access ENV variables &amp; update the URL for DNAC</a:t>
            </a:r>
          </a:p>
          <a:p>
            <a:r>
              <a:rPr lang="en-US" sz="2400" dirty="0"/>
              <a:t>Create a tuple for HTTP basic authentication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headers,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2" y="1864140"/>
            <a:ext cx="12664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47287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779455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3129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80882-3850-2E49-9E61-234F0AF84194}"/>
              </a:ext>
            </a:extLst>
          </p:cNvPr>
          <p:cNvSpPr/>
          <p:nvPr/>
        </p:nvSpPr>
        <p:spPr>
          <a:xfrm>
            <a:off x="909612" y="4143742"/>
            <a:ext cx="571978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from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 import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{'X-Cisco-Meraki-API-Key':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('MERAKI_API_KEY')}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response.json</a:t>
            </a:r>
            <a:r>
              <a:rPr lang="en-US" sz="2400" b="1" i="1" dirty="0">
                <a:solidFill>
                  <a:srgbClr val="FFFF00"/>
                </a:solidFill>
              </a:rPr>
              <a:t>())</a:t>
            </a:r>
          </a:p>
          <a:p>
            <a:r>
              <a:rPr lang="en-US" sz="2400" dirty="0"/>
              <a:t>Import the </a:t>
            </a:r>
            <a:r>
              <a:rPr lang="en-US" sz="2400" dirty="0" err="1"/>
              <a:t>pprint</a:t>
            </a:r>
            <a:r>
              <a:rPr lang="en-US" sz="2400" dirty="0"/>
              <a:t> module &amp; update the URL for Meraki</a:t>
            </a:r>
          </a:p>
          <a:p>
            <a:r>
              <a:rPr lang="en-US" sz="2400" dirty="0"/>
              <a:t>Update the headers to include a Meraki API key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status code, reason, and JSON-formatted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3E9647-4959-894B-88A7-50F561C54802}"/>
              </a:ext>
            </a:extLst>
          </p:cNvPr>
          <p:cNvSpPr/>
          <p:nvPr/>
        </p:nvSpPr>
        <p:spPr>
          <a:xfrm>
            <a:off x="909612" y="1864140"/>
            <a:ext cx="326233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7FB891-F098-6F4A-BF30-BE78636DB4E4}"/>
              </a:ext>
            </a:extLst>
          </p:cNvPr>
          <p:cNvSpPr/>
          <p:nvPr/>
        </p:nvSpPr>
        <p:spPr>
          <a:xfrm>
            <a:off x="909613" y="2323382"/>
            <a:ext cx="718425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86482E-CA60-A944-BE73-D8148FD5A789}"/>
              </a:ext>
            </a:extLst>
          </p:cNvPr>
          <p:cNvSpPr/>
          <p:nvPr/>
        </p:nvSpPr>
        <p:spPr>
          <a:xfrm>
            <a:off x="909612" y="2772143"/>
            <a:ext cx="909878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600C1A-0AEF-AE46-9476-DD02A0F21C15}"/>
              </a:ext>
            </a:extLst>
          </p:cNvPr>
          <p:cNvSpPr/>
          <p:nvPr/>
        </p:nvSpPr>
        <p:spPr>
          <a:xfrm>
            <a:off x="909612" y="3225258"/>
            <a:ext cx="701995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37245F-87A7-EB4D-B8E9-AC54A1A034FC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CDC9C6-099B-1A4D-AE31-B3B2FCBE5370}"/>
              </a:ext>
            </a:extLst>
          </p:cNvPr>
          <p:cNvSpPr/>
          <p:nvPr/>
        </p:nvSpPr>
        <p:spPr>
          <a:xfrm>
            <a:off x="909612" y="4143742"/>
            <a:ext cx="294086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3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5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3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Overview</a:t>
            </a:r>
          </a:p>
        </p:txBody>
      </p:sp>
    </p:spTree>
    <p:extLst>
      <p:ext uri="{BB962C8B-B14F-4D97-AF65-F5344CB8AC3E}">
        <p14:creationId xmlns:p14="http://schemas.microsoft.com/office/powerpoint/2010/main" val="89913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pPr lvl="1"/>
            <a:r>
              <a:rPr lang="en-US" dirty="0"/>
              <a:t>Firepower</a:t>
            </a:r>
          </a:p>
          <a:p>
            <a:pPr lvl="1"/>
            <a:r>
              <a:rPr lang="en-US" dirty="0"/>
              <a:t>SD-WAN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Platform summary overview</a:t>
            </a:r>
          </a:p>
          <a:p>
            <a:pPr lvl="1"/>
            <a:r>
              <a:rPr lang="en-US" dirty="0"/>
              <a:t>Review API documentation </a:t>
            </a:r>
          </a:p>
          <a:p>
            <a:pPr lvl="1"/>
            <a:r>
              <a:rPr lang="en-US" dirty="0"/>
              <a:t>Review resources available for programmatic access/practice/testing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6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Understand authentication methodology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 to authenticate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request(s)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2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421824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Review authentication methodology</a:t>
            </a:r>
          </a:p>
          <a:p>
            <a:pPr lvl="1"/>
            <a:r>
              <a:rPr lang="en-US" dirty="0"/>
              <a:t>Build Python scripts to authenticate</a:t>
            </a:r>
          </a:p>
          <a:p>
            <a:pPr lvl="1"/>
            <a:r>
              <a:rPr lang="en-US" dirty="0"/>
              <a:t>Build Python scripts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Quiz, Practice Resources,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339288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template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https://www.linkedin.com/pulse/why-rest-api-so-popular-mangesh-bulkar/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https://en.wikipedia.org/wiki/CURL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https://en.wikipedia.org/wiki/Requests_%28software%29</a:t>
            </a:r>
            <a:endParaRPr lang="en-US" dirty="0"/>
          </a:p>
          <a:p>
            <a:r>
              <a:rPr lang="en-US" dirty="0">
                <a:hlinkClick r:id="rId5"/>
              </a:rPr>
              <a:t>https://curl.haxx.se</a:t>
            </a:r>
            <a:endParaRPr lang="en-US" dirty="0"/>
          </a:p>
          <a:p>
            <a:r>
              <a:rPr lang="en-US" dirty="0">
                <a:hlinkClick r:id="rId6"/>
              </a:rPr>
              <a:t>https://requests.readthedocs.io/en/master/</a:t>
            </a:r>
            <a:endParaRPr lang="en-US" dirty="0"/>
          </a:p>
          <a:p>
            <a:r>
              <a:rPr lang="en-US" dirty="0">
                <a:hlinkClick r:id="rId7"/>
              </a:rPr>
              <a:t>https://2.python-requests.org/en/master/api/#requests.Response</a:t>
            </a:r>
            <a:endParaRPr lang="en-US" dirty="0"/>
          </a:p>
          <a:p>
            <a:r>
              <a:rPr lang="en-US" dirty="0"/>
              <a:t>Cisco API documentation #1</a:t>
            </a:r>
          </a:p>
          <a:p>
            <a:r>
              <a:rPr lang="en-US" dirty="0"/>
              <a:t>Cisco API documentation #2</a:t>
            </a:r>
          </a:p>
          <a:p>
            <a:r>
              <a:rPr lang="en-US" dirty="0"/>
              <a:t>Cisco API documentation #3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Background</a:t>
            </a:r>
          </a:p>
        </p:txBody>
      </p:sp>
    </p:spTree>
    <p:extLst>
      <p:ext uri="{BB962C8B-B14F-4D97-AF65-F5344CB8AC3E}">
        <p14:creationId xmlns:p14="http://schemas.microsoft.com/office/powerpoint/2010/main" val="12164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REST APIs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>
            <a:normAutofit/>
          </a:bodyPr>
          <a:lstStyle/>
          <a:p>
            <a:r>
              <a:rPr lang="en-US" dirty="0"/>
              <a:t>Primary mechanism to interact with many infrastructure systems</a:t>
            </a:r>
          </a:p>
          <a:p>
            <a:r>
              <a:rPr lang="en-US" dirty="0"/>
              <a:t>Simple method to make CRUD requests</a:t>
            </a:r>
          </a:p>
          <a:p>
            <a:r>
              <a:rPr lang="en-US" dirty="0"/>
              <a:t>Portable syntax between REST clients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Translation – REST APIs are the foundation of automated infrastructures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967DB92-2CA2-4542-8835-E8EBE400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0868">
            <a:off x="4407451" y="780407"/>
            <a:ext cx="3377096" cy="52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cURL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351" y="1802476"/>
            <a:ext cx="8013298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i="1" dirty="0" err="1"/>
              <a:t>cURL</a:t>
            </a:r>
            <a:r>
              <a:rPr lang="en-US" i="1" dirty="0"/>
              <a:t> is a command-line tool for getting or sending data including files using URL syntax.”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https://en.wikipedia.org/wiki/CURL#cURL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</a:t>
            </a:r>
            <a:r>
              <a:rPr lang="en-US" dirty="0" err="1"/>
              <a:t>cURL</a:t>
            </a:r>
            <a:r>
              <a:rPr lang="en-US" dirty="0"/>
              <a:t> allows us to make REST API calls from a terminal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[options…] &lt;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&gt;</a:t>
            </a:r>
            <a:endParaRPr lang="en-US" sz="2800" dirty="0"/>
          </a:p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--version </a:t>
            </a:r>
            <a:r>
              <a:rPr lang="en-US" sz="2800" b="1" dirty="0"/>
              <a:t>or </a:t>
            </a:r>
            <a:r>
              <a:rPr lang="en-US" sz="2800" b="1" i="1" dirty="0">
                <a:solidFill>
                  <a:srgbClr val="FFFF00"/>
                </a:solidFill>
              </a:rPr>
              <a:t>curl -V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https://</a:t>
            </a:r>
            <a:r>
              <a:rPr lang="en-US" sz="2800" b="1" i="1" dirty="0" err="1">
                <a:solidFill>
                  <a:srgbClr val="FFFF00"/>
                </a:solidFill>
              </a:rPr>
              <a:t>whatsmyua.info</a:t>
            </a:r>
            <a:r>
              <a:rPr lang="en-US" sz="2800" b="1" i="1" dirty="0">
                <a:solidFill>
                  <a:srgbClr val="FFFF00"/>
                </a:solidFill>
              </a:rPr>
              <a:t>/</a:t>
            </a:r>
            <a:r>
              <a:rPr lang="en-US" sz="2800" b="1" i="1" dirty="0" err="1">
                <a:solidFill>
                  <a:srgbClr val="FFFF00"/>
                </a:solidFill>
              </a:rPr>
              <a:t>api</a:t>
            </a:r>
            <a:r>
              <a:rPr lang="en-US" sz="2800" b="1" i="1" dirty="0">
                <a:solidFill>
                  <a:srgbClr val="FFFF00"/>
                </a:solidFill>
              </a:rPr>
              <a:t>/v1/</a:t>
            </a:r>
            <a:r>
              <a:rPr lang="en-US" sz="2800" b="1" i="1" dirty="0" err="1">
                <a:solidFill>
                  <a:srgbClr val="FFFF00"/>
                </a:solidFill>
              </a:rPr>
              <a:t>ua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E649F-E375-614D-8A53-9704053A894D}"/>
              </a:ext>
            </a:extLst>
          </p:cNvPr>
          <p:cNvSpPr/>
          <p:nvPr/>
        </p:nvSpPr>
        <p:spPr>
          <a:xfrm>
            <a:off x="5593080" y="4199486"/>
            <a:ext cx="1673727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1B4F6A-3227-AA48-9B9B-D28C475E3FCA}"/>
              </a:ext>
            </a:extLst>
          </p:cNvPr>
          <p:cNvSpPr/>
          <p:nvPr/>
        </p:nvSpPr>
        <p:spPr>
          <a:xfrm>
            <a:off x="1975629" y="4199486"/>
            <a:ext cx="3617451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2260</TotalTime>
  <Words>2806</Words>
  <Application>Microsoft Macintosh PowerPoint</Application>
  <PresentationFormat>Widescreen</PresentationFormat>
  <Paragraphs>413</Paragraphs>
  <Slides>50</Slides>
  <Notes>29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 Theme</vt:lpstr>
      <vt:lpstr>cURL &amp; Python Requests Foundations</vt:lpstr>
      <vt:lpstr>If you want hands-on practice…</vt:lpstr>
      <vt:lpstr>Access the Hands-On Environment</vt:lpstr>
      <vt:lpstr>PowerPoint Presentation</vt:lpstr>
      <vt:lpstr>Part I</vt:lpstr>
      <vt:lpstr>Why Are REST APIs Important?</vt:lpstr>
      <vt:lpstr>Part II</vt:lpstr>
      <vt:lpstr>What is cURL?</vt:lpstr>
      <vt:lpstr>cURL Syntax Format</vt:lpstr>
      <vt:lpstr>PowerPoint Presentation</vt:lpstr>
      <vt:lpstr>cURL Command Options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Part III</vt:lpstr>
      <vt:lpstr>What is the Python “Requests” Library?</vt:lpstr>
      <vt:lpstr>Why Python Requests?</vt:lpstr>
      <vt:lpstr>Python Requests Syntax Format</vt:lpstr>
      <vt:lpstr>Python Requests Response Object</vt:lpstr>
      <vt:lpstr>Install Python Requests</vt:lpstr>
      <vt:lpstr>PowerPoint Presentation</vt:lpstr>
      <vt:lpstr>Open a Python Interactive Shell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Part IV</vt:lpstr>
      <vt:lpstr>Outline</vt:lpstr>
      <vt:lpstr>Part V</vt:lpstr>
      <vt:lpstr>Outline</vt:lpstr>
      <vt:lpstr>Part VI</vt:lpstr>
      <vt:lpstr>Outline</vt:lpstr>
      <vt:lpstr>Part VII</vt:lpstr>
      <vt:lpstr>Slide Template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175</cp:revision>
  <dcterms:created xsi:type="dcterms:W3CDTF">2020-02-11T00:22:44Z</dcterms:created>
  <dcterms:modified xsi:type="dcterms:W3CDTF">2020-04-12T23:21:07Z</dcterms:modified>
</cp:coreProperties>
</file>