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3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281" r:id="rId10"/>
    <p:sldId id="339" r:id="rId11"/>
    <p:sldId id="336" r:id="rId12"/>
    <p:sldId id="347" r:id="rId13"/>
    <p:sldId id="351" r:id="rId14"/>
    <p:sldId id="355" r:id="rId15"/>
    <p:sldId id="356" r:id="rId16"/>
    <p:sldId id="348" r:id="rId17"/>
    <p:sldId id="352" r:id="rId18"/>
    <p:sldId id="357" r:id="rId19"/>
    <p:sldId id="358" r:id="rId20"/>
    <p:sldId id="350" r:id="rId21"/>
    <p:sldId id="349" r:id="rId22"/>
    <p:sldId id="353" r:id="rId23"/>
    <p:sldId id="354" r:id="rId24"/>
    <p:sldId id="331" r:id="rId25"/>
    <p:sldId id="270" r:id="rId26"/>
    <p:sldId id="326" r:id="rId27"/>
    <p:sldId id="364" r:id="rId28"/>
    <p:sldId id="360" r:id="rId29"/>
    <p:sldId id="359" r:id="rId30"/>
    <p:sldId id="378" r:id="rId31"/>
    <p:sldId id="365" r:id="rId32"/>
    <p:sldId id="366" r:id="rId33"/>
    <p:sldId id="362" r:id="rId34"/>
    <p:sldId id="363" r:id="rId35"/>
    <p:sldId id="367" r:id="rId36"/>
    <p:sldId id="368" r:id="rId37"/>
    <p:sldId id="377" r:id="rId38"/>
    <p:sldId id="372" r:id="rId39"/>
    <p:sldId id="375" r:id="rId40"/>
    <p:sldId id="376" r:id="rId41"/>
    <p:sldId id="322" r:id="rId42"/>
    <p:sldId id="379" r:id="rId43"/>
    <p:sldId id="381" r:id="rId44"/>
    <p:sldId id="380" r:id="rId45"/>
    <p:sldId id="394" r:id="rId46"/>
    <p:sldId id="395" r:id="rId47"/>
    <p:sldId id="398" r:id="rId48"/>
    <p:sldId id="396" r:id="rId49"/>
    <p:sldId id="400" r:id="rId50"/>
    <p:sldId id="402" r:id="rId51"/>
    <p:sldId id="404" r:id="rId52"/>
    <p:sldId id="405" r:id="rId53"/>
    <p:sldId id="449" r:id="rId54"/>
    <p:sldId id="382" r:id="rId55"/>
    <p:sldId id="383" r:id="rId56"/>
    <p:sldId id="384" r:id="rId57"/>
    <p:sldId id="406" r:id="rId58"/>
    <p:sldId id="418" r:id="rId59"/>
    <p:sldId id="409" r:id="rId60"/>
    <p:sldId id="412" r:id="rId61"/>
    <p:sldId id="414" r:id="rId62"/>
    <p:sldId id="416" r:id="rId63"/>
    <p:sldId id="417" r:id="rId64"/>
    <p:sldId id="450" r:id="rId65"/>
    <p:sldId id="385" r:id="rId66"/>
    <p:sldId id="386" r:id="rId67"/>
    <p:sldId id="387" r:id="rId68"/>
    <p:sldId id="419" r:id="rId69"/>
    <p:sldId id="421" r:id="rId70"/>
    <p:sldId id="422" r:id="rId71"/>
    <p:sldId id="423" r:id="rId72"/>
    <p:sldId id="429" r:id="rId73"/>
    <p:sldId id="440" r:id="rId74"/>
    <p:sldId id="451" r:id="rId75"/>
    <p:sldId id="388" r:id="rId76"/>
    <p:sldId id="389" r:id="rId77"/>
    <p:sldId id="390" r:id="rId78"/>
    <p:sldId id="433" r:id="rId79"/>
    <p:sldId id="434" r:id="rId80"/>
    <p:sldId id="441" r:id="rId81"/>
    <p:sldId id="435" r:id="rId82"/>
    <p:sldId id="436" r:id="rId83"/>
    <p:sldId id="437" r:id="rId84"/>
    <p:sldId id="438" r:id="rId85"/>
    <p:sldId id="439" r:id="rId86"/>
    <p:sldId id="447" r:id="rId87"/>
    <p:sldId id="452" r:id="rId88"/>
    <p:sldId id="391" r:id="rId89"/>
    <p:sldId id="392" r:id="rId90"/>
    <p:sldId id="393" r:id="rId91"/>
    <p:sldId id="442" r:id="rId92"/>
    <p:sldId id="443" r:id="rId93"/>
    <p:sldId id="444" r:id="rId94"/>
    <p:sldId id="445" r:id="rId95"/>
    <p:sldId id="446" r:id="rId96"/>
    <p:sldId id="448" r:id="rId97"/>
    <p:sldId id="335" r:id="rId98"/>
    <p:sldId id="431" r:id="rId99"/>
    <p:sldId id="311" r:id="rId100"/>
    <p:sldId id="321" r:id="rId101"/>
    <p:sldId id="280" r:id="rId10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/>
    <p:restoredTop sz="86395"/>
  </p:normalViewPr>
  <p:slideViewPr>
    <p:cSldViewPr snapToGrid="0" snapToObjects="1">
      <p:cViewPr varScale="1">
        <p:scale>
          <a:sx n="106" d="100"/>
          <a:sy n="106" d="100"/>
        </p:scale>
        <p:origin x="208" y="25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Omitted the -X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server will return a HTTP ‘302 Found’ message and a message about redirection in the body but not the information we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Adding the -L option returns a 200 OK because </a:t>
            </a:r>
            <a:r>
              <a:rPr lang="en-US" b="0" i="0" dirty="0" err="1"/>
              <a:t>cURL</a:t>
            </a:r>
            <a:r>
              <a:rPr lang="en-US" b="0" i="0" dirty="0"/>
              <a:t> can follow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‘response’ variable can be anything you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5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37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 the Python Requests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3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6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container has pre-configured environment variables which store Cisco </a:t>
            </a:r>
            <a:r>
              <a:rPr lang="en-US" b="0" i="0" dirty="0" err="1"/>
              <a:t>DevNet</a:t>
            </a:r>
            <a:r>
              <a:rPr lang="en-US" b="0" i="0" dirty="0"/>
              <a:t> sandbox DNAC API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Python OS module can access environment variables in the container or other underlying 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HTTP Basic auth requires uses a Python tuple object with username and password sent as the keyword argument ‘auth’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9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Importing the </a:t>
            </a:r>
            <a:r>
              <a:rPr lang="en-US" b="0" i="0" dirty="0" err="1"/>
              <a:t>pprint</a:t>
            </a:r>
            <a:r>
              <a:rPr lang="en-US" b="0" i="0" dirty="0"/>
              <a:t> module to print the JSON response in a more friendly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Meraki API key stored as a container environment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native JSON response object to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Notice that, in contrast to </a:t>
            </a:r>
            <a:r>
              <a:rPr lang="en-US" b="0" i="0" dirty="0" err="1"/>
              <a:t>cURL</a:t>
            </a:r>
            <a:r>
              <a:rPr lang="en-US" b="0" i="0" dirty="0"/>
              <a:t>, Python Requests automatically follows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0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9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.json specifies the content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Replace the .json with .xml for any API endpoint to interact using XML-formatted payloads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5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89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373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16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00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140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97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95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299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Intent API is our focus although an IPAM API is available for integration with 3</a:t>
            </a:r>
            <a:r>
              <a:rPr lang="en-US" baseline="30000" dirty="0"/>
              <a:t>rd</a:t>
            </a:r>
            <a:r>
              <a:rPr lang="en-US" dirty="0"/>
              <a:t>-party IPAM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basic auth is a header named Authorization with the base 64 encoding of </a:t>
            </a:r>
            <a:r>
              <a:rPr lang="en-US" dirty="0" err="1"/>
              <a:t>username:password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16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24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150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077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064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072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770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05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15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Dashboard API is our focus although there are other APIs for: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Webhooks, Captive Portal, </a:t>
            </a:r>
            <a:r>
              <a:rPr lang="en-US" dirty="0" err="1"/>
              <a:t>WiFi</a:t>
            </a:r>
            <a:r>
              <a:rPr lang="en-US" dirty="0"/>
              <a:t> &amp; Bluetooth Scanning, and MV-series cameras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51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959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87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140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444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27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67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17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579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2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655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16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92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877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66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63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794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611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15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 tokens are available at https://</a:t>
            </a:r>
            <a:r>
              <a:rPr lang="en-US" dirty="0" err="1"/>
              <a:t>developer.webex.com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Production use requires OAuth tokens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830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5972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32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668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040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612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7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td/docs/switches/datacenter/aci/apic/sw/2-x/rest_cfg/2_1_x/b_Cisco_APIC_REST_API_Configuration_Guide.html" TargetMode="External"/><Relationship Id="rId7" Type="http://schemas.openxmlformats.org/officeDocument/2006/relationships/hyperlink" Target="https://developer.cisco.com/site/aci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aci-virtual-simulator-lab" TargetMode="External"/><Relationship Id="rId5" Type="http://schemas.openxmlformats.org/officeDocument/2006/relationships/hyperlink" Target="https://www.wwt.com/lab/aci-ansible-sandbox" TargetMode="External"/><Relationship Id="rId4" Type="http://schemas.openxmlformats.org/officeDocument/2006/relationships/hyperlink" Target="https://www.wwt.com/lab/programmability-foundations-lab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docs/dna-center/api/1-3-3-x/" TargetMode="External"/><Relationship Id="rId7" Type="http://schemas.openxmlformats.org/officeDocument/2006/relationships/hyperlink" Target="https://developer.cisco.com/dnacenter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access-foundations-lab-1" TargetMode="External"/><Relationship Id="rId5" Type="http://schemas.openxmlformats.org/officeDocument/2006/relationships/hyperlink" Target="https://www.wwt.com/lab/cisco-sd-access-wireless-lab" TargetMode="External"/><Relationship Id="rId4" Type="http://schemas.openxmlformats.org/officeDocument/2006/relationships/hyperlink" Target="https://www.wwt.com/lab/network-automation-with-ansible-dna-center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meraki/api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cisco.com/meraki/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cisco.com/sdwan/" TargetMode="External"/><Relationship Id="rId3" Type="http://schemas.openxmlformats.org/officeDocument/2006/relationships/hyperlink" Target="https://sdwan-docs.cisco.com/Product_Documentation/Command_Reference/Command_Reference/vManage_REST_APIs" TargetMode="External"/><Relationship Id="rId7" Type="http://schemas.openxmlformats.org/officeDocument/2006/relationships/hyperlink" Target="https://www.wwt.com/lab/explore-o365-optimization-with-cisco-sd-wan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wan-programmability-lab" TargetMode="External"/><Relationship Id="rId5" Type="http://schemas.openxmlformats.org/officeDocument/2006/relationships/hyperlink" Target="https://www.wwt.com/lab/cisco-sd-wan-viptela-foundations-lab" TargetMode="External"/><Relationship Id="rId4" Type="http://schemas.openxmlformats.org/officeDocument/2006/relationships/hyperlink" Target="https://vmanage.fqdn/apidocs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webex.com/docs/api/getting-started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ams.webex.com/" TargetMode="External"/><Relationship Id="rId4" Type="http://schemas.openxmlformats.org/officeDocument/2006/relationships/hyperlink" Target="https://developer.cisco.com/webex-teams/" TargetMode="Externa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>
                <a:hlinkClick r:id="rId7"/>
              </a:rPr>
              <a:t>https://2.python-requests.org/en/master/api/#requests.Response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-c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--cookie-jar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session cookies to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-b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send session cookies from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46724"/>
            <a:ext cx="14396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349305" y="1846726"/>
            <a:ext cx="645460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803914" y="1846725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306631"/>
            <a:ext cx="360611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3" y="1865051"/>
            <a:ext cx="15823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1990" y="1865053"/>
            <a:ext cx="638126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6014"/>
            <a:ext cx="461698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2746974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2746974"/>
            <a:ext cx="79956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-IX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Display ONLY the response headers in the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426677" y="1847956"/>
            <a:ext cx="64271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47954"/>
            <a:ext cx="15170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40A51-E9D9-C042-8150-D2136E003E28}"/>
              </a:ext>
            </a:extLst>
          </p:cNvPr>
          <p:cNvSpPr/>
          <p:nvPr/>
        </p:nvSpPr>
        <p:spPr>
          <a:xfrm>
            <a:off x="1454656" y="1847954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-u $DNAC_USER:$DNAC_PW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i="1" dirty="0" err="1">
                <a:solidFill>
                  <a:srgbClr val="FFFF00"/>
                </a:solidFill>
              </a:rPr>
              <a:t>vo</a:t>
            </a:r>
            <a:r>
              <a:rPr lang="en-US" sz="2400" b="1" i="1" dirty="0">
                <a:solidFill>
                  <a:srgbClr val="FFFF00"/>
                </a:solidFill>
              </a:rPr>
              <a:t> ~/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sandboxdnac.cisco.com</a:t>
            </a:r>
            <a:r>
              <a:rPr lang="en-US" sz="2400" dirty="0"/>
              <a:t>/</a:t>
            </a:r>
            <a:r>
              <a:rPr lang="en-US" sz="2400" dirty="0" err="1"/>
              <a:t>dna</a:t>
            </a:r>
            <a:r>
              <a:rPr lang="en-US" sz="2400" dirty="0"/>
              <a:t>/system/</a:t>
            </a:r>
            <a:r>
              <a:rPr lang="en-US" sz="2400" dirty="0" err="1"/>
              <a:t>api</a:t>
            </a:r>
            <a:r>
              <a:rPr lang="en-US" sz="2400" dirty="0"/>
              <a:t>/v1/auth/token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Send credentials via HTTP Basic Authentication</a:t>
            </a:r>
          </a:p>
          <a:p>
            <a:r>
              <a:rPr lang="en-US" sz="2400" dirty="0"/>
              <a:t>Display verbose/debugging information</a:t>
            </a:r>
          </a:p>
          <a:p>
            <a:r>
              <a:rPr lang="en-US" sz="2400" dirty="0"/>
              <a:t>Write the response to the file </a:t>
            </a:r>
            <a:r>
              <a:rPr lang="en-US" sz="2400" i="1" dirty="0"/>
              <a:t>‘~/</a:t>
            </a:r>
            <a:r>
              <a:rPr lang="en-US" sz="2400" i="1" dirty="0" err="1"/>
              <a:t>token.txt</a:t>
            </a:r>
            <a:r>
              <a:rPr lang="en-US" sz="2400" i="1" dirty="0"/>
              <a:t>’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cat ~/</a:t>
            </a:r>
            <a:r>
              <a:rPr lang="en-US" sz="2400" b="1" i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8708" y="1855407"/>
            <a:ext cx="88995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1855405"/>
            <a:ext cx="158909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4677"/>
            <a:ext cx="381397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1158876" y="2751289"/>
            <a:ext cx="168849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387D-B1E9-5145-9D8F-5D43A6FA5EEE}"/>
              </a:ext>
            </a:extLst>
          </p:cNvPr>
          <p:cNvSpPr/>
          <p:nvPr/>
        </p:nvSpPr>
        <p:spPr>
          <a:xfrm>
            <a:off x="909612" y="2751289"/>
            <a:ext cx="2492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api.meraki.com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/v0/organizations</a:t>
            </a:r>
          </a:p>
          <a:p>
            <a:r>
              <a:rPr lang="en-US" sz="2400" dirty="0"/>
              <a:t>Include a header to send an API key for authorization</a:t>
            </a:r>
          </a:p>
          <a:p>
            <a:r>
              <a:rPr lang="en-US" sz="2400" dirty="0"/>
              <a:t>Include a header to indicate we </a:t>
            </a:r>
            <a:r>
              <a:rPr lang="en-US" sz="2400"/>
              <a:t>will accept </a:t>
            </a:r>
            <a:r>
              <a:rPr lang="en-US" sz="2400" dirty="0"/>
              <a:t>any response format</a:t>
            </a:r>
          </a:p>
          <a:p>
            <a:r>
              <a:rPr lang="en-US" sz="2400" dirty="0"/>
              <a:t>Display the response headers in the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909614" y="2309906"/>
            <a:ext cx="60209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4" y="1863769"/>
            <a:ext cx="71497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2762349"/>
            <a:ext cx="19786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DD973-53B4-D748-BA5C-78AAF3C74B72}"/>
              </a:ext>
            </a:extLst>
          </p:cNvPr>
          <p:cNvSpPr/>
          <p:nvPr/>
        </p:nvSpPr>
        <p:spPr>
          <a:xfrm>
            <a:off x="2888243" y="2763417"/>
            <a:ext cx="2837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r>
              <a:rPr lang="en-US" sz="2400" b="1" i="1" dirty="0">
                <a:solidFill>
                  <a:srgbClr val="FFFF00"/>
                </a:solidFill>
              </a:rPr>
              <a:t>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-L</a:t>
            </a:r>
          </a:p>
          <a:p>
            <a:r>
              <a:rPr lang="en-US" sz="2400" dirty="0"/>
              <a:t>Follow redirects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install requests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show requests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GET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get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</a:p>
          <a:p>
            <a:r>
              <a:rPr lang="en-US" dirty="0"/>
              <a:t>HTTP POST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PUT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DELETE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delete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To 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To stop, start, and attach to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Object Contents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.ok </a:t>
            </a:r>
            <a:r>
              <a:rPr lang="en-US" dirty="0"/>
              <a:t>– </a:t>
            </a:r>
            <a:r>
              <a:rPr lang="en-US" i="1" dirty="0">
                <a:solidFill>
                  <a:srgbClr val="FFFF00"/>
                </a:solidFill>
              </a:rPr>
              <a:t>True</a:t>
            </a:r>
            <a:r>
              <a:rPr lang="en-US" dirty="0"/>
              <a:t> if </a:t>
            </a:r>
            <a:r>
              <a:rPr lang="en-US" i="1" dirty="0" err="1">
                <a:solidFill>
                  <a:srgbClr val="FFFF00"/>
                </a:solidFill>
              </a:rPr>
              <a:t>status_code</a:t>
            </a:r>
            <a:r>
              <a:rPr lang="en-US" i="1" dirty="0"/>
              <a:t> </a:t>
            </a:r>
            <a:r>
              <a:rPr lang="en-US" dirty="0"/>
              <a:t>is less than 400,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r>
              <a:rPr lang="en-US" dirty="0"/>
              <a:t> if 400 or greater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status_code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status code (200, 401,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.reason </a:t>
            </a:r>
            <a:r>
              <a:rPr lang="en-US" dirty="0"/>
              <a:t>– HTTP status text (OK, Not Found,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.headers </a:t>
            </a:r>
            <a:r>
              <a:rPr lang="en-US" dirty="0"/>
              <a:t>– case-insensitive dictionary of of response headers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.text </a:t>
            </a:r>
            <a:r>
              <a:rPr lang="en-US" dirty="0"/>
              <a:t>– contents of the response, in Unicode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.json() </a:t>
            </a:r>
            <a:r>
              <a:rPr lang="en-US" dirty="0"/>
              <a:t>– contents of the response, in JSON (if available)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.cookies </a:t>
            </a:r>
            <a:r>
              <a:rPr lang="en-US" dirty="0"/>
              <a:t>– cookies returned by the server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raise_for_status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– raises an </a:t>
            </a:r>
            <a:r>
              <a:rPr lang="en-US" i="1" dirty="0" err="1">
                <a:solidFill>
                  <a:srgbClr val="FFFF00"/>
                </a:solidFill>
              </a:rPr>
              <a:t>HTTPError</a:t>
            </a:r>
            <a:r>
              <a:rPr lang="en-US" dirty="0"/>
              <a:t> exception if .</a:t>
            </a:r>
            <a:r>
              <a:rPr lang="en-US" i="1" dirty="0">
                <a:solidFill>
                  <a:srgbClr val="FFFF00"/>
                </a:solidFill>
              </a:rPr>
              <a:t>ok</a:t>
            </a:r>
            <a:r>
              <a:rPr lang="en-US" dirty="0"/>
              <a:t> is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</a:t>
            </a:r>
            <a:r>
              <a:rPr lang="en-US"/>
              <a:t>Response Object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35A7F3-1A0A-B445-9EF3-844850395584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https://2.python-requests.org/en/master/api/#requests.Response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Python Interactive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an interactive shell:</a:t>
            </a:r>
          </a:p>
          <a:p>
            <a:pPr lvl="1"/>
            <a:r>
              <a:rPr lang="en-US" sz="2800" dirty="0"/>
              <a:t>IDLE – built-in Python shell</a:t>
            </a:r>
          </a:p>
          <a:p>
            <a:pPr marL="914400" lvl="2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python</a:t>
            </a:r>
            <a:endParaRPr lang="en-US" sz="2800" dirty="0"/>
          </a:p>
          <a:p>
            <a:pPr lvl="1"/>
            <a:r>
              <a:rPr lang="en-US" sz="2800" dirty="0" err="1"/>
              <a:t>iPython</a:t>
            </a:r>
            <a:r>
              <a:rPr lang="en-US" sz="2800" dirty="0"/>
              <a:t> – 3</a:t>
            </a:r>
            <a:r>
              <a:rPr lang="en-US" sz="2800" baseline="30000" dirty="0"/>
              <a:t>rd</a:t>
            </a:r>
            <a:r>
              <a:rPr lang="en-US" sz="2800" dirty="0"/>
              <a:t> party Python shell (pre-installed in the container)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	</a:t>
            </a:r>
            <a:r>
              <a:rPr lang="en-US" sz="2800" b="1" i="1" dirty="0" err="1">
                <a:solidFill>
                  <a:srgbClr val="FFFF00"/>
                </a:solidFill>
              </a:rPr>
              <a:t>ipython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3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requests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</a:t>
            </a:r>
            <a:r>
              <a:rPr lang="en-US" sz="2400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sz="2400" b="1" i="1" dirty="0">
                <a:solidFill>
                  <a:srgbClr val="FFFF00"/>
                </a:solidFill>
              </a:rPr>
              <a:t>/json'}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Import the requests module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Assign the URL and header values to variables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203388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72241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623577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70064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35333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D490D-2EE4-7445-949A-447D0A8A679C}"/>
              </a:ext>
            </a:extLst>
          </p:cNvPr>
          <p:cNvSpPr/>
          <p:nvPr/>
        </p:nvSpPr>
        <p:spPr>
          <a:xfrm>
            <a:off x="909612" y="4143742"/>
            <a:ext cx="252591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 = 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, json=</a:t>
            </a: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Update the URL and create a data object for the HTTP request body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693296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12752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2" y="2772143"/>
            <a:ext cx="91572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66023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3" y="3684500"/>
            <a:ext cx="25259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</a:t>
            </a:r>
            <a:r>
              <a:rPr lang="en-US" sz="2400" b="1" i="1" dirty="0" err="1">
                <a:solidFill>
                  <a:srgbClr val="FFFF00"/>
                </a:solidFill>
              </a:rPr>
              <a:t>os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 = (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('DNAC_USER'), 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('DNAC_PW'))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auth=</a:t>
            </a: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response.headers</a:t>
            </a:r>
            <a:r>
              <a:rPr lang="en-US" sz="2400" b="1" i="1" dirty="0">
                <a:solidFill>
                  <a:srgbClr val="FFFF00"/>
                </a:solidFill>
              </a:rPr>
              <a:t>}\n{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r>
              <a:rPr lang="en-US" sz="2400" dirty="0"/>
              <a:t>Import the OS module to access ENV variables &amp; update the URL for DNAC</a:t>
            </a:r>
          </a:p>
          <a:p>
            <a:r>
              <a:rPr lang="en-US" sz="2400" dirty="0"/>
              <a:t>Create a tuple for HTTP basic authentication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headers,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2" y="1864140"/>
            <a:ext cx="12664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47287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77945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3129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80882-3850-2E49-9E61-234F0AF84194}"/>
              </a:ext>
            </a:extLst>
          </p:cNvPr>
          <p:cNvSpPr/>
          <p:nvPr/>
        </p:nvSpPr>
        <p:spPr>
          <a:xfrm>
            <a:off x="909612" y="4143742"/>
            <a:ext cx="571978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from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 import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{'X-Cisco-Meraki-API-Key':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('MERAKI_API_KEY')}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response.json</a:t>
            </a:r>
            <a:r>
              <a:rPr lang="en-US" sz="2400" b="1" i="1" dirty="0">
                <a:solidFill>
                  <a:srgbClr val="FFFF00"/>
                </a:solidFill>
              </a:rPr>
              <a:t>())</a:t>
            </a:r>
          </a:p>
          <a:p>
            <a:r>
              <a:rPr lang="en-US" sz="2400" dirty="0"/>
              <a:t>Import the </a:t>
            </a:r>
            <a:r>
              <a:rPr lang="en-US" sz="2400" dirty="0" err="1"/>
              <a:t>pprint</a:t>
            </a:r>
            <a:r>
              <a:rPr lang="en-US" sz="2400" dirty="0"/>
              <a:t> module &amp; update the URL for Meraki</a:t>
            </a:r>
          </a:p>
          <a:p>
            <a:r>
              <a:rPr lang="en-US" sz="2400" dirty="0"/>
              <a:t>Update the headers to include a Meraki API key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status code, reason, and JSON-formatted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E9647-4959-894B-88A7-50F561C54802}"/>
              </a:ext>
            </a:extLst>
          </p:cNvPr>
          <p:cNvSpPr/>
          <p:nvPr/>
        </p:nvSpPr>
        <p:spPr>
          <a:xfrm>
            <a:off x="909612" y="1864140"/>
            <a:ext cx="326233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FB891-F098-6F4A-BF30-BE78636DB4E4}"/>
              </a:ext>
            </a:extLst>
          </p:cNvPr>
          <p:cNvSpPr/>
          <p:nvPr/>
        </p:nvSpPr>
        <p:spPr>
          <a:xfrm>
            <a:off x="909613" y="2323382"/>
            <a:ext cx="718425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6482E-CA60-A944-BE73-D8148FD5A789}"/>
              </a:ext>
            </a:extLst>
          </p:cNvPr>
          <p:cNvSpPr/>
          <p:nvPr/>
        </p:nvSpPr>
        <p:spPr>
          <a:xfrm>
            <a:off x="909612" y="2772143"/>
            <a:ext cx="909878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00C1A-0AEF-AE46-9476-DD02A0F21C15}"/>
              </a:ext>
            </a:extLst>
          </p:cNvPr>
          <p:cNvSpPr/>
          <p:nvPr/>
        </p:nvSpPr>
        <p:spPr>
          <a:xfrm>
            <a:off x="909612" y="3225258"/>
            <a:ext cx="701995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37245F-87A7-EB4D-B8E9-AC54A1A034FC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DC9C6-099B-1A4D-AE31-B3B2FCBE5370}"/>
              </a:ext>
            </a:extLst>
          </p:cNvPr>
          <p:cNvSpPr/>
          <p:nvPr/>
        </p:nvSpPr>
        <p:spPr>
          <a:xfrm>
            <a:off x="909612" y="4143742"/>
            <a:ext cx="294086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- ACI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Datacenter SDN switching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Application Policy Infrastructure Controller (APIC)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HTTPS, optional HTTP (disabled by default)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types – JSON and XML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apic-fqdn</a:t>
            </a:r>
            <a:r>
              <a:rPr lang="en-US" b="1" i="1" dirty="0">
                <a:solidFill>
                  <a:srgbClr val="FFFF00"/>
                </a:solidFill>
              </a:rPr>
              <a:t>/api/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(for JSON)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</a:t>
            </a:r>
            <a:r>
              <a:rPr lang="en-US" b="1" i="1" dirty="0" err="1">
                <a:solidFill>
                  <a:srgbClr val="FFFF00"/>
                </a:solidFill>
              </a:rPr>
              <a:t>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"}}}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 </a:t>
            </a:r>
            <a:r>
              <a:rPr lang="en-US" dirty="0"/>
              <a:t>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":[{"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":{"attributes":{"token":"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"}}}]}</a:t>
            </a:r>
          </a:p>
          <a:p>
            <a:pPr lvl="2"/>
            <a:r>
              <a:rPr lang="en-US" dirty="0"/>
              <a:t>Expires after 5 minutes of inactivity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cookie named </a:t>
            </a:r>
            <a:r>
              <a:rPr lang="en-US" b="1" i="1" dirty="0">
                <a:solidFill>
                  <a:srgbClr val="FFFF00"/>
                </a:solidFill>
              </a:rPr>
              <a:t>APIC-Cookie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https://www.cisco.com/c/en/us/td/docs/switches/datacenter/aci/apic/sw/2-x/rest_cfg/2_1_x/b_Cisco_APIC_REST_API_Configuration_Guide.html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https://www.wwt.com/lab/programmability-foundations-lab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https://www.wwt.com/lab/aci-ansible-sandbox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https://www.wwt.com/lab/aci-virtual-simulator-lab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https://developer.cisco.com/site/aci/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9162" cy="4351338"/>
          </a:xfrm>
        </p:spPr>
        <p:txBody>
          <a:bodyPr/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":{"attributes":{"name":"admin","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– Create a new Tenant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":{"attributes":{"name":"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’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':{'attributes':{'</a:t>
            </a:r>
            <a:r>
              <a:rPr lang="en-US" b="1" i="1" dirty="0" err="1">
                <a:solidFill>
                  <a:srgbClr val="FFFF00"/>
                </a:solidFill>
              </a:rPr>
              <a:t>name':'admin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':'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permit self-signed certificates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response.cookies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two options to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7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['APIC-cookie'] </a:t>
            </a:r>
            <a:r>
              <a:rPr lang="en-US" b="1" i="1" dirty="0"/>
              <a:t># option1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'][0]['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']['attributes']['token'] </a:t>
            </a:r>
            <a:r>
              <a:rPr lang="en-US" b="1" i="1" dirty="0"/>
              <a:t># option2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APIC-Cookie':token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9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tenants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 </a:t>
            </a:r>
            <a:r>
              <a:rPr lang="en-US" b="1" i="1" dirty="0"/>
              <a:t>#display the first tenant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1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Create a new Tenant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':{'attributes':{'name':'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}’)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DNA</a:t>
            </a:r>
          </a:p>
        </p:txBody>
      </p:sp>
    </p:spTree>
    <p:extLst>
      <p:ext uri="{BB962C8B-B14F-4D97-AF65-F5344CB8AC3E}">
        <p14:creationId xmlns:p14="http://schemas.microsoft.com/office/powerpoint/2010/main" val="247869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Campus routing, switching, and wireless SDN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DNA Center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Intent 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dnac-fqdn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  <a:endParaRPr lang="en-US" b="1" i="1" dirty="0"/>
          </a:p>
          <a:p>
            <a:pPr lvl="1"/>
            <a:r>
              <a:rPr lang="en-US" dirty="0"/>
              <a:t>Username and password sent in the header as HTTP Basic Authentication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</a:t>
            </a:r>
            <a:r>
              <a:rPr lang="en-US" dirty="0"/>
              <a:t> 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header named </a:t>
            </a:r>
            <a:r>
              <a:rPr lang="en-US" b="1" i="1" dirty="0">
                <a:solidFill>
                  <a:srgbClr val="FFFF00"/>
                </a:solidFill>
              </a:rPr>
              <a:t>X-Auth-Token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{"X-Auth-Token":"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https://developer.cisco.com/docs/dna-center/api/1-3-3-x/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https://www.wwt.com/lab/network-automation-with-ansible-dna-center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https://www.wwt.com/lab/cisco-sd-access-wireless-lab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https://www.wwt.com/lab/cisco-sd-access-foundations-lab-1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https://developer.cisco.com/dnacenter/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obtain a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iu</a:t>
            </a:r>
            <a:r>
              <a:rPr lang="en-US" b="1" i="1" dirty="0">
                <a:solidFill>
                  <a:srgbClr val="FFFF00"/>
                </a:solidFill>
              </a:rPr>
              <a:t> 'devnetuser:Cisco123!' 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	</a:t>
            </a:r>
          </a:p>
          <a:p>
            <a:r>
              <a:rPr lang="en-US" dirty="0"/>
              <a:t>Step 2 – Store the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DNAC_TOKEN=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6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/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","commands":["show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"],"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":["3e48558a-237a-4bca-8823-0580b88c6acf"]}'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2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/v1/auth/token'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('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'Cisco123!')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headers=headers, auth=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the session token</a:t>
            </a:r>
          </a:p>
          <a:p>
            <a:pPr marL="457200" lvl="1" indent="0">
              <a:buNone/>
            </a:pPr>
            <a:endParaRPr lang="en-US" b="1" i="1" dirty="0"/>
          </a:p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{'X-Auth-Token':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()['Token']}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(token)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</a:t>
            </a:r>
            <a:r>
              <a:rPr lang="en-US" b="1" i="1" dirty="0"/>
              <a:t># display the updated headers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5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devices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()['response'][0] </a:t>
            </a:r>
            <a:r>
              <a:rPr lang="en-US" b="1" i="1" dirty="0"/>
              <a:t>#display the first device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4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760371"/>
          </a:xfrm>
        </p:spPr>
        <p:txBody>
          <a:bodyPr>
            <a:normAutofit/>
          </a:bodyPr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','commands':['show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'],'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':['3e48558a-237a-4bca-8823-0580b88c6acf']}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2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4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Meraki</a:t>
            </a:r>
          </a:p>
        </p:txBody>
      </p:sp>
    </p:spTree>
    <p:extLst>
      <p:ext uri="{BB962C8B-B14F-4D97-AF65-F5344CB8AC3E}">
        <p14:creationId xmlns:p14="http://schemas.microsoft.com/office/powerpoint/2010/main" val="42627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Cloud-controlled platform with a variety of managed products</a:t>
            </a:r>
          </a:p>
          <a:p>
            <a:pPr lvl="1"/>
            <a:r>
              <a:rPr lang="en-US" dirty="0"/>
              <a:t>Routing, switching, wireless, network security, physical security platforms, &amp; MDM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Meraki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4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Dashboard 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</a:t>
            </a:r>
          </a:p>
          <a:p>
            <a:pPr marL="457200" lvl="1" indent="0">
              <a:buNone/>
            </a:pPr>
            <a:endParaRPr lang="en-US" b="1" i="1" dirty="0"/>
          </a:p>
          <a:p>
            <a:pPr lvl="1"/>
            <a:r>
              <a:rPr lang="en-US" dirty="0"/>
              <a:t>Requires an API token in the custom header </a:t>
            </a:r>
            <a:r>
              <a:rPr lang="en-US" b="1" i="1" dirty="0">
                <a:solidFill>
                  <a:srgbClr val="FFFF00"/>
                </a:solidFill>
              </a:rPr>
              <a:t>X-Cisco-Meraki-API-Key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{"X-Cisco-Meraki-API-Key</a:t>
            </a:r>
            <a:r>
              <a:rPr lang="en-US" b="1" i="1" dirty="0"/>
              <a:t>":"</a:t>
            </a:r>
            <a:r>
              <a:rPr lang="en-US" b="1" i="1" dirty="0" err="1">
                <a:solidFill>
                  <a:srgbClr val="FF0000"/>
                </a:solidFill>
              </a:rPr>
              <a:t>api_token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https://developer.cisco.com/meraki/api/</a:t>
            </a:r>
            <a:r>
              <a:rPr lang="en-US" dirty="0"/>
              <a:t> (dashboard)</a:t>
            </a:r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https://developer.cisco.com/meraki/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Store the API key in an environment variable</a:t>
            </a:r>
          </a:p>
          <a:p>
            <a:pPr lvl="1"/>
            <a:r>
              <a:rPr lang="en-US" b="1" i="1" dirty="0"/>
              <a:t>This is the static </a:t>
            </a:r>
            <a:r>
              <a:rPr lang="en-US" b="1" i="1" dirty="0" err="1"/>
              <a:t>DevNet</a:t>
            </a:r>
            <a:r>
              <a:rPr lang="en-US" b="1" i="1" dirty="0"/>
              <a:t> Sandbox Meraki API token: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MERAKI_TOKEN=</a:t>
            </a:r>
            <a:r>
              <a:rPr lang="en-US" b="1" i="1" dirty="0">
                <a:solidFill>
                  <a:srgbClr val="FF0000"/>
                </a:solidFill>
              </a:rPr>
              <a:t>6bec40cf957de430a6f1f2baa056b99a4fac9ea0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Step 2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X-Cisco-Meraki-API-Key:$DNAC_TOKEN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1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6485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Create a new Meraki Organization Network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'X-Cisco-Meraki-API-Key:'$DNAC_TOKEN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Office","type</a:t>
            </a:r>
            <a:r>
              <a:rPr lang="en-US" b="1" i="1" dirty="0">
                <a:solidFill>
                  <a:srgbClr val="FFFF00"/>
                </a:solidFill>
              </a:rPr>
              <a:t>": "switch","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":"America/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"}'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requests, </a:t>
            </a:r>
            <a:r>
              <a:rPr lang="en-US" b="1" i="1" dirty="0" err="1">
                <a:solidFill>
                  <a:srgbClr val="FFFF00"/>
                </a:solidFill>
              </a:rPr>
              <a:t>os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({'X-Cisco-Meraki-API-Key':</a:t>
            </a:r>
            <a:r>
              <a:rPr lang="en-US" b="1" i="1" dirty="0" err="1">
                <a:solidFill>
                  <a:srgbClr val="FFFF00"/>
                </a:solidFill>
              </a:rPr>
              <a:t>os.getenv</a:t>
            </a:r>
            <a:r>
              <a:rPr lang="en-US" b="1" i="1" dirty="0">
                <a:solidFill>
                  <a:srgbClr val="FFFF00"/>
                </a:solidFill>
              </a:rPr>
              <a:t>('MERAKI_TOKEN')})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organizations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()[0] </a:t>
            </a:r>
            <a:r>
              <a:rPr lang="en-US" b="1" i="1" dirty="0"/>
              <a:t>#display the first organization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4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Create a new Meraki network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Office','type</a:t>
            </a:r>
            <a:r>
              <a:rPr lang="en-US" b="1" i="1" dirty="0">
                <a:solidFill>
                  <a:srgbClr val="FFFF00"/>
                </a:solidFill>
              </a:rPr>
              <a:t>': 'switch','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':'America/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post_response.text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0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3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SD-WAN</a:t>
            </a:r>
          </a:p>
        </p:txBody>
      </p:sp>
    </p:spTree>
    <p:extLst>
      <p:ext uri="{BB962C8B-B14F-4D97-AF65-F5344CB8AC3E}">
        <p14:creationId xmlns:p14="http://schemas.microsoft.com/office/powerpoint/2010/main" val="76778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WAN router SDN solution, formerly </a:t>
            </a:r>
            <a:r>
              <a:rPr lang="en-US" dirty="0" err="1"/>
              <a:t>Viptela</a:t>
            </a:r>
            <a:r>
              <a:rPr lang="en-US" dirty="0"/>
              <a:t>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vManage</a:t>
            </a:r>
            <a:r>
              <a:rPr lang="en-US" dirty="0"/>
              <a:t> 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902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Content-Type</a:t>
            </a:r>
            <a:r>
              <a:rPr lang="en-US" dirty="0"/>
              <a:t> header must be </a:t>
            </a:r>
            <a:r>
              <a:rPr lang="en-US" b="1" i="1" dirty="0">
                <a:solidFill>
                  <a:srgbClr val="FFFF00"/>
                </a:solidFill>
              </a:rPr>
              <a:t>application/x-www-form-</a:t>
            </a:r>
            <a:r>
              <a:rPr lang="en-US" b="1" i="1" dirty="0" err="1">
                <a:solidFill>
                  <a:srgbClr val="FFFF00"/>
                </a:solidFill>
              </a:rPr>
              <a:t>urlencoded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j_username":"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j_password":"</a:t>
            </a:r>
            <a:r>
              <a:rPr lang="en-US" b="1" i="1" dirty="0" err="1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includes a refreshable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</a:p>
          <a:p>
            <a:pPr lvl="1"/>
            <a:r>
              <a:rPr lang="en-US" dirty="0"/>
              <a:t>Use 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r>
              <a:rPr lang="en-US" b="1" i="1" dirty="0"/>
              <a:t> </a:t>
            </a:r>
            <a:r>
              <a:rPr lang="en-US" dirty="0"/>
              <a:t>to obtain an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</a:t>
            </a:r>
            <a:endParaRPr lang="en-US" dirty="0"/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include:</a:t>
            </a: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  <a:r>
              <a:rPr lang="en-US" dirty="0"/>
              <a:t> as a header named </a:t>
            </a:r>
            <a:r>
              <a:rPr lang="en-US" b="1" i="1" dirty="0">
                <a:solidFill>
                  <a:srgbClr val="FFFF00"/>
                </a:solidFill>
              </a:rPr>
              <a:t>X-XSRF-TOKEN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92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https://sdwan-docs.cisco.com/Product_Documentation/Command_Reference/Command_Reference/vManage_REST_APIs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https://vmanage.fqdn/apidocs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5"/>
              </a:rPr>
              <a:t>https://www.wwt.com/lab/cisco-sd-wan-viptela-foundations-lab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https://www.wwt.com/lab/cisco-sd-wan-programmability-lab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https://www.wwt.com/lab/explore-o365-optimization-with-cisco-sd-wan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https://developer.cisco.com/sdwan/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09162" cy="45307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</a:t>
            </a:r>
            <a:r>
              <a:rPr lang="en-US" b="1" i="1" dirty="0" err="1">
                <a:solidFill>
                  <a:srgbClr val="FFFF00"/>
                </a:solidFill>
              </a:rPr>
              <a:t>urlencode</a:t>
            </a:r>
            <a:r>
              <a:rPr lang="en-US" b="1" i="1" dirty="0">
                <a:solidFill>
                  <a:srgbClr val="FFFF00"/>
                </a:solidFill>
              </a:rPr>
              <a:t> '</a:t>
            </a:r>
            <a:r>
              <a:rPr lang="en-US" b="1" i="1" dirty="0" err="1">
                <a:solidFill>
                  <a:srgbClr val="FFFF00"/>
                </a:solidFill>
              </a:rPr>
              <a:t>j_username</a:t>
            </a:r>
            <a:r>
              <a:rPr lang="en-US" b="1" i="1" dirty="0">
                <a:solidFill>
                  <a:srgbClr val="FFFF00"/>
                </a:solidFill>
              </a:rPr>
              <a:t>=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</a:t>
            </a:r>
            <a:r>
              <a:rPr lang="en-US" b="1" i="1" dirty="0" err="1">
                <a:solidFill>
                  <a:srgbClr val="FFFF00"/>
                </a:solidFill>
              </a:rPr>
              <a:t>urlencode</a:t>
            </a:r>
            <a:r>
              <a:rPr lang="en-US" b="1" i="1" dirty="0">
                <a:solidFill>
                  <a:srgbClr val="FFFF00"/>
                </a:solidFill>
              </a:rPr>
              <a:t> '</a:t>
            </a:r>
            <a:r>
              <a:rPr lang="en-US" b="1" i="1" dirty="0" err="1">
                <a:solidFill>
                  <a:srgbClr val="FFFF00"/>
                </a:solidFill>
              </a:rPr>
              <a:t>j_password</a:t>
            </a:r>
            <a:r>
              <a:rPr lang="en-US" b="1" i="1" dirty="0">
                <a:solidFill>
                  <a:srgbClr val="FFFF00"/>
                </a:solidFill>
              </a:rPr>
              <a:t>=Cisco123!'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an XSRF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will not return an XSRF token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404 Not Found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</a:t>
            </a:r>
            <a:r>
              <a:rPr lang="en-US" dirty="0" err="1"/>
              <a:t>vManage</a:t>
            </a:r>
            <a:r>
              <a:rPr lang="en-US" dirty="0"/>
              <a:t> returns an XSRF token in the response body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0737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Store the XSRF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XSRF_TOKEN=</a:t>
            </a:r>
            <a:r>
              <a:rPr lang="en-US" b="1" i="1" dirty="0" err="1">
                <a:solidFill>
                  <a:srgbClr val="FF0000"/>
                </a:solidFill>
              </a:rPr>
              <a:t>xsrf_token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4 – Get a list of Device Templates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GET 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-H 'X-XSRF-TOKEN: </a:t>
            </a:r>
            <a:r>
              <a:rPr lang="en-US" b="1" i="1" dirty="0" err="1">
                <a:solidFill>
                  <a:srgbClr val="FFFF00"/>
                </a:solidFill>
              </a:rPr>
              <a:t>xsrf_token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/template/device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6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20" y="1825625"/>
            <a:ext cx="11852476" cy="4351338"/>
          </a:xfrm>
        </p:spPr>
        <p:txBody>
          <a:bodyPr>
            <a:normAutofit/>
          </a:bodyPr>
          <a:lstStyle/>
          <a:p>
            <a:r>
              <a:rPr lang="en-US" dirty="0"/>
              <a:t>Step 5 – Enable the </a:t>
            </a:r>
            <a:r>
              <a:rPr lang="en-US" dirty="0" err="1"/>
              <a:t>vManage</a:t>
            </a:r>
            <a:r>
              <a:rPr lang="en-US" dirty="0"/>
              <a:t> Login Banner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PUT 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-H 'X-XSRF-TOKEN: </a:t>
            </a:r>
            <a:r>
              <a:rPr lang="en-US" b="1" i="1" dirty="0" err="1">
                <a:solidFill>
                  <a:srgbClr val="FFFF00"/>
                </a:solidFill>
              </a:rPr>
              <a:t>xsrf_token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'{mode: "on", </a:t>
            </a:r>
            <a:r>
              <a:rPr lang="en-US" b="1" i="1" dirty="0" err="1">
                <a:solidFill>
                  <a:srgbClr val="FFFF00"/>
                </a:solidFill>
              </a:rPr>
              <a:t>bannerDetail</a:t>
            </a:r>
            <a:r>
              <a:rPr lang="en-US" b="1" i="1" dirty="0">
                <a:solidFill>
                  <a:srgbClr val="FFFF00"/>
                </a:solidFill>
              </a:rPr>
              <a:t>: "Welcome to </a:t>
            </a:r>
            <a:r>
              <a:rPr lang="en-US" b="1" i="1" dirty="0" err="1">
                <a:solidFill>
                  <a:srgbClr val="FFFF00"/>
                </a:solidFill>
              </a:rPr>
              <a:t>vManage</a:t>
            </a:r>
            <a:r>
              <a:rPr lang="en-US" b="1" i="1" dirty="0">
                <a:solidFill>
                  <a:srgbClr val="FFFF00"/>
                </a:solidFill>
              </a:rPr>
              <a:t>"}'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/settings/configuration/banner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SD-WAN system will return JSON data with Login Banner details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2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0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6484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7200"/>
            <a:ext cx="11002701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j_username</a:t>
            </a:r>
            <a:r>
              <a:rPr lang="en-US" b="1" i="1" dirty="0">
                <a:solidFill>
                  <a:srgbClr val="FFFF00"/>
                </a:solidFill>
              </a:rPr>
              <a:t>': 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j_password</a:t>
            </a:r>
            <a:r>
              <a:rPr lang="en-US" b="1" i="1" dirty="0">
                <a:solidFill>
                  <a:srgbClr val="FFFF00"/>
                </a:solidFill>
              </a:rPr>
              <a:t>': 'Cisco123!'}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permit self-signed certificates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data=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['JSESSIONID'] </a:t>
            </a:r>
            <a:r>
              <a:rPr lang="en-US" b="1" i="1" dirty="0"/>
              <a:t>#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3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32311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Get an XSRF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xsrf_url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/client/token'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xsrf_response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xsrf_url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session.headers</a:t>
            </a:r>
            <a:r>
              <a:rPr lang="en-US" b="1" i="1" dirty="0">
                <a:solidFill>
                  <a:srgbClr val="FFFF00"/>
                </a:solidFill>
              </a:rPr>
              <a:t>['X-XSRF-TOKEN'] = </a:t>
            </a:r>
            <a:r>
              <a:rPr lang="en-US" b="1" i="1" dirty="0" err="1">
                <a:solidFill>
                  <a:srgbClr val="FFFF00"/>
                </a:solidFill>
              </a:rPr>
              <a:t>xsrf_response.content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session.headers</a:t>
            </a:r>
            <a:r>
              <a:rPr lang="en-US" b="1" i="1" dirty="0">
                <a:solidFill>
                  <a:srgbClr val="FFFF00"/>
                </a:solidFill>
              </a:rPr>
              <a:t>['X-XSRF-TOKEN’]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will not return an XSRF token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404 Not Found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</a:t>
            </a:r>
            <a:r>
              <a:rPr lang="en-US" dirty="0" err="1"/>
              <a:t>vManage</a:t>
            </a:r>
            <a:r>
              <a:rPr lang="en-US" dirty="0"/>
              <a:t> returns an XSRF token in the response body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3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5461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Device Templates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/template/device'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device templates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()['data'][0] </a:t>
            </a:r>
            <a:r>
              <a:rPr lang="en-US" b="1" i="1" dirty="0"/>
              <a:t>#display the first template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2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3886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64" y="1825625"/>
            <a:ext cx="11470512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Enable </a:t>
            </a:r>
            <a:r>
              <a:rPr lang="en-US" dirty="0" err="1"/>
              <a:t>vManage</a:t>
            </a:r>
            <a:r>
              <a:rPr lang="en-US" dirty="0"/>
              <a:t> Login Banner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login_banner</a:t>
            </a:r>
            <a:r>
              <a:rPr lang="en-US" sz="2200" b="1" i="1" dirty="0">
                <a:solidFill>
                  <a:srgbClr val="FFFF00"/>
                </a:solidFill>
              </a:rPr>
              <a:t> = "{'mode': 'on', '</a:t>
            </a:r>
            <a:r>
              <a:rPr lang="en-US" sz="2200" b="1" i="1" dirty="0" err="1">
                <a:solidFill>
                  <a:srgbClr val="FFFF00"/>
                </a:solidFill>
              </a:rPr>
              <a:t>bannerDetail</a:t>
            </a:r>
            <a:r>
              <a:rPr lang="en-US" sz="2200" b="1" i="1" dirty="0">
                <a:solidFill>
                  <a:srgbClr val="FFFF00"/>
                </a:solidFill>
              </a:rPr>
              <a:t>': 'Welcome to </a:t>
            </a:r>
            <a:r>
              <a:rPr lang="en-US" sz="2200" b="1" i="1" dirty="0" err="1">
                <a:solidFill>
                  <a:srgbClr val="FFFF00"/>
                </a:solidFill>
              </a:rPr>
              <a:t>vManage</a:t>
            </a:r>
            <a:r>
              <a:rPr lang="en-US" sz="2200" b="1" i="1" dirty="0">
                <a:solidFill>
                  <a:srgbClr val="FFFF00"/>
                </a:solidFill>
              </a:rPr>
              <a:t>'}"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session.headers</a:t>
            </a:r>
            <a:r>
              <a:rPr lang="en-US" sz="2200" b="1" i="1" dirty="0">
                <a:solidFill>
                  <a:srgbClr val="FFFF00"/>
                </a:solidFill>
              </a:rPr>
              <a:t>['Content-Type'] = 'application/json'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put_url</a:t>
            </a:r>
            <a:r>
              <a:rPr lang="en-US" sz="2200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sz="2200" b="1" i="1" dirty="0" err="1">
                <a:solidFill>
                  <a:srgbClr val="FFFF00"/>
                </a:solidFill>
              </a:rPr>
              <a:t>dataservice</a:t>
            </a:r>
            <a:r>
              <a:rPr lang="en-US" sz="2200" b="1" i="1" dirty="0">
                <a:solidFill>
                  <a:srgbClr val="FFFF00"/>
                </a:solidFill>
              </a:rPr>
              <a:t>/settings/configuration/banner'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put_response</a:t>
            </a:r>
            <a:r>
              <a:rPr lang="en-US" sz="2200" b="1" i="1" dirty="0">
                <a:solidFill>
                  <a:srgbClr val="FFFF00"/>
                </a:solidFill>
              </a:rPr>
              <a:t> = </a:t>
            </a:r>
            <a:r>
              <a:rPr lang="en-US" sz="2200" b="1" i="1" dirty="0" err="1">
                <a:solidFill>
                  <a:srgbClr val="FFFF00"/>
                </a:solidFill>
              </a:rPr>
              <a:t>session.put</a:t>
            </a:r>
            <a:r>
              <a:rPr lang="en-US" sz="2200" b="1" i="1" dirty="0">
                <a:solidFill>
                  <a:srgbClr val="FFFF00"/>
                </a:solidFill>
              </a:rPr>
              <a:t>(</a:t>
            </a:r>
            <a:r>
              <a:rPr lang="en-US" sz="2200" b="1" i="1" dirty="0" err="1">
                <a:solidFill>
                  <a:srgbClr val="FFFF00"/>
                </a:solidFill>
              </a:rPr>
              <a:t>put_url</a:t>
            </a:r>
            <a:r>
              <a:rPr lang="en-US" sz="2200" b="1" i="1" dirty="0">
                <a:solidFill>
                  <a:srgbClr val="FFFF00"/>
                </a:solidFill>
              </a:rPr>
              <a:t>, json=</a:t>
            </a:r>
            <a:r>
              <a:rPr lang="en-US" sz="2200" b="1" i="1" dirty="0" err="1">
                <a:solidFill>
                  <a:srgbClr val="FFFF00"/>
                </a:solidFill>
              </a:rPr>
              <a:t>login_banner</a:t>
            </a:r>
            <a:r>
              <a:rPr lang="en-US" sz="2200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2200" b="1" i="1" dirty="0">
                <a:solidFill>
                  <a:srgbClr val="FFFF00"/>
                </a:solidFill>
              </a:rPr>
              <a:t>print(f'{</a:t>
            </a:r>
            <a:r>
              <a:rPr lang="en-US" sz="2200" b="1" i="1" dirty="0" err="1">
                <a:solidFill>
                  <a:srgbClr val="FFFF00"/>
                </a:solidFill>
              </a:rPr>
              <a:t>put_response.status_code</a:t>
            </a:r>
            <a:r>
              <a:rPr lang="en-US" sz="2200" b="1" i="1" dirty="0">
                <a:solidFill>
                  <a:srgbClr val="FFFF00"/>
                </a:solidFill>
              </a:rPr>
              <a:t>} {</a:t>
            </a:r>
            <a:r>
              <a:rPr lang="en-US" sz="2200" b="1" i="1" dirty="0" err="1">
                <a:solidFill>
                  <a:srgbClr val="FFFF00"/>
                </a:solidFill>
              </a:rPr>
              <a:t>put_response.reason</a:t>
            </a:r>
            <a:r>
              <a:rPr lang="en-US" sz="2200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sz="2200" b="1" i="1" dirty="0">
                <a:solidFill>
                  <a:srgbClr val="FFFF00"/>
                </a:solidFill>
              </a:rPr>
              <a:t>print(</a:t>
            </a:r>
            <a:r>
              <a:rPr lang="en-US" sz="2200" b="1" i="1" dirty="0" err="1">
                <a:solidFill>
                  <a:srgbClr val="FFFF00"/>
                </a:solidFill>
              </a:rPr>
              <a:t>put_response.text</a:t>
            </a:r>
            <a:r>
              <a:rPr lang="en-US" sz="2200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sz="2200" b="1" i="1" dirty="0">
              <a:solidFill>
                <a:srgbClr val="FFFF00"/>
              </a:solidFill>
            </a:endParaRPr>
          </a:p>
          <a:p>
            <a:pPr lvl="1"/>
            <a:r>
              <a:rPr lang="en-US" sz="2200" dirty="0"/>
              <a:t>The </a:t>
            </a:r>
            <a:r>
              <a:rPr lang="en-US" sz="2200" dirty="0" err="1"/>
              <a:t>DevNet</a:t>
            </a:r>
            <a:r>
              <a:rPr lang="en-US" sz="2200" dirty="0"/>
              <a:t> Sandbox does not allow POST/PUT operations</a:t>
            </a:r>
          </a:p>
          <a:p>
            <a:pPr lvl="1"/>
            <a:r>
              <a:rPr lang="en-US" sz="2200" dirty="0"/>
              <a:t>The response code and reason will be </a:t>
            </a:r>
            <a:r>
              <a:rPr lang="en-US" sz="2200" i="1" dirty="0"/>
              <a:t>403 Forbidden</a:t>
            </a:r>
          </a:p>
          <a:p>
            <a:pPr lvl="1"/>
            <a:r>
              <a:rPr lang="en-US" sz="2200" dirty="0"/>
              <a:t>A live SD-WAN system will return JSON data with Login Banner details</a:t>
            </a:r>
            <a:endParaRPr lang="en-US" sz="22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2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9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</a:t>
            </a:r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</p:spTree>
    <p:extLst>
      <p:ext uri="{BB962C8B-B14F-4D97-AF65-F5344CB8AC3E}">
        <p14:creationId xmlns:p14="http://schemas.microsoft.com/office/powerpoint/2010/main" val="373676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 collaboration platform </a:t>
            </a:r>
          </a:p>
          <a:p>
            <a:pPr lvl="1"/>
            <a:r>
              <a:rPr lang="en-US" dirty="0"/>
              <a:t>Chat, Calling, &amp; Meetings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types – Accepts JSON &amp; URL encoded form data, returns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</a:t>
            </a:r>
          </a:p>
          <a:p>
            <a:pPr lvl="1"/>
            <a:endParaRPr lang="en-US" b="1" i="1" dirty="0"/>
          </a:p>
          <a:p>
            <a:pPr lvl="1"/>
            <a:r>
              <a:rPr lang="en-US" dirty="0"/>
              <a:t>For developer testing, requires a </a:t>
            </a:r>
            <a:r>
              <a:rPr lang="en-US" b="1" i="1" dirty="0">
                <a:solidFill>
                  <a:srgbClr val="FFFF00"/>
                </a:solidFill>
              </a:rPr>
              <a:t>Personal Access Token </a:t>
            </a:r>
            <a:r>
              <a:rPr lang="en-US" dirty="0"/>
              <a:t>(12 hour validity)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Authorization</a:t>
            </a:r>
            <a:r>
              <a:rPr lang="en-US" dirty="0"/>
              <a:t> header must include the token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Authorization</a:t>
            </a:r>
            <a:r>
              <a:rPr lang="en-US" b="1" i="1" dirty="0" err="1"/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Bearer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personal_access_token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8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5593080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75629" y="4199486"/>
            <a:ext cx="3617451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https://developer.webex.com/docs/api/getting-started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https://developer.cisco.com/webex-teams/</a:t>
            </a:r>
            <a:endParaRPr lang="en-US" dirty="0"/>
          </a:p>
          <a:p>
            <a:pPr lvl="2"/>
            <a:r>
              <a:rPr lang="en-US" dirty="0" err="1"/>
              <a:t>Webex</a:t>
            </a:r>
            <a:r>
              <a:rPr lang="en-US" dirty="0"/>
              <a:t> Teams account required for developer interaction (</a:t>
            </a:r>
            <a:r>
              <a:rPr lang="en-US" dirty="0">
                <a:hlinkClick r:id="rId5"/>
              </a:rPr>
              <a:t>https://teams.webex.com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7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Store the Personal Access Token in an environment variable</a:t>
            </a:r>
          </a:p>
          <a:p>
            <a:pPr lvl="1"/>
            <a:r>
              <a:rPr lang="en-US" b="1" i="1" dirty="0"/>
              <a:t>This is the static </a:t>
            </a:r>
            <a:r>
              <a:rPr lang="en-US" b="1" i="1" dirty="0" err="1"/>
              <a:t>DevNet</a:t>
            </a:r>
            <a:r>
              <a:rPr lang="en-US" b="1" i="1" dirty="0"/>
              <a:t> Meraki API token: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WEBEX_TOKEN=</a:t>
            </a:r>
            <a:r>
              <a:rPr lang="en-US" b="1" i="1" dirty="0">
                <a:solidFill>
                  <a:srgbClr val="FF0000"/>
                </a:solidFill>
              </a:rPr>
              <a:t>Y2lzY29zcGFyazovL3VzL1JPT00vZmU1M2IwOTAtODM…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Step 2 – Get a list of your </a:t>
            </a:r>
            <a:r>
              <a:rPr lang="en-US" dirty="0" err="1"/>
              <a:t>Webex</a:t>
            </a:r>
            <a:r>
              <a:rPr lang="en-US" dirty="0"/>
              <a:t> Teams Rooms with the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'Authorization: Bearer '$WEBEX_TOKEN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8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6485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Create a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'Authorization: Bearer '$WEBEX_TOKEN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title":"New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cURL</a:t>
            </a:r>
            <a:r>
              <a:rPr lang="en-US" b="1" i="1" dirty="0">
                <a:solidFill>
                  <a:srgbClr val="FFFF00"/>
                </a:solidFill>
              </a:rPr>
              <a:t> Room"}’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Room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8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2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Get a list of your 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requests, </a:t>
            </a:r>
            <a:r>
              <a:rPr lang="en-US" b="1" i="1" dirty="0" err="1">
                <a:solidFill>
                  <a:srgbClr val="FFFF00"/>
                </a:solidFill>
              </a:rPr>
              <a:t>os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os.getenv</a:t>
            </a:r>
            <a:r>
              <a:rPr lang="en-US" b="1" i="1" dirty="0">
                <a:solidFill>
                  <a:srgbClr val="FFFF00"/>
                </a:solidFill>
              </a:rPr>
              <a:t>('WEBEX_TOKEN')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/json','Authorization':</a:t>
            </a:r>
            <a:r>
              <a:rPr lang="en-US" b="1" i="1" dirty="0" err="1">
                <a:solidFill>
                  <a:srgbClr val="FFFF00"/>
                </a:solidFill>
              </a:rPr>
              <a:t>f'Bearer</a:t>
            </a:r>
            <a:r>
              <a:rPr lang="en-US" b="1" i="1" dirty="0">
                <a:solidFill>
                  <a:srgbClr val="FFFF00"/>
                </a:solidFill>
              </a:rPr>
              <a:t> {token}'}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rooms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()['items'][0] </a:t>
            </a:r>
            <a:r>
              <a:rPr lang="en-US" b="1" i="1" dirty="0"/>
              <a:t># display the first room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6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Create a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new_room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title':'New</a:t>
            </a:r>
            <a:r>
              <a:rPr lang="en-US" b="1" i="1" dirty="0">
                <a:solidFill>
                  <a:srgbClr val="FFFF00"/>
                </a:solidFill>
              </a:rPr>
              <a:t> Python Room'}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new_room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Room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Post a message to the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new_msg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roomId</a:t>
            </a:r>
            <a:r>
              <a:rPr lang="en-US" b="1" i="1" dirty="0">
                <a:solidFill>
                  <a:srgbClr val="FFFF00"/>
                </a:solidFill>
              </a:rPr>
              <a:t>':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()['id'],'</a:t>
            </a:r>
            <a:r>
              <a:rPr lang="en-US" b="1" i="1" dirty="0" err="1">
                <a:solidFill>
                  <a:srgbClr val="FFFF00"/>
                </a:solidFill>
              </a:rPr>
              <a:t>text':'Hello</a:t>
            </a:r>
            <a:r>
              <a:rPr lang="en-US" b="1" i="1" dirty="0">
                <a:solidFill>
                  <a:srgbClr val="FFFF00"/>
                </a:solidFill>
              </a:rPr>
              <a:t> from Python'}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msg_url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/v1/messages'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msg_response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msg_url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new_msg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msg_response.status_code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msg_response.reason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msg_response.json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message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0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E19735C8-79B6-044E-ACD5-F4540FE4F0F9}"/>
              </a:ext>
            </a:extLst>
          </p:cNvPr>
          <p:cNvSpPr/>
          <p:nvPr/>
        </p:nvSpPr>
        <p:spPr>
          <a:xfrm>
            <a:off x="3410673" y="743673"/>
            <a:ext cx="5370653" cy="53706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0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7520</TotalTime>
  <Words>7044</Words>
  <Application>Microsoft Macintosh PowerPoint</Application>
  <PresentationFormat>Widescreen</PresentationFormat>
  <Paragraphs>964</Paragraphs>
  <Slides>101</Slides>
  <Notes>73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5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cURL Syntax Format</vt:lpstr>
      <vt:lpstr>PowerPoint Presentation</vt:lpstr>
      <vt:lpstr>cURL Command Options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Part III</vt:lpstr>
      <vt:lpstr>What is the Python “Requests” Library?</vt:lpstr>
      <vt:lpstr>Why Python Requests?</vt:lpstr>
      <vt:lpstr>Install Python Requests</vt:lpstr>
      <vt:lpstr>PowerPoint Presentation</vt:lpstr>
      <vt:lpstr>Python Requests Syntax Format</vt:lpstr>
      <vt:lpstr>Python Requests Response Object</vt:lpstr>
      <vt:lpstr>Open a Python Interactive Shell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Part IV</vt:lpstr>
      <vt:lpstr>Application Centric Infrastructure (ACI)</vt:lpstr>
      <vt:lpstr>Application Centric Infrastructure (ACI)</vt:lpstr>
      <vt:lpstr>Application Centric Infrastructure (ACI)</vt:lpstr>
      <vt:lpstr>cURL – DevNet Always-On ACI Sandbox</vt:lpstr>
      <vt:lpstr>cURL – DevNet Always-On ACI Sandbox</vt:lpstr>
      <vt:lpstr>PowerPoint Presentation</vt:lpstr>
      <vt:lpstr>Python – DevNet Always-On ACI Sandbox</vt:lpstr>
      <vt:lpstr>Python – DevNet Always-On ACI Sandbox</vt:lpstr>
      <vt:lpstr>Python – DevNet Always-On ACI Sandbox</vt:lpstr>
      <vt:lpstr>Python – DevNet Always-On ACI Sandbox</vt:lpstr>
      <vt:lpstr>PowerPoint Presentation</vt:lpstr>
      <vt:lpstr>Part V</vt:lpstr>
      <vt:lpstr>Digital Network Architecture (DNA)</vt:lpstr>
      <vt:lpstr>Digital Network Architecture (DNA)</vt:lpstr>
      <vt:lpstr>Digital Network Architecture (DNA)</vt:lpstr>
      <vt:lpstr>cURL – DevNet Always-On DNAC Sandbox</vt:lpstr>
      <vt:lpstr>cURL – DevNet Always-On DNAC Sandbox</vt:lpstr>
      <vt:lpstr>PowerPoint Presentation</vt:lpstr>
      <vt:lpstr>Python – DevNet Always-On DNAC Sandbox</vt:lpstr>
      <vt:lpstr>Python – DevNet Always-On DNAC Sandbox</vt:lpstr>
      <vt:lpstr>Python – DevNet Always-On DNAC Sandbox</vt:lpstr>
      <vt:lpstr>PowerPoint Presentation</vt:lpstr>
      <vt:lpstr>Part VI</vt:lpstr>
      <vt:lpstr>Meraki</vt:lpstr>
      <vt:lpstr>Meraki</vt:lpstr>
      <vt:lpstr>Meraki</vt:lpstr>
      <vt:lpstr>cURL – DevNet Always-On Meraki Sandbox</vt:lpstr>
      <vt:lpstr>cURL – DevNet Always-On Meraki Sandbox</vt:lpstr>
      <vt:lpstr>PowerPoint Presentation</vt:lpstr>
      <vt:lpstr>Python – DevNet Always-On Meraki Sandbox</vt:lpstr>
      <vt:lpstr>Python – DevNet Always-On Meraki Sandbox</vt:lpstr>
      <vt:lpstr>PowerPoint Presentation</vt:lpstr>
      <vt:lpstr>Part VII</vt:lpstr>
      <vt:lpstr>Software-Defined Wide Area Network (SD-WAN)</vt:lpstr>
      <vt:lpstr>Software-Defined Wide Area Network (SD-WAN)</vt:lpstr>
      <vt:lpstr>Software-Defined Wide Area Network (SD-WAN)</vt:lpstr>
      <vt:lpstr>cURL – DevNet Always-On SD-WAN Sandbox</vt:lpstr>
      <vt:lpstr>cURL – DevNet Always-On SD-WAN Sandbox</vt:lpstr>
      <vt:lpstr>cURL – DevNet Always-On SD-WAN Sandbox</vt:lpstr>
      <vt:lpstr>PowerPoint Presentation</vt:lpstr>
      <vt:lpstr>Python – DevNet Always-On SD-WAN Sandbox</vt:lpstr>
      <vt:lpstr>Python – DevNet Always-On SD-WAN Sandbox</vt:lpstr>
      <vt:lpstr>Python – DevNet Always-On SD-WAN Sandbox</vt:lpstr>
      <vt:lpstr>Python – DevNet Always-On SD-WAN Sandbox</vt:lpstr>
      <vt:lpstr>PowerPoint Presentation</vt:lpstr>
      <vt:lpstr>Part VIII</vt:lpstr>
      <vt:lpstr>Webex Teams</vt:lpstr>
      <vt:lpstr>Webex Teams</vt:lpstr>
      <vt:lpstr>Webex Teams</vt:lpstr>
      <vt:lpstr>cURL – Webex Teams, Individual Account</vt:lpstr>
      <vt:lpstr>cURL – Webex Teams, Individual Account</vt:lpstr>
      <vt:lpstr>PowerPoint Presentation</vt:lpstr>
      <vt:lpstr>Python – Webex Teams, Individual Account</vt:lpstr>
      <vt:lpstr>Python – Webex Teams, Individual Account</vt:lpstr>
      <vt:lpstr>Python – Webex Teams, Individual Account</vt:lpstr>
      <vt:lpstr>Part IX</vt:lpstr>
      <vt:lpstr>PowerPoint Presentation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267</cp:revision>
  <dcterms:created xsi:type="dcterms:W3CDTF">2020-02-11T00:22:44Z</dcterms:created>
  <dcterms:modified xsi:type="dcterms:W3CDTF">2020-04-22T00:15:14Z</dcterms:modified>
</cp:coreProperties>
</file>