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1"/>
  </p:notesMasterIdLst>
  <p:sldIdLst>
    <p:sldId id="256" r:id="rId2"/>
    <p:sldId id="276" r:id="rId3"/>
    <p:sldId id="337" r:id="rId4"/>
    <p:sldId id="338" r:id="rId5"/>
    <p:sldId id="277" r:id="rId6"/>
    <p:sldId id="272" r:id="rId7"/>
    <p:sldId id="278" r:id="rId8"/>
    <p:sldId id="257" r:id="rId9"/>
    <p:sldId id="281" r:id="rId10"/>
    <p:sldId id="339" r:id="rId11"/>
    <p:sldId id="336" r:id="rId12"/>
    <p:sldId id="347" r:id="rId13"/>
    <p:sldId id="351" r:id="rId14"/>
    <p:sldId id="355" r:id="rId15"/>
    <p:sldId id="356" r:id="rId16"/>
    <p:sldId id="348" r:id="rId17"/>
    <p:sldId id="352" r:id="rId18"/>
    <p:sldId id="357" r:id="rId19"/>
    <p:sldId id="358" r:id="rId20"/>
    <p:sldId id="350" r:id="rId21"/>
    <p:sldId id="349" r:id="rId22"/>
    <p:sldId id="353" r:id="rId23"/>
    <p:sldId id="354" r:id="rId24"/>
    <p:sldId id="331" r:id="rId25"/>
    <p:sldId id="270" r:id="rId26"/>
    <p:sldId id="326" r:id="rId27"/>
    <p:sldId id="364" r:id="rId28"/>
    <p:sldId id="360" r:id="rId29"/>
    <p:sldId id="359" r:id="rId30"/>
    <p:sldId id="378" r:id="rId31"/>
    <p:sldId id="365" r:id="rId32"/>
    <p:sldId id="362" r:id="rId33"/>
    <p:sldId id="363" r:id="rId34"/>
    <p:sldId id="367" r:id="rId35"/>
    <p:sldId id="368" r:id="rId36"/>
    <p:sldId id="377" r:id="rId37"/>
    <p:sldId id="372" r:id="rId38"/>
    <p:sldId id="375" r:id="rId39"/>
    <p:sldId id="376" r:id="rId40"/>
    <p:sldId id="322" r:id="rId41"/>
    <p:sldId id="379" r:id="rId42"/>
    <p:sldId id="381" r:id="rId43"/>
    <p:sldId id="380" r:id="rId44"/>
    <p:sldId id="394" r:id="rId45"/>
    <p:sldId id="395" r:id="rId46"/>
    <p:sldId id="398" r:id="rId47"/>
    <p:sldId id="396" r:id="rId48"/>
    <p:sldId id="400" r:id="rId49"/>
    <p:sldId id="402" r:id="rId50"/>
    <p:sldId id="404" r:id="rId51"/>
    <p:sldId id="405" r:id="rId52"/>
    <p:sldId id="449" r:id="rId53"/>
    <p:sldId id="382" r:id="rId54"/>
    <p:sldId id="383" r:id="rId55"/>
    <p:sldId id="384" r:id="rId56"/>
    <p:sldId id="406" r:id="rId57"/>
    <p:sldId id="418" r:id="rId58"/>
    <p:sldId id="409" r:id="rId59"/>
    <p:sldId id="412" r:id="rId60"/>
    <p:sldId id="414" r:id="rId61"/>
    <p:sldId id="416" r:id="rId62"/>
    <p:sldId id="417" r:id="rId63"/>
    <p:sldId id="450" r:id="rId64"/>
    <p:sldId id="385" r:id="rId65"/>
    <p:sldId id="386" r:id="rId66"/>
    <p:sldId id="387" r:id="rId67"/>
    <p:sldId id="419" r:id="rId68"/>
    <p:sldId id="421" r:id="rId69"/>
    <p:sldId id="422" r:id="rId70"/>
    <p:sldId id="423" r:id="rId71"/>
    <p:sldId id="429" r:id="rId72"/>
    <p:sldId id="440" r:id="rId73"/>
    <p:sldId id="451" r:id="rId74"/>
    <p:sldId id="388" r:id="rId75"/>
    <p:sldId id="389" r:id="rId76"/>
    <p:sldId id="390" r:id="rId77"/>
    <p:sldId id="433" r:id="rId78"/>
    <p:sldId id="434" r:id="rId79"/>
    <p:sldId id="441" r:id="rId80"/>
    <p:sldId id="435" r:id="rId81"/>
    <p:sldId id="436" r:id="rId82"/>
    <p:sldId id="437" r:id="rId83"/>
    <p:sldId id="438" r:id="rId84"/>
    <p:sldId id="439" r:id="rId85"/>
    <p:sldId id="447" r:id="rId86"/>
    <p:sldId id="452" r:id="rId87"/>
    <p:sldId id="391" r:id="rId88"/>
    <p:sldId id="392" r:id="rId89"/>
    <p:sldId id="393" r:id="rId90"/>
    <p:sldId id="442" r:id="rId91"/>
    <p:sldId id="443" r:id="rId92"/>
    <p:sldId id="444" r:id="rId93"/>
    <p:sldId id="445" r:id="rId94"/>
    <p:sldId id="446" r:id="rId95"/>
    <p:sldId id="448" r:id="rId96"/>
    <p:sldId id="335" r:id="rId97"/>
    <p:sldId id="311" r:id="rId98"/>
    <p:sldId id="321" r:id="rId99"/>
    <p:sldId id="280" r:id="rId10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1256" y="168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496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6F5D-167E-1849-B841-EB0817BB385A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F8D1-BA82-5045-ACF9-1AA42AD6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01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55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63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02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Omitted the -X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server will return a HTTP ‘302 Found’ message and a message about redirection in the body but not the information we requested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69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Adding the -L option returns a 200 OK because </a:t>
            </a:r>
            <a:r>
              <a:rPr lang="en-US" b="0" i="0" dirty="0" err="1"/>
              <a:t>cURL</a:t>
            </a:r>
            <a:r>
              <a:rPr lang="en-US" b="0" i="0" dirty="0"/>
              <a:t> can follow redirects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5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62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3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‘response’ variable can be anything you 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2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35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ipython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--no-banner --classic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37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Import the Python Requests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93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26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container has pre-configured environment variables which store Cisco </a:t>
            </a:r>
            <a:r>
              <a:rPr lang="en-US" b="0" i="0" dirty="0" err="1"/>
              <a:t>DevNet</a:t>
            </a:r>
            <a:r>
              <a:rPr lang="en-US" b="0" i="0" dirty="0"/>
              <a:t> sandbox DNAC API credentials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Python OS module can access environment variables in the container or other underlying 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HTTP Basic auth requires uses a Python tuple object with username and password sent as the keyword argument ‘auth’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795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Importing the </a:t>
            </a:r>
            <a:r>
              <a:rPr lang="en-US" b="0" i="0" dirty="0" err="1"/>
              <a:t>pprint</a:t>
            </a:r>
            <a:r>
              <a:rPr lang="en-US" b="0" i="0" dirty="0"/>
              <a:t> module to print the JSON response in a more friendly 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Use the Meraki API key stored as a container environment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Use the native JSON response object to display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Notice that, in contrast to </a:t>
            </a:r>
            <a:r>
              <a:rPr lang="en-US" b="0" i="0" dirty="0" err="1"/>
              <a:t>cURL</a:t>
            </a:r>
            <a:r>
              <a:rPr lang="en-US" b="0" i="0" dirty="0"/>
              <a:t>, Python Requests automatically follows redirects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40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493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597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.json specifies the content type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Replace the .json with .xml for any API endpoint to interact using XML-formatted payloads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752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5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 Docker container is available which has a ready-build development environment for all of the hands-on activities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will run on any Docker host, no dependency concerns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isn’t a Docker class but here are some basic commands to use Docker for the hands-on activities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Create/use a local folder to organize all of your projects (/development, /code, etc.)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Download and run the Docker image from Docker Hub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121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Notice the location of the token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cookie response header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body {"</a:t>
            </a:r>
            <a:r>
              <a:rPr lang="en-US" dirty="0" err="1"/>
              <a:t>imdata</a:t>
            </a:r>
            <a:r>
              <a:rPr lang="en-US" dirty="0"/>
              <a:t>":[{"</a:t>
            </a:r>
            <a:r>
              <a:rPr lang="en-US" dirty="0" err="1"/>
              <a:t>aaaLogin</a:t>
            </a:r>
            <a:r>
              <a:rPr lang="en-US" dirty="0"/>
              <a:t>":{"attributes":{"token":"</a:t>
            </a:r>
            <a:r>
              <a:rPr lang="en-US" dirty="0" err="1"/>
              <a:t>token_id</a:t>
            </a:r>
            <a:r>
              <a:rPr lang="en-US" dirty="0"/>
              <a:t>"}}}]}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890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373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165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100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140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97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895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299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Intent API is our focus although an IPAM API is available for integration with 3</a:t>
            </a:r>
            <a:r>
              <a:rPr lang="en-US" baseline="30000" dirty="0"/>
              <a:t>rd</a:t>
            </a:r>
            <a:r>
              <a:rPr lang="en-US" dirty="0"/>
              <a:t>-party IPAM solutions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 basic auth is a header named Authorization with the base 64 encoding of </a:t>
            </a:r>
            <a:r>
              <a:rPr lang="en-US" dirty="0" err="1"/>
              <a:t>username:password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416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24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not a class on REST APIs (what they are) – separate topic in a separate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696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150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077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064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072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770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05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815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Dashboard API is our focus although there are other APIs for: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Webhooks, Captive Portal, </a:t>
            </a:r>
            <a:r>
              <a:rPr lang="en-US" dirty="0" err="1"/>
              <a:t>WiFi</a:t>
            </a:r>
            <a:r>
              <a:rPr lang="en-US" dirty="0"/>
              <a:t> &amp; Bluetooth Scanning, and MV-series cameras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851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959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87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Most Cisco products use REST APIs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Simpler than RPC, SOAP, etc.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/pulse/why-rest-</a:t>
            </a:r>
            <a:r>
              <a:rPr lang="en-US" dirty="0" err="1"/>
              <a:t>api</a:t>
            </a:r>
            <a:r>
              <a:rPr lang="en-US" dirty="0"/>
              <a:t>-so-popular-</a:t>
            </a:r>
            <a:r>
              <a:rPr lang="en-US" dirty="0" err="1"/>
              <a:t>mangesh</a:t>
            </a:r>
            <a:r>
              <a:rPr lang="en-US" dirty="0"/>
              <a:t>-</a:t>
            </a:r>
            <a:r>
              <a:rPr lang="en-US" dirty="0" err="1"/>
              <a:t>bulkar</a:t>
            </a:r>
            <a:r>
              <a:rPr lang="en-US" dirty="0"/>
              <a:t>/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Client/server architecture – Uses HTTP verbs (less ambiguity)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Widely documented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Portable between REST clients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cURL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Python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Postman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Our </a:t>
            </a:r>
            <a:r>
              <a:rPr lang="en-US" dirty="0">
                <a:solidFill>
                  <a:srgbClr val="FFFF00"/>
                </a:solidFill>
              </a:rPr>
              <a:t>customers want/need simple, automated infrastructures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FFFF00"/>
                </a:solidFill>
              </a:rPr>
              <a:t>This is NOT an REST API class, you should be familiar with the component and format of REST requests and responses as well as HTTP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036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140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4443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27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677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7172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579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5828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655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1162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92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037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8771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664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634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7943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6112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0150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Developer tokens are available at https://</a:t>
            </a:r>
            <a:r>
              <a:rPr lang="en-US" dirty="0" err="1"/>
              <a:t>developer.webex.com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Production use requires OAuth tokens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9830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5972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Notice the location of the token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cookie response header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body {"</a:t>
            </a:r>
            <a:r>
              <a:rPr lang="en-US" dirty="0" err="1"/>
              <a:t>imdata</a:t>
            </a:r>
            <a:r>
              <a:rPr lang="en-US" dirty="0"/>
              <a:t>":[{"</a:t>
            </a:r>
            <a:r>
              <a:rPr lang="en-US" dirty="0" err="1"/>
              <a:t>aaaLogin</a:t>
            </a:r>
            <a:r>
              <a:rPr lang="en-US" dirty="0"/>
              <a:t>":{"attributes":{"token":"</a:t>
            </a:r>
            <a:r>
              <a:rPr lang="en-US" dirty="0" err="1"/>
              <a:t>token_id</a:t>
            </a:r>
            <a:r>
              <a:rPr lang="en-US" dirty="0"/>
              <a:t>"}}}]}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321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09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483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6682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0400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612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09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You could enter only the base URL and that will return the full HTML response that your web browser will see.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From the CLI, that’s a lot of data to parse, for a human or a computer, so we will instead use a URL to the API endpoint which returns a much more human and computer readable 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76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B02FA-DD2D-1844-AE35-8B2EAB0CF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41E4-F420-5145-AAB6-D3DAF6206B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14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mp4"/><Relationship Id="rId7" Type="http://schemas.openxmlformats.org/officeDocument/2006/relationships/image" Target="../media/image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signu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github.com/wwt/curl-requests-foundations" TargetMode="External"/><Relationship Id="rId4" Type="http://schemas.openxmlformats.org/officeDocument/2006/relationships/hyperlink" Target="https://www.docker.com/products/docker-desktop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quests_%28software%29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8/library/urllib.reques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2.python-requests.org/en/master/api/#requests.Respons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co.com/c/en/us/td/docs/switches/datacenter/aci/apic/sw/2-x/rest_cfg/2_1_x/b_Cisco_APIC_REST_API_Configuration_Guide.html" TargetMode="External"/><Relationship Id="rId7" Type="http://schemas.openxmlformats.org/officeDocument/2006/relationships/hyperlink" Target="https://developer.cisco.com/site/aci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aci-virtual-simulator-lab" TargetMode="External"/><Relationship Id="rId5" Type="http://schemas.openxmlformats.org/officeDocument/2006/relationships/hyperlink" Target="https://www.wwt.com/lab/aci-ansible-sandbox" TargetMode="External"/><Relationship Id="rId4" Type="http://schemas.openxmlformats.org/officeDocument/2006/relationships/hyperlink" Target="https://www.wwt.com/lab/programmability-foundations-lab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isco.com/docs/dna-center/api/1-3-3-x/" TargetMode="External"/><Relationship Id="rId7" Type="http://schemas.openxmlformats.org/officeDocument/2006/relationships/hyperlink" Target="https://developer.cisco.com/dnacenter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cisco-sd-access-foundations-lab-1" TargetMode="External"/><Relationship Id="rId5" Type="http://schemas.openxmlformats.org/officeDocument/2006/relationships/hyperlink" Target="https://www.wwt.com/lab/cisco-sd-access-wireless-lab" TargetMode="External"/><Relationship Id="rId4" Type="http://schemas.openxmlformats.org/officeDocument/2006/relationships/hyperlink" Target="https://www.wwt.com/lab/network-automation-with-ansible-dna-center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isco.com/meraki/api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cisco.com/meraki/" TargetMode="Externa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cisco.com/sdwan/" TargetMode="External"/><Relationship Id="rId3" Type="http://schemas.openxmlformats.org/officeDocument/2006/relationships/hyperlink" Target="https://sdwan-docs.cisco.com/Product_Documentation/Command_Reference/Command_Reference/vManage_REST_APIs" TargetMode="External"/><Relationship Id="rId7" Type="http://schemas.openxmlformats.org/officeDocument/2006/relationships/hyperlink" Target="https://www.wwt.com/lab/explore-o365-optimization-with-cisco-sd-wan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cisco-sd-wan-programmability-lab" TargetMode="External"/><Relationship Id="rId5" Type="http://schemas.openxmlformats.org/officeDocument/2006/relationships/hyperlink" Target="https://www.wwt.com/lab/cisco-sd-wan-viptela-foundations-lab" TargetMode="External"/><Relationship Id="rId4" Type="http://schemas.openxmlformats.org/officeDocument/2006/relationships/hyperlink" Target="https://vmanage.fqdn/apidocs" TargetMode="Externa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#cUR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webex.com/docs/api/getting-started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ams.webex.com/" TargetMode="External"/><Relationship Id="rId4" Type="http://schemas.openxmlformats.org/officeDocument/2006/relationships/hyperlink" Target="https://developer.cisco.com/webex-teams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" TargetMode="External"/><Relationship Id="rId7" Type="http://schemas.openxmlformats.org/officeDocument/2006/relationships/hyperlink" Target="https://2.python-requests.org/en/master/api/#requests.Response" TargetMode="External"/><Relationship Id="rId2" Type="http://schemas.openxmlformats.org/officeDocument/2006/relationships/hyperlink" Target="https://www.linkedin.com/pulse/why-rest-api-so-popular-mangesh-bulka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quests.readthedocs.io/en/master/" TargetMode="External"/><Relationship Id="rId5" Type="http://schemas.openxmlformats.org/officeDocument/2006/relationships/hyperlink" Target="https://curl.haxx.se/" TargetMode="External"/><Relationship Id="rId4" Type="http://schemas.openxmlformats.org/officeDocument/2006/relationships/hyperlink" Target="https://en.wikipedia.org/wiki/Requests_%28software%29" TargetMode="Externa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url_demo" descr="curl_demo">
            <a:hlinkClick r:id="" action="ppaction://media"/>
            <a:extLst>
              <a:ext uri="{FF2B5EF4-FFF2-40B4-BE49-F238E27FC236}">
                <a16:creationId xmlns:a16="http://schemas.microsoft.com/office/drawing/2014/main" id="{5E535354-C3A9-5342-824F-BE14F39544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9129" y="2420536"/>
            <a:ext cx="6012146" cy="358833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85" y="6277281"/>
            <a:ext cx="11995229" cy="495406"/>
          </a:xfrm>
        </p:spPr>
        <p:txBody>
          <a:bodyPr>
            <a:normAutofit/>
          </a:bodyPr>
          <a:lstStyle/>
          <a:p>
            <a:r>
              <a:rPr lang="en-US" dirty="0"/>
              <a:t>An introduction to Unix </a:t>
            </a:r>
            <a:r>
              <a:rPr lang="en-US" dirty="0" err="1"/>
              <a:t>cURL</a:t>
            </a:r>
            <a:r>
              <a:rPr lang="en-US" dirty="0"/>
              <a:t>, Python Requests, &amp; hands-on API practice with Cisco platforms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9FD58-F0E2-F249-B868-181D32B42D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8500" y="54826"/>
            <a:ext cx="5715000" cy="1638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85" y="1051197"/>
            <a:ext cx="11995230" cy="1285177"/>
          </a:xfrm>
        </p:spPr>
        <p:txBody>
          <a:bodyPr>
            <a:normAutofit/>
          </a:bodyPr>
          <a:lstStyle/>
          <a:p>
            <a:r>
              <a:rPr lang="en-US" dirty="0" err="1"/>
              <a:t>cURL</a:t>
            </a:r>
            <a:r>
              <a:rPr lang="en-US" dirty="0"/>
              <a:t> &amp; Python Requests Foundations</a:t>
            </a:r>
          </a:p>
        </p:txBody>
      </p:sp>
      <p:pic>
        <p:nvPicPr>
          <p:cNvPr id="4" name="requests_demo" descr="requests_demo">
            <a:hlinkClick r:id="" action="ppaction://media"/>
            <a:extLst>
              <a:ext uri="{FF2B5EF4-FFF2-40B4-BE49-F238E27FC236}">
                <a16:creationId xmlns:a16="http://schemas.microsoft.com/office/drawing/2014/main" id="{A33E16A6-8AD2-1340-862F-7625DA3C608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119150" y="2420536"/>
            <a:ext cx="6012146" cy="358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391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mediacall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66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Several </a:t>
            </a:r>
            <a:r>
              <a:rPr lang="en-US" dirty="0" err="1"/>
              <a:t>cURL</a:t>
            </a:r>
            <a:r>
              <a:rPr lang="en-US" dirty="0"/>
              <a:t> command options are common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-X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--request </a:t>
            </a:r>
            <a:r>
              <a:rPr lang="en-US" dirty="0"/>
              <a:t>– HTTP method (GET (default), POST, PUT, DELETE)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--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 &lt;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Request URL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-H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--header</a:t>
            </a:r>
            <a:r>
              <a:rPr lang="en-US" dirty="0"/>
              <a:t>– HTTP client header(s)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-c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--cookie-jar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session cookies to a file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-b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--cookie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send session cookies from a file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-d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--data-</a:t>
            </a:r>
            <a:r>
              <a:rPr lang="en-US" dirty="0" err="1">
                <a:solidFill>
                  <a:srgbClr val="FFFF00"/>
                </a:solidFill>
              </a:rPr>
              <a:t>urlencode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PUT/POST data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--include </a:t>
            </a:r>
            <a:r>
              <a:rPr lang="en-US" dirty="0"/>
              <a:t>– include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-I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</a:t>
            </a:r>
            <a:r>
              <a:rPr lang="en-US" dirty="0"/>
              <a:t> – display ONLY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-k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--insecure </a:t>
            </a:r>
            <a:r>
              <a:rPr lang="en-US" dirty="0"/>
              <a:t>– allow self-signed certificates (insecure SSL)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-L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--location </a:t>
            </a:r>
            <a:r>
              <a:rPr lang="en-US" dirty="0"/>
              <a:t>– follow redirects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-o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--output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response to a file instead of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-u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--user</a:t>
            </a:r>
            <a:r>
              <a:rPr lang="en-US" dirty="0"/>
              <a:t> – HTTP Basic Authentication credentials in a key/value pair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-v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--verbose </a:t>
            </a:r>
            <a:r>
              <a:rPr lang="en-US" dirty="0"/>
              <a:t>– display detailed info for debugging (headers, TLS handshake, etc.)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8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application/json' 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we will only accept responses in a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46724"/>
            <a:ext cx="14396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349305" y="1846726"/>
            <a:ext cx="645460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8C9D9-1C2E-0A43-B57E-01A9B796FCD1}"/>
              </a:ext>
            </a:extLst>
          </p:cNvPr>
          <p:cNvSpPr/>
          <p:nvPr/>
        </p:nvSpPr>
        <p:spPr>
          <a:xfrm>
            <a:off x="8803914" y="1846725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306631"/>
            <a:ext cx="360611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3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0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-id '{"id":101,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World!"}'</a:t>
            </a: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the request body is in a JSON format</a:t>
            </a:r>
          </a:p>
          <a:p>
            <a:r>
              <a:rPr lang="en-US" sz="2400" dirty="0"/>
              <a:t>Display the response headers in the terminal</a:t>
            </a:r>
          </a:p>
          <a:p>
            <a:r>
              <a:rPr lang="en-US" sz="2400" dirty="0"/>
              <a:t>Body payload in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3" y="1865051"/>
            <a:ext cx="15823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1990" y="1865053"/>
            <a:ext cx="638126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6014"/>
            <a:ext cx="461698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909613" y="2746974"/>
            <a:ext cx="19851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602D00-5324-D14C-A172-33657E9029B7}"/>
              </a:ext>
            </a:extLst>
          </p:cNvPr>
          <p:cNvSpPr/>
          <p:nvPr/>
        </p:nvSpPr>
        <p:spPr>
          <a:xfrm>
            <a:off x="1108128" y="2746974"/>
            <a:ext cx="79956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7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3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-IX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Display ONLY the response headers in the terminal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426677" y="1847956"/>
            <a:ext cx="64271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4" y="1847954"/>
            <a:ext cx="15170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40A51-E9D9-C042-8150-D2136E003E28}"/>
              </a:ext>
            </a:extLst>
          </p:cNvPr>
          <p:cNvSpPr/>
          <p:nvPr/>
        </p:nvSpPr>
        <p:spPr>
          <a:xfrm>
            <a:off x="1454656" y="1847954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6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2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86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-u $DNAC_USER:$DNAC_PW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</a:t>
            </a:r>
            <a:r>
              <a:rPr lang="en-US" sz="2400" b="1" i="1" dirty="0" err="1">
                <a:solidFill>
                  <a:srgbClr val="FFFF00"/>
                </a:solidFill>
              </a:rPr>
              <a:t>vo</a:t>
            </a:r>
            <a:r>
              <a:rPr lang="en-US" sz="2400" b="1" i="1" dirty="0">
                <a:solidFill>
                  <a:srgbClr val="FFFF00"/>
                </a:solidFill>
              </a:rPr>
              <a:t> ~/</a:t>
            </a:r>
            <a:r>
              <a:rPr lang="en-US" sz="2400" b="1" i="1" dirty="0" err="1">
                <a:solidFill>
                  <a:srgbClr val="FFFF00"/>
                </a:solidFill>
              </a:rPr>
              <a:t>token.txt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sandboxdnac.cisco.com</a:t>
            </a:r>
            <a:r>
              <a:rPr lang="en-US" sz="2400" dirty="0"/>
              <a:t>/</a:t>
            </a:r>
            <a:r>
              <a:rPr lang="en-US" sz="2400" dirty="0" err="1"/>
              <a:t>dna</a:t>
            </a:r>
            <a:r>
              <a:rPr lang="en-US" sz="2400" dirty="0"/>
              <a:t>/system/</a:t>
            </a:r>
            <a:r>
              <a:rPr lang="en-US" sz="2400" dirty="0" err="1"/>
              <a:t>api</a:t>
            </a:r>
            <a:r>
              <a:rPr lang="en-US" sz="2400" dirty="0"/>
              <a:t>/v1/auth/token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Send credentials via HTTP Basic Authentication</a:t>
            </a:r>
          </a:p>
          <a:p>
            <a:r>
              <a:rPr lang="en-US" sz="2400" dirty="0"/>
              <a:t>Display verbose/debugging information</a:t>
            </a:r>
          </a:p>
          <a:p>
            <a:r>
              <a:rPr lang="en-US" sz="2400" dirty="0"/>
              <a:t>Write the response to the file </a:t>
            </a:r>
            <a:r>
              <a:rPr lang="en-US" sz="2400" i="1" dirty="0"/>
              <a:t>‘~/</a:t>
            </a:r>
            <a:r>
              <a:rPr lang="en-US" sz="2400" i="1" dirty="0" err="1"/>
              <a:t>token.txt</a:t>
            </a:r>
            <a:r>
              <a:rPr lang="en-US" sz="2400" i="1" dirty="0"/>
              <a:t>’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cat ~/</a:t>
            </a:r>
            <a:r>
              <a:rPr lang="en-US" sz="2400" b="1" i="1" dirty="0" err="1">
                <a:solidFill>
                  <a:srgbClr val="FFFF00"/>
                </a:solidFill>
              </a:rPr>
              <a:t>token.txt</a:t>
            </a:r>
            <a:endParaRPr lang="en-US" sz="2400" b="1" i="1" dirty="0">
              <a:solidFill>
                <a:srgbClr val="FFFF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8708" y="1855407"/>
            <a:ext cx="889950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4" y="1855405"/>
            <a:ext cx="158909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4677"/>
            <a:ext cx="381397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1158876" y="2751289"/>
            <a:ext cx="168849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79387D-B1E9-5145-9D8F-5D43A6FA5EEE}"/>
              </a:ext>
            </a:extLst>
          </p:cNvPr>
          <p:cNvSpPr/>
          <p:nvPr/>
        </p:nvSpPr>
        <p:spPr>
          <a:xfrm>
            <a:off x="909612" y="2751289"/>
            <a:ext cx="2492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5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  <p:bldP spid="13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4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E0C-D068-ED4D-B752-805C5889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hands-on practice…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88B1-3A7F-E043-AF74-EC6E9DE4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Docker Hub Account</a:t>
            </a:r>
          </a:p>
          <a:p>
            <a:pPr lvl="1"/>
            <a:r>
              <a:rPr lang="en-US" dirty="0">
                <a:hlinkClick r:id="rId3"/>
              </a:rPr>
              <a:t>https://hub.docker.com/signup</a:t>
            </a:r>
            <a:endParaRPr lang="en-US" dirty="0"/>
          </a:p>
          <a:p>
            <a:r>
              <a:rPr lang="en-US" dirty="0"/>
              <a:t>Download and install Docker Desktop</a:t>
            </a:r>
          </a:p>
          <a:p>
            <a:pPr lvl="1"/>
            <a:r>
              <a:rPr lang="en-US" dirty="0">
                <a:hlinkClick r:id="rId4"/>
              </a:rPr>
              <a:t>https://www.docker.com/products/docker-desktop</a:t>
            </a:r>
            <a:endParaRPr lang="en-US" dirty="0"/>
          </a:p>
          <a:p>
            <a:r>
              <a:rPr lang="en-US" dirty="0"/>
              <a:t>Download this repo from WWT’s GitHub</a:t>
            </a:r>
          </a:p>
          <a:p>
            <a:pPr lvl="1"/>
            <a:r>
              <a:rPr lang="en-US" dirty="0">
                <a:hlinkClick r:id="rId5"/>
              </a:rPr>
              <a:t>https://github.com/wwt/curl-requests-foundations</a:t>
            </a:r>
            <a:endParaRPr lang="en-US" dirty="0"/>
          </a:p>
          <a:p>
            <a:r>
              <a:rPr lang="en-US" dirty="0"/>
              <a:t>Install a code editor</a:t>
            </a:r>
          </a:p>
          <a:p>
            <a:pPr lvl="1"/>
            <a:r>
              <a:rPr lang="en-US" dirty="0">
                <a:hlinkClick r:id="rId6"/>
              </a:rPr>
              <a:t>https://code.visualstudio.com/Download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Wait a few minutes while we get through an overview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9DD6-B80A-4740-AB4C-12C4FA70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2D06F-E711-DC4F-93B7-4B495463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X-Cisco-Meraki-API-Key:$MERAKI_TOKEN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-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api.meraki.com</a:t>
            </a:r>
            <a:r>
              <a:rPr lang="en-US" sz="2400" dirty="0"/>
              <a:t>/</a:t>
            </a:r>
            <a:r>
              <a:rPr lang="en-US" sz="2400" dirty="0" err="1"/>
              <a:t>api</a:t>
            </a:r>
            <a:r>
              <a:rPr lang="en-US" sz="2400" dirty="0"/>
              <a:t>/v0/organizations</a:t>
            </a:r>
          </a:p>
          <a:p>
            <a:r>
              <a:rPr lang="en-US" sz="2400" dirty="0"/>
              <a:t>Include a header to send an API key for authorization</a:t>
            </a:r>
          </a:p>
          <a:p>
            <a:r>
              <a:rPr lang="en-US" sz="2400" dirty="0"/>
              <a:t>Include a header to indicate we will accept any response format</a:t>
            </a:r>
          </a:p>
          <a:p>
            <a:r>
              <a:rPr lang="en-US" sz="2400" dirty="0"/>
              <a:t>Display the response headers in the terminal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909614" y="2309906"/>
            <a:ext cx="602090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4" y="1863769"/>
            <a:ext cx="71497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4" y="2762349"/>
            <a:ext cx="19786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3DD973-53B4-D748-BA5C-78AAF3C74B72}"/>
              </a:ext>
            </a:extLst>
          </p:cNvPr>
          <p:cNvSpPr/>
          <p:nvPr/>
        </p:nvSpPr>
        <p:spPr>
          <a:xfrm>
            <a:off x="2888243" y="2763417"/>
            <a:ext cx="2837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2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X-Cisco-Meraki-API-Key:$MERAKI_TOKEN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–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r>
              <a:rPr lang="en-US" sz="2400" b="1" i="1" dirty="0">
                <a:solidFill>
                  <a:srgbClr val="FFFF00"/>
                </a:solidFill>
              </a:rPr>
              <a:t>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-L</a:t>
            </a:r>
          </a:p>
          <a:p>
            <a:r>
              <a:rPr lang="en-US" sz="2400" dirty="0"/>
              <a:t>Follow redirects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8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26117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Python “Requests”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78" y="1825625"/>
            <a:ext cx="11676444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“Requests is a Python HTTP library, released under the Apache License 2.0. The goal of the project is to make HTTP requests simpler and more human-friendly.”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https://en.wikipedia.org/wiki/Requests_%28software%29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Requests allows us to make REST API calls with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A6E8-5AFA-2E46-8A8A-4FC9C00F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8051-69FB-854E-9C7A-A8C2F728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Requests?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350F06-1C74-1F49-A9A6-D33E1E09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48" y="1470764"/>
            <a:ext cx="10418704" cy="39114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0F09F7-08F2-9946-9766-6B0BB9BB7E00}"/>
              </a:ext>
            </a:extLst>
          </p:cNvPr>
          <p:cNvSpPr/>
          <p:nvPr/>
        </p:nvSpPr>
        <p:spPr>
          <a:xfrm>
            <a:off x="3086718" y="3946967"/>
            <a:ext cx="7326774" cy="625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68C860-F216-C940-9B2E-56EE3BB84FF2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https://docs.python.org/3.8/library/urllib.request.html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install requests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show requests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0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9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HTTP GET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get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</a:p>
          <a:p>
            <a:r>
              <a:rPr lang="en-US" dirty="0"/>
              <a:t>HTTP POST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PUT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DELETE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delete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0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Hands-On 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768AB4C-B135-2F4A-9289-DF99D95D9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703" y="1527858"/>
            <a:ext cx="11002701" cy="4965017"/>
          </a:xfrm>
        </p:spPr>
        <p:txBody>
          <a:bodyPr>
            <a:normAutofit/>
          </a:bodyPr>
          <a:lstStyle/>
          <a:p>
            <a:r>
              <a:rPr lang="en-US" dirty="0"/>
              <a:t>Open your preferred terminal (bash, PowerShell, </a:t>
            </a:r>
            <a:r>
              <a:rPr lang="en-US" dirty="0" err="1"/>
              <a:t>zsh</a:t>
            </a:r>
            <a:r>
              <a:rPr lang="en-US" dirty="0"/>
              <a:t>, etc.)</a:t>
            </a:r>
          </a:p>
          <a:p>
            <a:r>
              <a:rPr lang="en-US" dirty="0"/>
              <a:t>Create and switch to a local folder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mkdir</a:t>
            </a:r>
            <a:r>
              <a:rPr lang="en-US" b="1" i="1" dirty="0">
                <a:solidFill>
                  <a:srgbClr val="FFFF00"/>
                </a:solidFill>
              </a:rPr>
              <a:t> ~/code &amp;&amp; cd ~/code</a:t>
            </a:r>
          </a:p>
          <a:p>
            <a:r>
              <a:rPr lang="en-US" dirty="0"/>
              <a:t>Create a Docker Container for the hands-on exercises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run -</a:t>
            </a:r>
            <a:r>
              <a:rPr lang="en-US" b="1" i="1" dirty="0" err="1">
                <a:solidFill>
                  <a:srgbClr val="FFFF00"/>
                </a:solidFill>
              </a:rPr>
              <a:t>itv</a:t>
            </a:r>
            <a:r>
              <a:rPr lang="en-US" b="1" i="1" dirty="0">
                <a:solidFill>
                  <a:srgbClr val="FFFF00"/>
                </a:solidFill>
              </a:rPr>
              <a:t> ~/code:/code --name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>
                <a:solidFill>
                  <a:srgbClr val="FFFF00"/>
                </a:solidFill>
                <a:highlight>
                  <a:srgbClr val="FF0000"/>
                </a:highlight>
              </a:rPr>
              <a:t>wwt01/</a:t>
            </a:r>
            <a:r>
              <a:rPr lang="en-US" b="1" i="1" dirty="0" err="1">
                <a:solidFill>
                  <a:srgbClr val="FFFF00"/>
                </a:solidFill>
                <a:highlight>
                  <a:srgbClr val="FF0000"/>
                </a:highlight>
              </a:rPr>
              <a:t>curl_pyreq</a:t>
            </a:r>
            <a:endParaRPr lang="en-US" b="1" i="1" dirty="0">
              <a:solidFill>
                <a:srgbClr val="FFFF00"/>
              </a:solidFill>
            </a:endParaRPr>
          </a:p>
          <a:p>
            <a:r>
              <a:rPr lang="en-US" dirty="0"/>
              <a:t>To detach from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control + p + q</a:t>
            </a:r>
            <a:endParaRPr lang="en-US" dirty="0"/>
          </a:p>
          <a:p>
            <a:r>
              <a:rPr lang="en-US" dirty="0"/>
              <a:t>To stop, start, and attach to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stop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start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attach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</p:txBody>
      </p:sp>
    </p:spTree>
    <p:extLst>
      <p:ext uri="{BB962C8B-B14F-4D97-AF65-F5344CB8AC3E}">
        <p14:creationId xmlns:p14="http://schemas.microsoft.com/office/powerpoint/2010/main" val="29666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Response Object Contents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.ok </a:t>
            </a:r>
            <a:r>
              <a:rPr lang="en-US" dirty="0"/>
              <a:t>– </a:t>
            </a:r>
            <a:r>
              <a:rPr lang="en-US" i="1" dirty="0">
                <a:solidFill>
                  <a:srgbClr val="FFFF00"/>
                </a:solidFill>
              </a:rPr>
              <a:t>True</a:t>
            </a:r>
            <a:r>
              <a:rPr lang="en-US" dirty="0"/>
              <a:t> if </a:t>
            </a:r>
            <a:r>
              <a:rPr lang="en-US" i="1" dirty="0" err="1">
                <a:solidFill>
                  <a:srgbClr val="FFFF00"/>
                </a:solidFill>
              </a:rPr>
              <a:t>status_code</a:t>
            </a:r>
            <a:r>
              <a:rPr lang="en-US" i="1" dirty="0"/>
              <a:t> </a:t>
            </a:r>
            <a:r>
              <a:rPr lang="en-US" dirty="0"/>
              <a:t>is less than 400, </a:t>
            </a:r>
            <a:r>
              <a:rPr lang="en-US" i="1" dirty="0">
                <a:solidFill>
                  <a:srgbClr val="FFFF00"/>
                </a:solidFill>
              </a:rPr>
              <a:t>False</a:t>
            </a:r>
            <a:r>
              <a:rPr lang="en-US" dirty="0"/>
              <a:t> if 400 or greater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 err="1">
                <a:solidFill>
                  <a:srgbClr val="FFFF00"/>
                </a:solidFill>
              </a:rPr>
              <a:t>status_code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status code (200, 401, etc.)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.reason </a:t>
            </a:r>
            <a:r>
              <a:rPr lang="en-US" dirty="0"/>
              <a:t>– HTTP status text (OK, Not Found, etc.)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.headers </a:t>
            </a:r>
            <a:r>
              <a:rPr lang="en-US" dirty="0"/>
              <a:t>– case-insensitive dictionary of of response headers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.text </a:t>
            </a:r>
            <a:r>
              <a:rPr lang="en-US" dirty="0"/>
              <a:t>– contents of the response, in Unicode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.json() </a:t>
            </a:r>
            <a:r>
              <a:rPr lang="en-US" dirty="0"/>
              <a:t>– contents of the response, in JSON (if available)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.cookies </a:t>
            </a:r>
            <a:r>
              <a:rPr lang="en-US" dirty="0"/>
              <a:t>– cookies returned by the server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 err="1">
                <a:solidFill>
                  <a:srgbClr val="FFFF00"/>
                </a:solidFill>
              </a:rPr>
              <a:t>raise_for_status</a:t>
            </a:r>
            <a:r>
              <a:rPr lang="en-US" dirty="0">
                <a:solidFill>
                  <a:srgbClr val="FFFF00"/>
                </a:solidFill>
              </a:rPr>
              <a:t>() </a:t>
            </a:r>
            <a:r>
              <a:rPr lang="en-US" dirty="0"/>
              <a:t>– raises an </a:t>
            </a:r>
            <a:r>
              <a:rPr lang="en-US" i="1" dirty="0" err="1">
                <a:solidFill>
                  <a:srgbClr val="FFFF00"/>
                </a:solidFill>
              </a:rPr>
              <a:t>HTTPError</a:t>
            </a:r>
            <a:r>
              <a:rPr lang="en-US" dirty="0"/>
              <a:t> exception if .</a:t>
            </a:r>
            <a:r>
              <a:rPr lang="en-US" i="1" dirty="0">
                <a:solidFill>
                  <a:srgbClr val="FFFF00"/>
                </a:solidFill>
              </a:rPr>
              <a:t>ok</a:t>
            </a:r>
            <a:r>
              <a:rPr lang="en-US" dirty="0"/>
              <a:t> is </a:t>
            </a:r>
            <a:r>
              <a:rPr lang="en-US" i="1" dirty="0">
                <a:solidFill>
                  <a:srgbClr val="FFFF00"/>
                </a:solidFill>
              </a:rPr>
              <a:t>False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</a:t>
            </a:r>
            <a:r>
              <a:rPr lang="en-US"/>
              <a:t>Response Object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35A7F3-1A0A-B445-9EF3-844850395584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https://2.python-requests.org/en/master/api/#requests.Response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8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Python Interactive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an interactive shell:</a:t>
            </a:r>
          </a:p>
          <a:p>
            <a:pPr lvl="1"/>
            <a:r>
              <a:rPr lang="en-US" sz="2800" dirty="0"/>
              <a:t>IDLE – built-in Python shell</a:t>
            </a:r>
          </a:p>
          <a:p>
            <a:pPr marL="914400" lvl="2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python</a:t>
            </a:r>
            <a:endParaRPr lang="en-US" sz="2800" dirty="0"/>
          </a:p>
          <a:p>
            <a:pPr lvl="1"/>
            <a:r>
              <a:rPr lang="en-US" sz="2800" dirty="0" err="1"/>
              <a:t>iPython</a:t>
            </a:r>
            <a:r>
              <a:rPr lang="en-US" sz="2800" dirty="0"/>
              <a:t> – 3</a:t>
            </a:r>
            <a:r>
              <a:rPr lang="en-US" sz="2800" baseline="30000" dirty="0"/>
              <a:t>rd</a:t>
            </a:r>
            <a:r>
              <a:rPr lang="en-US" sz="2800" dirty="0"/>
              <a:t> party Python shell (pre-installed in the container)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	</a:t>
            </a:r>
            <a:r>
              <a:rPr lang="en-US" sz="2800" b="1" i="1" dirty="0" err="1">
                <a:solidFill>
                  <a:srgbClr val="FFFF00"/>
                </a:solidFill>
              </a:rPr>
              <a:t>ipython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8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import requests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 = {'</a:t>
            </a:r>
            <a:r>
              <a:rPr lang="en-US" sz="2400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sz="2400" b="1" i="1" dirty="0">
                <a:solidFill>
                  <a:srgbClr val="FFFF00"/>
                </a:solidFill>
              </a:rPr>
              <a:t>/json'}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requests.get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Import the requests module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Assign the URL and header values to variables</a:t>
            </a:r>
          </a:p>
          <a:p>
            <a:r>
              <a:rPr lang="en-US" sz="2400" dirty="0"/>
              <a:t>Perform an HTTP GET and store the response object in a variable</a:t>
            </a:r>
          </a:p>
          <a:p>
            <a:r>
              <a:rPr lang="en-US" sz="2400" dirty="0"/>
              <a:t>Print the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203388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72241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772143"/>
            <a:ext cx="623577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70064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2" y="3684500"/>
            <a:ext cx="635333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6D490D-2EE4-7445-949A-447D0A8A679C}"/>
              </a:ext>
            </a:extLst>
          </p:cNvPr>
          <p:cNvSpPr/>
          <p:nvPr/>
        </p:nvSpPr>
        <p:spPr>
          <a:xfrm>
            <a:off x="909612" y="4143742"/>
            <a:ext cx="252591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 = 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requests.post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, json=</a:t>
            </a: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Update the URL and create a data object for the HTTP request body</a:t>
            </a:r>
          </a:p>
          <a:p>
            <a:r>
              <a:rPr lang="en-US" sz="2400" dirty="0"/>
              <a:t>Perform an HTTP POST and store the response object in a variable</a:t>
            </a:r>
          </a:p>
          <a:p>
            <a:r>
              <a:rPr lang="en-US" sz="2400" dirty="0"/>
              <a:t>Print the status code, reason, and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693296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912752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2" y="2772143"/>
            <a:ext cx="91572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666023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3" y="3684500"/>
            <a:ext cx="25259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3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2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import </a:t>
            </a:r>
            <a:r>
              <a:rPr lang="en-US" sz="2400" b="1" i="1" dirty="0" err="1">
                <a:solidFill>
                  <a:srgbClr val="FFFF00"/>
                </a:solidFill>
              </a:rPr>
              <a:t>os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req_auth</a:t>
            </a:r>
            <a:r>
              <a:rPr lang="en-US" sz="2400" b="1" i="1" dirty="0">
                <a:solidFill>
                  <a:srgbClr val="FFFF00"/>
                </a:solidFill>
              </a:rPr>
              <a:t> = (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('DNAC_USER'), 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('DNAC_PW'))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requests.post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auth=</a:t>
            </a:r>
            <a:r>
              <a:rPr lang="en-US" sz="2400" b="1" i="1" dirty="0" err="1">
                <a:solidFill>
                  <a:srgbClr val="FFFF00"/>
                </a:solidFill>
              </a:rPr>
              <a:t>req_auth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response.headers</a:t>
            </a:r>
            <a:r>
              <a:rPr lang="en-US" sz="2400" b="1" i="1" dirty="0">
                <a:solidFill>
                  <a:srgbClr val="FFFF00"/>
                </a:solidFill>
              </a:rPr>
              <a:t>}\n{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r>
              <a:rPr lang="en-US" sz="2400" dirty="0"/>
              <a:t>Import the OS module to access ENV variables &amp; update the URL for DNAC</a:t>
            </a:r>
          </a:p>
          <a:p>
            <a:r>
              <a:rPr lang="en-US" sz="2400" dirty="0"/>
              <a:t>Create a tuple for HTTP basic authentication</a:t>
            </a:r>
          </a:p>
          <a:p>
            <a:r>
              <a:rPr lang="en-US" sz="2400" dirty="0"/>
              <a:t>Perform an HTTP POST and store the response object in a variable</a:t>
            </a:r>
          </a:p>
          <a:p>
            <a:r>
              <a:rPr lang="en-US" sz="2400" dirty="0"/>
              <a:t>Print the status code, reason, headers, and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2" y="1864140"/>
            <a:ext cx="12664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947287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772143"/>
            <a:ext cx="779455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63129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2" y="3684500"/>
            <a:ext cx="664865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380882-3850-2E49-9E61-234F0AF84194}"/>
              </a:ext>
            </a:extLst>
          </p:cNvPr>
          <p:cNvSpPr/>
          <p:nvPr/>
        </p:nvSpPr>
        <p:spPr>
          <a:xfrm>
            <a:off x="909612" y="4143742"/>
            <a:ext cx="571978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from </a:t>
            </a: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r>
              <a:rPr lang="en-US" sz="2400" b="1" i="1" dirty="0">
                <a:solidFill>
                  <a:srgbClr val="FFFF00"/>
                </a:solidFill>
              </a:rPr>
              <a:t> import </a:t>
            </a: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 = {'X-Cisco-Meraki-API-Key':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('MERAKI_API_KEY')}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requests.get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response.json</a:t>
            </a:r>
            <a:r>
              <a:rPr lang="en-US" sz="2400" b="1" i="1" dirty="0">
                <a:solidFill>
                  <a:srgbClr val="FFFF00"/>
                </a:solidFill>
              </a:rPr>
              <a:t>())</a:t>
            </a:r>
          </a:p>
          <a:p>
            <a:r>
              <a:rPr lang="en-US" sz="2400" dirty="0"/>
              <a:t>Import the </a:t>
            </a:r>
            <a:r>
              <a:rPr lang="en-US" sz="2400" dirty="0" err="1"/>
              <a:t>pprint</a:t>
            </a:r>
            <a:r>
              <a:rPr lang="en-US" sz="2400" dirty="0"/>
              <a:t> module &amp; update the URL for Meraki</a:t>
            </a:r>
          </a:p>
          <a:p>
            <a:r>
              <a:rPr lang="en-US" sz="2400" dirty="0"/>
              <a:t>Update the headers to include a Meraki API key</a:t>
            </a:r>
          </a:p>
          <a:p>
            <a:r>
              <a:rPr lang="en-US" sz="2400" dirty="0"/>
              <a:t>Perform an HTTP GET and store the response object in a variable</a:t>
            </a:r>
          </a:p>
          <a:p>
            <a:r>
              <a:rPr lang="en-US" sz="2400" dirty="0"/>
              <a:t>Print the status code, reason, and JSON-formatted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3E9647-4959-894B-88A7-50F561C54802}"/>
              </a:ext>
            </a:extLst>
          </p:cNvPr>
          <p:cNvSpPr/>
          <p:nvPr/>
        </p:nvSpPr>
        <p:spPr>
          <a:xfrm>
            <a:off x="909612" y="1864140"/>
            <a:ext cx="326233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7FB891-F098-6F4A-BF30-BE78636DB4E4}"/>
              </a:ext>
            </a:extLst>
          </p:cNvPr>
          <p:cNvSpPr/>
          <p:nvPr/>
        </p:nvSpPr>
        <p:spPr>
          <a:xfrm>
            <a:off x="909613" y="2323382"/>
            <a:ext cx="718425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86482E-CA60-A944-BE73-D8148FD5A789}"/>
              </a:ext>
            </a:extLst>
          </p:cNvPr>
          <p:cNvSpPr/>
          <p:nvPr/>
        </p:nvSpPr>
        <p:spPr>
          <a:xfrm>
            <a:off x="909612" y="2772143"/>
            <a:ext cx="909878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600C1A-0AEF-AE46-9476-DD02A0F21C15}"/>
              </a:ext>
            </a:extLst>
          </p:cNvPr>
          <p:cNvSpPr/>
          <p:nvPr/>
        </p:nvSpPr>
        <p:spPr>
          <a:xfrm>
            <a:off x="909612" y="3225258"/>
            <a:ext cx="701995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37245F-87A7-EB4D-B8E9-AC54A1A034FC}"/>
              </a:ext>
            </a:extLst>
          </p:cNvPr>
          <p:cNvSpPr/>
          <p:nvPr/>
        </p:nvSpPr>
        <p:spPr>
          <a:xfrm>
            <a:off x="909612" y="3684500"/>
            <a:ext cx="664865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CDC9C6-099B-1A4D-AE31-B3B2FCBE5370}"/>
              </a:ext>
            </a:extLst>
          </p:cNvPr>
          <p:cNvSpPr/>
          <p:nvPr/>
        </p:nvSpPr>
        <p:spPr>
          <a:xfrm>
            <a:off x="909612" y="4143742"/>
            <a:ext cx="294086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3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3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5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- ACI</a:t>
            </a:r>
          </a:p>
        </p:txBody>
      </p:sp>
    </p:spTree>
    <p:extLst>
      <p:ext uri="{BB962C8B-B14F-4D97-AF65-F5344CB8AC3E}">
        <p14:creationId xmlns:p14="http://schemas.microsoft.com/office/powerpoint/2010/main" val="89913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Datacenter SDN switching solution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Application Policy Infrastructure Controller (APIC)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– HTTPS, optional HTTP (disabled by default)</a:t>
            </a:r>
          </a:p>
          <a:p>
            <a:pPr lvl="1"/>
            <a:r>
              <a:rPr lang="en-US" dirty="0"/>
              <a:t>Methods – GET, POST, &amp; DELETE</a:t>
            </a:r>
          </a:p>
          <a:p>
            <a:pPr lvl="1"/>
            <a:r>
              <a:rPr lang="en-US" dirty="0"/>
              <a:t>Content types – JSON and XML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apic-fqdn</a:t>
            </a:r>
            <a:r>
              <a:rPr lang="en-US" b="1" i="1" dirty="0">
                <a:solidFill>
                  <a:srgbClr val="FFFF00"/>
                </a:solidFill>
              </a:rPr>
              <a:t>/api/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(for JSON)</a:t>
            </a:r>
            <a:endParaRPr lang="en-US" b="1" i="1" dirty="0"/>
          </a:p>
          <a:p>
            <a:pPr lvl="1"/>
            <a:r>
              <a:rPr lang="en-US" dirty="0"/>
              <a:t>Username and password sent in the body of an HTTP POST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":{"attributes":{"</a:t>
            </a:r>
            <a:r>
              <a:rPr lang="en-US" b="1" i="1" dirty="0" err="1">
                <a:solidFill>
                  <a:srgbClr val="FFFF00"/>
                </a:solidFill>
              </a:rPr>
              <a:t>name":"</a:t>
            </a:r>
            <a:r>
              <a:rPr lang="en-US" b="1" i="1" dirty="0" err="1">
                <a:solidFill>
                  <a:srgbClr val="FF0000"/>
                </a:solidFill>
              </a:rPr>
              <a:t>username</a:t>
            </a:r>
            <a:r>
              <a:rPr lang="en-US" b="1" i="1" dirty="0">
                <a:solidFill>
                  <a:srgbClr val="FFFF00"/>
                </a:solidFill>
              </a:rPr>
              <a:t>", "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":"</a:t>
            </a:r>
            <a:r>
              <a:rPr lang="en-US" b="1" i="1" dirty="0">
                <a:solidFill>
                  <a:srgbClr val="FF0000"/>
                </a:solidFill>
              </a:rPr>
              <a:t>password</a:t>
            </a:r>
            <a:r>
              <a:rPr lang="en-US" b="1" i="1" dirty="0">
                <a:solidFill>
                  <a:srgbClr val="FFFF00"/>
                </a:solidFill>
              </a:rPr>
              <a:t>"}}}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</a:t>
            </a:r>
            <a:r>
              <a:rPr lang="en-US" b="1" i="1" dirty="0">
                <a:solidFill>
                  <a:srgbClr val="FFFF00"/>
                </a:solidFill>
              </a:rPr>
              <a:t>body </a:t>
            </a:r>
            <a:r>
              <a:rPr lang="en-US" dirty="0"/>
              <a:t>includes a refreshable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":[{"</a:t>
            </a:r>
            <a:r>
              <a:rPr lang="en-US" b="1" i="1" dirty="0" err="1">
                <a:solidFill>
                  <a:srgbClr val="FFFF00"/>
                </a:solidFill>
              </a:rPr>
              <a:t>aaaLogin</a:t>
            </a:r>
            <a:r>
              <a:rPr lang="en-US" b="1" i="1" dirty="0">
                <a:solidFill>
                  <a:srgbClr val="FFFF00"/>
                </a:solidFill>
              </a:rPr>
              <a:t>":{"attributes":{"token":"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"}}}]}</a:t>
            </a:r>
          </a:p>
          <a:p>
            <a:pPr lvl="2"/>
            <a:r>
              <a:rPr lang="en-US" dirty="0"/>
              <a:t>Expires after 5 minutes of inactivity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 the token as a cookie named </a:t>
            </a:r>
            <a:r>
              <a:rPr lang="en-US" b="1" i="1" dirty="0">
                <a:solidFill>
                  <a:srgbClr val="FFFF00"/>
                </a:solidFill>
              </a:rPr>
              <a:t>APIC-Cookie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6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https://www.cisco.com/c/en/us/td/docs/switches/datacenter/aci/apic/sw/2-x/rest_cfg/2_1_x/b_Cisco_APIC_REST_API_Configuration_Guide.html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4"/>
              </a:rPr>
              <a:t>https://www.wwt.com/lab/programmability-foundations-lab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https://www.wwt.com/lab/aci-ansible-sandbox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https://www.wwt.com/lab/aci-virtual-simulator-lab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https://developer.cisco.com/site/aci/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9162" cy="4351338"/>
          </a:xfrm>
        </p:spPr>
        <p:txBody>
          <a:bodyPr/>
          <a:lstStyle/>
          <a:p>
            <a:r>
              <a:rPr lang="en-US" dirty="0"/>
              <a:t>Step 1 – Authenticate &amp; store token in a cookie file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":{"attributes":{"name":"admin","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":"</a:t>
            </a:r>
            <a:r>
              <a:rPr lang="en-US" b="1" i="1" dirty="0" err="1">
                <a:solidFill>
                  <a:srgbClr val="FFFF00"/>
                </a:solidFill>
              </a:rPr>
              <a:t>ciscopsdt</a:t>
            </a:r>
            <a:r>
              <a:rPr lang="en-US" b="1" i="1" dirty="0">
                <a:solidFill>
                  <a:srgbClr val="FFFF00"/>
                </a:solidFill>
              </a:rPr>
              <a:t>"}}}'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kic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2 – Get a list of APIC Tenants with the stored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5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 – Create a new Tenant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mo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uni.json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fvTenant</a:t>
            </a:r>
            <a:r>
              <a:rPr lang="en-US" b="1" i="1" dirty="0">
                <a:solidFill>
                  <a:srgbClr val="FFFF00"/>
                </a:solidFill>
              </a:rPr>
              <a:t>":{"attributes":{"name":"</a:t>
            </a:r>
            <a:r>
              <a:rPr lang="en-US" b="1" i="1" dirty="0" err="1">
                <a:solidFill>
                  <a:srgbClr val="FFFF00"/>
                </a:solidFill>
              </a:rPr>
              <a:t>my_new_tenant</a:t>
            </a:r>
            <a:r>
              <a:rPr lang="en-US" b="1" i="1" dirty="0">
                <a:solidFill>
                  <a:srgbClr val="FFFF00"/>
                </a:solidFill>
              </a:rPr>
              <a:t>"}}}'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200 OK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APIC will return JSON data with new Tenant details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requests.packages.urllib3.disable_warnings()</a:t>
            </a:r>
            <a:r>
              <a:rPr lang="en-US" b="1" i="1" dirty="0"/>
              <a:t> # disable insecure SSL warnings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':{'attributes':{'</a:t>
            </a:r>
            <a:r>
              <a:rPr lang="en-US" b="1" i="1" dirty="0" err="1">
                <a:solidFill>
                  <a:srgbClr val="FFFF00"/>
                </a:solidFill>
              </a:rPr>
              <a:t>name':'admin</a:t>
            </a:r>
            <a:r>
              <a:rPr lang="en-US" b="1" i="1" dirty="0">
                <a:solidFill>
                  <a:srgbClr val="FFFF00"/>
                </a:solidFill>
              </a:rPr>
              <a:t>', '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':'</a:t>
            </a:r>
            <a:r>
              <a:rPr lang="en-US" b="1" i="1" dirty="0" err="1">
                <a:solidFill>
                  <a:srgbClr val="FFFF00"/>
                </a:solidFill>
              </a:rPr>
              <a:t>ciscopsdt</a:t>
            </a:r>
            <a:r>
              <a:rPr lang="en-US" b="1" i="1" dirty="0">
                <a:solidFill>
                  <a:srgbClr val="FFFF00"/>
                </a:solidFill>
              </a:rPr>
              <a:t>'}}}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session = </a:t>
            </a:r>
            <a:r>
              <a:rPr lang="en-US" b="1" i="1" dirty="0" err="1">
                <a:solidFill>
                  <a:srgbClr val="FFFF00"/>
                </a:solidFill>
              </a:rPr>
              <a:t>requests.session</a:t>
            </a:r>
            <a:r>
              <a:rPr lang="en-US" b="1" i="1" dirty="0">
                <a:solidFill>
                  <a:srgbClr val="FFFF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session.verify</a:t>
            </a:r>
            <a:r>
              <a:rPr lang="en-US" b="1" i="1" dirty="0">
                <a:solidFill>
                  <a:srgbClr val="FFFF00"/>
                </a:solidFill>
              </a:rPr>
              <a:t> = False</a:t>
            </a:r>
            <a:r>
              <a:rPr lang="en-US" b="1" i="1" dirty="0"/>
              <a:t> # permit self-signed certificates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response = </a:t>
            </a: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, json=</a:t>
            </a: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response.cookies</a:t>
            </a:r>
            <a:r>
              <a:rPr lang="en-US" b="1" i="1" dirty="0">
                <a:solidFill>
                  <a:srgbClr val="FFFF00"/>
                </a:solidFill>
              </a:rPr>
              <a:t>) </a:t>
            </a:r>
            <a:r>
              <a:rPr lang="en-US" b="1" i="1" dirty="0"/>
              <a:t># option 1 to display the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print() </a:t>
            </a:r>
            <a:r>
              <a:rPr lang="en-US" b="1" i="1" dirty="0"/>
              <a:t># blank line between options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()) </a:t>
            </a:r>
            <a:r>
              <a:rPr lang="en-US" b="1" i="1" dirty="0"/>
              <a:t># option 2 to display the session 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7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Store the session token in a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session.cookies</a:t>
            </a:r>
            <a:r>
              <a:rPr lang="en-US" b="1" i="1" dirty="0">
                <a:solidFill>
                  <a:srgbClr val="FFFF00"/>
                </a:solidFill>
              </a:rPr>
              <a:t>['APIC-cookie'] </a:t>
            </a:r>
            <a:r>
              <a:rPr lang="en-US" b="1" i="1" dirty="0"/>
              <a:t># option1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()['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'][0]['</a:t>
            </a:r>
            <a:r>
              <a:rPr lang="en-US" b="1" i="1" dirty="0" err="1">
                <a:solidFill>
                  <a:srgbClr val="FFFF00"/>
                </a:solidFill>
              </a:rPr>
              <a:t>aaaLogin</a:t>
            </a:r>
            <a:r>
              <a:rPr lang="en-US" b="1" i="1" dirty="0">
                <a:solidFill>
                  <a:srgbClr val="FFFF00"/>
                </a:solidFill>
              </a:rPr>
              <a:t>']['attributes']['token'] </a:t>
            </a:r>
            <a:r>
              <a:rPr lang="en-US" b="1" i="1" dirty="0"/>
              <a:t># option2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APIC-Cookie':token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9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APIC Tenants with the stored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from </a:t>
            </a: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r>
              <a:rPr lang="en-US" b="1" i="1" dirty="0">
                <a:solidFill>
                  <a:srgbClr val="FFFF00"/>
                </a:solidFill>
              </a:rPr>
              <a:t> import </a:t>
            </a: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cookies=</a:t>
            </a: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()) </a:t>
            </a:r>
            <a:r>
              <a:rPr lang="en-US" b="1" i="1" dirty="0"/>
              <a:t># display all tenants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print() </a:t>
            </a:r>
            <a:r>
              <a:rPr lang="en-US" b="1" i="1" dirty="0"/>
              <a:t># blank line between output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'][0]) </a:t>
            </a:r>
            <a:r>
              <a:rPr lang="en-US" b="1" i="1" dirty="0"/>
              <a:t>#display the first tenant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91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Background</a:t>
            </a:r>
          </a:p>
        </p:txBody>
      </p:sp>
    </p:spTree>
    <p:extLst>
      <p:ext uri="{BB962C8B-B14F-4D97-AF65-F5344CB8AC3E}">
        <p14:creationId xmlns:p14="http://schemas.microsoft.com/office/powerpoint/2010/main" val="12164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4 – Create a new Tenant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new_tenant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fvTenant</a:t>
            </a:r>
            <a:r>
              <a:rPr lang="en-US" b="1" i="1" dirty="0">
                <a:solidFill>
                  <a:srgbClr val="FFFF00"/>
                </a:solidFill>
              </a:rPr>
              <a:t>':{'attributes':{'name':'</a:t>
            </a:r>
            <a:r>
              <a:rPr lang="en-US" b="1" i="1" dirty="0" err="1">
                <a:solidFill>
                  <a:srgbClr val="FFFF00"/>
                </a:solidFill>
              </a:rPr>
              <a:t>my_new_tenant</a:t>
            </a:r>
            <a:r>
              <a:rPr lang="en-US" b="1" i="1" dirty="0">
                <a:solidFill>
                  <a:srgbClr val="FFFF00"/>
                </a:solidFill>
              </a:rPr>
              <a:t>'}}}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mo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uni.json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json=</a:t>
            </a:r>
            <a:r>
              <a:rPr lang="en-US" b="1" i="1" dirty="0" err="1">
                <a:solidFill>
                  <a:srgbClr val="FFFF00"/>
                </a:solidFill>
              </a:rPr>
              <a:t>new_tenant</a:t>
            </a:r>
            <a:r>
              <a:rPr lang="en-US" b="1" i="1" dirty="0">
                <a:solidFill>
                  <a:srgbClr val="FFFF00"/>
                </a:solidFill>
              </a:rPr>
              <a:t>, cookies=</a:t>
            </a: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200 OK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APIC will return JSON data with new Tenant details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9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9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– DNA</a:t>
            </a:r>
          </a:p>
        </p:txBody>
      </p:sp>
    </p:spTree>
    <p:extLst>
      <p:ext uri="{BB962C8B-B14F-4D97-AF65-F5344CB8AC3E}">
        <p14:creationId xmlns:p14="http://schemas.microsoft.com/office/powerpoint/2010/main" val="247869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Campus routing, switching, and wireless SDN solution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DNA Center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Intent 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dnac-fqdn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</a:t>
            </a:r>
            <a:endParaRPr lang="en-US" b="1" i="1" dirty="0"/>
          </a:p>
          <a:p>
            <a:pPr lvl="1"/>
            <a:r>
              <a:rPr lang="en-US" dirty="0"/>
              <a:t>Username and password sent in the header as HTTP Basic Authentication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</a:t>
            </a:r>
            <a:r>
              <a:rPr lang="en-US" b="1" i="1" dirty="0">
                <a:solidFill>
                  <a:srgbClr val="FFFF00"/>
                </a:solidFill>
              </a:rPr>
              <a:t>body</a:t>
            </a:r>
            <a:r>
              <a:rPr lang="en-US" dirty="0"/>
              <a:t> includes a refreshable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 the token as a header named </a:t>
            </a:r>
            <a:r>
              <a:rPr lang="en-US" b="1" i="1" dirty="0">
                <a:solidFill>
                  <a:srgbClr val="FFFF00"/>
                </a:solidFill>
              </a:rPr>
              <a:t>X-Auth-Token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{"X-Auth-Token":"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69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https://developer.cisco.com/docs/dna-center/api/1-3-3-x/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4"/>
              </a:rPr>
              <a:t>https://www.wwt.com/lab/network-automation-with-ansible-dna-center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https://www.wwt.com/lab/cisco-sd-access-wireless-lab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https://www.wwt.com/lab/cisco-sd-access-foundations-lab-1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https://developer.cisco.com/dnacenter/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8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Authenticate &amp; obtain a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</a:t>
            </a:r>
            <a:r>
              <a:rPr lang="en-US" b="1" i="1" dirty="0" err="1">
                <a:solidFill>
                  <a:srgbClr val="FFFF00"/>
                </a:solidFill>
              </a:rPr>
              <a:t>iu</a:t>
            </a:r>
            <a:r>
              <a:rPr lang="en-US" b="1" i="1" dirty="0">
                <a:solidFill>
                  <a:srgbClr val="FFFF00"/>
                </a:solidFill>
              </a:rPr>
              <a:t> 'devnetuser:Cisco123!' -H 'Content-Type: application/json'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	</a:t>
            </a:r>
          </a:p>
          <a:p>
            <a:r>
              <a:rPr lang="en-US" dirty="0"/>
              <a:t>Step 2 – Store the token in an environment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DNAC_TOKEN=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/>
              <a:t># copy/paste the token from the response</a:t>
            </a: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3 – Get a list of DNAC devices with the stored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'X-Auth-Token:'$DNAC_TOKEN -</a:t>
            </a:r>
            <a:r>
              <a:rPr lang="en-US" b="1" i="1" dirty="0" err="1">
                <a:solidFill>
                  <a:srgbClr val="FFFF00"/>
                </a:solidFill>
              </a:rPr>
              <a:t>i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6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/>
          <a:lstStyle/>
          <a:p>
            <a:r>
              <a:rPr lang="en-US" dirty="0"/>
              <a:t>Step 4 – Run a ‘show version’ command on a device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iX</a:t>
            </a:r>
            <a:r>
              <a:rPr lang="en-US" b="1" i="1" dirty="0">
                <a:solidFill>
                  <a:srgbClr val="FFFF00"/>
                </a:solidFill>
              </a:rPr>
              <a:t> POST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'X-Auth-Token:'$DNAC_TOKEN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/v1/network-device-</a:t>
            </a:r>
            <a:r>
              <a:rPr lang="en-US" b="1" i="1" dirty="0" err="1">
                <a:solidFill>
                  <a:srgbClr val="FFFF00"/>
                </a:solidFill>
              </a:rPr>
              <a:t>poller</a:t>
            </a:r>
            <a:r>
              <a:rPr lang="en-US" b="1" i="1" dirty="0">
                <a:solidFill>
                  <a:srgbClr val="FFFF00"/>
                </a:solidFill>
              </a:rPr>
              <a:t>/cli/read-request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name":"show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","commands":["show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"],"</a:t>
            </a:r>
            <a:r>
              <a:rPr lang="en-US" b="1" i="1" dirty="0" err="1">
                <a:solidFill>
                  <a:srgbClr val="FFFF00"/>
                </a:solidFill>
              </a:rPr>
              <a:t>deviceUuids</a:t>
            </a:r>
            <a:r>
              <a:rPr lang="en-US" b="1" i="1" dirty="0">
                <a:solidFill>
                  <a:srgbClr val="FFFF00"/>
                </a:solidFill>
              </a:rPr>
              <a:t>":["3e48558a-237a-4bca-8823-0580b88c6acf"]}'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DNAC system will return JSON data with the device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3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2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/v1/auth/token'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 = {'</a:t>
            </a:r>
            <a:r>
              <a:rPr lang="en-US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b="1" i="1" dirty="0">
                <a:solidFill>
                  <a:srgbClr val="FFFF00"/>
                </a:solidFill>
              </a:rPr>
              <a:t>/json'}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 = ('</a:t>
            </a:r>
            <a:r>
              <a:rPr lang="en-US" b="1" i="1" dirty="0" err="1">
                <a:solidFill>
                  <a:srgbClr val="FFFF00"/>
                </a:solidFill>
              </a:rPr>
              <a:t>devnetuser</a:t>
            </a:r>
            <a:r>
              <a:rPr lang="en-US" b="1" i="1" dirty="0">
                <a:solidFill>
                  <a:srgbClr val="FFFF00"/>
                </a:solidFill>
              </a:rPr>
              <a:t>', 'Cisco123!')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response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, headers=headers, auth=</a:t>
            </a: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  <a:endParaRPr lang="en-US" b="1" i="1" dirty="0"/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()) </a:t>
            </a:r>
            <a:r>
              <a:rPr lang="en-US" b="1" i="1" dirty="0"/>
              <a:t># display the session token</a:t>
            </a:r>
          </a:p>
          <a:p>
            <a:pPr marL="457200" lvl="1" indent="0">
              <a:buNone/>
            </a:pPr>
            <a:endParaRPr lang="en-US" b="1" i="1" dirty="0"/>
          </a:p>
          <a:p>
            <a:r>
              <a:rPr lang="en-US" dirty="0"/>
              <a:t>Step 2 – Store the session token in a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{'X-Auth-Token':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()['Token']}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headers.update</a:t>
            </a:r>
            <a:r>
              <a:rPr lang="en-US" b="1" i="1" dirty="0">
                <a:solidFill>
                  <a:srgbClr val="FFFF00"/>
                </a:solidFill>
              </a:rPr>
              <a:t>(token)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print(headers) </a:t>
            </a:r>
            <a:r>
              <a:rPr lang="en-US" b="1" i="1" dirty="0"/>
              <a:t># display the updated headers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5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F839-A9B1-C841-B0EB-A5759FA5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REST APIs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F2AF-56C8-A442-B927-5AF61B0C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250"/>
          </a:xfrm>
        </p:spPr>
        <p:txBody>
          <a:bodyPr>
            <a:normAutofit/>
          </a:bodyPr>
          <a:lstStyle/>
          <a:p>
            <a:r>
              <a:rPr lang="en-US" dirty="0"/>
              <a:t>Primary mechanism to interact with many infrastructure systems</a:t>
            </a:r>
          </a:p>
          <a:p>
            <a:r>
              <a:rPr lang="en-US" dirty="0"/>
              <a:t>Simple method to make CRUD requests</a:t>
            </a:r>
          </a:p>
          <a:p>
            <a:r>
              <a:rPr lang="en-US" dirty="0"/>
              <a:t>Portable syntax between REST clients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79F2-E412-0E45-A11E-BA98D57CE18E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Translation – REST APIs are the foundation of automated infrastructures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19DE4-1BD1-104F-9E50-A2C125BB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7815-2405-DE47-89A0-00548675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967DB92-2CA2-4542-8835-E8EBE400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0868">
            <a:off x="4407451" y="780407"/>
            <a:ext cx="3377096" cy="52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955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DNAC devices with the stored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from </a:t>
            </a: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r>
              <a:rPr lang="en-US" b="1" i="1" dirty="0">
                <a:solidFill>
                  <a:srgbClr val="FFFF00"/>
                </a:solidFill>
              </a:rPr>
              <a:t> import </a:t>
            </a: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headers=headers)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()) </a:t>
            </a:r>
            <a:r>
              <a:rPr lang="en-US" b="1" i="1" dirty="0"/>
              <a:t># display all devices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print() </a:t>
            </a:r>
            <a:r>
              <a:rPr lang="en-US" b="1" i="1" dirty="0"/>
              <a:t># blank line between output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()['response'][0]) </a:t>
            </a:r>
            <a:r>
              <a:rPr lang="en-US" b="1" i="1" dirty="0"/>
              <a:t>#display the first device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94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4760371"/>
          </a:xfrm>
        </p:spPr>
        <p:txBody>
          <a:bodyPr>
            <a:normAutofit/>
          </a:bodyPr>
          <a:lstStyle/>
          <a:p>
            <a:r>
              <a:rPr lang="en-US" dirty="0"/>
              <a:t>Step 4 – Run a ‘show version’ command on a device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cli_commands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name':'show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','commands':['show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'],'</a:t>
            </a:r>
            <a:r>
              <a:rPr lang="en-US" b="1" i="1" dirty="0" err="1">
                <a:solidFill>
                  <a:srgbClr val="FFFF00"/>
                </a:solidFill>
              </a:rPr>
              <a:t>deviceUuids</a:t>
            </a:r>
            <a:r>
              <a:rPr lang="en-US" b="1" i="1" dirty="0">
                <a:solidFill>
                  <a:srgbClr val="FFFF00"/>
                </a:solidFill>
              </a:rPr>
              <a:t>':['3e48558a-237a-4bca-8823-0580b88c6acf']}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/v1/network-device-</a:t>
            </a:r>
            <a:r>
              <a:rPr lang="en-US" b="1" i="1" dirty="0" err="1">
                <a:solidFill>
                  <a:srgbClr val="FFFF00"/>
                </a:solidFill>
              </a:rPr>
              <a:t>poller</a:t>
            </a:r>
            <a:r>
              <a:rPr lang="en-US" b="1" i="1" dirty="0">
                <a:solidFill>
                  <a:srgbClr val="FFFF00"/>
                </a:solidFill>
              </a:rPr>
              <a:t>/cli/read-request'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cli_commands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DNAC system will return JSON data with the device response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2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4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– Meraki</a:t>
            </a:r>
          </a:p>
        </p:txBody>
      </p:sp>
    </p:spTree>
    <p:extLst>
      <p:ext uri="{BB962C8B-B14F-4D97-AF65-F5344CB8AC3E}">
        <p14:creationId xmlns:p14="http://schemas.microsoft.com/office/powerpoint/2010/main" val="426275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3951" cy="4351338"/>
          </a:xfrm>
        </p:spPr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Cloud-controlled platform with a variety of managed products</a:t>
            </a:r>
          </a:p>
          <a:p>
            <a:pPr lvl="1"/>
            <a:r>
              <a:rPr lang="en-US" dirty="0"/>
              <a:t>Routing, switching, wireless, network security, physical security platforms, &amp; MDM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Meraki Cloud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4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Dashboard API Authentication</a:t>
            </a:r>
          </a:p>
          <a:p>
            <a:pPr lvl="1"/>
            <a:r>
              <a:rPr lang="en-US" dirty="0"/>
              <a:t>Base 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</a:t>
            </a:r>
          </a:p>
          <a:p>
            <a:pPr marL="457200" lvl="1" indent="0">
              <a:buNone/>
            </a:pPr>
            <a:endParaRPr lang="en-US" b="1" i="1" dirty="0"/>
          </a:p>
          <a:p>
            <a:pPr lvl="1"/>
            <a:r>
              <a:rPr lang="en-US" dirty="0"/>
              <a:t>Requires an API token in the custom header </a:t>
            </a:r>
            <a:r>
              <a:rPr lang="en-US" b="1" i="1" dirty="0">
                <a:solidFill>
                  <a:srgbClr val="FFFF00"/>
                </a:solidFill>
              </a:rPr>
              <a:t>X-Cisco-Meraki-API-Key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{"X-Cisco-Meraki-API-Key</a:t>
            </a:r>
            <a:r>
              <a:rPr lang="en-US" b="1" i="1" dirty="0"/>
              <a:t>":"</a:t>
            </a:r>
            <a:r>
              <a:rPr lang="en-US" b="1" i="1" dirty="0" err="1">
                <a:solidFill>
                  <a:srgbClr val="FF0000"/>
                </a:solidFill>
              </a:rPr>
              <a:t>api_token</a:t>
            </a:r>
            <a:r>
              <a:rPr lang="en-US" b="1" i="1" dirty="0"/>
              <a:t>"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3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https://developer.cisco.com/meraki/api/</a:t>
            </a:r>
            <a:r>
              <a:rPr lang="en-US" dirty="0"/>
              <a:t> (dashboard)</a:t>
            </a:r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/>
              <a:t>N/A</a:t>
            </a:r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https://developer.cisco.com/meraki/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5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Store the API key in an environment variable</a:t>
            </a:r>
          </a:p>
          <a:p>
            <a:pPr lvl="1"/>
            <a:r>
              <a:rPr lang="en-US" b="1" i="1" dirty="0"/>
              <a:t>This is the static </a:t>
            </a:r>
            <a:r>
              <a:rPr lang="en-US" b="1" i="1" dirty="0" err="1"/>
              <a:t>DevNet</a:t>
            </a:r>
            <a:r>
              <a:rPr lang="en-US" b="1" i="1" dirty="0"/>
              <a:t> Sandbox Meraki API token:</a:t>
            </a:r>
            <a:endParaRPr lang="en-US" dirty="0"/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MERAKI_TOKEN=</a:t>
            </a:r>
            <a:r>
              <a:rPr lang="en-US" b="1" i="1" dirty="0">
                <a:solidFill>
                  <a:srgbClr val="FF0000"/>
                </a:solidFill>
              </a:rPr>
              <a:t>6bec40cf957de430a6f1f2baa056b99a4fac9ea0</a:t>
            </a:r>
            <a:endParaRPr lang="en-US" b="1" i="1" dirty="0"/>
          </a:p>
          <a:p>
            <a:endParaRPr lang="en-US" dirty="0"/>
          </a:p>
          <a:p>
            <a:r>
              <a:rPr lang="en-US" dirty="0"/>
              <a:t>Step 2 – Get a list of Meraki organizations with the API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iLX</a:t>
            </a:r>
            <a:r>
              <a:rPr lang="en-US" b="1" i="1" dirty="0">
                <a:solidFill>
                  <a:srgbClr val="FFFF00"/>
                </a:solidFill>
              </a:rPr>
              <a:t> GET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X-Cisco-Meraki-API-Key:$MERAKI_TOKEN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1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95300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Create a new Meraki Organization Network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iLX</a:t>
            </a:r>
            <a:r>
              <a:rPr lang="en-US" b="1" i="1" dirty="0">
                <a:solidFill>
                  <a:srgbClr val="FFFF00"/>
                </a:solidFill>
              </a:rPr>
              <a:t> POST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/v0/organizations/549236/networks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'X-Cisco-Meraki-API-Key:'$MERAKI_TOKEN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name":"LA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Office","type</a:t>
            </a:r>
            <a:r>
              <a:rPr lang="en-US" b="1" i="1" dirty="0">
                <a:solidFill>
                  <a:srgbClr val="FFFF00"/>
                </a:solidFill>
              </a:rPr>
              <a:t>": "switch","</a:t>
            </a:r>
            <a:r>
              <a:rPr lang="en-US" b="1" i="1" dirty="0" err="1">
                <a:solidFill>
                  <a:srgbClr val="FFFF00"/>
                </a:solidFill>
              </a:rPr>
              <a:t>timeZone</a:t>
            </a:r>
            <a:r>
              <a:rPr lang="en-US" b="1" i="1" dirty="0">
                <a:solidFill>
                  <a:srgbClr val="FFFF00"/>
                </a:solidFill>
              </a:rPr>
              <a:t>":"America/</a:t>
            </a:r>
            <a:r>
              <a:rPr lang="en-US" b="1" i="1" dirty="0" err="1">
                <a:solidFill>
                  <a:srgbClr val="FFFF00"/>
                </a:solidFill>
              </a:rPr>
              <a:t>Los_Angeles</a:t>
            </a:r>
            <a:r>
              <a:rPr lang="en-US" b="1" i="1" dirty="0">
                <a:solidFill>
                  <a:srgbClr val="FFFF00"/>
                </a:solidFill>
              </a:rPr>
              <a:t>"}'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Meraki system will return JSON data with new Network details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9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2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Get a list of Meraki organizations with the API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requests, </a:t>
            </a:r>
            <a:r>
              <a:rPr lang="en-US" b="1" i="1" dirty="0" err="1">
                <a:solidFill>
                  <a:srgbClr val="FFFF00"/>
                </a:solidFill>
              </a:rPr>
              <a:t>os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 = {'</a:t>
            </a:r>
            <a:r>
              <a:rPr lang="en-US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b="1" i="1" dirty="0">
                <a:solidFill>
                  <a:srgbClr val="FFFF00"/>
                </a:solidFill>
              </a:rPr>
              <a:t>/json'}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headers.update</a:t>
            </a:r>
            <a:r>
              <a:rPr lang="en-US" b="1" i="1" dirty="0">
                <a:solidFill>
                  <a:srgbClr val="FFFF00"/>
                </a:solidFill>
              </a:rPr>
              <a:t>({'X-Cisco-Meraki-API-Key':</a:t>
            </a:r>
            <a:r>
              <a:rPr lang="en-US" b="1" i="1" dirty="0" err="1">
                <a:solidFill>
                  <a:srgbClr val="FFFF00"/>
                </a:solidFill>
              </a:rPr>
              <a:t>os.getenv</a:t>
            </a:r>
            <a:r>
              <a:rPr lang="en-US" b="1" i="1" dirty="0">
                <a:solidFill>
                  <a:srgbClr val="FFFF00"/>
                </a:solidFill>
              </a:rPr>
              <a:t>('MERAKI_TOKEN')})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headers=headers)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organizations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()[0] </a:t>
            </a:r>
            <a:r>
              <a:rPr lang="en-US" b="1" i="1" dirty="0"/>
              <a:t>#display the first organization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4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Create a new Meraki network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new_network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name':'LA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Office','type</a:t>
            </a:r>
            <a:r>
              <a:rPr lang="en-US" b="1" i="1" dirty="0">
                <a:solidFill>
                  <a:srgbClr val="FFFF00"/>
                </a:solidFill>
              </a:rPr>
              <a:t>': 'switch','</a:t>
            </a:r>
            <a:r>
              <a:rPr lang="en-US" b="1" i="1" dirty="0" err="1">
                <a:solidFill>
                  <a:srgbClr val="FFFF00"/>
                </a:solidFill>
              </a:rPr>
              <a:t>timeZone</a:t>
            </a:r>
            <a:r>
              <a:rPr lang="en-US" b="1" i="1" dirty="0">
                <a:solidFill>
                  <a:srgbClr val="FFFF00"/>
                </a:solidFill>
              </a:rPr>
              <a:t>':'America/</a:t>
            </a:r>
            <a:r>
              <a:rPr lang="en-US" b="1" i="1" dirty="0" err="1">
                <a:solidFill>
                  <a:srgbClr val="FFFF00"/>
                </a:solidFill>
              </a:rPr>
              <a:t>Los_Angeles</a:t>
            </a:r>
            <a:r>
              <a:rPr lang="en-US" b="1" i="1" dirty="0">
                <a:solidFill>
                  <a:srgbClr val="FFFF00"/>
                </a:solidFill>
              </a:rPr>
              <a:t>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/v0/organizations/549236/networks'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new_network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post_response.text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Meraki system will return JSON data with new Network details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0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3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– SD-WAN</a:t>
            </a:r>
          </a:p>
        </p:txBody>
      </p:sp>
    </p:spTree>
    <p:extLst>
      <p:ext uri="{BB962C8B-B14F-4D97-AF65-F5344CB8AC3E}">
        <p14:creationId xmlns:p14="http://schemas.microsoft.com/office/powerpoint/2010/main" val="76778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01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WAN router SDN solution, formerly </a:t>
            </a:r>
            <a:r>
              <a:rPr lang="en-US" dirty="0" err="1"/>
              <a:t>Viptela</a:t>
            </a:r>
            <a:r>
              <a:rPr lang="en-US" dirty="0"/>
              <a:t>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 err="1"/>
              <a:t>vManage</a:t>
            </a:r>
            <a:r>
              <a:rPr lang="en-US" dirty="0"/>
              <a:t> 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– HTTPS</a:t>
            </a:r>
          </a:p>
          <a:p>
            <a:pPr lvl="1"/>
            <a:r>
              <a:rPr lang="en-US" dirty="0"/>
              <a:t>Methods – GET, POST,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902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vmanage-fqdn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j_security_check</a:t>
            </a:r>
            <a:endParaRPr lang="en-US" b="1" i="1" dirty="0"/>
          </a:p>
          <a:p>
            <a:pPr lvl="1"/>
            <a:r>
              <a:rPr lang="en-US" dirty="0"/>
              <a:t>Username and password sent in the body of an HTTP POST</a:t>
            </a:r>
          </a:p>
          <a:p>
            <a:pPr lvl="1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Content-Type</a:t>
            </a:r>
            <a:r>
              <a:rPr lang="en-US" dirty="0"/>
              <a:t> header must be </a:t>
            </a:r>
            <a:r>
              <a:rPr lang="en-US" b="1" i="1" dirty="0">
                <a:solidFill>
                  <a:srgbClr val="FFFF00"/>
                </a:solidFill>
              </a:rPr>
              <a:t>application/x-www-form-</a:t>
            </a:r>
            <a:r>
              <a:rPr lang="en-US" b="1" i="1" dirty="0" err="1">
                <a:solidFill>
                  <a:srgbClr val="FFFF00"/>
                </a:solidFill>
              </a:rPr>
              <a:t>urlencoded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j_username":"</a:t>
            </a:r>
            <a:r>
              <a:rPr lang="en-US" b="1" i="1" dirty="0" err="1">
                <a:solidFill>
                  <a:srgbClr val="FF0000"/>
                </a:solidFill>
              </a:rPr>
              <a:t>username</a:t>
            </a:r>
            <a:r>
              <a:rPr lang="en-US" b="1" i="1" dirty="0">
                <a:solidFill>
                  <a:srgbClr val="FFFF00"/>
                </a:solidFill>
              </a:rPr>
              <a:t>", "</a:t>
            </a:r>
            <a:r>
              <a:rPr lang="en-US" b="1" i="1" dirty="0" err="1">
                <a:solidFill>
                  <a:srgbClr val="FFFF00"/>
                </a:solidFill>
              </a:rPr>
              <a:t>j_password":"</a:t>
            </a:r>
            <a:r>
              <a:rPr lang="en-US" b="1" i="1" dirty="0" err="1">
                <a:solidFill>
                  <a:srgbClr val="FF0000"/>
                </a:solidFill>
              </a:rPr>
              <a:t>password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includes a refreshable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</a:p>
          <a:p>
            <a:pPr lvl="1"/>
            <a:r>
              <a:rPr lang="en-US" dirty="0"/>
              <a:t>Use the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  <a:r>
              <a:rPr lang="en-US" b="1" i="1" dirty="0"/>
              <a:t> </a:t>
            </a:r>
            <a:r>
              <a:rPr lang="en-US" dirty="0"/>
              <a:t>to obtain an </a:t>
            </a:r>
            <a:r>
              <a:rPr lang="en-US" b="1" i="1" dirty="0">
                <a:solidFill>
                  <a:srgbClr val="FFFF00"/>
                </a:solidFill>
              </a:rPr>
              <a:t>XSRF token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vmanage-fqdn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/client/token</a:t>
            </a:r>
            <a:endParaRPr lang="en-US" dirty="0"/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include:</a:t>
            </a:r>
          </a:p>
          <a:p>
            <a:pPr lvl="2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  <a:endParaRPr lang="en-US" dirty="0">
              <a:solidFill>
                <a:srgbClr val="FFFF00"/>
              </a:solidFill>
            </a:endParaRPr>
          </a:p>
          <a:p>
            <a:pPr lvl="2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XSRF token</a:t>
            </a:r>
            <a:r>
              <a:rPr lang="en-US" dirty="0"/>
              <a:t> as a header named </a:t>
            </a:r>
            <a:r>
              <a:rPr lang="en-US" b="1" i="1" dirty="0">
                <a:solidFill>
                  <a:srgbClr val="FFFF00"/>
                </a:solidFill>
              </a:rPr>
              <a:t>X-XSRF-TOKEN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01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923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https://sdwan-docs.cisco.com/Product_Documentation/Command_Reference/Command_Reference/vManage_REST_APIs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https://vmanage.fqdn/apidocs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5"/>
              </a:rPr>
              <a:t>https://www.wwt.com/lab/cisco-sd-wan-viptela-foundations-lab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https://www.wwt.com/lab/cisco-sd-wan-programmability-lab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https://www.wwt.com/lab/explore-o365-optimization-with-cisco-sd-wan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8"/>
              </a:rPr>
              <a:t>https://developer.cisco.com/sdwan/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09162" cy="45307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Step 1 – Authenticate &amp; store token in a cookie file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</a:t>
            </a:r>
            <a:r>
              <a:rPr lang="en-US" b="1" i="1" dirty="0" err="1">
                <a:solidFill>
                  <a:srgbClr val="FFFF00"/>
                </a:solidFill>
              </a:rPr>
              <a:t>kic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j_security_check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</a:t>
            </a:r>
            <a:r>
              <a:rPr lang="en-US" b="1" i="1" dirty="0" err="1">
                <a:solidFill>
                  <a:srgbClr val="FFFF00"/>
                </a:solidFill>
              </a:rPr>
              <a:t>urlencode</a:t>
            </a:r>
            <a:r>
              <a:rPr lang="en-US" b="1" i="1" dirty="0">
                <a:solidFill>
                  <a:srgbClr val="FFFF00"/>
                </a:solidFill>
              </a:rPr>
              <a:t> '</a:t>
            </a:r>
            <a:r>
              <a:rPr lang="en-US" b="1" i="1" dirty="0" err="1">
                <a:solidFill>
                  <a:srgbClr val="FFFF00"/>
                </a:solidFill>
              </a:rPr>
              <a:t>j_username</a:t>
            </a:r>
            <a:r>
              <a:rPr lang="en-US" b="1" i="1" dirty="0">
                <a:solidFill>
                  <a:srgbClr val="FFFF00"/>
                </a:solidFill>
              </a:rPr>
              <a:t>=</a:t>
            </a:r>
            <a:r>
              <a:rPr lang="en-US" b="1" i="1" dirty="0" err="1">
                <a:solidFill>
                  <a:srgbClr val="FFFF00"/>
                </a:solidFill>
              </a:rPr>
              <a:t>devnetuser</a:t>
            </a:r>
            <a:r>
              <a:rPr lang="en-US" b="1" i="1" dirty="0">
                <a:solidFill>
                  <a:srgbClr val="FFFF00"/>
                </a:solidFill>
              </a:rPr>
              <a:t>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</a:t>
            </a:r>
            <a:r>
              <a:rPr lang="en-US" b="1" i="1" dirty="0" err="1">
                <a:solidFill>
                  <a:srgbClr val="FFFF00"/>
                </a:solidFill>
              </a:rPr>
              <a:t>urlencode</a:t>
            </a:r>
            <a:r>
              <a:rPr lang="en-US" b="1" i="1" dirty="0">
                <a:solidFill>
                  <a:srgbClr val="FFFF00"/>
                </a:solidFill>
              </a:rPr>
              <a:t> '</a:t>
            </a:r>
            <a:r>
              <a:rPr lang="en-US" b="1" i="1" dirty="0" err="1">
                <a:solidFill>
                  <a:srgbClr val="FFFF00"/>
                </a:solidFill>
              </a:rPr>
              <a:t>j_password</a:t>
            </a:r>
            <a:r>
              <a:rPr lang="en-US" b="1" i="1" dirty="0">
                <a:solidFill>
                  <a:srgbClr val="FFFF00"/>
                </a:solidFill>
              </a:rPr>
              <a:t>=Cisco123!'</a:t>
            </a: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2 – Get an XSRF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will not return an XSRF token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404 Not Found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</a:t>
            </a:r>
            <a:r>
              <a:rPr lang="en-US" dirty="0" err="1"/>
              <a:t>vManage</a:t>
            </a:r>
            <a:r>
              <a:rPr lang="en-US" dirty="0"/>
              <a:t> returns an XSRF token in the response body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4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20737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Store the XSRF token in an environment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XSRF_TOKEN=</a:t>
            </a:r>
            <a:r>
              <a:rPr lang="en-US" b="1" i="1" dirty="0" err="1">
                <a:solidFill>
                  <a:srgbClr val="FF0000"/>
                </a:solidFill>
              </a:rPr>
              <a:t>xsrf_token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/>
              <a:t># copy/paste the token from the response</a:t>
            </a: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4 – Get a list of Device Templates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GET 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r>
              <a:rPr lang="en-US" b="1" i="1" dirty="0">
                <a:solidFill>
                  <a:srgbClr val="FFFF00"/>
                </a:solidFill>
              </a:rPr>
              <a:t> -H 'X-XSRF-TOKEN: </a:t>
            </a:r>
            <a:r>
              <a:rPr lang="en-US" b="1" i="1" dirty="0" err="1">
                <a:solidFill>
                  <a:srgbClr val="FFFF00"/>
                </a:solidFill>
              </a:rPr>
              <a:t>xsrf_token</a:t>
            </a:r>
            <a:r>
              <a:rPr lang="en-US" b="1" i="1" dirty="0">
                <a:solidFill>
                  <a:srgbClr val="FFFF00"/>
                </a:solidFill>
              </a:rPr>
              <a:t>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/template/device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6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20" y="1825625"/>
            <a:ext cx="11852476" cy="4351338"/>
          </a:xfrm>
        </p:spPr>
        <p:txBody>
          <a:bodyPr>
            <a:normAutofit/>
          </a:bodyPr>
          <a:lstStyle/>
          <a:p>
            <a:r>
              <a:rPr lang="en-US" dirty="0"/>
              <a:t>Step 5 – Enable the </a:t>
            </a:r>
            <a:r>
              <a:rPr lang="en-US" dirty="0" err="1"/>
              <a:t>vManage</a:t>
            </a:r>
            <a:r>
              <a:rPr lang="en-US" dirty="0"/>
              <a:t> Login Banner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PUT 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r>
              <a:rPr lang="en-US" b="1" i="1" dirty="0">
                <a:solidFill>
                  <a:srgbClr val="FFFF00"/>
                </a:solidFill>
              </a:rPr>
              <a:t> -H 'X-XSRF-TOKEN: </a:t>
            </a:r>
            <a:r>
              <a:rPr lang="en-US" b="1" i="1" dirty="0" err="1">
                <a:solidFill>
                  <a:srgbClr val="FFFF00"/>
                </a:solidFill>
              </a:rPr>
              <a:t>xsrf_token</a:t>
            </a:r>
            <a:r>
              <a:rPr lang="en-US" b="1" i="1" dirty="0">
                <a:solidFill>
                  <a:srgbClr val="FFFF00"/>
                </a:solidFill>
              </a:rPr>
              <a:t>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'{mode: "on", </a:t>
            </a:r>
            <a:r>
              <a:rPr lang="en-US" b="1" i="1" dirty="0" err="1">
                <a:solidFill>
                  <a:srgbClr val="FFFF00"/>
                </a:solidFill>
              </a:rPr>
              <a:t>bannerDetail</a:t>
            </a:r>
            <a:r>
              <a:rPr lang="en-US" b="1" i="1" dirty="0">
                <a:solidFill>
                  <a:srgbClr val="FFFF00"/>
                </a:solidFill>
              </a:rPr>
              <a:t>: "Welcome to </a:t>
            </a:r>
            <a:r>
              <a:rPr lang="en-US" b="1" i="1" dirty="0" err="1">
                <a:solidFill>
                  <a:srgbClr val="FFFF00"/>
                </a:solidFill>
              </a:rPr>
              <a:t>vManage</a:t>
            </a:r>
            <a:r>
              <a:rPr lang="en-US" b="1" i="1" dirty="0">
                <a:solidFill>
                  <a:srgbClr val="FFFF00"/>
                </a:solidFill>
              </a:rPr>
              <a:t>"}'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/settings/configuration/banner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SD-WAN system will return JSON data with Login Banner details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92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cURL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351" y="1802476"/>
            <a:ext cx="8013298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</a:t>
            </a:r>
            <a:r>
              <a:rPr lang="en-US" i="1" dirty="0" err="1"/>
              <a:t>cURL</a:t>
            </a:r>
            <a:r>
              <a:rPr lang="en-US" i="1" dirty="0"/>
              <a:t> is a command-line tool for getting or sending data including files using URL syntax.”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https://en.wikipedia.org/wiki/CURL#cURL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</a:t>
            </a:r>
            <a:r>
              <a:rPr lang="en-US" dirty="0" err="1"/>
              <a:t>cURL</a:t>
            </a:r>
            <a:r>
              <a:rPr lang="en-US" dirty="0"/>
              <a:t> allows us to make REST API calls from a terminal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9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0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6484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37200"/>
            <a:ext cx="11002701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requests.packages.urllib3.disable_warnings()</a:t>
            </a:r>
            <a:r>
              <a:rPr lang="en-US" b="1" i="1" dirty="0"/>
              <a:t> # disable insecure SSL warnings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j_security_check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j_username</a:t>
            </a:r>
            <a:r>
              <a:rPr lang="en-US" b="1" i="1" dirty="0">
                <a:solidFill>
                  <a:srgbClr val="FFFF00"/>
                </a:solidFill>
              </a:rPr>
              <a:t>': '</a:t>
            </a:r>
            <a:r>
              <a:rPr lang="en-US" b="1" i="1" dirty="0" err="1">
                <a:solidFill>
                  <a:srgbClr val="FFFF00"/>
                </a:solidFill>
              </a:rPr>
              <a:t>devnetuser</a:t>
            </a:r>
            <a:r>
              <a:rPr lang="en-US" b="1" i="1" dirty="0">
                <a:solidFill>
                  <a:srgbClr val="FFFF00"/>
                </a:solidFill>
              </a:rPr>
              <a:t>', '</a:t>
            </a:r>
            <a:r>
              <a:rPr lang="en-US" b="1" i="1" dirty="0" err="1">
                <a:solidFill>
                  <a:srgbClr val="FFFF00"/>
                </a:solidFill>
              </a:rPr>
              <a:t>j_password</a:t>
            </a:r>
            <a:r>
              <a:rPr lang="en-US" b="1" i="1" dirty="0">
                <a:solidFill>
                  <a:srgbClr val="FFFF00"/>
                </a:solidFill>
              </a:rPr>
              <a:t>': 'Cisco123!'}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session = </a:t>
            </a:r>
            <a:r>
              <a:rPr lang="en-US" b="1" i="1" dirty="0" err="1">
                <a:solidFill>
                  <a:srgbClr val="FFFF00"/>
                </a:solidFill>
              </a:rPr>
              <a:t>requests.session</a:t>
            </a:r>
            <a:r>
              <a:rPr lang="en-US" b="1" i="1" dirty="0">
                <a:solidFill>
                  <a:srgbClr val="FFFF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session.verify</a:t>
            </a:r>
            <a:r>
              <a:rPr lang="en-US" b="1" i="1" dirty="0">
                <a:solidFill>
                  <a:srgbClr val="FFFF00"/>
                </a:solidFill>
              </a:rPr>
              <a:t> = False</a:t>
            </a:r>
            <a:r>
              <a:rPr lang="en-US" b="1" i="1" dirty="0"/>
              <a:t> # permit self-signed certificates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, data=</a:t>
            </a: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session.cookies</a:t>
            </a:r>
            <a:r>
              <a:rPr lang="en-US" b="1" i="1" dirty="0">
                <a:solidFill>
                  <a:srgbClr val="FFFF00"/>
                </a:solidFill>
              </a:rPr>
              <a:t>['JSESSIONID'] </a:t>
            </a:r>
            <a:r>
              <a:rPr lang="en-US" b="1" i="1" dirty="0"/>
              <a:t># display the session 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3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32311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Get an XSRF Token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xsrf_url</a:t>
            </a:r>
            <a:r>
              <a:rPr lang="en-US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/client/token'</a:t>
            </a:r>
            <a:endParaRPr lang="en-US" b="1" i="1" dirty="0"/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xsrf_response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xsrf_url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  <a:endParaRPr lang="en-US" b="1" i="1" dirty="0"/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session.headers</a:t>
            </a:r>
            <a:r>
              <a:rPr lang="en-US" b="1" i="1" dirty="0">
                <a:solidFill>
                  <a:srgbClr val="FFFF00"/>
                </a:solidFill>
              </a:rPr>
              <a:t>['X-XSRF-TOKEN'] = </a:t>
            </a:r>
            <a:r>
              <a:rPr lang="en-US" b="1" i="1" dirty="0" err="1">
                <a:solidFill>
                  <a:srgbClr val="FFFF00"/>
                </a:solidFill>
              </a:rPr>
              <a:t>xsrf_response.content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session.headers</a:t>
            </a:r>
            <a:r>
              <a:rPr lang="en-US" b="1" i="1" dirty="0">
                <a:solidFill>
                  <a:srgbClr val="FFFF00"/>
                </a:solidFill>
              </a:rPr>
              <a:t>['X-XSRF-TOKEN’]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will not return an XSRF token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404 Not Found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</a:t>
            </a:r>
            <a:r>
              <a:rPr lang="en-US" dirty="0" err="1"/>
              <a:t>vManage</a:t>
            </a:r>
            <a:r>
              <a:rPr lang="en-US" dirty="0"/>
              <a:t> returns an XSRF token in the response body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3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5461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Device Templates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/template/device'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device templates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()['data'][0] </a:t>
            </a:r>
            <a:r>
              <a:rPr lang="en-US" b="1" i="1" dirty="0"/>
              <a:t>#display the first template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22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3886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64" y="1825625"/>
            <a:ext cx="11470512" cy="4351338"/>
          </a:xfrm>
        </p:spPr>
        <p:txBody>
          <a:bodyPr>
            <a:normAutofit/>
          </a:bodyPr>
          <a:lstStyle/>
          <a:p>
            <a:r>
              <a:rPr lang="en-US" dirty="0"/>
              <a:t>Step 4 – Enable </a:t>
            </a:r>
            <a:r>
              <a:rPr lang="en-US" dirty="0" err="1"/>
              <a:t>vManage</a:t>
            </a:r>
            <a:r>
              <a:rPr lang="en-US" dirty="0"/>
              <a:t> Login Banner</a:t>
            </a:r>
          </a:p>
          <a:p>
            <a:pPr marL="457200" lvl="1" indent="0">
              <a:buNone/>
            </a:pPr>
            <a:r>
              <a:rPr lang="en-US" sz="2200" b="1" i="1" dirty="0" err="1">
                <a:solidFill>
                  <a:srgbClr val="FFFF00"/>
                </a:solidFill>
              </a:rPr>
              <a:t>login_banner</a:t>
            </a:r>
            <a:r>
              <a:rPr lang="en-US" sz="2200" b="1" i="1" dirty="0">
                <a:solidFill>
                  <a:srgbClr val="FFFF00"/>
                </a:solidFill>
              </a:rPr>
              <a:t> = "{'mode': 'on', '</a:t>
            </a:r>
            <a:r>
              <a:rPr lang="en-US" sz="2200" b="1" i="1" dirty="0" err="1">
                <a:solidFill>
                  <a:srgbClr val="FFFF00"/>
                </a:solidFill>
              </a:rPr>
              <a:t>bannerDetail</a:t>
            </a:r>
            <a:r>
              <a:rPr lang="en-US" sz="2200" b="1" i="1" dirty="0">
                <a:solidFill>
                  <a:srgbClr val="FFFF00"/>
                </a:solidFill>
              </a:rPr>
              <a:t>': 'Welcome to </a:t>
            </a:r>
            <a:r>
              <a:rPr lang="en-US" sz="2200" b="1" i="1" dirty="0" err="1">
                <a:solidFill>
                  <a:srgbClr val="FFFF00"/>
                </a:solidFill>
              </a:rPr>
              <a:t>vManage</a:t>
            </a:r>
            <a:r>
              <a:rPr lang="en-US" sz="2200" b="1" i="1" dirty="0">
                <a:solidFill>
                  <a:srgbClr val="FFFF00"/>
                </a:solidFill>
              </a:rPr>
              <a:t>'}"</a:t>
            </a:r>
          </a:p>
          <a:p>
            <a:pPr marL="457200" lvl="1" indent="0">
              <a:buNone/>
            </a:pPr>
            <a:r>
              <a:rPr lang="en-US" sz="2200" b="1" i="1" dirty="0" err="1">
                <a:solidFill>
                  <a:srgbClr val="FFFF00"/>
                </a:solidFill>
              </a:rPr>
              <a:t>session.headers</a:t>
            </a:r>
            <a:r>
              <a:rPr lang="en-US" sz="2200" b="1" i="1" dirty="0">
                <a:solidFill>
                  <a:srgbClr val="FFFF00"/>
                </a:solidFill>
              </a:rPr>
              <a:t>['Content-Type'] = 'application/json'</a:t>
            </a:r>
          </a:p>
          <a:p>
            <a:pPr marL="457200" lvl="1" indent="0">
              <a:buNone/>
            </a:pPr>
            <a:r>
              <a:rPr lang="en-US" sz="2200" b="1" i="1" dirty="0" err="1">
                <a:solidFill>
                  <a:srgbClr val="FFFF00"/>
                </a:solidFill>
              </a:rPr>
              <a:t>put_url</a:t>
            </a:r>
            <a:r>
              <a:rPr lang="en-US" sz="2200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sz="2200" b="1" i="1" dirty="0" err="1">
                <a:solidFill>
                  <a:srgbClr val="FFFF00"/>
                </a:solidFill>
              </a:rPr>
              <a:t>dataservice</a:t>
            </a:r>
            <a:r>
              <a:rPr lang="en-US" sz="2200" b="1" i="1" dirty="0">
                <a:solidFill>
                  <a:srgbClr val="FFFF00"/>
                </a:solidFill>
              </a:rPr>
              <a:t>/settings/configuration/banner'</a:t>
            </a:r>
          </a:p>
          <a:p>
            <a:pPr marL="457200" lvl="1" indent="0">
              <a:buNone/>
            </a:pPr>
            <a:r>
              <a:rPr lang="en-US" sz="2200" b="1" i="1" dirty="0" err="1">
                <a:solidFill>
                  <a:srgbClr val="FFFF00"/>
                </a:solidFill>
              </a:rPr>
              <a:t>put_response</a:t>
            </a:r>
            <a:r>
              <a:rPr lang="en-US" sz="2200" b="1" i="1" dirty="0">
                <a:solidFill>
                  <a:srgbClr val="FFFF00"/>
                </a:solidFill>
              </a:rPr>
              <a:t> = </a:t>
            </a:r>
            <a:r>
              <a:rPr lang="en-US" sz="2200" b="1" i="1" dirty="0" err="1">
                <a:solidFill>
                  <a:srgbClr val="FFFF00"/>
                </a:solidFill>
              </a:rPr>
              <a:t>session.put</a:t>
            </a:r>
            <a:r>
              <a:rPr lang="en-US" sz="2200" b="1" i="1" dirty="0">
                <a:solidFill>
                  <a:srgbClr val="FFFF00"/>
                </a:solidFill>
              </a:rPr>
              <a:t>(</a:t>
            </a:r>
            <a:r>
              <a:rPr lang="en-US" sz="2200" b="1" i="1" dirty="0" err="1">
                <a:solidFill>
                  <a:srgbClr val="FFFF00"/>
                </a:solidFill>
              </a:rPr>
              <a:t>put_url</a:t>
            </a:r>
            <a:r>
              <a:rPr lang="en-US" sz="2200" b="1" i="1" dirty="0">
                <a:solidFill>
                  <a:srgbClr val="FFFF00"/>
                </a:solidFill>
              </a:rPr>
              <a:t>, json=</a:t>
            </a:r>
            <a:r>
              <a:rPr lang="en-US" sz="2200" b="1" i="1" dirty="0" err="1">
                <a:solidFill>
                  <a:srgbClr val="FFFF00"/>
                </a:solidFill>
              </a:rPr>
              <a:t>login_banner</a:t>
            </a:r>
            <a:r>
              <a:rPr lang="en-US" sz="2200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sz="2200" b="1" i="1" dirty="0">
                <a:solidFill>
                  <a:srgbClr val="FFFF00"/>
                </a:solidFill>
              </a:rPr>
              <a:t>print(f'{</a:t>
            </a:r>
            <a:r>
              <a:rPr lang="en-US" sz="2200" b="1" i="1" dirty="0" err="1">
                <a:solidFill>
                  <a:srgbClr val="FFFF00"/>
                </a:solidFill>
              </a:rPr>
              <a:t>put_response.status_code</a:t>
            </a:r>
            <a:r>
              <a:rPr lang="en-US" sz="2200" b="1" i="1" dirty="0">
                <a:solidFill>
                  <a:srgbClr val="FFFF00"/>
                </a:solidFill>
              </a:rPr>
              <a:t>} {</a:t>
            </a:r>
            <a:r>
              <a:rPr lang="en-US" sz="2200" b="1" i="1" dirty="0" err="1">
                <a:solidFill>
                  <a:srgbClr val="FFFF00"/>
                </a:solidFill>
              </a:rPr>
              <a:t>put_response.reason</a:t>
            </a:r>
            <a:r>
              <a:rPr lang="en-US" sz="2200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sz="2200" b="1" i="1" dirty="0">
                <a:solidFill>
                  <a:srgbClr val="FFFF00"/>
                </a:solidFill>
              </a:rPr>
              <a:t>print(</a:t>
            </a:r>
            <a:r>
              <a:rPr lang="en-US" sz="2200" b="1" i="1" dirty="0" err="1">
                <a:solidFill>
                  <a:srgbClr val="FFFF00"/>
                </a:solidFill>
              </a:rPr>
              <a:t>put_response.text</a:t>
            </a:r>
            <a:r>
              <a:rPr lang="en-US" sz="2200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sz="2200" b="1" i="1" dirty="0">
              <a:solidFill>
                <a:srgbClr val="FFFF00"/>
              </a:solidFill>
            </a:endParaRPr>
          </a:p>
          <a:p>
            <a:pPr lvl="1"/>
            <a:r>
              <a:rPr lang="en-US" sz="2200" dirty="0"/>
              <a:t>The </a:t>
            </a:r>
            <a:r>
              <a:rPr lang="en-US" sz="2200" dirty="0" err="1"/>
              <a:t>DevNet</a:t>
            </a:r>
            <a:r>
              <a:rPr lang="en-US" sz="2200" dirty="0"/>
              <a:t> Sandbox does not allow POST/PUT operations</a:t>
            </a:r>
          </a:p>
          <a:p>
            <a:pPr lvl="1"/>
            <a:r>
              <a:rPr lang="en-US" sz="2200" dirty="0"/>
              <a:t>The response code and reason will be </a:t>
            </a:r>
            <a:r>
              <a:rPr lang="en-US" sz="2200" i="1" dirty="0"/>
              <a:t>403 Forbidden</a:t>
            </a:r>
          </a:p>
          <a:p>
            <a:pPr lvl="1"/>
            <a:r>
              <a:rPr lang="en-US" sz="2200" dirty="0"/>
              <a:t>A live SD-WAN system will return JSON data with Login Banner details</a:t>
            </a:r>
            <a:endParaRPr lang="en-US" sz="22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2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9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– </a:t>
            </a:r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</p:spTree>
    <p:extLst>
      <p:ext uri="{BB962C8B-B14F-4D97-AF65-F5344CB8AC3E}">
        <p14:creationId xmlns:p14="http://schemas.microsoft.com/office/powerpoint/2010/main" val="373676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3951" cy="4351338"/>
          </a:xfrm>
        </p:spPr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Cloud collaboration platform </a:t>
            </a:r>
          </a:p>
          <a:p>
            <a:pPr lvl="1"/>
            <a:r>
              <a:rPr lang="en-US" dirty="0"/>
              <a:t>Chat, Calling, &amp; Meetings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Cloud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types – Accepts JSON &amp; URL encoded form data, returns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1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Base 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</a:t>
            </a:r>
          </a:p>
          <a:p>
            <a:pPr lvl="1"/>
            <a:endParaRPr lang="en-US" b="1" i="1" dirty="0"/>
          </a:p>
          <a:p>
            <a:pPr lvl="1"/>
            <a:r>
              <a:rPr lang="en-US" dirty="0"/>
              <a:t>For developer testing, requires a </a:t>
            </a:r>
            <a:r>
              <a:rPr lang="en-US" b="1" i="1" dirty="0">
                <a:solidFill>
                  <a:srgbClr val="FFFF00"/>
                </a:solidFill>
              </a:rPr>
              <a:t>Personal Access Token </a:t>
            </a:r>
            <a:r>
              <a:rPr lang="en-US" dirty="0"/>
              <a:t>(12 hour validity)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Authorization</a:t>
            </a:r>
            <a:r>
              <a:rPr lang="en-US" dirty="0"/>
              <a:t> header must include the token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Authorization</a:t>
            </a:r>
            <a:r>
              <a:rPr lang="en-US" b="1" i="1" dirty="0" err="1"/>
              <a:t>":"</a:t>
            </a:r>
            <a:r>
              <a:rPr lang="en-US" b="1" i="1" dirty="0" err="1">
                <a:solidFill>
                  <a:srgbClr val="FFFF00"/>
                </a:solidFill>
              </a:rPr>
              <a:t>Bearer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personal_access_token</a:t>
            </a:r>
            <a:r>
              <a:rPr lang="en-US" b="1" i="1" dirty="0"/>
              <a:t>"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8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https://developer.webex.com/docs/api/getting-started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/>
              <a:t>N/A</a:t>
            </a:r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https://developer.cisco.com/webex-teams/</a:t>
            </a:r>
            <a:endParaRPr lang="en-US" dirty="0"/>
          </a:p>
          <a:p>
            <a:pPr lvl="2"/>
            <a:r>
              <a:rPr lang="en-US" dirty="0" err="1"/>
              <a:t>Webex</a:t>
            </a:r>
            <a:r>
              <a:rPr lang="en-US" dirty="0"/>
              <a:t> Teams account required for developer interaction (</a:t>
            </a:r>
            <a:r>
              <a:rPr lang="en-US" dirty="0">
                <a:hlinkClick r:id="rId5"/>
              </a:rPr>
              <a:t>https://teams.webex.com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7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[options…] &lt;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&gt;</a:t>
            </a:r>
            <a:endParaRPr lang="en-US" sz="2800" dirty="0"/>
          </a:p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--version </a:t>
            </a:r>
            <a:r>
              <a:rPr lang="en-US" sz="2800" b="1" dirty="0"/>
              <a:t>or </a:t>
            </a:r>
            <a:r>
              <a:rPr lang="en-US" sz="2800" b="1" i="1" dirty="0">
                <a:solidFill>
                  <a:srgbClr val="FFFF00"/>
                </a:solidFill>
              </a:rPr>
              <a:t>curl -V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https://</a:t>
            </a:r>
            <a:r>
              <a:rPr lang="en-US" sz="2800" b="1" i="1" dirty="0" err="1">
                <a:solidFill>
                  <a:srgbClr val="FFFF00"/>
                </a:solidFill>
              </a:rPr>
              <a:t>whatsmyua.info</a:t>
            </a:r>
            <a:r>
              <a:rPr lang="en-US" sz="2800" b="1" i="1" dirty="0">
                <a:solidFill>
                  <a:srgbClr val="FFFF00"/>
                </a:solidFill>
              </a:rPr>
              <a:t>/</a:t>
            </a:r>
            <a:r>
              <a:rPr lang="en-US" sz="2800" b="1" i="1" dirty="0" err="1">
                <a:solidFill>
                  <a:srgbClr val="FFFF00"/>
                </a:solidFill>
              </a:rPr>
              <a:t>api</a:t>
            </a:r>
            <a:r>
              <a:rPr lang="en-US" sz="2800" b="1" i="1" dirty="0">
                <a:solidFill>
                  <a:srgbClr val="FFFF00"/>
                </a:solidFill>
              </a:rPr>
              <a:t>/v1/</a:t>
            </a:r>
            <a:r>
              <a:rPr lang="en-US" sz="2800" b="1" i="1" dirty="0" err="1">
                <a:solidFill>
                  <a:srgbClr val="FFFF00"/>
                </a:solidFill>
              </a:rPr>
              <a:t>ua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E649F-E375-614D-8A53-9704053A894D}"/>
              </a:ext>
            </a:extLst>
          </p:cNvPr>
          <p:cNvSpPr/>
          <p:nvPr/>
        </p:nvSpPr>
        <p:spPr>
          <a:xfrm>
            <a:off x="5593080" y="4199486"/>
            <a:ext cx="1673727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1B4F6A-3227-AA48-9B9B-D28C475E3FCA}"/>
              </a:ext>
            </a:extLst>
          </p:cNvPr>
          <p:cNvSpPr/>
          <p:nvPr/>
        </p:nvSpPr>
        <p:spPr>
          <a:xfrm>
            <a:off x="1975629" y="4199486"/>
            <a:ext cx="3617451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7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Store the Personal Access Token in an environment variable</a:t>
            </a:r>
          </a:p>
          <a:p>
            <a:pPr lvl="1"/>
            <a:r>
              <a:rPr lang="en-US" b="1" i="1" dirty="0"/>
              <a:t>This is the static </a:t>
            </a:r>
            <a:r>
              <a:rPr lang="en-US" b="1" i="1" dirty="0" err="1"/>
              <a:t>DevNet</a:t>
            </a:r>
            <a:r>
              <a:rPr lang="en-US" b="1" i="1" dirty="0"/>
              <a:t> Meraki API token:</a:t>
            </a:r>
            <a:endParaRPr lang="en-US" dirty="0"/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WEBEX_TOKEN=</a:t>
            </a:r>
            <a:r>
              <a:rPr lang="en-US" b="1" i="1" dirty="0">
                <a:solidFill>
                  <a:srgbClr val="FF0000"/>
                </a:solidFill>
              </a:rPr>
              <a:t>Y2lzY29zcGFyazovL3VzL1JPT00vZmU1M2IwOTAtODM…</a:t>
            </a:r>
            <a:endParaRPr lang="en-US" b="1" i="1" dirty="0"/>
          </a:p>
          <a:p>
            <a:endParaRPr lang="en-US" dirty="0"/>
          </a:p>
          <a:p>
            <a:r>
              <a:rPr lang="en-US" dirty="0"/>
              <a:t>Step 2 – Get a list of your </a:t>
            </a:r>
            <a:r>
              <a:rPr lang="en-US" dirty="0" err="1"/>
              <a:t>Webex</a:t>
            </a:r>
            <a:r>
              <a:rPr lang="en-US" dirty="0"/>
              <a:t> Teams Rooms with the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iX</a:t>
            </a:r>
            <a:r>
              <a:rPr lang="en-US" b="1" i="1" dirty="0">
                <a:solidFill>
                  <a:srgbClr val="FFFF00"/>
                </a:solidFill>
              </a:rPr>
              <a:t> GET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/v1/rooms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'Authorization: Bearer '$WEBEX_TOKEN -</a:t>
            </a:r>
            <a:r>
              <a:rPr lang="en-US" b="1" i="1" dirty="0" err="1">
                <a:solidFill>
                  <a:srgbClr val="FFFF00"/>
                </a:solidFill>
              </a:rPr>
              <a:t>i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8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6485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Create a new </a:t>
            </a:r>
            <a:r>
              <a:rPr lang="en-US" dirty="0" err="1"/>
              <a:t>Webex</a:t>
            </a:r>
            <a:r>
              <a:rPr lang="en-US" dirty="0"/>
              <a:t> Teams Room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/v1/rooms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'Authorization: Bearer '$WEBEX_TOKEN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title":"New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cURL</a:t>
            </a:r>
            <a:r>
              <a:rPr lang="en-US" b="1" i="1" dirty="0">
                <a:solidFill>
                  <a:srgbClr val="FFFF00"/>
                </a:solidFill>
              </a:rPr>
              <a:t> Room"}’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err="1"/>
              <a:t>Webex</a:t>
            </a:r>
            <a:r>
              <a:rPr lang="en-US" dirty="0"/>
              <a:t> Teams will return JSON data with new Room details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8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2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Get a list of your  organizations with the API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requests, </a:t>
            </a:r>
            <a:r>
              <a:rPr lang="en-US" b="1" i="1" dirty="0" err="1">
                <a:solidFill>
                  <a:srgbClr val="FFFF00"/>
                </a:solidFill>
              </a:rPr>
              <a:t>os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os.getenv</a:t>
            </a:r>
            <a:r>
              <a:rPr lang="en-US" b="1" i="1" dirty="0">
                <a:solidFill>
                  <a:srgbClr val="FFFF00"/>
                </a:solidFill>
              </a:rPr>
              <a:t>('WEBEX_TOKEN')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 = {'</a:t>
            </a:r>
            <a:r>
              <a:rPr lang="en-US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b="1" i="1" dirty="0">
                <a:solidFill>
                  <a:srgbClr val="FFFF00"/>
                </a:solidFill>
              </a:rPr>
              <a:t>/json','Authorization':</a:t>
            </a:r>
            <a:r>
              <a:rPr lang="en-US" b="1" i="1" dirty="0" err="1">
                <a:solidFill>
                  <a:srgbClr val="FFFF00"/>
                </a:solidFill>
              </a:rPr>
              <a:t>f'Bearer</a:t>
            </a:r>
            <a:r>
              <a:rPr lang="en-US" b="1" i="1" dirty="0">
                <a:solidFill>
                  <a:srgbClr val="FFFF00"/>
                </a:solidFill>
              </a:rPr>
              <a:t> {token}'}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/v1/rooms'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headers=headers)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rooms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()['items'][0] </a:t>
            </a:r>
            <a:r>
              <a:rPr lang="en-US" b="1" i="1" dirty="0"/>
              <a:t># display the first room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6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Create a new </a:t>
            </a:r>
            <a:r>
              <a:rPr lang="en-US" dirty="0" err="1"/>
              <a:t>Webex</a:t>
            </a:r>
            <a:r>
              <a:rPr lang="en-US" dirty="0"/>
              <a:t> Teams Room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new_room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title':'New</a:t>
            </a:r>
            <a:r>
              <a:rPr lang="en-US" b="1" i="1" dirty="0">
                <a:solidFill>
                  <a:srgbClr val="FFFF00"/>
                </a:solidFill>
              </a:rPr>
              <a:t> Python Room'}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/v1/rooms'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new_room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 err="1"/>
              <a:t>Webex</a:t>
            </a:r>
            <a:r>
              <a:rPr lang="en-US" dirty="0"/>
              <a:t> Teams will return JSON data with new Room details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0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Post a message to the new </a:t>
            </a:r>
            <a:r>
              <a:rPr lang="en-US" dirty="0" err="1"/>
              <a:t>Webex</a:t>
            </a:r>
            <a:r>
              <a:rPr lang="en-US" dirty="0"/>
              <a:t> Teams Room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new_msg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roomId</a:t>
            </a:r>
            <a:r>
              <a:rPr lang="en-US" b="1" i="1" dirty="0">
                <a:solidFill>
                  <a:srgbClr val="FFFF00"/>
                </a:solidFill>
              </a:rPr>
              <a:t>':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()['id'],'</a:t>
            </a:r>
            <a:r>
              <a:rPr lang="en-US" b="1" i="1" dirty="0" err="1">
                <a:solidFill>
                  <a:srgbClr val="FFFF00"/>
                </a:solidFill>
              </a:rPr>
              <a:t>text':'Hello</a:t>
            </a:r>
            <a:r>
              <a:rPr lang="en-US" b="1" i="1" dirty="0">
                <a:solidFill>
                  <a:srgbClr val="FFFF00"/>
                </a:solidFill>
              </a:rPr>
              <a:t> from Python'}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msg_url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/v1/messages'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msg_response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msg_url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new_msg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msg_response.status_code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msg_response.reason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msg_response.json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 err="1"/>
              <a:t>Webex</a:t>
            </a:r>
            <a:r>
              <a:rPr lang="en-US" dirty="0"/>
              <a:t> Teams will return JSON data with new message details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0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Quiz, Practice Resources, &amp; References</a:t>
            </a:r>
          </a:p>
        </p:txBody>
      </p:sp>
    </p:spTree>
    <p:extLst>
      <p:ext uri="{BB962C8B-B14F-4D97-AF65-F5344CB8AC3E}">
        <p14:creationId xmlns:p14="http://schemas.microsoft.com/office/powerpoint/2010/main" val="339288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template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0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https://www.linkedin.com/pulse/why-rest-api-so-popular-mangesh-bulkar/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https://en.wikipedia.org/wiki/CURL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https://en.wikipedia.org/wiki/Requests_%28software%29</a:t>
            </a:r>
            <a:endParaRPr lang="en-US" dirty="0"/>
          </a:p>
          <a:p>
            <a:r>
              <a:rPr lang="en-US" dirty="0">
                <a:hlinkClick r:id="rId5"/>
              </a:rPr>
              <a:t>https://curl.haxx.se</a:t>
            </a:r>
            <a:endParaRPr lang="en-US" dirty="0"/>
          </a:p>
          <a:p>
            <a:r>
              <a:rPr lang="en-US" dirty="0">
                <a:hlinkClick r:id="rId6"/>
              </a:rPr>
              <a:t>https://requests.readthedocs.io/en/master/</a:t>
            </a:r>
            <a:endParaRPr lang="en-US" dirty="0"/>
          </a:p>
          <a:p>
            <a:r>
              <a:rPr lang="en-US" dirty="0">
                <a:hlinkClick r:id="rId7"/>
              </a:rPr>
              <a:t>https://2.python-requests.org/en/master/api/#requests.Response</a:t>
            </a:r>
            <a:endParaRPr lang="en-US" dirty="0"/>
          </a:p>
          <a:p>
            <a:r>
              <a:rPr lang="en-US" dirty="0"/>
              <a:t>Cisco API documentation #1</a:t>
            </a:r>
          </a:p>
          <a:p>
            <a:r>
              <a:rPr lang="en-US" dirty="0"/>
              <a:t>Cisco API documentation #2</a:t>
            </a:r>
          </a:p>
          <a:p>
            <a:r>
              <a:rPr lang="en-US" dirty="0"/>
              <a:t>Cisco API documentation #3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8403</TotalTime>
  <Words>7092</Words>
  <Application>Microsoft Macintosh PowerPoint</Application>
  <PresentationFormat>Widescreen</PresentationFormat>
  <Paragraphs>967</Paragraphs>
  <Slides>99</Slides>
  <Notes>73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3" baseType="lpstr">
      <vt:lpstr>Arial</vt:lpstr>
      <vt:lpstr>Calibri</vt:lpstr>
      <vt:lpstr>Calibri Light</vt:lpstr>
      <vt:lpstr>Office Theme</vt:lpstr>
      <vt:lpstr>cURL &amp; Python Requests Foundations</vt:lpstr>
      <vt:lpstr>If you want hands-on practice…</vt:lpstr>
      <vt:lpstr>Access the Hands-On Environment</vt:lpstr>
      <vt:lpstr>PowerPoint Presentation</vt:lpstr>
      <vt:lpstr>Part I</vt:lpstr>
      <vt:lpstr>Why Are REST APIs Important?</vt:lpstr>
      <vt:lpstr>Part II</vt:lpstr>
      <vt:lpstr>What is cURL?</vt:lpstr>
      <vt:lpstr>cURL Syntax Format</vt:lpstr>
      <vt:lpstr>PowerPoint Presentation</vt:lpstr>
      <vt:lpstr>cURL Command Options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Part III</vt:lpstr>
      <vt:lpstr>What is the Python “Requests” Library?</vt:lpstr>
      <vt:lpstr>Why Python Requests?</vt:lpstr>
      <vt:lpstr>Install Python Requests</vt:lpstr>
      <vt:lpstr>PowerPoint Presentation</vt:lpstr>
      <vt:lpstr>Python Requests Syntax Format</vt:lpstr>
      <vt:lpstr>Python Requests Response Object</vt:lpstr>
      <vt:lpstr>Open a Python Interactive Shell</vt:lpstr>
      <vt:lpstr>Python Requests Code Examples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Part IV</vt:lpstr>
      <vt:lpstr>Application Centric Infrastructure (ACI)</vt:lpstr>
      <vt:lpstr>Application Centric Infrastructure (ACI)</vt:lpstr>
      <vt:lpstr>Application Centric Infrastructure (ACI)</vt:lpstr>
      <vt:lpstr>cURL – DevNet Always-On ACI Sandbox</vt:lpstr>
      <vt:lpstr>cURL – DevNet Always-On ACI Sandbox</vt:lpstr>
      <vt:lpstr>PowerPoint Presentation</vt:lpstr>
      <vt:lpstr>Python – DevNet Always-On ACI Sandbox</vt:lpstr>
      <vt:lpstr>Python – DevNet Always-On ACI Sandbox</vt:lpstr>
      <vt:lpstr>Python – DevNet Always-On ACI Sandbox</vt:lpstr>
      <vt:lpstr>Python – DevNet Always-On ACI Sandbox</vt:lpstr>
      <vt:lpstr>PowerPoint Presentation</vt:lpstr>
      <vt:lpstr>Part V</vt:lpstr>
      <vt:lpstr>Digital Network Architecture (DNA)</vt:lpstr>
      <vt:lpstr>Digital Network Architecture (DNA)</vt:lpstr>
      <vt:lpstr>Digital Network Architecture (DNA)</vt:lpstr>
      <vt:lpstr>cURL – DevNet Always-On DNAC Sandbox</vt:lpstr>
      <vt:lpstr>cURL – DevNet Always-On DNAC Sandbox</vt:lpstr>
      <vt:lpstr>PowerPoint Presentation</vt:lpstr>
      <vt:lpstr>Python – DevNet Always-On DNAC Sandbox</vt:lpstr>
      <vt:lpstr>Python – DevNet Always-On DNAC Sandbox</vt:lpstr>
      <vt:lpstr>Python – DevNet Always-On DNAC Sandbox</vt:lpstr>
      <vt:lpstr>PowerPoint Presentation</vt:lpstr>
      <vt:lpstr>Part VI</vt:lpstr>
      <vt:lpstr>Meraki</vt:lpstr>
      <vt:lpstr>Meraki</vt:lpstr>
      <vt:lpstr>Meraki</vt:lpstr>
      <vt:lpstr>cURL – DevNet Always-On Meraki Sandbox</vt:lpstr>
      <vt:lpstr>cURL – DevNet Always-On Meraki Sandbox</vt:lpstr>
      <vt:lpstr>PowerPoint Presentation</vt:lpstr>
      <vt:lpstr>Python – DevNet Always-On Meraki Sandbox</vt:lpstr>
      <vt:lpstr>Python – DevNet Always-On Meraki Sandbox</vt:lpstr>
      <vt:lpstr>PowerPoint Presentation</vt:lpstr>
      <vt:lpstr>Part VII</vt:lpstr>
      <vt:lpstr>Software-Defined Wide Area Network (SD-WAN)</vt:lpstr>
      <vt:lpstr>Software-Defined Wide Area Network (SD-WAN)</vt:lpstr>
      <vt:lpstr>Software-Defined Wide Area Network (SD-WAN)</vt:lpstr>
      <vt:lpstr>cURL – DevNet Always-On SD-WAN Sandbox</vt:lpstr>
      <vt:lpstr>cURL – DevNet Always-On SD-WAN Sandbox</vt:lpstr>
      <vt:lpstr>cURL – DevNet Always-On SD-WAN Sandbox</vt:lpstr>
      <vt:lpstr>PowerPoint Presentation</vt:lpstr>
      <vt:lpstr>Python – DevNet Always-On SD-WAN Sandbox</vt:lpstr>
      <vt:lpstr>Python – DevNet Always-On SD-WAN Sandbox</vt:lpstr>
      <vt:lpstr>Python – DevNet Always-On SD-WAN Sandbox</vt:lpstr>
      <vt:lpstr>Python – DevNet Always-On SD-WAN Sandbox</vt:lpstr>
      <vt:lpstr>PowerPoint Presentation</vt:lpstr>
      <vt:lpstr>Part VIII</vt:lpstr>
      <vt:lpstr>Webex Teams</vt:lpstr>
      <vt:lpstr>Webex Teams</vt:lpstr>
      <vt:lpstr>Webex Teams</vt:lpstr>
      <vt:lpstr>cURL – Webex Teams, Individual Account</vt:lpstr>
      <vt:lpstr>cURL – Webex Teams, Individual Account</vt:lpstr>
      <vt:lpstr>PowerPoint Presentation</vt:lpstr>
      <vt:lpstr>Python – Webex Teams, Individual Account</vt:lpstr>
      <vt:lpstr>Python – Webex Teams, Individual Account</vt:lpstr>
      <vt:lpstr>Python – Webex Teams, Individual Account</vt:lpstr>
      <vt:lpstr>Part IX</vt:lpstr>
      <vt:lpstr>Slide Template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Hull, Timothy</dc:creator>
  <cp:lastModifiedBy>Hull, Timothy</cp:lastModifiedBy>
  <cp:revision>279</cp:revision>
  <dcterms:created xsi:type="dcterms:W3CDTF">2020-02-11T00:22:44Z</dcterms:created>
  <dcterms:modified xsi:type="dcterms:W3CDTF">2020-04-22T20:07:52Z</dcterms:modified>
</cp:coreProperties>
</file>