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4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6" r:id="rId33"/>
    <p:sldId id="362" r:id="rId34"/>
    <p:sldId id="363" r:id="rId35"/>
    <p:sldId id="367" r:id="rId36"/>
    <p:sldId id="368" r:id="rId37"/>
    <p:sldId id="377" r:id="rId38"/>
    <p:sldId id="372" r:id="rId39"/>
    <p:sldId id="375" r:id="rId40"/>
    <p:sldId id="376" r:id="rId41"/>
    <p:sldId id="322" r:id="rId42"/>
    <p:sldId id="379" r:id="rId43"/>
    <p:sldId id="381" r:id="rId44"/>
    <p:sldId id="380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30" r:id="rId58"/>
    <p:sldId id="328" r:id="rId59"/>
    <p:sldId id="394" r:id="rId60"/>
    <p:sldId id="395" r:id="rId61"/>
    <p:sldId id="398" r:id="rId62"/>
    <p:sldId id="396" r:id="rId63"/>
    <p:sldId id="400" r:id="rId64"/>
    <p:sldId id="402" r:id="rId65"/>
    <p:sldId id="404" r:id="rId66"/>
    <p:sldId id="405" r:id="rId67"/>
    <p:sldId id="406" r:id="rId68"/>
    <p:sldId id="418" r:id="rId69"/>
    <p:sldId id="409" r:id="rId70"/>
    <p:sldId id="410" r:id="rId71"/>
    <p:sldId id="412" r:id="rId72"/>
    <p:sldId id="414" r:id="rId73"/>
    <p:sldId id="416" r:id="rId74"/>
    <p:sldId id="417" r:id="rId75"/>
    <p:sldId id="419" r:id="rId76"/>
    <p:sldId id="421" r:id="rId77"/>
    <p:sldId id="422" r:id="rId78"/>
    <p:sldId id="423" r:id="rId79"/>
    <p:sldId id="429" r:id="rId80"/>
    <p:sldId id="440" r:id="rId81"/>
    <p:sldId id="433" r:id="rId82"/>
    <p:sldId id="434" r:id="rId83"/>
    <p:sldId id="441" r:id="rId84"/>
    <p:sldId id="435" r:id="rId85"/>
    <p:sldId id="436" r:id="rId86"/>
    <p:sldId id="437" r:id="rId87"/>
    <p:sldId id="438" r:id="rId88"/>
    <p:sldId id="439" r:id="rId89"/>
    <p:sldId id="447" r:id="rId90"/>
    <p:sldId id="442" r:id="rId91"/>
    <p:sldId id="443" r:id="rId92"/>
    <p:sldId id="444" r:id="rId93"/>
    <p:sldId id="445" r:id="rId94"/>
    <p:sldId id="446" r:id="rId95"/>
    <p:sldId id="431" r:id="rId96"/>
    <p:sldId id="430" r:id="rId97"/>
    <p:sldId id="333" r:id="rId98"/>
    <p:sldId id="334" r:id="rId99"/>
    <p:sldId id="335" r:id="rId100"/>
    <p:sldId id="311" r:id="rId101"/>
    <p:sldId id="321" r:id="rId102"/>
    <p:sldId id="280" r:id="rId10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9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Intent API is our focus although an IPAM API is available for integration with 3</a:t>
            </a:r>
            <a:r>
              <a:rPr lang="en-US" baseline="30000" dirty="0"/>
              <a:t>rd</a:t>
            </a:r>
            <a:r>
              <a:rPr lang="en-US" dirty="0"/>
              <a:t>-party IPAM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basic auth is a header named Authorization with the base 64 encoding of </a:t>
            </a:r>
            <a:r>
              <a:rPr lang="en-US" dirty="0" err="1"/>
              <a:t>username:password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4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Dashboard API is our focus although there are other APIs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Webhooks, Captive Portal, </a:t>
            </a:r>
            <a:r>
              <a:rPr lang="en-US" dirty="0" err="1"/>
              <a:t>WiFi</a:t>
            </a:r>
            <a:r>
              <a:rPr lang="en-US" dirty="0"/>
              <a:t> &amp; Bluetooth Scanning, and MV-series cameras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5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59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17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9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2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tokens are available at https://</a:t>
            </a:r>
            <a:r>
              <a:rPr lang="en-US" dirty="0" err="1"/>
              <a:t>developer.webex.com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Production use requires OAuth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83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85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2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21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58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551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498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91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12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288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35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339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18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888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893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047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0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049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341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269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90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0772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35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45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25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9583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40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docs/dna-center/api/1-3-3-x/" TargetMode="External"/><Relationship Id="rId7" Type="http://schemas.openxmlformats.org/officeDocument/2006/relationships/hyperlink" Target="https://developer.cisco.com/dnacenter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access-foundations-lab-1" TargetMode="External"/><Relationship Id="rId5" Type="http://schemas.openxmlformats.org/officeDocument/2006/relationships/hyperlink" Target="https://www.wwt.com/lab/cisco-sd-access-wireless-lab" TargetMode="External"/><Relationship Id="rId4" Type="http://schemas.openxmlformats.org/officeDocument/2006/relationships/hyperlink" Target="https://www.wwt.com/lab/network-automation-with-ansible-dna-center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isco.com/meraki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sdwan/" TargetMode="External"/><Relationship Id="rId3" Type="http://schemas.openxmlformats.org/officeDocument/2006/relationships/hyperlink" Target="https://sdwan-docs.cisco.com/Product_Documentation/Command_Reference/Command_Reference/vManage_REST_APIs" TargetMode="External"/><Relationship Id="rId7" Type="http://schemas.openxmlformats.org/officeDocument/2006/relationships/hyperlink" Target="https://www.wwt.com/lab/explore-o365-optimization-with-cisco-sd-wan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wan-programmability-lab" TargetMode="External"/><Relationship Id="rId5" Type="http://schemas.openxmlformats.org/officeDocument/2006/relationships/hyperlink" Target="https://www.wwt.com/lab/cisco-sd-wan-viptela-foundations-lab" TargetMode="External"/><Relationship Id="rId4" Type="http://schemas.openxmlformats.org/officeDocument/2006/relationships/hyperlink" Target="https://vmanage.fqdn/apidocs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docs/api/getting-started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webex.com/" TargetMode="External"/><Relationship Id="rId4" Type="http://schemas.openxmlformats.org/officeDocument/2006/relationships/hyperlink" Target="https://developer.cisco.com/webex-teams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-c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--cookie-jar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session cookies to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-b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send session cookies from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39362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</a:t>
            </a:r>
            <a:r>
              <a:rPr lang="en-US" sz="2400"/>
              <a:t>will accept </a:t>
            </a:r>
            <a:r>
              <a:rPr lang="en-US" sz="2400" dirty="0"/>
              <a:t>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– enhanced</a:t>
            </a:r>
          </a:p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headers variables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Datacenter SDN switching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HTTPS, optional HTTP (disabled by default)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apic-fqdn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 </a:t>
            </a:r>
            <a:r>
              <a:rPr lang="en-US" dirty="0"/>
              <a:t>includes a refreshable session token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Campus routing, switching, and wireless SDN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DNA Center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Intent 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dnac-fqdn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  <a:endParaRPr lang="en-US" b="1" i="1" dirty="0"/>
          </a:p>
          <a:p>
            <a:pPr lvl="1"/>
            <a:r>
              <a:rPr lang="en-US" dirty="0"/>
              <a:t>Username and password sent in the header as HTTP Basic Authentication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</a:t>
            </a:r>
            <a:r>
              <a:rPr lang="en-US" dirty="0"/>
              <a:t> 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header named </a:t>
            </a:r>
            <a:r>
              <a:rPr lang="en-US" b="1" i="1" dirty="0">
                <a:solidFill>
                  <a:srgbClr val="FFFF00"/>
                </a:solidFill>
              </a:rPr>
              <a:t>X-Auth-Token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{"X-Auth-Token":"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https://developer.cisco.com/docs/dna-center/api/1-3-3-x/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https://www.wwt.com/lab/network-automation-with-ansible-dna-center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https://www.wwt.com/lab/cisco-sd-access-wireless-lab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https://www.wwt.com/lab/cisco-sd-access-foundations-lab-1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https://developer.cisco.com/dnacenter/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Cloud-controlled platform with a variety of managed products</a:t>
            </a:r>
          </a:p>
          <a:p>
            <a:pPr lvl="1"/>
            <a:r>
              <a:rPr lang="en-US" dirty="0"/>
              <a:t>Routing, switching, wireless, network security, physical security platforms, &amp; MDM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Meraki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Dashboard 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</a:t>
            </a:r>
            <a:endParaRPr lang="en-US" b="1" i="1" dirty="0"/>
          </a:p>
          <a:p>
            <a:pPr lvl="1"/>
            <a:r>
              <a:rPr lang="en-US" dirty="0"/>
              <a:t>Requires an API token in the custom header </a:t>
            </a:r>
            <a:r>
              <a:rPr lang="en-US" b="1" i="1" dirty="0">
                <a:solidFill>
                  <a:srgbClr val="FFFF00"/>
                </a:solidFill>
              </a:rPr>
              <a:t>X-Cisco-Meraki-API-Key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{"X-Cisco-Meraki-API-Key</a:t>
            </a:r>
            <a:r>
              <a:rPr lang="en-US" b="1" i="1" dirty="0"/>
              <a:t>":"</a:t>
            </a:r>
            <a:r>
              <a:rPr lang="en-US" b="1" i="1" dirty="0" err="1">
                <a:solidFill>
                  <a:srgbClr val="FF0000"/>
                </a:solidFill>
              </a:rPr>
              <a:t>api_token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https://developer.cisco.com/meraki/api/</a:t>
            </a:r>
            <a:r>
              <a:rPr lang="en-US" dirty="0"/>
              <a:t> (dashboard)</a:t>
            </a:r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https://developer.cisco.com/meraki/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WAN router SDN solution, formerly </a:t>
            </a:r>
            <a:r>
              <a:rPr lang="en-US" dirty="0" err="1"/>
              <a:t>Viptela</a:t>
            </a:r>
            <a:r>
              <a:rPr lang="en-US" dirty="0"/>
              <a:t>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vManage</a:t>
            </a:r>
            <a:r>
              <a:rPr lang="en-US" dirty="0"/>
              <a:t> 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Content-Type</a:t>
            </a:r>
            <a:r>
              <a:rPr lang="en-US" dirty="0"/>
              <a:t> header must be </a:t>
            </a:r>
            <a:r>
              <a:rPr lang="en-US" b="1" i="1" dirty="0">
                <a:solidFill>
                  <a:srgbClr val="FFFF00"/>
                </a:solidFill>
              </a:rPr>
              <a:t>application/x-www-form-</a:t>
            </a:r>
            <a:r>
              <a:rPr lang="en-US" b="1" i="1" dirty="0" err="1">
                <a:solidFill>
                  <a:srgbClr val="FFFF00"/>
                </a:solidFill>
              </a:rPr>
              <a:t>urlencoded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j_username":"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j_password":"</a:t>
            </a:r>
            <a:r>
              <a:rPr lang="en-US" b="1" i="1" dirty="0" err="1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</a:p>
          <a:p>
            <a:pPr lvl="1"/>
            <a:r>
              <a:rPr lang="en-US" dirty="0"/>
              <a:t>Use 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r>
              <a:rPr lang="en-US" b="1" i="1" dirty="0"/>
              <a:t> </a:t>
            </a:r>
            <a:r>
              <a:rPr lang="en-US" dirty="0"/>
              <a:t>to obtain an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</a:t>
            </a:r>
            <a:endParaRPr lang="en-US" dirty="0"/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include:</a:t>
            </a: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  <a:r>
              <a:rPr lang="en-US" dirty="0"/>
              <a:t> as a header named </a:t>
            </a:r>
            <a:r>
              <a:rPr lang="en-US" b="1" i="1" dirty="0">
                <a:solidFill>
                  <a:srgbClr val="FFFF00"/>
                </a:solidFill>
              </a:rPr>
              <a:t>X-XSRF-TOKEN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https://vmanage.fqdn/apidocs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5"/>
              </a:rPr>
              <a:t>https://www.wwt.com/lab/cisco-sd-wan-viptela-foundations-lab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https://www.wwt.com/lab/cisco-sd-wan-programmability-lab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https://www.wwt.com/lab/explore-o365-optimization-with-cisco-sd-wan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https://developer.cisco.com/sdwan/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 collaboration platform </a:t>
            </a:r>
          </a:p>
          <a:p>
            <a:pPr lvl="1"/>
            <a:r>
              <a:rPr lang="en-US" dirty="0"/>
              <a:t>Chat, Calling, &amp; Meetings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types – Accepts JSON &amp; URL encoded form data, returns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</a:t>
            </a:r>
            <a:endParaRPr lang="en-US" b="1" i="1" dirty="0"/>
          </a:p>
          <a:p>
            <a:pPr lvl="1"/>
            <a:r>
              <a:rPr lang="en-US" dirty="0"/>
              <a:t>For developer testing, requires a </a:t>
            </a:r>
            <a:r>
              <a:rPr lang="en-US" b="1" i="1" dirty="0">
                <a:solidFill>
                  <a:srgbClr val="FFFF00"/>
                </a:solidFill>
              </a:rPr>
              <a:t>Personal Access Token </a:t>
            </a:r>
            <a:r>
              <a:rPr lang="en-US" dirty="0"/>
              <a:t>(12 hour validity)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Authorization</a:t>
            </a:r>
            <a:r>
              <a:rPr lang="en-US" dirty="0"/>
              <a:t> header must include the token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Authorization</a:t>
            </a:r>
            <a:r>
              <a:rPr lang="en-US" b="1" i="1" dirty="0" err="1"/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Bearer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personal_access_token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https://developer.webex.com/docs/api/getting-started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https://developer.cisco.com/webex-teams/</a:t>
            </a:r>
            <a:endParaRPr lang="en-US" dirty="0"/>
          </a:p>
          <a:p>
            <a:pPr lvl="2"/>
            <a:r>
              <a:rPr lang="en-US" dirty="0" err="1"/>
              <a:t>Webex</a:t>
            </a:r>
            <a:r>
              <a:rPr lang="en-US" dirty="0"/>
              <a:t> Teams account required for developer interaction (</a:t>
            </a:r>
            <a:r>
              <a:rPr lang="en-US" dirty="0">
                <a:hlinkClick r:id="rId5"/>
              </a:rPr>
              <a:t>https://teams.webex.com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9162" cy="4351338"/>
          </a:xfrm>
        </p:spPr>
        <p:txBody>
          <a:bodyPr/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":{"attributes":{"name":"admin","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6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Create a new Tenant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":{"attributes":{"name":"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3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4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’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':{'attributes':{'</a:t>
            </a:r>
            <a:r>
              <a:rPr lang="en-US" b="1" i="1" dirty="0" err="1">
                <a:solidFill>
                  <a:srgbClr val="FFFF00"/>
                </a:solidFill>
              </a:rPr>
              <a:t>name':'admin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':'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response.cookies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two options to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['APIC-cookie'] </a:t>
            </a:r>
            <a:r>
              <a:rPr lang="en-US" b="1" i="1" dirty="0"/>
              <a:t># option1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'][0]['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']['attributes']['token'] </a:t>
            </a:r>
            <a:r>
              <a:rPr lang="en-US" b="1" i="1" dirty="0"/>
              <a:t># option2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APIC-Cookie':token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tenants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Create a new Tenant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':{'attributes':{'name':'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}’)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obtain a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iu</a:t>
            </a:r>
            <a:r>
              <a:rPr lang="en-US" b="1" i="1" dirty="0">
                <a:solidFill>
                  <a:srgbClr val="FFFF00"/>
                </a:solidFill>
              </a:rPr>
              <a:t> 'devnetuser:Cisco123!' 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	</a:t>
            </a:r>
          </a:p>
          <a:p>
            <a:r>
              <a:rPr lang="en-US" dirty="0"/>
              <a:t>Step 2 – Store the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DNAC_TOKEN=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/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","commands":["show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"],"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":["3e48558a-237a-4bca-8823-0580b88c6acf"]}'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9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/v1/auth/token'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('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'Cisco123!')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headers=headers, auth=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1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{'X-Auth-Token':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()['Token']}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(token)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()['response'][0] </a:t>
            </a:r>
            <a:r>
              <a:rPr lang="en-US" b="1" i="1" dirty="0"/>
              <a:t>#display the first device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60371"/>
          </a:xfrm>
        </p:spPr>
        <p:txBody>
          <a:bodyPr>
            <a:normAutofit/>
          </a:bodyPr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','commands':['show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'],'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':['3e48558a-237a-4bca-8823-0580b88c6acf']}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2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9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API key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MERAKI_TOKEN=</a:t>
            </a:r>
            <a:r>
              <a:rPr lang="en-US" b="1" i="1" dirty="0">
                <a:solidFill>
                  <a:srgbClr val="FF0000"/>
                </a:solidFill>
              </a:rPr>
              <a:t>6bec40cf957de430a6f1f2baa056b99a4fac9ea0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X-Cisco-Meraki-API-Key:$DNAC_TOKEN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8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Meraki Organization Network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'X-Cisco-Meraki-API-Key:'$DNAC_TOKEN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Office","type</a:t>
            </a:r>
            <a:r>
              <a:rPr lang="en-US" b="1" i="1" dirty="0">
                <a:solidFill>
                  <a:srgbClr val="FFFF00"/>
                </a:solidFill>
              </a:rPr>
              <a:t>": "switch","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":"America/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"}'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7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8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({'X-Cisco-Meraki-API-Key':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('MERAKI_TOKEN')})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()[0] </a:t>
            </a:r>
            <a:r>
              <a:rPr lang="en-US" b="1" i="1" dirty="0"/>
              <a:t>#display the first organization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8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Meraki network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Office','type</a:t>
            </a:r>
            <a:r>
              <a:rPr lang="en-US" b="1" i="1" dirty="0">
                <a:solidFill>
                  <a:srgbClr val="FFFF00"/>
                </a:solidFill>
              </a:rPr>
              <a:t>': 'switch','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':'America/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post_response.text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4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1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09162" cy="45307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=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=Cisco123!'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0737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Store the XSRF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XSRF_TOKEN=</a:t>
            </a:r>
            <a:r>
              <a:rPr lang="en-US" b="1" i="1" dirty="0" err="1">
                <a:solidFill>
                  <a:srgbClr val="FF0000"/>
                </a:solidFill>
              </a:rPr>
              <a:t>xsrf_token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4 – Get a list of Device Templates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GET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7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0" y="1825625"/>
            <a:ext cx="11852476" cy="4351338"/>
          </a:xfrm>
        </p:spPr>
        <p:txBody>
          <a:bodyPr>
            <a:normAutofit/>
          </a:bodyPr>
          <a:lstStyle/>
          <a:p>
            <a:r>
              <a:rPr lang="en-US" dirty="0"/>
              <a:t>Step 5 – Enable the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PUT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'{mode: "on", </a:t>
            </a:r>
            <a:r>
              <a:rPr lang="en-US" b="1" i="1" dirty="0" err="1">
                <a:solidFill>
                  <a:srgbClr val="FFFF00"/>
                </a:solidFill>
              </a:rPr>
              <a:t>bannerDetail</a:t>
            </a:r>
            <a:r>
              <a:rPr lang="en-US" b="1" i="1" dirty="0">
                <a:solidFill>
                  <a:srgbClr val="FFFF00"/>
                </a:solidFill>
              </a:rPr>
              <a:t>: "Welcome to </a:t>
            </a:r>
            <a:r>
              <a:rPr lang="en-US" b="1" i="1" dirty="0" err="1">
                <a:solidFill>
                  <a:srgbClr val="FFFF00"/>
                </a:solidFill>
              </a:rPr>
              <a:t>vManage</a:t>
            </a:r>
            <a:r>
              <a:rPr lang="en-US" b="1" i="1" dirty="0">
                <a:solidFill>
                  <a:srgbClr val="FFFF00"/>
                </a:solidFill>
              </a:rPr>
              <a:t>"}'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/settings/configuration/banner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SD-WAN system will return JSON data with Login Banner details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1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7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484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7200"/>
            <a:ext cx="11002701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': 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': 'Cisco123!'}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data=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['JSESSIONID']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231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/client/token'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['X-XSRF-TOKEN'] = </a:t>
            </a:r>
            <a:r>
              <a:rPr lang="en-US" b="1" i="1" dirty="0" err="1">
                <a:solidFill>
                  <a:srgbClr val="FFFF00"/>
                </a:solidFill>
              </a:rPr>
              <a:t>xsrf_response.content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['X-XSRF-TOKEN’]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546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()['data'][0] </a:t>
            </a:r>
            <a:r>
              <a:rPr lang="en-US" b="1" i="1" dirty="0"/>
              <a:t>#display the first template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3886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4" y="1825625"/>
            <a:ext cx="11470512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Enable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 = "{'mode': 'on', '</a:t>
            </a:r>
            <a:r>
              <a:rPr lang="en-US" sz="2200" b="1" i="1" dirty="0" err="1">
                <a:solidFill>
                  <a:srgbClr val="FFFF00"/>
                </a:solidFill>
              </a:rPr>
              <a:t>bannerDetail</a:t>
            </a:r>
            <a:r>
              <a:rPr lang="en-US" sz="2200" b="1" i="1" dirty="0">
                <a:solidFill>
                  <a:srgbClr val="FFFF00"/>
                </a:solidFill>
              </a:rPr>
              <a:t>': 'Welcome to </a:t>
            </a:r>
            <a:r>
              <a:rPr lang="en-US" sz="2200" b="1" i="1" dirty="0" err="1">
                <a:solidFill>
                  <a:srgbClr val="FFFF00"/>
                </a:solidFill>
              </a:rPr>
              <a:t>vManage</a:t>
            </a:r>
            <a:r>
              <a:rPr lang="en-US" sz="2200" b="1" i="1" dirty="0">
                <a:solidFill>
                  <a:srgbClr val="FFFF00"/>
                </a:solidFill>
              </a:rPr>
              <a:t>'}"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session.headers</a:t>
            </a:r>
            <a:r>
              <a:rPr lang="en-US" sz="2200" b="1" i="1" dirty="0">
                <a:solidFill>
                  <a:srgbClr val="FFFF00"/>
                </a:solidFill>
              </a:rPr>
              <a:t>['Content-Type'] = 'application/json'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sz="2200" b="1" i="1" dirty="0" err="1">
                <a:solidFill>
                  <a:srgbClr val="FFFF00"/>
                </a:solidFill>
              </a:rPr>
              <a:t>dataservice</a:t>
            </a:r>
            <a:r>
              <a:rPr lang="en-US" sz="2200" b="1" i="1" dirty="0">
                <a:solidFill>
                  <a:srgbClr val="FFFF00"/>
                </a:solidFill>
              </a:rPr>
              <a:t>/settings/configuration/banner'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put_response</a:t>
            </a:r>
            <a:r>
              <a:rPr lang="en-US" sz="2200" b="1" i="1" dirty="0">
                <a:solidFill>
                  <a:srgbClr val="FFFF00"/>
                </a:solidFill>
              </a:rPr>
              <a:t> = </a:t>
            </a:r>
            <a:r>
              <a:rPr lang="en-US" sz="2200" b="1" i="1" dirty="0" err="1">
                <a:solidFill>
                  <a:srgbClr val="FFFF00"/>
                </a:solidFill>
              </a:rPr>
              <a:t>session.put</a:t>
            </a:r>
            <a:r>
              <a:rPr lang="en-US" sz="2200" b="1" i="1" dirty="0">
                <a:solidFill>
                  <a:srgbClr val="FFFF00"/>
                </a:solidFill>
              </a:rPr>
              <a:t>(</a:t>
            </a: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, json=</a:t>
            </a: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print(f'{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put_response.status_code</a:t>
            </a:r>
            <a:r>
              <a:rPr lang="en-US" sz="2200" b="1" i="1" dirty="0">
                <a:solidFill>
                  <a:srgbClr val="FFFF00"/>
                </a:solidFill>
              </a:rPr>
              <a:t>} 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put_response.reason</a:t>
            </a:r>
            <a:r>
              <a:rPr lang="en-US" sz="2200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</a:t>
            </a:r>
            <a:r>
              <a:rPr lang="en-US" sz="2200" b="1" i="1" dirty="0" err="1">
                <a:solidFill>
                  <a:srgbClr val="FFFF00"/>
                </a:solidFill>
              </a:rPr>
              <a:t>put_response.text</a:t>
            </a:r>
            <a:r>
              <a:rPr lang="en-US" sz="2200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sz="2200" b="1" i="1" dirty="0">
              <a:solidFill>
                <a:srgbClr val="FFFF00"/>
              </a:solidFill>
            </a:endParaRPr>
          </a:p>
          <a:p>
            <a:pPr lvl="1"/>
            <a:r>
              <a:rPr lang="en-US" sz="2200" dirty="0"/>
              <a:t>The </a:t>
            </a:r>
            <a:r>
              <a:rPr lang="en-US" sz="2200" dirty="0" err="1"/>
              <a:t>DevNet</a:t>
            </a:r>
            <a:r>
              <a:rPr lang="en-US" sz="2200" dirty="0"/>
              <a:t> Sandbox does not allow POST/PUT operations</a:t>
            </a:r>
          </a:p>
          <a:p>
            <a:pPr lvl="1"/>
            <a:r>
              <a:rPr lang="en-US" sz="2200" dirty="0"/>
              <a:t>The response code and reason will be </a:t>
            </a:r>
            <a:r>
              <a:rPr lang="en-US" sz="2200" i="1" dirty="0"/>
              <a:t>403 Forbidden</a:t>
            </a:r>
          </a:p>
          <a:p>
            <a:pPr lvl="1"/>
            <a:r>
              <a:rPr lang="en-US" sz="2200" dirty="0"/>
              <a:t>A live SD-WAN system will return JSON data with Login Banner details</a:t>
            </a:r>
            <a:endParaRPr lang="en-US" sz="22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8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Personal Access Token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WEBEX_TOKEN=</a:t>
            </a:r>
            <a:r>
              <a:rPr lang="en-US" b="1" i="1" dirty="0">
                <a:solidFill>
                  <a:srgbClr val="FF0000"/>
                </a:solidFill>
              </a:rPr>
              <a:t>Y2lzY29zcGFyazovL3VzL1JPT00vZmU1M2IwOTAtODM…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your </a:t>
            </a:r>
            <a:r>
              <a:rPr lang="en-US" dirty="0" err="1"/>
              <a:t>Webex</a:t>
            </a:r>
            <a:r>
              <a:rPr lang="en-US" dirty="0"/>
              <a:t> Teams Rooms with the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5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title":"New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cURL</a:t>
            </a:r>
            <a:r>
              <a:rPr lang="en-US" b="1" i="1" dirty="0">
                <a:solidFill>
                  <a:srgbClr val="FFFF00"/>
                </a:solidFill>
              </a:rPr>
              <a:t> Room"}’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4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('WEBEX_TOKEN')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/json','Authorization':</a:t>
            </a:r>
            <a:r>
              <a:rPr lang="en-US" b="1" i="1" dirty="0" err="1">
                <a:solidFill>
                  <a:srgbClr val="FFFF00"/>
                </a:solidFill>
              </a:rPr>
              <a:t>f'Bearer</a:t>
            </a:r>
            <a:r>
              <a:rPr lang="en-US" b="1" i="1" dirty="0">
                <a:solidFill>
                  <a:srgbClr val="FFFF00"/>
                </a:solidFill>
              </a:rPr>
              <a:t> {token}'}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rooms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()['items'][0] </a:t>
            </a:r>
            <a:r>
              <a:rPr lang="en-US" b="1" i="1" dirty="0"/>
              <a:t># display the first room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Meraki network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Office','type</a:t>
            </a:r>
            <a:r>
              <a:rPr lang="en-US" b="1" i="1" dirty="0">
                <a:solidFill>
                  <a:srgbClr val="FFFF00"/>
                </a:solidFill>
              </a:rPr>
              <a:t>': 'switch','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':'America/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post_response.text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2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E19735C8-79B6-044E-ACD5-F4540FE4F0F9}"/>
              </a:ext>
            </a:extLst>
          </p:cNvPr>
          <p:cNvSpPr/>
          <p:nvPr/>
        </p:nvSpPr>
        <p:spPr>
          <a:xfrm>
            <a:off x="3410673" y="743673"/>
            <a:ext cx="5370653" cy="53706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0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8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7310</TotalTime>
  <Words>7020</Words>
  <Application>Microsoft Macintosh PowerPoint</Application>
  <PresentationFormat>Widescreen</PresentationFormat>
  <Paragraphs>972</Paragraphs>
  <Slides>102</Slides>
  <Notes>71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6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Application Centric Infrastructure (ACI)</vt:lpstr>
      <vt:lpstr>Application Centric Infrastructure (ACI)</vt:lpstr>
      <vt:lpstr>Application Centric Infrastructure (ACI)</vt:lpstr>
      <vt:lpstr>Digital Network Architecture (DNA)</vt:lpstr>
      <vt:lpstr>Digital Network Architecture (DNA)</vt:lpstr>
      <vt:lpstr>Digital Network Architecture (DNA)</vt:lpstr>
      <vt:lpstr>Meraki</vt:lpstr>
      <vt:lpstr>Meraki</vt:lpstr>
      <vt:lpstr>Meraki</vt:lpstr>
      <vt:lpstr>Software-Defined Wide Area Network (SD-WAN)</vt:lpstr>
      <vt:lpstr>Software-Defined Wide Area Network (SD-WAN)</vt:lpstr>
      <vt:lpstr>Software-Defined Wide Area Network (SD-WAN)</vt:lpstr>
      <vt:lpstr>Webex Teams</vt:lpstr>
      <vt:lpstr>Webex Teams</vt:lpstr>
      <vt:lpstr>Webex Teams</vt:lpstr>
      <vt:lpstr>Part V</vt:lpstr>
      <vt:lpstr>Outline</vt:lpstr>
      <vt:lpstr>cURL – DevNet Always-On ACI Sandbox</vt:lpstr>
      <vt:lpstr>cURL – DevNet Always-On ACI Sandbox</vt:lpstr>
      <vt:lpstr>PowerPoint Presentation</vt:lpstr>
      <vt:lpstr>Python – DevNet Always-On ACI Sandbox</vt:lpstr>
      <vt:lpstr>Python – DevNet Always-On ACI Sandbox</vt:lpstr>
      <vt:lpstr>Python – DevNet Always-On ACI Sandbox</vt:lpstr>
      <vt:lpstr>Python – DevNet Always-On ACI Sandbox</vt:lpstr>
      <vt:lpstr>PowerPoint Presentation</vt:lpstr>
      <vt:lpstr>cURL – DevNet Always-On DNAC Sandbox</vt:lpstr>
      <vt:lpstr>cURL – DevNet Always-On DNAC Sandbox</vt:lpstr>
      <vt:lpstr>PowerPoint Presentation</vt:lpstr>
      <vt:lpstr>Python – DevNet Always-On DNAC Sandbox</vt:lpstr>
      <vt:lpstr>Python – DevNet Always-On DNAC Sandbox</vt:lpstr>
      <vt:lpstr>Python – DevNet Always-On DNAC Sandbox</vt:lpstr>
      <vt:lpstr>Python – DevNet Always-On DNAC Sandbox</vt:lpstr>
      <vt:lpstr>PowerPoint Presentation</vt:lpstr>
      <vt:lpstr>cURL – DevNet Always-On Meraki Sandbox</vt:lpstr>
      <vt:lpstr>cURL – DevNet Always-On Meraki Sandbox</vt:lpstr>
      <vt:lpstr>PowerPoint Presentation</vt:lpstr>
      <vt:lpstr>Python – DevNet Always-On Meraki Sandbox</vt:lpstr>
      <vt:lpstr>Python – DevNet Always-On Meraki Sandbox</vt:lpstr>
      <vt:lpstr>PowerPoint Presentation</vt:lpstr>
      <vt:lpstr>cURL – DevNet Always-On SD-WAN Sandbox</vt:lpstr>
      <vt:lpstr>cURL – DevNet Always-On SD-WAN Sandbox</vt:lpstr>
      <vt:lpstr>cURL – DevNet Always-On SD-WAN Sandbox</vt:lpstr>
      <vt:lpstr>PowerPoint Presentation</vt:lpstr>
      <vt:lpstr>Python – DevNet Always-On SD-WAN Sandbox</vt:lpstr>
      <vt:lpstr>Python – DevNet Always-On SD-WAN Sandbox</vt:lpstr>
      <vt:lpstr>Python – DevNet Always-On SD-WAN Sandbox</vt:lpstr>
      <vt:lpstr>Python – DevNet Always-On SD-WAN Sandbox</vt:lpstr>
      <vt:lpstr>PowerPoint Presentation</vt:lpstr>
      <vt:lpstr>cURL – Webex Teams, Individual Account</vt:lpstr>
      <vt:lpstr>cURL – Webex Teams, Individual Account</vt:lpstr>
      <vt:lpstr>PowerPoint Presentation</vt:lpstr>
      <vt:lpstr>Python – Webex Teams, Individual Account</vt:lpstr>
      <vt:lpstr>Python – Webex Teams, Individual Account</vt:lpstr>
      <vt:lpstr>PowerPoint Presentation</vt:lpstr>
      <vt:lpstr>PowerPoint Presentation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253</cp:revision>
  <dcterms:created xsi:type="dcterms:W3CDTF">2020-02-11T00:22:44Z</dcterms:created>
  <dcterms:modified xsi:type="dcterms:W3CDTF">2020-04-20T20:06:19Z</dcterms:modified>
</cp:coreProperties>
</file>