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9"/>
  </p:notesMasterIdLst>
  <p:sldIdLst>
    <p:sldId id="256" r:id="rId2"/>
    <p:sldId id="276" r:id="rId3"/>
    <p:sldId id="337" r:id="rId4"/>
    <p:sldId id="338" r:id="rId5"/>
    <p:sldId id="277" r:id="rId6"/>
    <p:sldId id="272" r:id="rId7"/>
    <p:sldId id="278" r:id="rId8"/>
    <p:sldId id="257" r:id="rId9"/>
    <p:sldId id="281" r:id="rId10"/>
    <p:sldId id="339" r:id="rId11"/>
    <p:sldId id="336" r:id="rId12"/>
    <p:sldId id="347" r:id="rId13"/>
    <p:sldId id="351" r:id="rId14"/>
    <p:sldId id="355" r:id="rId15"/>
    <p:sldId id="356" r:id="rId16"/>
    <p:sldId id="348" r:id="rId17"/>
    <p:sldId id="352" r:id="rId18"/>
    <p:sldId id="357" r:id="rId19"/>
    <p:sldId id="358" r:id="rId20"/>
    <p:sldId id="350" r:id="rId21"/>
    <p:sldId id="349" r:id="rId22"/>
    <p:sldId id="353" r:id="rId23"/>
    <p:sldId id="354" r:id="rId24"/>
    <p:sldId id="331" r:id="rId25"/>
    <p:sldId id="332" r:id="rId26"/>
    <p:sldId id="270" r:id="rId27"/>
    <p:sldId id="326" r:id="rId28"/>
    <p:sldId id="322" r:id="rId29"/>
    <p:sldId id="329" r:id="rId30"/>
    <p:sldId id="330" r:id="rId31"/>
    <p:sldId id="328" r:id="rId32"/>
    <p:sldId id="333" r:id="rId33"/>
    <p:sldId id="334" r:id="rId34"/>
    <p:sldId id="335" r:id="rId35"/>
    <p:sldId id="311" r:id="rId36"/>
    <p:sldId id="321" r:id="rId37"/>
    <p:sldId id="280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7"/>
    <p:restoredTop sz="86395"/>
  </p:normalViewPr>
  <p:slideViewPr>
    <p:cSldViewPr snapToGrid="0" snapToObjects="1">
      <p:cViewPr>
        <p:scale>
          <a:sx n="77" d="100"/>
          <a:sy n="77" d="100"/>
        </p:scale>
        <p:origin x="2536" y="888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496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F6F5D-167E-1849-B841-EB0817BB385A}" type="datetimeFigureOut">
              <a:rPr lang="en-US" smtClean="0"/>
              <a:t>4/3/20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CF8D1-BA82-5045-ACF9-1AA42AD6A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6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15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backslash at the end of a terminal line indicates a line break for a multi-line command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/>
              <a:t>This can make it easier to read long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01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backslash at the end of a terminal line indicates a line break for a multi-line command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/>
              <a:t>This can make it easier to read long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55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63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02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Omitted the -X option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server will return a HTTP ‘302 Found’ message and a message about redirection in the body but not the information we requested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693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Returns a 200 OK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5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620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554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493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72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81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896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09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 Docker container is available which has a ready-build development environment for all of the hands-on activities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will run on any Docker host, no dependency concerns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isn’t a Docker class but here are some basic commands to use Docker for the hands-on activities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Create/use a local folder to organize all of your projects (/development, /code, etc.)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Download and run the Docker image from Docker Hub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12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not a class on REST APIs (what they are) – separate topic in a separate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69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Most Cisco products use REST APIs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Simpler than RPC, SOAP, etc.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www.linkedin.com</a:t>
            </a:r>
            <a:r>
              <a:rPr lang="en-US" dirty="0"/>
              <a:t>/pulse/why-rest-</a:t>
            </a:r>
            <a:r>
              <a:rPr lang="en-US" dirty="0" err="1"/>
              <a:t>api</a:t>
            </a:r>
            <a:r>
              <a:rPr lang="en-US" dirty="0"/>
              <a:t>-so-popular-</a:t>
            </a:r>
            <a:r>
              <a:rPr lang="en-US" dirty="0" err="1"/>
              <a:t>mangesh</a:t>
            </a:r>
            <a:r>
              <a:rPr lang="en-US" dirty="0"/>
              <a:t>-</a:t>
            </a:r>
            <a:r>
              <a:rPr lang="en-US" dirty="0" err="1"/>
              <a:t>bulkar</a:t>
            </a:r>
            <a:r>
              <a:rPr lang="en-US" dirty="0"/>
              <a:t>/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Client/server architecture – Uses HTTP verbs (less ambiguity)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Widely documented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Portable between REST clients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cURL</a:t>
            </a: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Python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Postman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Etc.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Our </a:t>
            </a:r>
            <a:r>
              <a:rPr lang="en-US" dirty="0">
                <a:solidFill>
                  <a:srgbClr val="FFFF00"/>
                </a:solidFill>
              </a:rPr>
              <a:t>customers want/need simple, automated infrastructures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FFFF00"/>
                </a:solidFill>
              </a:rPr>
              <a:t>This is NOT an REST API class, you should be familiar with the component and format of REST requests and responses as well as HTTP principles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03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30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54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You could enter only the base URL and that will return the full HTML response that your web browser will see.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/>
              <a:t>From the CLI, that’s a lot of data to parse, for a human or a computer, so we will instead use a URL to the API endpoint which returns a much more human and computer readable 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76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  <a:endParaRPr lang="en-US" b="0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70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0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9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4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4B02FA-DD2D-1844-AE35-8B2EAB0CF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9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8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0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9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2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0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341E4-F420-5145-AAB6-D3DAF6206B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1147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2.mp4"/><Relationship Id="rId7" Type="http://schemas.openxmlformats.org/officeDocument/2006/relationships/image" Target="../media/image1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video" Target="../media/media2.mp4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signu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Download" TargetMode="External"/><Relationship Id="rId5" Type="http://schemas.openxmlformats.org/officeDocument/2006/relationships/hyperlink" Target="https://github.com/wwt/curl-requests-foundations" TargetMode="External"/><Relationship Id="rId4" Type="http://schemas.openxmlformats.org/officeDocument/2006/relationships/hyperlink" Target="https://www.docker.com/products/docker-desktop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quests_%28software%29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8/library/urllib.request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URL" TargetMode="External"/><Relationship Id="rId2" Type="http://schemas.openxmlformats.org/officeDocument/2006/relationships/hyperlink" Target="https://www.linkedin.com/pulse/why-rest-api-so-popular-mangesh-bulka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quests.readthedocs.io/en/master/" TargetMode="External"/><Relationship Id="rId5" Type="http://schemas.openxmlformats.org/officeDocument/2006/relationships/hyperlink" Target="https://curl.haxx.se/" TargetMode="External"/><Relationship Id="rId4" Type="http://schemas.openxmlformats.org/officeDocument/2006/relationships/hyperlink" Target="https://en.wikipedia.org/wiki/Requests_%28software%29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URL#cUR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url_demo" descr="curl_demo">
            <a:hlinkClick r:id="" action="ppaction://media"/>
            <a:extLst>
              <a:ext uri="{FF2B5EF4-FFF2-40B4-BE49-F238E27FC236}">
                <a16:creationId xmlns:a16="http://schemas.microsoft.com/office/drawing/2014/main" id="{5E535354-C3A9-5342-824F-BE14F39544C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9129" y="2420536"/>
            <a:ext cx="6012146" cy="358833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385" y="6277281"/>
            <a:ext cx="11995229" cy="495406"/>
          </a:xfrm>
        </p:spPr>
        <p:txBody>
          <a:bodyPr>
            <a:normAutofit/>
          </a:bodyPr>
          <a:lstStyle/>
          <a:p>
            <a:r>
              <a:rPr lang="en-US" dirty="0"/>
              <a:t>An introduction to Unix </a:t>
            </a:r>
            <a:r>
              <a:rPr lang="en-US" dirty="0" err="1"/>
              <a:t>cURL</a:t>
            </a:r>
            <a:r>
              <a:rPr lang="en-US" dirty="0"/>
              <a:t>, Python Requests, &amp; hands-on API practice with Cisco platforms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9FD58-F0E2-F249-B868-181D32B42D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8500" y="54826"/>
            <a:ext cx="5715000" cy="16389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85" y="1051197"/>
            <a:ext cx="11995230" cy="1285177"/>
          </a:xfrm>
        </p:spPr>
        <p:txBody>
          <a:bodyPr>
            <a:normAutofit/>
          </a:bodyPr>
          <a:lstStyle/>
          <a:p>
            <a:r>
              <a:rPr lang="en-US" dirty="0" err="1"/>
              <a:t>cURL</a:t>
            </a:r>
            <a:r>
              <a:rPr lang="en-US" dirty="0"/>
              <a:t> &amp; Python Requests Foundations</a:t>
            </a:r>
          </a:p>
        </p:txBody>
      </p:sp>
      <p:pic>
        <p:nvPicPr>
          <p:cNvPr id="4" name="requests_demo" descr="requests_demo">
            <a:hlinkClick r:id="" action="ppaction://media"/>
            <a:extLst>
              <a:ext uri="{FF2B5EF4-FFF2-40B4-BE49-F238E27FC236}">
                <a16:creationId xmlns:a16="http://schemas.microsoft.com/office/drawing/2014/main" id="{A33E16A6-8AD2-1340-862F-7625DA3C608E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6119150" y="2420536"/>
            <a:ext cx="6012146" cy="358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6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3916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mediacall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662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28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3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15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Several </a:t>
            </a:r>
            <a:r>
              <a:rPr lang="en-US" dirty="0" err="1"/>
              <a:t>cURL</a:t>
            </a:r>
            <a:r>
              <a:rPr lang="en-US" dirty="0"/>
              <a:t> command options are common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-X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--request </a:t>
            </a:r>
            <a:r>
              <a:rPr lang="en-US" dirty="0"/>
              <a:t>– HTTP method (GET (default), POST, PUT, DELETE)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--</a:t>
            </a:r>
            <a:r>
              <a:rPr lang="en-US" dirty="0" err="1">
                <a:solidFill>
                  <a:srgbClr val="FFFF00"/>
                </a:solidFill>
              </a:rPr>
              <a:t>url</a:t>
            </a:r>
            <a:r>
              <a:rPr lang="en-US" dirty="0">
                <a:solidFill>
                  <a:srgbClr val="FFFF00"/>
                </a:solidFill>
              </a:rPr>
              <a:t> &lt;</a:t>
            </a:r>
            <a:r>
              <a:rPr lang="en-US" dirty="0" err="1">
                <a:solidFill>
                  <a:srgbClr val="FFFF00"/>
                </a:solidFill>
              </a:rPr>
              <a:t>url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Request URL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-H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--header</a:t>
            </a:r>
            <a:r>
              <a:rPr lang="en-US" dirty="0"/>
              <a:t>– HTTP client header(s)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-d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--data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--data-</a:t>
            </a:r>
            <a:r>
              <a:rPr lang="en-US" dirty="0" err="1">
                <a:solidFill>
                  <a:srgbClr val="FFFF00"/>
                </a:solidFill>
              </a:rPr>
              <a:t>urlencode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– HTTP PUT/POST data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</a:t>
            </a:r>
            <a:r>
              <a:rPr lang="en-US" dirty="0" err="1">
                <a:solidFill>
                  <a:srgbClr val="FFFF00"/>
                </a:solidFill>
              </a:rPr>
              <a:t>i</a:t>
            </a:r>
            <a:r>
              <a:rPr lang="en-US" i="1" dirty="0">
                <a:solidFill>
                  <a:srgbClr val="FFFF00"/>
                </a:solidFill>
              </a:rPr>
              <a:t>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--include </a:t>
            </a:r>
            <a:r>
              <a:rPr lang="en-US" dirty="0"/>
              <a:t>– include response headers in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-I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--head</a:t>
            </a:r>
            <a:r>
              <a:rPr lang="en-US" dirty="0"/>
              <a:t> – display ONLY response headers in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-k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--insecure </a:t>
            </a:r>
            <a:r>
              <a:rPr lang="en-US" dirty="0"/>
              <a:t>– allow self-signed certificates (insecure SSL)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-L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--location </a:t>
            </a:r>
            <a:r>
              <a:rPr lang="en-US" dirty="0"/>
              <a:t>– follow redirects 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-o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--output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write response to a file instead of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-u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--user</a:t>
            </a:r>
            <a:r>
              <a:rPr lang="en-US" dirty="0"/>
              <a:t> – HTTP Basic Authentication credentials in a key/value pair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-v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--verbose </a:t>
            </a:r>
            <a:r>
              <a:rPr lang="en-US" dirty="0"/>
              <a:t>– display detailed info for debugging (headers, TLS handshake, etc.)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Options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8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-X GET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/posts/1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'Accept: application/json' </a:t>
            </a:r>
          </a:p>
          <a:p>
            <a:r>
              <a:rPr lang="en-US" sz="2400" dirty="0"/>
              <a:t>Send a GET request to https://</a:t>
            </a:r>
            <a:r>
              <a:rPr lang="en-US" sz="2400" dirty="0" err="1"/>
              <a:t>jsonplaceholder.typicode.com</a:t>
            </a:r>
            <a:r>
              <a:rPr lang="en-US" sz="2400" dirty="0"/>
              <a:t>/posts/1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Include a header to indicate we will only accept responses in a JSON format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3" y="1846724"/>
            <a:ext cx="143969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2349305" y="1846726"/>
            <a:ext cx="645460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38C9D9-1C2E-0A43-B57E-01A9B796FCD1}"/>
              </a:ext>
            </a:extLst>
          </p:cNvPr>
          <p:cNvSpPr/>
          <p:nvPr/>
        </p:nvSpPr>
        <p:spPr>
          <a:xfrm>
            <a:off x="8803914" y="1846725"/>
            <a:ext cx="192024" cy="346075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3" y="2306631"/>
            <a:ext cx="3606115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73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90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-X POST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'Content-Type: application/json'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-id '{"id":101, "userId":1, "</a:t>
            </a:r>
            <a:r>
              <a:rPr lang="en-US" sz="2400" b="1" i="1" dirty="0" err="1">
                <a:solidFill>
                  <a:srgbClr val="FFFF00"/>
                </a:solidFill>
              </a:rPr>
              <a:t>title":"Hello</a:t>
            </a:r>
            <a:r>
              <a:rPr lang="en-US" sz="2400" b="1" i="1" dirty="0">
                <a:solidFill>
                  <a:srgbClr val="FFFF00"/>
                </a:solidFill>
              </a:rPr>
              <a:t>", "</a:t>
            </a:r>
            <a:r>
              <a:rPr lang="en-US" sz="2400" b="1" i="1" dirty="0" err="1">
                <a:solidFill>
                  <a:srgbClr val="FFFF00"/>
                </a:solidFill>
              </a:rPr>
              <a:t>body":"Hello</a:t>
            </a:r>
            <a:r>
              <a:rPr lang="en-US" sz="2400" b="1" i="1" dirty="0">
                <a:solidFill>
                  <a:srgbClr val="FFFF00"/>
                </a:solidFill>
              </a:rPr>
              <a:t> World!"}'</a:t>
            </a:r>
          </a:p>
          <a:p>
            <a:r>
              <a:rPr lang="en-US" sz="2400" dirty="0"/>
              <a:t>Send a POST request to https://</a:t>
            </a:r>
            <a:r>
              <a:rPr lang="en-US" sz="2400" dirty="0" err="1"/>
              <a:t>jsonplaceholder.typicode.com</a:t>
            </a:r>
            <a:r>
              <a:rPr lang="en-US" sz="2400" dirty="0"/>
              <a:t>/posts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Include a header to indicate the request body is in a JSON format</a:t>
            </a:r>
          </a:p>
          <a:p>
            <a:r>
              <a:rPr lang="en-US" sz="2400" dirty="0"/>
              <a:t>Display the response headers in the terminal</a:t>
            </a:r>
          </a:p>
          <a:p>
            <a:r>
              <a:rPr lang="en-US" sz="2400" dirty="0"/>
              <a:t>Body payload in JSON format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381E93-0DB0-5942-AC90-7ABA3E07F410}"/>
              </a:ext>
            </a:extLst>
          </p:cNvPr>
          <p:cNvSpPr/>
          <p:nvPr/>
        </p:nvSpPr>
        <p:spPr>
          <a:xfrm>
            <a:off x="909613" y="1865051"/>
            <a:ext cx="158237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0B6A1-8FC9-164E-B48D-5AEB1EF6BDB2}"/>
              </a:ext>
            </a:extLst>
          </p:cNvPr>
          <p:cNvSpPr/>
          <p:nvPr/>
        </p:nvSpPr>
        <p:spPr>
          <a:xfrm>
            <a:off x="2491990" y="1865053"/>
            <a:ext cx="638126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062B1-76F5-1E43-B067-441BE8AF1B26}"/>
              </a:ext>
            </a:extLst>
          </p:cNvPr>
          <p:cNvSpPr/>
          <p:nvPr/>
        </p:nvSpPr>
        <p:spPr>
          <a:xfrm>
            <a:off x="909613" y="2306014"/>
            <a:ext cx="461698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AD06B7-E735-D041-A877-3DAA3A185FC4}"/>
              </a:ext>
            </a:extLst>
          </p:cNvPr>
          <p:cNvSpPr/>
          <p:nvPr/>
        </p:nvSpPr>
        <p:spPr>
          <a:xfrm>
            <a:off x="909613" y="2746974"/>
            <a:ext cx="198516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602D00-5324-D14C-A172-33657E9029B7}"/>
              </a:ext>
            </a:extLst>
          </p:cNvPr>
          <p:cNvSpPr/>
          <p:nvPr/>
        </p:nvSpPr>
        <p:spPr>
          <a:xfrm>
            <a:off x="1108128" y="2746974"/>
            <a:ext cx="799567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7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43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-IX GET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/posts/1</a:t>
            </a:r>
          </a:p>
          <a:p>
            <a:r>
              <a:rPr lang="en-US" sz="2400" dirty="0"/>
              <a:t>Send a GET request to https://</a:t>
            </a:r>
            <a:r>
              <a:rPr lang="en-US" sz="2400" dirty="0" err="1"/>
              <a:t>jsonplaceholder.typicode.com</a:t>
            </a:r>
            <a:r>
              <a:rPr lang="en-US" sz="2400" dirty="0"/>
              <a:t>/posts/1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Display ONLY the response headers in the terminal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2426677" y="1847956"/>
            <a:ext cx="642717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4" y="1847954"/>
            <a:ext cx="151706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B40A51-E9D9-C042-8150-D2136E003E28}"/>
              </a:ext>
            </a:extLst>
          </p:cNvPr>
          <p:cNvSpPr/>
          <p:nvPr/>
        </p:nvSpPr>
        <p:spPr>
          <a:xfrm>
            <a:off x="1454656" y="1847954"/>
            <a:ext cx="192024" cy="346075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26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12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986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-X POST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sandboxdnac.cisco.com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dna</a:t>
            </a:r>
            <a:r>
              <a:rPr lang="en-US" sz="2400" b="1" i="1" dirty="0">
                <a:solidFill>
                  <a:srgbClr val="FFFF00"/>
                </a:solidFill>
              </a:rPr>
              <a:t>/system/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/v1/auth/token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-u $DNAC_USER:$DNAC_PW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</a:t>
            </a:r>
            <a:r>
              <a:rPr lang="en-US" sz="2400" b="1" i="1" dirty="0" err="1">
                <a:solidFill>
                  <a:srgbClr val="FFFF00"/>
                </a:solidFill>
              </a:rPr>
              <a:t>vo</a:t>
            </a:r>
            <a:r>
              <a:rPr lang="en-US" sz="2400" b="1" i="1" dirty="0">
                <a:solidFill>
                  <a:srgbClr val="FFFF00"/>
                </a:solidFill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</a:rPr>
              <a:t>token.txt</a:t>
            </a:r>
            <a:endParaRPr lang="en-US" sz="2400" b="1" i="1" dirty="0">
              <a:solidFill>
                <a:srgbClr val="FFFF00"/>
              </a:solidFill>
            </a:endParaRPr>
          </a:p>
          <a:p>
            <a:r>
              <a:rPr lang="en-US" sz="2400" dirty="0"/>
              <a:t>Send a POST request to https://</a:t>
            </a:r>
            <a:r>
              <a:rPr lang="en-US" sz="2400" dirty="0" err="1"/>
              <a:t>sandboxdnac.cisco.com</a:t>
            </a:r>
            <a:r>
              <a:rPr lang="en-US" sz="2400" dirty="0"/>
              <a:t>/</a:t>
            </a:r>
            <a:r>
              <a:rPr lang="en-US" sz="2400" dirty="0" err="1"/>
              <a:t>dna</a:t>
            </a:r>
            <a:r>
              <a:rPr lang="en-US" sz="2400" dirty="0"/>
              <a:t>/system/</a:t>
            </a:r>
            <a:r>
              <a:rPr lang="en-US" sz="2400" dirty="0" err="1"/>
              <a:t>api</a:t>
            </a:r>
            <a:r>
              <a:rPr lang="en-US" sz="2400" dirty="0"/>
              <a:t>/v1/auth/token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Send credentials via HTTP Basic Authentication</a:t>
            </a:r>
          </a:p>
          <a:p>
            <a:r>
              <a:rPr lang="en-US" sz="2400" dirty="0"/>
              <a:t>Display verbose/debugging information</a:t>
            </a:r>
          </a:p>
          <a:p>
            <a:r>
              <a:rPr lang="en-US" sz="2400" dirty="0"/>
              <a:t>Write the response to the file </a:t>
            </a:r>
            <a:r>
              <a:rPr lang="en-US" sz="2400" i="1" dirty="0"/>
              <a:t>‘</a:t>
            </a:r>
            <a:r>
              <a:rPr lang="en-US" sz="2400" i="1" dirty="0" err="1"/>
              <a:t>token.txt</a:t>
            </a:r>
            <a:r>
              <a:rPr lang="en-US" sz="2400" i="1" dirty="0"/>
              <a:t>’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0B6A1-8FC9-164E-B48D-5AEB1EF6BDB2}"/>
              </a:ext>
            </a:extLst>
          </p:cNvPr>
          <p:cNvSpPr/>
          <p:nvPr/>
        </p:nvSpPr>
        <p:spPr>
          <a:xfrm>
            <a:off x="2498708" y="1855407"/>
            <a:ext cx="889950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381E93-0DB0-5942-AC90-7ABA3E07F410}"/>
              </a:ext>
            </a:extLst>
          </p:cNvPr>
          <p:cNvSpPr/>
          <p:nvPr/>
        </p:nvSpPr>
        <p:spPr>
          <a:xfrm>
            <a:off x="909614" y="1855405"/>
            <a:ext cx="1589094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062B1-76F5-1E43-B067-441BE8AF1B26}"/>
              </a:ext>
            </a:extLst>
          </p:cNvPr>
          <p:cNvSpPr/>
          <p:nvPr/>
        </p:nvSpPr>
        <p:spPr>
          <a:xfrm>
            <a:off x="909613" y="2304677"/>
            <a:ext cx="381397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AD06B7-E735-D041-A877-3DAA3A185FC4}"/>
              </a:ext>
            </a:extLst>
          </p:cNvPr>
          <p:cNvSpPr/>
          <p:nvPr/>
        </p:nvSpPr>
        <p:spPr>
          <a:xfrm>
            <a:off x="1158876" y="2751289"/>
            <a:ext cx="139362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79387D-B1E9-5145-9D8F-5D43A6FA5EEE}"/>
              </a:ext>
            </a:extLst>
          </p:cNvPr>
          <p:cNvSpPr/>
          <p:nvPr/>
        </p:nvSpPr>
        <p:spPr>
          <a:xfrm>
            <a:off x="909612" y="2751289"/>
            <a:ext cx="24926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5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2" grpId="0" animBg="1"/>
      <p:bldP spid="13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24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6E0C-D068-ED4D-B752-805C58895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want hands-on practice…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388B1-3A7F-E043-AF74-EC6E9DE41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Docker Hub Account</a:t>
            </a:r>
          </a:p>
          <a:p>
            <a:pPr lvl="1"/>
            <a:r>
              <a:rPr lang="en-US" dirty="0">
                <a:hlinkClick r:id="rId3"/>
              </a:rPr>
              <a:t>https://hub.docker.com/signup</a:t>
            </a:r>
            <a:endParaRPr lang="en-US" dirty="0"/>
          </a:p>
          <a:p>
            <a:r>
              <a:rPr lang="en-US" dirty="0"/>
              <a:t>Download and install Docker Desktop</a:t>
            </a:r>
          </a:p>
          <a:p>
            <a:pPr lvl="1"/>
            <a:r>
              <a:rPr lang="en-US" dirty="0">
                <a:hlinkClick r:id="rId4"/>
              </a:rPr>
              <a:t>https://www.docker.com/products/docker-desktop</a:t>
            </a:r>
            <a:endParaRPr lang="en-US" dirty="0"/>
          </a:p>
          <a:p>
            <a:r>
              <a:rPr lang="en-US" dirty="0"/>
              <a:t>Download this repo from WWT’s GitHub</a:t>
            </a:r>
          </a:p>
          <a:p>
            <a:pPr lvl="1"/>
            <a:r>
              <a:rPr lang="en-US" dirty="0">
                <a:hlinkClick r:id="rId5"/>
              </a:rPr>
              <a:t>https://github.com/wwt/curl-requests-foundations</a:t>
            </a:r>
            <a:endParaRPr lang="en-US" dirty="0"/>
          </a:p>
          <a:p>
            <a:r>
              <a:rPr lang="en-US" dirty="0"/>
              <a:t>Install a code editor</a:t>
            </a:r>
          </a:p>
          <a:p>
            <a:pPr lvl="1"/>
            <a:r>
              <a:rPr lang="en-US" dirty="0">
                <a:hlinkClick r:id="rId6"/>
              </a:rPr>
              <a:t>https://code.visualstudio.com/Download</a:t>
            </a:r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Wait a few minutes while we get through an overview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A9DD6-B80A-4740-AB4C-12C4FA701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52D06F-E711-DC4F-93B7-4B495463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07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api.meraki.com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/v0/organizations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X-Cisco-Meraki-API-Key:$MERAKI_API_KEY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'Accept: */*' -</a:t>
            </a:r>
            <a:r>
              <a:rPr lang="en-US" sz="2400" b="1" i="1" dirty="0" err="1">
                <a:solidFill>
                  <a:srgbClr val="FFFF00"/>
                </a:solidFill>
              </a:rPr>
              <a:t>i</a:t>
            </a:r>
            <a:endParaRPr lang="en-US" sz="2400" b="1" i="1" dirty="0">
              <a:solidFill>
                <a:srgbClr val="FFFF00"/>
              </a:solidFill>
            </a:endParaRPr>
          </a:p>
          <a:p>
            <a:r>
              <a:rPr lang="en-US" sz="2400" dirty="0"/>
              <a:t>Send a GET request to https://</a:t>
            </a:r>
            <a:r>
              <a:rPr lang="en-US" sz="2400" dirty="0" err="1"/>
              <a:t>api.meraki.com</a:t>
            </a:r>
            <a:r>
              <a:rPr lang="en-US" sz="2400" dirty="0"/>
              <a:t>/</a:t>
            </a:r>
            <a:r>
              <a:rPr lang="en-US" sz="2400" dirty="0" err="1"/>
              <a:t>api</a:t>
            </a:r>
            <a:r>
              <a:rPr lang="en-US" sz="2400" dirty="0"/>
              <a:t>/v0/organizations</a:t>
            </a:r>
          </a:p>
          <a:p>
            <a:r>
              <a:rPr lang="en-US" sz="2400" dirty="0"/>
              <a:t>Include a header to send an API key for authorization</a:t>
            </a:r>
          </a:p>
          <a:p>
            <a:r>
              <a:rPr lang="en-US" sz="2400" dirty="0"/>
              <a:t>Include a header to indicate we will only accept any response format</a:t>
            </a:r>
          </a:p>
          <a:p>
            <a:r>
              <a:rPr lang="en-US" sz="2400" dirty="0"/>
              <a:t>Display the response headers in the terminal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0B6A1-8FC9-164E-B48D-5AEB1EF6BDB2}"/>
              </a:ext>
            </a:extLst>
          </p:cNvPr>
          <p:cNvSpPr/>
          <p:nvPr/>
        </p:nvSpPr>
        <p:spPr>
          <a:xfrm>
            <a:off x="909614" y="2309906"/>
            <a:ext cx="602090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4" y="1863769"/>
            <a:ext cx="714971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062B1-76F5-1E43-B067-441BE8AF1B26}"/>
              </a:ext>
            </a:extLst>
          </p:cNvPr>
          <p:cNvSpPr/>
          <p:nvPr/>
        </p:nvSpPr>
        <p:spPr>
          <a:xfrm>
            <a:off x="909614" y="2762349"/>
            <a:ext cx="197862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3DD973-53B4-D748-BA5C-78AAF3C74B72}"/>
              </a:ext>
            </a:extLst>
          </p:cNvPr>
          <p:cNvSpPr/>
          <p:nvPr/>
        </p:nvSpPr>
        <p:spPr>
          <a:xfrm>
            <a:off x="2888243" y="2763417"/>
            <a:ext cx="28377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02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  <p:bldP spid="12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api.meraki.com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/v0/organizations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X-Cisco-Meraki-API-Key:$MERAKI_API_KEY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'Accept: */*' -</a:t>
            </a:r>
            <a:r>
              <a:rPr lang="en-US" sz="2400" b="1" i="1" dirty="0" err="1">
                <a:solidFill>
                  <a:srgbClr val="FFFF00"/>
                </a:solidFill>
              </a:rPr>
              <a:t>i</a:t>
            </a:r>
            <a:r>
              <a:rPr lang="en-US" sz="2400" b="1" i="1" dirty="0">
                <a:solidFill>
                  <a:srgbClr val="FFFF00"/>
                </a:solidFill>
              </a:rPr>
              <a:t>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-L</a:t>
            </a:r>
          </a:p>
          <a:p>
            <a:r>
              <a:rPr lang="en-US" sz="2400" dirty="0"/>
              <a:t>Follow redirects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8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Calls With Python Requests</a:t>
            </a:r>
          </a:p>
        </p:txBody>
      </p:sp>
    </p:spTree>
    <p:extLst>
      <p:ext uri="{BB962C8B-B14F-4D97-AF65-F5344CB8AC3E}">
        <p14:creationId xmlns:p14="http://schemas.microsoft.com/office/powerpoint/2010/main" val="261176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Requests Library overview</a:t>
            </a:r>
          </a:p>
          <a:p>
            <a:r>
              <a:rPr lang="en-US" dirty="0"/>
              <a:t>Requests methods, arguments, and objects</a:t>
            </a:r>
          </a:p>
          <a:p>
            <a:r>
              <a:rPr lang="en-US" dirty="0"/>
              <a:t>Basic Requests examples and exercises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17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Python “Requests” Library?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1B50-5F60-9041-8D64-7DFFA2C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78" y="1825625"/>
            <a:ext cx="11676444" cy="2294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“Requests is a Python HTTP library, released under the Apache License 2.0. The goal of the project is to make HTTP requests simpler and more human-friendly.”</a:t>
            </a: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https://en.wikipedia.org/wiki/Requests_%28software%29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9AF956-0095-7E4B-8A59-0DBC7A3A6961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For our purpose, Requests allows us to make REST API calls with Python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9A6E8-5AFA-2E46-8A8A-4FC9C00F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E8051-69FB-854E-9C7A-A8C2F7285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09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 Requests?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350F06-1C74-1F49-A9A6-D33E1E097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48" y="1470764"/>
            <a:ext cx="10418704" cy="39114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40F09F7-08F2-9946-9766-6B0BB9BB7E00}"/>
              </a:ext>
            </a:extLst>
          </p:cNvPr>
          <p:cNvSpPr/>
          <p:nvPr/>
        </p:nvSpPr>
        <p:spPr>
          <a:xfrm>
            <a:off x="3086718" y="3946967"/>
            <a:ext cx="7326774" cy="6250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468C860-F216-C940-9B2E-56EE3BB84FF2}"/>
              </a:ext>
            </a:extLst>
          </p:cNvPr>
          <p:cNvSpPr txBox="1">
            <a:spLocks/>
          </p:cNvSpPr>
          <p:nvPr/>
        </p:nvSpPr>
        <p:spPr>
          <a:xfrm>
            <a:off x="363880" y="56498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hlinkClick r:id="rId3"/>
              </a:rPr>
              <a:t>https://docs.python.org/3.8/library/urllib.request.html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20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Cisco Platform APIs Overview</a:t>
            </a:r>
          </a:p>
        </p:txBody>
      </p:sp>
    </p:spTree>
    <p:extLst>
      <p:ext uri="{BB962C8B-B14F-4D97-AF65-F5344CB8AC3E}">
        <p14:creationId xmlns:p14="http://schemas.microsoft.com/office/powerpoint/2010/main" val="89913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each of these platforms:</a:t>
            </a:r>
          </a:p>
          <a:p>
            <a:pPr lvl="1"/>
            <a:r>
              <a:rPr lang="en-US" dirty="0"/>
              <a:t>DNAC</a:t>
            </a:r>
          </a:p>
          <a:p>
            <a:pPr lvl="1"/>
            <a:r>
              <a:rPr lang="en-US" dirty="0" err="1"/>
              <a:t>Webex</a:t>
            </a:r>
            <a:r>
              <a:rPr lang="en-US" dirty="0"/>
              <a:t> Teams</a:t>
            </a:r>
          </a:p>
          <a:p>
            <a:pPr lvl="1"/>
            <a:r>
              <a:rPr lang="en-US" dirty="0"/>
              <a:t>Meraki</a:t>
            </a:r>
          </a:p>
          <a:p>
            <a:pPr lvl="1"/>
            <a:r>
              <a:rPr lang="en-US" dirty="0"/>
              <a:t>ACI</a:t>
            </a:r>
          </a:p>
          <a:p>
            <a:pPr lvl="1"/>
            <a:r>
              <a:rPr lang="en-US" dirty="0"/>
              <a:t>Firepower</a:t>
            </a:r>
          </a:p>
          <a:p>
            <a:pPr lvl="1"/>
            <a:r>
              <a:rPr lang="en-US" dirty="0"/>
              <a:t>SD-WAN</a:t>
            </a:r>
          </a:p>
          <a:p>
            <a:r>
              <a:rPr lang="en-US" dirty="0"/>
              <a:t>Perform the following tasks:</a:t>
            </a:r>
          </a:p>
          <a:p>
            <a:pPr lvl="1"/>
            <a:r>
              <a:rPr lang="en-US" dirty="0"/>
              <a:t>Platform summary overview</a:t>
            </a:r>
          </a:p>
          <a:p>
            <a:pPr lvl="1"/>
            <a:r>
              <a:rPr lang="en-US" dirty="0"/>
              <a:t>Review API documentation </a:t>
            </a:r>
          </a:p>
          <a:p>
            <a:pPr lvl="1"/>
            <a:r>
              <a:rPr lang="en-US" dirty="0"/>
              <a:t>Review resources available for programmatic access/practice/testing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26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the Hands-On Environment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488F-1297-7447-B9CB-37E6F87A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914E5-D39D-C44A-BB15-E5977ED2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7768AB4C-B135-2F4A-9289-DF99D95D9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703" y="1527858"/>
            <a:ext cx="11002701" cy="4965017"/>
          </a:xfrm>
        </p:spPr>
        <p:txBody>
          <a:bodyPr>
            <a:normAutofit/>
          </a:bodyPr>
          <a:lstStyle/>
          <a:p>
            <a:r>
              <a:rPr lang="en-US" dirty="0"/>
              <a:t>Open your preferred terminal (bash, PowerShell, </a:t>
            </a:r>
            <a:r>
              <a:rPr lang="en-US" dirty="0" err="1"/>
              <a:t>zsh</a:t>
            </a:r>
            <a:r>
              <a:rPr lang="en-US" dirty="0"/>
              <a:t>, etc.)</a:t>
            </a:r>
          </a:p>
          <a:p>
            <a:r>
              <a:rPr lang="en-US" dirty="0"/>
              <a:t>Create and switch to a local folder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mkdir</a:t>
            </a:r>
            <a:r>
              <a:rPr lang="en-US" b="1" i="1" dirty="0">
                <a:solidFill>
                  <a:srgbClr val="FFFF00"/>
                </a:solidFill>
              </a:rPr>
              <a:t> ~/code &amp;&amp; cd ~/code</a:t>
            </a:r>
          </a:p>
          <a:p>
            <a:r>
              <a:rPr lang="en-US" dirty="0"/>
              <a:t>Create a Docker Container for the hands-on exercises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run -</a:t>
            </a:r>
            <a:r>
              <a:rPr lang="en-US" b="1" i="1" dirty="0" err="1">
                <a:solidFill>
                  <a:srgbClr val="FFFF00"/>
                </a:solidFill>
              </a:rPr>
              <a:t>itv</a:t>
            </a:r>
            <a:r>
              <a:rPr lang="en-US" b="1" i="1" dirty="0">
                <a:solidFill>
                  <a:srgbClr val="FFFF00"/>
                </a:solidFill>
              </a:rPr>
              <a:t> ~/code:/code --name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>
                <a:solidFill>
                  <a:srgbClr val="FFFF00"/>
                </a:solidFill>
                <a:highlight>
                  <a:srgbClr val="FF0000"/>
                </a:highlight>
              </a:rPr>
              <a:t>wwt01/</a:t>
            </a:r>
            <a:r>
              <a:rPr lang="en-US" b="1" i="1" dirty="0" err="1">
                <a:solidFill>
                  <a:srgbClr val="FFFF00"/>
                </a:solidFill>
                <a:highlight>
                  <a:srgbClr val="FF0000"/>
                </a:highlight>
              </a:rPr>
              <a:t>curl_pyreq</a:t>
            </a:r>
            <a:endParaRPr lang="en-US" b="1" i="1" dirty="0">
              <a:solidFill>
                <a:srgbClr val="FFFF00"/>
              </a:solidFill>
            </a:endParaRPr>
          </a:p>
          <a:p>
            <a:r>
              <a:rPr lang="en-US" dirty="0"/>
              <a:t>Detach from the Docker Container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control + p + q</a:t>
            </a:r>
            <a:endParaRPr lang="en-US" dirty="0"/>
          </a:p>
          <a:p>
            <a:r>
              <a:rPr lang="en-US" dirty="0"/>
              <a:t>Stop, start, and attach the Docker Container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stop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start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attach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</p:txBody>
      </p:sp>
    </p:spTree>
    <p:extLst>
      <p:ext uri="{BB962C8B-B14F-4D97-AF65-F5344CB8AC3E}">
        <p14:creationId xmlns:p14="http://schemas.microsoft.com/office/powerpoint/2010/main" val="29666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Interact With Cisco Platform APIs Using </a:t>
            </a:r>
            <a:r>
              <a:rPr lang="en-US" dirty="0" err="1"/>
              <a:t>cURL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2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of these platforms:</a:t>
            </a:r>
          </a:p>
          <a:p>
            <a:pPr lvl="1"/>
            <a:r>
              <a:rPr lang="en-US" dirty="0"/>
              <a:t>DNAC</a:t>
            </a:r>
          </a:p>
          <a:p>
            <a:pPr lvl="1"/>
            <a:r>
              <a:rPr lang="en-US" dirty="0" err="1"/>
              <a:t>Webex</a:t>
            </a:r>
            <a:r>
              <a:rPr lang="en-US" dirty="0"/>
              <a:t> Teams</a:t>
            </a:r>
          </a:p>
          <a:p>
            <a:pPr lvl="1"/>
            <a:r>
              <a:rPr lang="en-US" dirty="0"/>
              <a:t>Meraki</a:t>
            </a:r>
          </a:p>
          <a:p>
            <a:pPr lvl="1"/>
            <a:r>
              <a:rPr lang="en-US" dirty="0"/>
              <a:t>ACI</a:t>
            </a:r>
          </a:p>
          <a:p>
            <a:r>
              <a:rPr lang="en-US" dirty="0"/>
              <a:t>Perform the following tasks:</a:t>
            </a:r>
          </a:p>
          <a:p>
            <a:pPr lvl="1"/>
            <a:r>
              <a:rPr lang="en-US" dirty="0"/>
              <a:t>Understand authentication methodology</a:t>
            </a:r>
          </a:p>
          <a:p>
            <a:pPr lvl="1"/>
            <a:r>
              <a:rPr lang="en-US" dirty="0"/>
              <a:t>Build </a:t>
            </a:r>
            <a:r>
              <a:rPr lang="en-US" dirty="0" err="1"/>
              <a:t>cURL</a:t>
            </a:r>
            <a:r>
              <a:rPr lang="en-US" dirty="0"/>
              <a:t> request to authenticate</a:t>
            </a:r>
          </a:p>
          <a:p>
            <a:pPr lvl="1"/>
            <a:r>
              <a:rPr lang="en-US" dirty="0"/>
              <a:t>Build </a:t>
            </a:r>
            <a:r>
              <a:rPr lang="en-US" dirty="0" err="1"/>
              <a:t>cURL</a:t>
            </a:r>
            <a:r>
              <a:rPr lang="en-US" dirty="0"/>
              <a:t> request(s) to read/write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2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Interact With Cisco Platform APIs Using Python Requests</a:t>
            </a:r>
          </a:p>
        </p:txBody>
      </p:sp>
    </p:spTree>
    <p:extLst>
      <p:ext uri="{BB962C8B-B14F-4D97-AF65-F5344CB8AC3E}">
        <p14:creationId xmlns:p14="http://schemas.microsoft.com/office/powerpoint/2010/main" val="421824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of these platforms:</a:t>
            </a:r>
          </a:p>
          <a:p>
            <a:pPr lvl="1"/>
            <a:r>
              <a:rPr lang="en-US" dirty="0"/>
              <a:t>DNAC</a:t>
            </a:r>
          </a:p>
          <a:p>
            <a:pPr lvl="1"/>
            <a:r>
              <a:rPr lang="en-US" dirty="0" err="1"/>
              <a:t>Webex</a:t>
            </a:r>
            <a:r>
              <a:rPr lang="en-US" dirty="0"/>
              <a:t> Teams</a:t>
            </a:r>
          </a:p>
          <a:p>
            <a:pPr lvl="1"/>
            <a:r>
              <a:rPr lang="en-US" dirty="0"/>
              <a:t>Meraki</a:t>
            </a:r>
          </a:p>
          <a:p>
            <a:pPr lvl="1"/>
            <a:r>
              <a:rPr lang="en-US" dirty="0"/>
              <a:t>ACI</a:t>
            </a:r>
          </a:p>
          <a:p>
            <a:r>
              <a:rPr lang="en-US" dirty="0"/>
              <a:t>Perform the following tasks:</a:t>
            </a:r>
          </a:p>
          <a:p>
            <a:pPr lvl="1"/>
            <a:r>
              <a:rPr lang="en-US" dirty="0"/>
              <a:t>Review authentication methodology</a:t>
            </a:r>
          </a:p>
          <a:p>
            <a:pPr lvl="1"/>
            <a:r>
              <a:rPr lang="en-US" dirty="0"/>
              <a:t>Build Python scripts to authenticate</a:t>
            </a:r>
          </a:p>
          <a:p>
            <a:pPr lvl="1"/>
            <a:r>
              <a:rPr lang="en-US" dirty="0"/>
              <a:t>Build Python scripts to read/write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0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Quiz, Practice Resources, &amp; References</a:t>
            </a:r>
          </a:p>
        </p:txBody>
      </p:sp>
    </p:spTree>
    <p:extLst>
      <p:ext uri="{BB962C8B-B14F-4D97-AF65-F5344CB8AC3E}">
        <p14:creationId xmlns:p14="http://schemas.microsoft.com/office/powerpoint/2010/main" val="339288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Body template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40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https://www.linkedin.com/pulse/why-rest-api-so-popular-mangesh-bulkar/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https://en.wikipedia.org/wiki/CURL</a:t>
            </a:r>
            <a:endParaRPr lang="en-US" dirty="0"/>
          </a:p>
          <a:p>
            <a:r>
              <a:rPr lang="en-US" dirty="0">
                <a:hlinkClick r:id="rId4"/>
              </a:rPr>
              <a:t>https://en.wikipedia.org/wiki/Requests_%28software%29</a:t>
            </a:r>
            <a:endParaRPr lang="en-US" dirty="0"/>
          </a:p>
          <a:p>
            <a:r>
              <a:rPr lang="en-US" dirty="0">
                <a:hlinkClick r:id="rId5"/>
              </a:rPr>
              <a:t>https://curl.haxx.se</a:t>
            </a:r>
            <a:endParaRPr lang="en-US" dirty="0"/>
          </a:p>
          <a:p>
            <a:r>
              <a:rPr lang="en-US" dirty="0">
                <a:hlinkClick r:id="rId6"/>
              </a:rPr>
              <a:t>https://requests.readthedocs.io/en/master/</a:t>
            </a:r>
            <a:endParaRPr lang="en-US" dirty="0"/>
          </a:p>
          <a:p>
            <a:r>
              <a:rPr lang="en-US" dirty="0"/>
              <a:t>Cisco API documentation #1</a:t>
            </a:r>
          </a:p>
          <a:p>
            <a:r>
              <a:rPr lang="en-US" dirty="0"/>
              <a:t>Cisco API documentation #2</a:t>
            </a:r>
          </a:p>
          <a:p>
            <a:r>
              <a:rPr lang="en-US" dirty="0"/>
              <a:t>Cisco API documentation #3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59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63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25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Background</a:t>
            </a:r>
          </a:p>
        </p:txBody>
      </p:sp>
    </p:spTree>
    <p:extLst>
      <p:ext uri="{BB962C8B-B14F-4D97-AF65-F5344CB8AC3E}">
        <p14:creationId xmlns:p14="http://schemas.microsoft.com/office/powerpoint/2010/main" val="121646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F839-A9B1-C841-B0EB-A5759FA5D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REST APIs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9F2AF-56C8-A442-B927-5AF61B0CE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6250"/>
          </a:xfrm>
        </p:spPr>
        <p:txBody>
          <a:bodyPr>
            <a:normAutofit/>
          </a:bodyPr>
          <a:lstStyle/>
          <a:p>
            <a:r>
              <a:rPr lang="en-US" dirty="0"/>
              <a:t>Primary mechanism to interact with many infrastructure systems</a:t>
            </a:r>
          </a:p>
          <a:p>
            <a:r>
              <a:rPr lang="en-US" dirty="0"/>
              <a:t>Simple method to make CRUD requests</a:t>
            </a:r>
          </a:p>
          <a:p>
            <a:r>
              <a:rPr lang="en-US" dirty="0"/>
              <a:t>Portable syntax between REST clients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DD79F2-E412-0E45-A11E-BA98D57CE18E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FF00"/>
                </a:solidFill>
              </a:rPr>
              <a:t>Translation – REST APIs are the foundation of automated infrastructures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19DE4-1BD1-104F-9E50-A2C125BB9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67815-2405-DE47-89A0-00548675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1967DB92-2CA2-4542-8835-E8EBE400F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70868">
            <a:off x="4407451" y="780407"/>
            <a:ext cx="3377096" cy="529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Calls With </a:t>
            </a:r>
            <a:r>
              <a:rPr lang="en-US" dirty="0" err="1"/>
              <a:t>cURL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46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cURL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1B50-5F60-9041-8D64-7DFFA2C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9351" y="1802476"/>
            <a:ext cx="8013298" cy="2294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“</a:t>
            </a:r>
            <a:r>
              <a:rPr lang="en-US" i="1" dirty="0" err="1"/>
              <a:t>cURL</a:t>
            </a:r>
            <a:r>
              <a:rPr lang="en-US" i="1" dirty="0"/>
              <a:t> is a command-line tool for getting or sending data including files using URL syntax.”</a:t>
            </a: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https://en.wikipedia.org/wiki/CURL#cURL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9AF956-0095-7E4B-8A59-0DBC7A3A6961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For our purpose, </a:t>
            </a:r>
            <a:r>
              <a:rPr lang="en-US" dirty="0" err="1"/>
              <a:t>cURL</a:t>
            </a:r>
            <a:r>
              <a:rPr lang="en-US" dirty="0"/>
              <a:t> allows us to make REST API calls from a terminal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488F-1297-7447-B9CB-37E6F87A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914E5-D39D-C44A-BB15-E5977ED2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69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Syntax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[options…] &lt;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&gt;</a:t>
            </a:r>
            <a:endParaRPr lang="en-US" sz="2800" dirty="0"/>
          </a:p>
          <a:p>
            <a:r>
              <a:rPr lang="en-US" dirty="0"/>
              <a:t>Open your preferred terminal (bash, PowerShell, </a:t>
            </a:r>
            <a:r>
              <a:rPr lang="en-US" dirty="0" err="1"/>
              <a:t>zsh</a:t>
            </a:r>
            <a:r>
              <a:rPr lang="en-US" dirty="0"/>
              <a:t>, etc.)</a:t>
            </a:r>
          </a:p>
          <a:p>
            <a:r>
              <a:rPr lang="en-US" dirty="0"/>
              <a:t>Enter the commands: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--version </a:t>
            </a:r>
            <a:r>
              <a:rPr lang="en-US" sz="2800" b="1" dirty="0"/>
              <a:t>or </a:t>
            </a:r>
            <a:r>
              <a:rPr lang="en-US" sz="2800" b="1" i="1" dirty="0">
                <a:solidFill>
                  <a:srgbClr val="FFFF00"/>
                </a:solidFill>
              </a:rPr>
              <a:t>curl -V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https://</a:t>
            </a:r>
            <a:r>
              <a:rPr lang="en-US" sz="2800" b="1" i="1" dirty="0" err="1">
                <a:solidFill>
                  <a:srgbClr val="FFFF00"/>
                </a:solidFill>
              </a:rPr>
              <a:t>whatsmyua.info</a:t>
            </a:r>
            <a:r>
              <a:rPr lang="en-US" sz="2800" b="1" i="1" dirty="0">
                <a:solidFill>
                  <a:srgbClr val="FFFF00"/>
                </a:solidFill>
              </a:rPr>
              <a:t>/</a:t>
            </a:r>
            <a:r>
              <a:rPr lang="en-US" sz="2800" b="1" i="1" dirty="0" err="1">
                <a:solidFill>
                  <a:srgbClr val="FFFF00"/>
                </a:solidFill>
              </a:rPr>
              <a:t>api</a:t>
            </a:r>
            <a:r>
              <a:rPr lang="en-US" sz="2800" b="1" i="1" dirty="0">
                <a:solidFill>
                  <a:srgbClr val="FFFF00"/>
                </a:solidFill>
              </a:rPr>
              <a:t>/v1/</a:t>
            </a:r>
            <a:r>
              <a:rPr lang="en-US" sz="2800" b="1" i="1" dirty="0" err="1">
                <a:solidFill>
                  <a:srgbClr val="FFFF00"/>
                </a:solidFill>
              </a:rPr>
              <a:t>ua</a:t>
            </a:r>
            <a:endParaRPr lang="en-US" sz="2800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8E649F-E375-614D-8A53-9704053A894D}"/>
              </a:ext>
            </a:extLst>
          </p:cNvPr>
          <p:cNvSpPr/>
          <p:nvPr/>
        </p:nvSpPr>
        <p:spPr>
          <a:xfrm>
            <a:off x="5593080" y="4199486"/>
            <a:ext cx="1673727" cy="40492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1B4F6A-3227-AA48-9B9B-D28C475E3FCA}"/>
              </a:ext>
            </a:extLst>
          </p:cNvPr>
          <p:cNvSpPr/>
          <p:nvPr/>
        </p:nvSpPr>
        <p:spPr>
          <a:xfrm>
            <a:off x="1975629" y="4199486"/>
            <a:ext cx="3617451" cy="40492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7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1908</TotalTime>
  <Words>1773</Words>
  <Application>Microsoft Macintosh PowerPoint</Application>
  <PresentationFormat>Widescreen</PresentationFormat>
  <Paragraphs>286</Paragraphs>
  <Slides>37</Slides>
  <Notes>21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cURL &amp; Python Requests Foundations</vt:lpstr>
      <vt:lpstr>If you want hands-on practice…</vt:lpstr>
      <vt:lpstr>Access the Hands-On Environment</vt:lpstr>
      <vt:lpstr>PowerPoint Presentation</vt:lpstr>
      <vt:lpstr>Part I</vt:lpstr>
      <vt:lpstr>Why Are REST APIs Important?</vt:lpstr>
      <vt:lpstr>Part II</vt:lpstr>
      <vt:lpstr>What is cURL?</vt:lpstr>
      <vt:lpstr>cURL Syntax Format</vt:lpstr>
      <vt:lpstr>PowerPoint Presentation</vt:lpstr>
      <vt:lpstr>cURL Command Options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Part III</vt:lpstr>
      <vt:lpstr>Outline</vt:lpstr>
      <vt:lpstr>What is the Python “Requests” Library?</vt:lpstr>
      <vt:lpstr>Why Python Requests?</vt:lpstr>
      <vt:lpstr>Part IV</vt:lpstr>
      <vt:lpstr>Outline</vt:lpstr>
      <vt:lpstr>Part V</vt:lpstr>
      <vt:lpstr>Outline</vt:lpstr>
      <vt:lpstr>Part VI</vt:lpstr>
      <vt:lpstr>Outline</vt:lpstr>
      <vt:lpstr>Part VII</vt:lpstr>
      <vt:lpstr>Slide Template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Docker</dc:title>
  <dc:creator>Hull, Timothy</dc:creator>
  <cp:lastModifiedBy>Hull, Timothy</cp:lastModifiedBy>
  <cp:revision>149</cp:revision>
  <dcterms:created xsi:type="dcterms:W3CDTF">2020-02-11T00:22:44Z</dcterms:created>
  <dcterms:modified xsi:type="dcterms:W3CDTF">2020-04-03T17:50:26Z</dcterms:modified>
</cp:coreProperties>
</file>