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9" r:id="rId3"/>
    <p:sldId id="257" r:id="rId4"/>
    <p:sldId id="261" r:id="rId5"/>
    <p:sldId id="262" r:id="rId6"/>
    <p:sldId id="264" r:id="rId7"/>
    <p:sldId id="266" r:id="rId8"/>
    <p:sldId id="267" r:id="rId9"/>
    <p:sldId id="263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58" r:id="rId22"/>
    <p:sldId id="259" r:id="rId23"/>
    <p:sldId id="260" r:id="rId2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>
          <p15:clr>
            <a:srgbClr val="A4A3A4"/>
          </p15:clr>
        </p15:guide>
        <p15:guide id="2" orient="horz" pos="3364">
          <p15:clr>
            <a:srgbClr val="A4A3A4"/>
          </p15:clr>
        </p15:guide>
        <p15:guide id="3" pos="28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17"/>
  </p:normalViewPr>
  <p:slideViewPr>
    <p:cSldViewPr>
      <p:cViewPr varScale="1">
        <p:scale>
          <a:sx n="114" d="100"/>
          <a:sy n="114" d="100"/>
        </p:scale>
        <p:origin x="1506" y="108"/>
      </p:cViewPr>
      <p:guideLst>
        <p:guide orient="horz" pos="2153"/>
        <p:guide orient="horz" pos="3364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5D052F6-FF49-4BD2-AB83-8EF8747A91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387D70-A258-4EAE-B2CC-31CF85C9BB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3B4DF-6A10-4376-BBF6-14B4572800C0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A180F6-CAB1-4AFB-84C2-275DE45CB2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C7D39F-819B-473F-89A2-06E281E23B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A3252-65DC-45AC-A63E-FF1037E87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4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8DF959-B5F5-48EB-99CA-AA0393C221AC}" type="datetime1">
              <a:rPr lang="ko-KR" altLang="en-US"/>
              <a:pPr>
                <a:defRPr/>
              </a:pPr>
              <a:t>2019-03-07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C06DEDA-4E91-4130-86EE-EFBCFEBE313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D3D31D5-E5B4-4D41-94F9-5DA657F83A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598488"/>
            <a:ext cx="8001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A3AEFF-32ED-4A28-B5AA-A9714AEB096F}"/>
              </a:ext>
            </a:extLst>
          </p:cNvPr>
          <p:cNvSpPr/>
          <p:nvPr userDrawn="1"/>
        </p:nvSpPr>
        <p:spPr>
          <a:xfrm rot="2700000">
            <a:off x="1818482" y="3479006"/>
            <a:ext cx="179388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825EE7-A938-4692-B4FA-7CB6C7C0A140}"/>
              </a:ext>
            </a:extLst>
          </p:cNvPr>
          <p:cNvSpPr/>
          <p:nvPr userDrawn="1"/>
        </p:nvSpPr>
        <p:spPr>
          <a:xfrm rot="2700000">
            <a:off x="2073275" y="3479800"/>
            <a:ext cx="179388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9A7C4-FB95-4D5F-8E79-C55F4F154369}"/>
              </a:ext>
            </a:extLst>
          </p:cNvPr>
          <p:cNvSpPr/>
          <p:nvPr userDrawn="1"/>
        </p:nvSpPr>
        <p:spPr>
          <a:xfrm rot="2700000">
            <a:off x="1573213" y="3479800"/>
            <a:ext cx="179388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04CB7A-D3FD-4481-ACCA-94D4199CE8E3}"/>
              </a:ext>
            </a:extLst>
          </p:cNvPr>
          <p:cNvSpPr/>
          <p:nvPr userDrawn="1"/>
        </p:nvSpPr>
        <p:spPr>
          <a:xfrm rot="2700000">
            <a:off x="2318544" y="3479006"/>
            <a:ext cx="179388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1D925B-FE8B-4D31-812A-8D102A5A821B}"/>
              </a:ext>
            </a:extLst>
          </p:cNvPr>
          <p:cNvSpPr/>
          <p:nvPr userDrawn="1"/>
        </p:nvSpPr>
        <p:spPr>
          <a:xfrm rot="2700000">
            <a:off x="573088" y="3479800"/>
            <a:ext cx="179388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C250B-E78E-4BB9-A62D-E9D8CBFFEF9D}"/>
              </a:ext>
            </a:extLst>
          </p:cNvPr>
          <p:cNvSpPr/>
          <p:nvPr userDrawn="1"/>
        </p:nvSpPr>
        <p:spPr>
          <a:xfrm rot="2700000">
            <a:off x="818357" y="3479006"/>
            <a:ext cx="179388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D91D9-1B69-46DE-9C1E-823CA2DF3E52}"/>
              </a:ext>
            </a:extLst>
          </p:cNvPr>
          <p:cNvSpPr/>
          <p:nvPr userDrawn="1"/>
        </p:nvSpPr>
        <p:spPr>
          <a:xfrm rot="2700000">
            <a:off x="318294" y="3479006"/>
            <a:ext cx="179388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2ABCAE-9B27-4C01-9D68-D80847F03A17}"/>
              </a:ext>
            </a:extLst>
          </p:cNvPr>
          <p:cNvSpPr/>
          <p:nvPr userDrawn="1"/>
        </p:nvSpPr>
        <p:spPr>
          <a:xfrm rot="2700000">
            <a:off x="73025" y="3479800"/>
            <a:ext cx="179388" cy="179388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10656C-0EFE-4918-9F1B-D53C883861A1}"/>
              </a:ext>
            </a:extLst>
          </p:cNvPr>
          <p:cNvSpPr/>
          <p:nvPr userDrawn="1"/>
        </p:nvSpPr>
        <p:spPr>
          <a:xfrm rot="2700000">
            <a:off x="1073150" y="3479800"/>
            <a:ext cx="179388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8DEEC3-A672-4E3D-B3B2-FF28707906B5}"/>
              </a:ext>
            </a:extLst>
          </p:cNvPr>
          <p:cNvSpPr/>
          <p:nvPr userDrawn="1"/>
        </p:nvSpPr>
        <p:spPr>
          <a:xfrm rot="2700000">
            <a:off x="1318419" y="3479006"/>
            <a:ext cx="179388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E40AAC-D68D-4A39-9F37-805A1BCCA198}"/>
              </a:ext>
            </a:extLst>
          </p:cNvPr>
          <p:cNvSpPr/>
          <p:nvPr userDrawn="1"/>
        </p:nvSpPr>
        <p:spPr>
          <a:xfrm rot="2700000">
            <a:off x="4068763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B792DB-EE43-4784-8522-D02E775A6A59}"/>
              </a:ext>
            </a:extLst>
          </p:cNvPr>
          <p:cNvSpPr/>
          <p:nvPr userDrawn="1"/>
        </p:nvSpPr>
        <p:spPr>
          <a:xfrm rot="2700000">
            <a:off x="3068638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7C6302-0895-4A8A-9C04-77BDA6AD91BE}"/>
              </a:ext>
            </a:extLst>
          </p:cNvPr>
          <p:cNvSpPr/>
          <p:nvPr userDrawn="1"/>
        </p:nvSpPr>
        <p:spPr>
          <a:xfrm rot="2700000">
            <a:off x="331390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63E7A2-34DC-4054-8FA9-6D89CCE40F8A}"/>
              </a:ext>
            </a:extLst>
          </p:cNvPr>
          <p:cNvSpPr/>
          <p:nvPr userDrawn="1"/>
        </p:nvSpPr>
        <p:spPr>
          <a:xfrm rot="2700000">
            <a:off x="281384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1FE202-AA5E-4411-810C-AF2BAFBBE2CE}"/>
              </a:ext>
            </a:extLst>
          </p:cNvPr>
          <p:cNvSpPr/>
          <p:nvPr userDrawn="1"/>
        </p:nvSpPr>
        <p:spPr>
          <a:xfrm rot="2700000">
            <a:off x="2568575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B34A1F-42E5-4810-9251-4D54DC2186D3}"/>
              </a:ext>
            </a:extLst>
          </p:cNvPr>
          <p:cNvSpPr/>
          <p:nvPr userDrawn="1"/>
        </p:nvSpPr>
        <p:spPr>
          <a:xfrm rot="2700000">
            <a:off x="3568700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9B1382-9958-46E7-914B-B8F3E1A0189B}"/>
              </a:ext>
            </a:extLst>
          </p:cNvPr>
          <p:cNvSpPr/>
          <p:nvPr userDrawn="1"/>
        </p:nvSpPr>
        <p:spPr>
          <a:xfrm rot="2700000">
            <a:off x="3813969" y="3466307"/>
            <a:ext cx="180975" cy="179387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C0C22C-0216-4F2C-B967-B594BD387773}"/>
              </a:ext>
            </a:extLst>
          </p:cNvPr>
          <p:cNvSpPr/>
          <p:nvPr userDrawn="1"/>
        </p:nvSpPr>
        <p:spPr>
          <a:xfrm rot="2700000">
            <a:off x="606901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209B06-B6F5-4FAC-A2F2-CC78E5521B76}"/>
              </a:ext>
            </a:extLst>
          </p:cNvPr>
          <p:cNvSpPr/>
          <p:nvPr userDrawn="1"/>
        </p:nvSpPr>
        <p:spPr>
          <a:xfrm rot="2700000">
            <a:off x="6323013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40FD9A-A8A9-4A10-96B0-FBE30F267DB9}"/>
              </a:ext>
            </a:extLst>
          </p:cNvPr>
          <p:cNvSpPr/>
          <p:nvPr userDrawn="1"/>
        </p:nvSpPr>
        <p:spPr>
          <a:xfrm rot="2700000">
            <a:off x="5822950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2AAE78-31C3-496D-9F41-634125ABE52F}"/>
              </a:ext>
            </a:extLst>
          </p:cNvPr>
          <p:cNvSpPr/>
          <p:nvPr userDrawn="1"/>
        </p:nvSpPr>
        <p:spPr>
          <a:xfrm rot="2700000">
            <a:off x="6569075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5A7EC1-7F93-4918-B9E2-91CB6FE1039E}"/>
              </a:ext>
            </a:extLst>
          </p:cNvPr>
          <p:cNvSpPr/>
          <p:nvPr userDrawn="1"/>
        </p:nvSpPr>
        <p:spPr>
          <a:xfrm rot="2700000">
            <a:off x="4822825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A9B674-88A1-4F3E-9CF4-AC2637548FC5}"/>
              </a:ext>
            </a:extLst>
          </p:cNvPr>
          <p:cNvSpPr/>
          <p:nvPr userDrawn="1"/>
        </p:nvSpPr>
        <p:spPr>
          <a:xfrm rot="2700000">
            <a:off x="506888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E2389F-5CC9-42A5-97EE-C69EA30BC595}"/>
              </a:ext>
            </a:extLst>
          </p:cNvPr>
          <p:cNvSpPr/>
          <p:nvPr userDrawn="1"/>
        </p:nvSpPr>
        <p:spPr>
          <a:xfrm rot="2700000">
            <a:off x="456882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E24AD6-628D-475E-A9EC-13EF8223F2E1}"/>
              </a:ext>
            </a:extLst>
          </p:cNvPr>
          <p:cNvSpPr/>
          <p:nvPr userDrawn="1"/>
        </p:nvSpPr>
        <p:spPr>
          <a:xfrm rot="2700000">
            <a:off x="4322763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53070C-2301-4737-836C-A2451B4956FB}"/>
              </a:ext>
            </a:extLst>
          </p:cNvPr>
          <p:cNvSpPr/>
          <p:nvPr userDrawn="1"/>
        </p:nvSpPr>
        <p:spPr>
          <a:xfrm rot="2700000">
            <a:off x="5322888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23D762-895E-45A2-9E94-20C2526C829A}"/>
              </a:ext>
            </a:extLst>
          </p:cNvPr>
          <p:cNvSpPr/>
          <p:nvPr userDrawn="1"/>
        </p:nvSpPr>
        <p:spPr>
          <a:xfrm rot="2700000">
            <a:off x="556895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5B3790-B19E-49E1-BC5A-C3BECDE201C3}"/>
              </a:ext>
            </a:extLst>
          </p:cNvPr>
          <p:cNvSpPr/>
          <p:nvPr userDrawn="1"/>
        </p:nvSpPr>
        <p:spPr>
          <a:xfrm rot="2700000">
            <a:off x="832326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80937F-FE1D-4858-B108-210F14F932E8}"/>
              </a:ext>
            </a:extLst>
          </p:cNvPr>
          <p:cNvSpPr/>
          <p:nvPr userDrawn="1"/>
        </p:nvSpPr>
        <p:spPr>
          <a:xfrm rot="2700000">
            <a:off x="857805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357D1E-4B1B-4319-9E4E-B68B0B5243E7}"/>
              </a:ext>
            </a:extLst>
          </p:cNvPr>
          <p:cNvSpPr/>
          <p:nvPr userDrawn="1"/>
        </p:nvSpPr>
        <p:spPr>
          <a:xfrm rot="2700000">
            <a:off x="807799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D04CC5-B5E5-41E9-B104-22A42A79F74C}"/>
              </a:ext>
            </a:extLst>
          </p:cNvPr>
          <p:cNvSpPr/>
          <p:nvPr userDrawn="1"/>
        </p:nvSpPr>
        <p:spPr>
          <a:xfrm rot="2700000">
            <a:off x="7077869" y="3466307"/>
            <a:ext cx="180975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9744D0-6271-43E7-AC72-4208D13CFC79}"/>
              </a:ext>
            </a:extLst>
          </p:cNvPr>
          <p:cNvSpPr/>
          <p:nvPr userDrawn="1"/>
        </p:nvSpPr>
        <p:spPr>
          <a:xfrm rot="2700000">
            <a:off x="732313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AEFD09-D52C-4D1E-98E7-783B458D3B03}"/>
              </a:ext>
            </a:extLst>
          </p:cNvPr>
          <p:cNvSpPr/>
          <p:nvPr userDrawn="1"/>
        </p:nvSpPr>
        <p:spPr>
          <a:xfrm rot="2700000">
            <a:off x="682307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EA71CB-7906-4A98-A993-267590A1D190}"/>
              </a:ext>
            </a:extLst>
          </p:cNvPr>
          <p:cNvSpPr/>
          <p:nvPr userDrawn="1"/>
        </p:nvSpPr>
        <p:spPr>
          <a:xfrm rot="2700000">
            <a:off x="7577931" y="3466307"/>
            <a:ext cx="180975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930822-3ED9-4026-A6AD-918E92C42FC5}"/>
              </a:ext>
            </a:extLst>
          </p:cNvPr>
          <p:cNvSpPr/>
          <p:nvPr userDrawn="1"/>
        </p:nvSpPr>
        <p:spPr>
          <a:xfrm rot="2700000">
            <a:off x="782320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41DC44-ED39-43E7-92DD-A2FF7535F00B}"/>
              </a:ext>
            </a:extLst>
          </p:cNvPr>
          <p:cNvSpPr/>
          <p:nvPr userDrawn="1"/>
        </p:nvSpPr>
        <p:spPr>
          <a:xfrm rot="2700000">
            <a:off x="8855075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CC684F7-181D-4FDF-9E55-27AB239C39C6}"/>
              </a:ext>
            </a:extLst>
          </p:cNvPr>
          <p:cNvSpPr/>
          <p:nvPr userDrawn="1"/>
        </p:nvSpPr>
        <p:spPr>
          <a:xfrm>
            <a:off x="0" y="0"/>
            <a:ext cx="142875" cy="2857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2E47D9-F8AF-405D-940F-AEBC57E7E59B}"/>
              </a:ext>
            </a:extLst>
          </p:cNvPr>
          <p:cNvSpPr/>
          <p:nvPr userDrawn="1"/>
        </p:nvSpPr>
        <p:spPr>
          <a:xfrm>
            <a:off x="0" y="0"/>
            <a:ext cx="928688" cy="571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E54A2D-E531-44C2-8230-E0E5C889D898}"/>
              </a:ext>
            </a:extLst>
          </p:cNvPr>
          <p:cNvSpPr/>
          <p:nvPr userDrawn="1"/>
        </p:nvSpPr>
        <p:spPr>
          <a:xfrm>
            <a:off x="9001125" y="4500563"/>
            <a:ext cx="142875" cy="2357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392585-0704-4FB9-AB10-9D4D046C307D}"/>
              </a:ext>
            </a:extLst>
          </p:cNvPr>
          <p:cNvSpPr/>
          <p:nvPr userDrawn="1"/>
        </p:nvSpPr>
        <p:spPr>
          <a:xfrm>
            <a:off x="8501063" y="6286500"/>
            <a:ext cx="642937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98B225-0047-4C9A-BED7-A6A46984D3CB}"/>
              </a:ext>
            </a:extLst>
          </p:cNvPr>
          <p:cNvSpPr/>
          <p:nvPr userDrawn="1"/>
        </p:nvSpPr>
        <p:spPr>
          <a:xfrm>
            <a:off x="8474075" y="4429125"/>
            <a:ext cx="500063" cy="1830388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386" name="제목 개체 틀 1"/>
          <p:cNvSpPr>
            <a:spLocks noGrp="1"/>
          </p:cNvSpPr>
          <p:nvPr>
            <p:ph type="ctrTitle"/>
          </p:nvPr>
        </p:nvSpPr>
        <p:spPr>
          <a:xfrm>
            <a:off x="1042988" y="549275"/>
            <a:ext cx="7129462" cy="2374900"/>
          </a:xfrm>
        </p:spPr>
        <p:txBody>
          <a:bodyPr/>
          <a:lstStyle>
            <a:lvl1pPr algn="ctr">
              <a:defRPr sz="4800" smtClean="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16387" name="텍스트 개체 틀 2"/>
          <p:cNvSpPr>
            <a:spLocks noGrp="1"/>
          </p:cNvSpPr>
          <p:nvPr>
            <p:ph type="subTitle" idx="1"/>
          </p:nvPr>
        </p:nvSpPr>
        <p:spPr>
          <a:xfrm>
            <a:off x="1371600" y="4124325"/>
            <a:ext cx="6400800" cy="1752600"/>
          </a:xfrm>
        </p:spPr>
        <p:txBody>
          <a:bodyPr anchor="ctr"/>
          <a:lstStyle>
            <a:lvl1pPr marL="0" indent="0" algn="ctr">
              <a:buFont typeface="맑은 고딕" pitchFamily="50" charset="-127"/>
              <a:buNone/>
              <a:defRPr sz="280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7614A024-AEB0-4007-A12D-345AB2E536E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985125" y="38100"/>
            <a:ext cx="1116013" cy="349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3135154-F1F3-45F9-AEC6-7E957F0A46D7}" type="datetime1">
              <a:rPr lang="ko-KR" altLang="en-US"/>
              <a:pPr>
                <a:defRPr/>
              </a:pPr>
              <a:t>2019-03-07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1041A7-781D-4764-AD5F-4A163756C3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33" y="6093296"/>
            <a:ext cx="1966234" cy="5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027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5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기본페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53975" y="0"/>
            <a:ext cx="700088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/>
          <p:cNvSpPr/>
          <p:nvPr userDrawn="1"/>
        </p:nvSpPr>
        <p:spPr>
          <a:xfrm>
            <a:off x="785813" y="785813"/>
            <a:ext cx="8358187" cy="71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572125" y="6480175"/>
            <a:ext cx="3571875" cy="385763"/>
          </a:xfrm>
          <a:prstGeom prst="rect">
            <a:avLst/>
          </a:prstGeom>
          <a:solidFill>
            <a:srgbClr val="788FB4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32" name="직사각형 10"/>
          <p:cNvSpPr>
            <a:spLocks noChangeArrowheads="1"/>
          </p:cNvSpPr>
          <p:nvPr userDrawn="1"/>
        </p:nvSpPr>
        <p:spPr>
          <a:xfrm rot="2700000">
            <a:off x="8883650" y="6569075"/>
            <a:ext cx="215900" cy="2159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033" name="직사각형 11"/>
          <p:cNvSpPr>
            <a:spLocks noChangeArrowheads="1"/>
          </p:cNvSpPr>
          <p:nvPr userDrawn="1"/>
        </p:nvSpPr>
        <p:spPr>
          <a:xfrm rot="2700000">
            <a:off x="6361113" y="6569075"/>
            <a:ext cx="215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708068" y="6508750"/>
            <a:ext cx="187698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rgbClr val="2C3A50"/>
                </a:solidFill>
                <a:latin typeface="Times New Roman"/>
                <a:ea typeface="굴림"/>
                <a:cs typeface="+mn-cs"/>
              </a:rPr>
              <a:t>lcs5382aa@naver.com</a:t>
            </a:r>
          </a:p>
        </p:txBody>
      </p:sp>
      <p:sp>
        <p:nvSpPr>
          <p:cNvPr id="1035" name="슬라이드 번호 개체 틀 5"/>
          <p:cNvSpPr/>
          <p:nvPr/>
        </p:nvSpPr>
        <p:spPr>
          <a:xfrm>
            <a:off x="5653088" y="6524625"/>
            <a:ext cx="431800" cy="311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r" eaLnBrk="1" hangingPunct="1">
              <a:defRPr/>
            </a:pPr>
            <a:fld id="{13B4177C-4AEA-4917-87E1-B3BCCF180913}" type="slidenum">
              <a:rPr lang="ko-KR" altLang="en-US" sz="1200" b="1"/>
              <a:pPr algn="r" eaLnBrk="1" hangingPunct="1">
                <a:defRPr/>
              </a:pPr>
              <a:t>‹#›</a:t>
            </a:fld>
            <a:endParaRPr lang="en-US" altLang="ko-KR" sz="1200" b="1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5"/>
          <a:stretch>
            <a:fillRect/>
          </a:stretch>
        </p:blipFill>
        <p:spPr>
          <a:xfrm>
            <a:off x="44450" y="6452770"/>
            <a:ext cx="1431206" cy="4052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/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rgbClr val="2C3A50"/>
          </a:solidFill>
          <a:latin typeface="Times New Roman"/>
          <a:ea typeface="굴림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맑은 고딕"/>
        <a:buChar char="◈"/>
        <a:defRPr sz="2000" kern="1200">
          <a:solidFill>
            <a:srgbClr val="2C3A50"/>
          </a:solidFill>
          <a:latin typeface="Times New Roman"/>
          <a:ea typeface="굴림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v"/>
        <a:defRPr kern="1200">
          <a:solidFill>
            <a:srgbClr val="2C3A50"/>
          </a:solidFill>
          <a:latin typeface="Times New Roman"/>
          <a:ea typeface="굴림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Wingdings"/>
        <a:buChar char="u"/>
        <a:defRPr sz="1600" kern="1200">
          <a:solidFill>
            <a:srgbClr val="2C3A50"/>
          </a:solidFill>
          <a:latin typeface="Times New Roman"/>
          <a:ea typeface="굴림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§"/>
        <a:defRPr sz="1400" kern="1200">
          <a:solidFill>
            <a:srgbClr val="2C3A50"/>
          </a:solidFill>
          <a:latin typeface="Times New Roman"/>
          <a:ea typeface="굴림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Times New Roman"/>
        <a:buChar char="+"/>
        <a:defRPr sz="1200" kern="1200">
          <a:solidFill>
            <a:srgbClr val="2C3A50"/>
          </a:solidFill>
          <a:latin typeface="Times New Roman"/>
          <a:ea typeface="굴림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lcs5382aa@naver.co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ko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ko-KR" dirty="0"/>
              <a:t>C/C++ Programming</a:t>
            </a:r>
            <a:r>
              <a:rPr lang="en-US" altLang="ko-KR" sz="4000" dirty="0"/>
              <a:t>(</a:t>
            </a:r>
            <a:r>
              <a:rPr lang="ko-KR" altLang="en-US" sz="4000" dirty="0"/>
              <a:t>실습</a:t>
            </a:r>
            <a:r>
              <a:rPr lang="en-US" altLang="ko-KR" sz="4000" dirty="0"/>
              <a:t>)</a:t>
            </a:r>
            <a:br>
              <a:rPr lang="en-US" altLang="ko-KR" sz="4000" dirty="0"/>
            </a:br>
            <a:r>
              <a:rPr lang="en-US" altLang="ko-KR" sz="2800" dirty="0"/>
              <a:t>(1</a:t>
            </a:r>
            <a:r>
              <a:rPr lang="ko-KR" altLang="en-US" sz="2800" dirty="0"/>
              <a:t>주차</a:t>
            </a:r>
            <a:r>
              <a:rPr lang="en-US" altLang="ko-KR" sz="2800" dirty="0"/>
              <a:t>- OT, C</a:t>
            </a:r>
            <a:r>
              <a:rPr lang="ko-KR" altLang="en-US" sz="2800" dirty="0"/>
              <a:t>언어 정리</a:t>
            </a:r>
            <a:r>
              <a:rPr lang="en-US" altLang="ko-KR" sz="2800" dirty="0"/>
              <a:t>)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T.A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이천솔</a:t>
            </a:r>
            <a:r>
              <a:rPr lang="en-US" altLang="ko-KR" dirty="0"/>
              <a:t>,</a:t>
            </a:r>
            <a:r>
              <a:rPr lang="ko-KR" altLang="en-US" dirty="0"/>
              <a:t> 서상원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905FC-447C-48D8-97C7-9AFAE475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2. </a:t>
            </a:r>
            <a:r>
              <a:rPr lang="ko-KR" altLang="en-US" sz="3600" dirty="0"/>
              <a:t>변수</a:t>
            </a:r>
            <a:r>
              <a:rPr lang="en-US" altLang="ko-KR" sz="3600" dirty="0"/>
              <a:t>,</a:t>
            </a:r>
            <a:r>
              <a:rPr lang="ko-KR" altLang="en-US" sz="3600" dirty="0"/>
              <a:t> 연산자</a:t>
            </a:r>
            <a:r>
              <a:rPr lang="en-US" altLang="ko-KR" sz="3600" dirty="0"/>
              <a:t>, </a:t>
            </a:r>
            <a:r>
              <a:rPr lang="ko-KR" altLang="en-US" sz="3600" dirty="0"/>
              <a:t>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E514E4-B9EB-4968-91E6-1A41F370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변수 </a:t>
            </a:r>
            <a:r>
              <a:rPr lang="en-US" altLang="ko-KR" dirty="0"/>
              <a:t>: </a:t>
            </a:r>
            <a:r>
              <a:rPr lang="ko-KR" altLang="en-US" dirty="0"/>
              <a:t>값을 넣는 공간</a:t>
            </a:r>
            <a:r>
              <a:rPr lang="en-US" altLang="ko-KR" dirty="0"/>
              <a:t>,  </a:t>
            </a:r>
            <a:r>
              <a:rPr lang="ko-KR" altLang="en-US" dirty="0"/>
              <a:t>의미가 있도록 작성할 것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연산자 </a:t>
            </a:r>
            <a:r>
              <a:rPr lang="en-US" altLang="ko-KR" dirty="0"/>
              <a:t>: </a:t>
            </a:r>
            <a:r>
              <a:rPr lang="ko-KR" altLang="en-US" dirty="0"/>
              <a:t>산술</a:t>
            </a:r>
            <a:r>
              <a:rPr lang="en-US" altLang="ko-KR" dirty="0"/>
              <a:t>(+, -, *, /, %), </a:t>
            </a:r>
            <a:r>
              <a:rPr lang="ko-KR" altLang="en-US" dirty="0"/>
              <a:t>논리</a:t>
            </a:r>
            <a:r>
              <a:rPr lang="en-US" altLang="ko-KR" dirty="0"/>
              <a:t>(&lt;,&gt;,==,!=), </a:t>
            </a:r>
            <a:r>
              <a:rPr lang="ko-KR" altLang="en-US" dirty="0"/>
              <a:t>관계</a:t>
            </a:r>
            <a:r>
              <a:rPr lang="en-US" altLang="ko-KR" dirty="0"/>
              <a:t>(||, &amp;&amp;, !)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자료형 </a:t>
            </a:r>
            <a:r>
              <a:rPr lang="en-US" altLang="ko-KR" dirty="0"/>
              <a:t>: char, int, double, float, long, …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DE7240-11D7-4520-8BA1-A90061EB8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86" y="2528900"/>
            <a:ext cx="5652628" cy="382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90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905FC-447C-48D8-97C7-9AFAE475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3. </a:t>
            </a:r>
            <a:r>
              <a:rPr lang="ko-KR" altLang="en-US" sz="3600" dirty="0"/>
              <a:t>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E514E4-B9EB-4968-91E6-1A41F370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printf</a:t>
            </a:r>
            <a:r>
              <a:rPr lang="en-US" altLang="ko-KR" dirty="0"/>
              <a:t>() : </a:t>
            </a:r>
            <a:r>
              <a:rPr lang="ko-KR" altLang="en-US" dirty="0"/>
              <a:t>매개변수 내용을 서식문자에 맞도록 출력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scanf</a:t>
            </a:r>
            <a:r>
              <a:rPr lang="en-US" altLang="ko-KR" dirty="0"/>
              <a:t>() : </a:t>
            </a:r>
            <a:r>
              <a:rPr lang="ko-KR" altLang="en-US" dirty="0"/>
              <a:t>매개변수 내용을 서식문자에 맞도록 입력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scanf_s</a:t>
            </a:r>
            <a:r>
              <a:rPr lang="en-US" altLang="ko-KR" dirty="0"/>
              <a:t>() : </a:t>
            </a:r>
            <a:r>
              <a:rPr lang="en-US" altLang="ko-KR" dirty="0" err="1"/>
              <a:t>scanf</a:t>
            </a:r>
            <a:r>
              <a:rPr lang="en-US" altLang="ko-KR" dirty="0"/>
              <a:t>()</a:t>
            </a:r>
            <a:r>
              <a:rPr lang="ko-KR" altLang="en-US" dirty="0"/>
              <a:t>의 단점을 보완한 함수</a:t>
            </a:r>
            <a:r>
              <a:rPr lang="en-US" altLang="ko-KR" dirty="0"/>
              <a:t>(</a:t>
            </a:r>
            <a:r>
              <a:rPr lang="ko-KR" altLang="en-US" dirty="0" err="1"/>
              <a:t>오버플로우</a:t>
            </a:r>
            <a:r>
              <a:rPr lang="ko-KR" altLang="en-US" dirty="0"/>
              <a:t> 방지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1E8472-2118-494B-8F2B-CDF83F7EC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38" y="2528900"/>
            <a:ext cx="6516724" cy="366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702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905FC-447C-48D8-97C7-9AFAE475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4. </a:t>
            </a:r>
            <a:r>
              <a:rPr lang="ko-KR" altLang="en-US" sz="3600" dirty="0" err="1"/>
              <a:t>조건문</a:t>
            </a:r>
            <a:r>
              <a:rPr lang="en-US" altLang="ko-KR" sz="3600" dirty="0"/>
              <a:t>, </a:t>
            </a:r>
            <a:r>
              <a:rPr lang="ko-KR" altLang="en-US" sz="3600" dirty="0" err="1"/>
              <a:t>반복문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E514E4-B9EB-4968-91E6-1A41F370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if() : </a:t>
            </a:r>
            <a:r>
              <a:rPr lang="ko-KR" altLang="en-US" dirty="0"/>
              <a:t>조건이 </a:t>
            </a:r>
            <a:r>
              <a:rPr lang="en-US" altLang="ko-KR" dirty="0"/>
              <a:t>true</a:t>
            </a:r>
            <a:r>
              <a:rPr lang="ko-KR" altLang="en-US" dirty="0"/>
              <a:t>이면 </a:t>
            </a:r>
            <a:r>
              <a:rPr lang="en-US" altLang="ko-KR" dirty="0"/>
              <a:t>if</a:t>
            </a:r>
            <a:r>
              <a:rPr lang="ko-KR" altLang="en-US" dirty="0"/>
              <a:t>문 내부 진행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switch() ~ case : </a:t>
            </a:r>
            <a:r>
              <a:rPr lang="ko-KR" altLang="en-US" dirty="0"/>
              <a:t>선택적 실행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while() : </a:t>
            </a:r>
            <a:r>
              <a:rPr lang="ko-KR" altLang="en-US" dirty="0"/>
              <a:t>조건이 </a:t>
            </a:r>
            <a:r>
              <a:rPr lang="en-US" altLang="ko-KR" dirty="0"/>
              <a:t>true</a:t>
            </a:r>
            <a:r>
              <a:rPr lang="ko-KR" altLang="en-US" dirty="0"/>
              <a:t>이면 </a:t>
            </a:r>
            <a:r>
              <a:rPr lang="en-US" altLang="ko-KR" dirty="0"/>
              <a:t>while</a:t>
            </a:r>
            <a:r>
              <a:rPr lang="ko-KR" altLang="en-US" dirty="0"/>
              <a:t>문 내부 반복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for(</a:t>
            </a:r>
            <a:r>
              <a:rPr lang="ko-KR" altLang="en-US" dirty="0"/>
              <a:t>초기값 </a:t>
            </a:r>
            <a:r>
              <a:rPr lang="en-US" altLang="ko-KR" dirty="0"/>
              <a:t>; </a:t>
            </a:r>
            <a:r>
              <a:rPr lang="ko-KR" altLang="en-US" dirty="0"/>
              <a:t>조건식 </a:t>
            </a:r>
            <a:r>
              <a:rPr lang="en-US" altLang="ko-KR" dirty="0"/>
              <a:t>; </a:t>
            </a:r>
            <a:r>
              <a:rPr lang="ko-KR" altLang="en-US" dirty="0" err="1"/>
              <a:t>증감값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continue : </a:t>
            </a:r>
            <a:r>
              <a:rPr lang="ko-KR" altLang="en-US" dirty="0" err="1"/>
              <a:t>반복문</a:t>
            </a:r>
            <a:r>
              <a:rPr lang="ko-KR" altLang="en-US" dirty="0"/>
              <a:t> 계속 진행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break : </a:t>
            </a:r>
            <a:r>
              <a:rPr lang="ko-KR" altLang="en-US" dirty="0" err="1"/>
              <a:t>반복문</a:t>
            </a:r>
            <a:r>
              <a:rPr lang="ko-KR" altLang="en-US" dirty="0"/>
              <a:t> 빠져나옴</a:t>
            </a:r>
          </a:p>
        </p:txBody>
      </p:sp>
    </p:spTree>
    <p:extLst>
      <p:ext uri="{BB962C8B-B14F-4D97-AF65-F5344CB8AC3E}">
        <p14:creationId xmlns:p14="http://schemas.microsoft.com/office/powerpoint/2010/main" val="2419453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905FC-447C-48D8-97C7-9AFAE475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4. </a:t>
            </a:r>
            <a:r>
              <a:rPr lang="ko-KR" altLang="en-US" sz="3600" dirty="0" err="1"/>
              <a:t>조건문</a:t>
            </a:r>
            <a:r>
              <a:rPr lang="en-US" altLang="ko-KR" sz="3600" dirty="0"/>
              <a:t>, </a:t>
            </a:r>
            <a:r>
              <a:rPr lang="ko-KR" altLang="en-US" sz="3600" dirty="0" err="1"/>
              <a:t>반복문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E514E4-B9EB-4968-91E6-1A41F370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for</a:t>
            </a:r>
            <a:r>
              <a:rPr lang="ko-KR" altLang="en-US" dirty="0"/>
              <a:t>문을 이용한 구구단 출력하기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2D2EDE-516A-4F1A-ADC2-A3F6ABB40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61" y="1448780"/>
            <a:ext cx="8512278" cy="50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03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905FC-447C-48D8-97C7-9AFAE475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5. </a:t>
            </a:r>
            <a:r>
              <a:rPr lang="ko-KR" altLang="en-US" sz="3600" dirty="0"/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E514E4-B9EB-4968-91E6-1A41F370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배열 </a:t>
            </a:r>
            <a:r>
              <a:rPr lang="en-US" altLang="ko-KR" dirty="0"/>
              <a:t>: </a:t>
            </a:r>
            <a:r>
              <a:rPr lang="ko-KR" altLang="en-US" dirty="0"/>
              <a:t>다수의 데이터를 저장하고 처리하는 공간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/>
              <a:t>배열을 정의할 때는 </a:t>
            </a:r>
            <a:r>
              <a:rPr lang="en-US" altLang="ko-KR" dirty="0"/>
              <a:t>[]</a:t>
            </a:r>
            <a:r>
              <a:rPr lang="ko-KR" altLang="en-US" dirty="0"/>
              <a:t>안에 배열의 크기를 넣는다</a:t>
            </a:r>
            <a:r>
              <a:rPr lang="en-US" altLang="ko-KR" dirty="0"/>
              <a:t>.    ex)  int </a:t>
            </a:r>
            <a:r>
              <a:rPr lang="en-US" altLang="ko-KR" dirty="0" err="1"/>
              <a:t>arr</a:t>
            </a:r>
            <a:r>
              <a:rPr lang="en-US" altLang="ko-KR" dirty="0"/>
              <a:t>[5];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/>
              <a:t>배열은 인덱스 </a:t>
            </a:r>
            <a:r>
              <a:rPr lang="en-US" altLang="ko-KR" dirty="0"/>
              <a:t>0</a:t>
            </a:r>
            <a:r>
              <a:rPr lang="ko-KR" altLang="en-US" dirty="0"/>
              <a:t>번부터 시작한다</a:t>
            </a:r>
            <a:r>
              <a:rPr lang="en-US" altLang="ko-KR" dirty="0"/>
              <a:t>.    ex) </a:t>
            </a:r>
            <a:r>
              <a:rPr lang="en-US" altLang="ko-KR" dirty="0" err="1"/>
              <a:t>arr</a:t>
            </a:r>
            <a:r>
              <a:rPr lang="en-US" altLang="ko-KR" dirty="0"/>
              <a:t>[0], </a:t>
            </a:r>
            <a:r>
              <a:rPr lang="en-US" altLang="ko-KR" dirty="0" err="1"/>
              <a:t>arr</a:t>
            </a:r>
            <a:r>
              <a:rPr lang="en-US" altLang="ko-KR" dirty="0"/>
              <a:t>[1], … ,</a:t>
            </a:r>
            <a:r>
              <a:rPr lang="en-US" altLang="ko-KR" dirty="0" err="1"/>
              <a:t>arr</a:t>
            </a:r>
            <a:r>
              <a:rPr lang="en-US" altLang="ko-KR" dirty="0"/>
              <a:t>[4], </a:t>
            </a:r>
            <a:r>
              <a:rPr lang="en-US" altLang="ko-KR" dirty="0" err="1">
                <a:solidFill>
                  <a:srgbClr val="FF0000"/>
                </a:solidFill>
              </a:rPr>
              <a:t>arr</a:t>
            </a:r>
            <a:r>
              <a:rPr lang="en-US" altLang="ko-KR" dirty="0">
                <a:solidFill>
                  <a:srgbClr val="FF0000"/>
                </a:solidFill>
              </a:rPr>
              <a:t>[5] (</a:t>
            </a:r>
            <a:r>
              <a:rPr lang="ko-KR" altLang="en-US" dirty="0">
                <a:solidFill>
                  <a:srgbClr val="FF0000"/>
                </a:solidFill>
              </a:rPr>
              <a:t>불가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문자열 배열은 마지막에 </a:t>
            </a:r>
            <a:r>
              <a:rPr lang="en-US" altLang="ko-KR" dirty="0">
                <a:solidFill>
                  <a:schemeClr val="tx1"/>
                </a:solidFill>
              </a:rPr>
              <a:t>null</a:t>
            </a:r>
            <a:r>
              <a:rPr lang="ko-KR" altLang="en-US" dirty="0">
                <a:solidFill>
                  <a:schemeClr val="tx1"/>
                </a:solidFill>
              </a:rPr>
              <a:t>문자가 삽입된다</a:t>
            </a:r>
            <a:r>
              <a:rPr lang="en-US" altLang="ko-KR" dirty="0">
                <a:solidFill>
                  <a:schemeClr val="tx1"/>
                </a:solidFill>
              </a:rPr>
              <a:t>.  ex) char str[6] = “hello”;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66743C-B2BA-46D4-8388-27417E3CA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63087"/>
              </p:ext>
            </p:extLst>
          </p:nvPr>
        </p:nvGraphicFramePr>
        <p:xfrm>
          <a:off x="2087724" y="3158970"/>
          <a:ext cx="4500498" cy="540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083">
                  <a:extLst>
                    <a:ext uri="{9D8B030D-6E8A-4147-A177-3AD203B41FA5}">
                      <a16:colId xmlns:a16="http://schemas.microsoft.com/office/drawing/2014/main" val="882087199"/>
                    </a:ext>
                  </a:extLst>
                </a:gridCol>
                <a:gridCol w="750083">
                  <a:extLst>
                    <a:ext uri="{9D8B030D-6E8A-4147-A177-3AD203B41FA5}">
                      <a16:colId xmlns:a16="http://schemas.microsoft.com/office/drawing/2014/main" val="2178327070"/>
                    </a:ext>
                  </a:extLst>
                </a:gridCol>
                <a:gridCol w="750083">
                  <a:extLst>
                    <a:ext uri="{9D8B030D-6E8A-4147-A177-3AD203B41FA5}">
                      <a16:colId xmlns:a16="http://schemas.microsoft.com/office/drawing/2014/main" val="4259286224"/>
                    </a:ext>
                  </a:extLst>
                </a:gridCol>
                <a:gridCol w="750083">
                  <a:extLst>
                    <a:ext uri="{9D8B030D-6E8A-4147-A177-3AD203B41FA5}">
                      <a16:colId xmlns:a16="http://schemas.microsoft.com/office/drawing/2014/main" val="1891650332"/>
                    </a:ext>
                  </a:extLst>
                </a:gridCol>
                <a:gridCol w="750083">
                  <a:extLst>
                    <a:ext uri="{9D8B030D-6E8A-4147-A177-3AD203B41FA5}">
                      <a16:colId xmlns:a16="http://schemas.microsoft.com/office/drawing/2014/main" val="148653090"/>
                    </a:ext>
                  </a:extLst>
                </a:gridCol>
                <a:gridCol w="750083">
                  <a:extLst>
                    <a:ext uri="{9D8B030D-6E8A-4147-A177-3AD203B41FA5}">
                      <a16:colId xmlns:a16="http://schemas.microsoft.com/office/drawing/2014/main" val="1408821582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e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\0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776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081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D090A8-8D28-444B-BB5C-7F8C518F61EC}"/>
              </a:ext>
            </a:extLst>
          </p:cNvPr>
          <p:cNvSpPr/>
          <p:nvPr/>
        </p:nvSpPr>
        <p:spPr>
          <a:xfrm>
            <a:off x="941503" y="2557862"/>
            <a:ext cx="7260994" cy="166322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C0905FC-447C-48D8-97C7-9AFAE475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6. </a:t>
            </a:r>
            <a:r>
              <a:rPr lang="ko-KR" altLang="en-US" sz="3600" dirty="0"/>
              <a:t>포인터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E514E4-B9EB-4968-91E6-1A41F370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포인터 </a:t>
            </a:r>
            <a:r>
              <a:rPr lang="en-US" altLang="ko-KR" dirty="0"/>
              <a:t>: </a:t>
            </a:r>
            <a:r>
              <a:rPr lang="ko-KR" altLang="en-US" dirty="0"/>
              <a:t>주소 값의 저장을 목적으로 선언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맑은 고딕"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int  number = 3;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int  *  </a:t>
            </a:r>
            <a:r>
              <a:rPr lang="en-US" altLang="ko-KR" dirty="0" err="1">
                <a:solidFill>
                  <a:schemeClr val="tx1"/>
                </a:solidFill>
              </a:rPr>
              <a:t>ptr</a:t>
            </a:r>
            <a:r>
              <a:rPr lang="en-US" altLang="ko-KR" dirty="0">
                <a:solidFill>
                  <a:schemeClr val="tx1"/>
                </a:solidFill>
              </a:rPr>
              <a:t> = &amp;number;     // number</a:t>
            </a:r>
            <a:r>
              <a:rPr lang="ko-KR" altLang="en-US" dirty="0">
                <a:solidFill>
                  <a:schemeClr val="tx1"/>
                </a:solidFill>
              </a:rPr>
              <a:t>의 주소가 </a:t>
            </a:r>
            <a:r>
              <a:rPr lang="en-US" altLang="ko-KR" dirty="0" err="1">
                <a:solidFill>
                  <a:schemeClr val="tx1"/>
                </a:solidFill>
              </a:rPr>
              <a:t>ptr</a:t>
            </a:r>
            <a:r>
              <a:rPr lang="ko-KR" altLang="en-US" dirty="0">
                <a:solidFill>
                  <a:schemeClr val="tx1"/>
                </a:solidFill>
              </a:rPr>
              <a:t>에 저장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719536-F1BF-468A-B7A3-E72371D1C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654" y="4259988"/>
            <a:ext cx="6228692" cy="258317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5540B31-A61D-4432-B32A-FF7CBD430CBB}"/>
              </a:ext>
            </a:extLst>
          </p:cNvPr>
          <p:cNvSpPr/>
          <p:nvPr/>
        </p:nvSpPr>
        <p:spPr>
          <a:xfrm>
            <a:off x="4121567" y="3628740"/>
            <a:ext cx="1948812" cy="4432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15727604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EC862-0FA4-4B50-8B07-0B4C58B3A9BF}"/>
              </a:ext>
            </a:extLst>
          </p:cNvPr>
          <p:cNvSpPr txBox="1"/>
          <p:nvPr/>
        </p:nvSpPr>
        <p:spPr>
          <a:xfrm>
            <a:off x="3311860" y="3610315"/>
            <a:ext cx="933855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/>
              <a:t>ptr</a:t>
            </a:r>
            <a:endParaRPr lang="ko-KR" altLang="en-US" sz="24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C4D4344-E0E1-4B4B-AB64-093C2E309292}"/>
              </a:ext>
            </a:extLst>
          </p:cNvPr>
          <p:cNvGrpSpPr/>
          <p:nvPr/>
        </p:nvGrpSpPr>
        <p:grpSpPr>
          <a:xfrm>
            <a:off x="2552974" y="2676467"/>
            <a:ext cx="3517788" cy="461665"/>
            <a:chOff x="1104014" y="2676467"/>
            <a:chExt cx="1559774" cy="46166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4B899FD-2079-4381-BC4E-58600D9918A0}"/>
                </a:ext>
              </a:extLst>
            </p:cNvPr>
            <p:cNvSpPr/>
            <p:nvPr/>
          </p:nvSpPr>
          <p:spPr>
            <a:xfrm>
              <a:off x="1799692" y="2719162"/>
              <a:ext cx="864096" cy="41897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3</a:t>
              </a:r>
              <a:endParaRPr lang="ko-KR" altLang="en-US" sz="2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5699CE-6DF1-4399-9DC6-393BA35A3025}"/>
                </a:ext>
              </a:extLst>
            </p:cNvPr>
            <p:cNvSpPr txBox="1"/>
            <p:nvPr/>
          </p:nvSpPr>
          <p:spPr>
            <a:xfrm>
              <a:off x="1104014" y="2676467"/>
              <a:ext cx="914400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number</a:t>
              </a:r>
              <a:endParaRPr lang="ko-KR" altLang="en-US" sz="2400" dirty="0"/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BD55458-08CA-4F6E-9D3E-503E7BF7BDA6}"/>
              </a:ext>
            </a:extLst>
          </p:cNvPr>
          <p:cNvCxnSpPr/>
          <p:nvPr/>
        </p:nvCxnSpPr>
        <p:spPr>
          <a:xfrm flipV="1">
            <a:off x="2754666" y="3144135"/>
            <a:ext cx="1332148" cy="456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5C5996-5928-44F2-A121-EE2829A214A0}"/>
              </a:ext>
            </a:extLst>
          </p:cNvPr>
          <p:cNvSpPr txBox="1"/>
          <p:nvPr/>
        </p:nvSpPr>
        <p:spPr>
          <a:xfrm>
            <a:off x="969391" y="3385126"/>
            <a:ext cx="2062264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15727604</a:t>
            </a:r>
            <a:r>
              <a:rPr lang="ko-KR" altLang="en-US" sz="2000" dirty="0"/>
              <a:t>번지</a:t>
            </a:r>
          </a:p>
        </p:txBody>
      </p:sp>
    </p:spTree>
    <p:extLst>
      <p:ext uri="{BB962C8B-B14F-4D97-AF65-F5344CB8AC3E}">
        <p14:creationId xmlns:p14="http://schemas.microsoft.com/office/powerpoint/2010/main" val="588265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905FC-447C-48D8-97C7-9AFAE475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7. </a:t>
            </a:r>
            <a:r>
              <a:rPr lang="ko-KR" altLang="en-US" sz="3600" dirty="0"/>
              <a:t>문자열 처리함수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E514E4-B9EB-4968-91E6-1A41F370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</a:rPr>
              <a:t>strcat</a:t>
            </a:r>
            <a:r>
              <a:rPr lang="en-US" altLang="ko-KR" dirty="0">
                <a:solidFill>
                  <a:schemeClr val="tx1"/>
                </a:solidFill>
              </a:rPr>
              <a:t>(str1, str2)  : str1</a:t>
            </a:r>
            <a:r>
              <a:rPr lang="ko-KR" altLang="en-US" dirty="0">
                <a:solidFill>
                  <a:schemeClr val="tx1"/>
                </a:solidFill>
              </a:rPr>
              <a:t>의 문자열 뒤에 </a:t>
            </a:r>
            <a:r>
              <a:rPr lang="en-US" altLang="ko-KR" dirty="0">
                <a:solidFill>
                  <a:schemeClr val="tx1"/>
                </a:solidFill>
              </a:rPr>
              <a:t>str2</a:t>
            </a:r>
            <a:r>
              <a:rPr lang="ko-KR" altLang="en-US" dirty="0">
                <a:solidFill>
                  <a:schemeClr val="tx1"/>
                </a:solidFill>
              </a:rPr>
              <a:t>를 복사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</a:rPr>
              <a:t>strcpy</a:t>
            </a:r>
            <a:r>
              <a:rPr lang="en-US" altLang="ko-KR" dirty="0">
                <a:solidFill>
                  <a:schemeClr val="tx1"/>
                </a:solidFill>
              </a:rPr>
              <a:t>(str2, str1) : str1</a:t>
            </a:r>
            <a:r>
              <a:rPr lang="ko-KR" altLang="en-US" dirty="0">
                <a:solidFill>
                  <a:schemeClr val="tx1"/>
                </a:solidFill>
              </a:rPr>
              <a:t>의 문자열을 </a:t>
            </a:r>
            <a:r>
              <a:rPr lang="en-US" altLang="ko-KR" dirty="0">
                <a:solidFill>
                  <a:schemeClr val="tx1"/>
                </a:solidFill>
              </a:rPr>
              <a:t>str2</a:t>
            </a:r>
            <a:r>
              <a:rPr lang="ko-KR" altLang="en-US" dirty="0">
                <a:solidFill>
                  <a:schemeClr val="tx1"/>
                </a:solidFill>
              </a:rPr>
              <a:t>에 복사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</a:rPr>
              <a:t>strlen</a:t>
            </a:r>
            <a:r>
              <a:rPr lang="en-US" altLang="ko-KR" dirty="0">
                <a:solidFill>
                  <a:schemeClr val="tx1"/>
                </a:solidFill>
              </a:rPr>
              <a:t>(str) : str</a:t>
            </a:r>
            <a:r>
              <a:rPr lang="ko-KR" altLang="en-US" dirty="0">
                <a:solidFill>
                  <a:schemeClr val="tx1"/>
                </a:solidFill>
              </a:rPr>
              <a:t>의 문자열의 길이 리턴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</a:rPr>
              <a:t>strcmp</a:t>
            </a:r>
            <a:r>
              <a:rPr lang="en-US" altLang="ko-KR" dirty="0">
                <a:solidFill>
                  <a:schemeClr val="tx1"/>
                </a:solidFill>
              </a:rPr>
              <a:t>(str1, str2) : str1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r>
              <a:rPr lang="en-US" altLang="ko-KR" dirty="0">
                <a:solidFill>
                  <a:schemeClr val="tx1"/>
                </a:solidFill>
              </a:rPr>
              <a:t>str2</a:t>
            </a:r>
            <a:r>
              <a:rPr lang="ko-KR" altLang="en-US" dirty="0">
                <a:solidFill>
                  <a:schemeClr val="tx1"/>
                </a:solidFill>
              </a:rPr>
              <a:t>를 비교</a:t>
            </a:r>
            <a:r>
              <a:rPr lang="en-US" altLang="ko-KR" sz="1200" dirty="0">
                <a:solidFill>
                  <a:schemeClr val="tx1"/>
                </a:solidFill>
              </a:rPr>
              <a:t>(str1&gt;str2 : 0</a:t>
            </a:r>
            <a:r>
              <a:rPr lang="ko-KR" altLang="en-US" sz="1200" dirty="0">
                <a:solidFill>
                  <a:schemeClr val="tx1"/>
                </a:solidFill>
              </a:rPr>
              <a:t>보다 </a:t>
            </a:r>
            <a:r>
              <a:rPr lang="ko-KR" altLang="en-US" sz="1200" dirty="0" err="1">
                <a:solidFill>
                  <a:schemeClr val="tx1"/>
                </a:solidFill>
              </a:rPr>
              <a:t>큰값</a:t>
            </a:r>
            <a:r>
              <a:rPr lang="en-US" altLang="ko-KR" sz="1200" dirty="0">
                <a:solidFill>
                  <a:schemeClr val="tx1"/>
                </a:solidFill>
              </a:rPr>
              <a:t>,  str1&lt;str2: 0</a:t>
            </a:r>
            <a:r>
              <a:rPr lang="ko-KR" altLang="en-US" sz="1200" dirty="0">
                <a:solidFill>
                  <a:schemeClr val="tx1"/>
                </a:solidFill>
              </a:rPr>
              <a:t>보다 </a:t>
            </a:r>
            <a:r>
              <a:rPr lang="ko-KR" altLang="en-US" sz="1200" dirty="0" err="1">
                <a:solidFill>
                  <a:schemeClr val="tx1"/>
                </a:solidFill>
              </a:rPr>
              <a:t>작은값</a:t>
            </a:r>
            <a:r>
              <a:rPr lang="en-US" altLang="ko-KR" sz="1200" dirty="0">
                <a:solidFill>
                  <a:schemeClr val="tx1"/>
                </a:solidFill>
              </a:rPr>
              <a:t>,  str1==str2 : 0</a:t>
            </a:r>
            <a:r>
              <a:rPr lang="ko-KR" altLang="en-US" sz="1200" dirty="0">
                <a:solidFill>
                  <a:schemeClr val="tx1"/>
                </a:solidFill>
              </a:rPr>
              <a:t>반환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506151-DF34-4287-A2B7-ABEF630A0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444" y="3320822"/>
            <a:ext cx="7049111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31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905FC-447C-48D8-97C7-9AFAE475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8. </a:t>
            </a:r>
            <a:r>
              <a:rPr lang="ko-KR" altLang="en-US" sz="3600" dirty="0" err="1"/>
              <a:t>파일입출력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E514E4-B9EB-4968-91E6-1A41F370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</a:rPr>
              <a:t>fopen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경로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모드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</a:rPr>
              <a:t>fclose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파일스트림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</a:rPr>
              <a:t>fflush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파일스트림</a:t>
            </a:r>
            <a:r>
              <a:rPr lang="en-US" altLang="ko-KR" dirty="0">
                <a:solidFill>
                  <a:schemeClr val="tx1"/>
                </a:solidFill>
              </a:rPr>
              <a:t>) : </a:t>
            </a:r>
            <a:r>
              <a:rPr lang="ko-KR" altLang="en-US" dirty="0" err="1">
                <a:solidFill>
                  <a:schemeClr val="tx1"/>
                </a:solidFill>
              </a:rPr>
              <a:t>출력버퍼</a:t>
            </a:r>
            <a:r>
              <a:rPr lang="ko-KR" altLang="en-US" dirty="0">
                <a:solidFill>
                  <a:schemeClr val="tx1"/>
                </a:solidFill>
              </a:rPr>
              <a:t> 지움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기타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 err="1">
                <a:solidFill>
                  <a:schemeClr val="tx1"/>
                </a:solidFill>
              </a:rPr>
              <a:t>fputc</a:t>
            </a:r>
            <a:r>
              <a:rPr lang="en-US" altLang="ko-KR" dirty="0">
                <a:solidFill>
                  <a:schemeClr val="tx1"/>
                </a:solidFill>
              </a:rPr>
              <a:t>(), </a:t>
            </a:r>
            <a:r>
              <a:rPr lang="en-US" altLang="ko-KR" dirty="0" err="1">
                <a:solidFill>
                  <a:schemeClr val="tx1"/>
                </a:solidFill>
              </a:rPr>
              <a:t>fgetc</a:t>
            </a:r>
            <a:r>
              <a:rPr lang="en-US" altLang="ko-KR" dirty="0">
                <a:solidFill>
                  <a:schemeClr val="tx1"/>
                </a:solidFill>
              </a:rPr>
              <a:t>(), </a:t>
            </a:r>
            <a:r>
              <a:rPr lang="en-US" altLang="ko-KR" dirty="0" err="1">
                <a:solidFill>
                  <a:schemeClr val="tx1"/>
                </a:solidFill>
              </a:rPr>
              <a:t>fputs</a:t>
            </a:r>
            <a:r>
              <a:rPr lang="en-US" altLang="ko-KR" dirty="0">
                <a:solidFill>
                  <a:schemeClr val="tx1"/>
                </a:solidFill>
              </a:rPr>
              <a:t>(), </a:t>
            </a:r>
            <a:r>
              <a:rPr lang="en-US" altLang="ko-KR" dirty="0" err="1">
                <a:solidFill>
                  <a:schemeClr val="tx1"/>
                </a:solidFill>
              </a:rPr>
              <a:t>fgets</a:t>
            </a:r>
            <a:r>
              <a:rPr lang="en-US" altLang="ko-KR" dirty="0">
                <a:solidFill>
                  <a:schemeClr val="tx1"/>
                </a:solidFill>
              </a:rPr>
              <a:t>(), </a:t>
            </a:r>
            <a:r>
              <a:rPr lang="en-US" altLang="ko-KR" dirty="0" err="1">
                <a:solidFill>
                  <a:schemeClr val="tx1"/>
                </a:solidFill>
              </a:rPr>
              <a:t>fread</a:t>
            </a:r>
            <a:r>
              <a:rPr lang="en-US" altLang="ko-KR" dirty="0">
                <a:solidFill>
                  <a:schemeClr val="tx1"/>
                </a:solidFill>
              </a:rPr>
              <a:t>(), </a:t>
            </a:r>
            <a:r>
              <a:rPr lang="en-US" altLang="ko-KR" dirty="0" err="1">
                <a:solidFill>
                  <a:schemeClr val="tx1"/>
                </a:solidFill>
              </a:rPr>
              <a:t>fwrite</a:t>
            </a:r>
            <a:r>
              <a:rPr lang="en-US" altLang="ko-KR" dirty="0">
                <a:solidFill>
                  <a:schemeClr val="tx1"/>
                </a:solidFill>
              </a:rPr>
              <a:t>(), …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8F20CA-206C-43FA-AA81-AE36D3E79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99" y="3364089"/>
            <a:ext cx="8558002" cy="30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26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905FC-447C-48D8-97C7-9AFAE475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9. </a:t>
            </a:r>
            <a:r>
              <a:rPr lang="ko-KR" altLang="en-US" sz="3600" dirty="0"/>
              <a:t>구조체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E514E4-B9EB-4968-91E6-1A41F370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26180A-34C4-4F0F-8DE2-40DBA3C17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16732"/>
            <a:ext cx="5082980" cy="14936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F671C5-6A39-4016-A1A4-1707BDB6E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674885"/>
            <a:ext cx="6309907" cy="33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26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6BC677A-C771-4336-A2C3-C7962FFB39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19" r="9659"/>
          <a:stretch/>
        </p:blipFill>
        <p:spPr>
          <a:xfrm>
            <a:off x="6372199" y="1700808"/>
            <a:ext cx="2613051" cy="43935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C0905FC-447C-48D8-97C7-9AFAE475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10. </a:t>
            </a:r>
            <a:r>
              <a:rPr lang="ko-KR" altLang="en-US" sz="3600" dirty="0"/>
              <a:t>동적할당</a:t>
            </a:r>
            <a:r>
              <a:rPr lang="en-US" altLang="ko-KR" sz="3600" dirty="0"/>
              <a:t>(1</a:t>
            </a:r>
            <a:r>
              <a:rPr lang="ko-KR" altLang="en-US" sz="3600" dirty="0"/>
              <a:t>번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E514E4-B9EB-4968-91E6-1A41F370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메모리 공간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프로그램이 운영체제로부터 </a:t>
            </a:r>
            <a:r>
              <a:rPr lang="ko-KR" altLang="en-US" dirty="0" err="1">
                <a:solidFill>
                  <a:schemeClr val="tx1"/>
                </a:solidFill>
              </a:rPr>
              <a:t>할당받는</a:t>
            </a:r>
            <a:r>
              <a:rPr lang="ko-KR" altLang="en-US" dirty="0">
                <a:solidFill>
                  <a:schemeClr val="tx1"/>
                </a:solidFill>
              </a:rPr>
              <a:t> 메모리 공간</a:t>
            </a:r>
            <a:endParaRPr lang="en-US" altLang="ko-KR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코드 영역    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실행할 프로그램의 코드가 저장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데이터 영역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전역변수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정적변수 저장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스택 영역    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지역변수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매개변수 저장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함수 </a:t>
            </a:r>
            <a:r>
              <a:rPr lang="ko-KR" altLang="en-US" sz="1600" dirty="0" err="1">
                <a:solidFill>
                  <a:schemeClr val="tx1"/>
                </a:solidFill>
              </a:rPr>
              <a:t>호출시</a:t>
            </a:r>
            <a:r>
              <a:rPr lang="ko-KR" altLang="en-US" sz="1600" dirty="0">
                <a:solidFill>
                  <a:schemeClr val="tx1"/>
                </a:solidFill>
              </a:rPr>
              <a:t> 이용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b="1" dirty="0" err="1">
                <a:solidFill>
                  <a:srgbClr val="FF0000"/>
                </a:solidFill>
              </a:rPr>
              <a:t>힙</a:t>
            </a:r>
            <a:r>
              <a:rPr lang="ko-KR" altLang="en-US" b="1" dirty="0">
                <a:solidFill>
                  <a:srgbClr val="FF0000"/>
                </a:solidFill>
              </a:rPr>
              <a:t> 영역</a:t>
            </a:r>
            <a:r>
              <a:rPr lang="ko-KR" altLang="en-US" b="1" dirty="0">
                <a:solidFill>
                  <a:schemeClr val="tx1"/>
                </a:solidFill>
              </a:rPr>
              <a:t>        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사용자에 의해 공간이 동적으로 할당되고 해제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64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E1506-E3C5-499E-A75E-7757AB84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수업방식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AD416-96E2-4DA2-933C-703C45084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수업시간</a:t>
            </a:r>
            <a:r>
              <a:rPr lang="en-US" altLang="ko-KR" dirty="0"/>
              <a:t>(2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30</a:t>
            </a:r>
            <a:r>
              <a:rPr lang="ko-KR" altLang="en-US" dirty="0"/>
              <a:t>분</a:t>
            </a:r>
            <a:r>
              <a:rPr lang="en-US" altLang="ko-KR" dirty="0"/>
              <a:t>(</a:t>
            </a:r>
            <a:r>
              <a:rPr lang="ko-KR" altLang="en-US" dirty="0"/>
              <a:t>이론</a:t>
            </a:r>
            <a:r>
              <a:rPr lang="en-US" altLang="ko-KR" dirty="0"/>
              <a:t>) + 90</a:t>
            </a:r>
            <a:r>
              <a:rPr lang="ko-KR" altLang="en-US" dirty="0"/>
              <a:t>분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과제 제출</a:t>
            </a:r>
            <a:r>
              <a:rPr lang="en-US" altLang="ko-KR" dirty="0"/>
              <a:t>(</a:t>
            </a:r>
            <a:r>
              <a:rPr lang="ko-KR" altLang="en-US" dirty="0"/>
              <a:t>이메일</a:t>
            </a:r>
            <a:r>
              <a:rPr lang="en-US" altLang="ko-KR" dirty="0"/>
              <a:t>)</a:t>
            </a:r>
          </a:p>
          <a:p>
            <a:pPr marL="457200" indent="-457200">
              <a:buAutoNum type="arabicPeriod"/>
            </a:pPr>
            <a:r>
              <a:rPr lang="ko-KR" altLang="en-US" dirty="0"/>
              <a:t>보고서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헤더파일</a:t>
            </a:r>
            <a:r>
              <a:rPr lang="en-US" altLang="ko-KR" dirty="0"/>
              <a:t>, </a:t>
            </a:r>
            <a:r>
              <a:rPr lang="ko-KR" altLang="en-US" dirty="0"/>
              <a:t>소스파일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0549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905FC-447C-48D8-97C7-9AFAE475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10. </a:t>
            </a:r>
            <a:r>
              <a:rPr lang="ko-KR" altLang="en-US" sz="3600" dirty="0"/>
              <a:t>동적할당</a:t>
            </a:r>
            <a:r>
              <a:rPr lang="en-US" altLang="ko-KR" sz="3600" dirty="0"/>
              <a:t>(2</a:t>
            </a:r>
            <a:r>
              <a:rPr lang="ko-KR" altLang="en-US" sz="3600" dirty="0"/>
              <a:t>번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E514E4-B9EB-4968-91E6-1A41F370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malloc(</a:t>
            </a:r>
            <a:r>
              <a:rPr lang="ko-KR" altLang="en-US" dirty="0">
                <a:solidFill>
                  <a:schemeClr val="tx1"/>
                </a:solidFill>
              </a:rPr>
              <a:t>할당 크기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힙</a:t>
            </a:r>
            <a:r>
              <a:rPr lang="ko-KR" altLang="en-US" dirty="0">
                <a:solidFill>
                  <a:schemeClr val="tx1"/>
                </a:solidFill>
              </a:rPr>
              <a:t> 영역의 메모리 공간 할당</a:t>
            </a:r>
            <a:r>
              <a:rPr lang="en-US" altLang="ko-KR" dirty="0">
                <a:solidFill>
                  <a:schemeClr val="tx1"/>
                </a:solidFill>
              </a:rPr>
              <a:t>,   </a:t>
            </a:r>
            <a:r>
              <a:rPr lang="ko-KR" altLang="en-US" dirty="0" err="1">
                <a:solidFill>
                  <a:schemeClr val="tx1"/>
                </a:solidFill>
              </a:rPr>
              <a:t>힙</a:t>
            </a:r>
            <a:r>
              <a:rPr lang="ko-KR" altLang="en-US" dirty="0">
                <a:solidFill>
                  <a:schemeClr val="tx1"/>
                </a:solidFill>
              </a:rPr>
              <a:t> 영역의 </a:t>
            </a:r>
            <a:r>
              <a:rPr lang="ko-KR" altLang="en-US" dirty="0" err="1">
                <a:solidFill>
                  <a:schemeClr val="tx1"/>
                </a:solidFill>
              </a:rPr>
              <a:t>주소값</a:t>
            </a:r>
            <a:r>
              <a:rPr lang="ko-KR" altLang="en-US" dirty="0">
                <a:solidFill>
                  <a:schemeClr val="tx1"/>
                </a:solidFill>
              </a:rPr>
              <a:t> 반환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free(</a:t>
            </a:r>
            <a:r>
              <a:rPr lang="ko-KR" altLang="en-US" dirty="0">
                <a:solidFill>
                  <a:schemeClr val="tx1"/>
                </a:solidFill>
              </a:rPr>
              <a:t>포인터변수</a:t>
            </a:r>
            <a:r>
              <a:rPr lang="en-US" altLang="ko-KR" dirty="0">
                <a:solidFill>
                  <a:schemeClr val="tx1"/>
                </a:solidFill>
              </a:rPr>
              <a:t>)   : </a:t>
            </a:r>
            <a:r>
              <a:rPr lang="ko-KR" altLang="en-US" dirty="0" err="1">
                <a:solidFill>
                  <a:schemeClr val="tx1"/>
                </a:solidFill>
              </a:rPr>
              <a:t>힙</a:t>
            </a:r>
            <a:r>
              <a:rPr lang="ko-KR" altLang="en-US" dirty="0">
                <a:solidFill>
                  <a:schemeClr val="tx1"/>
                </a:solidFill>
              </a:rPr>
              <a:t> 영역의 메모리 공간 해제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812785-969D-4E96-8316-7D05440E0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80" y="2492896"/>
            <a:ext cx="7613040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91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Assignment</a:t>
            </a:r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과목명</a:t>
            </a:r>
            <a:r>
              <a:rPr lang="en-US" altLang="ko-KR" dirty="0"/>
              <a:t>,</a:t>
            </a:r>
            <a:r>
              <a:rPr lang="ko-KR" altLang="en-US" dirty="0"/>
              <a:t> 과목코드</a:t>
            </a:r>
            <a:r>
              <a:rPr lang="en-US" altLang="ko-KR" dirty="0"/>
              <a:t>,</a:t>
            </a:r>
            <a:r>
              <a:rPr lang="ko-KR" altLang="en-US" dirty="0"/>
              <a:t> 학년</a:t>
            </a:r>
            <a:r>
              <a:rPr lang="en-US" altLang="ko-KR" dirty="0"/>
              <a:t>,</a:t>
            </a:r>
            <a:r>
              <a:rPr lang="ko-KR" altLang="en-US" dirty="0"/>
              <a:t> 이수구분</a:t>
            </a:r>
            <a:r>
              <a:rPr lang="en-US" altLang="ko-KR" dirty="0"/>
              <a:t>,</a:t>
            </a:r>
            <a:r>
              <a:rPr lang="ko-KR" altLang="en-US" dirty="0"/>
              <a:t> 학점 입력 후 검색하는 프로그램</a:t>
            </a:r>
          </a:p>
          <a:p>
            <a:pPr lvl="1">
              <a:defRPr/>
            </a:pPr>
            <a:r>
              <a:rPr lang="ko-KR" altLang="en-US" dirty="0"/>
              <a:t>구현 조건</a:t>
            </a:r>
          </a:p>
          <a:p>
            <a:pPr lvl="2">
              <a:defRPr/>
            </a:pPr>
            <a:r>
              <a:rPr lang="ko-KR" altLang="en-US" dirty="0">
                <a:solidFill>
                  <a:schemeClr val="tx2">
                    <a:lumMod val="30000"/>
                  </a:schemeClr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반드시 </a:t>
            </a:r>
            <a:r>
              <a:rPr lang="en-US" altLang="ko-KR" dirty="0">
                <a:solidFill>
                  <a:srgbClr val="FF0000"/>
                </a:solidFill>
              </a:rPr>
              <a:t>C</a:t>
            </a:r>
            <a:r>
              <a:rPr lang="ko-KR" altLang="en-US" dirty="0"/>
              <a:t>로만 구현</a:t>
            </a:r>
          </a:p>
          <a:p>
            <a:pPr lvl="2">
              <a:defRPr/>
            </a:pPr>
            <a:r>
              <a:rPr lang="ko-KR" altLang="en-US" dirty="0"/>
              <a:t>구조체 및 연결리스트 </a:t>
            </a:r>
            <a:r>
              <a:rPr lang="ko-KR" altLang="en-US" dirty="0">
                <a:solidFill>
                  <a:srgbClr val="FF0000"/>
                </a:solidFill>
              </a:rPr>
              <a:t>반드시 </a:t>
            </a:r>
            <a:r>
              <a:rPr lang="ko-KR" altLang="en-US" dirty="0"/>
              <a:t>직접 구현</a:t>
            </a:r>
            <a:r>
              <a:rPr lang="en-US" altLang="ko-KR" dirty="0"/>
              <a:t>.</a:t>
            </a:r>
          </a:p>
          <a:p>
            <a:pPr lvl="2">
              <a:defRPr/>
            </a:pPr>
            <a:r>
              <a:rPr lang="ko-KR" altLang="en-US" dirty="0"/>
              <a:t>파일 입출력으로 입력하고</a:t>
            </a:r>
            <a:r>
              <a:rPr lang="en-US" altLang="ko-KR" dirty="0"/>
              <a:t>,</a:t>
            </a:r>
            <a:r>
              <a:rPr lang="ko-KR" altLang="en-US" dirty="0"/>
              <a:t> 출력은 상관없음</a:t>
            </a:r>
            <a:r>
              <a:rPr lang="en-US" altLang="ko-KR" dirty="0"/>
              <a:t>.</a:t>
            </a:r>
          </a:p>
          <a:p>
            <a:pPr lvl="2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입출력</a:t>
            </a:r>
          </a:p>
          <a:p>
            <a:pPr lvl="2">
              <a:defRPr/>
            </a:pPr>
            <a:r>
              <a:rPr lang="ko-KR" altLang="en-US" dirty="0"/>
              <a:t>입력은 </a:t>
            </a:r>
            <a:r>
              <a:rPr lang="en-US" altLang="ko-KR" dirty="0"/>
              <a:t>csv</a:t>
            </a:r>
            <a:r>
              <a:rPr lang="ko-KR" altLang="en-US" dirty="0"/>
              <a:t>파일 제공 </a:t>
            </a:r>
            <a:r>
              <a:rPr lang="en-US" altLang="ko-KR" dirty="0"/>
              <a:t>(</a:t>
            </a:r>
            <a:r>
              <a:rPr lang="ko-KR" altLang="en-US" dirty="0"/>
              <a:t>입력 파일 수정 금지</a:t>
            </a:r>
            <a:r>
              <a:rPr lang="en-US" altLang="ko-KR" dirty="0"/>
              <a:t>)</a:t>
            </a:r>
          </a:p>
          <a:p>
            <a:pPr lvl="2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보고서 양식</a:t>
            </a:r>
          </a:p>
          <a:p>
            <a:pPr lvl="2">
              <a:defRPr/>
            </a:pPr>
            <a:r>
              <a:rPr lang="ko-KR" altLang="en-US" dirty="0"/>
              <a:t> </a:t>
            </a:r>
            <a:r>
              <a:rPr lang="ko-KR" altLang="en-US" u="sng" dirty="0">
                <a:solidFill>
                  <a:srgbClr val="FF0000"/>
                </a:solidFill>
              </a:rPr>
              <a:t>헤더파일</a:t>
            </a:r>
            <a:r>
              <a:rPr lang="en-US" altLang="ko-KR" u="sng" dirty="0">
                <a:solidFill>
                  <a:srgbClr val="FF0000"/>
                </a:solidFill>
              </a:rPr>
              <a:t>,</a:t>
            </a:r>
            <a:r>
              <a:rPr lang="ko-KR" altLang="en-US" u="sng" dirty="0">
                <a:solidFill>
                  <a:srgbClr val="FF0000"/>
                </a:solidFill>
              </a:rPr>
              <a:t> 소스파일</a:t>
            </a:r>
            <a:r>
              <a:rPr lang="en-US" altLang="ko-KR" u="sng" dirty="0">
                <a:solidFill>
                  <a:srgbClr val="FF0000"/>
                </a:solidFill>
              </a:rPr>
              <a:t>, </a:t>
            </a:r>
            <a:r>
              <a:rPr lang="ko-KR" altLang="en-US" u="sng" dirty="0">
                <a:solidFill>
                  <a:srgbClr val="FF0000"/>
                </a:solidFill>
              </a:rPr>
              <a:t>보고서 </a:t>
            </a:r>
            <a:r>
              <a:rPr lang="ko-KR" altLang="en-US" sz="1900" dirty="0">
                <a:solidFill>
                  <a:srgbClr val="FF0000"/>
                </a:solidFill>
              </a:rPr>
              <a:t>만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압축하여</a:t>
            </a:r>
          </a:p>
          <a:p>
            <a:pPr lvl="3">
              <a:defRPr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C++_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학번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_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이름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_.zip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으로 제출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hlinkClick r:id="rId2"/>
              </a:rPr>
              <a:t>lcs5382aa@naver.com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lvl="3">
              <a:defRPr/>
            </a:pP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보고서 내용 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헤더파일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소스파일 구성을 어떻게 했으며 진행과정 설명하기</a:t>
            </a:r>
            <a:endParaRPr lang="en-US" altLang="ko-KR" dirty="0">
              <a:solidFill>
                <a:schemeClr val="tx2">
                  <a:lumMod val="50000"/>
                </a:schemeClr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defRPr/>
            </a:pPr>
            <a:r>
              <a:rPr lang="ko-KR" altLang="en-US" dirty="0"/>
              <a:t>제출기한</a:t>
            </a:r>
          </a:p>
          <a:p>
            <a:pPr lvl="2">
              <a:defRPr/>
            </a:pP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 수요일 </a:t>
            </a:r>
            <a:r>
              <a:rPr lang="en-US" altLang="ko-KR" dirty="0"/>
              <a:t>23:59</a:t>
            </a:r>
            <a:r>
              <a:rPr lang="ko-KR" altLang="en-US" dirty="0"/>
              <a:t>까지</a:t>
            </a:r>
            <a:endParaRPr lang="en-US" altLang="ko-KR" dirty="0">
              <a:solidFill>
                <a:schemeClr val="tx2">
                  <a:lumMod val="50000"/>
                </a:schemeClr>
              </a:solidFill>
            </a:endParaRPr>
          </a:p>
          <a:p>
            <a:pPr marL="1371600" lvl="3" indent="0">
              <a:buNone/>
              <a:defRPr/>
            </a:pPr>
            <a:endParaRPr lang="en-US" altLang="ko-KR" dirty="0">
              <a:solidFill>
                <a:schemeClr val="tx2">
                  <a:lumMod val="50000"/>
                </a:schemeClr>
              </a:solidFill>
            </a:endParaRPr>
          </a:p>
          <a:p>
            <a:pPr marL="1371600" lvl="3" indent="0">
              <a:buNone/>
              <a:defRPr/>
            </a:pPr>
            <a:endParaRPr lang="en-US" altLang="ko-KR" dirty="0">
              <a:solidFill>
                <a:schemeClr val="tx2">
                  <a:lumMod val="50000"/>
                </a:schemeClr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chemeClr val="tx2">
                  <a:lumMod val="50000"/>
                </a:schemeClr>
              </a:solidFill>
            </a:endParaRPr>
          </a:p>
          <a:p>
            <a:pPr lvl="3">
              <a:defRPr/>
            </a:pP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  <a:p>
            <a:pPr lvl="2">
              <a:defRPr/>
            </a:pPr>
            <a:endParaRPr lang="en-US" altLang="ko-KR" sz="19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Assignment</a:t>
            </a:r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입출력 형</a:t>
            </a:r>
            <a:r>
              <a:rPr lang="ko-KR" altLang="en-US" sz="1900" dirty="0"/>
              <a:t>식</a:t>
            </a:r>
            <a:r>
              <a:rPr lang="en-US" altLang="ko-KR" sz="1900" dirty="0"/>
              <a:t>(csv)</a:t>
            </a:r>
            <a:endParaRPr lang="ko-KR" altLang="en-US" sz="1900" dirty="0"/>
          </a:p>
          <a:p>
            <a:pPr lvl="1">
              <a:defRPr/>
            </a:pPr>
            <a:r>
              <a:rPr lang="ko-KR" altLang="en-US" sz="1900" dirty="0"/>
              <a:t>실제 파일은 엑셀로 </a:t>
            </a:r>
            <a:r>
              <a:rPr lang="ko-KR" altLang="en-US" sz="1900" dirty="0" err="1"/>
              <a:t>오픈되지만</a:t>
            </a:r>
            <a:endParaRPr lang="ko-KR" altLang="en-US" sz="1900" dirty="0"/>
          </a:p>
          <a:p>
            <a:pPr lvl="1">
              <a:buNone/>
              <a:defRPr/>
            </a:pPr>
            <a:r>
              <a:rPr lang="ko-KR" altLang="en-US" sz="1900" dirty="0"/>
              <a:t>    </a:t>
            </a:r>
            <a:r>
              <a:rPr lang="en-US" altLang="ko-KR" sz="1900" dirty="0"/>
              <a:t>C</a:t>
            </a:r>
            <a:r>
              <a:rPr lang="ko-KR" altLang="en-US" sz="1900" dirty="0"/>
              <a:t>에서</a:t>
            </a:r>
            <a:r>
              <a:rPr lang="en-US" altLang="ko-KR" sz="1900" dirty="0"/>
              <a:t> </a:t>
            </a:r>
            <a:r>
              <a:rPr lang="ko-KR" altLang="en-US" sz="1900" dirty="0" err="1"/>
              <a:t>입력받을</a:t>
            </a:r>
            <a:r>
              <a:rPr lang="ko-KR" altLang="en-US" sz="1900" dirty="0"/>
              <a:t> 때는 </a:t>
            </a:r>
            <a:endParaRPr lang="en-US" altLang="ko-KR" sz="1900" dirty="0"/>
          </a:p>
          <a:p>
            <a:pPr lvl="1">
              <a:buNone/>
              <a:defRPr/>
            </a:pPr>
            <a:r>
              <a:rPr lang="en-US" altLang="ko-KR" sz="1900" dirty="0"/>
              <a:t>     ,</a:t>
            </a:r>
            <a:r>
              <a:rPr lang="ko-KR" altLang="en-US" sz="1900" dirty="0"/>
              <a:t>단위로 나뉘어 있다</a:t>
            </a:r>
            <a:r>
              <a:rPr lang="en-US" altLang="ko-KR" sz="1900" dirty="0"/>
              <a:t>.</a:t>
            </a:r>
          </a:p>
        </p:txBody>
      </p:sp>
      <p:pic>
        <p:nvPicPr>
          <p:cNvPr id="4146" name="그림 414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36558" y="1160748"/>
            <a:ext cx="3331649" cy="49732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Assignment</a:t>
            </a:r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출력예제</a:t>
            </a:r>
          </a:p>
          <a:p>
            <a:pPr>
              <a:defRPr/>
            </a:pPr>
            <a:endParaRPr lang="ko-KR" altLang="en-US"/>
          </a:p>
        </p:txBody>
      </p:sp>
      <p:pic>
        <p:nvPicPr>
          <p:cNvPr id="4147" name="그림 414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6962" y="1298240"/>
            <a:ext cx="4186889" cy="4975076"/>
          </a:xfrm>
          <a:prstGeom prst="rect">
            <a:avLst/>
          </a:prstGeom>
        </p:spPr>
      </p:pic>
      <p:pic>
        <p:nvPicPr>
          <p:cNvPr id="4148" name="그림 414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57936" y="2492896"/>
            <a:ext cx="3802360" cy="1620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Contents</a:t>
            </a:r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graphicFrame>
        <p:nvGraphicFramePr>
          <p:cNvPr id="4140" name="내용 개체 틀 413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80541"/>
              </p:ext>
            </p:extLst>
          </p:nvPr>
        </p:nvGraphicFramePr>
        <p:xfrm>
          <a:off x="479376" y="1052736"/>
          <a:ext cx="8316923" cy="525657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83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0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OT, C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언어 정리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C++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문자열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제어구문과 함수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클래스와 동적 메모리할당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클래스의 상속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중간고사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프렌드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및 기타사항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텀프로젝트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주요사항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텀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실습문제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실습문제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실습문제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실습문제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기말고사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C463A-35C3-43D5-A7DF-793F8A7F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C</a:t>
            </a:r>
            <a:r>
              <a:rPr lang="ko-KR" altLang="en-US" sz="3600" dirty="0"/>
              <a:t>언어 정리 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44CDD-3D5A-4B1B-AFA5-79983AE05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1. </a:t>
            </a:r>
            <a:r>
              <a:rPr lang="ko-KR" altLang="en-US" dirty="0"/>
              <a:t>프로젝트의 기본구성</a:t>
            </a:r>
            <a:r>
              <a:rPr lang="en-US" altLang="ko-KR" dirty="0"/>
              <a:t>(</a:t>
            </a:r>
            <a:r>
              <a:rPr lang="ko-KR" altLang="en-US" dirty="0"/>
              <a:t>헤더파일</a:t>
            </a:r>
            <a:r>
              <a:rPr lang="en-US" altLang="ko-KR" dirty="0"/>
              <a:t>, </a:t>
            </a:r>
            <a:r>
              <a:rPr lang="ko-KR" altLang="en-US" dirty="0"/>
              <a:t>소스파일</a:t>
            </a:r>
            <a:r>
              <a:rPr lang="en-US" altLang="ko-KR" dirty="0"/>
              <a:t>, </a:t>
            </a:r>
            <a:r>
              <a:rPr lang="ko-KR" altLang="en-US" dirty="0" err="1"/>
              <a:t>메인함수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2. </a:t>
            </a:r>
            <a:r>
              <a:rPr lang="ko-KR" altLang="en-US" dirty="0"/>
              <a:t>변수</a:t>
            </a:r>
            <a:r>
              <a:rPr lang="en-US" altLang="ko-KR" dirty="0"/>
              <a:t>,</a:t>
            </a:r>
            <a:r>
              <a:rPr lang="ko-KR" altLang="en-US" dirty="0"/>
              <a:t> 연산자</a:t>
            </a:r>
            <a:r>
              <a:rPr lang="en-US" altLang="ko-KR" dirty="0"/>
              <a:t>, </a:t>
            </a:r>
            <a:r>
              <a:rPr lang="ko-KR" altLang="en-US" dirty="0"/>
              <a:t>자료형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3. </a:t>
            </a:r>
            <a:r>
              <a:rPr lang="ko-KR" altLang="en-US" dirty="0"/>
              <a:t>입출력</a:t>
            </a:r>
            <a:r>
              <a:rPr lang="en-US" altLang="ko-KR" dirty="0"/>
              <a:t>(</a:t>
            </a:r>
            <a:r>
              <a:rPr lang="en-US" altLang="ko-KR" dirty="0" err="1"/>
              <a:t>printf,scanf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4. </a:t>
            </a:r>
            <a:r>
              <a:rPr lang="ko-KR" altLang="en-US" dirty="0" err="1"/>
              <a:t>조건문</a:t>
            </a:r>
            <a:r>
              <a:rPr lang="en-US" altLang="ko-KR" dirty="0"/>
              <a:t>(if, </a:t>
            </a:r>
            <a:r>
              <a:rPr lang="en-US" altLang="ko-KR" dirty="0" err="1"/>
              <a:t>switch~case</a:t>
            </a:r>
            <a:r>
              <a:rPr lang="en-US" altLang="ko-KR" dirty="0"/>
              <a:t>), </a:t>
            </a:r>
            <a:r>
              <a:rPr lang="ko-KR" altLang="en-US" dirty="0" err="1"/>
              <a:t>반복문</a:t>
            </a:r>
            <a:r>
              <a:rPr lang="en-US" altLang="ko-KR" dirty="0"/>
              <a:t>(while, for)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5. </a:t>
            </a:r>
            <a:r>
              <a:rPr lang="ko-KR" altLang="en-US" dirty="0"/>
              <a:t>배열</a:t>
            </a:r>
            <a:r>
              <a:rPr lang="en-US" altLang="ko-KR" dirty="0"/>
              <a:t>([ ])</a:t>
            </a:r>
            <a:endParaRPr lang="ko-KR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6. </a:t>
            </a:r>
            <a:r>
              <a:rPr lang="ko-KR" altLang="en-US" dirty="0"/>
              <a:t>포인터</a:t>
            </a:r>
            <a:r>
              <a:rPr lang="en-US" altLang="ko-KR" dirty="0"/>
              <a:t>(*)</a:t>
            </a:r>
            <a:endParaRPr lang="ko-KR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7. </a:t>
            </a:r>
            <a:r>
              <a:rPr lang="ko-KR" altLang="en-US" dirty="0"/>
              <a:t>문자열 처리함수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8. </a:t>
            </a:r>
            <a:r>
              <a:rPr lang="ko-KR" altLang="en-US" dirty="0" err="1"/>
              <a:t>파일입출력</a:t>
            </a:r>
            <a:endParaRPr lang="ko-KR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9. </a:t>
            </a:r>
            <a:r>
              <a:rPr lang="ko-KR" altLang="en-US" dirty="0"/>
              <a:t>구조체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10. </a:t>
            </a:r>
            <a:r>
              <a:rPr lang="ko-KR" altLang="en-US" dirty="0"/>
              <a:t>동적할당</a:t>
            </a:r>
            <a:r>
              <a:rPr lang="en-US" altLang="ko-KR" dirty="0"/>
              <a:t>( malloc() 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41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905FC-447C-48D8-97C7-9AFAE475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0. visual studio2017</a:t>
            </a:r>
            <a:r>
              <a:rPr lang="ko-KR" altLang="en-US" sz="3600" dirty="0"/>
              <a:t>설치</a:t>
            </a:r>
            <a:r>
              <a:rPr lang="en-US" altLang="ko-KR" sz="3600" dirty="0"/>
              <a:t>(1</a:t>
            </a:r>
            <a:r>
              <a:rPr lang="ko-KR" altLang="en-US" sz="3600" dirty="0"/>
              <a:t>번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42DABAD-7962-4DC3-9EC2-F4FDFE88C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891" y="1304764"/>
            <a:ext cx="5982218" cy="39779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746D70-8063-426B-8A25-EFA4C07B4120}"/>
              </a:ext>
            </a:extLst>
          </p:cNvPr>
          <p:cNvSpPr txBox="1"/>
          <p:nvPr/>
        </p:nvSpPr>
        <p:spPr>
          <a:xfrm>
            <a:off x="1593519" y="5405828"/>
            <a:ext cx="522058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hlinkClick r:id="rId3"/>
              </a:rPr>
              <a:t>https://visualstudio.microsoft.com/ko/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1922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905FC-447C-48D8-97C7-9AFAE475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0. visual studio2017</a:t>
            </a:r>
            <a:r>
              <a:rPr lang="ko-KR" altLang="en-US" sz="3600" dirty="0"/>
              <a:t>설치</a:t>
            </a:r>
            <a:r>
              <a:rPr lang="en-US" altLang="ko-KR" sz="3600" dirty="0"/>
              <a:t>(2</a:t>
            </a:r>
            <a:r>
              <a:rPr lang="ko-KR" altLang="en-US" sz="3600" dirty="0"/>
              <a:t>번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746D70-8063-426B-8A25-EFA4C07B4120}"/>
              </a:ext>
            </a:extLst>
          </p:cNvPr>
          <p:cNvSpPr txBox="1"/>
          <p:nvPr/>
        </p:nvSpPr>
        <p:spPr>
          <a:xfrm>
            <a:off x="107504" y="5846057"/>
            <a:ext cx="522058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“C++</a:t>
            </a:r>
            <a:r>
              <a:rPr lang="ko-KR" altLang="en-US" sz="2000" dirty="0"/>
              <a:t>를 사용한 데스크톱 개발</a:t>
            </a:r>
            <a:r>
              <a:rPr lang="en-US" altLang="ko-KR" sz="2000" dirty="0"/>
              <a:t>”</a:t>
            </a:r>
            <a:r>
              <a:rPr lang="ko-KR" altLang="en-US" sz="2000" dirty="0"/>
              <a:t>클릭 후 진행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2B2379-B33A-4955-B779-3BE7834AB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" y="852929"/>
            <a:ext cx="9144000" cy="489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67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905FC-447C-48D8-97C7-9AFAE475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0. visual studio2017</a:t>
            </a:r>
            <a:r>
              <a:rPr lang="ko-KR" altLang="en-US" sz="3600" dirty="0"/>
              <a:t>설치</a:t>
            </a:r>
            <a:r>
              <a:rPr lang="en-US" altLang="ko-KR" sz="3600" dirty="0"/>
              <a:t>(3</a:t>
            </a:r>
            <a:r>
              <a:rPr lang="ko-KR" altLang="en-US" sz="3600" dirty="0"/>
              <a:t>번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746D70-8063-426B-8A25-EFA4C07B4120}"/>
              </a:ext>
            </a:extLst>
          </p:cNvPr>
          <p:cNvSpPr txBox="1"/>
          <p:nvPr/>
        </p:nvSpPr>
        <p:spPr>
          <a:xfrm>
            <a:off x="467544" y="5778017"/>
            <a:ext cx="522058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프로젝트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367164-CE70-4FC4-ADCB-940F8DE1F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636" y="1008281"/>
            <a:ext cx="6552728" cy="452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62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905FC-447C-48D8-97C7-9AFAE475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0. </a:t>
            </a:r>
            <a:r>
              <a:rPr lang="ko-KR" altLang="en-US" sz="3600" dirty="0" err="1"/>
              <a:t>콘솔창</a:t>
            </a:r>
            <a:r>
              <a:rPr lang="ko-KR" altLang="en-US" sz="3600" dirty="0"/>
              <a:t> 유지하기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746D70-8063-426B-8A25-EFA4C07B4120}"/>
              </a:ext>
            </a:extLst>
          </p:cNvPr>
          <p:cNvSpPr txBox="1"/>
          <p:nvPr/>
        </p:nvSpPr>
        <p:spPr>
          <a:xfrm>
            <a:off x="199165" y="4902088"/>
            <a:ext cx="7020780" cy="9572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[</a:t>
            </a:r>
            <a:r>
              <a:rPr lang="ko-KR" altLang="en-US" sz="2000" dirty="0"/>
              <a:t>프로젝트</a:t>
            </a:r>
            <a:r>
              <a:rPr lang="en-US" altLang="ko-KR" sz="2000" dirty="0"/>
              <a:t>] - [xx </a:t>
            </a:r>
            <a:r>
              <a:rPr lang="ko-KR" altLang="en-US" sz="2000" dirty="0"/>
              <a:t>속성</a:t>
            </a:r>
            <a:r>
              <a:rPr lang="en-US" altLang="ko-KR" sz="2000" dirty="0"/>
              <a:t>] - [</a:t>
            </a:r>
            <a:r>
              <a:rPr lang="ko-KR" altLang="en-US" sz="2000" dirty="0" err="1"/>
              <a:t>링커</a:t>
            </a:r>
            <a:r>
              <a:rPr lang="en-US" altLang="ko-KR" sz="2000" dirty="0"/>
              <a:t>] - [</a:t>
            </a:r>
            <a:r>
              <a:rPr lang="ko-KR" altLang="en-US" sz="2000" dirty="0"/>
              <a:t>시스템</a:t>
            </a:r>
            <a:r>
              <a:rPr lang="en-US" altLang="ko-KR" sz="2000" dirty="0"/>
              <a:t>] - [</a:t>
            </a:r>
            <a:r>
              <a:rPr lang="ko-KR" altLang="en-US" sz="2000" dirty="0"/>
              <a:t>하위시스템</a:t>
            </a:r>
            <a:r>
              <a:rPr lang="en-US" altLang="ko-KR" sz="2000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콘솔</a:t>
            </a:r>
            <a:r>
              <a:rPr lang="en-US" altLang="ko-KR" sz="2000" dirty="0"/>
              <a:t>(/SUBSYSTEM:CONSOLE)</a:t>
            </a:r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877D68-C356-403F-ADF8-EC2942934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623" y="1160748"/>
            <a:ext cx="4707212" cy="33457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B777142-2FF1-40E0-948B-9D17D4FAD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65" y="1084690"/>
            <a:ext cx="3444538" cy="3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05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905FC-447C-48D8-97C7-9AFAE475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1. </a:t>
            </a:r>
            <a:r>
              <a:rPr lang="ko-KR" altLang="en-US" sz="3600" dirty="0"/>
              <a:t>프로젝트의 기본구성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E514E4-B9EB-4968-91E6-1A41F370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헤더파일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 err="1"/>
              <a:t>stdio.h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소스파일 </a:t>
            </a:r>
            <a:r>
              <a:rPr lang="en-US" altLang="ko-KR" dirty="0"/>
              <a:t>: </a:t>
            </a:r>
            <a:r>
              <a:rPr lang="en-US" altLang="ko-KR" dirty="0" err="1"/>
              <a:t>test.c</a:t>
            </a:r>
            <a:r>
              <a:rPr lang="en-US" altLang="ko-KR" dirty="0"/>
              <a:t>, test.cpp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메인함수</a:t>
            </a:r>
            <a:r>
              <a:rPr lang="ko-KR" altLang="en-US" dirty="0"/>
              <a:t> </a:t>
            </a:r>
            <a:r>
              <a:rPr lang="en-US" altLang="ko-KR" dirty="0"/>
              <a:t>: main()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9FACBA-C0E5-4719-B742-537BBED3B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74" y="2744924"/>
            <a:ext cx="7290451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4756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페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3A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847</Words>
  <Application>Microsoft Office PowerPoint</Application>
  <PresentationFormat>화면 슬라이드 쇼(4:3)</PresentationFormat>
  <Paragraphs>153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굴림</vt:lpstr>
      <vt:lpstr>맑은 고딕</vt:lpstr>
      <vt:lpstr>Arial</vt:lpstr>
      <vt:lpstr>Times New Roman</vt:lpstr>
      <vt:lpstr>Wingdings</vt:lpstr>
      <vt:lpstr>기본페이지</vt:lpstr>
      <vt:lpstr>C/C++ Programming(실습) (1주차- OT, C언어 정리)</vt:lpstr>
      <vt:lpstr>수업방식</vt:lpstr>
      <vt:lpstr>Contents</vt:lpstr>
      <vt:lpstr>C언어 정리 목차</vt:lpstr>
      <vt:lpstr>0. visual studio2017설치(1번)</vt:lpstr>
      <vt:lpstr>0. visual studio2017설치(2번)</vt:lpstr>
      <vt:lpstr>0. visual studio2017설치(3번)</vt:lpstr>
      <vt:lpstr>0. 콘솔창 유지하기</vt:lpstr>
      <vt:lpstr>1. 프로젝트의 기본구성</vt:lpstr>
      <vt:lpstr>2. 변수, 연산자, 자료형</vt:lpstr>
      <vt:lpstr>3. 입출력</vt:lpstr>
      <vt:lpstr>4. 조건문, 반복문</vt:lpstr>
      <vt:lpstr>4. 조건문, 반복문</vt:lpstr>
      <vt:lpstr>5. 배열</vt:lpstr>
      <vt:lpstr>6. 포인터</vt:lpstr>
      <vt:lpstr>7. 문자열 처리함수</vt:lpstr>
      <vt:lpstr>8. 파일입출력</vt:lpstr>
      <vt:lpstr>9. 구조체</vt:lpstr>
      <vt:lpstr>10. 동적할당(1번)</vt:lpstr>
      <vt:lpstr>10. 동적할당(2번)</vt:lpstr>
      <vt:lpstr>Assignment</vt:lpstr>
      <vt:lpstr>Assignment</vt:lpstr>
      <vt:lpstr>Assignment</vt:lpstr>
    </vt:vector>
  </TitlesOfParts>
  <Manager/>
  <Company>SereneVoyage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winter</dc:creator>
  <cp:lastModifiedBy>lee cheonsol</cp:lastModifiedBy>
  <cp:revision>220</cp:revision>
  <dcterms:created xsi:type="dcterms:W3CDTF">2007-05-16T01:38:22Z</dcterms:created>
  <dcterms:modified xsi:type="dcterms:W3CDTF">2019-03-06T17:05:01Z</dcterms:modified>
  <cp:version>0906.0100.01</cp:version>
</cp:coreProperties>
</file>