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69" r:id="rId4"/>
    <p:sldId id="271" r:id="rId5"/>
    <p:sldId id="272" r:id="rId6"/>
    <p:sldId id="273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87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81" d="100"/>
          <a:sy n="81" d="100"/>
        </p:scale>
        <p:origin x="1723" y="6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2019-05-08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98425" y="906283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복사생성자</a:t>
            </a:r>
            <a:endParaRPr lang="en-US" altLang="ko-KR" sz="1800" dirty="0"/>
          </a:p>
          <a:p>
            <a:pPr lvl="1"/>
            <a:r>
              <a:rPr lang="ko-KR" altLang="en-US" sz="1800" dirty="0"/>
              <a:t>정의하지 않으면 디폴트 복사생성자 삽입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디폴트 복사생성자는 </a:t>
            </a:r>
            <a:r>
              <a:rPr lang="ko-KR" altLang="en-US" sz="1800" dirty="0" err="1"/>
              <a:t>맴버와</a:t>
            </a:r>
            <a:r>
              <a:rPr lang="ko-KR" altLang="en-US" sz="1800" dirty="0"/>
              <a:t> 멤버의 복사</a:t>
            </a:r>
            <a:r>
              <a:rPr lang="en-US" altLang="ko-KR" sz="1800" dirty="0"/>
              <a:t>(</a:t>
            </a:r>
            <a:r>
              <a:rPr lang="ko-KR" altLang="en-US" sz="1800" dirty="0"/>
              <a:t>얕은 복사</a:t>
            </a:r>
            <a:r>
              <a:rPr lang="en-US" altLang="ko-KR" sz="1800" dirty="0"/>
              <a:t>)</a:t>
            </a:r>
            <a:r>
              <a:rPr lang="ko-KR" altLang="en-US" sz="1800" dirty="0"/>
              <a:t>를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생성자 내에서 동적할당</a:t>
            </a:r>
            <a:r>
              <a:rPr lang="en-US" altLang="ko-KR" sz="1800" dirty="0"/>
              <a:t> </a:t>
            </a:r>
            <a:r>
              <a:rPr lang="ko-KR" altLang="en-US" sz="1800" dirty="0"/>
              <a:t>혹은 깊은 복사가 필요하면 직접 정의해야 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dirty="0"/>
              <a:t>얕은 복사 </a:t>
            </a:r>
            <a:r>
              <a:rPr lang="en-US" altLang="ko-KR" dirty="0"/>
              <a:t>: </a:t>
            </a:r>
            <a:r>
              <a:rPr lang="ko-KR" altLang="en-US" dirty="0"/>
              <a:t> 객체를 복사할 때</a:t>
            </a:r>
            <a:r>
              <a:rPr lang="en-US" altLang="ko-KR" dirty="0"/>
              <a:t>, </a:t>
            </a:r>
            <a:r>
              <a:rPr lang="ko-KR" altLang="en-US" dirty="0"/>
              <a:t>포인터의 경우 메모리를 할당 받는 것이 아닌 포인터 가리키는 곳만 저장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깊은 복사 </a:t>
            </a:r>
            <a:r>
              <a:rPr lang="en-US" altLang="ko-KR" dirty="0"/>
              <a:t>: </a:t>
            </a:r>
            <a:r>
              <a:rPr lang="ko-KR" altLang="en-US" dirty="0"/>
              <a:t>객체를 복사할 때</a:t>
            </a:r>
            <a:r>
              <a:rPr lang="en-US" altLang="ko-KR" dirty="0"/>
              <a:t>, </a:t>
            </a:r>
            <a:r>
              <a:rPr lang="ko-KR" altLang="en-US" dirty="0"/>
              <a:t>포인터가 가리키는 것을 메모리 할당을 새로 해주고 그곳에 복사</a:t>
            </a:r>
            <a:r>
              <a:rPr lang="en-US" altLang="ko-KR" dirty="0"/>
              <a:t>.</a:t>
            </a:r>
          </a:p>
          <a:p>
            <a:endParaRPr lang="en-US" altLang="ko-KR" sz="1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1780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정의하지 않으면 디폴트 대입연산자가 삽입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디폴트 대입연산자는 멤버와 멤버의 복사</a:t>
            </a:r>
            <a:r>
              <a:rPr lang="en-US" altLang="ko-KR" sz="1800" dirty="0"/>
              <a:t>(</a:t>
            </a:r>
            <a:r>
              <a:rPr lang="ko-KR" altLang="en-US" sz="1800" dirty="0"/>
              <a:t>얕은 복사</a:t>
            </a:r>
            <a:r>
              <a:rPr lang="en-US" altLang="ko-KR" sz="1800" dirty="0"/>
              <a:t>)</a:t>
            </a:r>
            <a:r>
              <a:rPr lang="ko-KR" altLang="en-US" sz="1800" dirty="0"/>
              <a:t>를 진행한다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연산자 내에서 동적할당</a:t>
            </a:r>
            <a:r>
              <a:rPr lang="en-US" altLang="ko-KR" sz="1800" dirty="0"/>
              <a:t>, </a:t>
            </a:r>
            <a:r>
              <a:rPr lang="ko-KR" altLang="en-US" sz="1800" dirty="0"/>
              <a:t>깊은 복사가 필요하면 직접 정의를 </a:t>
            </a:r>
            <a:r>
              <a:rPr lang="ko-KR" altLang="en-US" sz="1800" dirty="0" err="1"/>
              <a:t>해야한다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대입연산자와 복사생성자의 차이점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복사생성자 </a:t>
            </a:r>
            <a:r>
              <a:rPr lang="en-US" altLang="ko-KR" sz="1800" dirty="0"/>
              <a:t>: </a:t>
            </a:r>
            <a:r>
              <a:rPr lang="ko-KR" altLang="en-US" sz="1800" dirty="0"/>
              <a:t>같은 타입의 객체로부터 어떤 객체를 초기화 할 때 호출되는 함수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대입연산자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같은 타입의 다른 객체에 어떤 객체의 값을 복사할 때 쓰이는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결과는 같지만 호출 시점이 다르다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복사 생성자는 생성할 때 호출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대입 연산자는 생성을 마친 후 일반적인 상황에서 호출</a:t>
            </a:r>
            <a:endParaRPr lang="en-US" altLang="ko-KR" sz="1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0951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예제 </a:t>
            </a:r>
            <a:r>
              <a:rPr lang="en-US" altLang="ko-KR" sz="1800" dirty="0"/>
              <a:t>4</a:t>
            </a:r>
            <a:r>
              <a:rPr lang="ko-KR" altLang="en-US" sz="1800" dirty="0"/>
              <a:t>번 참조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CE08D-E043-4224-A805-F9EF2F9D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20" y="1457707"/>
            <a:ext cx="3914775" cy="181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F73659-6D32-4CF8-A07A-40FF7EDA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79" y="3534601"/>
            <a:ext cx="2529305" cy="26609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F9720-4720-4C10-BC7D-E957F680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75" y="1452973"/>
            <a:ext cx="3152592" cy="47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반환형이 참조형인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결과가 왜 이렇게 나오는지 확인해보자                           예제 </a:t>
            </a:r>
            <a:r>
              <a:rPr lang="en-US" altLang="ko-KR" sz="1800" dirty="0"/>
              <a:t>5</a:t>
            </a:r>
            <a:r>
              <a:rPr lang="ko-KR" altLang="en-US" sz="1800" dirty="0"/>
              <a:t>번 참조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12</a:t>
            </a:r>
            <a:r>
              <a:rPr lang="ko-KR" altLang="en-US" sz="1800" dirty="0"/>
              <a:t>행에서 </a:t>
            </a:r>
            <a:r>
              <a:rPr lang="en-US" altLang="ko-KR" sz="1800" dirty="0"/>
              <a:t>num </a:t>
            </a:r>
            <a:r>
              <a:rPr lang="ko-KR" altLang="en-US" sz="1800" dirty="0"/>
              <a:t>변수 선언과 동시에 </a:t>
            </a:r>
            <a:r>
              <a:rPr lang="en-US" altLang="ko-KR" sz="1800" dirty="0"/>
              <a:t>1</a:t>
            </a:r>
            <a:r>
              <a:rPr lang="ko-KR" altLang="en-US" sz="1800" dirty="0"/>
              <a:t>로 초기화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13</a:t>
            </a:r>
            <a:r>
              <a:rPr lang="ko-KR" altLang="en-US" sz="1800" dirty="0"/>
              <a:t>행에서 </a:t>
            </a:r>
            <a:r>
              <a:rPr lang="ko-KR" altLang="en-US" sz="1800" dirty="0" err="1"/>
              <a:t>참조자</a:t>
            </a:r>
            <a:r>
              <a:rPr lang="ko-KR" altLang="en-US" sz="1800" dirty="0"/>
              <a:t> 선언하면서 </a:t>
            </a:r>
            <a:r>
              <a:rPr lang="en-US" altLang="ko-KR" sz="1800" dirty="0"/>
              <a:t>sum </a:t>
            </a:r>
            <a:r>
              <a:rPr lang="ko-KR" altLang="en-US" sz="1800" dirty="0"/>
              <a:t>함수 호출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반환되면 참조자에 저장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15,16</a:t>
            </a:r>
            <a:r>
              <a:rPr lang="ko-KR" altLang="en-US" sz="1800" dirty="0"/>
              <a:t>행은 </a:t>
            </a:r>
            <a:r>
              <a:rPr lang="en-US" altLang="ko-KR" sz="1800" dirty="0"/>
              <a:t>num</a:t>
            </a:r>
            <a:r>
              <a:rPr lang="ko-KR" altLang="en-US" sz="1800" dirty="0"/>
              <a:t>변수와 </a:t>
            </a:r>
            <a:r>
              <a:rPr lang="en-US" altLang="ko-KR" sz="1800" dirty="0"/>
              <a:t>num2 </a:t>
            </a:r>
            <a:r>
              <a:rPr lang="ko-KR" altLang="en-US" sz="1800" dirty="0"/>
              <a:t>값을 </a:t>
            </a:r>
            <a:r>
              <a:rPr lang="en-US" altLang="ko-KR" sz="1800" dirty="0"/>
              <a:t>1</a:t>
            </a:r>
            <a:r>
              <a:rPr lang="ko-KR" altLang="en-US" sz="1800" dirty="0"/>
              <a:t>씩 증가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값은 왜 </a:t>
            </a:r>
            <a:r>
              <a:rPr lang="en-US" altLang="ko-KR" sz="1800" dirty="0"/>
              <a:t>4</a:t>
            </a:r>
            <a:r>
              <a:rPr lang="ko-KR" altLang="en-US" sz="1800" dirty="0"/>
              <a:t>가 나올까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F4273B-ECA7-4775-9A9F-D2E7FFA2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5013176"/>
            <a:ext cx="3333750" cy="1114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B351DC-2DC1-47B0-8B47-ADDFFC17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86" y="1470231"/>
            <a:ext cx="3924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9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반환형이 참조형인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반환형이 참조형인 경우 참조변수와 변수에 저장 가능</a:t>
            </a:r>
            <a:endParaRPr lang="en-US" altLang="ko-KR" sz="1800" dirty="0"/>
          </a:p>
          <a:p>
            <a:r>
              <a:rPr lang="ko-KR" altLang="en-US" sz="1800" dirty="0"/>
              <a:t>일반적인 함수에서는 변수에만 저장 가능</a:t>
            </a:r>
            <a:endParaRPr lang="en-US" altLang="ko-KR" sz="1800" dirty="0"/>
          </a:p>
          <a:p>
            <a:r>
              <a:rPr lang="ko-KR" altLang="en-US" sz="1800" dirty="0"/>
              <a:t>참조변수에 저장하는 경우와 변수에 저장하는 경우 차이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B6A70A-6DB7-455F-969E-F6D864E1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46" y="2060848"/>
            <a:ext cx="3370938" cy="35283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437399-664A-48C5-A468-9B909B72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5" y="2089957"/>
            <a:ext cx="3168351" cy="35352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95E2615-05D3-4EE2-809D-ABCF80946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759" y="4844870"/>
            <a:ext cx="2234369" cy="15025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CDAE88-C43C-4E3D-BCF8-497415A54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58" y="4708856"/>
            <a:ext cx="1003071" cy="14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3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가능한 연산자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멤버함수로만 오버로딩 가능한 연산자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980E5-FB21-414C-8F7D-DB5A8DB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8" y="1340768"/>
            <a:ext cx="8568444" cy="2156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CFE30-92CE-45A4-84CA-CF779561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8" y="4221088"/>
            <a:ext cx="4788532" cy="15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불가능한 연산자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25C03-B8E2-4DCA-BF24-E64008B9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12776"/>
            <a:ext cx="8450487" cy="38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8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AEF4666-CF3A-4EBC-8E8B-CFA8CDD9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" y="5423495"/>
            <a:ext cx="3267075" cy="819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예제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FD8C6-B187-4512-81D3-E572AB768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77" y="1381885"/>
            <a:ext cx="3493393" cy="49274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A8F85-C199-4D20-B862-5B6CA3E5E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381884"/>
            <a:ext cx="4064487" cy="4927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5539DB-8F4F-4780-85C4-2994BB921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36" y="5423495"/>
            <a:ext cx="3333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err="1"/>
              <a:t>프렌드</a:t>
            </a:r>
            <a:r>
              <a:rPr lang="ko-KR" altLang="en-US" sz="3000" dirty="0"/>
              <a:t> 함수를 이용한연산자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err="1"/>
              <a:t>프렌드</a:t>
            </a:r>
            <a:r>
              <a:rPr lang="ko-KR" altLang="en-US" sz="1800" dirty="0"/>
              <a:t> 함수가 필요한 경우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어떤 클래스에 대한 이항 연산자를 오버로딩 할 경우</a:t>
            </a:r>
            <a:r>
              <a:rPr lang="en-US" altLang="ko-KR" sz="1800" dirty="0"/>
              <a:t>(</a:t>
            </a:r>
            <a:r>
              <a:rPr lang="ko-KR" altLang="en-US" sz="1800" dirty="0"/>
              <a:t>매개변수 값이 두개 이상</a:t>
            </a:r>
            <a:r>
              <a:rPr lang="en-US" altLang="ko-KR" sz="1800" dirty="0"/>
              <a:t>)\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앞의 </a:t>
            </a:r>
            <a:r>
              <a:rPr lang="en-US" altLang="ko-KR" sz="1800" dirty="0"/>
              <a:t>sum </a:t>
            </a:r>
            <a:r>
              <a:rPr lang="ko-KR" altLang="en-US" sz="1800" dirty="0"/>
              <a:t>클래스 예제 중 </a:t>
            </a:r>
            <a:r>
              <a:rPr lang="en-US" altLang="ko-KR" sz="1800" dirty="0"/>
              <a:t>sum operator+(int n)</a:t>
            </a:r>
            <a:r>
              <a:rPr lang="ko-KR" altLang="en-US" sz="1800" dirty="0"/>
              <a:t>에서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s2 = s1 + 10; // </a:t>
            </a:r>
            <a:r>
              <a:rPr lang="ko-KR" altLang="en-US" sz="1800" dirty="0"/>
              <a:t>이것은 </a:t>
            </a:r>
            <a:r>
              <a:rPr lang="en-US" altLang="ko-KR" sz="1800" dirty="0"/>
              <a:t>s2 = s1.operator+(10)</a:t>
            </a:r>
            <a:r>
              <a:rPr lang="ko-KR" altLang="en-US" sz="1800" dirty="0"/>
              <a:t>으로 허용되나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s2 = 10 + s1;// </a:t>
            </a:r>
            <a:r>
              <a:rPr lang="ko-KR" altLang="en-US" sz="1800" dirty="0"/>
              <a:t>이것은 </a:t>
            </a:r>
            <a:r>
              <a:rPr lang="en-US" altLang="ko-KR" sz="1800" dirty="0"/>
              <a:t>s2 = (10).operator+(s1)</a:t>
            </a:r>
            <a:r>
              <a:rPr lang="ko-KR" altLang="en-US" sz="1800" dirty="0"/>
              <a:t>와 같은 형태가 되어 </a:t>
            </a:r>
            <a:r>
              <a:rPr lang="ko-KR" altLang="en-US" sz="1800" dirty="0" err="1"/>
              <a:t>허용되지않음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만약 멤버 함수가 아닌 </a:t>
            </a:r>
            <a:r>
              <a:rPr lang="en-US" altLang="ko-KR" sz="1800" dirty="0"/>
              <a:t>sum operator+(int n, const sum &amp;s); </a:t>
            </a:r>
            <a:r>
              <a:rPr lang="ko-KR" altLang="en-US" sz="1800" dirty="0"/>
              <a:t>와 같은 함수가 제공이 된다면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s2 = 10 + s1;// </a:t>
            </a:r>
            <a:r>
              <a:rPr lang="ko-KR" altLang="en-US" sz="1800" dirty="0"/>
              <a:t>이것은 </a:t>
            </a:r>
            <a:r>
              <a:rPr lang="en-US" altLang="ko-KR" sz="1800" dirty="0"/>
              <a:t>s2 = operator+(10, s1);</a:t>
            </a:r>
            <a:r>
              <a:rPr lang="ko-KR" altLang="en-US" sz="1800" dirty="0"/>
              <a:t>과 같은 형태가 되어 허용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cout</a:t>
            </a:r>
            <a:r>
              <a:rPr lang="ko-KR" altLang="en-US" sz="1800" dirty="0"/>
              <a:t>의 </a:t>
            </a:r>
            <a:r>
              <a:rPr lang="en-US" altLang="ko-KR" sz="1800" dirty="0"/>
              <a:t>&lt;&lt; </a:t>
            </a:r>
            <a:r>
              <a:rPr lang="ko-KR" altLang="en-US" sz="1800" dirty="0"/>
              <a:t>연산자 오버로딩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cin</a:t>
            </a:r>
            <a:r>
              <a:rPr lang="ko-KR" altLang="en-US" sz="1800" dirty="0"/>
              <a:t>의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연산자 오버로딩의 경우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4554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연산자 오버로딩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연산자 오버로딩이 가능한 연산자들을 다양한 방법으로 오버로딩 해보자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프렌드</a:t>
            </a:r>
            <a:r>
              <a:rPr lang="ko-KR" altLang="en-US" sz="1800" dirty="0"/>
              <a:t> 함수</a:t>
            </a:r>
            <a:r>
              <a:rPr lang="en-US" altLang="ko-KR" sz="1800" dirty="0"/>
              <a:t>, </a:t>
            </a:r>
            <a:r>
              <a:rPr lang="ko-KR" altLang="en-US" sz="1800" dirty="0"/>
              <a:t>멤버 변수 등 이전 페이지에 설명되어 있는 다양한 방법들과 가능한 연산자들에 대해서 해보자</a:t>
            </a:r>
            <a:endParaRPr lang="en-US" altLang="ko-KR" sz="42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기간 </a:t>
            </a:r>
            <a:r>
              <a:rPr lang="en-US" altLang="ko-KR" sz="1800" dirty="0"/>
              <a:t>: 2019. 05.16 (</a:t>
            </a:r>
            <a:r>
              <a:rPr lang="ko-KR" altLang="en-US" sz="1800" dirty="0"/>
              <a:t>목</a:t>
            </a:r>
            <a:r>
              <a:rPr lang="en-US" altLang="ko-KR" sz="1800" dirty="0"/>
              <a:t>) </a:t>
            </a:r>
            <a:r>
              <a:rPr lang="ko-KR" altLang="en-US" sz="1800" dirty="0"/>
              <a:t>수업시간 전 까지 보고서는 출력해서 제출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소스코드 파일은 </a:t>
            </a:r>
            <a:r>
              <a:rPr lang="ko-KR" altLang="en-US" sz="1800" dirty="0">
                <a:solidFill>
                  <a:srgbClr val="FF0000"/>
                </a:solidFill>
              </a:rPr>
              <a:t>반드시 </a:t>
            </a:r>
            <a:r>
              <a:rPr lang="en-US" altLang="ko-KR" sz="1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lcs5382aa@naver.com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으로 제출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>
                <a:solidFill>
                  <a:srgbClr val="FF0000"/>
                </a:solidFill>
              </a:rPr>
              <a:t>이메일 제출 제목 및 압축파일 양식</a:t>
            </a:r>
            <a:r>
              <a:rPr lang="en-US" altLang="ko-KR" sz="1800" dirty="0">
                <a:solidFill>
                  <a:srgbClr val="FF0000"/>
                </a:solidFill>
              </a:rPr>
              <a:t>: C++[10</a:t>
            </a:r>
            <a:r>
              <a:rPr lang="ko-KR" altLang="en-US" sz="1800" dirty="0">
                <a:solidFill>
                  <a:srgbClr val="FF0000"/>
                </a:solidFill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].zip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/>
              <a:t>한 조당 </a:t>
            </a:r>
            <a:r>
              <a:rPr lang="en-US" altLang="ko-KR" sz="1800" dirty="0">
                <a:solidFill>
                  <a:srgbClr val="FF0000"/>
                </a:solidFill>
              </a:rPr>
              <a:t>20</a:t>
            </a:r>
            <a:r>
              <a:rPr lang="ko-KR" altLang="en-US" sz="1800" dirty="0">
                <a:solidFill>
                  <a:srgbClr val="FF0000"/>
                </a:solidFill>
              </a:rPr>
              <a:t>가지 이상</a:t>
            </a:r>
            <a:r>
              <a:rPr lang="ko-KR" altLang="en-US" sz="1800" dirty="0"/>
              <a:t>으로 구현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분할 컴파일 반드시 하자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67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697944"/>
              </p:ext>
            </p:extLst>
          </p:nvPr>
        </p:nvGraphicFramePr>
        <p:xfrm>
          <a:off x="431540" y="1088747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복사생성자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대입연산자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다중상속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C++ </a:t>
            </a:r>
            <a:r>
              <a:rPr lang="ko-KR" altLang="en-US" dirty="0"/>
              <a:t>초기화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771E6-2D77-4B12-AA54-7D7C35C4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448780"/>
            <a:ext cx="3492388" cy="2653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DC1BF5-665E-4606-A56A-1F1B0824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743187"/>
            <a:ext cx="3600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3833949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20</a:t>
            </a:r>
            <a:r>
              <a:rPr lang="ko-KR" altLang="en-US" dirty="0"/>
              <a:t>번째 줄에서 </a:t>
            </a:r>
            <a:r>
              <a:rPr lang="en-US" altLang="ko-KR" dirty="0"/>
              <a:t>ex2</a:t>
            </a:r>
            <a:r>
              <a:rPr lang="ko-KR" altLang="en-US" dirty="0"/>
              <a:t>와 </a:t>
            </a:r>
            <a:r>
              <a:rPr lang="en-US" altLang="ko-KR" dirty="0"/>
              <a:t>ex1</a:t>
            </a:r>
            <a:r>
              <a:rPr lang="ko-KR" altLang="en-US" dirty="0"/>
              <a:t>사이에서 복사가 일어난다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복사생성자는 정의하지 않아도 디폴트 복사생성자가 자동으로 삽입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멤버와 </a:t>
            </a:r>
            <a:r>
              <a:rPr lang="ko-KR" altLang="en-US" dirty="0" err="1"/>
              <a:t>멤버간의</a:t>
            </a:r>
            <a:r>
              <a:rPr lang="ko-KR" altLang="en-US" dirty="0"/>
              <a:t> 복사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r>
              <a:rPr lang="en-US" altLang="ko-KR" dirty="0"/>
              <a:t>1</a:t>
            </a:r>
            <a:r>
              <a:rPr lang="ko-KR" altLang="en-US" dirty="0"/>
              <a:t>번 참조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86262C-94ED-467C-B166-067B245C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24" y="1119187"/>
            <a:ext cx="4714875" cy="461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5B81FA-621D-420F-9D52-5EBEB881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267324"/>
            <a:ext cx="33909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657600" lvl="8" indent="0">
              <a:lnSpc>
                <a:spcPct val="150000"/>
              </a:lnSpc>
              <a:buNone/>
            </a:pPr>
            <a:r>
              <a:rPr lang="en-US" altLang="ko-KR" dirty="0"/>
              <a:t>	     </a:t>
            </a:r>
            <a:r>
              <a:rPr lang="ko-KR" altLang="en-US" sz="1500" dirty="0"/>
              <a:t>정의 하지 않았을 때 실행되는 복사생성자</a:t>
            </a:r>
            <a:endParaRPr lang="en-US" altLang="ko-KR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					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r>
              <a:rPr lang="ko-KR" altLang="en-US" dirty="0"/>
              <a:t>번 참조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EE168-BB39-4A65-A0EC-CFAE0C3B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61864"/>
            <a:ext cx="4762500" cy="4905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01154E-CCFE-4C89-9E63-4A7225A14A45}"/>
              </a:ext>
            </a:extLst>
          </p:cNvPr>
          <p:cNvSpPr/>
          <p:nvPr/>
        </p:nvSpPr>
        <p:spPr>
          <a:xfrm>
            <a:off x="971600" y="3415089"/>
            <a:ext cx="3852428" cy="540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E0C9E-3339-44FA-92D0-4610BA48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372" y="4509120"/>
            <a:ext cx="3467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옆의 코드는 디폴트 복사생성자가 삽입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왜 아래와 같은 문제점이 발생할까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멤버를 동적할당 할 때 생기는 문제점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7D343-C769-4738-AC87-24340984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2" y="908050"/>
            <a:ext cx="3363075" cy="5009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4F5AB9-0234-4316-858D-FE629AFD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36" y="3971145"/>
            <a:ext cx="3883196" cy="24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복사생성자의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디폴트 복사생성자는 멤버와 멤버의 복사</a:t>
            </a:r>
            <a:r>
              <a:rPr lang="en-US" altLang="ko-KR" sz="1800" dirty="0"/>
              <a:t>(</a:t>
            </a:r>
            <a:r>
              <a:rPr lang="ko-KR" altLang="en-US" sz="1800" dirty="0"/>
              <a:t>얕은 복사</a:t>
            </a:r>
            <a:r>
              <a:rPr lang="en-US" altLang="ko-KR" sz="1800" dirty="0"/>
              <a:t>)</a:t>
            </a:r>
            <a:r>
              <a:rPr lang="ko-KR" altLang="en-US" sz="1800" dirty="0"/>
              <a:t>를 진행하기 때문에 아래 그림과 같이 하나의 문자열을 두개의 객체가 동시에 참조하게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 때</a:t>
            </a:r>
            <a:r>
              <a:rPr lang="en-US" altLang="ko-KR" sz="1800" dirty="0"/>
              <a:t> </a:t>
            </a:r>
            <a:r>
              <a:rPr lang="ko-KR" altLang="en-US" sz="1800" dirty="0"/>
              <a:t>객체 소멸하는 과정에서 문제점은 </a:t>
            </a:r>
            <a:r>
              <a:rPr lang="en-US" altLang="ko-KR" sz="1800" dirty="0"/>
              <a:t>b</a:t>
            </a:r>
            <a:r>
              <a:rPr lang="ko-KR" altLang="en-US" sz="1800" dirty="0"/>
              <a:t>가 먼저 소멸하게 된다면</a:t>
            </a:r>
            <a:r>
              <a:rPr lang="en-US" altLang="ko-KR" sz="1800" dirty="0"/>
              <a:t>, b</a:t>
            </a:r>
            <a:r>
              <a:rPr lang="ko-KR" altLang="en-US" sz="1800" dirty="0"/>
              <a:t>와 </a:t>
            </a:r>
            <a:r>
              <a:rPr lang="en-US" altLang="ko-KR" sz="1800" dirty="0"/>
              <a:t>0x00</a:t>
            </a:r>
            <a:r>
              <a:rPr lang="ko-KR" altLang="en-US" sz="1800" dirty="0"/>
              <a:t>이 소멸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b</a:t>
            </a:r>
            <a:r>
              <a:rPr lang="ko-KR" altLang="en-US" sz="1800" dirty="0"/>
              <a:t>의 소멸자가 호출되면서 </a:t>
            </a:r>
            <a:r>
              <a:rPr lang="en-US" altLang="ko-KR" sz="1800" dirty="0"/>
              <a:t>0x00</a:t>
            </a:r>
            <a:r>
              <a:rPr lang="ko-KR" altLang="en-US" sz="1800" dirty="0"/>
              <a:t>에 있던</a:t>
            </a:r>
            <a:r>
              <a:rPr lang="en-US" altLang="ko-KR" sz="1800" dirty="0"/>
              <a:t> </a:t>
            </a:r>
            <a:r>
              <a:rPr lang="ko-KR" altLang="en-US" sz="1800" dirty="0"/>
              <a:t>문자열을 이미 소멸시켜버렸기 때문에</a:t>
            </a:r>
            <a:r>
              <a:rPr lang="en-US" altLang="ko-KR" sz="1800" dirty="0"/>
              <a:t>, a </a:t>
            </a:r>
            <a:r>
              <a:rPr lang="ko-KR" altLang="en-US" sz="1800" dirty="0"/>
              <a:t>객체를 소멸할 때 문제가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18D2C5-9BF5-484D-861E-7CD1DECE9E38}"/>
              </a:ext>
            </a:extLst>
          </p:cNvPr>
          <p:cNvGrpSpPr/>
          <p:nvPr/>
        </p:nvGrpSpPr>
        <p:grpSpPr>
          <a:xfrm>
            <a:off x="1691680" y="1844824"/>
            <a:ext cx="4968552" cy="2988332"/>
            <a:chOff x="999964" y="1485925"/>
            <a:chExt cx="6856040" cy="414160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4AC7F02-F27B-4282-8FDB-E214DD1BC22B}"/>
                </a:ext>
              </a:extLst>
            </p:cNvPr>
            <p:cNvGrpSpPr/>
            <p:nvPr/>
          </p:nvGrpSpPr>
          <p:grpSpPr>
            <a:xfrm>
              <a:off x="999964" y="1485925"/>
              <a:ext cx="3041691" cy="1854206"/>
              <a:chOff x="999964" y="1485925"/>
              <a:chExt cx="3041691" cy="185420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228F3FB-E232-4713-8AC0-B8F4DF2F020D}"/>
                  </a:ext>
                </a:extLst>
              </p:cNvPr>
              <p:cNvSpPr/>
              <p:nvPr/>
            </p:nvSpPr>
            <p:spPr>
              <a:xfrm>
                <a:off x="999964" y="1647943"/>
                <a:ext cx="1332148" cy="16921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338F7F3-9CC3-49B5-9BCF-EDDDF91B02A9}"/>
                  </a:ext>
                </a:extLst>
              </p:cNvPr>
              <p:cNvSpPr/>
              <p:nvPr/>
            </p:nvSpPr>
            <p:spPr>
              <a:xfrm>
                <a:off x="1324000" y="1485925"/>
                <a:ext cx="684076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a</a:t>
                </a:r>
                <a:endParaRPr lang="ko-KR" altLang="en-US" sz="20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3DEFA4D-F0B2-4144-8539-E8CAB7ECDA60}"/>
                  </a:ext>
                </a:extLst>
              </p:cNvPr>
              <p:cNvSpPr/>
              <p:nvPr/>
            </p:nvSpPr>
            <p:spPr>
              <a:xfrm>
                <a:off x="1115616" y="2113713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0x00</a:t>
                </a:r>
                <a:endParaRPr lang="ko-KR" altLang="en-US" sz="20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E7C2682-8B63-4798-AFD7-F06ABE26B6E0}"/>
                  </a:ext>
                </a:extLst>
              </p:cNvPr>
              <p:cNvSpPr/>
              <p:nvPr/>
            </p:nvSpPr>
            <p:spPr>
              <a:xfrm>
                <a:off x="1107976" y="2760644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25</a:t>
                </a:r>
                <a:endParaRPr lang="ko-KR" altLang="en-US" sz="2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C469B-FA30-47A9-AF7E-83369B12E0E6}"/>
                  </a:ext>
                </a:extLst>
              </p:cNvPr>
              <p:cNvSpPr txBox="1"/>
              <p:nvPr/>
            </p:nvSpPr>
            <p:spPr>
              <a:xfrm>
                <a:off x="1355145" y="1711646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name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2CEB3-8BFB-4884-BDF8-78C2A3E8F5AA}"/>
                  </a:ext>
                </a:extLst>
              </p:cNvPr>
              <p:cNvSpPr txBox="1"/>
              <p:nvPr/>
            </p:nvSpPr>
            <p:spPr>
              <a:xfrm>
                <a:off x="1439652" y="2384104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age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62CAEC-C492-4A18-813E-8168CAB8E1FC}"/>
                </a:ext>
              </a:extLst>
            </p:cNvPr>
            <p:cNvGrpSpPr/>
            <p:nvPr/>
          </p:nvGrpSpPr>
          <p:grpSpPr>
            <a:xfrm>
              <a:off x="999964" y="3773321"/>
              <a:ext cx="3041691" cy="1854206"/>
              <a:chOff x="999964" y="1485925"/>
              <a:chExt cx="3041691" cy="185420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CDDA53C-0575-4D42-8892-4D5EF8001F8C}"/>
                  </a:ext>
                </a:extLst>
              </p:cNvPr>
              <p:cNvSpPr/>
              <p:nvPr/>
            </p:nvSpPr>
            <p:spPr>
              <a:xfrm>
                <a:off x="999964" y="1647943"/>
                <a:ext cx="1332148" cy="16921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B87D436-851A-4A63-BEC1-00D4F4589B09}"/>
                  </a:ext>
                </a:extLst>
              </p:cNvPr>
              <p:cNvSpPr/>
              <p:nvPr/>
            </p:nvSpPr>
            <p:spPr>
              <a:xfrm>
                <a:off x="1324000" y="1485925"/>
                <a:ext cx="684076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b</a:t>
                </a:r>
                <a:endParaRPr lang="ko-KR" altLang="en-US" sz="20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63CC676-FDF3-4E07-BB4F-E8B12C09EED5}"/>
                  </a:ext>
                </a:extLst>
              </p:cNvPr>
              <p:cNvSpPr/>
              <p:nvPr/>
            </p:nvSpPr>
            <p:spPr>
              <a:xfrm>
                <a:off x="1115616" y="2113713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0x00</a:t>
                </a:r>
                <a:endParaRPr lang="ko-KR" altLang="en-US" sz="20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97C4FF7-7E4A-49A4-AF32-35D7874D3783}"/>
                  </a:ext>
                </a:extLst>
              </p:cNvPr>
              <p:cNvSpPr/>
              <p:nvPr/>
            </p:nvSpPr>
            <p:spPr>
              <a:xfrm>
                <a:off x="1107976" y="2760644"/>
                <a:ext cx="1116124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25</a:t>
                </a:r>
                <a:endParaRPr lang="ko-KR" altLang="en-US" sz="2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4741F6-4CD9-40E6-82B9-0EA89B34104F}"/>
                  </a:ext>
                </a:extLst>
              </p:cNvPr>
              <p:cNvSpPr txBox="1"/>
              <p:nvPr/>
            </p:nvSpPr>
            <p:spPr>
              <a:xfrm>
                <a:off x="1355145" y="1743369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name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D7FAD3-D339-41D6-BED1-30A9375CC75B}"/>
                  </a:ext>
                </a:extLst>
              </p:cNvPr>
              <p:cNvSpPr txBox="1"/>
              <p:nvPr/>
            </p:nvSpPr>
            <p:spPr>
              <a:xfrm>
                <a:off x="1439652" y="2368281"/>
                <a:ext cx="2602003" cy="3231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age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262824-8249-47C8-9688-FFD138E1DD59}"/>
                </a:ext>
              </a:extLst>
            </p:cNvPr>
            <p:cNvSpPr/>
            <p:nvPr/>
          </p:nvSpPr>
          <p:spPr>
            <a:xfrm>
              <a:off x="5904148" y="3143249"/>
              <a:ext cx="1951856" cy="79208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Seo</a:t>
              </a:r>
              <a:r>
                <a:rPr lang="en-US" altLang="ko-KR" sz="1500" dirty="0"/>
                <a:t> </a:t>
              </a:r>
              <a:r>
                <a:rPr lang="en-US" altLang="ko-KR" sz="1500" dirty="0" err="1"/>
                <a:t>Sangwon</a:t>
              </a:r>
              <a:endParaRPr lang="ko-KR" altLang="en-US" sz="15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DB20BD-6922-4D46-9E12-8DDAFCE953A2}"/>
                </a:ext>
              </a:extLst>
            </p:cNvPr>
            <p:cNvSpPr txBox="1"/>
            <p:nvPr/>
          </p:nvSpPr>
          <p:spPr>
            <a:xfrm>
              <a:off x="6415242" y="2758714"/>
              <a:ext cx="697627" cy="40010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0x00</a:t>
              </a:r>
              <a:endParaRPr lang="ko-KR" altLang="en-US" sz="20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6B60598-7141-460D-8BCA-618164D1753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231741" y="2275731"/>
              <a:ext cx="3672406" cy="103783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7E6CD53-C13E-4078-BC93-64FB75D87E6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2231741" y="3773325"/>
              <a:ext cx="3672406" cy="789802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7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					</a:t>
            </a:r>
            <a:r>
              <a:rPr lang="ko-KR" altLang="en-US" sz="1800" dirty="0"/>
              <a:t>예제 </a:t>
            </a:r>
            <a:r>
              <a:rPr lang="en-US" altLang="ko-KR" sz="1800" dirty="0"/>
              <a:t>3</a:t>
            </a:r>
            <a:r>
              <a:rPr lang="ko-KR" altLang="en-US" sz="1800" dirty="0"/>
              <a:t>번 참조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				    </a:t>
            </a:r>
            <a:r>
              <a:rPr lang="ko-KR" altLang="en-US" sz="1800" dirty="0"/>
              <a:t>이부분만 추가해주면 해결된다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4FAA0-EA30-49D5-8ACD-AD8E254C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908051"/>
            <a:ext cx="4181475" cy="55451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F5F4BF-E471-4232-A554-514910F63B64}"/>
              </a:ext>
            </a:extLst>
          </p:cNvPr>
          <p:cNvSpPr/>
          <p:nvPr/>
        </p:nvSpPr>
        <p:spPr>
          <a:xfrm>
            <a:off x="971600" y="3415088"/>
            <a:ext cx="3852428" cy="6259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2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이전페이지의 소스코드의 경우 새로운 동적 할당을 해주어 </a:t>
            </a:r>
            <a:r>
              <a:rPr lang="en-US" altLang="ko-KR" sz="1800" dirty="0"/>
              <a:t>b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소멸하게되더라도</a:t>
            </a:r>
            <a:r>
              <a:rPr lang="en-US" altLang="ko-KR" sz="1800" dirty="0"/>
              <a:t>, a</a:t>
            </a:r>
            <a:r>
              <a:rPr lang="ko-KR" altLang="en-US" sz="1800" dirty="0"/>
              <a:t>의 </a:t>
            </a:r>
            <a:r>
              <a:rPr lang="en-US" altLang="ko-KR" sz="1800" dirty="0"/>
              <a:t>name</a:t>
            </a:r>
            <a:r>
              <a:rPr lang="ko-KR" altLang="en-US" sz="1800" dirty="0"/>
              <a:t>에서 가리키고 있던 주소에는 상관없다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위와같은</a:t>
            </a:r>
            <a:r>
              <a:rPr lang="ko-KR" altLang="en-US" sz="1800" dirty="0"/>
              <a:t> 형태가 깊은 복사이다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94ED08-5D23-4B68-85C7-3F2C93127850}"/>
              </a:ext>
            </a:extLst>
          </p:cNvPr>
          <p:cNvGrpSpPr/>
          <p:nvPr/>
        </p:nvGrpSpPr>
        <p:grpSpPr>
          <a:xfrm>
            <a:off x="1655676" y="1016732"/>
            <a:ext cx="2204305" cy="1337884"/>
            <a:chOff x="999964" y="1485925"/>
            <a:chExt cx="3041691" cy="18542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0640C12-9A12-4C4C-8367-0719FA58285D}"/>
                </a:ext>
              </a:extLst>
            </p:cNvPr>
            <p:cNvSpPr/>
            <p:nvPr/>
          </p:nvSpPr>
          <p:spPr>
            <a:xfrm>
              <a:off x="999964" y="1647943"/>
              <a:ext cx="1332148" cy="16921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075629-B032-488D-B1D1-9EB98D95BEED}"/>
                </a:ext>
              </a:extLst>
            </p:cNvPr>
            <p:cNvSpPr/>
            <p:nvPr/>
          </p:nvSpPr>
          <p:spPr>
            <a:xfrm>
              <a:off x="1324000" y="1485925"/>
              <a:ext cx="684076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445783-04D7-436E-A724-957CE94B6FD7}"/>
                </a:ext>
              </a:extLst>
            </p:cNvPr>
            <p:cNvSpPr/>
            <p:nvPr/>
          </p:nvSpPr>
          <p:spPr>
            <a:xfrm>
              <a:off x="1115616" y="2113713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0x00</a:t>
              </a:r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2DD594-DA76-4D8C-A822-D14545AE42B4}"/>
                </a:ext>
              </a:extLst>
            </p:cNvPr>
            <p:cNvSpPr/>
            <p:nvPr/>
          </p:nvSpPr>
          <p:spPr>
            <a:xfrm>
              <a:off x="1107976" y="2760644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25</a:t>
              </a:r>
              <a:endParaRPr lang="ko-KR" alt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4300D4-0CF4-4AC0-880E-9078D8A835CC}"/>
                </a:ext>
              </a:extLst>
            </p:cNvPr>
            <p:cNvSpPr txBox="1"/>
            <p:nvPr/>
          </p:nvSpPr>
          <p:spPr>
            <a:xfrm>
              <a:off x="1355145" y="1711646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name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5FF540-1307-46BB-8B47-1211AA89D788}"/>
                </a:ext>
              </a:extLst>
            </p:cNvPr>
            <p:cNvSpPr txBox="1"/>
            <p:nvPr/>
          </p:nvSpPr>
          <p:spPr>
            <a:xfrm>
              <a:off x="1439652" y="2384104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age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04739F-2C24-4B9A-B786-A1B1D6F8821D}"/>
              </a:ext>
            </a:extLst>
          </p:cNvPr>
          <p:cNvGrpSpPr/>
          <p:nvPr/>
        </p:nvGrpSpPr>
        <p:grpSpPr>
          <a:xfrm>
            <a:off x="1655676" y="2667180"/>
            <a:ext cx="2204305" cy="1337884"/>
            <a:chOff x="999964" y="1485925"/>
            <a:chExt cx="3041691" cy="18542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2E654E-CA2A-409C-BF60-AEEB6626CBFC}"/>
                </a:ext>
              </a:extLst>
            </p:cNvPr>
            <p:cNvSpPr/>
            <p:nvPr/>
          </p:nvSpPr>
          <p:spPr>
            <a:xfrm>
              <a:off x="999964" y="1647943"/>
              <a:ext cx="1332148" cy="16921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AE4CD2-E6CA-4720-9002-D82788347EF3}"/>
                </a:ext>
              </a:extLst>
            </p:cNvPr>
            <p:cNvSpPr/>
            <p:nvPr/>
          </p:nvSpPr>
          <p:spPr>
            <a:xfrm>
              <a:off x="1324000" y="1485925"/>
              <a:ext cx="684076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BF721B-E2AC-4094-BF88-2904602AABC3}"/>
                </a:ext>
              </a:extLst>
            </p:cNvPr>
            <p:cNvSpPr/>
            <p:nvPr/>
          </p:nvSpPr>
          <p:spPr>
            <a:xfrm>
              <a:off x="1115616" y="2113713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0x50</a:t>
              </a:r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D8D976E-6F0D-4C3C-8A85-CA6D4BB168D7}"/>
                </a:ext>
              </a:extLst>
            </p:cNvPr>
            <p:cNvSpPr/>
            <p:nvPr/>
          </p:nvSpPr>
          <p:spPr>
            <a:xfrm>
              <a:off x="1107976" y="2760644"/>
              <a:ext cx="1116124" cy="324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25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0B4BD9-45B9-4E4F-8898-F23FE88AA021}"/>
                </a:ext>
              </a:extLst>
            </p:cNvPr>
            <p:cNvSpPr txBox="1"/>
            <p:nvPr/>
          </p:nvSpPr>
          <p:spPr>
            <a:xfrm>
              <a:off x="1355145" y="1743369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name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8EB511-3133-41B1-A551-7E71A7A74E3D}"/>
                </a:ext>
              </a:extLst>
            </p:cNvPr>
            <p:cNvSpPr txBox="1"/>
            <p:nvPr/>
          </p:nvSpPr>
          <p:spPr>
            <a:xfrm>
              <a:off x="1439652" y="2368281"/>
              <a:ext cx="2602003" cy="3231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age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07AA1B-E62E-4E5A-9EAF-916ECC76E1D2}"/>
              </a:ext>
            </a:extLst>
          </p:cNvPr>
          <p:cNvSpPr/>
          <p:nvPr/>
        </p:nvSpPr>
        <p:spPr>
          <a:xfrm>
            <a:off x="5209723" y="1481871"/>
            <a:ext cx="1414504" cy="5715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Seo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Sangwon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0D20B-E847-48FF-9874-0E60688FC77D}"/>
              </a:ext>
            </a:extLst>
          </p:cNvPr>
          <p:cNvSpPr txBox="1"/>
          <p:nvPr/>
        </p:nvSpPr>
        <p:spPr>
          <a:xfrm>
            <a:off x="5607531" y="1151839"/>
            <a:ext cx="505568" cy="2886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0x00</a:t>
            </a:r>
            <a:endParaRPr lang="ko-KR" altLang="en-US" sz="20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F8B0A2A-6EBB-4B81-AF18-DFC24DC88DAB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2548341" y="1586609"/>
            <a:ext cx="2661382" cy="1810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92C5754-113B-49EB-956A-3574F8E0CDE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548341" y="3237057"/>
            <a:ext cx="2661382" cy="22219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5A5831-D94F-42B1-BE77-B7450DD60B89}"/>
              </a:ext>
            </a:extLst>
          </p:cNvPr>
          <p:cNvSpPr/>
          <p:nvPr/>
        </p:nvSpPr>
        <p:spPr>
          <a:xfrm>
            <a:off x="5209723" y="3226525"/>
            <a:ext cx="1414504" cy="5715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Seo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Sangwon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F2D9B-B729-4135-9034-237E4043B6ED}"/>
              </a:ext>
            </a:extLst>
          </p:cNvPr>
          <p:cNvSpPr txBox="1"/>
          <p:nvPr/>
        </p:nvSpPr>
        <p:spPr>
          <a:xfrm>
            <a:off x="5607531" y="2896493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0x50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06272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641</Words>
  <Application>Microsoft Office PowerPoint</Application>
  <PresentationFormat>화면 슬라이드 쇼(4:3)</PresentationFormat>
  <Paragraphs>211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Times New Roman</vt:lpstr>
      <vt:lpstr>Wingdings</vt:lpstr>
      <vt:lpstr>기본페이지</vt:lpstr>
      <vt:lpstr>C/C++ Programming 10주차</vt:lpstr>
      <vt:lpstr>Contents</vt:lpstr>
      <vt:lpstr>복사생성자</vt:lpstr>
      <vt:lpstr>복사생성자</vt:lpstr>
      <vt:lpstr>복사생성자</vt:lpstr>
      <vt:lpstr>복사생성자의 문제점</vt:lpstr>
      <vt:lpstr>복사생성자의 문제점</vt:lpstr>
      <vt:lpstr>문제점 해결방법</vt:lpstr>
      <vt:lpstr>문제점 해결방법</vt:lpstr>
      <vt:lpstr>정리</vt:lpstr>
      <vt:lpstr>대입연산자</vt:lpstr>
      <vt:lpstr>대입연산자</vt:lpstr>
      <vt:lpstr>반환형이 참조형인 경우</vt:lpstr>
      <vt:lpstr>반환형이 참조형인 경우</vt:lpstr>
      <vt:lpstr>연산자 오버로딩</vt:lpstr>
      <vt:lpstr>연산자 오버로딩</vt:lpstr>
      <vt:lpstr>연산자 오버로딩</vt:lpstr>
      <vt:lpstr>프렌드 함수를 이용한연산자 오버로딩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296</cp:revision>
  <dcterms:created xsi:type="dcterms:W3CDTF">2007-05-16T01:38:22Z</dcterms:created>
  <dcterms:modified xsi:type="dcterms:W3CDTF">2019-05-08T12:38:05Z</dcterms:modified>
  <cp:version>0906.0100.01</cp:version>
</cp:coreProperties>
</file>