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8" r:id="rId6"/>
    <p:sldId id="269" r:id="rId7"/>
    <p:sldId id="286" r:id="rId8"/>
    <p:sldId id="271" r:id="rId9"/>
    <p:sldId id="272" r:id="rId10"/>
    <p:sldId id="273" r:id="rId11"/>
    <p:sldId id="275" r:id="rId12"/>
    <p:sldId id="276" r:id="rId13"/>
    <p:sldId id="277" r:id="rId14"/>
    <p:sldId id="279" r:id="rId15"/>
    <p:sldId id="278" r:id="rId16"/>
    <p:sldId id="280" r:id="rId17"/>
    <p:sldId id="287" r:id="rId18"/>
    <p:sldId id="26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47" d="100"/>
          <a:sy n="47" d="100"/>
        </p:scale>
        <p:origin x="1512" y="6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11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옆의 코드는 디폴트 복사생성자가 삽입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왜 아래와 같은 문제점이 발생할까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멤버를 동적할당 할 때 생기는 문제점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7D343-C769-4738-AC87-24340984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2" y="908050"/>
            <a:ext cx="3363075" cy="5009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4F5AB9-0234-4316-858D-FE629AFD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36" y="3971145"/>
            <a:ext cx="3883196" cy="24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디폴트 복사생성자는 멤버와 멤버의 복사</a:t>
            </a:r>
            <a:r>
              <a:rPr lang="en-US" altLang="ko-KR" sz="1800" dirty="0"/>
              <a:t>(</a:t>
            </a:r>
            <a:r>
              <a:rPr lang="ko-KR" altLang="en-US" sz="1800" dirty="0"/>
              <a:t>얕은 복사</a:t>
            </a:r>
            <a:r>
              <a:rPr lang="en-US" altLang="ko-KR" sz="1800" dirty="0"/>
              <a:t>)</a:t>
            </a:r>
            <a:r>
              <a:rPr lang="ko-KR" altLang="en-US" sz="1800" dirty="0"/>
              <a:t>를 진행하기 때문에 아래 그림과 같이 하나의 문자열을 두개의 객체가 동시에 참조하게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 때</a:t>
            </a:r>
            <a:r>
              <a:rPr lang="en-US" altLang="ko-KR" sz="1800" dirty="0"/>
              <a:t> </a:t>
            </a:r>
            <a:r>
              <a:rPr lang="ko-KR" altLang="en-US" sz="1800" dirty="0"/>
              <a:t>객체 소멸하는 과정에서 문제점은 </a:t>
            </a:r>
            <a:r>
              <a:rPr lang="en-US" altLang="ko-KR" sz="1800" dirty="0"/>
              <a:t>b</a:t>
            </a:r>
            <a:r>
              <a:rPr lang="ko-KR" altLang="en-US" sz="1800" dirty="0"/>
              <a:t>가 먼저 소멸하게 된다면</a:t>
            </a:r>
            <a:r>
              <a:rPr lang="en-US" altLang="ko-KR" sz="1800" dirty="0"/>
              <a:t>, b</a:t>
            </a:r>
            <a:r>
              <a:rPr lang="ko-KR" altLang="en-US" sz="1800" dirty="0"/>
              <a:t>와 </a:t>
            </a:r>
            <a:r>
              <a:rPr lang="en-US" altLang="ko-KR" sz="1800" dirty="0"/>
              <a:t>0x00</a:t>
            </a:r>
            <a:r>
              <a:rPr lang="ko-KR" altLang="en-US" sz="1800" dirty="0"/>
              <a:t>이 소멸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b</a:t>
            </a:r>
            <a:r>
              <a:rPr lang="ko-KR" altLang="en-US" sz="1800" dirty="0"/>
              <a:t>의 소멸자가 호출되면서 </a:t>
            </a:r>
            <a:r>
              <a:rPr lang="en-US" altLang="ko-KR" sz="1800" dirty="0"/>
              <a:t>0x00</a:t>
            </a:r>
            <a:r>
              <a:rPr lang="ko-KR" altLang="en-US" sz="1800" dirty="0"/>
              <a:t>에 있던</a:t>
            </a:r>
            <a:r>
              <a:rPr lang="en-US" altLang="ko-KR" sz="1800" dirty="0"/>
              <a:t> </a:t>
            </a:r>
            <a:r>
              <a:rPr lang="ko-KR" altLang="en-US" sz="1800" dirty="0"/>
              <a:t>문자열을 이미 소멸시켜버렸기 때문에</a:t>
            </a:r>
            <a:r>
              <a:rPr lang="en-US" altLang="ko-KR" sz="1800" dirty="0"/>
              <a:t>, a </a:t>
            </a:r>
            <a:r>
              <a:rPr lang="ko-KR" altLang="en-US" sz="1800" dirty="0"/>
              <a:t>객체를 소멸할 때 문제가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18D2C5-9BF5-484D-861E-7CD1DECE9E38}"/>
              </a:ext>
            </a:extLst>
          </p:cNvPr>
          <p:cNvGrpSpPr/>
          <p:nvPr/>
        </p:nvGrpSpPr>
        <p:grpSpPr>
          <a:xfrm>
            <a:off x="1691680" y="1844824"/>
            <a:ext cx="4968552" cy="2988332"/>
            <a:chOff x="999964" y="1485925"/>
            <a:chExt cx="6856040" cy="414160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AC7F02-F27B-4282-8FDB-E214DD1BC22B}"/>
                </a:ext>
              </a:extLst>
            </p:cNvPr>
            <p:cNvGrpSpPr/>
            <p:nvPr/>
          </p:nvGrpSpPr>
          <p:grpSpPr>
            <a:xfrm>
              <a:off x="999964" y="1485925"/>
              <a:ext cx="3041691" cy="1854206"/>
              <a:chOff x="999964" y="1485925"/>
              <a:chExt cx="3041691" cy="185420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228F3FB-E232-4713-8AC0-B8F4DF2F020D}"/>
                  </a:ext>
                </a:extLst>
              </p:cNvPr>
              <p:cNvSpPr/>
              <p:nvPr/>
            </p:nvSpPr>
            <p:spPr>
              <a:xfrm>
                <a:off x="999964" y="1647943"/>
                <a:ext cx="1332148" cy="16921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338F7F3-9CC3-49B5-9BCF-EDDDF91B02A9}"/>
                  </a:ext>
                </a:extLst>
              </p:cNvPr>
              <p:cNvSpPr/>
              <p:nvPr/>
            </p:nvSpPr>
            <p:spPr>
              <a:xfrm>
                <a:off x="1324000" y="1485925"/>
                <a:ext cx="684076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a</a:t>
                </a:r>
                <a:endParaRPr lang="ko-KR" altLang="en-US" sz="20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3DEFA4D-F0B2-4144-8539-E8CAB7ECDA60}"/>
                  </a:ext>
                </a:extLst>
              </p:cNvPr>
              <p:cNvSpPr/>
              <p:nvPr/>
            </p:nvSpPr>
            <p:spPr>
              <a:xfrm>
                <a:off x="1115616" y="2113713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0x00</a:t>
                </a:r>
                <a:endParaRPr lang="ko-KR" altLang="en-US" sz="20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7C2682-8B63-4798-AFD7-F06ABE26B6E0}"/>
                  </a:ext>
                </a:extLst>
              </p:cNvPr>
              <p:cNvSpPr/>
              <p:nvPr/>
            </p:nvSpPr>
            <p:spPr>
              <a:xfrm>
                <a:off x="1107976" y="2760644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25</a:t>
                </a:r>
                <a:endParaRPr lang="ko-KR" altLang="en-US" sz="2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C469B-FA30-47A9-AF7E-83369B12E0E6}"/>
                  </a:ext>
                </a:extLst>
              </p:cNvPr>
              <p:cNvSpPr txBox="1"/>
              <p:nvPr/>
            </p:nvSpPr>
            <p:spPr>
              <a:xfrm>
                <a:off x="1355145" y="1711646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name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2CEB3-8BFB-4884-BDF8-78C2A3E8F5AA}"/>
                  </a:ext>
                </a:extLst>
              </p:cNvPr>
              <p:cNvSpPr txBox="1"/>
              <p:nvPr/>
            </p:nvSpPr>
            <p:spPr>
              <a:xfrm>
                <a:off x="1439652" y="2384104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age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62CAEC-C492-4A18-813E-8168CAB8E1FC}"/>
                </a:ext>
              </a:extLst>
            </p:cNvPr>
            <p:cNvGrpSpPr/>
            <p:nvPr/>
          </p:nvGrpSpPr>
          <p:grpSpPr>
            <a:xfrm>
              <a:off x="999964" y="3773321"/>
              <a:ext cx="3041691" cy="1854206"/>
              <a:chOff x="999964" y="1485925"/>
              <a:chExt cx="3041691" cy="185420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CDDA53C-0575-4D42-8892-4D5EF8001F8C}"/>
                  </a:ext>
                </a:extLst>
              </p:cNvPr>
              <p:cNvSpPr/>
              <p:nvPr/>
            </p:nvSpPr>
            <p:spPr>
              <a:xfrm>
                <a:off x="999964" y="1647943"/>
                <a:ext cx="1332148" cy="16921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B87D436-851A-4A63-BEC1-00D4F4589B09}"/>
                  </a:ext>
                </a:extLst>
              </p:cNvPr>
              <p:cNvSpPr/>
              <p:nvPr/>
            </p:nvSpPr>
            <p:spPr>
              <a:xfrm>
                <a:off x="1324000" y="1485925"/>
                <a:ext cx="684076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b</a:t>
                </a:r>
                <a:endParaRPr lang="ko-KR" altLang="en-US" sz="20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63CC676-FDF3-4E07-BB4F-E8B12C09EED5}"/>
                  </a:ext>
                </a:extLst>
              </p:cNvPr>
              <p:cNvSpPr/>
              <p:nvPr/>
            </p:nvSpPr>
            <p:spPr>
              <a:xfrm>
                <a:off x="1115616" y="2113713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0x00</a:t>
                </a:r>
                <a:endParaRPr lang="ko-KR" altLang="en-US" sz="20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7C4FF7-7E4A-49A4-AF32-35D7874D3783}"/>
                  </a:ext>
                </a:extLst>
              </p:cNvPr>
              <p:cNvSpPr/>
              <p:nvPr/>
            </p:nvSpPr>
            <p:spPr>
              <a:xfrm>
                <a:off x="1107976" y="2760644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25</a:t>
                </a:r>
                <a:endParaRPr lang="ko-KR" altLang="en-US" sz="2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4741F6-4CD9-40E6-82B9-0EA89B34104F}"/>
                  </a:ext>
                </a:extLst>
              </p:cNvPr>
              <p:cNvSpPr txBox="1"/>
              <p:nvPr/>
            </p:nvSpPr>
            <p:spPr>
              <a:xfrm>
                <a:off x="1355145" y="1743369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name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D7FAD3-D339-41D6-BED1-30A9375CC75B}"/>
                  </a:ext>
                </a:extLst>
              </p:cNvPr>
              <p:cNvSpPr txBox="1"/>
              <p:nvPr/>
            </p:nvSpPr>
            <p:spPr>
              <a:xfrm>
                <a:off x="1439652" y="2368281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age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262824-8249-47C8-9688-FFD138E1DD59}"/>
                </a:ext>
              </a:extLst>
            </p:cNvPr>
            <p:cNvSpPr/>
            <p:nvPr/>
          </p:nvSpPr>
          <p:spPr>
            <a:xfrm>
              <a:off x="5904148" y="3143249"/>
              <a:ext cx="1951856" cy="79208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Seo</a:t>
              </a:r>
              <a:r>
                <a:rPr lang="en-US" altLang="ko-KR" sz="1500" dirty="0"/>
                <a:t> </a:t>
              </a:r>
              <a:r>
                <a:rPr lang="en-US" altLang="ko-KR" sz="1500" dirty="0" err="1"/>
                <a:t>Sangwon</a:t>
              </a:r>
              <a:endParaRPr lang="ko-KR" altLang="en-US" sz="15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DB20BD-6922-4D46-9E12-8DDAFCE953A2}"/>
                </a:ext>
              </a:extLst>
            </p:cNvPr>
            <p:cNvSpPr txBox="1"/>
            <p:nvPr/>
          </p:nvSpPr>
          <p:spPr>
            <a:xfrm>
              <a:off x="6415242" y="2758714"/>
              <a:ext cx="697627" cy="40010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0x00</a:t>
              </a:r>
              <a:endParaRPr lang="ko-KR" altLang="en-US" sz="20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6B60598-7141-460D-8BCA-618164D1753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231741" y="2275731"/>
              <a:ext cx="3672406" cy="103783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7E6CD53-C13E-4078-BC93-64FB75D87E6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2231741" y="3773325"/>
              <a:ext cx="3672406" cy="789802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7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					</a:t>
            </a:r>
            <a:r>
              <a:rPr lang="ko-KR" altLang="en-US" sz="1800" dirty="0"/>
              <a:t>예제 </a:t>
            </a:r>
            <a:r>
              <a:rPr lang="en-US" altLang="ko-KR" sz="1800" dirty="0"/>
              <a:t>3</a:t>
            </a:r>
            <a:r>
              <a:rPr lang="ko-KR" altLang="en-US" sz="1800" dirty="0"/>
              <a:t>번 참조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				    </a:t>
            </a:r>
            <a:r>
              <a:rPr lang="ko-KR" altLang="en-US" sz="1800" dirty="0"/>
              <a:t>이부분만 추가해주면 해결된다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4FAA0-EA30-49D5-8ACD-AD8E254C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908051"/>
            <a:ext cx="4181475" cy="55451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F5F4BF-E471-4232-A554-514910F63B64}"/>
              </a:ext>
            </a:extLst>
          </p:cNvPr>
          <p:cNvSpPr/>
          <p:nvPr/>
        </p:nvSpPr>
        <p:spPr>
          <a:xfrm>
            <a:off x="971600" y="3415088"/>
            <a:ext cx="3852428" cy="625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2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이전페이지의 소스코드의 경우 새로운 동적 할당을 해주어 </a:t>
            </a:r>
            <a:r>
              <a:rPr lang="en-US" altLang="ko-KR" sz="1800" dirty="0"/>
              <a:t>b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소멸하게되더라도</a:t>
            </a:r>
            <a:r>
              <a:rPr lang="en-US" altLang="ko-KR" sz="1800" dirty="0"/>
              <a:t>, a</a:t>
            </a:r>
            <a:r>
              <a:rPr lang="ko-KR" altLang="en-US" sz="1800" dirty="0"/>
              <a:t>의 </a:t>
            </a:r>
            <a:r>
              <a:rPr lang="en-US" altLang="ko-KR" sz="1800" dirty="0"/>
              <a:t>name</a:t>
            </a:r>
            <a:r>
              <a:rPr lang="ko-KR" altLang="en-US" sz="1800" dirty="0"/>
              <a:t>에서 가리키고 있던 주소에는 상관없다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위와같은</a:t>
            </a:r>
            <a:r>
              <a:rPr lang="ko-KR" altLang="en-US" sz="1800" dirty="0"/>
              <a:t> 형태가 깊은 복사이다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94ED08-5D23-4B68-85C7-3F2C93127850}"/>
              </a:ext>
            </a:extLst>
          </p:cNvPr>
          <p:cNvGrpSpPr/>
          <p:nvPr/>
        </p:nvGrpSpPr>
        <p:grpSpPr>
          <a:xfrm>
            <a:off x="1655676" y="1016732"/>
            <a:ext cx="2204305" cy="1337884"/>
            <a:chOff x="999964" y="1485925"/>
            <a:chExt cx="3041691" cy="18542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0640C12-9A12-4C4C-8367-0719FA58285D}"/>
                </a:ext>
              </a:extLst>
            </p:cNvPr>
            <p:cNvSpPr/>
            <p:nvPr/>
          </p:nvSpPr>
          <p:spPr>
            <a:xfrm>
              <a:off x="999964" y="1647943"/>
              <a:ext cx="1332148" cy="16921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075629-B032-488D-B1D1-9EB98D95BEED}"/>
                </a:ext>
              </a:extLst>
            </p:cNvPr>
            <p:cNvSpPr/>
            <p:nvPr/>
          </p:nvSpPr>
          <p:spPr>
            <a:xfrm>
              <a:off x="1324000" y="1485925"/>
              <a:ext cx="684076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445783-04D7-436E-A724-957CE94B6FD7}"/>
                </a:ext>
              </a:extLst>
            </p:cNvPr>
            <p:cNvSpPr/>
            <p:nvPr/>
          </p:nvSpPr>
          <p:spPr>
            <a:xfrm>
              <a:off x="1115616" y="2113713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0x00</a:t>
              </a:r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2DD594-DA76-4D8C-A822-D14545AE42B4}"/>
                </a:ext>
              </a:extLst>
            </p:cNvPr>
            <p:cNvSpPr/>
            <p:nvPr/>
          </p:nvSpPr>
          <p:spPr>
            <a:xfrm>
              <a:off x="1107976" y="2760644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25</a:t>
              </a:r>
              <a:endParaRPr lang="ko-KR" alt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4300D4-0CF4-4AC0-880E-9078D8A835CC}"/>
                </a:ext>
              </a:extLst>
            </p:cNvPr>
            <p:cNvSpPr txBox="1"/>
            <p:nvPr/>
          </p:nvSpPr>
          <p:spPr>
            <a:xfrm>
              <a:off x="1355145" y="1711646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name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5FF540-1307-46BB-8B47-1211AA89D788}"/>
                </a:ext>
              </a:extLst>
            </p:cNvPr>
            <p:cNvSpPr txBox="1"/>
            <p:nvPr/>
          </p:nvSpPr>
          <p:spPr>
            <a:xfrm>
              <a:off x="1439652" y="2384104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age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04739F-2C24-4B9A-B786-A1B1D6F8821D}"/>
              </a:ext>
            </a:extLst>
          </p:cNvPr>
          <p:cNvGrpSpPr/>
          <p:nvPr/>
        </p:nvGrpSpPr>
        <p:grpSpPr>
          <a:xfrm>
            <a:off x="1655676" y="2667180"/>
            <a:ext cx="2204305" cy="1337884"/>
            <a:chOff x="999964" y="1485925"/>
            <a:chExt cx="3041691" cy="18542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2E654E-CA2A-409C-BF60-AEEB6626CBFC}"/>
                </a:ext>
              </a:extLst>
            </p:cNvPr>
            <p:cNvSpPr/>
            <p:nvPr/>
          </p:nvSpPr>
          <p:spPr>
            <a:xfrm>
              <a:off x="999964" y="1647943"/>
              <a:ext cx="1332148" cy="16921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AE4CD2-E6CA-4720-9002-D82788347EF3}"/>
                </a:ext>
              </a:extLst>
            </p:cNvPr>
            <p:cNvSpPr/>
            <p:nvPr/>
          </p:nvSpPr>
          <p:spPr>
            <a:xfrm>
              <a:off x="1324000" y="1485925"/>
              <a:ext cx="684076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BF721B-E2AC-4094-BF88-2904602AABC3}"/>
                </a:ext>
              </a:extLst>
            </p:cNvPr>
            <p:cNvSpPr/>
            <p:nvPr/>
          </p:nvSpPr>
          <p:spPr>
            <a:xfrm>
              <a:off x="1115616" y="2113713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0x50</a:t>
              </a:r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D8D976E-6F0D-4C3C-8A85-CA6D4BB168D7}"/>
                </a:ext>
              </a:extLst>
            </p:cNvPr>
            <p:cNvSpPr/>
            <p:nvPr/>
          </p:nvSpPr>
          <p:spPr>
            <a:xfrm>
              <a:off x="1107976" y="2760644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25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0B4BD9-45B9-4E4F-8898-F23FE88AA021}"/>
                </a:ext>
              </a:extLst>
            </p:cNvPr>
            <p:cNvSpPr txBox="1"/>
            <p:nvPr/>
          </p:nvSpPr>
          <p:spPr>
            <a:xfrm>
              <a:off x="1355145" y="1743369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name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8EB511-3133-41B1-A551-7E71A7A74E3D}"/>
                </a:ext>
              </a:extLst>
            </p:cNvPr>
            <p:cNvSpPr txBox="1"/>
            <p:nvPr/>
          </p:nvSpPr>
          <p:spPr>
            <a:xfrm>
              <a:off x="1439652" y="2368281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age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07AA1B-E62E-4E5A-9EAF-916ECC76E1D2}"/>
              </a:ext>
            </a:extLst>
          </p:cNvPr>
          <p:cNvSpPr/>
          <p:nvPr/>
        </p:nvSpPr>
        <p:spPr>
          <a:xfrm>
            <a:off x="5209723" y="1481871"/>
            <a:ext cx="1414504" cy="5715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Seo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Sangwon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0D20B-E847-48FF-9874-0E60688FC77D}"/>
              </a:ext>
            </a:extLst>
          </p:cNvPr>
          <p:cNvSpPr txBox="1"/>
          <p:nvPr/>
        </p:nvSpPr>
        <p:spPr>
          <a:xfrm>
            <a:off x="5607531" y="1151839"/>
            <a:ext cx="505568" cy="2886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0x00</a:t>
            </a:r>
            <a:endParaRPr lang="ko-KR" altLang="en-US" sz="20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F8B0A2A-6EBB-4B81-AF18-DFC24DC88DAB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2548341" y="1586609"/>
            <a:ext cx="2661382" cy="1810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92C5754-113B-49EB-956A-3574F8E0CD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548341" y="3237057"/>
            <a:ext cx="2661382" cy="22219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5A5831-D94F-42B1-BE77-B7450DD60B89}"/>
              </a:ext>
            </a:extLst>
          </p:cNvPr>
          <p:cNvSpPr/>
          <p:nvPr/>
        </p:nvSpPr>
        <p:spPr>
          <a:xfrm>
            <a:off x="5209723" y="3226525"/>
            <a:ext cx="1414504" cy="5715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Seo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Sangwon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F2D9B-B729-4135-9034-237E4043B6ED}"/>
              </a:ext>
            </a:extLst>
          </p:cNvPr>
          <p:cNvSpPr txBox="1"/>
          <p:nvPr/>
        </p:nvSpPr>
        <p:spPr>
          <a:xfrm>
            <a:off x="5607531" y="2896493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0x50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062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98425" y="906283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복사생성자</a:t>
            </a:r>
            <a:endParaRPr lang="en-US" altLang="ko-KR" sz="1800" dirty="0"/>
          </a:p>
          <a:p>
            <a:pPr lvl="1"/>
            <a:r>
              <a:rPr lang="ko-KR" altLang="en-US" sz="1800" dirty="0"/>
              <a:t>정의하지 않으면 디폴트 복사생성자 삽입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디폴트 복사생성자는 </a:t>
            </a:r>
            <a:r>
              <a:rPr lang="ko-KR" altLang="en-US" sz="1800" dirty="0" err="1"/>
              <a:t>맴버와</a:t>
            </a:r>
            <a:r>
              <a:rPr lang="ko-KR" altLang="en-US" sz="1800" dirty="0"/>
              <a:t> 멤버의 복사</a:t>
            </a:r>
            <a:r>
              <a:rPr lang="en-US" altLang="ko-KR" sz="1800" dirty="0"/>
              <a:t>(</a:t>
            </a:r>
            <a:r>
              <a:rPr lang="ko-KR" altLang="en-US" sz="1800" dirty="0"/>
              <a:t>얕은 복사</a:t>
            </a:r>
            <a:r>
              <a:rPr lang="en-US" altLang="ko-KR" sz="1800" dirty="0"/>
              <a:t>)</a:t>
            </a:r>
            <a:r>
              <a:rPr lang="ko-KR" altLang="en-US" sz="1800" dirty="0"/>
              <a:t>를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생성자 내에서 동적할당</a:t>
            </a:r>
            <a:r>
              <a:rPr lang="en-US" altLang="ko-KR" sz="1800" dirty="0"/>
              <a:t> </a:t>
            </a:r>
            <a:r>
              <a:rPr lang="ko-KR" altLang="en-US" sz="1800" dirty="0"/>
              <a:t>혹은 깊은 복사가 필요하면 직접 정의해야 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dirty="0"/>
              <a:t>얕은 복사 </a:t>
            </a:r>
            <a:r>
              <a:rPr lang="en-US" altLang="ko-KR" dirty="0"/>
              <a:t>: </a:t>
            </a:r>
            <a:r>
              <a:rPr lang="ko-KR" altLang="en-US" dirty="0"/>
              <a:t> 객체를 복사할 때</a:t>
            </a:r>
            <a:r>
              <a:rPr lang="en-US" altLang="ko-KR" dirty="0"/>
              <a:t>, </a:t>
            </a:r>
            <a:r>
              <a:rPr lang="ko-KR" altLang="en-US" dirty="0"/>
              <a:t>포인터의 경우 메모리를 할당 받는 것이 아닌 포인터 가리키는 곳만 저장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깊은 복사 </a:t>
            </a:r>
            <a:r>
              <a:rPr lang="en-US" altLang="ko-KR" dirty="0"/>
              <a:t>: </a:t>
            </a:r>
            <a:r>
              <a:rPr lang="ko-KR" altLang="en-US" dirty="0"/>
              <a:t>객체를 복사할 때</a:t>
            </a:r>
            <a:r>
              <a:rPr lang="en-US" altLang="ko-KR" dirty="0"/>
              <a:t>, </a:t>
            </a:r>
            <a:r>
              <a:rPr lang="ko-KR" altLang="en-US" dirty="0"/>
              <a:t>포인터가 가리키는 것을 메모리 할당을 새로 해주고 그곳에 복사</a:t>
            </a:r>
            <a:r>
              <a:rPr lang="en-US" altLang="ko-KR" dirty="0"/>
              <a:t>.</a:t>
            </a:r>
          </a:p>
          <a:p>
            <a:endParaRPr lang="en-US" altLang="ko-KR" sz="1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1780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정의하지 않으면 디폴트 대입연산자가 삽입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디폴트 대입연산자는 멤버와 멤버의 복사</a:t>
            </a:r>
            <a:r>
              <a:rPr lang="en-US" altLang="ko-KR" sz="1800" dirty="0"/>
              <a:t>(</a:t>
            </a:r>
            <a:r>
              <a:rPr lang="ko-KR" altLang="en-US" sz="1800" dirty="0"/>
              <a:t>얕은 복사</a:t>
            </a:r>
            <a:r>
              <a:rPr lang="en-US" altLang="ko-KR" sz="1800" dirty="0"/>
              <a:t>)</a:t>
            </a:r>
            <a:r>
              <a:rPr lang="ko-KR" altLang="en-US" sz="1800" dirty="0"/>
              <a:t>를 진행한다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연산자 내에서 동적할당</a:t>
            </a:r>
            <a:r>
              <a:rPr lang="en-US" altLang="ko-KR" sz="1800" dirty="0"/>
              <a:t>, </a:t>
            </a:r>
            <a:r>
              <a:rPr lang="ko-KR" altLang="en-US" sz="1800" dirty="0"/>
              <a:t>깊은 복사가 필요하면 직접 정의를 </a:t>
            </a:r>
            <a:r>
              <a:rPr lang="ko-KR" altLang="en-US" sz="1800" dirty="0" err="1"/>
              <a:t>해야한다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대입연산자와 복사생성자의 차이점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복사생성자 </a:t>
            </a:r>
            <a:r>
              <a:rPr lang="en-US" altLang="ko-KR" sz="1800" dirty="0"/>
              <a:t>: </a:t>
            </a:r>
            <a:r>
              <a:rPr lang="ko-KR" altLang="en-US" sz="1800" dirty="0"/>
              <a:t>같은 타입의 객체로부터 어떤 객체를 초기화 할 때 호출되는 함수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대입연산자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같은 타입의 다른 객체에 어떤 객체의 값을 복사할 때 쓰이는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결과는 같지만 호출 시점이 다르다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복사 생성자는 생성할 때 호출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대입 연산자는 생성을 마친 후 일반적인 상황에서 호출</a:t>
            </a:r>
            <a:endParaRPr lang="en-US" altLang="ko-KR" sz="1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095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예제 </a:t>
            </a:r>
            <a:r>
              <a:rPr lang="en-US" altLang="ko-KR" sz="1800" dirty="0"/>
              <a:t>4</a:t>
            </a:r>
            <a:r>
              <a:rPr lang="ko-KR" altLang="en-US" sz="1800" dirty="0"/>
              <a:t>번 참조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CE08D-E043-4224-A805-F9EF2F9D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20" y="1457707"/>
            <a:ext cx="3914775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F73659-6D32-4CF8-A07A-40FF7EDA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79" y="3534601"/>
            <a:ext cx="2529305" cy="2660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F9720-4720-4C10-BC7D-E957F680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75" y="1452973"/>
            <a:ext cx="3152592" cy="47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클래스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클래스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클래스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클래스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559660"/>
              </p:ext>
            </p:extLst>
          </p:nvPr>
        </p:nvGraphicFramePr>
        <p:xfrm>
          <a:off x="431540" y="1088747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복사생성자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대입연산자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 전체 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 객체 </a:t>
            </a:r>
            <a:r>
              <a:rPr lang="en-US" altLang="ko-KR" dirty="0"/>
              <a:t>private</a:t>
            </a:r>
            <a:r>
              <a:rPr lang="ko-KR" altLang="en-US" dirty="0"/>
              <a:t>영역을 클래스 외부에서 접근 불가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프렌드를</a:t>
            </a:r>
            <a:r>
              <a:rPr lang="ko-KR" altLang="en-US" dirty="0"/>
              <a:t> 이용하면 클래스 내부가 아닌 곳에서 </a:t>
            </a:r>
            <a:r>
              <a:rPr lang="en-US" altLang="ko-KR" dirty="0"/>
              <a:t>private </a:t>
            </a:r>
            <a:r>
              <a:rPr lang="ko-KR" altLang="en-US" dirty="0"/>
              <a:t>영역 접근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프렌드</a:t>
            </a:r>
            <a:r>
              <a:rPr lang="ko-KR" altLang="en-US" dirty="0"/>
              <a:t> 함수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어떤 클래스에 대한 이항 연산자 오버로딩 할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Cout</a:t>
            </a:r>
            <a:r>
              <a:rPr lang="ko-KR" altLang="en-US" dirty="0"/>
              <a:t>의 </a:t>
            </a:r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ko-KR" altLang="en-US" dirty="0"/>
              <a:t>의 </a:t>
            </a:r>
            <a:r>
              <a:rPr lang="en-US" altLang="ko-KR" dirty="0"/>
              <a:t>&gt;&gt; </a:t>
            </a:r>
            <a:r>
              <a:rPr lang="ko-KR" altLang="en-US" dirty="0"/>
              <a:t>연산자 오버로딩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프렌드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프렌드</a:t>
            </a:r>
            <a:r>
              <a:rPr lang="ko-KR" altLang="en-US" dirty="0"/>
              <a:t> 멤버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75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멤버함수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0E2D-28F8-4AB0-AA91-0292283D4BA9}"/>
              </a:ext>
            </a:extLst>
          </p:cNvPr>
          <p:cNvSpPr txBox="1"/>
          <p:nvPr/>
        </p:nvSpPr>
        <p:spPr>
          <a:xfrm>
            <a:off x="359532" y="980728"/>
            <a:ext cx="6158417" cy="40934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class Tv;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Remote {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set_channel</a:t>
            </a:r>
            <a:r>
              <a:rPr lang="en-US" altLang="ko-KR" sz="2000" dirty="0"/>
              <a:t>(Tv &amp;tv, int channel);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(Tv &amp;tv);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Tv {</a:t>
            </a:r>
          </a:p>
          <a:p>
            <a:r>
              <a:rPr lang="en-US" altLang="ko-KR" sz="2000" dirty="0"/>
              <a:t>	friend Remote::</a:t>
            </a:r>
            <a:r>
              <a:rPr lang="en-US" altLang="ko-KR" sz="2000" dirty="0" err="1"/>
              <a:t>set_channel</a:t>
            </a:r>
            <a:r>
              <a:rPr lang="en-US" altLang="ko-KR" sz="2000" dirty="0"/>
              <a:t>(Tv &amp;tv, int channel);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() { on = !on; }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inline void Remote::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(Tv &amp;tv) { </a:t>
            </a:r>
            <a:r>
              <a:rPr lang="en-US" altLang="ko-KR" sz="2000" b="1" dirty="0" err="1"/>
              <a:t>tv.onoff</a:t>
            </a:r>
            <a:r>
              <a:rPr lang="en-US" altLang="ko-KR" sz="2000" b="1" dirty="0"/>
              <a:t>();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B4408-5BD4-45DA-9D65-3A797706293B}"/>
              </a:ext>
            </a:extLst>
          </p:cNvPr>
          <p:cNvSpPr txBox="1"/>
          <p:nvPr/>
        </p:nvSpPr>
        <p:spPr>
          <a:xfrm>
            <a:off x="1828388" y="5229200"/>
            <a:ext cx="7334637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Remote</a:t>
            </a:r>
            <a:r>
              <a:rPr lang="ko-KR" altLang="en-US" sz="1600" dirty="0"/>
              <a:t>에서는 원형만 선언하고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정의를 아래에 놓아 </a:t>
            </a:r>
            <a:r>
              <a:rPr lang="en-US" altLang="ko-KR" sz="1600" dirty="0"/>
              <a:t>Tv::</a:t>
            </a:r>
            <a:r>
              <a:rPr lang="en-US" altLang="ko-KR" sz="1600" dirty="0" err="1"/>
              <a:t>onoff</a:t>
            </a:r>
            <a:r>
              <a:rPr lang="en-US" altLang="ko-KR" sz="1600" dirty="0"/>
              <a:t>()</a:t>
            </a:r>
            <a:r>
              <a:rPr lang="ko-KR" altLang="en-US" sz="1600" dirty="0"/>
              <a:t>메서드가 알려진 </a:t>
            </a:r>
            <a:endParaRPr lang="en-US" altLang="ko-KR" sz="1600" dirty="0"/>
          </a:p>
          <a:p>
            <a:r>
              <a:rPr lang="ko-KR" altLang="en-US" sz="1600" dirty="0"/>
              <a:t>다음 처리</a:t>
            </a:r>
            <a:endParaRPr lang="en-US" altLang="ko-KR" sz="1600" dirty="0"/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인라인이 아니면 소스파일에서 구현</a:t>
            </a:r>
          </a:p>
        </p:txBody>
      </p:sp>
    </p:spTree>
    <p:extLst>
      <p:ext uri="{BB962C8B-B14F-4D97-AF65-F5344CB8AC3E}">
        <p14:creationId xmlns:p14="http://schemas.microsoft.com/office/powerpoint/2010/main" val="133706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언어의 구조체  </a:t>
            </a:r>
            <a:r>
              <a:rPr lang="en-US" altLang="ko-KR" dirty="0"/>
              <a:t>vs  C++</a:t>
            </a:r>
            <a:r>
              <a:rPr lang="ko-KR" altLang="en-US" dirty="0"/>
              <a:t>언어의 클래스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단</a:t>
            </a:r>
            <a:r>
              <a:rPr lang="en-US" altLang="ko-KR" dirty="0"/>
              <a:t>, C++</a:t>
            </a:r>
            <a:r>
              <a:rPr lang="ko-KR" altLang="en-US" dirty="0"/>
              <a:t>의 </a:t>
            </a:r>
            <a:r>
              <a:rPr lang="en-US" altLang="ko-KR" dirty="0"/>
              <a:t>struct</a:t>
            </a:r>
            <a:r>
              <a:rPr lang="ko-KR" altLang="en-US" dirty="0"/>
              <a:t>는 멤버함수 사용이 가능하나 접근제어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public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C++</a:t>
            </a:r>
            <a:r>
              <a:rPr lang="ko-KR" altLang="en-US" dirty="0"/>
              <a:t>의 </a:t>
            </a:r>
            <a:r>
              <a:rPr lang="en-US" altLang="ko-KR" dirty="0"/>
              <a:t>struct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와 접근제어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을 제외하고는 동일하다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1900EF-A589-43A5-BDE9-3928FCB070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540" y="1397000"/>
          <a:ext cx="8244916" cy="3069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val="257956113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val="1663771722"/>
                    </a:ext>
                  </a:extLst>
                </a:gridCol>
              </a:tblGrid>
              <a:tr h="853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r>
                        <a:rPr lang="ko-KR" altLang="en-US" sz="2800" dirty="0"/>
                        <a:t>언어 구조체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466478"/>
                  </a:ext>
                </a:extLst>
              </a:tr>
              <a:tr h="853982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멤버변수 </a:t>
                      </a:r>
                      <a:r>
                        <a:rPr lang="en-US" altLang="ko-KR" sz="24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접근제어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기본값</a:t>
                      </a:r>
                      <a:r>
                        <a:rPr lang="en-US" altLang="ko-KR" sz="2400" dirty="0"/>
                        <a:t>): public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상속 </a:t>
                      </a:r>
                      <a:r>
                        <a:rPr lang="en-US" altLang="ko-KR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멤버변수 </a:t>
                      </a:r>
                      <a:r>
                        <a:rPr lang="en-US" altLang="ko-KR" sz="24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접근제어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기본값</a:t>
                      </a:r>
                      <a:r>
                        <a:rPr lang="en-US" altLang="ko-KR" sz="2400" dirty="0"/>
                        <a:t>): private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상속 </a:t>
                      </a:r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2155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기초 구성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C8E0C69C-0DEC-47B3-A285-3AE3272D0BB3}"/>
              </a:ext>
            </a:extLst>
          </p:cNvPr>
          <p:cNvSpPr/>
          <p:nvPr/>
        </p:nvSpPr>
        <p:spPr>
          <a:xfrm>
            <a:off x="3336482" y="1269430"/>
            <a:ext cx="468052" cy="140348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FAD6E158-2896-4BF9-A071-F495F3C31E10}"/>
              </a:ext>
            </a:extLst>
          </p:cNvPr>
          <p:cNvSpPr/>
          <p:nvPr/>
        </p:nvSpPr>
        <p:spPr>
          <a:xfrm>
            <a:off x="3336482" y="2815790"/>
            <a:ext cx="468052" cy="327750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5192C-7E22-4BEF-A8A1-763A4AB22436}"/>
              </a:ext>
            </a:extLst>
          </p:cNvPr>
          <p:cNvSpPr txBox="1"/>
          <p:nvPr/>
        </p:nvSpPr>
        <p:spPr>
          <a:xfrm>
            <a:off x="1832049" y="1658508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1832049" y="4129440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1C34B-6217-4586-BD5F-53B2114735E4}"/>
              </a:ext>
            </a:extLst>
          </p:cNvPr>
          <p:cNvSpPr txBox="1"/>
          <p:nvPr/>
        </p:nvSpPr>
        <p:spPr>
          <a:xfrm>
            <a:off x="200584" y="5693185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2</a:t>
            </a:r>
            <a:r>
              <a:rPr lang="ko-KR" altLang="en-US" sz="2000" u="sng" dirty="0"/>
              <a:t>번 압축파일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35945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접근제어 지시자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253807" y="1501459"/>
            <a:ext cx="2720942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접근제어 지시자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Public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Private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Protected</a:t>
            </a:r>
          </a:p>
          <a:p>
            <a:pPr algn="ctr"/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1C34B-6217-4586-BD5F-53B2114735E4}"/>
              </a:ext>
            </a:extLst>
          </p:cNvPr>
          <p:cNvSpPr txBox="1"/>
          <p:nvPr/>
        </p:nvSpPr>
        <p:spPr>
          <a:xfrm>
            <a:off x="200584" y="5693185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2</a:t>
            </a:r>
            <a:r>
              <a:rPr lang="ko-KR" altLang="en-US" sz="2000" u="sng" dirty="0"/>
              <a:t>번 압축파일 사용해보기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F943F1-96D7-4FCB-8F26-E7059E98A96D}"/>
              </a:ext>
            </a:extLst>
          </p:cNvPr>
          <p:cNvSpPr/>
          <p:nvPr/>
        </p:nvSpPr>
        <p:spPr>
          <a:xfrm>
            <a:off x="3879118" y="1167585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55513-0C7A-4626-A41B-84CF20587836}"/>
              </a:ext>
            </a:extLst>
          </p:cNvPr>
          <p:cNvSpPr/>
          <p:nvPr/>
        </p:nvSpPr>
        <p:spPr>
          <a:xfrm>
            <a:off x="3879118" y="2600908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8D769-585F-459A-B760-0B99F92C65F1}"/>
              </a:ext>
            </a:extLst>
          </p:cNvPr>
          <p:cNvSpPr txBox="1"/>
          <p:nvPr/>
        </p:nvSpPr>
        <p:spPr>
          <a:xfrm>
            <a:off x="253806" y="3962521"/>
            <a:ext cx="3625311" cy="9572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This</a:t>
            </a:r>
            <a:r>
              <a:rPr lang="ko-KR" altLang="en-US" sz="2000" dirty="0"/>
              <a:t>포인터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객체의 클래스를 가리킴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B72F1-8A64-4CA9-8CFA-EA84D4C59C67}"/>
              </a:ext>
            </a:extLst>
          </p:cNvPr>
          <p:cNvSpPr/>
          <p:nvPr/>
        </p:nvSpPr>
        <p:spPr>
          <a:xfrm>
            <a:off x="4887912" y="3505099"/>
            <a:ext cx="54818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멤버함수 외부정의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1D74C-112F-416E-9559-38ECF1B6B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1"/>
          <a:stretch/>
        </p:blipFill>
        <p:spPr>
          <a:xfrm>
            <a:off x="130816" y="2132856"/>
            <a:ext cx="3729517" cy="3012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33E5E-B1DC-4C79-AED6-9BC16F72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400" y="2132856"/>
            <a:ext cx="4912784" cy="4047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345E91-B101-4D5F-B9E1-1EE6843F5E83}"/>
              </a:ext>
            </a:extLst>
          </p:cNvPr>
          <p:cNvSpPr txBox="1"/>
          <p:nvPr/>
        </p:nvSpPr>
        <p:spPr>
          <a:xfrm>
            <a:off x="1075937" y="1689286"/>
            <a:ext cx="17408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en-US" altLang="ko-KR" sz="2000" dirty="0" err="1"/>
              <a:t>source.h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1792E-AF9B-4C0A-B900-6E323CE915DE}"/>
              </a:ext>
            </a:extLst>
          </p:cNvPr>
          <p:cNvSpPr txBox="1"/>
          <p:nvPr/>
        </p:nvSpPr>
        <p:spPr>
          <a:xfrm>
            <a:off x="5686350" y="1689286"/>
            <a:ext cx="17408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&lt;source.cpp&gt;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D6712F-AA40-4EB1-95BE-1E4D96EC3663}"/>
              </a:ext>
            </a:extLst>
          </p:cNvPr>
          <p:cNvSpPr/>
          <p:nvPr/>
        </p:nvSpPr>
        <p:spPr>
          <a:xfrm>
            <a:off x="5733975" y="2714162"/>
            <a:ext cx="242181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34C562-F1B6-4292-8573-474939E5D0C3}"/>
              </a:ext>
            </a:extLst>
          </p:cNvPr>
          <p:cNvCxnSpPr/>
          <p:nvPr/>
        </p:nvCxnSpPr>
        <p:spPr>
          <a:xfrm flipH="1" flipV="1">
            <a:off x="4932040" y="1689286"/>
            <a:ext cx="801935" cy="102487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C9F42D-EB9B-4016-B375-B076B18F0693}"/>
              </a:ext>
            </a:extLst>
          </p:cNvPr>
          <p:cNvSpPr txBox="1"/>
          <p:nvPr/>
        </p:nvSpPr>
        <p:spPr>
          <a:xfrm>
            <a:off x="3570327" y="1342128"/>
            <a:ext cx="248712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범위지정 연산자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B8618-818D-4674-A6DB-EFD0E2A3CFDE}"/>
              </a:ext>
            </a:extLst>
          </p:cNvPr>
          <p:cNvSpPr txBox="1"/>
          <p:nvPr/>
        </p:nvSpPr>
        <p:spPr>
          <a:xfrm>
            <a:off x="200584" y="5693185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3</a:t>
            </a:r>
            <a:r>
              <a:rPr lang="ko-KR" altLang="en-US" sz="2000" u="sng" dirty="0"/>
              <a:t>번 압축파일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11416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B8618-818D-4674-A6DB-EFD0E2A3CFDE}"/>
              </a:ext>
            </a:extLst>
          </p:cNvPr>
          <p:cNvSpPr txBox="1"/>
          <p:nvPr/>
        </p:nvSpPr>
        <p:spPr>
          <a:xfrm>
            <a:off x="44450" y="6053078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4</a:t>
            </a:r>
            <a:r>
              <a:rPr lang="ko-KR" altLang="en-US" sz="2000" u="sng" dirty="0"/>
              <a:t>번 압축파일 사용해보기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580DF-644B-468C-BAB5-A477F49F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34" y="908050"/>
            <a:ext cx="5853410" cy="5597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992B0D-F55A-40CC-81DA-BAB2662C98A2}"/>
              </a:ext>
            </a:extLst>
          </p:cNvPr>
          <p:cNvSpPr txBox="1"/>
          <p:nvPr/>
        </p:nvSpPr>
        <p:spPr>
          <a:xfrm>
            <a:off x="614084" y="2778699"/>
            <a:ext cx="18455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생성자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(Constructor)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49182-6D16-429D-8C6D-3C4F294902A0}"/>
              </a:ext>
            </a:extLst>
          </p:cNvPr>
          <p:cNvSpPr txBox="1"/>
          <p:nvPr/>
        </p:nvSpPr>
        <p:spPr>
          <a:xfrm>
            <a:off x="754621" y="4551357"/>
            <a:ext cx="158574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소멸자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(Destructor)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86D472-783E-4DE9-959E-9C17E50032B2}"/>
              </a:ext>
            </a:extLst>
          </p:cNvPr>
          <p:cNvSpPr/>
          <p:nvPr/>
        </p:nvSpPr>
        <p:spPr>
          <a:xfrm>
            <a:off x="3454289" y="2780928"/>
            <a:ext cx="5635736" cy="162018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DD1B80-293F-4818-BEBB-B7D0B35F60D9}"/>
              </a:ext>
            </a:extLst>
          </p:cNvPr>
          <p:cNvSpPr/>
          <p:nvPr/>
        </p:nvSpPr>
        <p:spPr>
          <a:xfrm>
            <a:off x="3454289" y="5409219"/>
            <a:ext cx="5635736" cy="87484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DA1127-73DA-4232-AB2E-BDAA73F63699}"/>
              </a:ext>
            </a:extLst>
          </p:cNvPr>
          <p:cNvCxnSpPr>
            <a:cxnSpLocks/>
          </p:cNvCxnSpPr>
          <p:nvPr/>
        </p:nvCxnSpPr>
        <p:spPr>
          <a:xfrm flipH="1">
            <a:off x="2195736" y="2996952"/>
            <a:ext cx="1240212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4A910A-C29C-49D6-ABC2-45CD775C6577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797152"/>
            <a:ext cx="1240212" cy="82809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E0ED016-574A-4EBF-B397-E29E35CE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9" y="1348273"/>
            <a:ext cx="2992168" cy="1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3833949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20</a:t>
            </a:r>
            <a:r>
              <a:rPr lang="ko-KR" altLang="en-US" dirty="0"/>
              <a:t>번째 줄에서 </a:t>
            </a:r>
            <a:r>
              <a:rPr lang="en-US" altLang="ko-KR" dirty="0"/>
              <a:t>ex2</a:t>
            </a:r>
            <a:r>
              <a:rPr lang="ko-KR" altLang="en-US" dirty="0"/>
              <a:t>와 </a:t>
            </a:r>
            <a:r>
              <a:rPr lang="en-US" altLang="ko-KR" dirty="0"/>
              <a:t>ex1</a:t>
            </a:r>
            <a:r>
              <a:rPr lang="ko-KR" altLang="en-US" dirty="0"/>
              <a:t>사이에서 복사가 일어난다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복사생성자는 정의하지 않아도 디폴트 복사생성자가 자동으로 삽입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멤버와 </a:t>
            </a:r>
            <a:r>
              <a:rPr lang="ko-KR" altLang="en-US" dirty="0" err="1"/>
              <a:t>멤버간의</a:t>
            </a:r>
            <a:r>
              <a:rPr lang="ko-KR" altLang="en-US" dirty="0"/>
              <a:t> 복사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번 참조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86262C-94ED-467C-B166-067B245C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24" y="1119187"/>
            <a:ext cx="4714875" cy="461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5B81FA-621D-420F-9D52-5EBEB881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267324"/>
            <a:ext cx="33909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657600" lvl="8" indent="0">
              <a:lnSpc>
                <a:spcPct val="150000"/>
              </a:lnSpc>
              <a:buNone/>
            </a:pPr>
            <a:r>
              <a:rPr lang="en-US" altLang="ko-KR" dirty="0"/>
              <a:t>	     </a:t>
            </a:r>
            <a:r>
              <a:rPr lang="ko-KR" altLang="en-US" sz="1500" dirty="0"/>
              <a:t>정의 하지 않았을 때 실행되는 복사생성자</a:t>
            </a: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					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r>
              <a:rPr lang="ko-KR" altLang="en-US" dirty="0"/>
              <a:t>번 참조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EE168-BB39-4A65-A0EC-CFAE0C3B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61864"/>
            <a:ext cx="4762500" cy="4905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01154E-CCFE-4C89-9E63-4A7225A14A45}"/>
              </a:ext>
            </a:extLst>
          </p:cNvPr>
          <p:cNvSpPr/>
          <p:nvPr/>
        </p:nvSpPr>
        <p:spPr>
          <a:xfrm>
            <a:off x="971600" y="3415089"/>
            <a:ext cx="3852428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E0C9E-3339-44FA-92D0-4610BA48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372" y="4509120"/>
            <a:ext cx="3467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9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697</Words>
  <Application>Microsoft Office PowerPoint</Application>
  <PresentationFormat>화면 슬라이드 쇼(4:3)</PresentationFormat>
  <Paragraphs>284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Times New Roman</vt:lpstr>
      <vt:lpstr>Wingdings</vt:lpstr>
      <vt:lpstr>기본페이지</vt:lpstr>
      <vt:lpstr>C/C++ Programming 11주차</vt:lpstr>
      <vt:lpstr>Contents</vt:lpstr>
      <vt:lpstr>Class</vt:lpstr>
      <vt:lpstr>Class (기초 구성)</vt:lpstr>
      <vt:lpstr>Class (접근제어 지시자)</vt:lpstr>
      <vt:lpstr>Class (멤버함수 외부정의)</vt:lpstr>
      <vt:lpstr>Class (생성자, 소멸자)</vt:lpstr>
      <vt:lpstr>복사생성자</vt:lpstr>
      <vt:lpstr>복사생성자</vt:lpstr>
      <vt:lpstr>복사생성자의 문제점</vt:lpstr>
      <vt:lpstr>복사생성자의 문제점</vt:lpstr>
      <vt:lpstr>문제점 해결방법</vt:lpstr>
      <vt:lpstr>문제점 해결방법</vt:lpstr>
      <vt:lpstr>정리</vt:lpstr>
      <vt:lpstr>대입연산자</vt:lpstr>
      <vt:lpstr>대입연산자</vt:lpstr>
      <vt:lpstr>상속</vt:lpstr>
      <vt:lpstr>상속 접근 지정자</vt:lpstr>
      <vt:lpstr>접근 제어</vt:lpstr>
      <vt:lpstr>프렌드</vt:lpstr>
      <vt:lpstr>프렌드 멤버함수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298</cp:revision>
  <dcterms:created xsi:type="dcterms:W3CDTF">2007-05-16T01:38:22Z</dcterms:created>
  <dcterms:modified xsi:type="dcterms:W3CDTF">2019-05-16T00:42:03Z</dcterms:modified>
  <cp:version>0906.0100.01</cp:version>
</cp:coreProperties>
</file>