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87" r:id="rId9"/>
    <p:sldId id="294" r:id="rId10"/>
    <p:sldId id="295" r:id="rId11"/>
    <p:sldId id="296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74" d="100"/>
          <a:sy n="74" d="100"/>
        </p:scale>
        <p:origin x="1862" y="67"/>
      </p:cViewPr>
      <p:guideLst>
        <p:guide orient="horz" pos="2159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2019-05-30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lcs5382aa@naver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13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과제 설명</a:t>
            </a:r>
            <a:r>
              <a:rPr lang="en-US" altLang="ko-KR" sz="2800" dirty="0"/>
              <a:t>(</a:t>
            </a:r>
            <a:r>
              <a:rPr lang="ko-KR" altLang="en-US" sz="2800" dirty="0"/>
              <a:t>클래스 원형 예시 </a:t>
            </a:r>
            <a:r>
              <a:rPr lang="en-US" altLang="ko-KR" sz="2800" dirty="0"/>
              <a:t>– Bank</a:t>
            </a:r>
            <a:r>
              <a:rPr lang="ko-KR" altLang="en-US" sz="2800" dirty="0"/>
              <a:t>클래스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771D88-86E2-422C-8FE0-A4751B81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9" y="922486"/>
            <a:ext cx="5930372" cy="58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4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과제 설명</a:t>
            </a:r>
            <a:r>
              <a:rPr lang="en-US" altLang="ko-KR" sz="2800" dirty="0"/>
              <a:t>(</a:t>
            </a:r>
            <a:r>
              <a:rPr lang="ko-KR" altLang="en-US" sz="2800" dirty="0"/>
              <a:t>클래스 원형 예시 </a:t>
            </a:r>
            <a:r>
              <a:rPr lang="en-US" altLang="ko-KR" sz="2800" dirty="0"/>
              <a:t>– </a:t>
            </a:r>
            <a:r>
              <a:rPr lang="en-US" altLang="ko-KR" sz="2800" dirty="0" err="1"/>
              <a:t>Bank_Account</a:t>
            </a:r>
            <a:r>
              <a:rPr lang="ko-KR" altLang="en-US" sz="2800" dirty="0"/>
              <a:t>클래스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BB96B-D18A-4345-B029-F8CEB2BE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" y="908050"/>
            <a:ext cx="7983934" cy="59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9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066385"/>
              </p:ext>
            </p:extLst>
          </p:nvPr>
        </p:nvGraphicFramePr>
        <p:xfrm>
          <a:off x="431540" y="1088747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프렌드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복사생성자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대입연산자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 전체 리뷰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다형상속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가상함수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가상소멸자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정의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Standard Template Library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C</a:t>
            </a:r>
            <a:r>
              <a:rPr lang="ko-KR" altLang="en-US" sz="1800" dirty="0"/>
              <a:t>에서는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strcpy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atoi</a:t>
            </a:r>
            <a:r>
              <a:rPr lang="en-US" altLang="ko-KR" sz="1800" dirty="0"/>
              <a:t> </a:t>
            </a:r>
            <a:r>
              <a:rPr lang="ko-KR" altLang="en-US" sz="1800" dirty="0"/>
              <a:t>등 함수 수준의 라이브러리 제공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ko-KR" altLang="en-US" sz="1800" dirty="0"/>
              <a:t>특징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일반화 지원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실행 시 효율 저하가 거의 없다</a:t>
            </a:r>
            <a:r>
              <a:rPr lang="en-US" altLang="ko-KR" sz="1600" dirty="0"/>
              <a:t>.(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제대로 썼을 때만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템플릿 기반이어서 타입마다 함수와 클래스가 매번 구체화되어 코드가 비대해질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8675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컨테이너 알고리즘 반복자 세가지가 중요한 요소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어댑터 </a:t>
            </a:r>
            <a:r>
              <a:rPr lang="en-US" altLang="ko-KR" sz="1800" dirty="0"/>
              <a:t>: </a:t>
            </a:r>
            <a:r>
              <a:rPr lang="ko-KR" altLang="en-US" sz="1800" dirty="0"/>
              <a:t>다른 요소를 약간 수정해 형태 변형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할당기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컨테이너 메모리 관리하는 객체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함수객체 </a:t>
            </a:r>
            <a:r>
              <a:rPr lang="en-US" altLang="ko-KR" sz="1800" dirty="0"/>
              <a:t>: </a:t>
            </a:r>
            <a:r>
              <a:rPr lang="ko-KR" altLang="en-US" sz="1800" dirty="0"/>
              <a:t>알고리즘 활용성 높이는 역할</a:t>
            </a:r>
            <a:endParaRPr lang="en-US" altLang="ko-KR" sz="1800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3D2026AF-1597-422C-BC02-AD48E1084F9D}"/>
              </a:ext>
            </a:extLst>
          </p:cNvPr>
          <p:cNvSpPr/>
          <p:nvPr/>
        </p:nvSpPr>
        <p:spPr>
          <a:xfrm>
            <a:off x="1079612" y="1423838"/>
            <a:ext cx="1548172" cy="144016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컨테이너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618D57D8-59A5-4D61-B2F1-506E54B678DB}"/>
              </a:ext>
            </a:extLst>
          </p:cNvPr>
          <p:cNvSpPr/>
          <p:nvPr/>
        </p:nvSpPr>
        <p:spPr>
          <a:xfrm>
            <a:off x="1079612" y="3212976"/>
            <a:ext cx="1548172" cy="1440160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할당기</a:t>
            </a:r>
            <a:endParaRPr lang="ko-KR" altLang="en-US" sz="2000" dirty="0"/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CF9D564C-6946-4223-A38B-94F9F0CED632}"/>
              </a:ext>
            </a:extLst>
          </p:cNvPr>
          <p:cNvSpPr/>
          <p:nvPr/>
        </p:nvSpPr>
        <p:spPr>
          <a:xfrm>
            <a:off x="4872583" y="1663663"/>
            <a:ext cx="2376264" cy="86409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D1F13917-4A25-4496-918D-01E8C5215F4F}"/>
              </a:ext>
            </a:extLst>
          </p:cNvPr>
          <p:cNvSpPr/>
          <p:nvPr/>
        </p:nvSpPr>
        <p:spPr>
          <a:xfrm>
            <a:off x="4872583" y="2683252"/>
            <a:ext cx="2376264" cy="86409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2F616AFF-7C0B-4871-8E28-232A984DF572}"/>
              </a:ext>
            </a:extLst>
          </p:cNvPr>
          <p:cNvSpPr/>
          <p:nvPr/>
        </p:nvSpPr>
        <p:spPr>
          <a:xfrm>
            <a:off x="4887912" y="3673827"/>
            <a:ext cx="2376264" cy="86409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알고리즘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6D5415A-1113-487E-A2F8-06736693B86D}"/>
              </a:ext>
            </a:extLst>
          </p:cNvPr>
          <p:cNvCxnSpPr>
            <a:stCxn id="4" idx="4"/>
            <a:endCxn id="6" idx="1"/>
          </p:cNvCxnSpPr>
          <p:nvPr/>
        </p:nvCxnSpPr>
        <p:spPr>
          <a:xfrm flipV="1">
            <a:off x="2627784" y="2095711"/>
            <a:ext cx="2244799" cy="482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48E27-7275-4FD4-890B-3138FAB39526}"/>
              </a:ext>
            </a:extLst>
          </p:cNvPr>
          <p:cNvSpPr txBox="1"/>
          <p:nvPr/>
        </p:nvSpPr>
        <p:spPr>
          <a:xfrm>
            <a:off x="3285845" y="2143918"/>
            <a:ext cx="95410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반복자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9A2E3-B0B6-49AD-87F4-BB6C048E47F4}"/>
              </a:ext>
            </a:extLst>
          </p:cNvPr>
          <p:cNvSpPr txBox="1"/>
          <p:nvPr/>
        </p:nvSpPr>
        <p:spPr>
          <a:xfrm>
            <a:off x="3285845" y="2819554"/>
            <a:ext cx="95410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/>
              <a:t>어댑터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7719F-0F14-4E96-B3AA-77BC8F0B7314}"/>
              </a:ext>
            </a:extLst>
          </p:cNvPr>
          <p:cNvSpPr txBox="1"/>
          <p:nvPr/>
        </p:nvSpPr>
        <p:spPr>
          <a:xfrm>
            <a:off x="3162537" y="3736124"/>
            <a:ext cx="121058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/>
              <a:t>함수객체</a:t>
            </a:r>
            <a:endParaRPr lang="ko-KR" altLang="en-US" sz="2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1A2690-835C-47DC-AB64-C6643EDA6EB6}"/>
              </a:ext>
            </a:extLst>
          </p:cNvPr>
          <p:cNvCxnSpPr>
            <a:endCxn id="11" idx="2"/>
          </p:cNvCxnSpPr>
          <p:nvPr/>
        </p:nvCxnSpPr>
        <p:spPr>
          <a:xfrm flipV="1">
            <a:off x="3750183" y="2544028"/>
            <a:ext cx="12716" cy="275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A8D8CB-9BEE-4413-806C-0EC12E05853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653215" y="2683253"/>
            <a:ext cx="632630" cy="336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2921E3-D18A-4357-A240-7641C80A08E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762899" y="3219664"/>
            <a:ext cx="4932" cy="516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164C5A-AB4C-4914-B0C8-F22464F2D8D4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4373125" y="3936179"/>
            <a:ext cx="514787" cy="169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6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</a:t>
            </a:r>
            <a:r>
              <a:rPr lang="en-US" altLang="ko-KR" dirty="0"/>
              <a:t>, </a:t>
            </a:r>
            <a:r>
              <a:rPr lang="ko-KR" altLang="en-US" dirty="0"/>
              <a:t>반복자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컨테이너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객체 집합을 저장하고 관리하는 역할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배열</a:t>
            </a:r>
            <a:r>
              <a:rPr lang="en-US" altLang="ko-KR" sz="1600" dirty="0"/>
              <a:t>, </a:t>
            </a:r>
            <a:r>
              <a:rPr lang="ko-KR" altLang="en-US" sz="1600" dirty="0"/>
              <a:t>연결리스트</a:t>
            </a:r>
            <a:r>
              <a:rPr lang="en-US" altLang="ko-KR" sz="1600" dirty="0"/>
              <a:t>, </a:t>
            </a:r>
            <a:r>
              <a:rPr lang="ko-KR" altLang="en-US" sz="1600" dirty="0"/>
              <a:t>스택 큐 등이 컨테이너 역할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반복자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컨테이너를 순회할 때</a:t>
            </a:r>
            <a:r>
              <a:rPr lang="en-US" altLang="ko-KR" sz="1600" dirty="0"/>
              <a:t>,  </a:t>
            </a:r>
            <a:r>
              <a:rPr lang="ko-KR" altLang="en-US" sz="1600" dirty="0"/>
              <a:t>컨테이너는 자료를 저장하는 </a:t>
            </a:r>
            <a:r>
              <a:rPr lang="ko-KR" altLang="en-US" sz="1600" dirty="0" err="1"/>
              <a:t>집합소이므로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출력</a:t>
            </a:r>
            <a:r>
              <a:rPr lang="en-US" altLang="ko-KR" sz="1600" dirty="0"/>
              <a:t>, </a:t>
            </a:r>
            <a:r>
              <a:rPr lang="ko-KR" altLang="en-US" sz="1600" dirty="0"/>
              <a:t>검색</a:t>
            </a:r>
            <a:r>
              <a:rPr lang="en-US" altLang="ko-KR" sz="1600" dirty="0"/>
              <a:t>, </a:t>
            </a:r>
            <a:r>
              <a:rPr lang="ko-KR" altLang="en-US" sz="1600" dirty="0"/>
              <a:t>정렬 등 연산을 할 때 각 요소를 순회하는 것이 필요하다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 순회방법을 일반화 하기 위해 </a:t>
            </a:r>
            <a:r>
              <a:rPr lang="en-US" altLang="ko-KR" sz="1600" dirty="0"/>
              <a:t>STL</a:t>
            </a:r>
            <a:r>
              <a:rPr lang="ko-KR" altLang="en-US" sz="1600" dirty="0"/>
              <a:t>에서 사용하는 개념이 반복자이다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포인터는 완벽한 반복자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컨테이너의 요소를 가리키는 기본적인 역할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가리키는 지점의 요소를 읽고 쓸 수 있음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증감에 의해 주변 요소로 이동 가능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반복자끼리 대입</a:t>
            </a:r>
            <a:r>
              <a:rPr lang="en-US" altLang="ko-KR" sz="1600" dirty="0"/>
              <a:t>,</a:t>
            </a:r>
            <a:r>
              <a:rPr lang="ko-KR" altLang="en-US" sz="1600" dirty="0"/>
              <a:t> 비교가 가능해야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9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</a:t>
            </a:r>
            <a:r>
              <a:rPr lang="en-US" altLang="ko-KR" dirty="0"/>
              <a:t>, </a:t>
            </a:r>
            <a:r>
              <a:rPr lang="ko-KR" altLang="en-US" dirty="0"/>
              <a:t>반복자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알고리즘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STL</a:t>
            </a:r>
            <a:r>
              <a:rPr lang="ko-KR" altLang="en-US" sz="1400" dirty="0"/>
              <a:t>에서 알고리즘 함수는 대부분 전역 함수로 </a:t>
            </a:r>
            <a:r>
              <a:rPr lang="ko-KR" altLang="en-US" sz="1400" dirty="0" err="1"/>
              <a:t>작성되어있다</a:t>
            </a:r>
            <a:r>
              <a:rPr lang="en-US" altLang="ko-KR" sz="1400" dirty="0"/>
              <a:t>.(</a:t>
            </a:r>
            <a:r>
              <a:rPr lang="ko-KR" altLang="en-US" sz="1400" dirty="0"/>
              <a:t>컨테이너 멤버함수</a:t>
            </a:r>
            <a:r>
              <a:rPr lang="en-US" altLang="ko-KR" sz="1400" dirty="0"/>
              <a:t>X)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반복자에 의해 컨테이너를 다루는 방법이 </a:t>
            </a:r>
            <a:r>
              <a:rPr lang="ko-KR" altLang="en-US" sz="1400" dirty="0" err="1"/>
              <a:t>일반화되어있다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따라서 멤버함수가 될 필요도 없고</a:t>
            </a:r>
            <a:r>
              <a:rPr lang="en-US" altLang="ko-KR" sz="1400" dirty="0"/>
              <a:t>, </a:t>
            </a:r>
            <a:r>
              <a:rPr lang="ko-KR" altLang="en-US" sz="1400" dirty="0"/>
              <a:t>되어서도 안된다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find,</a:t>
            </a:r>
            <a:r>
              <a:rPr lang="ko-KR" altLang="en-US" sz="1400" dirty="0"/>
              <a:t> </a:t>
            </a:r>
            <a:r>
              <a:rPr lang="en-US" altLang="ko-KR" sz="1400" dirty="0"/>
              <a:t>swap,</a:t>
            </a:r>
            <a:r>
              <a:rPr lang="ko-KR" altLang="en-US" sz="1400" dirty="0"/>
              <a:t> </a:t>
            </a:r>
            <a:r>
              <a:rPr lang="en-US" altLang="ko-KR" sz="1400" dirty="0"/>
              <a:t>search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19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/>
              <a:t>#include &lt;iostream&gt;</a:t>
            </a:r>
          </a:p>
          <a:p>
            <a:r>
              <a:rPr lang="en-US" altLang="ko-KR" sz="1300" dirty="0"/>
              <a:t>#include &lt;vector&gt;</a:t>
            </a:r>
          </a:p>
          <a:p>
            <a:r>
              <a:rPr lang="en-US" altLang="ko-KR" sz="1300" dirty="0"/>
              <a:t>#include &lt;algorithm&gt;</a:t>
            </a:r>
          </a:p>
          <a:p>
            <a:r>
              <a:rPr lang="en-US" altLang="ko-KR" sz="1300" dirty="0"/>
              <a:t>#include &lt;</a:t>
            </a:r>
            <a:r>
              <a:rPr lang="en-US" altLang="ko-KR" sz="1300" dirty="0" err="1"/>
              <a:t>time.h</a:t>
            </a:r>
            <a:r>
              <a:rPr lang="en-US" altLang="ko-KR" sz="1300" dirty="0"/>
              <a:t>&gt;</a:t>
            </a:r>
          </a:p>
          <a:p>
            <a:endParaRPr lang="ko-KR" altLang="en-US" sz="1300" dirty="0"/>
          </a:p>
          <a:p>
            <a:r>
              <a:rPr lang="en-US" altLang="ko-KR" sz="1300" dirty="0"/>
              <a:t>using namespace std;</a:t>
            </a:r>
          </a:p>
          <a:p>
            <a:endParaRPr lang="ko-KR" altLang="en-US" sz="1300" dirty="0"/>
          </a:p>
          <a:p>
            <a:r>
              <a:rPr lang="en-US" altLang="ko-KR" sz="1300" dirty="0"/>
              <a:t>int main(){</a:t>
            </a:r>
          </a:p>
          <a:p>
            <a:r>
              <a:rPr lang="en-US" altLang="ko-KR" sz="1300" dirty="0"/>
              <a:t>int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vector&lt;int&gt; vi(20);</a:t>
            </a:r>
          </a:p>
          <a:p>
            <a:r>
              <a:rPr lang="en-US" altLang="ko-KR" sz="1300" dirty="0"/>
              <a:t>vector&lt;int&gt;::iterator it;</a:t>
            </a:r>
          </a:p>
          <a:p>
            <a:endParaRPr lang="ko-KR" altLang="en-US" sz="1300" dirty="0"/>
          </a:p>
          <a:p>
            <a:r>
              <a:rPr lang="nn-NO" altLang="ko-KR" sz="1300" dirty="0"/>
              <a:t>for (i = 0; i &lt; 20; i++) {</a:t>
            </a:r>
          </a:p>
          <a:p>
            <a:r>
              <a:rPr lang="en-US" altLang="ko-KR" sz="1300" dirty="0"/>
              <a:t>vi[</a:t>
            </a:r>
            <a:r>
              <a:rPr lang="en-US" altLang="ko-KR" sz="1300" dirty="0" err="1"/>
              <a:t>i</a:t>
            </a:r>
            <a:r>
              <a:rPr lang="en-US" altLang="ko-KR" sz="1300" dirty="0"/>
              <a:t>] =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}</a:t>
            </a:r>
          </a:p>
          <a:p>
            <a:endParaRPr lang="ko-KR" altLang="en-US" sz="1300" dirty="0"/>
          </a:p>
          <a:p>
            <a:r>
              <a:rPr lang="en-US" altLang="ko-KR" sz="1300" dirty="0" err="1"/>
              <a:t>srand</a:t>
            </a:r>
            <a:r>
              <a:rPr lang="en-US" altLang="ko-KR" sz="1300" dirty="0"/>
              <a:t>(time(NULL));</a:t>
            </a:r>
          </a:p>
          <a:p>
            <a:r>
              <a:rPr lang="en-US" altLang="ko-KR" sz="1300" dirty="0" err="1"/>
              <a:t>random_shuffle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vi.begin</a:t>
            </a:r>
            <a:r>
              <a:rPr lang="en-US" altLang="ko-KR" sz="1300" dirty="0"/>
              <a:t>(), </a:t>
            </a:r>
            <a:r>
              <a:rPr lang="en-US" altLang="ko-KR" sz="1300" dirty="0" err="1"/>
              <a:t>vi.end</a:t>
            </a:r>
            <a:r>
              <a:rPr lang="en-US" altLang="ko-KR" sz="1300" dirty="0"/>
              <a:t>());</a:t>
            </a:r>
          </a:p>
          <a:p>
            <a:r>
              <a:rPr lang="en-US" altLang="ko-KR" sz="1300" dirty="0"/>
              <a:t>for (it = </a:t>
            </a:r>
            <a:r>
              <a:rPr lang="en-US" altLang="ko-KR" sz="1300" dirty="0" err="1"/>
              <a:t>vi.begin</a:t>
            </a:r>
            <a:r>
              <a:rPr lang="en-US" altLang="ko-KR" sz="1300" dirty="0"/>
              <a:t>(); it != </a:t>
            </a:r>
            <a:r>
              <a:rPr lang="en-US" altLang="ko-KR" sz="1300" dirty="0" err="1"/>
              <a:t>vi.end</a:t>
            </a:r>
            <a:r>
              <a:rPr lang="en-US" altLang="ko-KR" sz="1300" dirty="0"/>
              <a:t>(); it++) {</a:t>
            </a:r>
          </a:p>
          <a:p>
            <a:r>
              <a:rPr lang="en-US" altLang="ko-KR" sz="1300" dirty="0" err="1"/>
              <a:t>cout</a:t>
            </a:r>
            <a:r>
              <a:rPr lang="en-US" altLang="ko-KR" sz="1300" dirty="0"/>
              <a:t> &lt;&lt; *it &lt;&lt; ' ';</a:t>
            </a:r>
          </a:p>
          <a:p>
            <a:r>
              <a:rPr lang="en-US" altLang="ko-KR" sz="1300" dirty="0"/>
              <a:t>}</a:t>
            </a:r>
          </a:p>
          <a:p>
            <a:r>
              <a:rPr lang="en-US" altLang="ko-KR" sz="1300" dirty="0" err="1"/>
              <a:t>cout</a:t>
            </a:r>
            <a:r>
              <a:rPr lang="en-US" altLang="ko-KR" sz="1300" dirty="0"/>
              <a:t> &lt;&lt; </a:t>
            </a:r>
            <a:r>
              <a:rPr lang="en-US" altLang="ko-KR" sz="1300" dirty="0" err="1"/>
              <a:t>endl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87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과제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“</a:t>
            </a:r>
            <a:r>
              <a:rPr lang="ko-KR" altLang="en-US" sz="1800" dirty="0"/>
              <a:t>은행업무 처리 시스템</a:t>
            </a:r>
            <a:r>
              <a:rPr lang="en-US" altLang="ko-KR" sz="1800" dirty="0"/>
              <a:t>” </a:t>
            </a:r>
            <a:r>
              <a:rPr lang="ko-KR" altLang="en-US" sz="1800" dirty="0"/>
              <a:t>클래스 구현하기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기간 </a:t>
            </a:r>
            <a:r>
              <a:rPr lang="en-US" altLang="ko-KR" sz="1800" dirty="0"/>
              <a:t>: 2019. 06.12 (</a:t>
            </a:r>
            <a:r>
              <a:rPr lang="ko-KR" altLang="en-US" sz="1800" dirty="0"/>
              <a:t>수</a:t>
            </a:r>
            <a:r>
              <a:rPr lang="en-US" altLang="ko-KR" sz="1800" dirty="0"/>
              <a:t>) </a:t>
            </a:r>
            <a:r>
              <a:rPr lang="ko-KR" altLang="en-US" sz="1800" dirty="0"/>
              <a:t>기말고사 전까지 제출</a:t>
            </a:r>
            <a:r>
              <a:rPr lang="en-US" altLang="ko-KR" sz="1800" dirty="0"/>
              <a:t>(</a:t>
            </a:r>
            <a:r>
              <a:rPr lang="ko-KR" altLang="en-US" sz="1800" dirty="0"/>
              <a:t>보고서</a:t>
            </a:r>
            <a:r>
              <a:rPr lang="en-US" altLang="ko-KR" sz="1800" dirty="0"/>
              <a:t>O)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밀렸던 과제까지 모두 기말고사 전까지 </a:t>
            </a:r>
            <a:r>
              <a:rPr lang="ko-KR" altLang="en-US" sz="1800" dirty="0" err="1"/>
              <a:t>제출하셔야</a:t>
            </a:r>
            <a:r>
              <a:rPr lang="ko-KR" altLang="en-US" sz="1800" dirty="0"/>
              <a:t>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이후에는 받지 않습니다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소스코드 파일은 </a:t>
            </a:r>
            <a:r>
              <a:rPr lang="ko-KR" altLang="en-US" sz="1800" dirty="0">
                <a:solidFill>
                  <a:srgbClr val="FF0000"/>
                </a:solidFill>
              </a:rPr>
              <a:t>반드시 </a:t>
            </a:r>
            <a:r>
              <a:rPr lang="en-US" altLang="ko-KR" sz="18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lcs5382aa@naver.com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으로 제출 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>
                <a:solidFill>
                  <a:srgbClr val="FF0000"/>
                </a:solidFill>
              </a:rPr>
              <a:t>이메일 제출 제목 양식</a:t>
            </a:r>
            <a:r>
              <a:rPr lang="en-US" altLang="ko-KR" sz="1800" dirty="0">
                <a:solidFill>
                  <a:srgbClr val="FF0000"/>
                </a:solidFill>
              </a:rPr>
              <a:t>: C++[13</a:t>
            </a:r>
            <a:r>
              <a:rPr lang="ko-KR" altLang="en-US" sz="1800" dirty="0">
                <a:solidFill>
                  <a:srgbClr val="FF0000"/>
                </a:solidFill>
              </a:rPr>
              <a:t>주차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	</a:t>
            </a:r>
            <a:r>
              <a:rPr lang="ko-KR" altLang="en-US" sz="1800" dirty="0">
                <a:solidFill>
                  <a:srgbClr val="FF0000"/>
                </a:solidFill>
              </a:rPr>
              <a:t>소스코드 압축파일 제목 양식</a:t>
            </a:r>
            <a:r>
              <a:rPr lang="en-US" altLang="ko-KR" sz="1800" dirty="0">
                <a:solidFill>
                  <a:srgbClr val="FF0000"/>
                </a:solidFill>
              </a:rPr>
              <a:t>: C++[13</a:t>
            </a:r>
            <a:r>
              <a:rPr lang="ko-KR" altLang="en-US" sz="1800" dirty="0">
                <a:solidFill>
                  <a:srgbClr val="FF0000"/>
                </a:solidFill>
              </a:rPr>
              <a:t>주차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].zip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* </a:t>
            </a:r>
            <a:r>
              <a:rPr lang="ko-KR" altLang="en-US" sz="1800" dirty="0">
                <a:solidFill>
                  <a:srgbClr val="FF0000"/>
                </a:solidFill>
              </a:rPr>
              <a:t>압축파일내 있어야할 파일</a:t>
            </a:r>
            <a:r>
              <a:rPr lang="en-US" altLang="ko-KR" sz="1800" dirty="0">
                <a:solidFill>
                  <a:srgbClr val="FF0000"/>
                </a:solidFill>
              </a:rPr>
              <a:t>(5</a:t>
            </a:r>
            <a:r>
              <a:rPr lang="ko-KR" altLang="en-US" sz="1800" dirty="0">
                <a:solidFill>
                  <a:srgbClr val="FF0000"/>
                </a:solidFill>
              </a:rPr>
              <a:t>개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altLang="ko-KR" sz="1800" dirty="0" err="1">
                <a:solidFill>
                  <a:srgbClr val="FF0000"/>
                </a:solidFill>
              </a:rPr>
              <a:t>Bank.h</a:t>
            </a:r>
            <a:r>
              <a:rPr lang="en-US" altLang="ko-KR" sz="1800" dirty="0">
                <a:solidFill>
                  <a:srgbClr val="FF0000"/>
                </a:solidFill>
              </a:rPr>
              <a:t> / Bank.cpp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altLang="ko-KR" sz="1800" dirty="0" err="1">
                <a:solidFill>
                  <a:srgbClr val="FF0000"/>
                </a:solidFill>
              </a:rPr>
              <a:t>BankAccount.h</a:t>
            </a:r>
            <a:r>
              <a:rPr lang="en-US" altLang="ko-KR" sz="1800" dirty="0">
                <a:solidFill>
                  <a:srgbClr val="FF0000"/>
                </a:solidFill>
              </a:rPr>
              <a:t> / BackAccount.cpp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altLang="ko-KR" sz="1800" dirty="0">
                <a:solidFill>
                  <a:srgbClr val="FF0000"/>
                </a:solidFill>
              </a:rPr>
              <a:t>main.cpp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4676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“</a:t>
            </a:r>
            <a:r>
              <a:rPr lang="ko-KR" altLang="en-US" sz="1800" dirty="0"/>
              <a:t>은행업무 처리 시스템</a:t>
            </a:r>
            <a:r>
              <a:rPr lang="en-US" altLang="ko-KR" sz="1800" dirty="0"/>
              <a:t>” </a:t>
            </a:r>
            <a:r>
              <a:rPr lang="ko-KR" altLang="en-US" sz="1800" dirty="0"/>
              <a:t>클래스 구현하기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defRPr/>
            </a:pPr>
            <a:r>
              <a:rPr lang="en-US" altLang="ko-KR" sz="1800" kern="0" dirty="0">
                <a:ea typeface="굴림" charset="-127"/>
              </a:rPr>
              <a:t>“</a:t>
            </a:r>
            <a:r>
              <a:rPr lang="en-US" altLang="ko-KR" sz="1800" kern="0" dirty="0" err="1">
                <a:ea typeface="굴림" charset="-127"/>
              </a:rPr>
              <a:t>BankAccount.h</a:t>
            </a:r>
            <a:r>
              <a:rPr lang="en-US" altLang="ko-KR" sz="1800" kern="0" dirty="0">
                <a:ea typeface="굴림" charset="-127"/>
              </a:rPr>
              <a:t>” </a:t>
            </a:r>
            <a:r>
              <a:rPr lang="ko-KR" altLang="en-US" sz="1800" kern="0" dirty="0">
                <a:ea typeface="굴림" charset="-127"/>
              </a:rPr>
              <a:t>헤더 파일에 은행 계좌를 정의하고  </a:t>
            </a:r>
            <a:r>
              <a:rPr lang="en-US" altLang="ko-KR" sz="1800" kern="0" dirty="0">
                <a:ea typeface="굴림" charset="-127"/>
              </a:rPr>
              <a:t>“BankAccount.cpp” </a:t>
            </a:r>
            <a:r>
              <a:rPr lang="ko-KR" altLang="en-US" sz="1800" kern="0" dirty="0">
                <a:ea typeface="굴림" charset="-127"/>
              </a:rPr>
              <a:t>파일에 기능을 구현하라</a:t>
            </a:r>
            <a:r>
              <a:rPr lang="en-US" altLang="ko-KR" sz="1800" kern="0" dirty="0">
                <a:ea typeface="굴림" charset="-127"/>
              </a:rPr>
              <a:t>. </a:t>
            </a:r>
          </a:p>
          <a:p>
            <a:pPr>
              <a:defRPr/>
            </a:pPr>
            <a:r>
              <a:rPr lang="ko-KR" altLang="en-US" sz="1800" kern="0" dirty="0">
                <a:ea typeface="굴림" charset="-127"/>
              </a:rPr>
              <a:t>기본적으로 </a:t>
            </a:r>
            <a:r>
              <a:rPr lang="ko-KR" altLang="en-US" sz="1800" kern="0" dirty="0" err="1">
                <a:ea typeface="굴림" charset="-127"/>
              </a:rPr>
              <a:t>포함해야하는</a:t>
            </a:r>
            <a:r>
              <a:rPr lang="ko-KR" altLang="en-US" sz="1800" kern="0" dirty="0">
                <a:ea typeface="굴림" charset="-127"/>
              </a:rPr>
              <a:t> 변수는</a:t>
            </a:r>
            <a:r>
              <a:rPr lang="en-US" altLang="ko-KR" sz="1800" kern="0" dirty="0">
                <a:ea typeface="굴림" charset="-127"/>
              </a:rPr>
              <a:t> </a:t>
            </a:r>
            <a:r>
              <a:rPr lang="ko-KR" altLang="en-US" sz="1800" b="1" kern="0" dirty="0">
                <a:ea typeface="굴림" charset="-127"/>
              </a:rPr>
              <a:t>이름</a:t>
            </a:r>
            <a:r>
              <a:rPr lang="en-US" altLang="ko-KR" sz="1800" b="1" kern="0" dirty="0">
                <a:ea typeface="굴림" charset="-127"/>
              </a:rPr>
              <a:t>, </a:t>
            </a:r>
            <a:r>
              <a:rPr lang="ko-KR" altLang="en-US" sz="1800" b="1" kern="0" dirty="0">
                <a:ea typeface="굴림" charset="-127"/>
              </a:rPr>
              <a:t>비밀번호</a:t>
            </a:r>
            <a:r>
              <a:rPr lang="en-US" altLang="ko-KR" sz="1800" b="1" kern="0" dirty="0">
                <a:ea typeface="굴림" charset="-127"/>
              </a:rPr>
              <a:t>, </a:t>
            </a:r>
            <a:r>
              <a:rPr lang="ko-KR" altLang="en-US" sz="1800" b="1" kern="0" dirty="0">
                <a:ea typeface="굴림" charset="-127"/>
              </a:rPr>
              <a:t>계좌 번호</a:t>
            </a:r>
            <a:r>
              <a:rPr lang="en-US" altLang="ko-KR" sz="1800" b="1" kern="0" dirty="0">
                <a:ea typeface="굴림" charset="-127"/>
              </a:rPr>
              <a:t>, </a:t>
            </a:r>
            <a:r>
              <a:rPr lang="ko-KR" altLang="en-US" sz="1800" b="1" kern="0" dirty="0">
                <a:ea typeface="굴림" charset="-127"/>
              </a:rPr>
              <a:t>금액</a:t>
            </a:r>
            <a:r>
              <a:rPr lang="ko-KR" altLang="en-US" sz="1800" kern="0" dirty="0">
                <a:ea typeface="굴림" charset="-127"/>
              </a:rPr>
              <a:t>을 포함하고 추가적으로 자신이 필요하다 생각하는 변수를 두가지 이상 추가하라</a:t>
            </a:r>
            <a:r>
              <a:rPr lang="en-US" altLang="ko-KR" sz="1800" kern="0" dirty="0">
                <a:ea typeface="굴림" charset="-127"/>
              </a:rPr>
              <a:t>. (ex. </a:t>
            </a:r>
            <a:r>
              <a:rPr lang="ko-KR" altLang="en-US" sz="1800" kern="0" dirty="0">
                <a:ea typeface="굴림" charset="-127"/>
              </a:rPr>
              <a:t>생일</a:t>
            </a:r>
            <a:r>
              <a:rPr lang="en-US" altLang="ko-KR" sz="1800" kern="0" dirty="0">
                <a:ea typeface="굴림" charset="-127"/>
              </a:rPr>
              <a:t>)</a:t>
            </a:r>
          </a:p>
          <a:p>
            <a:pPr>
              <a:defRPr/>
            </a:pPr>
            <a:r>
              <a:rPr lang="ko-KR" altLang="en-US" sz="1800" kern="0" dirty="0">
                <a:ea typeface="굴림" charset="-127"/>
              </a:rPr>
              <a:t>내부 변수는 </a:t>
            </a:r>
            <a:r>
              <a:rPr lang="en-US" altLang="ko-KR" sz="1800" kern="0" dirty="0">
                <a:ea typeface="굴림" charset="-127"/>
              </a:rPr>
              <a:t>private</a:t>
            </a:r>
            <a:r>
              <a:rPr lang="ko-KR" altLang="en-US" sz="1800" kern="0" dirty="0">
                <a:ea typeface="굴림" charset="-127"/>
              </a:rPr>
              <a:t>으로 하고 </a:t>
            </a:r>
            <a:r>
              <a:rPr lang="en-US" altLang="ko-KR" sz="1800" kern="0" dirty="0">
                <a:ea typeface="굴림" charset="-127"/>
              </a:rPr>
              <a:t>Getter, Setter</a:t>
            </a:r>
            <a:r>
              <a:rPr lang="ko-KR" altLang="en-US" sz="1800" kern="0" dirty="0">
                <a:ea typeface="굴림" charset="-127"/>
              </a:rPr>
              <a:t>를 구현하여 제어 하도록 하는 프로그램을 작성하라</a:t>
            </a:r>
            <a:r>
              <a:rPr lang="en-US" altLang="ko-KR" sz="1800" kern="0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sz="1800" kern="0" dirty="0">
                <a:ea typeface="굴림" charset="-127"/>
              </a:rPr>
              <a:t>“</a:t>
            </a:r>
            <a:r>
              <a:rPr lang="en-US" altLang="ko-KR" sz="1800" kern="0" dirty="0" err="1">
                <a:ea typeface="굴림" charset="-127"/>
              </a:rPr>
              <a:t>Bank.h</a:t>
            </a:r>
            <a:r>
              <a:rPr lang="en-US" altLang="ko-KR" sz="1800" kern="0" dirty="0">
                <a:ea typeface="굴림" charset="-127"/>
              </a:rPr>
              <a:t>”</a:t>
            </a:r>
            <a:r>
              <a:rPr lang="ko-KR" altLang="en-US" sz="1800" kern="0" dirty="0">
                <a:ea typeface="굴림" charset="-127"/>
              </a:rPr>
              <a:t>헤더 파일에 은행을 정의하여라</a:t>
            </a:r>
            <a:r>
              <a:rPr lang="en-US" altLang="ko-KR" sz="1800" kern="0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ko-KR" altLang="en-US" sz="1800" kern="0" dirty="0">
                <a:ea typeface="굴림" charset="-127"/>
              </a:rPr>
              <a:t>입금</a:t>
            </a:r>
            <a:r>
              <a:rPr lang="en-US" altLang="ko-KR" sz="1800" kern="0" dirty="0">
                <a:ea typeface="굴림" charset="-127"/>
              </a:rPr>
              <a:t>, </a:t>
            </a:r>
            <a:r>
              <a:rPr lang="ko-KR" altLang="en-US" sz="1800" kern="0" dirty="0">
                <a:ea typeface="굴림" charset="-127"/>
              </a:rPr>
              <a:t>출금</a:t>
            </a:r>
            <a:r>
              <a:rPr lang="en-US" altLang="ko-KR" sz="1800" kern="0" dirty="0">
                <a:ea typeface="굴림" charset="-127"/>
              </a:rPr>
              <a:t>, </a:t>
            </a:r>
            <a:r>
              <a:rPr lang="ko-KR" altLang="en-US" sz="1800" kern="0" dirty="0">
                <a:ea typeface="굴림" charset="-127"/>
              </a:rPr>
              <a:t>송금 기능의 </a:t>
            </a:r>
            <a:r>
              <a:rPr lang="ko-KR" altLang="en-US" sz="1800" u="sng" kern="0" dirty="0">
                <a:solidFill>
                  <a:srgbClr val="FF0000"/>
                </a:solidFill>
                <a:ea typeface="굴림" charset="-127"/>
              </a:rPr>
              <a:t>인터페이스만 구현</a:t>
            </a:r>
            <a:r>
              <a:rPr lang="ko-KR" altLang="en-US" sz="1800" kern="0" dirty="0">
                <a:ea typeface="굴림" charset="-127"/>
              </a:rPr>
              <a:t>하고 추가적으로 자신이 필요하다 생각하는 기능을 한가지 이상 추가하라</a:t>
            </a:r>
            <a:r>
              <a:rPr lang="en-US" altLang="ko-KR" sz="1800" kern="0" dirty="0">
                <a:ea typeface="굴림" charset="-127"/>
              </a:rPr>
              <a:t>. (ex. </a:t>
            </a:r>
            <a:r>
              <a:rPr lang="ko-KR" altLang="en-US" sz="1800" kern="0" dirty="0">
                <a:ea typeface="굴림" charset="-127"/>
              </a:rPr>
              <a:t>계좌 확인</a:t>
            </a:r>
            <a:r>
              <a:rPr lang="en-US" altLang="ko-KR" sz="1800" kern="0" dirty="0">
                <a:ea typeface="굴림" charset="-127"/>
              </a:rPr>
              <a:t>)</a:t>
            </a:r>
            <a:r>
              <a:rPr lang="ko-KR" altLang="en-US" sz="1800" kern="0" dirty="0">
                <a:ea typeface="굴림" charset="-127"/>
              </a:rPr>
              <a:t> </a:t>
            </a:r>
            <a:r>
              <a:rPr lang="en-US" altLang="ko-KR" sz="1800" kern="0" dirty="0">
                <a:ea typeface="굴림" charset="-127"/>
              </a:rPr>
              <a:t> </a:t>
            </a:r>
          </a:p>
          <a:p>
            <a:pPr>
              <a:defRPr/>
            </a:pPr>
            <a:endParaRPr lang="en-US" altLang="ko-KR" sz="1800" kern="0" dirty="0">
              <a:ea typeface="굴림" charset="-127"/>
            </a:endParaRPr>
          </a:p>
          <a:p>
            <a:pPr>
              <a:defRPr/>
            </a:pPr>
            <a:r>
              <a:rPr lang="ko-KR" altLang="en-US" sz="1800" kern="0" dirty="0">
                <a:ea typeface="굴림" charset="-127"/>
              </a:rPr>
              <a:t>클래스 원형은 예시로만 들었을 뿐이므로 </a:t>
            </a:r>
            <a:r>
              <a:rPr lang="en-US" altLang="ko-KR" sz="1800" kern="0" dirty="0">
                <a:ea typeface="굴림" charset="-127"/>
              </a:rPr>
              <a:t>“</a:t>
            </a:r>
            <a:r>
              <a:rPr lang="ko-KR" altLang="en-US" sz="1800" kern="0" dirty="0">
                <a:ea typeface="굴림" charset="-127"/>
              </a:rPr>
              <a:t>생성자</a:t>
            </a:r>
            <a:r>
              <a:rPr lang="en-US" altLang="ko-KR" sz="1800" kern="0" dirty="0">
                <a:ea typeface="굴림" charset="-127"/>
              </a:rPr>
              <a:t>, </a:t>
            </a:r>
            <a:r>
              <a:rPr lang="ko-KR" altLang="en-US" sz="1800" kern="0" dirty="0">
                <a:ea typeface="굴림" charset="-127"/>
              </a:rPr>
              <a:t>함수의 매개변수와 출력형 등</a:t>
            </a:r>
            <a:r>
              <a:rPr lang="en-US" altLang="ko-KR" sz="1800" kern="0" dirty="0">
                <a:ea typeface="굴림" charset="-127"/>
              </a:rPr>
              <a:t>”</a:t>
            </a:r>
            <a:r>
              <a:rPr lang="ko-KR" altLang="en-US" sz="1800" kern="0" dirty="0">
                <a:ea typeface="굴림" charset="-127"/>
              </a:rPr>
              <a:t>은 자유롭게 바꾸어도 됩니다</a:t>
            </a:r>
            <a:r>
              <a:rPr lang="en-US" altLang="ko-KR" sz="1800" kern="0" dirty="0">
                <a:ea typeface="굴림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5807104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557</Words>
  <Application>Microsoft Office PowerPoint</Application>
  <PresentationFormat>화면 슬라이드 쇼(4:3)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Times New Roman</vt:lpstr>
      <vt:lpstr>Wingdings</vt:lpstr>
      <vt:lpstr>맑은 고딕</vt:lpstr>
      <vt:lpstr>기본페이지</vt:lpstr>
      <vt:lpstr>C/C++ Programming 13주차</vt:lpstr>
      <vt:lpstr>Contents</vt:lpstr>
      <vt:lpstr>STL</vt:lpstr>
      <vt:lpstr>STL 구조</vt:lpstr>
      <vt:lpstr>컨테이너, 반복자, 알고리즘</vt:lpstr>
      <vt:lpstr>컨테이너, 반복자, 알고리즘</vt:lpstr>
      <vt:lpstr>STL 예제</vt:lpstr>
      <vt:lpstr>과제 양식</vt:lpstr>
      <vt:lpstr>과제 설명</vt:lpstr>
      <vt:lpstr>과제 설명(클래스 원형 예시 – Bank클래스)</vt:lpstr>
      <vt:lpstr>과제 설명(클래스 원형 예시 – Bank_Account클래스)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326</cp:revision>
  <dcterms:created xsi:type="dcterms:W3CDTF">2007-05-16T01:38:22Z</dcterms:created>
  <dcterms:modified xsi:type="dcterms:W3CDTF">2019-05-30T05:06:45Z</dcterms:modified>
  <cp:version>0906.0100.01</cp:version>
</cp:coreProperties>
</file>