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86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F0A0EA-C916-463C-A3AD-4CCFBD9124EA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1"/>
      </a:tcTxStyle>
      <a:tcStyle>
        <a:tcBdr>
          <a:top>
            <a:ln w="6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1">
          <a:shade val="40000"/>
        </a:schemeClr>
      </a:tcTxStyle>
      <a:tcStyle>
        <a:tcBdr/>
        <a:fill>
          <a:solidFill>
            <a:schemeClr val="accent1">
              <a:alpha val="4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0744"/>
    <p:restoredTop sz="94913"/>
  </p:normalViewPr>
  <p:slideViewPr>
    <p:cSldViewPr>
      <p:cViewPr varScale="1">
        <p:scale>
          <a:sx n="91" d="100"/>
          <a:sy n="91" d="100"/>
        </p:scale>
        <p:origin x="192" y="80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58DF959-B5F5-48EB-99CA-AA0393C221AC}" type="datetime1">
              <a:rPr lang="ko-KR" altLang="en-US"/>
              <a:pPr>
                <a:defRPr/>
              </a:pPr>
              <a:t>2019-03-13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C06DEDA-4E91-4130-86EE-EFBCFEBE313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ED3D31D5-E5B4-4D41-94F9-5DA657F83A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598488"/>
            <a:ext cx="800100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5A3AEFF-32ED-4A28-B5AA-A9714AEB096F}"/>
              </a:ext>
            </a:extLst>
          </p:cNvPr>
          <p:cNvSpPr/>
          <p:nvPr userDrawn="1"/>
        </p:nvSpPr>
        <p:spPr>
          <a:xfrm rot="2700000">
            <a:off x="1818482" y="3479006"/>
            <a:ext cx="179388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825EE7-A938-4692-B4FA-7CB6C7C0A140}"/>
              </a:ext>
            </a:extLst>
          </p:cNvPr>
          <p:cNvSpPr/>
          <p:nvPr userDrawn="1"/>
        </p:nvSpPr>
        <p:spPr>
          <a:xfrm rot="2700000">
            <a:off x="2073275" y="3479800"/>
            <a:ext cx="179388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59A7C4-FB95-4D5F-8E79-C55F4F154369}"/>
              </a:ext>
            </a:extLst>
          </p:cNvPr>
          <p:cNvSpPr/>
          <p:nvPr userDrawn="1"/>
        </p:nvSpPr>
        <p:spPr>
          <a:xfrm rot="2700000">
            <a:off x="1573213" y="3479800"/>
            <a:ext cx="179388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04CB7A-D3FD-4481-ACCA-94D4199CE8E3}"/>
              </a:ext>
            </a:extLst>
          </p:cNvPr>
          <p:cNvSpPr/>
          <p:nvPr userDrawn="1"/>
        </p:nvSpPr>
        <p:spPr>
          <a:xfrm rot="2700000">
            <a:off x="2318544" y="3479006"/>
            <a:ext cx="179388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1D925B-FE8B-4D31-812A-8D102A5A821B}"/>
              </a:ext>
            </a:extLst>
          </p:cNvPr>
          <p:cNvSpPr/>
          <p:nvPr userDrawn="1"/>
        </p:nvSpPr>
        <p:spPr>
          <a:xfrm rot="2700000">
            <a:off x="573088" y="3479800"/>
            <a:ext cx="179388" cy="179387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C250B-E78E-4BB9-A62D-E9D8CBFFEF9D}"/>
              </a:ext>
            </a:extLst>
          </p:cNvPr>
          <p:cNvSpPr/>
          <p:nvPr userDrawn="1"/>
        </p:nvSpPr>
        <p:spPr>
          <a:xfrm rot="2700000">
            <a:off x="818357" y="3479006"/>
            <a:ext cx="179388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0D91D9-1B69-46DE-9C1E-823CA2DF3E52}"/>
              </a:ext>
            </a:extLst>
          </p:cNvPr>
          <p:cNvSpPr/>
          <p:nvPr userDrawn="1"/>
        </p:nvSpPr>
        <p:spPr>
          <a:xfrm rot="2700000">
            <a:off x="318294" y="3479006"/>
            <a:ext cx="179388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2ABCAE-9B27-4C01-9D68-D80847F03A17}"/>
              </a:ext>
            </a:extLst>
          </p:cNvPr>
          <p:cNvSpPr/>
          <p:nvPr userDrawn="1"/>
        </p:nvSpPr>
        <p:spPr>
          <a:xfrm rot="2700000">
            <a:off x="73025" y="3479800"/>
            <a:ext cx="179388" cy="179388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10656C-0EFE-4918-9F1B-D53C883861A1}"/>
              </a:ext>
            </a:extLst>
          </p:cNvPr>
          <p:cNvSpPr/>
          <p:nvPr userDrawn="1"/>
        </p:nvSpPr>
        <p:spPr>
          <a:xfrm rot="2700000">
            <a:off x="1073150" y="3479800"/>
            <a:ext cx="179388" cy="179388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8DEEC3-A672-4E3D-B3B2-FF28707906B5}"/>
              </a:ext>
            </a:extLst>
          </p:cNvPr>
          <p:cNvSpPr/>
          <p:nvPr userDrawn="1"/>
        </p:nvSpPr>
        <p:spPr>
          <a:xfrm rot="2700000">
            <a:off x="1318419" y="3479006"/>
            <a:ext cx="179388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E40AAC-D68D-4A39-9F37-805A1BCCA198}"/>
              </a:ext>
            </a:extLst>
          </p:cNvPr>
          <p:cNvSpPr/>
          <p:nvPr userDrawn="1"/>
        </p:nvSpPr>
        <p:spPr>
          <a:xfrm rot="2700000">
            <a:off x="4068763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3B792DB-EE43-4784-8522-D02E775A6A59}"/>
              </a:ext>
            </a:extLst>
          </p:cNvPr>
          <p:cNvSpPr/>
          <p:nvPr userDrawn="1"/>
        </p:nvSpPr>
        <p:spPr>
          <a:xfrm rot="2700000">
            <a:off x="3068638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7C6302-0895-4A8A-9C04-77BDA6AD91BE}"/>
              </a:ext>
            </a:extLst>
          </p:cNvPr>
          <p:cNvSpPr/>
          <p:nvPr userDrawn="1"/>
        </p:nvSpPr>
        <p:spPr>
          <a:xfrm rot="2700000">
            <a:off x="3313906" y="3466307"/>
            <a:ext cx="180975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E63E7A2-34DC-4054-8FA9-6D89CCE40F8A}"/>
              </a:ext>
            </a:extLst>
          </p:cNvPr>
          <p:cNvSpPr/>
          <p:nvPr userDrawn="1"/>
        </p:nvSpPr>
        <p:spPr>
          <a:xfrm rot="2700000">
            <a:off x="2813844" y="3466307"/>
            <a:ext cx="180975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1FE202-AA5E-4411-810C-AF2BAFBBE2CE}"/>
              </a:ext>
            </a:extLst>
          </p:cNvPr>
          <p:cNvSpPr/>
          <p:nvPr userDrawn="1"/>
        </p:nvSpPr>
        <p:spPr>
          <a:xfrm rot="2700000">
            <a:off x="2568575" y="3465513"/>
            <a:ext cx="180975" cy="180975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FB34A1F-42E5-4810-9251-4D54DC2186D3}"/>
              </a:ext>
            </a:extLst>
          </p:cNvPr>
          <p:cNvSpPr/>
          <p:nvPr userDrawn="1"/>
        </p:nvSpPr>
        <p:spPr>
          <a:xfrm rot="2700000">
            <a:off x="3568700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9B1382-9958-46E7-914B-B8F3E1A0189B}"/>
              </a:ext>
            </a:extLst>
          </p:cNvPr>
          <p:cNvSpPr/>
          <p:nvPr userDrawn="1"/>
        </p:nvSpPr>
        <p:spPr>
          <a:xfrm rot="2700000">
            <a:off x="3813969" y="3466307"/>
            <a:ext cx="180975" cy="179387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C0C22C-0216-4F2C-B967-B594BD387773}"/>
              </a:ext>
            </a:extLst>
          </p:cNvPr>
          <p:cNvSpPr/>
          <p:nvPr userDrawn="1"/>
        </p:nvSpPr>
        <p:spPr>
          <a:xfrm rot="2700000">
            <a:off x="6069013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209B06-B6F5-4FAC-A2F2-CC78E5521B76}"/>
              </a:ext>
            </a:extLst>
          </p:cNvPr>
          <p:cNvSpPr/>
          <p:nvPr userDrawn="1"/>
        </p:nvSpPr>
        <p:spPr>
          <a:xfrm rot="2700000">
            <a:off x="6323013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540FD9A-A8A9-4A10-96B0-FBE30F267DB9}"/>
              </a:ext>
            </a:extLst>
          </p:cNvPr>
          <p:cNvSpPr/>
          <p:nvPr userDrawn="1"/>
        </p:nvSpPr>
        <p:spPr>
          <a:xfrm rot="2700000">
            <a:off x="5822950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2AAE78-31C3-496D-9F41-634125ABE52F}"/>
              </a:ext>
            </a:extLst>
          </p:cNvPr>
          <p:cNvSpPr/>
          <p:nvPr userDrawn="1"/>
        </p:nvSpPr>
        <p:spPr>
          <a:xfrm rot="2700000">
            <a:off x="6569075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D5A7EC1-7F93-4918-B9E2-91CB6FE1039E}"/>
              </a:ext>
            </a:extLst>
          </p:cNvPr>
          <p:cNvSpPr/>
          <p:nvPr userDrawn="1"/>
        </p:nvSpPr>
        <p:spPr>
          <a:xfrm rot="2700000">
            <a:off x="4822825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A9B674-88A1-4F3E-9CF4-AC2637548FC5}"/>
              </a:ext>
            </a:extLst>
          </p:cNvPr>
          <p:cNvSpPr/>
          <p:nvPr userDrawn="1"/>
        </p:nvSpPr>
        <p:spPr>
          <a:xfrm rot="2700000">
            <a:off x="5068888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E2389F-5CC9-42A5-97EE-C69EA30BC595}"/>
              </a:ext>
            </a:extLst>
          </p:cNvPr>
          <p:cNvSpPr/>
          <p:nvPr userDrawn="1"/>
        </p:nvSpPr>
        <p:spPr>
          <a:xfrm rot="2700000">
            <a:off x="4568825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9E24AD6-628D-475E-A9EC-13EF8223F2E1}"/>
              </a:ext>
            </a:extLst>
          </p:cNvPr>
          <p:cNvSpPr/>
          <p:nvPr userDrawn="1"/>
        </p:nvSpPr>
        <p:spPr>
          <a:xfrm rot="2700000">
            <a:off x="4322763" y="3465513"/>
            <a:ext cx="180975" cy="180975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153070C-2301-4737-836C-A2451B4956FB}"/>
              </a:ext>
            </a:extLst>
          </p:cNvPr>
          <p:cNvSpPr/>
          <p:nvPr userDrawn="1"/>
        </p:nvSpPr>
        <p:spPr>
          <a:xfrm rot="2700000">
            <a:off x="5322888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23D762-895E-45A2-9E94-20C2526C829A}"/>
              </a:ext>
            </a:extLst>
          </p:cNvPr>
          <p:cNvSpPr/>
          <p:nvPr userDrawn="1"/>
        </p:nvSpPr>
        <p:spPr>
          <a:xfrm rot="2700000">
            <a:off x="5568950" y="3465513"/>
            <a:ext cx="180975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E5B3790-B19E-49E1-BC5A-C3BECDE201C3}"/>
              </a:ext>
            </a:extLst>
          </p:cNvPr>
          <p:cNvSpPr/>
          <p:nvPr userDrawn="1"/>
        </p:nvSpPr>
        <p:spPr>
          <a:xfrm rot="2700000">
            <a:off x="8323263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A80937F-FE1D-4858-B108-210F14F932E8}"/>
              </a:ext>
            </a:extLst>
          </p:cNvPr>
          <p:cNvSpPr/>
          <p:nvPr userDrawn="1"/>
        </p:nvSpPr>
        <p:spPr>
          <a:xfrm rot="2700000">
            <a:off x="8578056" y="3466307"/>
            <a:ext cx="180975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357D1E-4B1B-4319-9E4E-B68B0B5243E7}"/>
              </a:ext>
            </a:extLst>
          </p:cNvPr>
          <p:cNvSpPr/>
          <p:nvPr userDrawn="1"/>
        </p:nvSpPr>
        <p:spPr>
          <a:xfrm rot="2700000">
            <a:off x="8077994" y="3466307"/>
            <a:ext cx="180975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5D04CC5-B5E5-41E9-B104-22A42A79F74C}"/>
              </a:ext>
            </a:extLst>
          </p:cNvPr>
          <p:cNvSpPr/>
          <p:nvPr userDrawn="1"/>
        </p:nvSpPr>
        <p:spPr>
          <a:xfrm rot="2700000">
            <a:off x="7077869" y="3466307"/>
            <a:ext cx="180975" cy="179387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D9744D0-6271-43E7-AC72-4208D13CFC79}"/>
              </a:ext>
            </a:extLst>
          </p:cNvPr>
          <p:cNvSpPr/>
          <p:nvPr userDrawn="1"/>
        </p:nvSpPr>
        <p:spPr>
          <a:xfrm rot="2700000">
            <a:off x="7323138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FAEFD09-D52C-4D1E-98E7-783B458D3B03}"/>
              </a:ext>
            </a:extLst>
          </p:cNvPr>
          <p:cNvSpPr/>
          <p:nvPr userDrawn="1"/>
        </p:nvSpPr>
        <p:spPr>
          <a:xfrm rot="2700000">
            <a:off x="6823075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7EA71CB-7906-4A98-A993-267590A1D190}"/>
              </a:ext>
            </a:extLst>
          </p:cNvPr>
          <p:cNvSpPr/>
          <p:nvPr userDrawn="1"/>
        </p:nvSpPr>
        <p:spPr>
          <a:xfrm rot="2700000">
            <a:off x="7577931" y="3466307"/>
            <a:ext cx="180975" cy="179388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6930822-3ED9-4026-A6AD-918E92C42FC5}"/>
              </a:ext>
            </a:extLst>
          </p:cNvPr>
          <p:cNvSpPr/>
          <p:nvPr userDrawn="1"/>
        </p:nvSpPr>
        <p:spPr>
          <a:xfrm rot="2700000">
            <a:off x="7823200" y="3465513"/>
            <a:ext cx="180975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41DC44-ED39-43E7-92DD-A2FF7535F00B}"/>
              </a:ext>
            </a:extLst>
          </p:cNvPr>
          <p:cNvSpPr/>
          <p:nvPr userDrawn="1"/>
        </p:nvSpPr>
        <p:spPr>
          <a:xfrm rot="2700000">
            <a:off x="8855075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CC684F7-181D-4FDF-9E55-27AB239C39C6}"/>
              </a:ext>
            </a:extLst>
          </p:cNvPr>
          <p:cNvSpPr/>
          <p:nvPr userDrawn="1"/>
        </p:nvSpPr>
        <p:spPr>
          <a:xfrm>
            <a:off x="0" y="0"/>
            <a:ext cx="142875" cy="28575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72E47D9-F8AF-405D-940F-AEBC57E7E59B}"/>
              </a:ext>
            </a:extLst>
          </p:cNvPr>
          <p:cNvSpPr/>
          <p:nvPr userDrawn="1"/>
        </p:nvSpPr>
        <p:spPr>
          <a:xfrm>
            <a:off x="0" y="0"/>
            <a:ext cx="928688" cy="5715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EE54A2D-E531-44C2-8230-E0E5C889D898}"/>
              </a:ext>
            </a:extLst>
          </p:cNvPr>
          <p:cNvSpPr/>
          <p:nvPr userDrawn="1"/>
        </p:nvSpPr>
        <p:spPr>
          <a:xfrm>
            <a:off x="9001125" y="4500563"/>
            <a:ext cx="142875" cy="23574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7392585-0704-4FB9-AB10-9D4D046C307D}"/>
              </a:ext>
            </a:extLst>
          </p:cNvPr>
          <p:cNvSpPr/>
          <p:nvPr userDrawn="1"/>
        </p:nvSpPr>
        <p:spPr>
          <a:xfrm>
            <a:off x="8501063" y="6286500"/>
            <a:ext cx="642937" cy="57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C98B225-0047-4C9A-BED7-A6A46984D3CB}"/>
              </a:ext>
            </a:extLst>
          </p:cNvPr>
          <p:cNvSpPr/>
          <p:nvPr userDrawn="1"/>
        </p:nvSpPr>
        <p:spPr>
          <a:xfrm>
            <a:off x="8474075" y="4429125"/>
            <a:ext cx="500063" cy="1830388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386" name="제목 개체 틀 1"/>
          <p:cNvSpPr>
            <a:spLocks noGrp="1"/>
          </p:cNvSpPr>
          <p:nvPr>
            <p:ph type="ctrTitle"/>
          </p:nvPr>
        </p:nvSpPr>
        <p:spPr>
          <a:xfrm>
            <a:off x="1042988" y="549275"/>
            <a:ext cx="7129462" cy="2374900"/>
          </a:xfrm>
        </p:spPr>
        <p:txBody>
          <a:bodyPr/>
          <a:lstStyle>
            <a:lvl1pPr algn="ctr">
              <a:defRPr sz="4800" smtClean="0"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16387" name="텍스트 개체 틀 2"/>
          <p:cNvSpPr>
            <a:spLocks noGrp="1"/>
          </p:cNvSpPr>
          <p:nvPr>
            <p:ph type="subTitle" idx="1"/>
          </p:nvPr>
        </p:nvSpPr>
        <p:spPr>
          <a:xfrm>
            <a:off x="1371600" y="4124325"/>
            <a:ext cx="6400800" cy="1752600"/>
          </a:xfrm>
        </p:spPr>
        <p:txBody>
          <a:bodyPr anchor="ctr"/>
          <a:lstStyle>
            <a:lvl1pPr marL="0" indent="0" algn="ctr">
              <a:buFont typeface="맑은 고딕" pitchFamily="50" charset="-127"/>
              <a:buNone/>
              <a:defRPr sz="2800" smtClean="0">
                <a:solidFill>
                  <a:schemeClr val="accent1"/>
                </a:solidFill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47" name="Rectangle 56">
            <a:extLst>
              <a:ext uri="{FF2B5EF4-FFF2-40B4-BE49-F238E27FC236}">
                <a16:creationId xmlns:a16="http://schemas.microsoft.com/office/drawing/2014/main" id="{7614A024-AEB0-4007-A12D-345AB2E536E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7985125" y="38100"/>
            <a:ext cx="1116013" cy="349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E3135154-F1F3-45F9-AEC6-7E957F0A46D7}" type="datetime1">
              <a:rPr lang="ko-KR" altLang="en-US"/>
              <a:pPr>
                <a:defRPr/>
              </a:pPr>
              <a:t>2019. 1. 31.</a:t>
            </a:fld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1041A7-781D-4764-AD5F-4A163756C3D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133" y="6093296"/>
            <a:ext cx="1966234" cy="55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80270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575" y="61913"/>
            <a:ext cx="8194675" cy="70326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75" y="908050"/>
            <a:ext cx="9045575" cy="55451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45513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theme" Target="../theme/theme1.xml"  /><Relationship Id="rId4" Type="http://schemas.openxmlformats.org/officeDocument/2006/relationships/image" Target="../media/image3.png"  /><Relationship Id="rId5" Type="http://schemas.openxmlformats.org/officeDocument/2006/relationships/image" Target="../media/image2.png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기본페이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>
          <a:xfrm>
            <a:off x="790575" y="61913"/>
            <a:ext cx="8194675" cy="7032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>
          <a:xfrm>
            <a:off x="53975" y="908050"/>
            <a:ext cx="9045575" cy="554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pic>
        <p:nvPicPr>
          <p:cNvPr id="1029" name="Picture 2"/>
          <p:cNvPicPr>
            <a:picLocks noChangeAspect="1" noChangeArrowheads="1"/>
          </p:cNvPicPr>
          <p:nvPr userDrawn="1"/>
        </p:nvPicPr>
        <p:blipFill rotWithShape="1">
          <a:blip r:embed="rId4"/>
          <a:srcRect/>
          <a:stretch>
            <a:fillRect/>
          </a:stretch>
        </p:blipFill>
        <p:spPr>
          <a:xfrm>
            <a:off x="53975" y="0"/>
            <a:ext cx="700088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직사각형 8"/>
          <p:cNvSpPr/>
          <p:nvPr userDrawn="1"/>
        </p:nvSpPr>
        <p:spPr>
          <a:xfrm>
            <a:off x="785813" y="785813"/>
            <a:ext cx="8358187" cy="714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5572125" y="6480175"/>
            <a:ext cx="3571875" cy="385763"/>
          </a:xfrm>
          <a:prstGeom prst="rect">
            <a:avLst/>
          </a:prstGeom>
          <a:solidFill>
            <a:srgbClr val="788FB4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1032" name="직사각형 10"/>
          <p:cNvSpPr>
            <a:spLocks noChangeArrowheads="1"/>
          </p:cNvSpPr>
          <p:nvPr userDrawn="1"/>
        </p:nvSpPr>
        <p:spPr>
          <a:xfrm rot="2700000">
            <a:off x="8883650" y="6569075"/>
            <a:ext cx="215900" cy="2159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txBody>
          <a:bodyPr rot="10800000" vert="eaVert"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defRPr/>
            </a:pPr>
            <a:endParaRPr lang="ko-KR" altLang="en-US" sz="1800">
              <a:solidFill>
                <a:srgbClr val="FFFFFF"/>
              </a:solidFill>
            </a:endParaRPr>
          </a:p>
        </p:txBody>
      </p:sp>
      <p:sp>
        <p:nvSpPr>
          <p:cNvPr id="1033" name="직사각형 11"/>
          <p:cNvSpPr>
            <a:spLocks noChangeArrowheads="1"/>
          </p:cNvSpPr>
          <p:nvPr userDrawn="1"/>
        </p:nvSpPr>
        <p:spPr>
          <a:xfrm rot="2700000">
            <a:off x="6361113" y="6569075"/>
            <a:ext cx="215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10800000" vert="eaVert"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defRPr/>
            </a:pPr>
            <a:endParaRPr lang="ko-KR" altLang="en-US" sz="180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6708068" y="6508750"/>
            <a:ext cx="2226764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>
              <a:defRPr/>
            </a:pPr>
            <a:r>
              <a:rPr lang="en-US" altLang="ko-KR" sz="1400" b="1">
                <a:solidFill>
                  <a:srgbClr val="2C3A50"/>
                </a:solidFill>
                <a:latin typeface="Times New Roman"/>
                <a:ea typeface="굴림"/>
                <a:cs typeface="+mn-cs"/>
              </a:rPr>
              <a:t>wwtkddnjsww@naver.com</a:t>
            </a:r>
          </a:p>
        </p:txBody>
      </p:sp>
      <p:sp>
        <p:nvSpPr>
          <p:cNvPr id="1035" name="슬라이드 번호 개체 틀 5"/>
          <p:cNvSpPr/>
          <p:nvPr/>
        </p:nvSpPr>
        <p:spPr>
          <a:xfrm>
            <a:off x="5653088" y="6524625"/>
            <a:ext cx="431800" cy="311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r" eaLnBrk="1" hangingPunct="1">
              <a:defRPr/>
            </a:pPr>
            <a:fld id="{13B4177C-4AEA-4917-87E1-B3BCCF180913}" type="slidenum">
              <a:rPr lang="ko-KR" altLang="en-US" sz="1200" b="1"/>
              <a:pPr algn="r" eaLnBrk="1" hangingPunct="1">
                <a:defRPr/>
              </a:pPr>
              <a:t>‹#›</a:t>
            </a:fld>
            <a:endParaRPr lang="en-US" altLang="ko-KR" sz="1200" b="1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5"/>
          <a:stretch>
            <a:fillRect/>
          </a:stretch>
        </p:blipFill>
        <p:spPr>
          <a:xfrm>
            <a:off x="44450" y="6452770"/>
            <a:ext cx="1431206" cy="4052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ransition/>
  <p:hf hdr="0" ftr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rgbClr val="2C3A50"/>
          </a:solidFill>
          <a:latin typeface="Times New Roman"/>
          <a:ea typeface="굴림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맑은 고딕"/>
        <a:buChar char="◈"/>
        <a:defRPr sz="2000" kern="1200">
          <a:solidFill>
            <a:srgbClr val="2C3A50"/>
          </a:solidFill>
          <a:latin typeface="Times New Roman"/>
          <a:ea typeface="굴림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v"/>
        <a:defRPr kern="1200">
          <a:solidFill>
            <a:srgbClr val="2C3A50"/>
          </a:solidFill>
          <a:latin typeface="Times New Roman"/>
          <a:ea typeface="굴림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SzPct val="90000"/>
        <a:buFont typeface="Wingdings"/>
        <a:buChar char="u"/>
        <a:defRPr sz="1600" kern="1200">
          <a:solidFill>
            <a:srgbClr val="2C3A50"/>
          </a:solidFill>
          <a:latin typeface="Times New Roman"/>
          <a:ea typeface="굴림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§"/>
        <a:defRPr sz="1400" kern="1200">
          <a:solidFill>
            <a:srgbClr val="2C3A50"/>
          </a:solidFill>
          <a:latin typeface="Times New Roman"/>
          <a:ea typeface="굴림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SzPct val="90000"/>
        <a:buFont typeface="Times New Roman"/>
        <a:buChar char="+"/>
        <a:defRPr sz="1200" kern="1200">
          <a:solidFill>
            <a:srgbClr val="2C3A50"/>
          </a:solidFill>
          <a:latin typeface="Times New Roman"/>
          <a:ea typeface="굴림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C/C++ Programming</a:t>
            </a:r>
            <a:endParaRPr lang="en-US" altLang="ko-KR"/>
          </a:p>
        </p:txBody>
      </p:sp>
      <p:sp>
        <p:nvSpPr>
          <p:cNvPr id="3075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이천솔 서상원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실습문제 </a:t>
            </a:r>
            <a:r>
              <a:rPr lang="en-US" altLang="ko-KR"/>
              <a:t>3</a:t>
            </a:r>
            <a:endParaRPr lang="en-US" altLang="ko-KR"/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가장 가까운 두 점</a:t>
            </a:r>
            <a:r>
              <a:rPr lang="en-US" altLang="ko-KR"/>
              <a:t>,</a:t>
            </a:r>
            <a:r>
              <a:rPr lang="ko-KR" altLang="en-US"/>
              <a:t> 가장 먼 거리의 두점 출력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매번 좌표를 입력받고 가장 가까운 두 좌표와 가장 먼 두 좌표를 출력하는 프로그램 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매 번 좌표값을 입력 받는다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새로운 좌표가 입력받을 때마다 지금까지 입력된 좌표들 중 가장 가까운 두 좌표와 가장 먼 두 좌표를 구한다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EOF</a:t>
            </a:r>
            <a:r>
              <a:rPr lang="ko-KR" altLang="en-US"/>
              <a:t>가 입력되면 프로그램 종료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Contents</a:t>
            </a:r>
            <a:endParaRPr lang="en-US" altLang="ko-KR"/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graphicFrame>
        <p:nvGraphicFramePr>
          <p:cNvPr id="4140" name=""/>
          <p:cNvGraphicFramePr>
            <a:graphicFrameLocks noGrp="1"/>
          </p:cNvGraphicFramePr>
          <p:nvPr>
            <p:ph idx="1"/>
          </p:nvPr>
        </p:nvGraphicFramePr>
        <p:xfrm>
          <a:off x="479376" y="1052736"/>
          <a:ext cx="8316923" cy="525657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83952"/>
                <a:gridCol w="4900723"/>
                <a:gridCol w="2232248"/>
              </a:tblGrid>
              <a:tr h="3285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3285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OT</a:t>
                      </a:r>
                      <a:endParaRPr lang="en-US" altLang="ko-KR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85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3">
                        <a:lumMod val="80000"/>
                        <a:lumOff val="2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C++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 개요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3">
                        <a:lumMod val="80000"/>
                        <a:lumOff val="2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3">
                        <a:lumMod val="80000"/>
                        <a:lumOff val="20000"/>
                      </a:schemeClr>
                    </a:solidFill>
                  </a:tcPr>
                </a:tc>
              </a:tr>
              <a:tr h="3285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문자열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85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제어구문과 함수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85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클래스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85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클래스와 동적 메모리할당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85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클래스의 상속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85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중간고사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/>
                    </a:p>
                  </a:txBody>
                  <a:tcPr marL="91440" marR="91440"/>
                </a:tc>
              </a:tr>
              <a:tr h="3285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프렌드 및 기타사항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85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텀프로젝트 주요사항</a:t>
                      </a:r>
                      <a:endParaRPr lang="en-US" altLang="ko-KR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row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텀 프로젝트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85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실습문제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85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실습문제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85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실습문제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85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실습문제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853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기말고사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Header &amp; Namespace</a:t>
            </a:r>
            <a:endParaRPr lang="en-US" altLang="ko-KR"/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</a:t>
            </a:r>
            <a:r>
              <a:rPr lang="ko-KR" altLang="en-US"/>
              <a:t>와 </a:t>
            </a:r>
            <a:r>
              <a:rPr lang="en-US" altLang="ko-KR"/>
              <a:t>C++ </a:t>
            </a:r>
            <a:r>
              <a:rPr lang="ko-KR" altLang="en-US"/>
              <a:t>의 새로운 헤더파일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namespace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using namespace std;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std</a:t>
            </a:r>
            <a:r>
              <a:rPr lang="ko-KR" altLang="en-US"/>
              <a:t> 이름공간에 있는 모든 이름을 사용할 수 있게 해준다</a:t>
            </a:r>
            <a:r>
              <a:rPr lang="en-US" altLang="ko-KR"/>
              <a:t>.</a:t>
            </a:r>
            <a:r>
              <a:rPr lang="ko-KR" altLang="en-US"/>
              <a:t> 는 의미이다</a:t>
            </a:r>
            <a:r>
              <a:rPr lang="en-US" altLang="ko-KR"/>
              <a:t>.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입출력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cin &gt;&gt; </a:t>
            </a:r>
            <a:r>
              <a:rPr lang="ko-KR" altLang="en-US"/>
              <a:t>변수 </a:t>
            </a:r>
            <a:r>
              <a:rPr lang="en-US" altLang="ko-KR"/>
              <a:t>&gt;&gt;</a:t>
            </a:r>
            <a:r>
              <a:rPr lang="ko-KR" altLang="en-US"/>
              <a:t> 변수 </a:t>
            </a:r>
            <a:r>
              <a:rPr lang="en-US" altLang="ko-KR"/>
              <a:t>&gt;&gt;</a:t>
            </a:r>
            <a:r>
              <a:rPr lang="ko-KR" altLang="en-US"/>
              <a:t> 변수 </a:t>
            </a:r>
            <a:r>
              <a:rPr lang="en-US" altLang="ko-KR"/>
              <a:t>&gt;&gt;</a:t>
            </a:r>
            <a:r>
              <a:rPr lang="ko-KR" altLang="en-US"/>
              <a:t> 변수</a:t>
            </a:r>
            <a:r>
              <a:rPr lang="en-US" altLang="ko-KR"/>
              <a:t>;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cout &lt;&lt;</a:t>
            </a:r>
            <a:r>
              <a:rPr lang="ko-KR" altLang="en-US"/>
              <a:t> 변수 </a:t>
            </a:r>
            <a:r>
              <a:rPr lang="en-US" altLang="ko-KR"/>
              <a:t>&lt;&lt;</a:t>
            </a:r>
            <a:r>
              <a:rPr lang="ko-KR" altLang="en-US"/>
              <a:t> 변수 </a:t>
            </a:r>
            <a:r>
              <a:rPr lang="en-US" altLang="ko-KR"/>
              <a:t>&lt;&lt;</a:t>
            </a:r>
            <a:r>
              <a:rPr lang="ko-KR" altLang="en-US"/>
              <a:t> 변수 </a:t>
            </a:r>
            <a:r>
              <a:rPr lang="en-US" altLang="ko-KR"/>
              <a:t>&lt;&lt;</a:t>
            </a:r>
            <a:r>
              <a:rPr lang="ko-KR" altLang="en-US"/>
              <a:t> </a:t>
            </a:r>
            <a:r>
              <a:rPr lang="en-US" altLang="ko-KR"/>
              <a:t>“</a:t>
            </a:r>
            <a:r>
              <a:rPr lang="ko-KR" altLang="en-US"/>
              <a:t>내용</a:t>
            </a:r>
            <a:r>
              <a:rPr lang="en-US" altLang="ko-KR"/>
              <a:t>”</a:t>
            </a:r>
            <a:r>
              <a:rPr lang="ko-KR" altLang="en-US"/>
              <a:t> </a:t>
            </a:r>
            <a:r>
              <a:rPr lang="en-US" altLang="ko-KR"/>
              <a:t>&lt;&lt;</a:t>
            </a:r>
            <a:r>
              <a:rPr lang="ko-KR" altLang="en-US"/>
              <a:t> </a:t>
            </a:r>
            <a:r>
              <a:rPr lang="en-US" altLang="ko-KR"/>
              <a:t>“</a:t>
            </a:r>
            <a:r>
              <a:rPr lang="ko-KR" altLang="en-US"/>
              <a:t> 내용 </a:t>
            </a:r>
            <a:r>
              <a:rPr lang="en-US" altLang="ko-KR"/>
              <a:t>”</a:t>
            </a:r>
            <a:r>
              <a:rPr lang="ko-KR" altLang="en-US"/>
              <a:t> </a:t>
            </a:r>
            <a:r>
              <a:rPr lang="en-US" altLang="ko-KR"/>
              <a:t>&lt;&lt;</a:t>
            </a:r>
            <a:r>
              <a:rPr lang="ko-KR" altLang="en-US"/>
              <a:t> </a:t>
            </a:r>
            <a:r>
              <a:rPr lang="en-US" altLang="ko-KR"/>
              <a:t>endl;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  <p:graphicFrame>
        <p:nvGraphicFramePr>
          <p:cNvPr id="4146" name=""/>
          <p:cNvGraphicFramePr>
            <a:graphicFrameLocks noGrp="1"/>
          </p:cNvGraphicFramePr>
          <p:nvPr/>
        </p:nvGraphicFramePr>
        <p:xfrm>
          <a:off x="695400" y="1304764"/>
          <a:ext cx="6840760" cy="135786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420380"/>
                <a:gridCol w="3420380"/>
              </a:tblGrid>
              <a:tr h="45262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altLang="ko-KR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C++</a:t>
                      </a:r>
                      <a:endParaRPr lang="en-US" altLang="ko-KR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45262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stdio.h</a:t>
                      </a:r>
                      <a:endParaRPr lang="en-US" altLang="ko-KR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iostream</a:t>
                      </a:r>
                      <a:endParaRPr lang="en-US" altLang="ko-KR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45262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math.h(C++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에서도 사용가능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cmath</a:t>
                      </a:r>
                      <a:endParaRPr lang="en-US" altLang="ko-KR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header &amp; namespace</a:t>
            </a:r>
            <a:endParaRPr lang="en-US" altLang="ko-KR"/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namespace</a:t>
            </a:r>
            <a:r>
              <a:rPr lang="ko-KR" altLang="en-US"/>
              <a:t>를 안썼을 때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namespace</a:t>
            </a:r>
            <a:r>
              <a:rPr lang="ko-KR" altLang="en-US"/>
              <a:t>를 썼을 때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  <p:pic>
        <p:nvPicPr>
          <p:cNvPr id="414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36037" y="4041068"/>
            <a:ext cx="5428014" cy="2304256"/>
          </a:xfrm>
          <a:prstGeom prst="rect">
            <a:avLst/>
          </a:prstGeom>
        </p:spPr>
      </p:pic>
      <p:pic>
        <p:nvPicPr>
          <p:cNvPr id="414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55440" y="1340768"/>
            <a:ext cx="5436604" cy="19442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모듈화 </a:t>
            </a:r>
            <a:r>
              <a:rPr lang="en-US" altLang="ko-KR"/>
              <a:t>&amp;</a:t>
            </a:r>
            <a:r>
              <a:rPr lang="ko-KR" altLang="en-US"/>
              <a:t> 분할컴파일</a:t>
            </a:r>
            <a:endParaRPr lang="ko-KR" altLang="en-US"/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모듈화 안했을 때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  <p:pic>
        <p:nvPicPr>
          <p:cNvPr id="415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66750" y="1253301"/>
            <a:ext cx="4610499" cy="43513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예제</a:t>
            </a:r>
            <a:endParaRPr lang="ko-KR" altLang="en-US"/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모듈화 했을 때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  <p:pic>
        <p:nvPicPr>
          <p:cNvPr id="415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3568" y="1916832"/>
            <a:ext cx="3569821" cy="2376264"/>
          </a:xfrm>
          <a:prstGeom prst="rect">
            <a:avLst/>
          </a:prstGeom>
        </p:spPr>
      </p:pic>
      <p:pic>
        <p:nvPicPr>
          <p:cNvPr id="415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27984" y="1912488"/>
            <a:ext cx="3852428" cy="23446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예제</a:t>
            </a:r>
            <a:endParaRPr lang="ko-KR" altLang="en-US"/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모듈화 했을 때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  <p:pic>
        <p:nvPicPr>
          <p:cNvPr id="415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30833" y="1597784"/>
            <a:ext cx="5769459" cy="3662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실습문제 </a:t>
            </a: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두 점 사이의 거리 공식을 구하는 문제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 lvl="2">
              <a:defRPr/>
            </a:pPr>
            <a:r>
              <a:rPr lang="ko-KR" altLang="en-US"/>
              <a:t>조건 </a:t>
            </a:r>
            <a:r>
              <a:rPr lang="en-US" altLang="ko-KR"/>
              <a:t>:</a:t>
            </a:r>
            <a:r>
              <a:rPr lang="ko-KR" altLang="en-US"/>
              <a:t> 함수로 모듈화 하고 분할컴파일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415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448780"/>
            <a:ext cx="6195307" cy="10081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실습문제 </a:t>
            </a:r>
            <a:r>
              <a:rPr lang="en-US" altLang="ko-KR"/>
              <a:t>2</a:t>
            </a:r>
            <a:endParaRPr lang="en-US" altLang="ko-KR"/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삼각형 넓이 구하기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헤론의 공식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>
              <a:defRPr/>
            </a:pPr>
            <a:endParaRPr lang="ko-KR" altLang="en-US"/>
          </a:p>
          <a:p>
            <a:pPr lvl="2">
              <a:defRPr/>
            </a:pPr>
            <a:r>
              <a:rPr lang="ko-KR" altLang="en-US"/>
              <a:t>입력 </a:t>
            </a:r>
            <a:r>
              <a:rPr lang="en-US" altLang="ko-KR"/>
              <a:t>:</a:t>
            </a:r>
            <a:r>
              <a:rPr lang="ko-KR" altLang="en-US"/>
              <a:t> 세 점 좌표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출력 </a:t>
            </a:r>
            <a:r>
              <a:rPr lang="en-US" altLang="ko-KR"/>
              <a:t>:</a:t>
            </a:r>
            <a:r>
              <a:rPr lang="ko-KR" altLang="en-US"/>
              <a:t> 삼각형의 넓이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조건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실습문제 </a:t>
            </a:r>
            <a:r>
              <a:rPr lang="en-US" altLang="ko-KR"/>
              <a:t>1</a:t>
            </a:r>
            <a:r>
              <a:rPr lang="ko-KR" altLang="en-US"/>
              <a:t>번 소스 </a:t>
            </a:r>
            <a:r>
              <a:rPr lang="en-US" altLang="ko-KR"/>
              <a:t>(</a:t>
            </a:r>
            <a:r>
              <a:rPr lang="ko-KR" altLang="en-US"/>
              <a:t>점과 점사이의 거리</a:t>
            </a:r>
            <a:r>
              <a:rPr lang="en-US" altLang="ko-KR"/>
              <a:t>)</a:t>
            </a:r>
            <a:r>
              <a:rPr lang="ko-KR" altLang="en-US"/>
              <a:t>를 이용해서 문제 풀기</a:t>
            </a:r>
            <a:r>
              <a:rPr lang="en-US" altLang="ko-KR"/>
              <a:t>.</a:t>
            </a:r>
            <a:endParaRPr lang="en-US" altLang="ko-KR"/>
          </a:p>
          <a:p>
            <a:pPr lvl="3">
              <a:defRPr/>
            </a:pPr>
            <a:r>
              <a:rPr lang="ko-KR" altLang="en-US"/>
              <a:t>세 점 좌표를 입력받고</a:t>
            </a:r>
            <a:r>
              <a:rPr lang="en-US" altLang="ko-KR"/>
              <a:t>,</a:t>
            </a:r>
            <a:r>
              <a:rPr lang="ko-KR" altLang="en-US"/>
              <a:t> 삼각형인지 아닌지 판단하기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분할컴파일 및 모듈화</a:t>
            </a:r>
            <a:endParaRPr lang="ko-KR" altLang="en-US"/>
          </a:p>
          <a:p>
            <a:pPr lvl="3">
              <a:defRPr/>
            </a:pPr>
            <a:r>
              <a:rPr lang="en-US" altLang="ko-KR"/>
              <a:t>EOF</a:t>
            </a:r>
            <a:r>
              <a:rPr lang="ko-KR" altLang="en-US"/>
              <a:t>가 입력되기 전에는 계속 세 점 좌표 입력받아서 삼각형의 넓이를 구할 수 있도록 구현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415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25780" y="1476702"/>
            <a:ext cx="3722383" cy="13762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기본페이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c3a5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SereneVoyage</ep:Company>
  <ep:Words>223</ep:Words>
  <ep:PresentationFormat>On-screen Show (4:3)</ep:PresentationFormat>
  <ep:Paragraphs>39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기본페이지</vt:lpstr>
      <vt:lpstr>C/C++ Programming</vt:lpstr>
      <vt:lpstr>Contents</vt:lpstr>
      <vt:lpstr>Header &amp; Namespace</vt:lpstr>
      <vt:lpstr>header &amp; namespace</vt:lpstr>
      <vt:lpstr>모듈화 &amp; 분할컴파일</vt:lpstr>
      <vt:lpstr>예제</vt:lpstr>
      <vt:lpstr>예제</vt:lpstr>
      <vt:lpstr>실습문제 1</vt:lpstr>
      <vt:lpstr>실습문제 2</vt:lpstr>
      <vt:lpstr>실습문제 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2007-05-16T01:38:22.000</dcterms:created>
  <dc:creator>winter</dc:creator>
  <cp:lastModifiedBy>SANGWON</cp:lastModifiedBy>
  <dcterms:modified xsi:type="dcterms:W3CDTF">2019-03-13T09:25:10.305</dcterms:modified>
  <cp:revision>219</cp:revision>
  <dc:title>슬라이드 1</dc:title>
  <cp:version>0906.0100.01</cp:version>
</cp:coreProperties>
</file>