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7" r:id="rId6"/>
    <p:sldId id="268" r:id="rId7"/>
    <p:sldId id="269" r:id="rId8"/>
    <p:sldId id="270" r:id="rId9"/>
    <p:sldId id="271" r:id="rId10"/>
    <p:sldId id="274" r:id="rId11"/>
    <p:sldId id="273" r:id="rId12"/>
    <p:sldId id="275" r:id="rId13"/>
    <p:sldId id="276" r:id="rId14"/>
    <p:sldId id="277" r:id="rId15"/>
    <p:sldId id="278" r:id="rId1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4"/>
    <p:restoredTop sz="94913"/>
  </p:normalViewPr>
  <p:slideViewPr>
    <p:cSldViewPr>
      <p:cViewPr varScale="1">
        <p:scale>
          <a:sx n="81" d="100"/>
          <a:sy n="81" d="100"/>
        </p:scale>
        <p:origin x="1723" y="77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2019-05-01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08068" y="6508750"/>
            <a:ext cx="187698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lcs5382aa@naver.com</a:t>
            </a: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C/C++ Programming</a:t>
            </a:r>
            <a:br>
              <a:rPr lang="en-US" altLang="ko-KR" dirty="0"/>
            </a:br>
            <a:r>
              <a:rPr lang="en-US" altLang="ko-KR" dirty="0"/>
              <a:t>9</a:t>
            </a:r>
            <a:r>
              <a:rPr lang="ko-KR" altLang="en-US" dirty="0"/>
              <a:t>주차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이천솔 서상원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프렌드</a:t>
            </a:r>
            <a:r>
              <a:rPr lang="ko-KR" altLang="en-US" dirty="0"/>
              <a:t>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154918D8-C0DC-4ECB-95CE-38EC31C98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05575"/>
            <a:ext cx="4331872" cy="5545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7B2894-438D-441C-8714-B04E1EE4B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519" y="909390"/>
            <a:ext cx="3934945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7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프렌드</a:t>
            </a:r>
            <a:r>
              <a:rPr lang="ko-KR" altLang="en-US" dirty="0"/>
              <a:t>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Remote</a:t>
            </a:r>
            <a:r>
              <a:rPr lang="ko-KR" altLang="en-US" dirty="0"/>
              <a:t> 와 </a:t>
            </a:r>
            <a:r>
              <a:rPr lang="en-US" altLang="ko-KR" dirty="0"/>
              <a:t>Tv</a:t>
            </a:r>
            <a:r>
              <a:rPr lang="ko-KR" altLang="en-US" dirty="0"/>
              <a:t>클래스를 같은 헤더파일 내에 쓸 경우</a:t>
            </a:r>
            <a:endParaRPr lang="en-US" altLang="ko-KR" dirty="0"/>
          </a:p>
          <a:p>
            <a:pPr marL="3657600" lvl="8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1701AB-3837-4C8A-9357-374318CA2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088" y="3429927"/>
            <a:ext cx="4317349" cy="25202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F358ED-B7B9-48D2-95F1-78025B7DE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33" y="1556792"/>
            <a:ext cx="3896269" cy="4537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36A85A-3D3B-48AF-9204-1B324350B84E}"/>
              </a:ext>
            </a:extLst>
          </p:cNvPr>
          <p:cNvSpPr txBox="1"/>
          <p:nvPr/>
        </p:nvSpPr>
        <p:spPr>
          <a:xfrm>
            <a:off x="4572000" y="1700808"/>
            <a:ext cx="4701928" cy="156966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Remote</a:t>
            </a:r>
            <a:r>
              <a:rPr lang="ko-KR" altLang="en-US" sz="1600" dirty="0"/>
              <a:t> 클래스의 메서드들이 </a:t>
            </a:r>
            <a:r>
              <a:rPr lang="en-US" altLang="ko-KR" sz="1600" dirty="0"/>
              <a:t>Tv </a:t>
            </a:r>
            <a:r>
              <a:rPr lang="ko-KR" altLang="en-US" sz="1600" dirty="0"/>
              <a:t>클래스 멤버에 접</a:t>
            </a:r>
            <a:endParaRPr lang="en-US" altLang="ko-KR" sz="1600" dirty="0"/>
          </a:p>
          <a:p>
            <a:r>
              <a:rPr lang="ko-KR" altLang="en-US" sz="1600" dirty="0"/>
              <a:t>근하므로 </a:t>
            </a:r>
            <a:r>
              <a:rPr lang="en-US" altLang="ko-KR" sz="1600" dirty="0"/>
              <a:t>Tv</a:t>
            </a:r>
            <a:r>
              <a:rPr lang="ko-KR" altLang="en-US" sz="1600" dirty="0"/>
              <a:t>의 정의가 </a:t>
            </a:r>
            <a:r>
              <a:rPr lang="ko-KR" altLang="en-US" sz="1600" dirty="0" err="1"/>
              <a:t>앞에와야한다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Tv</a:t>
            </a:r>
            <a:r>
              <a:rPr lang="ko-KR" altLang="en-US" sz="1600" dirty="0"/>
              <a:t>클래스들의 </a:t>
            </a:r>
            <a:r>
              <a:rPr lang="ko-KR" altLang="en-US" sz="1600" dirty="0" err="1"/>
              <a:t>메서드들에서</a:t>
            </a:r>
            <a:r>
              <a:rPr lang="ko-KR" altLang="en-US" sz="1600" dirty="0"/>
              <a:t>  </a:t>
            </a:r>
            <a:r>
              <a:rPr lang="en-US" altLang="ko-KR" sz="1600" dirty="0"/>
              <a:t>Remote </a:t>
            </a:r>
            <a:r>
              <a:rPr lang="ko-KR" altLang="en-US" sz="1600" dirty="0"/>
              <a:t>클래스의 멤</a:t>
            </a:r>
            <a:endParaRPr lang="en-US" altLang="ko-KR" sz="1600" dirty="0"/>
          </a:p>
          <a:p>
            <a:r>
              <a:rPr lang="ko-KR" altLang="en-US" sz="1600" dirty="0" err="1"/>
              <a:t>버에</a:t>
            </a:r>
            <a:r>
              <a:rPr lang="ko-KR" altLang="en-US" sz="1600" dirty="0"/>
              <a:t> 접근하지 않으므로</a:t>
            </a:r>
            <a:r>
              <a:rPr lang="en-US" altLang="ko-KR" sz="1600" dirty="0"/>
              <a:t>, Remote </a:t>
            </a:r>
            <a:r>
              <a:rPr lang="ko-KR" altLang="en-US" sz="1600" dirty="0"/>
              <a:t>클래스가 </a:t>
            </a:r>
            <a:r>
              <a:rPr lang="en-US" altLang="ko-KR" sz="1600" dirty="0"/>
              <a:t>friend</a:t>
            </a:r>
            <a:r>
              <a:rPr lang="ko-KR" altLang="en-US" sz="1600" dirty="0"/>
              <a:t>라</a:t>
            </a:r>
            <a:endParaRPr lang="en-US" altLang="ko-KR" sz="1600" dirty="0"/>
          </a:p>
          <a:p>
            <a:r>
              <a:rPr lang="ko-KR" altLang="en-US" sz="1600" dirty="0"/>
              <a:t>는 선언만 되어있으면 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4075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프렌드</a:t>
            </a:r>
            <a:r>
              <a:rPr lang="ko-KR" altLang="en-US" dirty="0"/>
              <a:t> 멤버함수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앞의 예제를 보면 대부분 </a:t>
            </a:r>
            <a:r>
              <a:rPr lang="en-US" altLang="ko-KR" sz="1600" dirty="0"/>
              <a:t>Remote</a:t>
            </a:r>
            <a:r>
              <a:rPr lang="ko-KR" altLang="en-US" sz="1600" dirty="0"/>
              <a:t>의 메서드들은 </a:t>
            </a:r>
            <a:r>
              <a:rPr lang="en-US" altLang="ko-KR" sz="1600" dirty="0"/>
              <a:t>Tv</a:t>
            </a:r>
            <a:r>
              <a:rPr lang="ko-KR" altLang="en-US" sz="1600" dirty="0"/>
              <a:t>클래스의 </a:t>
            </a:r>
            <a:r>
              <a:rPr lang="en-US" altLang="ko-KR" sz="1600" dirty="0"/>
              <a:t>public </a:t>
            </a:r>
            <a:r>
              <a:rPr lang="ko-KR" altLang="en-US" sz="1600" dirty="0"/>
              <a:t>인터페이스를 사용해서 구현됨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그 메서드들은 </a:t>
            </a:r>
            <a:r>
              <a:rPr lang="ko-KR" altLang="en-US" sz="1600" dirty="0" err="1"/>
              <a:t>프렌드의</a:t>
            </a:r>
            <a:r>
              <a:rPr lang="ko-KR" altLang="en-US" sz="1600" dirty="0"/>
              <a:t> 자격이 필요하지 않다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프렌드</a:t>
            </a:r>
            <a:r>
              <a:rPr lang="ko-KR" altLang="en-US" sz="1600" dirty="0"/>
              <a:t> 자격이 필요한 메서드는 </a:t>
            </a:r>
            <a:r>
              <a:rPr lang="en-US" altLang="ko-KR" sz="1600" dirty="0"/>
              <a:t>Remote::</a:t>
            </a:r>
            <a:r>
              <a:rPr lang="en-US" altLang="ko-KR" sz="1600" dirty="0" err="1"/>
              <a:t>set_channel</a:t>
            </a:r>
            <a:r>
              <a:rPr lang="en-US" altLang="ko-KR" sz="1600" dirty="0"/>
              <a:t>()</a:t>
            </a:r>
            <a:r>
              <a:rPr lang="ko-KR" altLang="en-US" sz="1600" dirty="0"/>
              <a:t>이 유일하다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클래스 전체를 </a:t>
            </a:r>
            <a:r>
              <a:rPr lang="ko-KR" altLang="en-US" sz="1600" dirty="0" err="1"/>
              <a:t>프렌드로</a:t>
            </a:r>
            <a:r>
              <a:rPr lang="ko-KR" altLang="en-US" sz="1600" dirty="0"/>
              <a:t> 만드는 대신 원하는 메서드만 다른 클래스에 대해 </a:t>
            </a:r>
            <a:r>
              <a:rPr lang="ko-KR" altLang="en-US" sz="1600" dirty="0" err="1"/>
              <a:t>프렌드로</a:t>
            </a:r>
            <a:r>
              <a:rPr lang="ko-KR" altLang="en-US" sz="1600" dirty="0"/>
              <a:t> 만들려면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Tv </a:t>
            </a:r>
            <a:r>
              <a:rPr lang="ko-KR" altLang="en-US" sz="1600" dirty="0"/>
              <a:t>클래스의 선언 안에 </a:t>
            </a:r>
            <a:r>
              <a:rPr lang="en-US" altLang="ko-KR" sz="1600" dirty="0"/>
              <a:t>Remote::</a:t>
            </a:r>
            <a:r>
              <a:rPr lang="en-US" altLang="ko-KR" sz="1600" dirty="0" err="1"/>
              <a:t>set_channel</a:t>
            </a:r>
            <a:r>
              <a:rPr lang="en-US" altLang="ko-KR" sz="1600" dirty="0"/>
              <a:t>() </a:t>
            </a:r>
            <a:r>
              <a:rPr lang="ko-KR" altLang="en-US" sz="1600" dirty="0"/>
              <a:t>메서드를 </a:t>
            </a:r>
            <a:r>
              <a:rPr lang="ko-KR" altLang="en-US" sz="1600" dirty="0" err="1"/>
              <a:t>프렌드로</a:t>
            </a:r>
            <a:r>
              <a:rPr lang="ko-KR" altLang="en-US" sz="1600" dirty="0"/>
              <a:t> 선언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하지만 컴파일러가 </a:t>
            </a:r>
            <a:r>
              <a:rPr lang="en-US" altLang="ko-KR" sz="1600" dirty="0"/>
              <a:t>Remote </a:t>
            </a:r>
            <a:r>
              <a:rPr lang="ko-KR" altLang="en-US" sz="1600" dirty="0"/>
              <a:t>클래스의 정의를 미리 알고있어야 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Remote</a:t>
            </a:r>
            <a:r>
              <a:rPr lang="ko-KR" altLang="en-US" dirty="0"/>
              <a:t>의 정의가 </a:t>
            </a:r>
            <a:r>
              <a:rPr lang="en-US" altLang="ko-KR" dirty="0"/>
              <a:t>Tv</a:t>
            </a:r>
            <a:r>
              <a:rPr lang="ko-KR" altLang="en-US" dirty="0"/>
              <a:t>앞에 </a:t>
            </a:r>
            <a:r>
              <a:rPr lang="ko-KR" altLang="en-US" dirty="0" err="1"/>
              <a:t>와야함을</a:t>
            </a:r>
            <a:r>
              <a:rPr lang="ko-KR" altLang="en-US" dirty="0"/>
              <a:t> 의미</a:t>
            </a:r>
            <a:r>
              <a:rPr lang="en-US" altLang="ko-KR" dirty="0"/>
              <a:t> -&gt; </a:t>
            </a:r>
            <a:r>
              <a:rPr lang="ko-KR" altLang="en-US" dirty="0"/>
              <a:t>하지만 </a:t>
            </a:r>
            <a:r>
              <a:rPr lang="en-US" altLang="ko-KR" dirty="0"/>
              <a:t>Tv </a:t>
            </a:r>
            <a:r>
              <a:rPr lang="ko-KR" altLang="en-US" dirty="0"/>
              <a:t>정의도  </a:t>
            </a:r>
            <a:r>
              <a:rPr lang="en-US" altLang="ko-KR" dirty="0"/>
              <a:t>Remote</a:t>
            </a:r>
            <a:r>
              <a:rPr lang="ko-KR" altLang="en-US" dirty="0"/>
              <a:t>의 앞에 </a:t>
            </a:r>
            <a:r>
              <a:rPr lang="ko-KR" altLang="en-US" dirty="0" err="1"/>
              <a:t>와야함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이 것을 피하는 방법은</a:t>
            </a:r>
            <a:r>
              <a:rPr lang="en-US" altLang="ko-KR" dirty="0"/>
              <a:t>?</a:t>
            </a:r>
          </a:p>
          <a:p>
            <a:pPr lvl="3">
              <a:lnSpc>
                <a:spcPct val="150000"/>
              </a:lnSpc>
            </a:pPr>
            <a:r>
              <a:rPr lang="ko-KR" altLang="en-US" dirty="0"/>
              <a:t>선언들과 정의들을 배치하는 순서에 신경을 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7170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프렌드</a:t>
            </a:r>
            <a:r>
              <a:rPr lang="ko-KR" altLang="en-US" dirty="0"/>
              <a:t> 멤버함수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10E2D-28F8-4AB0-AA91-0292283D4BA9}"/>
              </a:ext>
            </a:extLst>
          </p:cNvPr>
          <p:cNvSpPr txBox="1"/>
          <p:nvPr/>
        </p:nvSpPr>
        <p:spPr>
          <a:xfrm>
            <a:off x="611560" y="936009"/>
            <a:ext cx="7616509" cy="532453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순서 </a:t>
            </a:r>
            <a:r>
              <a:rPr lang="en-US" altLang="ko-KR" sz="2000" dirty="0"/>
              <a:t>1</a:t>
            </a:r>
          </a:p>
          <a:p>
            <a:r>
              <a:rPr lang="en-US" altLang="ko-KR" sz="2000" dirty="0">
                <a:highlight>
                  <a:srgbClr val="00FFFF"/>
                </a:highlight>
              </a:rPr>
              <a:t>class Tv; </a:t>
            </a:r>
            <a:r>
              <a:rPr lang="en-US" altLang="ko-KR" sz="2000" dirty="0"/>
              <a:t> //</a:t>
            </a:r>
            <a:r>
              <a:rPr lang="ko-KR" altLang="en-US" sz="2000" dirty="0"/>
              <a:t>사전선언</a:t>
            </a:r>
            <a:endParaRPr lang="en-US" altLang="ko-KR" sz="2000" dirty="0"/>
          </a:p>
          <a:p>
            <a:r>
              <a:rPr lang="en-US" altLang="ko-KR" sz="2000" dirty="0"/>
              <a:t>class Remote 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void </a:t>
            </a:r>
            <a:r>
              <a:rPr lang="en-US" altLang="ko-KR" sz="2000" dirty="0" err="1">
                <a:solidFill>
                  <a:srgbClr val="FF0000"/>
                </a:solidFill>
              </a:rPr>
              <a:t>set_channel</a:t>
            </a:r>
            <a:r>
              <a:rPr lang="en-US" altLang="ko-KR" sz="2000" dirty="0">
                <a:solidFill>
                  <a:srgbClr val="FF0000"/>
                </a:solidFill>
              </a:rPr>
              <a:t>(Tv &amp;t, int channel) { </a:t>
            </a:r>
            <a:r>
              <a:rPr lang="en-US" altLang="ko-KR" sz="2000" dirty="0" err="1">
                <a:solidFill>
                  <a:srgbClr val="FF0000"/>
                </a:solidFill>
              </a:rPr>
              <a:t>tv.channel</a:t>
            </a:r>
            <a:r>
              <a:rPr lang="en-US" altLang="ko-KR" sz="2000" dirty="0">
                <a:solidFill>
                  <a:srgbClr val="FF0000"/>
                </a:solidFill>
              </a:rPr>
              <a:t> = channel; }</a:t>
            </a:r>
          </a:p>
          <a:p>
            <a:r>
              <a:rPr lang="en-US" altLang="ko-KR" sz="2000" dirty="0"/>
              <a:t>};</a:t>
            </a:r>
          </a:p>
          <a:p>
            <a:r>
              <a:rPr lang="en-US" altLang="ko-KR" sz="2000" dirty="0"/>
              <a:t>class Tv 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>
                <a:highlight>
                  <a:srgbClr val="00FF00"/>
                </a:highlight>
              </a:rPr>
              <a:t>friend void Remote::</a:t>
            </a:r>
            <a:r>
              <a:rPr lang="en-US" altLang="ko-KR" sz="2000" dirty="0" err="1">
                <a:highlight>
                  <a:srgbClr val="00FF00"/>
                </a:highlight>
              </a:rPr>
              <a:t>set_channel</a:t>
            </a:r>
            <a:r>
              <a:rPr lang="en-US" altLang="ko-KR" sz="2000" dirty="0">
                <a:highlight>
                  <a:srgbClr val="00FF00"/>
                </a:highlight>
              </a:rPr>
              <a:t>(Tv &amp;t, int channel);</a:t>
            </a:r>
          </a:p>
          <a:p>
            <a:r>
              <a:rPr lang="en-US" altLang="ko-KR" sz="2000" dirty="0"/>
              <a:t>};</a:t>
            </a:r>
          </a:p>
          <a:p>
            <a:endParaRPr lang="en-US" altLang="ko-KR" sz="2000" dirty="0"/>
          </a:p>
          <a:p>
            <a:r>
              <a:rPr lang="ko-KR" altLang="en-US" sz="2000" dirty="0"/>
              <a:t>순서 </a:t>
            </a:r>
            <a:r>
              <a:rPr lang="en-US" altLang="ko-KR" sz="2000" dirty="0"/>
              <a:t>2</a:t>
            </a:r>
          </a:p>
          <a:p>
            <a:r>
              <a:rPr lang="en-US" altLang="ko-KR" sz="2000" dirty="0">
                <a:highlight>
                  <a:srgbClr val="00FFFF"/>
                </a:highlight>
              </a:rPr>
              <a:t>class Remote; </a:t>
            </a:r>
            <a:r>
              <a:rPr lang="en-US" altLang="ko-KR" sz="2000" dirty="0"/>
              <a:t> //</a:t>
            </a:r>
            <a:r>
              <a:rPr lang="ko-KR" altLang="en-US" sz="2000" dirty="0"/>
              <a:t>사전선언</a:t>
            </a:r>
            <a:endParaRPr lang="en-US" altLang="ko-KR" sz="2000" dirty="0"/>
          </a:p>
          <a:p>
            <a:r>
              <a:rPr lang="en-US" altLang="ko-KR" sz="2000" dirty="0"/>
              <a:t>class Tv 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>
                <a:highlight>
                  <a:srgbClr val="00FF00"/>
                </a:highlight>
              </a:rPr>
              <a:t>friend void Remote::</a:t>
            </a:r>
            <a:r>
              <a:rPr lang="en-US" altLang="ko-KR" sz="2000" dirty="0" err="1">
                <a:highlight>
                  <a:srgbClr val="00FF00"/>
                </a:highlight>
              </a:rPr>
              <a:t>set_channel</a:t>
            </a:r>
            <a:r>
              <a:rPr lang="en-US" altLang="ko-KR" sz="2000" dirty="0">
                <a:highlight>
                  <a:srgbClr val="00FF00"/>
                </a:highlight>
              </a:rPr>
              <a:t>(Tv &amp;tv, int channel);</a:t>
            </a:r>
          </a:p>
          <a:p>
            <a:r>
              <a:rPr lang="en-US" altLang="ko-KR" sz="2000" dirty="0"/>
              <a:t>};</a:t>
            </a:r>
          </a:p>
          <a:p>
            <a:r>
              <a:rPr lang="en-US" altLang="ko-KR" sz="2000" dirty="0"/>
              <a:t>class Remote 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void </a:t>
            </a:r>
            <a:r>
              <a:rPr lang="en-US" altLang="ko-KR" sz="2000" dirty="0" err="1">
                <a:solidFill>
                  <a:srgbClr val="FF0000"/>
                </a:solidFill>
              </a:rPr>
              <a:t>set_channel</a:t>
            </a:r>
            <a:r>
              <a:rPr lang="en-US" altLang="ko-KR" sz="2000" dirty="0">
                <a:solidFill>
                  <a:srgbClr val="FF0000"/>
                </a:solidFill>
              </a:rPr>
              <a:t>(Tv &amp;tv, int channel) { </a:t>
            </a:r>
            <a:r>
              <a:rPr lang="en-US" altLang="ko-KR" sz="2000" dirty="0" err="1">
                <a:solidFill>
                  <a:srgbClr val="FF0000"/>
                </a:solidFill>
              </a:rPr>
              <a:t>tv.channel</a:t>
            </a:r>
            <a:r>
              <a:rPr lang="en-US" altLang="ko-KR" sz="2000" dirty="0">
                <a:solidFill>
                  <a:srgbClr val="FF0000"/>
                </a:solidFill>
              </a:rPr>
              <a:t> = channel; }</a:t>
            </a:r>
          </a:p>
          <a:p>
            <a:r>
              <a:rPr lang="en-US" altLang="ko-KR" sz="2000" dirty="0"/>
              <a:t>};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CB4408-5BD4-45DA-9D65-3A797706293B}"/>
              </a:ext>
            </a:extLst>
          </p:cNvPr>
          <p:cNvSpPr txBox="1"/>
          <p:nvPr/>
        </p:nvSpPr>
        <p:spPr>
          <a:xfrm>
            <a:off x="3258047" y="3259722"/>
            <a:ext cx="5639685" cy="33855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컴파일러가 </a:t>
            </a:r>
            <a:r>
              <a:rPr lang="en-US" altLang="ko-KR" sz="1600" dirty="0"/>
              <a:t>Remote::</a:t>
            </a:r>
            <a:r>
              <a:rPr lang="en-US" altLang="ko-KR" sz="1600" dirty="0" err="1"/>
              <a:t>set_channel</a:t>
            </a:r>
            <a:r>
              <a:rPr lang="en-US" altLang="ko-KR" sz="1600" dirty="0"/>
              <a:t>()</a:t>
            </a:r>
            <a:r>
              <a:rPr lang="ko-KR" altLang="en-US" sz="1600" dirty="0"/>
              <a:t> 메서드의 존재를 알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FDE7FD-1476-4B6A-8AE4-711F6C0F11B9}"/>
              </a:ext>
            </a:extLst>
          </p:cNvPr>
          <p:cNvSpPr txBox="1"/>
          <p:nvPr/>
        </p:nvSpPr>
        <p:spPr>
          <a:xfrm>
            <a:off x="3258047" y="4941168"/>
            <a:ext cx="5793574" cy="33855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컴파일러가 </a:t>
            </a:r>
            <a:r>
              <a:rPr lang="en-US" altLang="ko-KR" sz="1600" dirty="0"/>
              <a:t>Remote::</a:t>
            </a:r>
            <a:r>
              <a:rPr lang="en-US" altLang="ko-KR" sz="1600" dirty="0" err="1"/>
              <a:t>set_channel</a:t>
            </a:r>
            <a:r>
              <a:rPr lang="en-US" altLang="ko-KR" sz="1600" dirty="0"/>
              <a:t>()</a:t>
            </a:r>
            <a:r>
              <a:rPr lang="ko-KR" altLang="en-US" sz="1600" dirty="0"/>
              <a:t> 메서드의 존재를 </a:t>
            </a:r>
            <a:r>
              <a:rPr lang="ko-KR" altLang="en-US" sz="1600" dirty="0" err="1"/>
              <a:t>아직모른다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6204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프렌드</a:t>
            </a:r>
            <a:r>
              <a:rPr lang="ko-KR" altLang="en-US" dirty="0"/>
              <a:t> 멤버함수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10E2D-28F8-4AB0-AA91-0292283D4BA9}"/>
              </a:ext>
            </a:extLst>
          </p:cNvPr>
          <p:cNvSpPr txBox="1"/>
          <p:nvPr/>
        </p:nvSpPr>
        <p:spPr>
          <a:xfrm>
            <a:off x="359532" y="980728"/>
            <a:ext cx="6158417" cy="31700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class Tv;</a:t>
            </a:r>
          </a:p>
          <a:p>
            <a:r>
              <a:rPr lang="en-US" altLang="ko-KR" sz="2000" dirty="0"/>
              <a:t>class Remote {</a:t>
            </a:r>
          </a:p>
          <a:p>
            <a:r>
              <a:rPr lang="en-US" altLang="ko-KR" sz="2000" dirty="0"/>
              <a:t>	void </a:t>
            </a:r>
            <a:r>
              <a:rPr lang="en-US" altLang="ko-KR" sz="2000" dirty="0" err="1"/>
              <a:t>set_channel</a:t>
            </a:r>
            <a:r>
              <a:rPr lang="en-US" altLang="ko-KR" sz="2000" dirty="0"/>
              <a:t>(Tv &amp;tv, int channel);</a:t>
            </a:r>
          </a:p>
          <a:p>
            <a:r>
              <a:rPr lang="en-US" altLang="ko-KR" sz="2000" dirty="0"/>
              <a:t>	void </a:t>
            </a:r>
            <a:r>
              <a:rPr lang="en-US" altLang="ko-KR" sz="2000" dirty="0" err="1"/>
              <a:t>onoff</a:t>
            </a:r>
            <a:r>
              <a:rPr lang="en-US" altLang="ko-KR" sz="2000" dirty="0"/>
              <a:t>(Tv &amp;tv) { </a:t>
            </a:r>
            <a:r>
              <a:rPr lang="en-US" altLang="ko-KR" sz="2000" dirty="0" err="1">
                <a:highlight>
                  <a:srgbClr val="FFFF00"/>
                </a:highlight>
              </a:rPr>
              <a:t>tv.onoff</a:t>
            </a:r>
            <a:r>
              <a:rPr lang="en-US" altLang="ko-KR" sz="2000" dirty="0">
                <a:highlight>
                  <a:srgbClr val="FFFF00"/>
                </a:highlight>
              </a:rPr>
              <a:t>(); 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};</a:t>
            </a:r>
          </a:p>
          <a:p>
            <a:endParaRPr lang="en-US" altLang="ko-KR" sz="2000" dirty="0"/>
          </a:p>
          <a:p>
            <a:r>
              <a:rPr lang="en-US" altLang="ko-KR" sz="2000" dirty="0"/>
              <a:t>class Tv {</a:t>
            </a:r>
          </a:p>
          <a:p>
            <a:r>
              <a:rPr lang="en-US" altLang="ko-KR" sz="2000" dirty="0"/>
              <a:t>	friend Remote::</a:t>
            </a:r>
            <a:r>
              <a:rPr lang="en-US" altLang="ko-KR" sz="2000" dirty="0" err="1"/>
              <a:t>set_channel</a:t>
            </a:r>
            <a:r>
              <a:rPr lang="en-US" altLang="ko-KR" sz="2000" dirty="0"/>
              <a:t>(Tv &amp;tv, int channel);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>
                <a:highlight>
                  <a:srgbClr val="00FFFF"/>
                </a:highlight>
              </a:rPr>
              <a:t>void </a:t>
            </a:r>
            <a:r>
              <a:rPr lang="en-US" altLang="ko-KR" sz="2000" dirty="0" err="1">
                <a:highlight>
                  <a:srgbClr val="00FFFF"/>
                </a:highlight>
              </a:rPr>
              <a:t>onoff</a:t>
            </a:r>
            <a:r>
              <a:rPr lang="en-US" altLang="ko-KR" sz="2000" dirty="0">
                <a:highlight>
                  <a:srgbClr val="00FFFF"/>
                </a:highlight>
              </a:rPr>
              <a:t>() { on = !on; }</a:t>
            </a:r>
          </a:p>
          <a:p>
            <a:r>
              <a:rPr lang="en-US" altLang="ko-KR" sz="2000" dirty="0"/>
              <a:t>};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CB4408-5BD4-45DA-9D65-3A797706293B}"/>
              </a:ext>
            </a:extLst>
          </p:cNvPr>
          <p:cNvSpPr txBox="1"/>
          <p:nvPr/>
        </p:nvSpPr>
        <p:spPr>
          <a:xfrm>
            <a:off x="3144783" y="2255330"/>
            <a:ext cx="6119047" cy="58477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Remote::</a:t>
            </a:r>
            <a:r>
              <a:rPr lang="en-US" altLang="ko-KR" sz="1600" dirty="0" err="1"/>
              <a:t>onoff</a:t>
            </a:r>
            <a:r>
              <a:rPr lang="en-US" altLang="ko-KR" sz="1600" dirty="0"/>
              <a:t>() </a:t>
            </a:r>
            <a:r>
              <a:rPr lang="ko-KR" altLang="en-US" sz="1600" dirty="0"/>
              <a:t>메서드의 정의에서 </a:t>
            </a:r>
            <a:r>
              <a:rPr lang="en-US" altLang="ko-KR" sz="1600" dirty="0"/>
              <a:t>Tv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onoff</a:t>
            </a:r>
            <a:r>
              <a:rPr lang="en-US" altLang="ko-KR" sz="1600" dirty="0"/>
              <a:t>()</a:t>
            </a:r>
            <a:r>
              <a:rPr lang="ko-KR" altLang="en-US" sz="1600" dirty="0"/>
              <a:t>메서드를 아직 모른</a:t>
            </a:r>
            <a:endParaRPr lang="en-US" altLang="ko-KR" sz="1600" dirty="0"/>
          </a:p>
          <a:p>
            <a:r>
              <a:rPr lang="ko-KR" altLang="en-US" sz="1600" dirty="0"/>
              <a:t>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6792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프렌드</a:t>
            </a:r>
            <a:r>
              <a:rPr lang="ko-KR" altLang="en-US" dirty="0"/>
              <a:t> 멤버함수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10E2D-28F8-4AB0-AA91-0292283D4BA9}"/>
              </a:ext>
            </a:extLst>
          </p:cNvPr>
          <p:cNvSpPr txBox="1"/>
          <p:nvPr/>
        </p:nvSpPr>
        <p:spPr>
          <a:xfrm>
            <a:off x="359532" y="980728"/>
            <a:ext cx="6158417" cy="409342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class Tv;</a:t>
            </a:r>
          </a:p>
          <a:p>
            <a:endParaRPr lang="en-US" altLang="ko-KR" sz="2000" dirty="0"/>
          </a:p>
          <a:p>
            <a:r>
              <a:rPr lang="en-US" altLang="ko-KR" sz="2000" dirty="0"/>
              <a:t>class Remote {</a:t>
            </a:r>
          </a:p>
          <a:p>
            <a:r>
              <a:rPr lang="en-US" altLang="ko-KR" sz="2000" dirty="0"/>
              <a:t>	void </a:t>
            </a:r>
            <a:r>
              <a:rPr lang="en-US" altLang="ko-KR" sz="2000" dirty="0" err="1"/>
              <a:t>set_channel</a:t>
            </a:r>
            <a:r>
              <a:rPr lang="en-US" altLang="ko-KR" sz="2000" dirty="0"/>
              <a:t>(Tv &amp;tv, int channel);</a:t>
            </a:r>
          </a:p>
          <a:p>
            <a:r>
              <a:rPr lang="en-US" altLang="ko-KR" sz="2000" dirty="0"/>
              <a:t>	void </a:t>
            </a:r>
            <a:r>
              <a:rPr lang="en-US" altLang="ko-KR" sz="2000" dirty="0" err="1"/>
              <a:t>onoff</a:t>
            </a:r>
            <a:r>
              <a:rPr lang="en-US" altLang="ko-KR" sz="2000" dirty="0"/>
              <a:t>(Tv &amp;tv);</a:t>
            </a:r>
          </a:p>
          <a:p>
            <a:r>
              <a:rPr lang="en-US" altLang="ko-KR" sz="2000" dirty="0"/>
              <a:t>};</a:t>
            </a:r>
          </a:p>
          <a:p>
            <a:endParaRPr lang="en-US" altLang="ko-KR" sz="2000" dirty="0"/>
          </a:p>
          <a:p>
            <a:r>
              <a:rPr lang="en-US" altLang="ko-KR" sz="2000" dirty="0"/>
              <a:t>class Tv {</a:t>
            </a:r>
          </a:p>
          <a:p>
            <a:r>
              <a:rPr lang="en-US" altLang="ko-KR" sz="2000" dirty="0"/>
              <a:t>	friend Remote::</a:t>
            </a:r>
            <a:r>
              <a:rPr lang="en-US" altLang="ko-KR" sz="2000" dirty="0" err="1"/>
              <a:t>set_channel</a:t>
            </a:r>
            <a:r>
              <a:rPr lang="en-US" altLang="ko-KR" sz="2000" dirty="0"/>
              <a:t>(Tv &amp;tv, int channel);</a:t>
            </a:r>
          </a:p>
          <a:p>
            <a:r>
              <a:rPr lang="en-US" altLang="ko-KR" sz="2000" dirty="0"/>
              <a:t>	void </a:t>
            </a:r>
            <a:r>
              <a:rPr lang="en-US" altLang="ko-KR" sz="2000" dirty="0" err="1"/>
              <a:t>onoff</a:t>
            </a:r>
            <a:r>
              <a:rPr lang="en-US" altLang="ko-KR" sz="2000" dirty="0"/>
              <a:t>() { on = !on; }</a:t>
            </a:r>
          </a:p>
          <a:p>
            <a:r>
              <a:rPr lang="en-US" altLang="ko-KR" sz="2000" dirty="0"/>
              <a:t>};</a:t>
            </a:r>
          </a:p>
          <a:p>
            <a:endParaRPr lang="en-US" altLang="ko-KR" sz="2000" dirty="0"/>
          </a:p>
          <a:p>
            <a:r>
              <a:rPr lang="en-US" altLang="ko-KR" sz="2000" dirty="0"/>
              <a:t>inline void Remote::</a:t>
            </a:r>
            <a:r>
              <a:rPr lang="en-US" altLang="ko-KR" sz="2000" dirty="0" err="1"/>
              <a:t>onoff</a:t>
            </a:r>
            <a:r>
              <a:rPr lang="en-US" altLang="ko-KR" sz="2000" dirty="0"/>
              <a:t>(Tv &amp;tv) { </a:t>
            </a:r>
            <a:r>
              <a:rPr lang="en-US" altLang="ko-KR" sz="2000" b="1" dirty="0" err="1"/>
              <a:t>tv.onoff</a:t>
            </a:r>
            <a:r>
              <a:rPr lang="en-US" altLang="ko-KR" sz="2000" b="1" dirty="0"/>
              <a:t>(); </a:t>
            </a: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CB4408-5BD4-45DA-9D65-3A797706293B}"/>
              </a:ext>
            </a:extLst>
          </p:cNvPr>
          <p:cNvSpPr txBox="1"/>
          <p:nvPr/>
        </p:nvSpPr>
        <p:spPr>
          <a:xfrm>
            <a:off x="1828388" y="5229200"/>
            <a:ext cx="7334637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Remote</a:t>
            </a:r>
            <a:r>
              <a:rPr lang="ko-KR" altLang="en-US" sz="1600" dirty="0"/>
              <a:t>에서는 원형만 선언하고</a:t>
            </a:r>
            <a:r>
              <a:rPr lang="en-US" altLang="ko-KR" sz="1600" dirty="0"/>
              <a:t>, </a:t>
            </a:r>
            <a:r>
              <a:rPr lang="ko-KR" altLang="en-US" sz="1600" dirty="0"/>
              <a:t>정의를 아래에 놓아 </a:t>
            </a:r>
            <a:r>
              <a:rPr lang="en-US" altLang="ko-KR" sz="1600" dirty="0"/>
              <a:t>Tv::</a:t>
            </a:r>
            <a:r>
              <a:rPr lang="en-US" altLang="ko-KR" sz="1600" dirty="0" err="1"/>
              <a:t>onoff</a:t>
            </a:r>
            <a:r>
              <a:rPr lang="en-US" altLang="ko-KR" sz="1600" dirty="0"/>
              <a:t>()</a:t>
            </a:r>
            <a:r>
              <a:rPr lang="ko-KR" altLang="en-US" sz="1600" dirty="0"/>
              <a:t>메서드가 알려진 </a:t>
            </a:r>
            <a:endParaRPr lang="en-US" altLang="ko-KR" sz="1600" dirty="0"/>
          </a:p>
          <a:p>
            <a:r>
              <a:rPr lang="ko-KR" altLang="en-US" sz="1600" dirty="0"/>
              <a:t>다음 처리</a:t>
            </a:r>
            <a:endParaRPr lang="en-US" altLang="ko-KR" sz="1600" dirty="0"/>
          </a:p>
          <a:p>
            <a:r>
              <a:rPr lang="ko-KR" altLang="en-US" sz="1600" dirty="0"/>
              <a:t>만약</a:t>
            </a:r>
            <a:r>
              <a:rPr lang="en-US" altLang="ko-KR" sz="1600" dirty="0"/>
              <a:t>, </a:t>
            </a:r>
            <a:r>
              <a:rPr lang="ko-KR" altLang="en-US" sz="1600" dirty="0"/>
              <a:t>인라인이 아니면 소스파일에서 구현</a:t>
            </a:r>
          </a:p>
        </p:txBody>
      </p:sp>
    </p:spTree>
    <p:extLst>
      <p:ext uri="{BB962C8B-B14F-4D97-AF65-F5344CB8AC3E}">
        <p14:creationId xmlns:p14="http://schemas.microsoft.com/office/powerpoint/2010/main" val="133706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Contents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4140" name="내용 개체 틀 41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120891"/>
              </p:ext>
            </p:extLst>
          </p:nvPr>
        </p:nvGraphicFramePr>
        <p:xfrm>
          <a:off x="431540" y="1088747"/>
          <a:ext cx="8316923" cy="525657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0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C++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문자열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변수종류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메모리할당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오버로딩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제어구문과 함수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오버로딩 심화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클래스의 상속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프렌드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복사생성자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대입연산자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변경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다중상속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변경 예정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변경 예정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기초클래스</a:t>
            </a:r>
            <a:r>
              <a:rPr lang="en-US" altLang="ko-KR" dirty="0"/>
              <a:t>(Base Class) &amp; </a:t>
            </a:r>
            <a:r>
              <a:rPr lang="ko-KR" altLang="en-US" dirty="0"/>
              <a:t>파생클래스</a:t>
            </a:r>
            <a:r>
              <a:rPr lang="en-US" altLang="ko-KR" dirty="0"/>
              <a:t>(Derived Class)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dirty="0"/>
              <a:t>기초클래스</a:t>
            </a:r>
            <a:r>
              <a:rPr lang="en-US" altLang="ko-KR" dirty="0"/>
              <a:t>(</a:t>
            </a:r>
            <a:r>
              <a:rPr lang="ko-KR" altLang="en-US" dirty="0"/>
              <a:t>부모클래스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상속을 해주는 원본 클래스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dirty="0"/>
              <a:t>파생클래스</a:t>
            </a:r>
            <a:r>
              <a:rPr lang="en-US" altLang="ko-KR" dirty="0"/>
              <a:t>(</a:t>
            </a:r>
            <a:r>
              <a:rPr lang="ko-KR" altLang="en-US" dirty="0"/>
              <a:t>자식클래스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상속을 받는 클래스</a:t>
            </a: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  <a:p>
            <a:pPr marL="0" indent="0">
              <a:buNone/>
              <a:defRPr/>
            </a:pPr>
            <a:r>
              <a:rPr lang="en-US" altLang="ko-KR" dirty="0"/>
              <a:t>class </a:t>
            </a:r>
            <a:r>
              <a:rPr lang="ko-KR" altLang="en-US" dirty="0"/>
              <a:t>부모클래스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{</a:t>
            </a:r>
          </a:p>
          <a:p>
            <a:pPr marL="0" indent="0">
              <a:buNone/>
              <a:defRPr/>
            </a:pPr>
            <a:r>
              <a:rPr lang="en-US" altLang="ko-KR" dirty="0"/>
              <a:t>	// …</a:t>
            </a:r>
          </a:p>
          <a:p>
            <a:pPr marL="0" indent="0">
              <a:buNone/>
              <a:defRPr/>
            </a:pPr>
            <a:r>
              <a:rPr lang="en-US" altLang="ko-KR" dirty="0"/>
              <a:t>};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Class </a:t>
            </a:r>
            <a:r>
              <a:rPr lang="ko-KR" altLang="en-US" dirty="0"/>
              <a:t>자식클래스 </a:t>
            </a:r>
            <a:r>
              <a:rPr lang="en-US" altLang="ko-KR" dirty="0"/>
              <a:t>: </a:t>
            </a:r>
            <a:r>
              <a:rPr lang="ko-KR" altLang="en-US" dirty="0"/>
              <a:t>부모클래스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{</a:t>
            </a:r>
          </a:p>
          <a:p>
            <a:pPr marL="0" indent="0">
              <a:buNone/>
              <a:defRPr/>
            </a:pPr>
            <a:r>
              <a:rPr lang="en-US" altLang="ko-KR" dirty="0"/>
              <a:t>	// </a:t>
            </a:r>
            <a:r>
              <a:rPr lang="ko-KR" altLang="en-US" dirty="0"/>
              <a:t>부모클래스의 모든 상태와 행동이 전달됨</a:t>
            </a:r>
            <a:r>
              <a:rPr lang="en-US" altLang="ko-KR" dirty="0"/>
              <a:t>.</a:t>
            </a:r>
          </a:p>
          <a:p>
            <a:pPr marL="0" indent="0">
              <a:buNone/>
              <a:defRPr/>
            </a:pPr>
            <a:r>
              <a:rPr lang="en-US" altLang="ko-KR" dirty="0"/>
              <a:t>};</a:t>
            </a:r>
          </a:p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파생클래스 생성자 </a:t>
            </a:r>
            <a:r>
              <a:rPr lang="en-US" altLang="ko-KR" dirty="0"/>
              <a:t>&amp; </a:t>
            </a:r>
            <a:r>
              <a:rPr lang="ko-KR" altLang="en-US" dirty="0" err="1"/>
              <a:t>소멸자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파생클래스의 생성자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기초클래스 객체가 먼저 생성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파생클래스 생성자가 멤버 초기화 리스트를 통해 기초클래스 생성자에 기초 클래스 정보를 제공해야함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파생클래스 생성자는 파생클래스에 새로 추가된 데이터 멤버들을 초기화  해야함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멤버 초기화 리스트에 기초 클래스 생성자를 제공하지 않으면 프로그램은 디폴트 기초 클래스 생성자로 사용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endParaRPr lang="en-US" altLang="ko-KR" dirty="0"/>
          </a:p>
          <a:p>
            <a:pPr marL="457200" indent="-457200">
              <a:buAutoNum type="arabicPeriod"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파생클래스의 </a:t>
            </a:r>
            <a:r>
              <a:rPr lang="ko-KR" altLang="en-US" dirty="0" err="1"/>
              <a:t>소멸자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객체의 소멸은 객체의 생성과 반대 순서</a:t>
            </a: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596C48-969F-45EC-9FC4-714D45A09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490" y="4833156"/>
            <a:ext cx="4008467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6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접근 지정자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A43500-351F-447B-AF4A-5343B5A9A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8" y="911845"/>
            <a:ext cx="9033607" cy="551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0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클래스의 외부에서 접근이 가능한 멤버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Protected : </a:t>
            </a:r>
            <a:r>
              <a:rPr lang="ko-KR" altLang="en-US" dirty="0"/>
              <a:t>클래스 외부에서 접근이 불가능하고</a:t>
            </a:r>
            <a:r>
              <a:rPr lang="en-US" altLang="ko-KR" dirty="0"/>
              <a:t>, </a:t>
            </a:r>
            <a:r>
              <a:rPr lang="ko-KR" altLang="en-US" dirty="0"/>
              <a:t>클래스 내부</a:t>
            </a:r>
            <a:r>
              <a:rPr lang="en-US" altLang="ko-KR" dirty="0"/>
              <a:t>, </a:t>
            </a:r>
            <a:r>
              <a:rPr lang="ko-KR" altLang="en-US" dirty="0"/>
              <a:t>파생클래스</a:t>
            </a:r>
            <a:r>
              <a:rPr lang="en-US" altLang="ko-KR" dirty="0"/>
              <a:t>,           </a:t>
            </a:r>
            <a:r>
              <a:rPr lang="ko-KR" altLang="en-US" dirty="0" err="1"/>
              <a:t>프렌드에서</a:t>
            </a:r>
            <a:r>
              <a:rPr lang="ko-KR" altLang="en-US" dirty="0"/>
              <a:t> 접근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Private : </a:t>
            </a:r>
            <a:r>
              <a:rPr lang="ko-KR" altLang="en-US" dirty="0"/>
              <a:t>클래스 외부</a:t>
            </a:r>
            <a:r>
              <a:rPr lang="en-US" altLang="ko-KR" dirty="0"/>
              <a:t>, </a:t>
            </a:r>
            <a:r>
              <a:rPr lang="ko-KR" altLang="en-US" dirty="0"/>
              <a:t>파생클래스에서 접근이 불가능하고</a:t>
            </a:r>
            <a:r>
              <a:rPr lang="en-US" altLang="ko-KR" dirty="0"/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</a:t>
            </a:r>
            <a:r>
              <a:rPr lang="ko-KR" altLang="en-US" dirty="0"/>
              <a:t>클래스 내부와 </a:t>
            </a:r>
            <a:r>
              <a:rPr lang="ko-KR" altLang="en-US" dirty="0" err="1"/>
              <a:t>프렌드에서만</a:t>
            </a:r>
            <a:r>
              <a:rPr lang="ko-KR" altLang="en-US" dirty="0"/>
              <a:t> 접근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491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프렌드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클래스 객체 </a:t>
            </a:r>
            <a:r>
              <a:rPr lang="en-US" altLang="ko-KR" dirty="0"/>
              <a:t>private</a:t>
            </a:r>
            <a:r>
              <a:rPr lang="ko-KR" altLang="en-US" dirty="0"/>
              <a:t>영역을 클래스 외부에서 접근 불가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프렌드를</a:t>
            </a:r>
            <a:r>
              <a:rPr lang="ko-KR" altLang="en-US" dirty="0"/>
              <a:t> 이용하면 클래스 내부가 아닌 곳에서 </a:t>
            </a:r>
            <a:r>
              <a:rPr lang="en-US" altLang="ko-KR" dirty="0"/>
              <a:t>private </a:t>
            </a:r>
            <a:r>
              <a:rPr lang="ko-KR" altLang="en-US" dirty="0"/>
              <a:t>영역 접근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프렌드</a:t>
            </a:r>
            <a:r>
              <a:rPr lang="ko-KR" altLang="en-US" dirty="0"/>
              <a:t> 함수 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어떤 클래스에 대한 이항 연산자 오버로딩 할 경우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Cout</a:t>
            </a:r>
            <a:r>
              <a:rPr lang="ko-KR" altLang="en-US" dirty="0"/>
              <a:t>의 </a:t>
            </a:r>
            <a:r>
              <a:rPr lang="en-US" altLang="ko-KR" dirty="0"/>
              <a:t>&lt;&lt; </a:t>
            </a:r>
            <a:r>
              <a:rPr lang="ko-KR" altLang="en-US" dirty="0"/>
              <a:t>연산자</a:t>
            </a:r>
            <a:r>
              <a:rPr lang="en-US" altLang="ko-KR" dirty="0"/>
              <a:t>, </a:t>
            </a:r>
            <a:r>
              <a:rPr lang="en-US" altLang="ko-KR" dirty="0" err="1"/>
              <a:t>cin</a:t>
            </a:r>
            <a:r>
              <a:rPr lang="ko-KR" altLang="en-US" dirty="0"/>
              <a:t>의 </a:t>
            </a:r>
            <a:r>
              <a:rPr lang="en-US" altLang="ko-KR" dirty="0"/>
              <a:t>&gt;&gt; </a:t>
            </a:r>
            <a:r>
              <a:rPr lang="ko-KR" altLang="en-US" dirty="0"/>
              <a:t>연산자 오버로딩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프렌드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프렌드</a:t>
            </a:r>
            <a:r>
              <a:rPr lang="ko-KR" altLang="en-US" dirty="0"/>
              <a:t> 멤버 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675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프렌드</a:t>
            </a:r>
            <a:r>
              <a:rPr lang="ko-KR" altLang="en-US" dirty="0"/>
              <a:t> 클래스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6F22DE-BA73-4010-9CBD-4332BDE2F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28" y="1124744"/>
            <a:ext cx="4111560" cy="5229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C0D724-532E-40A3-9777-F6878D545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888" y="1124744"/>
            <a:ext cx="4464113" cy="5229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7B462E-5430-4726-B6C4-306E6547EE9C}"/>
              </a:ext>
            </a:extLst>
          </p:cNvPr>
          <p:cNvSpPr txBox="1"/>
          <p:nvPr/>
        </p:nvSpPr>
        <p:spPr>
          <a:xfrm>
            <a:off x="6876256" y="2312876"/>
            <a:ext cx="172354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</a:t>
            </a:r>
            <a:r>
              <a:rPr lang="ko-KR" altLang="en-US" sz="2000" dirty="0"/>
              <a:t>번 소스 참조</a:t>
            </a:r>
          </a:p>
        </p:txBody>
      </p:sp>
    </p:spTree>
    <p:extLst>
      <p:ext uri="{BB962C8B-B14F-4D97-AF65-F5344CB8AC3E}">
        <p14:creationId xmlns:p14="http://schemas.microsoft.com/office/powerpoint/2010/main" val="221876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프렌드</a:t>
            </a:r>
            <a:r>
              <a:rPr lang="ko-KR" altLang="en-US" dirty="0"/>
              <a:t>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Remote </a:t>
            </a:r>
            <a:r>
              <a:rPr lang="ko-KR" altLang="en-US" dirty="0"/>
              <a:t>클래스의 메서드들은 </a:t>
            </a:r>
            <a:r>
              <a:rPr lang="en-US" altLang="ko-KR" dirty="0"/>
              <a:t>Tv</a:t>
            </a:r>
            <a:r>
              <a:rPr lang="ko-KR" altLang="en-US" dirty="0"/>
              <a:t>클래스의 객체를 사용하기 때문에  </a:t>
            </a:r>
            <a:r>
              <a:rPr lang="en-US" altLang="ko-KR" dirty="0"/>
              <a:t>Tv</a:t>
            </a:r>
            <a:r>
              <a:rPr lang="ko-KR" altLang="en-US" dirty="0"/>
              <a:t>클래스의 정의를 알아야한다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 err="1"/>
              <a:t>tv.h</a:t>
            </a:r>
            <a:r>
              <a:rPr lang="ko-KR" altLang="en-US" dirty="0"/>
              <a:t>를 </a:t>
            </a:r>
            <a:r>
              <a:rPr lang="en-US" altLang="ko-KR" dirty="0"/>
              <a:t>include </a:t>
            </a:r>
            <a:r>
              <a:rPr lang="ko-KR" altLang="en-US" dirty="0" err="1"/>
              <a:t>해줘야한다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E415A5-3EE2-419F-8D1D-1F24F206A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70" y="919437"/>
            <a:ext cx="61245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9438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509</Words>
  <Application>Microsoft Office PowerPoint</Application>
  <PresentationFormat>화면 슬라이드 쇼(4:3)</PresentationFormat>
  <Paragraphs>169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Times New Roman</vt:lpstr>
      <vt:lpstr>Wingdings</vt:lpstr>
      <vt:lpstr>기본페이지</vt:lpstr>
      <vt:lpstr>C/C++ Programming 9주차</vt:lpstr>
      <vt:lpstr>Contents</vt:lpstr>
      <vt:lpstr>상속</vt:lpstr>
      <vt:lpstr>파생클래스 생성자 &amp; 소멸자</vt:lpstr>
      <vt:lpstr>상속 접근 지정자</vt:lpstr>
      <vt:lpstr>접근 제어</vt:lpstr>
      <vt:lpstr>프렌드</vt:lpstr>
      <vt:lpstr>프렌드 클래스</vt:lpstr>
      <vt:lpstr>프렌드 클래스</vt:lpstr>
      <vt:lpstr>프렌드 클래스</vt:lpstr>
      <vt:lpstr>프렌드 클래스</vt:lpstr>
      <vt:lpstr>프렌드 멤버함수</vt:lpstr>
      <vt:lpstr>프렌드 멤버함수</vt:lpstr>
      <vt:lpstr>프렌드 멤버함수</vt:lpstr>
      <vt:lpstr>프렌드 멤버함수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서상원</cp:lastModifiedBy>
  <cp:revision>270</cp:revision>
  <dcterms:created xsi:type="dcterms:W3CDTF">2007-05-16T01:38:22Z</dcterms:created>
  <dcterms:modified xsi:type="dcterms:W3CDTF">2019-05-01T10:02:28Z</dcterms:modified>
  <cp:version>0906.0100.01</cp:version>
</cp:coreProperties>
</file>