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258" r:id="rId3"/>
    <p:sldId id="334" r:id="rId4"/>
    <p:sldId id="335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28" r:id="rId25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sz="4400" kern="1200">
        <a:solidFill>
          <a:srgbClr val="2C3A50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sz="4400" kern="1200">
        <a:solidFill>
          <a:srgbClr val="2C3A50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28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F0A0EA-C916-463C-A3AD-4CCFBD9124EA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1"/>
      </a:tcTxStyle>
      <a:tcStyle>
        <a:tcBdr>
          <a:top>
            <a:ln w="6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1">
          <a:shade val="40000"/>
        </a:schemeClr>
      </a:tcTxStyle>
      <a:tcStyle>
        <a:tcBdr/>
        <a:fill>
          <a:solidFill>
            <a:schemeClr val="accent1">
              <a:alpha val="4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7"/>
    <p:restoredTop sz="87913"/>
  </p:normalViewPr>
  <p:slideViewPr>
    <p:cSldViewPr>
      <p:cViewPr varScale="1">
        <p:scale>
          <a:sx n="130" d="100"/>
          <a:sy n="130" d="100"/>
        </p:scale>
        <p:origin x="2408" y="240"/>
      </p:cViewPr>
      <p:guideLst>
        <p:guide orient="horz" pos="2156"/>
        <p:guide pos="2876"/>
      </p:guideLst>
    </p:cSldViewPr>
  </p:slideViewPr>
  <p:notesTextViewPr>
    <p:cViewPr>
      <p:scale>
        <a:sx n="104" d="100"/>
        <a:sy n="104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58DF959-B5F5-48EB-99CA-AA0393C221AC}" type="datetime1">
              <a:rPr lang="ko-KR" altLang="en-US"/>
              <a:pPr>
                <a:defRPr/>
              </a:pPr>
              <a:t>2019. 11. 19.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C06DEDA-4E91-4130-86EE-EFBCFEBE313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/>
              <a:t>그림 다시 그리기</a:t>
            </a:r>
          </a:p>
          <a:p>
            <a:pPr>
              <a:defRPr/>
            </a:pPr>
            <a:r>
              <a:rPr lang="ko-KR" altLang="en-US"/>
              <a:t>mobility</a:t>
            </a:r>
          </a:p>
          <a:p>
            <a:pPr>
              <a:defRPr/>
            </a:pPr>
            <a:r>
              <a:rPr lang="ko-KR" altLang="en-US"/>
              <a:t>Hand over - 전달. 안끊어지고</a:t>
            </a:r>
          </a:p>
          <a:p>
            <a:pPr>
              <a:defRPr/>
            </a:pPr>
            <a:r>
              <a:rPr lang="ko-KR" altLang="en-US"/>
              <a:t>hand off - 데이터 오갈때 hand off는 아얘 끊어졌다가 연결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Data plane</a:t>
            </a:r>
          </a:p>
          <a:p>
            <a:pPr>
              <a:defRPr/>
            </a:pPr>
            <a:r>
              <a:rPr lang="ko-KR" altLang="en-US"/>
              <a:t>Control plane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Sytem Arch - </a:t>
            </a:r>
          </a:p>
          <a:p>
            <a:pPr>
              <a:defRPr/>
            </a:pPr>
            <a:r>
              <a:rPr lang="ko-KR" altLang="en-US"/>
              <a:t>Frame work - control data 둘다 포함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기술이 어디에 속하는지가 제일 중요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mobility - 뜻 정확히 알기,( 100% 움직임에도 불구 통신되게 해주는 것)</a:t>
            </a:r>
          </a:p>
          <a:p>
            <a:pPr>
              <a:defRPr/>
            </a:pPr>
            <a:r>
              <a:rPr lang="ko-KR" altLang="en-US"/>
              <a:t>scalibility</a:t>
            </a:r>
          </a:p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C06DEDA-4E91-4130-86EE-EFBCFEBE313A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ED3D31D5-E5B4-4D41-94F9-5DA657F83A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598488"/>
            <a:ext cx="800100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5A3AEFF-32ED-4A28-B5AA-A9714AEB096F}"/>
              </a:ext>
            </a:extLst>
          </p:cNvPr>
          <p:cNvSpPr/>
          <p:nvPr userDrawn="1"/>
        </p:nvSpPr>
        <p:spPr>
          <a:xfrm rot="2700000">
            <a:off x="1818482" y="3479006"/>
            <a:ext cx="179388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825EE7-A938-4692-B4FA-7CB6C7C0A140}"/>
              </a:ext>
            </a:extLst>
          </p:cNvPr>
          <p:cNvSpPr/>
          <p:nvPr userDrawn="1"/>
        </p:nvSpPr>
        <p:spPr>
          <a:xfrm rot="2700000">
            <a:off x="2073275" y="3479800"/>
            <a:ext cx="179388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59A7C4-FB95-4D5F-8E79-C55F4F154369}"/>
              </a:ext>
            </a:extLst>
          </p:cNvPr>
          <p:cNvSpPr/>
          <p:nvPr userDrawn="1"/>
        </p:nvSpPr>
        <p:spPr>
          <a:xfrm rot="2700000">
            <a:off x="1573213" y="3479800"/>
            <a:ext cx="179388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04CB7A-D3FD-4481-ACCA-94D4199CE8E3}"/>
              </a:ext>
            </a:extLst>
          </p:cNvPr>
          <p:cNvSpPr/>
          <p:nvPr userDrawn="1"/>
        </p:nvSpPr>
        <p:spPr>
          <a:xfrm rot="2700000">
            <a:off x="2318544" y="3479006"/>
            <a:ext cx="179388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1D925B-FE8B-4D31-812A-8D102A5A821B}"/>
              </a:ext>
            </a:extLst>
          </p:cNvPr>
          <p:cNvSpPr/>
          <p:nvPr userDrawn="1"/>
        </p:nvSpPr>
        <p:spPr>
          <a:xfrm rot="2700000">
            <a:off x="573088" y="3479800"/>
            <a:ext cx="179388" cy="179387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C250B-E78E-4BB9-A62D-E9D8CBFFEF9D}"/>
              </a:ext>
            </a:extLst>
          </p:cNvPr>
          <p:cNvSpPr/>
          <p:nvPr userDrawn="1"/>
        </p:nvSpPr>
        <p:spPr>
          <a:xfrm rot="2700000">
            <a:off x="818357" y="3479006"/>
            <a:ext cx="179388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0D91D9-1B69-46DE-9C1E-823CA2DF3E52}"/>
              </a:ext>
            </a:extLst>
          </p:cNvPr>
          <p:cNvSpPr/>
          <p:nvPr userDrawn="1"/>
        </p:nvSpPr>
        <p:spPr>
          <a:xfrm rot="2700000">
            <a:off x="318294" y="3479006"/>
            <a:ext cx="179388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2ABCAE-9B27-4C01-9D68-D80847F03A17}"/>
              </a:ext>
            </a:extLst>
          </p:cNvPr>
          <p:cNvSpPr/>
          <p:nvPr userDrawn="1"/>
        </p:nvSpPr>
        <p:spPr>
          <a:xfrm rot="2700000">
            <a:off x="73025" y="3479800"/>
            <a:ext cx="179388" cy="179388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10656C-0EFE-4918-9F1B-D53C883861A1}"/>
              </a:ext>
            </a:extLst>
          </p:cNvPr>
          <p:cNvSpPr/>
          <p:nvPr userDrawn="1"/>
        </p:nvSpPr>
        <p:spPr>
          <a:xfrm rot="2700000">
            <a:off x="1073150" y="3479800"/>
            <a:ext cx="179388" cy="179388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8DEEC3-A672-4E3D-B3B2-FF28707906B5}"/>
              </a:ext>
            </a:extLst>
          </p:cNvPr>
          <p:cNvSpPr/>
          <p:nvPr userDrawn="1"/>
        </p:nvSpPr>
        <p:spPr>
          <a:xfrm rot="2700000">
            <a:off x="1318419" y="3479006"/>
            <a:ext cx="179388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E40AAC-D68D-4A39-9F37-805A1BCCA198}"/>
              </a:ext>
            </a:extLst>
          </p:cNvPr>
          <p:cNvSpPr/>
          <p:nvPr userDrawn="1"/>
        </p:nvSpPr>
        <p:spPr>
          <a:xfrm rot="2700000">
            <a:off x="4068763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3B792DB-EE43-4784-8522-D02E775A6A59}"/>
              </a:ext>
            </a:extLst>
          </p:cNvPr>
          <p:cNvSpPr/>
          <p:nvPr userDrawn="1"/>
        </p:nvSpPr>
        <p:spPr>
          <a:xfrm rot="2700000">
            <a:off x="3068638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7C6302-0895-4A8A-9C04-77BDA6AD91BE}"/>
              </a:ext>
            </a:extLst>
          </p:cNvPr>
          <p:cNvSpPr/>
          <p:nvPr userDrawn="1"/>
        </p:nvSpPr>
        <p:spPr>
          <a:xfrm rot="2700000">
            <a:off x="3313906" y="3466307"/>
            <a:ext cx="180975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E63E7A2-34DC-4054-8FA9-6D89CCE40F8A}"/>
              </a:ext>
            </a:extLst>
          </p:cNvPr>
          <p:cNvSpPr/>
          <p:nvPr userDrawn="1"/>
        </p:nvSpPr>
        <p:spPr>
          <a:xfrm rot="2700000">
            <a:off x="2813844" y="3466307"/>
            <a:ext cx="180975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1FE202-AA5E-4411-810C-AF2BAFBBE2CE}"/>
              </a:ext>
            </a:extLst>
          </p:cNvPr>
          <p:cNvSpPr/>
          <p:nvPr userDrawn="1"/>
        </p:nvSpPr>
        <p:spPr>
          <a:xfrm rot="2700000">
            <a:off x="2568575" y="3465513"/>
            <a:ext cx="180975" cy="180975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FB34A1F-42E5-4810-9251-4D54DC2186D3}"/>
              </a:ext>
            </a:extLst>
          </p:cNvPr>
          <p:cNvSpPr/>
          <p:nvPr userDrawn="1"/>
        </p:nvSpPr>
        <p:spPr>
          <a:xfrm rot="2700000">
            <a:off x="3568700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9B1382-9958-46E7-914B-B8F3E1A0189B}"/>
              </a:ext>
            </a:extLst>
          </p:cNvPr>
          <p:cNvSpPr/>
          <p:nvPr userDrawn="1"/>
        </p:nvSpPr>
        <p:spPr>
          <a:xfrm rot="2700000">
            <a:off x="3813969" y="3466307"/>
            <a:ext cx="180975" cy="179387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C0C22C-0216-4F2C-B967-B594BD387773}"/>
              </a:ext>
            </a:extLst>
          </p:cNvPr>
          <p:cNvSpPr/>
          <p:nvPr userDrawn="1"/>
        </p:nvSpPr>
        <p:spPr>
          <a:xfrm rot="2700000">
            <a:off x="6069013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209B06-B6F5-4FAC-A2F2-CC78E5521B76}"/>
              </a:ext>
            </a:extLst>
          </p:cNvPr>
          <p:cNvSpPr/>
          <p:nvPr userDrawn="1"/>
        </p:nvSpPr>
        <p:spPr>
          <a:xfrm rot="2700000">
            <a:off x="6323013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540FD9A-A8A9-4A10-96B0-FBE30F267DB9}"/>
              </a:ext>
            </a:extLst>
          </p:cNvPr>
          <p:cNvSpPr/>
          <p:nvPr userDrawn="1"/>
        </p:nvSpPr>
        <p:spPr>
          <a:xfrm rot="2700000">
            <a:off x="5822950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2AAE78-31C3-496D-9F41-634125ABE52F}"/>
              </a:ext>
            </a:extLst>
          </p:cNvPr>
          <p:cNvSpPr/>
          <p:nvPr userDrawn="1"/>
        </p:nvSpPr>
        <p:spPr>
          <a:xfrm rot="2700000">
            <a:off x="6569075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D5A7EC1-7F93-4918-B9E2-91CB6FE1039E}"/>
              </a:ext>
            </a:extLst>
          </p:cNvPr>
          <p:cNvSpPr/>
          <p:nvPr userDrawn="1"/>
        </p:nvSpPr>
        <p:spPr>
          <a:xfrm rot="2700000">
            <a:off x="4822825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A9B674-88A1-4F3E-9CF4-AC2637548FC5}"/>
              </a:ext>
            </a:extLst>
          </p:cNvPr>
          <p:cNvSpPr/>
          <p:nvPr userDrawn="1"/>
        </p:nvSpPr>
        <p:spPr>
          <a:xfrm rot="2700000">
            <a:off x="5068888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E2389F-5CC9-42A5-97EE-C69EA30BC595}"/>
              </a:ext>
            </a:extLst>
          </p:cNvPr>
          <p:cNvSpPr/>
          <p:nvPr userDrawn="1"/>
        </p:nvSpPr>
        <p:spPr>
          <a:xfrm rot="2700000">
            <a:off x="4568825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9E24AD6-628D-475E-A9EC-13EF8223F2E1}"/>
              </a:ext>
            </a:extLst>
          </p:cNvPr>
          <p:cNvSpPr/>
          <p:nvPr userDrawn="1"/>
        </p:nvSpPr>
        <p:spPr>
          <a:xfrm rot="2700000">
            <a:off x="4322763" y="3465513"/>
            <a:ext cx="180975" cy="180975"/>
          </a:xfrm>
          <a:prstGeom prst="rect">
            <a:avLst/>
          </a:prstGeom>
          <a:solidFill>
            <a:srgbClr val="2C3A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153070C-2301-4737-836C-A2451B4956FB}"/>
              </a:ext>
            </a:extLst>
          </p:cNvPr>
          <p:cNvSpPr/>
          <p:nvPr userDrawn="1"/>
        </p:nvSpPr>
        <p:spPr>
          <a:xfrm rot="2700000">
            <a:off x="5322888" y="3465513"/>
            <a:ext cx="180975" cy="180975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23D762-895E-45A2-9E94-20C2526C829A}"/>
              </a:ext>
            </a:extLst>
          </p:cNvPr>
          <p:cNvSpPr/>
          <p:nvPr userDrawn="1"/>
        </p:nvSpPr>
        <p:spPr>
          <a:xfrm rot="2700000">
            <a:off x="5568950" y="3465513"/>
            <a:ext cx="180975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E5B3790-B19E-49E1-BC5A-C3BECDE201C3}"/>
              </a:ext>
            </a:extLst>
          </p:cNvPr>
          <p:cNvSpPr/>
          <p:nvPr userDrawn="1"/>
        </p:nvSpPr>
        <p:spPr>
          <a:xfrm rot="2700000">
            <a:off x="8323263" y="3465513"/>
            <a:ext cx="180975" cy="180975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A80937F-FE1D-4858-B108-210F14F932E8}"/>
              </a:ext>
            </a:extLst>
          </p:cNvPr>
          <p:cNvSpPr/>
          <p:nvPr userDrawn="1"/>
        </p:nvSpPr>
        <p:spPr>
          <a:xfrm rot="2700000">
            <a:off x="8578056" y="3466307"/>
            <a:ext cx="180975" cy="179388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357D1E-4B1B-4319-9E4E-B68B0B5243E7}"/>
              </a:ext>
            </a:extLst>
          </p:cNvPr>
          <p:cNvSpPr/>
          <p:nvPr userDrawn="1"/>
        </p:nvSpPr>
        <p:spPr>
          <a:xfrm rot="2700000">
            <a:off x="8077994" y="3466307"/>
            <a:ext cx="180975" cy="179387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5D04CC5-B5E5-41E9-B104-22A42A79F74C}"/>
              </a:ext>
            </a:extLst>
          </p:cNvPr>
          <p:cNvSpPr/>
          <p:nvPr userDrawn="1"/>
        </p:nvSpPr>
        <p:spPr>
          <a:xfrm rot="2700000">
            <a:off x="7077869" y="3466307"/>
            <a:ext cx="180975" cy="179387"/>
          </a:xfrm>
          <a:prstGeom prst="rect">
            <a:avLst/>
          </a:prstGeom>
          <a:solidFill>
            <a:srgbClr val="2C3A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D9744D0-6271-43E7-AC72-4208D13CFC79}"/>
              </a:ext>
            </a:extLst>
          </p:cNvPr>
          <p:cNvSpPr/>
          <p:nvPr userDrawn="1"/>
        </p:nvSpPr>
        <p:spPr>
          <a:xfrm rot="2700000">
            <a:off x="7323138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FAEFD09-D52C-4D1E-98E7-783B458D3B03}"/>
              </a:ext>
            </a:extLst>
          </p:cNvPr>
          <p:cNvSpPr/>
          <p:nvPr userDrawn="1"/>
        </p:nvSpPr>
        <p:spPr>
          <a:xfrm rot="2700000">
            <a:off x="6823075" y="3465513"/>
            <a:ext cx="180975" cy="180975"/>
          </a:xfrm>
          <a:prstGeom prst="rect">
            <a:avLst/>
          </a:prstGeom>
          <a:solidFill>
            <a:srgbClr val="2C3A5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7EA71CB-7906-4A98-A993-267590A1D190}"/>
              </a:ext>
            </a:extLst>
          </p:cNvPr>
          <p:cNvSpPr/>
          <p:nvPr userDrawn="1"/>
        </p:nvSpPr>
        <p:spPr>
          <a:xfrm rot="2700000">
            <a:off x="7577931" y="3466307"/>
            <a:ext cx="180975" cy="179388"/>
          </a:xfrm>
          <a:prstGeom prst="rect">
            <a:avLst/>
          </a:prstGeom>
          <a:solidFill>
            <a:srgbClr val="2C3A5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6930822-3ED9-4026-A6AD-918E92C42FC5}"/>
              </a:ext>
            </a:extLst>
          </p:cNvPr>
          <p:cNvSpPr/>
          <p:nvPr userDrawn="1"/>
        </p:nvSpPr>
        <p:spPr>
          <a:xfrm rot="2700000">
            <a:off x="7823200" y="3465513"/>
            <a:ext cx="180975" cy="180975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41DC44-ED39-43E7-92DD-A2FF7535F00B}"/>
              </a:ext>
            </a:extLst>
          </p:cNvPr>
          <p:cNvSpPr/>
          <p:nvPr userDrawn="1"/>
        </p:nvSpPr>
        <p:spPr>
          <a:xfrm rot="2700000">
            <a:off x="8855075" y="3465513"/>
            <a:ext cx="180975" cy="180975"/>
          </a:xfrm>
          <a:prstGeom prst="rect">
            <a:avLst/>
          </a:prstGeom>
          <a:solidFill>
            <a:srgbClr val="2C3A5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CC684F7-181D-4FDF-9E55-27AB239C39C6}"/>
              </a:ext>
            </a:extLst>
          </p:cNvPr>
          <p:cNvSpPr/>
          <p:nvPr userDrawn="1"/>
        </p:nvSpPr>
        <p:spPr>
          <a:xfrm>
            <a:off x="0" y="0"/>
            <a:ext cx="142875" cy="28575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72E47D9-F8AF-405D-940F-AEBC57E7E59B}"/>
              </a:ext>
            </a:extLst>
          </p:cNvPr>
          <p:cNvSpPr/>
          <p:nvPr userDrawn="1"/>
        </p:nvSpPr>
        <p:spPr>
          <a:xfrm>
            <a:off x="0" y="0"/>
            <a:ext cx="928688" cy="5715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EE54A2D-E531-44C2-8230-E0E5C889D898}"/>
              </a:ext>
            </a:extLst>
          </p:cNvPr>
          <p:cNvSpPr/>
          <p:nvPr userDrawn="1"/>
        </p:nvSpPr>
        <p:spPr>
          <a:xfrm>
            <a:off x="9001125" y="4500563"/>
            <a:ext cx="142875" cy="23574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7392585-0704-4FB9-AB10-9D4D046C307D}"/>
              </a:ext>
            </a:extLst>
          </p:cNvPr>
          <p:cNvSpPr/>
          <p:nvPr userDrawn="1"/>
        </p:nvSpPr>
        <p:spPr>
          <a:xfrm>
            <a:off x="8501063" y="6286500"/>
            <a:ext cx="642937" cy="57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C98B225-0047-4C9A-BED7-A6A46984D3CB}"/>
              </a:ext>
            </a:extLst>
          </p:cNvPr>
          <p:cNvSpPr/>
          <p:nvPr userDrawn="1"/>
        </p:nvSpPr>
        <p:spPr>
          <a:xfrm>
            <a:off x="8474075" y="4429125"/>
            <a:ext cx="500063" cy="1830388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386" name="제목 개체 틀 1"/>
          <p:cNvSpPr>
            <a:spLocks noGrp="1"/>
          </p:cNvSpPr>
          <p:nvPr>
            <p:ph type="ctrTitle"/>
          </p:nvPr>
        </p:nvSpPr>
        <p:spPr>
          <a:xfrm>
            <a:off x="1042988" y="549275"/>
            <a:ext cx="7129462" cy="2374900"/>
          </a:xfrm>
        </p:spPr>
        <p:txBody>
          <a:bodyPr/>
          <a:lstStyle>
            <a:lvl1pPr algn="ctr">
              <a:defRPr sz="4800" smtClean="0"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16387" name="텍스트 개체 틀 2"/>
          <p:cNvSpPr>
            <a:spLocks noGrp="1"/>
          </p:cNvSpPr>
          <p:nvPr>
            <p:ph type="subTitle" idx="1"/>
          </p:nvPr>
        </p:nvSpPr>
        <p:spPr>
          <a:xfrm>
            <a:off x="1371600" y="4124325"/>
            <a:ext cx="6400800" cy="1752600"/>
          </a:xfrm>
        </p:spPr>
        <p:txBody>
          <a:bodyPr anchor="ctr"/>
          <a:lstStyle>
            <a:lvl1pPr marL="0" indent="0" algn="ctr">
              <a:buFont typeface="맑은 고딕" pitchFamily="50" charset="-127"/>
              <a:buNone/>
              <a:defRPr sz="2800" smtClean="0">
                <a:solidFill>
                  <a:schemeClr val="accent1"/>
                </a:solidFill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47" name="Rectangle 56">
            <a:extLst>
              <a:ext uri="{FF2B5EF4-FFF2-40B4-BE49-F238E27FC236}">
                <a16:creationId xmlns:a16="http://schemas.microsoft.com/office/drawing/2014/main" id="{7614A024-AEB0-4007-A12D-345AB2E536E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7985125" y="38100"/>
            <a:ext cx="1116013" cy="349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E3135154-F1F3-45F9-AEC6-7E957F0A46D7}" type="datetime1">
              <a:rPr lang="ko-KR" altLang="en-US"/>
              <a:pPr>
                <a:defRPr/>
              </a:pPr>
              <a:t>2019. 11. 19.</a:t>
            </a:fld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1041A7-781D-4764-AD5F-4A163756C3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133" y="6093296"/>
            <a:ext cx="1966234" cy="55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80270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575" y="61913"/>
            <a:ext cx="8194675" cy="703262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75" y="908050"/>
            <a:ext cx="9045575" cy="55451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45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기본페이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>
          <a:xfrm>
            <a:off x="790575" y="61913"/>
            <a:ext cx="8194675" cy="7032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>
          <a:xfrm>
            <a:off x="53975" y="908050"/>
            <a:ext cx="9045575" cy="554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 dirty="0"/>
              <a:t>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  <a:p>
            <a:pPr lvl="3">
              <a:defRPr/>
            </a:pPr>
            <a:r>
              <a:rPr lang="ko-KR" altLang="en-US" dirty="0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pic>
        <p:nvPicPr>
          <p:cNvPr id="1029" name="Picture 2"/>
          <p:cNvPicPr>
            <a:picLocks noChangeAspect="1" noChangeArrowheads="1"/>
          </p:cNvPicPr>
          <p:nvPr userDrawn="1"/>
        </p:nvPicPr>
        <p:blipFill rotWithShape="1">
          <a:blip r:embed="rId4"/>
          <a:srcRect/>
          <a:stretch>
            <a:fillRect/>
          </a:stretch>
        </p:blipFill>
        <p:spPr>
          <a:xfrm>
            <a:off x="53975" y="0"/>
            <a:ext cx="700088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직사각형 8"/>
          <p:cNvSpPr/>
          <p:nvPr userDrawn="1"/>
        </p:nvSpPr>
        <p:spPr>
          <a:xfrm>
            <a:off x="785813" y="785813"/>
            <a:ext cx="8358187" cy="714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5572125" y="6480175"/>
            <a:ext cx="3571875" cy="385763"/>
          </a:xfrm>
          <a:prstGeom prst="rect">
            <a:avLst/>
          </a:prstGeom>
          <a:solidFill>
            <a:srgbClr val="788FB4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>
              <a:solidFill>
                <a:srgbClr val="FFFFFF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1032" name="직사각형 10"/>
          <p:cNvSpPr>
            <a:spLocks noChangeArrowheads="1"/>
          </p:cNvSpPr>
          <p:nvPr userDrawn="1"/>
        </p:nvSpPr>
        <p:spPr>
          <a:xfrm rot="2700000">
            <a:off x="8883650" y="6569075"/>
            <a:ext cx="215900" cy="215900"/>
          </a:xfrm>
          <a:prstGeom prst="rect">
            <a:avLst/>
          </a:prstGeom>
          <a:solidFill>
            <a:srgbClr val="2C3A50"/>
          </a:solidFill>
          <a:ln>
            <a:noFill/>
          </a:ln>
        </p:spPr>
        <p:txBody>
          <a:bodyPr rot="10800000" vert="eaVert"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defRPr/>
            </a:pPr>
            <a:endParaRPr lang="ko-KR" altLang="en-US" sz="1800">
              <a:solidFill>
                <a:srgbClr val="FFFFFF"/>
              </a:solidFill>
            </a:endParaRPr>
          </a:p>
        </p:txBody>
      </p:sp>
      <p:sp>
        <p:nvSpPr>
          <p:cNvPr id="1033" name="직사각형 11"/>
          <p:cNvSpPr>
            <a:spLocks noChangeArrowheads="1"/>
          </p:cNvSpPr>
          <p:nvPr userDrawn="1"/>
        </p:nvSpPr>
        <p:spPr>
          <a:xfrm rot="2700000">
            <a:off x="6361113" y="6569075"/>
            <a:ext cx="215900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10800000" vert="eaVert"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defRPr/>
            </a:pPr>
            <a:endParaRPr lang="ko-KR" altLang="en-US" sz="180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6588224" y="6508750"/>
            <a:ext cx="22493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>
              <a:defRPr/>
            </a:pPr>
            <a:r>
              <a:rPr lang="en-US" altLang="ko-KR" sz="1400" b="1" dirty="0" err="1">
                <a:solidFill>
                  <a:srgbClr val="2C3A50"/>
                </a:solidFill>
                <a:latin typeface="Times New Roman"/>
                <a:ea typeface="굴림"/>
                <a:cs typeface="+mn-cs"/>
              </a:rPr>
              <a:t>wwtkddnjsww@gmail.com</a:t>
            </a:r>
            <a:endParaRPr lang="en-US" altLang="ko-KR" sz="1400" b="1" dirty="0">
              <a:solidFill>
                <a:srgbClr val="2C3A50"/>
              </a:solidFill>
              <a:latin typeface="Times New Roman"/>
              <a:ea typeface="굴림"/>
              <a:cs typeface="+mn-cs"/>
            </a:endParaRPr>
          </a:p>
        </p:txBody>
      </p:sp>
      <p:sp>
        <p:nvSpPr>
          <p:cNvPr id="1035" name="슬라이드 번호 개체 틀 5"/>
          <p:cNvSpPr/>
          <p:nvPr/>
        </p:nvSpPr>
        <p:spPr>
          <a:xfrm>
            <a:off x="5653088" y="6524625"/>
            <a:ext cx="431800" cy="311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1pPr>
            <a:lvl2pPr marL="742950" indent="-28575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2pPr>
            <a:lvl3pPr marL="11430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3pPr>
            <a:lvl4pPr marL="16002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4pPr>
            <a:lvl5pPr marL="2057400" indent="-228600" eaLnBrk="0" hangingPunct="0"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3A50"/>
                </a:solidFill>
                <a:latin typeface="Times New Roman"/>
                <a:ea typeface="굴림"/>
              </a:defRPr>
            </a:lvl9pPr>
          </a:lstStyle>
          <a:p>
            <a:pPr algn="r" eaLnBrk="1" hangingPunct="1">
              <a:defRPr/>
            </a:pPr>
            <a:fld id="{13B4177C-4AEA-4917-87E1-B3BCCF180913}" type="slidenum">
              <a:rPr lang="ko-KR" altLang="en-US" sz="1200" b="1"/>
              <a:pPr algn="r" eaLnBrk="1" hangingPunct="1">
                <a:defRPr/>
              </a:pPr>
              <a:t>‹#›</a:t>
            </a:fld>
            <a:endParaRPr lang="en-US" altLang="ko-KR" sz="1200" b="1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5"/>
          <a:stretch>
            <a:fillRect/>
          </a:stretch>
        </p:blipFill>
        <p:spPr>
          <a:xfrm>
            <a:off x="44450" y="6452770"/>
            <a:ext cx="1431206" cy="4052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ransition/>
  <p:hf hdr="0" ftr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rgbClr val="2C3A50"/>
          </a:solidFill>
          <a:latin typeface="Times New Roman"/>
          <a:ea typeface="굴림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400">
          <a:solidFill>
            <a:srgbClr val="2C3A50"/>
          </a:solidFill>
          <a:latin typeface="Times New Roman"/>
          <a:ea typeface="굴림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맑은 고딕"/>
        <a:buChar char="◈"/>
        <a:defRPr sz="2000" kern="1200">
          <a:solidFill>
            <a:srgbClr val="2C3A50"/>
          </a:solidFill>
          <a:latin typeface="Times New Roman"/>
          <a:ea typeface="굴림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v"/>
        <a:defRPr kern="1200">
          <a:solidFill>
            <a:srgbClr val="2C3A50"/>
          </a:solidFill>
          <a:latin typeface="Times New Roman"/>
          <a:ea typeface="굴림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SzPct val="90000"/>
        <a:buFont typeface="Wingdings"/>
        <a:buChar char="u"/>
        <a:defRPr sz="1600" kern="1200">
          <a:solidFill>
            <a:srgbClr val="2C3A50"/>
          </a:solidFill>
          <a:latin typeface="Times New Roman"/>
          <a:ea typeface="굴림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Wingdings"/>
        <a:buChar char="§"/>
        <a:defRPr sz="1400" kern="1200">
          <a:solidFill>
            <a:srgbClr val="2C3A50"/>
          </a:solidFill>
          <a:latin typeface="Times New Roman"/>
          <a:ea typeface="굴림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SzPct val="90000"/>
        <a:buFont typeface="Times New Roman"/>
        <a:buChar char="+"/>
        <a:defRPr sz="1200" kern="1200">
          <a:solidFill>
            <a:srgbClr val="2C3A50"/>
          </a:solidFill>
          <a:latin typeface="Times New Roman"/>
          <a:ea typeface="굴림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Data Structure(</a:t>
            </a:r>
            <a:r>
              <a:rPr lang="ko-KR" altLang="en-US"/>
              <a:t>실습</a:t>
            </a:r>
            <a:r>
              <a:rPr lang="en-US" altLang="ko-KR"/>
              <a:t>)</a:t>
            </a:r>
          </a:p>
        </p:txBody>
      </p:sp>
      <p:sp>
        <p:nvSpPr>
          <p:cNvPr id="3075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2019.11.19(</a:t>
            </a:r>
            <a:r>
              <a:rPr lang="ko-KR" altLang="en-US" dirty="0"/>
              <a:t>화</a:t>
            </a:r>
            <a:r>
              <a:rPr lang="en-US" altLang="ko-KR" dirty="0"/>
              <a:t>)</a:t>
            </a:r>
          </a:p>
          <a:p>
            <a:pPr eaLnBrk="1" hangingPunct="1">
              <a:defRPr/>
            </a:pPr>
            <a:r>
              <a:rPr lang="en-US" altLang="ko-KR" dirty="0"/>
              <a:t>TA :  </a:t>
            </a:r>
            <a:r>
              <a:rPr lang="ko-KR" altLang="en-US" dirty="0" err="1"/>
              <a:t>서상원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0A1BB-525E-694F-9C06-FA8D54FB7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합병정렬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C8948D-9C65-8A4B-96D9-5D622813D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분할</a:t>
            </a:r>
            <a:r>
              <a:rPr kumimoji="1" lang="en-US" altLang="ko-KR" dirty="0"/>
              <a:t>-</a:t>
            </a:r>
            <a:r>
              <a:rPr kumimoji="1" lang="ko-KR" altLang="en-US" dirty="0"/>
              <a:t>정복 기법에 바탕을 두고 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하나의 리스트를 두개의 균등한 크기로 분할</a:t>
            </a:r>
            <a:endParaRPr kumimoji="1" lang="en-US" altLang="ko-KR" dirty="0"/>
          </a:p>
          <a:p>
            <a:r>
              <a:rPr kumimoji="1" lang="ko-KR" altLang="en-US" dirty="0"/>
              <a:t>분할된 리스트를 정렬</a:t>
            </a:r>
            <a:endParaRPr kumimoji="1" lang="en-US" altLang="ko-KR" dirty="0"/>
          </a:p>
          <a:p>
            <a:r>
              <a:rPr kumimoji="1" lang="ko-KR" altLang="en-US" dirty="0"/>
              <a:t>두 리스트를 합하여 전체가 정렬된 리스트로 만드는 방법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9060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0CCD74-A71B-194A-8B3F-C532F1626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합병정렬</a:t>
            </a:r>
            <a:r>
              <a:rPr kumimoji="1" lang="ko-KR" altLang="en-US" dirty="0"/>
              <a:t> 동작 과정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384844D-FDF9-DD48-97F5-81781EABA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04" y="1124744"/>
            <a:ext cx="6680200" cy="101600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515BF55-C9B2-604B-806D-FA51E1A070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2996952"/>
            <a:ext cx="78105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092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6169D-2B8F-7840-9679-334C65A18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합병정렬</a:t>
            </a:r>
            <a:r>
              <a:rPr kumimoji="1" lang="ko-KR" altLang="en-US" dirty="0"/>
              <a:t> 동작 과정 </a:t>
            </a:r>
            <a:r>
              <a:rPr kumimoji="1" lang="en-US" altLang="ko-KR" dirty="0"/>
              <a:t>(Cont.)</a:t>
            </a:r>
            <a:endParaRPr kumimoji="1"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03FFF1A4-135B-CC49-BC41-EA0D9F5BA7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" y="2607469"/>
            <a:ext cx="7810500" cy="2146300"/>
          </a:xfrm>
        </p:spPr>
      </p:pic>
    </p:spTree>
    <p:extLst>
      <p:ext uri="{BB962C8B-B14F-4D97-AF65-F5344CB8AC3E}">
        <p14:creationId xmlns:p14="http://schemas.microsoft.com/office/powerpoint/2010/main" val="3736945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6169D-2B8F-7840-9679-334C65A18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합병정렬</a:t>
            </a:r>
            <a:r>
              <a:rPr kumimoji="1" lang="ko-KR" altLang="en-US" dirty="0"/>
              <a:t> 동작 과정 </a:t>
            </a:r>
            <a:r>
              <a:rPr kumimoji="1" lang="en-US" altLang="ko-KR" dirty="0"/>
              <a:t>(Cont.)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433557E-D325-AC41-B830-38C943D813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" y="2670969"/>
            <a:ext cx="7810500" cy="2019300"/>
          </a:xfrm>
        </p:spPr>
      </p:pic>
    </p:spTree>
    <p:extLst>
      <p:ext uri="{BB962C8B-B14F-4D97-AF65-F5344CB8AC3E}">
        <p14:creationId xmlns:p14="http://schemas.microsoft.com/office/powerpoint/2010/main" val="2173912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6169D-2B8F-7840-9679-334C65A18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합병정렬</a:t>
            </a:r>
            <a:r>
              <a:rPr kumimoji="1" lang="ko-KR" altLang="en-US" dirty="0"/>
              <a:t> 동작 과정 </a:t>
            </a:r>
            <a:r>
              <a:rPr kumimoji="1" lang="en-US" altLang="ko-KR" dirty="0"/>
              <a:t>(Cont.)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03B2E0E-9FBC-9545-86EC-79D62668D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" y="2404269"/>
            <a:ext cx="7810500" cy="2552700"/>
          </a:xfrm>
        </p:spPr>
      </p:pic>
    </p:spTree>
    <p:extLst>
      <p:ext uri="{BB962C8B-B14F-4D97-AF65-F5344CB8AC3E}">
        <p14:creationId xmlns:p14="http://schemas.microsoft.com/office/powerpoint/2010/main" val="3691155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6169D-2B8F-7840-9679-334C65A18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합병정렬</a:t>
            </a:r>
            <a:r>
              <a:rPr kumimoji="1" lang="ko-KR" altLang="en-US" dirty="0"/>
              <a:t> 동작 과정 </a:t>
            </a:r>
            <a:r>
              <a:rPr kumimoji="1" lang="en-US" altLang="ko-KR" dirty="0"/>
              <a:t>(Cont.)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352FEB7-1399-B344-BDDE-66003E916E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" y="2423319"/>
            <a:ext cx="7810500" cy="2514600"/>
          </a:xfrm>
        </p:spPr>
      </p:pic>
    </p:spTree>
    <p:extLst>
      <p:ext uri="{BB962C8B-B14F-4D97-AF65-F5344CB8AC3E}">
        <p14:creationId xmlns:p14="http://schemas.microsoft.com/office/powerpoint/2010/main" val="1979978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6169D-2B8F-7840-9679-334C65A18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합병정렬</a:t>
            </a:r>
            <a:r>
              <a:rPr kumimoji="1" lang="ko-KR" altLang="en-US" dirty="0"/>
              <a:t> 동작 과정 </a:t>
            </a:r>
            <a:r>
              <a:rPr kumimoji="1" lang="en-US" altLang="ko-KR" dirty="0"/>
              <a:t>(Cont.)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25272F8-E91E-DE43-948C-95DA7C6745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" y="2264569"/>
            <a:ext cx="7810500" cy="2832100"/>
          </a:xfrm>
        </p:spPr>
      </p:pic>
    </p:spTree>
    <p:extLst>
      <p:ext uri="{BB962C8B-B14F-4D97-AF65-F5344CB8AC3E}">
        <p14:creationId xmlns:p14="http://schemas.microsoft.com/office/powerpoint/2010/main" val="707677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6169D-2B8F-7840-9679-334C65A18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두 리스트를 합병하는 방법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48156D5-C158-6144-B6C6-580BE1EB2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972882"/>
            <a:ext cx="7810500" cy="2438400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2FF948E-412F-E64E-A0C4-E3724647E1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3825044"/>
            <a:ext cx="78105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8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6169D-2B8F-7840-9679-334C65A18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z="4200" dirty="0"/>
              <a:t>두 리스트를 합병하는 방법</a:t>
            </a:r>
            <a:r>
              <a:rPr kumimoji="1" lang="en-US" altLang="ko-KR" sz="4200" dirty="0"/>
              <a:t>(Cont.)</a:t>
            </a:r>
            <a:endParaRPr kumimoji="1" lang="ko-KR" altLang="en-US" sz="42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C7B211D-F5B0-5B4D-88F8-08FA96002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" y="2442369"/>
            <a:ext cx="7810500" cy="2476500"/>
          </a:xfrm>
        </p:spPr>
      </p:pic>
    </p:spTree>
    <p:extLst>
      <p:ext uri="{BB962C8B-B14F-4D97-AF65-F5344CB8AC3E}">
        <p14:creationId xmlns:p14="http://schemas.microsoft.com/office/powerpoint/2010/main" val="4282969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F8D40-CB2A-0744-86C4-506C46A1D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힙정렬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4668D0-9D9D-EB4E-8C69-884EEE52F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완전 </a:t>
            </a:r>
            <a:r>
              <a:rPr kumimoji="1" lang="ko-KR" altLang="en-US" dirty="0" err="1"/>
              <a:t>이진트리로</a:t>
            </a:r>
            <a:r>
              <a:rPr kumimoji="1" lang="ko-KR" altLang="en-US" dirty="0"/>
              <a:t> 구현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배열로 구현하면 외관상 </a:t>
            </a:r>
            <a:r>
              <a:rPr kumimoji="1" lang="en-US" altLang="ko-KR" dirty="0"/>
              <a:t>1</a:t>
            </a:r>
            <a:r>
              <a:rPr kumimoji="1" lang="ko-KR" altLang="en-US" dirty="0"/>
              <a:t>차원 배열로 보임</a:t>
            </a:r>
            <a:r>
              <a:rPr kumimoji="1" lang="en-US" altLang="ko-KR" dirty="0"/>
              <a:t>.</a:t>
            </a:r>
          </a:p>
          <a:p>
            <a:pPr lvl="1"/>
            <a:endParaRPr kumimoji="1" lang="en-US" altLang="ko-KR" dirty="0"/>
          </a:p>
          <a:p>
            <a:r>
              <a:rPr kumimoji="1" lang="ko-KR" altLang="en-US" dirty="0" err="1"/>
              <a:t>최대힙</a:t>
            </a:r>
            <a:r>
              <a:rPr kumimoji="1" lang="en-US" altLang="ko-KR" dirty="0"/>
              <a:t>, </a:t>
            </a:r>
            <a:r>
              <a:rPr kumimoji="1" lang="ko-KR" altLang="en-US" dirty="0" err="1"/>
              <a:t>최소힙이</a:t>
            </a:r>
            <a:r>
              <a:rPr kumimoji="1" lang="ko-KR" altLang="en-US" dirty="0"/>
              <a:t> 있다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 err="1"/>
              <a:t>최대힙</a:t>
            </a:r>
            <a:r>
              <a:rPr kumimoji="1" lang="ko-KR" altLang="en-US" dirty="0"/>
              <a:t> </a:t>
            </a:r>
            <a:r>
              <a:rPr kumimoji="1" lang="en-US" altLang="ko-KR" dirty="0"/>
              <a:t>: </a:t>
            </a:r>
            <a:r>
              <a:rPr kumimoji="1" lang="ko-KR" altLang="en-US" dirty="0"/>
              <a:t>루트가 가장 큰 값</a:t>
            </a:r>
            <a:endParaRPr kumimoji="1" lang="en-US" altLang="ko-KR" dirty="0"/>
          </a:p>
          <a:p>
            <a:pPr lvl="1"/>
            <a:r>
              <a:rPr kumimoji="1" lang="ko-KR" altLang="en-US" dirty="0" err="1"/>
              <a:t>최소힙</a:t>
            </a:r>
            <a:r>
              <a:rPr kumimoji="1" lang="ko-KR" altLang="en-US" dirty="0"/>
              <a:t> </a:t>
            </a:r>
            <a:r>
              <a:rPr kumimoji="1" lang="en-US" altLang="ko-KR" dirty="0"/>
              <a:t>: </a:t>
            </a:r>
            <a:r>
              <a:rPr kumimoji="1" lang="ko-KR" altLang="en-US" dirty="0"/>
              <a:t>루트가 가장 작은 값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C95278-0C55-E643-95C5-7D7FF28CD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9" y="2943438"/>
            <a:ext cx="9144000" cy="364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475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Contents</a:t>
            </a:r>
          </a:p>
        </p:txBody>
      </p:sp>
      <p:graphicFrame>
        <p:nvGraphicFramePr>
          <p:cNvPr id="4" name="내용 개체 틀 4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770810"/>
              </p:ext>
            </p:extLst>
          </p:nvPr>
        </p:nvGraphicFramePr>
        <p:xfrm>
          <a:off x="479376" y="980728"/>
          <a:ext cx="8312266" cy="522384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4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1450">
                  <a:extLst>
                    <a:ext uri="{9D8B030D-6E8A-4147-A177-3AD203B41FA5}">
                      <a16:colId xmlns:a16="http://schemas.microsoft.com/office/drawing/2014/main" val="2965518738"/>
                    </a:ext>
                  </a:extLst>
                </a:gridCol>
              </a:tblGrid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42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포인터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클래스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연결리스트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스택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큐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순환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재귀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그래프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Bfs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dfs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이진탐색트리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중간고사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AVL Tree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정렬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탐색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정렬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탐색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정렬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탐색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853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Minimum spanning tree, shortest path tree, Heap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853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기말고사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3F45A-690E-FA44-9CD6-8150AC85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힙의</a:t>
            </a:r>
            <a:r>
              <a:rPr kumimoji="1" lang="ko-KR" altLang="en-US" dirty="0"/>
              <a:t> 삽입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1D0398B5-34CB-BA49-9377-E11B56613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65" y="908050"/>
            <a:ext cx="8152795" cy="5545138"/>
          </a:xfrm>
        </p:spPr>
      </p:pic>
    </p:spTree>
    <p:extLst>
      <p:ext uri="{BB962C8B-B14F-4D97-AF65-F5344CB8AC3E}">
        <p14:creationId xmlns:p14="http://schemas.microsoft.com/office/powerpoint/2010/main" val="2306330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E92A0-F81B-8745-A19A-176EB7D93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힙의</a:t>
            </a:r>
            <a:r>
              <a:rPr kumimoji="1" lang="ko-KR" altLang="en-US" dirty="0"/>
              <a:t> 삽입</a:t>
            </a:r>
            <a:r>
              <a:rPr kumimoji="1" lang="en-US" altLang="ko-KR" dirty="0"/>
              <a:t>(Cont.)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6ACEDD0-45D0-304D-9E0B-D241EC233A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" y="1852955"/>
            <a:ext cx="9045575" cy="3655328"/>
          </a:xfrm>
        </p:spPr>
      </p:pic>
    </p:spTree>
    <p:extLst>
      <p:ext uri="{BB962C8B-B14F-4D97-AF65-F5344CB8AC3E}">
        <p14:creationId xmlns:p14="http://schemas.microsoft.com/office/powerpoint/2010/main" val="237388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AEAEE-DE6F-1244-9D3B-11E2F9C2A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힙의</a:t>
            </a:r>
            <a:r>
              <a:rPr kumimoji="1" lang="ko-KR" altLang="en-US" dirty="0"/>
              <a:t> 삭제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FBEF599-96A4-6449-91D5-0D1906A775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58" y="908050"/>
            <a:ext cx="7755008" cy="5545138"/>
          </a:xfrm>
        </p:spPr>
      </p:pic>
    </p:spTree>
    <p:extLst>
      <p:ext uri="{BB962C8B-B14F-4D97-AF65-F5344CB8AC3E}">
        <p14:creationId xmlns:p14="http://schemas.microsoft.com/office/powerpoint/2010/main" val="757258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6BD1BF-5E81-6240-8DF8-D6F130735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힙의</a:t>
            </a:r>
            <a:r>
              <a:rPr kumimoji="1" lang="ko-KR" altLang="en-US" dirty="0"/>
              <a:t> 삭제</a:t>
            </a:r>
            <a:r>
              <a:rPr kumimoji="1" lang="en-US" altLang="ko-KR" dirty="0"/>
              <a:t>(Cont.)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A3E31BD-3072-E641-B5DD-4EF80DFE95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" y="1612889"/>
            <a:ext cx="9045575" cy="4135460"/>
          </a:xfrm>
        </p:spPr>
      </p:pic>
    </p:spTree>
    <p:extLst>
      <p:ext uri="{BB962C8B-B14F-4D97-AF65-F5344CB8AC3E}">
        <p14:creationId xmlns:p14="http://schemas.microsoft.com/office/powerpoint/2010/main" val="4008927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68196-5B73-BA46-9C6E-AB36A6FFC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557755-FF18-4540-B706-CCA41EAF1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err="1"/>
              <a:t>Github</a:t>
            </a:r>
            <a:r>
              <a:rPr kumimoji="1" lang="ko-KR" altLang="en-US" dirty="0"/>
              <a:t>에서 정렬 </a:t>
            </a:r>
            <a:r>
              <a:rPr kumimoji="1" lang="ko-KR" altLang="en-US" dirty="0" err="1"/>
              <a:t>과제용</a:t>
            </a:r>
            <a:r>
              <a:rPr kumimoji="1" lang="ko-KR" altLang="en-US" dirty="0"/>
              <a:t> 데이터를 </a:t>
            </a:r>
            <a:r>
              <a:rPr kumimoji="1" lang="ko-KR" altLang="en-US" dirty="0" err="1"/>
              <a:t>입력받아</a:t>
            </a:r>
            <a:r>
              <a:rPr kumimoji="1" lang="ko-KR" altLang="en-US" dirty="0"/>
              <a:t> 정렬하는 프로그램</a:t>
            </a:r>
            <a:endParaRPr kumimoji="1" lang="en-US" altLang="ko-KR" dirty="0"/>
          </a:p>
          <a:p>
            <a:pPr lvl="1"/>
            <a:r>
              <a:rPr kumimoji="1" lang="en-US" altLang="ko-KR" dirty="0" err="1"/>
              <a:t>Github</a:t>
            </a:r>
            <a:r>
              <a:rPr kumimoji="1" lang="ko-KR" altLang="en-US" dirty="0"/>
              <a:t>에 올려놓은 </a:t>
            </a:r>
            <a:r>
              <a:rPr kumimoji="1" lang="en-US" altLang="ko-KR" dirty="0"/>
              <a:t>csv</a:t>
            </a:r>
            <a:r>
              <a:rPr kumimoji="1" lang="ko-KR" altLang="en-US" dirty="0"/>
              <a:t>파일을 </a:t>
            </a:r>
            <a:r>
              <a:rPr kumimoji="1" lang="ko-KR" altLang="en-US" dirty="0" err="1"/>
              <a:t>입력받아</a:t>
            </a:r>
            <a:r>
              <a:rPr kumimoji="1" lang="ko-KR" altLang="en-US" dirty="0"/>
              <a:t> 정렬</a:t>
            </a:r>
            <a:endParaRPr kumimoji="1" lang="en-US" altLang="ko-KR" dirty="0"/>
          </a:p>
          <a:p>
            <a:pPr lvl="2"/>
            <a:r>
              <a:rPr kumimoji="1" lang="ko-KR" altLang="en-US" dirty="0" err="1"/>
              <a:t>파일입출력</a:t>
            </a:r>
            <a:r>
              <a:rPr kumimoji="1" lang="ko-KR" altLang="en-US" dirty="0"/>
              <a:t> 사용하면 </a:t>
            </a:r>
            <a:r>
              <a:rPr kumimoji="1" lang="ko-KR" altLang="en-US" dirty="0" err="1"/>
              <a:t>입력받기</a:t>
            </a:r>
            <a:r>
              <a:rPr kumimoji="1" lang="ko-KR" altLang="en-US" dirty="0"/>
              <a:t> 가능</a:t>
            </a:r>
            <a:endParaRPr kumimoji="1" lang="en-US" altLang="ko-KR" dirty="0"/>
          </a:p>
          <a:p>
            <a:r>
              <a:rPr kumimoji="1" lang="ko-KR" altLang="en-US" dirty="0" err="1"/>
              <a:t>퀵</a:t>
            </a:r>
            <a:r>
              <a:rPr kumimoji="1" lang="en-US" altLang="ko-KR" dirty="0"/>
              <a:t>, </a:t>
            </a:r>
            <a:r>
              <a:rPr kumimoji="1" lang="ko-KR" altLang="en-US" dirty="0"/>
              <a:t>합병</a:t>
            </a:r>
            <a:r>
              <a:rPr kumimoji="1" lang="en-US" altLang="ko-KR" dirty="0"/>
              <a:t>, </a:t>
            </a:r>
            <a:r>
              <a:rPr kumimoji="1" lang="ko-KR" altLang="en-US" dirty="0" err="1"/>
              <a:t>힙</a:t>
            </a:r>
            <a:r>
              <a:rPr kumimoji="1" lang="ko-KR" altLang="en-US" dirty="0"/>
              <a:t> 정렬 모두 구현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비교할 때</a:t>
            </a:r>
            <a:r>
              <a:rPr kumimoji="1" lang="en-US" altLang="ko-KR" dirty="0"/>
              <a:t>, </a:t>
            </a:r>
            <a:r>
              <a:rPr kumimoji="1" lang="ko-KR" altLang="en-US" dirty="0"/>
              <a:t>지난 주 </a:t>
            </a:r>
            <a:r>
              <a:rPr kumimoji="1" lang="en-US" altLang="ko-KR" dirty="0"/>
              <a:t>4</a:t>
            </a:r>
            <a:r>
              <a:rPr kumimoji="1" lang="ko-KR" altLang="en-US" dirty="0"/>
              <a:t>가지 정렬 모두 포함해서 비교하기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소스코드는 </a:t>
            </a:r>
            <a:r>
              <a:rPr kumimoji="1" lang="ko-KR" altLang="en-US" dirty="0" err="1"/>
              <a:t>퀵</a:t>
            </a:r>
            <a:r>
              <a:rPr kumimoji="1" lang="en-US" altLang="ko-KR" dirty="0"/>
              <a:t>, </a:t>
            </a:r>
            <a:r>
              <a:rPr kumimoji="1" lang="ko-KR" altLang="en-US" dirty="0"/>
              <a:t>합병</a:t>
            </a:r>
            <a:r>
              <a:rPr kumimoji="1" lang="en-US" altLang="ko-KR" dirty="0"/>
              <a:t>, </a:t>
            </a:r>
            <a:r>
              <a:rPr kumimoji="1" lang="ko-KR" altLang="en-US" dirty="0" err="1"/>
              <a:t>힙만</a:t>
            </a:r>
            <a:r>
              <a:rPr kumimoji="1" lang="ko-KR" altLang="en-US" dirty="0"/>
              <a:t> 포함</a:t>
            </a:r>
            <a:r>
              <a:rPr kumimoji="1" lang="en-US" altLang="ko-KR" dirty="0"/>
              <a:t>(</a:t>
            </a:r>
            <a:r>
              <a:rPr kumimoji="1" lang="ko-KR" altLang="en-US" dirty="0"/>
              <a:t>버블</a:t>
            </a:r>
            <a:r>
              <a:rPr kumimoji="1" lang="en-US" altLang="ko-KR" dirty="0"/>
              <a:t>,</a:t>
            </a:r>
            <a:r>
              <a:rPr kumimoji="1" lang="ko-KR" altLang="en-US" dirty="0"/>
              <a:t> 삽입</a:t>
            </a:r>
            <a:r>
              <a:rPr kumimoji="1" lang="en-US" altLang="ko-KR" dirty="0"/>
              <a:t>, </a:t>
            </a:r>
            <a:r>
              <a:rPr kumimoji="1" lang="ko-KR" altLang="en-US" dirty="0"/>
              <a:t>선택</a:t>
            </a:r>
            <a:r>
              <a:rPr kumimoji="1" lang="en-US" altLang="ko-KR" dirty="0"/>
              <a:t>, </a:t>
            </a:r>
            <a:r>
              <a:rPr kumimoji="1" lang="ko-KR" altLang="en-US" dirty="0"/>
              <a:t>셸은 </a:t>
            </a:r>
            <a:r>
              <a:rPr kumimoji="1" lang="ko-KR" altLang="en-US" dirty="0" err="1"/>
              <a:t>넣지말것</a:t>
            </a:r>
            <a:r>
              <a:rPr kumimoji="1" lang="en-US" altLang="ko-KR" dirty="0"/>
              <a:t>)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과제 구현 시 컴퓨터로 시간 측정하는 방법으로 각 정렬 시간 비교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보고서 및 소스코드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2019.11.26</a:t>
            </a:r>
            <a:r>
              <a:rPr kumimoji="1" lang="ko-KR" altLang="en-US" dirty="0"/>
              <a:t>까지 제출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보고서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수업시간까지 프린트해서 직접 제출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소스코드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이메일 제출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소스코드는 이메일로</a:t>
            </a:r>
            <a:r>
              <a:rPr kumimoji="1" lang="en-US" altLang="ko-KR" dirty="0"/>
              <a:t> [</a:t>
            </a:r>
            <a:r>
              <a:rPr kumimoji="1" lang="ko-KR" altLang="en-US" dirty="0"/>
              <a:t>자료구조</a:t>
            </a:r>
            <a:r>
              <a:rPr kumimoji="1" lang="en-US" altLang="ko-KR" dirty="0"/>
              <a:t>_</a:t>
            </a:r>
            <a:r>
              <a:rPr kumimoji="1" lang="ko-KR" altLang="en-US" dirty="0"/>
              <a:t>실습</a:t>
            </a:r>
            <a:r>
              <a:rPr kumimoji="1" lang="en-US" altLang="ko-KR" dirty="0"/>
              <a:t>][12</a:t>
            </a:r>
            <a:r>
              <a:rPr kumimoji="1" lang="ko-KR" altLang="en-US" dirty="0"/>
              <a:t>주차</a:t>
            </a:r>
            <a:r>
              <a:rPr kumimoji="1" lang="en-US" altLang="ko-KR" dirty="0"/>
              <a:t>][</a:t>
            </a:r>
            <a:r>
              <a:rPr kumimoji="1" lang="ko-KR" altLang="en-US" dirty="0"/>
              <a:t>학번</a:t>
            </a:r>
            <a:r>
              <a:rPr kumimoji="1" lang="en-US" altLang="ko-KR" dirty="0"/>
              <a:t>][</a:t>
            </a:r>
            <a:r>
              <a:rPr kumimoji="1" lang="ko-KR" altLang="en-US" dirty="0"/>
              <a:t>이름</a:t>
            </a:r>
            <a:r>
              <a:rPr kumimoji="1" lang="en-US" altLang="ko-KR" dirty="0"/>
              <a:t>].zip 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압축하여 제출</a:t>
            </a:r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13270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422A7-99EC-2F46-B8E2-3A398D7E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정렬</a:t>
            </a:r>
            <a:r>
              <a:rPr kumimoji="1" lang="en-US" altLang="ko-KR" dirty="0"/>
              <a:t>, </a:t>
            </a:r>
            <a:r>
              <a:rPr kumimoji="1" lang="ko-KR" altLang="en-US" dirty="0"/>
              <a:t>탐색 </a:t>
            </a:r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264DC6-98F4-5B41-A057-B3DC89177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err="1"/>
              <a:t>퀵정렬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 err="1"/>
              <a:t>병합정렬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 err="1"/>
              <a:t>힙정렬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6411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3A8A4-7508-DE4C-9A22-7C6DB4946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퀵정렬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829996-5ED4-1F4B-89D4-F6AB559CE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분할</a:t>
            </a:r>
            <a:r>
              <a:rPr kumimoji="1" lang="en-US" altLang="ko-KR" dirty="0"/>
              <a:t>-</a:t>
            </a:r>
            <a:r>
              <a:rPr kumimoji="1" lang="ko-KR" altLang="en-US" dirty="0"/>
              <a:t>정복 방법을 통한 리스트 정렬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리스트 중 하나의 원소를 고른다</a:t>
            </a:r>
            <a:r>
              <a:rPr kumimoji="1" lang="en-US" altLang="ko-KR" dirty="0"/>
              <a:t>. (Pivot</a:t>
            </a:r>
            <a:r>
              <a:rPr kumimoji="1" lang="ko-KR" altLang="en-US" dirty="0"/>
              <a:t> 이라고 한다</a:t>
            </a:r>
            <a:r>
              <a:rPr kumimoji="1" lang="en-US" altLang="ko-KR" dirty="0"/>
              <a:t>.)</a:t>
            </a:r>
          </a:p>
          <a:p>
            <a:pPr lvl="1"/>
            <a:r>
              <a:rPr kumimoji="1" lang="en-US" altLang="ko-KR" dirty="0"/>
              <a:t>Pivot </a:t>
            </a:r>
            <a:r>
              <a:rPr kumimoji="1" lang="ko-KR" altLang="en-US" dirty="0"/>
              <a:t>왼쪽에는 </a:t>
            </a:r>
            <a:r>
              <a:rPr kumimoji="1" lang="en-US" altLang="ko-KR" dirty="0"/>
              <a:t>Pivot</a:t>
            </a:r>
            <a:r>
              <a:rPr kumimoji="1" lang="ko-KR" altLang="en-US" dirty="0"/>
              <a:t> 보다 작은 원소</a:t>
            </a:r>
            <a:r>
              <a:rPr kumimoji="1" lang="en-US" altLang="ko-KR" dirty="0"/>
              <a:t>, </a:t>
            </a:r>
            <a:r>
              <a:rPr kumimoji="1" lang="ko-KR" altLang="en-US" dirty="0"/>
              <a:t>오른쪽에는 </a:t>
            </a:r>
            <a:r>
              <a:rPr kumimoji="1" lang="en-US" altLang="ko-KR" dirty="0"/>
              <a:t>Pivot</a:t>
            </a:r>
            <a:r>
              <a:rPr kumimoji="1" lang="ko-KR" altLang="en-US" dirty="0"/>
              <a:t>보다 큰 원소가 온다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en-US" altLang="ko-KR" dirty="0"/>
              <a:t>Pivot </a:t>
            </a:r>
            <a:r>
              <a:rPr kumimoji="1" lang="ko-KR" altLang="en-US" dirty="0"/>
              <a:t>기준으로 리스트를 둘로 나눈다</a:t>
            </a:r>
            <a:r>
              <a:rPr kumimoji="1" lang="en-US" altLang="ko-KR" dirty="0"/>
              <a:t>.(</a:t>
            </a:r>
            <a:r>
              <a:rPr kumimoji="1" lang="ko-KR" altLang="en-US" dirty="0"/>
              <a:t>이 과정이 분할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ko-KR" altLang="en-US" dirty="0"/>
              <a:t>분할된 두개의 리스트에 대해 재귀적으로 과정 반복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30640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8D4835-9D87-0D47-92D5-658F97EBB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퀵정렬</a:t>
            </a:r>
            <a:r>
              <a:rPr kumimoji="1" lang="ko-KR" altLang="en-US" dirty="0"/>
              <a:t> 동작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A85A17-53C3-1E46-A4A4-CCD49842B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Pivot</a:t>
            </a:r>
            <a:r>
              <a:rPr kumimoji="1" lang="ko-KR" altLang="en-US" dirty="0"/>
              <a:t>을 선정한다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en-US" altLang="ko-KR" dirty="0"/>
              <a:t>Pivot: </a:t>
            </a:r>
            <a:r>
              <a:rPr kumimoji="1" lang="ko-KR" altLang="en-US" dirty="0"/>
              <a:t>배열 중앙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Pivot</a:t>
            </a:r>
            <a:r>
              <a:rPr kumimoji="1" lang="ko-KR" altLang="en-US" dirty="0"/>
              <a:t>을 기준으로 </a:t>
            </a:r>
            <a:r>
              <a:rPr kumimoji="1" lang="en-US" altLang="ko-KR" dirty="0"/>
              <a:t>Left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Right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비교한다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en-US" altLang="ko-KR" dirty="0"/>
              <a:t>Left : Pivot</a:t>
            </a:r>
            <a:r>
              <a:rPr kumimoji="1" lang="ko-KR" altLang="en-US" dirty="0"/>
              <a:t>보다 클 경우 멈춤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Right : Pivot</a:t>
            </a:r>
            <a:r>
              <a:rPr kumimoji="1" lang="ko-KR" altLang="en-US" dirty="0"/>
              <a:t>보다 작을 경우 멈춤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CC0615F-91C5-2F4F-B7D2-E48493593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5" y="1764427"/>
            <a:ext cx="6388100" cy="14986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B56FD5A-8000-E243-BE80-2402850ABC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509120"/>
            <a:ext cx="6299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001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06261-9083-CB45-9885-1E6F61E2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퀵정렬</a:t>
            </a:r>
            <a:r>
              <a:rPr kumimoji="1" lang="ko-KR" altLang="en-US" dirty="0"/>
              <a:t> 동작 과정 </a:t>
            </a:r>
            <a:r>
              <a:rPr kumimoji="1" lang="en-US" altLang="ko-KR" dirty="0"/>
              <a:t>(Cont.)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CDE900-AEFA-9F4F-92DF-8AF5924AA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Left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Right</a:t>
            </a:r>
            <a:r>
              <a:rPr kumimoji="1" lang="ko-KR" altLang="en-US" dirty="0"/>
              <a:t>가 멈췄을 때</a:t>
            </a:r>
            <a:r>
              <a:rPr kumimoji="1" lang="en-US" altLang="ko-KR" dirty="0"/>
              <a:t>, Left</a:t>
            </a:r>
            <a:r>
              <a:rPr kumimoji="1" lang="ko-KR" altLang="en-US" dirty="0"/>
              <a:t>와</a:t>
            </a:r>
            <a:r>
              <a:rPr kumimoji="1" lang="en-US" altLang="ko-KR" dirty="0"/>
              <a:t> Right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서로 교환한다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17B404-4E04-A841-9A90-6BE1AFA78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96" y="1448780"/>
            <a:ext cx="6261100" cy="2095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F73FFB9-FFD1-3D4C-842B-71C415C87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92" y="4361470"/>
            <a:ext cx="6248400" cy="2095500"/>
          </a:xfrm>
          <a:prstGeom prst="rect">
            <a:avLst/>
          </a:prstGeom>
        </p:spPr>
      </p:pic>
      <p:sp>
        <p:nvSpPr>
          <p:cNvPr id="10" name="오른쪽 화살표[R] 9">
            <a:extLst>
              <a:ext uri="{FF2B5EF4-FFF2-40B4-BE49-F238E27FC236}">
                <a16:creationId xmlns:a16="http://schemas.microsoft.com/office/drawing/2014/main" id="{E92D5C4F-DA53-5E43-B17D-D8658043527B}"/>
              </a:ext>
            </a:extLst>
          </p:cNvPr>
          <p:cNvSpPr/>
          <p:nvPr/>
        </p:nvSpPr>
        <p:spPr>
          <a:xfrm rot="5400000">
            <a:off x="3608893" y="3548657"/>
            <a:ext cx="738082" cy="900100"/>
          </a:xfrm>
          <a:prstGeom prst="rightArrow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5271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815C3-7801-014A-8C0D-B427D3CDF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퀵</a:t>
            </a:r>
            <a:r>
              <a:rPr kumimoji="1" lang="ko-KR" altLang="en-US" dirty="0"/>
              <a:t> 정렬 동작 과정 </a:t>
            </a:r>
            <a:r>
              <a:rPr kumimoji="1" lang="en-US" altLang="ko-KR" dirty="0"/>
              <a:t>(Cont.)</a:t>
            </a:r>
            <a:r>
              <a:rPr kumimoji="1"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67FBC4-B8FB-C24F-BCAB-BE385EB8A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Left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Right</a:t>
            </a:r>
            <a:r>
              <a:rPr kumimoji="1" lang="ko-KR" altLang="en-US" dirty="0"/>
              <a:t>보다 크거나 같아질 때 까지 반복한다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03F45D0-76C6-4C4B-B98E-4EEA126CD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40768"/>
            <a:ext cx="6273800" cy="1981200"/>
          </a:xfrm>
          <a:prstGeom prst="rect">
            <a:avLst/>
          </a:prstGeom>
        </p:spPr>
      </p:pic>
      <p:sp>
        <p:nvSpPr>
          <p:cNvPr id="8" name="오른쪽 화살표[R] 7">
            <a:extLst>
              <a:ext uri="{FF2B5EF4-FFF2-40B4-BE49-F238E27FC236}">
                <a16:creationId xmlns:a16="http://schemas.microsoft.com/office/drawing/2014/main" id="{9EC1A675-D566-0843-A5D4-C0E7D876DE25}"/>
              </a:ext>
            </a:extLst>
          </p:cNvPr>
          <p:cNvSpPr/>
          <p:nvPr/>
        </p:nvSpPr>
        <p:spPr>
          <a:xfrm rot="5400000">
            <a:off x="3608893" y="3347991"/>
            <a:ext cx="738082" cy="900100"/>
          </a:xfrm>
          <a:prstGeom prst="rightArrow">
            <a:avLst/>
          </a:prstGeom>
          <a:solidFill>
            <a:srgbClr val="2C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3DC536B-0805-9E40-AA9A-C8D102CA14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26" y="4451811"/>
            <a:ext cx="62865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627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0C22C-295E-2F40-B2AA-4C2DCDB45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퀵</a:t>
            </a:r>
            <a:r>
              <a:rPr kumimoji="1" lang="ko-KR" altLang="en-US" dirty="0"/>
              <a:t> 정렬 </a:t>
            </a:r>
            <a:r>
              <a:rPr kumimoji="1" lang="ko-KR" altLang="en-US" dirty="0" err="1"/>
              <a:t>동작과정</a:t>
            </a:r>
            <a:r>
              <a:rPr kumimoji="1" lang="ko-KR" altLang="en-US" dirty="0"/>
              <a:t> </a:t>
            </a:r>
            <a:r>
              <a:rPr kumimoji="1" lang="en-US" altLang="ko-KR" dirty="0"/>
              <a:t>(Cont.)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60974E-3E21-354E-A3A8-8700D311C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Pivot</a:t>
            </a:r>
            <a:r>
              <a:rPr kumimoji="1" lang="ko-KR" altLang="en-US" dirty="0"/>
              <a:t>을 기준으로 왼쪽</a:t>
            </a:r>
            <a:r>
              <a:rPr kumimoji="1" lang="en-US" altLang="ko-KR" dirty="0"/>
              <a:t>, </a:t>
            </a:r>
            <a:r>
              <a:rPr kumimoji="1" lang="ko-KR" altLang="en-US" dirty="0"/>
              <a:t>오른쪽 부분을 각각 </a:t>
            </a:r>
            <a:r>
              <a:rPr kumimoji="1" lang="ko-KR" altLang="en-US" dirty="0" err="1"/>
              <a:t>퀵정렬</a:t>
            </a:r>
            <a:r>
              <a:rPr kumimoji="1" lang="ko-KR" altLang="en-US" dirty="0"/>
              <a:t> 동작 과정을 반복한다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27A4BC-C83C-4741-B253-1D8A38C44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20" y="1664804"/>
            <a:ext cx="62992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054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D146D-B9B2-104B-A13B-D0A1470A0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퀵정렬</a:t>
            </a:r>
            <a:r>
              <a:rPr kumimoji="1" lang="ko-KR" altLang="en-US" dirty="0"/>
              <a:t> 예제 코드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103C75F7-E5E1-1148-855A-3CBAFC8FF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676" y="944723"/>
            <a:ext cx="5760640" cy="5504611"/>
          </a:xfrm>
        </p:spPr>
      </p:pic>
    </p:spTree>
    <p:extLst>
      <p:ext uri="{BB962C8B-B14F-4D97-AF65-F5344CB8AC3E}">
        <p14:creationId xmlns:p14="http://schemas.microsoft.com/office/powerpoint/2010/main" val="1279414504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페이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C3A5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2075</TotalTime>
  <Words>510</Words>
  <Application>Microsoft Macintosh PowerPoint</Application>
  <PresentationFormat>화면 슬라이드 쇼(4:3)</PresentationFormat>
  <Paragraphs>122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맑은 고딕</vt:lpstr>
      <vt:lpstr>Arial</vt:lpstr>
      <vt:lpstr>Times New Roman</vt:lpstr>
      <vt:lpstr>Wingdings</vt:lpstr>
      <vt:lpstr>기본페이지</vt:lpstr>
      <vt:lpstr>Data Structure(실습)</vt:lpstr>
      <vt:lpstr>Contents</vt:lpstr>
      <vt:lpstr>정렬, 탐색 2</vt:lpstr>
      <vt:lpstr>퀵정렬</vt:lpstr>
      <vt:lpstr>퀵정렬 동작 과정</vt:lpstr>
      <vt:lpstr>퀵정렬 동작 과정 (Cont.)</vt:lpstr>
      <vt:lpstr>퀵 정렬 동작 과정 (Cont.) </vt:lpstr>
      <vt:lpstr>퀵 정렬 동작과정 (Cont.)</vt:lpstr>
      <vt:lpstr>퀵정렬 예제 코드</vt:lpstr>
      <vt:lpstr>합병정렬</vt:lpstr>
      <vt:lpstr>합병정렬 동작 과정</vt:lpstr>
      <vt:lpstr>합병정렬 동작 과정 (Cont.)</vt:lpstr>
      <vt:lpstr>합병정렬 동작 과정 (Cont.)</vt:lpstr>
      <vt:lpstr>합병정렬 동작 과정 (Cont.)</vt:lpstr>
      <vt:lpstr>합병정렬 동작 과정 (Cont.)</vt:lpstr>
      <vt:lpstr>합병정렬 동작 과정 (Cont.)</vt:lpstr>
      <vt:lpstr>두 리스트를 합병하는 방법</vt:lpstr>
      <vt:lpstr>두 리스트를 합병하는 방법(Cont.)</vt:lpstr>
      <vt:lpstr>힙정렬</vt:lpstr>
      <vt:lpstr>힙의 삽입</vt:lpstr>
      <vt:lpstr>힙의 삽입(Cont.)</vt:lpstr>
      <vt:lpstr>힙의 삭제</vt:lpstr>
      <vt:lpstr>힙의 삭제(Cont.)</vt:lpstr>
      <vt:lpstr>과제</vt:lpstr>
    </vt:vector>
  </TitlesOfParts>
  <Manager/>
  <Company>SereneVoyage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winter</dc:creator>
  <cp:lastModifiedBy>서상원</cp:lastModifiedBy>
  <cp:revision>458</cp:revision>
  <dcterms:created xsi:type="dcterms:W3CDTF">2007-05-16T01:38:22Z</dcterms:created>
  <dcterms:modified xsi:type="dcterms:W3CDTF">2019-11-19T05:36:27Z</dcterms:modified>
  <cp:version>0906.0100.01</cp:version>
</cp:coreProperties>
</file>