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752" r:id="rId2"/>
    <p:sldId id="2754" r:id="rId3"/>
    <p:sldId id="2755" r:id="rId4"/>
    <p:sldId id="2941" r:id="rId5"/>
    <p:sldId id="2940" r:id="rId6"/>
    <p:sldId id="2948" r:id="rId7"/>
    <p:sldId id="2942" r:id="rId8"/>
    <p:sldId id="2945" r:id="rId9"/>
    <p:sldId id="2944" r:id="rId10"/>
    <p:sldId id="2934" r:id="rId11"/>
    <p:sldId id="2756" r:id="rId12"/>
    <p:sldId id="2827" r:id="rId13"/>
    <p:sldId id="2897" r:id="rId14"/>
    <p:sldId id="2759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">
          <p15:clr>
            <a:srgbClr val="A4A3A4"/>
          </p15:clr>
        </p15:guide>
        <p15:guide id="2" orient="horz" pos="4206">
          <p15:clr>
            <a:srgbClr val="A4A3A4"/>
          </p15:clr>
        </p15:guide>
        <p15:guide id="3" pos="4050">
          <p15:clr>
            <a:srgbClr val="A4A3A4"/>
          </p15:clr>
        </p15:guide>
        <p15:guide id="4" pos="554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F6B"/>
    <a:srgbClr val="EA5454"/>
    <a:srgbClr val="AB0019"/>
    <a:srgbClr val="334859"/>
    <a:srgbClr val="008C8A"/>
    <a:srgbClr val="005D40"/>
    <a:srgbClr val="F29548"/>
    <a:srgbClr val="F18D3B"/>
    <a:srgbClr val="EE7919"/>
    <a:srgbClr val="F8B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518" autoAdjust="0"/>
  </p:normalViewPr>
  <p:slideViewPr>
    <p:cSldViewPr>
      <p:cViewPr varScale="1">
        <p:scale>
          <a:sx n="53" d="100"/>
          <a:sy n="53" d="100"/>
        </p:scale>
        <p:origin x="1064" y="40"/>
      </p:cViewPr>
      <p:guideLst>
        <p:guide orient="horz" pos="458"/>
        <p:guide orient="horz" pos="4206"/>
        <p:guide pos="4050"/>
        <p:guide pos="554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rgbClr val="333F50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pPr>
            <a:r>
              <a:rPr lang="zh-CN" altLang="en-US" sz="2000" dirty="0">
                <a:solidFill>
                  <a:srgbClr val="333F50"/>
                </a:solidFill>
              </a:rPr>
              <a:t>各类型机构报送企业数</a:t>
            </a:r>
          </a:p>
        </c:rich>
      </c:tx>
      <c:layout>
        <c:manualLayout>
          <c:xMode val="edge"/>
          <c:yMode val="edge"/>
          <c:x val="0.36121137978477402"/>
          <c:y val="2.70947570256349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0147656151713198"/>
          <c:y val="7.3295709995093494E-2"/>
          <c:w val="0.66755224112260625"/>
          <c:h val="0.896146653007848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已定级企业数</c:v>
                </c:pt>
              </c:strCache>
            </c:strRef>
          </c:tx>
          <c:spPr>
            <a:solidFill>
              <a:schemeClr val="accent2">
                <a:alpha val="78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5000"/>
                  <a:lumOff val="5000"/>
                  <a:alpha val="78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CF9D-4D07-96C7-77AB9054129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CF9D-4D07-96C7-77AB9054129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CF9D-4D07-96C7-77AB90541290}"/>
              </c:ext>
            </c:extLst>
          </c:dPt>
          <c:dPt>
            <c:idx val="3"/>
            <c:invertIfNegative val="0"/>
            <c:bubble3D val="0"/>
            <c:spPr>
              <a:solidFill>
                <a:srgbClr val="DF5F6B"/>
              </a:solidFill>
            </c:spPr>
            <c:extLst>
              <c:ext xmlns:c16="http://schemas.microsoft.com/office/drawing/2014/chart" uri="{C3380CC4-5D6E-409C-BE32-E72D297353CC}">
                <c16:uniqueId val="{00000006-CF9D-4D07-96C7-77AB90541290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8-CF9D-4D07-96C7-77AB90541290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A-CF9D-4D07-96C7-77AB90541290}"/>
              </c:ext>
            </c:extLst>
          </c:dPt>
          <c:dLbls>
            <c:dLbl>
              <c:idx val="0"/>
              <c:layout>
                <c:manualLayout>
                  <c:x val="1.51512238149704E-2"/>
                  <c:y val="-3.50461806554129E-3"/>
                </c:manualLayout>
              </c:layout>
              <c:tx>
                <c:rich>
                  <a:bodyPr/>
                  <a:lstStyle/>
                  <a:p>
                    <a:fld id="{1EEE5838-6A19-492A-A1D3-13E7D049147C}" type="VALUE">
                      <a:rPr lang="en-US" altLang="zh-CN" smtClean="0"/>
                      <a:pPr/>
                      <a:t>[值]</a:t>
                    </a:fld>
                    <a:r>
                      <a:rPr lang="zh-CN" altLang="en-US" dirty="0"/>
                      <a:t>家企业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F9D-4D07-96C7-77AB90541290}"/>
                </c:ext>
              </c:extLst>
            </c:dLbl>
            <c:dLbl>
              <c:idx val="1"/>
              <c:layout>
                <c:manualLayout>
                  <c:x val="1.2655278515983245E-2"/>
                  <c:y val="-3.028849805690317E-2"/>
                </c:manualLayout>
              </c:layout>
              <c:tx>
                <c:rich>
                  <a:bodyPr/>
                  <a:lstStyle/>
                  <a:p>
                    <a:fld id="{4321F482-CDFF-488A-81E6-70AB091E1EC8}" type="VALUE">
                      <a:rPr lang="en-US" altLang="zh-CN" smtClean="0"/>
                      <a:pPr/>
                      <a:t>[值]</a:t>
                    </a:fld>
                    <a:r>
                      <a:rPr lang="zh-CN" altLang="en-US" dirty="0"/>
                      <a:t>家企业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F9D-4D07-96C7-77AB90541290}"/>
                </c:ext>
              </c:extLst>
            </c:dLbl>
            <c:dLbl>
              <c:idx val="2"/>
              <c:layout>
                <c:manualLayout>
                  <c:x val="8.3419010888870892E-3"/>
                  <c:y val="-3.2081936486494808E-2"/>
                </c:manualLayout>
              </c:layout>
              <c:tx>
                <c:rich>
                  <a:bodyPr/>
                  <a:lstStyle/>
                  <a:p>
                    <a:fld id="{21DBBF92-33D6-4666-986D-A7CE80163F72}" type="VALUE">
                      <a:rPr lang="en-US" altLang="zh-CN" smtClean="0"/>
                      <a:pPr/>
                      <a:t>[值]</a:t>
                    </a:fld>
                    <a:r>
                      <a:rPr lang="zh-CN" altLang="en-US" dirty="0"/>
                      <a:t>家企业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F9D-4D07-96C7-77AB90541290}"/>
                </c:ext>
              </c:extLst>
            </c:dLbl>
            <c:dLbl>
              <c:idx val="3"/>
              <c:layout>
                <c:manualLayout>
                  <c:x val="3.7504555303130641E-3"/>
                  <c:y val="-3.557838184061473E-2"/>
                </c:manualLayout>
              </c:layout>
              <c:tx>
                <c:rich>
                  <a:bodyPr/>
                  <a:lstStyle/>
                  <a:p>
                    <a:fld id="{F869EAC0-B022-4526-9026-3E511061FC4F}" type="VALUE">
                      <a:rPr lang="en-US" altLang="zh-CN" smtClean="0"/>
                      <a:pPr/>
                      <a:t>[值]</a:t>
                    </a:fld>
                    <a:r>
                      <a:rPr lang="zh-CN" altLang="en-US" dirty="0"/>
                      <a:t>家企业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98060907534981"/>
                      <c:h val="6.205182002385501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F9D-4D07-96C7-77AB90541290}"/>
                </c:ext>
              </c:extLst>
            </c:dLbl>
            <c:dLbl>
              <c:idx val="4"/>
              <c:layout>
                <c:manualLayout>
                  <c:x val="-0.45543927529406497"/>
                  <c:y val="-2.9626017995972153E-2"/>
                </c:manualLayout>
              </c:layout>
              <c:tx>
                <c:rich>
                  <a:bodyPr rot="0" spcFirstLastPara="0" vertOverflow="ellipsis" vert="horz" wrap="square" lIns="38100" tIns="19050" rIns="38100" bIns="72000" anchor="ctr" anchorCtr="1"/>
                  <a:lstStyle/>
                  <a:p>
                    <a:pPr>
                      <a:defRPr lang="zh-CN" sz="1600" b="1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+mn-cs"/>
                      </a:defRPr>
                    </a:pPr>
                    <a:fld id="{133C94E4-051A-469C-84CF-5412F71D3424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lang="zh-CN" sz="1600" b="1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pPr>
                      <a:t>[值]</a:t>
                    </a:fld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家企业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F9D-4D07-96C7-77AB90541290}"/>
                </c:ext>
              </c:extLst>
            </c:dLbl>
            <c:dLbl>
              <c:idx val="5"/>
              <c:layout>
                <c:manualLayout>
                  <c:x val="5.465505416516700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9D-4D07-96C7-77AB905412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楷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农村合作银行及其他类型金融机构</c:v>
                </c:pt>
                <c:pt idx="1">
                  <c:v>农信社</c:v>
                </c:pt>
                <c:pt idx="2">
                  <c:v>村镇银行</c:v>
                </c:pt>
                <c:pt idx="3">
                  <c:v>城市商业银行</c:v>
                </c:pt>
                <c:pt idx="4">
                  <c:v>农村商业银行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4203</c:v>
                </c:pt>
                <c:pt idx="1">
                  <c:v>35692</c:v>
                </c:pt>
                <c:pt idx="2">
                  <c:v>55210</c:v>
                </c:pt>
                <c:pt idx="3">
                  <c:v>62596</c:v>
                </c:pt>
                <c:pt idx="4">
                  <c:v>181814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F9D-4D07-96C7-77AB90541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axId val="156347392"/>
        <c:axId val="37525696"/>
      </c:barChart>
      <c:catAx>
        <c:axId val="156347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pPr>
            <a:endParaRPr lang="zh-CN"/>
          </a:p>
        </c:txPr>
        <c:crossAx val="37525696"/>
        <c:crosses val="autoZero"/>
        <c:auto val="1"/>
        <c:lblAlgn val="ctr"/>
        <c:lblOffset val="100"/>
        <c:noMultiLvlLbl val="0"/>
      </c:catAx>
      <c:valAx>
        <c:axId val="37525696"/>
        <c:scaling>
          <c:orientation val="minMax"/>
          <c:max val="20000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590" b="1" i="0" u="none" strike="noStrike" kern="1200" baseline="0">
                <a:solidFill>
                  <a:srgbClr val="705648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pPr>
            <a:endParaRPr lang="zh-CN"/>
          </a:p>
        </c:txPr>
        <c:crossAx val="156347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590" b="1" baseline="0">
          <a:solidFill>
            <a:srgbClr val="705648"/>
          </a:solidFill>
          <a:latin typeface="Arial" panose="020B0604020202020204" pitchFamily="34" charset="0"/>
          <a:ea typeface="楷体" panose="02010609060101010101" pitchFamily="49" charset="-122"/>
        </a:defRPr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just">
              <a:lnSpc>
                <a:spcPct val="114000"/>
              </a:lnSpc>
              <a:defRPr lang="zh-CN" sz="2000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报数机构类型结构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7345336545766319"/>
          <c:y val="2.288610660018324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algn="just">
            <a:lnSpc>
              <a:spcPct val="114000"/>
            </a:lnSpc>
            <a:defRPr lang="zh-CN" sz="2000" b="1" i="0" u="none" strike="noStrike" kern="1200" baseline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0466073583094997E-2"/>
          <c:y val="0.12647639244212"/>
          <c:w val="0.79720316763816801"/>
          <c:h val="0.612596480627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历史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4-45A5-BBB3-D33D42D93C15}"/>
              </c:ext>
            </c:extLst>
          </c:dPt>
          <c:dPt>
            <c:idx val="1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4-45A5-BBB3-D33D42D93C15}"/>
              </c:ext>
            </c:extLst>
          </c:dPt>
          <c:dPt>
            <c:idx val="2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A4-45A5-BBB3-D33D42D93C15}"/>
              </c:ext>
            </c:extLst>
          </c:dPt>
          <c:dPt>
            <c:idx val="3"/>
            <c:bubble3D val="0"/>
            <c:spPr>
              <a:solidFill>
                <a:schemeClr val="accent1">
                  <a:shade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A4-45A5-BBB3-D33D42D93C15}"/>
              </c:ext>
            </c:extLst>
          </c:dPt>
          <c:dPt>
            <c:idx val="4"/>
            <c:bubble3D val="0"/>
            <c:spPr>
              <a:solidFill>
                <a:schemeClr val="accent1">
                  <a:shade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A4-45A5-BBB3-D33D42D93C15}"/>
              </c:ext>
            </c:extLst>
          </c:dPt>
          <c:dPt>
            <c:idx val="5"/>
            <c:bubble3D val="0"/>
            <c:spPr>
              <a:solidFill>
                <a:schemeClr val="accent1">
                  <a:shade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2A4-45A5-BBB3-D33D42D93C15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2A4-45A5-BBB3-D33D42D93C1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2A4-45A5-BBB3-D33D42D93C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595" b="1" i="0" u="none" strike="noStrike" kern="1200" baseline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农村商业银行，1380家</c:v>
                </c:pt>
                <c:pt idx="1">
                  <c:v>城市商业银行，125家</c:v>
                </c:pt>
                <c:pt idx="2">
                  <c:v>村镇银行，1106家</c:v>
                </c:pt>
                <c:pt idx="3">
                  <c:v>农信社，663家</c:v>
                </c:pt>
                <c:pt idx="4">
                  <c:v>农村合作银行，25家</c:v>
                </c:pt>
                <c:pt idx="5">
                  <c:v>其他类型金融机构，21家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1380</c:v>
                </c:pt>
                <c:pt idx="1">
                  <c:v>125</c:v>
                </c:pt>
                <c:pt idx="2">
                  <c:v>1106</c:v>
                </c:pt>
                <c:pt idx="3">
                  <c:v>663</c:v>
                </c:pt>
                <c:pt idx="4">
                  <c:v>25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2A4-45A5-BBB3-D33D42D93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388">
          <a:noFill/>
        </a:ln>
        <a:effectLst/>
      </c:spPr>
    </c:plotArea>
    <c:legend>
      <c:legendPos val="b"/>
      <c:layout>
        <c:manualLayout>
          <c:xMode val="edge"/>
          <c:yMode val="edge"/>
          <c:x val="1.2279572544842897E-2"/>
          <c:y val="0.74401130220294975"/>
          <c:w val="0.96740663253813197"/>
          <c:h val="0.2382115243676255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lang="zh-CN" sz="1595" b="1">
          <a:solidFill>
            <a:srgbClr val="705648"/>
          </a:solidFill>
          <a:latin typeface="楷体" panose="02010609060101010101" pitchFamily="49" charset="-122"/>
          <a:ea typeface="楷体" panose="02010609060101010101" pitchFamily="49" charset="-122"/>
        </a:defRPr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58333333333299"/>
          <c:y val="6.5625000000000003E-2"/>
          <c:w val="0.62083333333333302"/>
          <c:h val="0.931250000000000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0.1231</c:v>
                </c:pt>
                <c:pt idx="1">
                  <c:v>9.1700000000000004E-2</c:v>
                </c:pt>
                <c:pt idx="2">
                  <c:v>0.52449999999999997</c:v>
                </c:pt>
                <c:pt idx="3">
                  <c:v>0.26079999999999998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8E-40F1-A762-4324B1FCD0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5.5300000000000002E-2</c:v>
                </c:pt>
                <c:pt idx="1">
                  <c:v>0.1285</c:v>
                </c:pt>
                <c:pt idx="2">
                  <c:v>0.61199999999999999</c:v>
                </c:pt>
                <c:pt idx="3">
                  <c:v>0.2041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B8E-40F1-A762-4324B1FCD0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4.48E-2</c:v>
                </c:pt>
                <c:pt idx="1">
                  <c:v>0.1797</c:v>
                </c:pt>
                <c:pt idx="2">
                  <c:v>0.62360000000000004</c:v>
                </c:pt>
                <c:pt idx="3">
                  <c:v>0.15190000000000001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B8E-40F1-A762-4324B1FCD0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2018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3.7100000000000001E-2</c:v>
                </c:pt>
                <c:pt idx="1">
                  <c:v>0.18840000000000001</c:v>
                </c:pt>
                <c:pt idx="2">
                  <c:v>0.64970000000000006</c:v>
                </c:pt>
                <c:pt idx="3">
                  <c:v>0.12479999999999999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B8E-40F1-A762-4324B1FCD0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2019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5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8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3.4000000000000002E-2</c:v>
                </c:pt>
                <c:pt idx="1">
                  <c:v>0.20630000000000001</c:v>
                </c:pt>
                <c:pt idx="2">
                  <c:v>0.62980000000000003</c:v>
                </c:pt>
                <c:pt idx="3">
                  <c:v>0.12989999999999999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B8E-40F1-A762-4324B1FCD0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B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D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F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31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Sheet1!$G$2:$G$5</c:f>
              <c:numCache>
                <c:formatCode>0.00%</c:formatCode>
                <c:ptCount val="4"/>
                <c:pt idx="0">
                  <c:v>2.7607785395481501E-2</c:v>
                </c:pt>
                <c:pt idx="1">
                  <c:v>0.21027929876225099</c:v>
                </c:pt>
                <c:pt idx="2">
                  <c:v>0.64760962591450799</c:v>
                </c:pt>
                <c:pt idx="3">
                  <c:v>0.11450328992776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FB8E-40F1-A762-4324B1FCD0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34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36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38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39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Sheet1!$H$2:$H$5</c:f>
              <c:numCache>
                <c:formatCode>0.00%</c:formatCode>
                <c:ptCount val="4"/>
                <c:pt idx="0">
                  <c:v>2.4199999999999999E-2</c:v>
                </c:pt>
                <c:pt idx="1">
                  <c:v>0.23319999999999999</c:v>
                </c:pt>
                <c:pt idx="2">
                  <c:v>0.6431</c:v>
                </c:pt>
                <c:pt idx="3">
                  <c:v>9.9500000000000005E-2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FB8E-40F1-A762-4324B1FCD0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2022</c:v>
                </c:pt>
              </c:strCache>
            </c:strRef>
          </c:tx>
          <c:spPr>
            <a:ln w="19050"/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3C-FB8E-40F1-A762-4324B1FCD0C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3E-FB8E-40F1-A762-4324B1FCD0CC}"/>
              </c:ext>
            </c:extLst>
          </c:dPt>
          <c:dPt>
            <c:idx val="2"/>
            <c:bubble3D val="0"/>
            <c:spPr>
              <a:solidFill>
                <a:srgbClr val="EA5454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40-FB8E-40F1-A762-4324B1FCD0C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41-FB8E-40F1-A762-4324B1FCD0CC}"/>
              </c:ext>
            </c:extLst>
          </c:dPt>
          <c:cat>
            <c:strRef>
              <c:f>Sheet1!$A$2:$A$5</c:f>
              <c:strCache>
                <c:ptCount val="4"/>
                <c:pt idx="0">
                  <c:v>大型</c:v>
                </c:pt>
                <c:pt idx="1">
                  <c:v>微型</c:v>
                </c:pt>
                <c:pt idx="2">
                  <c:v>小型</c:v>
                </c:pt>
                <c:pt idx="3">
                  <c:v>中型</c:v>
                </c:pt>
              </c:strCache>
            </c:strRef>
          </c:cat>
          <c:val>
            <c:numRef>
              <c:f>Sheet1!$I$2:$I$5</c:f>
              <c:numCache>
                <c:formatCode>0.00%</c:formatCode>
                <c:ptCount val="4"/>
                <c:pt idx="0">
                  <c:v>2.8400000000000002E-2</c:v>
                </c:pt>
                <c:pt idx="1">
                  <c:v>0.25230000000000002</c:v>
                </c:pt>
                <c:pt idx="2">
                  <c:v>0.61460000000000004</c:v>
                </c:pt>
                <c:pt idx="3">
                  <c:v>0.1046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FB8E-40F1-A762-4324B1FCD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9"/>
      </c:doughnutChart>
    </c:plotArea>
    <c:plotVisOnly val="1"/>
    <c:dispBlanksAs val="zero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#1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97B84-22FF-42BB-86A0-3262458DF311}" type="doc">
      <dgm:prSet loTypeId="urn:microsoft.com/office/officeart/2005/8/layout/hProcess9#1" loCatId="process" qsTypeId="urn:microsoft.com/office/officeart/2005/8/quickstyle/3d3#1" qsCatId="3D" csTypeId="urn:microsoft.com/office/officeart/2005/8/colors/accent2_5#1" csCatId="accent2" phldr="1"/>
      <dgm:spPr/>
    </dgm:pt>
    <dgm:pt modelId="{B28BAF69-6545-411B-8164-FA7E3357282B}">
      <dgm:prSet phldrT="[文本]" phldr="0" custT="1"/>
      <dgm:spPr bwMode="white">
        <a:xfrm>
          <a:off x="3998" y="353377"/>
          <a:ext cx="1253631" cy="471170"/>
        </a:xfrm>
        <a:prstGeom prst="roundRect">
          <a:avLst/>
        </a:prstGeom>
        <a:solidFill>
          <a:srgbClr val="8D1315">
            <a:alpha val="90000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信息采集</a:t>
          </a:r>
        </a:p>
      </dgm:t>
    </dgm:pt>
    <dgm:pt modelId="{90AE4983-F72B-4BDD-823B-3E6D3030CE33}" type="parTrans" cxnId="{1852BA3E-C12C-4333-9226-0C84268FC87F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E557CB5-DD60-4A19-A86B-366C417C23A4}" type="sibTrans" cxnId="{1852BA3E-C12C-4333-9226-0C84268FC87F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4679A75-130B-43BF-8BB9-F124E7A48BBB}">
      <dgm:prSet phldrT="[文本]" phldr="0" custT="1"/>
      <dgm:spPr bwMode="white">
        <a:xfrm>
          <a:off x="1389591" y="353377"/>
          <a:ext cx="1253631" cy="471170"/>
        </a:xfrm>
        <a:prstGeom prst="roundRect">
          <a:avLst/>
        </a:prstGeom>
        <a:solidFill>
          <a:srgbClr val="8D1315">
            <a:alpha val="76667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资料审查</a:t>
          </a:r>
        </a:p>
      </dgm:t>
    </dgm:pt>
    <dgm:pt modelId="{0871ECC8-167E-43B7-8930-4D0B24179C7A}" type="parTrans" cxnId="{CEE57C44-3053-4CBB-8DDD-039CA74A716E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AE88CE5-5068-41A2-8436-948641C132F6}" type="sibTrans" cxnId="{CEE57C44-3053-4CBB-8DDD-039CA74A716E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D91E337-4237-44FC-919A-D14AA6529CA7}">
      <dgm:prSet phldrT="[文本]" phldr="0" custT="1"/>
      <dgm:spPr bwMode="white">
        <a:xfrm>
          <a:off x="2775185" y="353377"/>
          <a:ext cx="1253631" cy="471170"/>
        </a:xfrm>
        <a:prstGeom prst="roundRect">
          <a:avLst/>
        </a:prstGeom>
        <a:solidFill>
          <a:srgbClr val="8D1315">
            <a:alpha val="63333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等级初评</a:t>
          </a:r>
        </a:p>
      </dgm:t>
    </dgm:pt>
    <dgm:pt modelId="{8A93C047-A055-4471-BD66-5ED4634DC9B1}" type="parTrans" cxnId="{59FA2DA1-C36A-4186-B8B4-341C818533AF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9DC6F83-A05D-4BF9-BA89-6B08E8FE2FA8}" type="sibTrans" cxnId="{59FA2DA1-C36A-4186-B8B4-341C818533AF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8F27539-107F-4D20-945B-F72A592EB835}">
      <dgm:prSet phldrT="[文本]" phldr="0" custT="0"/>
      <dgm:spPr bwMode="white">
        <a:xfrm>
          <a:off x="4160778" y="353377"/>
          <a:ext cx="1253631" cy="471170"/>
        </a:xfrm>
        <a:prstGeom prst="roundRect">
          <a:avLst/>
        </a:prstGeom>
        <a:solidFill>
          <a:srgbClr val="8D1315">
            <a:alpha val="63333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rPr>
            <a:t>实地调查</a:t>
          </a:r>
          <a:endParaRPr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D41047F-55EB-4ABD-92CF-B79EF60E7969}" type="parTrans" cxnId="{2D793E28-298E-4076-8593-721257AF74FC}">
      <dgm:prSet/>
      <dgm:spPr/>
      <dgm:t>
        <a:bodyPr/>
        <a:lstStyle/>
        <a:p>
          <a:endParaRPr lang="zh-CN" altLang="en-US"/>
        </a:p>
      </dgm:t>
    </dgm:pt>
    <dgm:pt modelId="{5899D5D2-5CE6-4535-99F3-1C0DEB206BB7}" type="sibTrans" cxnId="{2D793E28-298E-4076-8593-721257AF74FC}">
      <dgm:prSet/>
      <dgm:spPr/>
      <dgm:t>
        <a:bodyPr/>
        <a:lstStyle/>
        <a:p>
          <a:endParaRPr lang="zh-CN" altLang="en-US"/>
        </a:p>
      </dgm:t>
    </dgm:pt>
    <dgm:pt modelId="{CFF3B163-0490-418A-BF88-8FC6A3E78F63}">
      <dgm:prSet phldrT="[文本]" phldr="0" custT="1"/>
      <dgm:spPr bwMode="white">
        <a:xfrm>
          <a:off x="5546371" y="353377"/>
          <a:ext cx="1253631" cy="471170"/>
        </a:xfrm>
        <a:prstGeom prst="roundRect">
          <a:avLst/>
        </a:prstGeom>
        <a:solidFill>
          <a:srgbClr val="8D1315">
            <a:alpha val="50000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等级认定</a:t>
          </a:r>
        </a:p>
      </dgm:t>
    </dgm:pt>
    <dgm:pt modelId="{0F925B78-798A-4D50-A112-92144DC4A336}" type="parTrans" cxnId="{C96F400B-C748-4E3D-998A-D1680C4E4678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2CB650A-7B2C-494D-AFA2-F53B495CD190}" type="sibTrans" cxnId="{C96F400B-C748-4E3D-998A-D1680C4E4678}">
      <dgm:prSet/>
      <dgm:spPr/>
      <dgm:t>
        <a:bodyPr/>
        <a:lstStyle/>
        <a:p>
          <a:pPr algn="ctr"/>
          <a:endParaRPr lang="zh-CN" altLang="en-US" sz="2000" b="1" baseline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A3AD0BD-F921-4CB0-BB71-0C71ECC465F0}">
      <dgm:prSet phldrT="[文本]" phldr="0" custT="1"/>
      <dgm:spPr bwMode="white">
        <a:xfrm>
          <a:off x="6931964" y="353377"/>
          <a:ext cx="1253631" cy="471170"/>
        </a:xfrm>
        <a:prstGeom prst="roundRect">
          <a:avLst/>
        </a:prstGeom>
        <a:solidFill>
          <a:srgbClr val="8D1315">
            <a:alpha val="50000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跟踪监测</a:t>
          </a:r>
        </a:p>
      </dgm:t>
    </dgm:pt>
    <dgm:pt modelId="{03BFD9F3-D9E7-4211-80CF-EDE378481E23}" type="parTrans" cxnId="{213BFC56-D8CB-4250-9450-1787A4209644}">
      <dgm:prSet/>
      <dgm:spPr/>
      <dgm:t>
        <a:bodyPr/>
        <a:lstStyle/>
        <a:p>
          <a:endParaRPr lang="zh-CN" altLang="en-US"/>
        </a:p>
      </dgm:t>
    </dgm:pt>
    <dgm:pt modelId="{D6071087-A6C7-4E8A-99A9-FA5BBE93F42E}" type="sibTrans" cxnId="{213BFC56-D8CB-4250-9450-1787A4209644}">
      <dgm:prSet/>
      <dgm:spPr/>
      <dgm:t>
        <a:bodyPr/>
        <a:lstStyle/>
        <a:p>
          <a:endParaRPr lang="zh-CN" altLang="en-US"/>
        </a:p>
      </dgm:t>
    </dgm:pt>
    <dgm:pt modelId="{2CC99C27-FB60-4B3A-BB58-B5FE7DE9D513}" type="pres">
      <dgm:prSet presAssocID="{4C097B84-22FF-42BB-86A0-3262458DF311}" presName="CompostProcess" presStyleCnt="0">
        <dgm:presLayoutVars>
          <dgm:dir/>
          <dgm:resizeHandles val="exact"/>
        </dgm:presLayoutVars>
      </dgm:prSet>
      <dgm:spPr/>
    </dgm:pt>
    <dgm:pt modelId="{43CBC6CA-E4AC-4B6A-A2D1-4FD51354B7EB}" type="pres">
      <dgm:prSet presAssocID="{4C097B84-22FF-42BB-86A0-3262458DF311}" presName="arrow" presStyleLbl="bgShp" presStyleIdx="0" presStyleCnt="1" custScaleX="117646"/>
      <dgm:spPr>
        <a:xfrm>
          <a:off x="36" y="0"/>
          <a:ext cx="8189521" cy="1177925"/>
        </a:xfrm>
        <a:prstGeom prst="rightArrow">
          <a:avLst/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8D1315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gm:spPr>
    </dgm:pt>
    <dgm:pt modelId="{08BDE4E1-42E8-4B5D-BA9E-CB6DB22ECD11}" type="pres">
      <dgm:prSet presAssocID="{4C097B84-22FF-42BB-86A0-3262458DF311}" presName="linearProcess" presStyleCnt="0"/>
      <dgm:spPr/>
    </dgm:pt>
    <dgm:pt modelId="{0AB32052-A845-4F2A-8197-44C51CC7CF1D}" type="pres">
      <dgm:prSet presAssocID="{B28BAF69-6545-411B-8164-FA7E3357282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A5B2A2-34FD-4C1C-BEC8-090A20C3003C}" type="pres">
      <dgm:prSet presAssocID="{AE557CB5-DD60-4A19-A86B-366C417C23A4}" presName="sibTrans" presStyleCnt="0"/>
      <dgm:spPr/>
    </dgm:pt>
    <dgm:pt modelId="{9F1671FB-D3D9-4176-83F2-1D908397A180}" type="pres">
      <dgm:prSet presAssocID="{04679A75-130B-43BF-8BB9-F124E7A48BB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0DE55-8651-482A-9D8C-FCF50C913D5A}" type="pres">
      <dgm:prSet presAssocID="{6AE88CE5-5068-41A2-8436-948641C132F6}" presName="sibTrans" presStyleCnt="0"/>
      <dgm:spPr/>
    </dgm:pt>
    <dgm:pt modelId="{D5BE01AA-189A-4672-9572-7D1AFD4CDF6E}" type="pres">
      <dgm:prSet presAssocID="{7D91E337-4237-44FC-919A-D14AA6529CA7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1670E5-B586-4173-B835-A17C91D98F27}" type="pres">
      <dgm:prSet presAssocID="{69DC6F83-A05D-4BF9-BA89-6B08E8FE2FA8}" presName="sibTrans" presStyleCnt="0"/>
      <dgm:spPr/>
    </dgm:pt>
    <dgm:pt modelId="{56E069F9-854B-4D77-A8C1-6BEFD29A940A}" type="pres">
      <dgm:prSet presAssocID="{E8F27539-107F-4D20-945B-F72A592EB835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740BD-B2CB-4968-8911-84B47586843D}" type="pres">
      <dgm:prSet presAssocID="{5899D5D2-5CE6-4535-99F3-1C0DEB206BB7}" presName="sibTrans" presStyleCnt="0"/>
      <dgm:spPr/>
    </dgm:pt>
    <dgm:pt modelId="{8DA3E755-262D-442B-9A60-96EECF3ED52D}" type="pres">
      <dgm:prSet presAssocID="{CFF3B163-0490-418A-BF88-8FC6A3E78F63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F32C9-E5FB-43DD-A097-55719280F0EB}" type="pres">
      <dgm:prSet presAssocID="{62CB650A-7B2C-494D-AFA2-F53B495CD190}" presName="sibTrans" presStyleCnt="0"/>
      <dgm:spPr/>
    </dgm:pt>
    <dgm:pt modelId="{21A48B20-88A1-4ACB-A3C1-5F9FFA66BB5F}" type="pres">
      <dgm:prSet presAssocID="{AA3AD0BD-F921-4CB0-BB71-0C71ECC465F0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753F7A-49F3-4D18-8E5B-56644DA24CF9}" type="presOf" srcId="{CFF3B163-0490-418A-BF88-8FC6A3E78F63}" destId="{8DA3E755-262D-442B-9A60-96EECF3ED52D}" srcOrd="0" destOrd="0" presId="urn:microsoft.com/office/officeart/2005/8/layout/hProcess9#1"/>
    <dgm:cxn modelId="{5B25AECB-1422-443A-ABC4-15F27FD786DC}" type="presOf" srcId="{4C097B84-22FF-42BB-86A0-3262458DF311}" destId="{2CC99C27-FB60-4B3A-BB58-B5FE7DE9D513}" srcOrd="0" destOrd="0" presId="urn:microsoft.com/office/officeart/2005/8/layout/hProcess9#1"/>
    <dgm:cxn modelId="{C96F400B-C748-4E3D-998A-D1680C4E4678}" srcId="{4C097B84-22FF-42BB-86A0-3262458DF311}" destId="{CFF3B163-0490-418A-BF88-8FC6A3E78F63}" srcOrd="4" destOrd="0" parTransId="{0F925B78-798A-4D50-A112-92144DC4A336}" sibTransId="{62CB650A-7B2C-494D-AFA2-F53B495CD190}"/>
    <dgm:cxn modelId="{59FA2DA1-C36A-4186-B8B4-341C818533AF}" srcId="{4C097B84-22FF-42BB-86A0-3262458DF311}" destId="{7D91E337-4237-44FC-919A-D14AA6529CA7}" srcOrd="2" destOrd="0" parTransId="{8A93C047-A055-4471-BD66-5ED4634DC9B1}" sibTransId="{69DC6F83-A05D-4BF9-BA89-6B08E8FE2FA8}"/>
    <dgm:cxn modelId="{52695625-93AB-4D0E-9890-C259574A2F91}" type="presOf" srcId="{AA3AD0BD-F921-4CB0-BB71-0C71ECC465F0}" destId="{21A48B20-88A1-4ACB-A3C1-5F9FFA66BB5F}" srcOrd="0" destOrd="0" presId="urn:microsoft.com/office/officeart/2005/8/layout/hProcess9#1"/>
    <dgm:cxn modelId="{213BFC56-D8CB-4250-9450-1787A4209644}" srcId="{4C097B84-22FF-42BB-86A0-3262458DF311}" destId="{AA3AD0BD-F921-4CB0-BB71-0C71ECC465F0}" srcOrd="5" destOrd="0" parTransId="{03BFD9F3-D9E7-4211-80CF-EDE378481E23}" sibTransId="{D6071087-A6C7-4E8A-99A9-FA5BBE93F42E}"/>
    <dgm:cxn modelId="{BF88F350-532C-4414-8F08-76DD0B834591}" type="presOf" srcId="{04679A75-130B-43BF-8BB9-F124E7A48BBB}" destId="{9F1671FB-D3D9-4176-83F2-1D908397A180}" srcOrd="0" destOrd="0" presId="urn:microsoft.com/office/officeart/2005/8/layout/hProcess9#1"/>
    <dgm:cxn modelId="{BE56CD70-E141-4124-BC87-9551F5FBA109}" type="presOf" srcId="{B28BAF69-6545-411B-8164-FA7E3357282B}" destId="{0AB32052-A845-4F2A-8197-44C51CC7CF1D}" srcOrd="0" destOrd="0" presId="urn:microsoft.com/office/officeart/2005/8/layout/hProcess9#1"/>
    <dgm:cxn modelId="{CEE57C44-3053-4CBB-8DDD-039CA74A716E}" srcId="{4C097B84-22FF-42BB-86A0-3262458DF311}" destId="{04679A75-130B-43BF-8BB9-F124E7A48BBB}" srcOrd="1" destOrd="0" parTransId="{0871ECC8-167E-43B7-8930-4D0B24179C7A}" sibTransId="{6AE88CE5-5068-41A2-8436-948641C132F6}"/>
    <dgm:cxn modelId="{48D9C2D9-BEB5-48F9-87A1-DC712B5D4F96}" type="presOf" srcId="{E8F27539-107F-4D20-945B-F72A592EB835}" destId="{56E069F9-854B-4D77-A8C1-6BEFD29A940A}" srcOrd="0" destOrd="0" presId="urn:microsoft.com/office/officeart/2005/8/layout/hProcess9#1"/>
    <dgm:cxn modelId="{2D793E28-298E-4076-8593-721257AF74FC}" srcId="{4C097B84-22FF-42BB-86A0-3262458DF311}" destId="{E8F27539-107F-4D20-945B-F72A592EB835}" srcOrd="3" destOrd="0" parTransId="{6D41047F-55EB-4ABD-92CF-B79EF60E7969}" sibTransId="{5899D5D2-5CE6-4535-99F3-1C0DEB206BB7}"/>
    <dgm:cxn modelId="{1852BA3E-C12C-4333-9226-0C84268FC87F}" srcId="{4C097B84-22FF-42BB-86A0-3262458DF311}" destId="{B28BAF69-6545-411B-8164-FA7E3357282B}" srcOrd="0" destOrd="0" parTransId="{90AE4983-F72B-4BDD-823B-3E6D3030CE33}" sibTransId="{AE557CB5-DD60-4A19-A86B-366C417C23A4}"/>
    <dgm:cxn modelId="{DE7D8478-11CD-4D83-BC72-5A2D22BDB03A}" type="presOf" srcId="{7D91E337-4237-44FC-919A-D14AA6529CA7}" destId="{D5BE01AA-189A-4672-9572-7D1AFD4CDF6E}" srcOrd="0" destOrd="0" presId="urn:microsoft.com/office/officeart/2005/8/layout/hProcess9#1"/>
    <dgm:cxn modelId="{B348E2BE-83CA-411C-8C28-2B66C749EDA8}" type="presParOf" srcId="{2CC99C27-FB60-4B3A-BB58-B5FE7DE9D513}" destId="{43CBC6CA-E4AC-4B6A-A2D1-4FD51354B7EB}" srcOrd="0" destOrd="0" presId="urn:microsoft.com/office/officeart/2005/8/layout/hProcess9#1"/>
    <dgm:cxn modelId="{36FE90A9-BEFF-445C-8983-A17B2FDC841F}" type="presParOf" srcId="{2CC99C27-FB60-4B3A-BB58-B5FE7DE9D513}" destId="{08BDE4E1-42E8-4B5D-BA9E-CB6DB22ECD11}" srcOrd="1" destOrd="0" presId="urn:microsoft.com/office/officeart/2005/8/layout/hProcess9#1"/>
    <dgm:cxn modelId="{4F44CD97-E0FA-4FE9-AAF8-5E1781D186CF}" type="presParOf" srcId="{08BDE4E1-42E8-4B5D-BA9E-CB6DB22ECD11}" destId="{0AB32052-A845-4F2A-8197-44C51CC7CF1D}" srcOrd="0" destOrd="0" presId="urn:microsoft.com/office/officeart/2005/8/layout/hProcess9#1"/>
    <dgm:cxn modelId="{92D71BC8-4B27-4D2D-B457-D1342FCB7098}" type="presParOf" srcId="{08BDE4E1-42E8-4B5D-BA9E-CB6DB22ECD11}" destId="{12A5B2A2-34FD-4C1C-BEC8-090A20C3003C}" srcOrd="1" destOrd="0" presId="urn:microsoft.com/office/officeart/2005/8/layout/hProcess9#1"/>
    <dgm:cxn modelId="{6DF6357F-4219-4C27-A30C-FF51313097FE}" type="presParOf" srcId="{08BDE4E1-42E8-4B5D-BA9E-CB6DB22ECD11}" destId="{9F1671FB-D3D9-4176-83F2-1D908397A180}" srcOrd="2" destOrd="0" presId="urn:microsoft.com/office/officeart/2005/8/layout/hProcess9#1"/>
    <dgm:cxn modelId="{FB57C417-2454-4ACC-9A68-74581B5CFCAA}" type="presParOf" srcId="{08BDE4E1-42E8-4B5D-BA9E-CB6DB22ECD11}" destId="{A580DE55-8651-482A-9D8C-FCF50C913D5A}" srcOrd="3" destOrd="0" presId="urn:microsoft.com/office/officeart/2005/8/layout/hProcess9#1"/>
    <dgm:cxn modelId="{A4DACD86-D16F-4BB4-848A-0E00EB9E49E0}" type="presParOf" srcId="{08BDE4E1-42E8-4B5D-BA9E-CB6DB22ECD11}" destId="{D5BE01AA-189A-4672-9572-7D1AFD4CDF6E}" srcOrd="4" destOrd="0" presId="urn:microsoft.com/office/officeart/2005/8/layout/hProcess9#1"/>
    <dgm:cxn modelId="{BBEEB07A-BF84-4D3E-97F6-C2EB55F1E5E7}" type="presParOf" srcId="{08BDE4E1-42E8-4B5D-BA9E-CB6DB22ECD11}" destId="{371670E5-B586-4173-B835-A17C91D98F27}" srcOrd="5" destOrd="0" presId="urn:microsoft.com/office/officeart/2005/8/layout/hProcess9#1"/>
    <dgm:cxn modelId="{7DB5E7C7-3A22-47DF-A3ED-12C9836C9110}" type="presParOf" srcId="{08BDE4E1-42E8-4B5D-BA9E-CB6DB22ECD11}" destId="{56E069F9-854B-4D77-A8C1-6BEFD29A940A}" srcOrd="6" destOrd="0" presId="urn:microsoft.com/office/officeart/2005/8/layout/hProcess9#1"/>
    <dgm:cxn modelId="{038F6162-8C8D-45E1-B56B-007837F7ABB1}" type="presParOf" srcId="{08BDE4E1-42E8-4B5D-BA9E-CB6DB22ECD11}" destId="{EA5740BD-B2CB-4968-8911-84B47586843D}" srcOrd="7" destOrd="0" presId="urn:microsoft.com/office/officeart/2005/8/layout/hProcess9#1"/>
    <dgm:cxn modelId="{F688F818-02EB-4452-A5DA-5191E5255126}" type="presParOf" srcId="{08BDE4E1-42E8-4B5D-BA9E-CB6DB22ECD11}" destId="{8DA3E755-262D-442B-9A60-96EECF3ED52D}" srcOrd="8" destOrd="0" presId="urn:microsoft.com/office/officeart/2005/8/layout/hProcess9#1"/>
    <dgm:cxn modelId="{3AC0CAAF-8C90-4C5D-A8FF-C6FDA59CB84A}" type="presParOf" srcId="{08BDE4E1-42E8-4B5D-BA9E-CB6DB22ECD11}" destId="{605F32C9-E5FB-43DD-A097-55719280F0EB}" srcOrd="9" destOrd="0" presId="urn:microsoft.com/office/officeart/2005/8/layout/hProcess9#1"/>
    <dgm:cxn modelId="{4BD6F814-5329-45E8-96CC-E4A9C01548D7}" type="presParOf" srcId="{08BDE4E1-42E8-4B5D-BA9E-CB6DB22ECD11}" destId="{21A48B20-88A1-4ACB-A3C1-5F9FFA66BB5F}" srcOrd="10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BC6CA-E4AC-4B6A-A2D1-4FD51354B7EB}">
      <dsp:nvSpPr>
        <dsp:cNvPr id="0" name=""/>
        <dsp:cNvSpPr/>
      </dsp:nvSpPr>
      <dsp:spPr>
        <a:xfrm>
          <a:off x="45" y="0"/>
          <a:ext cx="10153036" cy="1440160"/>
        </a:xfrm>
        <a:prstGeom prst="rightArrow">
          <a:avLst/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8D131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32052-A845-4F2A-8197-44C51CC7CF1D}">
      <dsp:nvSpPr>
        <dsp:cNvPr id="0" name=""/>
        <dsp:cNvSpPr/>
      </dsp:nvSpPr>
      <dsp:spPr bwMode="white">
        <a:xfrm>
          <a:off x="2168" y="432048"/>
          <a:ext cx="1527245" cy="576064"/>
        </a:xfrm>
        <a:prstGeom prst="roundRect">
          <a:avLst/>
        </a:prstGeom>
        <a:solidFill>
          <a:srgbClr val="8D1315">
            <a:alpha val="90000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信息采集</a:t>
          </a:r>
        </a:p>
      </dsp:txBody>
      <dsp:txXfrm>
        <a:off x="30289" y="460169"/>
        <a:ext cx="1471003" cy="519822"/>
      </dsp:txXfrm>
    </dsp:sp>
    <dsp:sp modelId="{9F1671FB-D3D9-4176-83F2-1D908397A180}">
      <dsp:nvSpPr>
        <dsp:cNvPr id="0" name=""/>
        <dsp:cNvSpPr/>
      </dsp:nvSpPr>
      <dsp:spPr bwMode="white">
        <a:xfrm>
          <a:off x="1726477" y="432048"/>
          <a:ext cx="1527245" cy="576064"/>
        </a:xfrm>
        <a:prstGeom prst="roundRect">
          <a:avLst/>
        </a:prstGeom>
        <a:solidFill>
          <a:srgbClr val="8D1315">
            <a:alpha val="76667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资料审查</a:t>
          </a:r>
        </a:p>
      </dsp:txBody>
      <dsp:txXfrm>
        <a:off x="1754598" y="460169"/>
        <a:ext cx="1471003" cy="519822"/>
      </dsp:txXfrm>
    </dsp:sp>
    <dsp:sp modelId="{D5BE01AA-189A-4672-9572-7D1AFD4CDF6E}">
      <dsp:nvSpPr>
        <dsp:cNvPr id="0" name=""/>
        <dsp:cNvSpPr/>
      </dsp:nvSpPr>
      <dsp:spPr bwMode="white">
        <a:xfrm>
          <a:off x="3450786" y="432048"/>
          <a:ext cx="1527245" cy="576064"/>
        </a:xfrm>
        <a:prstGeom prst="roundRect">
          <a:avLst/>
        </a:prstGeom>
        <a:solidFill>
          <a:srgbClr val="8D1315">
            <a:alpha val="63333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等级初评</a:t>
          </a:r>
        </a:p>
      </dsp:txBody>
      <dsp:txXfrm>
        <a:off x="3478907" y="460169"/>
        <a:ext cx="1471003" cy="519822"/>
      </dsp:txXfrm>
    </dsp:sp>
    <dsp:sp modelId="{56E069F9-854B-4D77-A8C1-6BEFD29A940A}">
      <dsp:nvSpPr>
        <dsp:cNvPr id="0" name=""/>
        <dsp:cNvSpPr/>
      </dsp:nvSpPr>
      <dsp:spPr bwMode="white">
        <a:xfrm>
          <a:off x="5175095" y="432048"/>
          <a:ext cx="1527245" cy="576064"/>
        </a:xfrm>
        <a:prstGeom prst="roundRect">
          <a:avLst/>
        </a:prstGeom>
        <a:solidFill>
          <a:srgbClr val="8D1315">
            <a:alpha val="63333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rPr>
            <a:t>实地调查</a:t>
          </a:r>
          <a:endParaRPr sz="2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203216" y="460169"/>
        <a:ext cx="1471003" cy="519822"/>
      </dsp:txXfrm>
    </dsp:sp>
    <dsp:sp modelId="{8DA3E755-262D-442B-9A60-96EECF3ED52D}">
      <dsp:nvSpPr>
        <dsp:cNvPr id="0" name=""/>
        <dsp:cNvSpPr/>
      </dsp:nvSpPr>
      <dsp:spPr bwMode="white">
        <a:xfrm>
          <a:off x="6899404" y="432048"/>
          <a:ext cx="1527245" cy="576064"/>
        </a:xfrm>
        <a:prstGeom prst="roundRect">
          <a:avLst/>
        </a:prstGeom>
        <a:solidFill>
          <a:srgbClr val="8D1315">
            <a:alpha val="50000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等级认定</a:t>
          </a:r>
        </a:p>
      </dsp:txBody>
      <dsp:txXfrm>
        <a:off x="6927525" y="460169"/>
        <a:ext cx="1471003" cy="519822"/>
      </dsp:txXfrm>
    </dsp:sp>
    <dsp:sp modelId="{21A48B20-88A1-4ACB-A3C1-5F9FFA66BB5F}">
      <dsp:nvSpPr>
        <dsp:cNvPr id="0" name=""/>
        <dsp:cNvSpPr/>
      </dsp:nvSpPr>
      <dsp:spPr bwMode="white">
        <a:xfrm>
          <a:off x="8623713" y="432048"/>
          <a:ext cx="1527245" cy="576064"/>
        </a:xfrm>
        <a:prstGeom prst="roundRect">
          <a:avLst/>
        </a:prstGeom>
        <a:solidFill>
          <a:srgbClr val="8D1315">
            <a:alpha val="50000"/>
          </a:srgb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baseline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跟踪监测</a:t>
          </a:r>
        </a:p>
      </dsp:txBody>
      <dsp:txXfrm>
        <a:off x="8651834" y="460169"/>
        <a:ext cx="1471003" cy="519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0.33684</cdr:x>
      <cdr:y>0.15487</cdr:y>
    </cdr:from>
    <cdr:to>
      <cdr:x>0.76951</cdr:x>
      <cdr:y>0.20774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B4B3B2FB-C79E-B37B-915A-A39ECA0CD71D}"/>
            </a:ext>
          </a:extLst>
        </cdr:cNvPr>
        <cdr:cNvSpPr txBox="1"/>
      </cdr:nvSpPr>
      <cdr:spPr>
        <a:xfrm xmlns:a="http://schemas.openxmlformats.org/drawingml/2006/main">
          <a:off x="2348143" y="754408"/>
          <a:ext cx="3016088" cy="2575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600" b="1" baseline="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rPr>
            <a:t>平均单家机构报送</a:t>
          </a:r>
          <a:r>
            <a:rPr lang="en-US" altLang="zh-CN" sz="1600" b="1" baseline="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rPr>
            <a:t>132</a:t>
          </a:r>
          <a:r>
            <a:rPr lang="zh-CN" altLang="en-US" sz="1600" b="1" baseline="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rPr>
            <a:t>家企业</a:t>
          </a:r>
        </a:p>
      </cdr:txBody>
    </cdr:sp>
  </cdr:relSizeAnchor>
  <cdr:relSizeAnchor xmlns:cdr="http://schemas.openxmlformats.org/drawingml/2006/chartDrawing">
    <cdr:from>
      <cdr:x>0.5045</cdr:x>
      <cdr:y>0.33498</cdr:y>
    </cdr:from>
    <cdr:to>
      <cdr:x>0.93717</cdr:x>
      <cdr:y>0.38785</cdr:y>
    </cdr:to>
    <cdr:sp macro="" textlink="">
      <cdr:nvSpPr>
        <cdr:cNvPr id="3" name="文本框 1">
          <a:extLst xmlns:a="http://schemas.openxmlformats.org/drawingml/2006/main">
            <a:ext uri="{FF2B5EF4-FFF2-40B4-BE49-F238E27FC236}">
              <a16:creationId xmlns:a16="http://schemas.microsoft.com/office/drawing/2014/main" id="{7D234C94-6059-BACB-1BD4-D1A5C112EA31}"/>
            </a:ext>
          </a:extLst>
        </cdr:cNvPr>
        <cdr:cNvSpPr txBox="1"/>
      </cdr:nvSpPr>
      <cdr:spPr>
        <a:xfrm xmlns:a="http://schemas.openxmlformats.org/drawingml/2006/main">
          <a:off x="3531571" y="1631730"/>
          <a:ext cx="3028726" cy="257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600" b="1" baseline="0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平均单家机构报送</a:t>
          </a:r>
          <a:r>
            <a:rPr lang="en-US" altLang="zh-CN" sz="1600" b="1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501</a:t>
          </a:r>
          <a:r>
            <a:rPr lang="zh-CN" altLang="en-US" sz="1600" b="1" baseline="0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家企业</a:t>
          </a:r>
        </a:p>
      </cdr:txBody>
    </cdr:sp>
  </cdr:relSizeAnchor>
  <cdr:relSizeAnchor xmlns:cdr="http://schemas.openxmlformats.org/drawingml/2006/chartDrawing">
    <cdr:from>
      <cdr:x>0.48739</cdr:x>
      <cdr:y>0.51255</cdr:y>
    </cdr:from>
    <cdr:to>
      <cdr:x>0.92006</cdr:x>
      <cdr:y>0.56542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BEE39D6C-F92B-D9F2-8502-178FD590811C}"/>
            </a:ext>
          </a:extLst>
        </cdr:cNvPr>
        <cdr:cNvSpPr txBox="1"/>
      </cdr:nvSpPr>
      <cdr:spPr>
        <a:xfrm xmlns:a="http://schemas.openxmlformats.org/drawingml/2006/main">
          <a:off x="3411790" y="2496688"/>
          <a:ext cx="3028726" cy="257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600" b="1" baseline="0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平均单家机构报送</a:t>
          </a:r>
          <a:r>
            <a:rPr lang="en-US" altLang="zh-CN" sz="1600" b="1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50</a:t>
          </a:r>
          <a:r>
            <a:rPr lang="zh-CN" altLang="en-US" sz="1600" b="1" baseline="0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家企业</a:t>
          </a:r>
        </a:p>
      </cdr:txBody>
    </cdr:sp>
  </cdr:relSizeAnchor>
  <cdr:relSizeAnchor xmlns:cdr="http://schemas.openxmlformats.org/drawingml/2006/chartDrawing">
    <cdr:from>
      <cdr:x>0.42636</cdr:x>
      <cdr:y>0.69891</cdr:y>
    </cdr:from>
    <cdr:to>
      <cdr:x>0.85903</cdr:x>
      <cdr:y>0.75178</cdr:y>
    </cdr:to>
    <cdr:sp macro="" textlink="">
      <cdr:nvSpPr>
        <cdr:cNvPr id="5" name="文本框 1">
          <a:extLst xmlns:a="http://schemas.openxmlformats.org/drawingml/2006/main">
            <a:ext uri="{FF2B5EF4-FFF2-40B4-BE49-F238E27FC236}">
              <a16:creationId xmlns:a16="http://schemas.microsoft.com/office/drawing/2014/main" id="{BEE39D6C-F92B-D9F2-8502-178FD590811C}"/>
            </a:ext>
          </a:extLst>
        </cdr:cNvPr>
        <cdr:cNvSpPr txBox="1"/>
      </cdr:nvSpPr>
      <cdr:spPr>
        <a:xfrm xmlns:a="http://schemas.openxmlformats.org/drawingml/2006/main">
          <a:off x="2984524" y="3404466"/>
          <a:ext cx="3028726" cy="257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600" b="1" baseline="0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平均单家机构报送</a:t>
          </a:r>
          <a:r>
            <a:rPr lang="en-US" altLang="zh-CN" sz="1600" b="1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54</a:t>
          </a:r>
          <a:r>
            <a:rPr lang="zh-CN" altLang="en-US" sz="1600" b="1" baseline="0" dirty="0">
              <a:solidFill>
                <a:srgbClr val="333F50"/>
              </a:solidFill>
              <a:latin typeface="Arial" panose="020B0604020202020204" pitchFamily="34" charset="0"/>
              <a:ea typeface="楷体" panose="02010609060101010101" pitchFamily="49" charset="-122"/>
            </a:rPr>
            <a:t>家企业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0.3232</cdr:x>
      <cdr:y>0.3741</cdr:y>
    </cdr:from>
    <cdr:to>
      <cdr:x>0.6768</cdr:x>
      <cdr:y>0.56577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E0CAAF1A-D5C6-EC73-8C9B-F425EE70BFF4}"/>
            </a:ext>
          </a:extLst>
        </cdr:cNvPr>
        <cdr:cNvSpPr txBox="1"/>
      </cdr:nvSpPr>
      <cdr:spPr>
        <a:xfrm xmlns:a="http://schemas.openxmlformats.org/drawingml/2006/main">
          <a:off x="1488998" y="1820579"/>
          <a:ext cx="1629103" cy="9327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zh-CN" altLang="en-US" sz="1800" b="1" baseline="0" dirty="0">
              <a:solidFill>
                <a:srgbClr val="0070C0"/>
              </a:solidFill>
              <a:latin typeface="Arial" panose="020B0604020202020204" pitchFamily="34" charset="0"/>
              <a:ea typeface="楷体" panose="02010609060101010101" pitchFamily="49" charset="-122"/>
            </a:rPr>
            <a:t>报数金融机构</a:t>
          </a:r>
          <a:r>
            <a:rPr lang="en-US" altLang="zh-CN" sz="1800" b="1" baseline="0" dirty="0">
              <a:solidFill>
                <a:srgbClr val="0070C0"/>
              </a:solidFill>
              <a:latin typeface="Arial" panose="020B0604020202020204" pitchFamily="34" charset="0"/>
              <a:ea typeface="楷体" panose="02010609060101010101" pitchFamily="49" charset="-122"/>
            </a:rPr>
            <a:t>3320</a:t>
          </a:r>
          <a:r>
            <a:rPr lang="zh-CN" altLang="en-US" sz="1800" b="1" baseline="0" dirty="0">
              <a:solidFill>
                <a:srgbClr val="0070C0"/>
              </a:solidFill>
              <a:latin typeface="Arial" panose="020B0604020202020204" pitchFamily="34" charset="0"/>
              <a:ea typeface="楷体" panose="02010609060101010101" pitchFamily="49" charset="-122"/>
            </a:rPr>
            <a:t>家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6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3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7BBB2B-57B3-473B-9A7B-0965831070A6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6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428C18-FABF-4875-BECF-355EA9210A86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7BBB2B-57B3-473B-9A7B-0965831070A6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6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sz="1400" dirty="0" smtClean="0">
              <a:latin typeface="Arial" panose="020B0604020202020204" pitchFamily="34" charset="0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1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9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0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7BBB2B-57B3-473B-9A7B-0965831070A6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2023/1/9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9613" y="6429375"/>
            <a:ext cx="25923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2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59F6A9F9-3EDF-4BB6-8325-2BAFBDAC6DAE}" type="datetimeFigureOut">
              <a:rPr lang="zh-CN" altLang="en-US" smtClean="0"/>
              <a:pPr/>
              <a:t>2023/1/9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3596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ADA317DB-6ADD-43E7-9865-DA1DC50375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9613" y="6429375"/>
            <a:ext cx="25923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64679" y="303957"/>
            <a:ext cx="3738245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直线"/>
          <p:cNvSpPr>
            <a:spLocks noChangeShapeType="1"/>
          </p:cNvSpPr>
          <p:nvPr/>
        </p:nvSpPr>
        <p:spPr bwMode="auto">
          <a:xfrm>
            <a:off x="3332778" y="2608213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线"/>
          <p:cNvSpPr>
            <a:spLocks noChangeShapeType="1"/>
          </p:cNvSpPr>
          <p:nvPr/>
        </p:nvSpPr>
        <p:spPr bwMode="auto">
          <a:xfrm>
            <a:off x="3332778" y="4912469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AF8B8D-6356-1CCA-5DE1-BC5995BC783A}"/>
              </a:ext>
            </a:extLst>
          </p:cNvPr>
          <p:cNvSpPr txBox="1"/>
          <p:nvPr/>
        </p:nvSpPr>
        <p:spPr>
          <a:xfrm>
            <a:off x="2225964" y="2883178"/>
            <a:ext cx="7930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 央行</a:t>
            </a:r>
            <a:r>
              <a:rPr lang="zh-CN" altLang="en-US" sz="5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内部（企业）</a:t>
            </a:r>
            <a:r>
              <a:rPr lang="zh-CN" altLang="en-US" sz="540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评级 </a:t>
            </a:r>
            <a:endParaRPr lang="en-US" altLang="zh-CN" sz="5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zh-CN" altLang="en-US" sz="5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业务培训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1C897710-E4EF-DEC1-DE05-A3170327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434" y="901452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提升报数效率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B5D892-1ECF-D316-75D6-4AE988F3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071" y="1227584"/>
            <a:ext cx="4546600" cy="1092597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  <a:ea typeface="+mj-ea"/>
              </a:rPr>
              <a:t>建立数据采集接口，金融机构可通过接口报送数据，满足批量上传数据的需求，提高评级信息和质押资产信息的报送效率；</a:t>
            </a:r>
            <a:endParaRPr lang="en-US" altLang="zh-CN" sz="1400" noProof="1">
              <a:latin typeface="+mj-ea"/>
              <a:ea typeface="+mj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ED26698-BF42-8C5C-1AB6-C4A6F22E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642" y="2680221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完善评级模型</a:t>
            </a:r>
          </a:p>
        </p:txBody>
      </p:sp>
      <p:sp>
        <p:nvSpPr>
          <p:cNvPr id="79" name="矩形 47">
            <a:extLst>
              <a:ext uri="{FF2B5EF4-FFF2-40B4-BE49-F238E27FC236}">
                <a16:creationId xmlns:a16="http://schemas.microsoft.com/office/drawing/2014/main" id="{6A87453B-B73C-E1D8-9EE2-0503F7F3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707" y="3032695"/>
            <a:ext cx="4545012" cy="769431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  <a:ea typeface="+mj-ea"/>
              </a:rPr>
              <a:t>增设小、微型企业评级模型，实现不同规模的企业采用差异化的指标体系进行评级打分。</a:t>
            </a:r>
            <a:endParaRPr lang="en-US" altLang="zh-CN" sz="1400" noProof="1">
              <a:latin typeface="+mj-ea"/>
              <a:ea typeface="+mj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F32222A-7873-BFD9-5E6F-749BFAD4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864" y="4093418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提高服务质量</a:t>
            </a:r>
          </a:p>
        </p:txBody>
      </p:sp>
      <p:sp>
        <p:nvSpPr>
          <p:cNvPr id="81" name="矩形 47">
            <a:extLst>
              <a:ext uri="{FF2B5EF4-FFF2-40B4-BE49-F238E27FC236}">
                <a16:creationId xmlns:a16="http://schemas.microsoft.com/office/drawing/2014/main" id="{AFFBDDE3-2CB0-D14D-C5DA-FA2082EF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135" y="4503078"/>
            <a:ext cx="4546600" cy="769431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  <a:ea typeface="+mj-ea"/>
              </a:rPr>
              <a:t>增加客户服务板块，提供在线服务、在线培训等服务功能，提升安全服务意识和服务水平；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40125FD-C5A7-8209-0610-25757F3E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911" y="5539289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对接登记系统</a:t>
            </a:r>
          </a:p>
        </p:txBody>
      </p:sp>
      <p:sp>
        <p:nvSpPr>
          <p:cNvPr id="83" name="矩形 47">
            <a:extLst>
              <a:ext uri="{FF2B5EF4-FFF2-40B4-BE49-F238E27FC236}">
                <a16:creationId xmlns:a16="http://schemas.microsoft.com/office/drawing/2014/main" id="{49D77227-85AF-9BDE-8C14-4DE8B0105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595" y="6051398"/>
            <a:ext cx="4545012" cy="769431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  <a:ea typeface="+mj-ea"/>
              </a:rPr>
              <a:t>打通与动产融资统一登记系统的对接，系统中实现信贷质押再贷款业务全流程操作。</a:t>
            </a:r>
            <a:endParaRPr lang="en-US" altLang="zh-CN" sz="1400" noProof="1">
              <a:latin typeface="+mj-ea"/>
              <a:ea typeface="+mj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74AE00A-E55C-5096-A177-4E430152FA76}"/>
              </a:ext>
            </a:extLst>
          </p:cNvPr>
          <p:cNvSpPr txBox="1"/>
          <p:nvPr/>
        </p:nvSpPr>
        <p:spPr>
          <a:xfrm>
            <a:off x="729543" y="337820"/>
            <a:ext cx="8192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二代央行内部（企业）评级</a:t>
            </a:r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系统主要优势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79A881D-39BC-2B1F-E853-76C92912167A}"/>
              </a:ext>
            </a:extLst>
          </p:cNvPr>
          <p:cNvSpPr/>
          <p:nvPr/>
        </p:nvSpPr>
        <p:spPr>
          <a:xfrm>
            <a:off x="109038" y="337820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70C8AAB-0E76-AE68-C8CF-491E12B7FB61}"/>
              </a:ext>
            </a:extLst>
          </p:cNvPr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6691AC2-EAE0-6ABD-FECB-337A83010298}"/>
              </a:ext>
            </a:extLst>
          </p:cNvPr>
          <p:cNvSpPr/>
          <p:nvPr/>
        </p:nvSpPr>
        <p:spPr>
          <a:xfrm>
            <a:off x="3044999" y="1456085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286797BD-ECE8-09BD-4DD3-CBEF21E2B998}"/>
              </a:ext>
            </a:extLst>
          </p:cNvPr>
          <p:cNvSpPr/>
          <p:nvPr/>
        </p:nvSpPr>
        <p:spPr>
          <a:xfrm>
            <a:off x="815965" y="2861050"/>
            <a:ext cx="2006600" cy="2006600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800">
                <a:cs typeface="+mn-ea"/>
                <a:sym typeface="+mn-lt"/>
              </a:rPr>
              <a:t>优势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18D954F-EC99-9E70-A35C-7D48AA790A02}"/>
              </a:ext>
            </a:extLst>
          </p:cNvPr>
          <p:cNvSpPr/>
          <p:nvPr/>
        </p:nvSpPr>
        <p:spPr>
          <a:xfrm>
            <a:off x="3765079" y="2850121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22E2A67-F24D-B107-5543-B0442309BDCF}"/>
              </a:ext>
            </a:extLst>
          </p:cNvPr>
          <p:cNvSpPr/>
          <p:nvPr/>
        </p:nvSpPr>
        <p:spPr>
          <a:xfrm>
            <a:off x="3814517" y="4313835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22E2A67-F24D-B107-5543-B0442309BDCF}"/>
              </a:ext>
            </a:extLst>
          </p:cNvPr>
          <p:cNvSpPr/>
          <p:nvPr/>
        </p:nvSpPr>
        <p:spPr>
          <a:xfrm>
            <a:off x="2950421" y="5537971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1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78" grpId="0"/>
      <p:bldP spid="79" grpId="0"/>
      <p:bldP spid="80" grpId="0"/>
      <p:bldP spid="81" grpId="0"/>
      <p:bldP spid="82" grpId="0"/>
      <p:bldP spid="83" grpId="0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art two"/>
          <p:cNvSpPr>
            <a:spLocks noChangeArrowheads="1"/>
          </p:cNvSpPr>
          <p:nvPr/>
        </p:nvSpPr>
        <p:spPr bwMode="auto">
          <a:xfrm>
            <a:off x="4388664" y="2834113"/>
            <a:ext cx="2820644" cy="697883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393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endParaRPr lang="zh-CN" altLang="en-US" sz="39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标题"/>
          <p:cNvSpPr>
            <a:spLocks noChangeArrowheads="1"/>
          </p:cNvSpPr>
          <p:nvPr/>
        </p:nvSpPr>
        <p:spPr bwMode="auto">
          <a:xfrm>
            <a:off x="4225822" y="3570773"/>
            <a:ext cx="7219256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935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评级实施指引</a:t>
            </a:r>
          </a:p>
        </p:txBody>
      </p:sp>
      <p:sp>
        <p:nvSpPr>
          <p:cNvPr id="5124" name="02"/>
          <p:cNvSpPr>
            <a:spLocks noChangeArrowheads="1"/>
          </p:cNvSpPr>
          <p:nvPr/>
        </p:nvSpPr>
        <p:spPr bwMode="auto">
          <a:xfrm>
            <a:off x="1910813" y="2421139"/>
            <a:ext cx="204735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0" b="1" dirty="0" smtClean="0">
                <a:solidFill>
                  <a:srgbClr val="AF362C"/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03</a:t>
            </a:r>
            <a:endParaRPr lang="zh-CN" altLang="en-US" sz="13500" b="1" dirty="0">
              <a:solidFill>
                <a:srgbClr val="AF362C"/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5125" name="虚线2"/>
          <p:cNvSpPr>
            <a:spLocks noChangeShapeType="1"/>
          </p:cNvSpPr>
          <p:nvPr/>
        </p:nvSpPr>
        <p:spPr bwMode="auto">
          <a:xfrm>
            <a:off x="2120648" y="4424139"/>
            <a:ext cx="5975866" cy="2232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虚线1"/>
          <p:cNvSpPr>
            <a:spLocks noChangeShapeType="1"/>
          </p:cNvSpPr>
          <p:nvPr/>
        </p:nvSpPr>
        <p:spPr bwMode="auto">
          <a:xfrm>
            <a:off x="2120648" y="2502512"/>
            <a:ext cx="5975866" cy="0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  <p:bldP spid="5125" grpId="0" bldLvl="0" animBg="1"/>
      <p:bldP spid="51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67369" y="5857302"/>
            <a:ext cx="3593936" cy="1071727"/>
            <a:chOff x="769789" y="3442220"/>
            <a:chExt cx="2593262" cy="765333"/>
          </a:xfrm>
        </p:grpSpPr>
        <p:sp>
          <p:nvSpPr>
            <p:cNvPr id="34" name="矩形 33"/>
            <p:cNvSpPr/>
            <p:nvPr/>
          </p:nvSpPr>
          <p:spPr>
            <a:xfrm>
              <a:off x="1561877" y="3442220"/>
              <a:ext cx="1801173" cy="2637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ea typeface="微软雅黑" panose="020B0503020204020204" pitchFamily="34" charset="-122"/>
                </a:rPr>
                <a:t>货币政策司</a:t>
              </a: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769789" y="3746000"/>
              <a:ext cx="2593262" cy="4615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dirty="0">
                  <a:latin typeface="+mj-ea"/>
                  <a:ea typeface="+mj-ea"/>
                </a:rPr>
                <a:t>确定参加评级的企业范围</a:t>
              </a:r>
              <a:endParaRPr lang="en-US" altLang="zh-CN" dirty="0">
                <a:latin typeface="+mj-ea"/>
                <a:ea typeface="+mj-ea"/>
              </a:endParaRPr>
            </a:p>
            <a:p>
              <a:pPr algn="r"/>
              <a:r>
                <a:rPr lang="zh-CN" altLang="en-US" dirty="0">
                  <a:latin typeface="+mj-ea"/>
                  <a:ea typeface="+mj-ea"/>
                </a:rPr>
                <a:t>协调金融机构开展央评相关工作</a:t>
              </a:r>
              <a:endParaRPr lang="en-US" altLang="zh-CN" dirty="0"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6659" y="3976365"/>
            <a:ext cx="2713314" cy="1354028"/>
            <a:chOff x="2201287" y="1420110"/>
            <a:chExt cx="1957835" cy="966929"/>
          </a:xfrm>
        </p:grpSpPr>
        <p:sp>
          <p:nvSpPr>
            <p:cNvPr id="32" name="矩形 31"/>
            <p:cNvSpPr/>
            <p:nvPr/>
          </p:nvSpPr>
          <p:spPr>
            <a:xfrm>
              <a:off x="2443986" y="1420110"/>
              <a:ext cx="1709920" cy="2637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征信管理局</a:t>
              </a: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2201287" y="1727677"/>
              <a:ext cx="1957835" cy="65936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dirty="0">
                  <a:latin typeface="+mj-ea"/>
                  <a:ea typeface="+mj-ea"/>
                </a:rPr>
                <a:t>下设非金融企业评级事务办公室主要承担央评的组织、指导和协调工作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05622" y="519981"/>
            <a:ext cx="4128409" cy="2449458"/>
            <a:chOff x="8029542" y="1451039"/>
            <a:chExt cx="3447182" cy="1121707"/>
          </a:xfrm>
        </p:grpSpPr>
        <p:sp>
          <p:nvSpPr>
            <p:cNvPr id="30" name="矩形 29"/>
            <p:cNvSpPr/>
            <p:nvPr/>
          </p:nvSpPr>
          <p:spPr>
            <a:xfrm>
              <a:off x="8029542" y="1451039"/>
              <a:ext cx="1885262" cy="46155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b="1" dirty="0">
                  <a:ea typeface="微软雅黑" panose="020B0503020204020204" pitchFamily="34" charset="-122"/>
                </a:rPr>
                <a:t>人行分支机构</a:t>
              </a:r>
            </a:p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8079293" y="1715576"/>
              <a:ext cx="3397431" cy="85717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/>
              <a:r>
                <a:rPr lang="zh-CN" altLang="en-US" dirty="0">
                  <a:latin typeface="+mj-ea"/>
                  <a:ea typeface="+mj-ea"/>
                  <a:sym typeface="Arial" panose="020B0604020202020204" pitchFamily="34" charset="0"/>
                </a:rPr>
                <a:t>负责确定待评级的企业清单，协调金融机构配合上海资信、汇达公司在央评过程中进行企业资料收集、电话访问、实地调查、跟踪监测等工作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32542" y="2133105"/>
            <a:ext cx="6005146" cy="4795588"/>
            <a:chOff x="3337909" y="1900602"/>
            <a:chExt cx="5435159" cy="4295573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848137" y="3082857"/>
              <a:ext cx="2375605" cy="2269141"/>
            </a:xfrm>
            <a:custGeom>
              <a:avLst/>
              <a:gdLst>
                <a:gd name="T0" fmla="*/ 2189 w 3067"/>
                <a:gd name="T1" fmla="*/ 554 h 3062"/>
                <a:gd name="T2" fmla="*/ 878 w 3067"/>
                <a:gd name="T3" fmla="*/ 2507 h 3062"/>
                <a:gd name="T4" fmla="*/ 576 w 3067"/>
                <a:gd name="T5" fmla="*/ 2734 h 3062"/>
                <a:gd name="T6" fmla="*/ 968 w 3067"/>
                <a:gd name="T7" fmla="*/ 2704 h 3062"/>
                <a:gd name="T8" fmla="*/ 1122 w 3067"/>
                <a:gd name="T9" fmla="*/ 3013 h 3062"/>
                <a:gd name="T10" fmla="*/ 1474 w 3067"/>
                <a:gd name="T11" fmla="*/ 2829 h 3062"/>
                <a:gd name="T12" fmla="*/ 1712 w 3067"/>
                <a:gd name="T13" fmla="*/ 3062 h 3062"/>
                <a:gd name="T14" fmla="*/ 1968 w 3067"/>
                <a:gd name="T15" fmla="*/ 2754 h 3062"/>
                <a:gd name="T16" fmla="*/ 2309 w 3067"/>
                <a:gd name="T17" fmla="*/ 2867 h 3062"/>
                <a:gd name="T18" fmla="*/ 2420 w 3067"/>
                <a:gd name="T19" fmla="*/ 2480 h 3062"/>
                <a:gd name="T20" fmla="*/ 2744 w 3067"/>
                <a:gd name="T21" fmla="*/ 2493 h 3062"/>
                <a:gd name="T22" fmla="*/ 2704 w 3067"/>
                <a:gd name="T23" fmla="*/ 2092 h 3062"/>
                <a:gd name="T24" fmla="*/ 3017 w 3067"/>
                <a:gd name="T25" fmla="*/ 1964 h 3062"/>
                <a:gd name="T26" fmla="*/ 2830 w 3067"/>
                <a:gd name="T27" fmla="*/ 1608 h 3062"/>
                <a:gd name="T28" fmla="*/ 3067 w 3067"/>
                <a:gd name="T29" fmla="*/ 1361 h 3062"/>
                <a:gd name="T30" fmla="*/ 2760 w 3067"/>
                <a:gd name="T31" fmla="*/ 1104 h 3062"/>
                <a:gd name="T32" fmla="*/ 2889 w 3067"/>
                <a:gd name="T33" fmla="*/ 800 h 3062"/>
                <a:gd name="T34" fmla="*/ 2513 w 3067"/>
                <a:gd name="T35" fmla="*/ 674 h 3062"/>
                <a:gd name="T36" fmla="*/ 2492 w 3067"/>
                <a:gd name="T37" fmla="*/ 328 h 3062"/>
                <a:gd name="T38" fmla="*/ 2102 w 3067"/>
                <a:gd name="T39" fmla="*/ 355 h 3062"/>
                <a:gd name="T40" fmla="*/ 1945 w 3067"/>
                <a:gd name="T41" fmla="*/ 48 h 3062"/>
                <a:gd name="T42" fmla="*/ 1600 w 3067"/>
                <a:gd name="T43" fmla="*/ 220 h 3062"/>
                <a:gd name="T44" fmla="*/ 1355 w 3067"/>
                <a:gd name="T45" fmla="*/ 0 h 3062"/>
                <a:gd name="T46" fmla="*/ 1101 w 3067"/>
                <a:gd name="T47" fmla="*/ 285 h 3062"/>
                <a:gd name="T48" fmla="*/ 758 w 3067"/>
                <a:gd name="T49" fmla="*/ 195 h 3062"/>
                <a:gd name="T50" fmla="*/ 638 w 3067"/>
                <a:gd name="T51" fmla="*/ 556 h 3062"/>
                <a:gd name="T52" fmla="*/ 323 w 3067"/>
                <a:gd name="T53" fmla="*/ 568 h 3062"/>
                <a:gd name="T54" fmla="*/ 344 w 3067"/>
                <a:gd name="T55" fmla="*/ 948 h 3062"/>
                <a:gd name="T56" fmla="*/ 50 w 3067"/>
                <a:gd name="T57" fmla="*/ 1097 h 3062"/>
                <a:gd name="T58" fmla="*/ 216 w 3067"/>
                <a:gd name="T59" fmla="*/ 1443 h 3062"/>
                <a:gd name="T60" fmla="*/ 0 w 3067"/>
                <a:gd name="T61" fmla="*/ 1701 h 3062"/>
                <a:gd name="T62" fmla="*/ 290 w 3067"/>
                <a:gd name="T63" fmla="*/ 1956 h 3062"/>
                <a:gd name="T64" fmla="*/ 179 w 3067"/>
                <a:gd name="T65" fmla="*/ 2262 h 3062"/>
                <a:gd name="T66" fmla="*/ 547 w 3067"/>
                <a:gd name="T67" fmla="*/ 2390 h 3062"/>
                <a:gd name="T68" fmla="*/ 576 w 3067"/>
                <a:gd name="T69" fmla="*/ 2734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7" h="3062">
                  <a:moveTo>
                    <a:pt x="557" y="875"/>
                  </a:moveTo>
                  <a:cubicBezTo>
                    <a:pt x="919" y="336"/>
                    <a:pt x="1650" y="192"/>
                    <a:pt x="2189" y="554"/>
                  </a:cubicBezTo>
                  <a:cubicBezTo>
                    <a:pt x="2728" y="916"/>
                    <a:pt x="2872" y="1647"/>
                    <a:pt x="2510" y="2186"/>
                  </a:cubicBezTo>
                  <a:cubicBezTo>
                    <a:pt x="2148" y="2726"/>
                    <a:pt x="1418" y="2869"/>
                    <a:pt x="878" y="2507"/>
                  </a:cubicBezTo>
                  <a:cubicBezTo>
                    <a:pt x="339" y="2145"/>
                    <a:pt x="195" y="1415"/>
                    <a:pt x="557" y="875"/>
                  </a:cubicBezTo>
                  <a:close/>
                  <a:moveTo>
                    <a:pt x="576" y="2734"/>
                  </a:moveTo>
                  <a:lnTo>
                    <a:pt x="779" y="2870"/>
                  </a:lnTo>
                  <a:lnTo>
                    <a:pt x="968" y="2704"/>
                  </a:lnTo>
                  <a:cubicBezTo>
                    <a:pt x="1014" y="2726"/>
                    <a:pt x="1062" y="2745"/>
                    <a:pt x="1110" y="2761"/>
                  </a:cubicBezTo>
                  <a:lnTo>
                    <a:pt x="1122" y="3013"/>
                  </a:lnTo>
                  <a:lnTo>
                    <a:pt x="1363" y="3060"/>
                  </a:lnTo>
                  <a:lnTo>
                    <a:pt x="1474" y="2829"/>
                  </a:lnTo>
                  <a:cubicBezTo>
                    <a:pt x="1517" y="2831"/>
                    <a:pt x="1560" y="2830"/>
                    <a:pt x="1603" y="2828"/>
                  </a:cubicBezTo>
                  <a:lnTo>
                    <a:pt x="1712" y="3062"/>
                  </a:lnTo>
                  <a:lnTo>
                    <a:pt x="1952" y="3015"/>
                  </a:lnTo>
                  <a:lnTo>
                    <a:pt x="1968" y="2754"/>
                  </a:lnTo>
                  <a:cubicBezTo>
                    <a:pt x="2017" y="2737"/>
                    <a:pt x="2066" y="2716"/>
                    <a:pt x="2113" y="2692"/>
                  </a:cubicBezTo>
                  <a:lnTo>
                    <a:pt x="2309" y="2867"/>
                  </a:lnTo>
                  <a:lnTo>
                    <a:pt x="2510" y="2728"/>
                  </a:lnTo>
                  <a:lnTo>
                    <a:pt x="2420" y="2480"/>
                  </a:lnTo>
                  <a:cubicBezTo>
                    <a:pt x="2446" y="2455"/>
                    <a:pt x="2472" y="2429"/>
                    <a:pt x="2497" y="2401"/>
                  </a:cubicBezTo>
                  <a:lnTo>
                    <a:pt x="2744" y="2493"/>
                  </a:lnTo>
                  <a:lnTo>
                    <a:pt x="2880" y="2290"/>
                  </a:lnTo>
                  <a:lnTo>
                    <a:pt x="2704" y="2092"/>
                  </a:lnTo>
                  <a:cubicBezTo>
                    <a:pt x="2723" y="2053"/>
                    <a:pt x="2740" y="2013"/>
                    <a:pt x="2754" y="1973"/>
                  </a:cubicBezTo>
                  <a:lnTo>
                    <a:pt x="3017" y="1964"/>
                  </a:lnTo>
                  <a:lnTo>
                    <a:pt x="3066" y="1725"/>
                  </a:lnTo>
                  <a:lnTo>
                    <a:pt x="2830" y="1608"/>
                  </a:lnTo>
                  <a:cubicBezTo>
                    <a:pt x="2832" y="1562"/>
                    <a:pt x="2833" y="1515"/>
                    <a:pt x="2831" y="1469"/>
                  </a:cubicBezTo>
                  <a:lnTo>
                    <a:pt x="3067" y="1361"/>
                  </a:lnTo>
                  <a:lnTo>
                    <a:pt x="3019" y="1121"/>
                  </a:lnTo>
                  <a:lnTo>
                    <a:pt x="2760" y="1104"/>
                  </a:lnTo>
                  <a:cubicBezTo>
                    <a:pt x="2747" y="1064"/>
                    <a:pt x="2731" y="1024"/>
                    <a:pt x="2713" y="986"/>
                  </a:cubicBezTo>
                  <a:lnTo>
                    <a:pt x="2889" y="800"/>
                  </a:lnTo>
                  <a:lnTo>
                    <a:pt x="2754" y="595"/>
                  </a:lnTo>
                  <a:lnTo>
                    <a:pt x="2513" y="674"/>
                  </a:lnTo>
                  <a:cubicBezTo>
                    <a:pt x="2480" y="635"/>
                    <a:pt x="2444" y="598"/>
                    <a:pt x="2406" y="563"/>
                  </a:cubicBezTo>
                  <a:lnTo>
                    <a:pt x="2492" y="328"/>
                  </a:lnTo>
                  <a:lnTo>
                    <a:pt x="2288" y="191"/>
                  </a:lnTo>
                  <a:lnTo>
                    <a:pt x="2102" y="355"/>
                  </a:lnTo>
                  <a:cubicBezTo>
                    <a:pt x="2055" y="331"/>
                    <a:pt x="2006" y="310"/>
                    <a:pt x="1957" y="293"/>
                  </a:cubicBezTo>
                  <a:lnTo>
                    <a:pt x="1945" y="48"/>
                  </a:lnTo>
                  <a:lnTo>
                    <a:pt x="1705" y="1"/>
                  </a:lnTo>
                  <a:lnTo>
                    <a:pt x="1600" y="220"/>
                  </a:lnTo>
                  <a:cubicBezTo>
                    <a:pt x="1552" y="217"/>
                    <a:pt x="1504" y="216"/>
                    <a:pt x="1457" y="218"/>
                  </a:cubicBezTo>
                  <a:lnTo>
                    <a:pt x="1355" y="0"/>
                  </a:lnTo>
                  <a:lnTo>
                    <a:pt x="1115" y="46"/>
                  </a:lnTo>
                  <a:lnTo>
                    <a:pt x="1101" y="285"/>
                  </a:lnTo>
                  <a:cubicBezTo>
                    <a:pt x="1044" y="304"/>
                    <a:pt x="989" y="326"/>
                    <a:pt x="935" y="353"/>
                  </a:cubicBezTo>
                  <a:lnTo>
                    <a:pt x="758" y="195"/>
                  </a:lnTo>
                  <a:lnTo>
                    <a:pt x="557" y="333"/>
                  </a:lnTo>
                  <a:lnTo>
                    <a:pt x="638" y="556"/>
                  </a:lnTo>
                  <a:cubicBezTo>
                    <a:pt x="606" y="585"/>
                    <a:pt x="574" y="617"/>
                    <a:pt x="545" y="650"/>
                  </a:cubicBezTo>
                  <a:lnTo>
                    <a:pt x="323" y="568"/>
                  </a:lnTo>
                  <a:lnTo>
                    <a:pt x="187" y="771"/>
                  </a:lnTo>
                  <a:lnTo>
                    <a:pt x="344" y="948"/>
                  </a:lnTo>
                  <a:cubicBezTo>
                    <a:pt x="322" y="995"/>
                    <a:pt x="302" y="1042"/>
                    <a:pt x="285" y="1090"/>
                  </a:cubicBezTo>
                  <a:lnTo>
                    <a:pt x="50" y="1097"/>
                  </a:lnTo>
                  <a:lnTo>
                    <a:pt x="2" y="1337"/>
                  </a:lnTo>
                  <a:lnTo>
                    <a:pt x="216" y="1443"/>
                  </a:lnTo>
                  <a:cubicBezTo>
                    <a:pt x="213" y="1496"/>
                    <a:pt x="213" y="1549"/>
                    <a:pt x="216" y="1602"/>
                  </a:cubicBezTo>
                  <a:lnTo>
                    <a:pt x="0" y="1701"/>
                  </a:lnTo>
                  <a:lnTo>
                    <a:pt x="48" y="1941"/>
                  </a:lnTo>
                  <a:lnTo>
                    <a:pt x="290" y="1956"/>
                  </a:lnTo>
                  <a:cubicBezTo>
                    <a:pt x="305" y="2000"/>
                    <a:pt x="324" y="2044"/>
                    <a:pt x="344" y="2086"/>
                  </a:cubicBezTo>
                  <a:lnTo>
                    <a:pt x="179" y="2262"/>
                  </a:lnTo>
                  <a:lnTo>
                    <a:pt x="313" y="2467"/>
                  </a:lnTo>
                  <a:lnTo>
                    <a:pt x="547" y="2390"/>
                  </a:lnTo>
                  <a:cubicBezTo>
                    <a:pt x="582" y="2429"/>
                    <a:pt x="620" y="2466"/>
                    <a:pt x="661" y="2502"/>
                  </a:cubicBezTo>
                  <a:lnTo>
                    <a:pt x="576" y="273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54612" y="5158498"/>
              <a:ext cx="996989" cy="1037677"/>
            </a:xfrm>
            <a:custGeom>
              <a:avLst/>
              <a:gdLst>
                <a:gd name="T0" fmla="*/ 0 w 1094"/>
                <a:gd name="T1" fmla="*/ 0 h 1182"/>
                <a:gd name="T2" fmla="*/ 1094 w 1094"/>
                <a:gd name="T3" fmla="*/ 0 h 1182"/>
                <a:gd name="T4" fmla="*/ 1094 w 1094"/>
                <a:gd name="T5" fmla="*/ 511 h 1182"/>
                <a:gd name="T6" fmla="*/ 0 w 1094"/>
                <a:gd name="T7" fmla="*/ 511 h 1182"/>
                <a:gd name="T8" fmla="*/ 0 w 1094"/>
                <a:gd name="T9" fmla="*/ 0 h 1182"/>
                <a:gd name="T10" fmla="*/ 113 w 1094"/>
                <a:gd name="T11" fmla="*/ 567 h 1182"/>
                <a:gd name="T12" fmla="*/ 981 w 1094"/>
                <a:gd name="T13" fmla="*/ 567 h 1182"/>
                <a:gd name="T14" fmla="*/ 981 w 1094"/>
                <a:gd name="T15" fmla="*/ 774 h 1182"/>
                <a:gd name="T16" fmla="*/ 113 w 1094"/>
                <a:gd name="T17" fmla="*/ 774 h 1182"/>
                <a:gd name="T18" fmla="*/ 113 w 1094"/>
                <a:gd name="T19" fmla="*/ 567 h 1182"/>
                <a:gd name="T20" fmla="*/ 132 w 1094"/>
                <a:gd name="T21" fmla="*/ 822 h 1182"/>
                <a:gd name="T22" fmla="*/ 961 w 1094"/>
                <a:gd name="T23" fmla="*/ 822 h 1182"/>
                <a:gd name="T24" fmla="*/ 961 w 1094"/>
                <a:gd name="T25" fmla="*/ 979 h 1182"/>
                <a:gd name="T26" fmla="*/ 132 w 1094"/>
                <a:gd name="T27" fmla="*/ 979 h 1182"/>
                <a:gd name="T28" fmla="*/ 132 w 1094"/>
                <a:gd name="T29" fmla="*/ 822 h 1182"/>
                <a:gd name="T30" fmla="*/ 368 w 1094"/>
                <a:gd name="T31" fmla="*/ 1025 h 1182"/>
                <a:gd name="T32" fmla="*/ 725 w 1094"/>
                <a:gd name="T33" fmla="*/ 1025 h 1182"/>
                <a:gd name="T34" fmla="*/ 725 w 1094"/>
                <a:gd name="T35" fmla="*/ 1182 h 1182"/>
                <a:gd name="T36" fmla="*/ 368 w 1094"/>
                <a:gd name="T37" fmla="*/ 1182 h 1182"/>
                <a:gd name="T38" fmla="*/ 368 w 1094"/>
                <a:gd name="T39" fmla="*/ 1025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4" h="1182">
                  <a:moveTo>
                    <a:pt x="0" y="0"/>
                  </a:moveTo>
                  <a:lnTo>
                    <a:pt x="1094" y="0"/>
                  </a:lnTo>
                  <a:lnTo>
                    <a:pt x="1094" y="511"/>
                  </a:lnTo>
                  <a:lnTo>
                    <a:pt x="0" y="511"/>
                  </a:lnTo>
                  <a:lnTo>
                    <a:pt x="0" y="0"/>
                  </a:lnTo>
                  <a:close/>
                  <a:moveTo>
                    <a:pt x="113" y="567"/>
                  </a:moveTo>
                  <a:lnTo>
                    <a:pt x="981" y="567"/>
                  </a:lnTo>
                  <a:lnTo>
                    <a:pt x="981" y="774"/>
                  </a:lnTo>
                  <a:lnTo>
                    <a:pt x="113" y="774"/>
                  </a:lnTo>
                  <a:lnTo>
                    <a:pt x="113" y="567"/>
                  </a:lnTo>
                  <a:close/>
                  <a:moveTo>
                    <a:pt x="132" y="822"/>
                  </a:moveTo>
                  <a:lnTo>
                    <a:pt x="961" y="822"/>
                  </a:lnTo>
                  <a:lnTo>
                    <a:pt x="961" y="979"/>
                  </a:lnTo>
                  <a:lnTo>
                    <a:pt x="132" y="979"/>
                  </a:lnTo>
                  <a:lnTo>
                    <a:pt x="132" y="822"/>
                  </a:lnTo>
                  <a:close/>
                  <a:moveTo>
                    <a:pt x="368" y="1025"/>
                  </a:moveTo>
                  <a:lnTo>
                    <a:pt x="725" y="1025"/>
                  </a:lnTo>
                  <a:lnTo>
                    <a:pt x="725" y="1182"/>
                  </a:lnTo>
                  <a:lnTo>
                    <a:pt x="368" y="1182"/>
                  </a:lnTo>
                  <a:lnTo>
                    <a:pt x="368" y="10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337909" y="3551673"/>
              <a:ext cx="1264071" cy="1264071"/>
              <a:chOff x="3594735" y="4051350"/>
              <a:chExt cx="1264071" cy="1264071"/>
            </a:xfrm>
          </p:grpSpPr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3594735" y="40513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7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3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8 w 1386"/>
                  <a:gd name="T39" fmla="*/ 105 h 1385"/>
                  <a:gd name="T40" fmla="*/ 634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5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0 w 1386"/>
                  <a:gd name="T55" fmla="*/ 634 h 1385"/>
                  <a:gd name="T56" fmla="*/ 0 w 1386"/>
                  <a:gd name="T57" fmla="*/ 744 h 1385"/>
                  <a:gd name="T58" fmla="*/ 123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4" y="233"/>
                      <a:pt x="1284" y="526"/>
                      <a:pt x="1214" y="817"/>
                    </a:cubicBezTo>
                    <a:cubicBezTo>
                      <a:pt x="1145" y="1108"/>
                      <a:pt x="852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6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7" y="1312"/>
                    </a:lnTo>
                    <a:lnTo>
                      <a:pt x="1101" y="1255"/>
                    </a:lnTo>
                    <a:lnTo>
                      <a:pt x="1067" y="1142"/>
                    </a:lnTo>
                    <a:cubicBezTo>
                      <a:pt x="1085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3" y="318"/>
                    </a:lnTo>
                    <a:cubicBezTo>
                      <a:pt x="1131" y="303"/>
                      <a:pt x="1118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1" y="6"/>
                    </a:lnTo>
                    <a:lnTo>
                      <a:pt x="748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4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4" y="130"/>
                    </a:lnTo>
                    <a:lnTo>
                      <a:pt x="315" y="233"/>
                    </a:lnTo>
                    <a:cubicBezTo>
                      <a:pt x="295" y="250"/>
                      <a:pt x="275" y="269"/>
                      <a:pt x="256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5" y="457"/>
                      <a:pt x="138" y="476"/>
                    </a:cubicBezTo>
                    <a:lnTo>
                      <a:pt x="32" y="476"/>
                    </a:lnTo>
                    <a:lnTo>
                      <a:pt x="6" y="584"/>
                    </a:lnTo>
                    <a:lnTo>
                      <a:pt x="100" y="634"/>
                    </a:lnTo>
                    <a:cubicBezTo>
                      <a:pt x="98" y="657"/>
                      <a:pt x="97" y="680"/>
                      <a:pt x="97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09"/>
                      <a:pt x="148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8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3707097" y="4167727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6" y="958"/>
                      <a:pt x="1062" y="683"/>
                    </a:cubicBezTo>
                    <a:close/>
                  </a:path>
                </a:pathLst>
              </a:custGeom>
              <a:solidFill>
                <a:srgbClr val="433D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885074" y="2197173"/>
              <a:ext cx="1176991" cy="1186930"/>
              <a:chOff x="4194539" y="2636378"/>
              <a:chExt cx="1176991" cy="1186930"/>
            </a:xfrm>
          </p:grpSpPr>
          <p:sp>
            <p:nvSpPr>
              <p:cNvPr id="24" name="Freeform 10"/>
              <p:cNvSpPr>
                <a:spLocks noEditPoints="1"/>
              </p:cNvSpPr>
              <p:nvPr/>
            </p:nvSpPr>
            <p:spPr bwMode="auto">
              <a:xfrm>
                <a:off x="4194539" y="2636378"/>
                <a:ext cx="1176991" cy="1186930"/>
              </a:xfrm>
              <a:custGeom>
                <a:avLst/>
                <a:gdLst>
                  <a:gd name="T0" fmla="*/ 813 w 1386"/>
                  <a:gd name="T1" fmla="*/ 164 h 1386"/>
                  <a:gd name="T2" fmla="*/ 561 w 1386"/>
                  <a:gd name="T3" fmla="*/ 1219 h 1386"/>
                  <a:gd name="T4" fmla="*/ 477 w 1386"/>
                  <a:gd name="T5" fmla="*/ 1354 h 1386"/>
                  <a:gd name="T6" fmla="*/ 638 w 1386"/>
                  <a:gd name="T7" fmla="*/ 1279 h 1386"/>
                  <a:gd name="T8" fmla="*/ 751 w 1386"/>
                  <a:gd name="T9" fmla="*/ 1386 h 1386"/>
                  <a:gd name="T10" fmla="*/ 871 w 1386"/>
                  <a:gd name="T11" fmla="*/ 1252 h 1386"/>
                  <a:gd name="T12" fmla="*/ 1008 w 1386"/>
                  <a:gd name="T13" fmla="*/ 1313 h 1386"/>
                  <a:gd name="T14" fmla="*/ 1067 w 1386"/>
                  <a:gd name="T15" fmla="*/ 1142 h 1386"/>
                  <a:gd name="T16" fmla="*/ 1229 w 1386"/>
                  <a:gd name="T17" fmla="*/ 1136 h 1386"/>
                  <a:gd name="T18" fmla="*/ 1215 w 1386"/>
                  <a:gd name="T19" fmla="*/ 955 h 1386"/>
                  <a:gd name="T20" fmla="*/ 1354 w 1386"/>
                  <a:gd name="T21" fmla="*/ 909 h 1386"/>
                  <a:gd name="T22" fmla="*/ 1274 w 1386"/>
                  <a:gd name="T23" fmla="*/ 745 h 1386"/>
                  <a:gd name="T24" fmla="*/ 1386 w 1386"/>
                  <a:gd name="T25" fmla="*/ 642 h 1386"/>
                  <a:gd name="T26" fmla="*/ 1251 w 1386"/>
                  <a:gd name="T27" fmla="*/ 521 h 1386"/>
                  <a:gd name="T28" fmla="*/ 1313 w 1386"/>
                  <a:gd name="T29" fmla="*/ 378 h 1386"/>
                  <a:gd name="T30" fmla="*/ 1143 w 1386"/>
                  <a:gd name="T31" fmla="*/ 318 h 1386"/>
                  <a:gd name="T32" fmla="*/ 1150 w 1386"/>
                  <a:gd name="T33" fmla="*/ 169 h 1386"/>
                  <a:gd name="T34" fmla="*/ 972 w 1386"/>
                  <a:gd name="T35" fmla="*/ 176 h 1386"/>
                  <a:gd name="T36" fmla="*/ 909 w 1386"/>
                  <a:gd name="T37" fmla="*/ 32 h 1386"/>
                  <a:gd name="T38" fmla="*/ 749 w 1386"/>
                  <a:gd name="T39" fmla="*/ 105 h 1386"/>
                  <a:gd name="T40" fmla="*/ 635 w 1386"/>
                  <a:gd name="T41" fmla="*/ 0 h 1386"/>
                  <a:gd name="T42" fmla="*/ 516 w 1386"/>
                  <a:gd name="T43" fmla="*/ 128 h 1386"/>
                  <a:gd name="T44" fmla="*/ 378 w 1386"/>
                  <a:gd name="T45" fmla="*/ 73 h 1386"/>
                  <a:gd name="T46" fmla="*/ 316 w 1386"/>
                  <a:gd name="T47" fmla="*/ 234 h 1386"/>
                  <a:gd name="T48" fmla="*/ 157 w 1386"/>
                  <a:gd name="T49" fmla="*/ 250 h 1386"/>
                  <a:gd name="T50" fmla="*/ 163 w 1386"/>
                  <a:gd name="T51" fmla="*/ 422 h 1386"/>
                  <a:gd name="T52" fmla="*/ 32 w 1386"/>
                  <a:gd name="T53" fmla="*/ 477 h 1386"/>
                  <a:gd name="T54" fmla="*/ 100 w 1386"/>
                  <a:gd name="T55" fmla="*/ 635 h 1386"/>
                  <a:gd name="T56" fmla="*/ 0 w 1386"/>
                  <a:gd name="T57" fmla="*/ 744 h 1386"/>
                  <a:gd name="T58" fmla="*/ 123 w 1386"/>
                  <a:gd name="T59" fmla="*/ 864 h 1386"/>
                  <a:gd name="T60" fmla="*/ 73 w 1386"/>
                  <a:gd name="T61" fmla="*/ 1008 h 1386"/>
                  <a:gd name="T62" fmla="*/ 235 w 1386"/>
                  <a:gd name="T63" fmla="*/ 1070 h 1386"/>
                  <a:gd name="T64" fmla="*/ 236 w 1386"/>
                  <a:gd name="T65" fmla="*/ 1217 h 1386"/>
                  <a:gd name="T66" fmla="*/ 411 w 1386"/>
                  <a:gd name="T67" fmla="*/ 1213 h 1386"/>
                  <a:gd name="T68" fmla="*/ 477 w 1386"/>
                  <a:gd name="T69" fmla="*/ 1354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6">
                    <a:moveTo>
                      <a:pt x="160" y="566"/>
                    </a:moveTo>
                    <a:cubicBezTo>
                      <a:pt x="229" y="274"/>
                      <a:pt x="522" y="95"/>
                      <a:pt x="813" y="164"/>
                    </a:cubicBezTo>
                    <a:cubicBezTo>
                      <a:pt x="1105" y="234"/>
                      <a:pt x="1284" y="527"/>
                      <a:pt x="1215" y="818"/>
                    </a:cubicBezTo>
                    <a:cubicBezTo>
                      <a:pt x="1145" y="1109"/>
                      <a:pt x="852" y="1289"/>
                      <a:pt x="561" y="1219"/>
                    </a:cubicBezTo>
                    <a:cubicBezTo>
                      <a:pt x="270" y="1150"/>
                      <a:pt x="90" y="857"/>
                      <a:pt x="160" y="566"/>
                    </a:cubicBezTo>
                    <a:close/>
                    <a:moveTo>
                      <a:pt x="477" y="1354"/>
                    </a:moveTo>
                    <a:lnTo>
                      <a:pt x="584" y="1380"/>
                    </a:lnTo>
                    <a:lnTo>
                      <a:pt x="638" y="1279"/>
                    </a:lnTo>
                    <a:cubicBezTo>
                      <a:pt x="661" y="1281"/>
                      <a:pt x="684" y="1282"/>
                      <a:pt x="707" y="1281"/>
                    </a:cubicBezTo>
                    <a:lnTo>
                      <a:pt x="751" y="1386"/>
                    </a:lnTo>
                    <a:lnTo>
                      <a:pt x="860" y="1368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1"/>
                      <a:pt x="1119" y="1093"/>
                    </a:cubicBezTo>
                    <a:lnTo>
                      <a:pt x="1229" y="1136"/>
                    </a:lnTo>
                    <a:lnTo>
                      <a:pt x="1292" y="1045"/>
                    </a:lnTo>
                    <a:lnTo>
                      <a:pt x="1215" y="955"/>
                    </a:lnTo>
                    <a:cubicBezTo>
                      <a:pt x="1222" y="940"/>
                      <a:pt x="1229" y="925"/>
                      <a:pt x="1235" y="909"/>
                    </a:cubicBezTo>
                    <a:lnTo>
                      <a:pt x="1354" y="909"/>
                    </a:lnTo>
                    <a:lnTo>
                      <a:pt x="1379" y="802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2"/>
                    </a:lnTo>
                    <a:lnTo>
                      <a:pt x="1369" y="533"/>
                    </a:lnTo>
                    <a:lnTo>
                      <a:pt x="1251" y="521"/>
                    </a:lnTo>
                    <a:cubicBezTo>
                      <a:pt x="1245" y="501"/>
                      <a:pt x="1238" y="481"/>
                      <a:pt x="1230" y="462"/>
                    </a:cubicBezTo>
                    <a:lnTo>
                      <a:pt x="1313" y="378"/>
                    </a:lnTo>
                    <a:lnTo>
                      <a:pt x="1255" y="285"/>
                    </a:lnTo>
                    <a:lnTo>
                      <a:pt x="1143" y="318"/>
                    </a:lnTo>
                    <a:cubicBezTo>
                      <a:pt x="1131" y="304"/>
                      <a:pt x="1119" y="289"/>
                      <a:pt x="1105" y="276"/>
                    </a:cubicBezTo>
                    <a:lnTo>
                      <a:pt x="1150" y="169"/>
                    </a:lnTo>
                    <a:lnTo>
                      <a:pt x="1061" y="104"/>
                    </a:lnTo>
                    <a:lnTo>
                      <a:pt x="972" y="176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7"/>
                    </a:lnTo>
                    <a:lnTo>
                      <a:pt x="749" y="105"/>
                    </a:lnTo>
                    <a:cubicBezTo>
                      <a:pt x="725" y="103"/>
                      <a:pt x="701" y="102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8"/>
                    </a:lnTo>
                    <a:cubicBezTo>
                      <a:pt x="495" y="134"/>
                      <a:pt x="475" y="141"/>
                      <a:pt x="455" y="150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6" y="289"/>
                    </a:cubicBezTo>
                    <a:lnTo>
                      <a:pt x="157" y="250"/>
                    </a:lnTo>
                    <a:lnTo>
                      <a:pt x="94" y="341"/>
                    </a:lnTo>
                    <a:lnTo>
                      <a:pt x="163" y="422"/>
                    </a:lnTo>
                    <a:cubicBezTo>
                      <a:pt x="154" y="440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0" y="635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10"/>
                      <a:pt x="149" y="932"/>
                    </a:cubicBezTo>
                    <a:lnTo>
                      <a:pt x="73" y="1008"/>
                    </a:lnTo>
                    <a:lnTo>
                      <a:pt x="131" y="1102"/>
                    </a:lnTo>
                    <a:lnTo>
                      <a:pt x="235" y="1070"/>
                    </a:lnTo>
                    <a:cubicBezTo>
                      <a:pt x="248" y="1086"/>
                      <a:pt x="263" y="1102"/>
                      <a:pt x="278" y="1116"/>
                    </a:cubicBezTo>
                    <a:lnTo>
                      <a:pt x="236" y="1217"/>
                    </a:lnTo>
                    <a:lnTo>
                      <a:pt x="325" y="1283"/>
                    </a:lnTo>
                    <a:lnTo>
                      <a:pt x="411" y="1213"/>
                    </a:lnTo>
                    <a:cubicBezTo>
                      <a:pt x="432" y="1224"/>
                      <a:pt x="454" y="1234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4298748" y="2745650"/>
                <a:ext cx="956538" cy="968384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1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433D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792092" y="1900602"/>
              <a:ext cx="1264071" cy="1264071"/>
              <a:chOff x="7101557" y="2339807"/>
              <a:chExt cx="1264071" cy="1264071"/>
            </a:xfrm>
          </p:grpSpPr>
          <p:sp>
            <p:nvSpPr>
              <p:cNvPr id="22" name="Freeform 14"/>
              <p:cNvSpPr>
                <a:spLocks noEditPoints="1"/>
              </p:cNvSpPr>
              <p:nvPr/>
            </p:nvSpPr>
            <p:spPr bwMode="auto">
              <a:xfrm>
                <a:off x="7101557" y="2339807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9 h 1385"/>
                  <a:gd name="T4" fmla="*/ 477 w 1386"/>
                  <a:gd name="T5" fmla="*/ 1354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2 h 1385"/>
                  <a:gd name="T12" fmla="*/ 1008 w 1386"/>
                  <a:gd name="T13" fmla="*/ 1313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9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9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3 h 1385"/>
                  <a:gd name="T46" fmla="*/ 316 w 1386"/>
                  <a:gd name="T47" fmla="*/ 234 h 1385"/>
                  <a:gd name="T48" fmla="*/ 157 w 1386"/>
                  <a:gd name="T49" fmla="*/ 250 h 1385"/>
                  <a:gd name="T50" fmla="*/ 163 w 1386"/>
                  <a:gd name="T51" fmla="*/ 422 h 1385"/>
                  <a:gd name="T52" fmla="*/ 32 w 1386"/>
                  <a:gd name="T53" fmla="*/ 477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70 h 1385"/>
                  <a:gd name="T64" fmla="*/ 236 w 1386"/>
                  <a:gd name="T65" fmla="*/ 1217 h 1385"/>
                  <a:gd name="T66" fmla="*/ 411 w 1386"/>
                  <a:gd name="T67" fmla="*/ 1212 h 1385"/>
                  <a:gd name="T68" fmla="*/ 477 w 1386"/>
                  <a:gd name="T69" fmla="*/ 1354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5" y="234"/>
                      <a:pt x="1284" y="526"/>
                      <a:pt x="1215" y="817"/>
                    </a:cubicBezTo>
                    <a:cubicBezTo>
                      <a:pt x="1145" y="1109"/>
                      <a:pt x="852" y="1288"/>
                      <a:pt x="561" y="1219"/>
                    </a:cubicBezTo>
                    <a:cubicBezTo>
                      <a:pt x="270" y="1149"/>
                      <a:pt x="90" y="857"/>
                      <a:pt x="160" y="565"/>
                    </a:cubicBezTo>
                    <a:close/>
                    <a:moveTo>
                      <a:pt x="477" y="1354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1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0"/>
                      <a:pt x="1119" y="1093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40"/>
                      <a:pt x="1229" y="924"/>
                      <a:pt x="1235" y="909"/>
                    </a:cubicBezTo>
                    <a:lnTo>
                      <a:pt x="1354" y="909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1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9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3"/>
                      <a:pt x="701" y="101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4"/>
                      <a:pt x="475" y="141"/>
                      <a:pt x="455" y="149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7" y="289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2"/>
                    </a:lnTo>
                    <a:cubicBezTo>
                      <a:pt x="154" y="439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70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7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4"/>
                      <a:pt x="454" y="1233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7213920" y="2456183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7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433D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08997" y="3358173"/>
              <a:ext cx="1264071" cy="1264071"/>
              <a:chOff x="7765823" y="3857850"/>
              <a:chExt cx="1264071" cy="1264071"/>
            </a:xfrm>
          </p:grpSpPr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7765823" y="38578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8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2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6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30" y="274"/>
                      <a:pt x="522" y="94"/>
                      <a:pt x="813" y="164"/>
                    </a:cubicBezTo>
                    <a:cubicBezTo>
                      <a:pt x="1105" y="233"/>
                      <a:pt x="1284" y="526"/>
                      <a:pt x="1215" y="817"/>
                    </a:cubicBezTo>
                    <a:cubicBezTo>
                      <a:pt x="1145" y="1108"/>
                      <a:pt x="853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8" y="1312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2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5" y="130"/>
                    </a:lnTo>
                    <a:lnTo>
                      <a:pt x="316" y="233"/>
                    </a:lnTo>
                    <a:cubicBezTo>
                      <a:pt x="295" y="250"/>
                      <a:pt x="275" y="269"/>
                      <a:pt x="257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6" y="457"/>
                      <a:pt x="138" y="476"/>
                    </a:cubicBezTo>
                    <a:lnTo>
                      <a:pt x="32" y="476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7"/>
                      <a:pt x="97" y="680"/>
                      <a:pt x="98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 dirty="0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7878186" y="3974226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433D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400" dirty="0"/>
              </a:p>
            </p:txBody>
          </p:sp>
        </p:grpSp>
        <p:sp>
          <p:nvSpPr>
            <p:cNvPr id="14" name="Freeform 18"/>
            <p:cNvSpPr/>
            <p:nvPr/>
          </p:nvSpPr>
          <p:spPr bwMode="auto">
            <a:xfrm>
              <a:off x="5184637" y="3389631"/>
              <a:ext cx="1720118" cy="1710043"/>
            </a:xfrm>
            <a:custGeom>
              <a:avLst/>
              <a:gdLst>
                <a:gd name="T0" fmla="*/ 810 w 2267"/>
                <a:gd name="T1" fmla="*/ 2236 h 2236"/>
                <a:gd name="T2" fmla="*/ 0 w 2267"/>
                <a:gd name="T3" fmla="*/ 1141 h 2236"/>
                <a:gd name="T4" fmla="*/ 1133 w 2267"/>
                <a:gd name="T5" fmla="*/ 0 h 2236"/>
                <a:gd name="T6" fmla="*/ 2267 w 2267"/>
                <a:gd name="T7" fmla="*/ 1141 h 2236"/>
                <a:gd name="T8" fmla="*/ 1456 w 2267"/>
                <a:gd name="T9" fmla="*/ 2236 h 2236"/>
                <a:gd name="T10" fmla="*/ 810 w 2267"/>
                <a:gd name="T11" fmla="*/ 2236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7" h="2236">
                  <a:moveTo>
                    <a:pt x="810" y="2236"/>
                  </a:moveTo>
                  <a:cubicBezTo>
                    <a:pt x="342" y="2096"/>
                    <a:pt x="0" y="1659"/>
                    <a:pt x="0" y="1141"/>
                  </a:cubicBezTo>
                  <a:cubicBezTo>
                    <a:pt x="0" y="511"/>
                    <a:pt x="507" y="0"/>
                    <a:pt x="1133" y="0"/>
                  </a:cubicBezTo>
                  <a:cubicBezTo>
                    <a:pt x="1759" y="0"/>
                    <a:pt x="2267" y="511"/>
                    <a:pt x="2267" y="1141"/>
                  </a:cubicBezTo>
                  <a:cubicBezTo>
                    <a:pt x="2267" y="1659"/>
                    <a:pt x="1925" y="2096"/>
                    <a:pt x="1456" y="2236"/>
                  </a:cubicBezTo>
                  <a:lnTo>
                    <a:pt x="810" y="223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69956" y="3902451"/>
              <a:ext cx="1732116" cy="52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央评参与方</a:t>
              </a:r>
            </a:p>
          </p:txBody>
        </p:sp>
        <p:sp>
          <p:nvSpPr>
            <p:cNvPr id="16" name="文本框 35"/>
            <p:cNvSpPr txBox="1"/>
            <p:nvPr/>
          </p:nvSpPr>
          <p:spPr>
            <a:xfrm>
              <a:off x="3682268" y="3977473"/>
              <a:ext cx="547261" cy="46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4221281" y="2560261"/>
              <a:ext cx="509560" cy="413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文本框 37"/>
            <p:cNvSpPr txBox="1"/>
            <p:nvPr/>
          </p:nvSpPr>
          <p:spPr>
            <a:xfrm>
              <a:off x="7144480" y="2311036"/>
              <a:ext cx="547261" cy="46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38"/>
            <p:cNvSpPr txBox="1"/>
            <p:nvPr/>
          </p:nvSpPr>
          <p:spPr>
            <a:xfrm>
              <a:off x="7866381" y="3719774"/>
              <a:ext cx="547261" cy="46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6" name="Freeform 8"/>
          <p:cNvSpPr>
            <a:spLocks noEditPoints="1"/>
          </p:cNvSpPr>
          <p:nvPr/>
        </p:nvSpPr>
        <p:spPr bwMode="auto">
          <a:xfrm>
            <a:off x="3688578" y="5704630"/>
            <a:ext cx="1396634" cy="1411212"/>
          </a:xfrm>
          <a:custGeom>
            <a:avLst/>
            <a:gdLst>
              <a:gd name="T0" fmla="*/ 813 w 1386"/>
              <a:gd name="T1" fmla="*/ 164 h 1385"/>
              <a:gd name="T2" fmla="*/ 561 w 1386"/>
              <a:gd name="T3" fmla="*/ 1218 h 1385"/>
              <a:gd name="T4" fmla="*/ 477 w 1386"/>
              <a:gd name="T5" fmla="*/ 1353 h 1385"/>
              <a:gd name="T6" fmla="*/ 638 w 1386"/>
              <a:gd name="T7" fmla="*/ 1279 h 1385"/>
              <a:gd name="T8" fmla="*/ 751 w 1386"/>
              <a:gd name="T9" fmla="*/ 1385 h 1385"/>
              <a:gd name="T10" fmla="*/ 871 w 1386"/>
              <a:gd name="T11" fmla="*/ 1251 h 1385"/>
              <a:gd name="T12" fmla="*/ 1007 w 1386"/>
              <a:gd name="T13" fmla="*/ 1312 h 1385"/>
              <a:gd name="T14" fmla="*/ 1067 w 1386"/>
              <a:gd name="T15" fmla="*/ 1142 h 1385"/>
              <a:gd name="T16" fmla="*/ 1229 w 1386"/>
              <a:gd name="T17" fmla="*/ 1135 h 1385"/>
              <a:gd name="T18" fmla="*/ 1215 w 1386"/>
              <a:gd name="T19" fmla="*/ 954 h 1385"/>
              <a:gd name="T20" fmla="*/ 1354 w 1386"/>
              <a:gd name="T21" fmla="*/ 908 h 1385"/>
              <a:gd name="T22" fmla="*/ 1274 w 1386"/>
              <a:gd name="T23" fmla="*/ 745 h 1385"/>
              <a:gd name="T24" fmla="*/ 1386 w 1386"/>
              <a:gd name="T25" fmla="*/ 641 h 1385"/>
              <a:gd name="T26" fmla="*/ 1251 w 1386"/>
              <a:gd name="T27" fmla="*/ 520 h 1385"/>
              <a:gd name="T28" fmla="*/ 1313 w 1386"/>
              <a:gd name="T29" fmla="*/ 378 h 1385"/>
              <a:gd name="T30" fmla="*/ 1143 w 1386"/>
              <a:gd name="T31" fmla="*/ 318 h 1385"/>
              <a:gd name="T32" fmla="*/ 1150 w 1386"/>
              <a:gd name="T33" fmla="*/ 168 h 1385"/>
              <a:gd name="T34" fmla="*/ 972 w 1386"/>
              <a:gd name="T35" fmla="*/ 175 h 1385"/>
              <a:gd name="T36" fmla="*/ 909 w 1386"/>
              <a:gd name="T37" fmla="*/ 32 h 1385"/>
              <a:gd name="T38" fmla="*/ 748 w 1386"/>
              <a:gd name="T39" fmla="*/ 105 h 1385"/>
              <a:gd name="T40" fmla="*/ 634 w 1386"/>
              <a:gd name="T41" fmla="*/ 0 h 1385"/>
              <a:gd name="T42" fmla="*/ 516 w 1386"/>
              <a:gd name="T43" fmla="*/ 127 h 1385"/>
              <a:gd name="T44" fmla="*/ 378 w 1386"/>
              <a:gd name="T45" fmla="*/ 72 h 1385"/>
              <a:gd name="T46" fmla="*/ 315 w 1386"/>
              <a:gd name="T47" fmla="*/ 233 h 1385"/>
              <a:gd name="T48" fmla="*/ 157 w 1386"/>
              <a:gd name="T49" fmla="*/ 250 h 1385"/>
              <a:gd name="T50" fmla="*/ 163 w 1386"/>
              <a:gd name="T51" fmla="*/ 421 h 1385"/>
              <a:gd name="T52" fmla="*/ 32 w 1386"/>
              <a:gd name="T53" fmla="*/ 476 h 1385"/>
              <a:gd name="T54" fmla="*/ 100 w 1386"/>
              <a:gd name="T55" fmla="*/ 634 h 1385"/>
              <a:gd name="T56" fmla="*/ 0 w 1386"/>
              <a:gd name="T57" fmla="*/ 744 h 1385"/>
              <a:gd name="T58" fmla="*/ 123 w 1386"/>
              <a:gd name="T59" fmla="*/ 864 h 1385"/>
              <a:gd name="T60" fmla="*/ 73 w 1386"/>
              <a:gd name="T61" fmla="*/ 1007 h 1385"/>
              <a:gd name="T62" fmla="*/ 235 w 1386"/>
              <a:gd name="T63" fmla="*/ 1069 h 1385"/>
              <a:gd name="T64" fmla="*/ 236 w 1386"/>
              <a:gd name="T65" fmla="*/ 1216 h 1385"/>
              <a:gd name="T66" fmla="*/ 411 w 1386"/>
              <a:gd name="T67" fmla="*/ 1212 h 1385"/>
              <a:gd name="T68" fmla="*/ 477 w 1386"/>
              <a:gd name="T69" fmla="*/ 1353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6" h="1385">
                <a:moveTo>
                  <a:pt x="160" y="565"/>
                </a:moveTo>
                <a:cubicBezTo>
                  <a:pt x="229" y="274"/>
                  <a:pt x="522" y="94"/>
                  <a:pt x="813" y="164"/>
                </a:cubicBezTo>
                <a:cubicBezTo>
                  <a:pt x="1104" y="233"/>
                  <a:pt x="1284" y="526"/>
                  <a:pt x="1214" y="817"/>
                </a:cubicBezTo>
                <a:cubicBezTo>
                  <a:pt x="1145" y="1108"/>
                  <a:pt x="852" y="1288"/>
                  <a:pt x="561" y="1218"/>
                </a:cubicBezTo>
                <a:cubicBezTo>
                  <a:pt x="270" y="1149"/>
                  <a:pt x="90" y="856"/>
                  <a:pt x="160" y="565"/>
                </a:cubicBezTo>
                <a:close/>
                <a:moveTo>
                  <a:pt x="477" y="1353"/>
                </a:moveTo>
                <a:lnTo>
                  <a:pt x="584" y="1379"/>
                </a:lnTo>
                <a:lnTo>
                  <a:pt x="638" y="1279"/>
                </a:lnTo>
                <a:cubicBezTo>
                  <a:pt x="661" y="1281"/>
                  <a:pt x="684" y="1281"/>
                  <a:pt x="706" y="1280"/>
                </a:cubicBezTo>
                <a:lnTo>
                  <a:pt x="751" y="1385"/>
                </a:lnTo>
                <a:lnTo>
                  <a:pt x="860" y="1367"/>
                </a:lnTo>
                <a:lnTo>
                  <a:pt x="871" y="1251"/>
                </a:lnTo>
                <a:cubicBezTo>
                  <a:pt x="889" y="1245"/>
                  <a:pt x="907" y="1238"/>
                  <a:pt x="925" y="1230"/>
                </a:cubicBezTo>
                <a:lnTo>
                  <a:pt x="1007" y="1312"/>
                </a:lnTo>
                <a:lnTo>
                  <a:pt x="1101" y="1255"/>
                </a:lnTo>
                <a:lnTo>
                  <a:pt x="1067" y="1142"/>
                </a:lnTo>
                <a:cubicBezTo>
                  <a:pt x="1085" y="1126"/>
                  <a:pt x="1103" y="1110"/>
                  <a:pt x="1119" y="1092"/>
                </a:cubicBezTo>
                <a:lnTo>
                  <a:pt x="1229" y="1135"/>
                </a:lnTo>
                <a:lnTo>
                  <a:pt x="1292" y="1045"/>
                </a:lnTo>
                <a:lnTo>
                  <a:pt x="1215" y="954"/>
                </a:lnTo>
                <a:cubicBezTo>
                  <a:pt x="1222" y="939"/>
                  <a:pt x="1229" y="924"/>
                  <a:pt x="1235" y="909"/>
                </a:cubicBezTo>
                <a:lnTo>
                  <a:pt x="1354" y="908"/>
                </a:lnTo>
                <a:lnTo>
                  <a:pt x="1379" y="801"/>
                </a:lnTo>
                <a:lnTo>
                  <a:pt x="1274" y="745"/>
                </a:lnTo>
                <a:cubicBezTo>
                  <a:pt x="1276" y="725"/>
                  <a:pt x="1277" y="706"/>
                  <a:pt x="1277" y="686"/>
                </a:cubicBezTo>
                <a:lnTo>
                  <a:pt x="1386" y="641"/>
                </a:lnTo>
                <a:lnTo>
                  <a:pt x="1369" y="532"/>
                </a:lnTo>
                <a:lnTo>
                  <a:pt x="1251" y="520"/>
                </a:lnTo>
                <a:cubicBezTo>
                  <a:pt x="1245" y="500"/>
                  <a:pt x="1238" y="480"/>
                  <a:pt x="1230" y="461"/>
                </a:cubicBezTo>
                <a:lnTo>
                  <a:pt x="1313" y="378"/>
                </a:lnTo>
                <a:lnTo>
                  <a:pt x="1255" y="284"/>
                </a:lnTo>
                <a:lnTo>
                  <a:pt x="1143" y="318"/>
                </a:lnTo>
                <a:cubicBezTo>
                  <a:pt x="1131" y="303"/>
                  <a:pt x="1118" y="289"/>
                  <a:pt x="1105" y="275"/>
                </a:cubicBezTo>
                <a:lnTo>
                  <a:pt x="1150" y="168"/>
                </a:lnTo>
                <a:lnTo>
                  <a:pt x="1061" y="103"/>
                </a:lnTo>
                <a:lnTo>
                  <a:pt x="972" y="175"/>
                </a:lnTo>
                <a:cubicBezTo>
                  <a:pt x="952" y="164"/>
                  <a:pt x="931" y="154"/>
                  <a:pt x="909" y="145"/>
                </a:cubicBezTo>
                <a:lnTo>
                  <a:pt x="909" y="32"/>
                </a:lnTo>
                <a:lnTo>
                  <a:pt x="801" y="6"/>
                </a:lnTo>
                <a:lnTo>
                  <a:pt x="748" y="105"/>
                </a:lnTo>
                <a:cubicBezTo>
                  <a:pt x="725" y="102"/>
                  <a:pt x="701" y="101"/>
                  <a:pt x="678" y="101"/>
                </a:cubicBezTo>
                <a:lnTo>
                  <a:pt x="634" y="0"/>
                </a:lnTo>
                <a:lnTo>
                  <a:pt x="526" y="18"/>
                </a:lnTo>
                <a:lnTo>
                  <a:pt x="516" y="127"/>
                </a:lnTo>
                <a:cubicBezTo>
                  <a:pt x="495" y="133"/>
                  <a:pt x="475" y="140"/>
                  <a:pt x="455" y="149"/>
                </a:cubicBezTo>
                <a:lnTo>
                  <a:pt x="378" y="72"/>
                </a:lnTo>
                <a:lnTo>
                  <a:pt x="284" y="130"/>
                </a:lnTo>
                <a:lnTo>
                  <a:pt x="315" y="233"/>
                </a:lnTo>
                <a:cubicBezTo>
                  <a:pt x="295" y="250"/>
                  <a:pt x="275" y="269"/>
                  <a:pt x="256" y="288"/>
                </a:cubicBezTo>
                <a:lnTo>
                  <a:pt x="157" y="250"/>
                </a:lnTo>
                <a:lnTo>
                  <a:pt x="94" y="340"/>
                </a:lnTo>
                <a:lnTo>
                  <a:pt x="163" y="421"/>
                </a:lnTo>
                <a:cubicBezTo>
                  <a:pt x="154" y="439"/>
                  <a:pt x="145" y="457"/>
                  <a:pt x="138" y="476"/>
                </a:cubicBezTo>
                <a:lnTo>
                  <a:pt x="32" y="476"/>
                </a:lnTo>
                <a:lnTo>
                  <a:pt x="6" y="584"/>
                </a:lnTo>
                <a:lnTo>
                  <a:pt x="100" y="634"/>
                </a:lnTo>
                <a:cubicBezTo>
                  <a:pt x="98" y="657"/>
                  <a:pt x="97" y="680"/>
                  <a:pt x="97" y="703"/>
                </a:cubicBezTo>
                <a:lnTo>
                  <a:pt x="0" y="744"/>
                </a:lnTo>
                <a:lnTo>
                  <a:pt x="17" y="853"/>
                </a:lnTo>
                <a:lnTo>
                  <a:pt x="123" y="864"/>
                </a:lnTo>
                <a:cubicBezTo>
                  <a:pt x="130" y="887"/>
                  <a:pt x="139" y="909"/>
                  <a:pt x="148" y="931"/>
                </a:cubicBezTo>
                <a:lnTo>
                  <a:pt x="73" y="1007"/>
                </a:lnTo>
                <a:lnTo>
                  <a:pt x="131" y="1101"/>
                </a:lnTo>
                <a:lnTo>
                  <a:pt x="235" y="1069"/>
                </a:lnTo>
                <a:cubicBezTo>
                  <a:pt x="248" y="1086"/>
                  <a:pt x="263" y="1101"/>
                  <a:pt x="278" y="1116"/>
                </a:cubicBezTo>
                <a:lnTo>
                  <a:pt x="236" y="1216"/>
                </a:lnTo>
                <a:lnTo>
                  <a:pt x="325" y="1282"/>
                </a:lnTo>
                <a:lnTo>
                  <a:pt x="411" y="1212"/>
                </a:lnTo>
                <a:cubicBezTo>
                  <a:pt x="432" y="1223"/>
                  <a:pt x="454" y="1233"/>
                  <a:pt x="477" y="1242"/>
                </a:cubicBezTo>
                <a:lnTo>
                  <a:pt x="477" y="135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/>
          </a:p>
        </p:txBody>
      </p:sp>
      <p:sp>
        <p:nvSpPr>
          <p:cNvPr id="37" name="Freeform 9"/>
          <p:cNvSpPr/>
          <p:nvPr/>
        </p:nvSpPr>
        <p:spPr bwMode="auto">
          <a:xfrm>
            <a:off x="3812722" y="5834555"/>
            <a:ext cx="1135042" cy="1146888"/>
          </a:xfrm>
          <a:custGeom>
            <a:avLst/>
            <a:gdLst>
              <a:gd name="T0" fmla="*/ 1062 w 1128"/>
              <a:gd name="T1" fmla="*/ 683 h 1128"/>
              <a:gd name="T2" fmla="*/ 683 w 1128"/>
              <a:gd name="T3" fmla="*/ 66 h 1128"/>
              <a:gd name="T4" fmla="*/ 66 w 1128"/>
              <a:gd name="T5" fmla="*/ 445 h 1128"/>
              <a:gd name="T6" fmla="*/ 445 w 1128"/>
              <a:gd name="T7" fmla="*/ 1062 h 1128"/>
              <a:gd name="T8" fmla="*/ 1062 w 1128"/>
              <a:gd name="T9" fmla="*/ 68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1128">
                <a:moveTo>
                  <a:pt x="1062" y="683"/>
                </a:moveTo>
                <a:cubicBezTo>
                  <a:pt x="1128" y="408"/>
                  <a:pt x="958" y="132"/>
                  <a:pt x="683" y="66"/>
                </a:cubicBezTo>
                <a:cubicBezTo>
                  <a:pt x="408" y="0"/>
                  <a:pt x="132" y="170"/>
                  <a:pt x="66" y="445"/>
                </a:cubicBezTo>
                <a:cubicBezTo>
                  <a:pt x="0" y="720"/>
                  <a:pt x="170" y="996"/>
                  <a:pt x="445" y="1062"/>
                </a:cubicBezTo>
                <a:cubicBezTo>
                  <a:pt x="720" y="1128"/>
                  <a:pt x="996" y="958"/>
                  <a:pt x="1062" y="683"/>
                </a:cubicBezTo>
                <a:close/>
              </a:path>
            </a:pathLst>
          </a:custGeom>
          <a:solidFill>
            <a:srgbClr val="433D3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/>
          </a:p>
        </p:txBody>
      </p:sp>
      <p:sp>
        <p:nvSpPr>
          <p:cNvPr id="38" name="文本框 35"/>
          <p:cNvSpPr txBox="1"/>
          <p:nvPr/>
        </p:nvSpPr>
        <p:spPr>
          <a:xfrm>
            <a:off x="4069051" y="6179994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5344762" y="1744117"/>
            <a:ext cx="1396634" cy="1411212"/>
          </a:xfrm>
          <a:custGeom>
            <a:avLst/>
            <a:gdLst>
              <a:gd name="T0" fmla="*/ 813 w 1386"/>
              <a:gd name="T1" fmla="*/ 164 h 1385"/>
              <a:gd name="T2" fmla="*/ 561 w 1386"/>
              <a:gd name="T3" fmla="*/ 1218 h 1385"/>
              <a:gd name="T4" fmla="*/ 477 w 1386"/>
              <a:gd name="T5" fmla="*/ 1353 h 1385"/>
              <a:gd name="T6" fmla="*/ 638 w 1386"/>
              <a:gd name="T7" fmla="*/ 1279 h 1385"/>
              <a:gd name="T8" fmla="*/ 751 w 1386"/>
              <a:gd name="T9" fmla="*/ 1385 h 1385"/>
              <a:gd name="T10" fmla="*/ 871 w 1386"/>
              <a:gd name="T11" fmla="*/ 1251 h 1385"/>
              <a:gd name="T12" fmla="*/ 1007 w 1386"/>
              <a:gd name="T13" fmla="*/ 1312 h 1385"/>
              <a:gd name="T14" fmla="*/ 1067 w 1386"/>
              <a:gd name="T15" fmla="*/ 1142 h 1385"/>
              <a:gd name="T16" fmla="*/ 1229 w 1386"/>
              <a:gd name="T17" fmla="*/ 1135 h 1385"/>
              <a:gd name="T18" fmla="*/ 1215 w 1386"/>
              <a:gd name="T19" fmla="*/ 954 h 1385"/>
              <a:gd name="T20" fmla="*/ 1354 w 1386"/>
              <a:gd name="T21" fmla="*/ 908 h 1385"/>
              <a:gd name="T22" fmla="*/ 1274 w 1386"/>
              <a:gd name="T23" fmla="*/ 745 h 1385"/>
              <a:gd name="T24" fmla="*/ 1386 w 1386"/>
              <a:gd name="T25" fmla="*/ 641 h 1385"/>
              <a:gd name="T26" fmla="*/ 1251 w 1386"/>
              <a:gd name="T27" fmla="*/ 520 h 1385"/>
              <a:gd name="T28" fmla="*/ 1313 w 1386"/>
              <a:gd name="T29" fmla="*/ 378 h 1385"/>
              <a:gd name="T30" fmla="*/ 1143 w 1386"/>
              <a:gd name="T31" fmla="*/ 318 h 1385"/>
              <a:gd name="T32" fmla="*/ 1150 w 1386"/>
              <a:gd name="T33" fmla="*/ 168 h 1385"/>
              <a:gd name="T34" fmla="*/ 972 w 1386"/>
              <a:gd name="T35" fmla="*/ 175 h 1385"/>
              <a:gd name="T36" fmla="*/ 909 w 1386"/>
              <a:gd name="T37" fmla="*/ 32 h 1385"/>
              <a:gd name="T38" fmla="*/ 748 w 1386"/>
              <a:gd name="T39" fmla="*/ 105 h 1385"/>
              <a:gd name="T40" fmla="*/ 634 w 1386"/>
              <a:gd name="T41" fmla="*/ 0 h 1385"/>
              <a:gd name="T42" fmla="*/ 516 w 1386"/>
              <a:gd name="T43" fmla="*/ 127 h 1385"/>
              <a:gd name="T44" fmla="*/ 378 w 1386"/>
              <a:gd name="T45" fmla="*/ 72 h 1385"/>
              <a:gd name="T46" fmla="*/ 315 w 1386"/>
              <a:gd name="T47" fmla="*/ 233 h 1385"/>
              <a:gd name="T48" fmla="*/ 157 w 1386"/>
              <a:gd name="T49" fmla="*/ 250 h 1385"/>
              <a:gd name="T50" fmla="*/ 163 w 1386"/>
              <a:gd name="T51" fmla="*/ 421 h 1385"/>
              <a:gd name="T52" fmla="*/ 32 w 1386"/>
              <a:gd name="T53" fmla="*/ 476 h 1385"/>
              <a:gd name="T54" fmla="*/ 100 w 1386"/>
              <a:gd name="T55" fmla="*/ 634 h 1385"/>
              <a:gd name="T56" fmla="*/ 0 w 1386"/>
              <a:gd name="T57" fmla="*/ 744 h 1385"/>
              <a:gd name="T58" fmla="*/ 123 w 1386"/>
              <a:gd name="T59" fmla="*/ 864 h 1385"/>
              <a:gd name="T60" fmla="*/ 73 w 1386"/>
              <a:gd name="T61" fmla="*/ 1007 h 1385"/>
              <a:gd name="T62" fmla="*/ 235 w 1386"/>
              <a:gd name="T63" fmla="*/ 1069 h 1385"/>
              <a:gd name="T64" fmla="*/ 236 w 1386"/>
              <a:gd name="T65" fmla="*/ 1216 h 1385"/>
              <a:gd name="T66" fmla="*/ 411 w 1386"/>
              <a:gd name="T67" fmla="*/ 1212 h 1385"/>
              <a:gd name="T68" fmla="*/ 477 w 1386"/>
              <a:gd name="T69" fmla="*/ 1353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6" h="1385">
                <a:moveTo>
                  <a:pt x="160" y="565"/>
                </a:moveTo>
                <a:cubicBezTo>
                  <a:pt x="229" y="274"/>
                  <a:pt x="522" y="94"/>
                  <a:pt x="813" y="164"/>
                </a:cubicBezTo>
                <a:cubicBezTo>
                  <a:pt x="1104" y="233"/>
                  <a:pt x="1284" y="526"/>
                  <a:pt x="1214" y="817"/>
                </a:cubicBezTo>
                <a:cubicBezTo>
                  <a:pt x="1145" y="1108"/>
                  <a:pt x="852" y="1288"/>
                  <a:pt x="561" y="1218"/>
                </a:cubicBezTo>
                <a:cubicBezTo>
                  <a:pt x="270" y="1149"/>
                  <a:pt x="90" y="856"/>
                  <a:pt x="160" y="565"/>
                </a:cubicBezTo>
                <a:close/>
                <a:moveTo>
                  <a:pt x="477" y="1353"/>
                </a:moveTo>
                <a:lnTo>
                  <a:pt x="584" y="1379"/>
                </a:lnTo>
                <a:lnTo>
                  <a:pt x="638" y="1279"/>
                </a:lnTo>
                <a:cubicBezTo>
                  <a:pt x="661" y="1281"/>
                  <a:pt x="684" y="1281"/>
                  <a:pt x="706" y="1280"/>
                </a:cubicBezTo>
                <a:lnTo>
                  <a:pt x="751" y="1385"/>
                </a:lnTo>
                <a:lnTo>
                  <a:pt x="860" y="1367"/>
                </a:lnTo>
                <a:lnTo>
                  <a:pt x="871" y="1251"/>
                </a:lnTo>
                <a:cubicBezTo>
                  <a:pt x="889" y="1245"/>
                  <a:pt x="907" y="1238"/>
                  <a:pt x="925" y="1230"/>
                </a:cubicBezTo>
                <a:lnTo>
                  <a:pt x="1007" y="1312"/>
                </a:lnTo>
                <a:lnTo>
                  <a:pt x="1101" y="1255"/>
                </a:lnTo>
                <a:lnTo>
                  <a:pt x="1067" y="1142"/>
                </a:lnTo>
                <a:cubicBezTo>
                  <a:pt x="1085" y="1126"/>
                  <a:pt x="1103" y="1110"/>
                  <a:pt x="1119" y="1092"/>
                </a:cubicBezTo>
                <a:lnTo>
                  <a:pt x="1229" y="1135"/>
                </a:lnTo>
                <a:lnTo>
                  <a:pt x="1292" y="1045"/>
                </a:lnTo>
                <a:lnTo>
                  <a:pt x="1215" y="954"/>
                </a:lnTo>
                <a:cubicBezTo>
                  <a:pt x="1222" y="939"/>
                  <a:pt x="1229" y="924"/>
                  <a:pt x="1235" y="909"/>
                </a:cubicBezTo>
                <a:lnTo>
                  <a:pt x="1354" y="908"/>
                </a:lnTo>
                <a:lnTo>
                  <a:pt x="1379" y="801"/>
                </a:lnTo>
                <a:lnTo>
                  <a:pt x="1274" y="745"/>
                </a:lnTo>
                <a:cubicBezTo>
                  <a:pt x="1276" y="725"/>
                  <a:pt x="1277" y="706"/>
                  <a:pt x="1277" y="686"/>
                </a:cubicBezTo>
                <a:lnTo>
                  <a:pt x="1386" y="641"/>
                </a:lnTo>
                <a:lnTo>
                  <a:pt x="1369" y="532"/>
                </a:lnTo>
                <a:lnTo>
                  <a:pt x="1251" y="520"/>
                </a:lnTo>
                <a:cubicBezTo>
                  <a:pt x="1245" y="500"/>
                  <a:pt x="1238" y="480"/>
                  <a:pt x="1230" y="461"/>
                </a:cubicBezTo>
                <a:lnTo>
                  <a:pt x="1313" y="378"/>
                </a:lnTo>
                <a:lnTo>
                  <a:pt x="1255" y="284"/>
                </a:lnTo>
                <a:lnTo>
                  <a:pt x="1143" y="318"/>
                </a:lnTo>
                <a:cubicBezTo>
                  <a:pt x="1131" y="303"/>
                  <a:pt x="1118" y="289"/>
                  <a:pt x="1105" y="275"/>
                </a:cubicBezTo>
                <a:lnTo>
                  <a:pt x="1150" y="168"/>
                </a:lnTo>
                <a:lnTo>
                  <a:pt x="1061" y="103"/>
                </a:lnTo>
                <a:lnTo>
                  <a:pt x="972" y="175"/>
                </a:lnTo>
                <a:cubicBezTo>
                  <a:pt x="952" y="164"/>
                  <a:pt x="931" y="154"/>
                  <a:pt x="909" y="145"/>
                </a:cubicBezTo>
                <a:lnTo>
                  <a:pt x="909" y="32"/>
                </a:lnTo>
                <a:lnTo>
                  <a:pt x="801" y="6"/>
                </a:lnTo>
                <a:lnTo>
                  <a:pt x="748" y="105"/>
                </a:lnTo>
                <a:cubicBezTo>
                  <a:pt x="725" y="102"/>
                  <a:pt x="701" y="101"/>
                  <a:pt x="678" y="101"/>
                </a:cubicBezTo>
                <a:lnTo>
                  <a:pt x="634" y="0"/>
                </a:lnTo>
                <a:lnTo>
                  <a:pt x="526" y="18"/>
                </a:lnTo>
                <a:lnTo>
                  <a:pt x="516" y="127"/>
                </a:lnTo>
                <a:cubicBezTo>
                  <a:pt x="495" y="133"/>
                  <a:pt x="475" y="140"/>
                  <a:pt x="455" y="149"/>
                </a:cubicBezTo>
                <a:lnTo>
                  <a:pt x="378" y="72"/>
                </a:lnTo>
                <a:lnTo>
                  <a:pt x="284" y="130"/>
                </a:lnTo>
                <a:lnTo>
                  <a:pt x="315" y="233"/>
                </a:lnTo>
                <a:cubicBezTo>
                  <a:pt x="295" y="250"/>
                  <a:pt x="275" y="269"/>
                  <a:pt x="256" y="288"/>
                </a:cubicBezTo>
                <a:lnTo>
                  <a:pt x="157" y="250"/>
                </a:lnTo>
                <a:lnTo>
                  <a:pt x="94" y="340"/>
                </a:lnTo>
                <a:lnTo>
                  <a:pt x="163" y="421"/>
                </a:lnTo>
                <a:cubicBezTo>
                  <a:pt x="154" y="439"/>
                  <a:pt x="145" y="457"/>
                  <a:pt x="138" y="476"/>
                </a:cubicBezTo>
                <a:lnTo>
                  <a:pt x="32" y="476"/>
                </a:lnTo>
                <a:lnTo>
                  <a:pt x="6" y="584"/>
                </a:lnTo>
                <a:lnTo>
                  <a:pt x="100" y="634"/>
                </a:lnTo>
                <a:cubicBezTo>
                  <a:pt x="98" y="657"/>
                  <a:pt x="97" y="680"/>
                  <a:pt x="97" y="703"/>
                </a:cubicBezTo>
                <a:lnTo>
                  <a:pt x="0" y="744"/>
                </a:lnTo>
                <a:lnTo>
                  <a:pt x="17" y="853"/>
                </a:lnTo>
                <a:lnTo>
                  <a:pt x="123" y="864"/>
                </a:lnTo>
                <a:cubicBezTo>
                  <a:pt x="130" y="887"/>
                  <a:pt x="139" y="909"/>
                  <a:pt x="148" y="931"/>
                </a:cubicBezTo>
                <a:lnTo>
                  <a:pt x="73" y="1007"/>
                </a:lnTo>
                <a:lnTo>
                  <a:pt x="131" y="1101"/>
                </a:lnTo>
                <a:lnTo>
                  <a:pt x="235" y="1069"/>
                </a:lnTo>
                <a:cubicBezTo>
                  <a:pt x="248" y="1086"/>
                  <a:pt x="263" y="1101"/>
                  <a:pt x="278" y="1116"/>
                </a:cubicBezTo>
                <a:lnTo>
                  <a:pt x="236" y="1216"/>
                </a:lnTo>
                <a:lnTo>
                  <a:pt x="325" y="1282"/>
                </a:lnTo>
                <a:lnTo>
                  <a:pt x="411" y="1212"/>
                </a:lnTo>
                <a:cubicBezTo>
                  <a:pt x="432" y="1223"/>
                  <a:pt x="454" y="1233"/>
                  <a:pt x="477" y="1242"/>
                </a:cubicBezTo>
                <a:lnTo>
                  <a:pt x="477" y="135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/>
          </a:p>
        </p:txBody>
      </p:sp>
      <p:sp>
        <p:nvSpPr>
          <p:cNvPr id="40" name="Freeform 9"/>
          <p:cNvSpPr/>
          <p:nvPr/>
        </p:nvSpPr>
        <p:spPr bwMode="auto">
          <a:xfrm>
            <a:off x="5468906" y="1874042"/>
            <a:ext cx="1135042" cy="1146888"/>
          </a:xfrm>
          <a:custGeom>
            <a:avLst/>
            <a:gdLst>
              <a:gd name="T0" fmla="*/ 1062 w 1128"/>
              <a:gd name="T1" fmla="*/ 683 h 1128"/>
              <a:gd name="T2" fmla="*/ 683 w 1128"/>
              <a:gd name="T3" fmla="*/ 66 h 1128"/>
              <a:gd name="T4" fmla="*/ 66 w 1128"/>
              <a:gd name="T5" fmla="*/ 445 h 1128"/>
              <a:gd name="T6" fmla="*/ 445 w 1128"/>
              <a:gd name="T7" fmla="*/ 1062 h 1128"/>
              <a:gd name="T8" fmla="*/ 1062 w 1128"/>
              <a:gd name="T9" fmla="*/ 68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1128">
                <a:moveTo>
                  <a:pt x="1062" y="683"/>
                </a:moveTo>
                <a:cubicBezTo>
                  <a:pt x="1128" y="408"/>
                  <a:pt x="958" y="132"/>
                  <a:pt x="683" y="66"/>
                </a:cubicBezTo>
                <a:cubicBezTo>
                  <a:pt x="408" y="0"/>
                  <a:pt x="132" y="170"/>
                  <a:pt x="66" y="445"/>
                </a:cubicBezTo>
                <a:cubicBezTo>
                  <a:pt x="0" y="720"/>
                  <a:pt x="170" y="996"/>
                  <a:pt x="445" y="1062"/>
                </a:cubicBezTo>
                <a:cubicBezTo>
                  <a:pt x="720" y="1128"/>
                  <a:pt x="996" y="958"/>
                  <a:pt x="1062" y="683"/>
                </a:cubicBezTo>
                <a:close/>
              </a:path>
            </a:pathLst>
          </a:custGeom>
          <a:solidFill>
            <a:srgbClr val="433D3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/>
          </a:p>
        </p:txBody>
      </p:sp>
      <p:sp>
        <p:nvSpPr>
          <p:cNvPr id="41" name="文本框 35"/>
          <p:cNvSpPr txBox="1"/>
          <p:nvPr/>
        </p:nvSpPr>
        <p:spPr>
          <a:xfrm>
            <a:off x="5725235" y="2219481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Freeform 8"/>
          <p:cNvSpPr>
            <a:spLocks noEditPoints="1"/>
          </p:cNvSpPr>
          <p:nvPr/>
        </p:nvSpPr>
        <p:spPr bwMode="auto">
          <a:xfrm>
            <a:off x="7509495" y="5560541"/>
            <a:ext cx="1396634" cy="1411212"/>
          </a:xfrm>
          <a:custGeom>
            <a:avLst/>
            <a:gdLst>
              <a:gd name="T0" fmla="*/ 813 w 1386"/>
              <a:gd name="T1" fmla="*/ 164 h 1385"/>
              <a:gd name="T2" fmla="*/ 561 w 1386"/>
              <a:gd name="T3" fmla="*/ 1218 h 1385"/>
              <a:gd name="T4" fmla="*/ 477 w 1386"/>
              <a:gd name="T5" fmla="*/ 1353 h 1385"/>
              <a:gd name="T6" fmla="*/ 638 w 1386"/>
              <a:gd name="T7" fmla="*/ 1279 h 1385"/>
              <a:gd name="T8" fmla="*/ 751 w 1386"/>
              <a:gd name="T9" fmla="*/ 1385 h 1385"/>
              <a:gd name="T10" fmla="*/ 871 w 1386"/>
              <a:gd name="T11" fmla="*/ 1251 h 1385"/>
              <a:gd name="T12" fmla="*/ 1007 w 1386"/>
              <a:gd name="T13" fmla="*/ 1312 h 1385"/>
              <a:gd name="T14" fmla="*/ 1067 w 1386"/>
              <a:gd name="T15" fmla="*/ 1142 h 1385"/>
              <a:gd name="T16" fmla="*/ 1229 w 1386"/>
              <a:gd name="T17" fmla="*/ 1135 h 1385"/>
              <a:gd name="T18" fmla="*/ 1215 w 1386"/>
              <a:gd name="T19" fmla="*/ 954 h 1385"/>
              <a:gd name="T20" fmla="*/ 1354 w 1386"/>
              <a:gd name="T21" fmla="*/ 908 h 1385"/>
              <a:gd name="T22" fmla="*/ 1274 w 1386"/>
              <a:gd name="T23" fmla="*/ 745 h 1385"/>
              <a:gd name="T24" fmla="*/ 1386 w 1386"/>
              <a:gd name="T25" fmla="*/ 641 h 1385"/>
              <a:gd name="T26" fmla="*/ 1251 w 1386"/>
              <a:gd name="T27" fmla="*/ 520 h 1385"/>
              <a:gd name="T28" fmla="*/ 1313 w 1386"/>
              <a:gd name="T29" fmla="*/ 378 h 1385"/>
              <a:gd name="T30" fmla="*/ 1143 w 1386"/>
              <a:gd name="T31" fmla="*/ 318 h 1385"/>
              <a:gd name="T32" fmla="*/ 1150 w 1386"/>
              <a:gd name="T33" fmla="*/ 168 h 1385"/>
              <a:gd name="T34" fmla="*/ 972 w 1386"/>
              <a:gd name="T35" fmla="*/ 175 h 1385"/>
              <a:gd name="T36" fmla="*/ 909 w 1386"/>
              <a:gd name="T37" fmla="*/ 32 h 1385"/>
              <a:gd name="T38" fmla="*/ 748 w 1386"/>
              <a:gd name="T39" fmla="*/ 105 h 1385"/>
              <a:gd name="T40" fmla="*/ 634 w 1386"/>
              <a:gd name="T41" fmla="*/ 0 h 1385"/>
              <a:gd name="T42" fmla="*/ 516 w 1386"/>
              <a:gd name="T43" fmla="*/ 127 h 1385"/>
              <a:gd name="T44" fmla="*/ 378 w 1386"/>
              <a:gd name="T45" fmla="*/ 72 h 1385"/>
              <a:gd name="T46" fmla="*/ 315 w 1386"/>
              <a:gd name="T47" fmla="*/ 233 h 1385"/>
              <a:gd name="T48" fmla="*/ 157 w 1386"/>
              <a:gd name="T49" fmla="*/ 250 h 1385"/>
              <a:gd name="T50" fmla="*/ 163 w 1386"/>
              <a:gd name="T51" fmla="*/ 421 h 1385"/>
              <a:gd name="T52" fmla="*/ 32 w 1386"/>
              <a:gd name="T53" fmla="*/ 476 h 1385"/>
              <a:gd name="T54" fmla="*/ 100 w 1386"/>
              <a:gd name="T55" fmla="*/ 634 h 1385"/>
              <a:gd name="T56" fmla="*/ 0 w 1386"/>
              <a:gd name="T57" fmla="*/ 744 h 1385"/>
              <a:gd name="T58" fmla="*/ 123 w 1386"/>
              <a:gd name="T59" fmla="*/ 864 h 1385"/>
              <a:gd name="T60" fmla="*/ 73 w 1386"/>
              <a:gd name="T61" fmla="*/ 1007 h 1385"/>
              <a:gd name="T62" fmla="*/ 235 w 1386"/>
              <a:gd name="T63" fmla="*/ 1069 h 1385"/>
              <a:gd name="T64" fmla="*/ 236 w 1386"/>
              <a:gd name="T65" fmla="*/ 1216 h 1385"/>
              <a:gd name="T66" fmla="*/ 411 w 1386"/>
              <a:gd name="T67" fmla="*/ 1212 h 1385"/>
              <a:gd name="T68" fmla="*/ 477 w 1386"/>
              <a:gd name="T69" fmla="*/ 1353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6" h="1385">
                <a:moveTo>
                  <a:pt x="160" y="565"/>
                </a:moveTo>
                <a:cubicBezTo>
                  <a:pt x="229" y="274"/>
                  <a:pt x="522" y="94"/>
                  <a:pt x="813" y="164"/>
                </a:cubicBezTo>
                <a:cubicBezTo>
                  <a:pt x="1104" y="233"/>
                  <a:pt x="1284" y="526"/>
                  <a:pt x="1214" y="817"/>
                </a:cubicBezTo>
                <a:cubicBezTo>
                  <a:pt x="1145" y="1108"/>
                  <a:pt x="852" y="1288"/>
                  <a:pt x="561" y="1218"/>
                </a:cubicBezTo>
                <a:cubicBezTo>
                  <a:pt x="270" y="1149"/>
                  <a:pt x="90" y="856"/>
                  <a:pt x="160" y="565"/>
                </a:cubicBezTo>
                <a:close/>
                <a:moveTo>
                  <a:pt x="477" y="1353"/>
                </a:moveTo>
                <a:lnTo>
                  <a:pt x="584" y="1379"/>
                </a:lnTo>
                <a:lnTo>
                  <a:pt x="638" y="1279"/>
                </a:lnTo>
                <a:cubicBezTo>
                  <a:pt x="661" y="1281"/>
                  <a:pt x="684" y="1281"/>
                  <a:pt x="706" y="1280"/>
                </a:cubicBezTo>
                <a:lnTo>
                  <a:pt x="751" y="1385"/>
                </a:lnTo>
                <a:lnTo>
                  <a:pt x="860" y="1367"/>
                </a:lnTo>
                <a:lnTo>
                  <a:pt x="871" y="1251"/>
                </a:lnTo>
                <a:cubicBezTo>
                  <a:pt x="889" y="1245"/>
                  <a:pt x="907" y="1238"/>
                  <a:pt x="925" y="1230"/>
                </a:cubicBezTo>
                <a:lnTo>
                  <a:pt x="1007" y="1312"/>
                </a:lnTo>
                <a:lnTo>
                  <a:pt x="1101" y="1255"/>
                </a:lnTo>
                <a:lnTo>
                  <a:pt x="1067" y="1142"/>
                </a:lnTo>
                <a:cubicBezTo>
                  <a:pt x="1085" y="1126"/>
                  <a:pt x="1103" y="1110"/>
                  <a:pt x="1119" y="1092"/>
                </a:cubicBezTo>
                <a:lnTo>
                  <a:pt x="1229" y="1135"/>
                </a:lnTo>
                <a:lnTo>
                  <a:pt x="1292" y="1045"/>
                </a:lnTo>
                <a:lnTo>
                  <a:pt x="1215" y="954"/>
                </a:lnTo>
                <a:cubicBezTo>
                  <a:pt x="1222" y="939"/>
                  <a:pt x="1229" y="924"/>
                  <a:pt x="1235" y="909"/>
                </a:cubicBezTo>
                <a:lnTo>
                  <a:pt x="1354" y="908"/>
                </a:lnTo>
                <a:lnTo>
                  <a:pt x="1379" y="801"/>
                </a:lnTo>
                <a:lnTo>
                  <a:pt x="1274" y="745"/>
                </a:lnTo>
                <a:cubicBezTo>
                  <a:pt x="1276" y="725"/>
                  <a:pt x="1277" y="706"/>
                  <a:pt x="1277" y="686"/>
                </a:cubicBezTo>
                <a:lnTo>
                  <a:pt x="1386" y="641"/>
                </a:lnTo>
                <a:lnTo>
                  <a:pt x="1369" y="532"/>
                </a:lnTo>
                <a:lnTo>
                  <a:pt x="1251" y="520"/>
                </a:lnTo>
                <a:cubicBezTo>
                  <a:pt x="1245" y="500"/>
                  <a:pt x="1238" y="480"/>
                  <a:pt x="1230" y="461"/>
                </a:cubicBezTo>
                <a:lnTo>
                  <a:pt x="1313" y="378"/>
                </a:lnTo>
                <a:lnTo>
                  <a:pt x="1255" y="284"/>
                </a:lnTo>
                <a:lnTo>
                  <a:pt x="1143" y="318"/>
                </a:lnTo>
                <a:cubicBezTo>
                  <a:pt x="1131" y="303"/>
                  <a:pt x="1118" y="289"/>
                  <a:pt x="1105" y="275"/>
                </a:cubicBezTo>
                <a:lnTo>
                  <a:pt x="1150" y="168"/>
                </a:lnTo>
                <a:lnTo>
                  <a:pt x="1061" y="103"/>
                </a:lnTo>
                <a:lnTo>
                  <a:pt x="972" y="175"/>
                </a:lnTo>
                <a:cubicBezTo>
                  <a:pt x="952" y="164"/>
                  <a:pt x="931" y="154"/>
                  <a:pt x="909" y="145"/>
                </a:cubicBezTo>
                <a:lnTo>
                  <a:pt x="909" y="32"/>
                </a:lnTo>
                <a:lnTo>
                  <a:pt x="801" y="6"/>
                </a:lnTo>
                <a:lnTo>
                  <a:pt x="748" y="105"/>
                </a:lnTo>
                <a:cubicBezTo>
                  <a:pt x="725" y="102"/>
                  <a:pt x="701" y="101"/>
                  <a:pt x="678" y="101"/>
                </a:cubicBezTo>
                <a:lnTo>
                  <a:pt x="634" y="0"/>
                </a:lnTo>
                <a:lnTo>
                  <a:pt x="526" y="18"/>
                </a:lnTo>
                <a:lnTo>
                  <a:pt x="516" y="127"/>
                </a:lnTo>
                <a:cubicBezTo>
                  <a:pt x="495" y="133"/>
                  <a:pt x="475" y="140"/>
                  <a:pt x="455" y="149"/>
                </a:cubicBezTo>
                <a:lnTo>
                  <a:pt x="378" y="72"/>
                </a:lnTo>
                <a:lnTo>
                  <a:pt x="284" y="130"/>
                </a:lnTo>
                <a:lnTo>
                  <a:pt x="315" y="233"/>
                </a:lnTo>
                <a:cubicBezTo>
                  <a:pt x="295" y="250"/>
                  <a:pt x="275" y="269"/>
                  <a:pt x="256" y="288"/>
                </a:cubicBezTo>
                <a:lnTo>
                  <a:pt x="157" y="250"/>
                </a:lnTo>
                <a:lnTo>
                  <a:pt x="94" y="340"/>
                </a:lnTo>
                <a:lnTo>
                  <a:pt x="163" y="421"/>
                </a:lnTo>
                <a:cubicBezTo>
                  <a:pt x="154" y="439"/>
                  <a:pt x="145" y="457"/>
                  <a:pt x="138" y="476"/>
                </a:cubicBezTo>
                <a:lnTo>
                  <a:pt x="32" y="476"/>
                </a:lnTo>
                <a:lnTo>
                  <a:pt x="6" y="584"/>
                </a:lnTo>
                <a:lnTo>
                  <a:pt x="100" y="634"/>
                </a:lnTo>
                <a:cubicBezTo>
                  <a:pt x="98" y="657"/>
                  <a:pt x="97" y="680"/>
                  <a:pt x="97" y="703"/>
                </a:cubicBezTo>
                <a:lnTo>
                  <a:pt x="0" y="744"/>
                </a:lnTo>
                <a:lnTo>
                  <a:pt x="17" y="853"/>
                </a:lnTo>
                <a:lnTo>
                  <a:pt x="123" y="864"/>
                </a:lnTo>
                <a:cubicBezTo>
                  <a:pt x="130" y="887"/>
                  <a:pt x="139" y="909"/>
                  <a:pt x="148" y="931"/>
                </a:cubicBezTo>
                <a:lnTo>
                  <a:pt x="73" y="1007"/>
                </a:lnTo>
                <a:lnTo>
                  <a:pt x="131" y="1101"/>
                </a:lnTo>
                <a:lnTo>
                  <a:pt x="235" y="1069"/>
                </a:lnTo>
                <a:cubicBezTo>
                  <a:pt x="248" y="1086"/>
                  <a:pt x="263" y="1101"/>
                  <a:pt x="278" y="1116"/>
                </a:cubicBezTo>
                <a:lnTo>
                  <a:pt x="236" y="1216"/>
                </a:lnTo>
                <a:lnTo>
                  <a:pt x="325" y="1282"/>
                </a:lnTo>
                <a:lnTo>
                  <a:pt x="411" y="1212"/>
                </a:lnTo>
                <a:cubicBezTo>
                  <a:pt x="432" y="1223"/>
                  <a:pt x="454" y="1233"/>
                  <a:pt x="477" y="1242"/>
                </a:cubicBezTo>
                <a:lnTo>
                  <a:pt x="477" y="135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/>
          </a:p>
        </p:txBody>
      </p:sp>
      <p:sp>
        <p:nvSpPr>
          <p:cNvPr id="43" name="Freeform 9"/>
          <p:cNvSpPr/>
          <p:nvPr/>
        </p:nvSpPr>
        <p:spPr bwMode="auto">
          <a:xfrm>
            <a:off x="7633639" y="5690466"/>
            <a:ext cx="1135042" cy="1146888"/>
          </a:xfrm>
          <a:custGeom>
            <a:avLst/>
            <a:gdLst>
              <a:gd name="T0" fmla="*/ 1062 w 1128"/>
              <a:gd name="T1" fmla="*/ 683 h 1128"/>
              <a:gd name="T2" fmla="*/ 683 w 1128"/>
              <a:gd name="T3" fmla="*/ 66 h 1128"/>
              <a:gd name="T4" fmla="*/ 66 w 1128"/>
              <a:gd name="T5" fmla="*/ 445 h 1128"/>
              <a:gd name="T6" fmla="*/ 445 w 1128"/>
              <a:gd name="T7" fmla="*/ 1062 h 1128"/>
              <a:gd name="T8" fmla="*/ 1062 w 1128"/>
              <a:gd name="T9" fmla="*/ 68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1128">
                <a:moveTo>
                  <a:pt x="1062" y="683"/>
                </a:moveTo>
                <a:cubicBezTo>
                  <a:pt x="1128" y="408"/>
                  <a:pt x="958" y="132"/>
                  <a:pt x="683" y="66"/>
                </a:cubicBezTo>
                <a:cubicBezTo>
                  <a:pt x="408" y="0"/>
                  <a:pt x="132" y="170"/>
                  <a:pt x="66" y="445"/>
                </a:cubicBezTo>
                <a:cubicBezTo>
                  <a:pt x="0" y="720"/>
                  <a:pt x="170" y="996"/>
                  <a:pt x="445" y="1062"/>
                </a:cubicBezTo>
                <a:cubicBezTo>
                  <a:pt x="720" y="1128"/>
                  <a:pt x="996" y="958"/>
                  <a:pt x="1062" y="683"/>
                </a:cubicBezTo>
                <a:close/>
              </a:path>
            </a:pathLst>
          </a:custGeom>
          <a:solidFill>
            <a:srgbClr val="433D3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400"/>
          </a:p>
        </p:txBody>
      </p:sp>
      <p:sp>
        <p:nvSpPr>
          <p:cNvPr id="44" name="文本框 35"/>
          <p:cNvSpPr txBox="1"/>
          <p:nvPr/>
        </p:nvSpPr>
        <p:spPr>
          <a:xfrm>
            <a:off x="7889968" y="6035905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07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99690" y="2046271"/>
            <a:ext cx="2713314" cy="1077029"/>
            <a:chOff x="2201287" y="1420110"/>
            <a:chExt cx="1957835" cy="769121"/>
          </a:xfrm>
        </p:grpSpPr>
        <p:sp>
          <p:nvSpPr>
            <p:cNvPr id="46" name="矩形 45"/>
            <p:cNvSpPr/>
            <p:nvPr/>
          </p:nvSpPr>
          <p:spPr>
            <a:xfrm>
              <a:off x="2443986" y="1420110"/>
              <a:ext cx="1709920" cy="2637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ea typeface="微软雅黑" panose="020B0503020204020204" pitchFamily="34" charset="-122"/>
                </a:rPr>
                <a:t>征信中心</a:t>
              </a:r>
            </a:p>
          </p:txBody>
        </p:sp>
        <p:sp>
          <p:nvSpPr>
            <p:cNvPr id="47" name="矩形 46"/>
            <p:cNvSpPr>
              <a:spLocks noChangeArrowheads="1"/>
            </p:cNvSpPr>
            <p:nvPr/>
          </p:nvSpPr>
          <p:spPr bwMode="auto">
            <a:xfrm>
              <a:off x="2201287" y="1727677"/>
              <a:ext cx="1957835" cy="46155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dirty="0">
                  <a:latin typeface="+mj-ea"/>
                  <a:ea typeface="+mj-ea"/>
                </a:rPr>
                <a:t>组织、指导和协调各方开展央评具体工作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52911" y="955120"/>
            <a:ext cx="3456383" cy="1077029"/>
            <a:chOff x="1665113" y="1420110"/>
            <a:chExt cx="2494009" cy="769121"/>
          </a:xfrm>
        </p:grpSpPr>
        <p:sp>
          <p:nvSpPr>
            <p:cNvPr id="49" name="矩形 48"/>
            <p:cNvSpPr/>
            <p:nvPr/>
          </p:nvSpPr>
          <p:spPr>
            <a:xfrm>
              <a:off x="2443986" y="1420110"/>
              <a:ext cx="1709920" cy="2637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上海资信</a:t>
              </a:r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1665113" y="1727677"/>
              <a:ext cx="2494009" cy="46155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/>
              <a:r>
                <a:rPr lang="zh-CN" altLang="en-US" dirty="0">
                  <a:latin typeface="+mj-ea"/>
                  <a:ea typeface="+mj-ea"/>
                </a:rPr>
                <a:t>实施具体评级工作、修订评级模型、建设和完善央评系统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251937" y="2897431"/>
            <a:ext cx="3180052" cy="1293771"/>
            <a:chOff x="8029542" y="1451039"/>
            <a:chExt cx="3447182" cy="923898"/>
          </a:xfrm>
        </p:grpSpPr>
        <p:sp>
          <p:nvSpPr>
            <p:cNvPr id="55" name="矩形 54"/>
            <p:cNvSpPr/>
            <p:nvPr/>
          </p:nvSpPr>
          <p:spPr>
            <a:xfrm>
              <a:off x="8029542" y="1451039"/>
              <a:ext cx="2341704" cy="2637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金融机构</a:t>
              </a:r>
            </a:p>
          </p:txBody>
        </p:sp>
        <p:sp>
          <p:nvSpPr>
            <p:cNvPr id="56" name="矩形 55"/>
            <p:cNvSpPr>
              <a:spLocks noChangeArrowheads="1"/>
            </p:cNvSpPr>
            <p:nvPr/>
          </p:nvSpPr>
          <p:spPr bwMode="auto">
            <a:xfrm>
              <a:off x="8079293" y="1715576"/>
              <a:ext cx="3397431" cy="65936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/>
              <a:r>
                <a:rPr lang="zh-CN" altLang="en-US" dirty="0">
                  <a:latin typeface="+mj-ea"/>
                  <a:ea typeface="+mj-ea"/>
                  <a:sym typeface="Arial" panose="020B0604020202020204" pitchFamily="34" charset="0"/>
                </a:rPr>
                <a:t>负责收集、上传企业及信贷资料，对评级结果进行查询，进行信贷资产登记质押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009729" y="5056483"/>
            <a:ext cx="3612334" cy="1293772"/>
            <a:chOff x="8029542" y="1451039"/>
            <a:chExt cx="3447182" cy="923899"/>
          </a:xfrm>
        </p:grpSpPr>
        <p:sp>
          <p:nvSpPr>
            <p:cNvPr id="58" name="矩形 57"/>
            <p:cNvSpPr/>
            <p:nvPr/>
          </p:nvSpPr>
          <p:spPr>
            <a:xfrm>
              <a:off x="8029542" y="1451039"/>
              <a:ext cx="1885262" cy="2637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b="1" dirty="0">
                  <a:ea typeface="微软雅黑" panose="020B0503020204020204" pitchFamily="34" charset="-122"/>
                </a:rPr>
                <a:t>汇达</a:t>
              </a:r>
            </a:p>
          </p:txBody>
        </p:sp>
        <p:sp>
          <p:nvSpPr>
            <p:cNvPr id="59" name="矩形 58"/>
            <p:cNvSpPr>
              <a:spLocks noChangeArrowheads="1"/>
            </p:cNvSpPr>
            <p:nvPr/>
          </p:nvSpPr>
          <p:spPr bwMode="auto">
            <a:xfrm>
              <a:off x="8079293" y="1715576"/>
              <a:ext cx="3397431" cy="65936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/>
              <a:r>
                <a:rPr lang="zh-CN" altLang="en-US" dirty="0">
                  <a:latin typeface="+mj-ea"/>
                  <a:ea typeface="+mj-ea"/>
                  <a:sym typeface="Arial" panose="020B0604020202020204" pitchFamily="34" charset="0"/>
                </a:rPr>
                <a:t>负责根据征信中心确定的企业名单进行实地调查，跟踪监测，并将调查结果反馈给上海资信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910589" y="337820"/>
            <a:ext cx="54192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央行内部（企业）评级业务参与方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74D41949-A081-77B8-B458-970FD2891097}"/>
              </a:ext>
            </a:extLst>
          </p:cNvPr>
          <p:cNvSpPr txBox="1"/>
          <p:nvPr/>
        </p:nvSpPr>
        <p:spPr>
          <a:xfrm>
            <a:off x="1172791" y="4624437"/>
            <a:ext cx="11377264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信息采集由金融机构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人民银行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、上海资信</a:t>
            </a: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共同完成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资料审查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由</a:t>
            </a: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上海资信负责完成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等级初评由上海资信负责，实地调查由上海资信抽选，汇达公司负责实地调查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等级认定由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上海资信</a:t>
            </a: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组织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召开</a:t>
            </a:r>
            <a:r>
              <a:rPr lang="zh-CN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评级审定会来完成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跟踪监测由上海资信和汇达公司共同完成</a:t>
            </a: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7A11C180-BD64-1425-F108-25D13AE87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275804"/>
              </p:ext>
            </p:extLst>
          </p:nvPr>
        </p:nvGraphicFramePr>
        <p:xfrm>
          <a:off x="1532831" y="1656431"/>
          <a:ext cx="101531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圆角矩形标注 14">
            <a:extLst>
              <a:ext uri="{FF2B5EF4-FFF2-40B4-BE49-F238E27FC236}">
                <a16:creationId xmlns:a16="http://schemas.microsoft.com/office/drawing/2014/main" id="{907038ED-B887-671B-EC89-7729FCB125CE}"/>
              </a:ext>
            </a:extLst>
          </p:cNvPr>
          <p:cNvSpPr/>
          <p:nvPr/>
        </p:nvSpPr>
        <p:spPr>
          <a:xfrm>
            <a:off x="1172791" y="3358882"/>
            <a:ext cx="2088232" cy="689491"/>
          </a:xfrm>
          <a:prstGeom prst="wedgeRoundRectCallout">
            <a:avLst>
              <a:gd name="adj1" fmla="val 4668"/>
              <a:gd name="adj2" fmla="val -139269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金融机构</a:t>
            </a:r>
            <a:endParaRPr lang="en-US" altLang="zh-CN" sz="135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2075" indent="-92075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人民银行</a:t>
            </a:r>
            <a:endParaRPr lang="zh-CN" altLang="en-US" sz="1350" dirty="0">
              <a:solidFill>
                <a:srgbClr val="000000"/>
              </a:solidFill>
            </a:endParaRPr>
          </a:p>
        </p:txBody>
      </p:sp>
      <p:sp>
        <p:nvSpPr>
          <p:cNvPr id="19" name="圆角矩形标注 16">
            <a:extLst>
              <a:ext uri="{FF2B5EF4-FFF2-40B4-BE49-F238E27FC236}">
                <a16:creationId xmlns:a16="http://schemas.microsoft.com/office/drawing/2014/main" id="{3F6140CE-F504-C41A-4D04-A49716542EFA}"/>
              </a:ext>
            </a:extLst>
          </p:cNvPr>
          <p:cNvSpPr/>
          <p:nvPr/>
        </p:nvSpPr>
        <p:spPr>
          <a:xfrm>
            <a:off x="5118905" y="741465"/>
            <a:ext cx="1418844" cy="626936"/>
          </a:xfrm>
          <a:prstGeom prst="wedgeRoundRectCallout">
            <a:avLst>
              <a:gd name="adj1" fmla="val 235077"/>
              <a:gd name="adj2" fmla="val 147533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圆角矩形标注 17">
            <a:extLst>
              <a:ext uri="{FF2B5EF4-FFF2-40B4-BE49-F238E27FC236}">
                <a16:creationId xmlns:a16="http://schemas.microsoft.com/office/drawing/2014/main" id="{92368E1B-6F51-EE1E-A56E-B6F6965A5890}"/>
              </a:ext>
            </a:extLst>
          </p:cNvPr>
          <p:cNvSpPr/>
          <p:nvPr/>
        </p:nvSpPr>
        <p:spPr>
          <a:xfrm>
            <a:off x="5126414" y="715278"/>
            <a:ext cx="1444848" cy="653122"/>
          </a:xfrm>
          <a:prstGeom prst="wedgeRoundRectCallout">
            <a:avLst>
              <a:gd name="adj1" fmla="val -129058"/>
              <a:gd name="adj2" fmla="val 143737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圆角矩形标注 11">
            <a:extLst>
              <a:ext uri="{FF2B5EF4-FFF2-40B4-BE49-F238E27FC236}">
                <a16:creationId xmlns:a16="http://schemas.microsoft.com/office/drawing/2014/main" id="{CBD09AD8-29C4-4833-AAF4-B2B24A7F6FEC}"/>
              </a:ext>
            </a:extLst>
          </p:cNvPr>
          <p:cNvSpPr/>
          <p:nvPr/>
        </p:nvSpPr>
        <p:spPr>
          <a:xfrm>
            <a:off x="5132129" y="703117"/>
            <a:ext cx="1444848" cy="626937"/>
          </a:xfrm>
          <a:prstGeom prst="wedgeRoundRectCallout">
            <a:avLst>
              <a:gd name="adj1" fmla="val 2018"/>
              <a:gd name="adj2" fmla="val 171021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标注 9">
            <a:extLst>
              <a:ext uri="{FF2B5EF4-FFF2-40B4-BE49-F238E27FC236}">
                <a16:creationId xmlns:a16="http://schemas.microsoft.com/office/drawing/2014/main" id="{D0A0BD18-7B4A-E387-C474-089D7AEB494E}"/>
              </a:ext>
            </a:extLst>
          </p:cNvPr>
          <p:cNvSpPr/>
          <p:nvPr/>
        </p:nvSpPr>
        <p:spPr>
          <a:xfrm>
            <a:off x="5126414" y="703119"/>
            <a:ext cx="1418844" cy="665282"/>
          </a:xfrm>
          <a:prstGeom prst="wedgeRoundRectCallout">
            <a:avLst>
              <a:gd name="adj1" fmla="val -256056"/>
              <a:gd name="adj2" fmla="val 130436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上海资信</a:t>
            </a:r>
          </a:p>
        </p:txBody>
      </p:sp>
      <p:sp>
        <p:nvSpPr>
          <p:cNvPr id="22" name="圆角矩形标注 14">
            <a:extLst>
              <a:ext uri="{FF2B5EF4-FFF2-40B4-BE49-F238E27FC236}">
                <a16:creationId xmlns:a16="http://schemas.microsoft.com/office/drawing/2014/main" id="{67806733-797A-CC98-3FEF-4F081590ECDF}"/>
              </a:ext>
            </a:extLst>
          </p:cNvPr>
          <p:cNvSpPr/>
          <p:nvPr/>
        </p:nvSpPr>
        <p:spPr>
          <a:xfrm>
            <a:off x="7869535" y="3358882"/>
            <a:ext cx="2088232" cy="689491"/>
          </a:xfrm>
          <a:prstGeom prst="wedgeRoundRectCallout">
            <a:avLst>
              <a:gd name="adj1" fmla="val -68312"/>
              <a:gd name="adj2" fmla="val -143547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汇达公司</a:t>
            </a:r>
            <a:endParaRPr lang="en-US" altLang="zh-CN" sz="135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标注 14">
            <a:extLst>
              <a:ext uri="{FF2B5EF4-FFF2-40B4-BE49-F238E27FC236}">
                <a16:creationId xmlns:a16="http://schemas.microsoft.com/office/drawing/2014/main" id="{8A98EB71-D0C0-C77F-1015-9229E85E8A8C}"/>
              </a:ext>
            </a:extLst>
          </p:cNvPr>
          <p:cNvSpPr/>
          <p:nvPr/>
        </p:nvSpPr>
        <p:spPr>
          <a:xfrm>
            <a:off x="7869535" y="3358882"/>
            <a:ext cx="2088232" cy="689491"/>
          </a:xfrm>
          <a:prstGeom prst="wedgeRoundRectCallout">
            <a:avLst>
              <a:gd name="adj1" fmla="val 83769"/>
              <a:gd name="adj2" fmla="val -140695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汇达公司</a:t>
            </a:r>
            <a:endParaRPr lang="en-US" altLang="zh-CN" sz="135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圆角矩形标注 14">
            <a:extLst>
              <a:ext uri="{FF2B5EF4-FFF2-40B4-BE49-F238E27FC236}">
                <a16:creationId xmlns:a16="http://schemas.microsoft.com/office/drawing/2014/main" id="{6DFC171D-33EB-62AC-0CB5-BA804A25FFB4}"/>
              </a:ext>
            </a:extLst>
          </p:cNvPr>
          <p:cNvSpPr/>
          <p:nvPr/>
        </p:nvSpPr>
        <p:spPr>
          <a:xfrm>
            <a:off x="7293471" y="542884"/>
            <a:ext cx="2088232" cy="689491"/>
          </a:xfrm>
          <a:prstGeom prst="wedgeRoundRectCallout">
            <a:avLst>
              <a:gd name="adj1" fmla="val -91320"/>
              <a:gd name="adj2" fmla="val 6757"/>
              <a:gd name="adj3" fmla="val 16667"/>
            </a:avLst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征信中心</a:t>
            </a:r>
            <a:endParaRPr lang="en-US" altLang="zh-CN" sz="135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F61321FA-8327-EE0B-F373-FE12FD1265E9}"/>
              </a:ext>
            </a:extLst>
          </p:cNvPr>
          <p:cNvSpPr/>
          <p:nvPr/>
        </p:nvSpPr>
        <p:spPr>
          <a:xfrm>
            <a:off x="1028775" y="4241626"/>
            <a:ext cx="11521280" cy="165391"/>
          </a:xfrm>
          <a:prstGeom prst="parallelogram">
            <a:avLst/>
          </a:prstGeom>
          <a:solidFill>
            <a:srgbClr val="8D131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F086A8-9F6F-CE2D-0AF9-5722F060E418}"/>
              </a:ext>
            </a:extLst>
          </p:cNvPr>
          <p:cNvSpPr txBox="1"/>
          <p:nvPr/>
        </p:nvSpPr>
        <p:spPr>
          <a:xfrm>
            <a:off x="910590" y="337820"/>
            <a:ext cx="53027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央行内部（企业）评级业务流程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F23BCDA-D8EE-6616-B80E-9DEE3BE2177C}"/>
              </a:ext>
            </a:extLst>
          </p:cNvPr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7" grpId="0" bldLvl="0" animBg="1"/>
      <p:bldP spid="19" grpId="0" bldLvl="0" animBg="1"/>
      <p:bldP spid="20" grpId="0" bldLvl="0" animBg="1"/>
      <p:bldP spid="21" grpId="0" bldLvl="0" animBg="1"/>
      <p:bldP spid="18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主标题"/>
          <p:cNvSpPr>
            <a:spLocks noChangeArrowheads="1" noChangeShapeType="1" noTextEdit="1"/>
          </p:cNvSpPr>
          <p:nvPr/>
        </p:nvSpPr>
        <p:spPr bwMode="auto">
          <a:xfrm>
            <a:off x="2684959" y="2697313"/>
            <a:ext cx="7087899" cy="809956"/>
          </a:xfrm>
          <a:prstGeom prst="rect">
            <a:avLst/>
          </a:prstGeom>
        </p:spPr>
        <p:txBody>
          <a:bodyPr wrap="none" fromWordArt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kern="10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b="1" kern="10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线"/>
          <p:cNvSpPr>
            <a:spLocks noChangeShapeType="1"/>
          </p:cNvSpPr>
          <p:nvPr/>
        </p:nvSpPr>
        <p:spPr bwMode="auto">
          <a:xfrm>
            <a:off x="3333031" y="2464197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线"/>
          <p:cNvSpPr>
            <a:spLocks noChangeShapeType="1"/>
          </p:cNvSpPr>
          <p:nvPr/>
        </p:nvSpPr>
        <p:spPr bwMode="auto">
          <a:xfrm>
            <a:off x="3333031" y="3781254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64679" y="303957"/>
            <a:ext cx="3738245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白色背景"/>
          <p:cNvSpPr>
            <a:spLocks noChangeArrowheads="1"/>
          </p:cNvSpPr>
          <p:nvPr/>
        </p:nvSpPr>
        <p:spPr bwMode="auto">
          <a:xfrm>
            <a:off x="635" y="8890"/>
            <a:ext cx="3731260" cy="591947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53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Contents"/>
          <p:cNvSpPr>
            <a:spLocks noChangeArrowheads="1"/>
          </p:cNvSpPr>
          <p:nvPr/>
        </p:nvSpPr>
        <p:spPr bwMode="auto">
          <a:xfrm>
            <a:off x="565126" y="3674366"/>
            <a:ext cx="2588401" cy="8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060" b="1" dirty="0">
                <a:solidFill>
                  <a:srgbClr val="AF362C"/>
                </a:solidFill>
              </a:rPr>
              <a:t>Contents</a:t>
            </a:r>
            <a:endParaRPr lang="zh-CN" altLang="en-US" sz="5060" b="1" dirty="0">
              <a:solidFill>
                <a:srgbClr val="AF362C"/>
              </a:solidFill>
              <a:sym typeface="宋体" panose="02010600030101010101" pitchFamily="2" charset="-122"/>
            </a:endParaRPr>
          </a:p>
        </p:txBody>
      </p:sp>
      <p:sp>
        <p:nvSpPr>
          <p:cNvPr id="4100" name="目录"/>
          <p:cNvSpPr>
            <a:spLocks noChangeArrowheads="1"/>
          </p:cNvSpPr>
          <p:nvPr/>
        </p:nvSpPr>
        <p:spPr bwMode="auto">
          <a:xfrm>
            <a:off x="975869" y="2658670"/>
            <a:ext cx="1771639" cy="1044453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18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15" name="1"/>
          <p:cNvSpPr>
            <a:spLocks noChangeArrowheads="1" noChangeShapeType="1" noTextEdit="1"/>
          </p:cNvSpPr>
          <p:nvPr/>
        </p:nvSpPr>
        <p:spPr bwMode="auto">
          <a:xfrm>
            <a:off x="3765079" y="1384077"/>
            <a:ext cx="321451" cy="6429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5060" b="1" kern="10" dirty="0">
                <a:solidFill>
                  <a:srgbClr val="AF362C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zh-CN" altLang="en-US" sz="5060" b="1" kern="10" dirty="0">
              <a:solidFill>
                <a:srgbClr val="AF362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文字1"/>
          <p:cNvSpPr>
            <a:spLocks noChangeArrowheads="1"/>
          </p:cNvSpPr>
          <p:nvPr/>
        </p:nvSpPr>
        <p:spPr bwMode="auto">
          <a:xfrm>
            <a:off x="4407981" y="1467539"/>
            <a:ext cx="5240376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5F5F5F"/>
                </a:solidFill>
                <a:latin typeface="Arial" panose="020B0604020202020204" pitchFamily="34" charset="0"/>
              </a:rPr>
              <a:t>央行内部（企业）评级业务介绍</a:t>
            </a:r>
          </a:p>
        </p:txBody>
      </p:sp>
      <p:sp>
        <p:nvSpPr>
          <p:cNvPr id="17" name="2"/>
          <p:cNvSpPr>
            <a:spLocks noChangeArrowheads="1" noChangeShapeType="1" noTextEdit="1"/>
          </p:cNvSpPr>
          <p:nvPr/>
        </p:nvSpPr>
        <p:spPr bwMode="auto">
          <a:xfrm>
            <a:off x="4269135" y="2945107"/>
            <a:ext cx="428601" cy="6429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5060" b="1" kern="10" dirty="0">
                <a:solidFill>
                  <a:srgbClr val="AF362C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zh-CN" altLang="en-US" sz="5060" b="1" kern="10" dirty="0">
              <a:solidFill>
                <a:srgbClr val="AF362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文字2"/>
          <p:cNvSpPr>
            <a:spLocks noChangeArrowheads="1"/>
          </p:cNvSpPr>
          <p:nvPr/>
        </p:nvSpPr>
        <p:spPr bwMode="auto">
          <a:xfrm>
            <a:off x="4912037" y="3037773"/>
            <a:ext cx="5904656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5F5F5F"/>
                </a:solidFill>
                <a:latin typeface="Arial" panose="020B0604020202020204" pitchFamily="34" charset="0"/>
              </a:rPr>
              <a:t>二代央行内部（企业）评级系统简介</a:t>
            </a:r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"/>
          <p:cNvSpPr>
            <a:spLocks noChangeArrowheads="1" noChangeShapeType="1" noTextEdit="1"/>
          </p:cNvSpPr>
          <p:nvPr/>
        </p:nvSpPr>
        <p:spPr bwMode="auto">
          <a:xfrm>
            <a:off x="4773191" y="4629607"/>
            <a:ext cx="428601" cy="6429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5060" b="1" kern="10" dirty="0">
                <a:solidFill>
                  <a:srgbClr val="AF362C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zh-CN" altLang="en-US" sz="5060" b="1" kern="10" dirty="0">
              <a:solidFill>
                <a:srgbClr val="AF362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文字2"/>
          <p:cNvSpPr>
            <a:spLocks noChangeArrowheads="1"/>
          </p:cNvSpPr>
          <p:nvPr/>
        </p:nvSpPr>
        <p:spPr bwMode="auto">
          <a:xfrm>
            <a:off x="5416093" y="4722273"/>
            <a:ext cx="2525450" cy="55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5F5F5F"/>
                </a:solidFill>
                <a:latin typeface="Arial" panose="020B0604020202020204" pitchFamily="34" charset="0"/>
              </a:rPr>
              <a:t>评级实施指引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utoUpdateAnimBg="0"/>
      <p:bldP spid="4100" grpId="0" bldLvl="0" animBg="1" autoUpdateAnimBg="0"/>
      <p:bldP spid="15" grpId="0"/>
      <p:bldP spid="16" grpId="0"/>
      <p:bldP spid="17" grpId="0"/>
      <p:bldP spid="1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art one"/>
          <p:cNvSpPr>
            <a:spLocks noChangeArrowheads="1"/>
          </p:cNvSpPr>
          <p:nvPr/>
        </p:nvSpPr>
        <p:spPr bwMode="auto">
          <a:xfrm>
            <a:off x="4532174" y="2834113"/>
            <a:ext cx="2415918" cy="698204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39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字"/>
          <p:cNvSpPr>
            <a:spLocks noChangeArrowheads="1"/>
          </p:cNvSpPr>
          <p:nvPr/>
        </p:nvSpPr>
        <p:spPr bwMode="auto">
          <a:xfrm>
            <a:off x="4369331" y="3570773"/>
            <a:ext cx="5948476" cy="131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40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央行</a:t>
            </a:r>
            <a:r>
              <a:rPr lang="zh-CN" altLang="en-US" sz="40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内部（企业）</a:t>
            </a:r>
            <a:r>
              <a:rPr lang="zh-CN" altLang="en-US" sz="40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评级</a:t>
            </a:r>
            <a:r>
              <a:rPr lang="zh-CN" altLang="en-US" sz="3935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3935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935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01"/>
          <p:cNvSpPr>
            <a:spLocks noChangeArrowheads="1"/>
          </p:cNvSpPr>
          <p:nvPr/>
        </p:nvSpPr>
        <p:spPr bwMode="auto">
          <a:xfrm>
            <a:off x="2054323" y="2670636"/>
            <a:ext cx="192873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0" b="1" dirty="0">
                <a:solidFill>
                  <a:srgbClr val="AF362C"/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01</a:t>
            </a:r>
            <a:endParaRPr lang="zh-CN" altLang="en-US" sz="13500" b="1" dirty="0">
              <a:solidFill>
                <a:srgbClr val="AF362C"/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5125" name="虚线2"/>
          <p:cNvSpPr>
            <a:spLocks noChangeShapeType="1"/>
          </p:cNvSpPr>
          <p:nvPr/>
        </p:nvSpPr>
        <p:spPr bwMode="auto">
          <a:xfrm>
            <a:off x="2264158" y="4910237"/>
            <a:ext cx="5975866" cy="2232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虚线1"/>
          <p:cNvSpPr>
            <a:spLocks noChangeShapeType="1"/>
          </p:cNvSpPr>
          <p:nvPr/>
        </p:nvSpPr>
        <p:spPr bwMode="auto">
          <a:xfrm>
            <a:off x="2264158" y="2502512"/>
            <a:ext cx="5975866" cy="0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  <p:bldP spid="5125" grpId="0" bldLvl="0" animBg="1"/>
      <p:bldP spid="51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2"/>
          <p:cNvCxnSpPr>
            <a:stCxn id="10" idx="2"/>
          </p:cNvCxnSpPr>
          <p:nvPr/>
        </p:nvCxnSpPr>
        <p:spPr>
          <a:xfrm rot="16200000" flipH="1">
            <a:off x="4215151" y="5898258"/>
            <a:ext cx="1707437" cy="1009385"/>
          </a:xfrm>
          <a:prstGeom prst="curvedConnector3">
            <a:avLst>
              <a:gd name="adj1" fmla="val 50000"/>
            </a:avLst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5"/>
          <p:cNvCxnSpPr>
            <a:stCxn id="6" idx="2"/>
            <a:endCxn id="8" idx="6"/>
          </p:cNvCxnSpPr>
          <p:nvPr/>
        </p:nvCxnSpPr>
        <p:spPr>
          <a:xfrm rot="16200000" flipH="1">
            <a:off x="5161607" y="1172776"/>
            <a:ext cx="662461" cy="2736304"/>
          </a:xfrm>
          <a:prstGeom prst="curvedConnector3">
            <a:avLst>
              <a:gd name="adj1" fmla="val 50000"/>
            </a:avLst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7"/>
          <p:cNvCxnSpPr>
            <a:stCxn id="8" idx="2"/>
            <a:endCxn id="10" idx="6"/>
          </p:cNvCxnSpPr>
          <p:nvPr/>
        </p:nvCxnSpPr>
        <p:spPr>
          <a:xfrm rot="5400000">
            <a:off x="5343683" y="3062290"/>
            <a:ext cx="737800" cy="2296812"/>
          </a:xfrm>
          <a:prstGeom prst="curvedConnector3">
            <a:avLst>
              <a:gd name="adj1" fmla="val 50000"/>
            </a:avLst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ardrop 9"/>
          <p:cNvSpPr/>
          <p:nvPr/>
        </p:nvSpPr>
        <p:spPr>
          <a:xfrm>
            <a:off x="3613619" y="1240061"/>
            <a:ext cx="1022132" cy="969637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4720912" y="1331792"/>
            <a:ext cx="278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业务初探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总行试点，对央行内部（企业）评级开展模式、流程和制度建设进行了初探。</a:t>
            </a:r>
          </a:p>
        </p:txBody>
      </p:sp>
      <p:sp>
        <p:nvSpPr>
          <p:cNvPr id="8" name="Teardrop 15"/>
          <p:cNvSpPr/>
          <p:nvPr/>
        </p:nvSpPr>
        <p:spPr>
          <a:xfrm>
            <a:off x="6349923" y="2872159"/>
            <a:ext cx="1022132" cy="969637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7457216" y="2963890"/>
            <a:ext cx="39407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增加试点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总行在济南和广州两家分行的试点基础上，新增了上海总部、天津、沈阳、南京、武汉、成都、西安分行、总行营管部、重庆营管部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9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个分支机构作为第二批试点分行。</a:t>
            </a:r>
          </a:p>
        </p:txBody>
      </p:sp>
      <p:sp>
        <p:nvSpPr>
          <p:cNvPr id="10" name="Teardrop 17"/>
          <p:cNvSpPr/>
          <p:nvPr/>
        </p:nvSpPr>
        <p:spPr>
          <a:xfrm>
            <a:off x="4053111" y="4579596"/>
            <a:ext cx="1022132" cy="969637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5160404" y="4671327"/>
            <a:ext cx="27885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扩大范围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根据总行部署要求，对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个试点地区辖内所有地方性法人金融机构年末贷款余额超过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500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万元的企业开展评级。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0590" y="337820"/>
            <a:ext cx="64548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央行内部（企业）评级</a:t>
            </a:r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业务大事记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2"/>
          <p:cNvCxnSpPr>
            <a:endCxn id="6" idx="4"/>
          </p:cNvCxnSpPr>
          <p:nvPr/>
        </p:nvCxnSpPr>
        <p:spPr>
          <a:xfrm rot="16200000" flipH="1">
            <a:off x="4169205" y="617260"/>
            <a:ext cx="1437272" cy="202749"/>
          </a:xfrm>
          <a:prstGeom prst="curvedConnector2">
            <a:avLst/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5"/>
          <p:cNvCxnSpPr>
            <a:stCxn id="6" idx="2"/>
            <a:endCxn id="8" idx="6"/>
          </p:cNvCxnSpPr>
          <p:nvPr/>
        </p:nvCxnSpPr>
        <p:spPr>
          <a:xfrm rot="5400000">
            <a:off x="4057254" y="1680613"/>
            <a:ext cx="1199295" cy="1758351"/>
          </a:xfrm>
          <a:prstGeom prst="curvedConnector3">
            <a:avLst>
              <a:gd name="adj1" fmla="val 50000"/>
            </a:avLst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8"/>
          <p:cNvCxnSpPr>
            <a:stCxn id="8" idx="2"/>
            <a:endCxn id="10" idx="5"/>
          </p:cNvCxnSpPr>
          <p:nvPr/>
        </p:nvCxnSpPr>
        <p:spPr>
          <a:xfrm rot="16200000" flipH="1">
            <a:off x="4696590" y="3411934"/>
            <a:ext cx="816989" cy="2654719"/>
          </a:xfrm>
          <a:prstGeom prst="curvedConnector3">
            <a:avLst>
              <a:gd name="adj1" fmla="val 50000"/>
            </a:avLst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ardrop 6"/>
          <p:cNvSpPr/>
          <p:nvPr/>
        </p:nvSpPr>
        <p:spPr>
          <a:xfrm>
            <a:off x="4989216" y="914400"/>
            <a:ext cx="1093720" cy="1045741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70109" y="989739"/>
            <a:ext cx="25102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全国推广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总行决定向全国分支机构推广信贷资产质押再贷款和央行内部（企业）评级工作。</a:t>
            </a:r>
          </a:p>
        </p:txBody>
      </p:sp>
      <p:sp>
        <p:nvSpPr>
          <p:cNvPr id="8" name="Teardrop 8"/>
          <p:cNvSpPr/>
          <p:nvPr/>
        </p:nvSpPr>
        <p:spPr>
          <a:xfrm>
            <a:off x="3230868" y="3159436"/>
            <a:ext cx="1093714" cy="1171364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24958" y="3360397"/>
            <a:ext cx="3876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应用地位提升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根据总行部署要求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2020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年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日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起，未经央行内部（企业）评级的信贷资产不再作为央行质押品。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ardrop 10"/>
          <p:cNvSpPr/>
          <p:nvPr/>
        </p:nvSpPr>
        <p:spPr>
          <a:xfrm>
            <a:off x="6270110" y="4997706"/>
            <a:ext cx="1108488" cy="1024832"/>
          </a:xfrm>
          <a:prstGeom prst="teardrop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71587" y="5125401"/>
            <a:ext cx="4214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央行内部（企业）评级二代系统上线</a:t>
            </a:r>
            <a:endParaRPr lang="en-US" altLang="zh-CN" b="1" dirty="0" smtClean="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2021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年，中心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启动了央评二代系统的建设工作，并列入了当年的重点信息化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项目，并于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2022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9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28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日正式部署上线。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595267" y="5304957"/>
            <a:ext cx="458171" cy="458936"/>
          </a:xfrm>
          <a:custGeom>
            <a:avLst/>
            <a:gdLst>
              <a:gd name="T0" fmla="*/ 2147483646 w 4409"/>
              <a:gd name="T1" fmla="*/ 2147483646 h 4408"/>
              <a:gd name="T2" fmla="*/ 2147483646 w 4409"/>
              <a:gd name="T3" fmla="*/ 2147483646 h 4408"/>
              <a:gd name="T4" fmla="*/ 2147483646 w 4409"/>
              <a:gd name="T5" fmla="*/ 2147483646 h 4408"/>
              <a:gd name="T6" fmla="*/ 2147483646 w 4409"/>
              <a:gd name="T7" fmla="*/ 2147483646 h 4408"/>
              <a:gd name="T8" fmla="*/ 2147483646 w 4409"/>
              <a:gd name="T9" fmla="*/ 2147483646 h 4408"/>
              <a:gd name="T10" fmla="*/ 2147483646 w 4409"/>
              <a:gd name="T11" fmla="*/ 2147483646 h 4408"/>
              <a:gd name="T12" fmla="*/ 2147483646 w 4409"/>
              <a:gd name="T13" fmla="*/ 2147483646 h 4408"/>
              <a:gd name="T14" fmla="*/ 2147483646 w 4409"/>
              <a:gd name="T15" fmla="*/ 2147483646 h 4408"/>
              <a:gd name="T16" fmla="*/ 481718167 w 4409"/>
              <a:gd name="T17" fmla="*/ 2147483646 h 4408"/>
              <a:gd name="T18" fmla="*/ 321145301 w 4409"/>
              <a:gd name="T19" fmla="*/ 2147483646 h 4408"/>
              <a:gd name="T20" fmla="*/ 2147483646 w 4409"/>
              <a:gd name="T21" fmla="*/ 2147483646 h 4408"/>
              <a:gd name="T22" fmla="*/ 2147483646 w 4409"/>
              <a:gd name="T23" fmla="*/ 2147483646 h 4408"/>
              <a:gd name="T24" fmla="*/ 2147483646 w 4409"/>
              <a:gd name="T25" fmla="*/ 2147483646 h 4408"/>
              <a:gd name="T26" fmla="*/ 2147483646 w 4409"/>
              <a:gd name="T27" fmla="*/ 2147483646 h 4408"/>
              <a:gd name="T28" fmla="*/ 2147483646 w 4409"/>
              <a:gd name="T29" fmla="*/ 2147483646 h 4408"/>
              <a:gd name="T30" fmla="*/ 2147483646 w 4409"/>
              <a:gd name="T31" fmla="*/ 2147483646 h 4408"/>
              <a:gd name="T32" fmla="*/ 2147483646 w 4409"/>
              <a:gd name="T33" fmla="*/ 2147483646 h 4408"/>
              <a:gd name="T34" fmla="*/ 2147483646 w 4409"/>
              <a:gd name="T35" fmla="*/ 2147483646 h 4408"/>
              <a:gd name="T36" fmla="*/ 2147483646 w 4409"/>
              <a:gd name="T37" fmla="*/ 2147483646 h 4408"/>
              <a:gd name="T38" fmla="*/ 2147483646 w 4409"/>
              <a:gd name="T39" fmla="*/ 2147483646 h 4408"/>
              <a:gd name="T40" fmla="*/ 2147483646 w 4409"/>
              <a:gd name="T41" fmla="*/ 2147483646 h 4408"/>
              <a:gd name="T42" fmla="*/ 2147483646 w 4409"/>
              <a:gd name="T43" fmla="*/ 2147483646 h 4408"/>
              <a:gd name="T44" fmla="*/ 2147483646 w 4409"/>
              <a:gd name="T45" fmla="*/ 2147483646 h 4408"/>
              <a:gd name="T46" fmla="*/ 2147483646 w 4409"/>
              <a:gd name="T47" fmla="*/ 2147483646 h 4408"/>
              <a:gd name="T48" fmla="*/ 2147483646 w 4409"/>
              <a:gd name="T49" fmla="*/ 2147483646 h 4408"/>
              <a:gd name="T50" fmla="*/ 2147483646 w 4409"/>
              <a:gd name="T51" fmla="*/ 2147483646 h 4408"/>
              <a:gd name="T52" fmla="*/ 2147483646 w 4409"/>
              <a:gd name="T53" fmla="*/ 2147483646 h 4408"/>
              <a:gd name="T54" fmla="*/ 2147483646 w 4409"/>
              <a:gd name="T55" fmla="*/ 2147483646 h 4408"/>
              <a:gd name="T56" fmla="*/ 2147483646 w 4409"/>
              <a:gd name="T57" fmla="*/ 2147483646 h 4408"/>
              <a:gd name="T58" fmla="*/ 2147483646 w 4409"/>
              <a:gd name="T59" fmla="*/ 2147483646 h 4408"/>
              <a:gd name="T60" fmla="*/ 2147483646 w 4409"/>
              <a:gd name="T61" fmla="*/ 2147483646 h 4408"/>
              <a:gd name="T62" fmla="*/ 2147483646 w 4409"/>
              <a:gd name="T63" fmla="*/ 2147483646 h 4408"/>
              <a:gd name="T64" fmla="*/ 2147483646 w 4409"/>
              <a:gd name="T65" fmla="*/ 2147483646 h 4408"/>
              <a:gd name="T66" fmla="*/ 2147483646 w 4409"/>
              <a:gd name="T67" fmla="*/ 2147483646 h 4408"/>
              <a:gd name="T68" fmla="*/ 2147483646 w 4409"/>
              <a:gd name="T69" fmla="*/ 2147483646 h 4408"/>
              <a:gd name="T70" fmla="*/ 2147483646 w 4409"/>
              <a:gd name="T71" fmla="*/ 2147483646 h 4408"/>
              <a:gd name="T72" fmla="*/ 2147483646 w 4409"/>
              <a:gd name="T73" fmla="*/ 2147483646 h 4408"/>
              <a:gd name="T74" fmla="*/ 2147483646 w 4409"/>
              <a:gd name="T75" fmla="*/ 2147483646 h 4408"/>
              <a:gd name="T76" fmla="*/ 2147483646 w 4409"/>
              <a:gd name="T77" fmla="*/ 2147483646 h 4408"/>
              <a:gd name="T78" fmla="*/ 2147483646 w 4409"/>
              <a:gd name="T79" fmla="*/ 2147483646 h 4408"/>
              <a:gd name="T80" fmla="*/ 2147483646 w 4409"/>
              <a:gd name="T81" fmla="*/ 2147483646 h 4408"/>
              <a:gd name="T82" fmla="*/ 2147483646 w 4409"/>
              <a:gd name="T83" fmla="*/ 2147483646 h 4408"/>
              <a:gd name="T84" fmla="*/ 2147483646 w 4409"/>
              <a:gd name="T85" fmla="*/ 2147483646 h 4408"/>
              <a:gd name="T86" fmla="*/ 2147483646 w 4409"/>
              <a:gd name="T87" fmla="*/ 2147483646 h 4408"/>
              <a:gd name="T88" fmla="*/ 2147483646 w 4409"/>
              <a:gd name="T89" fmla="*/ 2147483646 h 4408"/>
              <a:gd name="T90" fmla="*/ 2147483646 w 4409"/>
              <a:gd name="T91" fmla="*/ 2147483646 h 4408"/>
              <a:gd name="T92" fmla="*/ 2147483646 w 4409"/>
              <a:gd name="T93" fmla="*/ 2147483646 h 4408"/>
              <a:gd name="T94" fmla="*/ 2147483646 w 4409"/>
              <a:gd name="T95" fmla="*/ 2147483646 h 4408"/>
              <a:gd name="T96" fmla="*/ 2147483646 w 4409"/>
              <a:gd name="T97" fmla="*/ 2147483646 h 4408"/>
              <a:gd name="T98" fmla="*/ 2147483646 w 4409"/>
              <a:gd name="T99" fmla="*/ 2147483646 h 4408"/>
              <a:gd name="T100" fmla="*/ 2147483646 w 4409"/>
              <a:gd name="T101" fmla="*/ 2147483646 h 4408"/>
              <a:gd name="T102" fmla="*/ 2147483646 w 4409"/>
              <a:gd name="T103" fmla="*/ 2147483646 h 4408"/>
              <a:gd name="T104" fmla="*/ 2147483646 w 4409"/>
              <a:gd name="T105" fmla="*/ 2147483646 h 4408"/>
              <a:gd name="T106" fmla="*/ 2147483646 w 4409"/>
              <a:gd name="T107" fmla="*/ 2147483646 h 4408"/>
              <a:gd name="T108" fmla="*/ 2147483646 w 4409"/>
              <a:gd name="T109" fmla="*/ 2147483646 h 440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09" h="4408">
                <a:moveTo>
                  <a:pt x="3025" y="2127"/>
                </a:moveTo>
                <a:lnTo>
                  <a:pt x="3025" y="2127"/>
                </a:lnTo>
                <a:lnTo>
                  <a:pt x="3097" y="2107"/>
                </a:lnTo>
                <a:lnTo>
                  <a:pt x="3179" y="2081"/>
                </a:lnTo>
                <a:lnTo>
                  <a:pt x="3271" y="2053"/>
                </a:lnTo>
                <a:lnTo>
                  <a:pt x="3375" y="2020"/>
                </a:lnTo>
                <a:lnTo>
                  <a:pt x="3429" y="2002"/>
                </a:lnTo>
                <a:lnTo>
                  <a:pt x="3481" y="1982"/>
                </a:lnTo>
                <a:lnTo>
                  <a:pt x="3532" y="1961"/>
                </a:lnTo>
                <a:lnTo>
                  <a:pt x="3580" y="1938"/>
                </a:lnTo>
                <a:lnTo>
                  <a:pt x="3626" y="1914"/>
                </a:lnTo>
                <a:lnTo>
                  <a:pt x="3672" y="1889"/>
                </a:lnTo>
                <a:lnTo>
                  <a:pt x="3715" y="1861"/>
                </a:lnTo>
                <a:lnTo>
                  <a:pt x="3756" y="1834"/>
                </a:lnTo>
                <a:lnTo>
                  <a:pt x="3797" y="1804"/>
                </a:lnTo>
                <a:lnTo>
                  <a:pt x="3834" y="1774"/>
                </a:lnTo>
                <a:lnTo>
                  <a:pt x="3871" y="1744"/>
                </a:lnTo>
                <a:lnTo>
                  <a:pt x="3906" y="1711"/>
                </a:lnTo>
                <a:lnTo>
                  <a:pt x="3940" y="1679"/>
                </a:lnTo>
                <a:lnTo>
                  <a:pt x="3971" y="1644"/>
                </a:lnTo>
                <a:lnTo>
                  <a:pt x="4002" y="1610"/>
                </a:lnTo>
                <a:lnTo>
                  <a:pt x="4031" y="1575"/>
                </a:lnTo>
                <a:lnTo>
                  <a:pt x="4059" y="1539"/>
                </a:lnTo>
                <a:lnTo>
                  <a:pt x="4085" y="1502"/>
                </a:lnTo>
                <a:lnTo>
                  <a:pt x="4110" y="1466"/>
                </a:lnTo>
                <a:lnTo>
                  <a:pt x="4134" y="1428"/>
                </a:lnTo>
                <a:lnTo>
                  <a:pt x="4157" y="1390"/>
                </a:lnTo>
                <a:lnTo>
                  <a:pt x="4177" y="1351"/>
                </a:lnTo>
                <a:lnTo>
                  <a:pt x="4198" y="1312"/>
                </a:lnTo>
                <a:lnTo>
                  <a:pt x="4217" y="1274"/>
                </a:lnTo>
                <a:lnTo>
                  <a:pt x="4234" y="1235"/>
                </a:lnTo>
                <a:lnTo>
                  <a:pt x="4251" y="1196"/>
                </a:lnTo>
                <a:lnTo>
                  <a:pt x="4267" y="1156"/>
                </a:lnTo>
                <a:lnTo>
                  <a:pt x="4281" y="1117"/>
                </a:lnTo>
                <a:lnTo>
                  <a:pt x="4295" y="1078"/>
                </a:lnTo>
                <a:lnTo>
                  <a:pt x="4307" y="1039"/>
                </a:lnTo>
                <a:lnTo>
                  <a:pt x="4319" y="1000"/>
                </a:lnTo>
                <a:lnTo>
                  <a:pt x="4329" y="961"/>
                </a:lnTo>
                <a:lnTo>
                  <a:pt x="4340" y="923"/>
                </a:lnTo>
                <a:lnTo>
                  <a:pt x="4349" y="884"/>
                </a:lnTo>
                <a:lnTo>
                  <a:pt x="4357" y="847"/>
                </a:lnTo>
                <a:lnTo>
                  <a:pt x="4365" y="809"/>
                </a:lnTo>
                <a:lnTo>
                  <a:pt x="4377" y="736"/>
                </a:lnTo>
                <a:lnTo>
                  <a:pt x="4387" y="665"/>
                </a:lnTo>
                <a:lnTo>
                  <a:pt x="4395" y="598"/>
                </a:lnTo>
                <a:lnTo>
                  <a:pt x="4401" y="534"/>
                </a:lnTo>
                <a:lnTo>
                  <a:pt x="4405" y="474"/>
                </a:lnTo>
                <a:lnTo>
                  <a:pt x="4407" y="418"/>
                </a:lnTo>
                <a:lnTo>
                  <a:pt x="4409" y="367"/>
                </a:lnTo>
                <a:lnTo>
                  <a:pt x="4409" y="321"/>
                </a:lnTo>
                <a:lnTo>
                  <a:pt x="4409" y="281"/>
                </a:lnTo>
                <a:lnTo>
                  <a:pt x="4407" y="247"/>
                </a:lnTo>
                <a:lnTo>
                  <a:pt x="4404" y="201"/>
                </a:lnTo>
                <a:lnTo>
                  <a:pt x="4403" y="183"/>
                </a:lnTo>
                <a:lnTo>
                  <a:pt x="3786" y="183"/>
                </a:lnTo>
                <a:lnTo>
                  <a:pt x="3491" y="183"/>
                </a:lnTo>
                <a:lnTo>
                  <a:pt x="3491" y="0"/>
                </a:lnTo>
                <a:lnTo>
                  <a:pt x="919" y="0"/>
                </a:lnTo>
                <a:lnTo>
                  <a:pt x="919" y="183"/>
                </a:lnTo>
                <a:lnTo>
                  <a:pt x="624" y="183"/>
                </a:lnTo>
                <a:lnTo>
                  <a:pt x="6" y="183"/>
                </a:lnTo>
                <a:lnTo>
                  <a:pt x="5" y="201"/>
                </a:lnTo>
                <a:lnTo>
                  <a:pt x="2" y="247"/>
                </a:lnTo>
                <a:lnTo>
                  <a:pt x="1" y="282"/>
                </a:lnTo>
                <a:lnTo>
                  <a:pt x="0" y="321"/>
                </a:lnTo>
                <a:lnTo>
                  <a:pt x="1" y="367"/>
                </a:lnTo>
                <a:lnTo>
                  <a:pt x="2" y="419"/>
                </a:lnTo>
                <a:lnTo>
                  <a:pt x="4" y="475"/>
                </a:lnTo>
                <a:lnTo>
                  <a:pt x="8" y="535"/>
                </a:lnTo>
                <a:lnTo>
                  <a:pt x="14" y="599"/>
                </a:lnTo>
                <a:lnTo>
                  <a:pt x="22" y="667"/>
                </a:lnTo>
                <a:lnTo>
                  <a:pt x="32" y="737"/>
                </a:lnTo>
                <a:lnTo>
                  <a:pt x="45" y="811"/>
                </a:lnTo>
                <a:lnTo>
                  <a:pt x="52" y="848"/>
                </a:lnTo>
                <a:lnTo>
                  <a:pt x="61" y="886"/>
                </a:lnTo>
                <a:lnTo>
                  <a:pt x="69" y="924"/>
                </a:lnTo>
                <a:lnTo>
                  <a:pt x="79" y="962"/>
                </a:lnTo>
                <a:lnTo>
                  <a:pt x="91" y="1002"/>
                </a:lnTo>
                <a:lnTo>
                  <a:pt x="102" y="1041"/>
                </a:lnTo>
                <a:lnTo>
                  <a:pt x="115" y="1080"/>
                </a:lnTo>
                <a:lnTo>
                  <a:pt x="128" y="1120"/>
                </a:lnTo>
                <a:lnTo>
                  <a:pt x="142" y="1158"/>
                </a:lnTo>
                <a:lnTo>
                  <a:pt x="159" y="1198"/>
                </a:lnTo>
                <a:lnTo>
                  <a:pt x="175" y="1237"/>
                </a:lnTo>
                <a:lnTo>
                  <a:pt x="193" y="1276"/>
                </a:lnTo>
                <a:lnTo>
                  <a:pt x="211" y="1315"/>
                </a:lnTo>
                <a:lnTo>
                  <a:pt x="232" y="1354"/>
                </a:lnTo>
                <a:lnTo>
                  <a:pt x="253" y="1392"/>
                </a:lnTo>
                <a:lnTo>
                  <a:pt x="275" y="1430"/>
                </a:lnTo>
                <a:lnTo>
                  <a:pt x="299" y="1468"/>
                </a:lnTo>
                <a:lnTo>
                  <a:pt x="324" y="1504"/>
                </a:lnTo>
                <a:lnTo>
                  <a:pt x="350" y="1541"/>
                </a:lnTo>
                <a:lnTo>
                  <a:pt x="378" y="1577"/>
                </a:lnTo>
                <a:lnTo>
                  <a:pt x="407" y="1612"/>
                </a:lnTo>
                <a:lnTo>
                  <a:pt x="438" y="1646"/>
                </a:lnTo>
                <a:lnTo>
                  <a:pt x="470" y="1681"/>
                </a:lnTo>
                <a:lnTo>
                  <a:pt x="503" y="1713"/>
                </a:lnTo>
                <a:lnTo>
                  <a:pt x="538" y="1746"/>
                </a:lnTo>
                <a:lnTo>
                  <a:pt x="574" y="1776"/>
                </a:lnTo>
                <a:lnTo>
                  <a:pt x="613" y="1806"/>
                </a:lnTo>
                <a:lnTo>
                  <a:pt x="653" y="1835"/>
                </a:lnTo>
                <a:lnTo>
                  <a:pt x="694" y="1863"/>
                </a:lnTo>
                <a:lnTo>
                  <a:pt x="738" y="1890"/>
                </a:lnTo>
                <a:lnTo>
                  <a:pt x="782" y="1915"/>
                </a:lnTo>
                <a:lnTo>
                  <a:pt x="829" y="1939"/>
                </a:lnTo>
                <a:lnTo>
                  <a:pt x="878" y="1962"/>
                </a:lnTo>
                <a:lnTo>
                  <a:pt x="928" y="1983"/>
                </a:lnTo>
                <a:lnTo>
                  <a:pt x="981" y="2002"/>
                </a:lnTo>
                <a:lnTo>
                  <a:pt x="1035" y="2020"/>
                </a:lnTo>
                <a:lnTo>
                  <a:pt x="1137" y="2053"/>
                </a:lnTo>
                <a:lnTo>
                  <a:pt x="1230" y="2080"/>
                </a:lnTo>
                <a:lnTo>
                  <a:pt x="1311" y="2105"/>
                </a:lnTo>
                <a:lnTo>
                  <a:pt x="1384" y="2125"/>
                </a:lnTo>
                <a:lnTo>
                  <a:pt x="1417" y="2164"/>
                </a:lnTo>
                <a:lnTo>
                  <a:pt x="1452" y="2203"/>
                </a:lnTo>
                <a:lnTo>
                  <a:pt x="1488" y="2241"/>
                </a:lnTo>
                <a:lnTo>
                  <a:pt x="1525" y="2275"/>
                </a:lnTo>
                <a:lnTo>
                  <a:pt x="1562" y="2309"/>
                </a:lnTo>
                <a:lnTo>
                  <a:pt x="1600" y="2340"/>
                </a:lnTo>
                <a:lnTo>
                  <a:pt x="1639" y="2370"/>
                </a:lnTo>
                <a:lnTo>
                  <a:pt x="1679" y="2398"/>
                </a:lnTo>
                <a:lnTo>
                  <a:pt x="1720" y="2424"/>
                </a:lnTo>
                <a:lnTo>
                  <a:pt x="1761" y="2449"/>
                </a:lnTo>
                <a:lnTo>
                  <a:pt x="1803" y="2471"/>
                </a:lnTo>
                <a:lnTo>
                  <a:pt x="1845" y="2490"/>
                </a:lnTo>
                <a:lnTo>
                  <a:pt x="1888" y="2508"/>
                </a:lnTo>
                <a:lnTo>
                  <a:pt x="1933" y="2525"/>
                </a:lnTo>
                <a:lnTo>
                  <a:pt x="1976" y="2538"/>
                </a:lnTo>
                <a:lnTo>
                  <a:pt x="2021" y="2549"/>
                </a:lnTo>
                <a:lnTo>
                  <a:pt x="2021" y="3864"/>
                </a:lnTo>
                <a:lnTo>
                  <a:pt x="1963" y="3868"/>
                </a:lnTo>
                <a:lnTo>
                  <a:pt x="1906" y="3873"/>
                </a:lnTo>
                <a:lnTo>
                  <a:pt x="1850" y="3880"/>
                </a:lnTo>
                <a:lnTo>
                  <a:pt x="1795" y="3887"/>
                </a:lnTo>
                <a:lnTo>
                  <a:pt x="1741" y="3895"/>
                </a:lnTo>
                <a:lnTo>
                  <a:pt x="1688" y="3904"/>
                </a:lnTo>
                <a:lnTo>
                  <a:pt x="1636" y="3915"/>
                </a:lnTo>
                <a:lnTo>
                  <a:pt x="1587" y="3926"/>
                </a:lnTo>
                <a:lnTo>
                  <a:pt x="1537" y="3939"/>
                </a:lnTo>
                <a:lnTo>
                  <a:pt x="1489" y="3951"/>
                </a:lnTo>
                <a:lnTo>
                  <a:pt x="1444" y="3965"/>
                </a:lnTo>
                <a:lnTo>
                  <a:pt x="1399" y="3980"/>
                </a:lnTo>
                <a:lnTo>
                  <a:pt x="1355" y="3995"/>
                </a:lnTo>
                <a:lnTo>
                  <a:pt x="1314" y="4012"/>
                </a:lnTo>
                <a:lnTo>
                  <a:pt x="1274" y="4029"/>
                </a:lnTo>
                <a:lnTo>
                  <a:pt x="1237" y="4046"/>
                </a:lnTo>
                <a:lnTo>
                  <a:pt x="1200" y="4065"/>
                </a:lnTo>
                <a:lnTo>
                  <a:pt x="1166" y="4085"/>
                </a:lnTo>
                <a:lnTo>
                  <a:pt x="1134" y="4104"/>
                </a:lnTo>
                <a:lnTo>
                  <a:pt x="1104" y="4124"/>
                </a:lnTo>
                <a:lnTo>
                  <a:pt x="1076" y="4146"/>
                </a:lnTo>
                <a:lnTo>
                  <a:pt x="1049" y="4167"/>
                </a:lnTo>
                <a:lnTo>
                  <a:pt x="1026" y="4189"/>
                </a:lnTo>
                <a:lnTo>
                  <a:pt x="1004" y="4211"/>
                </a:lnTo>
                <a:lnTo>
                  <a:pt x="984" y="4235"/>
                </a:lnTo>
                <a:lnTo>
                  <a:pt x="968" y="4259"/>
                </a:lnTo>
                <a:lnTo>
                  <a:pt x="953" y="4282"/>
                </a:lnTo>
                <a:lnTo>
                  <a:pt x="947" y="4295"/>
                </a:lnTo>
                <a:lnTo>
                  <a:pt x="941" y="4307"/>
                </a:lnTo>
                <a:lnTo>
                  <a:pt x="936" y="4320"/>
                </a:lnTo>
                <a:lnTo>
                  <a:pt x="931" y="4332"/>
                </a:lnTo>
                <a:lnTo>
                  <a:pt x="927" y="4344"/>
                </a:lnTo>
                <a:lnTo>
                  <a:pt x="924" y="4358"/>
                </a:lnTo>
                <a:lnTo>
                  <a:pt x="922" y="4370"/>
                </a:lnTo>
                <a:lnTo>
                  <a:pt x="920" y="4383"/>
                </a:lnTo>
                <a:lnTo>
                  <a:pt x="919" y="4396"/>
                </a:lnTo>
                <a:lnTo>
                  <a:pt x="919" y="4408"/>
                </a:lnTo>
                <a:lnTo>
                  <a:pt x="3491" y="4408"/>
                </a:lnTo>
                <a:lnTo>
                  <a:pt x="3491" y="4396"/>
                </a:lnTo>
                <a:lnTo>
                  <a:pt x="3490" y="4383"/>
                </a:lnTo>
                <a:lnTo>
                  <a:pt x="3488" y="4370"/>
                </a:lnTo>
                <a:lnTo>
                  <a:pt x="3486" y="4358"/>
                </a:lnTo>
                <a:lnTo>
                  <a:pt x="3482" y="4344"/>
                </a:lnTo>
                <a:lnTo>
                  <a:pt x="3478" y="4332"/>
                </a:lnTo>
                <a:lnTo>
                  <a:pt x="3474" y="4320"/>
                </a:lnTo>
                <a:lnTo>
                  <a:pt x="3469" y="4307"/>
                </a:lnTo>
                <a:lnTo>
                  <a:pt x="3463" y="4295"/>
                </a:lnTo>
                <a:lnTo>
                  <a:pt x="3457" y="4282"/>
                </a:lnTo>
                <a:lnTo>
                  <a:pt x="3443" y="4259"/>
                </a:lnTo>
                <a:lnTo>
                  <a:pt x="3426" y="4235"/>
                </a:lnTo>
                <a:lnTo>
                  <a:pt x="3406" y="4211"/>
                </a:lnTo>
                <a:lnTo>
                  <a:pt x="3384" y="4189"/>
                </a:lnTo>
                <a:lnTo>
                  <a:pt x="3361" y="4167"/>
                </a:lnTo>
                <a:lnTo>
                  <a:pt x="3334" y="4146"/>
                </a:lnTo>
                <a:lnTo>
                  <a:pt x="3306" y="4124"/>
                </a:lnTo>
                <a:lnTo>
                  <a:pt x="3276" y="4104"/>
                </a:lnTo>
                <a:lnTo>
                  <a:pt x="3244" y="4085"/>
                </a:lnTo>
                <a:lnTo>
                  <a:pt x="3210" y="4065"/>
                </a:lnTo>
                <a:lnTo>
                  <a:pt x="3173" y="4046"/>
                </a:lnTo>
                <a:lnTo>
                  <a:pt x="3136" y="4029"/>
                </a:lnTo>
                <a:lnTo>
                  <a:pt x="3096" y="4012"/>
                </a:lnTo>
                <a:lnTo>
                  <a:pt x="3054" y="3995"/>
                </a:lnTo>
                <a:lnTo>
                  <a:pt x="3011" y="3980"/>
                </a:lnTo>
                <a:lnTo>
                  <a:pt x="2966" y="3965"/>
                </a:lnTo>
                <a:lnTo>
                  <a:pt x="2921" y="3951"/>
                </a:lnTo>
                <a:lnTo>
                  <a:pt x="2873" y="3939"/>
                </a:lnTo>
                <a:lnTo>
                  <a:pt x="2823" y="3926"/>
                </a:lnTo>
                <a:lnTo>
                  <a:pt x="2773" y="3915"/>
                </a:lnTo>
                <a:lnTo>
                  <a:pt x="2722" y="3904"/>
                </a:lnTo>
                <a:lnTo>
                  <a:pt x="2669" y="3895"/>
                </a:lnTo>
                <a:lnTo>
                  <a:pt x="2615" y="3887"/>
                </a:lnTo>
                <a:lnTo>
                  <a:pt x="2559" y="3880"/>
                </a:lnTo>
                <a:lnTo>
                  <a:pt x="2504" y="3873"/>
                </a:lnTo>
                <a:lnTo>
                  <a:pt x="2447" y="3868"/>
                </a:lnTo>
                <a:lnTo>
                  <a:pt x="2389" y="3864"/>
                </a:lnTo>
                <a:lnTo>
                  <a:pt x="2389" y="2549"/>
                </a:lnTo>
                <a:lnTo>
                  <a:pt x="2434" y="2538"/>
                </a:lnTo>
                <a:lnTo>
                  <a:pt x="2477" y="2525"/>
                </a:lnTo>
                <a:lnTo>
                  <a:pt x="2521" y="2508"/>
                </a:lnTo>
                <a:lnTo>
                  <a:pt x="2565" y="2491"/>
                </a:lnTo>
                <a:lnTo>
                  <a:pt x="2607" y="2471"/>
                </a:lnTo>
                <a:lnTo>
                  <a:pt x="2649" y="2449"/>
                </a:lnTo>
                <a:lnTo>
                  <a:pt x="2689" y="2425"/>
                </a:lnTo>
                <a:lnTo>
                  <a:pt x="2730" y="2399"/>
                </a:lnTo>
                <a:lnTo>
                  <a:pt x="2769" y="2370"/>
                </a:lnTo>
                <a:lnTo>
                  <a:pt x="2809" y="2341"/>
                </a:lnTo>
                <a:lnTo>
                  <a:pt x="2846" y="2310"/>
                </a:lnTo>
                <a:lnTo>
                  <a:pt x="2884" y="2276"/>
                </a:lnTo>
                <a:lnTo>
                  <a:pt x="2921" y="2242"/>
                </a:lnTo>
                <a:lnTo>
                  <a:pt x="2956" y="2205"/>
                </a:lnTo>
                <a:lnTo>
                  <a:pt x="2992" y="2167"/>
                </a:lnTo>
                <a:lnTo>
                  <a:pt x="3025" y="2127"/>
                </a:lnTo>
                <a:close/>
                <a:moveTo>
                  <a:pt x="3491" y="791"/>
                </a:moveTo>
                <a:lnTo>
                  <a:pt x="3491" y="367"/>
                </a:lnTo>
                <a:lnTo>
                  <a:pt x="3786" y="367"/>
                </a:lnTo>
                <a:lnTo>
                  <a:pt x="4226" y="367"/>
                </a:lnTo>
                <a:lnTo>
                  <a:pt x="4226" y="403"/>
                </a:lnTo>
                <a:lnTo>
                  <a:pt x="4225" y="441"/>
                </a:lnTo>
                <a:lnTo>
                  <a:pt x="4223" y="482"/>
                </a:lnTo>
                <a:lnTo>
                  <a:pt x="4220" y="525"/>
                </a:lnTo>
                <a:lnTo>
                  <a:pt x="4216" y="570"/>
                </a:lnTo>
                <a:lnTo>
                  <a:pt x="4211" y="617"/>
                </a:lnTo>
                <a:lnTo>
                  <a:pt x="4205" y="665"/>
                </a:lnTo>
                <a:lnTo>
                  <a:pt x="4198" y="716"/>
                </a:lnTo>
                <a:lnTo>
                  <a:pt x="4188" y="767"/>
                </a:lnTo>
                <a:lnTo>
                  <a:pt x="4177" y="819"/>
                </a:lnTo>
                <a:lnTo>
                  <a:pt x="4165" y="873"/>
                </a:lnTo>
                <a:lnTo>
                  <a:pt x="4152" y="927"/>
                </a:lnTo>
                <a:lnTo>
                  <a:pt x="4136" y="982"/>
                </a:lnTo>
                <a:lnTo>
                  <a:pt x="4117" y="1037"/>
                </a:lnTo>
                <a:lnTo>
                  <a:pt x="4097" y="1091"/>
                </a:lnTo>
                <a:lnTo>
                  <a:pt x="4075" y="1146"/>
                </a:lnTo>
                <a:lnTo>
                  <a:pt x="4050" y="1201"/>
                </a:lnTo>
                <a:lnTo>
                  <a:pt x="4037" y="1227"/>
                </a:lnTo>
                <a:lnTo>
                  <a:pt x="4023" y="1255"/>
                </a:lnTo>
                <a:lnTo>
                  <a:pt x="4009" y="1281"/>
                </a:lnTo>
                <a:lnTo>
                  <a:pt x="3994" y="1307"/>
                </a:lnTo>
                <a:lnTo>
                  <a:pt x="3977" y="1334"/>
                </a:lnTo>
                <a:lnTo>
                  <a:pt x="3961" y="1360"/>
                </a:lnTo>
                <a:lnTo>
                  <a:pt x="3944" y="1385"/>
                </a:lnTo>
                <a:lnTo>
                  <a:pt x="3926" y="1412"/>
                </a:lnTo>
                <a:lnTo>
                  <a:pt x="3907" y="1436"/>
                </a:lnTo>
                <a:lnTo>
                  <a:pt x="3887" y="1462"/>
                </a:lnTo>
                <a:lnTo>
                  <a:pt x="3867" y="1486"/>
                </a:lnTo>
                <a:lnTo>
                  <a:pt x="3847" y="1510"/>
                </a:lnTo>
                <a:lnTo>
                  <a:pt x="3824" y="1534"/>
                </a:lnTo>
                <a:lnTo>
                  <a:pt x="3802" y="1557"/>
                </a:lnTo>
                <a:lnTo>
                  <a:pt x="3779" y="1579"/>
                </a:lnTo>
                <a:lnTo>
                  <a:pt x="3754" y="1602"/>
                </a:lnTo>
                <a:lnTo>
                  <a:pt x="3729" y="1623"/>
                </a:lnTo>
                <a:lnTo>
                  <a:pt x="3703" y="1644"/>
                </a:lnTo>
                <a:lnTo>
                  <a:pt x="3676" y="1664"/>
                </a:lnTo>
                <a:lnTo>
                  <a:pt x="3649" y="1685"/>
                </a:lnTo>
                <a:lnTo>
                  <a:pt x="3619" y="1704"/>
                </a:lnTo>
                <a:lnTo>
                  <a:pt x="3590" y="1722"/>
                </a:lnTo>
                <a:lnTo>
                  <a:pt x="3560" y="1740"/>
                </a:lnTo>
                <a:lnTo>
                  <a:pt x="3528" y="1758"/>
                </a:lnTo>
                <a:lnTo>
                  <a:pt x="3496" y="1775"/>
                </a:lnTo>
                <a:lnTo>
                  <a:pt x="3462" y="1790"/>
                </a:lnTo>
                <a:lnTo>
                  <a:pt x="3428" y="1805"/>
                </a:lnTo>
                <a:lnTo>
                  <a:pt x="3392" y="1820"/>
                </a:lnTo>
                <a:lnTo>
                  <a:pt x="3357" y="1833"/>
                </a:lnTo>
                <a:lnTo>
                  <a:pt x="3319" y="1846"/>
                </a:lnTo>
                <a:lnTo>
                  <a:pt x="3192" y="1886"/>
                </a:lnTo>
                <a:lnTo>
                  <a:pt x="3227" y="1825"/>
                </a:lnTo>
                <a:lnTo>
                  <a:pt x="3258" y="1763"/>
                </a:lnTo>
                <a:lnTo>
                  <a:pt x="3289" y="1700"/>
                </a:lnTo>
                <a:lnTo>
                  <a:pt x="3317" y="1635"/>
                </a:lnTo>
                <a:lnTo>
                  <a:pt x="3345" y="1569"/>
                </a:lnTo>
                <a:lnTo>
                  <a:pt x="3369" y="1501"/>
                </a:lnTo>
                <a:lnTo>
                  <a:pt x="3391" y="1433"/>
                </a:lnTo>
                <a:lnTo>
                  <a:pt x="3411" y="1364"/>
                </a:lnTo>
                <a:lnTo>
                  <a:pt x="3430" y="1294"/>
                </a:lnTo>
                <a:lnTo>
                  <a:pt x="3446" y="1223"/>
                </a:lnTo>
                <a:lnTo>
                  <a:pt x="3459" y="1152"/>
                </a:lnTo>
                <a:lnTo>
                  <a:pt x="3470" y="1080"/>
                </a:lnTo>
                <a:lnTo>
                  <a:pt x="3475" y="1044"/>
                </a:lnTo>
                <a:lnTo>
                  <a:pt x="3479" y="1008"/>
                </a:lnTo>
                <a:lnTo>
                  <a:pt x="3482" y="972"/>
                </a:lnTo>
                <a:lnTo>
                  <a:pt x="3486" y="936"/>
                </a:lnTo>
                <a:lnTo>
                  <a:pt x="3488" y="900"/>
                </a:lnTo>
                <a:lnTo>
                  <a:pt x="3490" y="863"/>
                </a:lnTo>
                <a:lnTo>
                  <a:pt x="3491" y="828"/>
                </a:lnTo>
                <a:lnTo>
                  <a:pt x="3491" y="791"/>
                </a:lnTo>
                <a:close/>
                <a:moveTo>
                  <a:pt x="1091" y="1846"/>
                </a:moveTo>
                <a:lnTo>
                  <a:pt x="1091" y="1846"/>
                </a:lnTo>
                <a:lnTo>
                  <a:pt x="1053" y="1833"/>
                </a:lnTo>
                <a:lnTo>
                  <a:pt x="1017" y="1820"/>
                </a:lnTo>
                <a:lnTo>
                  <a:pt x="981" y="1805"/>
                </a:lnTo>
                <a:lnTo>
                  <a:pt x="947" y="1791"/>
                </a:lnTo>
                <a:lnTo>
                  <a:pt x="913" y="1775"/>
                </a:lnTo>
                <a:lnTo>
                  <a:pt x="881" y="1759"/>
                </a:lnTo>
                <a:lnTo>
                  <a:pt x="849" y="1741"/>
                </a:lnTo>
                <a:lnTo>
                  <a:pt x="819" y="1723"/>
                </a:lnTo>
                <a:lnTo>
                  <a:pt x="789" y="1705"/>
                </a:lnTo>
                <a:lnTo>
                  <a:pt x="760" y="1686"/>
                </a:lnTo>
                <a:lnTo>
                  <a:pt x="733" y="1665"/>
                </a:lnTo>
                <a:lnTo>
                  <a:pt x="705" y="1645"/>
                </a:lnTo>
                <a:lnTo>
                  <a:pt x="680" y="1624"/>
                </a:lnTo>
                <a:lnTo>
                  <a:pt x="655" y="1603"/>
                </a:lnTo>
                <a:lnTo>
                  <a:pt x="630" y="1580"/>
                </a:lnTo>
                <a:lnTo>
                  <a:pt x="607" y="1558"/>
                </a:lnTo>
                <a:lnTo>
                  <a:pt x="585" y="1535"/>
                </a:lnTo>
                <a:lnTo>
                  <a:pt x="562" y="1511"/>
                </a:lnTo>
                <a:lnTo>
                  <a:pt x="541" y="1487"/>
                </a:lnTo>
                <a:lnTo>
                  <a:pt x="521" y="1463"/>
                </a:lnTo>
                <a:lnTo>
                  <a:pt x="501" y="1438"/>
                </a:lnTo>
                <a:lnTo>
                  <a:pt x="483" y="1413"/>
                </a:lnTo>
                <a:lnTo>
                  <a:pt x="465" y="1387"/>
                </a:lnTo>
                <a:lnTo>
                  <a:pt x="448" y="1361"/>
                </a:lnTo>
                <a:lnTo>
                  <a:pt x="431" y="1336"/>
                </a:lnTo>
                <a:lnTo>
                  <a:pt x="415" y="1309"/>
                </a:lnTo>
                <a:lnTo>
                  <a:pt x="400" y="1283"/>
                </a:lnTo>
                <a:lnTo>
                  <a:pt x="386" y="1256"/>
                </a:lnTo>
                <a:lnTo>
                  <a:pt x="372" y="1229"/>
                </a:lnTo>
                <a:lnTo>
                  <a:pt x="358" y="1202"/>
                </a:lnTo>
                <a:lnTo>
                  <a:pt x="334" y="1147"/>
                </a:lnTo>
                <a:lnTo>
                  <a:pt x="312" y="1092"/>
                </a:lnTo>
                <a:lnTo>
                  <a:pt x="291" y="1038"/>
                </a:lnTo>
                <a:lnTo>
                  <a:pt x="273" y="983"/>
                </a:lnTo>
                <a:lnTo>
                  <a:pt x="258" y="928"/>
                </a:lnTo>
                <a:lnTo>
                  <a:pt x="244" y="874"/>
                </a:lnTo>
                <a:lnTo>
                  <a:pt x="232" y="820"/>
                </a:lnTo>
                <a:lnTo>
                  <a:pt x="221" y="768"/>
                </a:lnTo>
                <a:lnTo>
                  <a:pt x="212" y="716"/>
                </a:lnTo>
                <a:lnTo>
                  <a:pt x="204" y="666"/>
                </a:lnTo>
                <a:lnTo>
                  <a:pt x="198" y="618"/>
                </a:lnTo>
                <a:lnTo>
                  <a:pt x="194" y="570"/>
                </a:lnTo>
                <a:lnTo>
                  <a:pt x="190" y="525"/>
                </a:lnTo>
                <a:lnTo>
                  <a:pt x="187" y="482"/>
                </a:lnTo>
                <a:lnTo>
                  <a:pt x="185" y="441"/>
                </a:lnTo>
                <a:lnTo>
                  <a:pt x="184" y="404"/>
                </a:lnTo>
                <a:lnTo>
                  <a:pt x="184" y="367"/>
                </a:lnTo>
                <a:lnTo>
                  <a:pt x="624" y="367"/>
                </a:lnTo>
                <a:lnTo>
                  <a:pt x="919" y="367"/>
                </a:lnTo>
                <a:lnTo>
                  <a:pt x="919" y="791"/>
                </a:lnTo>
                <a:lnTo>
                  <a:pt x="919" y="828"/>
                </a:lnTo>
                <a:lnTo>
                  <a:pt x="920" y="863"/>
                </a:lnTo>
                <a:lnTo>
                  <a:pt x="922" y="900"/>
                </a:lnTo>
                <a:lnTo>
                  <a:pt x="924" y="936"/>
                </a:lnTo>
                <a:lnTo>
                  <a:pt x="927" y="972"/>
                </a:lnTo>
                <a:lnTo>
                  <a:pt x="930" y="1008"/>
                </a:lnTo>
                <a:lnTo>
                  <a:pt x="935" y="1044"/>
                </a:lnTo>
                <a:lnTo>
                  <a:pt x="940" y="1080"/>
                </a:lnTo>
                <a:lnTo>
                  <a:pt x="951" y="1151"/>
                </a:lnTo>
                <a:lnTo>
                  <a:pt x="964" y="1223"/>
                </a:lnTo>
                <a:lnTo>
                  <a:pt x="980" y="1293"/>
                </a:lnTo>
                <a:lnTo>
                  <a:pt x="998" y="1363"/>
                </a:lnTo>
                <a:lnTo>
                  <a:pt x="1019" y="1432"/>
                </a:lnTo>
                <a:lnTo>
                  <a:pt x="1041" y="1501"/>
                </a:lnTo>
                <a:lnTo>
                  <a:pt x="1065" y="1568"/>
                </a:lnTo>
                <a:lnTo>
                  <a:pt x="1092" y="1634"/>
                </a:lnTo>
                <a:lnTo>
                  <a:pt x="1120" y="1699"/>
                </a:lnTo>
                <a:lnTo>
                  <a:pt x="1151" y="1763"/>
                </a:lnTo>
                <a:lnTo>
                  <a:pt x="1183" y="1825"/>
                </a:lnTo>
                <a:lnTo>
                  <a:pt x="1217" y="1885"/>
                </a:lnTo>
                <a:lnTo>
                  <a:pt x="1091" y="1846"/>
                </a:lnTo>
                <a:close/>
                <a:moveTo>
                  <a:pt x="2205" y="1626"/>
                </a:moveTo>
                <a:lnTo>
                  <a:pt x="1637" y="2020"/>
                </a:lnTo>
                <a:lnTo>
                  <a:pt x="1837" y="1359"/>
                </a:lnTo>
                <a:lnTo>
                  <a:pt x="1287" y="940"/>
                </a:lnTo>
                <a:lnTo>
                  <a:pt x="1978" y="927"/>
                </a:lnTo>
                <a:lnTo>
                  <a:pt x="2205" y="274"/>
                </a:lnTo>
                <a:lnTo>
                  <a:pt x="2433" y="927"/>
                </a:lnTo>
                <a:lnTo>
                  <a:pt x="3123" y="940"/>
                </a:lnTo>
                <a:lnTo>
                  <a:pt x="2573" y="1359"/>
                </a:lnTo>
                <a:lnTo>
                  <a:pt x="2772" y="2020"/>
                </a:lnTo>
                <a:lnTo>
                  <a:pt x="2205" y="16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29393" y="308324"/>
            <a:ext cx="29356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金融机构类型结构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038" y="337820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图表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99230"/>
              </p:ext>
            </p:extLst>
          </p:nvPr>
        </p:nvGraphicFramePr>
        <p:xfrm>
          <a:off x="5730848" y="1895454"/>
          <a:ext cx="6963224" cy="513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896957" y="961283"/>
            <a:ext cx="10369591" cy="676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96214" indent="-19621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531" b="1" spc="105" dirty="0">
                <a:solidFill>
                  <a:srgbClr val="0A155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从参与金融机构数量和历史报送企业数量看，农村商业银行均最多</a:t>
            </a:r>
            <a:endParaRPr lang="en-US" altLang="zh-CN" sz="2531" b="1" spc="105" dirty="0">
              <a:solidFill>
                <a:srgbClr val="0A15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428685" y="1735660"/>
            <a:ext cx="11351910" cy="50374"/>
          </a:xfrm>
          <a:prstGeom prst="parallelogram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28000">
                <a:schemeClr val="tx1">
                  <a:shade val="67500"/>
                  <a:satMod val="115000"/>
                </a:schemeClr>
              </a:gs>
              <a:gs pos="55000">
                <a:srgbClr val="8A080A"/>
              </a:gs>
              <a:gs pos="78000">
                <a:schemeClr val="tx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6" name="图表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80580"/>
              </p:ext>
            </p:extLst>
          </p:nvPr>
        </p:nvGraphicFramePr>
        <p:xfrm>
          <a:off x="346630" y="1851966"/>
          <a:ext cx="5089200" cy="527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5742262" y="1869374"/>
            <a:ext cx="0" cy="52739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98926" y="5157992"/>
            <a:ext cx="2689542" cy="1255329"/>
            <a:chOff x="350935" y="3168710"/>
            <a:chExt cx="2490275" cy="112455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0935" y="4293265"/>
              <a:ext cx="1933301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2298523" y="3168710"/>
              <a:ext cx="542687" cy="1119065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12"/>
          <p:cNvSpPr txBox="1"/>
          <p:nvPr/>
        </p:nvSpPr>
        <p:spPr>
          <a:xfrm>
            <a:off x="1092513" y="5157992"/>
            <a:ext cx="3583603" cy="14883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2015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52.45%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61.46%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小型企业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 flipV="1">
            <a:off x="3366778" y="1769584"/>
            <a:ext cx="2397534" cy="1672835"/>
            <a:chOff x="5266420" y="4962505"/>
            <a:chExt cx="4189274" cy="97601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266420" y="4962505"/>
              <a:ext cx="720000" cy="9730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995988" y="5938516"/>
              <a:ext cx="345970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6"/>
          <p:cNvSpPr txBox="1"/>
          <p:nvPr/>
        </p:nvSpPr>
        <p:spPr>
          <a:xfrm>
            <a:off x="1397798" y="1383999"/>
            <a:ext cx="3224406" cy="1486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中型企业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2015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26.08%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10.46%</a:t>
            </a:r>
          </a:p>
        </p:txBody>
      </p:sp>
      <p:grpSp>
        <p:nvGrpSpPr>
          <p:cNvPr id="11" name="组合 10"/>
          <p:cNvGrpSpPr/>
          <p:nvPr/>
        </p:nvGrpSpPr>
        <p:grpSpPr>
          <a:xfrm flipV="1">
            <a:off x="6869896" y="2829287"/>
            <a:ext cx="3127442" cy="863877"/>
            <a:chOff x="5349604" y="5083096"/>
            <a:chExt cx="2982794" cy="71255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349604" y="5083096"/>
              <a:ext cx="736600" cy="71255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100626" y="5795627"/>
              <a:ext cx="223177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0"/>
          <p:cNvSpPr txBox="1"/>
          <p:nvPr/>
        </p:nvSpPr>
        <p:spPr>
          <a:xfrm>
            <a:off x="8165161" y="2480663"/>
            <a:ext cx="3237312" cy="14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微型企业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2015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9.17%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25.23%</a:t>
            </a:r>
          </a:p>
        </p:txBody>
      </p:sp>
      <p:grpSp>
        <p:nvGrpSpPr>
          <p:cNvPr id="15" name="组合 14"/>
          <p:cNvGrpSpPr/>
          <p:nvPr/>
        </p:nvGrpSpPr>
        <p:grpSpPr>
          <a:xfrm flipV="1">
            <a:off x="6222720" y="1383999"/>
            <a:ext cx="2394960" cy="2010620"/>
            <a:chOff x="5468849" y="4909468"/>
            <a:chExt cx="2379942" cy="118327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68849" y="4909468"/>
              <a:ext cx="71549" cy="1183271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559238" y="6092740"/>
              <a:ext cx="228955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7"/>
          <p:cNvSpPr txBox="1"/>
          <p:nvPr/>
        </p:nvSpPr>
        <p:spPr>
          <a:xfrm>
            <a:off x="6591184" y="1017405"/>
            <a:ext cx="3527251" cy="14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大型企业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4508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2015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12.31%</a:t>
            </a:r>
          </a:p>
          <a:p>
            <a:pPr marL="4508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年占比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2.84%</a:t>
            </a: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41842648"/>
              </p:ext>
            </p:extLst>
          </p:nvPr>
        </p:nvGraphicFramePr>
        <p:xfrm>
          <a:off x="2951405" y="1949139"/>
          <a:ext cx="6012000" cy="4619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29393" y="337820"/>
            <a:ext cx="73357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央行内部（企业）评级企业规模结构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038" y="337820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1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1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000"/>
                                        <p:tgtEl>
                                          <p:spTgt spid="1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1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4" grpId="0" uiExpand="1" build="p"/>
      <p:bldP spid="18" grpId="0" uiExpand="1" build="p"/>
      <p:bldGraphic spid="19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组合 517">
            <a:extLst>
              <a:ext uri="{FF2B5EF4-FFF2-40B4-BE49-F238E27FC236}">
                <a16:creationId xmlns:a16="http://schemas.microsoft.com/office/drawing/2014/main" id="{CE34D98F-655E-4901-9CC9-551E8C4FD661}"/>
              </a:ext>
            </a:extLst>
          </p:cNvPr>
          <p:cNvGrpSpPr/>
          <p:nvPr/>
        </p:nvGrpSpPr>
        <p:grpSpPr>
          <a:xfrm>
            <a:off x="354" y="1117090"/>
            <a:ext cx="11750435" cy="5969831"/>
            <a:chOff x="0" y="1317625"/>
            <a:chExt cx="9811500" cy="4984751"/>
          </a:xfrm>
        </p:grpSpPr>
        <p:sp>
          <p:nvSpPr>
            <p:cNvPr id="519" name="AutoShape 1">
              <a:extLst>
                <a:ext uri="{FF2B5EF4-FFF2-40B4-BE49-F238E27FC236}">
                  <a16:creationId xmlns:a16="http://schemas.microsoft.com/office/drawing/2014/main" id="{E44BBFE3-2E11-4421-B7C2-5FF935734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2" y="1445419"/>
              <a:ext cx="4008438" cy="358060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9999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76">
                <a:cs typeface="+mn-ea"/>
                <a:sym typeface="+mn-lt"/>
              </a:endParaRPr>
            </a:p>
          </p:txBody>
        </p:sp>
        <p:sp>
          <p:nvSpPr>
            <p:cNvPr id="520" name="AutoShape 15">
              <a:extLst>
                <a:ext uri="{FF2B5EF4-FFF2-40B4-BE49-F238E27FC236}">
                  <a16:creationId xmlns:a16="http://schemas.microsoft.com/office/drawing/2014/main" id="{8522BF16-9DFF-4503-BDB2-4E295836A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1313"/>
              <a:ext cx="8742363" cy="4691063"/>
            </a:xfrm>
            <a:custGeom>
              <a:avLst/>
              <a:gdLst>
                <a:gd name="T0" fmla="*/ 0 w 21216"/>
                <a:gd name="T1" fmla="*/ 2147483647 h 21600"/>
                <a:gd name="T2" fmla="*/ 2147483647 w 21216"/>
                <a:gd name="T3" fmla="*/ 2147483647 h 21600"/>
                <a:gd name="T4" fmla="*/ 2147483647 w 21216"/>
                <a:gd name="T5" fmla="*/ 2147483647 h 21600"/>
                <a:gd name="T6" fmla="*/ 2147483647 w 21216"/>
                <a:gd name="T7" fmla="*/ 2147483647 h 21600"/>
                <a:gd name="T8" fmla="*/ 2147483647 w 21216"/>
                <a:gd name="T9" fmla="*/ 2147483647 h 21600"/>
                <a:gd name="T10" fmla="*/ 2147483647 w 21216"/>
                <a:gd name="T11" fmla="*/ 2147483647 h 21600"/>
                <a:gd name="T12" fmla="*/ 2147483647 w 21216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16" h="21600">
                  <a:moveTo>
                    <a:pt x="0" y="21600"/>
                  </a:moveTo>
                  <a:cubicBezTo>
                    <a:pt x="0" y="21600"/>
                    <a:pt x="10673" y="21483"/>
                    <a:pt x="11926" y="18263"/>
                  </a:cubicBezTo>
                  <a:cubicBezTo>
                    <a:pt x="12849" y="15893"/>
                    <a:pt x="9681" y="14634"/>
                    <a:pt x="8680" y="12874"/>
                  </a:cubicBezTo>
                  <a:cubicBezTo>
                    <a:pt x="8251" y="12120"/>
                    <a:pt x="7779" y="8136"/>
                    <a:pt x="12640" y="8774"/>
                  </a:cubicBezTo>
                  <a:cubicBezTo>
                    <a:pt x="17000" y="9346"/>
                    <a:pt x="17500" y="7626"/>
                    <a:pt x="17395" y="6469"/>
                  </a:cubicBezTo>
                  <a:cubicBezTo>
                    <a:pt x="16863" y="623"/>
                    <a:pt x="18579" y="2109"/>
                    <a:pt x="19532" y="1705"/>
                  </a:cubicBezTo>
                  <a:cubicBezTo>
                    <a:pt x="21600" y="828"/>
                    <a:pt x="21181" y="0"/>
                    <a:pt x="21181" y="0"/>
                  </a:cubicBezTo>
                </a:path>
              </a:pathLst>
            </a:custGeom>
            <a:noFill/>
            <a:ln w="101600" cap="flat">
              <a:solidFill>
                <a:srgbClr val="AFB6BA"/>
              </a:solidFill>
              <a:prstDash val="sysDot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76">
                <a:cs typeface="+mn-ea"/>
                <a:sym typeface="+mn-lt"/>
              </a:endParaRPr>
            </a:p>
          </p:txBody>
        </p:sp>
        <p:grpSp>
          <p:nvGrpSpPr>
            <p:cNvPr id="521" name="Group 16">
              <a:extLst>
                <a:ext uri="{FF2B5EF4-FFF2-40B4-BE49-F238E27FC236}">
                  <a16:creationId xmlns:a16="http://schemas.microsoft.com/office/drawing/2014/main" id="{76893320-7183-4DD7-91EC-68226B2D4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8087" y="1317625"/>
              <a:ext cx="1778000" cy="1173957"/>
              <a:chOff x="0" y="0"/>
              <a:chExt cx="2239" cy="1479"/>
            </a:xfrm>
          </p:grpSpPr>
          <p:sp>
            <p:nvSpPr>
              <p:cNvPr id="534" name="AutoShape 17">
                <a:extLst>
                  <a:ext uri="{FF2B5EF4-FFF2-40B4-BE49-F238E27FC236}">
                    <a16:creationId xmlns:a16="http://schemas.microsoft.com/office/drawing/2014/main" id="{18E8D28E-6DE7-4E1E-9963-6334A2730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" y="33"/>
                <a:ext cx="1481" cy="1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476">
                  <a:cs typeface="+mn-ea"/>
                  <a:sym typeface="+mn-lt"/>
                </a:endParaRPr>
              </a:p>
            </p:txBody>
          </p:sp>
          <p:sp>
            <p:nvSpPr>
              <p:cNvPr id="535" name="AutoShape 18">
                <a:extLst>
                  <a:ext uri="{FF2B5EF4-FFF2-40B4-BE49-F238E27FC236}">
                    <a16:creationId xmlns:a16="http://schemas.microsoft.com/office/drawing/2014/main" id="{FDD439FE-06BA-4E8E-A5BE-B50A4D794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" y="29"/>
                <a:ext cx="1516" cy="129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476">
                  <a:cs typeface="+mn-ea"/>
                  <a:sym typeface="+mn-lt"/>
                </a:endParaRPr>
              </a:p>
            </p:txBody>
          </p:sp>
          <p:sp>
            <p:nvSpPr>
              <p:cNvPr id="536" name="AutoShape 19">
                <a:extLst>
                  <a:ext uri="{FF2B5EF4-FFF2-40B4-BE49-F238E27FC236}">
                    <a16:creationId xmlns:a16="http://schemas.microsoft.com/office/drawing/2014/main" id="{6A253E8E-0B68-4F74-B736-8102E72AD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239" cy="700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2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476">
                  <a:cs typeface="+mn-ea"/>
                  <a:sym typeface="+mn-lt"/>
                </a:endParaRPr>
              </a:p>
            </p:txBody>
          </p:sp>
          <p:sp>
            <p:nvSpPr>
              <p:cNvPr id="537" name="AutoShape 20">
                <a:extLst>
                  <a:ext uri="{FF2B5EF4-FFF2-40B4-BE49-F238E27FC236}">
                    <a16:creationId xmlns:a16="http://schemas.microsoft.com/office/drawing/2014/main" id="{CBAAFDDA-058A-4190-9B34-99C6D4536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" y="11"/>
                <a:ext cx="1335" cy="14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476">
                  <a:cs typeface="+mn-ea"/>
                  <a:sym typeface="+mn-lt"/>
                </a:endParaRPr>
              </a:p>
            </p:txBody>
          </p:sp>
        </p:grpSp>
        <p:sp>
          <p:nvSpPr>
            <p:cNvPr id="522" name="Oval 21">
              <a:extLst>
                <a:ext uri="{FF2B5EF4-FFF2-40B4-BE49-F238E27FC236}">
                  <a16:creationId xmlns:a16="http://schemas.microsoft.com/office/drawing/2014/main" id="{6F39A900-DC6D-442E-9E8A-ECFA9338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862" y="2524125"/>
              <a:ext cx="952500" cy="95250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76">
                <a:cs typeface="+mn-ea"/>
                <a:sym typeface="+mn-lt"/>
              </a:endParaRPr>
            </a:p>
          </p:txBody>
        </p:sp>
        <p:sp>
          <p:nvSpPr>
            <p:cNvPr id="523" name="Oval 22">
              <a:extLst>
                <a:ext uri="{FF2B5EF4-FFF2-40B4-BE49-F238E27FC236}">
                  <a16:creationId xmlns:a16="http://schemas.microsoft.com/office/drawing/2014/main" id="{C4A99EDC-DA8C-4CBF-BCCA-91206CC1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2" y="3051175"/>
              <a:ext cx="952500" cy="952500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76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524" name="Oval 23">
              <a:extLst>
                <a:ext uri="{FF2B5EF4-FFF2-40B4-BE49-F238E27FC236}">
                  <a16:creationId xmlns:a16="http://schemas.microsoft.com/office/drawing/2014/main" id="{AB26C2AE-9D61-4CF5-940F-EB1E8BC94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69" y="4154488"/>
              <a:ext cx="952500" cy="9525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525" name="Line 27">
              <a:extLst>
                <a:ext uri="{FF2B5EF4-FFF2-40B4-BE49-F238E27FC236}">
                  <a16:creationId xmlns:a16="http://schemas.microsoft.com/office/drawing/2014/main" id="{6AB3C0BE-5F15-461C-8340-B8B8F2F49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575" y="4689475"/>
              <a:ext cx="535782" cy="0"/>
            </a:xfrm>
            <a:prstGeom prst="line">
              <a:avLst/>
            </a:prstGeom>
            <a:noFill/>
            <a:ln w="38100">
              <a:solidFill>
                <a:srgbClr val="CDCCCC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76">
                <a:cs typeface="+mn-ea"/>
                <a:sym typeface="+mn-lt"/>
              </a:endParaRPr>
            </a:p>
          </p:txBody>
        </p:sp>
        <p:sp>
          <p:nvSpPr>
            <p:cNvPr id="526" name="Line 28">
              <a:extLst>
                <a:ext uri="{FF2B5EF4-FFF2-40B4-BE49-F238E27FC236}">
                  <a16:creationId xmlns:a16="http://schemas.microsoft.com/office/drawing/2014/main" id="{1F0A5227-4499-4481-AB4A-8D4D7F047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142706" y="2320925"/>
              <a:ext cx="0" cy="679450"/>
            </a:xfrm>
            <a:prstGeom prst="line">
              <a:avLst/>
            </a:prstGeom>
            <a:noFill/>
            <a:ln w="38100">
              <a:solidFill>
                <a:srgbClr val="CDCCCC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76">
                <a:cs typeface="+mn-ea"/>
                <a:sym typeface="+mn-lt"/>
              </a:endParaRPr>
            </a:p>
          </p:txBody>
        </p:sp>
        <p:sp>
          <p:nvSpPr>
            <p:cNvPr id="527" name="Line 29">
              <a:extLst>
                <a:ext uri="{FF2B5EF4-FFF2-40B4-BE49-F238E27FC236}">
                  <a16:creationId xmlns:a16="http://schemas.microsoft.com/office/drawing/2014/main" id="{AC98F4B5-A9AB-40DC-81E1-F699CEC9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1512" y="3524250"/>
              <a:ext cx="0" cy="574675"/>
            </a:xfrm>
            <a:prstGeom prst="line">
              <a:avLst/>
            </a:prstGeom>
            <a:noFill/>
            <a:ln w="38100">
              <a:solidFill>
                <a:srgbClr val="CDCCCC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76">
                <a:cs typeface="+mn-ea"/>
                <a:sym typeface="+mn-lt"/>
              </a:endParaRPr>
            </a:p>
          </p:txBody>
        </p:sp>
        <p:sp>
          <p:nvSpPr>
            <p:cNvPr id="528" name="koppt-文本框">
              <a:extLst>
                <a:ext uri="{FF2B5EF4-FFF2-40B4-BE49-F238E27FC236}">
                  <a16:creationId xmlns:a16="http://schemas.microsoft.com/office/drawing/2014/main" id="{B4905A42-EFC6-481B-A9FC-EEA6003444FB}"/>
                </a:ext>
              </a:extLst>
            </p:cNvPr>
            <p:cNvSpPr/>
            <p:nvPr/>
          </p:nvSpPr>
          <p:spPr>
            <a:xfrm>
              <a:off x="242657" y="4186228"/>
              <a:ext cx="2570119" cy="1002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全国共有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31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个地区的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3320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家金融机构参与了央评工作，占全国银行业金融机构总量的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68.5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%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9" name="koppt-文本框">
              <a:extLst>
                <a:ext uri="{FF2B5EF4-FFF2-40B4-BE49-F238E27FC236}">
                  <a16:creationId xmlns:a16="http://schemas.microsoft.com/office/drawing/2014/main" id="{E0F54B70-7375-4502-B76C-51463536C4BE}"/>
                </a:ext>
              </a:extLst>
            </p:cNvPr>
            <p:cNvSpPr/>
            <p:nvPr/>
          </p:nvSpPr>
          <p:spPr>
            <a:xfrm>
              <a:off x="2407453" y="1701518"/>
              <a:ext cx="2570119" cy="1002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累计向央评系统上报企业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33.95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万家，其中已定级企业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25.82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万家，评级通过率为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71.36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%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0" name="koppt-文本框">
              <a:extLst>
                <a:ext uri="{FF2B5EF4-FFF2-40B4-BE49-F238E27FC236}">
                  <a16:creationId xmlns:a16="http://schemas.microsoft.com/office/drawing/2014/main" id="{E20E1F13-9182-4F80-82C1-6FCB10AD7DD2}"/>
                </a:ext>
              </a:extLst>
            </p:cNvPr>
            <p:cNvSpPr/>
            <p:nvPr/>
          </p:nvSpPr>
          <p:spPr>
            <a:xfrm>
              <a:off x="7241381" y="3797946"/>
              <a:ext cx="2570119" cy="731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累计支持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1037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家金融机构获得再贷款及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SLF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累计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5946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亿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元</a:t>
              </a:r>
              <a:endParaRPr lang="en-US" altLang="zh-CN" sz="1266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1" name="koppt-文本框">
              <a:extLst>
                <a:ext uri="{FF2B5EF4-FFF2-40B4-BE49-F238E27FC236}">
                  <a16:creationId xmlns:a16="http://schemas.microsoft.com/office/drawing/2014/main" id="{E6507776-EC28-4D88-9202-C07360A06A60}"/>
                </a:ext>
              </a:extLst>
            </p:cNvPr>
            <p:cNvSpPr/>
            <p:nvPr/>
          </p:nvSpPr>
          <p:spPr>
            <a:xfrm>
              <a:off x="3612205" y="4399906"/>
              <a:ext cx="619429" cy="539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31</a:t>
              </a:r>
              <a:r>
                <a:rPr lang="zh-CN" altLang="en-US" b="1" dirty="0" smtClean="0">
                  <a:solidFill>
                    <a:schemeClr val="bg1"/>
                  </a:solidFill>
                  <a:cs typeface="+mn-ea"/>
                  <a:sym typeface="+mn-lt"/>
                </a:rPr>
                <a:t>各地区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2" name="koppt-文本框">
              <a:extLst>
                <a:ext uri="{FF2B5EF4-FFF2-40B4-BE49-F238E27FC236}">
                  <a16:creationId xmlns:a16="http://schemas.microsoft.com/office/drawing/2014/main" id="{F9DE61ED-633C-4931-B074-862A2F997A35}"/>
                </a:ext>
              </a:extLst>
            </p:cNvPr>
            <p:cNvSpPr/>
            <p:nvPr/>
          </p:nvSpPr>
          <p:spPr>
            <a:xfrm>
              <a:off x="4844898" y="3296593"/>
              <a:ext cx="619429" cy="539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33.</a:t>
              </a:r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95</a:t>
              </a:r>
              <a:r>
                <a:rPr lang="zh-CN" altLang="en-US" b="1" dirty="0" smtClean="0">
                  <a:solidFill>
                    <a:schemeClr val="bg1"/>
                  </a:solidFill>
                  <a:cs typeface="+mn-ea"/>
                  <a:sym typeface="+mn-lt"/>
                </a:rPr>
                <a:t>万家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3" name="koppt-文本框">
              <a:extLst>
                <a:ext uri="{FF2B5EF4-FFF2-40B4-BE49-F238E27FC236}">
                  <a16:creationId xmlns:a16="http://schemas.microsoft.com/office/drawing/2014/main" id="{DD3E9DBD-86A2-49E3-9D05-755C66B1E800}"/>
                </a:ext>
              </a:extLst>
            </p:cNvPr>
            <p:cNvSpPr/>
            <p:nvPr/>
          </p:nvSpPr>
          <p:spPr>
            <a:xfrm>
              <a:off x="6686398" y="2769543"/>
              <a:ext cx="619429" cy="539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5946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亿元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10590" y="337820"/>
            <a:ext cx="64548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央行内部（企业）评级业务规模现状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art one"/>
          <p:cNvSpPr>
            <a:spLocks noChangeArrowheads="1"/>
          </p:cNvSpPr>
          <p:nvPr/>
        </p:nvSpPr>
        <p:spPr bwMode="auto">
          <a:xfrm>
            <a:off x="4532174" y="2834113"/>
            <a:ext cx="2431884" cy="697883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sz="393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Two</a:t>
            </a:r>
            <a:endParaRPr lang="zh-CN" altLang="en-US" sz="39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字"/>
          <p:cNvSpPr>
            <a:spLocks noChangeArrowheads="1"/>
          </p:cNvSpPr>
          <p:nvPr/>
        </p:nvSpPr>
        <p:spPr bwMode="auto">
          <a:xfrm>
            <a:off x="4369331" y="3570773"/>
            <a:ext cx="7172612" cy="131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40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二代央行内部（企业）评级</a:t>
            </a:r>
            <a:r>
              <a:rPr lang="zh-CN" altLang="en-US" sz="3935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</a:p>
        </p:txBody>
      </p:sp>
      <p:sp>
        <p:nvSpPr>
          <p:cNvPr id="5124" name="01"/>
          <p:cNvSpPr>
            <a:spLocks noChangeArrowheads="1"/>
          </p:cNvSpPr>
          <p:nvPr/>
        </p:nvSpPr>
        <p:spPr bwMode="auto">
          <a:xfrm>
            <a:off x="2054323" y="2421139"/>
            <a:ext cx="204735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0" b="1" dirty="0" smtClean="0">
                <a:solidFill>
                  <a:srgbClr val="AF362C"/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02</a:t>
            </a:r>
            <a:endParaRPr lang="zh-CN" altLang="en-US" sz="13500" b="1" dirty="0">
              <a:solidFill>
                <a:srgbClr val="AF362C"/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5125" name="虚线2"/>
          <p:cNvSpPr>
            <a:spLocks noChangeShapeType="1"/>
          </p:cNvSpPr>
          <p:nvPr/>
        </p:nvSpPr>
        <p:spPr bwMode="auto">
          <a:xfrm>
            <a:off x="2264158" y="4910237"/>
            <a:ext cx="5975866" cy="2232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虚线1"/>
          <p:cNvSpPr>
            <a:spLocks noChangeShapeType="1"/>
          </p:cNvSpPr>
          <p:nvPr/>
        </p:nvSpPr>
        <p:spPr bwMode="auto">
          <a:xfrm>
            <a:off x="2264158" y="2502512"/>
            <a:ext cx="5975866" cy="0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  <p:bldP spid="5125" grpId="0" bldLvl="0" animBg="1"/>
      <p:bldP spid="512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1.pptx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C00000"/>
      </a:hlink>
      <a:folHlink>
        <a:srgbClr val="C0000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自定义</PresentationFormat>
  <Paragraphs>142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Kozuka Mincho Pr6N H</vt:lpstr>
      <vt:lpstr>Open Sans</vt:lpstr>
      <vt:lpstr>楷体</vt:lpstr>
      <vt:lpstr>隶书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工商银行</dc:title>
  <dc:creator/>
  <cp:keywords>第一PPT模板网-WWW.1PPT.COM</cp:keywords>
  <cp:lastModifiedBy/>
  <cp:revision>7</cp:revision>
  <dcterms:created xsi:type="dcterms:W3CDTF">2016-09-17T16:27:00Z</dcterms:created>
  <dcterms:modified xsi:type="dcterms:W3CDTF">2023-01-09T08:41:11Z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