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9"/>
  </p:notesMasterIdLst>
  <p:handoutMasterIdLst>
    <p:handoutMasterId r:id="rId30"/>
  </p:handoutMasterIdLst>
  <p:sldIdLst>
    <p:sldId id="2752" r:id="rId2"/>
    <p:sldId id="2949" r:id="rId3"/>
    <p:sldId id="2755" r:id="rId4"/>
    <p:sldId id="2933" r:id="rId5"/>
    <p:sldId id="2934" r:id="rId6"/>
    <p:sldId id="2935" r:id="rId7"/>
    <p:sldId id="2936" r:id="rId8"/>
    <p:sldId id="2937" r:id="rId9"/>
    <p:sldId id="2938" r:id="rId10"/>
    <p:sldId id="2939" r:id="rId11"/>
    <p:sldId id="2829" r:id="rId12"/>
    <p:sldId id="2940" r:id="rId13"/>
    <p:sldId id="2941" r:id="rId14"/>
    <p:sldId id="2942" r:id="rId15"/>
    <p:sldId id="2943" r:id="rId16"/>
    <p:sldId id="2944" r:id="rId17"/>
    <p:sldId id="2945" r:id="rId18"/>
    <p:sldId id="2946" r:id="rId19"/>
    <p:sldId id="2947" r:id="rId20"/>
    <p:sldId id="2929" r:id="rId21"/>
    <p:sldId id="2930" r:id="rId22"/>
    <p:sldId id="2931" r:id="rId23"/>
    <p:sldId id="2932" r:id="rId24"/>
    <p:sldId id="2948" r:id="rId25"/>
    <p:sldId id="2927" r:id="rId26"/>
    <p:sldId id="2928" r:id="rId27"/>
    <p:sldId id="2759" r:id="rId28"/>
  </p:sldIdLst>
  <p:sldSz cx="12858750" cy="7232650"/>
  <p:notesSz cx="6858000" cy="9144000"/>
  <p:custDataLst>
    <p:tags r:id="rId31"/>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58">
          <p15:clr>
            <a:srgbClr val="A4A3A4"/>
          </p15:clr>
        </p15:guide>
        <p15:guide id="2" orient="horz" pos="4206">
          <p15:clr>
            <a:srgbClr val="A4A3A4"/>
          </p15:clr>
        </p15:guide>
        <p15:guide id="3" pos="4050">
          <p15:clr>
            <a:srgbClr val="A4A3A4"/>
          </p15:clr>
        </p15:guide>
        <p15:guide id="4" pos="554">
          <p15:clr>
            <a:srgbClr val="A4A3A4"/>
          </p15:clr>
        </p15:guide>
        <p15:guide id="5" pos="758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0019"/>
    <a:srgbClr val="334859"/>
    <a:srgbClr val="008C8A"/>
    <a:srgbClr val="005D40"/>
    <a:srgbClr val="F29548"/>
    <a:srgbClr val="F18D3B"/>
    <a:srgbClr val="EE7919"/>
    <a:srgbClr val="F8B566"/>
    <a:srgbClr val="EB6300"/>
    <a:srgbClr val="EA54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288" autoAdjust="0"/>
  </p:normalViewPr>
  <p:slideViewPr>
    <p:cSldViewPr>
      <p:cViewPr varScale="1">
        <p:scale>
          <a:sx n="58" d="100"/>
          <a:sy n="58" d="100"/>
        </p:scale>
        <p:origin x="1098" y="66"/>
      </p:cViewPr>
      <p:guideLst>
        <p:guide orient="horz" pos="458"/>
        <p:guide orient="horz" pos="4206"/>
        <p:guide pos="4050"/>
        <p:guide pos="554"/>
        <p:guide pos="7588"/>
      </p:guideLst>
    </p:cSldViewPr>
  </p:slideViewPr>
  <p:outlineViewPr>
    <p:cViewPr>
      <p:scale>
        <a:sx n="100" d="100"/>
        <a:sy n="100" d="100"/>
      </p:scale>
      <p:origin x="0" y="-14412"/>
    </p:cViewPr>
  </p:outlineViewPr>
  <p:notesTextViewPr>
    <p:cViewPr>
      <p:scale>
        <a:sx n="1" d="1"/>
        <a:sy n="1" d="1"/>
      </p:scale>
      <p:origin x="0" y="0"/>
    </p:cViewPr>
  </p:notesTextViewPr>
  <p:sorterViewPr>
    <p:cViewPr>
      <p:scale>
        <a:sx n="86" d="100"/>
        <a:sy n="86" d="100"/>
      </p:scale>
      <p:origin x="0" y="0"/>
    </p:cViewPr>
  </p:sorterViewPr>
  <p:notesViewPr>
    <p:cSldViewPr>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B71DF26-268B-3DC6-D5F0-AF1AF7DDFB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p>
        </p:txBody>
      </p:sp>
      <p:sp>
        <p:nvSpPr>
          <p:cNvPr id="3" name="日期占位符 2">
            <a:extLst>
              <a:ext uri="{FF2B5EF4-FFF2-40B4-BE49-F238E27FC236}">
                <a16:creationId xmlns:a16="http://schemas.microsoft.com/office/drawing/2014/main" id="{F42E0CD0-0BCD-BB4C-9352-8B1CCD3906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B5F1AE-14CD-487A-8931-648246FC7C65}" type="datetimeFigureOut">
              <a:rPr lang="zh-CN" altLang="en-US" smtClean="0"/>
              <a:t>2022/12/9</a:t>
            </a:fld>
            <a:endParaRPr lang="zh-CN" altLang="en-US"/>
          </a:p>
        </p:txBody>
      </p:sp>
      <p:sp>
        <p:nvSpPr>
          <p:cNvPr id="4" name="页脚占位符 3">
            <a:extLst>
              <a:ext uri="{FF2B5EF4-FFF2-40B4-BE49-F238E27FC236}">
                <a16:creationId xmlns:a16="http://schemas.microsoft.com/office/drawing/2014/main" id="{2ED816B0-8E27-4645-5B14-7609BD1998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4CC924A4-D88E-3D84-ED13-B9B26F3DB0B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C7C6B3-9824-41AE-9DB9-9CE186EEEFC2}" type="slidenum">
              <a:rPr lang="zh-CN" altLang="en-US" smtClean="0"/>
              <a:t>‹#›</a:t>
            </a:fld>
            <a:endParaRPr lang="zh-CN" altLang="en-US"/>
          </a:p>
        </p:txBody>
      </p:sp>
    </p:spTree>
    <p:extLst>
      <p:ext uri="{BB962C8B-B14F-4D97-AF65-F5344CB8AC3E}">
        <p14:creationId xmlns:p14="http://schemas.microsoft.com/office/powerpoint/2010/main" val="2175239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2022/12/9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3428C18-FABF-4875-BECF-355EA9210A86}" type="slidenum">
              <a:rPr lang="zh-CN" altLang="en-US"/>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E7BBB2B-57B3-473B-9A7B-0965831070A6}" type="slidenum">
              <a:rPr lang="zh-CN" altLang="en-US"/>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为进一步提高数据采集效率和数据质量，减轻金融机构数据报送压力，满足批量上传企业评级数据的需求，新央评系统采用接口报文上传方式代替了旧系统模板导入方式进行数据采集。因此要求金融机构按照</a:t>
            </a:r>
            <a:r>
              <a:rPr lang="en-US" altLang="zh-CN" dirty="0"/>
              <a:t>《</a:t>
            </a:r>
            <a:r>
              <a:rPr lang="zh-CN" altLang="en-US" dirty="0"/>
              <a:t>央行内部评级系统接口规范</a:t>
            </a:r>
            <a:r>
              <a:rPr lang="en-US" altLang="zh-CN" dirty="0"/>
              <a:t>》</a:t>
            </a:r>
            <a:r>
              <a:rPr lang="zh-CN" altLang="en-US" dirty="0"/>
              <a:t>的要求进行接口程序开发并完成新旧系统切换。</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2027896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2027896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E7BBB2B-57B3-473B-9A7B-0965831070A6}" type="slidenum">
              <a:rPr lang="zh-CN" altLang="en-US"/>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E7BBB2B-57B3-473B-9A7B-0965831070A6}" type="slidenum">
              <a:rPr lang="zh-CN" altLang="en-US"/>
              <a:pPr/>
              <a:t>11</a:t>
            </a:fld>
            <a:endParaRPr lang="zh-CN" altLang="en-US"/>
          </a:p>
        </p:txBody>
      </p:sp>
    </p:spTree>
    <p:extLst>
      <p:ext uri="{BB962C8B-B14F-4D97-AF65-F5344CB8AC3E}">
        <p14:creationId xmlns:p14="http://schemas.microsoft.com/office/powerpoint/2010/main" val="2504812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z="1800" dirty="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E7BBB2B-57B3-473B-9A7B-0965831070A6}" type="slidenum">
              <a:rPr lang="zh-CN" altLang="en-US"/>
              <a:pPr/>
              <a:t>19</a:t>
            </a:fld>
            <a:endParaRPr lang="zh-CN" altLang="en-US"/>
          </a:p>
        </p:txBody>
      </p:sp>
    </p:spTree>
    <p:extLst>
      <p:ext uri="{BB962C8B-B14F-4D97-AF65-F5344CB8AC3E}">
        <p14:creationId xmlns:p14="http://schemas.microsoft.com/office/powerpoint/2010/main" val="464752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z="1800" dirty="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E7BBB2B-57B3-473B-9A7B-0965831070A6}" type="slidenum">
              <a:rPr lang="zh-CN" altLang="en-US"/>
              <a:pPr/>
              <a:t>24</a:t>
            </a:fld>
            <a:endParaRPr lang="zh-CN" altLang="en-US"/>
          </a:p>
        </p:txBody>
      </p:sp>
    </p:spTree>
    <p:extLst>
      <p:ext uri="{BB962C8B-B14F-4D97-AF65-F5344CB8AC3E}">
        <p14:creationId xmlns:p14="http://schemas.microsoft.com/office/powerpoint/2010/main" val="30426840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84354" y="6704023"/>
            <a:ext cx="2892783" cy="384175"/>
          </a:xfrm>
          <a:prstGeom prst="rect">
            <a:avLst/>
          </a:prstGeom>
        </p:spPr>
        <p:txBody>
          <a:bodyPr/>
          <a:lstStyle/>
          <a:p>
            <a:fld id="{3BED4874-415F-4462-8CBD-90FA9588F106}" type="datetimeFigureOut">
              <a:rPr lang="zh-CN" altLang="en-US" smtClean="0"/>
              <a:pPr/>
              <a:t>2022/12/9</a:t>
            </a:fld>
            <a:endParaRPr lang="zh-CN" altLang="en-US"/>
          </a:p>
        </p:txBody>
      </p:sp>
      <p:sp>
        <p:nvSpPr>
          <p:cNvPr id="3" name="页脚占位符 2"/>
          <p:cNvSpPr>
            <a:spLocks noGrp="1"/>
          </p:cNvSpPr>
          <p:nvPr>
            <p:ph type="ftr" sz="quarter" idx="11"/>
          </p:nvPr>
        </p:nvSpPr>
        <p:spPr>
          <a:xfrm>
            <a:off x="4259789" y="6704023"/>
            <a:ext cx="4339173" cy="38417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9081627" y="6704023"/>
            <a:ext cx="2892783" cy="384175"/>
          </a:xfrm>
          <a:prstGeom prst="rect">
            <a:avLst/>
          </a:prstGeom>
        </p:spPr>
        <p:txBody>
          <a:bodyPr/>
          <a:lstStyle/>
          <a:p>
            <a:fld id="{8C92ADDF-ABC6-4EEC-846D-A1AE2D410679}" type="slidenum">
              <a:rPr lang="zh-CN" altLang="en-US" smtClean="0"/>
              <a:pPr/>
              <a:t>‹#›</a:t>
            </a:fld>
            <a:endParaRPr lang="zh-CN" altLang="en-US"/>
          </a:p>
        </p:txBody>
      </p:sp>
      <p:pic>
        <p:nvPicPr>
          <p:cNvPr id="5" name="Picture 1"/>
          <p:cNvPicPr>
            <a:picLocks noChangeAspect="1" noChangeArrowheads="1"/>
          </p:cNvPicPr>
          <p:nvPr userDrawn="1"/>
        </p:nvPicPr>
        <p:blipFill>
          <a:blip r:embed="rId2" cstate="print"/>
          <a:srcRect/>
          <a:stretch>
            <a:fillRect/>
          </a:stretch>
        </p:blipFill>
        <p:spPr bwMode="auto">
          <a:xfrm>
            <a:off x="9599613" y="6429375"/>
            <a:ext cx="2592387" cy="42862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42938" y="289642"/>
            <a:ext cx="11572875" cy="1205442"/>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642938" y="6703596"/>
            <a:ext cx="3000375" cy="385072"/>
          </a:xfrm>
          <a:prstGeom prst="rect">
            <a:avLst/>
          </a:prstGeom>
        </p:spPr>
        <p:txBody>
          <a:bodyPr/>
          <a:lstStyle/>
          <a:p>
            <a:fld id="{59F6A9F9-3EDF-4BB6-8325-2BAFBDAC6DAE}" type="datetimeFigureOut">
              <a:rPr lang="zh-CN" altLang="en-US" smtClean="0"/>
              <a:pPr/>
              <a:t>2022/12/9</a:t>
            </a:fld>
            <a:endParaRPr lang="zh-CN" altLang="en-US"/>
          </a:p>
        </p:txBody>
      </p:sp>
      <p:sp>
        <p:nvSpPr>
          <p:cNvPr id="4" name="页脚占位符 3"/>
          <p:cNvSpPr>
            <a:spLocks noGrp="1"/>
          </p:cNvSpPr>
          <p:nvPr>
            <p:ph type="ftr" sz="quarter" idx="11"/>
          </p:nvPr>
        </p:nvSpPr>
        <p:spPr>
          <a:xfrm>
            <a:off x="4393406" y="6703596"/>
            <a:ext cx="4071938" cy="385072"/>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9215438" y="6703596"/>
            <a:ext cx="3000375" cy="385072"/>
          </a:xfrm>
          <a:prstGeom prst="rect">
            <a:avLst/>
          </a:prstGeom>
        </p:spPr>
        <p:txBody>
          <a:bodyPr/>
          <a:lstStyle/>
          <a:p>
            <a:fld id="{ADA317DB-6ADD-43E7-9865-DA1DC50375AD}"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1"/>
          <p:cNvPicPr>
            <a:picLocks noChangeAspect="1" noChangeArrowheads="1"/>
          </p:cNvPicPr>
          <p:nvPr userDrawn="1"/>
        </p:nvPicPr>
        <p:blipFill>
          <a:blip r:embed="rId4" cstate="print"/>
          <a:srcRect/>
          <a:stretch>
            <a:fillRect/>
          </a:stretch>
        </p:blipFill>
        <p:spPr bwMode="auto">
          <a:xfrm>
            <a:off x="9599613" y="6429375"/>
            <a:ext cx="2592387" cy="4286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招商银行" descr="C:\Users\Admin\Desktop\央评\央评二代系统接口程序培训\logo.pnglogo"/>
          <p:cNvPicPr>
            <a:picLocks noChangeAspect="1" noChangeArrowheads="1"/>
          </p:cNvPicPr>
          <p:nvPr/>
        </p:nvPicPr>
        <p:blipFill>
          <a:blip r:embed="rId2" cstate="print"/>
          <a:srcRect t="24187" b="9815"/>
          <a:stretch>
            <a:fillRect/>
          </a:stretch>
        </p:blipFill>
        <p:spPr bwMode="auto">
          <a:xfrm>
            <a:off x="164679" y="303957"/>
            <a:ext cx="3738245" cy="1111885"/>
          </a:xfrm>
          <a:prstGeom prst="rect">
            <a:avLst/>
          </a:prstGeom>
          <a:noFill/>
          <a:extLst>
            <a:ext uri="{909E8E84-426E-40DD-AFC4-6F175D3DCCD1}">
              <a14:hiddenFill xmlns:a14="http://schemas.microsoft.com/office/drawing/2010/main">
                <a:solidFill>
                  <a:srgbClr val="FFFFFF"/>
                </a:solidFill>
              </a14:hiddenFill>
            </a:ext>
          </a:extLst>
        </p:spPr>
      </p:pic>
      <p:sp>
        <p:nvSpPr>
          <p:cNvPr id="8" name="主标题"/>
          <p:cNvSpPr>
            <a:spLocks noChangeArrowheads="1" noChangeShapeType="1" noTextEdit="1"/>
          </p:cNvSpPr>
          <p:nvPr/>
        </p:nvSpPr>
        <p:spPr bwMode="auto">
          <a:xfrm>
            <a:off x="2828975" y="2837482"/>
            <a:ext cx="7128792" cy="2736304"/>
          </a:xfrm>
          <a:prstGeom prst="rect">
            <a:avLst/>
          </a:prstGeom>
        </p:spPr>
        <p:txBody>
          <a:bodyPr wrap="none" fromWordArt="1"/>
          <a:lstStyle/>
          <a:p>
            <a:pPr algn="ctr"/>
            <a:r>
              <a:rPr lang="zh-CN" altLang="en-US" sz="6000" noProof="1">
                <a:solidFill>
                  <a:srgbClr val="C00000"/>
                </a:solidFill>
                <a:latin typeface="微软雅黑" pitchFamily="34" charset="-122"/>
                <a:ea typeface="微软雅黑" pitchFamily="34" charset="-122"/>
              </a:rPr>
              <a:t>二代央行内部（企业）评级系统</a:t>
            </a:r>
            <a:endParaRPr lang="en-US" altLang="zh-CN" sz="6000" noProof="1">
              <a:solidFill>
                <a:srgbClr val="C00000"/>
              </a:solidFill>
              <a:latin typeface="微软雅黑" pitchFamily="34" charset="-122"/>
              <a:ea typeface="微软雅黑" pitchFamily="34" charset="-122"/>
            </a:endParaRPr>
          </a:p>
          <a:p>
            <a:pPr algn="ctr"/>
            <a:r>
              <a:rPr lang="zh-CN" altLang="en-US" sz="6000" noProof="1">
                <a:solidFill>
                  <a:srgbClr val="C00000"/>
                </a:solidFill>
                <a:latin typeface="微软雅黑" pitchFamily="34" charset="-122"/>
                <a:ea typeface="微软雅黑" pitchFamily="34" charset="-122"/>
              </a:rPr>
              <a:t>接口规范及工程实施</a:t>
            </a:r>
            <a:endParaRPr lang="zh-CN" altLang="en-US" sz="6000" b="1" kern="10" spc="422" dirty="0">
              <a:solidFill>
                <a:srgbClr val="AF362C"/>
              </a:solidFill>
              <a:latin typeface="微软雅黑" pitchFamily="34" charset="-122"/>
              <a:ea typeface="微软雅黑" pitchFamily="34" charset="-122"/>
            </a:endParaRPr>
          </a:p>
        </p:txBody>
      </p:sp>
      <p:sp>
        <p:nvSpPr>
          <p:cNvPr id="10" name="直线"/>
          <p:cNvSpPr>
            <a:spLocks noChangeShapeType="1"/>
          </p:cNvSpPr>
          <p:nvPr/>
        </p:nvSpPr>
        <p:spPr bwMode="auto">
          <a:xfrm>
            <a:off x="3332778" y="2608213"/>
            <a:ext cx="5973633" cy="0"/>
          </a:xfrm>
          <a:prstGeom prst="line">
            <a:avLst/>
          </a:prstGeom>
          <a:noFill/>
          <a:ln w="9525">
            <a:solidFill>
              <a:srgbClr val="AF362C"/>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 name="直线"/>
          <p:cNvSpPr>
            <a:spLocks noChangeShapeType="1"/>
          </p:cNvSpPr>
          <p:nvPr/>
        </p:nvSpPr>
        <p:spPr bwMode="auto">
          <a:xfrm>
            <a:off x="3332778" y="4912469"/>
            <a:ext cx="5973633" cy="0"/>
          </a:xfrm>
          <a:prstGeom prst="line">
            <a:avLst/>
          </a:prstGeom>
          <a:noFill/>
          <a:ln w="9525">
            <a:solidFill>
              <a:srgbClr val="AF362C"/>
            </a:solidFill>
            <a:rou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8" dur="10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9" dur="10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10" dur="1000" fill="hold"/>
                                        <p:tgtEl>
                                          <p:spTgt spid="6"/>
                                        </p:tgtEl>
                                        <p:attrNameLst>
                                          <p:attrName>ppt_y</p:attrName>
                                        </p:attrNameLst>
                                      </p:cBhvr>
                                      <p:tavLst>
                                        <p:tav tm="0">
                                          <p:val>
                                            <p:strVal val="#ppt_y"/>
                                          </p:val>
                                        </p:tav>
                                        <p:tav tm="100000">
                                          <p:val>
                                            <p:strVal val="#ppt_y"/>
                                          </p:val>
                                        </p:tav>
                                      </p:tavLst>
                                    </p:anim>
                                  </p:childTnLst>
                                </p:cTn>
                              </p:par>
                            </p:childTnLst>
                          </p:cTn>
                        </p:par>
                        <p:par>
                          <p:cTn id="11" fill="hold">
                            <p:stCondLst>
                              <p:cond delay="1000"/>
                            </p:stCondLst>
                            <p:childTnLst>
                              <p:par>
                                <p:cTn id="12" presetID="2" presetClass="entr" presetSubtype="8"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ppt_x</p:attrName>
                                        </p:attrNameLst>
                                      </p:cBhvr>
                                      <p:tavLst>
                                        <p:tav tm="0">
                                          <p:val>
                                            <p:strVal val="0-#ppt_w/2"/>
                                          </p:val>
                                        </p:tav>
                                        <p:tav tm="100000">
                                          <p:val>
                                            <p:strVal val="#ppt_x"/>
                                          </p:val>
                                        </p:tav>
                                      </p:tavLst>
                                    </p:anim>
                                    <p:anim calcmode="lin" valueType="num">
                                      <p:cBhvr>
                                        <p:cTn id="15" dur="500" fill="hold"/>
                                        <p:tgtEl>
                                          <p:spTgt spid="10"/>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ppt_x</p:attrName>
                                        </p:attrNameLst>
                                      </p:cBhvr>
                                      <p:tavLst>
                                        <p:tav tm="0">
                                          <p:val>
                                            <p:strVal val="1+#ppt_w/2"/>
                                          </p:val>
                                        </p:tav>
                                        <p:tav tm="100000">
                                          <p:val>
                                            <p:strVal val="#ppt_x"/>
                                          </p:val>
                                        </p:tav>
                                      </p:tavLst>
                                    </p:anim>
                                    <p:anim calcmode="lin" valueType="num">
                                      <p:cBhvr>
                                        <p:cTn id="19" dur="500" fill="hold"/>
                                        <p:tgtEl>
                                          <p:spTgt spid="11"/>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8"/>
                                        </p:tgtEl>
                                        <p:attrNameLst>
                                          <p:attrName>ppt_y</p:attrName>
                                        </p:attrNameLst>
                                      </p:cBhvr>
                                      <p:tavLst>
                                        <p:tav tm="0">
                                          <p:val>
                                            <p:strVal val="#ppt_y"/>
                                          </p:val>
                                        </p:tav>
                                        <p:tav tm="100000">
                                          <p:val>
                                            <p:strVal val="#ppt_y"/>
                                          </p:val>
                                        </p:tav>
                                      </p:tavLst>
                                    </p:anim>
                                    <p:anim calcmode="lin" valueType="num">
                                      <p:cBhvr>
                                        <p:cTn id="25"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8"/>
                                        </p:tgtEl>
                                        <p:attrNameLst>
                                          <p:attrName>ppt_w</p:attrName>
                                        </p:attrNameLst>
                                      </p:cBhvr>
                                      <p:tavLst>
                                        <p:tav tm="0">
                                          <p:val>
                                            <p:strVal val="#ppt_w/10"/>
                                          </p:val>
                                        </p:tav>
                                        <p:tav tm="50000">
                                          <p:val>
                                            <p:strVal val="#ppt_w+.01"/>
                                          </p:val>
                                        </p:tav>
                                        <p:tav tm="100000">
                                          <p:val>
                                            <p:strVal val="#ppt_w"/>
                                          </p:val>
                                        </p:tav>
                                      </p:tavLst>
                                    </p:anim>
                                    <p:animEffect>
                                      <p:cBhvr>
                                        <p:cTn id="27"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bldLvl="0" animBg="1"/>
      <p:bldP spid="1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val 5"/>
          <p:cNvSpPr>
            <a:spLocks noChangeArrowheads="1"/>
          </p:cNvSpPr>
          <p:nvPr/>
        </p:nvSpPr>
        <p:spPr bwMode="auto">
          <a:xfrm>
            <a:off x="5568950" y="637882"/>
            <a:ext cx="706755" cy="659765"/>
          </a:xfrm>
          <a:prstGeom prst="ellipse">
            <a:avLst/>
          </a:prstGeom>
          <a:solidFill>
            <a:srgbClr val="433D3C"/>
          </a:solidFill>
          <a:ln w="38100" cap="flat">
            <a:solidFill>
              <a:schemeClr val="bg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1800">
              <a:solidFill>
                <a:schemeClr val="bg1"/>
              </a:solidFill>
              <a:ea typeface="微软雅黑" panose="020B0503020204020204" pitchFamily="34" charset="-122"/>
            </a:endParaRPr>
          </a:p>
        </p:txBody>
      </p:sp>
      <p:sp>
        <p:nvSpPr>
          <p:cNvPr id="40" name="Oval 6"/>
          <p:cNvSpPr>
            <a:spLocks noChangeArrowheads="1"/>
          </p:cNvSpPr>
          <p:nvPr/>
        </p:nvSpPr>
        <p:spPr bwMode="auto">
          <a:xfrm>
            <a:off x="5826125" y="1152867"/>
            <a:ext cx="706755" cy="659765"/>
          </a:xfrm>
          <a:prstGeom prst="ellipse">
            <a:avLst/>
          </a:prstGeom>
          <a:solidFill>
            <a:srgbClr val="C00000"/>
          </a:solidFill>
          <a:ln w="38100" cap="flat">
            <a:solidFill>
              <a:schemeClr val="bg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1800">
              <a:solidFill>
                <a:schemeClr val="bg1"/>
              </a:solidFill>
              <a:ea typeface="微软雅黑" panose="020B0503020204020204" pitchFamily="34" charset="-122"/>
            </a:endParaRPr>
          </a:p>
        </p:txBody>
      </p:sp>
      <p:sp>
        <p:nvSpPr>
          <p:cNvPr id="41" name="Oval 7"/>
          <p:cNvSpPr>
            <a:spLocks noChangeArrowheads="1"/>
          </p:cNvSpPr>
          <p:nvPr/>
        </p:nvSpPr>
        <p:spPr bwMode="auto">
          <a:xfrm>
            <a:off x="5588635" y="1725002"/>
            <a:ext cx="706755" cy="659765"/>
          </a:xfrm>
          <a:prstGeom prst="ellipse">
            <a:avLst/>
          </a:prstGeom>
          <a:solidFill>
            <a:srgbClr val="433D3C"/>
          </a:solidFill>
          <a:ln w="38100" cap="flat">
            <a:solidFill>
              <a:schemeClr val="bg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1800">
              <a:solidFill>
                <a:schemeClr val="bg1"/>
              </a:solidFill>
              <a:ea typeface="微软雅黑" panose="020B0503020204020204" pitchFamily="34" charset="-122"/>
            </a:endParaRPr>
          </a:p>
        </p:txBody>
      </p:sp>
      <p:sp>
        <p:nvSpPr>
          <p:cNvPr id="42" name="Oval 8"/>
          <p:cNvSpPr>
            <a:spLocks noChangeArrowheads="1"/>
          </p:cNvSpPr>
          <p:nvPr/>
        </p:nvSpPr>
        <p:spPr bwMode="auto">
          <a:xfrm>
            <a:off x="5829300" y="2313012"/>
            <a:ext cx="706755" cy="659765"/>
          </a:xfrm>
          <a:prstGeom prst="ellipse">
            <a:avLst/>
          </a:prstGeom>
          <a:solidFill>
            <a:srgbClr val="C00000"/>
          </a:solidFill>
          <a:ln w="38100" cap="flat">
            <a:solidFill>
              <a:schemeClr val="bg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1800">
              <a:solidFill>
                <a:schemeClr val="bg1"/>
              </a:solidFill>
              <a:ea typeface="微软雅黑" panose="020B0503020204020204" pitchFamily="34" charset="-122"/>
            </a:endParaRPr>
          </a:p>
        </p:txBody>
      </p:sp>
      <p:sp>
        <p:nvSpPr>
          <p:cNvPr id="44" name="Oval 9"/>
          <p:cNvSpPr>
            <a:spLocks noChangeArrowheads="1"/>
          </p:cNvSpPr>
          <p:nvPr/>
        </p:nvSpPr>
        <p:spPr bwMode="auto">
          <a:xfrm>
            <a:off x="5687060" y="2873082"/>
            <a:ext cx="706755" cy="659765"/>
          </a:xfrm>
          <a:prstGeom prst="ellipse">
            <a:avLst/>
          </a:prstGeom>
          <a:solidFill>
            <a:srgbClr val="433D3C"/>
          </a:solidFill>
          <a:ln w="38100" cap="flat">
            <a:solidFill>
              <a:schemeClr val="bg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1800">
              <a:solidFill>
                <a:schemeClr val="bg1"/>
              </a:solidFill>
              <a:ea typeface="微软雅黑" panose="020B0503020204020204" pitchFamily="34" charset="-122"/>
            </a:endParaRPr>
          </a:p>
        </p:txBody>
      </p:sp>
      <p:sp>
        <p:nvSpPr>
          <p:cNvPr id="45" name="Freeform 10"/>
          <p:cNvSpPr>
            <a:spLocks noEditPoints="1"/>
          </p:cNvSpPr>
          <p:nvPr/>
        </p:nvSpPr>
        <p:spPr bwMode="auto">
          <a:xfrm flipH="1">
            <a:off x="5274310" y="930617"/>
            <a:ext cx="164465" cy="154305"/>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800">
              <a:solidFill>
                <a:schemeClr val="bg1"/>
              </a:solidFill>
            </a:endParaRPr>
          </a:p>
        </p:txBody>
      </p:sp>
      <p:sp>
        <p:nvSpPr>
          <p:cNvPr id="46" name="Freeform 11"/>
          <p:cNvSpPr>
            <a:spLocks noEditPoints="1"/>
          </p:cNvSpPr>
          <p:nvPr/>
        </p:nvSpPr>
        <p:spPr bwMode="auto">
          <a:xfrm flipH="1">
            <a:off x="6741160" y="1443062"/>
            <a:ext cx="164465" cy="154305"/>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800">
              <a:solidFill>
                <a:schemeClr val="tx2">
                  <a:lumMod val="75000"/>
                </a:schemeClr>
              </a:solidFill>
            </a:endParaRPr>
          </a:p>
        </p:txBody>
      </p:sp>
      <p:sp>
        <p:nvSpPr>
          <p:cNvPr id="47" name="Freeform 12"/>
          <p:cNvSpPr>
            <a:spLocks noEditPoints="1"/>
          </p:cNvSpPr>
          <p:nvPr/>
        </p:nvSpPr>
        <p:spPr bwMode="auto">
          <a:xfrm flipH="1">
            <a:off x="5274310" y="2025992"/>
            <a:ext cx="164465" cy="154305"/>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800">
              <a:solidFill>
                <a:schemeClr val="bg1"/>
              </a:solidFill>
            </a:endParaRPr>
          </a:p>
        </p:txBody>
      </p:sp>
      <p:sp>
        <p:nvSpPr>
          <p:cNvPr id="48" name="Freeform 13"/>
          <p:cNvSpPr>
            <a:spLocks noEditPoints="1"/>
          </p:cNvSpPr>
          <p:nvPr/>
        </p:nvSpPr>
        <p:spPr bwMode="auto">
          <a:xfrm flipH="1">
            <a:off x="6741160" y="2591142"/>
            <a:ext cx="164465" cy="154305"/>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800">
              <a:solidFill>
                <a:schemeClr val="tx2">
                  <a:lumMod val="75000"/>
                </a:schemeClr>
              </a:solidFill>
            </a:endParaRPr>
          </a:p>
        </p:txBody>
      </p:sp>
      <p:sp>
        <p:nvSpPr>
          <p:cNvPr id="49" name="Freeform 14"/>
          <p:cNvSpPr>
            <a:spLocks noEditPoints="1"/>
          </p:cNvSpPr>
          <p:nvPr/>
        </p:nvSpPr>
        <p:spPr bwMode="auto">
          <a:xfrm flipH="1">
            <a:off x="5274310" y="3142957"/>
            <a:ext cx="164465" cy="154305"/>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7 h 346"/>
              <a:gd name="T12" fmla="*/ 204 w 346"/>
              <a:gd name="T13" fmla="*/ 219 h 346"/>
              <a:gd name="T14" fmla="*/ 131 w 346"/>
              <a:gd name="T15" fmla="*/ 261 h 346"/>
              <a:gd name="T16" fmla="*/ 131 w 346"/>
              <a:gd name="T17" fmla="*/ 177 h 346"/>
              <a:gd name="T18" fmla="*/ 131 w 346"/>
              <a:gd name="T19" fmla="*/ 93 h 346"/>
              <a:gd name="T20" fmla="*/ 204 w 346"/>
              <a:gd name="T21" fmla="*/ 135 h 346"/>
              <a:gd name="T22" fmla="*/ 277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8"/>
                  <a:pt x="346" y="173"/>
                </a:cubicBezTo>
                <a:cubicBezTo>
                  <a:pt x="346" y="269"/>
                  <a:pt x="268" y="346"/>
                  <a:pt x="173" y="346"/>
                </a:cubicBezTo>
                <a:cubicBezTo>
                  <a:pt x="77" y="346"/>
                  <a:pt x="0" y="269"/>
                  <a:pt x="0" y="173"/>
                </a:cubicBezTo>
                <a:cubicBezTo>
                  <a:pt x="0" y="78"/>
                  <a:pt x="77" y="0"/>
                  <a:pt x="173" y="0"/>
                </a:cubicBezTo>
                <a:close/>
                <a:moveTo>
                  <a:pt x="277" y="177"/>
                </a:moveTo>
                <a:lnTo>
                  <a:pt x="204" y="219"/>
                </a:lnTo>
                <a:lnTo>
                  <a:pt x="131" y="261"/>
                </a:lnTo>
                <a:lnTo>
                  <a:pt x="131" y="177"/>
                </a:lnTo>
                <a:lnTo>
                  <a:pt x="131" y="93"/>
                </a:lnTo>
                <a:lnTo>
                  <a:pt x="204" y="135"/>
                </a:lnTo>
                <a:lnTo>
                  <a:pt x="277"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800">
              <a:solidFill>
                <a:schemeClr val="bg1"/>
              </a:solidFill>
            </a:endParaRPr>
          </a:p>
        </p:txBody>
      </p:sp>
      <p:sp>
        <p:nvSpPr>
          <p:cNvPr id="50" name="TextBox 20"/>
          <p:cNvSpPr txBox="1">
            <a:spLocks noChangeArrowheads="1"/>
          </p:cNvSpPr>
          <p:nvPr/>
        </p:nvSpPr>
        <p:spPr bwMode="auto">
          <a:xfrm flipH="1">
            <a:off x="5691505" y="775677"/>
            <a:ext cx="5010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1800" dirty="0">
                <a:solidFill>
                  <a:schemeClr val="bg1"/>
                </a:solidFill>
                <a:latin typeface="微软雅黑" panose="020B0503020204020204" pitchFamily="34" charset="-122"/>
                <a:ea typeface="微软雅黑" panose="020B0503020204020204" pitchFamily="34" charset="-122"/>
              </a:rPr>
              <a:t>01</a:t>
            </a:r>
          </a:p>
        </p:txBody>
      </p:sp>
      <p:sp>
        <p:nvSpPr>
          <p:cNvPr id="51" name="TextBox 21"/>
          <p:cNvSpPr txBox="1">
            <a:spLocks noChangeArrowheads="1"/>
          </p:cNvSpPr>
          <p:nvPr/>
        </p:nvSpPr>
        <p:spPr bwMode="auto">
          <a:xfrm flipH="1">
            <a:off x="5931535" y="1272882"/>
            <a:ext cx="501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1800" dirty="0">
                <a:solidFill>
                  <a:schemeClr val="bg1"/>
                </a:solidFill>
                <a:latin typeface="微软雅黑" panose="020B0503020204020204" pitchFamily="34" charset="-122"/>
                <a:ea typeface="微软雅黑" panose="020B0503020204020204" pitchFamily="34" charset="-122"/>
              </a:rPr>
              <a:t>02</a:t>
            </a:r>
          </a:p>
        </p:txBody>
      </p:sp>
      <p:sp>
        <p:nvSpPr>
          <p:cNvPr id="52" name="TextBox 22"/>
          <p:cNvSpPr txBox="1">
            <a:spLocks noChangeArrowheads="1"/>
          </p:cNvSpPr>
          <p:nvPr/>
        </p:nvSpPr>
        <p:spPr bwMode="auto">
          <a:xfrm flipH="1">
            <a:off x="5687060" y="1843747"/>
            <a:ext cx="501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1800" dirty="0">
                <a:solidFill>
                  <a:schemeClr val="bg1"/>
                </a:solidFill>
                <a:latin typeface="微软雅黑" panose="020B0503020204020204" pitchFamily="34" charset="-122"/>
                <a:ea typeface="微软雅黑" panose="020B0503020204020204" pitchFamily="34" charset="-122"/>
              </a:rPr>
              <a:t>03</a:t>
            </a:r>
          </a:p>
        </p:txBody>
      </p:sp>
      <p:sp>
        <p:nvSpPr>
          <p:cNvPr id="53" name="TextBox 23"/>
          <p:cNvSpPr txBox="1">
            <a:spLocks noChangeArrowheads="1"/>
          </p:cNvSpPr>
          <p:nvPr/>
        </p:nvSpPr>
        <p:spPr bwMode="auto">
          <a:xfrm flipH="1">
            <a:off x="5922645" y="2457157"/>
            <a:ext cx="501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1800" dirty="0">
                <a:solidFill>
                  <a:schemeClr val="bg1"/>
                </a:solidFill>
                <a:latin typeface="微软雅黑" panose="020B0503020204020204" pitchFamily="34" charset="-122"/>
                <a:ea typeface="微软雅黑" panose="020B0503020204020204" pitchFamily="34" charset="-122"/>
              </a:rPr>
              <a:t>04</a:t>
            </a:r>
          </a:p>
        </p:txBody>
      </p:sp>
      <p:sp>
        <p:nvSpPr>
          <p:cNvPr id="54" name="TextBox 24"/>
          <p:cNvSpPr txBox="1">
            <a:spLocks noChangeArrowheads="1"/>
          </p:cNvSpPr>
          <p:nvPr/>
        </p:nvSpPr>
        <p:spPr bwMode="auto">
          <a:xfrm flipH="1">
            <a:off x="5777230" y="3011512"/>
            <a:ext cx="501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1800" dirty="0">
                <a:solidFill>
                  <a:schemeClr val="bg1"/>
                </a:solidFill>
                <a:latin typeface="微软雅黑" panose="020B0503020204020204" pitchFamily="34" charset="-122"/>
                <a:ea typeface="微软雅黑" panose="020B0503020204020204" pitchFamily="34" charset="-122"/>
              </a:rPr>
              <a:t>05</a:t>
            </a:r>
          </a:p>
        </p:txBody>
      </p:sp>
      <p:grpSp>
        <p:nvGrpSpPr>
          <p:cNvPr id="3" name="组合 2"/>
          <p:cNvGrpSpPr/>
          <p:nvPr/>
        </p:nvGrpSpPr>
        <p:grpSpPr>
          <a:xfrm>
            <a:off x="2244725" y="722337"/>
            <a:ext cx="2480310" cy="1092429"/>
            <a:chOff x="1971048" y="1972428"/>
            <a:chExt cx="3040993" cy="1422751"/>
          </a:xfrm>
        </p:grpSpPr>
        <p:sp>
          <p:nvSpPr>
            <p:cNvPr id="55" name="矩形 25"/>
            <p:cNvSpPr>
              <a:spLocks noChangeArrowheads="1"/>
            </p:cNvSpPr>
            <p:nvPr/>
          </p:nvSpPr>
          <p:spPr bwMode="auto">
            <a:xfrm>
              <a:off x="1971048" y="2314280"/>
              <a:ext cx="3040993" cy="1080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1200" dirty="0">
                  <a:solidFill>
                    <a:schemeClr val="tx2">
                      <a:lumMod val="75000"/>
                    </a:schemeClr>
                  </a:solidFill>
                  <a:latin typeface="+mj-ea"/>
                  <a:ea typeface="+mj-ea"/>
                </a:rPr>
                <a:t>委托方中国人民银行征信中心向受托方盛华聚龙出具《二代央行内部（企业）评级系统接口联调确认单》后，盛华聚龙启动实施工作。</a:t>
              </a:r>
            </a:p>
          </p:txBody>
        </p:sp>
        <p:sp>
          <p:nvSpPr>
            <p:cNvPr id="60" name="矩形 3"/>
            <p:cNvSpPr>
              <a:spLocks noChangeArrowheads="1"/>
            </p:cNvSpPr>
            <p:nvPr/>
          </p:nvSpPr>
          <p:spPr bwMode="auto">
            <a:xfrm>
              <a:off x="2324258" y="1972428"/>
              <a:ext cx="2629781" cy="399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1400" b="1" dirty="0">
                  <a:solidFill>
                    <a:schemeClr val="tx2">
                      <a:lumMod val="75000"/>
                    </a:schemeClr>
                  </a:solidFill>
                  <a:latin typeface="+mj-ea"/>
                  <a:ea typeface="+mj-ea"/>
                </a:rPr>
                <a:t>项目启动</a:t>
              </a:r>
            </a:p>
          </p:txBody>
        </p:sp>
      </p:grpSp>
      <p:grpSp>
        <p:nvGrpSpPr>
          <p:cNvPr id="6" name="组合 5"/>
          <p:cNvGrpSpPr/>
          <p:nvPr/>
        </p:nvGrpSpPr>
        <p:grpSpPr>
          <a:xfrm>
            <a:off x="7251700" y="1196047"/>
            <a:ext cx="2577465" cy="695325"/>
            <a:chOff x="7043064" y="2661090"/>
            <a:chExt cx="3160567" cy="904591"/>
          </a:xfrm>
        </p:grpSpPr>
        <p:sp>
          <p:nvSpPr>
            <p:cNvPr id="56" name="矩形 55"/>
            <p:cNvSpPr>
              <a:spLocks noChangeArrowheads="1"/>
            </p:cNvSpPr>
            <p:nvPr/>
          </p:nvSpPr>
          <p:spPr bwMode="auto">
            <a:xfrm>
              <a:off x="7066265" y="2966751"/>
              <a:ext cx="3009128" cy="598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200" dirty="0">
                  <a:solidFill>
                    <a:schemeClr val="tx2">
                      <a:lumMod val="75000"/>
                    </a:schemeClr>
                  </a:solidFill>
                  <a:latin typeface="+mj-ea"/>
                  <a:ea typeface="+mj-ea"/>
                  <a:sym typeface="+mn-ea"/>
                </a:rPr>
                <a:t>向接入机构介绍央评系统接入工作流程、采集规范、接口说明等。</a:t>
              </a:r>
              <a:endParaRPr lang="zh-CN" altLang="en-US" sz="1200" dirty="0">
                <a:solidFill>
                  <a:schemeClr val="tx2">
                    <a:lumMod val="75000"/>
                  </a:schemeClr>
                </a:solidFill>
                <a:latin typeface="+mj-ea"/>
                <a:ea typeface="+mj-ea"/>
              </a:endParaRPr>
            </a:p>
          </p:txBody>
        </p:sp>
        <p:sp>
          <p:nvSpPr>
            <p:cNvPr id="61" name="矩形 33"/>
            <p:cNvSpPr>
              <a:spLocks noChangeArrowheads="1"/>
            </p:cNvSpPr>
            <p:nvPr/>
          </p:nvSpPr>
          <p:spPr bwMode="auto">
            <a:xfrm>
              <a:off x="7043064" y="2661090"/>
              <a:ext cx="3160567" cy="399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400" b="1" dirty="0">
                  <a:solidFill>
                    <a:schemeClr val="tx2">
                      <a:lumMod val="75000"/>
                    </a:schemeClr>
                  </a:solidFill>
                  <a:latin typeface="+mj-ea"/>
                  <a:ea typeface="+mj-ea"/>
                  <a:sym typeface="+mn-ea"/>
                </a:rPr>
                <a:t>流程介绍</a:t>
              </a:r>
              <a:endParaRPr lang="zh-CN" altLang="en-US" sz="1400" b="1" dirty="0">
                <a:solidFill>
                  <a:schemeClr val="tx2">
                    <a:lumMod val="75000"/>
                  </a:schemeClr>
                </a:solidFill>
                <a:latin typeface="+mj-ea"/>
                <a:ea typeface="+mj-ea"/>
              </a:endParaRPr>
            </a:p>
          </p:txBody>
        </p:sp>
      </p:grpSp>
      <p:grpSp>
        <p:nvGrpSpPr>
          <p:cNvPr id="4" name="组合 3"/>
          <p:cNvGrpSpPr/>
          <p:nvPr/>
        </p:nvGrpSpPr>
        <p:grpSpPr>
          <a:xfrm>
            <a:off x="2196465" y="1804377"/>
            <a:ext cx="2472055" cy="881967"/>
            <a:chOff x="1922711" y="3484909"/>
            <a:chExt cx="3031327" cy="1148279"/>
          </a:xfrm>
        </p:grpSpPr>
        <p:sp>
          <p:nvSpPr>
            <p:cNvPr id="57" name="矩形 56"/>
            <p:cNvSpPr>
              <a:spLocks noChangeArrowheads="1"/>
            </p:cNvSpPr>
            <p:nvPr/>
          </p:nvSpPr>
          <p:spPr bwMode="auto">
            <a:xfrm>
              <a:off x="1922711" y="3793220"/>
              <a:ext cx="3031327" cy="83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1200" dirty="0">
                  <a:solidFill>
                    <a:schemeClr val="tx2">
                      <a:lumMod val="75000"/>
                    </a:schemeClr>
                  </a:solidFill>
                  <a:latin typeface="+mj-ea"/>
                  <a:ea typeface="+mj-ea"/>
                  <a:sym typeface="+mn-ea"/>
                </a:rPr>
                <a:t>指导接入机构在数据上传、验证的测试环境开展系统接口测试联通准备。  </a:t>
              </a:r>
              <a:endParaRPr lang="zh-CN" altLang="en-US" sz="1200" dirty="0">
                <a:solidFill>
                  <a:schemeClr val="tx2">
                    <a:lumMod val="75000"/>
                  </a:schemeClr>
                </a:solidFill>
                <a:latin typeface="+mj-ea"/>
                <a:ea typeface="+mj-ea"/>
              </a:endParaRPr>
            </a:p>
          </p:txBody>
        </p:sp>
        <p:sp>
          <p:nvSpPr>
            <p:cNvPr id="62" name="矩形 34"/>
            <p:cNvSpPr>
              <a:spLocks noChangeArrowheads="1"/>
            </p:cNvSpPr>
            <p:nvPr/>
          </p:nvSpPr>
          <p:spPr bwMode="auto">
            <a:xfrm>
              <a:off x="2324258" y="3484909"/>
              <a:ext cx="2629780" cy="39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1400" b="1" dirty="0">
                  <a:solidFill>
                    <a:schemeClr val="tx2">
                      <a:lumMod val="75000"/>
                    </a:schemeClr>
                  </a:solidFill>
                  <a:latin typeface="+mj-ea"/>
                  <a:ea typeface="+mj-ea"/>
                  <a:sym typeface="+mn-ea"/>
                </a:rPr>
                <a:t>环境配置指导</a:t>
              </a:r>
              <a:endParaRPr lang="zh-CN" altLang="en-US" sz="1400" b="1" dirty="0">
                <a:solidFill>
                  <a:schemeClr val="tx2">
                    <a:lumMod val="75000"/>
                  </a:schemeClr>
                </a:solidFill>
                <a:latin typeface="+mj-ea"/>
                <a:ea typeface="+mj-ea"/>
              </a:endParaRPr>
            </a:p>
          </p:txBody>
        </p:sp>
      </p:grpSp>
      <p:grpSp>
        <p:nvGrpSpPr>
          <p:cNvPr id="7" name="组合 6"/>
          <p:cNvGrpSpPr/>
          <p:nvPr/>
        </p:nvGrpSpPr>
        <p:grpSpPr>
          <a:xfrm>
            <a:off x="7338060" y="2307932"/>
            <a:ext cx="2454275" cy="694520"/>
            <a:chOff x="7066265" y="3969434"/>
            <a:chExt cx="3009128" cy="902704"/>
          </a:xfrm>
        </p:grpSpPr>
        <p:sp>
          <p:nvSpPr>
            <p:cNvPr id="58" name="矩形 57"/>
            <p:cNvSpPr>
              <a:spLocks noChangeArrowheads="1"/>
            </p:cNvSpPr>
            <p:nvPr/>
          </p:nvSpPr>
          <p:spPr bwMode="auto">
            <a:xfrm>
              <a:off x="7066265" y="4273765"/>
              <a:ext cx="3009128" cy="598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200" dirty="0">
                  <a:solidFill>
                    <a:schemeClr val="tx2">
                      <a:lumMod val="75000"/>
                    </a:schemeClr>
                  </a:solidFill>
                  <a:latin typeface="+mj-ea"/>
                  <a:ea typeface="+mj-ea"/>
                </a:rPr>
                <a:t>进行报文的数据规格和加密加压等规范性指导</a:t>
              </a:r>
            </a:p>
          </p:txBody>
        </p:sp>
        <p:sp>
          <p:nvSpPr>
            <p:cNvPr id="63" name="矩形 35"/>
            <p:cNvSpPr>
              <a:spLocks noChangeArrowheads="1"/>
            </p:cNvSpPr>
            <p:nvPr/>
          </p:nvSpPr>
          <p:spPr bwMode="auto">
            <a:xfrm>
              <a:off x="7071715" y="3969434"/>
              <a:ext cx="2837951" cy="39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400" b="1" dirty="0">
                  <a:solidFill>
                    <a:schemeClr val="tx2">
                      <a:lumMod val="75000"/>
                    </a:schemeClr>
                  </a:solidFill>
                  <a:latin typeface="+mj-ea"/>
                  <a:ea typeface="+mj-ea"/>
                </a:rPr>
                <a:t>加密加压指导</a:t>
              </a:r>
            </a:p>
          </p:txBody>
        </p:sp>
      </p:grpSp>
      <p:grpSp>
        <p:nvGrpSpPr>
          <p:cNvPr id="5" name="组合 4"/>
          <p:cNvGrpSpPr/>
          <p:nvPr/>
        </p:nvGrpSpPr>
        <p:grpSpPr>
          <a:xfrm>
            <a:off x="2244725" y="2934042"/>
            <a:ext cx="2480310" cy="727818"/>
            <a:chOff x="1971047" y="4901343"/>
            <a:chExt cx="3040993" cy="947835"/>
          </a:xfrm>
        </p:grpSpPr>
        <p:sp>
          <p:nvSpPr>
            <p:cNvPr id="59" name="矩形 58"/>
            <p:cNvSpPr>
              <a:spLocks noChangeArrowheads="1"/>
            </p:cNvSpPr>
            <p:nvPr/>
          </p:nvSpPr>
          <p:spPr bwMode="auto">
            <a:xfrm>
              <a:off x="1971047" y="5249633"/>
              <a:ext cx="3040993" cy="599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1200" dirty="0">
                  <a:solidFill>
                    <a:schemeClr val="tx2">
                      <a:lumMod val="75000"/>
                    </a:schemeClr>
                  </a:solidFill>
                  <a:latin typeface="+mj-ea"/>
                  <a:ea typeface="+mj-ea"/>
                </a:rPr>
                <a:t>指导接入机构接入二代央行内部（企业）评级系统录入业务数据</a:t>
              </a:r>
            </a:p>
          </p:txBody>
        </p:sp>
        <p:sp>
          <p:nvSpPr>
            <p:cNvPr id="64" name="矩形 36"/>
            <p:cNvSpPr>
              <a:spLocks noChangeArrowheads="1"/>
            </p:cNvSpPr>
            <p:nvPr/>
          </p:nvSpPr>
          <p:spPr bwMode="auto">
            <a:xfrm>
              <a:off x="2324258" y="4901343"/>
              <a:ext cx="2629780" cy="39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1400" b="1" dirty="0">
                  <a:solidFill>
                    <a:schemeClr val="tx2">
                      <a:lumMod val="75000"/>
                    </a:schemeClr>
                  </a:solidFill>
                  <a:latin typeface="+mj-ea"/>
                  <a:ea typeface="+mj-ea"/>
                </a:rPr>
                <a:t>录入指导</a:t>
              </a:r>
            </a:p>
          </p:txBody>
        </p:sp>
      </p:grpSp>
      <p:sp>
        <p:nvSpPr>
          <p:cNvPr id="8" name="Oval 6"/>
          <p:cNvSpPr>
            <a:spLocks noChangeArrowheads="1"/>
          </p:cNvSpPr>
          <p:nvPr/>
        </p:nvSpPr>
        <p:spPr bwMode="auto">
          <a:xfrm>
            <a:off x="5777230" y="3475062"/>
            <a:ext cx="706755" cy="659765"/>
          </a:xfrm>
          <a:prstGeom prst="ellipse">
            <a:avLst/>
          </a:prstGeom>
          <a:solidFill>
            <a:srgbClr val="C00000"/>
          </a:solidFill>
          <a:ln w="38100" cap="flat">
            <a:solidFill>
              <a:schemeClr val="bg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1800">
              <a:solidFill>
                <a:schemeClr val="bg1"/>
              </a:solidFill>
              <a:ea typeface="微软雅黑" panose="020B0503020204020204" pitchFamily="34" charset="-122"/>
            </a:endParaRPr>
          </a:p>
        </p:txBody>
      </p:sp>
      <p:sp>
        <p:nvSpPr>
          <p:cNvPr id="9" name="Oval 7"/>
          <p:cNvSpPr>
            <a:spLocks noChangeArrowheads="1"/>
          </p:cNvSpPr>
          <p:nvPr/>
        </p:nvSpPr>
        <p:spPr bwMode="auto">
          <a:xfrm>
            <a:off x="5539740" y="4047197"/>
            <a:ext cx="706755" cy="659765"/>
          </a:xfrm>
          <a:prstGeom prst="ellipse">
            <a:avLst/>
          </a:prstGeom>
          <a:solidFill>
            <a:srgbClr val="433D3C"/>
          </a:solidFill>
          <a:ln w="38100" cap="flat">
            <a:solidFill>
              <a:schemeClr val="bg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1800">
              <a:solidFill>
                <a:schemeClr val="bg1"/>
              </a:solidFill>
              <a:ea typeface="微软雅黑" panose="020B0503020204020204" pitchFamily="34" charset="-122"/>
            </a:endParaRPr>
          </a:p>
        </p:txBody>
      </p:sp>
      <p:sp>
        <p:nvSpPr>
          <p:cNvPr id="10" name="Oval 8"/>
          <p:cNvSpPr>
            <a:spLocks noChangeArrowheads="1"/>
          </p:cNvSpPr>
          <p:nvPr/>
        </p:nvSpPr>
        <p:spPr bwMode="auto">
          <a:xfrm>
            <a:off x="5780405" y="4635207"/>
            <a:ext cx="706755" cy="659765"/>
          </a:xfrm>
          <a:prstGeom prst="ellipse">
            <a:avLst/>
          </a:prstGeom>
          <a:solidFill>
            <a:srgbClr val="C00000"/>
          </a:solidFill>
          <a:ln w="38100" cap="flat">
            <a:solidFill>
              <a:schemeClr val="bg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1800">
              <a:solidFill>
                <a:schemeClr val="bg1"/>
              </a:solidFill>
              <a:ea typeface="微软雅黑" panose="020B0503020204020204" pitchFamily="34" charset="-122"/>
            </a:endParaRPr>
          </a:p>
        </p:txBody>
      </p:sp>
      <p:sp>
        <p:nvSpPr>
          <p:cNvPr id="11" name="Oval 9"/>
          <p:cNvSpPr>
            <a:spLocks noChangeArrowheads="1"/>
          </p:cNvSpPr>
          <p:nvPr/>
        </p:nvSpPr>
        <p:spPr bwMode="auto">
          <a:xfrm>
            <a:off x="5638165" y="5195277"/>
            <a:ext cx="706755" cy="659765"/>
          </a:xfrm>
          <a:prstGeom prst="ellipse">
            <a:avLst/>
          </a:prstGeom>
          <a:solidFill>
            <a:srgbClr val="433D3C"/>
          </a:solidFill>
          <a:ln w="38100" cap="flat">
            <a:solidFill>
              <a:schemeClr val="bg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1800">
              <a:solidFill>
                <a:schemeClr val="bg1"/>
              </a:solidFill>
              <a:ea typeface="微软雅黑" panose="020B0503020204020204" pitchFamily="34" charset="-122"/>
            </a:endParaRPr>
          </a:p>
        </p:txBody>
      </p:sp>
      <p:sp>
        <p:nvSpPr>
          <p:cNvPr id="12" name="Freeform 11"/>
          <p:cNvSpPr>
            <a:spLocks noEditPoints="1"/>
          </p:cNvSpPr>
          <p:nvPr/>
        </p:nvSpPr>
        <p:spPr bwMode="auto">
          <a:xfrm flipH="1">
            <a:off x="6692265" y="3765257"/>
            <a:ext cx="164465" cy="154305"/>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800">
              <a:solidFill>
                <a:schemeClr val="bg1"/>
              </a:solidFill>
            </a:endParaRPr>
          </a:p>
        </p:txBody>
      </p:sp>
      <p:sp>
        <p:nvSpPr>
          <p:cNvPr id="13" name="Freeform 13"/>
          <p:cNvSpPr>
            <a:spLocks noEditPoints="1"/>
          </p:cNvSpPr>
          <p:nvPr/>
        </p:nvSpPr>
        <p:spPr bwMode="auto">
          <a:xfrm flipH="1">
            <a:off x="6692265" y="4913337"/>
            <a:ext cx="164465" cy="154305"/>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800">
              <a:solidFill>
                <a:schemeClr val="bg1"/>
              </a:solidFill>
            </a:endParaRPr>
          </a:p>
        </p:txBody>
      </p:sp>
      <p:sp>
        <p:nvSpPr>
          <p:cNvPr id="14" name="TextBox 21"/>
          <p:cNvSpPr txBox="1">
            <a:spLocks noChangeArrowheads="1"/>
          </p:cNvSpPr>
          <p:nvPr/>
        </p:nvSpPr>
        <p:spPr bwMode="auto">
          <a:xfrm flipH="1">
            <a:off x="5882640" y="3595077"/>
            <a:ext cx="501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1800" dirty="0">
                <a:solidFill>
                  <a:schemeClr val="bg1"/>
                </a:solidFill>
                <a:latin typeface="微软雅黑" panose="020B0503020204020204" pitchFamily="34" charset="-122"/>
                <a:ea typeface="微软雅黑" panose="020B0503020204020204" pitchFamily="34" charset="-122"/>
              </a:rPr>
              <a:t>06</a:t>
            </a:r>
          </a:p>
        </p:txBody>
      </p:sp>
      <p:sp>
        <p:nvSpPr>
          <p:cNvPr id="15" name="TextBox 22"/>
          <p:cNvSpPr txBox="1">
            <a:spLocks noChangeArrowheads="1"/>
          </p:cNvSpPr>
          <p:nvPr/>
        </p:nvSpPr>
        <p:spPr bwMode="auto">
          <a:xfrm flipH="1">
            <a:off x="5638165" y="4165942"/>
            <a:ext cx="501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1800" dirty="0">
                <a:solidFill>
                  <a:schemeClr val="bg1"/>
                </a:solidFill>
                <a:latin typeface="微软雅黑" panose="020B0503020204020204" pitchFamily="34" charset="-122"/>
                <a:ea typeface="微软雅黑" panose="020B0503020204020204" pitchFamily="34" charset="-122"/>
              </a:rPr>
              <a:t>07</a:t>
            </a:r>
          </a:p>
        </p:txBody>
      </p:sp>
      <p:sp>
        <p:nvSpPr>
          <p:cNvPr id="16" name="TextBox 23"/>
          <p:cNvSpPr txBox="1">
            <a:spLocks noChangeArrowheads="1"/>
          </p:cNvSpPr>
          <p:nvPr/>
        </p:nvSpPr>
        <p:spPr bwMode="auto">
          <a:xfrm flipH="1">
            <a:off x="5873750" y="4779352"/>
            <a:ext cx="501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1800" dirty="0">
                <a:solidFill>
                  <a:schemeClr val="bg1"/>
                </a:solidFill>
                <a:latin typeface="微软雅黑" panose="020B0503020204020204" pitchFamily="34" charset="-122"/>
                <a:ea typeface="微软雅黑" panose="020B0503020204020204" pitchFamily="34" charset="-122"/>
              </a:rPr>
              <a:t>08</a:t>
            </a:r>
          </a:p>
        </p:txBody>
      </p:sp>
      <p:sp>
        <p:nvSpPr>
          <p:cNvPr id="17" name="TextBox 24"/>
          <p:cNvSpPr txBox="1">
            <a:spLocks noChangeArrowheads="1"/>
          </p:cNvSpPr>
          <p:nvPr/>
        </p:nvSpPr>
        <p:spPr bwMode="auto">
          <a:xfrm flipH="1">
            <a:off x="5728335" y="5333707"/>
            <a:ext cx="501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1800" dirty="0">
                <a:solidFill>
                  <a:schemeClr val="bg1"/>
                </a:solidFill>
                <a:latin typeface="微软雅黑" panose="020B0503020204020204" pitchFamily="34" charset="-122"/>
                <a:ea typeface="微软雅黑" panose="020B0503020204020204" pitchFamily="34" charset="-122"/>
              </a:rPr>
              <a:t>09</a:t>
            </a:r>
          </a:p>
        </p:txBody>
      </p:sp>
      <p:sp>
        <p:nvSpPr>
          <p:cNvPr id="18" name="Freeform 14"/>
          <p:cNvSpPr>
            <a:spLocks noEditPoints="1"/>
          </p:cNvSpPr>
          <p:nvPr/>
        </p:nvSpPr>
        <p:spPr bwMode="auto">
          <a:xfrm flipH="1">
            <a:off x="5274310" y="4307547"/>
            <a:ext cx="164465" cy="154305"/>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7 h 346"/>
              <a:gd name="T12" fmla="*/ 204 w 346"/>
              <a:gd name="T13" fmla="*/ 219 h 346"/>
              <a:gd name="T14" fmla="*/ 131 w 346"/>
              <a:gd name="T15" fmla="*/ 261 h 346"/>
              <a:gd name="T16" fmla="*/ 131 w 346"/>
              <a:gd name="T17" fmla="*/ 177 h 346"/>
              <a:gd name="T18" fmla="*/ 131 w 346"/>
              <a:gd name="T19" fmla="*/ 93 h 346"/>
              <a:gd name="T20" fmla="*/ 204 w 346"/>
              <a:gd name="T21" fmla="*/ 135 h 346"/>
              <a:gd name="T22" fmla="*/ 277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8"/>
                  <a:pt x="346" y="173"/>
                </a:cubicBezTo>
                <a:cubicBezTo>
                  <a:pt x="346" y="269"/>
                  <a:pt x="268" y="346"/>
                  <a:pt x="173" y="346"/>
                </a:cubicBezTo>
                <a:cubicBezTo>
                  <a:pt x="77" y="346"/>
                  <a:pt x="0" y="269"/>
                  <a:pt x="0" y="173"/>
                </a:cubicBezTo>
                <a:cubicBezTo>
                  <a:pt x="0" y="78"/>
                  <a:pt x="77" y="0"/>
                  <a:pt x="173" y="0"/>
                </a:cubicBezTo>
                <a:close/>
                <a:moveTo>
                  <a:pt x="277" y="177"/>
                </a:moveTo>
                <a:lnTo>
                  <a:pt x="204" y="219"/>
                </a:lnTo>
                <a:lnTo>
                  <a:pt x="131" y="261"/>
                </a:lnTo>
                <a:lnTo>
                  <a:pt x="131" y="177"/>
                </a:lnTo>
                <a:lnTo>
                  <a:pt x="131" y="93"/>
                </a:lnTo>
                <a:lnTo>
                  <a:pt x="204" y="135"/>
                </a:lnTo>
                <a:lnTo>
                  <a:pt x="277"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800">
              <a:solidFill>
                <a:schemeClr val="bg1"/>
              </a:solidFill>
            </a:endParaRPr>
          </a:p>
        </p:txBody>
      </p:sp>
      <p:sp>
        <p:nvSpPr>
          <p:cNvPr id="19" name="Freeform 14"/>
          <p:cNvSpPr>
            <a:spLocks noEditPoints="1"/>
          </p:cNvSpPr>
          <p:nvPr/>
        </p:nvSpPr>
        <p:spPr bwMode="auto">
          <a:xfrm flipH="1">
            <a:off x="5274310" y="5448007"/>
            <a:ext cx="164465" cy="154305"/>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7 h 346"/>
              <a:gd name="T12" fmla="*/ 204 w 346"/>
              <a:gd name="T13" fmla="*/ 219 h 346"/>
              <a:gd name="T14" fmla="*/ 131 w 346"/>
              <a:gd name="T15" fmla="*/ 261 h 346"/>
              <a:gd name="T16" fmla="*/ 131 w 346"/>
              <a:gd name="T17" fmla="*/ 177 h 346"/>
              <a:gd name="T18" fmla="*/ 131 w 346"/>
              <a:gd name="T19" fmla="*/ 93 h 346"/>
              <a:gd name="T20" fmla="*/ 204 w 346"/>
              <a:gd name="T21" fmla="*/ 135 h 346"/>
              <a:gd name="T22" fmla="*/ 277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8"/>
                  <a:pt x="346" y="173"/>
                </a:cubicBezTo>
                <a:cubicBezTo>
                  <a:pt x="346" y="269"/>
                  <a:pt x="268" y="346"/>
                  <a:pt x="173" y="346"/>
                </a:cubicBezTo>
                <a:cubicBezTo>
                  <a:pt x="77" y="346"/>
                  <a:pt x="0" y="269"/>
                  <a:pt x="0" y="173"/>
                </a:cubicBezTo>
                <a:cubicBezTo>
                  <a:pt x="0" y="78"/>
                  <a:pt x="77" y="0"/>
                  <a:pt x="173" y="0"/>
                </a:cubicBezTo>
                <a:close/>
                <a:moveTo>
                  <a:pt x="277" y="177"/>
                </a:moveTo>
                <a:lnTo>
                  <a:pt x="204" y="219"/>
                </a:lnTo>
                <a:lnTo>
                  <a:pt x="131" y="261"/>
                </a:lnTo>
                <a:lnTo>
                  <a:pt x="131" y="177"/>
                </a:lnTo>
                <a:lnTo>
                  <a:pt x="131" y="93"/>
                </a:lnTo>
                <a:lnTo>
                  <a:pt x="204" y="135"/>
                </a:lnTo>
                <a:lnTo>
                  <a:pt x="277"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800">
              <a:solidFill>
                <a:schemeClr val="bg1"/>
              </a:solidFill>
            </a:endParaRPr>
          </a:p>
        </p:txBody>
      </p:sp>
      <p:sp>
        <p:nvSpPr>
          <p:cNvPr id="20" name="Oval 6"/>
          <p:cNvSpPr>
            <a:spLocks noChangeArrowheads="1"/>
          </p:cNvSpPr>
          <p:nvPr/>
        </p:nvSpPr>
        <p:spPr bwMode="auto">
          <a:xfrm>
            <a:off x="5777230" y="5764872"/>
            <a:ext cx="706755" cy="659765"/>
          </a:xfrm>
          <a:prstGeom prst="ellipse">
            <a:avLst/>
          </a:prstGeom>
          <a:solidFill>
            <a:srgbClr val="C00000"/>
          </a:solidFill>
          <a:ln w="38100" cap="flat">
            <a:solidFill>
              <a:schemeClr val="bg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1800">
              <a:solidFill>
                <a:schemeClr val="bg1"/>
              </a:solidFill>
              <a:ea typeface="微软雅黑" panose="020B0503020204020204" pitchFamily="34" charset="-122"/>
            </a:endParaRPr>
          </a:p>
        </p:txBody>
      </p:sp>
      <p:sp>
        <p:nvSpPr>
          <p:cNvPr id="21" name="Freeform 11"/>
          <p:cNvSpPr>
            <a:spLocks noEditPoints="1"/>
          </p:cNvSpPr>
          <p:nvPr/>
        </p:nvSpPr>
        <p:spPr bwMode="auto">
          <a:xfrm flipH="1">
            <a:off x="6692265" y="6055067"/>
            <a:ext cx="164465" cy="154305"/>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800">
              <a:solidFill>
                <a:schemeClr val="bg1"/>
              </a:solidFill>
            </a:endParaRPr>
          </a:p>
        </p:txBody>
      </p:sp>
      <p:sp>
        <p:nvSpPr>
          <p:cNvPr id="22" name="TextBox 21"/>
          <p:cNvSpPr txBox="1">
            <a:spLocks noChangeArrowheads="1"/>
          </p:cNvSpPr>
          <p:nvPr/>
        </p:nvSpPr>
        <p:spPr bwMode="auto">
          <a:xfrm flipH="1">
            <a:off x="5873750" y="5910922"/>
            <a:ext cx="501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1800" dirty="0">
                <a:solidFill>
                  <a:schemeClr val="bg1"/>
                </a:solidFill>
                <a:latin typeface="微软雅黑" panose="020B0503020204020204" pitchFamily="34" charset="-122"/>
                <a:ea typeface="微软雅黑" panose="020B0503020204020204" pitchFamily="34" charset="-122"/>
              </a:rPr>
              <a:t>10</a:t>
            </a:r>
          </a:p>
        </p:txBody>
      </p:sp>
      <p:grpSp>
        <p:nvGrpSpPr>
          <p:cNvPr id="23" name="组合 22"/>
          <p:cNvGrpSpPr/>
          <p:nvPr/>
        </p:nvGrpSpPr>
        <p:grpSpPr>
          <a:xfrm>
            <a:off x="2188845" y="4069422"/>
            <a:ext cx="2472055" cy="697182"/>
            <a:chOff x="1922711" y="3484909"/>
            <a:chExt cx="3031327" cy="907697"/>
          </a:xfrm>
        </p:grpSpPr>
        <p:sp>
          <p:nvSpPr>
            <p:cNvPr id="24" name="矩形 23"/>
            <p:cNvSpPr>
              <a:spLocks noChangeArrowheads="1"/>
            </p:cNvSpPr>
            <p:nvPr/>
          </p:nvSpPr>
          <p:spPr bwMode="auto">
            <a:xfrm>
              <a:off x="1922711" y="3793220"/>
              <a:ext cx="3031327" cy="599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1200" dirty="0">
                  <a:solidFill>
                    <a:schemeClr val="tx2">
                      <a:lumMod val="75000"/>
                    </a:schemeClr>
                  </a:solidFill>
                  <a:latin typeface="+mj-ea"/>
                  <a:ea typeface="+mj-ea"/>
                </a:rPr>
                <a:t>为接入机构开发接口程序进行数据报送提供技术支持、业务咨询  </a:t>
              </a:r>
            </a:p>
          </p:txBody>
        </p:sp>
        <p:sp>
          <p:nvSpPr>
            <p:cNvPr id="25" name="矩形 34"/>
            <p:cNvSpPr>
              <a:spLocks noChangeArrowheads="1"/>
            </p:cNvSpPr>
            <p:nvPr/>
          </p:nvSpPr>
          <p:spPr bwMode="auto">
            <a:xfrm>
              <a:off x="2324258" y="3484909"/>
              <a:ext cx="2629780" cy="399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1400" b="1" dirty="0">
                  <a:solidFill>
                    <a:schemeClr val="tx2">
                      <a:lumMod val="75000"/>
                    </a:schemeClr>
                  </a:solidFill>
                  <a:latin typeface="+mj-ea"/>
                  <a:ea typeface="+mj-ea"/>
                </a:rPr>
                <a:t>接口开发指导</a:t>
              </a:r>
            </a:p>
          </p:txBody>
        </p:sp>
      </p:grpSp>
      <p:grpSp>
        <p:nvGrpSpPr>
          <p:cNvPr id="26" name="组合 25"/>
          <p:cNvGrpSpPr/>
          <p:nvPr/>
        </p:nvGrpSpPr>
        <p:grpSpPr>
          <a:xfrm>
            <a:off x="2237105" y="5127332"/>
            <a:ext cx="2480310" cy="912603"/>
            <a:chOff x="1971047" y="4807897"/>
            <a:chExt cx="3040993" cy="1188480"/>
          </a:xfrm>
        </p:grpSpPr>
        <p:sp>
          <p:nvSpPr>
            <p:cNvPr id="27" name="矩形 26"/>
            <p:cNvSpPr>
              <a:spLocks noChangeArrowheads="1"/>
            </p:cNvSpPr>
            <p:nvPr/>
          </p:nvSpPr>
          <p:spPr bwMode="auto">
            <a:xfrm>
              <a:off x="1971047" y="5156187"/>
              <a:ext cx="3040993" cy="840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1200" dirty="0">
                  <a:solidFill>
                    <a:schemeClr val="tx2">
                      <a:lumMod val="75000"/>
                    </a:schemeClr>
                  </a:solidFill>
                  <a:latin typeface="+mj-ea"/>
                  <a:ea typeface="+mj-ea"/>
                </a:rPr>
                <a:t>实施人员对机构提交的测试数据进行核查，检查系统接口测试结果情况</a:t>
              </a:r>
            </a:p>
          </p:txBody>
        </p:sp>
        <p:sp>
          <p:nvSpPr>
            <p:cNvPr id="28" name="矩形 36"/>
            <p:cNvSpPr>
              <a:spLocks noChangeArrowheads="1"/>
            </p:cNvSpPr>
            <p:nvPr/>
          </p:nvSpPr>
          <p:spPr bwMode="auto">
            <a:xfrm>
              <a:off x="2324258" y="4807897"/>
              <a:ext cx="2629780" cy="39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1400" b="1" dirty="0">
                  <a:solidFill>
                    <a:schemeClr val="tx2">
                      <a:lumMod val="75000"/>
                    </a:schemeClr>
                  </a:solidFill>
                  <a:latin typeface="+mj-ea"/>
                  <a:ea typeface="+mj-ea"/>
                </a:rPr>
                <a:t>实施汇总</a:t>
              </a:r>
            </a:p>
          </p:txBody>
        </p:sp>
      </p:grpSp>
      <p:grpSp>
        <p:nvGrpSpPr>
          <p:cNvPr id="29" name="组合 28"/>
          <p:cNvGrpSpPr/>
          <p:nvPr/>
        </p:nvGrpSpPr>
        <p:grpSpPr>
          <a:xfrm>
            <a:off x="7323455" y="3460457"/>
            <a:ext cx="2577465" cy="510540"/>
            <a:chOff x="7043064" y="2661090"/>
            <a:chExt cx="3160567" cy="664192"/>
          </a:xfrm>
        </p:grpSpPr>
        <p:sp>
          <p:nvSpPr>
            <p:cNvPr id="30" name="矩形 29"/>
            <p:cNvSpPr>
              <a:spLocks noChangeArrowheads="1"/>
            </p:cNvSpPr>
            <p:nvPr/>
          </p:nvSpPr>
          <p:spPr bwMode="auto">
            <a:xfrm>
              <a:off x="7066265" y="2966750"/>
              <a:ext cx="3009128" cy="35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200" dirty="0">
                  <a:solidFill>
                    <a:schemeClr val="tx2">
                      <a:lumMod val="75000"/>
                    </a:schemeClr>
                  </a:solidFill>
                  <a:latin typeface="+mj-ea"/>
                  <a:ea typeface="+mj-ea"/>
                </a:rPr>
                <a:t>指导接入机构进行数据报送</a:t>
              </a:r>
            </a:p>
          </p:txBody>
        </p:sp>
        <p:sp>
          <p:nvSpPr>
            <p:cNvPr id="31" name="矩形 33"/>
            <p:cNvSpPr>
              <a:spLocks noChangeArrowheads="1"/>
            </p:cNvSpPr>
            <p:nvPr/>
          </p:nvSpPr>
          <p:spPr bwMode="auto">
            <a:xfrm>
              <a:off x="7043064" y="2661090"/>
              <a:ext cx="3160567" cy="399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400" b="1" dirty="0">
                  <a:solidFill>
                    <a:schemeClr val="tx2">
                      <a:lumMod val="75000"/>
                    </a:schemeClr>
                  </a:solidFill>
                  <a:latin typeface="+mj-ea"/>
                  <a:ea typeface="+mj-ea"/>
                </a:rPr>
                <a:t>报送指导</a:t>
              </a:r>
            </a:p>
          </p:txBody>
        </p:sp>
      </p:grpSp>
      <p:grpSp>
        <p:nvGrpSpPr>
          <p:cNvPr id="32" name="组合 31"/>
          <p:cNvGrpSpPr/>
          <p:nvPr/>
        </p:nvGrpSpPr>
        <p:grpSpPr>
          <a:xfrm>
            <a:off x="7409815" y="4563452"/>
            <a:ext cx="2454275" cy="703410"/>
            <a:chOff x="7066265" y="3957879"/>
            <a:chExt cx="3009128" cy="914259"/>
          </a:xfrm>
        </p:grpSpPr>
        <p:sp>
          <p:nvSpPr>
            <p:cNvPr id="33" name="矩形 32"/>
            <p:cNvSpPr>
              <a:spLocks noChangeArrowheads="1"/>
            </p:cNvSpPr>
            <p:nvPr/>
          </p:nvSpPr>
          <p:spPr bwMode="auto">
            <a:xfrm>
              <a:off x="7066265" y="4273765"/>
              <a:ext cx="3009128" cy="598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200" dirty="0">
                  <a:solidFill>
                    <a:schemeClr val="tx2">
                      <a:lumMod val="75000"/>
                    </a:schemeClr>
                  </a:solidFill>
                  <a:latin typeface="+mj-ea"/>
                  <a:ea typeface="+mj-ea"/>
                </a:rPr>
                <a:t>为接入机构提供接入前工作指导，做好接入准备</a:t>
              </a:r>
            </a:p>
          </p:txBody>
        </p:sp>
        <p:sp>
          <p:nvSpPr>
            <p:cNvPr id="34" name="矩形 35"/>
            <p:cNvSpPr>
              <a:spLocks noChangeArrowheads="1"/>
            </p:cNvSpPr>
            <p:nvPr/>
          </p:nvSpPr>
          <p:spPr bwMode="auto">
            <a:xfrm>
              <a:off x="7066265" y="3957879"/>
              <a:ext cx="2837951" cy="398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400" b="1" dirty="0">
                  <a:solidFill>
                    <a:schemeClr val="tx2">
                      <a:lumMod val="75000"/>
                    </a:schemeClr>
                  </a:solidFill>
                  <a:latin typeface="+mj-ea"/>
                  <a:ea typeface="+mj-ea"/>
                </a:rPr>
                <a:t>接入指导</a:t>
              </a:r>
            </a:p>
          </p:txBody>
        </p:sp>
      </p:grpSp>
      <p:grpSp>
        <p:nvGrpSpPr>
          <p:cNvPr id="35" name="组合 34"/>
          <p:cNvGrpSpPr/>
          <p:nvPr/>
        </p:nvGrpSpPr>
        <p:grpSpPr>
          <a:xfrm>
            <a:off x="7481570" y="5647397"/>
            <a:ext cx="2454275" cy="703410"/>
            <a:chOff x="7066265" y="4051143"/>
            <a:chExt cx="3009128" cy="914259"/>
          </a:xfrm>
        </p:grpSpPr>
        <p:sp>
          <p:nvSpPr>
            <p:cNvPr id="36" name="矩形 35"/>
            <p:cNvSpPr>
              <a:spLocks noChangeArrowheads="1"/>
            </p:cNvSpPr>
            <p:nvPr/>
          </p:nvSpPr>
          <p:spPr bwMode="auto">
            <a:xfrm>
              <a:off x="7066265" y="4367029"/>
              <a:ext cx="3009128" cy="598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200" dirty="0">
                  <a:solidFill>
                    <a:schemeClr val="tx2">
                      <a:lumMod val="75000"/>
                    </a:schemeClr>
                  </a:solidFill>
                  <a:latin typeface="+mj-ea"/>
                  <a:ea typeface="+mj-ea"/>
                </a:rPr>
                <a:t>金融机构使用生产环境完成数据报送 </a:t>
              </a:r>
            </a:p>
          </p:txBody>
        </p:sp>
        <p:sp>
          <p:nvSpPr>
            <p:cNvPr id="37" name="矩形 35"/>
            <p:cNvSpPr>
              <a:spLocks noChangeArrowheads="1"/>
            </p:cNvSpPr>
            <p:nvPr/>
          </p:nvSpPr>
          <p:spPr bwMode="auto">
            <a:xfrm>
              <a:off x="7066265" y="4051143"/>
              <a:ext cx="2837951" cy="398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400" b="1" dirty="0">
                  <a:solidFill>
                    <a:schemeClr val="tx2">
                      <a:lumMod val="75000"/>
                    </a:schemeClr>
                  </a:solidFill>
                  <a:latin typeface="+mj-ea"/>
                  <a:ea typeface="+mj-ea"/>
                </a:rPr>
                <a:t>生产环境切换</a:t>
              </a:r>
            </a:p>
          </p:txBody>
        </p:sp>
      </p:grpSp>
      <p:sp>
        <p:nvSpPr>
          <p:cNvPr id="65" name="文本框 4"/>
          <p:cNvSpPr txBox="1"/>
          <p:nvPr/>
        </p:nvSpPr>
        <p:spPr>
          <a:xfrm>
            <a:off x="910590" y="261445"/>
            <a:ext cx="5522595" cy="443198"/>
          </a:xfrm>
          <a:prstGeom prst="rect">
            <a:avLst/>
          </a:prstGeom>
          <a:noFill/>
        </p:spPr>
        <p:txBody>
          <a:bodyPr wrap="square" lIns="0" tIns="0" rIns="0" bIns="0" rtlCol="0">
            <a:spAutoFit/>
          </a:bodyPr>
          <a:lstStyle/>
          <a:p>
            <a:pPr>
              <a:lnSpc>
                <a:spcPct val="120000"/>
              </a:lnSpc>
            </a:pPr>
            <a:r>
              <a:rPr lang="zh-CN" altLang="en-US" sz="2400" b="1" dirty="0">
                <a:solidFill>
                  <a:schemeClr val="accent5">
                    <a:lumMod val="75000"/>
                  </a:schemeClr>
                </a:solidFill>
                <a:latin typeface="微软雅黑" pitchFamily="34" charset="-122"/>
                <a:ea typeface="微软雅黑" pitchFamily="34" charset="-122"/>
              </a:rPr>
              <a:t>工程实施阶段说明</a:t>
            </a:r>
          </a:p>
        </p:txBody>
      </p:sp>
      <p:sp>
        <p:nvSpPr>
          <p:cNvPr id="66" name="椭圆 65"/>
          <p:cNvSpPr/>
          <p:nvPr/>
        </p:nvSpPr>
        <p:spPr>
          <a:xfrm>
            <a:off x="332703" y="261367"/>
            <a:ext cx="410284" cy="410284"/>
          </a:xfrm>
          <a:prstGeom prst="ellipse">
            <a:avLst/>
          </a:prstGeom>
          <a:solidFill>
            <a:srgbClr val="AB0019"/>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flipV="1">
            <a:off x="609845" y="231949"/>
            <a:ext cx="119698" cy="119698"/>
          </a:xfrm>
          <a:prstGeom prst="ellipse">
            <a:avLst/>
          </a:prstGeom>
          <a:solidFill>
            <a:schemeClr val="bg1">
              <a:lumMod val="50000"/>
            </a:schemeClr>
          </a:soli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ppt_x"/>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500" fill="hold"/>
                                        <p:tgtEl>
                                          <p:spTgt spid="41"/>
                                        </p:tgtEl>
                                        <p:attrNameLst>
                                          <p:attrName>ppt_x</p:attrName>
                                        </p:attrNameLst>
                                      </p:cBhvr>
                                      <p:tavLst>
                                        <p:tav tm="0">
                                          <p:val>
                                            <p:strVal val="#ppt_x"/>
                                          </p:val>
                                        </p:tav>
                                        <p:tav tm="100000">
                                          <p:val>
                                            <p:strVal val="#ppt_x"/>
                                          </p:val>
                                        </p:tav>
                                      </p:tavLst>
                                    </p:anim>
                                    <p:anim calcmode="lin" valueType="num">
                                      <p:cBhvr additive="base">
                                        <p:cTn id="16" dur="500" fill="hold"/>
                                        <p:tgtEl>
                                          <p:spTgt spid="4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ppt_x"/>
                                          </p:val>
                                        </p:tav>
                                        <p:tav tm="100000">
                                          <p:val>
                                            <p:strVal val="#ppt_x"/>
                                          </p:val>
                                        </p:tav>
                                      </p:tavLst>
                                    </p:anim>
                                    <p:anim calcmode="lin" valueType="num">
                                      <p:cBhvr additive="base">
                                        <p:cTn id="20" dur="5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500" fill="hold"/>
                                        <p:tgtEl>
                                          <p:spTgt spid="44"/>
                                        </p:tgtEl>
                                        <p:attrNameLst>
                                          <p:attrName>ppt_x</p:attrName>
                                        </p:attrNameLst>
                                      </p:cBhvr>
                                      <p:tavLst>
                                        <p:tav tm="0">
                                          <p:val>
                                            <p:strVal val="#ppt_x"/>
                                          </p:val>
                                        </p:tav>
                                        <p:tav tm="100000">
                                          <p:val>
                                            <p:strVal val="#ppt_x"/>
                                          </p:val>
                                        </p:tav>
                                      </p:tavLst>
                                    </p:anim>
                                    <p:anim calcmode="lin" valueType="num">
                                      <p:cBhvr additive="base">
                                        <p:cTn id="24" dur="500" fill="hold"/>
                                        <p:tgtEl>
                                          <p:spTgt spid="4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additive="base">
                                        <p:cTn id="47" dur="500" fill="hold"/>
                                        <p:tgtEl>
                                          <p:spTgt spid="45"/>
                                        </p:tgtEl>
                                        <p:attrNameLst>
                                          <p:attrName>ppt_x</p:attrName>
                                        </p:attrNameLst>
                                      </p:cBhvr>
                                      <p:tavLst>
                                        <p:tav tm="0">
                                          <p:val>
                                            <p:strVal val="#ppt_x"/>
                                          </p:val>
                                        </p:tav>
                                        <p:tav tm="100000">
                                          <p:val>
                                            <p:strVal val="#ppt_x"/>
                                          </p:val>
                                        </p:tav>
                                      </p:tavLst>
                                    </p:anim>
                                    <p:anim calcmode="lin" valueType="num">
                                      <p:cBhvr additive="base">
                                        <p:cTn id="48" dur="500" fill="hold"/>
                                        <p:tgtEl>
                                          <p:spTgt spid="4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anim calcmode="lin" valueType="num">
                                      <p:cBhvr additive="base">
                                        <p:cTn id="51" dur="500" fill="hold"/>
                                        <p:tgtEl>
                                          <p:spTgt spid="46"/>
                                        </p:tgtEl>
                                        <p:attrNameLst>
                                          <p:attrName>ppt_x</p:attrName>
                                        </p:attrNameLst>
                                      </p:cBhvr>
                                      <p:tavLst>
                                        <p:tav tm="0">
                                          <p:val>
                                            <p:strVal val="#ppt_x"/>
                                          </p:val>
                                        </p:tav>
                                        <p:tav tm="100000">
                                          <p:val>
                                            <p:strVal val="#ppt_x"/>
                                          </p:val>
                                        </p:tav>
                                      </p:tavLst>
                                    </p:anim>
                                    <p:anim calcmode="lin" valueType="num">
                                      <p:cBhvr additive="base">
                                        <p:cTn id="52" dur="500" fill="hold"/>
                                        <p:tgtEl>
                                          <p:spTgt spid="4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additive="base">
                                        <p:cTn id="55" dur="500" fill="hold"/>
                                        <p:tgtEl>
                                          <p:spTgt spid="47"/>
                                        </p:tgtEl>
                                        <p:attrNameLst>
                                          <p:attrName>ppt_x</p:attrName>
                                        </p:attrNameLst>
                                      </p:cBhvr>
                                      <p:tavLst>
                                        <p:tav tm="0">
                                          <p:val>
                                            <p:strVal val="#ppt_x"/>
                                          </p:val>
                                        </p:tav>
                                        <p:tav tm="100000">
                                          <p:val>
                                            <p:strVal val="#ppt_x"/>
                                          </p:val>
                                        </p:tav>
                                      </p:tavLst>
                                    </p:anim>
                                    <p:anim calcmode="lin" valueType="num">
                                      <p:cBhvr additive="base">
                                        <p:cTn id="56" dur="500" fill="hold"/>
                                        <p:tgtEl>
                                          <p:spTgt spid="4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anim calcmode="lin" valueType="num">
                                      <p:cBhvr additive="base">
                                        <p:cTn id="59" dur="500" fill="hold"/>
                                        <p:tgtEl>
                                          <p:spTgt spid="48"/>
                                        </p:tgtEl>
                                        <p:attrNameLst>
                                          <p:attrName>ppt_x</p:attrName>
                                        </p:attrNameLst>
                                      </p:cBhvr>
                                      <p:tavLst>
                                        <p:tav tm="0">
                                          <p:val>
                                            <p:strVal val="#ppt_x"/>
                                          </p:val>
                                        </p:tav>
                                        <p:tav tm="100000">
                                          <p:val>
                                            <p:strVal val="#ppt_x"/>
                                          </p:val>
                                        </p:tav>
                                      </p:tavLst>
                                    </p:anim>
                                    <p:anim calcmode="lin" valueType="num">
                                      <p:cBhvr additive="base">
                                        <p:cTn id="60" dur="500" fill="hold"/>
                                        <p:tgtEl>
                                          <p:spTgt spid="4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anim calcmode="lin" valueType="num">
                                      <p:cBhvr additive="base">
                                        <p:cTn id="63" dur="500" fill="hold"/>
                                        <p:tgtEl>
                                          <p:spTgt spid="49"/>
                                        </p:tgtEl>
                                        <p:attrNameLst>
                                          <p:attrName>ppt_x</p:attrName>
                                        </p:attrNameLst>
                                      </p:cBhvr>
                                      <p:tavLst>
                                        <p:tav tm="0">
                                          <p:val>
                                            <p:strVal val="#ppt_x"/>
                                          </p:val>
                                        </p:tav>
                                        <p:tav tm="100000">
                                          <p:val>
                                            <p:strVal val="#ppt_x"/>
                                          </p:val>
                                        </p:tav>
                                      </p:tavLst>
                                    </p:anim>
                                    <p:anim calcmode="lin" valueType="num">
                                      <p:cBhvr additive="base">
                                        <p:cTn id="64" dur="500" fill="hold"/>
                                        <p:tgtEl>
                                          <p:spTgt spid="4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 calcmode="lin" valueType="num">
                                      <p:cBhvr additive="base">
                                        <p:cTn id="71" dur="500" fill="hold"/>
                                        <p:tgtEl>
                                          <p:spTgt spid="13"/>
                                        </p:tgtEl>
                                        <p:attrNameLst>
                                          <p:attrName>ppt_x</p:attrName>
                                        </p:attrNameLst>
                                      </p:cBhvr>
                                      <p:tavLst>
                                        <p:tav tm="0">
                                          <p:val>
                                            <p:strVal val="#ppt_x"/>
                                          </p:val>
                                        </p:tav>
                                        <p:tav tm="100000">
                                          <p:val>
                                            <p:strVal val="#ppt_x"/>
                                          </p:val>
                                        </p:tav>
                                      </p:tavLst>
                                    </p:anim>
                                    <p:anim calcmode="lin" valueType="num">
                                      <p:cBhvr additive="base">
                                        <p:cTn id="72" dur="500" fill="hold"/>
                                        <p:tgtEl>
                                          <p:spTgt spid="13"/>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4"/>
                                        </p:tgtEl>
                                        <p:attrNameLst>
                                          <p:attrName>style.visibility</p:attrName>
                                        </p:attrNameLst>
                                      </p:cBhvr>
                                      <p:to>
                                        <p:strVal val="visible"/>
                                      </p:to>
                                    </p:set>
                                    <p:anim calcmode="lin" valueType="num">
                                      <p:cBhvr additive="base">
                                        <p:cTn id="75" dur="500" fill="hold"/>
                                        <p:tgtEl>
                                          <p:spTgt spid="14"/>
                                        </p:tgtEl>
                                        <p:attrNameLst>
                                          <p:attrName>ppt_x</p:attrName>
                                        </p:attrNameLst>
                                      </p:cBhvr>
                                      <p:tavLst>
                                        <p:tav tm="0">
                                          <p:val>
                                            <p:strVal val="#ppt_x"/>
                                          </p:val>
                                        </p:tav>
                                        <p:tav tm="100000">
                                          <p:val>
                                            <p:strVal val="#ppt_x"/>
                                          </p:val>
                                        </p:tav>
                                      </p:tavLst>
                                    </p:anim>
                                    <p:anim calcmode="lin" valueType="num">
                                      <p:cBhvr additive="base">
                                        <p:cTn id="76" dur="500" fill="hold"/>
                                        <p:tgtEl>
                                          <p:spTgt spid="14"/>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500" fill="hold"/>
                                        <p:tgtEl>
                                          <p:spTgt spid="15"/>
                                        </p:tgtEl>
                                        <p:attrNameLst>
                                          <p:attrName>ppt_x</p:attrName>
                                        </p:attrNameLst>
                                      </p:cBhvr>
                                      <p:tavLst>
                                        <p:tav tm="0">
                                          <p:val>
                                            <p:strVal val="#ppt_x"/>
                                          </p:val>
                                        </p:tav>
                                        <p:tav tm="100000">
                                          <p:val>
                                            <p:strVal val="#ppt_x"/>
                                          </p:val>
                                        </p:tav>
                                      </p:tavLst>
                                    </p:anim>
                                    <p:anim calcmode="lin" valueType="num">
                                      <p:cBhvr additive="base">
                                        <p:cTn id="80" dur="500" fill="hold"/>
                                        <p:tgtEl>
                                          <p:spTgt spid="15"/>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500" fill="hold"/>
                                        <p:tgtEl>
                                          <p:spTgt spid="16"/>
                                        </p:tgtEl>
                                        <p:attrNameLst>
                                          <p:attrName>ppt_x</p:attrName>
                                        </p:attrNameLst>
                                      </p:cBhvr>
                                      <p:tavLst>
                                        <p:tav tm="0">
                                          <p:val>
                                            <p:strVal val="#ppt_x"/>
                                          </p:val>
                                        </p:tav>
                                        <p:tav tm="100000">
                                          <p:val>
                                            <p:strVal val="#ppt_x"/>
                                          </p:val>
                                        </p:tav>
                                      </p:tavLst>
                                    </p:anim>
                                    <p:anim calcmode="lin" valueType="num">
                                      <p:cBhvr additive="base">
                                        <p:cTn id="84" dur="500" fill="hold"/>
                                        <p:tgtEl>
                                          <p:spTgt spid="1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500" fill="hold"/>
                                        <p:tgtEl>
                                          <p:spTgt spid="17"/>
                                        </p:tgtEl>
                                        <p:attrNameLst>
                                          <p:attrName>ppt_x</p:attrName>
                                        </p:attrNameLst>
                                      </p:cBhvr>
                                      <p:tavLst>
                                        <p:tav tm="0">
                                          <p:val>
                                            <p:strVal val="#ppt_x"/>
                                          </p:val>
                                        </p:tav>
                                        <p:tav tm="100000">
                                          <p:val>
                                            <p:strVal val="#ppt_x"/>
                                          </p:val>
                                        </p:tav>
                                      </p:tavLst>
                                    </p:anim>
                                    <p:anim calcmode="lin" valueType="num">
                                      <p:cBhvr additive="base">
                                        <p:cTn id="88" dur="500" fill="hold"/>
                                        <p:tgtEl>
                                          <p:spTgt spid="17"/>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500" fill="hold"/>
                                        <p:tgtEl>
                                          <p:spTgt spid="18"/>
                                        </p:tgtEl>
                                        <p:attrNameLst>
                                          <p:attrName>ppt_x</p:attrName>
                                        </p:attrNameLst>
                                      </p:cBhvr>
                                      <p:tavLst>
                                        <p:tav tm="0">
                                          <p:val>
                                            <p:strVal val="#ppt_x"/>
                                          </p:val>
                                        </p:tav>
                                        <p:tav tm="100000">
                                          <p:val>
                                            <p:strVal val="#ppt_x"/>
                                          </p:val>
                                        </p:tav>
                                      </p:tavLst>
                                    </p:anim>
                                    <p:anim calcmode="lin" valueType="num">
                                      <p:cBhvr additive="base">
                                        <p:cTn id="92" dur="500" fill="hold"/>
                                        <p:tgtEl>
                                          <p:spTgt spid="18"/>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9"/>
                                        </p:tgtEl>
                                        <p:attrNameLst>
                                          <p:attrName>style.visibility</p:attrName>
                                        </p:attrNameLst>
                                      </p:cBhvr>
                                      <p:to>
                                        <p:strVal val="visible"/>
                                      </p:to>
                                    </p:set>
                                    <p:anim calcmode="lin" valueType="num">
                                      <p:cBhvr additive="base">
                                        <p:cTn id="95" dur="500" fill="hold"/>
                                        <p:tgtEl>
                                          <p:spTgt spid="19"/>
                                        </p:tgtEl>
                                        <p:attrNameLst>
                                          <p:attrName>ppt_x</p:attrName>
                                        </p:attrNameLst>
                                      </p:cBhvr>
                                      <p:tavLst>
                                        <p:tav tm="0">
                                          <p:val>
                                            <p:strVal val="#ppt_x"/>
                                          </p:val>
                                        </p:tav>
                                        <p:tav tm="100000">
                                          <p:val>
                                            <p:strVal val="#ppt_x"/>
                                          </p:val>
                                        </p:tav>
                                      </p:tavLst>
                                    </p:anim>
                                    <p:anim calcmode="lin" valueType="num">
                                      <p:cBhvr additive="base">
                                        <p:cTn id="96" dur="500" fill="hold"/>
                                        <p:tgtEl>
                                          <p:spTgt spid="19"/>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1"/>
                                        </p:tgtEl>
                                        <p:attrNameLst>
                                          <p:attrName>style.visibility</p:attrName>
                                        </p:attrNameLst>
                                      </p:cBhvr>
                                      <p:to>
                                        <p:strVal val="visible"/>
                                      </p:to>
                                    </p:set>
                                    <p:anim calcmode="lin" valueType="num">
                                      <p:cBhvr additive="base">
                                        <p:cTn id="99" dur="500" fill="hold"/>
                                        <p:tgtEl>
                                          <p:spTgt spid="21"/>
                                        </p:tgtEl>
                                        <p:attrNameLst>
                                          <p:attrName>ppt_x</p:attrName>
                                        </p:attrNameLst>
                                      </p:cBhvr>
                                      <p:tavLst>
                                        <p:tav tm="0">
                                          <p:val>
                                            <p:strVal val="#ppt_x"/>
                                          </p:val>
                                        </p:tav>
                                        <p:tav tm="100000">
                                          <p:val>
                                            <p:strVal val="#ppt_x"/>
                                          </p:val>
                                        </p:tav>
                                      </p:tavLst>
                                    </p:anim>
                                    <p:anim calcmode="lin" valueType="num">
                                      <p:cBhvr additive="base">
                                        <p:cTn id="100" dur="500" fill="hold"/>
                                        <p:tgtEl>
                                          <p:spTgt spid="21"/>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22"/>
                                        </p:tgtEl>
                                        <p:attrNameLst>
                                          <p:attrName>style.visibility</p:attrName>
                                        </p:attrNameLst>
                                      </p:cBhvr>
                                      <p:to>
                                        <p:strVal val="visible"/>
                                      </p:to>
                                    </p:set>
                                    <p:anim calcmode="lin" valueType="num">
                                      <p:cBhvr additive="base">
                                        <p:cTn id="103" dur="500" fill="hold"/>
                                        <p:tgtEl>
                                          <p:spTgt spid="22"/>
                                        </p:tgtEl>
                                        <p:attrNameLst>
                                          <p:attrName>ppt_x</p:attrName>
                                        </p:attrNameLst>
                                      </p:cBhvr>
                                      <p:tavLst>
                                        <p:tav tm="0">
                                          <p:val>
                                            <p:strVal val="#ppt_x"/>
                                          </p:val>
                                        </p:tav>
                                        <p:tav tm="100000">
                                          <p:val>
                                            <p:strVal val="#ppt_x"/>
                                          </p:val>
                                        </p:tav>
                                      </p:tavLst>
                                    </p:anim>
                                    <p:anim calcmode="lin" valueType="num">
                                      <p:cBhvr additive="base">
                                        <p:cTn id="104" dur="500" fill="hold"/>
                                        <p:tgtEl>
                                          <p:spTgt spid="22"/>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50"/>
                                        </p:tgtEl>
                                        <p:attrNameLst>
                                          <p:attrName>style.visibility</p:attrName>
                                        </p:attrNameLst>
                                      </p:cBhvr>
                                      <p:to>
                                        <p:strVal val="visible"/>
                                      </p:to>
                                    </p:set>
                                    <p:anim calcmode="lin" valueType="num">
                                      <p:cBhvr additive="base">
                                        <p:cTn id="107" dur="500" fill="hold"/>
                                        <p:tgtEl>
                                          <p:spTgt spid="50"/>
                                        </p:tgtEl>
                                        <p:attrNameLst>
                                          <p:attrName>ppt_x</p:attrName>
                                        </p:attrNameLst>
                                      </p:cBhvr>
                                      <p:tavLst>
                                        <p:tav tm="0">
                                          <p:val>
                                            <p:strVal val="#ppt_x"/>
                                          </p:val>
                                        </p:tav>
                                        <p:tav tm="100000">
                                          <p:val>
                                            <p:strVal val="#ppt_x"/>
                                          </p:val>
                                        </p:tav>
                                      </p:tavLst>
                                    </p:anim>
                                    <p:anim calcmode="lin" valueType="num">
                                      <p:cBhvr additive="base">
                                        <p:cTn id="108" dur="500" fill="hold"/>
                                        <p:tgtEl>
                                          <p:spTgt spid="50"/>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1"/>
                                        </p:tgtEl>
                                        <p:attrNameLst>
                                          <p:attrName>style.visibility</p:attrName>
                                        </p:attrNameLst>
                                      </p:cBhvr>
                                      <p:to>
                                        <p:strVal val="visible"/>
                                      </p:to>
                                    </p:set>
                                    <p:anim calcmode="lin" valueType="num">
                                      <p:cBhvr additive="base">
                                        <p:cTn id="111" dur="500" fill="hold"/>
                                        <p:tgtEl>
                                          <p:spTgt spid="51"/>
                                        </p:tgtEl>
                                        <p:attrNameLst>
                                          <p:attrName>ppt_x</p:attrName>
                                        </p:attrNameLst>
                                      </p:cBhvr>
                                      <p:tavLst>
                                        <p:tav tm="0">
                                          <p:val>
                                            <p:strVal val="#ppt_x"/>
                                          </p:val>
                                        </p:tav>
                                        <p:tav tm="100000">
                                          <p:val>
                                            <p:strVal val="#ppt_x"/>
                                          </p:val>
                                        </p:tav>
                                      </p:tavLst>
                                    </p:anim>
                                    <p:anim calcmode="lin" valueType="num">
                                      <p:cBhvr additive="base">
                                        <p:cTn id="112" dur="500" fill="hold"/>
                                        <p:tgtEl>
                                          <p:spTgt spid="51"/>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52"/>
                                        </p:tgtEl>
                                        <p:attrNameLst>
                                          <p:attrName>style.visibility</p:attrName>
                                        </p:attrNameLst>
                                      </p:cBhvr>
                                      <p:to>
                                        <p:strVal val="visible"/>
                                      </p:to>
                                    </p:set>
                                    <p:anim calcmode="lin" valueType="num">
                                      <p:cBhvr additive="base">
                                        <p:cTn id="115" dur="500" fill="hold"/>
                                        <p:tgtEl>
                                          <p:spTgt spid="52"/>
                                        </p:tgtEl>
                                        <p:attrNameLst>
                                          <p:attrName>ppt_x</p:attrName>
                                        </p:attrNameLst>
                                      </p:cBhvr>
                                      <p:tavLst>
                                        <p:tav tm="0">
                                          <p:val>
                                            <p:strVal val="#ppt_x"/>
                                          </p:val>
                                        </p:tav>
                                        <p:tav tm="100000">
                                          <p:val>
                                            <p:strVal val="#ppt_x"/>
                                          </p:val>
                                        </p:tav>
                                      </p:tavLst>
                                    </p:anim>
                                    <p:anim calcmode="lin" valueType="num">
                                      <p:cBhvr additive="base">
                                        <p:cTn id="116" dur="500" fill="hold"/>
                                        <p:tgtEl>
                                          <p:spTgt spid="52"/>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additive="base">
                                        <p:cTn id="119" dur="500" fill="hold"/>
                                        <p:tgtEl>
                                          <p:spTgt spid="53"/>
                                        </p:tgtEl>
                                        <p:attrNameLst>
                                          <p:attrName>ppt_x</p:attrName>
                                        </p:attrNameLst>
                                      </p:cBhvr>
                                      <p:tavLst>
                                        <p:tav tm="0">
                                          <p:val>
                                            <p:strVal val="#ppt_x"/>
                                          </p:val>
                                        </p:tav>
                                        <p:tav tm="100000">
                                          <p:val>
                                            <p:strVal val="#ppt_x"/>
                                          </p:val>
                                        </p:tav>
                                      </p:tavLst>
                                    </p:anim>
                                    <p:anim calcmode="lin" valueType="num">
                                      <p:cBhvr additive="base">
                                        <p:cTn id="120" dur="500" fill="hold"/>
                                        <p:tgtEl>
                                          <p:spTgt spid="53"/>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54"/>
                                        </p:tgtEl>
                                        <p:attrNameLst>
                                          <p:attrName>style.visibility</p:attrName>
                                        </p:attrNameLst>
                                      </p:cBhvr>
                                      <p:to>
                                        <p:strVal val="visible"/>
                                      </p:to>
                                    </p:set>
                                    <p:anim calcmode="lin" valueType="num">
                                      <p:cBhvr additive="base">
                                        <p:cTn id="123" dur="500" fill="hold"/>
                                        <p:tgtEl>
                                          <p:spTgt spid="54"/>
                                        </p:tgtEl>
                                        <p:attrNameLst>
                                          <p:attrName>ppt_x</p:attrName>
                                        </p:attrNameLst>
                                      </p:cBhvr>
                                      <p:tavLst>
                                        <p:tav tm="0">
                                          <p:val>
                                            <p:strVal val="#ppt_x"/>
                                          </p:val>
                                        </p:tav>
                                        <p:tav tm="100000">
                                          <p:val>
                                            <p:strVal val="#ppt_x"/>
                                          </p:val>
                                        </p:tav>
                                      </p:tavLst>
                                    </p:anim>
                                    <p:anim calcmode="lin" valueType="num">
                                      <p:cBhvr additive="base">
                                        <p:cTn id="124"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8" fill="hold" nodeType="clickEffect">
                                  <p:stCondLst>
                                    <p:cond delay="0"/>
                                  </p:stCondLst>
                                  <p:childTnLst>
                                    <p:set>
                                      <p:cBhvr>
                                        <p:cTn id="128" dur="1" fill="hold">
                                          <p:stCondLst>
                                            <p:cond delay="0"/>
                                          </p:stCondLst>
                                        </p:cTn>
                                        <p:tgtEl>
                                          <p:spTgt spid="3"/>
                                        </p:tgtEl>
                                        <p:attrNameLst>
                                          <p:attrName>style.visibility</p:attrName>
                                        </p:attrNameLst>
                                      </p:cBhvr>
                                      <p:to>
                                        <p:strVal val="visible"/>
                                      </p:to>
                                    </p:set>
                                    <p:anim calcmode="lin" valueType="num">
                                      <p:cBhvr additive="base">
                                        <p:cTn id="129" dur="500" fill="hold"/>
                                        <p:tgtEl>
                                          <p:spTgt spid="3"/>
                                        </p:tgtEl>
                                        <p:attrNameLst>
                                          <p:attrName>ppt_x</p:attrName>
                                        </p:attrNameLst>
                                      </p:cBhvr>
                                      <p:tavLst>
                                        <p:tav tm="0">
                                          <p:val>
                                            <p:strVal val="0-#ppt_w/2"/>
                                          </p:val>
                                        </p:tav>
                                        <p:tav tm="100000">
                                          <p:val>
                                            <p:strVal val="#ppt_x"/>
                                          </p:val>
                                        </p:tav>
                                      </p:tavLst>
                                    </p:anim>
                                    <p:anim calcmode="lin" valueType="num">
                                      <p:cBhvr additive="base">
                                        <p:cTn id="130" dur="500" fill="hold"/>
                                        <p:tgtEl>
                                          <p:spTgt spid="3"/>
                                        </p:tgtEl>
                                        <p:attrNameLst>
                                          <p:attrName>ppt_y</p:attrName>
                                        </p:attrNameLst>
                                      </p:cBhvr>
                                      <p:tavLst>
                                        <p:tav tm="0">
                                          <p:val>
                                            <p:strVal val="#ppt_y"/>
                                          </p:val>
                                        </p:tav>
                                        <p:tav tm="100000">
                                          <p:val>
                                            <p:strVal val="#ppt_y"/>
                                          </p:val>
                                        </p:tav>
                                      </p:tavLst>
                                    </p:anim>
                                  </p:childTnLst>
                                </p:cTn>
                              </p:par>
                              <p:par>
                                <p:cTn id="131" presetID="2" presetClass="entr" presetSubtype="8" fill="hold" nodeType="withEffect">
                                  <p:stCondLst>
                                    <p:cond delay="0"/>
                                  </p:stCondLst>
                                  <p:childTnLst>
                                    <p:set>
                                      <p:cBhvr>
                                        <p:cTn id="132" dur="1" fill="hold">
                                          <p:stCondLst>
                                            <p:cond delay="0"/>
                                          </p:stCondLst>
                                        </p:cTn>
                                        <p:tgtEl>
                                          <p:spTgt spid="4"/>
                                        </p:tgtEl>
                                        <p:attrNameLst>
                                          <p:attrName>style.visibility</p:attrName>
                                        </p:attrNameLst>
                                      </p:cBhvr>
                                      <p:to>
                                        <p:strVal val="visible"/>
                                      </p:to>
                                    </p:set>
                                    <p:anim calcmode="lin" valueType="num">
                                      <p:cBhvr additive="base">
                                        <p:cTn id="133" dur="500" fill="hold"/>
                                        <p:tgtEl>
                                          <p:spTgt spid="4"/>
                                        </p:tgtEl>
                                        <p:attrNameLst>
                                          <p:attrName>ppt_x</p:attrName>
                                        </p:attrNameLst>
                                      </p:cBhvr>
                                      <p:tavLst>
                                        <p:tav tm="0">
                                          <p:val>
                                            <p:strVal val="0-#ppt_w/2"/>
                                          </p:val>
                                        </p:tav>
                                        <p:tav tm="100000">
                                          <p:val>
                                            <p:strVal val="#ppt_x"/>
                                          </p:val>
                                        </p:tav>
                                      </p:tavLst>
                                    </p:anim>
                                    <p:anim calcmode="lin" valueType="num">
                                      <p:cBhvr additive="base">
                                        <p:cTn id="134" dur="500" fill="hold"/>
                                        <p:tgtEl>
                                          <p:spTgt spid="4"/>
                                        </p:tgtEl>
                                        <p:attrNameLst>
                                          <p:attrName>ppt_y</p:attrName>
                                        </p:attrNameLst>
                                      </p:cBhvr>
                                      <p:tavLst>
                                        <p:tav tm="0">
                                          <p:val>
                                            <p:strVal val="#ppt_y"/>
                                          </p:val>
                                        </p:tav>
                                        <p:tav tm="100000">
                                          <p:val>
                                            <p:strVal val="#ppt_y"/>
                                          </p:val>
                                        </p:tav>
                                      </p:tavLst>
                                    </p:anim>
                                  </p:childTnLst>
                                </p:cTn>
                              </p:par>
                              <p:par>
                                <p:cTn id="135" presetID="2" presetClass="entr" presetSubtype="8" fill="hold" nodeType="withEffect">
                                  <p:stCondLst>
                                    <p:cond delay="0"/>
                                  </p:stCondLst>
                                  <p:childTnLst>
                                    <p:set>
                                      <p:cBhvr>
                                        <p:cTn id="136" dur="1" fill="hold">
                                          <p:stCondLst>
                                            <p:cond delay="0"/>
                                          </p:stCondLst>
                                        </p:cTn>
                                        <p:tgtEl>
                                          <p:spTgt spid="5"/>
                                        </p:tgtEl>
                                        <p:attrNameLst>
                                          <p:attrName>style.visibility</p:attrName>
                                        </p:attrNameLst>
                                      </p:cBhvr>
                                      <p:to>
                                        <p:strVal val="visible"/>
                                      </p:to>
                                    </p:set>
                                    <p:anim calcmode="lin" valueType="num">
                                      <p:cBhvr additive="base">
                                        <p:cTn id="137" dur="500" fill="hold"/>
                                        <p:tgtEl>
                                          <p:spTgt spid="5"/>
                                        </p:tgtEl>
                                        <p:attrNameLst>
                                          <p:attrName>ppt_x</p:attrName>
                                        </p:attrNameLst>
                                      </p:cBhvr>
                                      <p:tavLst>
                                        <p:tav tm="0">
                                          <p:val>
                                            <p:strVal val="0-#ppt_w/2"/>
                                          </p:val>
                                        </p:tav>
                                        <p:tav tm="100000">
                                          <p:val>
                                            <p:strVal val="#ppt_x"/>
                                          </p:val>
                                        </p:tav>
                                      </p:tavLst>
                                    </p:anim>
                                    <p:anim calcmode="lin" valueType="num">
                                      <p:cBhvr additive="base">
                                        <p:cTn id="138" dur="500" fill="hold"/>
                                        <p:tgtEl>
                                          <p:spTgt spid="5"/>
                                        </p:tgtEl>
                                        <p:attrNameLst>
                                          <p:attrName>ppt_y</p:attrName>
                                        </p:attrNameLst>
                                      </p:cBhvr>
                                      <p:tavLst>
                                        <p:tav tm="0">
                                          <p:val>
                                            <p:strVal val="#ppt_y"/>
                                          </p:val>
                                        </p:tav>
                                        <p:tav tm="100000">
                                          <p:val>
                                            <p:strVal val="#ppt_y"/>
                                          </p:val>
                                        </p:tav>
                                      </p:tavLst>
                                    </p:anim>
                                  </p:childTnLst>
                                </p:cTn>
                              </p:par>
                              <p:par>
                                <p:cTn id="139" presetID="2" presetClass="entr" presetSubtype="2" fill="hold" nodeType="withEffect">
                                  <p:stCondLst>
                                    <p:cond delay="0"/>
                                  </p:stCondLst>
                                  <p:childTnLst>
                                    <p:set>
                                      <p:cBhvr>
                                        <p:cTn id="140" dur="1" fill="hold">
                                          <p:stCondLst>
                                            <p:cond delay="0"/>
                                          </p:stCondLst>
                                        </p:cTn>
                                        <p:tgtEl>
                                          <p:spTgt spid="7"/>
                                        </p:tgtEl>
                                        <p:attrNameLst>
                                          <p:attrName>style.visibility</p:attrName>
                                        </p:attrNameLst>
                                      </p:cBhvr>
                                      <p:to>
                                        <p:strVal val="visible"/>
                                      </p:to>
                                    </p:set>
                                    <p:anim calcmode="lin" valueType="num">
                                      <p:cBhvr additive="base">
                                        <p:cTn id="141" dur="500" fill="hold"/>
                                        <p:tgtEl>
                                          <p:spTgt spid="7"/>
                                        </p:tgtEl>
                                        <p:attrNameLst>
                                          <p:attrName>ppt_x</p:attrName>
                                        </p:attrNameLst>
                                      </p:cBhvr>
                                      <p:tavLst>
                                        <p:tav tm="0">
                                          <p:val>
                                            <p:strVal val="1+#ppt_w/2"/>
                                          </p:val>
                                        </p:tav>
                                        <p:tav tm="100000">
                                          <p:val>
                                            <p:strVal val="#ppt_x"/>
                                          </p:val>
                                        </p:tav>
                                      </p:tavLst>
                                    </p:anim>
                                    <p:anim calcmode="lin" valueType="num">
                                      <p:cBhvr additive="base">
                                        <p:cTn id="142" dur="500" fill="hold"/>
                                        <p:tgtEl>
                                          <p:spTgt spid="7"/>
                                        </p:tgtEl>
                                        <p:attrNameLst>
                                          <p:attrName>ppt_y</p:attrName>
                                        </p:attrNameLst>
                                      </p:cBhvr>
                                      <p:tavLst>
                                        <p:tav tm="0">
                                          <p:val>
                                            <p:strVal val="#ppt_y"/>
                                          </p:val>
                                        </p:tav>
                                        <p:tav tm="100000">
                                          <p:val>
                                            <p:strVal val="#ppt_y"/>
                                          </p:val>
                                        </p:tav>
                                      </p:tavLst>
                                    </p:anim>
                                  </p:childTnLst>
                                </p:cTn>
                              </p:par>
                              <p:par>
                                <p:cTn id="143" presetID="2" presetClass="entr" presetSubtype="2" fill="hold" nodeType="withEffect">
                                  <p:stCondLst>
                                    <p:cond delay="0"/>
                                  </p:stCondLst>
                                  <p:childTnLst>
                                    <p:set>
                                      <p:cBhvr>
                                        <p:cTn id="144" dur="1" fill="hold">
                                          <p:stCondLst>
                                            <p:cond delay="0"/>
                                          </p:stCondLst>
                                        </p:cTn>
                                        <p:tgtEl>
                                          <p:spTgt spid="6"/>
                                        </p:tgtEl>
                                        <p:attrNameLst>
                                          <p:attrName>style.visibility</p:attrName>
                                        </p:attrNameLst>
                                      </p:cBhvr>
                                      <p:to>
                                        <p:strVal val="visible"/>
                                      </p:to>
                                    </p:set>
                                    <p:anim calcmode="lin" valueType="num">
                                      <p:cBhvr additive="base">
                                        <p:cTn id="145" dur="500" fill="hold"/>
                                        <p:tgtEl>
                                          <p:spTgt spid="6"/>
                                        </p:tgtEl>
                                        <p:attrNameLst>
                                          <p:attrName>ppt_x</p:attrName>
                                        </p:attrNameLst>
                                      </p:cBhvr>
                                      <p:tavLst>
                                        <p:tav tm="0">
                                          <p:val>
                                            <p:strVal val="1+#ppt_w/2"/>
                                          </p:val>
                                        </p:tav>
                                        <p:tav tm="100000">
                                          <p:val>
                                            <p:strVal val="#ppt_x"/>
                                          </p:val>
                                        </p:tav>
                                      </p:tavLst>
                                    </p:anim>
                                    <p:anim calcmode="lin" valueType="num">
                                      <p:cBhvr additive="base">
                                        <p:cTn id="146" dur="500" fill="hold"/>
                                        <p:tgtEl>
                                          <p:spTgt spid="6"/>
                                        </p:tgtEl>
                                        <p:attrNameLst>
                                          <p:attrName>ppt_y</p:attrName>
                                        </p:attrNameLst>
                                      </p:cBhvr>
                                      <p:tavLst>
                                        <p:tav tm="0">
                                          <p:val>
                                            <p:strVal val="#ppt_y"/>
                                          </p:val>
                                        </p:tav>
                                        <p:tav tm="100000">
                                          <p:val>
                                            <p:strVal val="#ppt_y"/>
                                          </p:val>
                                        </p:tav>
                                      </p:tavLst>
                                    </p:anim>
                                  </p:childTnLst>
                                </p:cTn>
                              </p:par>
                              <p:par>
                                <p:cTn id="147" presetID="2" presetClass="entr" presetSubtype="8" fill="hold" nodeType="withEffect">
                                  <p:stCondLst>
                                    <p:cond delay="0"/>
                                  </p:stCondLst>
                                  <p:childTnLst>
                                    <p:set>
                                      <p:cBhvr>
                                        <p:cTn id="148" dur="1" fill="hold">
                                          <p:stCondLst>
                                            <p:cond delay="0"/>
                                          </p:stCondLst>
                                        </p:cTn>
                                        <p:tgtEl>
                                          <p:spTgt spid="23"/>
                                        </p:tgtEl>
                                        <p:attrNameLst>
                                          <p:attrName>style.visibility</p:attrName>
                                        </p:attrNameLst>
                                      </p:cBhvr>
                                      <p:to>
                                        <p:strVal val="visible"/>
                                      </p:to>
                                    </p:set>
                                    <p:anim calcmode="lin" valueType="num">
                                      <p:cBhvr additive="base">
                                        <p:cTn id="149" dur="500" fill="hold"/>
                                        <p:tgtEl>
                                          <p:spTgt spid="23"/>
                                        </p:tgtEl>
                                        <p:attrNameLst>
                                          <p:attrName>ppt_x</p:attrName>
                                        </p:attrNameLst>
                                      </p:cBhvr>
                                      <p:tavLst>
                                        <p:tav tm="0">
                                          <p:val>
                                            <p:strVal val="0-#ppt_w/2"/>
                                          </p:val>
                                        </p:tav>
                                        <p:tav tm="100000">
                                          <p:val>
                                            <p:strVal val="#ppt_x"/>
                                          </p:val>
                                        </p:tav>
                                      </p:tavLst>
                                    </p:anim>
                                    <p:anim calcmode="lin" valueType="num">
                                      <p:cBhvr additive="base">
                                        <p:cTn id="150" dur="500" fill="hold"/>
                                        <p:tgtEl>
                                          <p:spTgt spid="23"/>
                                        </p:tgtEl>
                                        <p:attrNameLst>
                                          <p:attrName>ppt_y</p:attrName>
                                        </p:attrNameLst>
                                      </p:cBhvr>
                                      <p:tavLst>
                                        <p:tav tm="0">
                                          <p:val>
                                            <p:strVal val="#ppt_y"/>
                                          </p:val>
                                        </p:tav>
                                        <p:tav tm="100000">
                                          <p:val>
                                            <p:strVal val="#ppt_y"/>
                                          </p:val>
                                        </p:tav>
                                      </p:tavLst>
                                    </p:anim>
                                  </p:childTnLst>
                                </p:cTn>
                              </p:par>
                              <p:par>
                                <p:cTn id="151" presetID="2" presetClass="entr" presetSubtype="8" fill="hold" nodeType="withEffect">
                                  <p:stCondLst>
                                    <p:cond delay="0"/>
                                  </p:stCondLst>
                                  <p:childTnLst>
                                    <p:set>
                                      <p:cBhvr>
                                        <p:cTn id="152" dur="1" fill="hold">
                                          <p:stCondLst>
                                            <p:cond delay="0"/>
                                          </p:stCondLst>
                                        </p:cTn>
                                        <p:tgtEl>
                                          <p:spTgt spid="26"/>
                                        </p:tgtEl>
                                        <p:attrNameLst>
                                          <p:attrName>style.visibility</p:attrName>
                                        </p:attrNameLst>
                                      </p:cBhvr>
                                      <p:to>
                                        <p:strVal val="visible"/>
                                      </p:to>
                                    </p:set>
                                    <p:anim calcmode="lin" valueType="num">
                                      <p:cBhvr additive="base">
                                        <p:cTn id="153" dur="500" fill="hold"/>
                                        <p:tgtEl>
                                          <p:spTgt spid="26"/>
                                        </p:tgtEl>
                                        <p:attrNameLst>
                                          <p:attrName>ppt_x</p:attrName>
                                        </p:attrNameLst>
                                      </p:cBhvr>
                                      <p:tavLst>
                                        <p:tav tm="0">
                                          <p:val>
                                            <p:strVal val="0-#ppt_w/2"/>
                                          </p:val>
                                        </p:tav>
                                        <p:tav tm="100000">
                                          <p:val>
                                            <p:strVal val="#ppt_x"/>
                                          </p:val>
                                        </p:tav>
                                      </p:tavLst>
                                    </p:anim>
                                    <p:anim calcmode="lin" valueType="num">
                                      <p:cBhvr additive="base">
                                        <p:cTn id="154" dur="500" fill="hold"/>
                                        <p:tgtEl>
                                          <p:spTgt spid="26"/>
                                        </p:tgtEl>
                                        <p:attrNameLst>
                                          <p:attrName>ppt_y</p:attrName>
                                        </p:attrNameLst>
                                      </p:cBhvr>
                                      <p:tavLst>
                                        <p:tav tm="0">
                                          <p:val>
                                            <p:strVal val="#ppt_y"/>
                                          </p:val>
                                        </p:tav>
                                        <p:tav tm="100000">
                                          <p:val>
                                            <p:strVal val="#ppt_y"/>
                                          </p:val>
                                        </p:tav>
                                      </p:tavLst>
                                    </p:anim>
                                  </p:childTnLst>
                                </p:cTn>
                              </p:par>
                              <p:par>
                                <p:cTn id="155" presetID="2" presetClass="entr" presetSubtype="2" fill="hold" nodeType="withEffect">
                                  <p:stCondLst>
                                    <p:cond delay="0"/>
                                  </p:stCondLst>
                                  <p:childTnLst>
                                    <p:set>
                                      <p:cBhvr>
                                        <p:cTn id="156" dur="1" fill="hold">
                                          <p:stCondLst>
                                            <p:cond delay="0"/>
                                          </p:stCondLst>
                                        </p:cTn>
                                        <p:tgtEl>
                                          <p:spTgt spid="32"/>
                                        </p:tgtEl>
                                        <p:attrNameLst>
                                          <p:attrName>style.visibility</p:attrName>
                                        </p:attrNameLst>
                                      </p:cBhvr>
                                      <p:to>
                                        <p:strVal val="visible"/>
                                      </p:to>
                                    </p:set>
                                    <p:anim calcmode="lin" valueType="num">
                                      <p:cBhvr additive="base">
                                        <p:cTn id="157" dur="500" fill="hold"/>
                                        <p:tgtEl>
                                          <p:spTgt spid="32"/>
                                        </p:tgtEl>
                                        <p:attrNameLst>
                                          <p:attrName>ppt_x</p:attrName>
                                        </p:attrNameLst>
                                      </p:cBhvr>
                                      <p:tavLst>
                                        <p:tav tm="0">
                                          <p:val>
                                            <p:strVal val="1+#ppt_w/2"/>
                                          </p:val>
                                        </p:tav>
                                        <p:tav tm="100000">
                                          <p:val>
                                            <p:strVal val="#ppt_x"/>
                                          </p:val>
                                        </p:tav>
                                      </p:tavLst>
                                    </p:anim>
                                    <p:anim calcmode="lin" valueType="num">
                                      <p:cBhvr additive="base">
                                        <p:cTn id="158" dur="500" fill="hold"/>
                                        <p:tgtEl>
                                          <p:spTgt spid="32"/>
                                        </p:tgtEl>
                                        <p:attrNameLst>
                                          <p:attrName>ppt_y</p:attrName>
                                        </p:attrNameLst>
                                      </p:cBhvr>
                                      <p:tavLst>
                                        <p:tav tm="0">
                                          <p:val>
                                            <p:strVal val="#ppt_y"/>
                                          </p:val>
                                        </p:tav>
                                        <p:tav tm="100000">
                                          <p:val>
                                            <p:strVal val="#ppt_y"/>
                                          </p:val>
                                        </p:tav>
                                      </p:tavLst>
                                    </p:anim>
                                  </p:childTnLst>
                                </p:cTn>
                              </p:par>
                              <p:par>
                                <p:cTn id="159" presetID="2" presetClass="entr" presetSubtype="2" fill="hold" nodeType="withEffect">
                                  <p:stCondLst>
                                    <p:cond delay="0"/>
                                  </p:stCondLst>
                                  <p:childTnLst>
                                    <p:set>
                                      <p:cBhvr>
                                        <p:cTn id="160" dur="1" fill="hold">
                                          <p:stCondLst>
                                            <p:cond delay="0"/>
                                          </p:stCondLst>
                                        </p:cTn>
                                        <p:tgtEl>
                                          <p:spTgt spid="29"/>
                                        </p:tgtEl>
                                        <p:attrNameLst>
                                          <p:attrName>style.visibility</p:attrName>
                                        </p:attrNameLst>
                                      </p:cBhvr>
                                      <p:to>
                                        <p:strVal val="visible"/>
                                      </p:to>
                                    </p:set>
                                    <p:anim calcmode="lin" valueType="num">
                                      <p:cBhvr additive="base">
                                        <p:cTn id="161" dur="500" fill="hold"/>
                                        <p:tgtEl>
                                          <p:spTgt spid="29"/>
                                        </p:tgtEl>
                                        <p:attrNameLst>
                                          <p:attrName>ppt_x</p:attrName>
                                        </p:attrNameLst>
                                      </p:cBhvr>
                                      <p:tavLst>
                                        <p:tav tm="0">
                                          <p:val>
                                            <p:strVal val="1+#ppt_w/2"/>
                                          </p:val>
                                        </p:tav>
                                        <p:tav tm="100000">
                                          <p:val>
                                            <p:strVal val="#ppt_x"/>
                                          </p:val>
                                        </p:tav>
                                      </p:tavLst>
                                    </p:anim>
                                    <p:anim calcmode="lin" valueType="num">
                                      <p:cBhvr additive="base">
                                        <p:cTn id="162" dur="500" fill="hold"/>
                                        <p:tgtEl>
                                          <p:spTgt spid="29"/>
                                        </p:tgtEl>
                                        <p:attrNameLst>
                                          <p:attrName>ppt_y</p:attrName>
                                        </p:attrNameLst>
                                      </p:cBhvr>
                                      <p:tavLst>
                                        <p:tav tm="0">
                                          <p:val>
                                            <p:strVal val="#ppt_y"/>
                                          </p:val>
                                        </p:tav>
                                        <p:tav tm="100000">
                                          <p:val>
                                            <p:strVal val="#ppt_y"/>
                                          </p:val>
                                        </p:tav>
                                      </p:tavLst>
                                    </p:anim>
                                  </p:childTnLst>
                                </p:cTn>
                              </p:par>
                              <p:par>
                                <p:cTn id="163" presetID="2" presetClass="entr" presetSubtype="2" fill="hold" nodeType="withEffect">
                                  <p:stCondLst>
                                    <p:cond delay="0"/>
                                  </p:stCondLst>
                                  <p:childTnLst>
                                    <p:set>
                                      <p:cBhvr>
                                        <p:cTn id="164" dur="1" fill="hold">
                                          <p:stCondLst>
                                            <p:cond delay="0"/>
                                          </p:stCondLst>
                                        </p:cTn>
                                        <p:tgtEl>
                                          <p:spTgt spid="35"/>
                                        </p:tgtEl>
                                        <p:attrNameLst>
                                          <p:attrName>style.visibility</p:attrName>
                                        </p:attrNameLst>
                                      </p:cBhvr>
                                      <p:to>
                                        <p:strVal val="visible"/>
                                      </p:to>
                                    </p:set>
                                    <p:anim calcmode="lin" valueType="num">
                                      <p:cBhvr additive="base">
                                        <p:cTn id="165" dur="500" fill="hold"/>
                                        <p:tgtEl>
                                          <p:spTgt spid="35"/>
                                        </p:tgtEl>
                                        <p:attrNameLst>
                                          <p:attrName>ppt_x</p:attrName>
                                        </p:attrNameLst>
                                      </p:cBhvr>
                                      <p:tavLst>
                                        <p:tav tm="0">
                                          <p:val>
                                            <p:strVal val="1+#ppt_w/2"/>
                                          </p:val>
                                        </p:tav>
                                        <p:tav tm="100000">
                                          <p:val>
                                            <p:strVal val="#ppt_x"/>
                                          </p:val>
                                        </p:tav>
                                      </p:tavLst>
                                    </p:anim>
                                    <p:anim calcmode="lin" valueType="num">
                                      <p:cBhvr additive="base">
                                        <p:cTn id="166"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ldLvl="0" animBg="1"/>
      <p:bldP spid="40" grpId="0" bldLvl="0" animBg="1"/>
      <p:bldP spid="41" grpId="0" bldLvl="0" animBg="1"/>
      <p:bldP spid="42" grpId="0" bldLvl="0" animBg="1"/>
      <p:bldP spid="44" grpId="0" bldLvl="0" animBg="1"/>
      <p:bldP spid="45" grpId="0" bldLvl="0" animBg="1"/>
      <p:bldP spid="46" grpId="0" bldLvl="0" animBg="1"/>
      <p:bldP spid="47" grpId="0" bldLvl="0" animBg="1"/>
      <p:bldP spid="48" grpId="0" bldLvl="0" animBg="1"/>
      <p:bldP spid="49" grpId="0" bldLvl="0" animBg="1"/>
      <p:bldP spid="50" grpId="0"/>
      <p:bldP spid="51" grpId="0"/>
      <p:bldP spid="52" grpId="0"/>
      <p:bldP spid="53" grpId="0"/>
      <p:bldP spid="54" grpId="0"/>
      <p:bldP spid="8" grpId="0" bldLvl="0" animBg="1"/>
      <p:bldP spid="9" grpId="0" bldLvl="0" animBg="1"/>
      <p:bldP spid="10" grpId="0" bldLvl="0" animBg="1"/>
      <p:bldP spid="11" grpId="0" bldLvl="0" animBg="1"/>
      <p:bldP spid="12" grpId="0" bldLvl="0" animBg="1"/>
      <p:bldP spid="13" grpId="0" bldLvl="0" animBg="1"/>
      <p:bldP spid="14" grpId="0"/>
      <p:bldP spid="15" grpId="0"/>
      <p:bldP spid="16" grpId="0"/>
      <p:bldP spid="17" grpId="0"/>
      <p:bldP spid="18" grpId="0" bldLvl="0" animBg="1"/>
      <p:bldP spid="19" grpId="0" bldLvl="0" animBg="1"/>
      <p:bldP spid="20" grpId="0" bldLvl="0" animBg="1"/>
      <p:bldP spid="21" grpId="0" bldLvl="0" animBg="1"/>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part two"/>
          <p:cNvSpPr>
            <a:spLocks noChangeArrowheads="1"/>
          </p:cNvSpPr>
          <p:nvPr/>
        </p:nvSpPr>
        <p:spPr bwMode="auto">
          <a:xfrm>
            <a:off x="4388664" y="2834113"/>
            <a:ext cx="2820644" cy="697883"/>
          </a:xfrm>
          <a:prstGeom prst="rect">
            <a:avLst/>
          </a:prstGeom>
          <a:solidFill>
            <a:srgbClr val="AF362C"/>
          </a:solidFill>
          <a:ln>
            <a:noFill/>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3935"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Part Three</a:t>
            </a:r>
            <a:endParaRPr lang="zh-CN" altLang="en-US" sz="3935"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23" name="标题"/>
          <p:cNvSpPr>
            <a:spLocks noChangeArrowheads="1"/>
          </p:cNvSpPr>
          <p:nvPr/>
        </p:nvSpPr>
        <p:spPr bwMode="auto">
          <a:xfrm>
            <a:off x="4225822" y="3570773"/>
            <a:ext cx="7219256" cy="697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None/>
            </a:pPr>
            <a:r>
              <a:rPr lang="zh-CN" altLang="en-US" sz="3935" b="1" spc="422" dirty="0">
                <a:solidFill>
                  <a:srgbClr val="AF362C"/>
                </a:solidFill>
                <a:latin typeface="微软雅黑" panose="020B0503020204020204" pitchFamily="34" charset="-122"/>
                <a:ea typeface="微软雅黑" panose="020B0503020204020204" pitchFamily="34" charset="-122"/>
              </a:rPr>
              <a:t>数据报送接口程序功能描述</a:t>
            </a:r>
            <a:endParaRPr lang="zh-CN" altLang="en-US" dirty="0">
              <a:solidFill>
                <a:srgbClr val="5F5F5F"/>
              </a:solidFill>
              <a:latin typeface="Arial" panose="020B0604020202020204" pitchFamily="34" charset="0"/>
            </a:endParaRPr>
          </a:p>
        </p:txBody>
      </p:sp>
      <p:sp>
        <p:nvSpPr>
          <p:cNvPr id="5124" name="02"/>
          <p:cNvSpPr>
            <a:spLocks noChangeArrowheads="1"/>
          </p:cNvSpPr>
          <p:nvPr/>
        </p:nvSpPr>
        <p:spPr bwMode="auto">
          <a:xfrm>
            <a:off x="1910813" y="2421139"/>
            <a:ext cx="2047355"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13500" b="1" dirty="0">
                <a:solidFill>
                  <a:srgbClr val="AF362C"/>
                </a:solidFill>
                <a:latin typeface="Kozuka Mincho Pr6N H" pitchFamily="18" charset="-128"/>
                <a:ea typeface="Kozuka Mincho Pr6N H" pitchFamily="18" charset="-128"/>
                <a:sym typeface="Kozuka Mincho Pr6N H" pitchFamily="18" charset="-128"/>
              </a:rPr>
              <a:t>03</a:t>
            </a:r>
            <a:endParaRPr lang="zh-CN" altLang="en-US" sz="13500" b="1" dirty="0">
              <a:solidFill>
                <a:srgbClr val="AF362C"/>
              </a:solidFill>
              <a:latin typeface="Kozuka Mincho Pr6N H" pitchFamily="18" charset="-128"/>
              <a:ea typeface="Kozuka Mincho Pr6N H" pitchFamily="18" charset="-128"/>
              <a:sym typeface="Kozuka Mincho Pr6N H" pitchFamily="18" charset="-128"/>
            </a:endParaRPr>
          </a:p>
        </p:txBody>
      </p:sp>
      <p:sp>
        <p:nvSpPr>
          <p:cNvPr id="5125" name="虚线2"/>
          <p:cNvSpPr>
            <a:spLocks noChangeShapeType="1"/>
          </p:cNvSpPr>
          <p:nvPr/>
        </p:nvSpPr>
        <p:spPr bwMode="auto">
          <a:xfrm>
            <a:off x="2120648" y="4424139"/>
            <a:ext cx="5975866" cy="2232"/>
          </a:xfrm>
          <a:prstGeom prst="line">
            <a:avLst/>
          </a:prstGeom>
          <a:noFill/>
          <a:ln w="25400">
            <a:solidFill>
              <a:srgbClr val="AF362C"/>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5126" name="虚线1"/>
          <p:cNvSpPr>
            <a:spLocks noChangeShapeType="1"/>
          </p:cNvSpPr>
          <p:nvPr/>
        </p:nvSpPr>
        <p:spPr bwMode="auto">
          <a:xfrm>
            <a:off x="2120648" y="2502512"/>
            <a:ext cx="5975866" cy="0"/>
          </a:xfrm>
          <a:prstGeom prst="line">
            <a:avLst/>
          </a:prstGeom>
          <a:noFill/>
          <a:ln w="25400">
            <a:solidFill>
              <a:srgbClr val="AF362C"/>
            </a:solidFill>
            <a:prstDash val="sysDot"/>
            <a:round/>
          </a:ln>
          <a:extLst>
            <a:ext uri="{909E8E84-426E-40DD-AFC4-6F175D3DCCD1}">
              <a14:hiddenFill xmlns:a14="http://schemas.microsoft.com/office/drawing/2010/main">
                <a:noFill/>
              </a14:hiddenFill>
            </a:ext>
          </a:extLst>
        </p:spPr>
        <p:txBody>
          <a:bodyPr/>
          <a:lstStyle/>
          <a:p>
            <a:endParaRPr lang="zh-CN" altLang="en-US"/>
          </a:p>
        </p:txBody>
      </p:sp>
      <p:pic>
        <p:nvPicPr>
          <p:cNvPr id="6" name="招商银行" descr="C:\Users\Admin\Desktop\央评\央评二代系统接口程序培训\logo.pnglogo"/>
          <p:cNvPicPr>
            <a:picLocks noChangeAspect="1" noChangeArrowheads="1"/>
          </p:cNvPicPr>
          <p:nvPr/>
        </p:nvPicPr>
        <p:blipFill>
          <a:blip r:embed="rId3" cstate="print"/>
          <a:srcRect t="24187" b="9815"/>
          <a:stretch>
            <a:fillRect/>
          </a:stretch>
        </p:blipFill>
        <p:spPr bwMode="auto">
          <a:xfrm>
            <a:off x="140970" y="177800"/>
            <a:ext cx="3538855" cy="1052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026180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8" dur="10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9" dur="10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10" dur="1000" fill="hold"/>
                                        <p:tgtEl>
                                          <p:spTgt spid="6"/>
                                        </p:tgtEl>
                                        <p:attrNameLst>
                                          <p:attrName>ppt_y</p:attrName>
                                        </p:attrNameLst>
                                      </p:cBhvr>
                                      <p:tavLst>
                                        <p:tav tm="0">
                                          <p:val>
                                            <p:strVal val="#ppt_y"/>
                                          </p:val>
                                        </p:tav>
                                        <p:tav tm="100000">
                                          <p:val>
                                            <p:strVal val="#ppt_y"/>
                                          </p:val>
                                        </p:tav>
                                      </p:tavLst>
                                    </p:anim>
                                  </p:childTnLst>
                                </p:cTn>
                              </p:par>
                              <p:par>
                                <p:cTn id="11" presetID="42" presetClass="entr" presetSubtype="0" fill="hold" grpId="0" nodeType="withEffect">
                                  <p:stCondLst>
                                    <p:cond delay="0"/>
                                  </p:stCondLst>
                                  <p:childTnLst>
                                    <p:set>
                                      <p:cBhvr>
                                        <p:cTn id="12" dur="1" fill="hold">
                                          <p:stCondLst>
                                            <p:cond delay="0"/>
                                          </p:stCondLst>
                                        </p:cTn>
                                        <p:tgtEl>
                                          <p:spTgt spid="5125"/>
                                        </p:tgtEl>
                                        <p:attrNameLst>
                                          <p:attrName>style.visibility</p:attrName>
                                        </p:attrNameLst>
                                      </p:cBhvr>
                                      <p:to>
                                        <p:strVal val="visible"/>
                                      </p:to>
                                    </p:set>
                                    <p:animEffect>
                                      <p:cBhvr>
                                        <p:cTn id="13" dur="750"/>
                                        <p:tgtEl>
                                          <p:spTgt spid="5125"/>
                                        </p:tgtEl>
                                      </p:cBhvr>
                                    </p:animEffect>
                                    <p:anim calcmode="lin" valueType="num">
                                      <p:cBhvr>
                                        <p:cTn id="14" dur="750" fill="hold"/>
                                        <p:tgtEl>
                                          <p:spTgt spid="5125"/>
                                        </p:tgtEl>
                                        <p:attrNameLst>
                                          <p:attrName>ppt_x</p:attrName>
                                        </p:attrNameLst>
                                      </p:cBhvr>
                                      <p:tavLst>
                                        <p:tav tm="0">
                                          <p:val>
                                            <p:strVal val="#ppt_x"/>
                                          </p:val>
                                        </p:tav>
                                        <p:tav tm="100000">
                                          <p:val>
                                            <p:strVal val="#ppt_x"/>
                                          </p:val>
                                        </p:tav>
                                      </p:tavLst>
                                    </p:anim>
                                    <p:anim calcmode="lin" valueType="num">
                                      <p:cBhvr>
                                        <p:cTn id="15" dur="750" fill="hold"/>
                                        <p:tgtEl>
                                          <p:spTgt spid="5125"/>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5126"/>
                                        </p:tgtEl>
                                        <p:attrNameLst>
                                          <p:attrName>style.visibility</p:attrName>
                                        </p:attrNameLst>
                                      </p:cBhvr>
                                      <p:to>
                                        <p:strVal val="visible"/>
                                      </p:to>
                                    </p:set>
                                    <p:animEffect>
                                      <p:cBhvr>
                                        <p:cTn id="18" dur="750"/>
                                        <p:tgtEl>
                                          <p:spTgt spid="5126"/>
                                        </p:tgtEl>
                                      </p:cBhvr>
                                    </p:animEffect>
                                    <p:anim calcmode="lin" valueType="num">
                                      <p:cBhvr>
                                        <p:cTn id="19" dur="750" fill="hold"/>
                                        <p:tgtEl>
                                          <p:spTgt spid="5126"/>
                                        </p:tgtEl>
                                        <p:attrNameLst>
                                          <p:attrName>ppt_x</p:attrName>
                                        </p:attrNameLst>
                                      </p:cBhvr>
                                      <p:tavLst>
                                        <p:tav tm="0">
                                          <p:val>
                                            <p:strVal val="#ppt_x"/>
                                          </p:val>
                                        </p:tav>
                                        <p:tav tm="100000">
                                          <p:val>
                                            <p:strVal val="#ppt_x"/>
                                          </p:val>
                                        </p:tav>
                                      </p:tavLst>
                                    </p:anim>
                                    <p:anim calcmode="lin" valueType="num">
                                      <p:cBhvr>
                                        <p:cTn id="20" dur="750" fill="hold"/>
                                        <p:tgtEl>
                                          <p:spTgt spid="5126"/>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5124"/>
                                        </p:tgtEl>
                                        <p:attrNameLst>
                                          <p:attrName>style.visibility</p:attrName>
                                        </p:attrNameLst>
                                      </p:cBhvr>
                                      <p:to>
                                        <p:strVal val="visible"/>
                                      </p:to>
                                    </p:set>
                                    <p:animEffect>
                                      <p:cBhvr>
                                        <p:cTn id="24" dur="1000"/>
                                        <p:tgtEl>
                                          <p:spTgt spid="5124"/>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5122"/>
                                        </p:tgtEl>
                                        <p:attrNameLst>
                                          <p:attrName>style.visibility</p:attrName>
                                        </p:attrNameLst>
                                      </p:cBhvr>
                                      <p:to>
                                        <p:strVal val="visible"/>
                                      </p:to>
                                    </p:set>
                                    <p:animEffect>
                                      <p:cBhvr>
                                        <p:cTn id="28" dur="1000"/>
                                        <p:tgtEl>
                                          <p:spTgt spid="5122"/>
                                        </p:tgtEl>
                                      </p:cBhvr>
                                    </p:animEffect>
                                  </p:childTnLst>
                                </p:cTn>
                              </p:par>
                            </p:childTnLst>
                          </p:cTn>
                        </p:par>
                        <p:par>
                          <p:cTn id="29" fill="hold">
                            <p:stCondLst>
                              <p:cond delay="3000"/>
                            </p:stCondLst>
                            <p:childTnLst>
                              <p:par>
                                <p:cTn id="30" presetID="47" presetClass="entr" presetSubtype="0" fill="hold" grpId="0" nodeType="afterEffect">
                                  <p:stCondLst>
                                    <p:cond delay="0"/>
                                  </p:stCondLst>
                                  <p:childTnLst>
                                    <p:set>
                                      <p:cBhvr>
                                        <p:cTn id="31" dur="1" fill="hold">
                                          <p:stCondLst>
                                            <p:cond delay="0"/>
                                          </p:stCondLst>
                                        </p:cTn>
                                        <p:tgtEl>
                                          <p:spTgt spid="5123"/>
                                        </p:tgtEl>
                                        <p:attrNameLst>
                                          <p:attrName>style.visibility</p:attrName>
                                        </p:attrNameLst>
                                      </p:cBhvr>
                                      <p:to>
                                        <p:strVal val="visible"/>
                                      </p:to>
                                    </p:set>
                                    <p:animEffect>
                                      <p:cBhvr>
                                        <p:cTn id="32" dur="1000"/>
                                        <p:tgtEl>
                                          <p:spTgt spid="5123"/>
                                        </p:tgtEl>
                                      </p:cBhvr>
                                    </p:animEffect>
                                    <p:anim calcmode="lin" valueType="num">
                                      <p:cBhvr>
                                        <p:cTn id="33" dur="1000" fill="hold"/>
                                        <p:tgtEl>
                                          <p:spTgt spid="5123"/>
                                        </p:tgtEl>
                                        <p:attrNameLst>
                                          <p:attrName>ppt_x</p:attrName>
                                        </p:attrNameLst>
                                      </p:cBhvr>
                                      <p:tavLst>
                                        <p:tav tm="0">
                                          <p:val>
                                            <p:strVal val="#ppt_x"/>
                                          </p:val>
                                        </p:tav>
                                        <p:tav tm="100000">
                                          <p:val>
                                            <p:strVal val="#ppt_x"/>
                                          </p:val>
                                        </p:tav>
                                      </p:tavLst>
                                    </p:anim>
                                    <p:anim calcmode="lin" valueType="num">
                                      <p:cBhvr>
                                        <p:cTn id="3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4" grpId="0" bldLvl="0" autoUpdateAnimBg="0"/>
      <p:bldP spid="5125" grpId="0" bldLvl="0" animBg="1"/>
      <p:bldP spid="512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91285" y="1629410"/>
            <a:ext cx="2193290" cy="2828925"/>
            <a:chOff x="2252070" y="1844824"/>
            <a:chExt cx="1824404" cy="2516376"/>
          </a:xfrm>
        </p:grpSpPr>
        <p:sp>
          <p:nvSpPr>
            <p:cNvPr id="74" name="Freeform 5"/>
            <p:cNvSpPr/>
            <p:nvPr/>
          </p:nvSpPr>
          <p:spPr bwMode="auto">
            <a:xfrm>
              <a:off x="2252070" y="2149955"/>
              <a:ext cx="1824404" cy="2211245"/>
            </a:xfrm>
            <a:custGeom>
              <a:avLst/>
              <a:gdLst>
                <a:gd name="T0" fmla="*/ 1551 w 3102"/>
                <a:gd name="T1" fmla="*/ 0 h 3756"/>
                <a:gd name="T2" fmla="*/ 3102 w 3102"/>
                <a:gd name="T3" fmla="*/ 1551 h 3756"/>
                <a:gd name="T4" fmla="*/ 2632 w 3102"/>
                <a:gd name="T5" fmla="*/ 2662 h 3756"/>
                <a:gd name="T6" fmla="*/ 1551 w 3102"/>
                <a:gd name="T7" fmla="*/ 3756 h 3756"/>
                <a:gd name="T8" fmla="*/ 507 w 3102"/>
                <a:gd name="T9" fmla="*/ 2698 h 3756"/>
                <a:gd name="T10" fmla="*/ 0 w 3102"/>
                <a:gd name="T11" fmla="*/ 1551 h 3756"/>
                <a:gd name="T12" fmla="*/ 1551 w 3102"/>
                <a:gd name="T13" fmla="*/ 0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0"/>
                  </a:moveTo>
                  <a:cubicBezTo>
                    <a:pt x="2407" y="0"/>
                    <a:pt x="3102" y="695"/>
                    <a:pt x="3102" y="1551"/>
                  </a:cubicBezTo>
                  <a:cubicBezTo>
                    <a:pt x="3102" y="1987"/>
                    <a:pt x="2922" y="2381"/>
                    <a:pt x="2632" y="2662"/>
                  </a:cubicBezTo>
                  <a:cubicBezTo>
                    <a:pt x="2558" y="2748"/>
                    <a:pt x="1656" y="3650"/>
                    <a:pt x="1551" y="3756"/>
                  </a:cubicBezTo>
                  <a:cubicBezTo>
                    <a:pt x="1437" y="3642"/>
                    <a:pt x="576" y="2768"/>
                    <a:pt x="507" y="2698"/>
                  </a:cubicBezTo>
                  <a:cubicBezTo>
                    <a:pt x="195" y="2414"/>
                    <a:pt x="0" y="2006"/>
                    <a:pt x="0" y="1551"/>
                  </a:cubicBezTo>
                  <a:cubicBezTo>
                    <a:pt x="0" y="695"/>
                    <a:pt x="694" y="0"/>
                    <a:pt x="1551" y="0"/>
                  </a:cubicBezTo>
                  <a:close/>
                </a:path>
              </a:pathLst>
            </a:custGeom>
            <a:solidFill>
              <a:srgbClr val="C00000"/>
            </a:solidFill>
            <a:ln>
              <a:solidFill>
                <a:schemeClr val="tx2">
                  <a:lumMod val="75000"/>
                </a:schemeClr>
              </a:solidFill>
            </a:ln>
          </p:spPr>
          <p:txBody>
            <a:bodyPr vert="horz" wrap="square" lIns="91440" tIns="45720" rIns="91440" bIns="45720" numCol="1" anchor="t" anchorCtr="0" compatLnSpc="1"/>
            <a:lstStyle/>
            <a:p>
              <a:endParaRPr lang="zh-CN" altLang="en-US" sz="1400">
                <a:solidFill>
                  <a:schemeClr val="bg1"/>
                </a:solidFill>
              </a:endParaRPr>
            </a:p>
          </p:txBody>
        </p:sp>
        <p:sp>
          <p:nvSpPr>
            <p:cNvPr id="75" name="Oval 6"/>
            <p:cNvSpPr>
              <a:spLocks noChangeArrowheads="1"/>
            </p:cNvSpPr>
            <p:nvPr/>
          </p:nvSpPr>
          <p:spPr bwMode="auto">
            <a:xfrm>
              <a:off x="2864886" y="1844824"/>
              <a:ext cx="598772" cy="598773"/>
            </a:xfrm>
            <a:prstGeom prst="ellipse">
              <a:avLst/>
            </a:prstGeom>
            <a:solidFill>
              <a:srgbClr val="433D3C"/>
            </a:solidFill>
            <a:ln w="38100" cap="flat">
              <a:solidFill>
                <a:schemeClr val="bg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sz="1400">
                <a:solidFill>
                  <a:schemeClr val="bg1"/>
                </a:solidFill>
              </a:endParaRPr>
            </a:p>
          </p:txBody>
        </p:sp>
        <p:sp>
          <p:nvSpPr>
            <p:cNvPr id="84" name="TextBox 14"/>
            <p:cNvSpPr txBox="1"/>
            <p:nvPr/>
          </p:nvSpPr>
          <p:spPr>
            <a:xfrm>
              <a:off x="2461119" y="2514012"/>
              <a:ext cx="1406305" cy="272819"/>
            </a:xfrm>
            <a:prstGeom prst="rect">
              <a:avLst/>
            </a:prstGeom>
            <a:noFill/>
          </p:spPr>
          <p:txBody>
            <a:bodyPr wrap="square" rtlCol="0">
              <a:spAutoFit/>
            </a:bodyPr>
            <a:lstStyle/>
            <a:p>
              <a:pPr algn="ctr"/>
              <a:r>
                <a:rPr lang="zh-CN" altLang="en-US" sz="1400" b="1" dirty="0">
                  <a:solidFill>
                    <a:schemeClr val="bg1"/>
                  </a:solidFill>
                  <a:latin typeface="+mj-ea"/>
                  <a:ea typeface="+mj-ea"/>
                </a:rPr>
                <a:t>数据源</a:t>
              </a:r>
            </a:p>
          </p:txBody>
        </p:sp>
        <p:sp>
          <p:nvSpPr>
            <p:cNvPr id="85" name="TextBox 15"/>
            <p:cNvSpPr txBox="1"/>
            <p:nvPr/>
          </p:nvSpPr>
          <p:spPr>
            <a:xfrm>
              <a:off x="2464994" y="2830414"/>
              <a:ext cx="1398556" cy="738250"/>
            </a:xfrm>
            <a:prstGeom prst="rect">
              <a:avLst/>
            </a:prstGeom>
            <a:noFill/>
          </p:spPr>
          <p:txBody>
            <a:bodyPr wrap="square" rtlCol="0">
              <a:spAutoFit/>
            </a:bodyPr>
            <a:lstStyle/>
            <a:p>
              <a:pPr algn="l"/>
              <a:r>
                <a:rPr lang="zh-CN" altLang="en-US" sz="1200" dirty="0">
                  <a:solidFill>
                    <a:schemeClr val="bg1"/>
                  </a:solidFill>
                  <a:latin typeface="+mn-ea"/>
                  <a:ea typeface="+mn-ea"/>
                </a:rPr>
                <a:t>原始企业信息可以采用手工录入、程序收集、其他业务系统采集等方式获取</a:t>
              </a:r>
            </a:p>
          </p:txBody>
        </p:sp>
        <p:sp>
          <p:nvSpPr>
            <p:cNvPr id="86" name="文本框 85"/>
            <p:cNvSpPr txBox="1"/>
            <p:nvPr/>
          </p:nvSpPr>
          <p:spPr>
            <a:xfrm>
              <a:off x="2975924" y="1911200"/>
              <a:ext cx="486030" cy="354721"/>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rPr>
                <a:t>01</a:t>
              </a:r>
            </a:p>
          </p:txBody>
        </p:sp>
      </p:grpSp>
      <p:grpSp>
        <p:nvGrpSpPr>
          <p:cNvPr id="5" name="组合 4"/>
          <p:cNvGrpSpPr/>
          <p:nvPr/>
        </p:nvGrpSpPr>
        <p:grpSpPr>
          <a:xfrm>
            <a:off x="5386705" y="1629410"/>
            <a:ext cx="2193290" cy="2828925"/>
            <a:chOff x="5027616" y="1844824"/>
            <a:chExt cx="1824404" cy="2516376"/>
          </a:xfrm>
        </p:grpSpPr>
        <p:sp>
          <p:nvSpPr>
            <p:cNvPr id="76" name="Freeform 7"/>
            <p:cNvSpPr/>
            <p:nvPr/>
          </p:nvSpPr>
          <p:spPr bwMode="auto">
            <a:xfrm>
              <a:off x="5027616" y="2149955"/>
              <a:ext cx="1824404" cy="2211245"/>
            </a:xfrm>
            <a:custGeom>
              <a:avLst/>
              <a:gdLst>
                <a:gd name="T0" fmla="*/ 1551 w 3102"/>
                <a:gd name="T1" fmla="*/ 0 h 3756"/>
                <a:gd name="T2" fmla="*/ 3102 w 3102"/>
                <a:gd name="T3" fmla="*/ 1551 h 3756"/>
                <a:gd name="T4" fmla="*/ 2633 w 3102"/>
                <a:gd name="T5" fmla="*/ 2662 h 3756"/>
                <a:gd name="T6" fmla="*/ 1551 w 3102"/>
                <a:gd name="T7" fmla="*/ 3756 h 3756"/>
                <a:gd name="T8" fmla="*/ 507 w 3102"/>
                <a:gd name="T9" fmla="*/ 2698 h 3756"/>
                <a:gd name="T10" fmla="*/ 0 w 3102"/>
                <a:gd name="T11" fmla="*/ 1551 h 3756"/>
                <a:gd name="T12" fmla="*/ 1551 w 3102"/>
                <a:gd name="T13" fmla="*/ 0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0"/>
                  </a:moveTo>
                  <a:cubicBezTo>
                    <a:pt x="2408" y="0"/>
                    <a:pt x="3102" y="695"/>
                    <a:pt x="3102" y="1551"/>
                  </a:cubicBezTo>
                  <a:cubicBezTo>
                    <a:pt x="3102" y="1987"/>
                    <a:pt x="2922" y="2381"/>
                    <a:pt x="2633" y="2662"/>
                  </a:cubicBezTo>
                  <a:cubicBezTo>
                    <a:pt x="2558" y="2748"/>
                    <a:pt x="1657" y="3650"/>
                    <a:pt x="1551" y="3756"/>
                  </a:cubicBezTo>
                  <a:cubicBezTo>
                    <a:pt x="1437" y="3642"/>
                    <a:pt x="576" y="2768"/>
                    <a:pt x="507" y="2698"/>
                  </a:cubicBezTo>
                  <a:cubicBezTo>
                    <a:pt x="196" y="2414"/>
                    <a:pt x="0" y="2006"/>
                    <a:pt x="0" y="1551"/>
                  </a:cubicBezTo>
                  <a:cubicBezTo>
                    <a:pt x="0" y="695"/>
                    <a:pt x="695" y="0"/>
                    <a:pt x="1551" y="0"/>
                  </a:cubicBezTo>
                  <a:close/>
                </a:path>
              </a:pathLst>
            </a:custGeom>
            <a:solidFill>
              <a:srgbClr val="C00000"/>
            </a:solidFill>
            <a:ln>
              <a:solidFill>
                <a:schemeClr val="tx2">
                  <a:lumMod val="75000"/>
                </a:schemeClr>
              </a:solidFill>
            </a:ln>
          </p:spPr>
          <p:txBody>
            <a:bodyPr vert="horz" wrap="square" lIns="91440" tIns="45720" rIns="91440" bIns="45720" numCol="1" anchor="t" anchorCtr="0" compatLnSpc="1"/>
            <a:lstStyle/>
            <a:p>
              <a:endParaRPr lang="zh-CN" altLang="en-US" sz="1400">
                <a:solidFill>
                  <a:schemeClr val="bg1"/>
                </a:solidFill>
              </a:endParaRPr>
            </a:p>
          </p:txBody>
        </p:sp>
        <p:sp>
          <p:nvSpPr>
            <p:cNvPr id="77" name="Oval 8"/>
            <p:cNvSpPr>
              <a:spLocks noChangeArrowheads="1"/>
            </p:cNvSpPr>
            <p:nvPr/>
          </p:nvSpPr>
          <p:spPr bwMode="auto">
            <a:xfrm>
              <a:off x="5640432" y="1844824"/>
              <a:ext cx="598772" cy="598773"/>
            </a:xfrm>
            <a:prstGeom prst="ellipse">
              <a:avLst/>
            </a:prstGeom>
            <a:solidFill>
              <a:srgbClr val="433D3C"/>
            </a:solidFill>
            <a:ln w="38100" cap="flat">
              <a:solidFill>
                <a:schemeClr val="bg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sz="1400">
                <a:solidFill>
                  <a:schemeClr val="bg1"/>
                </a:solidFill>
              </a:endParaRPr>
            </a:p>
          </p:txBody>
        </p:sp>
        <p:sp>
          <p:nvSpPr>
            <p:cNvPr id="87" name="TextBox 14"/>
            <p:cNvSpPr txBox="1"/>
            <p:nvPr/>
          </p:nvSpPr>
          <p:spPr>
            <a:xfrm>
              <a:off x="5285210" y="2514012"/>
              <a:ext cx="1298252" cy="272819"/>
            </a:xfrm>
            <a:prstGeom prst="rect">
              <a:avLst/>
            </a:prstGeom>
            <a:noFill/>
          </p:spPr>
          <p:txBody>
            <a:bodyPr wrap="square" rtlCol="0">
              <a:spAutoFit/>
            </a:bodyPr>
            <a:lstStyle>
              <a:defPPr>
                <a:defRPr lang="zh-CN"/>
              </a:defPPr>
              <a:lvl1pPr algn="ctr">
                <a:defRPr b="1">
                  <a:solidFill>
                    <a:schemeClr val="bg1"/>
                  </a:solidFill>
                  <a:latin typeface="+mj-ea"/>
                  <a:ea typeface="+mj-ea"/>
                </a:defRPr>
              </a:lvl1pPr>
            </a:lstStyle>
            <a:p>
              <a:r>
                <a:rPr lang="zh-CN" altLang="en-US" sz="1400" dirty="0">
                  <a:solidFill>
                    <a:schemeClr val="bg1"/>
                  </a:solidFill>
                </a:rPr>
                <a:t>报文封装</a:t>
              </a:r>
            </a:p>
          </p:txBody>
        </p:sp>
        <p:sp>
          <p:nvSpPr>
            <p:cNvPr id="88" name="TextBox 15"/>
            <p:cNvSpPr txBox="1"/>
            <p:nvPr/>
          </p:nvSpPr>
          <p:spPr>
            <a:xfrm>
              <a:off x="5244593" y="2830414"/>
              <a:ext cx="1398556" cy="902619"/>
            </a:xfrm>
            <a:prstGeom prst="rect">
              <a:avLst/>
            </a:prstGeom>
            <a:noFill/>
          </p:spPr>
          <p:txBody>
            <a:bodyPr wrap="square" rtlCol="0">
              <a:spAutoFit/>
            </a:bodyPr>
            <a:lstStyle/>
            <a:p>
              <a:pPr algn="l"/>
              <a:r>
                <a:rPr lang="zh-CN" altLang="en-US" sz="1200" dirty="0">
                  <a:solidFill>
                    <a:schemeClr val="bg1"/>
                  </a:solidFill>
                  <a:latin typeface="+mn-ea"/>
                  <a:ea typeface="+mn-ea"/>
                </a:rPr>
                <a:t>根据不同的信息记录类型，生成标准化的标准化的xml报文，上报报文名称要按采集规范要求设置</a:t>
              </a:r>
            </a:p>
          </p:txBody>
        </p:sp>
        <p:sp>
          <p:nvSpPr>
            <p:cNvPr id="89" name="文本框 88"/>
            <p:cNvSpPr txBox="1"/>
            <p:nvPr/>
          </p:nvSpPr>
          <p:spPr>
            <a:xfrm>
              <a:off x="5732140" y="1911200"/>
              <a:ext cx="486030" cy="354721"/>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rPr>
                <a:t>03</a:t>
              </a:r>
            </a:p>
          </p:txBody>
        </p:sp>
      </p:grpSp>
      <p:grpSp>
        <p:nvGrpSpPr>
          <p:cNvPr id="7" name="组合 6"/>
          <p:cNvGrpSpPr/>
          <p:nvPr/>
        </p:nvGrpSpPr>
        <p:grpSpPr>
          <a:xfrm>
            <a:off x="9166225" y="1629410"/>
            <a:ext cx="2193290" cy="2828925"/>
            <a:chOff x="7803163" y="1844824"/>
            <a:chExt cx="1824404" cy="2516376"/>
          </a:xfrm>
        </p:grpSpPr>
        <p:sp>
          <p:nvSpPr>
            <p:cNvPr id="78" name="Freeform 9"/>
            <p:cNvSpPr/>
            <p:nvPr/>
          </p:nvSpPr>
          <p:spPr bwMode="auto">
            <a:xfrm>
              <a:off x="7803163" y="2149955"/>
              <a:ext cx="1824404" cy="2211245"/>
            </a:xfrm>
            <a:custGeom>
              <a:avLst/>
              <a:gdLst>
                <a:gd name="T0" fmla="*/ 1551 w 3102"/>
                <a:gd name="T1" fmla="*/ 0 h 3756"/>
                <a:gd name="T2" fmla="*/ 3102 w 3102"/>
                <a:gd name="T3" fmla="*/ 1551 h 3756"/>
                <a:gd name="T4" fmla="*/ 2633 w 3102"/>
                <a:gd name="T5" fmla="*/ 2662 h 3756"/>
                <a:gd name="T6" fmla="*/ 1551 w 3102"/>
                <a:gd name="T7" fmla="*/ 3756 h 3756"/>
                <a:gd name="T8" fmla="*/ 507 w 3102"/>
                <a:gd name="T9" fmla="*/ 2698 h 3756"/>
                <a:gd name="T10" fmla="*/ 0 w 3102"/>
                <a:gd name="T11" fmla="*/ 1551 h 3756"/>
                <a:gd name="T12" fmla="*/ 1551 w 3102"/>
                <a:gd name="T13" fmla="*/ 0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0"/>
                  </a:moveTo>
                  <a:cubicBezTo>
                    <a:pt x="2408" y="0"/>
                    <a:pt x="3102" y="695"/>
                    <a:pt x="3102" y="1551"/>
                  </a:cubicBezTo>
                  <a:cubicBezTo>
                    <a:pt x="3102" y="1987"/>
                    <a:pt x="2922" y="2381"/>
                    <a:pt x="2633" y="2662"/>
                  </a:cubicBezTo>
                  <a:cubicBezTo>
                    <a:pt x="2559" y="2748"/>
                    <a:pt x="1657" y="3650"/>
                    <a:pt x="1551" y="3756"/>
                  </a:cubicBezTo>
                  <a:cubicBezTo>
                    <a:pt x="1438" y="3642"/>
                    <a:pt x="576" y="2768"/>
                    <a:pt x="507" y="2698"/>
                  </a:cubicBezTo>
                  <a:cubicBezTo>
                    <a:pt x="196" y="2414"/>
                    <a:pt x="0" y="2006"/>
                    <a:pt x="0" y="1551"/>
                  </a:cubicBezTo>
                  <a:cubicBezTo>
                    <a:pt x="0" y="695"/>
                    <a:pt x="695" y="0"/>
                    <a:pt x="1551" y="0"/>
                  </a:cubicBezTo>
                  <a:close/>
                </a:path>
              </a:pathLst>
            </a:custGeom>
            <a:solidFill>
              <a:srgbClr val="C00000"/>
            </a:solidFill>
            <a:ln>
              <a:solidFill>
                <a:schemeClr val="tx2">
                  <a:lumMod val="75000"/>
                </a:schemeClr>
              </a:solidFill>
            </a:ln>
          </p:spPr>
          <p:txBody>
            <a:bodyPr vert="horz" wrap="square" lIns="91440" tIns="45720" rIns="91440" bIns="45720" numCol="1" anchor="t" anchorCtr="0" compatLnSpc="1"/>
            <a:lstStyle/>
            <a:p>
              <a:endParaRPr lang="zh-CN" altLang="en-US" sz="1400">
                <a:solidFill>
                  <a:schemeClr val="bg1"/>
                </a:solidFill>
              </a:endParaRPr>
            </a:p>
          </p:txBody>
        </p:sp>
        <p:sp>
          <p:nvSpPr>
            <p:cNvPr id="79" name="Oval 10"/>
            <p:cNvSpPr>
              <a:spLocks noChangeArrowheads="1"/>
            </p:cNvSpPr>
            <p:nvPr/>
          </p:nvSpPr>
          <p:spPr bwMode="auto">
            <a:xfrm>
              <a:off x="8415979" y="1844824"/>
              <a:ext cx="598772" cy="598773"/>
            </a:xfrm>
            <a:prstGeom prst="ellipse">
              <a:avLst/>
            </a:prstGeom>
            <a:solidFill>
              <a:srgbClr val="433D3C"/>
            </a:solidFill>
            <a:ln w="38100" cap="flat">
              <a:solidFill>
                <a:schemeClr val="bg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sz="1400">
                <a:solidFill>
                  <a:schemeClr val="bg1"/>
                </a:solidFill>
              </a:endParaRPr>
            </a:p>
          </p:txBody>
        </p:sp>
        <p:sp>
          <p:nvSpPr>
            <p:cNvPr id="90" name="TextBox 14"/>
            <p:cNvSpPr txBox="1"/>
            <p:nvPr/>
          </p:nvSpPr>
          <p:spPr>
            <a:xfrm>
              <a:off x="7990458" y="2514012"/>
              <a:ext cx="1398557" cy="272819"/>
            </a:xfrm>
            <a:prstGeom prst="rect">
              <a:avLst/>
            </a:prstGeom>
            <a:noFill/>
          </p:spPr>
          <p:txBody>
            <a:bodyPr wrap="square" rtlCol="0">
              <a:spAutoFit/>
            </a:bodyPr>
            <a:lstStyle>
              <a:defPPr>
                <a:defRPr lang="zh-CN"/>
              </a:defPPr>
              <a:lvl1pPr algn="ctr">
                <a:defRPr b="1">
                  <a:solidFill>
                    <a:schemeClr val="bg1"/>
                  </a:solidFill>
                  <a:latin typeface="+mj-ea"/>
                  <a:ea typeface="+mj-ea"/>
                </a:defRPr>
              </a:lvl1pPr>
            </a:lstStyle>
            <a:p>
              <a:r>
                <a:rPr lang="zh-CN" altLang="en-US" sz="1400" dirty="0">
                  <a:solidFill>
                    <a:schemeClr val="bg1"/>
                  </a:solidFill>
                </a:rPr>
                <a:t>报文报送</a:t>
              </a:r>
            </a:p>
          </p:txBody>
        </p:sp>
        <p:sp>
          <p:nvSpPr>
            <p:cNvPr id="91" name="TextBox 15"/>
            <p:cNvSpPr txBox="1"/>
            <p:nvPr/>
          </p:nvSpPr>
          <p:spPr>
            <a:xfrm>
              <a:off x="7990459" y="2830414"/>
              <a:ext cx="1398556" cy="410659"/>
            </a:xfrm>
            <a:prstGeom prst="rect">
              <a:avLst/>
            </a:prstGeom>
            <a:noFill/>
          </p:spPr>
          <p:txBody>
            <a:bodyPr wrap="square" rtlCol="0">
              <a:spAutoFit/>
            </a:bodyPr>
            <a:lstStyle/>
            <a:p>
              <a:pPr algn="ctr"/>
              <a:r>
                <a:rPr lang="en-US" altLang="zh-CN" sz="1200" dirty="0">
                  <a:solidFill>
                    <a:schemeClr val="bg1"/>
                  </a:solidFill>
                  <a:latin typeface="+mn-ea"/>
                  <a:ea typeface="+mn-ea"/>
                </a:rPr>
                <a:t>GTP</a:t>
              </a:r>
              <a:r>
                <a:rPr lang="zh-CN" altLang="en-US" sz="1200" dirty="0">
                  <a:solidFill>
                    <a:schemeClr val="bg1"/>
                  </a:solidFill>
                  <a:latin typeface="+mn-ea"/>
                  <a:ea typeface="+mn-ea"/>
                </a:rPr>
                <a:t>接口自动化报送</a:t>
              </a:r>
            </a:p>
            <a:p>
              <a:pPr algn="ctr"/>
              <a:r>
                <a:rPr lang="en-US" altLang="zh-CN" sz="1200" dirty="0">
                  <a:solidFill>
                    <a:schemeClr val="bg1"/>
                  </a:solidFill>
                  <a:latin typeface="+mn-ea"/>
                  <a:ea typeface="+mn-ea"/>
                </a:rPr>
                <a:t>WTP</a:t>
              </a:r>
              <a:r>
                <a:rPr lang="zh-CN" altLang="en-US" sz="1200" dirty="0">
                  <a:solidFill>
                    <a:schemeClr val="bg1"/>
                  </a:solidFill>
                  <a:latin typeface="+mn-ea"/>
                  <a:ea typeface="+mn-ea"/>
                </a:rPr>
                <a:t>手工报送</a:t>
              </a:r>
            </a:p>
          </p:txBody>
        </p:sp>
        <p:sp>
          <p:nvSpPr>
            <p:cNvPr id="92" name="文本框 91"/>
            <p:cNvSpPr txBox="1"/>
            <p:nvPr/>
          </p:nvSpPr>
          <p:spPr>
            <a:xfrm>
              <a:off x="8501389" y="1911200"/>
              <a:ext cx="486030" cy="354721"/>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rPr>
                <a:t>05</a:t>
              </a:r>
            </a:p>
          </p:txBody>
        </p:sp>
      </p:grpSp>
      <p:grpSp>
        <p:nvGrpSpPr>
          <p:cNvPr id="4" name="组合 3"/>
          <p:cNvGrpSpPr/>
          <p:nvPr/>
        </p:nvGrpSpPr>
        <p:grpSpPr>
          <a:xfrm>
            <a:off x="3424555" y="3021330"/>
            <a:ext cx="2193290" cy="2770505"/>
            <a:chOff x="3639843" y="3236320"/>
            <a:chExt cx="1824404" cy="2465309"/>
          </a:xfrm>
        </p:grpSpPr>
        <p:sp>
          <p:nvSpPr>
            <p:cNvPr id="80" name="Freeform 11"/>
            <p:cNvSpPr/>
            <p:nvPr/>
          </p:nvSpPr>
          <p:spPr bwMode="auto">
            <a:xfrm>
              <a:off x="3639843" y="3236320"/>
              <a:ext cx="1824404" cy="2209969"/>
            </a:xfrm>
            <a:custGeom>
              <a:avLst/>
              <a:gdLst>
                <a:gd name="T0" fmla="*/ 1550 w 3101"/>
                <a:gd name="T1" fmla="*/ 3756 h 3756"/>
                <a:gd name="T2" fmla="*/ 3101 w 3101"/>
                <a:gd name="T3" fmla="*/ 2205 h 3756"/>
                <a:gd name="T4" fmla="*/ 2632 w 3101"/>
                <a:gd name="T5" fmla="*/ 1093 h 3756"/>
                <a:gd name="T6" fmla="*/ 1551 w 3101"/>
                <a:gd name="T7" fmla="*/ 0 h 3756"/>
                <a:gd name="T8" fmla="*/ 506 w 3101"/>
                <a:gd name="T9" fmla="*/ 1058 h 3756"/>
                <a:gd name="T10" fmla="*/ 0 w 3101"/>
                <a:gd name="T11" fmla="*/ 2205 h 3756"/>
                <a:gd name="T12" fmla="*/ 1550 w 3101"/>
                <a:gd name="T13" fmla="*/ 3756 h 3756"/>
              </a:gdLst>
              <a:ahLst/>
              <a:cxnLst>
                <a:cxn ang="0">
                  <a:pos x="T0" y="T1"/>
                </a:cxn>
                <a:cxn ang="0">
                  <a:pos x="T2" y="T3"/>
                </a:cxn>
                <a:cxn ang="0">
                  <a:pos x="T4" y="T5"/>
                </a:cxn>
                <a:cxn ang="0">
                  <a:pos x="T6" y="T7"/>
                </a:cxn>
                <a:cxn ang="0">
                  <a:pos x="T8" y="T9"/>
                </a:cxn>
                <a:cxn ang="0">
                  <a:pos x="T10" y="T11"/>
                </a:cxn>
                <a:cxn ang="0">
                  <a:pos x="T12" y="T13"/>
                </a:cxn>
              </a:cxnLst>
              <a:rect l="0" t="0" r="r" b="b"/>
              <a:pathLst>
                <a:path w="3101" h="3756">
                  <a:moveTo>
                    <a:pt x="1550" y="3756"/>
                  </a:moveTo>
                  <a:cubicBezTo>
                    <a:pt x="2407" y="3756"/>
                    <a:pt x="3101" y="3061"/>
                    <a:pt x="3101" y="2205"/>
                  </a:cubicBezTo>
                  <a:cubicBezTo>
                    <a:pt x="3101" y="1769"/>
                    <a:pt x="2922" y="1375"/>
                    <a:pt x="2632" y="1093"/>
                  </a:cubicBezTo>
                  <a:cubicBezTo>
                    <a:pt x="2558" y="1008"/>
                    <a:pt x="1656" y="106"/>
                    <a:pt x="1551" y="0"/>
                  </a:cubicBezTo>
                  <a:cubicBezTo>
                    <a:pt x="1437" y="114"/>
                    <a:pt x="575" y="988"/>
                    <a:pt x="506" y="1058"/>
                  </a:cubicBezTo>
                  <a:cubicBezTo>
                    <a:pt x="195" y="1342"/>
                    <a:pt x="0" y="1750"/>
                    <a:pt x="0" y="2205"/>
                  </a:cubicBezTo>
                  <a:cubicBezTo>
                    <a:pt x="0" y="3061"/>
                    <a:pt x="694" y="3756"/>
                    <a:pt x="1550" y="3756"/>
                  </a:cubicBezTo>
                  <a:close/>
                </a:path>
              </a:pathLst>
            </a:custGeom>
            <a:solidFill>
              <a:srgbClr val="433D3C"/>
            </a:solidFill>
            <a:ln>
              <a:solidFill>
                <a:schemeClr val="tx2">
                  <a:lumMod val="75000"/>
                </a:schemeClr>
              </a:solidFill>
            </a:ln>
          </p:spPr>
          <p:txBody>
            <a:bodyPr vert="horz" wrap="square" lIns="91440" tIns="45720" rIns="91440" bIns="45720" numCol="1" anchor="t" anchorCtr="0" compatLnSpc="1"/>
            <a:lstStyle/>
            <a:p>
              <a:endParaRPr lang="zh-CN" altLang="en-US" sz="1400">
                <a:solidFill>
                  <a:schemeClr val="bg1"/>
                </a:solidFill>
              </a:endParaRPr>
            </a:p>
          </p:txBody>
        </p:sp>
        <p:sp>
          <p:nvSpPr>
            <p:cNvPr id="81" name="Oval 12"/>
            <p:cNvSpPr>
              <a:spLocks noChangeArrowheads="1"/>
            </p:cNvSpPr>
            <p:nvPr/>
          </p:nvSpPr>
          <p:spPr bwMode="auto">
            <a:xfrm>
              <a:off x="4252659" y="5102856"/>
              <a:ext cx="598772" cy="598773"/>
            </a:xfrm>
            <a:prstGeom prst="ellipse">
              <a:avLst/>
            </a:prstGeom>
            <a:solidFill>
              <a:srgbClr val="C00000"/>
            </a:solidFill>
            <a:ln w="38100" cap="flat">
              <a:solidFill>
                <a:schemeClr val="bg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sz="1400">
                <a:solidFill>
                  <a:schemeClr val="bg1"/>
                </a:solidFill>
              </a:endParaRPr>
            </a:p>
          </p:txBody>
        </p:sp>
        <p:sp>
          <p:nvSpPr>
            <p:cNvPr id="93" name="文本框 92"/>
            <p:cNvSpPr txBox="1"/>
            <p:nvPr/>
          </p:nvSpPr>
          <p:spPr>
            <a:xfrm>
              <a:off x="4322101" y="5177688"/>
              <a:ext cx="486030" cy="354851"/>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rPr>
                <a:t>02</a:t>
              </a:r>
            </a:p>
          </p:txBody>
        </p:sp>
        <p:sp>
          <p:nvSpPr>
            <p:cNvPr id="95" name="TextBox 14"/>
            <p:cNvSpPr txBox="1"/>
            <p:nvPr/>
          </p:nvSpPr>
          <p:spPr>
            <a:xfrm>
              <a:off x="3941605" y="3884706"/>
              <a:ext cx="1298251" cy="272919"/>
            </a:xfrm>
            <a:prstGeom prst="rect">
              <a:avLst/>
            </a:prstGeom>
            <a:noFill/>
          </p:spPr>
          <p:txBody>
            <a:bodyPr wrap="square" rtlCol="0">
              <a:spAutoFit/>
            </a:bodyPr>
            <a:lstStyle>
              <a:defPPr>
                <a:defRPr lang="zh-CN"/>
              </a:defPPr>
              <a:lvl1pPr algn="ctr">
                <a:defRPr b="1">
                  <a:solidFill>
                    <a:schemeClr val="bg1"/>
                  </a:solidFill>
                  <a:latin typeface="+mj-ea"/>
                  <a:ea typeface="+mj-ea"/>
                </a:defRPr>
              </a:lvl1pPr>
            </a:lstStyle>
            <a:p>
              <a:r>
                <a:rPr lang="zh-CN" altLang="en-US" sz="1400" dirty="0">
                  <a:solidFill>
                    <a:schemeClr val="bg1"/>
                  </a:solidFill>
                </a:rPr>
                <a:t>数据校验</a:t>
              </a:r>
            </a:p>
          </p:txBody>
        </p:sp>
        <p:sp>
          <p:nvSpPr>
            <p:cNvPr id="96" name="TextBox 15"/>
            <p:cNvSpPr txBox="1"/>
            <p:nvPr/>
          </p:nvSpPr>
          <p:spPr>
            <a:xfrm>
              <a:off x="3841300" y="4201108"/>
              <a:ext cx="1398556" cy="738519"/>
            </a:xfrm>
            <a:prstGeom prst="rect">
              <a:avLst/>
            </a:prstGeom>
            <a:noFill/>
          </p:spPr>
          <p:txBody>
            <a:bodyPr wrap="square" rtlCol="0">
              <a:spAutoFit/>
            </a:bodyPr>
            <a:lstStyle/>
            <a:p>
              <a:pPr algn="l"/>
              <a:r>
                <a:rPr lang="zh-CN" altLang="en-US" sz="1200" dirty="0">
                  <a:solidFill>
                    <a:schemeClr val="bg1"/>
                  </a:solidFill>
                  <a:latin typeface="+mn-ea"/>
                  <a:ea typeface="+mn-ea"/>
                </a:rPr>
                <a:t>按照采集规范要求，接口程序完成基本信息的数据校验，提高报送成功率</a:t>
              </a:r>
            </a:p>
          </p:txBody>
        </p:sp>
      </p:grpSp>
      <p:grpSp>
        <p:nvGrpSpPr>
          <p:cNvPr id="6" name="组合 5"/>
          <p:cNvGrpSpPr/>
          <p:nvPr/>
        </p:nvGrpSpPr>
        <p:grpSpPr>
          <a:xfrm>
            <a:off x="7348220" y="3021330"/>
            <a:ext cx="2193290" cy="2770505"/>
            <a:chOff x="6415389" y="3236320"/>
            <a:chExt cx="1824404" cy="2465309"/>
          </a:xfrm>
        </p:grpSpPr>
        <p:sp>
          <p:nvSpPr>
            <p:cNvPr id="82" name="Freeform 13"/>
            <p:cNvSpPr/>
            <p:nvPr/>
          </p:nvSpPr>
          <p:spPr bwMode="auto">
            <a:xfrm>
              <a:off x="6415389" y="3236320"/>
              <a:ext cx="1824404" cy="2209969"/>
            </a:xfrm>
            <a:custGeom>
              <a:avLst/>
              <a:gdLst>
                <a:gd name="T0" fmla="*/ 1551 w 3102"/>
                <a:gd name="T1" fmla="*/ 3756 h 3756"/>
                <a:gd name="T2" fmla="*/ 3102 w 3102"/>
                <a:gd name="T3" fmla="*/ 2205 h 3756"/>
                <a:gd name="T4" fmla="*/ 2632 w 3102"/>
                <a:gd name="T5" fmla="*/ 1093 h 3756"/>
                <a:gd name="T6" fmla="*/ 1551 w 3102"/>
                <a:gd name="T7" fmla="*/ 0 h 3756"/>
                <a:gd name="T8" fmla="*/ 507 w 3102"/>
                <a:gd name="T9" fmla="*/ 1058 h 3756"/>
                <a:gd name="T10" fmla="*/ 0 w 3102"/>
                <a:gd name="T11" fmla="*/ 2205 h 3756"/>
                <a:gd name="T12" fmla="*/ 1551 w 3102"/>
                <a:gd name="T13" fmla="*/ 3756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3756"/>
                  </a:moveTo>
                  <a:cubicBezTo>
                    <a:pt x="2407" y="3756"/>
                    <a:pt x="3102" y="3061"/>
                    <a:pt x="3102" y="2205"/>
                  </a:cubicBezTo>
                  <a:cubicBezTo>
                    <a:pt x="3102" y="1769"/>
                    <a:pt x="2922" y="1375"/>
                    <a:pt x="2632" y="1093"/>
                  </a:cubicBezTo>
                  <a:cubicBezTo>
                    <a:pt x="2558" y="1008"/>
                    <a:pt x="1656" y="106"/>
                    <a:pt x="1551" y="0"/>
                  </a:cubicBezTo>
                  <a:cubicBezTo>
                    <a:pt x="1437" y="114"/>
                    <a:pt x="576" y="988"/>
                    <a:pt x="507" y="1058"/>
                  </a:cubicBezTo>
                  <a:cubicBezTo>
                    <a:pt x="195" y="1342"/>
                    <a:pt x="0" y="1750"/>
                    <a:pt x="0" y="2205"/>
                  </a:cubicBezTo>
                  <a:cubicBezTo>
                    <a:pt x="0" y="3061"/>
                    <a:pt x="694" y="3756"/>
                    <a:pt x="1551" y="3756"/>
                  </a:cubicBezTo>
                  <a:close/>
                </a:path>
              </a:pathLst>
            </a:custGeom>
            <a:solidFill>
              <a:srgbClr val="433D3C"/>
            </a:solidFill>
            <a:ln>
              <a:solidFill>
                <a:schemeClr val="tx2">
                  <a:lumMod val="75000"/>
                </a:schemeClr>
              </a:solidFill>
            </a:ln>
          </p:spPr>
          <p:txBody>
            <a:bodyPr vert="horz" wrap="square" lIns="91440" tIns="45720" rIns="91440" bIns="45720" numCol="1" anchor="t" anchorCtr="0" compatLnSpc="1"/>
            <a:lstStyle/>
            <a:p>
              <a:endParaRPr lang="zh-CN" altLang="en-US" sz="1400">
                <a:solidFill>
                  <a:schemeClr val="bg1"/>
                </a:solidFill>
              </a:endParaRPr>
            </a:p>
          </p:txBody>
        </p:sp>
        <p:sp>
          <p:nvSpPr>
            <p:cNvPr id="83" name="Oval 14"/>
            <p:cNvSpPr>
              <a:spLocks noChangeArrowheads="1"/>
            </p:cNvSpPr>
            <p:nvPr/>
          </p:nvSpPr>
          <p:spPr bwMode="auto">
            <a:xfrm>
              <a:off x="7028205" y="5102856"/>
              <a:ext cx="598772" cy="598773"/>
            </a:xfrm>
            <a:prstGeom prst="ellipse">
              <a:avLst/>
            </a:prstGeom>
            <a:solidFill>
              <a:srgbClr val="C00000"/>
            </a:solidFill>
            <a:ln w="38100" cap="flat">
              <a:solidFill>
                <a:schemeClr val="bg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sz="1400">
                <a:solidFill>
                  <a:schemeClr val="bg1"/>
                </a:solidFill>
              </a:endParaRPr>
            </a:p>
          </p:txBody>
        </p:sp>
        <p:sp>
          <p:nvSpPr>
            <p:cNvPr id="94" name="文本框 93"/>
            <p:cNvSpPr txBox="1"/>
            <p:nvPr/>
          </p:nvSpPr>
          <p:spPr>
            <a:xfrm>
              <a:off x="7111589" y="5170941"/>
              <a:ext cx="486030" cy="354851"/>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rPr>
                <a:t>04</a:t>
              </a:r>
            </a:p>
          </p:txBody>
        </p:sp>
        <p:sp>
          <p:nvSpPr>
            <p:cNvPr id="97" name="TextBox 14"/>
            <p:cNvSpPr txBox="1"/>
            <p:nvPr/>
          </p:nvSpPr>
          <p:spPr>
            <a:xfrm>
              <a:off x="6748190" y="3884706"/>
              <a:ext cx="1298251" cy="272919"/>
            </a:xfrm>
            <a:prstGeom prst="rect">
              <a:avLst/>
            </a:prstGeom>
            <a:noFill/>
          </p:spPr>
          <p:txBody>
            <a:bodyPr wrap="square" rtlCol="0">
              <a:spAutoFit/>
            </a:bodyPr>
            <a:lstStyle>
              <a:defPPr>
                <a:defRPr lang="zh-CN"/>
              </a:defPPr>
              <a:lvl1pPr algn="ctr">
                <a:defRPr b="1">
                  <a:solidFill>
                    <a:schemeClr val="bg1"/>
                  </a:solidFill>
                  <a:latin typeface="+mj-ea"/>
                  <a:ea typeface="+mj-ea"/>
                </a:defRPr>
              </a:lvl1pPr>
            </a:lstStyle>
            <a:p>
              <a:r>
                <a:rPr lang="zh-CN" altLang="en-US" sz="1400" dirty="0">
                  <a:solidFill>
                    <a:schemeClr val="bg1"/>
                  </a:solidFill>
                </a:rPr>
                <a:t>报文加密</a:t>
              </a:r>
            </a:p>
          </p:txBody>
        </p:sp>
        <p:sp>
          <p:nvSpPr>
            <p:cNvPr id="98" name="TextBox 15"/>
            <p:cNvSpPr txBox="1"/>
            <p:nvPr/>
          </p:nvSpPr>
          <p:spPr>
            <a:xfrm>
              <a:off x="6647885" y="4201108"/>
              <a:ext cx="1398556" cy="409661"/>
            </a:xfrm>
            <a:prstGeom prst="rect">
              <a:avLst/>
            </a:prstGeom>
            <a:noFill/>
          </p:spPr>
          <p:txBody>
            <a:bodyPr wrap="square" rtlCol="0">
              <a:spAutoFit/>
            </a:bodyPr>
            <a:lstStyle/>
            <a:p>
              <a:pPr algn="ctr"/>
              <a:r>
                <a:rPr lang="zh-CN" altLang="en-US" sz="1200" dirty="0">
                  <a:solidFill>
                    <a:schemeClr val="bg1"/>
                  </a:solidFill>
                  <a:latin typeface="+mn-ea"/>
                  <a:ea typeface="+mn-ea"/>
                </a:rPr>
                <a:t>使用</a:t>
              </a:r>
              <a:r>
                <a:rPr lang="zh-CN" altLang="en-US" sz="1200" dirty="0">
                  <a:solidFill>
                    <a:schemeClr val="bg1"/>
                  </a:solidFill>
                  <a:latin typeface="+mn-ea"/>
                  <a:ea typeface="+mn-ea"/>
                  <a:sym typeface="+mn-ea"/>
                </a:rPr>
                <a:t>人工预处理小程序</a:t>
              </a:r>
              <a:r>
                <a:rPr lang="zh-CN" altLang="en-US" sz="1200" dirty="0">
                  <a:solidFill>
                    <a:schemeClr val="bg1"/>
                  </a:solidFill>
                  <a:latin typeface="+mn-ea"/>
                  <a:ea typeface="+mn-ea"/>
                </a:rPr>
                <a:t>对报文进行加密</a:t>
              </a:r>
            </a:p>
          </p:txBody>
        </p:sp>
      </p:grpSp>
      <p:sp>
        <p:nvSpPr>
          <p:cNvPr id="32" name="椭圆 31"/>
          <p:cNvSpPr/>
          <p:nvPr/>
        </p:nvSpPr>
        <p:spPr>
          <a:xfrm>
            <a:off x="332703" y="337742"/>
            <a:ext cx="410284" cy="410284"/>
          </a:xfrm>
          <a:prstGeom prst="ellipse">
            <a:avLst/>
          </a:prstGeom>
          <a:solidFill>
            <a:srgbClr val="AB0019"/>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flipV="1">
            <a:off x="609845" y="308324"/>
            <a:ext cx="119698" cy="119698"/>
          </a:xfrm>
          <a:prstGeom prst="ellipse">
            <a:avLst/>
          </a:prstGeom>
          <a:solidFill>
            <a:schemeClr val="bg1">
              <a:lumMod val="50000"/>
            </a:schemeClr>
          </a:soli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1"/>
          <p:cNvSpPr txBox="1"/>
          <p:nvPr/>
        </p:nvSpPr>
        <p:spPr>
          <a:xfrm>
            <a:off x="1017270" y="358775"/>
            <a:ext cx="4476001" cy="369332"/>
          </a:xfrm>
          <a:prstGeom prst="rect">
            <a:avLst/>
          </a:prstGeom>
          <a:noFill/>
        </p:spPr>
        <p:txBody>
          <a:bodyPr wrap="square" lIns="0" tIns="0" rIns="0" bIns="0" rtlCol="0">
            <a:spAutoFit/>
          </a:bodyPr>
          <a:lstStyle/>
          <a:p>
            <a:pPr defTabSz="964565"/>
            <a:r>
              <a:rPr lang="zh-CN" altLang="en-US" sz="2400" b="1" spc="422" dirty="0">
                <a:solidFill>
                  <a:srgbClr val="AF362C"/>
                </a:solidFill>
                <a:latin typeface="微软雅黑" panose="020B0503020204020204" pitchFamily="34" charset="-122"/>
                <a:ea typeface="微软雅黑" panose="020B0503020204020204" pitchFamily="34" charset="-122"/>
                <a:sym typeface="+mn-ea"/>
              </a:rPr>
              <a:t>数据报送接口程序功能描述</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0-#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637287" y="1024037"/>
            <a:ext cx="6408712" cy="4198393"/>
          </a:xfrm>
          <a:prstGeom prst="rect">
            <a:avLst/>
          </a:prstGeom>
          <a:noFill/>
        </p:spPr>
        <p:txBody>
          <a:bodyPr wrap="square" rtlCol="0">
            <a:spAutoFit/>
          </a:bodyPr>
          <a:lstStyle/>
          <a:p>
            <a:pPr indent="428386" fontAlgn="auto">
              <a:lnSpc>
                <a:spcPct val="150000"/>
              </a:lnSpc>
              <a:extLst>
                <a:ext uri="{35155182-B16C-46BC-9424-99874614C6A1}">
                  <wpsdc:indentchars xmlns:wpsdc="http://www.wps.cn/officeDocument/2017/drawingmlCustomData" xmlns="" val="200" checksum="25669251"/>
                </a:ext>
              </a:extLst>
            </a:pPr>
            <a:r>
              <a:rPr kumimoji="1" dirty="0">
                <a:latin typeface="微软雅黑" panose="020B0503020204020204" pitchFamily="34" charset="-122"/>
                <a:ea typeface="微软雅黑" panose="020B0503020204020204" pitchFamily="34" charset="-122"/>
                <a:cs typeface="微软雅黑" panose="020B0503020204020204" pitchFamily="34" charset="-122"/>
                <a:sym typeface="+mn-lt"/>
              </a:rPr>
              <a:t>《</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sym typeface="+mn-lt"/>
              </a:rPr>
              <a:t>二代</a:t>
            </a:r>
            <a:r>
              <a:rPr kumimoji="1" dirty="0" err="1">
                <a:latin typeface="微软雅黑" panose="020B0503020204020204" pitchFamily="34" charset="-122"/>
                <a:ea typeface="微软雅黑" panose="020B0503020204020204" pitchFamily="34" charset="-122"/>
                <a:cs typeface="微软雅黑" panose="020B0503020204020204" pitchFamily="34" charset="-122"/>
                <a:sym typeface="+mn-lt"/>
              </a:rPr>
              <a:t>央行内部（企业）评级系统数据采集规范》系列标准规定了人民银行</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sym typeface="+mn-lt"/>
              </a:rPr>
              <a:t>二代</a:t>
            </a:r>
            <a:r>
              <a:rPr kumimoji="1" dirty="0">
                <a:latin typeface="微软雅黑" panose="020B0503020204020204" pitchFamily="34" charset="-122"/>
                <a:ea typeface="微软雅黑" panose="020B0503020204020204" pitchFamily="34" charset="-122"/>
                <a:cs typeface="微软雅黑" panose="020B0503020204020204" pitchFamily="34" charset="-122"/>
                <a:sym typeface="+mn-lt"/>
              </a:rPr>
              <a:t>央行内部（企业）评级（以下简称“央评”）系统从数据提供机构采集企业评级数据和信贷资产数据等的范围、内容、时点、格式、形态、校验规则以及错误更正机制等方面的具体要求。</a:t>
            </a:r>
          </a:p>
          <a:p>
            <a:pPr indent="428386" fontAlgn="auto">
              <a:lnSpc>
                <a:spcPct val="150000"/>
              </a:lnSpc>
              <a:extLst>
                <a:ext uri="{35155182-B16C-46BC-9424-99874614C6A1}">
                  <wpsdc:indentchars xmlns:wpsdc="http://www.wps.cn/officeDocument/2017/drawingmlCustomData" xmlns="" val="200" checksum="25669251"/>
                </a:ext>
              </a:extLst>
            </a:pPr>
            <a:r>
              <a:rPr kumimoji="1" dirty="0">
                <a:latin typeface="微软雅黑" panose="020B0503020204020204" pitchFamily="34" charset="-122"/>
                <a:ea typeface="微软雅黑" panose="020B0503020204020204" pitchFamily="34" charset="-122"/>
                <a:cs typeface="微软雅黑" panose="020B0503020204020204" pitchFamily="34" charset="-122"/>
                <a:sym typeface="+mn-lt"/>
              </a:rPr>
              <a:t>本部分为该系列标准的第一部分，重在对基本术语进行定义，对各部分共同遵守的约定、对通用的数据文件设计进行说明，并列出常用代码表及通用校验规则等。</a:t>
            </a:r>
          </a:p>
          <a:p>
            <a:pPr indent="428386" fontAlgn="auto">
              <a:lnSpc>
                <a:spcPct val="150000"/>
              </a:lnSpc>
              <a:extLst>
                <a:ext uri="{35155182-B16C-46BC-9424-99874614C6A1}">
                  <wpsdc:indentchars xmlns:wpsdc="http://www.wps.cn/officeDocument/2017/drawingmlCustomData" xmlns="" val="200" checksum="25669251"/>
                </a:ext>
              </a:extLst>
            </a:pPr>
            <a:r>
              <a:rPr kumimoji="1" dirty="0">
                <a:latin typeface="微软雅黑" panose="020B0503020204020204" pitchFamily="34" charset="-122"/>
                <a:ea typeface="微软雅黑" panose="020B0503020204020204" pitchFamily="34" charset="-122"/>
                <a:cs typeface="微软雅黑" panose="020B0503020204020204" pitchFamily="34" charset="-122"/>
                <a:sym typeface="+mn-lt"/>
              </a:rPr>
              <a:t>本规范由中国人民银行征信中心提出。 </a:t>
            </a:r>
          </a:p>
          <a:p>
            <a:pPr indent="428386" fontAlgn="auto">
              <a:lnSpc>
                <a:spcPct val="150000"/>
              </a:lnSpc>
              <a:extLst>
                <a:ext uri="{35155182-B16C-46BC-9424-99874614C6A1}">
                  <wpsdc:indentchars xmlns:wpsdc="http://www.wps.cn/officeDocument/2017/drawingmlCustomData" xmlns="" val="200" checksum="25669251"/>
                </a:ext>
              </a:extLst>
            </a:pPr>
            <a:r>
              <a:rPr kumimoji="1" dirty="0">
                <a:latin typeface="微软雅黑" panose="020B0503020204020204" pitchFamily="34" charset="-122"/>
                <a:ea typeface="微软雅黑" panose="020B0503020204020204" pitchFamily="34" charset="-122"/>
                <a:cs typeface="微软雅黑" panose="020B0503020204020204" pitchFamily="34" charset="-122"/>
                <a:sym typeface="+mn-lt"/>
              </a:rPr>
              <a:t>本规范起草单位：中国人民银行征信中心。</a:t>
            </a:r>
          </a:p>
        </p:txBody>
      </p:sp>
      <p:sp>
        <p:nvSpPr>
          <p:cNvPr id="13" name="椭圆 12"/>
          <p:cNvSpPr/>
          <p:nvPr/>
        </p:nvSpPr>
        <p:spPr>
          <a:xfrm>
            <a:off x="332703" y="337742"/>
            <a:ext cx="410284" cy="410284"/>
          </a:xfrm>
          <a:prstGeom prst="ellipse">
            <a:avLst/>
          </a:prstGeom>
          <a:solidFill>
            <a:srgbClr val="AB0019"/>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flipV="1">
            <a:off x="609845" y="308324"/>
            <a:ext cx="119698" cy="119698"/>
          </a:xfrm>
          <a:prstGeom prst="ellipse">
            <a:avLst/>
          </a:prstGeom>
          <a:solidFill>
            <a:schemeClr val="bg1">
              <a:lumMod val="50000"/>
            </a:schemeClr>
          </a:soli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
          <p:cNvSpPr txBox="1"/>
          <p:nvPr/>
        </p:nvSpPr>
        <p:spPr>
          <a:xfrm>
            <a:off x="1017270" y="358775"/>
            <a:ext cx="4476001" cy="369332"/>
          </a:xfrm>
          <a:prstGeom prst="rect">
            <a:avLst/>
          </a:prstGeom>
          <a:noFill/>
        </p:spPr>
        <p:txBody>
          <a:bodyPr wrap="square" lIns="0" tIns="0" rIns="0" bIns="0" rtlCol="0">
            <a:spAutoFit/>
          </a:bodyPr>
          <a:lstStyle/>
          <a:p>
            <a:pPr defTabSz="964565"/>
            <a:r>
              <a:rPr lang="zh-CN" altLang="en-US" sz="2400" b="1" spc="422" dirty="0">
                <a:solidFill>
                  <a:srgbClr val="AF362C"/>
                </a:solidFill>
                <a:latin typeface="微软雅黑" panose="020B0503020204020204" pitchFamily="34" charset="-122"/>
                <a:ea typeface="微软雅黑" panose="020B0503020204020204" pitchFamily="34" charset="-122"/>
                <a:sym typeface="+mn-ea"/>
              </a:rPr>
              <a:t>采集规范</a:t>
            </a:r>
            <a:r>
              <a:rPr lang="en-US" altLang="zh-CN" sz="2400" b="1" spc="422" dirty="0">
                <a:solidFill>
                  <a:srgbClr val="AF362C"/>
                </a:solidFill>
                <a:latin typeface="微软雅黑" panose="020B0503020204020204" pitchFamily="34" charset="-122"/>
                <a:ea typeface="微软雅黑" panose="020B0503020204020204" pitchFamily="34" charset="-122"/>
                <a:sym typeface="+mn-ea"/>
              </a:rPr>
              <a:t>-</a:t>
            </a:r>
            <a:r>
              <a:rPr lang="zh-CN" altLang="en-US" sz="2400" b="1" spc="422" dirty="0">
                <a:solidFill>
                  <a:srgbClr val="AF362C"/>
                </a:solidFill>
                <a:latin typeface="微软雅黑" panose="020B0503020204020204" pitchFamily="34" charset="-122"/>
                <a:ea typeface="微软雅黑" panose="020B0503020204020204" pitchFamily="34" charset="-122"/>
                <a:sym typeface="+mn-ea"/>
              </a:rPr>
              <a:t>通用要求</a:t>
            </a:r>
          </a:p>
        </p:txBody>
      </p:sp>
      <p:pic>
        <p:nvPicPr>
          <p:cNvPr id="3" name="图片 2">
            <a:extLst>
              <a:ext uri="{FF2B5EF4-FFF2-40B4-BE49-F238E27FC236}">
                <a16:creationId xmlns:a16="http://schemas.microsoft.com/office/drawing/2014/main" id="{154CAAC0-24DD-B325-46A8-16C537D276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6807" y="1024037"/>
            <a:ext cx="3168352" cy="4540215"/>
          </a:xfrm>
          <a:prstGeom prst="rect">
            <a:avLst/>
          </a:prstGeom>
        </p:spPr>
      </p:pic>
    </p:spTree>
    <p:extLst>
      <p:ext uri="{BB962C8B-B14F-4D97-AF65-F5344CB8AC3E}">
        <p14:creationId xmlns:p14="http://schemas.microsoft.com/office/powerpoint/2010/main" val="325471869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6">
            <a:extLst>
              <a:ext uri="{FF2B5EF4-FFF2-40B4-BE49-F238E27FC236}">
                <a16:creationId xmlns:a16="http://schemas.microsoft.com/office/drawing/2014/main" id="{A3CE8301-F38E-FE37-9855-652A9BFFCCA5}"/>
              </a:ext>
            </a:extLst>
          </p:cNvPr>
          <p:cNvSpPr/>
          <p:nvPr/>
        </p:nvSpPr>
        <p:spPr bwMode="auto">
          <a:xfrm>
            <a:off x="1425824" y="1450454"/>
            <a:ext cx="650971" cy="478605"/>
          </a:xfrm>
          <a:custGeom>
            <a:avLst/>
            <a:gdLst>
              <a:gd name="T0" fmla="*/ 81 w 162"/>
              <a:gd name="T1" fmla="*/ 0 h 119"/>
              <a:gd name="T2" fmla="*/ 0 w 162"/>
              <a:gd name="T3" fmla="*/ 119 h 119"/>
              <a:gd name="T4" fmla="*/ 162 w 162"/>
              <a:gd name="T5" fmla="*/ 119 h 119"/>
              <a:gd name="T6" fmla="*/ 81 w 162"/>
              <a:gd name="T7" fmla="*/ 0 h 119"/>
            </a:gdLst>
            <a:ahLst/>
            <a:cxnLst>
              <a:cxn ang="0">
                <a:pos x="T0" y="T1"/>
              </a:cxn>
              <a:cxn ang="0">
                <a:pos x="T2" y="T3"/>
              </a:cxn>
              <a:cxn ang="0">
                <a:pos x="T4" y="T5"/>
              </a:cxn>
              <a:cxn ang="0">
                <a:pos x="T6" y="T7"/>
              </a:cxn>
            </a:cxnLst>
            <a:rect l="0" t="0" r="r" b="b"/>
            <a:pathLst>
              <a:path w="162" h="119">
                <a:moveTo>
                  <a:pt x="81" y="0"/>
                </a:moveTo>
                <a:cubicBezTo>
                  <a:pt x="34" y="18"/>
                  <a:pt x="0" y="65"/>
                  <a:pt x="0" y="119"/>
                </a:cubicBezTo>
                <a:cubicBezTo>
                  <a:pt x="162" y="119"/>
                  <a:pt x="162" y="119"/>
                  <a:pt x="162" y="119"/>
                </a:cubicBezTo>
                <a:cubicBezTo>
                  <a:pt x="162" y="65"/>
                  <a:pt x="129" y="19"/>
                  <a:pt x="81" y="0"/>
                </a:cubicBezTo>
                <a:close/>
              </a:path>
            </a:pathLst>
          </a:custGeom>
          <a:solidFill>
            <a:schemeClr val="accent1"/>
          </a:solidFill>
          <a:ln>
            <a:noFill/>
          </a:ln>
        </p:spPr>
        <p:txBody>
          <a:bodyPr vert="horz" wrap="square" lIns="96390" tIns="48195" rIns="96390" bIns="48195" numCol="1" anchor="t" anchorCtr="0" compatLnSpc="1"/>
          <a:lstStyle/>
          <a:p>
            <a:endParaRPr lang="ru-RU"/>
          </a:p>
        </p:txBody>
      </p:sp>
      <p:sp>
        <p:nvSpPr>
          <p:cNvPr id="4" name="Freeform 7">
            <a:extLst>
              <a:ext uri="{FF2B5EF4-FFF2-40B4-BE49-F238E27FC236}">
                <a16:creationId xmlns:a16="http://schemas.microsoft.com/office/drawing/2014/main" id="{2ACD1943-8BB1-C125-D74F-1D5976F6D4D2}"/>
              </a:ext>
            </a:extLst>
          </p:cNvPr>
          <p:cNvSpPr/>
          <p:nvPr/>
        </p:nvSpPr>
        <p:spPr bwMode="auto">
          <a:xfrm>
            <a:off x="1591495" y="1415311"/>
            <a:ext cx="1849157" cy="1936176"/>
          </a:xfrm>
          <a:custGeom>
            <a:avLst/>
            <a:gdLst>
              <a:gd name="T0" fmla="*/ 332 w 461"/>
              <a:gd name="T1" fmla="*/ 0 h 482"/>
              <a:gd name="T2" fmla="*/ 88 w 461"/>
              <a:gd name="T3" fmla="*/ 0 h 482"/>
              <a:gd name="T4" fmla="*/ 40 w 461"/>
              <a:gd name="T5" fmla="*/ 9 h 482"/>
              <a:gd name="T6" fmla="*/ 0 w 461"/>
              <a:gd name="T7" fmla="*/ 35 h 482"/>
              <a:gd name="T8" fmla="*/ 81 w 461"/>
              <a:gd name="T9" fmla="*/ 35 h 482"/>
              <a:gd name="T10" fmla="*/ 121 w 461"/>
              <a:gd name="T11" fmla="*/ 128 h 482"/>
              <a:gd name="T12" fmla="*/ 121 w 461"/>
              <a:gd name="T13" fmla="*/ 311 h 482"/>
              <a:gd name="T14" fmla="*/ 121 w 461"/>
              <a:gd name="T15" fmla="*/ 312 h 482"/>
              <a:gd name="T16" fmla="*/ 291 w 461"/>
              <a:gd name="T17" fmla="*/ 482 h 482"/>
              <a:gd name="T18" fmla="*/ 461 w 461"/>
              <a:gd name="T19" fmla="*/ 312 h 482"/>
              <a:gd name="T20" fmla="*/ 461 w 461"/>
              <a:gd name="T21" fmla="*/ 312 h 482"/>
              <a:gd name="T22" fmla="*/ 461 w 461"/>
              <a:gd name="T23" fmla="*/ 128 h 482"/>
              <a:gd name="T24" fmla="*/ 332 w 461"/>
              <a:gd name="T25" fmla="*/ 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 h="482">
                <a:moveTo>
                  <a:pt x="332" y="0"/>
                </a:moveTo>
                <a:cubicBezTo>
                  <a:pt x="88" y="0"/>
                  <a:pt x="88" y="0"/>
                  <a:pt x="88" y="0"/>
                </a:cubicBezTo>
                <a:cubicBezTo>
                  <a:pt x="71" y="0"/>
                  <a:pt x="55" y="3"/>
                  <a:pt x="40" y="9"/>
                </a:cubicBezTo>
                <a:cubicBezTo>
                  <a:pt x="25" y="15"/>
                  <a:pt x="11" y="24"/>
                  <a:pt x="0" y="35"/>
                </a:cubicBezTo>
                <a:cubicBezTo>
                  <a:pt x="22" y="13"/>
                  <a:pt x="58" y="13"/>
                  <a:pt x="81" y="35"/>
                </a:cubicBezTo>
                <a:cubicBezTo>
                  <a:pt x="106" y="58"/>
                  <a:pt x="121" y="91"/>
                  <a:pt x="121" y="128"/>
                </a:cubicBezTo>
                <a:cubicBezTo>
                  <a:pt x="121" y="311"/>
                  <a:pt x="121" y="311"/>
                  <a:pt x="121" y="311"/>
                </a:cubicBezTo>
                <a:cubicBezTo>
                  <a:pt x="121" y="311"/>
                  <a:pt x="121" y="311"/>
                  <a:pt x="121" y="312"/>
                </a:cubicBezTo>
                <a:cubicBezTo>
                  <a:pt x="121" y="405"/>
                  <a:pt x="197" y="482"/>
                  <a:pt x="291" y="482"/>
                </a:cubicBezTo>
                <a:cubicBezTo>
                  <a:pt x="385" y="482"/>
                  <a:pt x="461" y="405"/>
                  <a:pt x="461" y="312"/>
                </a:cubicBezTo>
                <a:cubicBezTo>
                  <a:pt x="461" y="312"/>
                  <a:pt x="461" y="312"/>
                  <a:pt x="461" y="312"/>
                </a:cubicBezTo>
                <a:cubicBezTo>
                  <a:pt x="461" y="128"/>
                  <a:pt x="461" y="128"/>
                  <a:pt x="461" y="128"/>
                </a:cubicBezTo>
                <a:cubicBezTo>
                  <a:pt x="461" y="57"/>
                  <a:pt x="403" y="0"/>
                  <a:pt x="332" y="0"/>
                </a:cubicBezTo>
                <a:close/>
              </a:path>
            </a:pathLst>
          </a:custGeom>
          <a:solidFill>
            <a:schemeClr val="accent1"/>
          </a:solidFill>
          <a:ln>
            <a:noFill/>
          </a:ln>
        </p:spPr>
        <p:txBody>
          <a:bodyPr vert="horz" wrap="square" lIns="96390" tIns="48195" rIns="96390" bIns="48195" numCol="1" anchor="t" anchorCtr="0" compatLnSpc="1"/>
          <a:lstStyle/>
          <a:p>
            <a:endParaRPr lang="ru-RU"/>
          </a:p>
        </p:txBody>
      </p:sp>
      <p:sp>
        <p:nvSpPr>
          <p:cNvPr id="5" name="Oval 8">
            <a:extLst>
              <a:ext uri="{FF2B5EF4-FFF2-40B4-BE49-F238E27FC236}">
                <a16:creationId xmlns:a16="http://schemas.microsoft.com/office/drawing/2014/main" id="{DD0F5789-A67D-4598-4483-C19B777AB531}"/>
              </a:ext>
            </a:extLst>
          </p:cNvPr>
          <p:cNvSpPr>
            <a:spLocks noChangeArrowheads="1"/>
          </p:cNvSpPr>
          <p:nvPr/>
        </p:nvSpPr>
        <p:spPr bwMode="auto">
          <a:xfrm>
            <a:off x="2188916" y="2098077"/>
            <a:ext cx="1139616" cy="1136270"/>
          </a:xfrm>
          <a:prstGeom prst="ellipse">
            <a:avLst/>
          </a:prstGeom>
          <a:solidFill>
            <a:schemeClr val="bg1"/>
          </a:solidFill>
          <a:ln>
            <a:noFill/>
          </a:ln>
        </p:spPr>
        <p:txBody>
          <a:bodyPr vert="horz" wrap="square" lIns="96390" tIns="48195" rIns="96390" bIns="48195" numCol="1" anchor="t" anchorCtr="0" compatLnSpc="1"/>
          <a:lstStyle/>
          <a:p>
            <a:endParaRPr lang="ru-RU"/>
          </a:p>
        </p:txBody>
      </p:sp>
      <p:sp>
        <p:nvSpPr>
          <p:cNvPr id="6" name="Freeform 9">
            <a:extLst>
              <a:ext uri="{FF2B5EF4-FFF2-40B4-BE49-F238E27FC236}">
                <a16:creationId xmlns:a16="http://schemas.microsoft.com/office/drawing/2014/main" id="{6B5DF094-34D7-1949-84AF-786CDB0B6166}"/>
              </a:ext>
            </a:extLst>
          </p:cNvPr>
          <p:cNvSpPr/>
          <p:nvPr/>
        </p:nvSpPr>
        <p:spPr bwMode="auto">
          <a:xfrm>
            <a:off x="3986195" y="1450454"/>
            <a:ext cx="650971" cy="478605"/>
          </a:xfrm>
          <a:custGeom>
            <a:avLst/>
            <a:gdLst>
              <a:gd name="T0" fmla="*/ 81 w 162"/>
              <a:gd name="T1" fmla="*/ 0 h 119"/>
              <a:gd name="T2" fmla="*/ 0 w 162"/>
              <a:gd name="T3" fmla="*/ 119 h 119"/>
              <a:gd name="T4" fmla="*/ 162 w 162"/>
              <a:gd name="T5" fmla="*/ 119 h 119"/>
              <a:gd name="T6" fmla="*/ 81 w 162"/>
              <a:gd name="T7" fmla="*/ 0 h 119"/>
            </a:gdLst>
            <a:ahLst/>
            <a:cxnLst>
              <a:cxn ang="0">
                <a:pos x="T0" y="T1"/>
              </a:cxn>
              <a:cxn ang="0">
                <a:pos x="T2" y="T3"/>
              </a:cxn>
              <a:cxn ang="0">
                <a:pos x="T4" y="T5"/>
              </a:cxn>
              <a:cxn ang="0">
                <a:pos x="T6" y="T7"/>
              </a:cxn>
            </a:cxnLst>
            <a:rect l="0" t="0" r="r" b="b"/>
            <a:pathLst>
              <a:path w="162" h="119">
                <a:moveTo>
                  <a:pt x="81" y="0"/>
                </a:moveTo>
                <a:cubicBezTo>
                  <a:pt x="34" y="18"/>
                  <a:pt x="0" y="65"/>
                  <a:pt x="0" y="119"/>
                </a:cubicBezTo>
                <a:cubicBezTo>
                  <a:pt x="162" y="119"/>
                  <a:pt x="162" y="119"/>
                  <a:pt x="162" y="119"/>
                </a:cubicBezTo>
                <a:cubicBezTo>
                  <a:pt x="162" y="65"/>
                  <a:pt x="129" y="19"/>
                  <a:pt x="81" y="0"/>
                </a:cubicBezTo>
                <a:close/>
              </a:path>
            </a:pathLst>
          </a:custGeom>
          <a:solidFill>
            <a:schemeClr val="accent1"/>
          </a:solidFill>
          <a:ln>
            <a:noFill/>
          </a:ln>
        </p:spPr>
        <p:txBody>
          <a:bodyPr vert="horz" wrap="square" lIns="96390" tIns="48195" rIns="96390" bIns="48195" numCol="1" anchor="t" anchorCtr="0" compatLnSpc="1"/>
          <a:lstStyle/>
          <a:p>
            <a:endParaRPr lang="ru-RU" dirty="0"/>
          </a:p>
        </p:txBody>
      </p:sp>
      <p:sp>
        <p:nvSpPr>
          <p:cNvPr id="7" name="Freeform 10">
            <a:extLst>
              <a:ext uri="{FF2B5EF4-FFF2-40B4-BE49-F238E27FC236}">
                <a16:creationId xmlns:a16="http://schemas.microsoft.com/office/drawing/2014/main" id="{00618736-65FE-DEBD-D427-7935418FBF5A}"/>
              </a:ext>
            </a:extLst>
          </p:cNvPr>
          <p:cNvSpPr/>
          <p:nvPr/>
        </p:nvSpPr>
        <p:spPr bwMode="auto">
          <a:xfrm>
            <a:off x="4151866" y="1415311"/>
            <a:ext cx="1850830" cy="1936176"/>
          </a:xfrm>
          <a:custGeom>
            <a:avLst/>
            <a:gdLst>
              <a:gd name="T0" fmla="*/ 332 w 461"/>
              <a:gd name="T1" fmla="*/ 0 h 482"/>
              <a:gd name="T2" fmla="*/ 88 w 461"/>
              <a:gd name="T3" fmla="*/ 0 h 482"/>
              <a:gd name="T4" fmla="*/ 40 w 461"/>
              <a:gd name="T5" fmla="*/ 9 h 482"/>
              <a:gd name="T6" fmla="*/ 0 w 461"/>
              <a:gd name="T7" fmla="*/ 35 h 482"/>
              <a:gd name="T8" fmla="*/ 81 w 461"/>
              <a:gd name="T9" fmla="*/ 35 h 482"/>
              <a:gd name="T10" fmla="*/ 121 w 461"/>
              <a:gd name="T11" fmla="*/ 128 h 482"/>
              <a:gd name="T12" fmla="*/ 121 w 461"/>
              <a:gd name="T13" fmla="*/ 311 h 482"/>
              <a:gd name="T14" fmla="*/ 121 w 461"/>
              <a:gd name="T15" fmla="*/ 312 h 482"/>
              <a:gd name="T16" fmla="*/ 291 w 461"/>
              <a:gd name="T17" fmla="*/ 482 h 482"/>
              <a:gd name="T18" fmla="*/ 461 w 461"/>
              <a:gd name="T19" fmla="*/ 312 h 482"/>
              <a:gd name="T20" fmla="*/ 461 w 461"/>
              <a:gd name="T21" fmla="*/ 312 h 482"/>
              <a:gd name="T22" fmla="*/ 461 w 461"/>
              <a:gd name="T23" fmla="*/ 128 h 482"/>
              <a:gd name="T24" fmla="*/ 332 w 461"/>
              <a:gd name="T25" fmla="*/ 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 h="482">
                <a:moveTo>
                  <a:pt x="332" y="0"/>
                </a:moveTo>
                <a:cubicBezTo>
                  <a:pt x="88" y="0"/>
                  <a:pt x="88" y="0"/>
                  <a:pt x="88" y="0"/>
                </a:cubicBezTo>
                <a:cubicBezTo>
                  <a:pt x="71" y="0"/>
                  <a:pt x="55" y="3"/>
                  <a:pt x="40" y="9"/>
                </a:cubicBezTo>
                <a:cubicBezTo>
                  <a:pt x="25" y="15"/>
                  <a:pt x="11" y="24"/>
                  <a:pt x="0" y="35"/>
                </a:cubicBezTo>
                <a:cubicBezTo>
                  <a:pt x="22" y="13"/>
                  <a:pt x="58" y="13"/>
                  <a:pt x="81" y="35"/>
                </a:cubicBezTo>
                <a:cubicBezTo>
                  <a:pt x="106" y="58"/>
                  <a:pt x="121" y="91"/>
                  <a:pt x="121" y="128"/>
                </a:cubicBezTo>
                <a:cubicBezTo>
                  <a:pt x="121" y="311"/>
                  <a:pt x="121" y="311"/>
                  <a:pt x="121" y="311"/>
                </a:cubicBezTo>
                <a:cubicBezTo>
                  <a:pt x="121" y="311"/>
                  <a:pt x="121" y="311"/>
                  <a:pt x="121" y="312"/>
                </a:cubicBezTo>
                <a:cubicBezTo>
                  <a:pt x="121" y="405"/>
                  <a:pt x="197" y="482"/>
                  <a:pt x="291" y="482"/>
                </a:cubicBezTo>
                <a:cubicBezTo>
                  <a:pt x="385" y="482"/>
                  <a:pt x="461" y="405"/>
                  <a:pt x="461" y="312"/>
                </a:cubicBezTo>
                <a:cubicBezTo>
                  <a:pt x="461" y="312"/>
                  <a:pt x="461" y="312"/>
                  <a:pt x="461" y="312"/>
                </a:cubicBezTo>
                <a:cubicBezTo>
                  <a:pt x="461" y="128"/>
                  <a:pt x="461" y="128"/>
                  <a:pt x="461" y="128"/>
                </a:cubicBezTo>
                <a:cubicBezTo>
                  <a:pt x="461" y="57"/>
                  <a:pt x="403" y="0"/>
                  <a:pt x="332" y="0"/>
                </a:cubicBezTo>
                <a:close/>
              </a:path>
            </a:pathLst>
          </a:custGeom>
          <a:solidFill>
            <a:schemeClr val="accent1"/>
          </a:solidFill>
          <a:ln>
            <a:noFill/>
          </a:ln>
        </p:spPr>
        <p:txBody>
          <a:bodyPr vert="horz" wrap="square" lIns="96390" tIns="48195" rIns="96390" bIns="48195" numCol="1" anchor="t" anchorCtr="0" compatLnSpc="1"/>
          <a:lstStyle/>
          <a:p>
            <a:endParaRPr lang="ru-RU" dirty="0"/>
          </a:p>
        </p:txBody>
      </p:sp>
      <p:sp>
        <p:nvSpPr>
          <p:cNvPr id="8" name="Oval 11">
            <a:extLst>
              <a:ext uri="{FF2B5EF4-FFF2-40B4-BE49-F238E27FC236}">
                <a16:creationId xmlns:a16="http://schemas.microsoft.com/office/drawing/2014/main" id="{691F2234-E0F2-CF83-830F-FA1D9B6697B4}"/>
              </a:ext>
            </a:extLst>
          </p:cNvPr>
          <p:cNvSpPr>
            <a:spLocks noChangeArrowheads="1"/>
          </p:cNvSpPr>
          <p:nvPr/>
        </p:nvSpPr>
        <p:spPr bwMode="auto">
          <a:xfrm>
            <a:off x="4749286" y="2098077"/>
            <a:ext cx="1139616" cy="1136270"/>
          </a:xfrm>
          <a:prstGeom prst="ellipse">
            <a:avLst/>
          </a:prstGeom>
          <a:solidFill>
            <a:schemeClr val="bg1"/>
          </a:solidFill>
          <a:ln>
            <a:noFill/>
          </a:ln>
        </p:spPr>
        <p:txBody>
          <a:bodyPr vert="horz" wrap="square" lIns="96390" tIns="48195" rIns="96390" bIns="48195" numCol="1" anchor="t" anchorCtr="0" compatLnSpc="1"/>
          <a:lstStyle/>
          <a:p>
            <a:endParaRPr lang="ru-RU"/>
          </a:p>
        </p:txBody>
      </p:sp>
      <p:sp>
        <p:nvSpPr>
          <p:cNvPr id="9" name="Freeform 12">
            <a:extLst>
              <a:ext uri="{FF2B5EF4-FFF2-40B4-BE49-F238E27FC236}">
                <a16:creationId xmlns:a16="http://schemas.microsoft.com/office/drawing/2014/main" id="{C5A084A8-8660-B4FA-EA29-FDA66CBBD631}"/>
              </a:ext>
            </a:extLst>
          </p:cNvPr>
          <p:cNvSpPr/>
          <p:nvPr/>
        </p:nvSpPr>
        <p:spPr bwMode="auto">
          <a:xfrm>
            <a:off x="6572166" y="1450454"/>
            <a:ext cx="649297" cy="478605"/>
          </a:xfrm>
          <a:custGeom>
            <a:avLst/>
            <a:gdLst>
              <a:gd name="T0" fmla="*/ 81 w 162"/>
              <a:gd name="T1" fmla="*/ 0 h 119"/>
              <a:gd name="T2" fmla="*/ 0 w 162"/>
              <a:gd name="T3" fmla="*/ 119 h 119"/>
              <a:gd name="T4" fmla="*/ 162 w 162"/>
              <a:gd name="T5" fmla="*/ 119 h 119"/>
              <a:gd name="T6" fmla="*/ 81 w 162"/>
              <a:gd name="T7" fmla="*/ 0 h 119"/>
            </a:gdLst>
            <a:ahLst/>
            <a:cxnLst>
              <a:cxn ang="0">
                <a:pos x="T0" y="T1"/>
              </a:cxn>
              <a:cxn ang="0">
                <a:pos x="T2" y="T3"/>
              </a:cxn>
              <a:cxn ang="0">
                <a:pos x="T4" y="T5"/>
              </a:cxn>
              <a:cxn ang="0">
                <a:pos x="T6" y="T7"/>
              </a:cxn>
            </a:cxnLst>
            <a:rect l="0" t="0" r="r" b="b"/>
            <a:pathLst>
              <a:path w="162" h="119">
                <a:moveTo>
                  <a:pt x="81" y="0"/>
                </a:moveTo>
                <a:cubicBezTo>
                  <a:pt x="34" y="18"/>
                  <a:pt x="0" y="65"/>
                  <a:pt x="0" y="119"/>
                </a:cubicBezTo>
                <a:cubicBezTo>
                  <a:pt x="162" y="119"/>
                  <a:pt x="162" y="119"/>
                  <a:pt x="162" y="119"/>
                </a:cubicBezTo>
                <a:cubicBezTo>
                  <a:pt x="162" y="65"/>
                  <a:pt x="129" y="19"/>
                  <a:pt x="81" y="0"/>
                </a:cubicBezTo>
                <a:close/>
              </a:path>
            </a:pathLst>
          </a:custGeom>
          <a:solidFill>
            <a:schemeClr val="accent1"/>
          </a:solidFill>
          <a:ln>
            <a:noFill/>
          </a:ln>
        </p:spPr>
        <p:txBody>
          <a:bodyPr vert="horz" wrap="square" lIns="96390" tIns="48195" rIns="96390" bIns="48195" numCol="1" anchor="t" anchorCtr="0" compatLnSpc="1"/>
          <a:lstStyle/>
          <a:p>
            <a:endParaRPr lang="ru-RU" dirty="0"/>
          </a:p>
        </p:txBody>
      </p:sp>
      <p:sp>
        <p:nvSpPr>
          <p:cNvPr id="10" name="Freeform 13">
            <a:extLst>
              <a:ext uri="{FF2B5EF4-FFF2-40B4-BE49-F238E27FC236}">
                <a16:creationId xmlns:a16="http://schemas.microsoft.com/office/drawing/2014/main" id="{E3CA0E7E-0CFA-7109-8F73-223820F291C7}"/>
              </a:ext>
            </a:extLst>
          </p:cNvPr>
          <p:cNvSpPr/>
          <p:nvPr/>
        </p:nvSpPr>
        <p:spPr bwMode="auto">
          <a:xfrm>
            <a:off x="6712237" y="1415311"/>
            <a:ext cx="1850830" cy="1936176"/>
          </a:xfrm>
          <a:custGeom>
            <a:avLst/>
            <a:gdLst>
              <a:gd name="T0" fmla="*/ 332 w 461"/>
              <a:gd name="T1" fmla="*/ 0 h 482"/>
              <a:gd name="T2" fmla="*/ 88 w 461"/>
              <a:gd name="T3" fmla="*/ 0 h 482"/>
              <a:gd name="T4" fmla="*/ 40 w 461"/>
              <a:gd name="T5" fmla="*/ 9 h 482"/>
              <a:gd name="T6" fmla="*/ 0 w 461"/>
              <a:gd name="T7" fmla="*/ 35 h 482"/>
              <a:gd name="T8" fmla="*/ 81 w 461"/>
              <a:gd name="T9" fmla="*/ 35 h 482"/>
              <a:gd name="T10" fmla="*/ 121 w 461"/>
              <a:gd name="T11" fmla="*/ 128 h 482"/>
              <a:gd name="T12" fmla="*/ 121 w 461"/>
              <a:gd name="T13" fmla="*/ 311 h 482"/>
              <a:gd name="T14" fmla="*/ 121 w 461"/>
              <a:gd name="T15" fmla="*/ 312 h 482"/>
              <a:gd name="T16" fmla="*/ 291 w 461"/>
              <a:gd name="T17" fmla="*/ 482 h 482"/>
              <a:gd name="T18" fmla="*/ 461 w 461"/>
              <a:gd name="T19" fmla="*/ 312 h 482"/>
              <a:gd name="T20" fmla="*/ 461 w 461"/>
              <a:gd name="T21" fmla="*/ 312 h 482"/>
              <a:gd name="T22" fmla="*/ 461 w 461"/>
              <a:gd name="T23" fmla="*/ 128 h 482"/>
              <a:gd name="T24" fmla="*/ 332 w 461"/>
              <a:gd name="T25" fmla="*/ 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 h="482">
                <a:moveTo>
                  <a:pt x="332" y="0"/>
                </a:moveTo>
                <a:cubicBezTo>
                  <a:pt x="88" y="0"/>
                  <a:pt x="88" y="0"/>
                  <a:pt x="88" y="0"/>
                </a:cubicBezTo>
                <a:cubicBezTo>
                  <a:pt x="71" y="0"/>
                  <a:pt x="55" y="3"/>
                  <a:pt x="40" y="9"/>
                </a:cubicBezTo>
                <a:cubicBezTo>
                  <a:pt x="25" y="15"/>
                  <a:pt x="11" y="24"/>
                  <a:pt x="0" y="35"/>
                </a:cubicBezTo>
                <a:cubicBezTo>
                  <a:pt x="22" y="13"/>
                  <a:pt x="58" y="13"/>
                  <a:pt x="81" y="35"/>
                </a:cubicBezTo>
                <a:cubicBezTo>
                  <a:pt x="106" y="58"/>
                  <a:pt x="121" y="91"/>
                  <a:pt x="121" y="128"/>
                </a:cubicBezTo>
                <a:cubicBezTo>
                  <a:pt x="121" y="311"/>
                  <a:pt x="121" y="311"/>
                  <a:pt x="121" y="311"/>
                </a:cubicBezTo>
                <a:cubicBezTo>
                  <a:pt x="121" y="311"/>
                  <a:pt x="121" y="311"/>
                  <a:pt x="121" y="312"/>
                </a:cubicBezTo>
                <a:cubicBezTo>
                  <a:pt x="121" y="405"/>
                  <a:pt x="197" y="482"/>
                  <a:pt x="291" y="482"/>
                </a:cubicBezTo>
                <a:cubicBezTo>
                  <a:pt x="385" y="482"/>
                  <a:pt x="461" y="405"/>
                  <a:pt x="461" y="312"/>
                </a:cubicBezTo>
                <a:cubicBezTo>
                  <a:pt x="461" y="312"/>
                  <a:pt x="461" y="312"/>
                  <a:pt x="461" y="312"/>
                </a:cubicBezTo>
                <a:cubicBezTo>
                  <a:pt x="461" y="128"/>
                  <a:pt x="461" y="128"/>
                  <a:pt x="461" y="128"/>
                </a:cubicBezTo>
                <a:cubicBezTo>
                  <a:pt x="461" y="57"/>
                  <a:pt x="403" y="0"/>
                  <a:pt x="332" y="0"/>
                </a:cubicBezTo>
                <a:close/>
              </a:path>
            </a:pathLst>
          </a:custGeom>
          <a:solidFill>
            <a:schemeClr val="accent1"/>
          </a:solidFill>
          <a:ln>
            <a:noFill/>
          </a:ln>
        </p:spPr>
        <p:txBody>
          <a:bodyPr vert="horz" wrap="square" lIns="96390" tIns="48195" rIns="96390" bIns="48195" numCol="1" anchor="t" anchorCtr="0" compatLnSpc="1"/>
          <a:lstStyle/>
          <a:p>
            <a:endParaRPr lang="ru-RU"/>
          </a:p>
        </p:txBody>
      </p:sp>
      <p:sp>
        <p:nvSpPr>
          <p:cNvPr id="11" name="Oval 14">
            <a:extLst>
              <a:ext uri="{FF2B5EF4-FFF2-40B4-BE49-F238E27FC236}">
                <a16:creationId xmlns:a16="http://schemas.microsoft.com/office/drawing/2014/main" id="{6D67AFB7-748B-9482-3213-90A997529F86}"/>
              </a:ext>
            </a:extLst>
          </p:cNvPr>
          <p:cNvSpPr>
            <a:spLocks noChangeArrowheads="1"/>
          </p:cNvSpPr>
          <p:nvPr/>
        </p:nvSpPr>
        <p:spPr bwMode="auto">
          <a:xfrm>
            <a:off x="7311330" y="2098077"/>
            <a:ext cx="1139616" cy="1136270"/>
          </a:xfrm>
          <a:prstGeom prst="ellipse">
            <a:avLst/>
          </a:prstGeom>
          <a:solidFill>
            <a:schemeClr val="bg1"/>
          </a:solidFill>
          <a:ln>
            <a:noFill/>
          </a:ln>
        </p:spPr>
        <p:txBody>
          <a:bodyPr vert="horz" wrap="square" lIns="96390" tIns="48195" rIns="96390" bIns="48195" numCol="1" anchor="t" anchorCtr="0" compatLnSpc="1"/>
          <a:lstStyle/>
          <a:p>
            <a:endParaRPr lang="ru-RU"/>
          </a:p>
        </p:txBody>
      </p:sp>
      <p:sp>
        <p:nvSpPr>
          <p:cNvPr id="12" name="Freeform 15">
            <a:extLst>
              <a:ext uri="{FF2B5EF4-FFF2-40B4-BE49-F238E27FC236}">
                <a16:creationId xmlns:a16="http://schemas.microsoft.com/office/drawing/2014/main" id="{2E41496D-34BF-EB81-E793-8A474C880FCF}"/>
              </a:ext>
            </a:extLst>
          </p:cNvPr>
          <p:cNvSpPr/>
          <p:nvPr/>
        </p:nvSpPr>
        <p:spPr bwMode="auto">
          <a:xfrm>
            <a:off x="9093671" y="1450454"/>
            <a:ext cx="650971" cy="478605"/>
          </a:xfrm>
          <a:custGeom>
            <a:avLst/>
            <a:gdLst>
              <a:gd name="T0" fmla="*/ 81 w 162"/>
              <a:gd name="T1" fmla="*/ 0 h 119"/>
              <a:gd name="T2" fmla="*/ 0 w 162"/>
              <a:gd name="T3" fmla="*/ 119 h 119"/>
              <a:gd name="T4" fmla="*/ 162 w 162"/>
              <a:gd name="T5" fmla="*/ 119 h 119"/>
              <a:gd name="T6" fmla="*/ 81 w 162"/>
              <a:gd name="T7" fmla="*/ 0 h 119"/>
            </a:gdLst>
            <a:ahLst/>
            <a:cxnLst>
              <a:cxn ang="0">
                <a:pos x="T0" y="T1"/>
              </a:cxn>
              <a:cxn ang="0">
                <a:pos x="T2" y="T3"/>
              </a:cxn>
              <a:cxn ang="0">
                <a:pos x="T4" y="T5"/>
              </a:cxn>
              <a:cxn ang="0">
                <a:pos x="T6" y="T7"/>
              </a:cxn>
            </a:cxnLst>
            <a:rect l="0" t="0" r="r" b="b"/>
            <a:pathLst>
              <a:path w="162" h="119">
                <a:moveTo>
                  <a:pt x="81" y="0"/>
                </a:moveTo>
                <a:cubicBezTo>
                  <a:pt x="34" y="18"/>
                  <a:pt x="0" y="65"/>
                  <a:pt x="0" y="119"/>
                </a:cubicBezTo>
                <a:cubicBezTo>
                  <a:pt x="162" y="119"/>
                  <a:pt x="162" y="119"/>
                  <a:pt x="162" y="119"/>
                </a:cubicBezTo>
                <a:cubicBezTo>
                  <a:pt x="162" y="65"/>
                  <a:pt x="129" y="19"/>
                  <a:pt x="81" y="0"/>
                </a:cubicBezTo>
                <a:close/>
              </a:path>
            </a:pathLst>
          </a:custGeom>
          <a:solidFill>
            <a:schemeClr val="accent1"/>
          </a:solidFill>
          <a:ln>
            <a:noFill/>
          </a:ln>
        </p:spPr>
        <p:txBody>
          <a:bodyPr vert="horz" wrap="square" lIns="96390" tIns="48195" rIns="96390" bIns="48195" numCol="1" anchor="t" anchorCtr="0" compatLnSpc="1"/>
          <a:lstStyle/>
          <a:p>
            <a:endParaRPr lang="ru-RU"/>
          </a:p>
        </p:txBody>
      </p:sp>
      <p:sp>
        <p:nvSpPr>
          <p:cNvPr id="13" name="Freeform 16">
            <a:extLst>
              <a:ext uri="{FF2B5EF4-FFF2-40B4-BE49-F238E27FC236}">
                <a16:creationId xmlns:a16="http://schemas.microsoft.com/office/drawing/2014/main" id="{7B811270-60E8-151F-A9DF-53BD9AC80BDC}"/>
              </a:ext>
            </a:extLst>
          </p:cNvPr>
          <p:cNvSpPr/>
          <p:nvPr/>
        </p:nvSpPr>
        <p:spPr bwMode="auto">
          <a:xfrm>
            <a:off x="9272607" y="1415311"/>
            <a:ext cx="1850830" cy="1936176"/>
          </a:xfrm>
          <a:custGeom>
            <a:avLst/>
            <a:gdLst>
              <a:gd name="T0" fmla="*/ 332 w 461"/>
              <a:gd name="T1" fmla="*/ 0 h 482"/>
              <a:gd name="T2" fmla="*/ 88 w 461"/>
              <a:gd name="T3" fmla="*/ 0 h 482"/>
              <a:gd name="T4" fmla="*/ 40 w 461"/>
              <a:gd name="T5" fmla="*/ 9 h 482"/>
              <a:gd name="T6" fmla="*/ 0 w 461"/>
              <a:gd name="T7" fmla="*/ 35 h 482"/>
              <a:gd name="T8" fmla="*/ 81 w 461"/>
              <a:gd name="T9" fmla="*/ 35 h 482"/>
              <a:gd name="T10" fmla="*/ 121 w 461"/>
              <a:gd name="T11" fmla="*/ 128 h 482"/>
              <a:gd name="T12" fmla="*/ 121 w 461"/>
              <a:gd name="T13" fmla="*/ 311 h 482"/>
              <a:gd name="T14" fmla="*/ 121 w 461"/>
              <a:gd name="T15" fmla="*/ 312 h 482"/>
              <a:gd name="T16" fmla="*/ 291 w 461"/>
              <a:gd name="T17" fmla="*/ 482 h 482"/>
              <a:gd name="T18" fmla="*/ 461 w 461"/>
              <a:gd name="T19" fmla="*/ 312 h 482"/>
              <a:gd name="T20" fmla="*/ 461 w 461"/>
              <a:gd name="T21" fmla="*/ 312 h 482"/>
              <a:gd name="T22" fmla="*/ 461 w 461"/>
              <a:gd name="T23" fmla="*/ 128 h 482"/>
              <a:gd name="T24" fmla="*/ 332 w 461"/>
              <a:gd name="T25" fmla="*/ 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 h="482">
                <a:moveTo>
                  <a:pt x="332" y="0"/>
                </a:moveTo>
                <a:cubicBezTo>
                  <a:pt x="88" y="0"/>
                  <a:pt x="88" y="0"/>
                  <a:pt x="88" y="0"/>
                </a:cubicBezTo>
                <a:cubicBezTo>
                  <a:pt x="71" y="0"/>
                  <a:pt x="55" y="3"/>
                  <a:pt x="40" y="9"/>
                </a:cubicBezTo>
                <a:cubicBezTo>
                  <a:pt x="25" y="15"/>
                  <a:pt x="11" y="24"/>
                  <a:pt x="0" y="35"/>
                </a:cubicBezTo>
                <a:cubicBezTo>
                  <a:pt x="22" y="13"/>
                  <a:pt x="58" y="13"/>
                  <a:pt x="81" y="35"/>
                </a:cubicBezTo>
                <a:cubicBezTo>
                  <a:pt x="106" y="58"/>
                  <a:pt x="121" y="91"/>
                  <a:pt x="121" y="128"/>
                </a:cubicBezTo>
                <a:cubicBezTo>
                  <a:pt x="121" y="311"/>
                  <a:pt x="121" y="311"/>
                  <a:pt x="121" y="311"/>
                </a:cubicBezTo>
                <a:cubicBezTo>
                  <a:pt x="121" y="311"/>
                  <a:pt x="121" y="311"/>
                  <a:pt x="121" y="312"/>
                </a:cubicBezTo>
                <a:cubicBezTo>
                  <a:pt x="121" y="405"/>
                  <a:pt x="197" y="482"/>
                  <a:pt x="291" y="482"/>
                </a:cubicBezTo>
                <a:cubicBezTo>
                  <a:pt x="385" y="482"/>
                  <a:pt x="461" y="405"/>
                  <a:pt x="461" y="312"/>
                </a:cubicBezTo>
                <a:cubicBezTo>
                  <a:pt x="461" y="312"/>
                  <a:pt x="461" y="312"/>
                  <a:pt x="461" y="312"/>
                </a:cubicBezTo>
                <a:cubicBezTo>
                  <a:pt x="461" y="128"/>
                  <a:pt x="461" y="128"/>
                  <a:pt x="461" y="128"/>
                </a:cubicBezTo>
                <a:cubicBezTo>
                  <a:pt x="461" y="57"/>
                  <a:pt x="403" y="0"/>
                  <a:pt x="332" y="0"/>
                </a:cubicBezTo>
                <a:close/>
              </a:path>
            </a:pathLst>
          </a:custGeom>
          <a:solidFill>
            <a:schemeClr val="accent1"/>
          </a:solidFill>
          <a:ln>
            <a:noFill/>
          </a:ln>
        </p:spPr>
        <p:txBody>
          <a:bodyPr vert="horz" wrap="square" lIns="96390" tIns="48195" rIns="96390" bIns="48195" numCol="1" anchor="t" anchorCtr="0" compatLnSpc="1"/>
          <a:lstStyle/>
          <a:p>
            <a:endParaRPr lang="ru-RU"/>
          </a:p>
        </p:txBody>
      </p:sp>
      <p:sp>
        <p:nvSpPr>
          <p:cNvPr id="14" name="Oval 17">
            <a:extLst>
              <a:ext uri="{FF2B5EF4-FFF2-40B4-BE49-F238E27FC236}">
                <a16:creationId xmlns:a16="http://schemas.microsoft.com/office/drawing/2014/main" id="{86D68E58-83F3-5D5B-624A-7FDEB90706A7}"/>
              </a:ext>
            </a:extLst>
          </p:cNvPr>
          <p:cNvSpPr>
            <a:spLocks noChangeArrowheads="1"/>
          </p:cNvSpPr>
          <p:nvPr/>
        </p:nvSpPr>
        <p:spPr bwMode="auto">
          <a:xfrm>
            <a:off x="9871700" y="2098077"/>
            <a:ext cx="1139616" cy="1136270"/>
          </a:xfrm>
          <a:prstGeom prst="ellipse">
            <a:avLst/>
          </a:prstGeom>
          <a:solidFill>
            <a:schemeClr val="bg1"/>
          </a:solidFill>
          <a:ln>
            <a:noFill/>
          </a:ln>
        </p:spPr>
        <p:txBody>
          <a:bodyPr vert="horz" wrap="square" lIns="96390" tIns="48195" rIns="96390" bIns="48195" numCol="1" anchor="t" anchorCtr="0" compatLnSpc="1"/>
          <a:lstStyle/>
          <a:p>
            <a:endParaRPr lang="ru-RU"/>
          </a:p>
        </p:txBody>
      </p:sp>
      <p:grpSp>
        <p:nvGrpSpPr>
          <p:cNvPr id="15" name="组合 14">
            <a:extLst>
              <a:ext uri="{FF2B5EF4-FFF2-40B4-BE49-F238E27FC236}">
                <a16:creationId xmlns:a16="http://schemas.microsoft.com/office/drawing/2014/main" id="{59483DE3-CB18-C117-6CC7-CC7D75FB34CE}"/>
              </a:ext>
            </a:extLst>
          </p:cNvPr>
          <p:cNvGrpSpPr/>
          <p:nvPr/>
        </p:nvGrpSpPr>
        <p:grpSpPr>
          <a:xfrm>
            <a:off x="2453859" y="2414615"/>
            <a:ext cx="576626" cy="584983"/>
            <a:chOff x="2398318" y="2912101"/>
            <a:chExt cx="547012" cy="554939"/>
          </a:xfrm>
          <a:solidFill>
            <a:schemeClr val="accent1"/>
          </a:solidFill>
        </p:grpSpPr>
        <p:sp>
          <p:nvSpPr>
            <p:cNvPr id="16" name="任意形状 14">
              <a:extLst>
                <a:ext uri="{FF2B5EF4-FFF2-40B4-BE49-F238E27FC236}">
                  <a16:creationId xmlns:a16="http://schemas.microsoft.com/office/drawing/2014/main" id="{BDC39E97-B74C-CCC1-4BF2-7092130C9E4B}"/>
                </a:ext>
              </a:extLst>
            </p:cNvPr>
            <p:cNvSpPr/>
            <p:nvPr/>
          </p:nvSpPr>
          <p:spPr>
            <a:xfrm>
              <a:off x="2398318" y="2912101"/>
              <a:ext cx="547011" cy="554939"/>
            </a:xfrm>
            <a:custGeom>
              <a:avLst/>
              <a:gdLst>
                <a:gd name="connsiteX0" fmla="*/ 47566 w 547011"/>
                <a:gd name="connsiteY0" fmla="*/ 0 h 554939"/>
                <a:gd name="connsiteX1" fmla="*/ 0 w 547011"/>
                <a:gd name="connsiteY1" fmla="*/ 0 h 554939"/>
                <a:gd name="connsiteX2" fmla="*/ 0 w 547011"/>
                <a:gd name="connsiteY2" fmla="*/ 554940 h 554939"/>
                <a:gd name="connsiteX3" fmla="*/ 547012 w 547011"/>
                <a:gd name="connsiteY3" fmla="*/ 554940 h 554939"/>
                <a:gd name="connsiteX4" fmla="*/ 547012 w 547011"/>
                <a:gd name="connsiteY4" fmla="*/ 507373 h 554939"/>
                <a:gd name="connsiteX5" fmla="*/ 47566 w 547011"/>
                <a:gd name="connsiteY5" fmla="*/ 507373 h 554939"/>
                <a:gd name="connsiteX6" fmla="*/ 47566 w 547011"/>
                <a:gd name="connsiteY6" fmla="*/ 0 h 55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011" h="554939">
                  <a:moveTo>
                    <a:pt x="47566" y="0"/>
                  </a:moveTo>
                  <a:lnTo>
                    <a:pt x="0" y="0"/>
                  </a:lnTo>
                  <a:lnTo>
                    <a:pt x="0" y="554940"/>
                  </a:lnTo>
                  <a:lnTo>
                    <a:pt x="547012" y="554940"/>
                  </a:lnTo>
                  <a:lnTo>
                    <a:pt x="547012" y="507373"/>
                  </a:lnTo>
                  <a:lnTo>
                    <a:pt x="47566" y="507373"/>
                  </a:lnTo>
                  <a:lnTo>
                    <a:pt x="47566" y="0"/>
                  </a:lnTo>
                  <a:close/>
                </a:path>
              </a:pathLst>
            </a:custGeom>
            <a:grpFill/>
            <a:ln w="7838" cap="flat">
              <a:noFill/>
              <a:prstDash val="solid"/>
              <a:miter/>
            </a:ln>
          </p:spPr>
          <p:txBody>
            <a:bodyPr rtlCol="0" anchor="ctr"/>
            <a:lstStyle/>
            <a:p>
              <a:endParaRPr lang="zh-CN" altLang="en-US"/>
            </a:p>
          </p:txBody>
        </p:sp>
        <p:sp>
          <p:nvSpPr>
            <p:cNvPr id="17" name="任意形状 15">
              <a:extLst>
                <a:ext uri="{FF2B5EF4-FFF2-40B4-BE49-F238E27FC236}">
                  <a16:creationId xmlns:a16="http://schemas.microsoft.com/office/drawing/2014/main" id="{3CA7828D-255B-636C-E2C0-C417D89BF7FF}"/>
                </a:ext>
              </a:extLst>
            </p:cNvPr>
            <p:cNvSpPr/>
            <p:nvPr/>
          </p:nvSpPr>
          <p:spPr>
            <a:xfrm rot="10800000">
              <a:off x="2826415" y="2912101"/>
              <a:ext cx="118915" cy="459807"/>
            </a:xfrm>
            <a:custGeom>
              <a:avLst/>
              <a:gdLst>
                <a:gd name="connsiteX0" fmla="*/ 0 w 118915"/>
                <a:gd name="connsiteY0" fmla="*/ 0 h 459807"/>
                <a:gd name="connsiteX1" fmla="*/ 118916 w 118915"/>
                <a:gd name="connsiteY1" fmla="*/ 0 h 459807"/>
                <a:gd name="connsiteX2" fmla="*/ 118916 w 118915"/>
                <a:gd name="connsiteY2" fmla="*/ 459807 h 459807"/>
                <a:gd name="connsiteX3" fmla="*/ 0 w 118915"/>
                <a:gd name="connsiteY3" fmla="*/ 459807 h 459807"/>
              </a:gdLst>
              <a:ahLst/>
              <a:cxnLst>
                <a:cxn ang="0">
                  <a:pos x="connsiteX0" y="connsiteY0"/>
                </a:cxn>
                <a:cxn ang="0">
                  <a:pos x="connsiteX1" y="connsiteY1"/>
                </a:cxn>
                <a:cxn ang="0">
                  <a:pos x="connsiteX2" y="connsiteY2"/>
                </a:cxn>
                <a:cxn ang="0">
                  <a:pos x="connsiteX3" y="connsiteY3"/>
                </a:cxn>
              </a:cxnLst>
              <a:rect l="l" t="t" r="r" b="b"/>
              <a:pathLst>
                <a:path w="118915" h="459807">
                  <a:moveTo>
                    <a:pt x="0" y="0"/>
                  </a:moveTo>
                  <a:lnTo>
                    <a:pt x="118916" y="0"/>
                  </a:lnTo>
                  <a:lnTo>
                    <a:pt x="118916" y="459807"/>
                  </a:lnTo>
                  <a:lnTo>
                    <a:pt x="0" y="459807"/>
                  </a:lnTo>
                  <a:close/>
                </a:path>
              </a:pathLst>
            </a:custGeom>
            <a:grpFill/>
            <a:ln w="7838" cap="flat">
              <a:noFill/>
              <a:prstDash val="solid"/>
              <a:miter/>
            </a:ln>
          </p:spPr>
          <p:txBody>
            <a:bodyPr rtlCol="0" anchor="ctr"/>
            <a:lstStyle/>
            <a:p>
              <a:endParaRPr lang="zh-CN" altLang="en-US"/>
            </a:p>
          </p:txBody>
        </p:sp>
        <p:sp>
          <p:nvSpPr>
            <p:cNvPr id="18" name="任意形状 16">
              <a:extLst>
                <a:ext uri="{FF2B5EF4-FFF2-40B4-BE49-F238E27FC236}">
                  <a16:creationId xmlns:a16="http://schemas.microsoft.com/office/drawing/2014/main" id="{7DA928C5-9766-E6CC-4268-4A91C5B7514A}"/>
                </a:ext>
              </a:extLst>
            </p:cNvPr>
            <p:cNvSpPr/>
            <p:nvPr/>
          </p:nvSpPr>
          <p:spPr>
            <a:xfrm rot="10800000">
              <a:off x="2659933" y="3070655"/>
              <a:ext cx="118915" cy="301252"/>
            </a:xfrm>
            <a:custGeom>
              <a:avLst/>
              <a:gdLst>
                <a:gd name="connsiteX0" fmla="*/ 0 w 118915"/>
                <a:gd name="connsiteY0" fmla="*/ 0 h 301252"/>
                <a:gd name="connsiteX1" fmla="*/ 118916 w 118915"/>
                <a:gd name="connsiteY1" fmla="*/ 0 h 301252"/>
                <a:gd name="connsiteX2" fmla="*/ 118916 w 118915"/>
                <a:gd name="connsiteY2" fmla="*/ 301253 h 301252"/>
                <a:gd name="connsiteX3" fmla="*/ 0 w 118915"/>
                <a:gd name="connsiteY3" fmla="*/ 301253 h 301252"/>
              </a:gdLst>
              <a:ahLst/>
              <a:cxnLst>
                <a:cxn ang="0">
                  <a:pos x="connsiteX0" y="connsiteY0"/>
                </a:cxn>
                <a:cxn ang="0">
                  <a:pos x="connsiteX1" y="connsiteY1"/>
                </a:cxn>
                <a:cxn ang="0">
                  <a:pos x="connsiteX2" y="connsiteY2"/>
                </a:cxn>
                <a:cxn ang="0">
                  <a:pos x="connsiteX3" y="connsiteY3"/>
                </a:cxn>
              </a:cxnLst>
              <a:rect l="l" t="t" r="r" b="b"/>
              <a:pathLst>
                <a:path w="118915" h="301252">
                  <a:moveTo>
                    <a:pt x="0" y="0"/>
                  </a:moveTo>
                  <a:lnTo>
                    <a:pt x="118916" y="0"/>
                  </a:lnTo>
                  <a:lnTo>
                    <a:pt x="118916" y="301253"/>
                  </a:lnTo>
                  <a:lnTo>
                    <a:pt x="0" y="301253"/>
                  </a:lnTo>
                  <a:close/>
                </a:path>
              </a:pathLst>
            </a:custGeom>
            <a:grpFill/>
            <a:ln w="7838" cap="flat">
              <a:noFill/>
              <a:prstDash val="solid"/>
              <a:miter/>
            </a:ln>
          </p:spPr>
          <p:txBody>
            <a:bodyPr rtlCol="0" anchor="ctr"/>
            <a:lstStyle/>
            <a:p>
              <a:endParaRPr lang="zh-CN" altLang="en-US"/>
            </a:p>
          </p:txBody>
        </p:sp>
        <p:sp>
          <p:nvSpPr>
            <p:cNvPr id="19" name="任意形状 17">
              <a:extLst>
                <a:ext uri="{FF2B5EF4-FFF2-40B4-BE49-F238E27FC236}">
                  <a16:creationId xmlns:a16="http://schemas.microsoft.com/office/drawing/2014/main" id="{648A04FF-1397-94F0-1202-8C6623012B71}"/>
                </a:ext>
              </a:extLst>
            </p:cNvPr>
            <p:cNvSpPr/>
            <p:nvPr/>
          </p:nvSpPr>
          <p:spPr>
            <a:xfrm rot="10800000">
              <a:off x="2493451" y="3213354"/>
              <a:ext cx="118915" cy="158554"/>
            </a:xfrm>
            <a:custGeom>
              <a:avLst/>
              <a:gdLst>
                <a:gd name="connsiteX0" fmla="*/ 0 w 118915"/>
                <a:gd name="connsiteY0" fmla="*/ 0 h 158554"/>
                <a:gd name="connsiteX1" fmla="*/ 118916 w 118915"/>
                <a:gd name="connsiteY1" fmla="*/ 0 h 158554"/>
                <a:gd name="connsiteX2" fmla="*/ 118916 w 118915"/>
                <a:gd name="connsiteY2" fmla="*/ 158554 h 158554"/>
                <a:gd name="connsiteX3" fmla="*/ 0 w 118915"/>
                <a:gd name="connsiteY3" fmla="*/ 158554 h 158554"/>
              </a:gdLst>
              <a:ahLst/>
              <a:cxnLst>
                <a:cxn ang="0">
                  <a:pos x="connsiteX0" y="connsiteY0"/>
                </a:cxn>
                <a:cxn ang="0">
                  <a:pos x="connsiteX1" y="connsiteY1"/>
                </a:cxn>
                <a:cxn ang="0">
                  <a:pos x="connsiteX2" y="connsiteY2"/>
                </a:cxn>
                <a:cxn ang="0">
                  <a:pos x="connsiteX3" y="connsiteY3"/>
                </a:cxn>
              </a:cxnLst>
              <a:rect l="l" t="t" r="r" b="b"/>
              <a:pathLst>
                <a:path w="118915" h="158554">
                  <a:moveTo>
                    <a:pt x="0" y="0"/>
                  </a:moveTo>
                  <a:lnTo>
                    <a:pt x="118916" y="0"/>
                  </a:lnTo>
                  <a:lnTo>
                    <a:pt x="118916" y="158554"/>
                  </a:lnTo>
                  <a:lnTo>
                    <a:pt x="0" y="158554"/>
                  </a:lnTo>
                  <a:close/>
                </a:path>
              </a:pathLst>
            </a:custGeom>
            <a:grpFill/>
            <a:ln w="7838" cap="flat">
              <a:noFill/>
              <a:prstDash val="solid"/>
              <a:miter/>
            </a:ln>
          </p:spPr>
          <p:txBody>
            <a:bodyPr rtlCol="0" anchor="ctr"/>
            <a:lstStyle/>
            <a:p>
              <a:endParaRPr lang="zh-CN" altLang="en-US"/>
            </a:p>
          </p:txBody>
        </p:sp>
        <p:sp>
          <p:nvSpPr>
            <p:cNvPr id="20" name="任意形状 18">
              <a:extLst>
                <a:ext uri="{FF2B5EF4-FFF2-40B4-BE49-F238E27FC236}">
                  <a16:creationId xmlns:a16="http://schemas.microsoft.com/office/drawing/2014/main" id="{1E058FC1-5778-F771-B52B-096496405020}"/>
                </a:ext>
              </a:extLst>
            </p:cNvPr>
            <p:cNvSpPr/>
            <p:nvPr/>
          </p:nvSpPr>
          <p:spPr>
            <a:xfrm>
              <a:off x="2490201" y="2912101"/>
              <a:ext cx="256937" cy="256937"/>
            </a:xfrm>
            <a:custGeom>
              <a:avLst/>
              <a:gdLst>
                <a:gd name="connsiteX0" fmla="*/ 256937 w 256937"/>
                <a:gd name="connsiteY0" fmla="*/ 108927 h 256937"/>
                <a:gd name="connsiteX1" fmla="*/ 256937 w 256937"/>
                <a:gd name="connsiteY1" fmla="*/ 0 h 256937"/>
                <a:gd name="connsiteX2" fmla="*/ 148010 w 256937"/>
                <a:gd name="connsiteY2" fmla="*/ 0 h 256937"/>
                <a:gd name="connsiteX3" fmla="*/ 191296 w 256937"/>
                <a:gd name="connsiteY3" fmla="*/ 43285 h 256937"/>
                <a:gd name="connsiteX4" fmla="*/ 0 w 256937"/>
                <a:gd name="connsiteY4" fmla="*/ 234581 h 256937"/>
                <a:gd name="connsiteX5" fmla="*/ 22356 w 256937"/>
                <a:gd name="connsiteY5" fmla="*/ 256937 h 256937"/>
                <a:gd name="connsiteX6" fmla="*/ 213652 w 256937"/>
                <a:gd name="connsiteY6" fmla="*/ 65721 h 256937"/>
                <a:gd name="connsiteX7" fmla="*/ 256937 w 256937"/>
                <a:gd name="connsiteY7" fmla="*/ 108927 h 25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937" h="256937">
                  <a:moveTo>
                    <a:pt x="256937" y="108927"/>
                  </a:moveTo>
                  <a:lnTo>
                    <a:pt x="256937" y="0"/>
                  </a:lnTo>
                  <a:lnTo>
                    <a:pt x="148010" y="0"/>
                  </a:lnTo>
                  <a:lnTo>
                    <a:pt x="191296" y="43285"/>
                  </a:lnTo>
                  <a:lnTo>
                    <a:pt x="0" y="234581"/>
                  </a:lnTo>
                  <a:lnTo>
                    <a:pt x="22356" y="256937"/>
                  </a:lnTo>
                  <a:lnTo>
                    <a:pt x="213652" y="65721"/>
                  </a:lnTo>
                  <a:lnTo>
                    <a:pt x="256937" y="108927"/>
                  </a:lnTo>
                  <a:close/>
                </a:path>
              </a:pathLst>
            </a:custGeom>
            <a:grpFill/>
            <a:ln w="7838" cap="flat">
              <a:noFill/>
              <a:prstDash val="solid"/>
              <a:miter/>
            </a:ln>
          </p:spPr>
          <p:txBody>
            <a:bodyPr rtlCol="0" anchor="ctr"/>
            <a:lstStyle/>
            <a:p>
              <a:endParaRPr lang="zh-CN" altLang="en-US"/>
            </a:p>
          </p:txBody>
        </p:sp>
      </p:grpSp>
      <p:grpSp>
        <p:nvGrpSpPr>
          <p:cNvPr id="21" name="组合 20">
            <a:extLst>
              <a:ext uri="{FF2B5EF4-FFF2-40B4-BE49-F238E27FC236}">
                <a16:creationId xmlns:a16="http://schemas.microsoft.com/office/drawing/2014/main" id="{542DF08E-750E-9FCA-C599-948A2E3A6A28}"/>
              </a:ext>
            </a:extLst>
          </p:cNvPr>
          <p:cNvGrpSpPr/>
          <p:nvPr/>
        </p:nvGrpSpPr>
        <p:grpSpPr>
          <a:xfrm>
            <a:off x="7575715" y="2345166"/>
            <a:ext cx="568269" cy="568269"/>
            <a:chOff x="7257126" y="2826555"/>
            <a:chExt cx="539084" cy="539084"/>
          </a:xfrm>
          <a:solidFill>
            <a:schemeClr val="accent1"/>
          </a:solidFill>
        </p:grpSpPr>
        <p:sp>
          <p:nvSpPr>
            <p:cNvPr id="22" name="任意形状 20">
              <a:extLst>
                <a:ext uri="{FF2B5EF4-FFF2-40B4-BE49-F238E27FC236}">
                  <a16:creationId xmlns:a16="http://schemas.microsoft.com/office/drawing/2014/main" id="{5014EB9C-13B3-29B2-1DAA-5069DCD858DF}"/>
                </a:ext>
              </a:extLst>
            </p:cNvPr>
            <p:cNvSpPr/>
            <p:nvPr/>
          </p:nvSpPr>
          <p:spPr>
            <a:xfrm>
              <a:off x="7257126" y="2826555"/>
              <a:ext cx="539084" cy="539084"/>
            </a:xfrm>
            <a:custGeom>
              <a:avLst/>
              <a:gdLst>
                <a:gd name="connsiteX0" fmla="*/ 47566 w 539084"/>
                <a:gd name="connsiteY0" fmla="*/ 0 h 539084"/>
                <a:gd name="connsiteX1" fmla="*/ 0 w 539084"/>
                <a:gd name="connsiteY1" fmla="*/ 0 h 539084"/>
                <a:gd name="connsiteX2" fmla="*/ 0 w 539084"/>
                <a:gd name="connsiteY2" fmla="*/ 539084 h 539084"/>
                <a:gd name="connsiteX3" fmla="*/ 539084 w 539084"/>
                <a:gd name="connsiteY3" fmla="*/ 539084 h 539084"/>
                <a:gd name="connsiteX4" fmla="*/ 539084 w 539084"/>
                <a:gd name="connsiteY4" fmla="*/ 491518 h 539084"/>
                <a:gd name="connsiteX5" fmla="*/ 47566 w 539084"/>
                <a:gd name="connsiteY5" fmla="*/ 491518 h 539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084" h="539084">
                  <a:moveTo>
                    <a:pt x="47566" y="0"/>
                  </a:moveTo>
                  <a:lnTo>
                    <a:pt x="0" y="0"/>
                  </a:lnTo>
                  <a:lnTo>
                    <a:pt x="0" y="539084"/>
                  </a:lnTo>
                  <a:lnTo>
                    <a:pt x="539084" y="539084"/>
                  </a:lnTo>
                  <a:lnTo>
                    <a:pt x="539084" y="491518"/>
                  </a:lnTo>
                  <a:lnTo>
                    <a:pt x="47566" y="491518"/>
                  </a:lnTo>
                  <a:close/>
                </a:path>
              </a:pathLst>
            </a:custGeom>
            <a:grpFill/>
            <a:ln w="7838" cap="flat">
              <a:noFill/>
              <a:prstDash val="solid"/>
              <a:miter/>
            </a:ln>
          </p:spPr>
          <p:txBody>
            <a:bodyPr rtlCol="0" anchor="ctr"/>
            <a:lstStyle/>
            <a:p>
              <a:endParaRPr lang="zh-CN" altLang="en-US"/>
            </a:p>
          </p:txBody>
        </p:sp>
        <p:sp>
          <p:nvSpPr>
            <p:cNvPr id="23" name="任意形状 21">
              <a:extLst>
                <a:ext uri="{FF2B5EF4-FFF2-40B4-BE49-F238E27FC236}">
                  <a16:creationId xmlns:a16="http://schemas.microsoft.com/office/drawing/2014/main" id="{7D6E82EE-8E2D-2865-C3D6-2C195028CACA}"/>
                </a:ext>
              </a:extLst>
            </p:cNvPr>
            <p:cNvSpPr/>
            <p:nvPr/>
          </p:nvSpPr>
          <p:spPr>
            <a:xfrm>
              <a:off x="7335611" y="2961326"/>
              <a:ext cx="460599" cy="270334"/>
            </a:xfrm>
            <a:custGeom>
              <a:avLst/>
              <a:gdLst>
                <a:gd name="connsiteX0" fmla="*/ 333757 w 460599"/>
                <a:gd name="connsiteY0" fmla="*/ 0 h 270334"/>
                <a:gd name="connsiteX1" fmla="*/ 380530 w 460599"/>
                <a:gd name="connsiteY1" fmla="*/ 46773 h 270334"/>
                <a:gd name="connsiteX2" fmla="*/ 317901 w 460599"/>
                <a:gd name="connsiteY2" fmla="*/ 109402 h 270334"/>
                <a:gd name="connsiteX3" fmla="*/ 270335 w 460599"/>
                <a:gd name="connsiteY3" fmla="*/ 61836 h 270334"/>
                <a:gd name="connsiteX4" fmla="*/ 191058 w 460599"/>
                <a:gd name="connsiteY4" fmla="*/ 141113 h 270334"/>
                <a:gd name="connsiteX5" fmla="*/ 143492 w 460599"/>
                <a:gd name="connsiteY5" fmla="*/ 93547 h 270334"/>
                <a:gd name="connsiteX6" fmla="*/ 0 w 460599"/>
                <a:gd name="connsiteY6" fmla="*/ 237038 h 270334"/>
                <a:gd name="connsiteX7" fmla="*/ 33296 w 460599"/>
                <a:gd name="connsiteY7" fmla="*/ 270335 h 270334"/>
                <a:gd name="connsiteX8" fmla="*/ 143492 w 460599"/>
                <a:gd name="connsiteY8" fmla="*/ 160140 h 270334"/>
                <a:gd name="connsiteX9" fmla="*/ 191058 w 460599"/>
                <a:gd name="connsiteY9" fmla="*/ 207706 h 270334"/>
                <a:gd name="connsiteX10" fmla="*/ 270335 w 460599"/>
                <a:gd name="connsiteY10" fmla="*/ 128429 h 270334"/>
                <a:gd name="connsiteX11" fmla="*/ 317901 w 460599"/>
                <a:gd name="connsiteY11" fmla="*/ 175995 h 270334"/>
                <a:gd name="connsiteX12" fmla="*/ 413826 w 460599"/>
                <a:gd name="connsiteY12" fmla="*/ 80070 h 270334"/>
                <a:gd name="connsiteX13" fmla="*/ 460600 w 460599"/>
                <a:gd name="connsiteY13" fmla="*/ 126843 h 270334"/>
                <a:gd name="connsiteX14" fmla="*/ 460600 w 460599"/>
                <a:gd name="connsiteY14" fmla="*/ 0 h 27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0599" h="270334">
                  <a:moveTo>
                    <a:pt x="333757" y="0"/>
                  </a:moveTo>
                  <a:lnTo>
                    <a:pt x="380530" y="46773"/>
                  </a:lnTo>
                  <a:lnTo>
                    <a:pt x="317901" y="109402"/>
                  </a:lnTo>
                  <a:lnTo>
                    <a:pt x="270335" y="61836"/>
                  </a:lnTo>
                  <a:lnTo>
                    <a:pt x="191058" y="141113"/>
                  </a:lnTo>
                  <a:lnTo>
                    <a:pt x="143492" y="93547"/>
                  </a:lnTo>
                  <a:lnTo>
                    <a:pt x="0" y="237038"/>
                  </a:lnTo>
                  <a:lnTo>
                    <a:pt x="33296" y="270335"/>
                  </a:lnTo>
                  <a:lnTo>
                    <a:pt x="143492" y="160140"/>
                  </a:lnTo>
                  <a:lnTo>
                    <a:pt x="191058" y="207706"/>
                  </a:lnTo>
                  <a:lnTo>
                    <a:pt x="270335" y="128429"/>
                  </a:lnTo>
                  <a:lnTo>
                    <a:pt x="317901" y="175995"/>
                  </a:lnTo>
                  <a:lnTo>
                    <a:pt x="413826" y="80070"/>
                  </a:lnTo>
                  <a:lnTo>
                    <a:pt x="460600" y="126843"/>
                  </a:lnTo>
                  <a:lnTo>
                    <a:pt x="460600" y="0"/>
                  </a:lnTo>
                  <a:close/>
                </a:path>
              </a:pathLst>
            </a:custGeom>
            <a:grpFill/>
            <a:ln w="7838" cap="flat">
              <a:noFill/>
              <a:prstDash val="solid"/>
              <a:miter/>
            </a:ln>
          </p:spPr>
          <p:txBody>
            <a:bodyPr rtlCol="0" anchor="ctr"/>
            <a:lstStyle/>
            <a:p>
              <a:endParaRPr lang="zh-CN" altLang="en-US"/>
            </a:p>
          </p:txBody>
        </p:sp>
      </p:grpSp>
      <p:grpSp>
        <p:nvGrpSpPr>
          <p:cNvPr id="24" name="组合 23">
            <a:extLst>
              <a:ext uri="{FF2B5EF4-FFF2-40B4-BE49-F238E27FC236}">
                <a16:creationId xmlns:a16="http://schemas.microsoft.com/office/drawing/2014/main" id="{A9ED126F-B5A6-25C7-1701-61D511744048}"/>
              </a:ext>
            </a:extLst>
          </p:cNvPr>
          <p:cNvGrpSpPr/>
          <p:nvPr/>
        </p:nvGrpSpPr>
        <p:grpSpPr>
          <a:xfrm>
            <a:off x="10136644" y="2370206"/>
            <a:ext cx="576625" cy="585031"/>
            <a:chOff x="9686530" y="2840477"/>
            <a:chExt cx="547011" cy="554985"/>
          </a:xfrm>
          <a:solidFill>
            <a:schemeClr val="accent1"/>
          </a:solidFill>
        </p:grpSpPr>
        <p:sp>
          <p:nvSpPr>
            <p:cNvPr id="25" name="任意形状 23">
              <a:extLst>
                <a:ext uri="{FF2B5EF4-FFF2-40B4-BE49-F238E27FC236}">
                  <a16:creationId xmlns:a16="http://schemas.microsoft.com/office/drawing/2014/main" id="{BB1343A6-8921-E852-A901-3D6900A89F8D}"/>
                </a:ext>
              </a:extLst>
            </p:cNvPr>
            <p:cNvSpPr/>
            <p:nvPr/>
          </p:nvSpPr>
          <p:spPr>
            <a:xfrm>
              <a:off x="9773603" y="2840477"/>
              <a:ext cx="436155" cy="475708"/>
            </a:xfrm>
            <a:custGeom>
              <a:avLst/>
              <a:gdLst>
                <a:gd name="connsiteX0" fmla="*/ 436156 w 436155"/>
                <a:gd name="connsiteY0" fmla="*/ 55540 h 475708"/>
                <a:gd name="connsiteX1" fmla="*/ 380708 w 436155"/>
                <a:gd name="connsiteY1" fmla="*/ 0 h 475708"/>
                <a:gd name="connsiteX2" fmla="*/ 325168 w 436155"/>
                <a:gd name="connsiteY2" fmla="*/ 55448 h 475708"/>
                <a:gd name="connsiteX3" fmla="*/ 350378 w 436155"/>
                <a:gd name="connsiteY3" fmla="*/ 101996 h 475708"/>
                <a:gd name="connsiteX4" fmla="*/ 309312 w 436155"/>
                <a:gd name="connsiteY4" fmla="*/ 222022 h 475708"/>
                <a:gd name="connsiteX5" fmla="*/ 309312 w 436155"/>
                <a:gd name="connsiteY5" fmla="*/ 222022 h 475708"/>
                <a:gd name="connsiteX6" fmla="*/ 277602 w 436155"/>
                <a:gd name="connsiteY6" fmla="*/ 231931 h 475708"/>
                <a:gd name="connsiteX7" fmla="*/ 194836 w 436155"/>
                <a:gd name="connsiteY7" fmla="*/ 169858 h 475708"/>
                <a:gd name="connsiteX8" fmla="*/ 161993 w 436155"/>
                <a:gd name="connsiteY8" fmla="*/ 98579 h 475708"/>
                <a:gd name="connsiteX9" fmla="*/ 90716 w 436155"/>
                <a:gd name="connsiteY9" fmla="*/ 131422 h 475708"/>
                <a:gd name="connsiteX10" fmla="*/ 111754 w 436155"/>
                <a:gd name="connsiteY10" fmla="*/ 196653 h 475708"/>
                <a:gd name="connsiteX11" fmla="*/ 58876 w 436155"/>
                <a:gd name="connsiteY11" fmla="*/ 364721 h 475708"/>
                <a:gd name="connsiteX12" fmla="*/ 55626 w 436155"/>
                <a:gd name="connsiteY12" fmla="*/ 364721 h 475708"/>
                <a:gd name="connsiteX13" fmla="*/ 0 w 436155"/>
                <a:gd name="connsiteY13" fmla="*/ 420082 h 475708"/>
                <a:gd name="connsiteX14" fmla="*/ 55362 w 436155"/>
                <a:gd name="connsiteY14" fmla="*/ 475709 h 475708"/>
                <a:gd name="connsiteX15" fmla="*/ 110987 w 436155"/>
                <a:gd name="connsiteY15" fmla="*/ 420346 h 475708"/>
                <a:gd name="connsiteX16" fmla="*/ 88684 w 436155"/>
                <a:gd name="connsiteY16" fmla="*/ 375740 h 475708"/>
                <a:gd name="connsiteX17" fmla="*/ 142038 w 436155"/>
                <a:gd name="connsiteY17" fmla="*/ 206166 h 475708"/>
                <a:gd name="connsiteX18" fmla="*/ 142831 w 436155"/>
                <a:gd name="connsiteY18" fmla="*/ 206166 h 475708"/>
                <a:gd name="connsiteX19" fmla="*/ 175810 w 436155"/>
                <a:gd name="connsiteY19" fmla="*/ 195226 h 475708"/>
                <a:gd name="connsiteX20" fmla="*/ 257862 w 436155"/>
                <a:gd name="connsiteY20" fmla="*/ 256666 h 475708"/>
                <a:gd name="connsiteX21" fmla="*/ 253818 w 436155"/>
                <a:gd name="connsiteY21" fmla="*/ 277516 h 475708"/>
                <a:gd name="connsiteX22" fmla="*/ 309291 w 436155"/>
                <a:gd name="connsiteY22" fmla="*/ 333031 h 475708"/>
                <a:gd name="connsiteX23" fmla="*/ 364806 w 436155"/>
                <a:gd name="connsiteY23" fmla="*/ 277559 h 475708"/>
                <a:gd name="connsiteX24" fmla="*/ 339755 w 436155"/>
                <a:gd name="connsiteY24" fmla="*/ 231139 h 475708"/>
                <a:gd name="connsiteX25" fmla="*/ 380662 w 436155"/>
                <a:gd name="connsiteY25" fmla="*/ 111034 h 475708"/>
                <a:gd name="connsiteX26" fmla="*/ 436156 w 436155"/>
                <a:gd name="connsiteY26" fmla="*/ 55540 h 475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6155" h="475708">
                  <a:moveTo>
                    <a:pt x="436156" y="55540"/>
                  </a:moveTo>
                  <a:cubicBezTo>
                    <a:pt x="436181" y="24891"/>
                    <a:pt x="411356" y="25"/>
                    <a:pt x="380708" y="0"/>
                  </a:cubicBezTo>
                  <a:cubicBezTo>
                    <a:pt x="350059" y="-25"/>
                    <a:pt x="325193" y="24799"/>
                    <a:pt x="325168" y="55448"/>
                  </a:cubicBezTo>
                  <a:cubicBezTo>
                    <a:pt x="325152" y="74230"/>
                    <a:pt x="334638" y="91747"/>
                    <a:pt x="350378" y="101996"/>
                  </a:cubicBezTo>
                  <a:lnTo>
                    <a:pt x="309312" y="222022"/>
                  </a:lnTo>
                  <a:lnTo>
                    <a:pt x="309312" y="222022"/>
                  </a:lnTo>
                  <a:cubicBezTo>
                    <a:pt x="297978" y="222009"/>
                    <a:pt x="286912" y="225467"/>
                    <a:pt x="277602" y="231931"/>
                  </a:cubicBezTo>
                  <a:lnTo>
                    <a:pt x="194836" y="169858"/>
                  </a:lnTo>
                  <a:cubicBezTo>
                    <a:pt x="205450" y="141105"/>
                    <a:pt x="190746" y="109193"/>
                    <a:pt x="161993" y="98579"/>
                  </a:cubicBezTo>
                  <a:cubicBezTo>
                    <a:pt x="133241" y="87967"/>
                    <a:pt x="101329" y="102670"/>
                    <a:pt x="90716" y="131422"/>
                  </a:cubicBezTo>
                  <a:cubicBezTo>
                    <a:pt x="81858" y="155416"/>
                    <a:pt x="90547" y="182356"/>
                    <a:pt x="111754" y="196653"/>
                  </a:cubicBezTo>
                  <a:lnTo>
                    <a:pt x="58876" y="364721"/>
                  </a:lnTo>
                  <a:lnTo>
                    <a:pt x="55626" y="364721"/>
                  </a:lnTo>
                  <a:cubicBezTo>
                    <a:pt x="24977" y="364648"/>
                    <a:pt x="73" y="389434"/>
                    <a:pt x="0" y="420082"/>
                  </a:cubicBezTo>
                  <a:cubicBezTo>
                    <a:pt x="-73" y="450731"/>
                    <a:pt x="24713" y="475636"/>
                    <a:pt x="55362" y="475709"/>
                  </a:cubicBezTo>
                  <a:cubicBezTo>
                    <a:pt x="86010" y="475781"/>
                    <a:pt x="110914" y="450995"/>
                    <a:pt x="110987" y="420346"/>
                  </a:cubicBezTo>
                  <a:cubicBezTo>
                    <a:pt x="111029" y="402786"/>
                    <a:pt x="102758" y="386243"/>
                    <a:pt x="88684" y="375740"/>
                  </a:cubicBezTo>
                  <a:lnTo>
                    <a:pt x="142038" y="206166"/>
                  </a:lnTo>
                  <a:lnTo>
                    <a:pt x="142831" y="206166"/>
                  </a:lnTo>
                  <a:cubicBezTo>
                    <a:pt x="154711" y="206144"/>
                    <a:pt x="166271" y="202310"/>
                    <a:pt x="175810" y="195226"/>
                  </a:cubicBezTo>
                  <a:lnTo>
                    <a:pt x="257862" y="256666"/>
                  </a:lnTo>
                  <a:cubicBezTo>
                    <a:pt x="255222" y="263301"/>
                    <a:pt x="253850" y="270374"/>
                    <a:pt x="253818" y="277516"/>
                  </a:cubicBezTo>
                  <a:cubicBezTo>
                    <a:pt x="253807" y="308164"/>
                    <a:pt x="278642" y="333019"/>
                    <a:pt x="309291" y="333031"/>
                  </a:cubicBezTo>
                  <a:cubicBezTo>
                    <a:pt x="339939" y="333043"/>
                    <a:pt x="364794" y="308207"/>
                    <a:pt x="364806" y="277559"/>
                  </a:cubicBezTo>
                  <a:cubicBezTo>
                    <a:pt x="364813" y="258852"/>
                    <a:pt x="355395" y="241400"/>
                    <a:pt x="339755" y="231139"/>
                  </a:cubicBezTo>
                  <a:lnTo>
                    <a:pt x="380662" y="111034"/>
                  </a:lnTo>
                  <a:cubicBezTo>
                    <a:pt x="411310" y="111034"/>
                    <a:pt x="436156" y="86188"/>
                    <a:pt x="436156" y="55540"/>
                  </a:cubicBezTo>
                  <a:close/>
                </a:path>
              </a:pathLst>
            </a:custGeom>
            <a:grpFill/>
            <a:ln w="7838" cap="flat">
              <a:noFill/>
              <a:prstDash val="solid"/>
              <a:miter/>
            </a:ln>
          </p:spPr>
          <p:txBody>
            <a:bodyPr rtlCol="0" anchor="ctr"/>
            <a:lstStyle/>
            <a:p>
              <a:endParaRPr lang="zh-CN" altLang="en-US"/>
            </a:p>
          </p:txBody>
        </p:sp>
        <p:sp>
          <p:nvSpPr>
            <p:cNvPr id="26" name="任意形状 24">
              <a:extLst>
                <a:ext uri="{FF2B5EF4-FFF2-40B4-BE49-F238E27FC236}">
                  <a16:creationId xmlns:a16="http://schemas.microsoft.com/office/drawing/2014/main" id="{8A03B5B9-4EF3-E9CF-FE05-A8365CC5EDFB}"/>
                </a:ext>
              </a:extLst>
            </p:cNvPr>
            <p:cNvSpPr/>
            <p:nvPr/>
          </p:nvSpPr>
          <p:spPr>
            <a:xfrm>
              <a:off x="9686530" y="2840523"/>
              <a:ext cx="547011" cy="554939"/>
            </a:xfrm>
            <a:custGeom>
              <a:avLst/>
              <a:gdLst>
                <a:gd name="connsiteX0" fmla="*/ 47566 w 547011"/>
                <a:gd name="connsiteY0" fmla="*/ 0 h 554939"/>
                <a:gd name="connsiteX1" fmla="*/ 0 w 547011"/>
                <a:gd name="connsiteY1" fmla="*/ 0 h 554939"/>
                <a:gd name="connsiteX2" fmla="*/ 0 w 547011"/>
                <a:gd name="connsiteY2" fmla="*/ 554940 h 554939"/>
                <a:gd name="connsiteX3" fmla="*/ 547012 w 547011"/>
                <a:gd name="connsiteY3" fmla="*/ 554940 h 554939"/>
                <a:gd name="connsiteX4" fmla="*/ 547012 w 547011"/>
                <a:gd name="connsiteY4" fmla="*/ 507373 h 554939"/>
                <a:gd name="connsiteX5" fmla="*/ 47566 w 547011"/>
                <a:gd name="connsiteY5" fmla="*/ 507373 h 554939"/>
                <a:gd name="connsiteX6" fmla="*/ 47566 w 547011"/>
                <a:gd name="connsiteY6" fmla="*/ 0 h 55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011" h="554939">
                  <a:moveTo>
                    <a:pt x="47566" y="0"/>
                  </a:moveTo>
                  <a:lnTo>
                    <a:pt x="0" y="0"/>
                  </a:lnTo>
                  <a:lnTo>
                    <a:pt x="0" y="554940"/>
                  </a:lnTo>
                  <a:lnTo>
                    <a:pt x="547012" y="554940"/>
                  </a:lnTo>
                  <a:lnTo>
                    <a:pt x="547012" y="507373"/>
                  </a:lnTo>
                  <a:lnTo>
                    <a:pt x="47566" y="507373"/>
                  </a:lnTo>
                  <a:lnTo>
                    <a:pt x="47566" y="0"/>
                  </a:lnTo>
                  <a:close/>
                </a:path>
              </a:pathLst>
            </a:custGeom>
            <a:grpFill/>
            <a:ln w="7838" cap="flat">
              <a:noFill/>
              <a:prstDash val="solid"/>
              <a:miter/>
            </a:ln>
          </p:spPr>
          <p:txBody>
            <a:bodyPr rtlCol="0" anchor="ctr"/>
            <a:lstStyle/>
            <a:p>
              <a:endParaRPr lang="zh-CN" altLang="en-US"/>
            </a:p>
          </p:txBody>
        </p:sp>
      </p:grpSp>
      <p:grpSp>
        <p:nvGrpSpPr>
          <p:cNvPr id="27" name="组合 26">
            <a:extLst>
              <a:ext uri="{FF2B5EF4-FFF2-40B4-BE49-F238E27FC236}">
                <a16:creationId xmlns:a16="http://schemas.microsoft.com/office/drawing/2014/main" id="{435E3E1D-EC44-3AB9-4396-3BFE5A666338}"/>
              </a:ext>
            </a:extLst>
          </p:cNvPr>
          <p:cNvGrpSpPr/>
          <p:nvPr/>
        </p:nvGrpSpPr>
        <p:grpSpPr>
          <a:xfrm>
            <a:off x="4981360" y="2340824"/>
            <a:ext cx="635124" cy="626768"/>
            <a:chOff x="4796012" y="2802772"/>
            <a:chExt cx="602505" cy="594578"/>
          </a:xfrm>
          <a:solidFill>
            <a:schemeClr val="accent1"/>
          </a:solidFill>
        </p:grpSpPr>
        <p:sp>
          <p:nvSpPr>
            <p:cNvPr id="28" name="任意形状 26">
              <a:extLst>
                <a:ext uri="{FF2B5EF4-FFF2-40B4-BE49-F238E27FC236}">
                  <a16:creationId xmlns:a16="http://schemas.microsoft.com/office/drawing/2014/main" id="{ED1F86DF-BDDA-ECCB-4BB2-19ED91F8A07A}"/>
                </a:ext>
              </a:extLst>
            </p:cNvPr>
            <p:cNvSpPr/>
            <p:nvPr/>
          </p:nvSpPr>
          <p:spPr>
            <a:xfrm>
              <a:off x="4796012" y="2802772"/>
              <a:ext cx="602505" cy="594578"/>
            </a:xfrm>
            <a:custGeom>
              <a:avLst/>
              <a:gdLst>
                <a:gd name="connsiteX0" fmla="*/ 523229 w 602505"/>
                <a:gd name="connsiteY0" fmla="*/ 87205 h 594578"/>
                <a:gd name="connsiteX1" fmla="*/ 523229 w 602505"/>
                <a:gd name="connsiteY1" fmla="*/ 372602 h 594578"/>
                <a:gd name="connsiteX2" fmla="*/ 79277 w 602505"/>
                <a:gd name="connsiteY2" fmla="*/ 372602 h 594578"/>
                <a:gd name="connsiteX3" fmla="*/ 79277 w 602505"/>
                <a:gd name="connsiteY3" fmla="*/ 87205 h 594578"/>
                <a:gd name="connsiteX4" fmla="*/ 586650 w 602505"/>
                <a:gd name="connsiteY4" fmla="*/ 388458 h 594578"/>
                <a:gd name="connsiteX5" fmla="*/ 570795 w 602505"/>
                <a:gd name="connsiteY5" fmla="*/ 388458 h 594578"/>
                <a:gd name="connsiteX6" fmla="*/ 570795 w 602505"/>
                <a:gd name="connsiteY6" fmla="*/ 63422 h 594578"/>
                <a:gd name="connsiteX7" fmla="*/ 586650 w 602505"/>
                <a:gd name="connsiteY7" fmla="*/ 63422 h 594578"/>
                <a:gd name="connsiteX8" fmla="*/ 602506 w 602505"/>
                <a:gd name="connsiteY8" fmla="*/ 47566 h 594578"/>
                <a:gd name="connsiteX9" fmla="*/ 586650 w 602505"/>
                <a:gd name="connsiteY9" fmla="*/ 31711 h 594578"/>
                <a:gd name="connsiteX10" fmla="*/ 317108 w 602505"/>
                <a:gd name="connsiteY10" fmla="*/ 31711 h 594578"/>
                <a:gd name="connsiteX11" fmla="*/ 317108 w 602505"/>
                <a:gd name="connsiteY11" fmla="*/ 15855 h 594578"/>
                <a:gd name="connsiteX12" fmla="*/ 301253 w 602505"/>
                <a:gd name="connsiteY12" fmla="*/ 0 h 594578"/>
                <a:gd name="connsiteX13" fmla="*/ 285398 w 602505"/>
                <a:gd name="connsiteY13" fmla="*/ 15855 h 594578"/>
                <a:gd name="connsiteX14" fmla="*/ 285398 w 602505"/>
                <a:gd name="connsiteY14" fmla="*/ 31711 h 594578"/>
                <a:gd name="connsiteX15" fmla="*/ 15855 w 602505"/>
                <a:gd name="connsiteY15" fmla="*/ 31711 h 594578"/>
                <a:gd name="connsiteX16" fmla="*/ 0 w 602505"/>
                <a:gd name="connsiteY16" fmla="*/ 47566 h 594578"/>
                <a:gd name="connsiteX17" fmla="*/ 15855 w 602505"/>
                <a:gd name="connsiteY17" fmla="*/ 63422 h 594578"/>
                <a:gd name="connsiteX18" fmla="*/ 31711 w 602505"/>
                <a:gd name="connsiteY18" fmla="*/ 63422 h 594578"/>
                <a:gd name="connsiteX19" fmla="*/ 31711 w 602505"/>
                <a:gd name="connsiteY19" fmla="*/ 388458 h 594578"/>
                <a:gd name="connsiteX20" fmla="*/ 15855 w 602505"/>
                <a:gd name="connsiteY20" fmla="*/ 388458 h 594578"/>
                <a:gd name="connsiteX21" fmla="*/ 0 w 602505"/>
                <a:gd name="connsiteY21" fmla="*/ 404313 h 594578"/>
                <a:gd name="connsiteX22" fmla="*/ 15855 w 602505"/>
                <a:gd name="connsiteY22" fmla="*/ 420169 h 594578"/>
                <a:gd name="connsiteX23" fmla="*/ 257968 w 602505"/>
                <a:gd name="connsiteY23" fmla="*/ 420169 h 594578"/>
                <a:gd name="connsiteX24" fmla="*/ 135881 w 602505"/>
                <a:gd name="connsiteY24" fmla="*/ 542255 h 594578"/>
                <a:gd name="connsiteX25" fmla="*/ 136000 w 602505"/>
                <a:gd name="connsiteY25" fmla="*/ 564810 h 594578"/>
                <a:gd name="connsiteX26" fmla="*/ 158554 w 602505"/>
                <a:gd name="connsiteY26" fmla="*/ 564691 h 594578"/>
                <a:gd name="connsiteX27" fmla="*/ 285398 w 602505"/>
                <a:gd name="connsiteY27" fmla="*/ 437847 h 594578"/>
                <a:gd name="connsiteX28" fmla="*/ 285398 w 602505"/>
                <a:gd name="connsiteY28" fmla="*/ 578723 h 594578"/>
                <a:gd name="connsiteX29" fmla="*/ 301253 w 602505"/>
                <a:gd name="connsiteY29" fmla="*/ 594578 h 594578"/>
                <a:gd name="connsiteX30" fmla="*/ 317108 w 602505"/>
                <a:gd name="connsiteY30" fmla="*/ 578723 h 594578"/>
                <a:gd name="connsiteX31" fmla="*/ 317108 w 602505"/>
                <a:gd name="connsiteY31" fmla="*/ 437609 h 594578"/>
                <a:gd name="connsiteX32" fmla="*/ 443952 w 602505"/>
                <a:gd name="connsiteY32" fmla="*/ 564453 h 594578"/>
                <a:gd name="connsiteX33" fmla="*/ 466387 w 602505"/>
                <a:gd name="connsiteY33" fmla="*/ 564453 h 594578"/>
                <a:gd name="connsiteX34" fmla="*/ 466387 w 602505"/>
                <a:gd name="connsiteY34" fmla="*/ 542017 h 594578"/>
                <a:gd name="connsiteX35" fmla="*/ 344538 w 602505"/>
                <a:gd name="connsiteY35" fmla="*/ 420169 h 594578"/>
                <a:gd name="connsiteX36" fmla="*/ 586650 w 602505"/>
                <a:gd name="connsiteY36" fmla="*/ 420169 h 594578"/>
                <a:gd name="connsiteX37" fmla="*/ 602506 w 602505"/>
                <a:gd name="connsiteY37" fmla="*/ 404313 h 594578"/>
                <a:gd name="connsiteX38" fmla="*/ 586650 w 602505"/>
                <a:gd name="connsiteY38" fmla="*/ 388458 h 594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02505" h="594578">
                  <a:moveTo>
                    <a:pt x="523229" y="87205"/>
                  </a:moveTo>
                  <a:lnTo>
                    <a:pt x="523229" y="372602"/>
                  </a:lnTo>
                  <a:lnTo>
                    <a:pt x="79277" y="372602"/>
                  </a:lnTo>
                  <a:lnTo>
                    <a:pt x="79277" y="87205"/>
                  </a:lnTo>
                  <a:close/>
                  <a:moveTo>
                    <a:pt x="586650" y="388458"/>
                  </a:moveTo>
                  <a:lnTo>
                    <a:pt x="570795" y="388458"/>
                  </a:lnTo>
                  <a:lnTo>
                    <a:pt x="570795" y="63422"/>
                  </a:lnTo>
                  <a:lnTo>
                    <a:pt x="586650" y="63422"/>
                  </a:lnTo>
                  <a:cubicBezTo>
                    <a:pt x="595407" y="63422"/>
                    <a:pt x="602506" y="56323"/>
                    <a:pt x="602506" y="47566"/>
                  </a:cubicBezTo>
                  <a:cubicBezTo>
                    <a:pt x="602506" y="38809"/>
                    <a:pt x="595407" y="31711"/>
                    <a:pt x="586650" y="31711"/>
                  </a:cubicBezTo>
                  <a:lnTo>
                    <a:pt x="317108" y="31711"/>
                  </a:lnTo>
                  <a:lnTo>
                    <a:pt x="317108" y="15855"/>
                  </a:lnTo>
                  <a:cubicBezTo>
                    <a:pt x="317108" y="7098"/>
                    <a:pt x="310010" y="0"/>
                    <a:pt x="301253" y="0"/>
                  </a:cubicBezTo>
                  <a:cubicBezTo>
                    <a:pt x="292496" y="0"/>
                    <a:pt x="285398" y="7098"/>
                    <a:pt x="285398" y="15855"/>
                  </a:cubicBezTo>
                  <a:lnTo>
                    <a:pt x="285398" y="31711"/>
                  </a:lnTo>
                  <a:lnTo>
                    <a:pt x="15855" y="31711"/>
                  </a:lnTo>
                  <a:cubicBezTo>
                    <a:pt x="7098" y="31711"/>
                    <a:pt x="0" y="38809"/>
                    <a:pt x="0" y="47566"/>
                  </a:cubicBezTo>
                  <a:cubicBezTo>
                    <a:pt x="0" y="56323"/>
                    <a:pt x="7098" y="63422"/>
                    <a:pt x="15855" y="63422"/>
                  </a:cubicBezTo>
                  <a:lnTo>
                    <a:pt x="31711" y="63422"/>
                  </a:lnTo>
                  <a:lnTo>
                    <a:pt x="31711" y="388458"/>
                  </a:lnTo>
                  <a:lnTo>
                    <a:pt x="15855" y="388458"/>
                  </a:lnTo>
                  <a:cubicBezTo>
                    <a:pt x="7098" y="388458"/>
                    <a:pt x="0" y="395556"/>
                    <a:pt x="0" y="404313"/>
                  </a:cubicBezTo>
                  <a:cubicBezTo>
                    <a:pt x="0" y="413070"/>
                    <a:pt x="7098" y="420169"/>
                    <a:pt x="15855" y="420169"/>
                  </a:cubicBezTo>
                  <a:lnTo>
                    <a:pt x="257968" y="420169"/>
                  </a:lnTo>
                  <a:lnTo>
                    <a:pt x="135881" y="542255"/>
                  </a:lnTo>
                  <a:cubicBezTo>
                    <a:pt x="129685" y="548517"/>
                    <a:pt x="129739" y="558614"/>
                    <a:pt x="136000" y="564810"/>
                  </a:cubicBezTo>
                  <a:cubicBezTo>
                    <a:pt x="142261" y="571005"/>
                    <a:pt x="152359" y="570952"/>
                    <a:pt x="158554" y="564691"/>
                  </a:cubicBezTo>
                  <a:lnTo>
                    <a:pt x="285398" y="437847"/>
                  </a:lnTo>
                  <a:lnTo>
                    <a:pt x="285398" y="578723"/>
                  </a:lnTo>
                  <a:cubicBezTo>
                    <a:pt x="285398" y="587480"/>
                    <a:pt x="292496" y="594578"/>
                    <a:pt x="301253" y="594578"/>
                  </a:cubicBezTo>
                  <a:cubicBezTo>
                    <a:pt x="310010" y="594578"/>
                    <a:pt x="317108" y="587480"/>
                    <a:pt x="317108" y="578723"/>
                  </a:cubicBezTo>
                  <a:lnTo>
                    <a:pt x="317108" y="437609"/>
                  </a:lnTo>
                  <a:lnTo>
                    <a:pt x="443952" y="564453"/>
                  </a:lnTo>
                  <a:cubicBezTo>
                    <a:pt x="450147" y="570648"/>
                    <a:pt x="460192" y="570648"/>
                    <a:pt x="466387" y="564453"/>
                  </a:cubicBezTo>
                  <a:cubicBezTo>
                    <a:pt x="472583" y="558257"/>
                    <a:pt x="472583" y="548213"/>
                    <a:pt x="466387" y="542017"/>
                  </a:cubicBezTo>
                  <a:lnTo>
                    <a:pt x="344538" y="420169"/>
                  </a:lnTo>
                  <a:lnTo>
                    <a:pt x="586650" y="420169"/>
                  </a:lnTo>
                  <a:cubicBezTo>
                    <a:pt x="595407" y="420169"/>
                    <a:pt x="602506" y="413070"/>
                    <a:pt x="602506" y="404313"/>
                  </a:cubicBezTo>
                  <a:cubicBezTo>
                    <a:pt x="602506" y="395556"/>
                    <a:pt x="595407" y="388458"/>
                    <a:pt x="586650" y="388458"/>
                  </a:cubicBezTo>
                  <a:close/>
                </a:path>
              </a:pathLst>
            </a:custGeom>
            <a:grpFill/>
            <a:ln w="7838" cap="flat">
              <a:noFill/>
              <a:prstDash val="solid"/>
              <a:miter/>
            </a:ln>
          </p:spPr>
          <p:txBody>
            <a:bodyPr rtlCol="0" anchor="ctr"/>
            <a:lstStyle/>
            <a:p>
              <a:endParaRPr lang="zh-CN" altLang="en-US"/>
            </a:p>
          </p:txBody>
        </p:sp>
        <p:sp>
          <p:nvSpPr>
            <p:cNvPr id="29" name="任意形状 27">
              <a:extLst>
                <a:ext uri="{FF2B5EF4-FFF2-40B4-BE49-F238E27FC236}">
                  <a16:creationId xmlns:a16="http://schemas.microsoft.com/office/drawing/2014/main" id="{594285F6-22D0-D34D-6991-40EB4B4E200F}"/>
                </a:ext>
              </a:extLst>
            </p:cNvPr>
            <p:cNvSpPr/>
            <p:nvPr/>
          </p:nvSpPr>
          <p:spPr>
            <a:xfrm>
              <a:off x="5160686" y="2921688"/>
              <a:ext cx="63421" cy="221975"/>
            </a:xfrm>
            <a:custGeom>
              <a:avLst/>
              <a:gdLst>
                <a:gd name="connsiteX0" fmla="*/ 0 w 63421"/>
                <a:gd name="connsiteY0" fmla="*/ 0 h 221975"/>
                <a:gd name="connsiteX1" fmla="*/ 63422 w 63421"/>
                <a:gd name="connsiteY1" fmla="*/ 0 h 221975"/>
                <a:gd name="connsiteX2" fmla="*/ 63422 w 63421"/>
                <a:gd name="connsiteY2" fmla="*/ 221976 h 221975"/>
                <a:gd name="connsiteX3" fmla="*/ 0 w 63421"/>
                <a:gd name="connsiteY3" fmla="*/ 221976 h 221975"/>
              </a:gdLst>
              <a:ahLst/>
              <a:cxnLst>
                <a:cxn ang="0">
                  <a:pos x="connsiteX0" y="connsiteY0"/>
                </a:cxn>
                <a:cxn ang="0">
                  <a:pos x="connsiteX1" y="connsiteY1"/>
                </a:cxn>
                <a:cxn ang="0">
                  <a:pos x="connsiteX2" y="connsiteY2"/>
                </a:cxn>
                <a:cxn ang="0">
                  <a:pos x="connsiteX3" y="connsiteY3"/>
                </a:cxn>
              </a:cxnLst>
              <a:rect l="l" t="t" r="r" b="b"/>
              <a:pathLst>
                <a:path w="63421" h="221975">
                  <a:moveTo>
                    <a:pt x="0" y="0"/>
                  </a:moveTo>
                  <a:lnTo>
                    <a:pt x="63422" y="0"/>
                  </a:lnTo>
                  <a:lnTo>
                    <a:pt x="63422" y="221976"/>
                  </a:lnTo>
                  <a:lnTo>
                    <a:pt x="0" y="221976"/>
                  </a:lnTo>
                  <a:close/>
                </a:path>
              </a:pathLst>
            </a:custGeom>
            <a:grpFill/>
            <a:ln w="7838" cap="flat">
              <a:noFill/>
              <a:prstDash val="solid"/>
              <a:miter/>
            </a:ln>
          </p:spPr>
          <p:txBody>
            <a:bodyPr rtlCol="0" anchor="ctr"/>
            <a:lstStyle/>
            <a:p>
              <a:endParaRPr lang="zh-CN" altLang="en-US"/>
            </a:p>
          </p:txBody>
        </p:sp>
        <p:sp>
          <p:nvSpPr>
            <p:cNvPr id="30" name="任意形状 28">
              <a:extLst>
                <a:ext uri="{FF2B5EF4-FFF2-40B4-BE49-F238E27FC236}">
                  <a16:creationId xmlns:a16="http://schemas.microsoft.com/office/drawing/2014/main" id="{FE46BA59-FC19-EE03-39AA-0D5205155911}"/>
                </a:ext>
              </a:extLst>
            </p:cNvPr>
            <p:cNvSpPr/>
            <p:nvPr/>
          </p:nvSpPr>
          <p:spPr>
            <a:xfrm>
              <a:off x="5065554" y="2993037"/>
              <a:ext cx="63421" cy="150626"/>
            </a:xfrm>
            <a:custGeom>
              <a:avLst/>
              <a:gdLst>
                <a:gd name="connsiteX0" fmla="*/ 0 w 63421"/>
                <a:gd name="connsiteY0" fmla="*/ 0 h 150626"/>
                <a:gd name="connsiteX1" fmla="*/ 63422 w 63421"/>
                <a:gd name="connsiteY1" fmla="*/ 0 h 150626"/>
                <a:gd name="connsiteX2" fmla="*/ 63422 w 63421"/>
                <a:gd name="connsiteY2" fmla="*/ 150626 h 150626"/>
                <a:gd name="connsiteX3" fmla="*/ 0 w 63421"/>
                <a:gd name="connsiteY3" fmla="*/ 150626 h 150626"/>
              </a:gdLst>
              <a:ahLst/>
              <a:cxnLst>
                <a:cxn ang="0">
                  <a:pos x="connsiteX0" y="connsiteY0"/>
                </a:cxn>
                <a:cxn ang="0">
                  <a:pos x="connsiteX1" y="connsiteY1"/>
                </a:cxn>
                <a:cxn ang="0">
                  <a:pos x="connsiteX2" y="connsiteY2"/>
                </a:cxn>
                <a:cxn ang="0">
                  <a:pos x="connsiteX3" y="connsiteY3"/>
                </a:cxn>
              </a:cxnLst>
              <a:rect l="l" t="t" r="r" b="b"/>
              <a:pathLst>
                <a:path w="63421" h="150626">
                  <a:moveTo>
                    <a:pt x="0" y="0"/>
                  </a:moveTo>
                  <a:lnTo>
                    <a:pt x="63422" y="0"/>
                  </a:lnTo>
                  <a:lnTo>
                    <a:pt x="63422" y="150626"/>
                  </a:lnTo>
                  <a:lnTo>
                    <a:pt x="0" y="150626"/>
                  </a:lnTo>
                  <a:close/>
                </a:path>
              </a:pathLst>
            </a:custGeom>
            <a:grpFill/>
            <a:ln w="7838" cap="flat">
              <a:noFill/>
              <a:prstDash val="solid"/>
              <a:miter/>
            </a:ln>
          </p:spPr>
          <p:txBody>
            <a:bodyPr rtlCol="0" anchor="ctr"/>
            <a:lstStyle/>
            <a:p>
              <a:endParaRPr lang="zh-CN" altLang="en-US"/>
            </a:p>
          </p:txBody>
        </p:sp>
        <p:sp>
          <p:nvSpPr>
            <p:cNvPr id="31" name="任意形状 29">
              <a:extLst>
                <a:ext uri="{FF2B5EF4-FFF2-40B4-BE49-F238E27FC236}">
                  <a16:creationId xmlns:a16="http://schemas.microsoft.com/office/drawing/2014/main" id="{040F2E85-A4CF-682A-12C4-BAA790E87321}"/>
                </a:ext>
              </a:extLst>
            </p:cNvPr>
            <p:cNvSpPr/>
            <p:nvPr/>
          </p:nvSpPr>
          <p:spPr>
            <a:xfrm>
              <a:off x="4970421" y="3048531"/>
              <a:ext cx="63421" cy="95132"/>
            </a:xfrm>
            <a:custGeom>
              <a:avLst/>
              <a:gdLst>
                <a:gd name="connsiteX0" fmla="*/ 0 w 63421"/>
                <a:gd name="connsiteY0" fmla="*/ 0 h 95132"/>
                <a:gd name="connsiteX1" fmla="*/ 63422 w 63421"/>
                <a:gd name="connsiteY1" fmla="*/ 0 h 95132"/>
                <a:gd name="connsiteX2" fmla="*/ 63422 w 63421"/>
                <a:gd name="connsiteY2" fmla="*/ 95133 h 95132"/>
                <a:gd name="connsiteX3" fmla="*/ 0 w 63421"/>
                <a:gd name="connsiteY3" fmla="*/ 95133 h 95132"/>
              </a:gdLst>
              <a:ahLst/>
              <a:cxnLst>
                <a:cxn ang="0">
                  <a:pos x="connsiteX0" y="connsiteY0"/>
                </a:cxn>
                <a:cxn ang="0">
                  <a:pos x="connsiteX1" y="connsiteY1"/>
                </a:cxn>
                <a:cxn ang="0">
                  <a:pos x="connsiteX2" y="connsiteY2"/>
                </a:cxn>
                <a:cxn ang="0">
                  <a:pos x="connsiteX3" y="connsiteY3"/>
                </a:cxn>
              </a:cxnLst>
              <a:rect l="l" t="t" r="r" b="b"/>
              <a:pathLst>
                <a:path w="63421" h="95132">
                  <a:moveTo>
                    <a:pt x="0" y="0"/>
                  </a:moveTo>
                  <a:lnTo>
                    <a:pt x="63422" y="0"/>
                  </a:lnTo>
                  <a:lnTo>
                    <a:pt x="63422" y="95133"/>
                  </a:lnTo>
                  <a:lnTo>
                    <a:pt x="0" y="95133"/>
                  </a:lnTo>
                  <a:close/>
                </a:path>
              </a:pathLst>
            </a:custGeom>
            <a:grpFill/>
            <a:ln w="7838" cap="flat">
              <a:noFill/>
              <a:prstDash val="solid"/>
              <a:miter/>
            </a:ln>
          </p:spPr>
          <p:txBody>
            <a:bodyPr rtlCol="0" anchor="ctr"/>
            <a:lstStyle/>
            <a:p>
              <a:endParaRPr lang="zh-CN" altLang="en-US"/>
            </a:p>
          </p:txBody>
        </p:sp>
      </p:grpSp>
      <p:sp>
        <p:nvSpPr>
          <p:cNvPr id="32" name="文本框 31">
            <a:extLst>
              <a:ext uri="{FF2B5EF4-FFF2-40B4-BE49-F238E27FC236}">
                <a16:creationId xmlns:a16="http://schemas.microsoft.com/office/drawing/2014/main" id="{1D50D09B-E54D-9892-DF2C-DFD9F3C1578E}"/>
              </a:ext>
            </a:extLst>
          </p:cNvPr>
          <p:cNvSpPr txBox="1"/>
          <p:nvPr/>
        </p:nvSpPr>
        <p:spPr>
          <a:xfrm>
            <a:off x="1738375" y="3796221"/>
            <a:ext cx="1569660" cy="369332"/>
          </a:xfrm>
          <a:prstGeom prst="rect">
            <a:avLst/>
          </a:prstGeom>
          <a:noFill/>
        </p:spPr>
        <p:txBody>
          <a:bodyPr wrap="none" rtlCol="0">
            <a:spAutoFit/>
          </a:bodyPr>
          <a:lstStyle/>
          <a:p>
            <a:pPr lvl="0" algn="l">
              <a:buClrTx/>
              <a:buSzTx/>
              <a:buFontTx/>
            </a:pPr>
            <a:r>
              <a:rPr lang="zh-CN" altLang="en-US" dirty="0">
                <a:latin typeface="微软雅黑" panose="020B0503020204020204" pitchFamily="34" charset="-122"/>
                <a:ea typeface="微软雅黑" panose="020B0503020204020204" pitchFamily="34" charset="-122"/>
                <a:cs typeface="+mn-ea"/>
                <a:sym typeface="+mn-ea"/>
              </a:rPr>
              <a:t>数据类型校验</a:t>
            </a:r>
          </a:p>
        </p:txBody>
      </p:sp>
      <p:sp>
        <p:nvSpPr>
          <p:cNvPr id="33" name="文本框 32">
            <a:extLst>
              <a:ext uri="{FF2B5EF4-FFF2-40B4-BE49-F238E27FC236}">
                <a16:creationId xmlns:a16="http://schemas.microsoft.com/office/drawing/2014/main" id="{7DC94055-3565-F310-AFA7-1801941E8E6B}"/>
              </a:ext>
            </a:extLst>
          </p:cNvPr>
          <p:cNvSpPr txBox="1"/>
          <p:nvPr/>
        </p:nvSpPr>
        <p:spPr>
          <a:xfrm>
            <a:off x="1735697" y="4353812"/>
            <a:ext cx="2179495" cy="1909690"/>
          </a:xfrm>
          <a:prstGeom prst="rect">
            <a:avLst/>
          </a:prstGeom>
          <a:noFill/>
        </p:spPr>
        <p:txBody>
          <a:bodyPr wrap="square" rtlCol="0">
            <a:spAutoFit/>
          </a:bodyPr>
          <a:lstStyle/>
          <a:p>
            <a:pPr lvl="0" algn="l">
              <a:buClrTx/>
              <a:buSzTx/>
              <a:buFontTx/>
            </a:pPr>
            <a:r>
              <a:rPr kumimoji="1" sz="1687" dirty="0">
                <a:latin typeface="微软雅黑" panose="020B0503020204020204" pitchFamily="34" charset="-122"/>
                <a:ea typeface="微软雅黑" panose="020B0503020204020204" pitchFamily="34" charset="-122"/>
                <a:cs typeface="+mn-ea"/>
                <a:sym typeface="+mn-ea"/>
              </a:rPr>
              <a:t>在对数据项进行描述时，采集范定义了11种基本数据类型。在采用XML描述信息记录时，各数据项的取值本质上都是以字符串的形式表示。</a:t>
            </a:r>
          </a:p>
        </p:txBody>
      </p:sp>
      <p:sp>
        <p:nvSpPr>
          <p:cNvPr id="34" name="文本框 33">
            <a:extLst>
              <a:ext uri="{FF2B5EF4-FFF2-40B4-BE49-F238E27FC236}">
                <a16:creationId xmlns:a16="http://schemas.microsoft.com/office/drawing/2014/main" id="{4F6B0CE7-3A63-432E-114E-3D282392D084}"/>
              </a:ext>
            </a:extLst>
          </p:cNvPr>
          <p:cNvSpPr txBox="1"/>
          <p:nvPr/>
        </p:nvSpPr>
        <p:spPr>
          <a:xfrm>
            <a:off x="4263938" y="3796221"/>
            <a:ext cx="1569660" cy="369332"/>
          </a:xfrm>
          <a:prstGeom prst="rect">
            <a:avLst/>
          </a:prstGeom>
          <a:noFill/>
        </p:spPr>
        <p:txBody>
          <a:bodyPr wrap="none" rtlCol="0">
            <a:spAutoFit/>
          </a:bodyPr>
          <a:lstStyle/>
          <a:p>
            <a:pPr lvl="0" algn="l">
              <a:buClrTx/>
              <a:buSzTx/>
              <a:buFontTx/>
            </a:pPr>
            <a:r>
              <a:rPr lang="zh-CN" altLang="en-US" dirty="0">
                <a:latin typeface="微软雅黑" panose="020B0503020204020204" pitchFamily="34" charset="-122"/>
                <a:ea typeface="微软雅黑" panose="020B0503020204020204" pitchFamily="34" charset="-122"/>
                <a:cs typeface="+mn-ea"/>
                <a:sym typeface="+mn-ea"/>
              </a:rPr>
              <a:t>填报约束校验</a:t>
            </a:r>
          </a:p>
        </p:txBody>
      </p:sp>
      <p:sp>
        <p:nvSpPr>
          <p:cNvPr id="35" name="文本框 34">
            <a:extLst>
              <a:ext uri="{FF2B5EF4-FFF2-40B4-BE49-F238E27FC236}">
                <a16:creationId xmlns:a16="http://schemas.microsoft.com/office/drawing/2014/main" id="{2A5837BE-8749-98B0-79E6-F81B8E9D8E28}"/>
              </a:ext>
            </a:extLst>
          </p:cNvPr>
          <p:cNvSpPr txBox="1"/>
          <p:nvPr/>
        </p:nvSpPr>
        <p:spPr>
          <a:xfrm>
            <a:off x="4289374" y="4278173"/>
            <a:ext cx="2159413" cy="2428935"/>
          </a:xfrm>
          <a:prstGeom prst="rect">
            <a:avLst/>
          </a:prstGeom>
          <a:noFill/>
        </p:spPr>
        <p:txBody>
          <a:bodyPr wrap="square" rtlCol="0">
            <a:spAutoFit/>
          </a:bodyPr>
          <a:lstStyle/>
          <a:p>
            <a:pPr lvl="0" algn="l">
              <a:buClrTx/>
              <a:buSzTx/>
              <a:buFontTx/>
            </a:pPr>
            <a:r>
              <a:rPr kumimoji="1" sz="1687" dirty="0">
                <a:latin typeface="微软雅黑" panose="020B0503020204020204" pitchFamily="34" charset="-122"/>
                <a:ea typeface="微软雅黑" panose="020B0503020204020204" pitchFamily="34" charset="-122"/>
                <a:cs typeface="+mn-ea"/>
                <a:sym typeface="+mn-ea"/>
              </a:rPr>
              <a:t>采集范从两个维度对数据项的填报进行约束：一是出现约束，规定数据项是否出现在相应的信息段中；二是空值约束，规定当数据项出现时，数据项的取值是否允许为空。</a:t>
            </a:r>
          </a:p>
        </p:txBody>
      </p:sp>
      <p:sp>
        <p:nvSpPr>
          <p:cNvPr id="36" name="文本框 35">
            <a:extLst>
              <a:ext uri="{FF2B5EF4-FFF2-40B4-BE49-F238E27FC236}">
                <a16:creationId xmlns:a16="http://schemas.microsoft.com/office/drawing/2014/main" id="{2A8E82A4-9E2D-81EE-B171-02C0D336D0F4}"/>
              </a:ext>
            </a:extLst>
          </p:cNvPr>
          <p:cNvSpPr txBox="1"/>
          <p:nvPr/>
        </p:nvSpPr>
        <p:spPr>
          <a:xfrm>
            <a:off x="7069032" y="3796221"/>
            <a:ext cx="1800493" cy="369332"/>
          </a:xfrm>
          <a:prstGeom prst="rect">
            <a:avLst/>
          </a:prstGeom>
          <a:noFill/>
        </p:spPr>
        <p:txBody>
          <a:bodyPr wrap="none" rtlCol="0">
            <a:spAutoFit/>
          </a:bodyPr>
          <a:lstStyle/>
          <a:p>
            <a:pPr lvl="0" algn="l">
              <a:buClrTx/>
              <a:buSzTx/>
              <a:buFontTx/>
            </a:pPr>
            <a:r>
              <a:rPr lang="zh-CN" altLang="en-US" dirty="0">
                <a:latin typeface="微软雅黑" panose="020B0503020204020204" pitchFamily="34" charset="-122"/>
                <a:ea typeface="微软雅黑" panose="020B0503020204020204" pitchFamily="34" charset="-122"/>
                <a:cs typeface="+mn-ea"/>
                <a:sym typeface="+mn-ea"/>
              </a:rPr>
              <a:t>必须报送段校验</a:t>
            </a:r>
          </a:p>
        </p:txBody>
      </p:sp>
      <p:sp>
        <p:nvSpPr>
          <p:cNvPr id="37" name="文本框 36">
            <a:extLst>
              <a:ext uri="{FF2B5EF4-FFF2-40B4-BE49-F238E27FC236}">
                <a16:creationId xmlns:a16="http://schemas.microsoft.com/office/drawing/2014/main" id="{E58505E3-C777-2052-1922-8E0FDE90D4B1}"/>
              </a:ext>
            </a:extLst>
          </p:cNvPr>
          <p:cNvSpPr txBox="1"/>
          <p:nvPr/>
        </p:nvSpPr>
        <p:spPr>
          <a:xfrm>
            <a:off x="6877189" y="4353812"/>
            <a:ext cx="2184180" cy="2169312"/>
          </a:xfrm>
          <a:prstGeom prst="rect">
            <a:avLst/>
          </a:prstGeom>
          <a:noFill/>
        </p:spPr>
        <p:txBody>
          <a:bodyPr wrap="square" rtlCol="0">
            <a:spAutoFit/>
          </a:bodyPr>
          <a:lstStyle/>
          <a:p>
            <a:pPr lvl="0" algn="l">
              <a:buClrTx/>
              <a:buSzTx/>
              <a:buFontTx/>
            </a:pPr>
            <a:r>
              <a:rPr kumimoji="1" sz="1687" dirty="0">
                <a:latin typeface="微软雅黑" panose="020B0503020204020204" pitchFamily="34" charset="-122"/>
                <a:ea typeface="微软雅黑" panose="020B0503020204020204" pitchFamily="34" charset="-122"/>
                <a:cs typeface="+mn-ea"/>
                <a:sym typeface="+mn-ea"/>
              </a:rPr>
              <a:t>每次生成信息记录时，基础段必须报送。除基础段外，各采集时点需要报送的信息段内容根据信息记录类型的不同，按采集规范校验必要信息段是上传。</a:t>
            </a:r>
          </a:p>
        </p:txBody>
      </p:sp>
      <p:sp>
        <p:nvSpPr>
          <p:cNvPr id="38" name="文本框 37">
            <a:extLst>
              <a:ext uri="{FF2B5EF4-FFF2-40B4-BE49-F238E27FC236}">
                <a16:creationId xmlns:a16="http://schemas.microsoft.com/office/drawing/2014/main" id="{D7110CD3-0907-8A13-DD23-EA50EBBE4D82}"/>
              </a:ext>
            </a:extLst>
          </p:cNvPr>
          <p:cNvSpPr txBox="1"/>
          <p:nvPr/>
        </p:nvSpPr>
        <p:spPr>
          <a:xfrm>
            <a:off x="9443584" y="3796221"/>
            <a:ext cx="1569660" cy="369332"/>
          </a:xfrm>
          <a:prstGeom prst="rect">
            <a:avLst/>
          </a:prstGeom>
          <a:noFill/>
        </p:spPr>
        <p:txBody>
          <a:bodyPr wrap="none" rtlCol="0">
            <a:spAutoFit/>
          </a:bodyPr>
          <a:lstStyle/>
          <a:p>
            <a:pPr lvl="0" algn="l">
              <a:buClrTx/>
              <a:buSzTx/>
              <a:buFontTx/>
            </a:pPr>
            <a:r>
              <a:rPr lang="zh-CN" altLang="en-US" dirty="0">
                <a:latin typeface="微软雅黑" panose="020B0503020204020204" pitchFamily="34" charset="-122"/>
                <a:ea typeface="微软雅黑" panose="020B0503020204020204" pitchFamily="34" charset="-122"/>
                <a:cs typeface="+mn-ea"/>
                <a:sym typeface="+mn-ea"/>
              </a:rPr>
              <a:t>业务规则校验</a:t>
            </a:r>
          </a:p>
        </p:txBody>
      </p:sp>
      <p:sp>
        <p:nvSpPr>
          <p:cNvPr id="39" name="文本框 38">
            <a:extLst>
              <a:ext uri="{FF2B5EF4-FFF2-40B4-BE49-F238E27FC236}">
                <a16:creationId xmlns:a16="http://schemas.microsoft.com/office/drawing/2014/main" id="{2C35A8B3-93B5-DB52-D763-3B9FFC0A7952}"/>
              </a:ext>
            </a:extLst>
          </p:cNvPr>
          <p:cNvSpPr txBox="1"/>
          <p:nvPr/>
        </p:nvSpPr>
        <p:spPr>
          <a:xfrm>
            <a:off x="9445593" y="4353813"/>
            <a:ext cx="2106532" cy="871201"/>
          </a:xfrm>
          <a:prstGeom prst="rect">
            <a:avLst/>
          </a:prstGeom>
          <a:noFill/>
        </p:spPr>
        <p:txBody>
          <a:bodyPr wrap="square" rtlCol="0">
            <a:spAutoFit/>
          </a:bodyPr>
          <a:lstStyle/>
          <a:p>
            <a:pPr lvl="0" algn="l">
              <a:buClrTx/>
              <a:buSzTx/>
              <a:buFontTx/>
            </a:pPr>
            <a:r>
              <a:rPr kumimoji="1" sz="1687" dirty="0">
                <a:latin typeface="微软雅黑" panose="020B0503020204020204" pitchFamily="34" charset="-122"/>
                <a:ea typeface="微软雅黑" panose="020B0503020204020204" pitchFamily="34" charset="-122"/>
                <a:cs typeface="+mn-ea"/>
                <a:sym typeface="+mn-ea"/>
              </a:rPr>
              <a:t>除通用校验规则外，其他专用校验规则校验。</a:t>
            </a:r>
          </a:p>
        </p:txBody>
      </p:sp>
    </p:spTree>
    <p:extLst>
      <p:ext uri="{BB962C8B-B14F-4D97-AF65-F5344CB8AC3E}">
        <p14:creationId xmlns:p14="http://schemas.microsoft.com/office/powerpoint/2010/main" val="211129245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500"/>
                                        <p:tgtEl>
                                          <p:spTgt spid="1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dissolve">
                                      <p:cBhvr>
                                        <p:cTn id="40" dur="500"/>
                                        <p:tgtEl>
                                          <p:spTgt spid="14"/>
                                        </p:tgtEl>
                                      </p:cBhvr>
                                    </p:animEffect>
                                  </p:childTnLst>
                                </p:cTn>
                              </p:par>
                              <p:par>
                                <p:cTn id="41" presetID="9"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dissolve">
                                      <p:cBhvr>
                                        <p:cTn id="43" dur="500"/>
                                        <p:tgtEl>
                                          <p:spTgt spid="15"/>
                                        </p:tgtEl>
                                      </p:cBhvr>
                                    </p:animEffect>
                                  </p:childTnLst>
                                </p:cTn>
                              </p:par>
                              <p:par>
                                <p:cTn id="44" presetID="9" presetClass="entr" presetSubtype="0"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dissolve">
                                      <p:cBhvr>
                                        <p:cTn id="46" dur="500"/>
                                        <p:tgtEl>
                                          <p:spTgt spid="21"/>
                                        </p:tgtEl>
                                      </p:cBhvr>
                                    </p:animEffect>
                                  </p:childTnLst>
                                </p:cTn>
                              </p:par>
                              <p:par>
                                <p:cTn id="47" presetID="9"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dissolve">
                                      <p:cBhvr>
                                        <p:cTn id="49" dur="500"/>
                                        <p:tgtEl>
                                          <p:spTgt spid="24"/>
                                        </p:tgtEl>
                                      </p:cBhvr>
                                    </p:animEffect>
                                  </p:childTnLst>
                                </p:cTn>
                              </p:par>
                              <p:par>
                                <p:cTn id="50" presetID="9" presetClass="entr" presetSubtype="0" fill="hold"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dissolve">
                                      <p:cBhvr>
                                        <p:cTn id="52" dur="500"/>
                                        <p:tgtEl>
                                          <p:spTgt spid="2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dissolve">
                                      <p:cBhvr>
                                        <p:cTn id="55" dur="500"/>
                                        <p:tgtEl>
                                          <p:spTgt spid="32"/>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dissolve">
                                      <p:cBhvr>
                                        <p:cTn id="58" dur="500"/>
                                        <p:tgtEl>
                                          <p:spTgt spid="33"/>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dissolve">
                                      <p:cBhvr>
                                        <p:cTn id="61" dur="500"/>
                                        <p:tgtEl>
                                          <p:spTgt spid="34"/>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dissolve">
                                      <p:cBhvr>
                                        <p:cTn id="64" dur="500"/>
                                        <p:tgtEl>
                                          <p:spTgt spid="35"/>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dissolve">
                                      <p:cBhvr>
                                        <p:cTn id="67" dur="500"/>
                                        <p:tgtEl>
                                          <p:spTgt spid="3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dissolve">
                                      <p:cBhvr>
                                        <p:cTn id="70" dur="500"/>
                                        <p:tgtEl>
                                          <p:spTgt spid="3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dissolve">
                                      <p:cBhvr>
                                        <p:cTn id="73" dur="500"/>
                                        <p:tgtEl>
                                          <p:spTgt spid="3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dissolve">
                                      <p:cBhvr>
                                        <p:cTn id="7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32" grpId="0"/>
      <p:bldP spid="33" grpId="0"/>
      <p:bldP spid="34" grpId="0"/>
      <p:bldP spid="35" grpId="0"/>
      <p:bldP spid="36" grpId="0"/>
      <p:bldP spid="37" grpId="0"/>
      <p:bldP spid="38" grpId="0"/>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332703" y="337742"/>
            <a:ext cx="410284" cy="410284"/>
          </a:xfrm>
          <a:prstGeom prst="ellipse">
            <a:avLst/>
          </a:prstGeom>
          <a:solidFill>
            <a:srgbClr val="AB0019"/>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flipV="1">
            <a:off x="609845" y="308324"/>
            <a:ext cx="119698" cy="119698"/>
          </a:xfrm>
          <a:prstGeom prst="ellipse">
            <a:avLst/>
          </a:prstGeom>
          <a:solidFill>
            <a:schemeClr val="bg1">
              <a:lumMod val="50000"/>
            </a:schemeClr>
          </a:soli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
          <p:cNvSpPr txBox="1"/>
          <p:nvPr/>
        </p:nvSpPr>
        <p:spPr>
          <a:xfrm>
            <a:off x="1017270" y="358775"/>
            <a:ext cx="4476001" cy="369332"/>
          </a:xfrm>
          <a:prstGeom prst="rect">
            <a:avLst/>
          </a:prstGeom>
          <a:noFill/>
        </p:spPr>
        <p:txBody>
          <a:bodyPr wrap="square" lIns="0" tIns="0" rIns="0" bIns="0" rtlCol="0">
            <a:spAutoFit/>
          </a:bodyPr>
          <a:lstStyle/>
          <a:p>
            <a:pPr defTabSz="964565"/>
            <a:r>
              <a:rPr lang="zh-CN" altLang="en-US" sz="2400" b="1" spc="422">
                <a:solidFill>
                  <a:srgbClr val="AF362C"/>
                </a:solidFill>
                <a:latin typeface="微软雅黑" panose="020B0503020204020204" pitchFamily="34" charset="-122"/>
                <a:ea typeface="微软雅黑" panose="020B0503020204020204" pitchFamily="34" charset="-122"/>
                <a:sym typeface="+mn-ea"/>
              </a:rPr>
              <a:t>采集规范</a:t>
            </a:r>
            <a:r>
              <a:rPr lang="en-US" altLang="zh-CN" sz="2400" b="1" spc="422">
                <a:solidFill>
                  <a:srgbClr val="AF362C"/>
                </a:solidFill>
                <a:latin typeface="微软雅黑" panose="020B0503020204020204" pitchFamily="34" charset="-122"/>
                <a:ea typeface="微软雅黑" panose="020B0503020204020204" pitchFamily="34" charset="-122"/>
                <a:sym typeface="+mn-ea"/>
              </a:rPr>
              <a:t>-</a:t>
            </a:r>
            <a:r>
              <a:rPr lang="zh-CN" altLang="en-US" sz="2400" b="1" spc="422">
                <a:solidFill>
                  <a:srgbClr val="AF362C"/>
                </a:solidFill>
                <a:latin typeface="微软雅黑" panose="020B0503020204020204" pitchFamily="34" charset="-122"/>
                <a:ea typeface="微软雅黑" panose="020B0503020204020204" pitchFamily="34" charset="-122"/>
                <a:sym typeface="+mn-ea"/>
              </a:rPr>
              <a:t>企业信息</a:t>
            </a:r>
            <a:endParaRPr lang="zh-CN" altLang="en-US" sz="2400" b="1" spc="422" dirty="0">
              <a:solidFill>
                <a:srgbClr val="AF362C"/>
              </a:solidFill>
              <a:latin typeface="微软雅黑" panose="020B0503020204020204" pitchFamily="34" charset="-122"/>
              <a:ea typeface="微软雅黑" panose="020B0503020204020204" pitchFamily="34" charset="-122"/>
              <a:sym typeface="+mn-ea"/>
            </a:endParaRPr>
          </a:p>
        </p:txBody>
      </p:sp>
      <p:sp>
        <p:nvSpPr>
          <p:cNvPr id="16" name="文本框 15">
            <a:extLst>
              <a:ext uri="{FF2B5EF4-FFF2-40B4-BE49-F238E27FC236}">
                <a16:creationId xmlns:a16="http://schemas.microsoft.com/office/drawing/2014/main" id="{AF57A61A-D92E-4EE9-84D4-7334454CCB8C}"/>
              </a:ext>
            </a:extLst>
          </p:cNvPr>
          <p:cNvSpPr txBox="1"/>
          <p:nvPr/>
        </p:nvSpPr>
        <p:spPr>
          <a:xfrm>
            <a:off x="5709295" y="1724877"/>
            <a:ext cx="6430296" cy="3782895"/>
          </a:xfrm>
          <a:prstGeom prst="rect">
            <a:avLst/>
          </a:prstGeom>
          <a:noFill/>
        </p:spPr>
        <p:txBody>
          <a:bodyPr wrap="square">
            <a:spAutoFit/>
          </a:bodyPr>
          <a:lstStyle/>
          <a:p>
            <a:pPr indent="428386" fontAlgn="auto">
              <a:lnSpc>
                <a:spcPct val="150000"/>
              </a:lnSpc>
              <a:extLst>
                <a:ext uri="{35155182-B16C-46BC-9424-99874614C6A1}">
                  <wpsdc:indentchars xmlns:wpsdc="http://www.wps.cn/officeDocument/2017/drawingmlCustomData" xmlns="" xmlns:lc="http://schemas.openxmlformats.org/drawingml/2006/lockedCanvas" val="200" checksum="1740828767"/>
                </a:ext>
              </a:extLst>
            </a:pPr>
            <a:r>
              <a:rPr kumimoji="1"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lt"/>
              </a:rPr>
              <a:t>央评系统采集的企业评级信息包括：身份标识信息、概况信息、法定代表人信息、注册资本及主要出资人信息、负面信息、对外投资信息、资产负债表、利润表和现金流量表。</a:t>
            </a:r>
          </a:p>
          <a:p>
            <a:pPr indent="428386" fontAlgn="auto">
              <a:lnSpc>
                <a:spcPct val="150000"/>
              </a:lnSpc>
              <a:extLst>
                <a:ext uri="{35155182-B16C-46BC-9424-99874614C6A1}">
                  <wpsdc:indentchars xmlns:wpsdc="http://www.wps.cn/officeDocument/2017/drawingmlCustomData" xmlns="" xmlns:lc="http://schemas.openxmlformats.org/drawingml/2006/lockedCanvas" val="200" checksum="1740828767"/>
                </a:ext>
              </a:extLst>
            </a:pPr>
            <a:r>
              <a:rPr kumimoji="1"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lt"/>
              </a:rPr>
              <a:t>需要注意的是，央评系统采集的企业资产负债表、利润表和现金流量表是基于财政部对一般企业财务报表格式的规定。财务报表格式基于财政部</a:t>
            </a:r>
            <a:r>
              <a:rPr kumimoji="1" lang="en-US" altLang="zh-CN" sz="1800" dirty="0">
                <a:latin typeface="微软雅黑" panose="020B0503020204020204" pitchFamily="34" charset="-122"/>
                <a:ea typeface="微软雅黑" panose="020B0503020204020204" pitchFamily="34" charset="-122"/>
                <a:cs typeface="微软雅黑" panose="020B0503020204020204" pitchFamily="34" charset="-122"/>
                <a:sym typeface="+mn-lt"/>
              </a:rPr>
              <a:t>《</a:t>
            </a:r>
            <a:r>
              <a:rPr kumimoji="1"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lt"/>
              </a:rPr>
              <a:t>关于修订印发</a:t>
            </a:r>
            <a:r>
              <a:rPr kumimoji="1" lang="en-US" altLang="zh-CN" sz="1800" dirty="0">
                <a:latin typeface="微软雅黑" panose="020B0503020204020204" pitchFamily="34" charset="-122"/>
                <a:ea typeface="微软雅黑" panose="020B0503020204020204" pitchFamily="34" charset="-122"/>
                <a:cs typeface="微软雅黑" panose="020B0503020204020204" pitchFamily="34" charset="-122"/>
                <a:sym typeface="+mn-lt"/>
              </a:rPr>
              <a:t>2019</a:t>
            </a:r>
            <a:r>
              <a:rPr kumimoji="1"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lt"/>
              </a:rPr>
              <a:t>年度一般企业财务报表格式的通知</a:t>
            </a:r>
            <a:r>
              <a:rPr kumimoji="1" lang="en-US" altLang="zh-CN" sz="1800" dirty="0">
                <a:latin typeface="微软雅黑" panose="020B0503020204020204" pitchFamily="34" charset="-122"/>
                <a:ea typeface="微软雅黑" panose="020B0503020204020204" pitchFamily="34" charset="-122"/>
                <a:cs typeface="微软雅黑" panose="020B0503020204020204" pitchFamily="34" charset="-122"/>
                <a:sym typeface="+mn-lt"/>
              </a:rPr>
              <a:t>》</a:t>
            </a:r>
            <a:r>
              <a:rPr kumimoji="1"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lt"/>
              </a:rPr>
              <a:t>（财会</a:t>
            </a:r>
            <a:r>
              <a:rPr kumimoji="1" lang="en-US" altLang="zh-CN" sz="1800" dirty="0">
                <a:latin typeface="微软雅黑" panose="020B0503020204020204" pitchFamily="34" charset="-122"/>
                <a:ea typeface="微软雅黑" panose="020B0503020204020204" pitchFamily="34" charset="-122"/>
                <a:cs typeface="微软雅黑" panose="020B0503020204020204" pitchFamily="34" charset="-122"/>
                <a:sym typeface="+mn-lt"/>
              </a:rPr>
              <a:t>﹝2019﹞6</a:t>
            </a:r>
            <a:r>
              <a:rPr kumimoji="1"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lt"/>
              </a:rPr>
              <a:t>号）。 </a:t>
            </a:r>
          </a:p>
          <a:p>
            <a:pPr indent="428386" fontAlgn="auto">
              <a:lnSpc>
                <a:spcPct val="150000"/>
              </a:lnSpc>
              <a:extLst>
                <a:ext uri="{35155182-B16C-46BC-9424-99874614C6A1}">
                  <wpsdc:indentchars xmlns:wpsdc="http://www.wps.cn/officeDocument/2017/drawingmlCustomData" xmlns="" xmlns:lc="http://schemas.openxmlformats.org/drawingml/2006/lockedCanvas" val="200" checksum="1740828767"/>
                </a:ext>
              </a:extLst>
            </a:pPr>
            <a:r>
              <a:rPr kumimoji="1"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lt"/>
              </a:rPr>
              <a:t>本规范由中国人民银行征信中心提出。 </a:t>
            </a:r>
          </a:p>
          <a:p>
            <a:pPr indent="428386" fontAlgn="auto">
              <a:lnSpc>
                <a:spcPct val="150000"/>
              </a:lnSpc>
              <a:extLst>
                <a:ext uri="{35155182-B16C-46BC-9424-99874614C6A1}">
                  <wpsdc:indentchars xmlns:wpsdc="http://www.wps.cn/officeDocument/2017/drawingmlCustomData" xmlns="" xmlns:lc="http://schemas.openxmlformats.org/drawingml/2006/lockedCanvas" val="200" checksum="1740828767"/>
                </a:ext>
              </a:extLst>
            </a:pPr>
            <a:r>
              <a:rPr kumimoji="1"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lt"/>
              </a:rPr>
              <a:t>本规范起草单位：中国人民银行征信中心。</a:t>
            </a:r>
          </a:p>
        </p:txBody>
      </p:sp>
      <p:pic>
        <p:nvPicPr>
          <p:cNvPr id="4" name="图片 3">
            <a:extLst>
              <a:ext uri="{FF2B5EF4-FFF2-40B4-BE49-F238E27FC236}">
                <a16:creationId xmlns:a16="http://schemas.microsoft.com/office/drawing/2014/main" id="{A11639C1-A96F-621A-D73D-69D120E86E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23" y="1698526"/>
            <a:ext cx="3093077" cy="4392488"/>
          </a:xfrm>
          <a:prstGeom prst="rect">
            <a:avLst/>
          </a:prstGeom>
        </p:spPr>
      </p:pic>
    </p:spTree>
    <p:extLst>
      <p:ext uri="{BB962C8B-B14F-4D97-AF65-F5344CB8AC3E}">
        <p14:creationId xmlns:p14="http://schemas.microsoft.com/office/powerpoint/2010/main" val="1087977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5E5D0B22-1F25-6C32-EEB4-1D0CA09FEB43}"/>
              </a:ext>
            </a:extLst>
          </p:cNvPr>
          <p:cNvSpPr/>
          <p:nvPr/>
        </p:nvSpPr>
        <p:spPr>
          <a:xfrm>
            <a:off x="1123886" y="1189662"/>
            <a:ext cx="2372945" cy="4547754"/>
          </a:xfrm>
          <a:prstGeom prst="roundRect">
            <a:avLst>
              <a:gd name="adj" fmla="val 10498"/>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文本框 39">
            <a:extLst>
              <a:ext uri="{FF2B5EF4-FFF2-40B4-BE49-F238E27FC236}">
                <a16:creationId xmlns:a16="http://schemas.microsoft.com/office/drawing/2014/main" id="{125A3C37-8C05-18DB-B059-F31EC46D38AD}"/>
              </a:ext>
            </a:extLst>
          </p:cNvPr>
          <p:cNvSpPr txBox="1"/>
          <p:nvPr/>
        </p:nvSpPr>
        <p:spPr>
          <a:xfrm>
            <a:off x="1405792" y="1684634"/>
            <a:ext cx="1697901" cy="319446"/>
          </a:xfrm>
          <a:prstGeom prst="rect">
            <a:avLst/>
          </a:prstGeom>
          <a:noFill/>
        </p:spPr>
        <p:txBody>
          <a:bodyPr wrap="none" rtlCol="0">
            <a:spAutoFit/>
          </a:bodyPr>
          <a:lstStyle/>
          <a:p>
            <a:pPr algn="l"/>
            <a:r>
              <a:rPr kumimoji="1" sz="1476" dirty="0">
                <a:solidFill>
                  <a:schemeClr val="tx1">
                    <a:lumMod val="75000"/>
                    <a:lumOff val="25000"/>
                  </a:schemeClr>
                </a:solidFill>
                <a:latin typeface="微软雅黑" panose="020B0503020204020204" pitchFamily="34" charset="-122"/>
                <a:ea typeface="微软雅黑" panose="020B0503020204020204" pitchFamily="34" charset="-122"/>
              </a:rPr>
              <a:t>企业评级信息记录</a:t>
            </a:r>
          </a:p>
        </p:txBody>
      </p:sp>
      <p:sp>
        <p:nvSpPr>
          <p:cNvPr id="42" name="文本框 41">
            <a:extLst>
              <a:ext uri="{FF2B5EF4-FFF2-40B4-BE49-F238E27FC236}">
                <a16:creationId xmlns:a16="http://schemas.microsoft.com/office/drawing/2014/main" id="{8A35E72B-2930-B7C9-D647-EECD4BCCF364}"/>
              </a:ext>
            </a:extLst>
          </p:cNvPr>
          <p:cNvSpPr txBox="1"/>
          <p:nvPr/>
        </p:nvSpPr>
        <p:spPr>
          <a:xfrm>
            <a:off x="1374903" y="3499017"/>
            <a:ext cx="2018174" cy="2101986"/>
          </a:xfrm>
          <a:prstGeom prst="rect">
            <a:avLst/>
          </a:prstGeom>
          <a:noFill/>
        </p:spPr>
        <p:txBody>
          <a:bodyPr wrap="square" rtlCol="0">
            <a:spAutoFit/>
          </a:bodyPr>
          <a:lstStyle/>
          <a:p>
            <a:pPr algn="l">
              <a:lnSpc>
                <a:spcPct val="150000"/>
              </a:lnSpc>
            </a:pPr>
            <a:r>
              <a:rPr kumimoji="1" sz="1265" dirty="0">
                <a:solidFill>
                  <a:schemeClr val="bg2">
                    <a:lumMod val="25000"/>
                  </a:schemeClr>
                </a:solidFill>
                <a:latin typeface="微软雅黑" panose="020B0503020204020204" pitchFamily="34" charset="-122"/>
                <a:ea typeface="微软雅黑" panose="020B0503020204020204" pitchFamily="34" charset="-122"/>
                <a:cs typeface="+mn-ea"/>
                <a:sym typeface="+mn-lt"/>
              </a:rPr>
              <a:t>央评系统采集的企业评级信息包括：身份标识信息、概况信息、法定代表人信息、注册资本及主要出资人信息、负面信息、对外投资信息、资产负债表、利润表和现金流量表。</a:t>
            </a:r>
          </a:p>
        </p:txBody>
      </p:sp>
      <p:sp>
        <p:nvSpPr>
          <p:cNvPr id="43" name="圆角矩形 6">
            <a:extLst>
              <a:ext uri="{FF2B5EF4-FFF2-40B4-BE49-F238E27FC236}">
                <a16:creationId xmlns:a16="http://schemas.microsoft.com/office/drawing/2014/main" id="{678493B9-7FE9-5765-E88A-97531309A57B}"/>
              </a:ext>
            </a:extLst>
          </p:cNvPr>
          <p:cNvSpPr/>
          <p:nvPr/>
        </p:nvSpPr>
        <p:spPr>
          <a:xfrm>
            <a:off x="3696975" y="1187655"/>
            <a:ext cx="2372945" cy="4549762"/>
          </a:xfrm>
          <a:prstGeom prst="roundRect">
            <a:avLst>
              <a:gd name="adj" fmla="val 10498"/>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文本框 43">
            <a:extLst>
              <a:ext uri="{FF2B5EF4-FFF2-40B4-BE49-F238E27FC236}">
                <a16:creationId xmlns:a16="http://schemas.microsoft.com/office/drawing/2014/main" id="{4A4F1419-3F8C-3E4C-0BBE-E27A953DE072}"/>
              </a:ext>
            </a:extLst>
          </p:cNvPr>
          <p:cNvSpPr txBox="1"/>
          <p:nvPr/>
        </p:nvSpPr>
        <p:spPr>
          <a:xfrm>
            <a:off x="4039860" y="1504119"/>
            <a:ext cx="1697901" cy="546560"/>
          </a:xfrm>
          <a:prstGeom prst="rect">
            <a:avLst/>
          </a:prstGeom>
          <a:noFill/>
        </p:spPr>
        <p:txBody>
          <a:bodyPr wrap="none" rtlCol="0">
            <a:spAutoFit/>
          </a:bodyPr>
          <a:lstStyle/>
          <a:p>
            <a:pPr algn="ctr"/>
            <a:r>
              <a:rPr kumimoji="1" sz="1476" dirty="0">
                <a:solidFill>
                  <a:schemeClr val="tx1">
                    <a:lumMod val="75000"/>
                    <a:lumOff val="25000"/>
                  </a:schemeClr>
                </a:solidFill>
                <a:latin typeface="微软雅黑" panose="020B0503020204020204" pitchFamily="34" charset="-122"/>
                <a:ea typeface="微软雅黑" panose="020B0503020204020204" pitchFamily="34" charset="-122"/>
              </a:rPr>
              <a:t>企业评级信息</a:t>
            </a:r>
          </a:p>
          <a:p>
            <a:pPr algn="ctr"/>
            <a:r>
              <a:rPr kumimoji="1" sz="1476" dirty="0">
                <a:solidFill>
                  <a:schemeClr val="tx1">
                    <a:lumMod val="75000"/>
                    <a:lumOff val="25000"/>
                  </a:schemeClr>
                </a:solidFill>
                <a:latin typeface="微软雅黑" panose="020B0503020204020204" pitchFamily="34" charset="-122"/>
                <a:ea typeface="微软雅黑" panose="020B0503020204020204" pitchFamily="34" charset="-122"/>
              </a:rPr>
              <a:t>标识变更请求记录</a:t>
            </a:r>
          </a:p>
        </p:txBody>
      </p:sp>
      <p:sp>
        <p:nvSpPr>
          <p:cNvPr id="46" name="文本框 45">
            <a:extLst>
              <a:ext uri="{FF2B5EF4-FFF2-40B4-BE49-F238E27FC236}">
                <a16:creationId xmlns:a16="http://schemas.microsoft.com/office/drawing/2014/main" id="{73CAE4B9-32F4-D93D-35B1-DCA36CF10670}"/>
              </a:ext>
            </a:extLst>
          </p:cNvPr>
          <p:cNvSpPr txBox="1"/>
          <p:nvPr/>
        </p:nvSpPr>
        <p:spPr>
          <a:xfrm>
            <a:off x="3953346" y="3499017"/>
            <a:ext cx="1984036" cy="1809983"/>
          </a:xfrm>
          <a:prstGeom prst="rect">
            <a:avLst/>
          </a:prstGeom>
          <a:noFill/>
        </p:spPr>
        <p:txBody>
          <a:bodyPr wrap="square" rtlCol="0">
            <a:spAutoFit/>
          </a:bodyPr>
          <a:lstStyle/>
          <a:p>
            <a:pPr algn="l">
              <a:lnSpc>
                <a:spcPct val="150000"/>
              </a:lnSpc>
            </a:pPr>
            <a:r>
              <a:rPr kumimoji="1" sz="1265"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企业标识指企业评级信息记录中的“统一社会信用代码”。如果该标识发生变化，需要通过报送标识变更请求信息记录进行变更。</a:t>
            </a:r>
          </a:p>
        </p:txBody>
      </p:sp>
      <p:sp>
        <p:nvSpPr>
          <p:cNvPr id="47" name="圆角矩形 11">
            <a:extLst>
              <a:ext uri="{FF2B5EF4-FFF2-40B4-BE49-F238E27FC236}">
                <a16:creationId xmlns:a16="http://schemas.microsoft.com/office/drawing/2014/main" id="{A248EF60-22B7-75CD-9CF6-E4B4FDFE54FC}"/>
              </a:ext>
            </a:extLst>
          </p:cNvPr>
          <p:cNvSpPr/>
          <p:nvPr/>
        </p:nvSpPr>
        <p:spPr>
          <a:xfrm>
            <a:off x="6256676" y="1189663"/>
            <a:ext cx="2372945" cy="4548423"/>
          </a:xfrm>
          <a:prstGeom prst="roundRect">
            <a:avLst>
              <a:gd name="adj" fmla="val 10498"/>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文本框 47">
            <a:extLst>
              <a:ext uri="{FF2B5EF4-FFF2-40B4-BE49-F238E27FC236}">
                <a16:creationId xmlns:a16="http://schemas.microsoft.com/office/drawing/2014/main" id="{3F133F9B-C787-40E3-A307-1F272B078F40}"/>
              </a:ext>
            </a:extLst>
          </p:cNvPr>
          <p:cNvSpPr txBox="1"/>
          <p:nvPr/>
        </p:nvSpPr>
        <p:spPr>
          <a:xfrm>
            <a:off x="6666255" y="1489845"/>
            <a:ext cx="1697901" cy="546560"/>
          </a:xfrm>
          <a:prstGeom prst="rect">
            <a:avLst/>
          </a:prstGeom>
          <a:noFill/>
        </p:spPr>
        <p:txBody>
          <a:bodyPr wrap="none" rtlCol="0">
            <a:spAutoFit/>
          </a:bodyPr>
          <a:lstStyle/>
          <a:p>
            <a:pPr algn="ctr"/>
            <a:r>
              <a:rPr kumimoji="1" sz="1476" dirty="0">
                <a:solidFill>
                  <a:schemeClr val="tx1">
                    <a:lumMod val="75000"/>
                    <a:lumOff val="25000"/>
                  </a:schemeClr>
                </a:solidFill>
                <a:latin typeface="微软雅黑" panose="020B0503020204020204" pitchFamily="34" charset="-122"/>
                <a:ea typeface="微软雅黑" panose="020B0503020204020204" pitchFamily="34" charset="-122"/>
              </a:rPr>
              <a:t>企业评级信息</a:t>
            </a:r>
          </a:p>
          <a:p>
            <a:pPr algn="ctr"/>
            <a:r>
              <a:rPr kumimoji="1" sz="1476" dirty="0">
                <a:solidFill>
                  <a:schemeClr val="tx1">
                    <a:lumMod val="75000"/>
                    <a:lumOff val="25000"/>
                  </a:schemeClr>
                </a:solidFill>
                <a:latin typeface="微软雅黑" panose="020B0503020204020204" pitchFamily="34" charset="-122"/>
                <a:ea typeface="微软雅黑" panose="020B0503020204020204" pitchFamily="34" charset="-122"/>
              </a:rPr>
              <a:t>按段更正请求记录</a:t>
            </a:r>
          </a:p>
        </p:txBody>
      </p:sp>
      <p:sp>
        <p:nvSpPr>
          <p:cNvPr id="50" name="文本框 49">
            <a:extLst>
              <a:ext uri="{FF2B5EF4-FFF2-40B4-BE49-F238E27FC236}">
                <a16:creationId xmlns:a16="http://schemas.microsoft.com/office/drawing/2014/main" id="{BCDE987D-4DC6-2B24-04ED-DFB9E52014C5}"/>
              </a:ext>
            </a:extLst>
          </p:cNvPr>
          <p:cNvSpPr txBox="1"/>
          <p:nvPr/>
        </p:nvSpPr>
        <p:spPr>
          <a:xfrm>
            <a:off x="6468868" y="3499016"/>
            <a:ext cx="1969310" cy="1809983"/>
          </a:xfrm>
          <a:prstGeom prst="rect">
            <a:avLst/>
          </a:prstGeom>
          <a:noFill/>
        </p:spPr>
        <p:txBody>
          <a:bodyPr wrap="square" rtlCol="0">
            <a:spAutoFit/>
          </a:bodyPr>
          <a:lstStyle/>
          <a:p>
            <a:pPr algn="l">
              <a:lnSpc>
                <a:spcPct val="150000"/>
              </a:lnSpc>
            </a:pPr>
            <a:r>
              <a:rPr kumimoji="1" sz="1265"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企业评级信息如需要更正，可通过按段更正请求记录,或通过报送一条比原信息记录的信息报告日期更新、标识项相同、含有最新内容的信息记录。</a:t>
            </a:r>
          </a:p>
        </p:txBody>
      </p:sp>
      <p:sp>
        <p:nvSpPr>
          <p:cNvPr id="51" name="圆角矩形 52">
            <a:extLst>
              <a:ext uri="{FF2B5EF4-FFF2-40B4-BE49-F238E27FC236}">
                <a16:creationId xmlns:a16="http://schemas.microsoft.com/office/drawing/2014/main" id="{F9BB156B-16DC-49DB-B4D9-35B20FA60E5D}"/>
              </a:ext>
            </a:extLst>
          </p:cNvPr>
          <p:cNvSpPr/>
          <p:nvPr/>
        </p:nvSpPr>
        <p:spPr>
          <a:xfrm>
            <a:off x="8829765" y="1187655"/>
            <a:ext cx="2372945" cy="4551101"/>
          </a:xfrm>
          <a:prstGeom prst="roundRect">
            <a:avLst>
              <a:gd name="adj" fmla="val 10498"/>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文本框 51">
            <a:extLst>
              <a:ext uri="{FF2B5EF4-FFF2-40B4-BE49-F238E27FC236}">
                <a16:creationId xmlns:a16="http://schemas.microsoft.com/office/drawing/2014/main" id="{AFF963B2-B0D5-CE7E-DBF5-3E4D3EBF0708}"/>
              </a:ext>
            </a:extLst>
          </p:cNvPr>
          <p:cNvSpPr txBox="1"/>
          <p:nvPr/>
        </p:nvSpPr>
        <p:spPr>
          <a:xfrm>
            <a:off x="9176666" y="1487385"/>
            <a:ext cx="1697901" cy="546560"/>
          </a:xfrm>
          <a:prstGeom prst="rect">
            <a:avLst/>
          </a:prstGeom>
          <a:noFill/>
        </p:spPr>
        <p:txBody>
          <a:bodyPr wrap="none" rtlCol="0">
            <a:spAutoFit/>
          </a:bodyPr>
          <a:lstStyle/>
          <a:p>
            <a:pPr algn="ctr"/>
            <a:r>
              <a:rPr kumimoji="1" lang="en-US" altLang="zh-CN" sz="1476" dirty="0">
                <a:solidFill>
                  <a:schemeClr val="tx1">
                    <a:lumMod val="75000"/>
                    <a:lumOff val="25000"/>
                  </a:schemeClr>
                </a:solidFill>
                <a:latin typeface="微软雅黑" panose="020B0503020204020204" pitchFamily="34" charset="-122"/>
                <a:ea typeface="微软雅黑" panose="020B0503020204020204" pitchFamily="34" charset="-122"/>
              </a:rPr>
              <a:t>企业评级信息</a:t>
            </a:r>
          </a:p>
          <a:p>
            <a:pPr algn="ctr"/>
            <a:r>
              <a:rPr kumimoji="1" lang="en-US" altLang="zh-CN" sz="1476" dirty="0">
                <a:solidFill>
                  <a:schemeClr val="tx1">
                    <a:lumMod val="75000"/>
                    <a:lumOff val="25000"/>
                  </a:schemeClr>
                </a:solidFill>
                <a:latin typeface="微软雅黑" panose="020B0503020204020204" pitchFamily="34" charset="-122"/>
                <a:ea typeface="微软雅黑" panose="020B0503020204020204" pitchFamily="34" charset="-122"/>
              </a:rPr>
              <a:t>整笔删除请求记录</a:t>
            </a:r>
            <a:endParaRPr kumimoji="1" lang="zh-CN" altLang="en-US" sz="1476"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4" name="文本框 53">
            <a:extLst>
              <a:ext uri="{FF2B5EF4-FFF2-40B4-BE49-F238E27FC236}">
                <a16:creationId xmlns:a16="http://schemas.microsoft.com/office/drawing/2014/main" id="{07CE95BE-CAD3-A61A-CFD3-D78243AB31ED}"/>
              </a:ext>
            </a:extLst>
          </p:cNvPr>
          <p:cNvSpPr txBox="1"/>
          <p:nvPr/>
        </p:nvSpPr>
        <p:spPr>
          <a:xfrm>
            <a:off x="9035264" y="3499017"/>
            <a:ext cx="1982028" cy="1809983"/>
          </a:xfrm>
          <a:prstGeom prst="rect">
            <a:avLst/>
          </a:prstGeom>
          <a:noFill/>
        </p:spPr>
        <p:txBody>
          <a:bodyPr wrap="square" rtlCol="0">
            <a:spAutoFit/>
          </a:bodyPr>
          <a:lstStyle/>
          <a:p>
            <a:pPr algn="l">
              <a:lnSpc>
                <a:spcPct val="150000"/>
              </a:lnSpc>
            </a:pPr>
            <a:r>
              <a:rPr kumimoji="1" sz="1265" dirty="0">
                <a:solidFill>
                  <a:schemeClr val="bg2">
                    <a:lumMod val="25000"/>
                  </a:schemeClr>
                </a:solidFill>
                <a:latin typeface="微软雅黑" panose="020B0503020204020204" pitchFamily="34" charset="-122"/>
                <a:ea typeface="微软雅黑" panose="020B0503020204020204" pitchFamily="34" charset="-122"/>
                <a:cs typeface="+mn-ea"/>
                <a:sym typeface="+mn-lt"/>
              </a:rPr>
              <a:t>对于企业评级信息记录中保留历史的信息，若某时段内的内容有误，且无法获知正确信息时，需要报送整笔删除类请求记录进行删除。</a:t>
            </a:r>
          </a:p>
        </p:txBody>
      </p:sp>
      <p:sp>
        <p:nvSpPr>
          <p:cNvPr id="15" name="矩形: 圆角 14">
            <a:extLst>
              <a:ext uri="{FF2B5EF4-FFF2-40B4-BE49-F238E27FC236}">
                <a16:creationId xmlns:a16="http://schemas.microsoft.com/office/drawing/2014/main" id="{3AA73577-FE7E-DB5F-A09C-9E941D22838A}"/>
              </a:ext>
            </a:extLst>
          </p:cNvPr>
          <p:cNvSpPr/>
          <p:nvPr/>
        </p:nvSpPr>
        <p:spPr>
          <a:xfrm>
            <a:off x="3952600" y="2333675"/>
            <a:ext cx="1984036" cy="850602"/>
          </a:xfrm>
          <a:prstGeom prst="roundRect">
            <a:avLst/>
          </a:prstGeom>
          <a:solidFill>
            <a:schemeClr val="accent6">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信息记录类型</a:t>
            </a:r>
            <a:endParaRPr lang="en-US" altLang="zh-CN" dirty="0"/>
          </a:p>
          <a:p>
            <a:pPr algn="ctr"/>
            <a:r>
              <a:rPr lang="en-US" altLang="zh-CN" dirty="0"/>
              <a:t>311</a:t>
            </a:r>
            <a:endParaRPr lang="zh-CN" altLang="en-US" dirty="0"/>
          </a:p>
        </p:txBody>
      </p:sp>
      <p:sp>
        <p:nvSpPr>
          <p:cNvPr id="16" name="矩形: 圆角 15">
            <a:extLst>
              <a:ext uri="{FF2B5EF4-FFF2-40B4-BE49-F238E27FC236}">
                <a16:creationId xmlns:a16="http://schemas.microsoft.com/office/drawing/2014/main" id="{552FB90E-94BE-1B81-C44C-FCB04BD45A57}"/>
              </a:ext>
            </a:extLst>
          </p:cNvPr>
          <p:cNvSpPr/>
          <p:nvPr/>
        </p:nvSpPr>
        <p:spPr>
          <a:xfrm>
            <a:off x="1377689" y="2305502"/>
            <a:ext cx="1984036" cy="850602"/>
          </a:xfrm>
          <a:prstGeom prst="roundRect">
            <a:avLst/>
          </a:prstGeom>
          <a:solidFill>
            <a:schemeClr val="accent6">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信息记录类型</a:t>
            </a:r>
            <a:endParaRPr lang="en-US" altLang="zh-CN" dirty="0"/>
          </a:p>
          <a:p>
            <a:pPr algn="ctr"/>
            <a:r>
              <a:rPr lang="en-US" altLang="zh-CN" dirty="0"/>
              <a:t>310</a:t>
            </a:r>
            <a:endParaRPr lang="zh-CN" altLang="en-US" dirty="0"/>
          </a:p>
        </p:txBody>
      </p:sp>
      <p:sp>
        <p:nvSpPr>
          <p:cNvPr id="17" name="矩形: 圆角 16">
            <a:extLst>
              <a:ext uri="{FF2B5EF4-FFF2-40B4-BE49-F238E27FC236}">
                <a16:creationId xmlns:a16="http://schemas.microsoft.com/office/drawing/2014/main" id="{C114118B-AACD-F981-87E7-A8D50772FB08}"/>
              </a:ext>
            </a:extLst>
          </p:cNvPr>
          <p:cNvSpPr/>
          <p:nvPr/>
        </p:nvSpPr>
        <p:spPr>
          <a:xfrm>
            <a:off x="6463069" y="2333675"/>
            <a:ext cx="1984036" cy="850602"/>
          </a:xfrm>
          <a:prstGeom prst="roundRect">
            <a:avLst/>
          </a:prstGeom>
          <a:solidFill>
            <a:schemeClr val="accent6">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信息记录类型</a:t>
            </a:r>
            <a:endParaRPr lang="en-US" altLang="zh-CN" dirty="0"/>
          </a:p>
          <a:p>
            <a:pPr algn="ctr"/>
            <a:r>
              <a:rPr lang="en-US" altLang="zh-CN" dirty="0"/>
              <a:t>312</a:t>
            </a:r>
            <a:endParaRPr lang="zh-CN" altLang="en-US" dirty="0"/>
          </a:p>
        </p:txBody>
      </p:sp>
      <p:sp>
        <p:nvSpPr>
          <p:cNvPr id="18" name="矩形: 圆角 17">
            <a:extLst>
              <a:ext uri="{FF2B5EF4-FFF2-40B4-BE49-F238E27FC236}">
                <a16:creationId xmlns:a16="http://schemas.microsoft.com/office/drawing/2014/main" id="{EE5E1861-EC4A-3B55-9FC4-DF945FD42250}"/>
              </a:ext>
            </a:extLst>
          </p:cNvPr>
          <p:cNvSpPr/>
          <p:nvPr/>
        </p:nvSpPr>
        <p:spPr>
          <a:xfrm>
            <a:off x="9035264" y="2333675"/>
            <a:ext cx="1984036" cy="850602"/>
          </a:xfrm>
          <a:prstGeom prst="roundRect">
            <a:avLst/>
          </a:prstGeom>
          <a:solidFill>
            <a:schemeClr val="accent6">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信息记录类型</a:t>
            </a:r>
            <a:endParaRPr lang="en-US" altLang="zh-CN" dirty="0"/>
          </a:p>
          <a:p>
            <a:pPr algn="ctr"/>
            <a:r>
              <a:rPr lang="en-US" altLang="zh-CN" dirty="0"/>
              <a:t>313</a:t>
            </a:r>
            <a:endParaRPr lang="zh-CN" altLang="en-US" dirty="0"/>
          </a:p>
        </p:txBody>
      </p:sp>
    </p:spTree>
    <p:extLst>
      <p:ext uri="{BB962C8B-B14F-4D97-AF65-F5344CB8AC3E}">
        <p14:creationId xmlns:p14="http://schemas.microsoft.com/office/powerpoint/2010/main" val="334489921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dissolve">
                                      <p:cBhvr>
                                        <p:cTn id="10" dur="500"/>
                                        <p:tgtEl>
                                          <p:spTgt spid="4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dissolve">
                                      <p:cBhvr>
                                        <p:cTn id="13" dur="500"/>
                                        <p:tgtEl>
                                          <p:spTgt spid="4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dissolve">
                                      <p:cBhvr>
                                        <p:cTn id="16" dur="500"/>
                                        <p:tgtEl>
                                          <p:spTgt spid="4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dissolve">
                                      <p:cBhvr>
                                        <p:cTn id="19" dur="500"/>
                                        <p:tgtEl>
                                          <p:spTgt spid="4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dissolve">
                                      <p:cBhvr>
                                        <p:cTn id="22" dur="500"/>
                                        <p:tgtEl>
                                          <p:spTgt spid="4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dissolve">
                                      <p:cBhvr>
                                        <p:cTn id="25" dur="500"/>
                                        <p:tgtEl>
                                          <p:spTgt spid="4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dissolve">
                                      <p:cBhvr>
                                        <p:cTn id="28" dur="500"/>
                                        <p:tgtEl>
                                          <p:spTgt spid="48"/>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dissolve">
                                      <p:cBhvr>
                                        <p:cTn id="31" dur="500"/>
                                        <p:tgtEl>
                                          <p:spTgt spid="5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dissolve">
                                      <p:cBhvr>
                                        <p:cTn id="34" dur="500"/>
                                        <p:tgtEl>
                                          <p:spTgt spid="5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dissolve">
                                      <p:cBhvr>
                                        <p:cTn id="37" dur="500"/>
                                        <p:tgtEl>
                                          <p:spTgt spid="5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dissolve">
                                      <p:cBhvr>
                                        <p:cTn id="40"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0" grpId="0"/>
      <p:bldP spid="42" grpId="0"/>
      <p:bldP spid="43" grpId="0" bldLvl="0" animBg="1"/>
      <p:bldP spid="44" grpId="0"/>
      <p:bldP spid="46" grpId="0"/>
      <p:bldP spid="47" grpId="0" bldLvl="0" animBg="1"/>
      <p:bldP spid="48" grpId="0"/>
      <p:bldP spid="50" grpId="0"/>
      <p:bldP spid="51" grpId="0" bldLvl="0" animBg="1"/>
      <p:bldP spid="52" grpId="0"/>
      <p:bldP spid="5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332703" y="337742"/>
            <a:ext cx="410284" cy="410284"/>
          </a:xfrm>
          <a:prstGeom prst="ellipse">
            <a:avLst/>
          </a:prstGeom>
          <a:solidFill>
            <a:srgbClr val="AB0019"/>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flipV="1">
            <a:off x="609845" y="308324"/>
            <a:ext cx="119698" cy="119698"/>
          </a:xfrm>
          <a:prstGeom prst="ellipse">
            <a:avLst/>
          </a:prstGeom>
          <a:solidFill>
            <a:schemeClr val="bg1">
              <a:lumMod val="50000"/>
            </a:schemeClr>
          </a:soli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
          <p:cNvSpPr txBox="1"/>
          <p:nvPr/>
        </p:nvSpPr>
        <p:spPr>
          <a:xfrm>
            <a:off x="1017270" y="358775"/>
            <a:ext cx="4476001" cy="369332"/>
          </a:xfrm>
          <a:prstGeom prst="rect">
            <a:avLst/>
          </a:prstGeom>
          <a:noFill/>
        </p:spPr>
        <p:txBody>
          <a:bodyPr wrap="square" lIns="0" tIns="0" rIns="0" bIns="0" rtlCol="0">
            <a:spAutoFit/>
          </a:bodyPr>
          <a:lstStyle/>
          <a:p>
            <a:pPr defTabSz="964565"/>
            <a:r>
              <a:rPr lang="zh-CN" altLang="en-US" sz="2400" b="1" spc="422" dirty="0">
                <a:solidFill>
                  <a:srgbClr val="AF362C"/>
                </a:solidFill>
                <a:latin typeface="微软雅黑" panose="020B0503020204020204" pitchFamily="34" charset="-122"/>
                <a:ea typeface="微软雅黑" panose="020B0503020204020204" pitchFamily="34" charset="-122"/>
                <a:sym typeface="+mn-ea"/>
              </a:rPr>
              <a:t>采集规范</a:t>
            </a:r>
            <a:r>
              <a:rPr lang="en-US" altLang="zh-CN" sz="2400" b="1" spc="422" dirty="0">
                <a:solidFill>
                  <a:srgbClr val="AF362C"/>
                </a:solidFill>
                <a:latin typeface="微软雅黑" panose="020B0503020204020204" pitchFamily="34" charset="-122"/>
                <a:ea typeface="微软雅黑" panose="020B0503020204020204" pitchFamily="34" charset="-122"/>
                <a:sym typeface="+mn-ea"/>
              </a:rPr>
              <a:t>-</a:t>
            </a:r>
            <a:r>
              <a:rPr lang="zh-CN" altLang="en-US" sz="2400" b="1" spc="422" dirty="0">
                <a:solidFill>
                  <a:srgbClr val="AF362C"/>
                </a:solidFill>
                <a:latin typeface="微软雅黑" panose="020B0503020204020204" pitchFamily="34" charset="-122"/>
                <a:ea typeface="微软雅黑" panose="020B0503020204020204" pitchFamily="34" charset="-122"/>
                <a:sym typeface="+mn-ea"/>
              </a:rPr>
              <a:t>信贷信息</a:t>
            </a:r>
          </a:p>
        </p:txBody>
      </p:sp>
      <p:sp>
        <p:nvSpPr>
          <p:cNvPr id="4" name="文本框 3">
            <a:extLst>
              <a:ext uri="{FF2B5EF4-FFF2-40B4-BE49-F238E27FC236}">
                <a16:creationId xmlns:a16="http://schemas.microsoft.com/office/drawing/2014/main" id="{89FB9BBF-EB60-D10A-E597-811391349311}"/>
              </a:ext>
            </a:extLst>
          </p:cNvPr>
          <p:cNvSpPr txBox="1"/>
          <p:nvPr/>
        </p:nvSpPr>
        <p:spPr>
          <a:xfrm>
            <a:off x="5637287" y="1888133"/>
            <a:ext cx="6057870" cy="2383281"/>
          </a:xfrm>
          <a:prstGeom prst="rect">
            <a:avLst/>
          </a:prstGeom>
          <a:noFill/>
        </p:spPr>
        <p:txBody>
          <a:bodyPr wrap="square" rtlCol="0">
            <a:spAutoFit/>
          </a:bodyPr>
          <a:lstStyle/>
          <a:p>
            <a:pPr indent="428386" fontAlgn="auto">
              <a:lnSpc>
                <a:spcPct val="150000"/>
              </a:lnSpc>
              <a:extLst>
                <a:ext uri="{35155182-B16C-46BC-9424-99874614C6A1}">
                  <wpsdc:indentchars xmlns:wpsdc="http://www.wps.cn/officeDocument/2017/drawingmlCustomData" xmlns="" val="200" checksum="1740828767"/>
                </a:ext>
              </a:extLst>
            </a:pPr>
            <a:r>
              <a:rPr kumimoji="1" sz="1687" dirty="0">
                <a:latin typeface="微软雅黑" panose="020B0503020204020204" pitchFamily="34" charset="-122"/>
                <a:ea typeface="微软雅黑" panose="020B0503020204020204" pitchFamily="34" charset="-122"/>
                <a:cs typeface="微软雅黑" panose="020B0503020204020204" pitchFamily="34" charset="-122"/>
                <a:sym typeface="+mn-lt"/>
              </a:rPr>
              <a:t>央评系统采集的企业信贷资产信息包括：信贷资产标识信息、借款企业身份标识、贷款基本信息和还款信息等。</a:t>
            </a:r>
          </a:p>
          <a:p>
            <a:pPr indent="428386" fontAlgn="auto">
              <a:lnSpc>
                <a:spcPct val="150000"/>
              </a:lnSpc>
              <a:extLst>
                <a:ext uri="{35155182-B16C-46BC-9424-99874614C6A1}">
                  <wpsdc:indentchars xmlns:wpsdc="http://www.wps.cn/officeDocument/2017/drawingmlCustomData" xmlns="" val="200" checksum="1740828767"/>
                </a:ext>
              </a:extLst>
            </a:pPr>
            <a:r>
              <a:rPr kumimoji="1" sz="1687" dirty="0">
                <a:latin typeface="微软雅黑" panose="020B0503020204020204" pitchFamily="34" charset="-122"/>
                <a:ea typeface="微软雅黑" panose="020B0503020204020204" pitchFamily="34" charset="-122"/>
                <a:cs typeface="微软雅黑" panose="020B0503020204020204" pitchFamily="34" charset="-122"/>
                <a:sym typeface="+mn-lt"/>
              </a:rPr>
              <a:t>数据提供机构在报送信贷资产信息时，可自主选择报送时点。</a:t>
            </a:r>
          </a:p>
          <a:p>
            <a:pPr indent="428386" fontAlgn="auto">
              <a:lnSpc>
                <a:spcPct val="150000"/>
              </a:lnSpc>
              <a:extLst>
                <a:ext uri="{35155182-B16C-46BC-9424-99874614C6A1}">
                  <wpsdc:indentchars xmlns:wpsdc="http://www.wps.cn/officeDocument/2017/drawingmlCustomData" xmlns="" val="200" checksum="1740828767"/>
                </a:ext>
              </a:extLst>
            </a:pPr>
            <a:r>
              <a:rPr kumimoji="1" sz="1687" dirty="0">
                <a:latin typeface="微软雅黑" panose="020B0503020204020204" pitchFamily="34" charset="-122"/>
                <a:ea typeface="微软雅黑" panose="020B0503020204020204" pitchFamily="34" charset="-122"/>
                <a:cs typeface="微软雅黑" panose="020B0503020204020204" pitchFamily="34" charset="-122"/>
                <a:sym typeface="+mn-lt"/>
              </a:rPr>
              <a:t>本规范由中国人民银行征信中心提出。 </a:t>
            </a:r>
          </a:p>
          <a:p>
            <a:pPr indent="428386" fontAlgn="auto">
              <a:lnSpc>
                <a:spcPct val="150000"/>
              </a:lnSpc>
              <a:extLst>
                <a:ext uri="{35155182-B16C-46BC-9424-99874614C6A1}">
                  <wpsdc:indentchars xmlns:wpsdc="http://www.wps.cn/officeDocument/2017/drawingmlCustomData" xmlns="" val="200" checksum="1740828767"/>
                </a:ext>
              </a:extLst>
            </a:pPr>
            <a:r>
              <a:rPr kumimoji="1" sz="1687" dirty="0">
                <a:latin typeface="微软雅黑" panose="020B0503020204020204" pitchFamily="34" charset="-122"/>
                <a:ea typeface="微软雅黑" panose="020B0503020204020204" pitchFamily="34" charset="-122"/>
                <a:cs typeface="微软雅黑" panose="020B0503020204020204" pitchFamily="34" charset="-122"/>
                <a:sym typeface="+mn-lt"/>
              </a:rPr>
              <a:t>本规范起草单位：中国人民银行征信中心。</a:t>
            </a:r>
          </a:p>
        </p:txBody>
      </p:sp>
      <p:pic>
        <p:nvPicPr>
          <p:cNvPr id="5" name="图片 4">
            <a:extLst>
              <a:ext uri="{FF2B5EF4-FFF2-40B4-BE49-F238E27FC236}">
                <a16:creationId xmlns:a16="http://schemas.microsoft.com/office/drawing/2014/main" id="{8F57E248-EA67-06BC-2B1D-BA725726B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3346" y="1456085"/>
            <a:ext cx="2885789" cy="3972550"/>
          </a:xfrm>
          <a:prstGeom prst="rect">
            <a:avLst/>
          </a:prstGeom>
        </p:spPr>
      </p:pic>
    </p:spTree>
    <p:extLst>
      <p:ext uri="{BB962C8B-B14F-4D97-AF65-F5344CB8AC3E}">
        <p14:creationId xmlns:p14="http://schemas.microsoft.com/office/powerpoint/2010/main" val="209372784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16">
            <a:extLst>
              <a:ext uri="{FF2B5EF4-FFF2-40B4-BE49-F238E27FC236}">
                <a16:creationId xmlns:a16="http://schemas.microsoft.com/office/drawing/2014/main" id="{A31D513B-E0BC-1E11-129B-9AC73D345C76}"/>
              </a:ext>
            </a:extLst>
          </p:cNvPr>
          <p:cNvSpPr/>
          <p:nvPr/>
        </p:nvSpPr>
        <p:spPr>
          <a:xfrm>
            <a:off x="1387621" y="1717802"/>
            <a:ext cx="2372945" cy="4275986"/>
          </a:xfrm>
          <a:prstGeom prst="roundRect">
            <a:avLst>
              <a:gd name="adj" fmla="val 10498"/>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a:extLst>
              <a:ext uri="{FF2B5EF4-FFF2-40B4-BE49-F238E27FC236}">
                <a16:creationId xmlns:a16="http://schemas.microsoft.com/office/drawing/2014/main" id="{8B9D1354-3688-A5C6-8AD3-093E1C11E0D1}"/>
              </a:ext>
            </a:extLst>
          </p:cNvPr>
          <p:cNvSpPr txBox="1"/>
          <p:nvPr/>
        </p:nvSpPr>
        <p:spPr>
          <a:xfrm>
            <a:off x="1457334" y="2194031"/>
            <a:ext cx="2076209" cy="319446"/>
          </a:xfrm>
          <a:prstGeom prst="rect">
            <a:avLst/>
          </a:prstGeom>
          <a:noFill/>
        </p:spPr>
        <p:txBody>
          <a:bodyPr wrap="none" rtlCol="0">
            <a:spAutoFit/>
          </a:bodyPr>
          <a:lstStyle/>
          <a:p>
            <a:pPr algn="l"/>
            <a:r>
              <a:rPr kumimoji="1" sz="1476" dirty="0">
                <a:solidFill>
                  <a:schemeClr val="tx1">
                    <a:lumMod val="75000"/>
                    <a:lumOff val="25000"/>
                  </a:schemeClr>
                </a:solidFill>
                <a:latin typeface="微软雅黑" panose="020B0503020204020204" pitchFamily="34" charset="-122"/>
                <a:ea typeface="微软雅黑" panose="020B0503020204020204" pitchFamily="34" charset="-122"/>
              </a:rPr>
              <a:t>企业信贷资产信息记录</a:t>
            </a:r>
          </a:p>
        </p:txBody>
      </p:sp>
      <p:sp>
        <p:nvSpPr>
          <p:cNvPr id="6" name="文本框 5">
            <a:extLst>
              <a:ext uri="{FF2B5EF4-FFF2-40B4-BE49-F238E27FC236}">
                <a16:creationId xmlns:a16="http://schemas.microsoft.com/office/drawing/2014/main" id="{0C3095BF-AEC6-C495-4F27-784D65498DF4}"/>
              </a:ext>
            </a:extLst>
          </p:cNvPr>
          <p:cNvSpPr txBox="1"/>
          <p:nvPr/>
        </p:nvSpPr>
        <p:spPr>
          <a:xfrm>
            <a:off x="1714133" y="4027439"/>
            <a:ext cx="1810189" cy="1399614"/>
          </a:xfrm>
          <a:prstGeom prst="rect">
            <a:avLst/>
          </a:prstGeom>
          <a:noFill/>
        </p:spPr>
        <p:txBody>
          <a:bodyPr wrap="square" rtlCol="0">
            <a:spAutoFit/>
          </a:bodyPr>
          <a:lstStyle/>
          <a:p>
            <a:pPr algn="l">
              <a:lnSpc>
                <a:spcPct val="150000"/>
              </a:lnSpc>
            </a:pPr>
            <a:r>
              <a:rPr kumimoji="1" sz="1160" dirty="0">
                <a:solidFill>
                  <a:schemeClr val="bg2">
                    <a:lumMod val="25000"/>
                  </a:schemeClr>
                </a:solidFill>
                <a:latin typeface="微软雅黑" panose="020B0503020204020204" pitchFamily="34" charset="-122"/>
                <a:ea typeface="微软雅黑" panose="020B0503020204020204" pitchFamily="34" charset="-122"/>
                <a:cs typeface="+mn-ea"/>
                <a:sym typeface="+mn-lt"/>
              </a:rPr>
              <a:t>央评系统采集的企业信贷资产信息包括：信贷资产标识信息、借款企业身份标识、贷款基本信息和还款信息等。</a:t>
            </a:r>
          </a:p>
        </p:txBody>
      </p:sp>
      <p:sp>
        <p:nvSpPr>
          <p:cNvPr id="7" name="圆角矩形 20">
            <a:extLst>
              <a:ext uri="{FF2B5EF4-FFF2-40B4-BE49-F238E27FC236}">
                <a16:creationId xmlns:a16="http://schemas.microsoft.com/office/drawing/2014/main" id="{07EB12E0-E701-B148-FD21-A258CE2A4C27}"/>
              </a:ext>
            </a:extLst>
          </p:cNvPr>
          <p:cNvSpPr/>
          <p:nvPr/>
        </p:nvSpPr>
        <p:spPr>
          <a:xfrm>
            <a:off x="4915243" y="1715794"/>
            <a:ext cx="2372945" cy="4279333"/>
          </a:xfrm>
          <a:prstGeom prst="roundRect">
            <a:avLst>
              <a:gd name="adj" fmla="val 10498"/>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51589046-73E8-0AA7-A23A-ABA67572379B}"/>
              </a:ext>
            </a:extLst>
          </p:cNvPr>
          <p:cNvSpPr txBox="1"/>
          <p:nvPr/>
        </p:nvSpPr>
        <p:spPr>
          <a:xfrm>
            <a:off x="5258128" y="2032258"/>
            <a:ext cx="1697901" cy="546560"/>
          </a:xfrm>
          <a:prstGeom prst="rect">
            <a:avLst/>
          </a:prstGeom>
          <a:noFill/>
        </p:spPr>
        <p:txBody>
          <a:bodyPr wrap="none" rtlCol="0">
            <a:spAutoFit/>
          </a:bodyPr>
          <a:lstStyle/>
          <a:p>
            <a:pPr algn="ctr"/>
            <a:r>
              <a:rPr kumimoji="1" sz="1476" dirty="0">
                <a:solidFill>
                  <a:schemeClr val="tx1">
                    <a:lumMod val="75000"/>
                    <a:lumOff val="25000"/>
                  </a:schemeClr>
                </a:solidFill>
                <a:latin typeface="微软雅黑" panose="020B0503020204020204" pitchFamily="34" charset="-122"/>
                <a:ea typeface="微软雅黑" panose="020B0503020204020204" pitchFamily="34" charset="-122"/>
              </a:rPr>
              <a:t>企业信贷资产信息</a:t>
            </a:r>
          </a:p>
          <a:p>
            <a:pPr algn="ctr"/>
            <a:r>
              <a:rPr kumimoji="1" sz="1476" dirty="0">
                <a:solidFill>
                  <a:schemeClr val="tx1">
                    <a:lumMod val="75000"/>
                    <a:lumOff val="25000"/>
                  </a:schemeClr>
                </a:solidFill>
                <a:latin typeface="微软雅黑" panose="020B0503020204020204" pitchFamily="34" charset="-122"/>
                <a:ea typeface="微软雅黑" panose="020B0503020204020204" pitchFamily="34" charset="-122"/>
              </a:rPr>
              <a:t>标识变更请求记录</a:t>
            </a:r>
          </a:p>
        </p:txBody>
      </p:sp>
      <p:sp>
        <p:nvSpPr>
          <p:cNvPr id="10" name="文本框 9">
            <a:extLst>
              <a:ext uri="{FF2B5EF4-FFF2-40B4-BE49-F238E27FC236}">
                <a16:creationId xmlns:a16="http://schemas.microsoft.com/office/drawing/2014/main" id="{11209CB6-294E-9E2F-99A2-34C807964BB5}"/>
              </a:ext>
            </a:extLst>
          </p:cNvPr>
          <p:cNvSpPr txBox="1"/>
          <p:nvPr/>
        </p:nvSpPr>
        <p:spPr>
          <a:xfrm>
            <a:off x="5247354" y="4026987"/>
            <a:ext cx="1810189" cy="1667380"/>
          </a:xfrm>
          <a:prstGeom prst="rect">
            <a:avLst/>
          </a:prstGeom>
          <a:noFill/>
        </p:spPr>
        <p:txBody>
          <a:bodyPr wrap="square" rtlCol="0">
            <a:spAutoFit/>
          </a:bodyPr>
          <a:lstStyle/>
          <a:p>
            <a:pPr algn="l">
              <a:lnSpc>
                <a:spcPct val="150000"/>
              </a:lnSpc>
            </a:pPr>
            <a:r>
              <a:rPr kumimoji="1" sz="116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信贷资产标识指信贷资产信息记录中“借据号”、“合同号”。如果该标识发生变化，需要通过报送标识变更请求信息记录进行变更。</a:t>
            </a:r>
          </a:p>
        </p:txBody>
      </p:sp>
      <p:sp>
        <p:nvSpPr>
          <p:cNvPr id="11" name="圆角矩形 36">
            <a:extLst>
              <a:ext uri="{FF2B5EF4-FFF2-40B4-BE49-F238E27FC236}">
                <a16:creationId xmlns:a16="http://schemas.microsoft.com/office/drawing/2014/main" id="{D2CB745B-BD02-A9D3-A570-AAD1426C7E3F}"/>
              </a:ext>
            </a:extLst>
          </p:cNvPr>
          <p:cNvSpPr/>
          <p:nvPr/>
        </p:nvSpPr>
        <p:spPr>
          <a:xfrm>
            <a:off x="8506455" y="1717802"/>
            <a:ext cx="2372945" cy="4276656"/>
          </a:xfrm>
          <a:prstGeom prst="roundRect">
            <a:avLst>
              <a:gd name="adj" fmla="val 10498"/>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a:extLst>
              <a:ext uri="{FF2B5EF4-FFF2-40B4-BE49-F238E27FC236}">
                <a16:creationId xmlns:a16="http://schemas.microsoft.com/office/drawing/2014/main" id="{F3CA58F3-14B7-4EA7-F7A7-07D1F0F22ED2}"/>
              </a:ext>
            </a:extLst>
          </p:cNvPr>
          <p:cNvSpPr txBox="1"/>
          <p:nvPr/>
        </p:nvSpPr>
        <p:spPr>
          <a:xfrm>
            <a:off x="8909340" y="2042751"/>
            <a:ext cx="1697901" cy="546560"/>
          </a:xfrm>
          <a:prstGeom prst="rect">
            <a:avLst/>
          </a:prstGeom>
          <a:noFill/>
        </p:spPr>
        <p:txBody>
          <a:bodyPr wrap="none" rtlCol="0">
            <a:spAutoFit/>
          </a:bodyPr>
          <a:lstStyle/>
          <a:p>
            <a:pPr algn="ctr"/>
            <a:r>
              <a:rPr kumimoji="1" sz="1476" dirty="0">
                <a:solidFill>
                  <a:schemeClr val="tx1">
                    <a:lumMod val="75000"/>
                    <a:lumOff val="25000"/>
                  </a:schemeClr>
                </a:solidFill>
                <a:latin typeface="微软雅黑" panose="020B0503020204020204" pitchFamily="34" charset="-122"/>
                <a:ea typeface="微软雅黑" panose="020B0503020204020204" pitchFamily="34" charset="-122"/>
              </a:rPr>
              <a:t>企业信贷资产信息</a:t>
            </a:r>
          </a:p>
          <a:p>
            <a:pPr algn="ctr"/>
            <a:r>
              <a:rPr kumimoji="1" sz="1476" dirty="0">
                <a:solidFill>
                  <a:schemeClr val="tx1">
                    <a:lumMod val="75000"/>
                    <a:lumOff val="25000"/>
                  </a:schemeClr>
                </a:solidFill>
                <a:latin typeface="微软雅黑" panose="020B0503020204020204" pitchFamily="34" charset="-122"/>
                <a:ea typeface="微软雅黑" panose="020B0503020204020204" pitchFamily="34" charset="-122"/>
              </a:rPr>
              <a:t>整笔删除请求记录</a:t>
            </a:r>
          </a:p>
        </p:txBody>
      </p:sp>
      <p:sp>
        <p:nvSpPr>
          <p:cNvPr id="14" name="文本框 13">
            <a:extLst>
              <a:ext uri="{FF2B5EF4-FFF2-40B4-BE49-F238E27FC236}">
                <a16:creationId xmlns:a16="http://schemas.microsoft.com/office/drawing/2014/main" id="{B20D5F54-807B-7DA7-84DF-A5F27B9F85E2}"/>
              </a:ext>
            </a:extLst>
          </p:cNvPr>
          <p:cNvSpPr txBox="1"/>
          <p:nvPr/>
        </p:nvSpPr>
        <p:spPr>
          <a:xfrm>
            <a:off x="8794143" y="4027439"/>
            <a:ext cx="1810189" cy="1667380"/>
          </a:xfrm>
          <a:prstGeom prst="rect">
            <a:avLst/>
          </a:prstGeom>
          <a:noFill/>
        </p:spPr>
        <p:txBody>
          <a:bodyPr wrap="square" rtlCol="0">
            <a:spAutoFit/>
          </a:bodyPr>
          <a:lstStyle/>
          <a:p>
            <a:pPr algn="l">
              <a:lnSpc>
                <a:spcPct val="150000"/>
              </a:lnSpc>
            </a:pPr>
            <a:r>
              <a:rPr kumimoji="1" sz="1160" dirty="0">
                <a:solidFill>
                  <a:schemeClr val="bg2">
                    <a:lumMod val="25000"/>
                  </a:schemeClr>
                </a:solidFill>
                <a:latin typeface="微软雅黑" panose="020B0503020204020204" pitchFamily="34" charset="-122"/>
                <a:ea typeface="微软雅黑" panose="020B0503020204020204" pitchFamily="34" charset="-122"/>
                <a:cs typeface="+mn-ea"/>
                <a:sym typeface="+mn-lt"/>
              </a:rPr>
              <a:t>对于企业信贷资产信息记录中保留历史的信息，若某时段内的内容有误，且无法获知正确信息时，需要报送整笔删除类请求记录进行删除。</a:t>
            </a:r>
          </a:p>
        </p:txBody>
      </p:sp>
      <p:sp>
        <p:nvSpPr>
          <p:cNvPr id="2" name="矩形: 圆角 1">
            <a:extLst>
              <a:ext uri="{FF2B5EF4-FFF2-40B4-BE49-F238E27FC236}">
                <a16:creationId xmlns:a16="http://schemas.microsoft.com/office/drawing/2014/main" id="{C9480D50-8A79-FCD4-D3B7-F7B6A9449A67}"/>
              </a:ext>
            </a:extLst>
          </p:cNvPr>
          <p:cNvSpPr/>
          <p:nvPr/>
        </p:nvSpPr>
        <p:spPr>
          <a:xfrm>
            <a:off x="1549507" y="2984131"/>
            <a:ext cx="1984036" cy="850602"/>
          </a:xfrm>
          <a:prstGeom prst="roundRect">
            <a:avLst/>
          </a:prstGeom>
          <a:solidFill>
            <a:schemeClr val="accent6">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信息记录类型</a:t>
            </a:r>
            <a:endParaRPr lang="en-US" altLang="zh-CN" dirty="0"/>
          </a:p>
          <a:p>
            <a:pPr algn="ctr"/>
            <a:r>
              <a:rPr lang="en-US" altLang="zh-CN" dirty="0"/>
              <a:t>410</a:t>
            </a:r>
            <a:endParaRPr lang="zh-CN" altLang="en-US" dirty="0"/>
          </a:p>
        </p:txBody>
      </p:sp>
      <p:sp>
        <p:nvSpPr>
          <p:cNvPr id="15" name="矩形: 圆角 14">
            <a:extLst>
              <a:ext uri="{FF2B5EF4-FFF2-40B4-BE49-F238E27FC236}">
                <a16:creationId xmlns:a16="http://schemas.microsoft.com/office/drawing/2014/main" id="{27AEE226-9015-3892-059A-8F97CB806170}"/>
              </a:ext>
            </a:extLst>
          </p:cNvPr>
          <p:cNvSpPr/>
          <p:nvPr/>
        </p:nvSpPr>
        <p:spPr>
          <a:xfrm>
            <a:off x="5109697" y="2963529"/>
            <a:ext cx="1984036" cy="850602"/>
          </a:xfrm>
          <a:prstGeom prst="roundRect">
            <a:avLst/>
          </a:prstGeom>
          <a:solidFill>
            <a:schemeClr val="accent6">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信息记录类型</a:t>
            </a:r>
            <a:endParaRPr lang="en-US" altLang="zh-CN" dirty="0"/>
          </a:p>
          <a:p>
            <a:pPr algn="ctr"/>
            <a:r>
              <a:rPr lang="en-US" altLang="zh-CN" dirty="0"/>
              <a:t>411</a:t>
            </a:r>
            <a:endParaRPr lang="zh-CN" altLang="en-US" dirty="0"/>
          </a:p>
        </p:txBody>
      </p:sp>
      <p:sp>
        <p:nvSpPr>
          <p:cNvPr id="16" name="矩形: 圆角 15">
            <a:extLst>
              <a:ext uri="{FF2B5EF4-FFF2-40B4-BE49-F238E27FC236}">
                <a16:creationId xmlns:a16="http://schemas.microsoft.com/office/drawing/2014/main" id="{7FDD4E6E-B249-FB9F-3991-CBEF3A3A85D3}"/>
              </a:ext>
            </a:extLst>
          </p:cNvPr>
          <p:cNvSpPr/>
          <p:nvPr/>
        </p:nvSpPr>
        <p:spPr>
          <a:xfrm>
            <a:off x="8700909" y="2984131"/>
            <a:ext cx="1984036" cy="850602"/>
          </a:xfrm>
          <a:prstGeom prst="roundRect">
            <a:avLst/>
          </a:prstGeom>
          <a:solidFill>
            <a:schemeClr val="accent6">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信息记录类型</a:t>
            </a:r>
            <a:endParaRPr lang="en-US" altLang="zh-CN" dirty="0"/>
          </a:p>
          <a:p>
            <a:pPr algn="ctr"/>
            <a:r>
              <a:rPr lang="en-US" altLang="zh-CN" dirty="0"/>
              <a:t>412</a:t>
            </a:r>
            <a:endParaRPr lang="zh-CN" altLang="en-US" dirty="0"/>
          </a:p>
        </p:txBody>
      </p:sp>
    </p:spTree>
    <p:extLst>
      <p:ext uri="{BB962C8B-B14F-4D97-AF65-F5344CB8AC3E}">
        <p14:creationId xmlns:p14="http://schemas.microsoft.com/office/powerpoint/2010/main" val="23947195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7" grpId="0" bldLvl="0" animBg="1"/>
      <p:bldP spid="8" grpId="0"/>
      <p:bldP spid="10" grpId="0"/>
      <p:bldP spid="11" grpId="0" bldLvl="0" animBg="1"/>
      <p:bldP spid="12"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part four"/>
          <p:cNvSpPr>
            <a:spLocks noChangeArrowheads="1"/>
          </p:cNvSpPr>
          <p:nvPr/>
        </p:nvSpPr>
        <p:spPr bwMode="auto">
          <a:xfrm>
            <a:off x="4101644" y="2834113"/>
            <a:ext cx="2536144" cy="698204"/>
          </a:xfrm>
          <a:prstGeom prst="rect">
            <a:avLst/>
          </a:prstGeom>
          <a:solidFill>
            <a:srgbClr val="C00000"/>
          </a:solidFill>
          <a:ln>
            <a:noFill/>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3935"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Part Four</a:t>
            </a:r>
            <a:endParaRPr lang="zh-CN" altLang="en-US" sz="3935"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23" name="标题"/>
          <p:cNvSpPr>
            <a:spLocks noChangeArrowheads="1"/>
          </p:cNvSpPr>
          <p:nvPr/>
        </p:nvSpPr>
        <p:spPr bwMode="auto">
          <a:xfrm>
            <a:off x="3938801" y="3570773"/>
            <a:ext cx="7387117" cy="697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3935" b="1" spc="422" dirty="0">
                <a:solidFill>
                  <a:srgbClr val="AF362C"/>
                </a:solidFill>
                <a:latin typeface="微软雅黑" panose="020B0503020204020204" pitchFamily="34" charset="-122"/>
                <a:ea typeface="微软雅黑" panose="020B0503020204020204" pitchFamily="34" charset="-122"/>
              </a:rPr>
              <a:t>反馈报文及错误解决指引介绍</a:t>
            </a:r>
            <a:endParaRPr lang="en-US" altLang="zh-CN" sz="3935" b="1" spc="422" dirty="0">
              <a:solidFill>
                <a:srgbClr val="AF362C"/>
              </a:solidFill>
              <a:latin typeface="微软雅黑" panose="020B0503020204020204" pitchFamily="34" charset="-122"/>
              <a:ea typeface="微软雅黑" panose="020B0503020204020204" pitchFamily="34" charset="-122"/>
            </a:endParaRPr>
          </a:p>
        </p:txBody>
      </p:sp>
      <p:sp>
        <p:nvSpPr>
          <p:cNvPr id="5124" name="04"/>
          <p:cNvSpPr>
            <a:spLocks noChangeArrowheads="1"/>
          </p:cNvSpPr>
          <p:nvPr/>
        </p:nvSpPr>
        <p:spPr bwMode="auto">
          <a:xfrm>
            <a:off x="1623793" y="2421139"/>
            <a:ext cx="2169184"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13500" b="1" dirty="0">
                <a:solidFill>
                  <a:srgbClr val="AF362C"/>
                </a:solidFill>
                <a:latin typeface="Kozuka Mincho Pr6N H" pitchFamily="18" charset="-128"/>
                <a:ea typeface="Kozuka Mincho Pr6N H" pitchFamily="18" charset="-128"/>
                <a:sym typeface="Kozuka Mincho Pr6N H" pitchFamily="18" charset="-128"/>
              </a:rPr>
              <a:t>04</a:t>
            </a:r>
            <a:endParaRPr lang="zh-CN" altLang="en-US" sz="13500" b="1" dirty="0">
              <a:solidFill>
                <a:srgbClr val="AF362C"/>
              </a:solidFill>
              <a:latin typeface="Kozuka Mincho Pr6N H" pitchFamily="18" charset="-128"/>
              <a:ea typeface="Kozuka Mincho Pr6N H" pitchFamily="18" charset="-128"/>
              <a:sym typeface="Kozuka Mincho Pr6N H" pitchFamily="18" charset="-128"/>
            </a:endParaRPr>
          </a:p>
        </p:txBody>
      </p:sp>
      <p:sp>
        <p:nvSpPr>
          <p:cNvPr id="5125" name="虚线2"/>
          <p:cNvSpPr>
            <a:spLocks noChangeShapeType="1"/>
          </p:cNvSpPr>
          <p:nvPr/>
        </p:nvSpPr>
        <p:spPr bwMode="auto">
          <a:xfrm>
            <a:off x="1833628" y="4424139"/>
            <a:ext cx="5975866" cy="2232"/>
          </a:xfrm>
          <a:prstGeom prst="line">
            <a:avLst/>
          </a:prstGeom>
          <a:noFill/>
          <a:ln w="25400">
            <a:solidFill>
              <a:srgbClr val="AF362C"/>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5126" name="虚线1"/>
          <p:cNvSpPr>
            <a:spLocks noChangeShapeType="1"/>
          </p:cNvSpPr>
          <p:nvPr/>
        </p:nvSpPr>
        <p:spPr bwMode="auto">
          <a:xfrm>
            <a:off x="1833628" y="2502512"/>
            <a:ext cx="5975866" cy="0"/>
          </a:xfrm>
          <a:prstGeom prst="line">
            <a:avLst/>
          </a:prstGeom>
          <a:noFill/>
          <a:ln w="25400">
            <a:solidFill>
              <a:srgbClr val="AF362C"/>
            </a:solidFill>
            <a:prstDash val="sysDot"/>
            <a:round/>
          </a:ln>
          <a:extLst>
            <a:ext uri="{909E8E84-426E-40DD-AFC4-6F175D3DCCD1}">
              <a14:hiddenFill xmlns:a14="http://schemas.microsoft.com/office/drawing/2010/main">
                <a:noFill/>
              </a14:hiddenFill>
            </a:ext>
          </a:extLst>
        </p:spPr>
        <p:txBody>
          <a:bodyPr/>
          <a:lstStyle/>
          <a:p>
            <a:endParaRPr lang="zh-CN" altLang="en-US"/>
          </a:p>
        </p:txBody>
      </p:sp>
      <p:pic>
        <p:nvPicPr>
          <p:cNvPr id="7" name="招商银行" descr="C:\Users\Admin\Desktop\央评\央评二代系统接口程序培训\logo.pnglogo"/>
          <p:cNvPicPr>
            <a:picLocks noChangeAspect="1" noChangeArrowheads="1"/>
          </p:cNvPicPr>
          <p:nvPr/>
        </p:nvPicPr>
        <p:blipFill>
          <a:blip r:embed="rId3" cstate="print"/>
          <a:srcRect t="24187" b="9815"/>
          <a:stretch>
            <a:fillRect/>
          </a:stretch>
        </p:blipFill>
        <p:spPr bwMode="auto">
          <a:xfrm>
            <a:off x="140970" y="177800"/>
            <a:ext cx="3538855" cy="1052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36503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5124"/>
                                        </p:tgtEl>
                                        <p:attrNameLst>
                                          <p:attrName>style.visibility</p:attrName>
                                        </p:attrNameLst>
                                      </p:cBhvr>
                                      <p:to>
                                        <p:strVal val="visible"/>
                                      </p:to>
                                    </p:set>
                                    <p:animEffect>
                                      <p:cBhvr>
                                        <p:cTn id="18" dur="1000"/>
                                        <p:tgtEl>
                                          <p:spTgt spid="5124"/>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5122"/>
                                        </p:tgtEl>
                                        <p:attrNameLst>
                                          <p:attrName>style.visibility</p:attrName>
                                        </p:attrNameLst>
                                      </p:cBhvr>
                                      <p:to>
                                        <p:strVal val="visible"/>
                                      </p:to>
                                    </p:set>
                                    <p:animEffect>
                                      <p:cBhvr>
                                        <p:cTn id="22" dur="1000"/>
                                        <p:tgtEl>
                                          <p:spTgt spid="5122"/>
                                        </p:tgtEl>
                                      </p:cBhvr>
                                    </p:animEffect>
                                  </p:childTnLst>
                                </p:cTn>
                              </p:par>
                            </p:childTnLst>
                          </p:cTn>
                        </p:par>
                        <p:par>
                          <p:cTn id="23" fill="hold">
                            <p:stCondLst>
                              <p:cond delay="3000"/>
                            </p:stCondLst>
                            <p:childTnLst>
                              <p:par>
                                <p:cTn id="24" presetID="47" presetClass="entr" presetSubtype="0" fill="hold" grpId="0" nodeType="afterEffect">
                                  <p:stCondLst>
                                    <p:cond delay="0"/>
                                  </p:stCondLst>
                                  <p:childTnLst>
                                    <p:set>
                                      <p:cBhvr>
                                        <p:cTn id="25" dur="1" fill="hold">
                                          <p:stCondLst>
                                            <p:cond delay="0"/>
                                          </p:stCondLst>
                                        </p:cTn>
                                        <p:tgtEl>
                                          <p:spTgt spid="5123"/>
                                        </p:tgtEl>
                                        <p:attrNameLst>
                                          <p:attrName>style.visibility</p:attrName>
                                        </p:attrNameLst>
                                      </p:cBhvr>
                                      <p:to>
                                        <p:strVal val="visible"/>
                                      </p:to>
                                    </p:set>
                                    <p:animEffect>
                                      <p:cBhvr>
                                        <p:cTn id="26" dur="1000"/>
                                        <p:tgtEl>
                                          <p:spTgt spid="5123"/>
                                        </p:tgtEl>
                                      </p:cBhvr>
                                    </p:animEffect>
                                    <p:anim calcmode="lin" valueType="num">
                                      <p:cBhvr>
                                        <p:cTn id="27" dur="1000" fill="hold"/>
                                        <p:tgtEl>
                                          <p:spTgt spid="5123"/>
                                        </p:tgtEl>
                                        <p:attrNameLst>
                                          <p:attrName>ppt_x</p:attrName>
                                        </p:attrNameLst>
                                      </p:cBhvr>
                                      <p:tavLst>
                                        <p:tav tm="0">
                                          <p:val>
                                            <p:strVal val="#ppt_x"/>
                                          </p:val>
                                        </p:tav>
                                        <p:tav tm="100000">
                                          <p:val>
                                            <p:strVal val="#ppt_x"/>
                                          </p:val>
                                        </p:tav>
                                      </p:tavLst>
                                    </p:anim>
                                    <p:anim calcmode="lin" valueType="num">
                                      <p:cBhvr>
                                        <p:cTn id="28" dur="1000" fill="hold"/>
                                        <p:tgtEl>
                                          <p:spTgt spid="5123"/>
                                        </p:tgtEl>
                                        <p:attrNameLst>
                                          <p:attrName>ppt_y</p:attrName>
                                        </p:attrNameLst>
                                      </p:cBhvr>
                                      <p:tavLst>
                                        <p:tav tm="0">
                                          <p:val>
                                            <p:strVal val="#ppt_y-.1"/>
                                          </p:val>
                                        </p:tav>
                                        <p:tav tm="100000">
                                          <p:val>
                                            <p:strVal val="#ppt_y"/>
                                          </p:val>
                                        </p:tav>
                                      </p:tavLst>
                                    </p:anim>
                                  </p:childTnLst>
                                </p:cTn>
                              </p:par>
                            </p:childTnLst>
                          </p:cTn>
                        </p:par>
                        <p:par>
                          <p:cTn id="29" fill="hold">
                            <p:stCondLst>
                              <p:cond delay="4000"/>
                            </p:stCondLst>
                            <p:childTnLst>
                              <p:par>
                                <p:cTn id="30" presetID="39" presetClass="entr" presetSubtype="0" accel="100000"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1000" fill="hold"/>
                                        <p:tgtEl>
                                          <p:spTgt spid="7"/>
                                        </p:tgtEl>
                                        <p:attrNameLst>
                                          <p:attrName>ppt_h</p:attrName>
                                        </p:attrNameLst>
                                      </p:cBhvr>
                                      <p:tavLst>
                                        <p:tav tm="0">
                                          <p:val>
                                            <p:strVal val="#ppt_h/20"/>
                                          </p:val>
                                        </p:tav>
                                        <p:tav tm="50000">
                                          <p:val>
                                            <p:strVal val="#ppt_h/20"/>
                                          </p:val>
                                        </p:tav>
                                        <p:tav tm="100000">
                                          <p:val>
                                            <p:strVal val="#ppt_h"/>
                                          </p:val>
                                        </p:tav>
                                      </p:tavLst>
                                    </p:anim>
                                    <p:anim calcmode="lin" valueType="num">
                                      <p:cBhvr>
                                        <p:cTn id="33" dur="1000" fill="hold"/>
                                        <p:tgtEl>
                                          <p:spTgt spid="7"/>
                                        </p:tgtEl>
                                        <p:attrNameLst>
                                          <p:attrName>ppt_w</p:attrName>
                                        </p:attrNameLst>
                                      </p:cBhvr>
                                      <p:tavLst>
                                        <p:tav tm="0">
                                          <p:val>
                                            <p:strVal val="#ppt_w+.3"/>
                                          </p:val>
                                        </p:tav>
                                        <p:tav tm="50000">
                                          <p:val>
                                            <p:strVal val="#ppt_w+.3"/>
                                          </p:val>
                                        </p:tav>
                                        <p:tav tm="100000">
                                          <p:val>
                                            <p:strVal val="#ppt_w"/>
                                          </p:val>
                                        </p:tav>
                                      </p:tavLst>
                                    </p:anim>
                                    <p:anim calcmode="lin" valueType="num">
                                      <p:cBhvr>
                                        <p:cTn id="34" dur="1000" fill="hold"/>
                                        <p:tgtEl>
                                          <p:spTgt spid="7"/>
                                        </p:tgtEl>
                                        <p:attrNameLst>
                                          <p:attrName>ppt_x</p:attrName>
                                        </p:attrNameLst>
                                      </p:cBhvr>
                                      <p:tavLst>
                                        <p:tav tm="0">
                                          <p:val>
                                            <p:strVal val="#ppt_x-.3"/>
                                          </p:val>
                                        </p:tav>
                                        <p:tav tm="5000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4" grpId="0" bldLvl="0" autoUpdateAnimBg="0"/>
      <p:bldP spid="5125" grpId="0" animBg="1"/>
      <p:bldP spid="51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白色背景"/>
          <p:cNvSpPr>
            <a:spLocks noChangeArrowheads="1"/>
          </p:cNvSpPr>
          <p:nvPr/>
        </p:nvSpPr>
        <p:spPr bwMode="auto">
          <a:xfrm>
            <a:off x="635" y="8890"/>
            <a:ext cx="3731260" cy="591947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530">
              <a:solidFill>
                <a:srgbClr val="FFFFFF"/>
              </a:solidFill>
              <a:latin typeface="宋体" panose="02010600030101010101" pitchFamily="2" charset="-122"/>
              <a:sym typeface="宋体" panose="02010600030101010101" pitchFamily="2" charset="-122"/>
            </a:endParaRPr>
          </a:p>
        </p:txBody>
      </p:sp>
      <p:sp>
        <p:nvSpPr>
          <p:cNvPr id="4099" name="Contents"/>
          <p:cNvSpPr>
            <a:spLocks noChangeArrowheads="1"/>
          </p:cNvSpPr>
          <p:nvPr/>
        </p:nvSpPr>
        <p:spPr bwMode="auto">
          <a:xfrm>
            <a:off x="565126" y="3674366"/>
            <a:ext cx="2588401" cy="87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5060" b="1" dirty="0">
                <a:solidFill>
                  <a:srgbClr val="AF362C"/>
                </a:solidFill>
              </a:rPr>
              <a:t>Contents</a:t>
            </a:r>
            <a:endParaRPr lang="zh-CN" altLang="en-US" sz="5060" b="1" dirty="0">
              <a:solidFill>
                <a:srgbClr val="AF362C"/>
              </a:solidFill>
              <a:sym typeface="宋体" panose="02010600030101010101" pitchFamily="2" charset="-122"/>
            </a:endParaRPr>
          </a:p>
        </p:txBody>
      </p:sp>
      <p:sp>
        <p:nvSpPr>
          <p:cNvPr id="4100" name="目录"/>
          <p:cNvSpPr>
            <a:spLocks noChangeArrowheads="1"/>
          </p:cNvSpPr>
          <p:nvPr/>
        </p:nvSpPr>
        <p:spPr bwMode="auto">
          <a:xfrm>
            <a:off x="975869" y="2658670"/>
            <a:ext cx="1771639" cy="1044453"/>
          </a:xfrm>
          <a:prstGeom prst="rect">
            <a:avLst/>
          </a:prstGeom>
          <a:solidFill>
            <a:srgbClr val="AF362C"/>
          </a:solidFill>
          <a:ln>
            <a:noFill/>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6185"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目录</a:t>
            </a:r>
          </a:p>
        </p:txBody>
      </p:sp>
      <p:sp>
        <p:nvSpPr>
          <p:cNvPr id="15" name="1"/>
          <p:cNvSpPr>
            <a:spLocks noChangeArrowheads="1" noChangeShapeType="1" noTextEdit="1"/>
          </p:cNvSpPr>
          <p:nvPr/>
        </p:nvSpPr>
        <p:spPr bwMode="auto">
          <a:xfrm>
            <a:off x="4362521" y="880021"/>
            <a:ext cx="321451" cy="642902"/>
          </a:xfrm>
          <a:prstGeom prst="rect">
            <a:avLst/>
          </a:prstGeom>
          <a:extLst>
            <a:ext uri="{91240B29-F687-4F45-9708-019B960494DF}">
              <a14:hiddenLine xmlns:a14="http://schemas.microsoft.com/office/drawing/2010/main" w="3175">
                <a:solidFill>
                  <a:srgbClr val="0875F8"/>
                </a:solidFill>
                <a:round/>
              </a14:hiddenLine>
            </a:ext>
          </a:extLst>
        </p:spPr>
        <p:txBody>
          <a:bodyPr wrap="none" fromWordArt="1">
            <a:prstTxWarp prst="textPlain">
              <a:avLst>
                <a:gd name="adj" fmla="val 50000"/>
              </a:avLst>
            </a:prstTxWarp>
          </a:bodyPr>
          <a:lstStyle/>
          <a:p>
            <a:r>
              <a:rPr lang="en-US" altLang="zh-CN" sz="5060" b="1" kern="10" dirty="0">
                <a:solidFill>
                  <a:srgbClr val="AF362C"/>
                </a:solidFill>
                <a:latin typeface="Arial" panose="020B0604020202020204"/>
                <a:cs typeface="Arial" panose="020B0604020202020204"/>
              </a:rPr>
              <a:t>1</a:t>
            </a:r>
            <a:endParaRPr lang="zh-CN" altLang="en-US" sz="5060" b="1" kern="10" dirty="0">
              <a:solidFill>
                <a:srgbClr val="AF362C"/>
              </a:solidFill>
              <a:latin typeface="Arial" panose="020B0604020202020204"/>
              <a:cs typeface="Arial" panose="020B0604020202020204"/>
            </a:endParaRPr>
          </a:p>
        </p:txBody>
      </p:sp>
      <p:sp>
        <p:nvSpPr>
          <p:cNvPr id="16" name="文字1"/>
          <p:cNvSpPr>
            <a:spLocks noChangeArrowheads="1"/>
          </p:cNvSpPr>
          <p:nvPr/>
        </p:nvSpPr>
        <p:spPr bwMode="auto">
          <a:xfrm>
            <a:off x="5005423" y="963483"/>
            <a:ext cx="4178864" cy="494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20000"/>
              </a:lnSpc>
              <a:buClrTx/>
              <a:buSzTx/>
            </a:pPr>
            <a:r>
              <a:rPr lang="zh-CN" altLang="en-US" sz="2400" b="1" dirty="0">
                <a:solidFill>
                  <a:srgbClr val="5F5F5F"/>
                </a:solidFill>
                <a:latin typeface="Arial" panose="020B0604020202020204" pitchFamily="34" charset="0"/>
              </a:rPr>
              <a:t>接口开发背景</a:t>
            </a:r>
            <a:endParaRPr lang="zh-CN" altLang="en-US" sz="1685" dirty="0">
              <a:solidFill>
                <a:srgbClr val="5F5F5F"/>
              </a:solidFill>
              <a:latin typeface="Arial" panose="020B0604020202020204" pitchFamily="34" charset="0"/>
            </a:endParaRPr>
          </a:p>
        </p:txBody>
      </p:sp>
      <p:sp>
        <p:nvSpPr>
          <p:cNvPr id="17" name="2"/>
          <p:cNvSpPr>
            <a:spLocks noChangeArrowheads="1" noChangeShapeType="1" noTextEdit="1"/>
          </p:cNvSpPr>
          <p:nvPr/>
        </p:nvSpPr>
        <p:spPr bwMode="auto">
          <a:xfrm>
            <a:off x="4791122" y="1844374"/>
            <a:ext cx="428601" cy="642902"/>
          </a:xfrm>
          <a:prstGeom prst="rect">
            <a:avLst/>
          </a:prstGeom>
          <a:extLst>
            <a:ext uri="{91240B29-F687-4F45-9708-019B960494DF}">
              <a14:hiddenLine xmlns:a14="http://schemas.microsoft.com/office/drawing/2010/main" w="3175">
                <a:solidFill>
                  <a:srgbClr val="0875F8"/>
                </a:solidFill>
                <a:round/>
              </a14:hiddenLine>
            </a:ext>
          </a:extLst>
        </p:spPr>
        <p:txBody>
          <a:bodyPr wrap="none" fromWordArt="1">
            <a:prstTxWarp prst="textPlain">
              <a:avLst>
                <a:gd name="adj" fmla="val 50000"/>
              </a:avLst>
            </a:prstTxWarp>
          </a:bodyPr>
          <a:lstStyle/>
          <a:p>
            <a:r>
              <a:rPr lang="en-US" altLang="zh-CN" sz="5060" b="1" kern="10" dirty="0">
                <a:solidFill>
                  <a:srgbClr val="AF362C"/>
                </a:solidFill>
                <a:latin typeface="Arial" panose="020B0604020202020204"/>
                <a:cs typeface="Arial" panose="020B0604020202020204"/>
              </a:rPr>
              <a:t>2</a:t>
            </a:r>
            <a:endParaRPr lang="zh-CN" altLang="en-US" sz="5060" b="1" kern="10" dirty="0">
              <a:solidFill>
                <a:srgbClr val="AF362C"/>
              </a:solidFill>
              <a:latin typeface="Arial" panose="020B0604020202020204"/>
              <a:cs typeface="Arial" panose="020B0604020202020204"/>
            </a:endParaRPr>
          </a:p>
        </p:txBody>
      </p:sp>
      <p:sp>
        <p:nvSpPr>
          <p:cNvPr id="18" name="文字2"/>
          <p:cNvSpPr>
            <a:spLocks noChangeArrowheads="1"/>
          </p:cNvSpPr>
          <p:nvPr/>
        </p:nvSpPr>
        <p:spPr bwMode="auto">
          <a:xfrm>
            <a:off x="5434024" y="1937040"/>
            <a:ext cx="4178864" cy="491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20000"/>
              </a:lnSpc>
              <a:buClrTx/>
              <a:buSzTx/>
            </a:pPr>
            <a:r>
              <a:rPr lang="zh-CN" altLang="en-US" sz="2400" b="1" dirty="0">
                <a:solidFill>
                  <a:srgbClr val="5F5F5F"/>
                </a:solidFill>
                <a:latin typeface="Arial" panose="020B0604020202020204" pitchFamily="34" charset="0"/>
              </a:rPr>
              <a:t>工程实施及流程</a:t>
            </a:r>
            <a:endParaRPr lang="zh-CN" altLang="en-US" sz="2400" dirty="0">
              <a:solidFill>
                <a:srgbClr val="5F5F5F"/>
              </a:solidFill>
              <a:latin typeface="Arial" panose="020B0604020202020204" pitchFamily="34" charset="0"/>
            </a:endParaRPr>
          </a:p>
        </p:txBody>
      </p:sp>
      <p:sp>
        <p:nvSpPr>
          <p:cNvPr id="19" name="3"/>
          <p:cNvSpPr>
            <a:spLocks noChangeArrowheads="1" noChangeShapeType="1" noTextEdit="1"/>
          </p:cNvSpPr>
          <p:nvPr/>
        </p:nvSpPr>
        <p:spPr bwMode="auto">
          <a:xfrm>
            <a:off x="5326874" y="2802031"/>
            <a:ext cx="428601" cy="642902"/>
          </a:xfrm>
          <a:prstGeom prst="rect">
            <a:avLst/>
          </a:prstGeom>
          <a:extLst>
            <a:ext uri="{91240B29-F687-4F45-9708-019B960494DF}">
              <a14:hiddenLine xmlns:a14="http://schemas.microsoft.com/office/drawing/2010/main" w="3175">
                <a:solidFill>
                  <a:srgbClr val="0875F8"/>
                </a:solidFill>
                <a:round/>
              </a14:hiddenLine>
            </a:ext>
          </a:extLst>
        </p:spPr>
        <p:txBody>
          <a:bodyPr wrap="none" fromWordArt="1">
            <a:prstTxWarp prst="textPlain">
              <a:avLst>
                <a:gd name="adj" fmla="val 50000"/>
              </a:avLst>
            </a:prstTxWarp>
          </a:bodyPr>
          <a:lstStyle/>
          <a:p>
            <a:r>
              <a:rPr lang="en-US" altLang="zh-CN" sz="5060" b="1" kern="10" dirty="0">
                <a:solidFill>
                  <a:srgbClr val="AF362C"/>
                </a:solidFill>
                <a:latin typeface="Arial" panose="020B0604020202020204"/>
                <a:cs typeface="Arial" panose="020B0604020202020204"/>
              </a:rPr>
              <a:t>3</a:t>
            </a:r>
            <a:endParaRPr lang="zh-CN" altLang="en-US" sz="5060" b="1" kern="10" dirty="0">
              <a:solidFill>
                <a:srgbClr val="AF362C"/>
              </a:solidFill>
              <a:latin typeface="Arial" panose="020B0604020202020204"/>
              <a:cs typeface="Arial" panose="020B0604020202020204"/>
            </a:endParaRPr>
          </a:p>
        </p:txBody>
      </p:sp>
      <p:sp>
        <p:nvSpPr>
          <p:cNvPr id="20" name="文字3"/>
          <p:cNvSpPr>
            <a:spLocks noChangeArrowheads="1"/>
          </p:cNvSpPr>
          <p:nvPr/>
        </p:nvSpPr>
        <p:spPr bwMode="auto">
          <a:xfrm>
            <a:off x="5969776" y="2873144"/>
            <a:ext cx="4178864" cy="491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20000"/>
              </a:lnSpc>
              <a:buClrTx/>
              <a:buSzTx/>
            </a:pPr>
            <a:r>
              <a:rPr lang="zh-CN" altLang="en-US" sz="2400" b="1" dirty="0">
                <a:solidFill>
                  <a:srgbClr val="5F5F5F"/>
                </a:solidFill>
                <a:latin typeface="Arial" panose="020B0604020202020204" pitchFamily="34" charset="0"/>
              </a:rPr>
              <a:t>数据报送接口程序功能描述</a:t>
            </a:r>
            <a:endParaRPr lang="zh-CN" altLang="en-US" sz="2400" dirty="0">
              <a:solidFill>
                <a:srgbClr val="5F5F5F"/>
              </a:solidFill>
              <a:latin typeface="Arial" panose="020B0604020202020204" pitchFamily="34" charset="0"/>
            </a:endParaRPr>
          </a:p>
        </p:txBody>
      </p:sp>
      <p:sp>
        <p:nvSpPr>
          <p:cNvPr id="21" name="4"/>
          <p:cNvSpPr>
            <a:spLocks noChangeArrowheads="1" noChangeShapeType="1" noTextEdit="1"/>
          </p:cNvSpPr>
          <p:nvPr/>
        </p:nvSpPr>
        <p:spPr bwMode="auto">
          <a:xfrm>
            <a:off x="5862626" y="3779778"/>
            <a:ext cx="428601" cy="642902"/>
          </a:xfrm>
          <a:prstGeom prst="rect">
            <a:avLst/>
          </a:prstGeom>
          <a:extLst>
            <a:ext uri="{91240B29-F687-4F45-9708-019B960494DF}">
              <a14:hiddenLine xmlns:a14="http://schemas.microsoft.com/office/drawing/2010/main" w="3175">
                <a:solidFill>
                  <a:srgbClr val="0875F8"/>
                </a:solidFill>
                <a:round/>
              </a14:hiddenLine>
            </a:ext>
          </a:extLst>
        </p:spPr>
        <p:txBody>
          <a:bodyPr wrap="none" fromWordArt="1">
            <a:prstTxWarp prst="textPlain">
              <a:avLst>
                <a:gd name="adj" fmla="val 50000"/>
              </a:avLst>
            </a:prstTxWarp>
          </a:bodyPr>
          <a:lstStyle/>
          <a:p>
            <a:r>
              <a:rPr lang="en-US" altLang="zh-CN" sz="5060" b="1" kern="10" dirty="0">
                <a:solidFill>
                  <a:srgbClr val="AF362C"/>
                </a:solidFill>
                <a:latin typeface="Arial" panose="020B0604020202020204"/>
                <a:cs typeface="Arial" panose="020B0604020202020204"/>
              </a:rPr>
              <a:t>4</a:t>
            </a:r>
            <a:endParaRPr lang="zh-CN" altLang="en-US" sz="5060" b="1" kern="10" dirty="0">
              <a:solidFill>
                <a:srgbClr val="AF362C"/>
              </a:solidFill>
              <a:latin typeface="Arial" panose="020B0604020202020204"/>
              <a:cs typeface="Arial" panose="020B0604020202020204"/>
            </a:endParaRPr>
          </a:p>
        </p:txBody>
      </p:sp>
      <p:pic>
        <p:nvPicPr>
          <p:cNvPr id="6" name="招商银行" descr="C:\Users\Admin\Desktop\央评\央评二代系统接口程序培训\logo.pnglogo"/>
          <p:cNvPicPr>
            <a:picLocks noChangeAspect="1" noChangeArrowheads="1"/>
          </p:cNvPicPr>
          <p:nvPr/>
        </p:nvPicPr>
        <p:blipFill>
          <a:blip r:embed="rId3" cstate="print"/>
          <a:srcRect t="24187" b="9815"/>
          <a:stretch>
            <a:fillRect/>
          </a:stretch>
        </p:blipFill>
        <p:spPr bwMode="auto">
          <a:xfrm>
            <a:off x="140970" y="177800"/>
            <a:ext cx="3538855" cy="1052830"/>
          </a:xfrm>
          <a:prstGeom prst="rect">
            <a:avLst/>
          </a:prstGeom>
          <a:noFill/>
          <a:extLst>
            <a:ext uri="{909E8E84-426E-40DD-AFC4-6F175D3DCCD1}">
              <a14:hiddenFill xmlns:a14="http://schemas.microsoft.com/office/drawing/2010/main">
                <a:solidFill>
                  <a:srgbClr val="FFFFFF"/>
                </a:solidFill>
              </a14:hiddenFill>
            </a:ext>
          </a:extLst>
        </p:spPr>
      </p:pic>
      <p:sp>
        <p:nvSpPr>
          <p:cNvPr id="4" name="文字4"/>
          <p:cNvSpPr>
            <a:spLocks noChangeArrowheads="1"/>
          </p:cNvSpPr>
          <p:nvPr/>
        </p:nvSpPr>
        <p:spPr bwMode="auto">
          <a:xfrm>
            <a:off x="6511079" y="3843803"/>
            <a:ext cx="4178864" cy="491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400" b="1" dirty="0">
                <a:solidFill>
                  <a:srgbClr val="5F5F5F"/>
                </a:solidFill>
                <a:latin typeface="Arial" panose="020B0604020202020204" pitchFamily="34" charset="0"/>
                <a:sym typeface="+mn-ea"/>
              </a:rPr>
              <a:t>反馈报文及错误解决指引介绍</a:t>
            </a:r>
            <a:endParaRPr lang="en-US" altLang="zh-CN" sz="2400" b="1" dirty="0">
              <a:solidFill>
                <a:srgbClr val="5F5F5F"/>
              </a:solidFill>
              <a:latin typeface="Arial" panose="020B0604020202020204" pitchFamily="34" charset="0"/>
              <a:sym typeface="+mn-ea"/>
            </a:endParaRPr>
          </a:p>
        </p:txBody>
      </p:sp>
      <p:sp>
        <p:nvSpPr>
          <p:cNvPr id="14" name="4"/>
          <p:cNvSpPr>
            <a:spLocks noChangeArrowheads="1" noChangeShapeType="1" noTextEdit="1"/>
          </p:cNvSpPr>
          <p:nvPr/>
        </p:nvSpPr>
        <p:spPr bwMode="auto">
          <a:xfrm>
            <a:off x="6645399" y="4713069"/>
            <a:ext cx="428601" cy="642902"/>
          </a:xfrm>
          <a:prstGeom prst="rect">
            <a:avLst/>
          </a:prstGeom>
          <a:extLst>
            <a:ext uri="{91240B29-F687-4F45-9708-019B960494DF}">
              <a14:hiddenLine xmlns:a14="http://schemas.microsoft.com/office/drawing/2010/main" w="3175">
                <a:solidFill>
                  <a:srgbClr val="0875F8"/>
                </a:solidFill>
                <a:round/>
              </a14:hiddenLine>
            </a:ext>
          </a:extLst>
        </p:spPr>
        <p:txBody>
          <a:bodyPr wrap="none" fromWordArt="1">
            <a:prstTxWarp prst="textPlain">
              <a:avLst>
                <a:gd name="adj" fmla="val 50000"/>
              </a:avLst>
            </a:prstTxWarp>
          </a:bodyPr>
          <a:lstStyle/>
          <a:p>
            <a:r>
              <a:rPr lang="en-US" altLang="zh-CN" sz="5060" b="1" kern="10" dirty="0">
                <a:solidFill>
                  <a:srgbClr val="AF362C"/>
                </a:solidFill>
                <a:latin typeface="Arial" panose="020B0604020202020204"/>
                <a:cs typeface="Arial" panose="020B0604020202020204"/>
              </a:rPr>
              <a:t>5</a:t>
            </a:r>
            <a:endParaRPr lang="zh-CN" altLang="en-US" sz="5060" b="1" kern="10" dirty="0">
              <a:solidFill>
                <a:srgbClr val="AF362C"/>
              </a:solidFill>
              <a:latin typeface="Arial" panose="020B0604020202020204"/>
              <a:cs typeface="Arial" panose="020B0604020202020204"/>
            </a:endParaRPr>
          </a:p>
        </p:txBody>
      </p:sp>
      <p:sp>
        <p:nvSpPr>
          <p:cNvPr id="22" name="文字4"/>
          <p:cNvSpPr>
            <a:spLocks noChangeArrowheads="1"/>
          </p:cNvSpPr>
          <p:nvPr/>
        </p:nvSpPr>
        <p:spPr bwMode="auto">
          <a:xfrm>
            <a:off x="7293852" y="4733898"/>
            <a:ext cx="4178864" cy="491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400" b="1" dirty="0">
                <a:solidFill>
                  <a:srgbClr val="5F5F5F"/>
                </a:solidFill>
                <a:latin typeface="Arial" panose="020B0604020202020204" pitchFamily="34" charset="0"/>
                <a:sym typeface="+mn-ea"/>
              </a:rPr>
              <a:t>接口程序测试验收方案及流程</a:t>
            </a:r>
            <a:endParaRPr lang="en-US" altLang="zh-CN" sz="2400" b="1" dirty="0">
              <a:solidFill>
                <a:srgbClr val="5F5F5F"/>
              </a:solidFill>
              <a:latin typeface="Arial" panose="020B0604020202020204" pitchFamily="34" charset="0"/>
              <a:sym typeface="+mn-ea"/>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ppt_x</p:attrName>
                                        </p:attrNameLst>
                                      </p:cBhvr>
                                      <p:tavLst>
                                        <p:tav tm="0">
                                          <p:val>
                                            <p:strVal val="0-#ppt_w/2"/>
                                          </p:val>
                                        </p:tav>
                                        <p:tav tm="100000">
                                          <p:val>
                                            <p:strVal val="#ppt_x"/>
                                          </p:val>
                                        </p:tav>
                                      </p:tavLst>
                                    </p:anim>
                                    <p:anim calcmode="lin" valueType="num">
                                      <p:cBhvr>
                                        <p:cTn id="8" dur="500" fill="hold"/>
                                        <p:tgtEl>
                                          <p:spTgt spid="409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9" presetClass="entr" presetSubtype="0" accel="10000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13" dur="10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14" dur="10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
                                          </p:val>
                                        </p:tav>
                                        <p:tav tm="100000">
                                          <p:val>
                                            <p:strVal val="#ppt_y"/>
                                          </p:val>
                                        </p:tav>
                                      </p:tavLst>
                                    </p:anim>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4100"/>
                                        </p:tgtEl>
                                        <p:attrNameLst>
                                          <p:attrName>style.visibility</p:attrName>
                                        </p:attrNameLst>
                                      </p:cBhvr>
                                      <p:to>
                                        <p:strVal val="visible"/>
                                      </p:to>
                                    </p:set>
                                    <p:animEffect>
                                      <p:cBhvr>
                                        <p:cTn id="19" dur="500"/>
                                        <p:tgtEl>
                                          <p:spTgt spid="4100"/>
                                        </p:tgtEl>
                                      </p:cBhvr>
                                    </p:animEffect>
                                    <p:anim calcmode="lin" valueType="num">
                                      <p:cBhvr>
                                        <p:cTn id="20" dur="500" fill="hold"/>
                                        <p:tgtEl>
                                          <p:spTgt spid="4100"/>
                                        </p:tgtEl>
                                        <p:attrNameLst>
                                          <p:attrName>ppt_x</p:attrName>
                                        </p:attrNameLst>
                                      </p:cBhvr>
                                      <p:tavLst>
                                        <p:tav tm="0">
                                          <p:val>
                                            <p:strVal val="#ppt_x"/>
                                          </p:val>
                                        </p:tav>
                                        <p:tav tm="100000">
                                          <p:val>
                                            <p:strVal val="#ppt_x"/>
                                          </p:val>
                                        </p:tav>
                                      </p:tavLst>
                                    </p:anim>
                                    <p:anim calcmode="lin" valueType="num">
                                      <p:cBhvr>
                                        <p:cTn id="21" dur="500" fill="hold"/>
                                        <p:tgtEl>
                                          <p:spTgt spid="4100"/>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4099"/>
                                        </p:tgtEl>
                                        <p:attrNameLst>
                                          <p:attrName>style.visibility</p:attrName>
                                        </p:attrNameLst>
                                      </p:cBhvr>
                                      <p:to>
                                        <p:strVal val="visible"/>
                                      </p:to>
                                    </p:set>
                                    <p:anim calcmode="lin" valueType="num">
                                      <p:cBhvr>
                                        <p:cTn id="25" dur="500" fill="hold"/>
                                        <p:tgtEl>
                                          <p:spTgt spid="4099"/>
                                        </p:tgtEl>
                                        <p:attrNameLst>
                                          <p:attrName>ppt_w</p:attrName>
                                        </p:attrNameLst>
                                      </p:cBhvr>
                                      <p:tavLst>
                                        <p:tav tm="0">
                                          <p:val>
                                            <p:fltVal val="0"/>
                                          </p:val>
                                        </p:tav>
                                        <p:tav tm="100000">
                                          <p:val>
                                            <p:strVal val="#ppt_w"/>
                                          </p:val>
                                        </p:tav>
                                      </p:tavLst>
                                    </p:anim>
                                    <p:anim calcmode="lin" valueType="num">
                                      <p:cBhvr>
                                        <p:cTn id="26" dur="500" fill="hold"/>
                                        <p:tgtEl>
                                          <p:spTgt spid="4099"/>
                                        </p:tgtEl>
                                        <p:attrNameLst>
                                          <p:attrName>ppt_h</p:attrName>
                                        </p:attrNameLst>
                                      </p:cBhvr>
                                      <p:tavLst>
                                        <p:tav tm="0">
                                          <p:val>
                                            <p:fltVal val="0"/>
                                          </p:val>
                                        </p:tav>
                                        <p:tav tm="100000">
                                          <p:val>
                                            <p:strVal val="#ppt_h"/>
                                          </p:val>
                                        </p:tav>
                                      </p:tavLst>
                                    </p:anim>
                                    <p:animEffect>
                                      <p:cBhvr>
                                        <p:cTn id="27" dur="500"/>
                                        <p:tgtEl>
                                          <p:spTgt spid="4099"/>
                                        </p:tgtEl>
                                      </p:cBhvr>
                                    </p:animEffect>
                                  </p:childTnLst>
                                </p:cTn>
                              </p:par>
                            </p:childTnLst>
                          </p:cTn>
                        </p:par>
                        <p:par>
                          <p:cTn id="28" fill="hold">
                            <p:stCondLst>
                              <p:cond delay="2500"/>
                            </p:stCondLst>
                            <p:childTnLst>
                              <p:par>
                                <p:cTn id="29" presetID="49" presetClass="entr" presetSubtype="0" decel="10000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 calcmode="lin" valueType="num">
                                      <p:cBhvr>
                                        <p:cTn id="33" dur="500" fill="hold"/>
                                        <p:tgtEl>
                                          <p:spTgt spid="15"/>
                                        </p:tgtEl>
                                        <p:attrNameLst>
                                          <p:attrName>style.rotation</p:attrName>
                                        </p:attrNameLst>
                                      </p:cBhvr>
                                      <p:tavLst>
                                        <p:tav tm="0">
                                          <p:val>
                                            <p:fltVal val="360"/>
                                          </p:val>
                                        </p:tav>
                                        <p:tav tm="100000">
                                          <p:val>
                                            <p:fltVal val="0"/>
                                          </p:val>
                                        </p:tav>
                                      </p:tavLst>
                                    </p:anim>
                                    <p:animEffect transition="in" filter="fade">
                                      <p:cBhvr>
                                        <p:cTn id="34" dur="500"/>
                                        <p:tgtEl>
                                          <p:spTgt spid="15"/>
                                        </p:tgtEl>
                                      </p:cBhvr>
                                    </p:animEffect>
                                  </p:childTnLst>
                                </p:cTn>
                              </p:par>
                              <p:par>
                                <p:cTn id="35" presetID="42"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anim calcmode="lin" valueType="num">
                                      <p:cBhvr>
                                        <p:cTn id="38" dur="1000" fill="hold"/>
                                        <p:tgtEl>
                                          <p:spTgt spid="16"/>
                                        </p:tgtEl>
                                        <p:attrNameLst>
                                          <p:attrName>ppt_x</p:attrName>
                                        </p:attrNameLst>
                                      </p:cBhvr>
                                      <p:tavLst>
                                        <p:tav tm="0">
                                          <p:val>
                                            <p:strVal val="#ppt_x"/>
                                          </p:val>
                                        </p:tav>
                                        <p:tav tm="100000">
                                          <p:val>
                                            <p:strVal val="#ppt_x"/>
                                          </p:val>
                                        </p:tav>
                                      </p:tavLst>
                                    </p:anim>
                                    <p:anim calcmode="lin" valueType="num">
                                      <p:cBhvr>
                                        <p:cTn id="39" dur="1000" fill="hold"/>
                                        <p:tgtEl>
                                          <p:spTgt spid="16"/>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9" presetClass="entr" presetSubtype="0" decel="10000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 calcmode="lin" valueType="num">
                                      <p:cBhvr>
                                        <p:cTn id="45" dur="500" fill="hold"/>
                                        <p:tgtEl>
                                          <p:spTgt spid="17"/>
                                        </p:tgtEl>
                                        <p:attrNameLst>
                                          <p:attrName>style.rotation</p:attrName>
                                        </p:attrNameLst>
                                      </p:cBhvr>
                                      <p:tavLst>
                                        <p:tav tm="0">
                                          <p:val>
                                            <p:fltVal val="360"/>
                                          </p:val>
                                        </p:tav>
                                        <p:tav tm="100000">
                                          <p:val>
                                            <p:fltVal val="0"/>
                                          </p:val>
                                        </p:tav>
                                      </p:tavLst>
                                    </p:anim>
                                    <p:animEffect transition="in" filter="fade">
                                      <p:cBhvr>
                                        <p:cTn id="46" dur="500"/>
                                        <p:tgtEl>
                                          <p:spTgt spid="17"/>
                                        </p:tgtEl>
                                      </p:cBhvr>
                                    </p:animEffect>
                                  </p:childTnLst>
                                </p:cTn>
                              </p:par>
                              <p:par>
                                <p:cTn id="47" presetID="42"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1000"/>
                                        <p:tgtEl>
                                          <p:spTgt spid="18"/>
                                        </p:tgtEl>
                                      </p:cBhvr>
                                    </p:animEffect>
                                    <p:anim calcmode="lin" valueType="num">
                                      <p:cBhvr>
                                        <p:cTn id="50" dur="1000" fill="hold"/>
                                        <p:tgtEl>
                                          <p:spTgt spid="18"/>
                                        </p:tgtEl>
                                        <p:attrNameLst>
                                          <p:attrName>ppt_x</p:attrName>
                                        </p:attrNameLst>
                                      </p:cBhvr>
                                      <p:tavLst>
                                        <p:tav tm="0">
                                          <p:val>
                                            <p:strVal val="#ppt_x"/>
                                          </p:val>
                                        </p:tav>
                                        <p:tav tm="100000">
                                          <p:val>
                                            <p:strVal val="#ppt_x"/>
                                          </p:val>
                                        </p:tav>
                                      </p:tavLst>
                                    </p:anim>
                                    <p:anim calcmode="lin" valueType="num">
                                      <p:cBhvr>
                                        <p:cTn id="51" dur="1000" fill="hold"/>
                                        <p:tgtEl>
                                          <p:spTgt spid="18"/>
                                        </p:tgtEl>
                                        <p:attrNameLst>
                                          <p:attrName>ppt_y</p:attrName>
                                        </p:attrNameLst>
                                      </p:cBhvr>
                                      <p:tavLst>
                                        <p:tav tm="0">
                                          <p:val>
                                            <p:strVal val="#ppt_y+.1"/>
                                          </p:val>
                                        </p:tav>
                                        <p:tav tm="100000">
                                          <p:val>
                                            <p:strVal val="#ppt_y"/>
                                          </p:val>
                                        </p:tav>
                                      </p:tavLst>
                                    </p:anim>
                                  </p:childTnLst>
                                </p:cTn>
                              </p:par>
                            </p:childTnLst>
                          </p:cTn>
                        </p:par>
                        <p:par>
                          <p:cTn id="52" fill="hold">
                            <p:stCondLst>
                              <p:cond delay="3500"/>
                            </p:stCondLst>
                            <p:childTnLst>
                              <p:par>
                                <p:cTn id="53" presetID="49" presetClass="entr" presetSubtype="0" decel="100000" fill="hold" grpId="0" nodeType="after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p:cTn id="55" dur="500" fill="hold"/>
                                        <p:tgtEl>
                                          <p:spTgt spid="19"/>
                                        </p:tgtEl>
                                        <p:attrNameLst>
                                          <p:attrName>ppt_w</p:attrName>
                                        </p:attrNameLst>
                                      </p:cBhvr>
                                      <p:tavLst>
                                        <p:tav tm="0">
                                          <p:val>
                                            <p:fltVal val="0"/>
                                          </p:val>
                                        </p:tav>
                                        <p:tav tm="100000">
                                          <p:val>
                                            <p:strVal val="#ppt_w"/>
                                          </p:val>
                                        </p:tav>
                                      </p:tavLst>
                                    </p:anim>
                                    <p:anim calcmode="lin" valueType="num">
                                      <p:cBhvr>
                                        <p:cTn id="56" dur="500" fill="hold"/>
                                        <p:tgtEl>
                                          <p:spTgt spid="19"/>
                                        </p:tgtEl>
                                        <p:attrNameLst>
                                          <p:attrName>ppt_h</p:attrName>
                                        </p:attrNameLst>
                                      </p:cBhvr>
                                      <p:tavLst>
                                        <p:tav tm="0">
                                          <p:val>
                                            <p:fltVal val="0"/>
                                          </p:val>
                                        </p:tav>
                                        <p:tav tm="100000">
                                          <p:val>
                                            <p:strVal val="#ppt_h"/>
                                          </p:val>
                                        </p:tav>
                                      </p:tavLst>
                                    </p:anim>
                                    <p:anim calcmode="lin" valueType="num">
                                      <p:cBhvr>
                                        <p:cTn id="57" dur="500" fill="hold"/>
                                        <p:tgtEl>
                                          <p:spTgt spid="19"/>
                                        </p:tgtEl>
                                        <p:attrNameLst>
                                          <p:attrName>style.rotation</p:attrName>
                                        </p:attrNameLst>
                                      </p:cBhvr>
                                      <p:tavLst>
                                        <p:tav tm="0">
                                          <p:val>
                                            <p:fltVal val="360"/>
                                          </p:val>
                                        </p:tav>
                                        <p:tav tm="100000">
                                          <p:val>
                                            <p:fltVal val="0"/>
                                          </p:val>
                                        </p:tav>
                                      </p:tavLst>
                                    </p:anim>
                                    <p:animEffect transition="in" filter="fade">
                                      <p:cBhvr>
                                        <p:cTn id="58" dur="500"/>
                                        <p:tgtEl>
                                          <p:spTgt spid="19"/>
                                        </p:tgtEl>
                                      </p:cBhvr>
                                    </p:animEffect>
                                  </p:childTnLst>
                                </p:cTn>
                              </p:par>
                              <p:par>
                                <p:cTn id="59" presetID="42"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1000"/>
                                        <p:tgtEl>
                                          <p:spTgt spid="20"/>
                                        </p:tgtEl>
                                      </p:cBhvr>
                                    </p:animEffect>
                                    <p:anim calcmode="lin" valueType="num">
                                      <p:cBhvr>
                                        <p:cTn id="62" dur="1000" fill="hold"/>
                                        <p:tgtEl>
                                          <p:spTgt spid="20"/>
                                        </p:tgtEl>
                                        <p:attrNameLst>
                                          <p:attrName>ppt_x</p:attrName>
                                        </p:attrNameLst>
                                      </p:cBhvr>
                                      <p:tavLst>
                                        <p:tav tm="0">
                                          <p:val>
                                            <p:strVal val="#ppt_x"/>
                                          </p:val>
                                        </p:tav>
                                        <p:tav tm="100000">
                                          <p:val>
                                            <p:strVal val="#ppt_x"/>
                                          </p:val>
                                        </p:tav>
                                      </p:tavLst>
                                    </p:anim>
                                    <p:anim calcmode="lin" valueType="num">
                                      <p:cBhvr>
                                        <p:cTn id="63" dur="1000" fill="hold"/>
                                        <p:tgtEl>
                                          <p:spTgt spid="20"/>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fade">
                                      <p:cBhvr>
                                        <p:cTn id="66" dur="1000"/>
                                        <p:tgtEl>
                                          <p:spTgt spid="4"/>
                                        </p:tgtEl>
                                      </p:cBhvr>
                                    </p:animEffect>
                                    <p:anim calcmode="lin" valueType="num">
                                      <p:cBhvr>
                                        <p:cTn id="67" dur="1000" fill="hold"/>
                                        <p:tgtEl>
                                          <p:spTgt spid="4"/>
                                        </p:tgtEl>
                                        <p:attrNameLst>
                                          <p:attrName>ppt_x</p:attrName>
                                        </p:attrNameLst>
                                      </p:cBhvr>
                                      <p:tavLst>
                                        <p:tav tm="0">
                                          <p:val>
                                            <p:strVal val="#ppt_x"/>
                                          </p:val>
                                        </p:tav>
                                        <p:tav tm="100000">
                                          <p:val>
                                            <p:strVal val="#ppt_x"/>
                                          </p:val>
                                        </p:tav>
                                      </p:tavLst>
                                    </p:anim>
                                    <p:anim calcmode="lin" valueType="num">
                                      <p:cBhvr>
                                        <p:cTn id="68" dur="1000" fill="hold"/>
                                        <p:tgtEl>
                                          <p:spTgt spid="4"/>
                                        </p:tgtEl>
                                        <p:attrNameLst>
                                          <p:attrName>ppt_y</p:attrName>
                                        </p:attrNameLst>
                                      </p:cBhvr>
                                      <p:tavLst>
                                        <p:tav tm="0">
                                          <p:val>
                                            <p:strVal val="#ppt_y+.1"/>
                                          </p:val>
                                        </p:tav>
                                        <p:tav tm="100000">
                                          <p:val>
                                            <p:strVal val="#ppt_y"/>
                                          </p:val>
                                        </p:tav>
                                      </p:tavLst>
                                    </p:anim>
                                  </p:childTnLst>
                                </p:cTn>
                              </p:par>
                            </p:childTnLst>
                          </p:cTn>
                        </p:par>
                        <p:par>
                          <p:cTn id="69" fill="hold">
                            <p:stCondLst>
                              <p:cond delay="4000"/>
                            </p:stCondLst>
                            <p:childTnLst>
                              <p:par>
                                <p:cTn id="70" presetID="49" presetClass="entr" presetSubtype="0" decel="100000" fill="hold" grpId="0" nodeType="afterEffect">
                                  <p:stCondLst>
                                    <p:cond delay="0"/>
                                  </p:stCondLst>
                                  <p:childTnLst>
                                    <p:set>
                                      <p:cBhvr>
                                        <p:cTn id="71" dur="1" fill="hold">
                                          <p:stCondLst>
                                            <p:cond delay="0"/>
                                          </p:stCondLst>
                                        </p:cTn>
                                        <p:tgtEl>
                                          <p:spTgt spid="21"/>
                                        </p:tgtEl>
                                        <p:attrNameLst>
                                          <p:attrName>style.visibility</p:attrName>
                                        </p:attrNameLst>
                                      </p:cBhvr>
                                      <p:to>
                                        <p:strVal val="visible"/>
                                      </p:to>
                                    </p:set>
                                    <p:anim calcmode="lin" valueType="num">
                                      <p:cBhvr>
                                        <p:cTn id="72" dur="500" fill="hold"/>
                                        <p:tgtEl>
                                          <p:spTgt spid="21"/>
                                        </p:tgtEl>
                                        <p:attrNameLst>
                                          <p:attrName>ppt_w</p:attrName>
                                        </p:attrNameLst>
                                      </p:cBhvr>
                                      <p:tavLst>
                                        <p:tav tm="0">
                                          <p:val>
                                            <p:fltVal val="0"/>
                                          </p:val>
                                        </p:tav>
                                        <p:tav tm="100000">
                                          <p:val>
                                            <p:strVal val="#ppt_w"/>
                                          </p:val>
                                        </p:tav>
                                      </p:tavLst>
                                    </p:anim>
                                    <p:anim calcmode="lin" valueType="num">
                                      <p:cBhvr>
                                        <p:cTn id="73" dur="500" fill="hold"/>
                                        <p:tgtEl>
                                          <p:spTgt spid="21"/>
                                        </p:tgtEl>
                                        <p:attrNameLst>
                                          <p:attrName>ppt_h</p:attrName>
                                        </p:attrNameLst>
                                      </p:cBhvr>
                                      <p:tavLst>
                                        <p:tav tm="0">
                                          <p:val>
                                            <p:fltVal val="0"/>
                                          </p:val>
                                        </p:tav>
                                        <p:tav tm="100000">
                                          <p:val>
                                            <p:strVal val="#ppt_h"/>
                                          </p:val>
                                        </p:tav>
                                      </p:tavLst>
                                    </p:anim>
                                    <p:anim calcmode="lin" valueType="num">
                                      <p:cBhvr>
                                        <p:cTn id="74" dur="500" fill="hold"/>
                                        <p:tgtEl>
                                          <p:spTgt spid="21"/>
                                        </p:tgtEl>
                                        <p:attrNameLst>
                                          <p:attrName>style.rotation</p:attrName>
                                        </p:attrNameLst>
                                      </p:cBhvr>
                                      <p:tavLst>
                                        <p:tav tm="0">
                                          <p:val>
                                            <p:fltVal val="360"/>
                                          </p:val>
                                        </p:tav>
                                        <p:tav tm="100000">
                                          <p:val>
                                            <p:fltVal val="0"/>
                                          </p:val>
                                        </p:tav>
                                      </p:tavLst>
                                    </p:anim>
                                    <p:animEffect transition="in" filter="fade">
                                      <p:cBhvr>
                                        <p:cTn id="75" dur="500"/>
                                        <p:tgtEl>
                                          <p:spTgt spid="21"/>
                                        </p:tgtEl>
                                      </p:cBhvr>
                                    </p:animEffect>
                                  </p:childTnLst>
                                </p:cTn>
                              </p:par>
                              <p:par>
                                <p:cTn id="76" presetID="42" presetClass="entr" presetSubtype="0" fill="hold" nodeType="withEffect">
                                  <p:stCondLst>
                                    <p:cond delay="0"/>
                                  </p:stCondLst>
                                  <p:childTnLst>
                                    <p:set>
                                      <p:cBhvr>
                                        <p:cTn id="77" dur="1" fill="hold">
                                          <p:stCondLst>
                                            <p:cond delay="0"/>
                                          </p:stCondLst>
                                        </p:cTn>
                                        <p:tgtEl>
                                          <p:spTgt spid="4"/>
                                        </p:tgtEl>
                                        <p:attrNameLst>
                                          <p:attrName>style.visibility</p:attrName>
                                        </p:attrNameLst>
                                      </p:cBhvr>
                                      <p:to>
                                        <p:strVal val="visible"/>
                                      </p:to>
                                    </p:set>
                                    <p:animEffect transition="in" filter="fade">
                                      <p:cBhvr>
                                        <p:cTn id="78" dur="1000"/>
                                        <p:tgtEl>
                                          <p:spTgt spid="4"/>
                                        </p:tgtEl>
                                      </p:cBhvr>
                                    </p:animEffect>
                                    <p:anim calcmode="lin" valueType="num">
                                      <p:cBhvr>
                                        <p:cTn id="79" dur="1000" fill="hold"/>
                                        <p:tgtEl>
                                          <p:spTgt spid="4"/>
                                        </p:tgtEl>
                                        <p:attrNameLst>
                                          <p:attrName>ppt_x</p:attrName>
                                        </p:attrNameLst>
                                      </p:cBhvr>
                                      <p:tavLst>
                                        <p:tav tm="0">
                                          <p:val>
                                            <p:strVal val="#ppt_x"/>
                                          </p:val>
                                        </p:tav>
                                        <p:tav tm="100000">
                                          <p:val>
                                            <p:strVal val="#ppt_x"/>
                                          </p:val>
                                        </p:tav>
                                      </p:tavLst>
                                    </p:anim>
                                    <p:anim calcmode="lin" valueType="num">
                                      <p:cBhvr>
                                        <p:cTn id="80" dur="1000" fill="hold"/>
                                        <p:tgtEl>
                                          <p:spTgt spid="4"/>
                                        </p:tgtEl>
                                        <p:attrNameLst>
                                          <p:attrName>ppt_y</p:attrName>
                                        </p:attrNameLst>
                                      </p:cBhvr>
                                      <p:tavLst>
                                        <p:tav tm="0">
                                          <p:val>
                                            <p:strVal val="#ppt_y+.1"/>
                                          </p:val>
                                        </p:tav>
                                        <p:tav tm="100000">
                                          <p:val>
                                            <p:strVal val="#ppt_y"/>
                                          </p:val>
                                        </p:tav>
                                      </p:tavLst>
                                    </p:anim>
                                  </p:childTnLst>
                                </p:cTn>
                              </p:par>
                            </p:childTnLst>
                          </p:cTn>
                        </p:par>
                        <p:par>
                          <p:cTn id="81" fill="hold">
                            <p:stCondLst>
                              <p:cond delay="5000"/>
                            </p:stCondLst>
                            <p:childTnLst>
                              <p:par>
                                <p:cTn id="82" presetID="49" presetClass="entr" presetSubtype="0" decel="100000" fill="hold" grpId="0" nodeType="afterEffect">
                                  <p:stCondLst>
                                    <p:cond delay="0"/>
                                  </p:stCondLst>
                                  <p:childTnLst>
                                    <p:set>
                                      <p:cBhvr>
                                        <p:cTn id="83" dur="1" fill="hold">
                                          <p:stCondLst>
                                            <p:cond delay="0"/>
                                          </p:stCondLst>
                                        </p:cTn>
                                        <p:tgtEl>
                                          <p:spTgt spid="14"/>
                                        </p:tgtEl>
                                        <p:attrNameLst>
                                          <p:attrName>style.visibility</p:attrName>
                                        </p:attrNameLst>
                                      </p:cBhvr>
                                      <p:to>
                                        <p:strVal val="visible"/>
                                      </p:to>
                                    </p:set>
                                    <p:anim calcmode="lin" valueType="num">
                                      <p:cBhvr>
                                        <p:cTn id="84" dur="500" fill="hold"/>
                                        <p:tgtEl>
                                          <p:spTgt spid="14"/>
                                        </p:tgtEl>
                                        <p:attrNameLst>
                                          <p:attrName>ppt_w</p:attrName>
                                        </p:attrNameLst>
                                      </p:cBhvr>
                                      <p:tavLst>
                                        <p:tav tm="0">
                                          <p:val>
                                            <p:fltVal val="0"/>
                                          </p:val>
                                        </p:tav>
                                        <p:tav tm="100000">
                                          <p:val>
                                            <p:strVal val="#ppt_w"/>
                                          </p:val>
                                        </p:tav>
                                      </p:tavLst>
                                    </p:anim>
                                    <p:anim calcmode="lin" valueType="num">
                                      <p:cBhvr>
                                        <p:cTn id="85" dur="500" fill="hold"/>
                                        <p:tgtEl>
                                          <p:spTgt spid="14"/>
                                        </p:tgtEl>
                                        <p:attrNameLst>
                                          <p:attrName>ppt_h</p:attrName>
                                        </p:attrNameLst>
                                      </p:cBhvr>
                                      <p:tavLst>
                                        <p:tav tm="0">
                                          <p:val>
                                            <p:fltVal val="0"/>
                                          </p:val>
                                        </p:tav>
                                        <p:tav tm="100000">
                                          <p:val>
                                            <p:strVal val="#ppt_h"/>
                                          </p:val>
                                        </p:tav>
                                      </p:tavLst>
                                    </p:anim>
                                    <p:anim calcmode="lin" valueType="num">
                                      <p:cBhvr>
                                        <p:cTn id="86" dur="500" fill="hold"/>
                                        <p:tgtEl>
                                          <p:spTgt spid="14"/>
                                        </p:tgtEl>
                                        <p:attrNameLst>
                                          <p:attrName>style.rotation</p:attrName>
                                        </p:attrNameLst>
                                      </p:cBhvr>
                                      <p:tavLst>
                                        <p:tav tm="0">
                                          <p:val>
                                            <p:fltVal val="360"/>
                                          </p:val>
                                        </p:tav>
                                        <p:tav tm="100000">
                                          <p:val>
                                            <p:fltVal val="0"/>
                                          </p:val>
                                        </p:tav>
                                      </p:tavLst>
                                    </p:anim>
                                    <p:animEffect transition="in" filter="fade">
                                      <p:cBhvr>
                                        <p:cTn id="87" dur="500"/>
                                        <p:tgtEl>
                                          <p:spTgt spid="14"/>
                                        </p:tgtEl>
                                      </p:cBhvr>
                                    </p:animEffect>
                                  </p:childTnLst>
                                </p:cTn>
                              </p:par>
                              <p:par>
                                <p:cTn id="88" presetID="42" presetClass="entr" presetSubtype="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fade">
                                      <p:cBhvr>
                                        <p:cTn id="90" dur="1000"/>
                                        <p:tgtEl>
                                          <p:spTgt spid="22"/>
                                        </p:tgtEl>
                                      </p:cBhvr>
                                    </p:animEffect>
                                    <p:anim calcmode="lin" valueType="num">
                                      <p:cBhvr>
                                        <p:cTn id="91" dur="1000" fill="hold"/>
                                        <p:tgtEl>
                                          <p:spTgt spid="22"/>
                                        </p:tgtEl>
                                        <p:attrNameLst>
                                          <p:attrName>ppt_x</p:attrName>
                                        </p:attrNameLst>
                                      </p:cBhvr>
                                      <p:tavLst>
                                        <p:tav tm="0">
                                          <p:val>
                                            <p:strVal val="#ppt_x"/>
                                          </p:val>
                                        </p:tav>
                                        <p:tav tm="100000">
                                          <p:val>
                                            <p:strVal val="#ppt_x"/>
                                          </p:val>
                                        </p:tav>
                                      </p:tavLst>
                                    </p:anim>
                                    <p:anim calcmode="lin" valueType="num">
                                      <p:cBhvr>
                                        <p:cTn id="92"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animBg="1" autoUpdateAnimBg="0"/>
      <p:bldP spid="4099" grpId="0" bldLvl="0" autoUpdateAnimBg="0"/>
      <p:bldP spid="4100" grpId="0" bldLvl="0" animBg="1" autoUpdateAnimBg="0"/>
      <p:bldP spid="15" grpId="0"/>
      <p:bldP spid="16" grpId="0"/>
      <p:bldP spid="17" grpId="0"/>
      <p:bldP spid="18" grpId="0"/>
      <p:bldP spid="19" grpId="0"/>
      <p:bldP spid="20" grpId="0"/>
      <p:bldP spid="21" grpId="0"/>
      <p:bldP spid="4" grpId="0"/>
      <p:bldP spid="14"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07FE224-A2C0-EE69-CCBD-93EFE9D93145}"/>
              </a:ext>
            </a:extLst>
          </p:cNvPr>
          <p:cNvSpPr txBox="1">
            <a:spLocks/>
          </p:cNvSpPr>
          <p:nvPr/>
        </p:nvSpPr>
        <p:spPr>
          <a:xfrm>
            <a:off x="956767" y="952029"/>
            <a:ext cx="11089232" cy="554461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pPr>
            <a:endParaRPr lang="en-US" altLang="zh-CN" sz="1800" dirty="0">
              <a:solidFill>
                <a:srgbClr val="000000"/>
              </a:solidFill>
              <a:latin typeface="楷体" panose="02010609060101010101" pitchFamily="49" charset="-122"/>
              <a:ea typeface="楷体" panose="02010609060101010101" pitchFamily="49" charset="-122"/>
            </a:endParaRPr>
          </a:p>
          <a:p>
            <a:pPr indent="266700">
              <a:lnSpc>
                <a:spcPct val="150000"/>
              </a:lnSpc>
            </a:pPr>
            <a:r>
              <a:rPr lang="zh-CN" altLang="zh-CN" sz="1800" dirty="0">
                <a:solidFill>
                  <a:srgbClr val="000000"/>
                </a:solidFill>
                <a:latin typeface="楷体" panose="02010609060101010101" pitchFamily="49" charset="-122"/>
                <a:ea typeface="楷体" panose="02010609060101010101" pitchFamily="49" charset="-122"/>
              </a:rPr>
              <a:t>错误反馈信息包含两部分：反馈信息代码和反馈标签。反馈信息代码用于提示错误原因；反馈标签用于说明原信息记录中出错的元素。当错误原因无法定位至某一个元素时，反馈标签为“</a:t>
            </a:r>
            <a:r>
              <a:rPr lang="en-US" altLang="zh-CN" sz="1800" dirty="0">
                <a:solidFill>
                  <a:srgbClr val="000000"/>
                </a:solidFill>
                <a:latin typeface="楷体" panose="02010609060101010101" pitchFamily="49" charset="-122"/>
                <a:ea typeface="楷体" panose="02010609060101010101" pitchFamily="49" charset="-122"/>
              </a:rPr>
              <a:t>0000</a:t>
            </a:r>
            <a:r>
              <a:rPr lang="zh-CN" altLang="zh-CN" sz="1800" dirty="0">
                <a:solidFill>
                  <a:srgbClr val="000000"/>
                </a:solidFill>
                <a:latin typeface="楷体" panose="02010609060101010101" pitchFamily="49" charset="-122"/>
                <a:ea typeface="楷体" panose="02010609060101010101" pitchFamily="49" charset="-122"/>
              </a:rPr>
              <a:t>”。若记录中的数据与校验规则不符，则可以通过反馈信息代码和反馈标签查阅相应校验规则。</a:t>
            </a:r>
          </a:p>
          <a:p>
            <a:pPr indent="266700">
              <a:lnSpc>
                <a:spcPct val="150000"/>
              </a:lnSpc>
            </a:pPr>
            <a:r>
              <a:rPr lang="zh-CN" altLang="zh-CN" sz="1800" dirty="0">
                <a:solidFill>
                  <a:srgbClr val="000000"/>
                </a:solidFill>
                <a:latin typeface="楷体" panose="02010609060101010101" pitchFamily="49" charset="-122"/>
                <a:ea typeface="楷体" panose="02010609060101010101" pitchFamily="49" charset="-122"/>
              </a:rPr>
              <a:t>针对接收到的每一个数据报送文件，</a:t>
            </a:r>
            <a:r>
              <a:rPr lang="zh-CN" altLang="en-US" sz="1800" dirty="0">
                <a:solidFill>
                  <a:srgbClr val="000000"/>
                </a:solidFill>
                <a:latin typeface="楷体" panose="02010609060101010101" pitchFamily="49" charset="-122"/>
                <a:ea typeface="楷体" panose="02010609060101010101" pitchFamily="49" charset="-122"/>
              </a:rPr>
              <a:t>二代</a:t>
            </a:r>
            <a:r>
              <a:rPr lang="zh-CN" altLang="zh-CN" sz="1800" dirty="0">
                <a:solidFill>
                  <a:srgbClr val="000000"/>
                </a:solidFill>
                <a:latin typeface="楷体" panose="02010609060101010101" pitchFamily="49" charset="-122"/>
                <a:ea typeface="楷体" panose="02010609060101010101" pitchFamily="49" charset="-122"/>
              </a:rPr>
              <a:t>央</a:t>
            </a:r>
            <a:r>
              <a:rPr lang="zh-CN" altLang="en-US" sz="1800" dirty="0">
                <a:solidFill>
                  <a:srgbClr val="000000"/>
                </a:solidFill>
                <a:latin typeface="楷体" panose="02010609060101010101" pitchFamily="49" charset="-122"/>
                <a:ea typeface="楷体" panose="02010609060101010101" pitchFamily="49" charset="-122"/>
              </a:rPr>
              <a:t>行内部（企业）评级</a:t>
            </a:r>
            <a:r>
              <a:rPr lang="zh-CN" altLang="zh-CN" sz="1800" dirty="0">
                <a:solidFill>
                  <a:srgbClr val="000000"/>
                </a:solidFill>
                <a:latin typeface="楷体" panose="02010609060101010101" pitchFamily="49" charset="-122"/>
                <a:ea typeface="楷体" panose="02010609060101010101" pitchFamily="49" charset="-122"/>
              </a:rPr>
              <a:t>统在处理完毕后，会唯一生成一个对应的数据反馈文件返给数据提供机构，以通知数据处理结果。若原数据报送文件存在错误时，对应的数据反馈文件的文件体中的反馈信息记录会通过反馈信息提示错误原因。 </a:t>
            </a:r>
          </a:p>
          <a:p>
            <a:pPr indent="266700">
              <a:lnSpc>
                <a:spcPct val="150000"/>
              </a:lnSpc>
            </a:pPr>
            <a:r>
              <a:rPr lang="zh-CN" altLang="zh-CN" sz="1800" dirty="0">
                <a:solidFill>
                  <a:srgbClr val="000000"/>
                </a:solidFill>
                <a:latin typeface="楷体" panose="02010609060101010101" pitchFamily="49" charset="-122"/>
                <a:ea typeface="楷体" panose="02010609060101010101" pitchFamily="49" charset="-122"/>
              </a:rPr>
              <a:t>若原数据报送文件的文件名或者文件头发生错误，相应的反馈信息见数据报送文件级错误对应的反馈信息；若原数据报送文件中部分信息记录成功入库、部分记录存在错误，相应的反馈信息见信息记录级错误对应的反馈信息。</a:t>
            </a:r>
          </a:p>
          <a:p>
            <a:pPr marL="0" indent="0" fontAlgn="auto">
              <a:spcAft>
                <a:spcPts val="0"/>
              </a:spcAft>
              <a:buNone/>
            </a:pPr>
            <a:endParaRPr lang="en-US" altLang="zh-CN" sz="1800" dirty="0">
              <a:solidFill>
                <a:srgbClr val="000000"/>
              </a:solidFill>
              <a:latin typeface="楷体" panose="02010609060101010101" pitchFamily="49" charset="-122"/>
              <a:ea typeface="楷体" panose="02010609060101010101" pitchFamily="49" charset="-122"/>
            </a:endParaRPr>
          </a:p>
          <a:p>
            <a:pPr fontAlgn="auto">
              <a:spcAft>
                <a:spcPts val="0"/>
              </a:spcAft>
            </a:pPr>
            <a:endParaRPr lang="en-US" altLang="zh-CN" sz="1600" dirty="0">
              <a:solidFill>
                <a:srgbClr val="000000"/>
              </a:solidFill>
              <a:latin typeface="楷体" panose="02010609060101010101" pitchFamily="49" charset="-122"/>
              <a:ea typeface="楷体" panose="02010609060101010101" pitchFamily="49" charset="-122"/>
            </a:endParaRPr>
          </a:p>
          <a:p>
            <a:pPr fontAlgn="auto">
              <a:spcAft>
                <a:spcPts val="0"/>
              </a:spcAft>
            </a:pPr>
            <a:endParaRPr lang="en-US" altLang="zh-CN" sz="1600" dirty="0">
              <a:solidFill>
                <a:srgbClr val="000000"/>
              </a:solidFill>
              <a:latin typeface="楷体" panose="02010609060101010101" pitchFamily="49" charset="-122"/>
              <a:ea typeface="楷体" panose="02010609060101010101" pitchFamily="49" charset="-122"/>
            </a:endParaRPr>
          </a:p>
        </p:txBody>
      </p:sp>
      <p:sp>
        <p:nvSpPr>
          <p:cNvPr id="28" name="文本框 27">
            <a:extLst>
              <a:ext uri="{FF2B5EF4-FFF2-40B4-BE49-F238E27FC236}">
                <a16:creationId xmlns:a16="http://schemas.microsoft.com/office/drawing/2014/main" id="{4A416FA7-DA16-47AD-96FA-002D8C86C309}"/>
              </a:ext>
            </a:extLst>
          </p:cNvPr>
          <p:cNvSpPr txBox="1"/>
          <p:nvPr/>
        </p:nvSpPr>
        <p:spPr>
          <a:xfrm>
            <a:off x="910590" y="337820"/>
            <a:ext cx="3790593" cy="369332"/>
          </a:xfrm>
          <a:prstGeom prst="rect">
            <a:avLst/>
          </a:prstGeom>
          <a:noFill/>
        </p:spPr>
        <p:txBody>
          <a:bodyPr wrap="square" lIns="0" tIns="0" rIns="0" bIns="0" rtlCol="0">
            <a:spAutoFit/>
          </a:bodyPr>
          <a:lstStyle/>
          <a:p>
            <a:pPr defTabSz="964565"/>
            <a:r>
              <a:rPr lang="zh-CN" altLang="en-US" sz="2400" b="1" spc="422" dirty="0">
                <a:solidFill>
                  <a:srgbClr val="AF362C"/>
                </a:solidFill>
                <a:latin typeface="微软雅黑" panose="020B0503020204020204" pitchFamily="34" charset="-122"/>
                <a:ea typeface="微软雅黑" panose="020B0503020204020204" pitchFamily="34" charset="-122"/>
                <a:cs typeface="+mn-ea"/>
                <a:sym typeface="+mn-ea"/>
              </a:rPr>
              <a:t>反馈报文说明</a:t>
            </a:r>
          </a:p>
        </p:txBody>
      </p:sp>
      <p:sp>
        <p:nvSpPr>
          <p:cNvPr id="29" name="椭圆 28">
            <a:extLst>
              <a:ext uri="{FF2B5EF4-FFF2-40B4-BE49-F238E27FC236}">
                <a16:creationId xmlns:a16="http://schemas.microsoft.com/office/drawing/2014/main" id="{B4D12C4E-8DE8-50BE-4688-1E18521F6E80}"/>
              </a:ext>
            </a:extLst>
          </p:cNvPr>
          <p:cNvSpPr/>
          <p:nvPr/>
        </p:nvSpPr>
        <p:spPr>
          <a:xfrm>
            <a:off x="332703" y="337742"/>
            <a:ext cx="410284" cy="410284"/>
          </a:xfrm>
          <a:prstGeom prst="ellipse">
            <a:avLst/>
          </a:prstGeom>
          <a:solidFill>
            <a:srgbClr val="AB0019"/>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0975926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B243426-6FDD-CFB8-47EB-AA38D65E3FB6}"/>
              </a:ext>
            </a:extLst>
          </p:cNvPr>
          <p:cNvSpPr/>
          <p:nvPr/>
        </p:nvSpPr>
        <p:spPr>
          <a:xfrm>
            <a:off x="524641" y="1428366"/>
            <a:ext cx="2880320" cy="337185"/>
          </a:xfrm>
          <a:prstGeom prst="rect">
            <a:avLst/>
          </a:prstGeom>
        </p:spPr>
        <p:txBody>
          <a:bodyPr wrap="square">
            <a:spAutoFit/>
          </a:bodyPr>
          <a:lstStyle/>
          <a:p>
            <a:pPr marL="285750" indent="-285750">
              <a:buFont typeface="Wingdings" panose="05000000000000000000" charset="0"/>
              <a:buChar char="p"/>
            </a:pPr>
            <a:r>
              <a:rPr lang="zh-CN" altLang="en-US" sz="1600" dirty="0">
                <a:latin typeface="楷体" panose="02010609060101010101" pitchFamily="49" charset="-122"/>
                <a:ea typeface="楷体" panose="02010609060101010101" pitchFamily="49" charset="-122"/>
              </a:rPr>
              <a:t>反馈文件实例</a:t>
            </a:r>
          </a:p>
        </p:txBody>
      </p:sp>
      <p:sp>
        <p:nvSpPr>
          <p:cNvPr id="13" name="文本框 12">
            <a:extLst>
              <a:ext uri="{FF2B5EF4-FFF2-40B4-BE49-F238E27FC236}">
                <a16:creationId xmlns:a16="http://schemas.microsoft.com/office/drawing/2014/main" id="{01390315-E20C-F76D-2258-FE58102411AC}"/>
              </a:ext>
            </a:extLst>
          </p:cNvPr>
          <p:cNvSpPr txBox="1"/>
          <p:nvPr/>
        </p:nvSpPr>
        <p:spPr>
          <a:xfrm>
            <a:off x="910590" y="337820"/>
            <a:ext cx="10127297" cy="369332"/>
          </a:xfrm>
          <a:prstGeom prst="rect">
            <a:avLst/>
          </a:prstGeom>
          <a:noFill/>
        </p:spPr>
        <p:txBody>
          <a:bodyPr wrap="square" lIns="0" tIns="0" rIns="0" bIns="0" rtlCol="0">
            <a:spAutoFit/>
          </a:bodyPr>
          <a:lstStyle/>
          <a:p>
            <a:pPr defTabSz="964565"/>
            <a:r>
              <a:rPr lang="zh-CN" altLang="en-US" sz="2400" b="1" spc="422" dirty="0">
                <a:solidFill>
                  <a:srgbClr val="AF362C"/>
                </a:solidFill>
                <a:latin typeface="微软雅黑" panose="020B0503020204020204" pitchFamily="34" charset="-122"/>
                <a:ea typeface="微软雅黑" panose="020B0503020204020204" pitchFamily="34" charset="-122"/>
                <a:sym typeface="+mn-ea"/>
              </a:rPr>
              <a:t>反馈文件介绍</a:t>
            </a:r>
            <a:r>
              <a:rPr lang="en-US" altLang="zh-CN" sz="2400" b="1" spc="422" dirty="0">
                <a:solidFill>
                  <a:srgbClr val="AF362C"/>
                </a:solidFill>
                <a:latin typeface="微软雅黑" panose="020B0503020204020204" pitchFamily="34" charset="-122"/>
                <a:ea typeface="微软雅黑" panose="020B0503020204020204" pitchFamily="34" charset="-122"/>
                <a:sym typeface="+mn-ea"/>
              </a:rPr>
              <a:t>|</a:t>
            </a:r>
            <a:r>
              <a:rPr lang="zh-CN" altLang="en-US" b="1" spc="422" dirty="0">
                <a:solidFill>
                  <a:srgbClr val="AF362C"/>
                </a:solidFill>
                <a:latin typeface="微软雅黑" panose="020B0503020204020204" pitchFamily="34" charset="-122"/>
                <a:ea typeface="微软雅黑" panose="020B0503020204020204" pitchFamily="34" charset="-122"/>
                <a:sym typeface="+mn-ea"/>
              </a:rPr>
              <a:t>报</a:t>
            </a:r>
            <a:r>
              <a:rPr lang="zh-CN" altLang="zh-CN" b="1" spc="422" dirty="0">
                <a:solidFill>
                  <a:srgbClr val="AF362C"/>
                </a:solidFill>
                <a:latin typeface="微软雅黑" panose="020B0503020204020204" pitchFamily="34" charset="-122"/>
                <a:ea typeface="微软雅黑" panose="020B0503020204020204" pitchFamily="34" charset="-122"/>
              </a:rPr>
              <a:t>送文件的文件名或者文件头发生错误时</a:t>
            </a:r>
            <a:r>
              <a:rPr lang="zh-CN" altLang="en-US" b="1" spc="422" dirty="0">
                <a:solidFill>
                  <a:srgbClr val="AF362C"/>
                </a:solidFill>
                <a:latin typeface="微软雅黑" panose="020B0503020204020204" pitchFamily="34" charset="-122"/>
                <a:ea typeface="微软雅黑" panose="020B0503020204020204" pitchFamily="34" charset="-122"/>
              </a:rPr>
              <a:t>反馈报文</a:t>
            </a:r>
            <a:endParaRPr lang="zh-CN" altLang="en-US" b="1" spc="422" dirty="0">
              <a:solidFill>
                <a:srgbClr val="AF362C"/>
              </a:solidFill>
              <a:latin typeface="微软雅黑" panose="020B0503020204020204" pitchFamily="34" charset="-122"/>
              <a:ea typeface="微软雅黑" panose="020B0503020204020204" pitchFamily="34" charset="-122"/>
              <a:sym typeface="+mn-ea"/>
            </a:endParaRPr>
          </a:p>
        </p:txBody>
      </p:sp>
      <p:sp>
        <p:nvSpPr>
          <p:cNvPr id="14" name="椭圆 13">
            <a:extLst>
              <a:ext uri="{FF2B5EF4-FFF2-40B4-BE49-F238E27FC236}">
                <a16:creationId xmlns:a16="http://schemas.microsoft.com/office/drawing/2014/main" id="{0A1D9C1E-4CC9-EEB0-E39E-8B238E0D7656}"/>
              </a:ext>
            </a:extLst>
          </p:cNvPr>
          <p:cNvSpPr/>
          <p:nvPr/>
        </p:nvSpPr>
        <p:spPr>
          <a:xfrm>
            <a:off x="332703" y="337742"/>
            <a:ext cx="410284" cy="410284"/>
          </a:xfrm>
          <a:prstGeom prst="ellipse">
            <a:avLst/>
          </a:prstGeom>
          <a:solidFill>
            <a:srgbClr val="AB0019"/>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FB7C77D9-CBE2-86A8-143B-2160F465E609}"/>
              </a:ext>
            </a:extLst>
          </p:cNvPr>
          <p:cNvSpPr txBox="1"/>
          <p:nvPr/>
        </p:nvSpPr>
        <p:spPr>
          <a:xfrm>
            <a:off x="480710" y="1735590"/>
            <a:ext cx="3911969" cy="4255396"/>
          </a:xfrm>
          <a:prstGeom prst="rect">
            <a:avLst/>
          </a:prstGeom>
          <a:noFill/>
        </p:spPr>
        <p:txBody>
          <a:bodyPr wrap="square">
            <a:spAutoFit/>
          </a:bodyPr>
          <a:lstStyle/>
          <a:p>
            <a:pPr>
              <a:lnSpc>
                <a:spcPct val="150000"/>
              </a:lnSpc>
            </a:pPr>
            <a:r>
              <a:rPr kumimoji="1" lang="zh-CN" altLang="en-US" sz="1400" dirty="0">
                <a:solidFill>
                  <a:schemeClr val="bg2">
                    <a:lumMod val="25000"/>
                  </a:schemeClr>
                </a:solidFill>
                <a:latin typeface="微软雅黑" panose="020B0503020204020204" pitchFamily="34" charset="-122"/>
                <a:ea typeface="微软雅黑" panose="020B0503020204020204" pitchFamily="34" charset="-122"/>
                <a:cs typeface="+mn-ea"/>
              </a:rPr>
              <a:t>&lt;Document</a:t>
            </a: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&gt;</a:t>
            </a:r>
          </a:p>
          <a:p>
            <a:pPr>
              <a:lnSpc>
                <a:spcPct val="150000"/>
              </a:lnSpc>
            </a:pP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    </a:t>
            </a:r>
            <a:r>
              <a:rPr kumimoji="1" lang="zh-CN" altLang="en-US" sz="1400" dirty="0">
                <a:solidFill>
                  <a:schemeClr val="bg2">
                    <a:lumMod val="25000"/>
                  </a:schemeClr>
                </a:solidFill>
                <a:latin typeface="微软雅黑" panose="020B0503020204020204" pitchFamily="34" charset="-122"/>
                <a:ea typeface="微软雅黑" panose="020B0503020204020204" pitchFamily="34" charset="-122"/>
                <a:cs typeface="+mn-ea"/>
              </a:rPr>
              <a:t>&lt;FbInf&gt;</a:t>
            </a:r>
          </a:p>
          <a:p>
            <a:pPr>
              <a:lnSpc>
                <a:spcPct val="150000"/>
              </a:lnSpc>
            </a:pPr>
            <a:r>
              <a:rPr kumimoji="1" lang="zh-CN" altLang="en-US" sz="1400" dirty="0">
                <a:solidFill>
                  <a:schemeClr val="bg2">
                    <a:lumMod val="25000"/>
                  </a:schemeClr>
                </a:solidFill>
                <a:latin typeface="微软雅黑" panose="020B0503020204020204" pitchFamily="34" charset="-122"/>
                <a:ea typeface="微软雅黑" panose="020B0503020204020204" pitchFamily="34" charset="-122"/>
                <a:cs typeface="+mn-ea"/>
              </a:rPr>
              <a:t>        &lt;FbErrNum&gt;2&lt;/FbErrNum&gt;</a:t>
            </a:r>
          </a:p>
          <a:p>
            <a:pPr>
              <a:lnSpc>
                <a:spcPct val="150000"/>
              </a:lnSpc>
            </a:pPr>
            <a:r>
              <a:rPr kumimoji="1" lang="zh-CN" altLang="en-US" sz="1400" dirty="0">
                <a:solidFill>
                  <a:schemeClr val="bg2">
                    <a:lumMod val="25000"/>
                  </a:schemeClr>
                </a:solidFill>
                <a:latin typeface="微软雅黑" panose="020B0503020204020204" pitchFamily="34" charset="-122"/>
                <a:ea typeface="微软雅黑" panose="020B0503020204020204" pitchFamily="34" charset="-122"/>
                <a:cs typeface="+mn-ea"/>
              </a:rPr>
              <a:t>        &lt;ErrInf&gt;</a:t>
            </a:r>
          </a:p>
          <a:p>
            <a:pPr>
              <a:lnSpc>
                <a:spcPct val="150000"/>
              </a:lnSpc>
            </a:pPr>
            <a:r>
              <a:rPr kumimoji="1" lang="zh-CN" altLang="en-US" sz="1400" dirty="0">
                <a:solidFill>
                  <a:schemeClr val="bg2">
                    <a:lumMod val="25000"/>
                  </a:schemeClr>
                </a:solidFill>
                <a:latin typeface="微软雅黑" panose="020B0503020204020204" pitchFamily="34" charset="-122"/>
                <a:ea typeface="微软雅黑" panose="020B0503020204020204" pitchFamily="34" charset="-122"/>
                <a:cs typeface="+mn-ea"/>
              </a:rPr>
              <a:t>            &lt;FbCode&gt;ABN003&lt;/FbCode&gt;</a:t>
            </a:r>
          </a:p>
          <a:p>
            <a:pPr>
              <a:lnSpc>
                <a:spcPct val="150000"/>
              </a:lnSpc>
            </a:pPr>
            <a:r>
              <a:rPr kumimoji="1" lang="zh-CN" altLang="en-US" sz="1400" dirty="0">
                <a:solidFill>
                  <a:schemeClr val="bg2">
                    <a:lumMod val="25000"/>
                  </a:schemeClr>
                </a:solidFill>
                <a:latin typeface="微软雅黑" panose="020B0503020204020204" pitchFamily="34" charset="-122"/>
                <a:ea typeface="微软雅黑" panose="020B0503020204020204" pitchFamily="34" charset="-122"/>
                <a:cs typeface="+mn-ea"/>
              </a:rPr>
              <a:t>            &lt;FbMsg&gt;0000&lt;/FbMsg&gt;</a:t>
            </a:r>
          </a:p>
          <a:p>
            <a:pPr>
              <a:lnSpc>
                <a:spcPct val="150000"/>
              </a:lnSpc>
            </a:pPr>
            <a:r>
              <a:rPr kumimoji="1" lang="zh-CN" altLang="en-US" sz="1400" dirty="0">
                <a:solidFill>
                  <a:schemeClr val="bg2">
                    <a:lumMod val="25000"/>
                  </a:schemeClr>
                </a:solidFill>
                <a:latin typeface="微软雅黑" panose="020B0503020204020204" pitchFamily="34" charset="-122"/>
                <a:ea typeface="微软雅黑" panose="020B0503020204020204" pitchFamily="34" charset="-122"/>
                <a:cs typeface="+mn-ea"/>
              </a:rPr>
              <a:t>        &lt;/ErrInf&gt;</a:t>
            </a:r>
          </a:p>
          <a:p>
            <a:pPr>
              <a:lnSpc>
                <a:spcPct val="150000"/>
              </a:lnSpc>
            </a:pPr>
            <a:r>
              <a:rPr kumimoji="1" lang="zh-CN" altLang="en-US" sz="1400" dirty="0">
                <a:solidFill>
                  <a:schemeClr val="bg2">
                    <a:lumMod val="25000"/>
                  </a:schemeClr>
                </a:solidFill>
                <a:latin typeface="微软雅黑" panose="020B0503020204020204" pitchFamily="34" charset="-122"/>
                <a:ea typeface="微软雅黑" panose="020B0503020204020204" pitchFamily="34" charset="-122"/>
                <a:cs typeface="+mn-ea"/>
              </a:rPr>
              <a:t>        &lt;ErrInf&gt;</a:t>
            </a:r>
          </a:p>
          <a:p>
            <a:pPr>
              <a:lnSpc>
                <a:spcPct val="150000"/>
              </a:lnSpc>
            </a:pPr>
            <a:r>
              <a:rPr kumimoji="1" lang="zh-CN" altLang="en-US" sz="1400" dirty="0">
                <a:solidFill>
                  <a:schemeClr val="bg2">
                    <a:lumMod val="25000"/>
                  </a:schemeClr>
                </a:solidFill>
                <a:latin typeface="微软雅黑" panose="020B0503020204020204" pitchFamily="34" charset="-122"/>
                <a:ea typeface="微软雅黑" panose="020B0503020204020204" pitchFamily="34" charset="-122"/>
                <a:cs typeface="+mn-ea"/>
              </a:rPr>
              <a:t>            &lt;FbCode&gt; ABN004&lt;/FbCode&gt;</a:t>
            </a:r>
          </a:p>
          <a:p>
            <a:pPr>
              <a:lnSpc>
                <a:spcPct val="150000"/>
              </a:lnSpc>
            </a:pPr>
            <a:r>
              <a:rPr kumimoji="1" lang="zh-CN" altLang="en-US" sz="1400" dirty="0">
                <a:solidFill>
                  <a:schemeClr val="bg2">
                    <a:lumMod val="25000"/>
                  </a:schemeClr>
                </a:solidFill>
                <a:latin typeface="微软雅黑" panose="020B0503020204020204" pitchFamily="34" charset="-122"/>
                <a:ea typeface="微软雅黑" panose="020B0503020204020204" pitchFamily="34" charset="-122"/>
                <a:cs typeface="+mn-ea"/>
              </a:rPr>
              <a:t>            &lt;FbMsg&gt;0000&lt;/FbMsg&gt;</a:t>
            </a:r>
          </a:p>
          <a:p>
            <a:pPr>
              <a:lnSpc>
                <a:spcPct val="150000"/>
              </a:lnSpc>
            </a:pPr>
            <a:r>
              <a:rPr kumimoji="1" lang="zh-CN" altLang="en-US" sz="1400" dirty="0">
                <a:solidFill>
                  <a:schemeClr val="bg2">
                    <a:lumMod val="25000"/>
                  </a:schemeClr>
                </a:solidFill>
                <a:latin typeface="微软雅黑" panose="020B0503020204020204" pitchFamily="34" charset="-122"/>
                <a:ea typeface="微软雅黑" panose="020B0503020204020204" pitchFamily="34" charset="-122"/>
                <a:cs typeface="+mn-ea"/>
              </a:rPr>
              <a:t>        &lt;/ErrInf&gt;</a:t>
            </a:r>
          </a:p>
          <a:p>
            <a:pPr>
              <a:lnSpc>
                <a:spcPct val="150000"/>
              </a:lnSpc>
            </a:pPr>
            <a:r>
              <a:rPr kumimoji="1" lang="zh-CN" altLang="en-US" sz="1400" dirty="0">
                <a:solidFill>
                  <a:schemeClr val="bg2">
                    <a:lumMod val="25000"/>
                  </a:schemeClr>
                </a:solidFill>
                <a:latin typeface="微软雅黑" panose="020B0503020204020204" pitchFamily="34" charset="-122"/>
                <a:ea typeface="微软雅黑" panose="020B0503020204020204" pitchFamily="34" charset="-122"/>
                <a:cs typeface="+mn-ea"/>
              </a:rPr>
              <a:t>    &lt;/FbInf&gt;</a:t>
            </a:r>
          </a:p>
          <a:p>
            <a:pPr>
              <a:lnSpc>
                <a:spcPct val="150000"/>
              </a:lnSpc>
            </a:pPr>
            <a:r>
              <a:rPr kumimoji="1" lang="zh-CN" altLang="en-US" sz="1400" dirty="0">
                <a:solidFill>
                  <a:schemeClr val="bg2">
                    <a:lumMod val="25000"/>
                  </a:schemeClr>
                </a:solidFill>
                <a:latin typeface="微软雅黑" panose="020B0503020204020204" pitchFamily="34" charset="-122"/>
                <a:ea typeface="微软雅黑" panose="020B0503020204020204" pitchFamily="34" charset="-122"/>
                <a:cs typeface="+mn-ea"/>
              </a:rPr>
              <a:t>&lt;/Document&gt;</a:t>
            </a:r>
          </a:p>
        </p:txBody>
      </p:sp>
      <p:sp>
        <p:nvSpPr>
          <p:cNvPr id="25" name="圆角矩形 16">
            <a:extLst>
              <a:ext uri="{FF2B5EF4-FFF2-40B4-BE49-F238E27FC236}">
                <a16:creationId xmlns:a16="http://schemas.microsoft.com/office/drawing/2014/main" id="{64424FBC-9709-5B97-A908-CA1D292AD972}"/>
              </a:ext>
            </a:extLst>
          </p:cNvPr>
          <p:cNvSpPr/>
          <p:nvPr/>
        </p:nvSpPr>
        <p:spPr>
          <a:xfrm>
            <a:off x="332703" y="1271624"/>
            <a:ext cx="3911968" cy="4689401"/>
          </a:xfrm>
          <a:prstGeom prst="roundRect">
            <a:avLst>
              <a:gd name="adj" fmla="val 10498"/>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圆角矩形 16">
            <a:extLst>
              <a:ext uri="{FF2B5EF4-FFF2-40B4-BE49-F238E27FC236}">
                <a16:creationId xmlns:a16="http://schemas.microsoft.com/office/drawing/2014/main" id="{B523C9BD-1567-36F3-E151-1F8FAF0E4DB3}"/>
              </a:ext>
            </a:extLst>
          </p:cNvPr>
          <p:cNvSpPr/>
          <p:nvPr/>
        </p:nvSpPr>
        <p:spPr>
          <a:xfrm>
            <a:off x="5373341" y="1271624"/>
            <a:ext cx="6960768" cy="4689401"/>
          </a:xfrm>
          <a:prstGeom prst="roundRect">
            <a:avLst>
              <a:gd name="adj" fmla="val 10498"/>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69BC3C20-B070-E060-084F-36821AD63165}"/>
              </a:ext>
            </a:extLst>
          </p:cNvPr>
          <p:cNvSpPr/>
          <p:nvPr/>
        </p:nvSpPr>
        <p:spPr>
          <a:xfrm>
            <a:off x="5697380" y="1397036"/>
            <a:ext cx="2880320" cy="338554"/>
          </a:xfrm>
          <a:prstGeom prst="rect">
            <a:avLst/>
          </a:prstGeom>
        </p:spPr>
        <p:txBody>
          <a:bodyPr wrap="square">
            <a:spAutoFit/>
          </a:bodyPr>
          <a:lstStyle/>
          <a:p>
            <a:pPr marL="285750" indent="-285750">
              <a:buFont typeface="Wingdings" panose="05000000000000000000" charset="0"/>
              <a:buChar char="p"/>
            </a:pPr>
            <a:r>
              <a:rPr lang="zh-CN" altLang="zh-CN" sz="1600" kern="100" dirty="0">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反馈信息记录</a:t>
            </a:r>
            <a:r>
              <a:rPr lang="zh-CN" altLang="en-US" sz="1600" kern="1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元</a:t>
            </a:r>
            <a:r>
              <a:rPr lang="zh-CN" altLang="zh-CN" sz="1600" kern="100" dirty="0">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素说明</a:t>
            </a:r>
            <a:endParaRPr lang="zh-CN" altLang="en-US" sz="1600" dirty="0">
              <a:latin typeface="楷体" panose="02010609060101010101" pitchFamily="49" charset="-122"/>
              <a:ea typeface="楷体" panose="02010609060101010101" pitchFamily="49" charset="-122"/>
            </a:endParaRPr>
          </a:p>
        </p:txBody>
      </p:sp>
      <p:graphicFrame>
        <p:nvGraphicFramePr>
          <p:cNvPr id="28" name="表格 28">
            <a:extLst>
              <a:ext uri="{FF2B5EF4-FFF2-40B4-BE49-F238E27FC236}">
                <a16:creationId xmlns:a16="http://schemas.microsoft.com/office/drawing/2014/main" id="{2CA4AFA5-7D9A-80E6-DCBA-38A88917F46F}"/>
              </a:ext>
            </a:extLst>
          </p:cNvPr>
          <p:cNvGraphicFramePr>
            <a:graphicFrameLocks noGrp="1"/>
          </p:cNvGraphicFramePr>
          <p:nvPr>
            <p:extLst>
              <p:ext uri="{D42A27DB-BD31-4B8C-83A1-F6EECF244321}">
                <p14:modId xmlns:p14="http://schemas.microsoft.com/office/powerpoint/2010/main" val="1626068695"/>
              </p:ext>
            </p:extLst>
          </p:nvPr>
        </p:nvGraphicFramePr>
        <p:xfrm>
          <a:off x="5697380" y="1810077"/>
          <a:ext cx="6348619" cy="4025539"/>
        </p:xfrm>
        <a:graphic>
          <a:graphicData uri="http://schemas.openxmlformats.org/drawingml/2006/table">
            <a:tbl>
              <a:tblPr firstRow="1" bandRow="1">
                <a:tableStyleId>{5C22544A-7EE6-4342-B048-85BDC9FD1C3A}</a:tableStyleId>
              </a:tblPr>
              <a:tblGrid>
                <a:gridCol w="2156090">
                  <a:extLst>
                    <a:ext uri="{9D8B030D-6E8A-4147-A177-3AD203B41FA5}">
                      <a16:colId xmlns:a16="http://schemas.microsoft.com/office/drawing/2014/main" val="1906084873"/>
                    </a:ext>
                  </a:extLst>
                </a:gridCol>
                <a:gridCol w="2156090">
                  <a:extLst>
                    <a:ext uri="{9D8B030D-6E8A-4147-A177-3AD203B41FA5}">
                      <a16:colId xmlns:a16="http://schemas.microsoft.com/office/drawing/2014/main" val="3341718449"/>
                    </a:ext>
                  </a:extLst>
                </a:gridCol>
                <a:gridCol w="2036439">
                  <a:extLst>
                    <a:ext uri="{9D8B030D-6E8A-4147-A177-3AD203B41FA5}">
                      <a16:colId xmlns:a16="http://schemas.microsoft.com/office/drawing/2014/main" val="2867771838"/>
                    </a:ext>
                  </a:extLst>
                </a:gridCol>
              </a:tblGrid>
              <a:tr h="575077">
                <a:tc>
                  <a:txBody>
                    <a:bodyPr/>
                    <a:lstStyle/>
                    <a:p>
                      <a:r>
                        <a:rPr lang="zh-CN" altLang="zh-CN" sz="1800" b="1" kern="1200" dirty="0">
                          <a:solidFill>
                            <a:schemeClr val="lt1"/>
                          </a:solidFill>
                          <a:effectLst/>
                          <a:latin typeface="+mn-lt"/>
                          <a:ea typeface="+mn-ea"/>
                          <a:cs typeface="+mn-cs"/>
                        </a:rPr>
                        <a:t>元素名称</a:t>
                      </a:r>
                      <a:endParaRPr lang="zh-CN" altLang="en-US" dirty="0"/>
                    </a:p>
                  </a:txBody>
                  <a:tcPr/>
                </a:tc>
                <a:tc>
                  <a:txBody>
                    <a:bodyPr/>
                    <a:lstStyle/>
                    <a:p>
                      <a:r>
                        <a:rPr lang="en-US" altLang="zh-CN" sz="1800" b="1" kern="1200" dirty="0">
                          <a:solidFill>
                            <a:schemeClr val="lt1"/>
                          </a:solidFill>
                          <a:effectLst/>
                          <a:latin typeface="+mn-lt"/>
                          <a:ea typeface="+mn-ea"/>
                          <a:cs typeface="+mn-cs"/>
                        </a:rPr>
                        <a:t>&lt;XML Tag&gt;</a:t>
                      </a:r>
                      <a:endParaRPr lang="zh-CN" altLang="en-US" dirty="0"/>
                    </a:p>
                  </a:txBody>
                  <a:tcPr/>
                </a:tc>
                <a:tc>
                  <a:txBody>
                    <a:bodyPr/>
                    <a:lstStyle/>
                    <a:p>
                      <a:r>
                        <a:rPr lang="zh-CN" altLang="zh-CN" sz="1800" b="1" kern="1200" dirty="0">
                          <a:solidFill>
                            <a:schemeClr val="lt1"/>
                          </a:solidFill>
                          <a:effectLst/>
                          <a:latin typeface="+mn-lt"/>
                          <a:ea typeface="+mn-ea"/>
                          <a:cs typeface="+mn-cs"/>
                        </a:rPr>
                        <a:t>出现次数</a:t>
                      </a:r>
                      <a:endParaRPr lang="zh-CN" altLang="en-US" dirty="0"/>
                    </a:p>
                  </a:txBody>
                  <a:tcPr/>
                </a:tc>
                <a:extLst>
                  <a:ext uri="{0D108BD9-81ED-4DB2-BD59-A6C34878D82A}">
                    <a16:rowId xmlns:a16="http://schemas.microsoft.com/office/drawing/2014/main" val="3463802319"/>
                  </a:ext>
                </a:extLst>
              </a:tr>
              <a:tr h="575077">
                <a:tc>
                  <a:txBody>
                    <a:bodyPr/>
                    <a:lstStyle/>
                    <a:p>
                      <a:r>
                        <a:rPr lang="zh-CN" altLang="zh-CN" sz="1800" kern="1200" dirty="0">
                          <a:solidFill>
                            <a:schemeClr val="dk1"/>
                          </a:solidFill>
                          <a:effectLst/>
                          <a:latin typeface="+mn-lt"/>
                          <a:ea typeface="+mn-ea"/>
                          <a:cs typeface="+mn-cs"/>
                        </a:rPr>
                        <a:t>根元素</a:t>
                      </a:r>
                      <a:endParaRPr lang="zh-CN" altLang="en-US" dirty="0"/>
                    </a:p>
                  </a:txBody>
                  <a:tcPr/>
                </a:tc>
                <a:tc>
                  <a:txBody>
                    <a:bodyPr/>
                    <a:lstStyle/>
                    <a:p>
                      <a:r>
                        <a:rPr lang="en-US" altLang="zh-CN" sz="1800" kern="1200" dirty="0">
                          <a:solidFill>
                            <a:schemeClr val="dk1"/>
                          </a:solidFill>
                          <a:effectLst/>
                          <a:latin typeface="+mn-lt"/>
                          <a:ea typeface="+mn-ea"/>
                          <a:cs typeface="+mn-cs"/>
                        </a:rPr>
                        <a:t>Document</a:t>
                      </a:r>
                      <a:endParaRPr lang="zh-CN" altLang="en-US" dirty="0"/>
                    </a:p>
                  </a:txBody>
                  <a:tcPr/>
                </a:tc>
                <a:tc>
                  <a:txBody>
                    <a:bodyPr/>
                    <a:lstStyle/>
                    <a:p>
                      <a:r>
                        <a:rPr lang="en-US" altLang="zh-CN" dirty="0"/>
                        <a:t>-</a:t>
                      </a:r>
                      <a:endParaRPr lang="zh-CN" altLang="en-US" dirty="0"/>
                    </a:p>
                  </a:txBody>
                  <a:tcPr/>
                </a:tc>
                <a:extLst>
                  <a:ext uri="{0D108BD9-81ED-4DB2-BD59-A6C34878D82A}">
                    <a16:rowId xmlns:a16="http://schemas.microsoft.com/office/drawing/2014/main" val="3823070038"/>
                  </a:ext>
                </a:extLst>
              </a:tr>
              <a:tr h="575077">
                <a:tc>
                  <a:txBody>
                    <a:bodyPr/>
                    <a:lstStyle/>
                    <a:p>
                      <a:r>
                        <a:rPr lang="zh-CN" altLang="zh-CN" sz="1800" kern="1200" dirty="0">
                          <a:solidFill>
                            <a:schemeClr val="dk1"/>
                          </a:solidFill>
                          <a:effectLst/>
                          <a:latin typeface="+mn-lt"/>
                          <a:ea typeface="+mn-ea"/>
                          <a:cs typeface="+mn-cs"/>
                        </a:rPr>
                        <a:t>反馈信息记录</a:t>
                      </a:r>
                      <a:endParaRPr lang="zh-CN" altLang="en-US" dirty="0"/>
                    </a:p>
                  </a:txBody>
                  <a:tcPr/>
                </a:tc>
                <a:tc>
                  <a:txBody>
                    <a:bodyPr/>
                    <a:lstStyle/>
                    <a:p>
                      <a:r>
                        <a:rPr lang="en-US" altLang="zh-CN" sz="1800" kern="1200" dirty="0" err="1">
                          <a:solidFill>
                            <a:schemeClr val="dk1"/>
                          </a:solidFill>
                          <a:effectLst/>
                          <a:latin typeface="+mn-lt"/>
                          <a:ea typeface="+mn-ea"/>
                          <a:cs typeface="+mn-cs"/>
                        </a:rPr>
                        <a:t>FbInf</a:t>
                      </a:r>
                      <a:endParaRPr lang="zh-CN" altLang="en-US" dirty="0"/>
                    </a:p>
                  </a:txBody>
                  <a:tcPr/>
                </a:tc>
                <a:tc>
                  <a:txBody>
                    <a:bodyPr/>
                    <a:lstStyle/>
                    <a:p>
                      <a:r>
                        <a:rPr lang="en-US" altLang="zh-CN" sz="1800" kern="1200" dirty="0">
                          <a:solidFill>
                            <a:schemeClr val="dk1"/>
                          </a:solidFill>
                          <a:effectLst/>
                          <a:latin typeface="+mn-lt"/>
                          <a:ea typeface="+mn-ea"/>
                          <a:cs typeface="+mn-cs"/>
                        </a:rPr>
                        <a:t>1:1</a:t>
                      </a:r>
                      <a:endParaRPr lang="zh-CN" altLang="en-US" dirty="0"/>
                    </a:p>
                  </a:txBody>
                  <a:tcPr/>
                </a:tc>
                <a:extLst>
                  <a:ext uri="{0D108BD9-81ED-4DB2-BD59-A6C34878D82A}">
                    <a16:rowId xmlns:a16="http://schemas.microsoft.com/office/drawing/2014/main" val="2859374741"/>
                  </a:ext>
                </a:extLst>
              </a:tr>
              <a:tr h="575077">
                <a:tc>
                  <a:txBody>
                    <a:bodyPr/>
                    <a:lstStyle/>
                    <a:p>
                      <a:r>
                        <a:rPr lang="zh-CN" altLang="zh-CN" sz="1800" kern="1200" dirty="0">
                          <a:solidFill>
                            <a:schemeClr val="dk1"/>
                          </a:solidFill>
                          <a:effectLst/>
                          <a:latin typeface="+mn-lt"/>
                          <a:ea typeface="+mn-ea"/>
                          <a:cs typeface="+mn-cs"/>
                        </a:rPr>
                        <a:t>反馈错误数</a:t>
                      </a:r>
                      <a:endParaRPr lang="zh-CN" altLang="en-US" dirty="0"/>
                    </a:p>
                  </a:txBody>
                  <a:tcPr/>
                </a:tc>
                <a:tc>
                  <a:txBody>
                    <a:bodyPr/>
                    <a:lstStyle/>
                    <a:p>
                      <a:r>
                        <a:rPr lang="en-US" altLang="zh-CN" sz="1800" kern="1200" dirty="0" err="1">
                          <a:solidFill>
                            <a:schemeClr val="dk1"/>
                          </a:solidFill>
                          <a:effectLst/>
                          <a:latin typeface="+mn-lt"/>
                          <a:ea typeface="+mn-ea"/>
                          <a:cs typeface="+mn-cs"/>
                        </a:rPr>
                        <a:t>FbErrNum</a:t>
                      </a:r>
                      <a:endParaRPr lang="zh-CN" altLang="en-US" dirty="0"/>
                    </a:p>
                  </a:txBody>
                  <a:tcPr/>
                </a:tc>
                <a:tc>
                  <a:txBody>
                    <a:bodyPr/>
                    <a:lstStyle/>
                    <a:p>
                      <a:r>
                        <a:rPr lang="en-US" altLang="zh-CN" sz="1800" kern="1200" dirty="0">
                          <a:solidFill>
                            <a:schemeClr val="dk1"/>
                          </a:solidFill>
                          <a:effectLst/>
                          <a:latin typeface="+mn-lt"/>
                          <a:ea typeface="+mn-ea"/>
                          <a:cs typeface="+mn-cs"/>
                        </a:rPr>
                        <a:t>1:1</a:t>
                      </a:r>
                      <a:endParaRPr lang="zh-CN" altLang="en-US" dirty="0"/>
                    </a:p>
                  </a:txBody>
                  <a:tcPr/>
                </a:tc>
                <a:extLst>
                  <a:ext uri="{0D108BD9-81ED-4DB2-BD59-A6C34878D82A}">
                    <a16:rowId xmlns:a16="http://schemas.microsoft.com/office/drawing/2014/main" val="1618869105"/>
                  </a:ext>
                </a:extLst>
              </a:tr>
              <a:tr h="575077">
                <a:tc>
                  <a:txBody>
                    <a:bodyPr/>
                    <a:lstStyle/>
                    <a:p>
                      <a:r>
                        <a:rPr lang="zh-CN" altLang="zh-CN" sz="1800" kern="1200" dirty="0">
                          <a:solidFill>
                            <a:schemeClr val="dk1"/>
                          </a:solidFill>
                          <a:effectLst/>
                          <a:latin typeface="+mn-lt"/>
                          <a:ea typeface="+mn-ea"/>
                          <a:cs typeface="+mn-cs"/>
                        </a:rPr>
                        <a:t>反馈错误信息</a:t>
                      </a:r>
                      <a:endParaRPr lang="zh-CN" altLang="en-US" dirty="0"/>
                    </a:p>
                  </a:txBody>
                  <a:tcPr/>
                </a:tc>
                <a:tc>
                  <a:txBody>
                    <a:bodyPr/>
                    <a:lstStyle/>
                    <a:p>
                      <a:r>
                        <a:rPr lang="en-US" altLang="zh-CN" sz="1800" kern="1200" dirty="0" err="1">
                          <a:solidFill>
                            <a:schemeClr val="dk1"/>
                          </a:solidFill>
                          <a:effectLst/>
                          <a:latin typeface="+mn-lt"/>
                          <a:ea typeface="+mn-ea"/>
                          <a:cs typeface="+mn-cs"/>
                        </a:rPr>
                        <a:t>ErrInf</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1:n</a:t>
                      </a:r>
                      <a:endParaRPr lang="zh-CN" altLang="en-US" dirty="0"/>
                    </a:p>
                  </a:txBody>
                  <a:tcPr/>
                </a:tc>
                <a:extLst>
                  <a:ext uri="{0D108BD9-81ED-4DB2-BD59-A6C34878D82A}">
                    <a16:rowId xmlns:a16="http://schemas.microsoft.com/office/drawing/2014/main" val="2152478999"/>
                  </a:ext>
                </a:extLst>
              </a:tr>
              <a:tr h="575077">
                <a:tc>
                  <a:txBody>
                    <a:bodyPr/>
                    <a:lstStyle/>
                    <a:p>
                      <a:r>
                        <a:rPr lang="zh-CN" altLang="zh-CN" sz="1800" kern="1200" dirty="0">
                          <a:solidFill>
                            <a:schemeClr val="dk1"/>
                          </a:solidFill>
                          <a:effectLst/>
                          <a:latin typeface="+mn-lt"/>
                          <a:ea typeface="+mn-ea"/>
                          <a:cs typeface="+mn-cs"/>
                        </a:rPr>
                        <a:t>错误反馈代码</a:t>
                      </a:r>
                      <a:endParaRPr lang="zh-CN" altLang="en-US" dirty="0"/>
                    </a:p>
                  </a:txBody>
                  <a:tcPr/>
                </a:tc>
                <a:tc>
                  <a:txBody>
                    <a:bodyPr/>
                    <a:lstStyle/>
                    <a:p>
                      <a:r>
                        <a:rPr lang="en-US" altLang="zh-CN" sz="1800" kern="1200" dirty="0" err="1">
                          <a:solidFill>
                            <a:schemeClr val="dk1"/>
                          </a:solidFill>
                          <a:effectLst/>
                          <a:latin typeface="+mn-lt"/>
                          <a:ea typeface="+mn-ea"/>
                          <a:cs typeface="+mn-cs"/>
                        </a:rPr>
                        <a:t>FbCode</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1:1</a:t>
                      </a:r>
                      <a:endParaRPr lang="zh-CN" altLang="en-US" dirty="0"/>
                    </a:p>
                  </a:txBody>
                  <a:tcPr/>
                </a:tc>
                <a:extLst>
                  <a:ext uri="{0D108BD9-81ED-4DB2-BD59-A6C34878D82A}">
                    <a16:rowId xmlns:a16="http://schemas.microsoft.com/office/drawing/2014/main" val="2841419482"/>
                  </a:ext>
                </a:extLst>
              </a:tr>
              <a:tr h="575077">
                <a:tc>
                  <a:txBody>
                    <a:bodyPr/>
                    <a:lstStyle/>
                    <a:p>
                      <a:r>
                        <a:rPr lang="zh-CN" altLang="zh-CN" sz="1800" kern="1200" dirty="0">
                          <a:solidFill>
                            <a:schemeClr val="dk1"/>
                          </a:solidFill>
                          <a:effectLst/>
                          <a:latin typeface="+mn-lt"/>
                          <a:ea typeface="+mn-ea"/>
                          <a:cs typeface="+mn-cs"/>
                        </a:rPr>
                        <a:t>出错位置</a:t>
                      </a:r>
                      <a:endParaRPr lang="zh-CN" altLang="en-US" dirty="0"/>
                    </a:p>
                  </a:txBody>
                  <a:tcPr/>
                </a:tc>
                <a:tc>
                  <a:txBody>
                    <a:bodyPr/>
                    <a:lstStyle/>
                    <a:p>
                      <a:r>
                        <a:rPr lang="en-US" altLang="zh-CN" sz="1800" kern="1200" dirty="0" err="1">
                          <a:solidFill>
                            <a:schemeClr val="dk1"/>
                          </a:solidFill>
                          <a:effectLst/>
                          <a:latin typeface="+mn-lt"/>
                          <a:ea typeface="+mn-ea"/>
                          <a:cs typeface="+mn-cs"/>
                        </a:rPr>
                        <a:t>FbMsg</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1:1</a:t>
                      </a:r>
                      <a:endParaRPr lang="zh-CN" altLang="en-US" dirty="0"/>
                    </a:p>
                  </a:txBody>
                  <a:tcPr/>
                </a:tc>
                <a:extLst>
                  <a:ext uri="{0D108BD9-81ED-4DB2-BD59-A6C34878D82A}">
                    <a16:rowId xmlns:a16="http://schemas.microsoft.com/office/drawing/2014/main" val="538133547"/>
                  </a:ext>
                </a:extLst>
              </a:tr>
            </a:tbl>
          </a:graphicData>
        </a:graphic>
      </p:graphicFrame>
    </p:spTree>
    <p:extLst>
      <p:ext uri="{BB962C8B-B14F-4D97-AF65-F5344CB8AC3E}">
        <p14:creationId xmlns:p14="http://schemas.microsoft.com/office/powerpoint/2010/main" val="160619419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dissolve">
                                      <p:cBhvr>
                                        <p:cTn id="1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B243426-6FDD-CFB8-47EB-AA38D65E3FB6}"/>
              </a:ext>
            </a:extLst>
          </p:cNvPr>
          <p:cNvSpPr/>
          <p:nvPr/>
        </p:nvSpPr>
        <p:spPr>
          <a:xfrm>
            <a:off x="524641" y="1428366"/>
            <a:ext cx="2880320" cy="337185"/>
          </a:xfrm>
          <a:prstGeom prst="rect">
            <a:avLst/>
          </a:prstGeom>
        </p:spPr>
        <p:txBody>
          <a:bodyPr wrap="square">
            <a:spAutoFit/>
          </a:bodyPr>
          <a:lstStyle/>
          <a:p>
            <a:pPr marL="285750" indent="-285750">
              <a:buFont typeface="Wingdings" panose="05000000000000000000" charset="0"/>
              <a:buChar char="p"/>
            </a:pPr>
            <a:r>
              <a:rPr lang="zh-CN" altLang="en-US" sz="1600" dirty="0">
                <a:latin typeface="楷体" panose="02010609060101010101" pitchFamily="49" charset="-122"/>
                <a:ea typeface="楷体" panose="02010609060101010101" pitchFamily="49" charset="-122"/>
              </a:rPr>
              <a:t>反馈文件实例</a:t>
            </a:r>
          </a:p>
        </p:txBody>
      </p:sp>
      <p:sp>
        <p:nvSpPr>
          <p:cNvPr id="13" name="文本框 12">
            <a:extLst>
              <a:ext uri="{FF2B5EF4-FFF2-40B4-BE49-F238E27FC236}">
                <a16:creationId xmlns:a16="http://schemas.microsoft.com/office/drawing/2014/main" id="{01390315-E20C-F76D-2258-FE58102411AC}"/>
              </a:ext>
            </a:extLst>
          </p:cNvPr>
          <p:cNvSpPr txBox="1"/>
          <p:nvPr/>
        </p:nvSpPr>
        <p:spPr>
          <a:xfrm>
            <a:off x="956767" y="358218"/>
            <a:ext cx="10127297" cy="369332"/>
          </a:xfrm>
          <a:prstGeom prst="rect">
            <a:avLst/>
          </a:prstGeom>
          <a:noFill/>
        </p:spPr>
        <p:txBody>
          <a:bodyPr wrap="square" lIns="0" tIns="0" rIns="0" bIns="0" rtlCol="0">
            <a:spAutoFit/>
          </a:bodyPr>
          <a:lstStyle/>
          <a:p>
            <a:pPr defTabSz="964565"/>
            <a:r>
              <a:rPr lang="zh-CN" altLang="en-US" sz="2400" b="1" spc="422" dirty="0">
                <a:solidFill>
                  <a:srgbClr val="AF362C"/>
                </a:solidFill>
                <a:latin typeface="微软雅黑" panose="020B0503020204020204" pitchFamily="34" charset="-122"/>
                <a:ea typeface="微软雅黑" panose="020B0503020204020204" pitchFamily="34" charset="-122"/>
                <a:sym typeface="+mn-ea"/>
              </a:rPr>
              <a:t>反馈文件介绍</a:t>
            </a:r>
            <a:r>
              <a:rPr lang="en-US" altLang="zh-CN" sz="2400" b="1" spc="422" dirty="0">
                <a:solidFill>
                  <a:srgbClr val="AF362C"/>
                </a:solidFill>
                <a:latin typeface="微软雅黑" panose="020B0503020204020204" pitchFamily="34" charset="-122"/>
                <a:ea typeface="微软雅黑" panose="020B0503020204020204" pitchFamily="34" charset="-122"/>
                <a:sym typeface="+mn-ea"/>
              </a:rPr>
              <a:t>|</a:t>
            </a:r>
            <a:r>
              <a:rPr lang="zh-CN" altLang="zh-CN" b="1" spc="422" dirty="0">
                <a:solidFill>
                  <a:srgbClr val="AF362C"/>
                </a:solidFill>
                <a:latin typeface="微软雅黑" panose="020B0503020204020204" pitchFamily="34" charset="-122"/>
                <a:ea typeface="微软雅黑" panose="020B0503020204020204" pitchFamily="34" charset="-122"/>
              </a:rPr>
              <a:t>原数据报送文件中</a:t>
            </a:r>
            <a:r>
              <a:rPr lang="zh-CN" altLang="en-US" b="1" spc="422" dirty="0">
                <a:solidFill>
                  <a:srgbClr val="AF362C"/>
                </a:solidFill>
                <a:latin typeface="微软雅黑" panose="020B0503020204020204" pitchFamily="34" charset="-122"/>
                <a:ea typeface="微软雅黑" panose="020B0503020204020204" pitchFamily="34" charset="-122"/>
              </a:rPr>
              <a:t>数据部分成功、部分失败反馈报文</a:t>
            </a:r>
            <a:endParaRPr lang="zh-CN" altLang="en-US" b="1" spc="422" dirty="0">
              <a:solidFill>
                <a:srgbClr val="AF362C"/>
              </a:solidFill>
              <a:latin typeface="微软雅黑" panose="020B0503020204020204" pitchFamily="34" charset="-122"/>
              <a:ea typeface="微软雅黑" panose="020B0503020204020204" pitchFamily="34" charset="-122"/>
              <a:sym typeface="+mn-ea"/>
            </a:endParaRPr>
          </a:p>
        </p:txBody>
      </p:sp>
      <p:sp>
        <p:nvSpPr>
          <p:cNvPr id="14" name="椭圆 13">
            <a:extLst>
              <a:ext uri="{FF2B5EF4-FFF2-40B4-BE49-F238E27FC236}">
                <a16:creationId xmlns:a16="http://schemas.microsoft.com/office/drawing/2014/main" id="{0A1D9C1E-4CC9-EEB0-E39E-8B238E0D7656}"/>
              </a:ext>
            </a:extLst>
          </p:cNvPr>
          <p:cNvSpPr/>
          <p:nvPr/>
        </p:nvSpPr>
        <p:spPr>
          <a:xfrm>
            <a:off x="332703" y="337742"/>
            <a:ext cx="410284" cy="410284"/>
          </a:xfrm>
          <a:prstGeom prst="ellipse">
            <a:avLst/>
          </a:prstGeom>
          <a:solidFill>
            <a:srgbClr val="AB0019"/>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FB7C77D9-CBE2-86A8-143B-2160F465E609}"/>
              </a:ext>
            </a:extLst>
          </p:cNvPr>
          <p:cNvSpPr txBox="1"/>
          <p:nvPr/>
        </p:nvSpPr>
        <p:spPr>
          <a:xfrm>
            <a:off x="332704" y="1735590"/>
            <a:ext cx="5736632" cy="5224892"/>
          </a:xfrm>
          <a:prstGeom prst="rect">
            <a:avLst/>
          </a:prstGeom>
          <a:noFill/>
        </p:spPr>
        <p:txBody>
          <a:bodyPr wrap="square">
            <a:spAutoFit/>
          </a:bodyPr>
          <a:lstStyle/>
          <a:p>
            <a:pPr>
              <a:lnSpc>
                <a:spcPct val="150000"/>
              </a:lnSpc>
            </a:pP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&lt;Document&gt;</a:t>
            </a:r>
          </a:p>
          <a:p>
            <a:pPr>
              <a:lnSpc>
                <a:spcPct val="150000"/>
              </a:lnSpc>
            </a:pP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    &lt;</a:t>
            </a:r>
            <a:r>
              <a:rPr kumimoji="1" lang="en-US" altLang="zh-CN" sz="1400" dirty="0" err="1">
                <a:solidFill>
                  <a:schemeClr val="bg2">
                    <a:lumMod val="25000"/>
                  </a:schemeClr>
                </a:solidFill>
                <a:latin typeface="微软雅黑" panose="020B0503020204020204" pitchFamily="34" charset="-122"/>
                <a:ea typeface="微软雅黑" panose="020B0503020204020204" pitchFamily="34" charset="-122"/>
                <a:cs typeface="+mn-ea"/>
              </a:rPr>
              <a:t>FbInf</a:t>
            </a: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&gt;</a:t>
            </a:r>
          </a:p>
          <a:p>
            <a:pPr>
              <a:lnSpc>
                <a:spcPct val="150000"/>
              </a:lnSpc>
            </a:pP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        &lt;</a:t>
            </a:r>
            <a:r>
              <a:rPr kumimoji="1" lang="en-US" altLang="zh-CN" sz="1400" dirty="0" err="1">
                <a:solidFill>
                  <a:schemeClr val="bg2">
                    <a:lumMod val="25000"/>
                  </a:schemeClr>
                </a:solidFill>
                <a:latin typeface="微软雅黑" panose="020B0503020204020204" pitchFamily="34" charset="-122"/>
                <a:ea typeface="微软雅黑" panose="020B0503020204020204" pitchFamily="34" charset="-122"/>
                <a:cs typeface="+mn-ea"/>
              </a:rPr>
              <a:t>ErrRecId</a:t>
            </a: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&gt;20&lt;/</a:t>
            </a:r>
            <a:r>
              <a:rPr kumimoji="1" lang="en-US" altLang="zh-CN" sz="1400" dirty="0" err="1">
                <a:solidFill>
                  <a:schemeClr val="bg2">
                    <a:lumMod val="25000"/>
                  </a:schemeClr>
                </a:solidFill>
                <a:latin typeface="微软雅黑" panose="020B0503020204020204" pitchFamily="34" charset="-122"/>
                <a:ea typeface="微软雅黑" panose="020B0503020204020204" pitchFamily="34" charset="-122"/>
                <a:cs typeface="+mn-ea"/>
              </a:rPr>
              <a:t>ErrRecId</a:t>
            </a: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&gt;</a:t>
            </a:r>
          </a:p>
          <a:p>
            <a:pPr>
              <a:lnSpc>
                <a:spcPct val="150000"/>
              </a:lnSpc>
            </a:pP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        &lt;</a:t>
            </a:r>
            <a:r>
              <a:rPr kumimoji="1" lang="en-US" altLang="zh-CN" sz="1400" dirty="0" err="1">
                <a:solidFill>
                  <a:schemeClr val="bg2">
                    <a:lumMod val="25000"/>
                  </a:schemeClr>
                </a:solidFill>
                <a:latin typeface="微软雅黑" panose="020B0503020204020204" pitchFamily="34" charset="-122"/>
                <a:ea typeface="微软雅黑" panose="020B0503020204020204" pitchFamily="34" charset="-122"/>
                <a:cs typeface="+mn-ea"/>
              </a:rPr>
              <a:t>FbErrNum</a:t>
            </a: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&gt;2&lt;/</a:t>
            </a:r>
            <a:r>
              <a:rPr kumimoji="1" lang="en-US" altLang="zh-CN" sz="1400" dirty="0" err="1">
                <a:solidFill>
                  <a:schemeClr val="bg2">
                    <a:lumMod val="25000"/>
                  </a:schemeClr>
                </a:solidFill>
                <a:latin typeface="微软雅黑" panose="020B0503020204020204" pitchFamily="34" charset="-122"/>
                <a:ea typeface="微软雅黑" panose="020B0503020204020204" pitchFamily="34" charset="-122"/>
                <a:cs typeface="+mn-ea"/>
              </a:rPr>
              <a:t>FbErrNum</a:t>
            </a: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&gt;</a:t>
            </a:r>
          </a:p>
          <a:p>
            <a:pPr>
              <a:lnSpc>
                <a:spcPct val="150000"/>
              </a:lnSpc>
            </a:pP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        &lt;</a:t>
            </a:r>
            <a:r>
              <a:rPr kumimoji="1" lang="en-US" altLang="zh-CN" sz="1400" dirty="0" err="1">
                <a:solidFill>
                  <a:schemeClr val="bg2">
                    <a:lumMod val="25000"/>
                  </a:schemeClr>
                </a:solidFill>
                <a:latin typeface="微软雅黑" panose="020B0503020204020204" pitchFamily="34" charset="-122"/>
                <a:ea typeface="微软雅黑" panose="020B0503020204020204" pitchFamily="34" charset="-122"/>
                <a:cs typeface="+mn-ea"/>
              </a:rPr>
              <a:t>ErrInf</a:t>
            </a: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&gt;</a:t>
            </a:r>
          </a:p>
          <a:p>
            <a:pPr>
              <a:lnSpc>
                <a:spcPct val="150000"/>
              </a:lnSpc>
            </a:pP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            &lt;</a:t>
            </a:r>
            <a:r>
              <a:rPr kumimoji="1" lang="en-US" altLang="zh-CN" sz="1400" dirty="0" err="1">
                <a:solidFill>
                  <a:schemeClr val="bg2">
                    <a:lumMod val="25000"/>
                  </a:schemeClr>
                </a:solidFill>
                <a:latin typeface="微软雅黑" panose="020B0503020204020204" pitchFamily="34" charset="-122"/>
                <a:ea typeface="微软雅黑" panose="020B0503020204020204" pitchFamily="34" charset="-122"/>
                <a:cs typeface="+mn-ea"/>
              </a:rPr>
              <a:t>FbCode</a:t>
            </a: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&gt;ABE001&lt;/</a:t>
            </a:r>
            <a:r>
              <a:rPr kumimoji="1" lang="en-US" altLang="zh-CN" sz="1400" dirty="0" err="1">
                <a:solidFill>
                  <a:schemeClr val="bg2">
                    <a:lumMod val="25000"/>
                  </a:schemeClr>
                </a:solidFill>
                <a:latin typeface="微软雅黑" panose="020B0503020204020204" pitchFamily="34" charset="-122"/>
                <a:ea typeface="微软雅黑" panose="020B0503020204020204" pitchFamily="34" charset="-122"/>
                <a:cs typeface="+mn-ea"/>
              </a:rPr>
              <a:t>FbCode</a:t>
            </a: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&gt;</a:t>
            </a:r>
          </a:p>
          <a:p>
            <a:pPr>
              <a:lnSpc>
                <a:spcPct val="150000"/>
              </a:lnSpc>
            </a:pP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            &lt;</a:t>
            </a:r>
            <a:r>
              <a:rPr kumimoji="1" lang="en-US" altLang="zh-CN" sz="1400" dirty="0" err="1">
                <a:solidFill>
                  <a:schemeClr val="bg2">
                    <a:lumMod val="25000"/>
                  </a:schemeClr>
                </a:solidFill>
                <a:latin typeface="微软雅黑" panose="020B0503020204020204" pitchFamily="34" charset="-122"/>
                <a:ea typeface="微软雅黑" panose="020B0503020204020204" pitchFamily="34" charset="-122"/>
                <a:cs typeface="+mn-ea"/>
              </a:rPr>
              <a:t>FbMsg</a:t>
            </a: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&gt;</a:t>
            </a:r>
            <a:r>
              <a:rPr kumimoji="1" lang="en-US" altLang="zh-CN" sz="1400" dirty="0" err="1">
                <a:solidFill>
                  <a:schemeClr val="bg2">
                    <a:lumMod val="25000"/>
                  </a:schemeClr>
                </a:solidFill>
                <a:latin typeface="微软雅黑" panose="020B0503020204020204" pitchFamily="34" charset="-122"/>
                <a:ea typeface="微软雅黑" panose="020B0503020204020204" pitchFamily="34" charset="-122"/>
                <a:cs typeface="+mn-ea"/>
              </a:rPr>
              <a:t>AdmDivOfReg</a:t>
            </a: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&lt;/</a:t>
            </a:r>
            <a:r>
              <a:rPr kumimoji="1" lang="en-US" altLang="zh-CN" sz="1400" dirty="0" err="1">
                <a:solidFill>
                  <a:schemeClr val="bg2">
                    <a:lumMod val="25000"/>
                  </a:schemeClr>
                </a:solidFill>
                <a:latin typeface="微软雅黑" panose="020B0503020204020204" pitchFamily="34" charset="-122"/>
                <a:ea typeface="微软雅黑" panose="020B0503020204020204" pitchFamily="34" charset="-122"/>
                <a:cs typeface="+mn-ea"/>
              </a:rPr>
              <a:t>FbMsg</a:t>
            </a: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&gt;</a:t>
            </a:r>
          </a:p>
          <a:p>
            <a:pPr>
              <a:lnSpc>
                <a:spcPct val="150000"/>
              </a:lnSpc>
            </a:pP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            &lt;</a:t>
            </a:r>
            <a:r>
              <a:rPr kumimoji="1" lang="en-US" altLang="zh-CN" sz="1400" dirty="0" err="1">
                <a:solidFill>
                  <a:schemeClr val="bg2">
                    <a:lumMod val="25000"/>
                  </a:schemeClr>
                </a:solidFill>
                <a:latin typeface="微软雅黑" panose="020B0503020204020204" pitchFamily="34" charset="-122"/>
                <a:ea typeface="微软雅黑" panose="020B0503020204020204" pitchFamily="34" charset="-122"/>
                <a:cs typeface="+mn-ea"/>
              </a:rPr>
              <a:t>ErrRec</a:t>
            </a: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&gt;</a:t>
            </a:r>
            <a:r>
              <a:rPr kumimoji="1" lang="zh-CN" altLang="en-US" sz="1400" dirty="0">
                <a:solidFill>
                  <a:schemeClr val="bg2">
                    <a:lumMod val="25000"/>
                  </a:schemeClr>
                </a:solidFill>
                <a:latin typeface="微软雅黑" panose="020B0503020204020204" pitchFamily="34" charset="-122"/>
                <a:ea typeface="微软雅黑" panose="020B0503020204020204" pitchFamily="34" charset="-122"/>
                <a:cs typeface="+mn-ea"/>
              </a:rPr>
              <a:t>请检查登记地行政区划代码是否正确</a:t>
            </a: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!&lt;/</a:t>
            </a:r>
            <a:r>
              <a:rPr kumimoji="1" lang="en-US" altLang="zh-CN" sz="1400" dirty="0" err="1">
                <a:solidFill>
                  <a:schemeClr val="bg2">
                    <a:lumMod val="25000"/>
                  </a:schemeClr>
                </a:solidFill>
                <a:latin typeface="微软雅黑" panose="020B0503020204020204" pitchFamily="34" charset="-122"/>
                <a:ea typeface="微软雅黑" panose="020B0503020204020204" pitchFamily="34" charset="-122"/>
                <a:cs typeface="+mn-ea"/>
              </a:rPr>
              <a:t>ErrRec</a:t>
            </a: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&gt;</a:t>
            </a:r>
          </a:p>
          <a:p>
            <a:pPr>
              <a:lnSpc>
                <a:spcPct val="150000"/>
              </a:lnSpc>
            </a:pP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        &lt;/</a:t>
            </a:r>
            <a:r>
              <a:rPr kumimoji="1" lang="en-US" altLang="zh-CN" sz="1400" dirty="0" err="1">
                <a:solidFill>
                  <a:schemeClr val="bg2">
                    <a:lumMod val="25000"/>
                  </a:schemeClr>
                </a:solidFill>
                <a:latin typeface="微软雅黑" panose="020B0503020204020204" pitchFamily="34" charset="-122"/>
                <a:ea typeface="微软雅黑" panose="020B0503020204020204" pitchFamily="34" charset="-122"/>
                <a:cs typeface="+mn-ea"/>
              </a:rPr>
              <a:t>ErrInf</a:t>
            </a: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&gt;</a:t>
            </a:r>
          </a:p>
          <a:p>
            <a:pPr>
              <a:lnSpc>
                <a:spcPct val="150000"/>
              </a:lnSpc>
            </a:pP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        &lt;</a:t>
            </a:r>
            <a:r>
              <a:rPr kumimoji="1" lang="en-US" altLang="zh-CN" sz="1400" dirty="0" err="1">
                <a:solidFill>
                  <a:schemeClr val="bg2">
                    <a:lumMod val="25000"/>
                  </a:schemeClr>
                </a:solidFill>
                <a:latin typeface="微软雅黑" panose="020B0503020204020204" pitchFamily="34" charset="-122"/>
                <a:ea typeface="微软雅黑" panose="020B0503020204020204" pitchFamily="34" charset="-122"/>
                <a:cs typeface="+mn-ea"/>
              </a:rPr>
              <a:t>ErrInf</a:t>
            </a: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&gt;</a:t>
            </a:r>
          </a:p>
          <a:p>
            <a:pPr>
              <a:lnSpc>
                <a:spcPct val="150000"/>
              </a:lnSpc>
            </a:pP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            &lt;</a:t>
            </a:r>
            <a:r>
              <a:rPr kumimoji="1" lang="en-US" altLang="zh-CN" sz="1400" dirty="0" err="1">
                <a:solidFill>
                  <a:schemeClr val="bg2">
                    <a:lumMod val="25000"/>
                  </a:schemeClr>
                </a:solidFill>
                <a:latin typeface="微软雅黑" panose="020B0503020204020204" pitchFamily="34" charset="-122"/>
                <a:ea typeface="微软雅黑" panose="020B0503020204020204" pitchFamily="34" charset="-122"/>
                <a:cs typeface="+mn-ea"/>
              </a:rPr>
              <a:t>FbCode</a:t>
            </a: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&gt;ABE001&lt;/</a:t>
            </a:r>
            <a:r>
              <a:rPr kumimoji="1" lang="en-US" altLang="zh-CN" sz="1400" dirty="0" err="1">
                <a:solidFill>
                  <a:schemeClr val="bg2">
                    <a:lumMod val="25000"/>
                  </a:schemeClr>
                </a:solidFill>
                <a:latin typeface="微软雅黑" panose="020B0503020204020204" pitchFamily="34" charset="-122"/>
                <a:ea typeface="微软雅黑" panose="020B0503020204020204" pitchFamily="34" charset="-122"/>
                <a:cs typeface="+mn-ea"/>
              </a:rPr>
              <a:t>FbCode</a:t>
            </a: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&gt;</a:t>
            </a:r>
          </a:p>
          <a:p>
            <a:pPr>
              <a:lnSpc>
                <a:spcPct val="150000"/>
              </a:lnSpc>
            </a:pP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            &lt;</a:t>
            </a:r>
            <a:r>
              <a:rPr kumimoji="1" lang="en-US" altLang="zh-CN" sz="1400" dirty="0" err="1">
                <a:solidFill>
                  <a:schemeClr val="bg2">
                    <a:lumMod val="25000"/>
                  </a:schemeClr>
                </a:solidFill>
                <a:latin typeface="微软雅黑" panose="020B0503020204020204" pitchFamily="34" charset="-122"/>
                <a:ea typeface="微软雅黑" panose="020B0503020204020204" pitchFamily="34" charset="-122"/>
                <a:cs typeface="+mn-ea"/>
              </a:rPr>
              <a:t>FbMsg</a:t>
            </a: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&gt;</a:t>
            </a:r>
            <a:r>
              <a:rPr kumimoji="1" lang="en-US" altLang="zh-CN" sz="1400" dirty="0" err="1">
                <a:solidFill>
                  <a:schemeClr val="bg2">
                    <a:lumMod val="25000"/>
                  </a:schemeClr>
                </a:solidFill>
                <a:latin typeface="微软雅黑" panose="020B0503020204020204" pitchFamily="34" charset="-122"/>
                <a:ea typeface="微软雅黑" panose="020B0503020204020204" pitchFamily="34" charset="-122"/>
                <a:cs typeface="+mn-ea"/>
              </a:rPr>
              <a:t>EcoIndusCate</a:t>
            </a: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&lt;/</a:t>
            </a:r>
            <a:r>
              <a:rPr kumimoji="1" lang="en-US" altLang="zh-CN" sz="1400" dirty="0" err="1">
                <a:solidFill>
                  <a:schemeClr val="bg2">
                    <a:lumMod val="25000"/>
                  </a:schemeClr>
                </a:solidFill>
                <a:latin typeface="微软雅黑" panose="020B0503020204020204" pitchFamily="34" charset="-122"/>
                <a:ea typeface="微软雅黑" panose="020B0503020204020204" pitchFamily="34" charset="-122"/>
                <a:cs typeface="+mn-ea"/>
              </a:rPr>
              <a:t>FbMsg</a:t>
            </a: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&gt;</a:t>
            </a:r>
          </a:p>
          <a:p>
            <a:pPr>
              <a:lnSpc>
                <a:spcPct val="150000"/>
              </a:lnSpc>
            </a:pP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            &lt;</a:t>
            </a:r>
            <a:r>
              <a:rPr kumimoji="1" lang="en-US" altLang="zh-CN" sz="1400" dirty="0" err="1">
                <a:solidFill>
                  <a:schemeClr val="bg2">
                    <a:lumMod val="25000"/>
                  </a:schemeClr>
                </a:solidFill>
                <a:latin typeface="微软雅黑" panose="020B0503020204020204" pitchFamily="34" charset="-122"/>
                <a:ea typeface="微软雅黑" panose="020B0503020204020204" pitchFamily="34" charset="-122"/>
                <a:cs typeface="+mn-ea"/>
              </a:rPr>
              <a:t>ErrRec</a:t>
            </a: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&gt;</a:t>
            </a:r>
            <a:r>
              <a:rPr kumimoji="1" lang="zh-CN" altLang="en-US" sz="1400" dirty="0">
                <a:solidFill>
                  <a:schemeClr val="bg2">
                    <a:lumMod val="25000"/>
                  </a:schemeClr>
                </a:solidFill>
                <a:latin typeface="微软雅黑" panose="020B0503020204020204" pitchFamily="34" charset="-122"/>
                <a:ea typeface="微软雅黑" panose="020B0503020204020204" pitchFamily="34" charset="-122"/>
                <a:cs typeface="+mn-ea"/>
              </a:rPr>
              <a:t>请检查行业分类代码是否正确</a:t>
            </a: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!&lt;/</a:t>
            </a:r>
            <a:r>
              <a:rPr kumimoji="1" lang="en-US" altLang="zh-CN" sz="1400" dirty="0" err="1">
                <a:solidFill>
                  <a:schemeClr val="bg2">
                    <a:lumMod val="25000"/>
                  </a:schemeClr>
                </a:solidFill>
                <a:latin typeface="微软雅黑" panose="020B0503020204020204" pitchFamily="34" charset="-122"/>
                <a:ea typeface="微软雅黑" panose="020B0503020204020204" pitchFamily="34" charset="-122"/>
                <a:cs typeface="+mn-ea"/>
              </a:rPr>
              <a:t>ErrRec</a:t>
            </a: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&gt;</a:t>
            </a:r>
          </a:p>
          <a:p>
            <a:pPr>
              <a:lnSpc>
                <a:spcPct val="150000"/>
              </a:lnSpc>
            </a:pP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        &lt;/</a:t>
            </a:r>
            <a:r>
              <a:rPr kumimoji="1" lang="en-US" altLang="zh-CN" sz="1400" dirty="0" err="1">
                <a:solidFill>
                  <a:schemeClr val="bg2">
                    <a:lumMod val="25000"/>
                  </a:schemeClr>
                </a:solidFill>
                <a:latin typeface="微软雅黑" panose="020B0503020204020204" pitchFamily="34" charset="-122"/>
                <a:ea typeface="微软雅黑" panose="020B0503020204020204" pitchFamily="34" charset="-122"/>
                <a:cs typeface="+mn-ea"/>
              </a:rPr>
              <a:t>ErrInf</a:t>
            </a: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&gt;</a:t>
            </a:r>
          </a:p>
          <a:p>
            <a:pPr>
              <a:lnSpc>
                <a:spcPct val="150000"/>
              </a:lnSpc>
            </a:pP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    &lt;/</a:t>
            </a:r>
            <a:r>
              <a:rPr kumimoji="1" lang="en-US" altLang="zh-CN" sz="1400" dirty="0" err="1">
                <a:solidFill>
                  <a:schemeClr val="bg2">
                    <a:lumMod val="25000"/>
                  </a:schemeClr>
                </a:solidFill>
                <a:latin typeface="微软雅黑" panose="020B0503020204020204" pitchFamily="34" charset="-122"/>
                <a:ea typeface="微软雅黑" panose="020B0503020204020204" pitchFamily="34" charset="-122"/>
                <a:cs typeface="+mn-ea"/>
              </a:rPr>
              <a:t>FbInf</a:t>
            </a: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&gt;</a:t>
            </a:r>
          </a:p>
          <a:p>
            <a:pPr>
              <a:lnSpc>
                <a:spcPct val="150000"/>
              </a:lnSpc>
            </a:pPr>
            <a:r>
              <a:rPr kumimoji="1" lang="en-US" altLang="zh-CN" sz="1400" dirty="0">
                <a:solidFill>
                  <a:schemeClr val="bg2">
                    <a:lumMod val="25000"/>
                  </a:schemeClr>
                </a:solidFill>
                <a:latin typeface="微软雅黑" panose="020B0503020204020204" pitchFamily="34" charset="-122"/>
                <a:ea typeface="微软雅黑" panose="020B0503020204020204" pitchFamily="34" charset="-122"/>
                <a:cs typeface="+mn-ea"/>
              </a:rPr>
              <a:t>&lt;/Document&gt;</a:t>
            </a:r>
            <a:endParaRPr kumimoji="1" lang="zh-CN" altLang="en-US" sz="1400" dirty="0">
              <a:solidFill>
                <a:schemeClr val="bg2">
                  <a:lumMod val="25000"/>
                </a:schemeClr>
              </a:solidFill>
              <a:latin typeface="微软雅黑" panose="020B0503020204020204" pitchFamily="34" charset="-122"/>
              <a:ea typeface="微软雅黑" panose="020B0503020204020204" pitchFamily="34" charset="-122"/>
              <a:cs typeface="+mn-ea"/>
            </a:endParaRPr>
          </a:p>
        </p:txBody>
      </p:sp>
      <p:sp>
        <p:nvSpPr>
          <p:cNvPr id="25" name="圆角矩形 16">
            <a:extLst>
              <a:ext uri="{FF2B5EF4-FFF2-40B4-BE49-F238E27FC236}">
                <a16:creationId xmlns:a16="http://schemas.microsoft.com/office/drawing/2014/main" id="{64424FBC-9709-5B97-A908-CA1D292AD972}"/>
              </a:ext>
            </a:extLst>
          </p:cNvPr>
          <p:cNvSpPr/>
          <p:nvPr/>
        </p:nvSpPr>
        <p:spPr>
          <a:xfrm>
            <a:off x="332702" y="1271624"/>
            <a:ext cx="5364677" cy="5688858"/>
          </a:xfrm>
          <a:prstGeom prst="roundRect">
            <a:avLst>
              <a:gd name="adj" fmla="val 10498"/>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圆角矩形 16">
            <a:extLst>
              <a:ext uri="{FF2B5EF4-FFF2-40B4-BE49-F238E27FC236}">
                <a16:creationId xmlns:a16="http://schemas.microsoft.com/office/drawing/2014/main" id="{B523C9BD-1567-36F3-E151-1F8FAF0E4DB3}"/>
              </a:ext>
            </a:extLst>
          </p:cNvPr>
          <p:cNvSpPr/>
          <p:nvPr/>
        </p:nvSpPr>
        <p:spPr>
          <a:xfrm>
            <a:off x="6069337" y="1271624"/>
            <a:ext cx="6264772" cy="5688858"/>
          </a:xfrm>
          <a:prstGeom prst="roundRect">
            <a:avLst>
              <a:gd name="adj" fmla="val 10498"/>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69BC3C20-B070-E060-084F-36821AD63165}"/>
              </a:ext>
            </a:extLst>
          </p:cNvPr>
          <p:cNvSpPr/>
          <p:nvPr/>
        </p:nvSpPr>
        <p:spPr>
          <a:xfrm>
            <a:off x="6321403" y="1449992"/>
            <a:ext cx="2880320" cy="338554"/>
          </a:xfrm>
          <a:prstGeom prst="rect">
            <a:avLst/>
          </a:prstGeom>
        </p:spPr>
        <p:txBody>
          <a:bodyPr wrap="square">
            <a:spAutoFit/>
          </a:bodyPr>
          <a:lstStyle/>
          <a:p>
            <a:pPr marL="285750" indent="-285750">
              <a:buFont typeface="Wingdings" panose="05000000000000000000" charset="0"/>
              <a:buChar char="p"/>
            </a:pPr>
            <a:r>
              <a:rPr lang="zh-CN" altLang="zh-CN" sz="1600" kern="100" dirty="0">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反馈信息记录</a:t>
            </a:r>
            <a:r>
              <a:rPr lang="zh-CN" altLang="en-US" sz="1600" kern="1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元</a:t>
            </a:r>
            <a:r>
              <a:rPr lang="zh-CN" altLang="zh-CN" sz="1600" kern="100" dirty="0">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素说明</a:t>
            </a:r>
            <a:endParaRPr lang="zh-CN" altLang="en-US" sz="1600" dirty="0">
              <a:latin typeface="楷体" panose="02010609060101010101" pitchFamily="49" charset="-122"/>
              <a:ea typeface="楷体" panose="02010609060101010101" pitchFamily="49" charset="-122"/>
            </a:endParaRPr>
          </a:p>
        </p:txBody>
      </p:sp>
      <p:graphicFrame>
        <p:nvGraphicFramePr>
          <p:cNvPr id="28" name="表格 28">
            <a:extLst>
              <a:ext uri="{FF2B5EF4-FFF2-40B4-BE49-F238E27FC236}">
                <a16:creationId xmlns:a16="http://schemas.microsoft.com/office/drawing/2014/main" id="{2CA4AFA5-7D9A-80E6-DCBA-38A88917F46F}"/>
              </a:ext>
            </a:extLst>
          </p:cNvPr>
          <p:cNvGraphicFramePr>
            <a:graphicFrameLocks noGrp="1"/>
          </p:cNvGraphicFramePr>
          <p:nvPr>
            <p:extLst>
              <p:ext uri="{D42A27DB-BD31-4B8C-83A1-F6EECF244321}">
                <p14:modId xmlns:p14="http://schemas.microsoft.com/office/powerpoint/2010/main" val="3703627364"/>
              </p:ext>
            </p:extLst>
          </p:nvPr>
        </p:nvGraphicFramePr>
        <p:xfrm>
          <a:off x="6205682" y="1788546"/>
          <a:ext cx="5984334" cy="4636089"/>
        </p:xfrm>
        <a:graphic>
          <a:graphicData uri="http://schemas.openxmlformats.org/drawingml/2006/table">
            <a:tbl>
              <a:tblPr firstRow="1" bandRow="1">
                <a:tableStyleId>{5C22544A-7EE6-4342-B048-85BDC9FD1C3A}</a:tableStyleId>
              </a:tblPr>
              <a:tblGrid>
                <a:gridCol w="2032373">
                  <a:extLst>
                    <a:ext uri="{9D8B030D-6E8A-4147-A177-3AD203B41FA5}">
                      <a16:colId xmlns:a16="http://schemas.microsoft.com/office/drawing/2014/main" val="1906084873"/>
                    </a:ext>
                  </a:extLst>
                </a:gridCol>
                <a:gridCol w="2032373">
                  <a:extLst>
                    <a:ext uri="{9D8B030D-6E8A-4147-A177-3AD203B41FA5}">
                      <a16:colId xmlns:a16="http://schemas.microsoft.com/office/drawing/2014/main" val="3341718449"/>
                    </a:ext>
                  </a:extLst>
                </a:gridCol>
                <a:gridCol w="1919588">
                  <a:extLst>
                    <a:ext uri="{9D8B030D-6E8A-4147-A177-3AD203B41FA5}">
                      <a16:colId xmlns:a16="http://schemas.microsoft.com/office/drawing/2014/main" val="2867771838"/>
                    </a:ext>
                  </a:extLst>
                </a:gridCol>
              </a:tblGrid>
              <a:tr h="515121">
                <a:tc>
                  <a:txBody>
                    <a:bodyPr/>
                    <a:lstStyle/>
                    <a:p>
                      <a:r>
                        <a:rPr lang="zh-CN" altLang="zh-CN" sz="1800" b="1" kern="1200" dirty="0">
                          <a:solidFill>
                            <a:schemeClr val="lt1"/>
                          </a:solidFill>
                          <a:effectLst/>
                          <a:latin typeface="+mn-lt"/>
                          <a:ea typeface="+mn-ea"/>
                          <a:cs typeface="+mn-cs"/>
                        </a:rPr>
                        <a:t>元素名称</a:t>
                      </a:r>
                      <a:endParaRPr lang="zh-CN" altLang="en-US" dirty="0"/>
                    </a:p>
                  </a:txBody>
                  <a:tcPr/>
                </a:tc>
                <a:tc>
                  <a:txBody>
                    <a:bodyPr/>
                    <a:lstStyle/>
                    <a:p>
                      <a:r>
                        <a:rPr lang="en-US" altLang="zh-CN" sz="1800" b="1" kern="1200" dirty="0">
                          <a:solidFill>
                            <a:schemeClr val="lt1"/>
                          </a:solidFill>
                          <a:effectLst/>
                          <a:latin typeface="+mn-lt"/>
                          <a:ea typeface="+mn-ea"/>
                          <a:cs typeface="+mn-cs"/>
                        </a:rPr>
                        <a:t>&lt;XML Tag&gt;</a:t>
                      </a:r>
                      <a:endParaRPr lang="zh-CN" altLang="en-US" dirty="0"/>
                    </a:p>
                  </a:txBody>
                  <a:tcPr/>
                </a:tc>
                <a:tc>
                  <a:txBody>
                    <a:bodyPr/>
                    <a:lstStyle/>
                    <a:p>
                      <a:r>
                        <a:rPr lang="zh-CN" altLang="zh-CN" sz="1800" b="1" kern="1200" dirty="0">
                          <a:solidFill>
                            <a:schemeClr val="lt1"/>
                          </a:solidFill>
                          <a:effectLst/>
                          <a:latin typeface="+mn-lt"/>
                          <a:ea typeface="+mn-ea"/>
                          <a:cs typeface="+mn-cs"/>
                        </a:rPr>
                        <a:t>出现次数</a:t>
                      </a:r>
                      <a:endParaRPr lang="zh-CN" altLang="en-US" dirty="0"/>
                    </a:p>
                  </a:txBody>
                  <a:tcPr/>
                </a:tc>
                <a:extLst>
                  <a:ext uri="{0D108BD9-81ED-4DB2-BD59-A6C34878D82A}">
                    <a16:rowId xmlns:a16="http://schemas.microsoft.com/office/drawing/2014/main" val="3463802319"/>
                  </a:ext>
                </a:extLst>
              </a:tr>
              <a:tr h="515121">
                <a:tc>
                  <a:txBody>
                    <a:bodyPr/>
                    <a:lstStyle/>
                    <a:p>
                      <a:r>
                        <a:rPr lang="zh-CN" altLang="zh-CN" sz="1800" kern="1200" dirty="0">
                          <a:solidFill>
                            <a:schemeClr val="dk1"/>
                          </a:solidFill>
                          <a:effectLst/>
                          <a:latin typeface="+mn-lt"/>
                          <a:ea typeface="+mn-ea"/>
                          <a:cs typeface="+mn-cs"/>
                        </a:rPr>
                        <a:t>根元素</a:t>
                      </a:r>
                      <a:endParaRPr lang="zh-CN" altLang="en-US" dirty="0"/>
                    </a:p>
                  </a:txBody>
                  <a:tcPr/>
                </a:tc>
                <a:tc>
                  <a:txBody>
                    <a:bodyPr/>
                    <a:lstStyle/>
                    <a:p>
                      <a:r>
                        <a:rPr lang="en-US" altLang="zh-CN" sz="1800" kern="1200" dirty="0">
                          <a:solidFill>
                            <a:schemeClr val="dk1"/>
                          </a:solidFill>
                          <a:effectLst/>
                          <a:latin typeface="+mn-lt"/>
                          <a:ea typeface="+mn-ea"/>
                          <a:cs typeface="+mn-cs"/>
                        </a:rPr>
                        <a:t>Document</a:t>
                      </a:r>
                      <a:endParaRPr lang="zh-CN" altLang="en-US" dirty="0"/>
                    </a:p>
                  </a:txBody>
                  <a:tcPr/>
                </a:tc>
                <a:tc>
                  <a:txBody>
                    <a:bodyPr/>
                    <a:lstStyle/>
                    <a:p>
                      <a:r>
                        <a:rPr lang="en-US" altLang="zh-CN" dirty="0"/>
                        <a:t>-</a:t>
                      </a:r>
                      <a:endParaRPr lang="zh-CN" altLang="en-US" dirty="0"/>
                    </a:p>
                  </a:txBody>
                  <a:tcPr/>
                </a:tc>
                <a:extLst>
                  <a:ext uri="{0D108BD9-81ED-4DB2-BD59-A6C34878D82A}">
                    <a16:rowId xmlns:a16="http://schemas.microsoft.com/office/drawing/2014/main" val="3823070038"/>
                  </a:ext>
                </a:extLst>
              </a:tr>
              <a:tr h="515121">
                <a:tc>
                  <a:txBody>
                    <a:bodyPr/>
                    <a:lstStyle/>
                    <a:p>
                      <a:r>
                        <a:rPr lang="zh-CN" altLang="zh-CN" sz="1800" kern="1200" dirty="0">
                          <a:solidFill>
                            <a:schemeClr val="dk1"/>
                          </a:solidFill>
                          <a:effectLst/>
                          <a:latin typeface="+mn-lt"/>
                          <a:ea typeface="+mn-ea"/>
                          <a:cs typeface="+mn-cs"/>
                        </a:rPr>
                        <a:t>反馈信息记录</a:t>
                      </a:r>
                      <a:endParaRPr lang="zh-CN" altLang="en-US" dirty="0"/>
                    </a:p>
                  </a:txBody>
                  <a:tcPr/>
                </a:tc>
                <a:tc>
                  <a:txBody>
                    <a:bodyPr/>
                    <a:lstStyle/>
                    <a:p>
                      <a:r>
                        <a:rPr lang="en-US" altLang="zh-CN" sz="1800" kern="1200" dirty="0" err="1">
                          <a:solidFill>
                            <a:schemeClr val="dk1"/>
                          </a:solidFill>
                          <a:effectLst/>
                          <a:latin typeface="+mn-lt"/>
                          <a:ea typeface="+mn-ea"/>
                          <a:cs typeface="+mn-cs"/>
                        </a:rPr>
                        <a:t>FbInf</a:t>
                      </a:r>
                      <a:endParaRPr lang="zh-CN" altLang="en-US" dirty="0"/>
                    </a:p>
                  </a:txBody>
                  <a:tcPr/>
                </a:tc>
                <a:tc>
                  <a:txBody>
                    <a:bodyPr/>
                    <a:lstStyle/>
                    <a:p>
                      <a:r>
                        <a:rPr lang="en-US" altLang="zh-CN" sz="1800" kern="1200" dirty="0">
                          <a:solidFill>
                            <a:schemeClr val="dk1"/>
                          </a:solidFill>
                          <a:effectLst/>
                          <a:latin typeface="+mn-lt"/>
                          <a:ea typeface="+mn-ea"/>
                          <a:cs typeface="+mn-cs"/>
                        </a:rPr>
                        <a:t>1:1</a:t>
                      </a:r>
                      <a:endParaRPr lang="zh-CN" altLang="en-US" dirty="0"/>
                    </a:p>
                  </a:txBody>
                  <a:tcPr/>
                </a:tc>
                <a:extLst>
                  <a:ext uri="{0D108BD9-81ED-4DB2-BD59-A6C34878D82A}">
                    <a16:rowId xmlns:a16="http://schemas.microsoft.com/office/drawing/2014/main" val="2859374741"/>
                  </a:ext>
                </a:extLst>
              </a:tr>
              <a:tr h="515121">
                <a:tc>
                  <a:txBody>
                    <a:bodyPr/>
                    <a:lstStyle/>
                    <a:p>
                      <a:r>
                        <a:rPr lang="zh-CN" altLang="zh-CN" sz="1800" kern="1200" dirty="0">
                          <a:solidFill>
                            <a:schemeClr val="dk1"/>
                          </a:solidFill>
                          <a:effectLst/>
                          <a:latin typeface="+mn-lt"/>
                          <a:ea typeface="+mn-ea"/>
                          <a:cs typeface="+mn-cs"/>
                        </a:rPr>
                        <a:t>反馈错误数</a:t>
                      </a:r>
                      <a:endParaRPr lang="zh-CN" altLang="en-US" dirty="0"/>
                    </a:p>
                  </a:txBody>
                  <a:tcPr/>
                </a:tc>
                <a:tc>
                  <a:txBody>
                    <a:bodyPr/>
                    <a:lstStyle/>
                    <a:p>
                      <a:r>
                        <a:rPr lang="en-US" altLang="zh-CN" sz="1800" kern="1200" dirty="0" err="1">
                          <a:solidFill>
                            <a:schemeClr val="dk1"/>
                          </a:solidFill>
                          <a:effectLst/>
                          <a:latin typeface="+mn-lt"/>
                          <a:ea typeface="+mn-ea"/>
                          <a:cs typeface="+mn-cs"/>
                        </a:rPr>
                        <a:t>FbErrNum</a:t>
                      </a:r>
                      <a:endParaRPr lang="zh-CN" altLang="en-US" dirty="0"/>
                    </a:p>
                  </a:txBody>
                  <a:tcPr/>
                </a:tc>
                <a:tc>
                  <a:txBody>
                    <a:bodyPr/>
                    <a:lstStyle/>
                    <a:p>
                      <a:r>
                        <a:rPr lang="en-US" altLang="zh-CN" sz="1800" kern="1200" dirty="0">
                          <a:solidFill>
                            <a:schemeClr val="dk1"/>
                          </a:solidFill>
                          <a:effectLst/>
                          <a:latin typeface="+mn-lt"/>
                          <a:ea typeface="+mn-ea"/>
                          <a:cs typeface="+mn-cs"/>
                        </a:rPr>
                        <a:t>1:1</a:t>
                      </a:r>
                      <a:endParaRPr lang="zh-CN" altLang="en-US" dirty="0"/>
                    </a:p>
                  </a:txBody>
                  <a:tcPr/>
                </a:tc>
                <a:extLst>
                  <a:ext uri="{0D108BD9-81ED-4DB2-BD59-A6C34878D82A}">
                    <a16:rowId xmlns:a16="http://schemas.microsoft.com/office/drawing/2014/main" val="1618869105"/>
                  </a:ext>
                </a:extLst>
              </a:tr>
              <a:tr h="515121">
                <a:tc>
                  <a:txBody>
                    <a:bodyPr/>
                    <a:lstStyle/>
                    <a:p>
                      <a:r>
                        <a:rPr lang="zh-CN" altLang="zh-CN" sz="1800" kern="1200" dirty="0">
                          <a:solidFill>
                            <a:schemeClr val="dk1"/>
                          </a:solidFill>
                          <a:effectLst/>
                          <a:latin typeface="+mn-lt"/>
                          <a:ea typeface="+mn-ea"/>
                          <a:cs typeface="+mn-cs"/>
                        </a:rPr>
                        <a:t>反馈错误信息</a:t>
                      </a:r>
                      <a:endParaRPr lang="zh-CN" altLang="en-US" dirty="0"/>
                    </a:p>
                  </a:txBody>
                  <a:tcPr/>
                </a:tc>
                <a:tc>
                  <a:txBody>
                    <a:bodyPr/>
                    <a:lstStyle/>
                    <a:p>
                      <a:r>
                        <a:rPr lang="en-US" altLang="zh-CN" sz="1800" kern="1200" dirty="0" err="1">
                          <a:solidFill>
                            <a:schemeClr val="dk1"/>
                          </a:solidFill>
                          <a:effectLst/>
                          <a:latin typeface="+mn-lt"/>
                          <a:ea typeface="+mn-ea"/>
                          <a:cs typeface="+mn-cs"/>
                        </a:rPr>
                        <a:t>ErrInf</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1:n</a:t>
                      </a:r>
                      <a:endParaRPr lang="zh-CN" altLang="en-US" dirty="0"/>
                    </a:p>
                  </a:txBody>
                  <a:tcPr/>
                </a:tc>
                <a:extLst>
                  <a:ext uri="{0D108BD9-81ED-4DB2-BD59-A6C34878D82A}">
                    <a16:rowId xmlns:a16="http://schemas.microsoft.com/office/drawing/2014/main" val="2152478999"/>
                  </a:ext>
                </a:extLst>
              </a:tr>
              <a:tr h="515121">
                <a:tc>
                  <a:txBody>
                    <a:bodyPr/>
                    <a:lstStyle/>
                    <a:p>
                      <a:r>
                        <a:rPr lang="zh-CN" altLang="zh-CN" sz="1800" kern="1200" dirty="0">
                          <a:solidFill>
                            <a:schemeClr val="dk1"/>
                          </a:solidFill>
                          <a:effectLst/>
                          <a:latin typeface="+mn-lt"/>
                          <a:ea typeface="+mn-ea"/>
                          <a:cs typeface="+mn-cs"/>
                        </a:rPr>
                        <a:t>错误反馈代码</a:t>
                      </a:r>
                      <a:endParaRPr lang="zh-CN" altLang="en-US" dirty="0"/>
                    </a:p>
                  </a:txBody>
                  <a:tcPr/>
                </a:tc>
                <a:tc>
                  <a:txBody>
                    <a:bodyPr/>
                    <a:lstStyle/>
                    <a:p>
                      <a:r>
                        <a:rPr lang="en-US" altLang="zh-CN" sz="1800" kern="1200" dirty="0" err="1">
                          <a:solidFill>
                            <a:schemeClr val="dk1"/>
                          </a:solidFill>
                          <a:effectLst/>
                          <a:latin typeface="+mn-lt"/>
                          <a:ea typeface="+mn-ea"/>
                          <a:cs typeface="+mn-cs"/>
                        </a:rPr>
                        <a:t>FbCode</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1:1</a:t>
                      </a:r>
                      <a:endParaRPr lang="zh-CN" altLang="en-US" dirty="0"/>
                    </a:p>
                  </a:txBody>
                  <a:tcPr/>
                </a:tc>
                <a:extLst>
                  <a:ext uri="{0D108BD9-81ED-4DB2-BD59-A6C34878D82A}">
                    <a16:rowId xmlns:a16="http://schemas.microsoft.com/office/drawing/2014/main" val="2841419482"/>
                  </a:ext>
                </a:extLst>
              </a:tr>
              <a:tr h="515121">
                <a:tc>
                  <a:txBody>
                    <a:bodyPr/>
                    <a:lstStyle/>
                    <a:p>
                      <a:r>
                        <a:rPr lang="zh-CN" altLang="zh-CN" sz="1800" kern="1200" dirty="0">
                          <a:solidFill>
                            <a:schemeClr val="dk1"/>
                          </a:solidFill>
                          <a:effectLst/>
                          <a:latin typeface="+mn-lt"/>
                          <a:ea typeface="+mn-ea"/>
                          <a:cs typeface="+mn-cs"/>
                        </a:rPr>
                        <a:t>出错位置</a:t>
                      </a:r>
                      <a:endParaRPr lang="zh-CN" altLang="en-US" dirty="0"/>
                    </a:p>
                  </a:txBody>
                  <a:tcPr/>
                </a:tc>
                <a:tc>
                  <a:txBody>
                    <a:bodyPr/>
                    <a:lstStyle/>
                    <a:p>
                      <a:r>
                        <a:rPr lang="en-US" altLang="zh-CN" sz="1800" kern="1200" dirty="0" err="1">
                          <a:solidFill>
                            <a:schemeClr val="dk1"/>
                          </a:solidFill>
                          <a:effectLst/>
                          <a:latin typeface="+mn-lt"/>
                          <a:ea typeface="+mn-ea"/>
                          <a:cs typeface="+mn-cs"/>
                        </a:rPr>
                        <a:t>FbMsg</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1:1</a:t>
                      </a:r>
                      <a:endParaRPr lang="zh-CN" altLang="en-US" dirty="0"/>
                    </a:p>
                  </a:txBody>
                  <a:tcPr/>
                </a:tc>
                <a:extLst>
                  <a:ext uri="{0D108BD9-81ED-4DB2-BD59-A6C34878D82A}">
                    <a16:rowId xmlns:a16="http://schemas.microsoft.com/office/drawing/2014/main" val="538133547"/>
                  </a:ext>
                </a:extLst>
              </a:tr>
              <a:tr h="515121">
                <a:tc>
                  <a:txBody>
                    <a:bodyPr/>
                    <a:lstStyle/>
                    <a:p>
                      <a:r>
                        <a:rPr lang="zh-CN" altLang="zh-CN" sz="1800" kern="1200" dirty="0">
                          <a:solidFill>
                            <a:schemeClr val="dk1"/>
                          </a:solidFill>
                          <a:effectLst/>
                          <a:latin typeface="+mn-lt"/>
                          <a:ea typeface="+mn-ea"/>
                          <a:cs typeface="+mn-cs"/>
                        </a:rPr>
                        <a:t>出错记录标识</a:t>
                      </a:r>
                      <a:endParaRPr lang="zh-CN" altLang="en-US" dirty="0"/>
                    </a:p>
                  </a:txBody>
                  <a:tcPr/>
                </a:tc>
                <a:tc>
                  <a:txBody>
                    <a:bodyPr/>
                    <a:lstStyle/>
                    <a:p>
                      <a:r>
                        <a:rPr lang="en-US" altLang="zh-CN" sz="1800" kern="1200" dirty="0" err="1">
                          <a:solidFill>
                            <a:schemeClr val="dk1"/>
                          </a:solidFill>
                          <a:effectLst/>
                          <a:latin typeface="+mn-lt"/>
                          <a:ea typeface="+mn-ea"/>
                          <a:cs typeface="+mn-cs"/>
                        </a:rPr>
                        <a:t>ErrRecId</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1:1</a:t>
                      </a:r>
                      <a:endParaRPr lang="zh-CN" altLang="en-US" dirty="0"/>
                    </a:p>
                  </a:txBody>
                  <a:tcPr/>
                </a:tc>
                <a:extLst>
                  <a:ext uri="{0D108BD9-81ED-4DB2-BD59-A6C34878D82A}">
                    <a16:rowId xmlns:a16="http://schemas.microsoft.com/office/drawing/2014/main" val="3307348724"/>
                  </a:ext>
                </a:extLst>
              </a:tr>
              <a:tr h="515121">
                <a:tc>
                  <a:txBody>
                    <a:bodyPr/>
                    <a:lstStyle/>
                    <a:p>
                      <a:r>
                        <a:rPr lang="zh-CN" altLang="zh-CN" sz="1800" kern="1200" dirty="0">
                          <a:solidFill>
                            <a:schemeClr val="dk1"/>
                          </a:solidFill>
                          <a:effectLst/>
                          <a:latin typeface="+mn-lt"/>
                          <a:ea typeface="+mn-ea"/>
                          <a:cs typeface="+mn-cs"/>
                        </a:rPr>
                        <a:t>出错信息记录释义</a:t>
                      </a:r>
                      <a:endParaRPr lang="zh-CN" altLang="en-US" dirty="0"/>
                    </a:p>
                  </a:txBody>
                  <a:tcPr/>
                </a:tc>
                <a:tc>
                  <a:txBody>
                    <a:bodyPr/>
                    <a:lstStyle/>
                    <a:p>
                      <a:r>
                        <a:rPr lang="en-US" altLang="zh-CN" sz="1800" kern="1200" dirty="0" err="1">
                          <a:solidFill>
                            <a:schemeClr val="dk1"/>
                          </a:solidFill>
                          <a:effectLst/>
                          <a:latin typeface="+mn-lt"/>
                          <a:ea typeface="+mn-ea"/>
                          <a:cs typeface="+mn-cs"/>
                        </a:rPr>
                        <a:t>ErrRec</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1:1</a:t>
                      </a:r>
                      <a:endParaRPr lang="zh-CN" altLang="en-US" dirty="0"/>
                    </a:p>
                  </a:txBody>
                  <a:tcPr/>
                </a:tc>
                <a:extLst>
                  <a:ext uri="{0D108BD9-81ED-4DB2-BD59-A6C34878D82A}">
                    <a16:rowId xmlns:a16="http://schemas.microsoft.com/office/drawing/2014/main" val="783437116"/>
                  </a:ext>
                </a:extLst>
              </a:tr>
            </a:tbl>
          </a:graphicData>
        </a:graphic>
      </p:graphicFrame>
    </p:spTree>
    <p:extLst>
      <p:ext uri="{BB962C8B-B14F-4D97-AF65-F5344CB8AC3E}">
        <p14:creationId xmlns:p14="http://schemas.microsoft.com/office/powerpoint/2010/main" val="225312834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dissolve">
                                      <p:cBhvr>
                                        <p:cTn id="1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01390315-E20C-F76D-2258-FE58102411AC}"/>
              </a:ext>
            </a:extLst>
          </p:cNvPr>
          <p:cNvSpPr txBox="1"/>
          <p:nvPr/>
        </p:nvSpPr>
        <p:spPr>
          <a:xfrm>
            <a:off x="956767" y="358218"/>
            <a:ext cx="10127297" cy="369332"/>
          </a:xfrm>
          <a:prstGeom prst="rect">
            <a:avLst/>
          </a:prstGeom>
          <a:noFill/>
        </p:spPr>
        <p:txBody>
          <a:bodyPr wrap="square" lIns="0" tIns="0" rIns="0" bIns="0" rtlCol="0">
            <a:spAutoFit/>
          </a:bodyPr>
          <a:lstStyle/>
          <a:p>
            <a:pPr defTabSz="964565"/>
            <a:r>
              <a:rPr lang="zh-CN" altLang="en-US" sz="2400" b="1" spc="422" dirty="0">
                <a:solidFill>
                  <a:srgbClr val="AF362C"/>
                </a:solidFill>
                <a:latin typeface="微软雅黑" panose="020B0503020204020204" pitchFamily="34" charset="-122"/>
                <a:ea typeface="微软雅黑" panose="020B0503020204020204" pitchFamily="34" charset="-122"/>
                <a:sym typeface="+mn-ea"/>
              </a:rPr>
              <a:t>反馈文件错误解决指引</a:t>
            </a:r>
            <a:endParaRPr lang="zh-CN" altLang="en-US" b="1" spc="422" dirty="0">
              <a:solidFill>
                <a:srgbClr val="AF362C"/>
              </a:solidFill>
              <a:latin typeface="微软雅黑" panose="020B0503020204020204" pitchFamily="34" charset="-122"/>
              <a:ea typeface="微软雅黑" panose="020B0503020204020204" pitchFamily="34" charset="-122"/>
              <a:sym typeface="+mn-ea"/>
            </a:endParaRPr>
          </a:p>
        </p:txBody>
      </p:sp>
      <p:sp>
        <p:nvSpPr>
          <p:cNvPr id="14" name="椭圆 13">
            <a:extLst>
              <a:ext uri="{FF2B5EF4-FFF2-40B4-BE49-F238E27FC236}">
                <a16:creationId xmlns:a16="http://schemas.microsoft.com/office/drawing/2014/main" id="{0A1D9C1E-4CC9-EEB0-E39E-8B238E0D7656}"/>
              </a:ext>
            </a:extLst>
          </p:cNvPr>
          <p:cNvSpPr/>
          <p:nvPr/>
        </p:nvSpPr>
        <p:spPr>
          <a:xfrm>
            <a:off x="332703" y="337742"/>
            <a:ext cx="410284" cy="410284"/>
          </a:xfrm>
          <a:prstGeom prst="ellipse">
            <a:avLst/>
          </a:prstGeom>
          <a:solidFill>
            <a:srgbClr val="AB0019"/>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8" name="表格 28">
            <a:extLst>
              <a:ext uri="{FF2B5EF4-FFF2-40B4-BE49-F238E27FC236}">
                <a16:creationId xmlns:a16="http://schemas.microsoft.com/office/drawing/2014/main" id="{2CA4AFA5-7D9A-80E6-DCBA-38A88917F46F}"/>
              </a:ext>
            </a:extLst>
          </p:cNvPr>
          <p:cNvGraphicFramePr>
            <a:graphicFrameLocks noGrp="1"/>
          </p:cNvGraphicFramePr>
          <p:nvPr>
            <p:extLst>
              <p:ext uri="{D42A27DB-BD31-4B8C-83A1-F6EECF244321}">
                <p14:modId xmlns:p14="http://schemas.microsoft.com/office/powerpoint/2010/main" val="1891039419"/>
              </p:ext>
            </p:extLst>
          </p:nvPr>
        </p:nvGraphicFramePr>
        <p:xfrm>
          <a:off x="332703" y="1096045"/>
          <a:ext cx="12073336" cy="5324532"/>
        </p:xfrm>
        <a:graphic>
          <a:graphicData uri="http://schemas.openxmlformats.org/drawingml/2006/table">
            <a:tbl>
              <a:tblPr firstRow="1" bandRow="1">
                <a:tableStyleId>{5C22544A-7EE6-4342-B048-85BDC9FD1C3A}</a:tableStyleId>
              </a:tblPr>
              <a:tblGrid>
                <a:gridCol w="3931952">
                  <a:extLst>
                    <a:ext uri="{9D8B030D-6E8A-4147-A177-3AD203B41FA5}">
                      <a16:colId xmlns:a16="http://schemas.microsoft.com/office/drawing/2014/main" val="1906084873"/>
                    </a:ext>
                  </a:extLst>
                </a:gridCol>
                <a:gridCol w="3931952">
                  <a:extLst>
                    <a:ext uri="{9D8B030D-6E8A-4147-A177-3AD203B41FA5}">
                      <a16:colId xmlns:a16="http://schemas.microsoft.com/office/drawing/2014/main" val="3341718449"/>
                    </a:ext>
                  </a:extLst>
                </a:gridCol>
                <a:gridCol w="4209432">
                  <a:extLst>
                    <a:ext uri="{9D8B030D-6E8A-4147-A177-3AD203B41FA5}">
                      <a16:colId xmlns:a16="http://schemas.microsoft.com/office/drawing/2014/main" val="2867771838"/>
                    </a:ext>
                  </a:extLst>
                </a:gridCol>
              </a:tblGrid>
              <a:tr h="488599">
                <a:tc>
                  <a:txBody>
                    <a:bodyPr/>
                    <a:lstStyle/>
                    <a:p>
                      <a:r>
                        <a:rPr lang="zh-CN" altLang="en-US" sz="1800" b="1" kern="1200" dirty="0">
                          <a:solidFill>
                            <a:schemeClr val="lt1"/>
                          </a:solidFill>
                          <a:effectLst/>
                          <a:latin typeface="+mn-lt"/>
                          <a:ea typeface="+mn-ea"/>
                          <a:cs typeface="+mn-cs"/>
                        </a:rPr>
                        <a:t>错误级别名称</a:t>
                      </a:r>
                      <a:endParaRPr lang="zh-CN" altLang="en-US" dirty="0"/>
                    </a:p>
                  </a:txBody>
                  <a:tcPr/>
                </a:tc>
                <a:tc>
                  <a:txBody>
                    <a:bodyPr/>
                    <a:lstStyle/>
                    <a:p>
                      <a:r>
                        <a:rPr lang="zh-CN" altLang="en-US" sz="1800" b="1" kern="1200" dirty="0">
                          <a:solidFill>
                            <a:schemeClr val="lt1"/>
                          </a:solidFill>
                          <a:effectLst/>
                          <a:latin typeface="+mn-lt"/>
                          <a:ea typeface="+mn-ea"/>
                          <a:cs typeface="+mn-cs"/>
                        </a:rPr>
                        <a:t>错误范围代码</a:t>
                      </a:r>
                      <a:endParaRPr lang="zh-CN" altLang="en-US" dirty="0"/>
                    </a:p>
                  </a:txBody>
                  <a:tcPr/>
                </a:tc>
                <a:tc>
                  <a:txBody>
                    <a:bodyPr/>
                    <a:lstStyle/>
                    <a:p>
                      <a:r>
                        <a:rPr lang="zh-CN" altLang="en-US" sz="1800" b="1" kern="1200" dirty="0">
                          <a:solidFill>
                            <a:schemeClr val="lt1"/>
                          </a:solidFill>
                          <a:effectLst/>
                          <a:latin typeface="+mn-lt"/>
                          <a:ea typeface="+mn-ea"/>
                          <a:cs typeface="+mn-cs"/>
                        </a:rPr>
                        <a:t>解决指引</a:t>
                      </a:r>
                      <a:endParaRPr lang="zh-CN" altLang="en-US" dirty="0"/>
                    </a:p>
                  </a:txBody>
                  <a:tcPr/>
                </a:tc>
                <a:extLst>
                  <a:ext uri="{0D108BD9-81ED-4DB2-BD59-A6C34878D82A}">
                    <a16:rowId xmlns:a16="http://schemas.microsoft.com/office/drawing/2014/main" val="3463802319"/>
                  </a:ext>
                </a:extLst>
              </a:tr>
              <a:tr h="1110469">
                <a:tc>
                  <a:txBody>
                    <a:bodyPr/>
                    <a:lstStyle/>
                    <a:p>
                      <a:r>
                        <a:rPr lang="zh-CN" altLang="en-US" sz="1800" kern="1200" dirty="0">
                          <a:solidFill>
                            <a:schemeClr val="dk1"/>
                          </a:solidFill>
                          <a:effectLst/>
                          <a:latin typeface="+mn-lt"/>
                          <a:ea typeface="+mn-ea"/>
                          <a:cs typeface="+mn-cs"/>
                        </a:rPr>
                        <a:t>文件级错误反馈信息</a:t>
                      </a:r>
                      <a:endParaRPr lang="zh-CN" altLang="en-US" dirty="0"/>
                    </a:p>
                  </a:txBody>
                  <a:tcPr/>
                </a:tc>
                <a:tc>
                  <a:txBody>
                    <a:bodyPr/>
                    <a:lstStyle/>
                    <a:p>
                      <a:r>
                        <a:rPr lang="en-US" altLang="zh-CN" sz="1800" kern="1200" dirty="0">
                          <a:solidFill>
                            <a:schemeClr val="dk1"/>
                          </a:solidFill>
                          <a:effectLst/>
                          <a:latin typeface="+mn-lt"/>
                          <a:ea typeface="+mn-ea"/>
                          <a:cs typeface="+mn-cs"/>
                        </a:rPr>
                        <a:t>ATF</a:t>
                      </a:r>
                      <a:r>
                        <a:rPr lang="zh-CN" altLang="en-US"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ABN</a:t>
                      </a:r>
                      <a:r>
                        <a:rPr lang="zh-CN" altLang="en-US"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ABH</a:t>
                      </a:r>
                      <a:r>
                        <a:rPr lang="zh-CN" altLang="en-US"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ABF</a:t>
                      </a:r>
                      <a:r>
                        <a:rPr lang="zh-CN" altLang="en-US" sz="1800" kern="1200" dirty="0">
                          <a:solidFill>
                            <a:schemeClr val="dk1"/>
                          </a:solidFill>
                          <a:effectLst/>
                          <a:latin typeface="+mn-lt"/>
                          <a:ea typeface="+mn-ea"/>
                          <a:cs typeface="+mn-cs"/>
                        </a:rPr>
                        <a:t>系列错误代码</a:t>
                      </a:r>
                      <a:endParaRPr lang="en-US" altLang="zh-CN" sz="1800" kern="1200" dirty="0">
                        <a:solidFill>
                          <a:schemeClr val="dk1"/>
                        </a:solidFill>
                        <a:effectLst/>
                        <a:latin typeface="+mn-lt"/>
                        <a:ea typeface="+mn-ea"/>
                        <a:cs typeface="+mn-cs"/>
                      </a:endParaRPr>
                    </a:p>
                  </a:txBody>
                  <a:tcPr/>
                </a:tc>
                <a:tc>
                  <a:txBody>
                    <a:bodyPr/>
                    <a:lstStyle/>
                    <a:p>
                      <a:r>
                        <a:rPr lang="zh-CN" altLang="en-US" dirty="0"/>
                        <a:t>严格按照</a:t>
                      </a:r>
                      <a:r>
                        <a:rPr lang="en-US" altLang="zh-CN" dirty="0"/>
                        <a:t>《</a:t>
                      </a:r>
                      <a:r>
                        <a:rPr lang="zh-CN" altLang="en-US" dirty="0"/>
                        <a:t>二代央行内部（企业）评级系统数据采集规范 通用要求</a:t>
                      </a:r>
                      <a:r>
                        <a:rPr lang="en-US" altLang="zh-CN" dirty="0"/>
                        <a:t>》</a:t>
                      </a:r>
                      <a:r>
                        <a:rPr lang="zh-CN" altLang="en-US" dirty="0"/>
                        <a:t>中（ </a:t>
                      </a:r>
                      <a:r>
                        <a:rPr lang="en-US" altLang="zh-CN" dirty="0"/>
                        <a:t>5.</a:t>
                      </a:r>
                      <a:r>
                        <a:rPr lang="zh-CN" altLang="en-US" dirty="0"/>
                        <a:t>数据文件设计） 的要求，检查自身报文文件</a:t>
                      </a:r>
                    </a:p>
                  </a:txBody>
                  <a:tcPr/>
                </a:tc>
                <a:extLst>
                  <a:ext uri="{0D108BD9-81ED-4DB2-BD59-A6C34878D82A}">
                    <a16:rowId xmlns:a16="http://schemas.microsoft.com/office/drawing/2014/main" val="3823070038"/>
                  </a:ext>
                </a:extLst>
              </a:tr>
              <a:tr h="1879256">
                <a:tc>
                  <a:txBody>
                    <a:bodyPr/>
                    <a:lstStyle/>
                    <a:p>
                      <a:r>
                        <a:rPr lang="zh-CN" altLang="en-US" sz="1800" kern="1200" dirty="0">
                          <a:solidFill>
                            <a:schemeClr val="dk1"/>
                          </a:solidFill>
                          <a:effectLst/>
                          <a:latin typeface="+mn-lt"/>
                          <a:ea typeface="+mn-ea"/>
                          <a:cs typeface="+mn-cs"/>
                        </a:rPr>
                        <a:t>信息记录级错误反馈信息 </a:t>
                      </a:r>
                      <a:endParaRPr lang="zh-CN" altLang="en-US" dirty="0"/>
                    </a:p>
                  </a:txBody>
                  <a:tcPr/>
                </a:tc>
                <a:tc>
                  <a:txBody>
                    <a:bodyPr/>
                    <a:lstStyle/>
                    <a:p>
                      <a:r>
                        <a:rPr lang="en-US" altLang="zh-CN" sz="1800" kern="1200" dirty="0">
                          <a:solidFill>
                            <a:schemeClr val="dk1"/>
                          </a:solidFill>
                          <a:effectLst/>
                          <a:latin typeface="+mn-lt"/>
                          <a:ea typeface="+mn-ea"/>
                          <a:cs typeface="+mn-cs"/>
                        </a:rPr>
                        <a:t>ABR</a:t>
                      </a:r>
                      <a:r>
                        <a:rPr lang="zh-CN" altLang="en-US"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ABD</a:t>
                      </a:r>
                      <a:r>
                        <a:rPr lang="zh-CN" altLang="en-US"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ABE</a:t>
                      </a:r>
                      <a:r>
                        <a:rPr lang="zh-CN" altLang="en-US" sz="1800" kern="1200" dirty="0">
                          <a:solidFill>
                            <a:schemeClr val="dk1"/>
                          </a:solidFill>
                          <a:effectLst/>
                          <a:latin typeface="+mn-lt"/>
                          <a:ea typeface="+mn-ea"/>
                          <a:cs typeface="+mn-cs"/>
                        </a:rPr>
                        <a:t>系列错误代码</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effectLst/>
                          <a:latin typeface="+mn-lt"/>
                          <a:ea typeface="+mn-ea"/>
                          <a:cs typeface="+mn-cs"/>
                        </a:rPr>
                        <a:t>参考</a:t>
                      </a:r>
                      <a:r>
                        <a:rPr lang="en-US" altLang="zh-CN" sz="1800" kern="1200" dirty="0">
                          <a:solidFill>
                            <a:schemeClr val="dk1"/>
                          </a:solidFill>
                          <a:effectLst/>
                          <a:latin typeface="+mn-lt"/>
                          <a:ea typeface="+mn-ea"/>
                          <a:cs typeface="+mn-cs"/>
                        </a:rPr>
                        <a:t>《</a:t>
                      </a:r>
                      <a:r>
                        <a:rPr lang="zh-CN" altLang="en-US" sz="1800" kern="1200" dirty="0">
                          <a:solidFill>
                            <a:schemeClr val="dk1"/>
                          </a:solidFill>
                          <a:effectLst/>
                          <a:latin typeface="+mn-lt"/>
                          <a:ea typeface="+mn-ea"/>
                          <a:cs typeface="+mn-cs"/>
                        </a:rPr>
                        <a:t>二代央行内部（企业）评级系统数据采集规范 企业评级信息</a:t>
                      </a:r>
                      <a:r>
                        <a:rPr lang="en-US" altLang="zh-CN" sz="1800" kern="1200" dirty="0">
                          <a:solidFill>
                            <a:schemeClr val="dk1"/>
                          </a:solidFill>
                          <a:effectLst/>
                          <a:latin typeface="+mn-lt"/>
                          <a:ea typeface="+mn-ea"/>
                          <a:cs typeface="+mn-cs"/>
                        </a:rPr>
                        <a:t>》</a:t>
                      </a:r>
                      <a:r>
                        <a:rPr lang="zh-CN" altLang="en-US" sz="1800" kern="1200" dirty="0">
                          <a:solidFill>
                            <a:schemeClr val="dk1"/>
                          </a:solidFill>
                          <a:effectLst/>
                          <a:latin typeface="+mn-lt"/>
                          <a:ea typeface="+mn-ea"/>
                          <a:cs typeface="+mn-cs"/>
                        </a:rPr>
                        <a:t>和</a:t>
                      </a:r>
                      <a:r>
                        <a:rPr lang="en-US" altLang="zh-CN" sz="1800" kern="1200" dirty="0">
                          <a:solidFill>
                            <a:schemeClr val="dk1"/>
                          </a:solidFill>
                          <a:effectLst/>
                          <a:latin typeface="+mn-lt"/>
                          <a:ea typeface="+mn-ea"/>
                          <a:cs typeface="+mn-cs"/>
                        </a:rPr>
                        <a:t>《</a:t>
                      </a:r>
                      <a:r>
                        <a:rPr lang="zh-CN" altLang="en-US" sz="1800" kern="1200" dirty="0">
                          <a:solidFill>
                            <a:schemeClr val="dk1"/>
                          </a:solidFill>
                          <a:effectLst/>
                          <a:latin typeface="+mn-lt"/>
                          <a:ea typeface="+mn-ea"/>
                          <a:cs typeface="+mn-cs"/>
                        </a:rPr>
                        <a:t>央行内部（企业）评级系统数据采集规范 企业信贷资产信息</a:t>
                      </a:r>
                      <a:r>
                        <a:rPr lang="en-US" altLang="zh-CN" sz="1800" kern="1200" dirty="0">
                          <a:solidFill>
                            <a:schemeClr val="dk1"/>
                          </a:solidFill>
                          <a:effectLst/>
                          <a:latin typeface="+mn-lt"/>
                          <a:ea typeface="+mn-ea"/>
                          <a:cs typeface="+mn-cs"/>
                        </a:rPr>
                        <a:t>》</a:t>
                      </a:r>
                      <a:r>
                        <a:rPr lang="zh-CN" altLang="en-US" sz="1800" kern="1200" dirty="0">
                          <a:solidFill>
                            <a:schemeClr val="dk1"/>
                          </a:solidFill>
                          <a:effectLst/>
                          <a:latin typeface="+mn-lt"/>
                          <a:ea typeface="+mn-ea"/>
                          <a:cs typeface="+mn-cs"/>
                        </a:rPr>
                        <a:t>中（</a:t>
                      </a:r>
                      <a:r>
                        <a:rPr lang="en-US" altLang="zh-CN" sz="1800" kern="1200" dirty="0">
                          <a:solidFill>
                            <a:schemeClr val="dk1"/>
                          </a:solidFill>
                          <a:effectLst/>
                          <a:latin typeface="+mn-lt"/>
                          <a:ea typeface="+mn-ea"/>
                          <a:cs typeface="+mn-cs"/>
                        </a:rPr>
                        <a:t>6.1 </a:t>
                      </a:r>
                      <a:r>
                        <a:rPr lang="zh-CN" altLang="en-US" sz="1800" kern="1200" dirty="0">
                          <a:solidFill>
                            <a:schemeClr val="dk1"/>
                          </a:solidFill>
                          <a:effectLst/>
                          <a:latin typeface="+mn-lt"/>
                          <a:ea typeface="+mn-ea"/>
                          <a:cs typeface="+mn-cs"/>
                        </a:rPr>
                        <a:t>评级信息记录组成、</a:t>
                      </a:r>
                      <a:r>
                        <a:rPr lang="en-US" altLang="zh-CN" sz="1800" kern="1200" dirty="0">
                          <a:solidFill>
                            <a:schemeClr val="dk1"/>
                          </a:solidFill>
                          <a:effectLst/>
                          <a:latin typeface="+mn-lt"/>
                          <a:ea typeface="+mn-ea"/>
                          <a:cs typeface="+mn-cs"/>
                        </a:rPr>
                        <a:t>6.2 </a:t>
                      </a:r>
                      <a:r>
                        <a:rPr lang="zh-CN" altLang="zh-CN" sz="1800" kern="1200" dirty="0">
                          <a:solidFill>
                            <a:schemeClr val="dk1"/>
                          </a:solidFill>
                          <a:effectLst/>
                          <a:latin typeface="+mn-lt"/>
                          <a:ea typeface="+mn-ea"/>
                          <a:cs typeface="+mn-cs"/>
                        </a:rPr>
                        <a:t>基础段数据项说明</a:t>
                      </a:r>
                      <a:r>
                        <a:rPr lang="zh-CN" altLang="en-US" sz="1800" kern="1200" dirty="0">
                          <a:solidFill>
                            <a:schemeClr val="dk1"/>
                          </a:solidFill>
                          <a:effectLst/>
                          <a:latin typeface="+mn-lt"/>
                          <a:ea typeface="+mn-ea"/>
                          <a:cs typeface="+mn-cs"/>
                        </a:rPr>
                        <a:t>）、</a:t>
                      </a:r>
                      <a:r>
                        <a:rPr lang="en-US" altLang="zh-CN" dirty="0"/>
                        <a:t>《</a:t>
                      </a:r>
                      <a:r>
                        <a:rPr lang="zh-CN" altLang="en-US" dirty="0"/>
                        <a:t>二代央行内部（企业）评级系统数据采集规范 通用要求</a:t>
                      </a:r>
                      <a:r>
                        <a:rPr lang="en-US" altLang="zh-CN" dirty="0"/>
                        <a:t>》</a:t>
                      </a:r>
                      <a:r>
                        <a:rPr lang="zh-CN" altLang="en-US" dirty="0"/>
                        <a:t>中（</a:t>
                      </a:r>
                      <a:r>
                        <a:rPr lang="en-US" altLang="zh-CN" dirty="0"/>
                        <a:t>6 </a:t>
                      </a:r>
                      <a:r>
                        <a:rPr lang="zh-CN" altLang="en-US" dirty="0"/>
                        <a:t>常用代码）</a:t>
                      </a:r>
                    </a:p>
                  </a:txBody>
                  <a:tcPr/>
                </a:tc>
                <a:extLst>
                  <a:ext uri="{0D108BD9-81ED-4DB2-BD59-A6C34878D82A}">
                    <a16:rowId xmlns:a16="http://schemas.microsoft.com/office/drawing/2014/main" val="2859374741"/>
                  </a:ext>
                </a:extLst>
              </a:tr>
              <a:tr h="854207">
                <a:tc>
                  <a:txBody>
                    <a:bodyPr/>
                    <a:lstStyle/>
                    <a:p>
                      <a:r>
                        <a:rPr lang="zh-CN" altLang="zh-CN" sz="1800" kern="1200" dirty="0">
                          <a:solidFill>
                            <a:schemeClr val="dk1"/>
                          </a:solidFill>
                          <a:effectLst/>
                          <a:latin typeface="+mn-lt"/>
                          <a:ea typeface="+mn-ea"/>
                          <a:cs typeface="+mn-cs"/>
                        </a:rPr>
                        <a:t>企业评级信息记录</a:t>
                      </a:r>
                      <a:r>
                        <a:rPr lang="en-US" altLang="zh-CN" sz="1800" kern="1200" dirty="0">
                          <a:solidFill>
                            <a:schemeClr val="dk1"/>
                          </a:solidFill>
                          <a:effectLst/>
                          <a:latin typeface="+mn-lt"/>
                          <a:ea typeface="+mn-ea"/>
                          <a:cs typeface="+mn-cs"/>
                        </a:rPr>
                        <a:t>/</a:t>
                      </a:r>
                      <a:r>
                        <a:rPr lang="zh-CN" altLang="en-US" sz="1800" kern="1200" dirty="0">
                          <a:solidFill>
                            <a:schemeClr val="dk1"/>
                          </a:solidFill>
                          <a:effectLst/>
                          <a:latin typeface="+mn-lt"/>
                          <a:ea typeface="+mn-ea"/>
                          <a:cs typeface="+mn-cs"/>
                        </a:rPr>
                        <a:t>标识变更信息记录</a:t>
                      </a:r>
                      <a:r>
                        <a:rPr lang="en-US" altLang="zh-CN" sz="1800" kern="1200" dirty="0">
                          <a:solidFill>
                            <a:schemeClr val="dk1"/>
                          </a:solidFill>
                          <a:effectLst/>
                          <a:latin typeface="+mn-lt"/>
                          <a:ea typeface="+mn-ea"/>
                          <a:cs typeface="+mn-cs"/>
                        </a:rPr>
                        <a:t>/</a:t>
                      </a:r>
                      <a:r>
                        <a:rPr lang="zh-CN" altLang="en-US" sz="1800" kern="1200" dirty="0">
                          <a:solidFill>
                            <a:schemeClr val="dk1"/>
                          </a:solidFill>
                          <a:effectLst/>
                          <a:latin typeface="+mn-lt"/>
                          <a:ea typeface="+mn-ea"/>
                          <a:cs typeface="+mn-cs"/>
                        </a:rPr>
                        <a:t>按段更正信息记录</a:t>
                      </a:r>
                      <a:r>
                        <a:rPr lang="en-US" altLang="zh-CN" sz="1800" kern="1200" dirty="0">
                          <a:solidFill>
                            <a:schemeClr val="dk1"/>
                          </a:solidFill>
                          <a:effectLst/>
                          <a:latin typeface="+mn-lt"/>
                          <a:ea typeface="+mn-ea"/>
                          <a:cs typeface="+mn-cs"/>
                        </a:rPr>
                        <a:t>/</a:t>
                      </a:r>
                      <a:r>
                        <a:rPr lang="zh-CN" altLang="en-US" sz="1800" kern="1200" dirty="0">
                          <a:solidFill>
                            <a:schemeClr val="dk1"/>
                          </a:solidFill>
                          <a:effectLst/>
                          <a:latin typeface="+mn-lt"/>
                          <a:ea typeface="+mn-ea"/>
                          <a:cs typeface="+mn-cs"/>
                        </a:rPr>
                        <a:t>整笔删除</a:t>
                      </a:r>
                      <a:r>
                        <a:rPr lang="zh-CN" altLang="zh-CN" sz="1800" kern="1200" dirty="0">
                          <a:solidFill>
                            <a:schemeClr val="dk1"/>
                          </a:solidFill>
                          <a:effectLst/>
                          <a:latin typeface="+mn-lt"/>
                          <a:ea typeface="+mn-ea"/>
                          <a:cs typeface="+mn-cs"/>
                        </a:rPr>
                        <a:t>错误反馈信息</a:t>
                      </a:r>
                      <a:r>
                        <a:rPr lang="zh-CN" altLang="en-US" sz="1800" kern="1200" dirty="0">
                          <a:solidFill>
                            <a:schemeClr val="dk1"/>
                          </a:solidFill>
                          <a:effectLst/>
                          <a:latin typeface="+mn-lt"/>
                          <a:ea typeface="+mn-ea"/>
                          <a:cs typeface="+mn-cs"/>
                        </a:rPr>
                        <a:t>记录</a:t>
                      </a:r>
                      <a:endParaRPr lang="zh-CN" altLang="en-US" dirty="0"/>
                    </a:p>
                  </a:txBody>
                  <a:tcPr/>
                </a:tc>
                <a:tc>
                  <a:txBody>
                    <a:bodyPr/>
                    <a:lstStyle/>
                    <a:p>
                      <a:r>
                        <a:rPr lang="en-US" altLang="zh-CN" sz="1800" kern="1200" dirty="0">
                          <a:solidFill>
                            <a:schemeClr val="dk1"/>
                          </a:solidFill>
                          <a:effectLst/>
                          <a:latin typeface="+mn-lt"/>
                          <a:ea typeface="+mn-ea"/>
                          <a:cs typeface="+mn-cs"/>
                        </a:rPr>
                        <a:t>BBR</a:t>
                      </a:r>
                      <a:r>
                        <a:rPr lang="zh-CN" altLang="en-US"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BBE</a:t>
                      </a:r>
                      <a:r>
                        <a:rPr lang="zh-CN" altLang="en-US"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BIE</a:t>
                      </a:r>
                      <a:r>
                        <a:rPr lang="zh-CN" altLang="en-US"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BME</a:t>
                      </a:r>
                      <a:r>
                        <a:rPr lang="zh-CN" altLang="en-US"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BSE</a:t>
                      </a:r>
                      <a:r>
                        <a:rPr lang="zh-CN" altLang="en-US" sz="1800" kern="1200" dirty="0">
                          <a:solidFill>
                            <a:schemeClr val="dk1"/>
                          </a:solidFill>
                          <a:effectLst/>
                          <a:latin typeface="+mn-lt"/>
                          <a:ea typeface="+mn-ea"/>
                          <a:cs typeface="+mn-cs"/>
                        </a:rPr>
                        <a:t>系列错误代码</a:t>
                      </a:r>
                      <a:endParaRPr lang="zh-CN" altLang="en-US" dirty="0"/>
                    </a:p>
                  </a:txBody>
                  <a:tcPr/>
                </a:tc>
                <a:tc>
                  <a:txBody>
                    <a:bodyPr/>
                    <a:lstStyle/>
                    <a:p>
                      <a:r>
                        <a:rPr lang="zh-CN" altLang="en-US" sz="1800" kern="1200" dirty="0">
                          <a:solidFill>
                            <a:schemeClr val="dk1"/>
                          </a:solidFill>
                          <a:effectLst/>
                          <a:latin typeface="+mn-lt"/>
                          <a:ea typeface="+mn-ea"/>
                          <a:cs typeface="+mn-cs"/>
                        </a:rPr>
                        <a:t>参考</a:t>
                      </a:r>
                      <a:r>
                        <a:rPr lang="en-US" altLang="zh-CN" sz="1800" kern="1200" dirty="0">
                          <a:solidFill>
                            <a:schemeClr val="dk1"/>
                          </a:solidFill>
                          <a:effectLst/>
                          <a:latin typeface="+mn-lt"/>
                          <a:ea typeface="+mn-ea"/>
                          <a:cs typeface="+mn-cs"/>
                        </a:rPr>
                        <a:t>《</a:t>
                      </a:r>
                      <a:r>
                        <a:rPr lang="zh-CN" altLang="en-US" sz="1800" kern="1200" dirty="0">
                          <a:solidFill>
                            <a:schemeClr val="dk1"/>
                          </a:solidFill>
                          <a:effectLst/>
                          <a:latin typeface="+mn-lt"/>
                          <a:ea typeface="+mn-ea"/>
                          <a:cs typeface="+mn-cs"/>
                        </a:rPr>
                        <a:t>二代央行内部（企业）评级系统数据采集规范 企业评级信息</a:t>
                      </a:r>
                      <a:r>
                        <a:rPr lang="en-US" altLang="zh-CN" sz="1800" kern="1200" dirty="0">
                          <a:solidFill>
                            <a:schemeClr val="dk1"/>
                          </a:solidFill>
                          <a:effectLst/>
                          <a:latin typeface="+mn-lt"/>
                          <a:ea typeface="+mn-ea"/>
                          <a:cs typeface="+mn-cs"/>
                        </a:rPr>
                        <a:t>》</a:t>
                      </a:r>
                      <a:r>
                        <a:rPr lang="zh-CN" altLang="en-US" sz="1800" kern="1200" dirty="0">
                          <a:solidFill>
                            <a:schemeClr val="dk1"/>
                          </a:solidFill>
                          <a:effectLst/>
                          <a:latin typeface="+mn-lt"/>
                          <a:ea typeface="+mn-ea"/>
                          <a:cs typeface="+mn-cs"/>
                        </a:rPr>
                        <a:t>中（附录</a:t>
                      </a:r>
                      <a:r>
                        <a:rPr lang="en-US" altLang="zh-CN" sz="1800" kern="1200" dirty="0">
                          <a:solidFill>
                            <a:schemeClr val="dk1"/>
                          </a:solidFill>
                          <a:effectLst/>
                          <a:latin typeface="+mn-lt"/>
                          <a:ea typeface="+mn-ea"/>
                          <a:cs typeface="+mn-cs"/>
                        </a:rPr>
                        <a:t>B</a:t>
                      </a:r>
                      <a:r>
                        <a:rPr lang="zh-CN" altLang="en-US" sz="180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val="1618869105"/>
                  </a:ext>
                </a:extLst>
              </a:tr>
              <a:tr h="721133">
                <a:tc>
                  <a:txBody>
                    <a:bodyPr/>
                    <a:lstStyle/>
                    <a:p>
                      <a:r>
                        <a:rPr lang="zh-CN" altLang="zh-CN" sz="1800" kern="1200" dirty="0">
                          <a:solidFill>
                            <a:schemeClr val="dk1"/>
                          </a:solidFill>
                          <a:effectLst/>
                          <a:latin typeface="+mn-lt"/>
                          <a:ea typeface="+mn-ea"/>
                          <a:cs typeface="+mn-cs"/>
                        </a:rPr>
                        <a:t>企业信贷资产信息</a:t>
                      </a:r>
                      <a:r>
                        <a:rPr lang="zh-CN" altLang="en-US" sz="1800" kern="1200" dirty="0">
                          <a:solidFill>
                            <a:schemeClr val="dk1"/>
                          </a:solidFill>
                          <a:effectLst/>
                          <a:latin typeface="+mn-lt"/>
                          <a:ea typeface="+mn-ea"/>
                          <a:cs typeface="+mn-cs"/>
                        </a:rPr>
                        <a:t>记录</a:t>
                      </a:r>
                      <a:r>
                        <a:rPr lang="en-US" altLang="zh-CN"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标识变更信息记录</a:t>
                      </a:r>
                      <a:r>
                        <a:rPr lang="en-US" altLang="zh-CN" sz="1800" kern="1200" dirty="0">
                          <a:solidFill>
                            <a:schemeClr val="dk1"/>
                          </a:solidFill>
                          <a:effectLst/>
                          <a:latin typeface="+mn-lt"/>
                          <a:ea typeface="+mn-ea"/>
                          <a:cs typeface="+mn-cs"/>
                        </a:rPr>
                        <a:t>/</a:t>
                      </a:r>
                      <a:r>
                        <a:rPr lang="zh-CN" altLang="en-US" sz="1800" kern="1200" dirty="0">
                          <a:solidFill>
                            <a:schemeClr val="dk1"/>
                          </a:solidFill>
                          <a:effectLst/>
                          <a:latin typeface="+mn-lt"/>
                          <a:ea typeface="+mn-ea"/>
                          <a:cs typeface="+mn-cs"/>
                        </a:rPr>
                        <a:t>整笔删除信息记录</a:t>
                      </a:r>
                      <a:r>
                        <a:rPr lang="zh-CN" altLang="zh-CN" sz="1800" kern="1200" dirty="0">
                          <a:solidFill>
                            <a:schemeClr val="dk1"/>
                          </a:solidFill>
                          <a:effectLst/>
                          <a:latin typeface="+mn-lt"/>
                          <a:ea typeface="+mn-ea"/>
                          <a:cs typeface="+mn-cs"/>
                        </a:rPr>
                        <a:t>错误反馈信息</a:t>
                      </a:r>
                      <a:endParaRPr lang="zh-CN" altLang="en-US" dirty="0"/>
                    </a:p>
                  </a:txBody>
                  <a:tcPr/>
                </a:tc>
                <a:tc>
                  <a:txBody>
                    <a:bodyPr/>
                    <a:lstStyle/>
                    <a:p>
                      <a:r>
                        <a:rPr lang="en-US" altLang="zh-CN" dirty="0"/>
                        <a:t>CBR</a:t>
                      </a:r>
                      <a:r>
                        <a:rPr lang="zh-CN" altLang="en-US" dirty="0"/>
                        <a:t>、</a:t>
                      </a:r>
                      <a:r>
                        <a:rPr lang="en-US" altLang="zh-CN" dirty="0"/>
                        <a:t>CBE</a:t>
                      </a:r>
                      <a:r>
                        <a:rPr lang="zh-CN" altLang="en-US" dirty="0"/>
                        <a:t>、</a:t>
                      </a:r>
                      <a:r>
                        <a:rPr lang="en-US" altLang="zh-CN" dirty="0"/>
                        <a:t>CIE</a:t>
                      </a:r>
                      <a:r>
                        <a:rPr lang="zh-CN" altLang="en-US" dirty="0"/>
                        <a:t>、</a:t>
                      </a:r>
                      <a:r>
                        <a:rPr lang="en-US" altLang="zh-CN" dirty="0"/>
                        <a:t>CSE</a:t>
                      </a:r>
                      <a:r>
                        <a:rPr lang="zh-CN" altLang="en-US" dirty="0"/>
                        <a:t>系列错误代码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a:t>
                      </a:r>
                      <a:r>
                        <a:rPr lang="zh-CN" altLang="en-US" sz="1800" kern="1200" dirty="0">
                          <a:solidFill>
                            <a:schemeClr val="dk1"/>
                          </a:solidFill>
                          <a:effectLst/>
                          <a:latin typeface="+mn-lt"/>
                          <a:ea typeface="+mn-ea"/>
                          <a:cs typeface="+mn-cs"/>
                        </a:rPr>
                        <a:t>二代央行内部（企业）评级系统数据采集规范 企业信贷资产信息</a:t>
                      </a:r>
                      <a:r>
                        <a:rPr lang="en-US" altLang="zh-CN" sz="1800" kern="1200" dirty="0">
                          <a:solidFill>
                            <a:schemeClr val="dk1"/>
                          </a:solidFill>
                          <a:effectLst/>
                          <a:latin typeface="+mn-lt"/>
                          <a:ea typeface="+mn-ea"/>
                          <a:cs typeface="+mn-cs"/>
                        </a:rPr>
                        <a:t>》</a:t>
                      </a:r>
                      <a:r>
                        <a:rPr lang="zh-CN" altLang="en-US" sz="1800" kern="1200" dirty="0">
                          <a:solidFill>
                            <a:schemeClr val="dk1"/>
                          </a:solidFill>
                          <a:effectLst/>
                          <a:latin typeface="+mn-lt"/>
                          <a:ea typeface="+mn-ea"/>
                          <a:cs typeface="+mn-cs"/>
                        </a:rPr>
                        <a:t>（附录</a:t>
                      </a:r>
                      <a:r>
                        <a:rPr lang="en-US" altLang="zh-CN" sz="1800" kern="1200" dirty="0">
                          <a:solidFill>
                            <a:schemeClr val="dk1"/>
                          </a:solidFill>
                          <a:effectLst/>
                          <a:latin typeface="+mn-lt"/>
                          <a:ea typeface="+mn-ea"/>
                          <a:cs typeface="+mn-cs"/>
                        </a:rPr>
                        <a:t>B</a:t>
                      </a:r>
                      <a:r>
                        <a:rPr lang="zh-CN" altLang="en-US" sz="180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val="2152478999"/>
                  </a:ext>
                </a:extLst>
              </a:tr>
            </a:tbl>
          </a:graphicData>
        </a:graphic>
      </p:graphicFrame>
    </p:spTree>
    <p:extLst>
      <p:ext uri="{BB962C8B-B14F-4D97-AF65-F5344CB8AC3E}">
        <p14:creationId xmlns:p14="http://schemas.microsoft.com/office/powerpoint/2010/main" val="274313497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part four"/>
          <p:cNvSpPr>
            <a:spLocks noChangeArrowheads="1"/>
          </p:cNvSpPr>
          <p:nvPr/>
        </p:nvSpPr>
        <p:spPr bwMode="auto">
          <a:xfrm>
            <a:off x="4101644" y="2834113"/>
            <a:ext cx="2392835" cy="697883"/>
          </a:xfrm>
          <a:prstGeom prst="rect">
            <a:avLst/>
          </a:prstGeom>
          <a:solidFill>
            <a:srgbClr val="C00000"/>
          </a:solidFill>
          <a:ln>
            <a:noFill/>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3935"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Part Five</a:t>
            </a:r>
            <a:endParaRPr lang="zh-CN" altLang="en-US" sz="3935"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23" name="标题"/>
          <p:cNvSpPr>
            <a:spLocks noChangeArrowheads="1"/>
          </p:cNvSpPr>
          <p:nvPr/>
        </p:nvSpPr>
        <p:spPr bwMode="auto">
          <a:xfrm>
            <a:off x="3938801" y="3570773"/>
            <a:ext cx="7459125" cy="697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3935" b="1" spc="422" dirty="0">
                <a:solidFill>
                  <a:srgbClr val="AF362C"/>
                </a:solidFill>
                <a:latin typeface="微软雅黑" panose="020B0503020204020204" pitchFamily="34" charset="-122"/>
                <a:ea typeface="微软雅黑" panose="020B0503020204020204" pitchFamily="34" charset="-122"/>
              </a:rPr>
              <a:t>接口程序测试验收方案及流程</a:t>
            </a:r>
            <a:endParaRPr lang="en-US" altLang="zh-CN" sz="3935" b="1" spc="422" dirty="0">
              <a:solidFill>
                <a:srgbClr val="AF362C"/>
              </a:solidFill>
              <a:latin typeface="微软雅黑" panose="020B0503020204020204" pitchFamily="34" charset="-122"/>
              <a:ea typeface="微软雅黑" panose="020B0503020204020204" pitchFamily="34" charset="-122"/>
            </a:endParaRPr>
          </a:p>
        </p:txBody>
      </p:sp>
      <p:sp>
        <p:nvSpPr>
          <p:cNvPr id="5124" name="04"/>
          <p:cNvSpPr>
            <a:spLocks noChangeArrowheads="1"/>
          </p:cNvSpPr>
          <p:nvPr/>
        </p:nvSpPr>
        <p:spPr bwMode="auto">
          <a:xfrm>
            <a:off x="1623793" y="2421139"/>
            <a:ext cx="2169184"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13500" b="1" dirty="0">
                <a:solidFill>
                  <a:srgbClr val="AF362C"/>
                </a:solidFill>
                <a:latin typeface="Kozuka Mincho Pr6N H" pitchFamily="18" charset="-128"/>
                <a:ea typeface="Kozuka Mincho Pr6N H" pitchFamily="18" charset="-128"/>
                <a:sym typeface="Kozuka Mincho Pr6N H" pitchFamily="18" charset="-128"/>
              </a:rPr>
              <a:t>05</a:t>
            </a:r>
            <a:endParaRPr lang="zh-CN" altLang="en-US" sz="13500" b="1" dirty="0">
              <a:solidFill>
                <a:srgbClr val="AF362C"/>
              </a:solidFill>
              <a:latin typeface="Kozuka Mincho Pr6N H" pitchFamily="18" charset="-128"/>
              <a:ea typeface="Kozuka Mincho Pr6N H" pitchFamily="18" charset="-128"/>
              <a:sym typeface="Kozuka Mincho Pr6N H" pitchFamily="18" charset="-128"/>
            </a:endParaRPr>
          </a:p>
        </p:txBody>
      </p:sp>
      <p:sp>
        <p:nvSpPr>
          <p:cNvPr id="5125" name="虚线2"/>
          <p:cNvSpPr>
            <a:spLocks noChangeShapeType="1"/>
          </p:cNvSpPr>
          <p:nvPr/>
        </p:nvSpPr>
        <p:spPr bwMode="auto">
          <a:xfrm>
            <a:off x="1833628" y="4424139"/>
            <a:ext cx="5975866" cy="2232"/>
          </a:xfrm>
          <a:prstGeom prst="line">
            <a:avLst/>
          </a:prstGeom>
          <a:noFill/>
          <a:ln w="25400">
            <a:solidFill>
              <a:srgbClr val="AF362C"/>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5126" name="虚线1"/>
          <p:cNvSpPr>
            <a:spLocks noChangeShapeType="1"/>
          </p:cNvSpPr>
          <p:nvPr/>
        </p:nvSpPr>
        <p:spPr bwMode="auto">
          <a:xfrm>
            <a:off x="1833628" y="2502512"/>
            <a:ext cx="5975866" cy="0"/>
          </a:xfrm>
          <a:prstGeom prst="line">
            <a:avLst/>
          </a:prstGeom>
          <a:noFill/>
          <a:ln w="25400">
            <a:solidFill>
              <a:srgbClr val="AF362C"/>
            </a:solidFill>
            <a:prstDash val="sysDot"/>
            <a:round/>
          </a:ln>
          <a:extLst>
            <a:ext uri="{909E8E84-426E-40DD-AFC4-6F175D3DCCD1}">
              <a14:hiddenFill xmlns:a14="http://schemas.microsoft.com/office/drawing/2010/main">
                <a:noFill/>
              </a14:hiddenFill>
            </a:ext>
          </a:extLst>
        </p:spPr>
        <p:txBody>
          <a:bodyPr/>
          <a:lstStyle/>
          <a:p>
            <a:endParaRPr lang="zh-CN" altLang="en-US"/>
          </a:p>
        </p:txBody>
      </p:sp>
      <p:pic>
        <p:nvPicPr>
          <p:cNvPr id="7" name="招商银行" descr="C:\Users\Admin\Desktop\央评\央评二代系统接口程序培训\logo.pnglogo"/>
          <p:cNvPicPr>
            <a:picLocks noChangeAspect="1" noChangeArrowheads="1"/>
          </p:cNvPicPr>
          <p:nvPr/>
        </p:nvPicPr>
        <p:blipFill>
          <a:blip r:embed="rId3" cstate="print"/>
          <a:srcRect t="24187" b="9815"/>
          <a:stretch>
            <a:fillRect/>
          </a:stretch>
        </p:blipFill>
        <p:spPr bwMode="auto">
          <a:xfrm>
            <a:off x="140970" y="177800"/>
            <a:ext cx="3538855" cy="1052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8253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5124"/>
                                        </p:tgtEl>
                                        <p:attrNameLst>
                                          <p:attrName>style.visibility</p:attrName>
                                        </p:attrNameLst>
                                      </p:cBhvr>
                                      <p:to>
                                        <p:strVal val="visible"/>
                                      </p:to>
                                    </p:set>
                                    <p:animEffect>
                                      <p:cBhvr>
                                        <p:cTn id="18" dur="1000"/>
                                        <p:tgtEl>
                                          <p:spTgt spid="5124"/>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5122"/>
                                        </p:tgtEl>
                                        <p:attrNameLst>
                                          <p:attrName>style.visibility</p:attrName>
                                        </p:attrNameLst>
                                      </p:cBhvr>
                                      <p:to>
                                        <p:strVal val="visible"/>
                                      </p:to>
                                    </p:set>
                                    <p:animEffect>
                                      <p:cBhvr>
                                        <p:cTn id="22" dur="1000"/>
                                        <p:tgtEl>
                                          <p:spTgt spid="5122"/>
                                        </p:tgtEl>
                                      </p:cBhvr>
                                    </p:animEffect>
                                  </p:childTnLst>
                                </p:cTn>
                              </p:par>
                            </p:childTnLst>
                          </p:cTn>
                        </p:par>
                        <p:par>
                          <p:cTn id="23" fill="hold">
                            <p:stCondLst>
                              <p:cond delay="3000"/>
                            </p:stCondLst>
                            <p:childTnLst>
                              <p:par>
                                <p:cTn id="24" presetID="47" presetClass="entr" presetSubtype="0" fill="hold" grpId="0" nodeType="afterEffect">
                                  <p:stCondLst>
                                    <p:cond delay="0"/>
                                  </p:stCondLst>
                                  <p:childTnLst>
                                    <p:set>
                                      <p:cBhvr>
                                        <p:cTn id="25" dur="1" fill="hold">
                                          <p:stCondLst>
                                            <p:cond delay="0"/>
                                          </p:stCondLst>
                                        </p:cTn>
                                        <p:tgtEl>
                                          <p:spTgt spid="5123"/>
                                        </p:tgtEl>
                                        <p:attrNameLst>
                                          <p:attrName>style.visibility</p:attrName>
                                        </p:attrNameLst>
                                      </p:cBhvr>
                                      <p:to>
                                        <p:strVal val="visible"/>
                                      </p:to>
                                    </p:set>
                                    <p:animEffect>
                                      <p:cBhvr>
                                        <p:cTn id="26" dur="1000"/>
                                        <p:tgtEl>
                                          <p:spTgt spid="5123"/>
                                        </p:tgtEl>
                                      </p:cBhvr>
                                    </p:animEffect>
                                    <p:anim calcmode="lin" valueType="num">
                                      <p:cBhvr>
                                        <p:cTn id="27" dur="1000" fill="hold"/>
                                        <p:tgtEl>
                                          <p:spTgt spid="5123"/>
                                        </p:tgtEl>
                                        <p:attrNameLst>
                                          <p:attrName>ppt_x</p:attrName>
                                        </p:attrNameLst>
                                      </p:cBhvr>
                                      <p:tavLst>
                                        <p:tav tm="0">
                                          <p:val>
                                            <p:strVal val="#ppt_x"/>
                                          </p:val>
                                        </p:tav>
                                        <p:tav tm="100000">
                                          <p:val>
                                            <p:strVal val="#ppt_x"/>
                                          </p:val>
                                        </p:tav>
                                      </p:tavLst>
                                    </p:anim>
                                    <p:anim calcmode="lin" valueType="num">
                                      <p:cBhvr>
                                        <p:cTn id="28" dur="1000" fill="hold"/>
                                        <p:tgtEl>
                                          <p:spTgt spid="5123"/>
                                        </p:tgtEl>
                                        <p:attrNameLst>
                                          <p:attrName>ppt_y</p:attrName>
                                        </p:attrNameLst>
                                      </p:cBhvr>
                                      <p:tavLst>
                                        <p:tav tm="0">
                                          <p:val>
                                            <p:strVal val="#ppt_y-.1"/>
                                          </p:val>
                                        </p:tav>
                                        <p:tav tm="100000">
                                          <p:val>
                                            <p:strVal val="#ppt_y"/>
                                          </p:val>
                                        </p:tav>
                                      </p:tavLst>
                                    </p:anim>
                                  </p:childTnLst>
                                </p:cTn>
                              </p:par>
                            </p:childTnLst>
                          </p:cTn>
                        </p:par>
                        <p:par>
                          <p:cTn id="29" fill="hold">
                            <p:stCondLst>
                              <p:cond delay="4000"/>
                            </p:stCondLst>
                            <p:childTnLst>
                              <p:par>
                                <p:cTn id="30" presetID="39" presetClass="entr" presetSubtype="0" accel="100000"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1000" fill="hold"/>
                                        <p:tgtEl>
                                          <p:spTgt spid="7"/>
                                        </p:tgtEl>
                                        <p:attrNameLst>
                                          <p:attrName>ppt_h</p:attrName>
                                        </p:attrNameLst>
                                      </p:cBhvr>
                                      <p:tavLst>
                                        <p:tav tm="0">
                                          <p:val>
                                            <p:strVal val="#ppt_h/20"/>
                                          </p:val>
                                        </p:tav>
                                        <p:tav tm="50000">
                                          <p:val>
                                            <p:strVal val="#ppt_h/20"/>
                                          </p:val>
                                        </p:tav>
                                        <p:tav tm="100000">
                                          <p:val>
                                            <p:strVal val="#ppt_h"/>
                                          </p:val>
                                        </p:tav>
                                      </p:tavLst>
                                    </p:anim>
                                    <p:anim calcmode="lin" valueType="num">
                                      <p:cBhvr>
                                        <p:cTn id="33" dur="1000" fill="hold"/>
                                        <p:tgtEl>
                                          <p:spTgt spid="7"/>
                                        </p:tgtEl>
                                        <p:attrNameLst>
                                          <p:attrName>ppt_w</p:attrName>
                                        </p:attrNameLst>
                                      </p:cBhvr>
                                      <p:tavLst>
                                        <p:tav tm="0">
                                          <p:val>
                                            <p:strVal val="#ppt_w+.3"/>
                                          </p:val>
                                        </p:tav>
                                        <p:tav tm="50000">
                                          <p:val>
                                            <p:strVal val="#ppt_w+.3"/>
                                          </p:val>
                                        </p:tav>
                                        <p:tav tm="100000">
                                          <p:val>
                                            <p:strVal val="#ppt_w"/>
                                          </p:val>
                                        </p:tav>
                                      </p:tavLst>
                                    </p:anim>
                                    <p:anim calcmode="lin" valueType="num">
                                      <p:cBhvr>
                                        <p:cTn id="34" dur="1000" fill="hold"/>
                                        <p:tgtEl>
                                          <p:spTgt spid="7"/>
                                        </p:tgtEl>
                                        <p:attrNameLst>
                                          <p:attrName>ppt_x</p:attrName>
                                        </p:attrNameLst>
                                      </p:cBhvr>
                                      <p:tavLst>
                                        <p:tav tm="0">
                                          <p:val>
                                            <p:strVal val="#ppt_x-.3"/>
                                          </p:val>
                                        </p:tav>
                                        <p:tav tm="5000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4" grpId="0" bldLvl="0" autoUpdateAnimBg="0"/>
      <p:bldP spid="5125" grpId="0" animBg="1"/>
      <p:bldP spid="51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07FE224-A2C0-EE69-CCBD-93EFE9D93145}"/>
              </a:ext>
            </a:extLst>
          </p:cNvPr>
          <p:cNvSpPr txBox="1">
            <a:spLocks/>
          </p:cNvSpPr>
          <p:nvPr/>
        </p:nvSpPr>
        <p:spPr>
          <a:xfrm>
            <a:off x="956767" y="748026"/>
            <a:ext cx="11089232" cy="5748619"/>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pPr>
            <a:r>
              <a:rPr lang="en-US" altLang="zh-CN" sz="1800" dirty="0">
                <a:solidFill>
                  <a:srgbClr val="000000"/>
                </a:solidFill>
                <a:latin typeface="楷体" panose="02010609060101010101" pitchFamily="49" charset="-122"/>
                <a:ea typeface="楷体" panose="02010609060101010101" pitchFamily="49" charset="-122"/>
              </a:rPr>
              <a:t>1.</a:t>
            </a:r>
            <a:r>
              <a:rPr lang="zh-CN" altLang="en-US" sz="1800" dirty="0">
                <a:solidFill>
                  <a:srgbClr val="000000"/>
                </a:solidFill>
                <a:latin typeface="楷体" panose="02010609060101010101" pitchFamily="49" charset="-122"/>
                <a:ea typeface="楷体" panose="02010609060101010101" pitchFamily="49" charset="-122"/>
              </a:rPr>
              <a:t>主要内容：</a:t>
            </a:r>
            <a:endParaRPr lang="en-US" altLang="zh-CN" sz="1800" dirty="0">
              <a:solidFill>
                <a:srgbClr val="000000"/>
              </a:solidFill>
              <a:latin typeface="楷体" panose="02010609060101010101" pitchFamily="49" charset="-122"/>
              <a:ea typeface="楷体" panose="02010609060101010101" pitchFamily="49" charset="-122"/>
            </a:endParaRPr>
          </a:p>
          <a:p>
            <a:pPr marL="0" indent="0" fontAlgn="auto">
              <a:spcAft>
                <a:spcPts val="0"/>
              </a:spcAft>
              <a:buNone/>
            </a:pPr>
            <a:r>
              <a:rPr lang="en-US" altLang="zh-CN" sz="1800" dirty="0">
                <a:solidFill>
                  <a:srgbClr val="000000"/>
                </a:solidFill>
                <a:latin typeface="楷体" panose="02010609060101010101" pitchFamily="49" charset="-122"/>
                <a:ea typeface="楷体" panose="02010609060101010101" pitchFamily="49" charset="-122"/>
              </a:rPr>
              <a:t>    </a:t>
            </a:r>
            <a:r>
              <a:rPr lang="zh-CN" altLang="en-US" sz="1800" dirty="0">
                <a:solidFill>
                  <a:srgbClr val="000000"/>
                </a:solidFill>
                <a:latin typeface="楷体" panose="02010609060101010101" pitchFamily="49" charset="-122"/>
                <a:ea typeface="楷体" panose="02010609060101010101" pitchFamily="49" charset="-122"/>
              </a:rPr>
              <a:t>对金融机构通过自主开发的接口报送程序生成的报送报文文件进行验收测试，针对报送数据文件格式和数据校验。对金融机构原始数据以及报文报送数据进行数据核对，</a:t>
            </a:r>
            <a:r>
              <a:rPr lang="zh-CN" altLang="zh-CN" sz="1800" dirty="0">
                <a:solidFill>
                  <a:srgbClr val="000000"/>
                </a:solidFill>
                <a:latin typeface="楷体" panose="02010609060101010101" pitchFamily="49" charset="-122"/>
                <a:ea typeface="楷体" panose="02010609060101010101" pitchFamily="49" charset="-122"/>
              </a:rPr>
              <a:t>确保报送数据的完整性、及时性和准确性</a:t>
            </a:r>
            <a:r>
              <a:rPr lang="zh-CN" altLang="en-US" sz="1800" dirty="0">
                <a:solidFill>
                  <a:srgbClr val="000000"/>
                </a:solidFill>
                <a:latin typeface="楷体" panose="02010609060101010101" pitchFamily="49" charset="-122"/>
                <a:ea typeface="楷体" panose="02010609060101010101" pitchFamily="49" charset="-122"/>
              </a:rPr>
              <a:t>。</a:t>
            </a:r>
            <a:endParaRPr lang="en-US" altLang="zh-CN" sz="1800" dirty="0">
              <a:solidFill>
                <a:srgbClr val="000000"/>
              </a:solidFill>
              <a:latin typeface="楷体" panose="02010609060101010101" pitchFamily="49" charset="-122"/>
              <a:ea typeface="楷体" panose="02010609060101010101" pitchFamily="49" charset="-122"/>
            </a:endParaRPr>
          </a:p>
          <a:p>
            <a:pPr marL="0" indent="0" fontAlgn="auto">
              <a:spcAft>
                <a:spcPts val="0"/>
              </a:spcAft>
              <a:buNone/>
            </a:pPr>
            <a:r>
              <a:rPr lang="en-US" altLang="zh-CN" sz="1800" dirty="0">
                <a:solidFill>
                  <a:srgbClr val="000000"/>
                </a:solidFill>
                <a:latin typeface="楷体" panose="02010609060101010101" pitchFamily="49" charset="-122"/>
                <a:ea typeface="楷体" panose="02010609060101010101" pitchFamily="49" charset="-122"/>
              </a:rPr>
              <a:t>2.</a:t>
            </a:r>
            <a:r>
              <a:rPr lang="zh-CN" altLang="en-US" sz="1800" dirty="0">
                <a:solidFill>
                  <a:srgbClr val="000000"/>
                </a:solidFill>
                <a:latin typeface="楷体" panose="02010609060101010101" pitchFamily="49" charset="-122"/>
                <a:ea typeface="楷体" panose="02010609060101010101" pitchFamily="49" charset="-122"/>
              </a:rPr>
              <a:t>验收测试依据：</a:t>
            </a:r>
            <a:endParaRPr lang="en-US" altLang="zh-CN" sz="1800" dirty="0">
              <a:solidFill>
                <a:srgbClr val="000000"/>
              </a:solidFill>
              <a:latin typeface="楷体" panose="02010609060101010101" pitchFamily="49" charset="-122"/>
              <a:ea typeface="楷体" panose="02010609060101010101" pitchFamily="49" charset="-122"/>
            </a:endParaRPr>
          </a:p>
          <a:p>
            <a:pPr marL="0" indent="0" fontAlgn="auto">
              <a:spcAft>
                <a:spcPts val="0"/>
              </a:spcAft>
              <a:buNone/>
            </a:pPr>
            <a:r>
              <a:rPr lang="en-US" altLang="zh-CN" sz="1800" dirty="0">
                <a:solidFill>
                  <a:srgbClr val="000000"/>
                </a:solidFill>
                <a:latin typeface="楷体" panose="02010609060101010101" pitchFamily="49" charset="-122"/>
                <a:ea typeface="楷体" panose="02010609060101010101" pitchFamily="49" charset="-122"/>
              </a:rPr>
              <a:t>   《</a:t>
            </a:r>
            <a:r>
              <a:rPr lang="zh-CN" altLang="en-US" sz="1800" dirty="0">
                <a:solidFill>
                  <a:srgbClr val="000000"/>
                </a:solidFill>
                <a:latin typeface="楷体" panose="02010609060101010101" pitchFamily="49" charset="-122"/>
                <a:ea typeface="楷体" panose="02010609060101010101" pitchFamily="49" charset="-122"/>
              </a:rPr>
              <a:t>二代央行内部（企业）评级系统数据采集规范 企业评级信息</a:t>
            </a:r>
            <a:r>
              <a:rPr lang="en-US" altLang="zh-CN" sz="1800" dirty="0">
                <a:solidFill>
                  <a:srgbClr val="000000"/>
                </a:solidFill>
                <a:latin typeface="楷体" panose="02010609060101010101" pitchFamily="49" charset="-122"/>
                <a:ea typeface="楷体" panose="02010609060101010101" pitchFamily="49" charset="-122"/>
              </a:rPr>
              <a:t>》</a:t>
            </a:r>
          </a:p>
          <a:p>
            <a:pPr marL="0" indent="0" fontAlgn="auto">
              <a:spcAft>
                <a:spcPts val="0"/>
              </a:spcAft>
              <a:buNone/>
            </a:pPr>
            <a:r>
              <a:rPr lang="en-US" altLang="zh-CN" sz="1800" dirty="0">
                <a:solidFill>
                  <a:srgbClr val="000000"/>
                </a:solidFill>
                <a:latin typeface="楷体" panose="02010609060101010101" pitchFamily="49" charset="-122"/>
                <a:ea typeface="楷体" panose="02010609060101010101" pitchFamily="49" charset="-122"/>
              </a:rPr>
              <a:t>   《</a:t>
            </a:r>
            <a:r>
              <a:rPr lang="zh-CN" altLang="en-US" sz="1800" dirty="0">
                <a:solidFill>
                  <a:srgbClr val="000000"/>
                </a:solidFill>
                <a:latin typeface="楷体" panose="02010609060101010101" pitchFamily="49" charset="-122"/>
                <a:ea typeface="楷体" panose="02010609060101010101" pitchFamily="49" charset="-122"/>
              </a:rPr>
              <a:t>二代央行内部（企业）评级系统数据采集规范 企业信贷资产信息</a:t>
            </a:r>
            <a:r>
              <a:rPr lang="en-US" altLang="zh-CN" sz="1800" dirty="0">
                <a:solidFill>
                  <a:srgbClr val="000000"/>
                </a:solidFill>
                <a:latin typeface="楷体" panose="02010609060101010101" pitchFamily="49" charset="-122"/>
                <a:ea typeface="楷体" panose="02010609060101010101" pitchFamily="49" charset="-122"/>
              </a:rPr>
              <a:t>》</a:t>
            </a:r>
          </a:p>
          <a:p>
            <a:pPr marL="0" indent="0" fontAlgn="auto">
              <a:spcAft>
                <a:spcPts val="0"/>
              </a:spcAft>
              <a:buNone/>
            </a:pPr>
            <a:r>
              <a:rPr lang="en-US" altLang="zh-CN" sz="1800" dirty="0">
                <a:solidFill>
                  <a:srgbClr val="000000"/>
                </a:solidFill>
                <a:latin typeface="楷体" panose="02010609060101010101" pitchFamily="49" charset="-122"/>
                <a:ea typeface="楷体" panose="02010609060101010101" pitchFamily="49" charset="-122"/>
              </a:rPr>
              <a:t>   《</a:t>
            </a:r>
            <a:r>
              <a:rPr lang="zh-CN" altLang="en-US" sz="1800" dirty="0">
                <a:solidFill>
                  <a:srgbClr val="000000"/>
                </a:solidFill>
                <a:latin typeface="楷体" panose="02010609060101010101" pitchFamily="49" charset="-122"/>
                <a:ea typeface="楷体" panose="02010609060101010101" pitchFamily="49" charset="-122"/>
              </a:rPr>
              <a:t>二代央行内部（企业）评级系统数据采集规范 通用要求</a:t>
            </a:r>
            <a:r>
              <a:rPr lang="en-US" altLang="zh-CN" sz="1800" dirty="0">
                <a:solidFill>
                  <a:srgbClr val="000000"/>
                </a:solidFill>
                <a:latin typeface="楷体" panose="02010609060101010101" pitchFamily="49" charset="-122"/>
                <a:ea typeface="楷体" panose="02010609060101010101" pitchFamily="49" charset="-122"/>
              </a:rPr>
              <a:t>》</a:t>
            </a:r>
          </a:p>
          <a:p>
            <a:pPr marL="0" indent="0" fontAlgn="auto">
              <a:spcAft>
                <a:spcPts val="0"/>
              </a:spcAft>
              <a:buNone/>
            </a:pPr>
            <a:r>
              <a:rPr lang="en-US" altLang="zh-CN" sz="1800" dirty="0">
                <a:solidFill>
                  <a:srgbClr val="000000"/>
                </a:solidFill>
                <a:latin typeface="楷体" panose="02010609060101010101" pitchFamily="49" charset="-122"/>
                <a:ea typeface="楷体" panose="02010609060101010101" pitchFamily="49" charset="-122"/>
              </a:rPr>
              <a:t>3.</a:t>
            </a:r>
            <a:r>
              <a:rPr lang="zh-CN" altLang="en-US" sz="1800" dirty="0">
                <a:solidFill>
                  <a:srgbClr val="000000"/>
                </a:solidFill>
                <a:latin typeface="楷体" panose="02010609060101010101" pitchFamily="49" charset="-122"/>
                <a:ea typeface="楷体" panose="02010609060101010101" pitchFamily="49" charset="-122"/>
              </a:rPr>
              <a:t>验收范围：</a:t>
            </a:r>
            <a:endParaRPr lang="en-US" altLang="zh-CN" sz="1800" dirty="0">
              <a:solidFill>
                <a:srgbClr val="000000"/>
              </a:solidFill>
              <a:latin typeface="楷体" panose="02010609060101010101" pitchFamily="49" charset="-122"/>
              <a:ea typeface="楷体" panose="02010609060101010101" pitchFamily="49" charset="-122"/>
            </a:endParaRPr>
          </a:p>
          <a:p>
            <a:pPr marL="0" indent="0" fontAlgn="auto">
              <a:spcAft>
                <a:spcPts val="0"/>
              </a:spcAft>
              <a:buNone/>
            </a:pPr>
            <a:r>
              <a:rPr lang="en-US" altLang="zh-CN" sz="1800" dirty="0">
                <a:solidFill>
                  <a:srgbClr val="000000"/>
                </a:solidFill>
                <a:latin typeface="楷体" panose="02010609060101010101" pitchFamily="49" charset="-122"/>
                <a:ea typeface="楷体" panose="02010609060101010101" pitchFamily="49" charset="-122"/>
              </a:rPr>
              <a:t>    </a:t>
            </a:r>
            <a:r>
              <a:rPr lang="zh-CN" altLang="en-US" sz="1800" dirty="0">
                <a:solidFill>
                  <a:srgbClr val="000000"/>
                </a:solidFill>
                <a:latin typeface="楷体" panose="02010609060101010101" pitchFamily="49" charset="-122"/>
                <a:ea typeface="楷体" panose="02010609060101010101" pitchFamily="49" charset="-122"/>
              </a:rPr>
              <a:t>企业评级信息，包括企业评级信息正常数据报送报文文件，企业评级标识变更报送报文文件，企业评级按段更正报送报文文件，企业评级整笔删除报送报文文件四类文件。</a:t>
            </a:r>
            <a:endParaRPr lang="en-US" altLang="zh-CN" sz="1800" dirty="0">
              <a:solidFill>
                <a:srgbClr val="000000"/>
              </a:solidFill>
              <a:latin typeface="楷体" panose="02010609060101010101" pitchFamily="49" charset="-122"/>
              <a:ea typeface="楷体" panose="02010609060101010101" pitchFamily="49" charset="-122"/>
            </a:endParaRPr>
          </a:p>
          <a:p>
            <a:pPr marL="0" indent="0" fontAlgn="auto">
              <a:spcAft>
                <a:spcPts val="0"/>
              </a:spcAft>
              <a:buNone/>
            </a:pPr>
            <a:r>
              <a:rPr lang="en-US" altLang="zh-CN" sz="1800" dirty="0">
                <a:solidFill>
                  <a:srgbClr val="000000"/>
                </a:solidFill>
                <a:latin typeface="楷体" panose="02010609060101010101" pitchFamily="49" charset="-122"/>
                <a:ea typeface="楷体" panose="02010609060101010101" pitchFamily="49" charset="-122"/>
              </a:rPr>
              <a:t>    </a:t>
            </a:r>
            <a:r>
              <a:rPr lang="zh-CN" altLang="en-US" sz="1800" dirty="0">
                <a:solidFill>
                  <a:srgbClr val="000000"/>
                </a:solidFill>
                <a:latin typeface="楷体" panose="02010609060101010101" pitchFamily="49" charset="-122"/>
                <a:ea typeface="楷体" panose="02010609060101010101" pitchFamily="49" charset="-122"/>
              </a:rPr>
              <a:t>企业信贷资产信息，包括企业信贷资产正常数据报送报文文件，企业信贷资产标识变更报送报文文件，企业信贷资产信息按段更正报送报文文件，企业信贷资产整笔删除报送报文文件四类文件。</a:t>
            </a:r>
            <a:endParaRPr lang="en-US" altLang="zh-CN" sz="1800" dirty="0">
              <a:solidFill>
                <a:srgbClr val="000000"/>
              </a:solidFill>
              <a:latin typeface="楷体" panose="02010609060101010101" pitchFamily="49" charset="-122"/>
              <a:ea typeface="楷体" panose="02010609060101010101" pitchFamily="49" charset="-122"/>
            </a:endParaRPr>
          </a:p>
          <a:p>
            <a:pPr marL="0" indent="0" fontAlgn="auto">
              <a:spcAft>
                <a:spcPts val="0"/>
              </a:spcAft>
              <a:buNone/>
            </a:pPr>
            <a:r>
              <a:rPr lang="en-US" altLang="zh-CN" sz="1800" dirty="0">
                <a:solidFill>
                  <a:srgbClr val="000000"/>
                </a:solidFill>
                <a:latin typeface="楷体" panose="02010609060101010101" pitchFamily="49" charset="-122"/>
                <a:ea typeface="楷体" panose="02010609060101010101" pitchFamily="49" charset="-122"/>
              </a:rPr>
              <a:t>    </a:t>
            </a:r>
          </a:p>
          <a:p>
            <a:pPr marL="0" indent="0" fontAlgn="auto">
              <a:spcAft>
                <a:spcPts val="0"/>
              </a:spcAft>
              <a:buNone/>
            </a:pPr>
            <a:r>
              <a:rPr lang="en-US" altLang="zh-CN" sz="1800" dirty="0">
                <a:solidFill>
                  <a:srgbClr val="000000"/>
                </a:solidFill>
                <a:latin typeface="楷体" panose="02010609060101010101" pitchFamily="49" charset="-122"/>
                <a:ea typeface="楷体" panose="02010609060101010101" pitchFamily="49" charset="-122"/>
              </a:rPr>
              <a:t>4.</a:t>
            </a:r>
            <a:r>
              <a:rPr lang="zh-CN" altLang="en-US" sz="1800" dirty="0">
                <a:solidFill>
                  <a:srgbClr val="000000"/>
                </a:solidFill>
                <a:latin typeface="楷体" panose="02010609060101010101" pitchFamily="49" charset="-122"/>
                <a:ea typeface="楷体" panose="02010609060101010101" pitchFamily="49" charset="-122"/>
              </a:rPr>
              <a:t>测试验收数据质量标准：</a:t>
            </a:r>
            <a:endParaRPr lang="en-US" altLang="zh-CN" sz="1800" dirty="0">
              <a:solidFill>
                <a:srgbClr val="000000"/>
              </a:solidFill>
              <a:latin typeface="楷体" panose="02010609060101010101" pitchFamily="49" charset="-122"/>
              <a:ea typeface="楷体" panose="02010609060101010101" pitchFamily="49" charset="-122"/>
            </a:endParaRPr>
          </a:p>
          <a:p>
            <a:pPr marL="0" indent="0" fontAlgn="auto">
              <a:spcAft>
                <a:spcPts val="0"/>
              </a:spcAft>
              <a:buNone/>
            </a:pPr>
            <a:r>
              <a:rPr lang="en-US" altLang="zh-CN" sz="1800" dirty="0">
                <a:solidFill>
                  <a:srgbClr val="000000"/>
                </a:solidFill>
                <a:latin typeface="楷体" panose="02010609060101010101" pitchFamily="49" charset="-122"/>
                <a:ea typeface="楷体" panose="02010609060101010101" pitchFamily="49" charset="-122"/>
              </a:rPr>
              <a:t>    </a:t>
            </a:r>
            <a:r>
              <a:rPr lang="zh-CN" altLang="zh-CN" sz="1800" dirty="0">
                <a:solidFill>
                  <a:srgbClr val="000000"/>
                </a:solidFill>
                <a:latin typeface="楷体" panose="02010609060101010101" pitchFamily="49" charset="-122"/>
                <a:ea typeface="楷体" panose="02010609060101010101" pitchFamily="49" charset="-122"/>
              </a:rPr>
              <a:t>企业评级信息报文上报并处理反馈后能够</a:t>
            </a:r>
            <a:r>
              <a:rPr lang="en-US" altLang="zh-CN" sz="1800" dirty="0">
                <a:solidFill>
                  <a:srgbClr val="000000"/>
                </a:solidFill>
                <a:latin typeface="楷体" panose="02010609060101010101" pitchFamily="49" charset="-122"/>
                <a:ea typeface="楷体" panose="02010609060101010101" pitchFamily="49" charset="-122"/>
              </a:rPr>
              <a:t>99%</a:t>
            </a:r>
            <a:r>
              <a:rPr lang="zh-CN" altLang="zh-CN" sz="1800" dirty="0">
                <a:solidFill>
                  <a:srgbClr val="000000"/>
                </a:solidFill>
                <a:latin typeface="楷体" panose="02010609060101010101" pitchFamily="49" charset="-122"/>
                <a:ea typeface="楷体" panose="02010609060101010101" pitchFamily="49" charset="-122"/>
              </a:rPr>
              <a:t>入库，企业信贷资产信息报文上报并处理反馈后能够</a:t>
            </a:r>
            <a:r>
              <a:rPr lang="en-US" altLang="zh-CN" sz="1800" dirty="0">
                <a:solidFill>
                  <a:srgbClr val="000000"/>
                </a:solidFill>
                <a:latin typeface="楷体" panose="02010609060101010101" pitchFamily="49" charset="-122"/>
                <a:ea typeface="楷体" panose="02010609060101010101" pitchFamily="49" charset="-122"/>
              </a:rPr>
              <a:t>100%</a:t>
            </a:r>
            <a:r>
              <a:rPr lang="zh-CN" altLang="zh-CN" sz="1800" dirty="0">
                <a:solidFill>
                  <a:srgbClr val="000000"/>
                </a:solidFill>
                <a:latin typeface="楷体" panose="02010609060101010101" pitchFamily="49" charset="-122"/>
                <a:ea typeface="楷体" panose="02010609060101010101" pitchFamily="49" charset="-122"/>
              </a:rPr>
              <a:t>入库，两端数据核对一致率</a:t>
            </a:r>
            <a:r>
              <a:rPr lang="en-US" altLang="zh-CN" sz="1800" dirty="0">
                <a:solidFill>
                  <a:srgbClr val="000000"/>
                </a:solidFill>
                <a:latin typeface="楷体" panose="02010609060101010101" pitchFamily="49" charset="-122"/>
                <a:ea typeface="楷体" panose="02010609060101010101" pitchFamily="49" charset="-122"/>
              </a:rPr>
              <a:t>100%</a:t>
            </a:r>
            <a:r>
              <a:rPr lang="zh-CN" altLang="zh-CN" sz="1800" dirty="0">
                <a:solidFill>
                  <a:srgbClr val="000000"/>
                </a:solidFill>
                <a:latin typeface="楷体" panose="02010609060101010101" pitchFamily="49" charset="-122"/>
                <a:ea typeface="楷体" panose="02010609060101010101" pitchFamily="49" charset="-122"/>
              </a:rPr>
              <a:t>。</a:t>
            </a:r>
            <a:endParaRPr lang="en-US" altLang="zh-CN" sz="1800" dirty="0">
              <a:solidFill>
                <a:srgbClr val="000000"/>
              </a:solidFill>
              <a:latin typeface="楷体" panose="02010609060101010101" pitchFamily="49" charset="-122"/>
              <a:ea typeface="楷体" panose="02010609060101010101" pitchFamily="49" charset="-122"/>
            </a:endParaRPr>
          </a:p>
          <a:p>
            <a:pPr marL="0" indent="0" fontAlgn="auto">
              <a:spcAft>
                <a:spcPts val="0"/>
              </a:spcAft>
              <a:buNone/>
            </a:pPr>
            <a:r>
              <a:rPr lang="en-US" altLang="zh-CN" sz="1800" dirty="0">
                <a:solidFill>
                  <a:srgbClr val="000000"/>
                </a:solidFill>
                <a:latin typeface="楷体" panose="02010609060101010101" pitchFamily="49" charset="-122"/>
                <a:ea typeface="楷体" panose="02010609060101010101" pitchFamily="49" charset="-122"/>
              </a:rPr>
              <a:t>5.</a:t>
            </a:r>
            <a:r>
              <a:rPr lang="zh-CN" altLang="en-US" sz="1800" dirty="0">
                <a:solidFill>
                  <a:srgbClr val="000000"/>
                </a:solidFill>
                <a:latin typeface="楷体" panose="02010609060101010101" pitchFamily="49" charset="-122"/>
                <a:ea typeface="楷体" panose="02010609060101010101" pitchFamily="49" charset="-122"/>
              </a:rPr>
              <a:t>验收测试成果物</a:t>
            </a:r>
            <a:endParaRPr lang="en-US" altLang="zh-CN" sz="1800" dirty="0">
              <a:solidFill>
                <a:srgbClr val="000000"/>
              </a:solidFill>
              <a:latin typeface="楷体" panose="02010609060101010101" pitchFamily="49" charset="-122"/>
              <a:ea typeface="楷体" panose="02010609060101010101" pitchFamily="49" charset="-122"/>
            </a:endParaRPr>
          </a:p>
          <a:p>
            <a:pPr marL="0" indent="0" fontAlgn="auto">
              <a:spcAft>
                <a:spcPts val="0"/>
              </a:spcAft>
              <a:buNone/>
            </a:pPr>
            <a:r>
              <a:rPr lang="en-US" altLang="zh-CN" sz="1800" dirty="0">
                <a:solidFill>
                  <a:srgbClr val="000000"/>
                </a:solidFill>
                <a:latin typeface="楷体" panose="02010609060101010101" pitchFamily="49" charset="-122"/>
                <a:ea typeface="楷体" panose="02010609060101010101" pitchFamily="49" charset="-122"/>
              </a:rPr>
              <a:t>     </a:t>
            </a:r>
            <a:r>
              <a:rPr lang="zh-CN" altLang="en-US" sz="1800" dirty="0">
                <a:solidFill>
                  <a:srgbClr val="000000"/>
                </a:solidFill>
                <a:latin typeface="楷体" panose="02010609060101010101" pitchFamily="49" charset="-122"/>
                <a:ea typeface="楷体" panose="02010609060101010101" pitchFamily="49" charset="-122"/>
              </a:rPr>
              <a:t>满足第</a:t>
            </a:r>
            <a:r>
              <a:rPr lang="en-US" altLang="zh-CN" sz="1800" dirty="0">
                <a:solidFill>
                  <a:srgbClr val="000000"/>
                </a:solidFill>
                <a:latin typeface="楷体" panose="02010609060101010101" pitchFamily="49" charset="-122"/>
                <a:ea typeface="楷体" panose="02010609060101010101" pitchFamily="49" charset="-122"/>
              </a:rPr>
              <a:t>4</a:t>
            </a:r>
            <a:r>
              <a:rPr lang="zh-CN" altLang="en-US" sz="1800" dirty="0">
                <a:solidFill>
                  <a:srgbClr val="000000"/>
                </a:solidFill>
                <a:latin typeface="楷体" panose="02010609060101010101" pitchFamily="49" charset="-122"/>
                <a:ea typeface="楷体" panose="02010609060101010101" pitchFamily="49" charset="-122"/>
              </a:rPr>
              <a:t>点的八类业务报文文件及对应的反馈报文文件、</a:t>
            </a:r>
            <a:r>
              <a:rPr lang="en-US" altLang="zh-CN" sz="1800" dirty="0">
                <a:solidFill>
                  <a:srgbClr val="000000"/>
                </a:solidFill>
                <a:latin typeface="楷体" panose="02010609060101010101" pitchFamily="49" charset="-122"/>
                <a:ea typeface="楷体" panose="02010609060101010101" pitchFamily="49" charset="-122"/>
              </a:rPr>
              <a:t>《</a:t>
            </a:r>
            <a:r>
              <a:rPr lang="zh-CN" altLang="en-US" sz="1800" dirty="0">
                <a:solidFill>
                  <a:srgbClr val="000000"/>
                </a:solidFill>
                <a:latin typeface="楷体" panose="02010609060101010101" pitchFamily="49" charset="-122"/>
                <a:ea typeface="楷体" panose="02010609060101010101" pitchFamily="49" charset="-122"/>
              </a:rPr>
              <a:t>二代央行内部（企业）评级系统切换测试报告</a:t>
            </a:r>
            <a:r>
              <a:rPr lang="en-US" altLang="zh-CN" sz="1800" dirty="0">
                <a:solidFill>
                  <a:srgbClr val="000000"/>
                </a:solidFill>
                <a:latin typeface="楷体" panose="02010609060101010101" pitchFamily="49" charset="-122"/>
                <a:ea typeface="楷体" panose="02010609060101010101" pitchFamily="49" charset="-122"/>
              </a:rPr>
              <a:t>》</a:t>
            </a:r>
          </a:p>
          <a:p>
            <a:pPr marL="0" indent="0" fontAlgn="auto">
              <a:spcAft>
                <a:spcPts val="0"/>
              </a:spcAft>
              <a:buNone/>
            </a:pPr>
            <a:r>
              <a:rPr lang="en-US" altLang="zh-CN" sz="1800" dirty="0">
                <a:solidFill>
                  <a:srgbClr val="000000"/>
                </a:solidFill>
                <a:latin typeface="楷体" panose="02010609060101010101" pitchFamily="49" charset="-122"/>
                <a:ea typeface="楷体" panose="02010609060101010101" pitchFamily="49" charset="-122"/>
              </a:rPr>
              <a:t>《</a:t>
            </a:r>
            <a:r>
              <a:rPr lang="zh-CN" altLang="en-US" sz="1800" dirty="0">
                <a:solidFill>
                  <a:srgbClr val="000000"/>
                </a:solidFill>
                <a:latin typeface="楷体" panose="02010609060101010101" pitchFamily="49" charset="-122"/>
                <a:ea typeface="楷体" panose="02010609060101010101" pitchFamily="49" charset="-122"/>
              </a:rPr>
              <a:t>接口程序系统内部测试报告</a:t>
            </a:r>
            <a:r>
              <a:rPr lang="en-US" altLang="zh-CN" sz="1800" dirty="0">
                <a:solidFill>
                  <a:srgbClr val="000000"/>
                </a:solidFill>
                <a:latin typeface="楷体" panose="02010609060101010101" pitchFamily="49" charset="-122"/>
                <a:ea typeface="楷体" panose="02010609060101010101" pitchFamily="49" charset="-122"/>
              </a:rPr>
              <a:t>》</a:t>
            </a:r>
            <a:r>
              <a:rPr lang="zh-CN" altLang="en-US" sz="1800" dirty="0">
                <a:solidFill>
                  <a:srgbClr val="000000"/>
                </a:solidFill>
                <a:latin typeface="楷体" panose="02010609060101010101" pitchFamily="49" charset="-122"/>
                <a:ea typeface="楷体" panose="02010609060101010101" pitchFamily="49" charset="-122"/>
              </a:rPr>
              <a:t>、</a:t>
            </a:r>
            <a:r>
              <a:rPr lang="en-US" altLang="zh-CN" sz="1800" dirty="0">
                <a:solidFill>
                  <a:srgbClr val="000000"/>
                </a:solidFill>
                <a:latin typeface="楷体" panose="02010609060101010101" pitchFamily="49" charset="-122"/>
                <a:ea typeface="楷体" panose="02010609060101010101" pitchFamily="49" charset="-122"/>
              </a:rPr>
              <a:t>《</a:t>
            </a:r>
            <a:r>
              <a:rPr lang="zh-CN" altLang="en-US" sz="1800" dirty="0">
                <a:solidFill>
                  <a:srgbClr val="000000"/>
                </a:solidFill>
                <a:latin typeface="楷体" panose="02010609060101010101" pitchFamily="49" charset="-122"/>
                <a:ea typeface="楷体" panose="02010609060101010101" pitchFamily="49" charset="-122"/>
              </a:rPr>
              <a:t>二代央行内部（企业）评级系统数据采集功能系统设计文档</a:t>
            </a:r>
            <a:r>
              <a:rPr lang="en-US" altLang="zh-CN" sz="1800" dirty="0">
                <a:solidFill>
                  <a:srgbClr val="000000"/>
                </a:solidFill>
                <a:latin typeface="楷体" panose="02010609060101010101" pitchFamily="49" charset="-122"/>
                <a:ea typeface="楷体" panose="02010609060101010101" pitchFamily="49" charset="-122"/>
              </a:rPr>
              <a:t>》</a:t>
            </a:r>
            <a:r>
              <a:rPr lang="zh-CN" altLang="en-US" sz="1800" dirty="0">
                <a:solidFill>
                  <a:srgbClr val="000000"/>
                </a:solidFill>
                <a:latin typeface="楷体" panose="02010609060101010101" pitchFamily="49" charset="-122"/>
                <a:ea typeface="楷体" panose="02010609060101010101" pitchFamily="49" charset="-122"/>
              </a:rPr>
              <a:t>、</a:t>
            </a:r>
            <a:r>
              <a:rPr lang="en-US" altLang="zh-CN" sz="1800" dirty="0">
                <a:solidFill>
                  <a:srgbClr val="000000"/>
                </a:solidFill>
                <a:latin typeface="楷体" panose="02010609060101010101" pitchFamily="49" charset="-122"/>
                <a:ea typeface="楷体" panose="02010609060101010101" pitchFamily="49" charset="-122"/>
              </a:rPr>
              <a:t>《</a:t>
            </a:r>
            <a:r>
              <a:rPr lang="zh-CN" altLang="en-US" sz="1800" dirty="0">
                <a:solidFill>
                  <a:srgbClr val="000000"/>
                </a:solidFill>
                <a:latin typeface="楷体" panose="02010609060101010101" pitchFamily="49" charset="-122"/>
                <a:ea typeface="楷体" panose="02010609060101010101" pitchFamily="49" charset="-122"/>
              </a:rPr>
              <a:t>二代央行内部（企业）评级系统接入验收申请表</a:t>
            </a:r>
            <a:r>
              <a:rPr lang="en-US" altLang="zh-CN" sz="1800" dirty="0">
                <a:solidFill>
                  <a:srgbClr val="000000"/>
                </a:solidFill>
                <a:latin typeface="楷体" panose="02010609060101010101" pitchFamily="49" charset="-122"/>
                <a:ea typeface="楷体" panose="02010609060101010101" pitchFamily="49" charset="-122"/>
              </a:rPr>
              <a:t>》</a:t>
            </a:r>
          </a:p>
          <a:p>
            <a:pPr marL="0" indent="0" fontAlgn="auto">
              <a:spcAft>
                <a:spcPts val="0"/>
              </a:spcAft>
              <a:buNone/>
            </a:pPr>
            <a:endParaRPr lang="en-US" altLang="zh-CN" sz="1800" dirty="0">
              <a:solidFill>
                <a:srgbClr val="000000"/>
              </a:solidFill>
              <a:latin typeface="楷体" panose="02010609060101010101" pitchFamily="49" charset="-122"/>
              <a:ea typeface="楷体" panose="02010609060101010101" pitchFamily="49" charset="-122"/>
            </a:endParaRPr>
          </a:p>
          <a:p>
            <a:pPr marL="0" indent="0" fontAlgn="auto">
              <a:spcAft>
                <a:spcPts val="0"/>
              </a:spcAft>
              <a:buNone/>
            </a:pPr>
            <a:endParaRPr lang="en-US" altLang="zh-CN" sz="1800" dirty="0">
              <a:solidFill>
                <a:srgbClr val="000000"/>
              </a:solidFill>
              <a:latin typeface="楷体" panose="02010609060101010101" pitchFamily="49" charset="-122"/>
              <a:ea typeface="楷体" panose="02010609060101010101" pitchFamily="49" charset="-122"/>
            </a:endParaRPr>
          </a:p>
          <a:p>
            <a:pPr marL="0" indent="0" fontAlgn="auto">
              <a:spcAft>
                <a:spcPts val="0"/>
              </a:spcAft>
              <a:buNone/>
            </a:pPr>
            <a:endParaRPr lang="en-US" altLang="zh-CN" sz="1800" dirty="0">
              <a:solidFill>
                <a:srgbClr val="000000"/>
              </a:solidFill>
              <a:latin typeface="楷体" panose="02010609060101010101" pitchFamily="49" charset="-122"/>
              <a:ea typeface="楷体" panose="02010609060101010101" pitchFamily="49" charset="-122"/>
            </a:endParaRPr>
          </a:p>
          <a:p>
            <a:pPr marL="0" indent="0" fontAlgn="auto">
              <a:spcAft>
                <a:spcPts val="0"/>
              </a:spcAft>
              <a:buNone/>
            </a:pPr>
            <a:endParaRPr lang="en-US" altLang="zh-CN" sz="1800" dirty="0">
              <a:solidFill>
                <a:srgbClr val="000000"/>
              </a:solidFill>
              <a:latin typeface="楷体" panose="02010609060101010101" pitchFamily="49" charset="-122"/>
              <a:ea typeface="楷体" panose="02010609060101010101" pitchFamily="49" charset="-122"/>
            </a:endParaRPr>
          </a:p>
          <a:p>
            <a:pPr marL="0" indent="0" fontAlgn="auto">
              <a:spcAft>
                <a:spcPts val="0"/>
              </a:spcAft>
              <a:buNone/>
            </a:pPr>
            <a:endParaRPr lang="en-US" altLang="zh-CN" sz="1800" dirty="0">
              <a:solidFill>
                <a:srgbClr val="000000"/>
              </a:solidFill>
              <a:latin typeface="楷体" panose="02010609060101010101" pitchFamily="49" charset="-122"/>
              <a:ea typeface="楷体" panose="02010609060101010101" pitchFamily="49" charset="-122"/>
            </a:endParaRPr>
          </a:p>
          <a:p>
            <a:pPr marL="0" indent="0" fontAlgn="auto">
              <a:spcAft>
                <a:spcPts val="0"/>
              </a:spcAft>
              <a:buNone/>
            </a:pPr>
            <a:endParaRPr lang="en-US" altLang="zh-CN" sz="1800" dirty="0">
              <a:solidFill>
                <a:srgbClr val="000000"/>
              </a:solidFill>
              <a:latin typeface="楷体" panose="02010609060101010101" pitchFamily="49" charset="-122"/>
              <a:ea typeface="楷体" panose="02010609060101010101" pitchFamily="49" charset="-122"/>
            </a:endParaRPr>
          </a:p>
          <a:p>
            <a:pPr marL="0" indent="0" fontAlgn="auto">
              <a:spcAft>
                <a:spcPts val="0"/>
              </a:spcAft>
              <a:buNone/>
            </a:pPr>
            <a:endParaRPr lang="en-US" altLang="zh-CN" sz="1600" dirty="0">
              <a:solidFill>
                <a:srgbClr val="000000"/>
              </a:solidFill>
              <a:latin typeface="楷体" panose="02010609060101010101" pitchFamily="49" charset="-122"/>
              <a:ea typeface="楷体" panose="02010609060101010101" pitchFamily="49" charset="-122"/>
            </a:endParaRPr>
          </a:p>
          <a:p>
            <a:pPr marL="0" indent="0" fontAlgn="auto">
              <a:spcAft>
                <a:spcPts val="0"/>
              </a:spcAft>
              <a:buNone/>
            </a:pPr>
            <a:endParaRPr lang="en-US" altLang="zh-CN" sz="1600" dirty="0">
              <a:solidFill>
                <a:srgbClr val="000000"/>
              </a:solidFill>
              <a:latin typeface="楷体" panose="02010609060101010101" pitchFamily="49" charset="-122"/>
              <a:ea typeface="楷体" panose="02010609060101010101" pitchFamily="49" charset="-122"/>
            </a:endParaRPr>
          </a:p>
          <a:p>
            <a:pPr fontAlgn="auto">
              <a:spcAft>
                <a:spcPts val="0"/>
              </a:spcAft>
            </a:pPr>
            <a:endParaRPr lang="en-US" altLang="zh-CN" sz="1600" dirty="0">
              <a:solidFill>
                <a:srgbClr val="000000"/>
              </a:solidFill>
              <a:latin typeface="楷体" panose="02010609060101010101" pitchFamily="49" charset="-122"/>
              <a:ea typeface="楷体" panose="02010609060101010101" pitchFamily="49" charset="-122"/>
            </a:endParaRPr>
          </a:p>
        </p:txBody>
      </p:sp>
      <p:sp>
        <p:nvSpPr>
          <p:cNvPr id="28" name="文本框 27">
            <a:extLst>
              <a:ext uri="{FF2B5EF4-FFF2-40B4-BE49-F238E27FC236}">
                <a16:creationId xmlns:a16="http://schemas.microsoft.com/office/drawing/2014/main" id="{4A416FA7-DA16-47AD-96FA-002D8C86C309}"/>
              </a:ext>
            </a:extLst>
          </p:cNvPr>
          <p:cNvSpPr txBox="1"/>
          <p:nvPr/>
        </p:nvSpPr>
        <p:spPr>
          <a:xfrm>
            <a:off x="910590" y="337820"/>
            <a:ext cx="3790593" cy="369332"/>
          </a:xfrm>
          <a:prstGeom prst="rect">
            <a:avLst/>
          </a:prstGeom>
          <a:noFill/>
        </p:spPr>
        <p:txBody>
          <a:bodyPr wrap="square" lIns="0" tIns="0" rIns="0" bIns="0" rtlCol="0">
            <a:spAutoFit/>
          </a:bodyPr>
          <a:lstStyle/>
          <a:p>
            <a:pPr defTabSz="964565"/>
            <a:r>
              <a:rPr lang="zh-CN" altLang="zh-CN" sz="2400" b="1" spc="422" dirty="0">
                <a:solidFill>
                  <a:srgbClr val="AF362C"/>
                </a:solidFill>
                <a:latin typeface="微软雅黑" panose="020B0503020204020204" pitchFamily="34" charset="-122"/>
                <a:ea typeface="微软雅黑" panose="020B0503020204020204" pitchFamily="34" charset="-122"/>
              </a:rPr>
              <a:t>接口程序测试验收</a:t>
            </a:r>
            <a:r>
              <a:rPr lang="zh-CN" altLang="en-US" sz="2400" b="1" spc="422" dirty="0">
                <a:solidFill>
                  <a:srgbClr val="AF362C"/>
                </a:solidFill>
                <a:latin typeface="微软雅黑" panose="020B0503020204020204" pitchFamily="34" charset="-122"/>
                <a:ea typeface="微软雅黑" panose="020B0503020204020204" pitchFamily="34" charset="-122"/>
                <a:sym typeface="+mn-ea"/>
              </a:rPr>
              <a:t>说明</a:t>
            </a:r>
            <a:endParaRPr lang="zh-CN" altLang="en-US" sz="2400" b="1" spc="422" dirty="0">
              <a:solidFill>
                <a:srgbClr val="AF362C"/>
              </a:solidFill>
              <a:latin typeface="微软雅黑" panose="020B0503020204020204" pitchFamily="34" charset="-122"/>
              <a:ea typeface="微软雅黑" panose="020B0503020204020204" pitchFamily="34" charset="-122"/>
              <a:cs typeface="+mn-ea"/>
              <a:sym typeface="+mn-ea"/>
            </a:endParaRPr>
          </a:p>
        </p:txBody>
      </p:sp>
      <p:sp>
        <p:nvSpPr>
          <p:cNvPr id="29" name="椭圆 28">
            <a:extLst>
              <a:ext uri="{FF2B5EF4-FFF2-40B4-BE49-F238E27FC236}">
                <a16:creationId xmlns:a16="http://schemas.microsoft.com/office/drawing/2014/main" id="{B4D12C4E-8DE8-50BE-4688-1E18521F6E80}"/>
              </a:ext>
            </a:extLst>
          </p:cNvPr>
          <p:cNvSpPr/>
          <p:nvPr/>
        </p:nvSpPr>
        <p:spPr>
          <a:xfrm>
            <a:off x="332703" y="337742"/>
            <a:ext cx="410284" cy="410284"/>
          </a:xfrm>
          <a:prstGeom prst="ellipse">
            <a:avLst/>
          </a:prstGeom>
          <a:solidFill>
            <a:srgbClr val="AB0019"/>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7838456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07FE224-A2C0-EE69-CCBD-93EFE9D93145}"/>
              </a:ext>
            </a:extLst>
          </p:cNvPr>
          <p:cNvSpPr txBox="1">
            <a:spLocks/>
          </p:cNvSpPr>
          <p:nvPr/>
        </p:nvSpPr>
        <p:spPr>
          <a:xfrm>
            <a:off x="956767" y="952029"/>
            <a:ext cx="11089232" cy="554461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fontAlgn="auto">
              <a:spcBef>
                <a:spcPts val="1000"/>
              </a:spcBef>
              <a:spcAft>
                <a:spcPts val="0"/>
              </a:spcAft>
              <a:buNone/>
            </a:pPr>
            <a:endParaRPr lang="en-US" altLang="zh-CN" sz="1800" dirty="0">
              <a:solidFill>
                <a:srgbClr val="000000"/>
              </a:solidFill>
              <a:latin typeface="楷体" panose="02010609060101010101" pitchFamily="49" charset="-122"/>
              <a:ea typeface="楷体" panose="02010609060101010101" pitchFamily="49" charset="-122"/>
            </a:endParaRPr>
          </a:p>
          <a:p>
            <a:pPr marL="0" indent="0" fontAlgn="auto">
              <a:spcAft>
                <a:spcPts val="0"/>
              </a:spcAft>
              <a:buNone/>
            </a:pPr>
            <a:endParaRPr lang="en-US" altLang="zh-CN" sz="1800" dirty="0">
              <a:solidFill>
                <a:srgbClr val="000000"/>
              </a:solidFill>
              <a:latin typeface="楷体" panose="02010609060101010101" pitchFamily="49" charset="-122"/>
              <a:ea typeface="楷体" panose="02010609060101010101" pitchFamily="49" charset="-122"/>
            </a:endParaRPr>
          </a:p>
          <a:p>
            <a:pPr fontAlgn="auto">
              <a:spcAft>
                <a:spcPts val="0"/>
              </a:spcAft>
            </a:pPr>
            <a:endParaRPr lang="en-US" altLang="zh-CN" sz="1600" dirty="0">
              <a:solidFill>
                <a:srgbClr val="000000"/>
              </a:solidFill>
              <a:latin typeface="楷体" panose="02010609060101010101" pitchFamily="49" charset="-122"/>
              <a:ea typeface="楷体" panose="02010609060101010101" pitchFamily="49" charset="-122"/>
            </a:endParaRPr>
          </a:p>
          <a:p>
            <a:pPr fontAlgn="auto">
              <a:spcAft>
                <a:spcPts val="0"/>
              </a:spcAft>
            </a:pPr>
            <a:endParaRPr lang="en-US" altLang="zh-CN" sz="1600" dirty="0">
              <a:solidFill>
                <a:srgbClr val="000000"/>
              </a:solidFill>
              <a:latin typeface="楷体" panose="02010609060101010101" pitchFamily="49" charset="-122"/>
              <a:ea typeface="楷体" panose="02010609060101010101" pitchFamily="49" charset="-122"/>
            </a:endParaRPr>
          </a:p>
        </p:txBody>
      </p:sp>
      <p:sp>
        <p:nvSpPr>
          <p:cNvPr id="28" name="文本框 27">
            <a:extLst>
              <a:ext uri="{FF2B5EF4-FFF2-40B4-BE49-F238E27FC236}">
                <a16:creationId xmlns:a16="http://schemas.microsoft.com/office/drawing/2014/main" id="{4A416FA7-DA16-47AD-96FA-002D8C86C309}"/>
              </a:ext>
            </a:extLst>
          </p:cNvPr>
          <p:cNvSpPr txBox="1"/>
          <p:nvPr/>
        </p:nvSpPr>
        <p:spPr>
          <a:xfrm>
            <a:off x="910590" y="337820"/>
            <a:ext cx="3790593" cy="369332"/>
          </a:xfrm>
          <a:prstGeom prst="rect">
            <a:avLst/>
          </a:prstGeom>
          <a:noFill/>
        </p:spPr>
        <p:txBody>
          <a:bodyPr wrap="square" lIns="0" tIns="0" rIns="0" bIns="0" rtlCol="0">
            <a:spAutoFit/>
          </a:bodyPr>
          <a:lstStyle/>
          <a:p>
            <a:pPr defTabSz="964565"/>
            <a:r>
              <a:rPr lang="zh-CN" altLang="en-US" sz="2400" b="1" spc="422" dirty="0">
                <a:solidFill>
                  <a:srgbClr val="AF362C"/>
                </a:solidFill>
                <a:latin typeface="微软雅黑" panose="020B0503020204020204" pitchFamily="34" charset="-122"/>
                <a:ea typeface="微软雅黑" panose="020B0503020204020204" pitchFamily="34" charset="-122"/>
                <a:sym typeface="+mn-ea"/>
              </a:rPr>
              <a:t>接口程序测试验收流程</a:t>
            </a:r>
            <a:endParaRPr lang="zh-CN" altLang="en-US" sz="2400" b="1" spc="422" dirty="0">
              <a:solidFill>
                <a:srgbClr val="AF362C"/>
              </a:solidFill>
              <a:latin typeface="微软雅黑" panose="020B0503020204020204" pitchFamily="34" charset="-122"/>
              <a:ea typeface="微软雅黑" panose="020B0503020204020204" pitchFamily="34" charset="-122"/>
              <a:cs typeface="+mn-ea"/>
              <a:sym typeface="+mn-ea"/>
            </a:endParaRPr>
          </a:p>
        </p:txBody>
      </p:sp>
      <p:sp>
        <p:nvSpPr>
          <p:cNvPr id="29" name="椭圆 28">
            <a:extLst>
              <a:ext uri="{FF2B5EF4-FFF2-40B4-BE49-F238E27FC236}">
                <a16:creationId xmlns:a16="http://schemas.microsoft.com/office/drawing/2014/main" id="{B4D12C4E-8DE8-50BE-4688-1E18521F6E80}"/>
              </a:ext>
            </a:extLst>
          </p:cNvPr>
          <p:cNvSpPr/>
          <p:nvPr/>
        </p:nvSpPr>
        <p:spPr>
          <a:xfrm>
            <a:off x="332703" y="337742"/>
            <a:ext cx="410284" cy="410284"/>
          </a:xfrm>
          <a:prstGeom prst="ellipse">
            <a:avLst/>
          </a:prstGeom>
          <a:solidFill>
            <a:srgbClr val="AB0019"/>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F9CE4DF-E7CE-9184-EA15-C344D5F09B72}"/>
              </a:ext>
            </a:extLst>
          </p:cNvPr>
          <p:cNvSpPr/>
          <p:nvPr/>
        </p:nvSpPr>
        <p:spPr>
          <a:xfrm>
            <a:off x="3927904" y="1814939"/>
            <a:ext cx="2088232" cy="720080"/>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sz="1200" dirty="0"/>
              <a:t>报文文件格式校验</a:t>
            </a:r>
          </a:p>
        </p:txBody>
      </p:sp>
      <p:cxnSp>
        <p:nvCxnSpPr>
          <p:cNvPr id="6" name="直接箭头连接符 5">
            <a:extLst>
              <a:ext uri="{FF2B5EF4-FFF2-40B4-BE49-F238E27FC236}">
                <a16:creationId xmlns:a16="http://schemas.microsoft.com/office/drawing/2014/main" id="{58A626B4-CC17-70BB-F562-2EEFF8B97DED}"/>
              </a:ext>
            </a:extLst>
          </p:cNvPr>
          <p:cNvCxnSpPr>
            <a:cxnSpLocks/>
            <a:endCxn id="4" idx="1"/>
          </p:cNvCxnSpPr>
          <p:nvPr/>
        </p:nvCxnSpPr>
        <p:spPr>
          <a:xfrm>
            <a:off x="3190580" y="2174979"/>
            <a:ext cx="7373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13136AB0-7818-BCE5-03E4-F5107E54D207}"/>
              </a:ext>
            </a:extLst>
          </p:cNvPr>
          <p:cNvSpPr/>
          <p:nvPr/>
        </p:nvSpPr>
        <p:spPr>
          <a:xfrm>
            <a:off x="6388339" y="1814939"/>
            <a:ext cx="2088232" cy="720080"/>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sz="1200" dirty="0"/>
              <a:t>文件解析</a:t>
            </a:r>
          </a:p>
        </p:txBody>
      </p:sp>
      <p:sp>
        <p:nvSpPr>
          <p:cNvPr id="11" name="矩形 10">
            <a:extLst>
              <a:ext uri="{FF2B5EF4-FFF2-40B4-BE49-F238E27FC236}">
                <a16:creationId xmlns:a16="http://schemas.microsoft.com/office/drawing/2014/main" id="{A1B714FF-03D6-080B-5CD4-58973D8CBFCC}"/>
              </a:ext>
            </a:extLst>
          </p:cNvPr>
          <p:cNvSpPr/>
          <p:nvPr/>
        </p:nvSpPr>
        <p:spPr>
          <a:xfrm>
            <a:off x="8974546" y="1814939"/>
            <a:ext cx="2088232" cy="720080"/>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sz="1200" dirty="0"/>
          </a:p>
        </p:txBody>
      </p:sp>
      <p:cxnSp>
        <p:nvCxnSpPr>
          <p:cNvPr id="13" name="直接箭头连接符 12">
            <a:extLst>
              <a:ext uri="{FF2B5EF4-FFF2-40B4-BE49-F238E27FC236}">
                <a16:creationId xmlns:a16="http://schemas.microsoft.com/office/drawing/2014/main" id="{064361F0-FC30-C0ED-2689-E3725E24F90F}"/>
              </a:ext>
            </a:extLst>
          </p:cNvPr>
          <p:cNvCxnSpPr>
            <a:stCxn id="8" idx="3"/>
            <a:endCxn id="11" idx="1"/>
          </p:cNvCxnSpPr>
          <p:nvPr/>
        </p:nvCxnSpPr>
        <p:spPr>
          <a:xfrm>
            <a:off x="8476571" y="2174979"/>
            <a:ext cx="497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06B67BD8-4287-2C8E-5188-22C0B1916A9F}"/>
              </a:ext>
            </a:extLst>
          </p:cNvPr>
          <p:cNvCxnSpPr>
            <a:stCxn id="4" idx="3"/>
            <a:endCxn id="8" idx="1"/>
          </p:cNvCxnSpPr>
          <p:nvPr/>
        </p:nvCxnSpPr>
        <p:spPr>
          <a:xfrm>
            <a:off x="6016136" y="2174979"/>
            <a:ext cx="3722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2387FF47-8113-1A6F-1B53-4A5509E36E59}"/>
              </a:ext>
            </a:extLst>
          </p:cNvPr>
          <p:cNvCxnSpPr>
            <a:cxnSpLocks/>
            <a:stCxn id="4" idx="0"/>
            <a:endCxn id="60" idx="0"/>
          </p:cNvCxnSpPr>
          <p:nvPr/>
        </p:nvCxnSpPr>
        <p:spPr>
          <a:xfrm rot="16200000" flipH="1" flipV="1">
            <a:off x="3523603" y="388703"/>
            <a:ext cx="22181" cy="2874652"/>
          </a:xfrm>
          <a:prstGeom prst="bentConnector3">
            <a:avLst>
              <a:gd name="adj1" fmla="val -103061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69F60488-2A54-4E8C-9D30-93CA95E46CCC}"/>
              </a:ext>
            </a:extLst>
          </p:cNvPr>
          <p:cNvSpPr txBox="1"/>
          <p:nvPr/>
        </p:nvSpPr>
        <p:spPr>
          <a:xfrm>
            <a:off x="2680679" y="1284466"/>
            <a:ext cx="2376264" cy="307777"/>
          </a:xfrm>
          <a:prstGeom prst="rect">
            <a:avLst/>
          </a:prstGeom>
          <a:noFill/>
        </p:spPr>
        <p:txBody>
          <a:bodyPr wrap="square" rtlCol="0">
            <a:spAutoFit/>
          </a:bodyPr>
          <a:lstStyle/>
          <a:p>
            <a:r>
              <a:rPr lang="zh-CN" altLang="en-US" sz="1400" dirty="0"/>
              <a:t>文件格式校验失败</a:t>
            </a:r>
          </a:p>
        </p:txBody>
      </p:sp>
      <p:cxnSp>
        <p:nvCxnSpPr>
          <p:cNvPr id="24" name="连接符: 肘形 23">
            <a:extLst>
              <a:ext uri="{FF2B5EF4-FFF2-40B4-BE49-F238E27FC236}">
                <a16:creationId xmlns:a16="http://schemas.microsoft.com/office/drawing/2014/main" id="{23A7BF29-EB57-FE25-5CDF-D21D2D52221E}"/>
              </a:ext>
            </a:extLst>
          </p:cNvPr>
          <p:cNvCxnSpPr>
            <a:cxnSpLocks/>
            <a:stCxn id="11" idx="0"/>
            <a:endCxn id="60" idx="0"/>
          </p:cNvCxnSpPr>
          <p:nvPr/>
        </p:nvCxnSpPr>
        <p:spPr>
          <a:xfrm rot="16200000" flipH="1" flipV="1">
            <a:off x="6046924" y="-2134618"/>
            <a:ext cx="22181" cy="7921294"/>
          </a:xfrm>
          <a:prstGeom prst="bentConnector3">
            <a:avLst>
              <a:gd name="adj1" fmla="val -2529692"/>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DFBD019D-55FC-D168-139B-7D91EBE36BED}"/>
              </a:ext>
            </a:extLst>
          </p:cNvPr>
          <p:cNvSpPr txBox="1"/>
          <p:nvPr/>
        </p:nvSpPr>
        <p:spPr>
          <a:xfrm>
            <a:off x="6388339" y="978111"/>
            <a:ext cx="2114250" cy="307777"/>
          </a:xfrm>
          <a:prstGeom prst="rect">
            <a:avLst/>
          </a:prstGeom>
          <a:noFill/>
        </p:spPr>
        <p:txBody>
          <a:bodyPr wrap="square" rtlCol="0">
            <a:spAutoFit/>
          </a:bodyPr>
          <a:lstStyle/>
          <a:p>
            <a:r>
              <a:rPr lang="zh-CN" altLang="en-US" sz="1400" dirty="0"/>
              <a:t>数据校验失败</a:t>
            </a:r>
          </a:p>
        </p:txBody>
      </p:sp>
      <p:sp>
        <p:nvSpPr>
          <p:cNvPr id="31" name="矩形 30">
            <a:extLst>
              <a:ext uri="{FF2B5EF4-FFF2-40B4-BE49-F238E27FC236}">
                <a16:creationId xmlns:a16="http://schemas.microsoft.com/office/drawing/2014/main" id="{0E49B27A-A0D7-3CC4-838E-8EA51F9F8F0A}"/>
              </a:ext>
            </a:extLst>
          </p:cNvPr>
          <p:cNvSpPr/>
          <p:nvPr/>
        </p:nvSpPr>
        <p:spPr>
          <a:xfrm>
            <a:off x="4798083" y="2937412"/>
            <a:ext cx="2073910" cy="720080"/>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sz="1200" dirty="0"/>
              <a:t>两端核对</a:t>
            </a:r>
            <a:endParaRPr kumimoji="1" lang="zh-CN" altLang="en-US" sz="1200" u="sng" dirty="0"/>
          </a:p>
        </p:txBody>
      </p:sp>
      <p:sp>
        <p:nvSpPr>
          <p:cNvPr id="34" name="矩形 33">
            <a:extLst>
              <a:ext uri="{FF2B5EF4-FFF2-40B4-BE49-F238E27FC236}">
                <a16:creationId xmlns:a16="http://schemas.microsoft.com/office/drawing/2014/main" id="{10C4BE6F-8F06-8F3E-D200-27AE2C585462}"/>
              </a:ext>
            </a:extLst>
          </p:cNvPr>
          <p:cNvSpPr/>
          <p:nvPr/>
        </p:nvSpPr>
        <p:spPr>
          <a:xfrm>
            <a:off x="1197950" y="3699845"/>
            <a:ext cx="2073910" cy="720080"/>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sz="1200" dirty="0"/>
              <a:t>金融</a:t>
            </a:r>
            <a:r>
              <a:rPr kumimoji="1" lang="zh-CN" altLang="en-US" sz="1200" u="sng" dirty="0"/>
              <a:t>机构原始数据</a:t>
            </a:r>
          </a:p>
        </p:txBody>
      </p:sp>
      <p:sp>
        <p:nvSpPr>
          <p:cNvPr id="40" name="矩形 39">
            <a:extLst>
              <a:ext uri="{FF2B5EF4-FFF2-40B4-BE49-F238E27FC236}">
                <a16:creationId xmlns:a16="http://schemas.microsoft.com/office/drawing/2014/main" id="{0FA15EA5-3CF8-2426-ADB6-0845D92C2632}"/>
              </a:ext>
            </a:extLst>
          </p:cNvPr>
          <p:cNvSpPr/>
          <p:nvPr/>
        </p:nvSpPr>
        <p:spPr>
          <a:xfrm>
            <a:off x="8999250" y="3811728"/>
            <a:ext cx="2073910" cy="720080"/>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sz="1200" dirty="0"/>
              <a:t>金融</a:t>
            </a:r>
            <a:r>
              <a:rPr kumimoji="1" lang="zh-CN" altLang="en-US" sz="1200" u="sng" dirty="0"/>
              <a:t>机构报送报文数据</a:t>
            </a:r>
          </a:p>
        </p:txBody>
      </p:sp>
      <p:cxnSp>
        <p:nvCxnSpPr>
          <p:cNvPr id="46" name="连接符: 肘形 45">
            <a:extLst>
              <a:ext uri="{FF2B5EF4-FFF2-40B4-BE49-F238E27FC236}">
                <a16:creationId xmlns:a16="http://schemas.microsoft.com/office/drawing/2014/main" id="{3EF4F740-AD9B-CC16-2042-0A906395C7B3}"/>
              </a:ext>
            </a:extLst>
          </p:cNvPr>
          <p:cNvCxnSpPr>
            <a:stCxn id="11" idx="2"/>
            <a:endCxn id="31" idx="0"/>
          </p:cNvCxnSpPr>
          <p:nvPr/>
        </p:nvCxnSpPr>
        <p:spPr>
          <a:xfrm rot="5400000">
            <a:off x="7725654" y="644403"/>
            <a:ext cx="402393" cy="41836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002DD707-4754-951C-958B-2429707B19C4}"/>
              </a:ext>
            </a:extLst>
          </p:cNvPr>
          <p:cNvSpPr txBox="1"/>
          <p:nvPr/>
        </p:nvSpPr>
        <p:spPr>
          <a:xfrm>
            <a:off x="7369211" y="2721245"/>
            <a:ext cx="1115278" cy="307777"/>
          </a:xfrm>
          <a:prstGeom prst="rect">
            <a:avLst/>
          </a:prstGeom>
          <a:noFill/>
        </p:spPr>
        <p:txBody>
          <a:bodyPr wrap="square" rtlCol="0">
            <a:spAutoFit/>
          </a:bodyPr>
          <a:lstStyle/>
          <a:p>
            <a:r>
              <a:rPr lang="zh-CN" altLang="en-US" sz="1400" dirty="0"/>
              <a:t>校验通过</a:t>
            </a:r>
          </a:p>
        </p:txBody>
      </p:sp>
      <p:sp>
        <p:nvSpPr>
          <p:cNvPr id="76" name="菱形 75">
            <a:extLst>
              <a:ext uri="{FF2B5EF4-FFF2-40B4-BE49-F238E27FC236}">
                <a16:creationId xmlns:a16="http://schemas.microsoft.com/office/drawing/2014/main" id="{B191B38E-3B99-D299-1A78-1A37F86BBEB2}"/>
              </a:ext>
            </a:extLst>
          </p:cNvPr>
          <p:cNvSpPr/>
          <p:nvPr/>
        </p:nvSpPr>
        <p:spPr>
          <a:xfrm>
            <a:off x="4872341" y="4183764"/>
            <a:ext cx="1924050" cy="681514"/>
          </a:xfrm>
          <a:prstGeom prst="diamond">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sz="1200" dirty="0"/>
              <a:t>是否核对通过</a:t>
            </a:r>
          </a:p>
        </p:txBody>
      </p:sp>
      <p:cxnSp>
        <p:nvCxnSpPr>
          <p:cNvPr id="78" name="连接符: 肘形 77">
            <a:extLst>
              <a:ext uri="{FF2B5EF4-FFF2-40B4-BE49-F238E27FC236}">
                <a16:creationId xmlns:a16="http://schemas.microsoft.com/office/drawing/2014/main" id="{32B866DA-93C6-45D8-27CC-C5B014E04733}"/>
              </a:ext>
            </a:extLst>
          </p:cNvPr>
          <p:cNvCxnSpPr>
            <a:stCxn id="31" idx="2"/>
            <a:endCxn id="76" idx="0"/>
          </p:cNvCxnSpPr>
          <p:nvPr/>
        </p:nvCxnSpPr>
        <p:spPr>
          <a:xfrm rot="5400000">
            <a:off x="5571566" y="3920292"/>
            <a:ext cx="526272" cy="6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连接符: 肘形 102">
            <a:extLst>
              <a:ext uri="{FF2B5EF4-FFF2-40B4-BE49-F238E27FC236}">
                <a16:creationId xmlns:a16="http://schemas.microsoft.com/office/drawing/2014/main" id="{808CB387-2A4B-87E4-F88B-89B42AF8C421}"/>
              </a:ext>
            </a:extLst>
          </p:cNvPr>
          <p:cNvCxnSpPr>
            <a:cxnSpLocks/>
            <a:stCxn id="76" idx="1"/>
            <a:endCxn id="60" idx="2"/>
          </p:cNvCxnSpPr>
          <p:nvPr/>
        </p:nvCxnSpPr>
        <p:spPr>
          <a:xfrm rot="10800000">
            <a:off x="1004157" y="2186069"/>
            <a:ext cx="3868185" cy="2338452"/>
          </a:xfrm>
          <a:prstGeom prst="bentConnector3">
            <a:avLst>
              <a:gd name="adj1" fmla="val 105910"/>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文本框 106">
            <a:extLst>
              <a:ext uri="{FF2B5EF4-FFF2-40B4-BE49-F238E27FC236}">
                <a16:creationId xmlns:a16="http://schemas.microsoft.com/office/drawing/2014/main" id="{5D9A1843-72AF-B973-14B7-38AB2879F6B5}"/>
              </a:ext>
            </a:extLst>
          </p:cNvPr>
          <p:cNvSpPr txBox="1"/>
          <p:nvPr/>
        </p:nvSpPr>
        <p:spPr>
          <a:xfrm>
            <a:off x="3775741" y="4269184"/>
            <a:ext cx="1036955" cy="307777"/>
          </a:xfrm>
          <a:prstGeom prst="rect">
            <a:avLst/>
          </a:prstGeom>
          <a:noFill/>
        </p:spPr>
        <p:txBody>
          <a:bodyPr wrap="square" rtlCol="0">
            <a:spAutoFit/>
          </a:bodyPr>
          <a:lstStyle/>
          <a:p>
            <a:r>
              <a:rPr lang="zh-CN" altLang="en-US" sz="1400" dirty="0"/>
              <a:t>不通过</a:t>
            </a:r>
          </a:p>
        </p:txBody>
      </p:sp>
      <p:sp>
        <p:nvSpPr>
          <p:cNvPr id="108" name="文本框 107">
            <a:extLst>
              <a:ext uri="{FF2B5EF4-FFF2-40B4-BE49-F238E27FC236}">
                <a16:creationId xmlns:a16="http://schemas.microsoft.com/office/drawing/2014/main" id="{1E65549D-8A74-D73F-5A47-4F0E740C7D8F}"/>
              </a:ext>
            </a:extLst>
          </p:cNvPr>
          <p:cNvSpPr txBox="1"/>
          <p:nvPr/>
        </p:nvSpPr>
        <p:spPr>
          <a:xfrm>
            <a:off x="6783069" y="4586272"/>
            <a:ext cx="864487" cy="307777"/>
          </a:xfrm>
          <a:prstGeom prst="rect">
            <a:avLst/>
          </a:prstGeom>
          <a:noFill/>
        </p:spPr>
        <p:txBody>
          <a:bodyPr wrap="square" rtlCol="0">
            <a:spAutoFit/>
          </a:bodyPr>
          <a:lstStyle/>
          <a:p>
            <a:r>
              <a:rPr lang="zh-CN" altLang="en-US" sz="1400" dirty="0"/>
              <a:t>通过</a:t>
            </a:r>
          </a:p>
        </p:txBody>
      </p:sp>
      <p:cxnSp>
        <p:nvCxnSpPr>
          <p:cNvPr id="110" name="连接符: 肘形 109">
            <a:extLst>
              <a:ext uri="{FF2B5EF4-FFF2-40B4-BE49-F238E27FC236}">
                <a16:creationId xmlns:a16="http://schemas.microsoft.com/office/drawing/2014/main" id="{F6241BBD-0C1B-DBA9-089A-6B153C4F13EC}"/>
              </a:ext>
            </a:extLst>
          </p:cNvPr>
          <p:cNvCxnSpPr>
            <a:stCxn id="34" idx="0"/>
            <a:endCxn id="31" idx="1"/>
          </p:cNvCxnSpPr>
          <p:nvPr/>
        </p:nvCxnSpPr>
        <p:spPr>
          <a:xfrm rot="5400000" flipH="1" flipV="1">
            <a:off x="3315298" y="2217060"/>
            <a:ext cx="402393" cy="25631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连接符: 肘形 111">
            <a:extLst>
              <a:ext uri="{FF2B5EF4-FFF2-40B4-BE49-F238E27FC236}">
                <a16:creationId xmlns:a16="http://schemas.microsoft.com/office/drawing/2014/main" id="{0C68C61F-D91D-E898-D02A-08087C331FE4}"/>
              </a:ext>
            </a:extLst>
          </p:cNvPr>
          <p:cNvCxnSpPr>
            <a:stCxn id="40" idx="0"/>
            <a:endCxn id="31" idx="3"/>
          </p:cNvCxnSpPr>
          <p:nvPr/>
        </p:nvCxnSpPr>
        <p:spPr>
          <a:xfrm rot="16200000" flipV="1">
            <a:off x="8196961" y="1972484"/>
            <a:ext cx="514276" cy="31642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椭圆 59">
            <a:extLst>
              <a:ext uri="{FF2B5EF4-FFF2-40B4-BE49-F238E27FC236}">
                <a16:creationId xmlns:a16="http://schemas.microsoft.com/office/drawing/2014/main" id="{75819B3F-593A-1FFD-65B9-2AD7ECFA6ECB}"/>
              </a:ext>
            </a:extLst>
          </p:cNvPr>
          <p:cNvSpPr/>
          <p:nvPr/>
        </p:nvSpPr>
        <p:spPr>
          <a:xfrm>
            <a:off x="1004156" y="1837120"/>
            <a:ext cx="2186424" cy="697898"/>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sz="1200" dirty="0"/>
              <a:t>金融</a:t>
            </a:r>
            <a:r>
              <a:rPr kumimoji="1" lang="zh-CN" altLang="en-US" sz="1200" u="sng" dirty="0"/>
              <a:t>机构接口程序</a:t>
            </a:r>
          </a:p>
        </p:txBody>
      </p:sp>
      <p:sp>
        <p:nvSpPr>
          <p:cNvPr id="92" name="椭圆 91">
            <a:extLst>
              <a:ext uri="{FF2B5EF4-FFF2-40B4-BE49-F238E27FC236}">
                <a16:creationId xmlns:a16="http://schemas.microsoft.com/office/drawing/2014/main" id="{F2C2A739-2706-77AA-C8A5-1327C8A67AFB}"/>
              </a:ext>
            </a:extLst>
          </p:cNvPr>
          <p:cNvSpPr/>
          <p:nvPr/>
        </p:nvSpPr>
        <p:spPr>
          <a:xfrm>
            <a:off x="4779228" y="6179109"/>
            <a:ext cx="2186424" cy="697898"/>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sz="1200" u="sng" dirty="0"/>
              <a:t>征信中心</a:t>
            </a:r>
          </a:p>
        </p:txBody>
      </p:sp>
      <p:sp>
        <p:nvSpPr>
          <p:cNvPr id="50" name="菱形 49">
            <a:extLst>
              <a:ext uri="{FF2B5EF4-FFF2-40B4-BE49-F238E27FC236}">
                <a16:creationId xmlns:a16="http://schemas.microsoft.com/office/drawing/2014/main" id="{E064A39C-90DF-D605-208E-A5DF6FAE2E15}"/>
              </a:ext>
            </a:extLst>
          </p:cNvPr>
          <p:cNvSpPr/>
          <p:nvPr/>
        </p:nvSpPr>
        <p:spPr>
          <a:xfrm>
            <a:off x="2524388" y="4638750"/>
            <a:ext cx="1924050" cy="681514"/>
          </a:xfrm>
          <a:prstGeom prst="diamond">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sz="1200" dirty="0"/>
              <a:t>是否涉及一二代切换</a:t>
            </a:r>
          </a:p>
        </p:txBody>
      </p:sp>
      <p:cxnSp>
        <p:nvCxnSpPr>
          <p:cNvPr id="52" name="连接符: 肘形 51">
            <a:extLst>
              <a:ext uri="{FF2B5EF4-FFF2-40B4-BE49-F238E27FC236}">
                <a16:creationId xmlns:a16="http://schemas.microsoft.com/office/drawing/2014/main" id="{52300C55-3E46-2108-0BAF-928DF372120B}"/>
              </a:ext>
            </a:extLst>
          </p:cNvPr>
          <p:cNvCxnSpPr>
            <a:cxnSpLocks/>
            <a:stCxn id="76" idx="3"/>
            <a:endCxn id="17" idx="1"/>
          </p:cNvCxnSpPr>
          <p:nvPr/>
        </p:nvCxnSpPr>
        <p:spPr>
          <a:xfrm>
            <a:off x="6796391" y="4524521"/>
            <a:ext cx="412484" cy="7058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矩形 52">
            <a:extLst>
              <a:ext uri="{FF2B5EF4-FFF2-40B4-BE49-F238E27FC236}">
                <a16:creationId xmlns:a16="http://schemas.microsoft.com/office/drawing/2014/main" id="{DFDE9211-AA51-5194-0BFF-7A3123780B60}"/>
              </a:ext>
            </a:extLst>
          </p:cNvPr>
          <p:cNvSpPr/>
          <p:nvPr/>
        </p:nvSpPr>
        <p:spPr>
          <a:xfrm>
            <a:off x="537845" y="6179110"/>
            <a:ext cx="2073910" cy="720080"/>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sz="1200" dirty="0"/>
              <a:t>一代存量和增量数据迁移到二代系统</a:t>
            </a:r>
            <a:endParaRPr kumimoji="1" lang="zh-CN" altLang="en-US" sz="1200" u="sng" dirty="0"/>
          </a:p>
        </p:txBody>
      </p:sp>
      <p:cxnSp>
        <p:nvCxnSpPr>
          <p:cNvPr id="55" name="连接符: 肘形 54">
            <a:extLst>
              <a:ext uri="{FF2B5EF4-FFF2-40B4-BE49-F238E27FC236}">
                <a16:creationId xmlns:a16="http://schemas.microsoft.com/office/drawing/2014/main" id="{27D61937-675D-E60C-B77F-E11E9C56388D}"/>
              </a:ext>
            </a:extLst>
          </p:cNvPr>
          <p:cNvCxnSpPr>
            <a:stCxn id="50" idx="1"/>
            <a:endCxn id="53" idx="0"/>
          </p:cNvCxnSpPr>
          <p:nvPr/>
        </p:nvCxnSpPr>
        <p:spPr>
          <a:xfrm rot="10800000" flipV="1">
            <a:off x="1574800" y="4979506"/>
            <a:ext cx="949588" cy="119960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B2FB1D68-6CC9-01E9-F4F4-623A6D3CFC98}"/>
              </a:ext>
            </a:extLst>
          </p:cNvPr>
          <p:cNvCxnSpPr>
            <a:stCxn id="53" idx="3"/>
            <a:endCxn id="92" idx="2"/>
          </p:cNvCxnSpPr>
          <p:nvPr/>
        </p:nvCxnSpPr>
        <p:spPr>
          <a:xfrm flipV="1">
            <a:off x="2611755" y="6528058"/>
            <a:ext cx="2167473" cy="11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文本框 64">
            <a:extLst>
              <a:ext uri="{FF2B5EF4-FFF2-40B4-BE49-F238E27FC236}">
                <a16:creationId xmlns:a16="http://schemas.microsoft.com/office/drawing/2014/main" id="{43B01C7B-D320-AADC-AABA-E3DBFF45A1DC}"/>
              </a:ext>
            </a:extLst>
          </p:cNvPr>
          <p:cNvSpPr txBox="1"/>
          <p:nvPr/>
        </p:nvSpPr>
        <p:spPr>
          <a:xfrm>
            <a:off x="1604094" y="5413809"/>
            <a:ext cx="1036955" cy="307777"/>
          </a:xfrm>
          <a:prstGeom prst="rect">
            <a:avLst/>
          </a:prstGeom>
          <a:noFill/>
        </p:spPr>
        <p:txBody>
          <a:bodyPr wrap="square" rtlCol="0">
            <a:spAutoFit/>
          </a:bodyPr>
          <a:lstStyle/>
          <a:p>
            <a:r>
              <a:rPr lang="zh-CN" altLang="en-US" sz="1400" dirty="0"/>
              <a:t>是</a:t>
            </a:r>
          </a:p>
        </p:txBody>
      </p:sp>
      <p:sp>
        <p:nvSpPr>
          <p:cNvPr id="10" name="矩形 9">
            <a:extLst>
              <a:ext uri="{FF2B5EF4-FFF2-40B4-BE49-F238E27FC236}">
                <a16:creationId xmlns:a16="http://schemas.microsoft.com/office/drawing/2014/main" id="{A27ABEC5-176E-7907-3C73-1BD758386D9F}"/>
              </a:ext>
            </a:extLst>
          </p:cNvPr>
          <p:cNvSpPr/>
          <p:nvPr/>
        </p:nvSpPr>
        <p:spPr>
          <a:xfrm>
            <a:off x="8996959" y="1811501"/>
            <a:ext cx="2088232" cy="720080"/>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sz="1200" dirty="0"/>
              <a:t>通用规则校验</a:t>
            </a:r>
            <a:endParaRPr lang="en-US" altLang="zh-CN" sz="1200" dirty="0"/>
          </a:p>
          <a:p>
            <a:pPr algn="ctr"/>
            <a:r>
              <a:rPr lang="zh-CN" altLang="en-US" sz="1200" dirty="0"/>
              <a:t>数据项校验</a:t>
            </a:r>
            <a:endParaRPr lang="en-US" altLang="zh-CN" sz="1200" dirty="0"/>
          </a:p>
          <a:p>
            <a:pPr algn="ctr"/>
            <a:r>
              <a:rPr lang="zh-CN" altLang="en-US" sz="1200" dirty="0"/>
              <a:t>信息记录校验</a:t>
            </a:r>
            <a:endParaRPr kumimoji="1" lang="zh-CN" altLang="en-US" sz="1200" dirty="0"/>
          </a:p>
        </p:txBody>
      </p:sp>
      <p:sp>
        <p:nvSpPr>
          <p:cNvPr id="12" name="矩形 11">
            <a:extLst>
              <a:ext uri="{FF2B5EF4-FFF2-40B4-BE49-F238E27FC236}">
                <a16:creationId xmlns:a16="http://schemas.microsoft.com/office/drawing/2014/main" id="{5B46AB2C-4697-BE2F-1B2E-050B0A7404E4}"/>
              </a:ext>
            </a:extLst>
          </p:cNvPr>
          <p:cNvSpPr/>
          <p:nvPr/>
        </p:nvSpPr>
        <p:spPr>
          <a:xfrm>
            <a:off x="9021663" y="3808291"/>
            <a:ext cx="2073910" cy="720080"/>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sz="1200" dirty="0"/>
              <a:t>金融</a:t>
            </a:r>
            <a:r>
              <a:rPr kumimoji="1" lang="zh-CN" altLang="en-US" sz="1200" u="sng" dirty="0"/>
              <a:t>机构报送报文数据</a:t>
            </a:r>
          </a:p>
        </p:txBody>
      </p:sp>
      <p:sp>
        <p:nvSpPr>
          <p:cNvPr id="17" name="矩形 16">
            <a:extLst>
              <a:ext uri="{FF2B5EF4-FFF2-40B4-BE49-F238E27FC236}">
                <a16:creationId xmlns:a16="http://schemas.microsoft.com/office/drawing/2014/main" id="{E0085E9A-8768-A7C0-0B59-61DB3A0CE2E8}"/>
              </a:ext>
            </a:extLst>
          </p:cNvPr>
          <p:cNvSpPr/>
          <p:nvPr/>
        </p:nvSpPr>
        <p:spPr>
          <a:xfrm>
            <a:off x="7208875" y="4870361"/>
            <a:ext cx="2073910" cy="720080"/>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sz="1200" dirty="0"/>
              <a:t>验收资料准备</a:t>
            </a:r>
            <a:endParaRPr kumimoji="1" lang="zh-CN" altLang="en-US" sz="1200" u="sng" dirty="0"/>
          </a:p>
        </p:txBody>
      </p:sp>
      <p:cxnSp>
        <p:nvCxnSpPr>
          <p:cNvPr id="21" name="连接符: 肘形 20">
            <a:extLst>
              <a:ext uri="{FF2B5EF4-FFF2-40B4-BE49-F238E27FC236}">
                <a16:creationId xmlns:a16="http://schemas.microsoft.com/office/drawing/2014/main" id="{AD6D6C55-C7E7-B778-819B-0773B82F90E8}"/>
              </a:ext>
            </a:extLst>
          </p:cNvPr>
          <p:cNvCxnSpPr>
            <a:stCxn id="17" idx="2"/>
            <a:endCxn id="92" idx="6"/>
          </p:cNvCxnSpPr>
          <p:nvPr/>
        </p:nvCxnSpPr>
        <p:spPr>
          <a:xfrm rot="5400000">
            <a:off x="7136933" y="5419160"/>
            <a:ext cx="937617" cy="12801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连接符: 肘形 25">
            <a:extLst>
              <a:ext uri="{FF2B5EF4-FFF2-40B4-BE49-F238E27FC236}">
                <a16:creationId xmlns:a16="http://schemas.microsoft.com/office/drawing/2014/main" id="{8D4B47C9-DE90-DCE0-71E8-F351E498BC7E}"/>
              </a:ext>
            </a:extLst>
          </p:cNvPr>
          <p:cNvCxnSpPr>
            <a:stCxn id="92" idx="4"/>
            <a:endCxn id="17" idx="3"/>
          </p:cNvCxnSpPr>
          <p:nvPr/>
        </p:nvCxnSpPr>
        <p:spPr>
          <a:xfrm rot="5400000" flipH="1" flipV="1">
            <a:off x="6754309" y="4348531"/>
            <a:ext cx="1646606" cy="3410345"/>
          </a:xfrm>
          <a:prstGeom prst="bentConnector4">
            <a:avLst>
              <a:gd name="adj1" fmla="val -13883"/>
              <a:gd name="adj2" fmla="val 106703"/>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0BFEC173-89EA-FA88-C80D-689E93C719D6}"/>
              </a:ext>
            </a:extLst>
          </p:cNvPr>
          <p:cNvSpPr txBox="1"/>
          <p:nvPr/>
        </p:nvSpPr>
        <p:spPr>
          <a:xfrm>
            <a:off x="7352611" y="6799400"/>
            <a:ext cx="1621935" cy="307777"/>
          </a:xfrm>
          <a:prstGeom prst="rect">
            <a:avLst/>
          </a:prstGeom>
          <a:noFill/>
        </p:spPr>
        <p:txBody>
          <a:bodyPr wrap="square" rtlCol="0">
            <a:spAutoFit/>
          </a:bodyPr>
          <a:lstStyle/>
          <a:p>
            <a:r>
              <a:rPr lang="zh-CN" altLang="en-US" sz="1400" dirty="0"/>
              <a:t>验收材料不通过</a:t>
            </a:r>
          </a:p>
        </p:txBody>
      </p:sp>
      <p:cxnSp>
        <p:nvCxnSpPr>
          <p:cNvPr id="36" name="连接符: 肘形 35">
            <a:extLst>
              <a:ext uri="{FF2B5EF4-FFF2-40B4-BE49-F238E27FC236}">
                <a16:creationId xmlns:a16="http://schemas.microsoft.com/office/drawing/2014/main" id="{52993D85-0867-2B17-B49D-E12D0593DDC3}"/>
              </a:ext>
            </a:extLst>
          </p:cNvPr>
          <p:cNvCxnSpPr>
            <a:stCxn id="92" idx="0"/>
            <a:endCxn id="50" idx="3"/>
          </p:cNvCxnSpPr>
          <p:nvPr/>
        </p:nvCxnSpPr>
        <p:spPr>
          <a:xfrm rot="16200000" flipV="1">
            <a:off x="4560638" y="4867307"/>
            <a:ext cx="1199602" cy="14240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2BFD39C8-5D2B-5125-E933-C449B9A05D61}"/>
              </a:ext>
            </a:extLst>
          </p:cNvPr>
          <p:cNvSpPr txBox="1"/>
          <p:nvPr/>
        </p:nvSpPr>
        <p:spPr>
          <a:xfrm>
            <a:off x="4497347" y="5475515"/>
            <a:ext cx="1437752" cy="307777"/>
          </a:xfrm>
          <a:prstGeom prst="rect">
            <a:avLst/>
          </a:prstGeom>
          <a:noFill/>
        </p:spPr>
        <p:txBody>
          <a:bodyPr wrap="square">
            <a:spAutoFit/>
          </a:bodyPr>
          <a:lstStyle/>
          <a:p>
            <a:r>
              <a:rPr lang="zh-CN" altLang="en-US" sz="1400" dirty="0"/>
              <a:t>验收材料通过</a:t>
            </a:r>
          </a:p>
        </p:txBody>
      </p:sp>
      <p:cxnSp>
        <p:nvCxnSpPr>
          <p:cNvPr id="41" name="连接符: 肘形 40">
            <a:extLst>
              <a:ext uri="{FF2B5EF4-FFF2-40B4-BE49-F238E27FC236}">
                <a16:creationId xmlns:a16="http://schemas.microsoft.com/office/drawing/2014/main" id="{758412E3-51C4-A9D7-B7B1-D9FC179C0026}"/>
              </a:ext>
            </a:extLst>
          </p:cNvPr>
          <p:cNvCxnSpPr>
            <a:stCxn id="50" idx="2"/>
            <a:endCxn id="92" idx="2"/>
          </p:cNvCxnSpPr>
          <p:nvPr/>
        </p:nvCxnSpPr>
        <p:spPr>
          <a:xfrm rot="16200000" flipH="1">
            <a:off x="3528923" y="5277753"/>
            <a:ext cx="1207794" cy="129281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D933B09A-89B3-930B-6452-88FD472E0C0F}"/>
              </a:ext>
            </a:extLst>
          </p:cNvPr>
          <p:cNvSpPr txBox="1"/>
          <p:nvPr/>
        </p:nvSpPr>
        <p:spPr>
          <a:xfrm>
            <a:off x="3519646" y="5941435"/>
            <a:ext cx="1437752" cy="307777"/>
          </a:xfrm>
          <a:prstGeom prst="rect">
            <a:avLst/>
          </a:prstGeom>
          <a:noFill/>
        </p:spPr>
        <p:txBody>
          <a:bodyPr wrap="square">
            <a:spAutoFit/>
          </a:bodyPr>
          <a:lstStyle/>
          <a:p>
            <a:r>
              <a:rPr lang="zh-CN" altLang="en-US" sz="1400" dirty="0"/>
              <a:t>否</a:t>
            </a:r>
          </a:p>
        </p:txBody>
      </p:sp>
    </p:spTree>
    <p:extLst>
      <p:ext uri="{BB962C8B-B14F-4D97-AF65-F5344CB8AC3E}">
        <p14:creationId xmlns:p14="http://schemas.microsoft.com/office/powerpoint/2010/main" val="38018399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dissolve">
                                      <p:cBhvr>
                                        <p:cTn id="10" dur="500"/>
                                        <p:tgtEl>
                                          <p:spTgt spid="3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dissolve">
                                      <p:cBhvr>
                                        <p:cTn id="13" dur="500"/>
                                        <p:tgtEl>
                                          <p:spTgt spid="4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dissolve">
                                      <p:cBhvr>
                                        <p:cTn id="16" dur="500"/>
                                        <p:tgtEl>
                                          <p:spTgt spid="5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dissolve">
                                      <p:cBhvr>
                                        <p:cTn id="19" dur="500"/>
                                        <p:tgtEl>
                                          <p:spTgt spid="1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dissolv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34" grpId="0" bldLvl="0" animBg="1"/>
      <p:bldP spid="40" grpId="0" bldLvl="0" animBg="1"/>
      <p:bldP spid="53" grpId="0" bldLvl="0" animBg="1"/>
      <p:bldP spid="12" grpId="0" bldLvl="0" animBg="1"/>
      <p:bldP spid="17"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主标题"/>
          <p:cNvSpPr>
            <a:spLocks noChangeArrowheads="1" noChangeShapeType="1" noTextEdit="1"/>
          </p:cNvSpPr>
          <p:nvPr/>
        </p:nvSpPr>
        <p:spPr bwMode="auto">
          <a:xfrm>
            <a:off x="3135937" y="2968253"/>
            <a:ext cx="7087899" cy="809956"/>
          </a:xfrm>
          <a:prstGeom prst="rect">
            <a:avLst/>
          </a:prstGeom>
        </p:spPr>
        <p:txBody>
          <a:bodyPr wrap="none" fromWordArt="1"/>
          <a:lstStyle/>
          <a:p>
            <a:pPr algn="ctr" fontAlgn="base">
              <a:spcBef>
                <a:spcPct val="0"/>
              </a:spcBef>
              <a:spcAft>
                <a:spcPct val="0"/>
              </a:spcAft>
            </a:pPr>
            <a:r>
              <a:rPr lang="zh-CN" altLang="en-US" sz="6000" b="1" kern="10" spc="422" dirty="0">
                <a:solidFill>
                  <a:srgbClr val="AF362C"/>
                </a:solidFill>
                <a:latin typeface="微软雅黑" panose="020B0503020204020204" pitchFamily="34" charset="-122"/>
                <a:ea typeface="微软雅黑" panose="020B0503020204020204" pitchFamily="34" charset="-122"/>
              </a:rPr>
              <a:t>谢谢观看</a:t>
            </a:r>
          </a:p>
        </p:txBody>
      </p:sp>
      <p:sp>
        <p:nvSpPr>
          <p:cNvPr id="10" name="直线"/>
          <p:cNvSpPr>
            <a:spLocks noChangeShapeType="1"/>
          </p:cNvSpPr>
          <p:nvPr/>
        </p:nvSpPr>
        <p:spPr bwMode="auto">
          <a:xfrm>
            <a:off x="3693071" y="2824237"/>
            <a:ext cx="5973633" cy="0"/>
          </a:xfrm>
          <a:prstGeom prst="line">
            <a:avLst/>
          </a:prstGeom>
          <a:noFill/>
          <a:ln w="9525">
            <a:solidFill>
              <a:srgbClr val="AF362C"/>
            </a:solidFill>
            <a:round/>
          </a:ln>
          <a:extLst>
            <a:ext uri="{909E8E84-426E-40DD-AFC4-6F175D3DCCD1}">
              <a14:hiddenFill xmlns:a14="http://schemas.microsoft.com/office/drawing/2010/main">
                <a:noFill/>
              </a14:hiddenFill>
            </a:ext>
          </a:extLst>
        </p:spPr>
        <p:txBody>
          <a:bodyPr/>
          <a:lstStyle/>
          <a:p>
            <a:endParaRPr lang="zh-CN" altLang="en-US" dirty="0"/>
          </a:p>
        </p:txBody>
      </p:sp>
      <p:sp>
        <p:nvSpPr>
          <p:cNvPr id="11" name="直线"/>
          <p:cNvSpPr>
            <a:spLocks noChangeShapeType="1"/>
          </p:cNvSpPr>
          <p:nvPr/>
        </p:nvSpPr>
        <p:spPr bwMode="auto">
          <a:xfrm>
            <a:off x="3693071" y="4141294"/>
            <a:ext cx="5973633" cy="0"/>
          </a:xfrm>
          <a:prstGeom prst="line">
            <a:avLst/>
          </a:prstGeom>
          <a:noFill/>
          <a:ln w="9525">
            <a:solidFill>
              <a:srgbClr val="AF362C"/>
            </a:solidFill>
            <a:round/>
          </a:ln>
          <a:extLst>
            <a:ext uri="{909E8E84-426E-40DD-AFC4-6F175D3DCCD1}">
              <a14:hiddenFill xmlns:a14="http://schemas.microsoft.com/office/drawing/2010/main">
                <a:noFill/>
              </a14:hiddenFill>
            </a:ext>
          </a:extLst>
        </p:spPr>
        <p:txBody>
          <a:bodyPr/>
          <a:lstStyle/>
          <a:p>
            <a:pPr algn="just"/>
            <a:endParaRPr lang="zh-CN" altLang="en-US" dirty="0"/>
          </a:p>
        </p:txBody>
      </p:sp>
      <p:pic>
        <p:nvPicPr>
          <p:cNvPr id="6" name="招商银行" descr="C:\Users\Admin\Desktop\央评\央评二代系统接口程序培训\logo.pnglogo"/>
          <p:cNvPicPr>
            <a:picLocks noChangeAspect="1" noChangeArrowheads="1"/>
          </p:cNvPicPr>
          <p:nvPr/>
        </p:nvPicPr>
        <p:blipFill>
          <a:blip r:embed="rId2" cstate="print"/>
          <a:srcRect t="24187" b="9815"/>
          <a:stretch>
            <a:fillRect/>
          </a:stretch>
        </p:blipFill>
        <p:spPr bwMode="auto">
          <a:xfrm>
            <a:off x="164679" y="303957"/>
            <a:ext cx="3738245" cy="11118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0-#ppt_w/2"/>
                                          </p:val>
                                        </p:tav>
                                        <p:tav tm="100000">
                                          <p:val>
                                            <p:strVal val="#ppt_x"/>
                                          </p:val>
                                        </p:tav>
                                      </p:tavLst>
                                    </p:anim>
                                    <p:anim calcmode="lin" valueType="num">
                                      <p:cBhvr>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ppt_x</p:attrName>
                                        </p:attrNameLst>
                                      </p:cBhvr>
                                      <p:tavLst>
                                        <p:tav tm="0">
                                          <p:val>
                                            <p:strVal val="1+#ppt_w/2"/>
                                          </p:val>
                                        </p:tav>
                                        <p:tav tm="100000">
                                          <p:val>
                                            <p:strVal val="#ppt_x"/>
                                          </p:val>
                                        </p:tav>
                                      </p:tavLst>
                                    </p:anim>
                                    <p:anim calcmode="lin" valueType="num">
                                      <p:cBhvr>
                                        <p:cTn id="12" dur="500" fill="hold"/>
                                        <p:tgtEl>
                                          <p:spTgt spid="1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8"/>
                                        </p:tgtEl>
                                        <p:attrNameLst>
                                          <p:attrName>ppt_y</p:attrName>
                                        </p:attrNameLst>
                                      </p:cBhvr>
                                      <p:tavLst>
                                        <p:tav tm="0">
                                          <p:val>
                                            <p:strVal val="#ppt_y"/>
                                          </p:val>
                                        </p:tav>
                                        <p:tav tm="100000">
                                          <p:val>
                                            <p:strVal val="#ppt_y"/>
                                          </p:val>
                                        </p:tav>
                                      </p:tavLst>
                                    </p:anim>
                                    <p:anim calcmode="lin" valueType="num">
                                      <p:cBhvr>
                                        <p:cTn id="18"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8"/>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8"/>
                                        </p:tgtEl>
                                      </p:cBhvr>
                                    </p:animEffect>
                                  </p:childTnLst>
                                </p:cTn>
                              </p:par>
                            </p:childTnLst>
                          </p:cTn>
                        </p:par>
                        <p:par>
                          <p:cTn id="21" fill="hold">
                            <p:stCondLst>
                              <p:cond delay="1150"/>
                            </p:stCondLst>
                            <p:childTnLst>
                              <p:par>
                                <p:cTn id="22" presetID="39" presetClass="entr" presetSubtype="0" accel="10000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10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25" dur="10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26" dur="10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bldLvl="0" animBg="1"/>
      <p:bldP spid="11"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part one"/>
          <p:cNvSpPr>
            <a:spLocks noChangeArrowheads="1"/>
          </p:cNvSpPr>
          <p:nvPr/>
        </p:nvSpPr>
        <p:spPr bwMode="auto">
          <a:xfrm>
            <a:off x="4532174" y="2834113"/>
            <a:ext cx="2415918" cy="698204"/>
          </a:xfrm>
          <a:prstGeom prst="rect">
            <a:avLst/>
          </a:prstGeom>
          <a:solidFill>
            <a:srgbClr val="AF362C"/>
          </a:solidFill>
          <a:ln>
            <a:noFill/>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3935"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Part One</a:t>
            </a:r>
            <a:endParaRPr lang="zh-CN" altLang="en-US" sz="3935"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23" name="文字"/>
          <p:cNvSpPr>
            <a:spLocks noChangeArrowheads="1"/>
          </p:cNvSpPr>
          <p:nvPr/>
        </p:nvSpPr>
        <p:spPr bwMode="auto">
          <a:xfrm>
            <a:off x="4369332" y="3570773"/>
            <a:ext cx="7219256" cy="697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3935" b="1" spc="422" dirty="0">
                <a:solidFill>
                  <a:srgbClr val="AF362C"/>
                </a:solidFill>
                <a:latin typeface="微软雅黑" panose="020B0503020204020204" pitchFamily="34" charset="-122"/>
                <a:ea typeface="微软雅黑" panose="020B0503020204020204" pitchFamily="34" charset="-122"/>
              </a:rPr>
              <a:t>接口开发背景</a:t>
            </a:r>
          </a:p>
        </p:txBody>
      </p:sp>
      <p:sp>
        <p:nvSpPr>
          <p:cNvPr id="5124" name="01"/>
          <p:cNvSpPr>
            <a:spLocks noChangeArrowheads="1"/>
          </p:cNvSpPr>
          <p:nvPr/>
        </p:nvSpPr>
        <p:spPr bwMode="auto">
          <a:xfrm>
            <a:off x="2054323" y="2421139"/>
            <a:ext cx="1928733"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13500" b="1" dirty="0">
                <a:solidFill>
                  <a:srgbClr val="AF362C"/>
                </a:solidFill>
                <a:latin typeface="Kozuka Mincho Pr6N H" pitchFamily="18" charset="-128"/>
                <a:ea typeface="Kozuka Mincho Pr6N H" pitchFamily="18" charset="-128"/>
                <a:sym typeface="Kozuka Mincho Pr6N H" pitchFamily="18" charset="-128"/>
              </a:rPr>
              <a:t>01</a:t>
            </a:r>
            <a:endParaRPr lang="zh-CN" altLang="en-US" sz="13500" b="1" dirty="0">
              <a:solidFill>
                <a:srgbClr val="AF362C"/>
              </a:solidFill>
              <a:latin typeface="Kozuka Mincho Pr6N H" pitchFamily="18" charset="-128"/>
              <a:ea typeface="Kozuka Mincho Pr6N H" pitchFamily="18" charset="-128"/>
              <a:sym typeface="Kozuka Mincho Pr6N H" pitchFamily="18" charset="-128"/>
            </a:endParaRPr>
          </a:p>
        </p:txBody>
      </p:sp>
      <p:sp>
        <p:nvSpPr>
          <p:cNvPr id="5125" name="虚线2"/>
          <p:cNvSpPr>
            <a:spLocks noChangeShapeType="1"/>
          </p:cNvSpPr>
          <p:nvPr/>
        </p:nvSpPr>
        <p:spPr bwMode="auto">
          <a:xfrm>
            <a:off x="2264158" y="4424139"/>
            <a:ext cx="5975866" cy="2232"/>
          </a:xfrm>
          <a:prstGeom prst="line">
            <a:avLst/>
          </a:prstGeom>
          <a:noFill/>
          <a:ln w="25400">
            <a:solidFill>
              <a:srgbClr val="AF362C"/>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5126" name="虚线1"/>
          <p:cNvSpPr>
            <a:spLocks noChangeShapeType="1"/>
          </p:cNvSpPr>
          <p:nvPr/>
        </p:nvSpPr>
        <p:spPr bwMode="auto">
          <a:xfrm>
            <a:off x="2264158" y="2502512"/>
            <a:ext cx="5975866" cy="0"/>
          </a:xfrm>
          <a:prstGeom prst="line">
            <a:avLst/>
          </a:prstGeom>
          <a:noFill/>
          <a:ln w="25400">
            <a:solidFill>
              <a:srgbClr val="AF362C"/>
            </a:solidFill>
            <a:prstDash val="sysDot"/>
            <a:round/>
          </a:ln>
          <a:extLst>
            <a:ext uri="{909E8E84-426E-40DD-AFC4-6F175D3DCCD1}">
              <a14:hiddenFill xmlns:a14="http://schemas.microsoft.com/office/drawing/2010/main">
                <a:noFill/>
              </a14:hiddenFill>
            </a:ext>
          </a:extLst>
        </p:spPr>
        <p:txBody>
          <a:bodyPr/>
          <a:lstStyle/>
          <a:p>
            <a:endParaRPr lang="zh-CN" altLang="en-US"/>
          </a:p>
        </p:txBody>
      </p:sp>
      <p:pic>
        <p:nvPicPr>
          <p:cNvPr id="6" name="招商银行" descr="C:\Users\Admin\Desktop\央评\央评二代系统接口程序培训\logo.pnglogo"/>
          <p:cNvPicPr>
            <a:picLocks noChangeAspect="1" noChangeArrowheads="1"/>
          </p:cNvPicPr>
          <p:nvPr/>
        </p:nvPicPr>
        <p:blipFill>
          <a:blip r:embed="rId3" cstate="print"/>
          <a:srcRect t="24187" b="9815"/>
          <a:stretch>
            <a:fillRect/>
          </a:stretch>
        </p:blipFill>
        <p:spPr bwMode="auto">
          <a:xfrm>
            <a:off x="140970" y="177800"/>
            <a:ext cx="3538855" cy="10528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8" dur="10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9" dur="10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10" dur="1000" fill="hold"/>
                                        <p:tgtEl>
                                          <p:spTgt spid="6"/>
                                        </p:tgtEl>
                                        <p:attrNameLst>
                                          <p:attrName>ppt_y</p:attrName>
                                        </p:attrNameLst>
                                      </p:cBhvr>
                                      <p:tavLst>
                                        <p:tav tm="0">
                                          <p:val>
                                            <p:strVal val="#ppt_y"/>
                                          </p:val>
                                        </p:tav>
                                        <p:tav tm="100000">
                                          <p:val>
                                            <p:strVal val="#ppt_y"/>
                                          </p:val>
                                        </p:tav>
                                      </p:tavLst>
                                    </p:anim>
                                  </p:childTnLst>
                                </p:cTn>
                              </p:par>
                              <p:par>
                                <p:cTn id="11" presetID="42" presetClass="entr" presetSubtype="0" fill="hold" grpId="0" nodeType="withEffect">
                                  <p:stCondLst>
                                    <p:cond delay="0"/>
                                  </p:stCondLst>
                                  <p:childTnLst>
                                    <p:set>
                                      <p:cBhvr>
                                        <p:cTn id="12" dur="1" fill="hold">
                                          <p:stCondLst>
                                            <p:cond delay="0"/>
                                          </p:stCondLst>
                                        </p:cTn>
                                        <p:tgtEl>
                                          <p:spTgt spid="5125"/>
                                        </p:tgtEl>
                                        <p:attrNameLst>
                                          <p:attrName>style.visibility</p:attrName>
                                        </p:attrNameLst>
                                      </p:cBhvr>
                                      <p:to>
                                        <p:strVal val="visible"/>
                                      </p:to>
                                    </p:set>
                                    <p:animEffect>
                                      <p:cBhvr>
                                        <p:cTn id="13" dur="750"/>
                                        <p:tgtEl>
                                          <p:spTgt spid="5125"/>
                                        </p:tgtEl>
                                      </p:cBhvr>
                                    </p:animEffect>
                                    <p:anim calcmode="lin" valueType="num">
                                      <p:cBhvr>
                                        <p:cTn id="14" dur="750" fill="hold"/>
                                        <p:tgtEl>
                                          <p:spTgt spid="5125"/>
                                        </p:tgtEl>
                                        <p:attrNameLst>
                                          <p:attrName>ppt_x</p:attrName>
                                        </p:attrNameLst>
                                      </p:cBhvr>
                                      <p:tavLst>
                                        <p:tav tm="0">
                                          <p:val>
                                            <p:strVal val="#ppt_x"/>
                                          </p:val>
                                        </p:tav>
                                        <p:tav tm="100000">
                                          <p:val>
                                            <p:strVal val="#ppt_x"/>
                                          </p:val>
                                        </p:tav>
                                      </p:tavLst>
                                    </p:anim>
                                    <p:anim calcmode="lin" valueType="num">
                                      <p:cBhvr>
                                        <p:cTn id="15" dur="750" fill="hold"/>
                                        <p:tgtEl>
                                          <p:spTgt spid="5125"/>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5126"/>
                                        </p:tgtEl>
                                        <p:attrNameLst>
                                          <p:attrName>style.visibility</p:attrName>
                                        </p:attrNameLst>
                                      </p:cBhvr>
                                      <p:to>
                                        <p:strVal val="visible"/>
                                      </p:to>
                                    </p:set>
                                    <p:animEffect>
                                      <p:cBhvr>
                                        <p:cTn id="18" dur="750"/>
                                        <p:tgtEl>
                                          <p:spTgt spid="5126"/>
                                        </p:tgtEl>
                                      </p:cBhvr>
                                    </p:animEffect>
                                    <p:anim calcmode="lin" valueType="num">
                                      <p:cBhvr>
                                        <p:cTn id="19" dur="750" fill="hold"/>
                                        <p:tgtEl>
                                          <p:spTgt spid="5126"/>
                                        </p:tgtEl>
                                        <p:attrNameLst>
                                          <p:attrName>ppt_x</p:attrName>
                                        </p:attrNameLst>
                                      </p:cBhvr>
                                      <p:tavLst>
                                        <p:tav tm="0">
                                          <p:val>
                                            <p:strVal val="#ppt_x"/>
                                          </p:val>
                                        </p:tav>
                                        <p:tav tm="100000">
                                          <p:val>
                                            <p:strVal val="#ppt_x"/>
                                          </p:val>
                                        </p:tav>
                                      </p:tavLst>
                                    </p:anim>
                                    <p:anim calcmode="lin" valueType="num">
                                      <p:cBhvr>
                                        <p:cTn id="20" dur="750" fill="hold"/>
                                        <p:tgtEl>
                                          <p:spTgt spid="5126"/>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5124"/>
                                        </p:tgtEl>
                                        <p:attrNameLst>
                                          <p:attrName>style.visibility</p:attrName>
                                        </p:attrNameLst>
                                      </p:cBhvr>
                                      <p:to>
                                        <p:strVal val="visible"/>
                                      </p:to>
                                    </p:set>
                                    <p:animEffect>
                                      <p:cBhvr>
                                        <p:cTn id="24" dur="1000"/>
                                        <p:tgtEl>
                                          <p:spTgt spid="5124"/>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5122"/>
                                        </p:tgtEl>
                                        <p:attrNameLst>
                                          <p:attrName>style.visibility</p:attrName>
                                        </p:attrNameLst>
                                      </p:cBhvr>
                                      <p:to>
                                        <p:strVal val="visible"/>
                                      </p:to>
                                    </p:set>
                                    <p:animEffect>
                                      <p:cBhvr>
                                        <p:cTn id="28" dur="1000"/>
                                        <p:tgtEl>
                                          <p:spTgt spid="5122"/>
                                        </p:tgtEl>
                                      </p:cBhvr>
                                    </p:animEffect>
                                  </p:childTnLst>
                                </p:cTn>
                              </p:par>
                            </p:childTnLst>
                          </p:cTn>
                        </p:par>
                        <p:par>
                          <p:cTn id="29" fill="hold">
                            <p:stCondLst>
                              <p:cond delay="3000"/>
                            </p:stCondLst>
                            <p:childTnLst>
                              <p:par>
                                <p:cTn id="30" presetID="47" presetClass="entr" presetSubtype="0" fill="hold" grpId="0" nodeType="afterEffect">
                                  <p:stCondLst>
                                    <p:cond delay="0"/>
                                  </p:stCondLst>
                                  <p:childTnLst>
                                    <p:set>
                                      <p:cBhvr>
                                        <p:cTn id="31" dur="1" fill="hold">
                                          <p:stCondLst>
                                            <p:cond delay="0"/>
                                          </p:stCondLst>
                                        </p:cTn>
                                        <p:tgtEl>
                                          <p:spTgt spid="5123"/>
                                        </p:tgtEl>
                                        <p:attrNameLst>
                                          <p:attrName>style.visibility</p:attrName>
                                        </p:attrNameLst>
                                      </p:cBhvr>
                                      <p:to>
                                        <p:strVal val="visible"/>
                                      </p:to>
                                    </p:set>
                                    <p:animEffect>
                                      <p:cBhvr>
                                        <p:cTn id="32" dur="1000"/>
                                        <p:tgtEl>
                                          <p:spTgt spid="5123"/>
                                        </p:tgtEl>
                                      </p:cBhvr>
                                    </p:animEffect>
                                    <p:anim calcmode="lin" valueType="num">
                                      <p:cBhvr>
                                        <p:cTn id="33" dur="1000" fill="hold"/>
                                        <p:tgtEl>
                                          <p:spTgt spid="5123"/>
                                        </p:tgtEl>
                                        <p:attrNameLst>
                                          <p:attrName>ppt_x</p:attrName>
                                        </p:attrNameLst>
                                      </p:cBhvr>
                                      <p:tavLst>
                                        <p:tav tm="0">
                                          <p:val>
                                            <p:strVal val="#ppt_x"/>
                                          </p:val>
                                        </p:tav>
                                        <p:tav tm="100000">
                                          <p:val>
                                            <p:strVal val="#ppt_x"/>
                                          </p:val>
                                        </p:tav>
                                      </p:tavLst>
                                    </p:anim>
                                    <p:anim calcmode="lin" valueType="num">
                                      <p:cBhvr>
                                        <p:cTn id="3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4" grpId="0" bldLvl="0" autoUpdateAnimBg="0"/>
      <p:bldP spid="5125" grpId="0" bldLvl="0" animBg="1"/>
      <p:bldP spid="5126"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蓝底"/>
          <p:cNvSpPr>
            <a:spLocks noChangeArrowheads="1"/>
          </p:cNvSpPr>
          <p:nvPr/>
        </p:nvSpPr>
        <p:spPr bwMode="auto">
          <a:xfrm>
            <a:off x="1314450" y="1313815"/>
            <a:ext cx="9939461" cy="4246726"/>
          </a:xfrm>
          <a:prstGeom prst="rect">
            <a:avLst/>
          </a:prstGeom>
          <a:solidFill>
            <a:srgbClr val="AF362C">
              <a:alpha val="89999"/>
            </a:srgbClr>
          </a:solidFill>
          <a:ln>
            <a:noFill/>
          </a:ln>
          <a:effectLst/>
        </p:spPr>
        <p:txBody>
          <a:bodyPr wrap="none" anchor="ctr"/>
          <a:lstStyle/>
          <a:p>
            <a:endParaRPr lang="zh-CN" altLang="en-US"/>
          </a:p>
        </p:txBody>
      </p:sp>
      <p:sp>
        <p:nvSpPr>
          <p:cNvPr id="4" name="白底"/>
          <p:cNvSpPr>
            <a:spLocks noChangeArrowheads="1"/>
          </p:cNvSpPr>
          <p:nvPr/>
        </p:nvSpPr>
        <p:spPr bwMode="auto">
          <a:xfrm>
            <a:off x="1434145" y="1444625"/>
            <a:ext cx="9703819" cy="4005661"/>
          </a:xfrm>
          <a:prstGeom prst="rect">
            <a:avLst/>
          </a:prstGeom>
          <a:solidFill>
            <a:schemeClr val="bg1"/>
          </a:solidFill>
          <a:ln w="9525" algn="ctr">
            <a:solidFill>
              <a:schemeClr val="tx1"/>
            </a:solidFill>
            <a:prstDash val="dash"/>
            <a:miter lim="800000"/>
          </a:ln>
          <a:effectLst/>
          <a:extLst>
            <a:ext uri="{AF507438-7753-43E0-B8FC-AC1667EBCBE1}">
              <a14:hiddenEffects xmlns:a14="http://schemas.microsoft.com/office/drawing/2010/main">
                <a:effectLst>
                  <a:outerShdw dist="190500" dir="5400000" algn="ctr" rotWithShape="0">
                    <a:schemeClr val="bg1">
                      <a:alpha val="50000"/>
                    </a:schemeClr>
                  </a:outerShdw>
                </a:effectLst>
              </a14:hiddenEffects>
            </a:ext>
          </a:extLst>
        </p:spPr>
        <p:txBody>
          <a:bodyPr wrap="none" anchor="ctr"/>
          <a:lstStyle/>
          <a:p>
            <a:endParaRPr lang="zh-CN" altLang="en-US"/>
          </a:p>
        </p:txBody>
      </p:sp>
      <p:sp>
        <p:nvSpPr>
          <p:cNvPr id="5" name="文本"/>
          <p:cNvSpPr>
            <a:spLocks noChangeArrowheads="1"/>
          </p:cNvSpPr>
          <p:nvPr/>
        </p:nvSpPr>
        <p:spPr bwMode="auto">
          <a:xfrm>
            <a:off x="1555495" y="1944310"/>
            <a:ext cx="9464924" cy="390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32000">
              <a:lnSpc>
                <a:spcPct val="150000"/>
              </a:lnSpc>
            </a:pPr>
            <a:r>
              <a:rPr lang="zh-CN" altLang="en-US" sz="2400" dirty="0">
                <a:latin typeface="Arial" panose="020B0604020202020204" pitchFamily="34" charset="0"/>
              </a:rPr>
              <a:t>  为进一步提高数据采集效率和数据质量，减轻金融机构数据报送压力，满足批量上传企业评级数据的需求，二代央行内部（企业）评级系统采用接口报文上传方式代替了一代央行内部（企业）评级系统模板导入方式进行数据采集。因此要求金融机构按照</a:t>
            </a:r>
            <a:r>
              <a:rPr lang="en-US" altLang="zh-CN" sz="2400" dirty="0">
                <a:latin typeface="Arial" panose="020B0604020202020204" pitchFamily="34" charset="0"/>
              </a:rPr>
              <a:t>《</a:t>
            </a:r>
            <a:r>
              <a:rPr lang="zh-CN" altLang="en-US" sz="2400" dirty="0">
                <a:latin typeface="Arial" panose="020B0604020202020204" pitchFamily="34" charset="0"/>
              </a:rPr>
              <a:t>二代央行内部（企业）评级系统接口规范</a:t>
            </a:r>
            <a:r>
              <a:rPr lang="en-US" altLang="zh-CN" sz="2400" dirty="0">
                <a:latin typeface="Arial" panose="020B0604020202020204" pitchFamily="34" charset="0"/>
              </a:rPr>
              <a:t>》</a:t>
            </a:r>
            <a:r>
              <a:rPr lang="zh-CN" altLang="en-US" sz="2400" dirty="0">
                <a:latin typeface="Arial" panose="020B0604020202020204" pitchFamily="34" charset="0"/>
              </a:rPr>
              <a:t>的要求进行接口程序开发并完成一二代央行内部（企业）评级系统切换。</a:t>
            </a:r>
          </a:p>
          <a:p>
            <a:pPr indent="432000" algn="l" eaLnBrk="1" fontAlgn="base" hangingPunct="1">
              <a:lnSpc>
                <a:spcPct val="150000"/>
              </a:lnSpc>
              <a:buClrTx/>
              <a:buSzTx/>
            </a:pPr>
            <a:endParaRPr lang="zh-CN" altLang="en-US" sz="2400" dirty="0">
              <a:latin typeface="Arial" panose="020B0604020202020204" pitchFamily="34" charset="0"/>
            </a:endParaRPr>
          </a:p>
        </p:txBody>
      </p:sp>
      <p:sp>
        <p:nvSpPr>
          <p:cNvPr id="6" name="椭圆 5"/>
          <p:cNvSpPr/>
          <p:nvPr/>
        </p:nvSpPr>
        <p:spPr>
          <a:xfrm>
            <a:off x="332703" y="337742"/>
            <a:ext cx="410284" cy="410284"/>
          </a:xfrm>
          <a:prstGeom prst="ellipse">
            <a:avLst/>
          </a:prstGeom>
          <a:solidFill>
            <a:srgbClr val="AB0019"/>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flipV="1">
            <a:off x="609845" y="308324"/>
            <a:ext cx="119698" cy="119698"/>
          </a:xfrm>
          <a:prstGeom prst="ellipse">
            <a:avLst/>
          </a:prstGeom>
          <a:solidFill>
            <a:schemeClr val="bg1">
              <a:lumMod val="50000"/>
            </a:schemeClr>
          </a:soli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017270" y="358775"/>
            <a:ext cx="9060180" cy="368935"/>
          </a:xfrm>
          <a:prstGeom prst="rect">
            <a:avLst/>
          </a:prstGeom>
          <a:noFill/>
        </p:spPr>
        <p:txBody>
          <a:bodyPr wrap="square" lIns="0" tIns="0" rIns="0" bIns="0" rtlCol="0">
            <a:spAutoFit/>
          </a:bodyPr>
          <a:lstStyle/>
          <a:p>
            <a:pPr defTabSz="964565"/>
            <a:r>
              <a:rPr lang="zh-CN" altLang="en-US" sz="2400" b="1" spc="422" dirty="0">
                <a:solidFill>
                  <a:srgbClr val="AF362C"/>
                </a:solidFill>
                <a:latin typeface="微软雅黑" panose="020B0503020204020204" pitchFamily="34" charset="-122"/>
                <a:ea typeface="微软雅黑" panose="020B0503020204020204" pitchFamily="34" charset="-122"/>
                <a:sym typeface="+mn-ea"/>
              </a:rPr>
              <a:t>接口开发背景</a:t>
            </a:r>
          </a:p>
        </p:txBody>
      </p:sp>
    </p:spTree>
    <p:extLst>
      <p:ext uri="{BB962C8B-B14F-4D97-AF65-F5344CB8AC3E}">
        <p14:creationId xmlns:p14="http://schemas.microsoft.com/office/powerpoint/2010/main" val="37065429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30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childTnLst>
                                </p:cTn>
                              </p:par>
                              <p:par>
                                <p:cTn id="13" presetID="12" presetClass="entr" presetSubtype="8" fill="hold" grpId="0" nodeType="withEffect">
                                  <p:stCondLst>
                                    <p:cond delay="700"/>
                                  </p:stCondLst>
                                  <p:childTnLst>
                                    <p:set>
                                      <p:cBhvr>
                                        <p:cTn id="14" dur="1" fill="hold">
                                          <p:stCondLst>
                                            <p:cond delay="0"/>
                                          </p:stCondLst>
                                        </p:cTn>
                                        <p:tgtEl>
                                          <p:spTgt spid="5"/>
                                        </p:tgtEl>
                                        <p:attrNameLst>
                                          <p:attrName>style.visibility</p:attrName>
                                        </p:attrNameLst>
                                      </p:cBhvr>
                                      <p:to>
                                        <p:strVal val="visible"/>
                                      </p:to>
                                    </p:set>
                                    <p:animEffect transition="in" filter="slide(fromLeft)">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332703" y="337742"/>
            <a:ext cx="410284" cy="410284"/>
          </a:xfrm>
          <a:prstGeom prst="ellipse">
            <a:avLst/>
          </a:prstGeom>
          <a:solidFill>
            <a:srgbClr val="AB0019"/>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flipV="1">
            <a:off x="609845" y="308324"/>
            <a:ext cx="119698" cy="119698"/>
          </a:xfrm>
          <a:prstGeom prst="ellipse">
            <a:avLst/>
          </a:prstGeom>
          <a:solidFill>
            <a:schemeClr val="bg1">
              <a:lumMod val="50000"/>
            </a:schemeClr>
          </a:soli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017270" y="358775"/>
            <a:ext cx="9060180" cy="368935"/>
          </a:xfrm>
          <a:prstGeom prst="rect">
            <a:avLst/>
          </a:prstGeom>
          <a:noFill/>
        </p:spPr>
        <p:txBody>
          <a:bodyPr wrap="square" lIns="0" tIns="0" rIns="0" bIns="0" rtlCol="0">
            <a:spAutoFit/>
          </a:bodyPr>
          <a:lstStyle/>
          <a:p>
            <a:pPr defTabSz="964565"/>
            <a:r>
              <a:rPr lang="zh-CN" altLang="en-US" sz="2400" b="1" spc="422" dirty="0">
                <a:solidFill>
                  <a:srgbClr val="AF362C"/>
                </a:solidFill>
                <a:latin typeface="微软雅黑" panose="020B0503020204020204" pitchFamily="34" charset="-122"/>
                <a:ea typeface="微软雅黑" panose="020B0503020204020204" pitchFamily="34" charset="-122"/>
                <a:sym typeface="+mn-ea"/>
              </a:rPr>
              <a:t>接口开发背景</a:t>
            </a:r>
          </a:p>
        </p:txBody>
      </p:sp>
      <p:pic>
        <p:nvPicPr>
          <p:cNvPr id="2" name="图片 1">
            <a:extLst>
              <a:ext uri="{FF2B5EF4-FFF2-40B4-BE49-F238E27FC236}">
                <a16:creationId xmlns:a16="http://schemas.microsoft.com/office/drawing/2014/main" id="{72E58F65-65BD-A750-59D2-A201421CC186}"/>
              </a:ext>
            </a:extLst>
          </p:cNvPr>
          <p:cNvPicPr>
            <a:picLocks noChangeAspect="1"/>
          </p:cNvPicPr>
          <p:nvPr/>
        </p:nvPicPr>
        <p:blipFill rotWithShape="1">
          <a:blip r:embed="rId3"/>
          <a:srcRect r="5503" b="9385"/>
          <a:stretch>
            <a:fillRect/>
          </a:stretch>
        </p:blipFill>
        <p:spPr>
          <a:xfrm>
            <a:off x="2084005" y="1240061"/>
            <a:ext cx="2473162" cy="3430814"/>
          </a:xfrm>
          <a:prstGeom prst="rect">
            <a:avLst/>
          </a:prstGeom>
          <a:effectLst>
            <a:outerShdw blurRad="50800" dist="38100" dir="2700000" algn="tl" rotWithShape="0">
              <a:prstClr val="black">
                <a:alpha val="40000"/>
              </a:prstClr>
            </a:outerShdw>
          </a:effectLst>
        </p:spPr>
      </p:pic>
      <p:pic>
        <p:nvPicPr>
          <p:cNvPr id="9" name="图片 8">
            <a:extLst>
              <a:ext uri="{FF2B5EF4-FFF2-40B4-BE49-F238E27FC236}">
                <a16:creationId xmlns:a16="http://schemas.microsoft.com/office/drawing/2014/main" id="{F2AD1137-2A27-D1FF-FE2B-87094A24BDF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5559" y="1168053"/>
            <a:ext cx="2448268" cy="3396278"/>
          </a:xfrm>
          <a:prstGeom prst="rect">
            <a:avLst/>
          </a:prstGeom>
          <a:effectLst>
            <a:outerShdw blurRad="50800" dist="38100" dir="2700000" algn="tl" rotWithShape="0">
              <a:prstClr val="black">
                <a:alpha val="40000"/>
              </a:prstClr>
            </a:outerShdw>
          </a:effectLst>
        </p:spPr>
      </p:pic>
      <p:sp>
        <p:nvSpPr>
          <p:cNvPr id="11" name="文本框 10">
            <a:extLst>
              <a:ext uri="{FF2B5EF4-FFF2-40B4-BE49-F238E27FC236}">
                <a16:creationId xmlns:a16="http://schemas.microsoft.com/office/drawing/2014/main" id="{08DB313A-9857-DF15-0DDA-447A8A216D5F}"/>
              </a:ext>
            </a:extLst>
          </p:cNvPr>
          <p:cNvSpPr txBox="1"/>
          <p:nvPr/>
        </p:nvSpPr>
        <p:spPr>
          <a:xfrm>
            <a:off x="1676847" y="5056485"/>
            <a:ext cx="9564236" cy="1569660"/>
          </a:xfrm>
          <a:prstGeom prst="rect">
            <a:avLst/>
          </a:prstGeom>
          <a:noFill/>
        </p:spPr>
        <p:txBody>
          <a:bodyPr wrap="square">
            <a:spAutoFit/>
          </a:bodyPr>
          <a:lstStyle/>
          <a:p>
            <a:r>
              <a:rPr lang="zh-CN" altLang="zh-CN" sz="2400" kern="100" dirty="0">
                <a:effectLst/>
                <a:latin typeface="微软雅黑" panose="020B0503020204020204" pitchFamily="34" charset="-122"/>
                <a:ea typeface="微软雅黑" panose="020B0503020204020204" pitchFamily="34" charset="-122"/>
              </a:rPr>
              <a:t>为了保证金融机构数据报送接口顺利联通</a:t>
            </a:r>
            <a:r>
              <a:rPr lang="zh-CN" altLang="en-US" sz="2400" kern="100" dirty="0">
                <a:effectLst/>
                <a:latin typeface="微软雅黑" panose="020B0503020204020204" pitchFamily="34" charset="-122"/>
                <a:ea typeface="微软雅黑" panose="020B0503020204020204" pitchFamily="34" charset="-122"/>
              </a:rPr>
              <a:t>，</a:t>
            </a:r>
            <a:r>
              <a:rPr lang="zh-CN" altLang="zh-CN" sz="2400" kern="100" dirty="0">
                <a:effectLst/>
                <a:latin typeface="微软雅黑" panose="020B0503020204020204" pitchFamily="34" charset="-122"/>
                <a:ea typeface="微软雅黑" panose="020B0503020204020204" pitchFamily="34" charset="-122"/>
              </a:rPr>
              <a:t>征信中心</a:t>
            </a:r>
            <a:r>
              <a:rPr lang="zh-CN" altLang="en-US" sz="2400" kern="100" dirty="0">
                <a:effectLst/>
                <a:latin typeface="微软雅黑" panose="020B0503020204020204" pitchFamily="34" charset="-122"/>
                <a:ea typeface="微软雅黑" panose="020B0503020204020204" pitchFamily="34" charset="-122"/>
              </a:rPr>
              <a:t>于</a:t>
            </a:r>
            <a:r>
              <a:rPr lang="en-US" altLang="zh-CN" sz="2400" kern="100" dirty="0">
                <a:effectLst/>
                <a:latin typeface="微软雅黑" panose="020B0503020204020204" pitchFamily="34" charset="-122"/>
                <a:ea typeface="微软雅黑" panose="020B0503020204020204" pitchFamily="34" charset="-122"/>
              </a:rPr>
              <a:t>2021</a:t>
            </a:r>
            <a:r>
              <a:rPr lang="zh-CN" altLang="en-US" sz="2400" kern="100" dirty="0">
                <a:effectLst/>
                <a:latin typeface="微软雅黑" panose="020B0503020204020204" pitchFamily="34" charset="-122"/>
                <a:ea typeface="微软雅黑" panose="020B0503020204020204" pitchFamily="34" charset="-122"/>
              </a:rPr>
              <a:t>年</a:t>
            </a:r>
            <a:r>
              <a:rPr lang="en-US" altLang="zh-CN" sz="2400" kern="100" dirty="0">
                <a:effectLst/>
                <a:latin typeface="微软雅黑" panose="020B0503020204020204" pitchFamily="34" charset="-122"/>
                <a:ea typeface="微软雅黑" panose="020B0503020204020204" pitchFamily="34" charset="-122"/>
              </a:rPr>
              <a:t>10</a:t>
            </a:r>
            <a:r>
              <a:rPr lang="zh-CN" altLang="en-US" sz="2400" kern="100" dirty="0">
                <a:effectLst/>
                <a:latin typeface="微软雅黑" panose="020B0503020204020204" pitchFamily="34" charset="-122"/>
                <a:ea typeface="微软雅黑" panose="020B0503020204020204" pitchFamily="34" charset="-122"/>
              </a:rPr>
              <a:t>月在金采网上发布“工程实施服务采购项目供应商征集公告” ，通过公开征集我公司</a:t>
            </a:r>
            <a:r>
              <a:rPr lang="en-US" altLang="zh-CN" sz="2400" kern="100" dirty="0">
                <a:effectLst/>
                <a:latin typeface="微软雅黑" panose="020B0503020204020204" pitchFamily="34" charset="-122"/>
                <a:ea typeface="微软雅黑" panose="020B0503020204020204" pitchFamily="34" charset="-122"/>
              </a:rPr>
              <a:t>(</a:t>
            </a:r>
            <a:r>
              <a:rPr lang="zh-CN" altLang="en-US" sz="2400" kern="100" dirty="0">
                <a:solidFill>
                  <a:srgbClr val="FF0000"/>
                </a:solidFill>
                <a:effectLst/>
                <a:latin typeface="微软雅黑" panose="020B0503020204020204" pitchFamily="34" charset="-122"/>
                <a:ea typeface="微软雅黑" panose="020B0503020204020204" pitchFamily="34" charset="-122"/>
              </a:rPr>
              <a:t>北京盛华聚龙科技有限公司</a:t>
            </a:r>
            <a:r>
              <a:rPr lang="en-US" altLang="zh-CN" sz="2400" kern="100" dirty="0">
                <a:effectLst/>
                <a:latin typeface="微软雅黑" panose="020B0503020204020204" pitchFamily="34" charset="-122"/>
                <a:ea typeface="微软雅黑" panose="020B0503020204020204" pitchFamily="34" charset="-122"/>
              </a:rPr>
              <a:t>)</a:t>
            </a:r>
            <a:r>
              <a:rPr lang="zh-CN" altLang="en-US" sz="2400" kern="100" dirty="0">
                <a:effectLst/>
                <a:latin typeface="微软雅黑" panose="020B0503020204020204" pitchFamily="34" charset="-122"/>
                <a:ea typeface="微软雅黑" panose="020B0503020204020204" pitchFamily="34" charset="-122"/>
              </a:rPr>
              <a:t>于</a:t>
            </a:r>
            <a:r>
              <a:rPr lang="en-US" altLang="zh-CN" sz="2400" kern="100" dirty="0">
                <a:latin typeface="微软雅黑" panose="020B0503020204020204" pitchFamily="34" charset="-122"/>
                <a:ea typeface="微软雅黑" panose="020B0503020204020204" pitchFamily="34" charset="-122"/>
              </a:rPr>
              <a:t>2021</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10</a:t>
            </a:r>
            <a:r>
              <a:rPr lang="zh-CN" altLang="en-US" sz="2400" kern="100" dirty="0">
                <a:latin typeface="微软雅黑" panose="020B0503020204020204" pitchFamily="34" charset="-122"/>
                <a:ea typeface="微软雅黑" panose="020B0503020204020204" pitchFamily="34" charset="-122"/>
              </a:rPr>
              <a:t>月</a:t>
            </a:r>
            <a:r>
              <a:rPr lang="en-US" altLang="zh-CN" sz="2400" kern="100" dirty="0">
                <a:latin typeface="微软雅黑" panose="020B0503020204020204" pitchFamily="34" charset="-122"/>
                <a:ea typeface="微软雅黑" panose="020B0503020204020204" pitchFamily="34" charset="-122"/>
              </a:rPr>
              <a:t>21</a:t>
            </a:r>
            <a:r>
              <a:rPr lang="zh-CN" altLang="en-US" sz="2400" kern="100" dirty="0">
                <a:latin typeface="微软雅黑" panose="020B0503020204020204" pitchFamily="34" charset="-122"/>
                <a:ea typeface="微软雅黑" panose="020B0503020204020204" pitchFamily="34" charset="-122"/>
              </a:rPr>
              <a:t>日被确定为该项目实施验收单位</a:t>
            </a:r>
            <a:r>
              <a:rPr lang="zh-CN" altLang="zh-CN" sz="2400" kern="100" dirty="0">
                <a:effectLst/>
                <a:latin typeface="微软雅黑" panose="020B0503020204020204" pitchFamily="34" charset="-122"/>
                <a:ea typeface="微软雅黑" panose="020B0503020204020204" pitchFamily="34" charset="-122"/>
              </a:rPr>
              <a:t>。</a:t>
            </a:r>
            <a:endParaRPr lang="zh-CN" altLang="en-US" sz="2400" dirty="0"/>
          </a:p>
        </p:txBody>
      </p:sp>
    </p:spTree>
    <p:extLst>
      <p:ext uri="{BB962C8B-B14F-4D97-AF65-F5344CB8AC3E}">
        <p14:creationId xmlns:p14="http://schemas.microsoft.com/office/powerpoint/2010/main" val="422150301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part two"/>
          <p:cNvSpPr>
            <a:spLocks noChangeArrowheads="1"/>
          </p:cNvSpPr>
          <p:nvPr/>
        </p:nvSpPr>
        <p:spPr bwMode="auto">
          <a:xfrm>
            <a:off x="4388664" y="2834113"/>
            <a:ext cx="2431884" cy="698204"/>
          </a:xfrm>
          <a:prstGeom prst="rect">
            <a:avLst/>
          </a:prstGeom>
          <a:solidFill>
            <a:srgbClr val="AF362C"/>
          </a:solidFill>
          <a:ln>
            <a:noFill/>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3935"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Part Two</a:t>
            </a:r>
            <a:endParaRPr lang="zh-CN" altLang="en-US" sz="3935"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23" name="标题"/>
          <p:cNvSpPr>
            <a:spLocks noChangeArrowheads="1"/>
          </p:cNvSpPr>
          <p:nvPr/>
        </p:nvSpPr>
        <p:spPr bwMode="auto">
          <a:xfrm>
            <a:off x="4225822" y="3570773"/>
            <a:ext cx="7219256" cy="697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3935" b="1" spc="422" dirty="0">
                <a:solidFill>
                  <a:srgbClr val="AF362C"/>
                </a:solidFill>
                <a:latin typeface="微软雅黑" panose="020B0503020204020204" pitchFamily="34" charset="-122"/>
                <a:ea typeface="微软雅黑" panose="020B0503020204020204" pitchFamily="34" charset="-122"/>
              </a:rPr>
              <a:t>工程实施及流程</a:t>
            </a:r>
          </a:p>
        </p:txBody>
      </p:sp>
      <p:sp>
        <p:nvSpPr>
          <p:cNvPr id="5124" name="02"/>
          <p:cNvSpPr>
            <a:spLocks noChangeArrowheads="1"/>
          </p:cNvSpPr>
          <p:nvPr/>
        </p:nvSpPr>
        <p:spPr bwMode="auto">
          <a:xfrm>
            <a:off x="1910813" y="2421139"/>
            <a:ext cx="1928733"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13500" b="1" dirty="0">
                <a:solidFill>
                  <a:srgbClr val="AF362C"/>
                </a:solidFill>
                <a:latin typeface="Kozuka Mincho Pr6N H" pitchFamily="18" charset="-128"/>
                <a:ea typeface="Kozuka Mincho Pr6N H" pitchFamily="18" charset="-128"/>
                <a:sym typeface="Kozuka Mincho Pr6N H" pitchFamily="18" charset="-128"/>
              </a:rPr>
              <a:t>02</a:t>
            </a:r>
            <a:endParaRPr lang="zh-CN" altLang="en-US" sz="13500" b="1" dirty="0">
              <a:solidFill>
                <a:srgbClr val="AF362C"/>
              </a:solidFill>
              <a:latin typeface="Kozuka Mincho Pr6N H" pitchFamily="18" charset="-128"/>
              <a:ea typeface="Kozuka Mincho Pr6N H" pitchFamily="18" charset="-128"/>
              <a:sym typeface="Kozuka Mincho Pr6N H" pitchFamily="18" charset="-128"/>
            </a:endParaRPr>
          </a:p>
        </p:txBody>
      </p:sp>
      <p:sp>
        <p:nvSpPr>
          <p:cNvPr id="5125" name="虚线2"/>
          <p:cNvSpPr>
            <a:spLocks noChangeShapeType="1"/>
          </p:cNvSpPr>
          <p:nvPr/>
        </p:nvSpPr>
        <p:spPr bwMode="auto">
          <a:xfrm>
            <a:off x="2120648" y="4424139"/>
            <a:ext cx="5975866" cy="2232"/>
          </a:xfrm>
          <a:prstGeom prst="line">
            <a:avLst/>
          </a:prstGeom>
          <a:noFill/>
          <a:ln w="25400">
            <a:solidFill>
              <a:srgbClr val="AF362C"/>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5126" name="虚线1"/>
          <p:cNvSpPr>
            <a:spLocks noChangeShapeType="1"/>
          </p:cNvSpPr>
          <p:nvPr/>
        </p:nvSpPr>
        <p:spPr bwMode="auto">
          <a:xfrm>
            <a:off x="2120648" y="2502512"/>
            <a:ext cx="5975866" cy="0"/>
          </a:xfrm>
          <a:prstGeom prst="line">
            <a:avLst/>
          </a:prstGeom>
          <a:noFill/>
          <a:ln w="25400">
            <a:solidFill>
              <a:srgbClr val="AF362C"/>
            </a:solidFill>
            <a:prstDash val="sysDot"/>
            <a:round/>
          </a:ln>
          <a:extLst>
            <a:ext uri="{909E8E84-426E-40DD-AFC4-6F175D3DCCD1}">
              <a14:hiddenFill xmlns:a14="http://schemas.microsoft.com/office/drawing/2010/main">
                <a:noFill/>
              </a14:hiddenFill>
            </a:ext>
          </a:extLst>
        </p:spPr>
        <p:txBody>
          <a:bodyPr/>
          <a:lstStyle/>
          <a:p>
            <a:endParaRPr lang="zh-CN" altLang="en-US"/>
          </a:p>
        </p:txBody>
      </p:sp>
      <p:pic>
        <p:nvPicPr>
          <p:cNvPr id="6" name="招商银行" descr="C:\Users\Admin\Desktop\央评\央评二代系统接口程序培训\logo.pnglogo"/>
          <p:cNvPicPr>
            <a:picLocks noChangeAspect="1" noChangeArrowheads="1"/>
          </p:cNvPicPr>
          <p:nvPr/>
        </p:nvPicPr>
        <p:blipFill>
          <a:blip r:embed="rId3" cstate="print"/>
          <a:srcRect t="24187" b="9815"/>
          <a:stretch>
            <a:fillRect/>
          </a:stretch>
        </p:blipFill>
        <p:spPr bwMode="auto">
          <a:xfrm>
            <a:off x="140970" y="177800"/>
            <a:ext cx="3538855" cy="10528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8" dur="10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9" dur="10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10" dur="1000" fill="hold"/>
                                        <p:tgtEl>
                                          <p:spTgt spid="6"/>
                                        </p:tgtEl>
                                        <p:attrNameLst>
                                          <p:attrName>ppt_y</p:attrName>
                                        </p:attrNameLst>
                                      </p:cBhvr>
                                      <p:tavLst>
                                        <p:tav tm="0">
                                          <p:val>
                                            <p:strVal val="#ppt_y"/>
                                          </p:val>
                                        </p:tav>
                                        <p:tav tm="100000">
                                          <p:val>
                                            <p:strVal val="#ppt_y"/>
                                          </p:val>
                                        </p:tav>
                                      </p:tavLst>
                                    </p:anim>
                                  </p:childTnLst>
                                </p:cTn>
                              </p:par>
                              <p:par>
                                <p:cTn id="11" presetID="42" presetClass="entr" presetSubtype="0" fill="hold" grpId="0" nodeType="withEffect">
                                  <p:stCondLst>
                                    <p:cond delay="0"/>
                                  </p:stCondLst>
                                  <p:childTnLst>
                                    <p:set>
                                      <p:cBhvr>
                                        <p:cTn id="12" dur="1" fill="hold">
                                          <p:stCondLst>
                                            <p:cond delay="0"/>
                                          </p:stCondLst>
                                        </p:cTn>
                                        <p:tgtEl>
                                          <p:spTgt spid="5125"/>
                                        </p:tgtEl>
                                        <p:attrNameLst>
                                          <p:attrName>style.visibility</p:attrName>
                                        </p:attrNameLst>
                                      </p:cBhvr>
                                      <p:to>
                                        <p:strVal val="visible"/>
                                      </p:to>
                                    </p:set>
                                    <p:animEffect>
                                      <p:cBhvr>
                                        <p:cTn id="13" dur="750"/>
                                        <p:tgtEl>
                                          <p:spTgt spid="5125"/>
                                        </p:tgtEl>
                                      </p:cBhvr>
                                    </p:animEffect>
                                    <p:anim calcmode="lin" valueType="num">
                                      <p:cBhvr>
                                        <p:cTn id="14" dur="750" fill="hold"/>
                                        <p:tgtEl>
                                          <p:spTgt spid="5125"/>
                                        </p:tgtEl>
                                        <p:attrNameLst>
                                          <p:attrName>ppt_x</p:attrName>
                                        </p:attrNameLst>
                                      </p:cBhvr>
                                      <p:tavLst>
                                        <p:tav tm="0">
                                          <p:val>
                                            <p:strVal val="#ppt_x"/>
                                          </p:val>
                                        </p:tav>
                                        <p:tav tm="100000">
                                          <p:val>
                                            <p:strVal val="#ppt_x"/>
                                          </p:val>
                                        </p:tav>
                                      </p:tavLst>
                                    </p:anim>
                                    <p:anim calcmode="lin" valueType="num">
                                      <p:cBhvr>
                                        <p:cTn id="15" dur="750" fill="hold"/>
                                        <p:tgtEl>
                                          <p:spTgt spid="5125"/>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5126"/>
                                        </p:tgtEl>
                                        <p:attrNameLst>
                                          <p:attrName>style.visibility</p:attrName>
                                        </p:attrNameLst>
                                      </p:cBhvr>
                                      <p:to>
                                        <p:strVal val="visible"/>
                                      </p:to>
                                    </p:set>
                                    <p:animEffect>
                                      <p:cBhvr>
                                        <p:cTn id="18" dur="750"/>
                                        <p:tgtEl>
                                          <p:spTgt spid="5126"/>
                                        </p:tgtEl>
                                      </p:cBhvr>
                                    </p:animEffect>
                                    <p:anim calcmode="lin" valueType="num">
                                      <p:cBhvr>
                                        <p:cTn id="19" dur="750" fill="hold"/>
                                        <p:tgtEl>
                                          <p:spTgt spid="5126"/>
                                        </p:tgtEl>
                                        <p:attrNameLst>
                                          <p:attrName>ppt_x</p:attrName>
                                        </p:attrNameLst>
                                      </p:cBhvr>
                                      <p:tavLst>
                                        <p:tav tm="0">
                                          <p:val>
                                            <p:strVal val="#ppt_x"/>
                                          </p:val>
                                        </p:tav>
                                        <p:tav tm="100000">
                                          <p:val>
                                            <p:strVal val="#ppt_x"/>
                                          </p:val>
                                        </p:tav>
                                      </p:tavLst>
                                    </p:anim>
                                    <p:anim calcmode="lin" valueType="num">
                                      <p:cBhvr>
                                        <p:cTn id="20" dur="750" fill="hold"/>
                                        <p:tgtEl>
                                          <p:spTgt spid="5126"/>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5124"/>
                                        </p:tgtEl>
                                        <p:attrNameLst>
                                          <p:attrName>style.visibility</p:attrName>
                                        </p:attrNameLst>
                                      </p:cBhvr>
                                      <p:to>
                                        <p:strVal val="visible"/>
                                      </p:to>
                                    </p:set>
                                    <p:animEffect>
                                      <p:cBhvr>
                                        <p:cTn id="24" dur="1000"/>
                                        <p:tgtEl>
                                          <p:spTgt spid="5124"/>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5122"/>
                                        </p:tgtEl>
                                        <p:attrNameLst>
                                          <p:attrName>style.visibility</p:attrName>
                                        </p:attrNameLst>
                                      </p:cBhvr>
                                      <p:to>
                                        <p:strVal val="visible"/>
                                      </p:to>
                                    </p:set>
                                    <p:animEffect>
                                      <p:cBhvr>
                                        <p:cTn id="28" dur="1000"/>
                                        <p:tgtEl>
                                          <p:spTgt spid="5122"/>
                                        </p:tgtEl>
                                      </p:cBhvr>
                                    </p:animEffect>
                                  </p:childTnLst>
                                </p:cTn>
                              </p:par>
                            </p:childTnLst>
                          </p:cTn>
                        </p:par>
                        <p:par>
                          <p:cTn id="29" fill="hold">
                            <p:stCondLst>
                              <p:cond delay="3000"/>
                            </p:stCondLst>
                            <p:childTnLst>
                              <p:par>
                                <p:cTn id="30" presetID="47" presetClass="entr" presetSubtype="0" fill="hold" grpId="0" nodeType="afterEffect">
                                  <p:stCondLst>
                                    <p:cond delay="0"/>
                                  </p:stCondLst>
                                  <p:childTnLst>
                                    <p:set>
                                      <p:cBhvr>
                                        <p:cTn id="31" dur="1" fill="hold">
                                          <p:stCondLst>
                                            <p:cond delay="0"/>
                                          </p:stCondLst>
                                        </p:cTn>
                                        <p:tgtEl>
                                          <p:spTgt spid="5123"/>
                                        </p:tgtEl>
                                        <p:attrNameLst>
                                          <p:attrName>style.visibility</p:attrName>
                                        </p:attrNameLst>
                                      </p:cBhvr>
                                      <p:to>
                                        <p:strVal val="visible"/>
                                      </p:to>
                                    </p:set>
                                    <p:animEffect>
                                      <p:cBhvr>
                                        <p:cTn id="32" dur="1000"/>
                                        <p:tgtEl>
                                          <p:spTgt spid="5123"/>
                                        </p:tgtEl>
                                      </p:cBhvr>
                                    </p:animEffect>
                                    <p:anim calcmode="lin" valueType="num">
                                      <p:cBhvr>
                                        <p:cTn id="33" dur="1000" fill="hold"/>
                                        <p:tgtEl>
                                          <p:spTgt spid="5123"/>
                                        </p:tgtEl>
                                        <p:attrNameLst>
                                          <p:attrName>ppt_x</p:attrName>
                                        </p:attrNameLst>
                                      </p:cBhvr>
                                      <p:tavLst>
                                        <p:tav tm="0">
                                          <p:val>
                                            <p:strVal val="#ppt_x"/>
                                          </p:val>
                                        </p:tav>
                                        <p:tav tm="100000">
                                          <p:val>
                                            <p:strVal val="#ppt_x"/>
                                          </p:val>
                                        </p:tav>
                                      </p:tavLst>
                                    </p:anim>
                                    <p:anim calcmode="lin" valueType="num">
                                      <p:cBhvr>
                                        <p:cTn id="3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4" grpId="0" bldLvl="0" autoUpdateAnimBg="0"/>
      <p:bldP spid="5125" grpId="0" bldLvl="0" animBg="1"/>
      <p:bldP spid="5126"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32703" y="337742"/>
            <a:ext cx="410284" cy="410284"/>
          </a:xfrm>
          <a:prstGeom prst="ellipse">
            <a:avLst/>
          </a:prstGeom>
          <a:solidFill>
            <a:srgbClr val="AB0019"/>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V="1">
            <a:off x="609845" y="308324"/>
            <a:ext cx="119698" cy="119698"/>
          </a:xfrm>
          <a:prstGeom prst="ellipse">
            <a:avLst/>
          </a:prstGeom>
          <a:solidFill>
            <a:schemeClr val="bg1">
              <a:lumMod val="50000"/>
            </a:schemeClr>
          </a:soli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017270" y="358775"/>
            <a:ext cx="9060180" cy="368935"/>
          </a:xfrm>
          <a:prstGeom prst="rect">
            <a:avLst/>
          </a:prstGeom>
          <a:noFill/>
        </p:spPr>
        <p:txBody>
          <a:bodyPr wrap="square" lIns="0" tIns="0" rIns="0" bIns="0" rtlCol="0">
            <a:spAutoFit/>
          </a:bodyPr>
          <a:lstStyle/>
          <a:p>
            <a:pPr defTabSz="964565"/>
            <a:r>
              <a:rPr lang="zh-CN" altLang="en-US" sz="2400" b="1" spc="422" dirty="0">
                <a:solidFill>
                  <a:srgbClr val="AF362C"/>
                </a:solidFill>
                <a:latin typeface="微软雅黑" panose="020B0503020204020204" pitchFamily="34" charset="-122"/>
                <a:ea typeface="微软雅黑" panose="020B0503020204020204" pitchFamily="34" charset="-122"/>
                <a:sym typeface="+mn-ea"/>
              </a:rPr>
              <a:t>工程实施</a:t>
            </a:r>
          </a:p>
        </p:txBody>
      </p:sp>
      <p:sp>
        <p:nvSpPr>
          <p:cNvPr id="3" name="文本">
            <a:extLst>
              <a:ext uri="{FF2B5EF4-FFF2-40B4-BE49-F238E27FC236}">
                <a16:creationId xmlns:a16="http://schemas.microsoft.com/office/drawing/2014/main" id="{2E15A66D-F9BF-1016-5FCE-AFBE2991E3BC}"/>
              </a:ext>
            </a:extLst>
          </p:cNvPr>
          <p:cNvSpPr>
            <a:spLocks noChangeArrowheads="1"/>
          </p:cNvSpPr>
          <p:nvPr/>
        </p:nvSpPr>
        <p:spPr bwMode="auto">
          <a:xfrm>
            <a:off x="1460823" y="2186136"/>
            <a:ext cx="9547722" cy="2860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32000">
              <a:lnSpc>
                <a:spcPct val="150000"/>
              </a:lnSpc>
            </a:pPr>
            <a:r>
              <a:rPr lang="zh-CN" altLang="en-US" sz="2400" dirty="0">
                <a:latin typeface="Arial" panose="020B0604020202020204" pitchFamily="34" charset="0"/>
              </a:rPr>
              <a:t>  工程实施服务主要是对新接入机构或报送程序升级的机构进行企业评级数据报送接口的指导，其目的是为了规范金融机构的企业评级报送程序，达到采集规范的上报要求，确保报送程序能够完整、及时、准确的生成企业评级数据，满足环境要求，顺利的完成业务上报工作。</a:t>
            </a:r>
          </a:p>
          <a:p>
            <a:pPr indent="432000" algn="l" eaLnBrk="1" fontAlgn="base" hangingPunct="1">
              <a:lnSpc>
                <a:spcPct val="150000"/>
              </a:lnSpc>
              <a:buClrTx/>
              <a:buSzTx/>
            </a:pPr>
            <a:endParaRPr lang="zh-CN" altLang="en-US" sz="2400" dirty="0">
              <a:latin typeface="Arial" panose="020B0604020202020204" pitchFamily="34" charset="0"/>
            </a:endParaRPr>
          </a:p>
        </p:txBody>
      </p:sp>
    </p:spTree>
    <p:extLst>
      <p:ext uri="{BB962C8B-B14F-4D97-AF65-F5344CB8AC3E}">
        <p14:creationId xmlns:p14="http://schemas.microsoft.com/office/powerpoint/2010/main" val="56597025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700"/>
                                  </p:stCondLst>
                                  <p:childTnLst>
                                    <p:set>
                                      <p:cBhvr>
                                        <p:cTn id="6" dur="1" fill="hold">
                                          <p:stCondLst>
                                            <p:cond delay="0"/>
                                          </p:stCondLst>
                                        </p:cTn>
                                        <p:tgtEl>
                                          <p:spTgt spid="3"/>
                                        </p:tgtEl>
                                        <p:attrNameLst>
                                          <p:attrName>style.visibility</p:attrName>
                                        </p:attrNameLst>
                                      </p:cBhvr>
                                      <p:to>
                                        <p:strVal val="visible"/>
                                      </p:to>
                                    </p:set>
                                    <p:animEffect transition="in" filter="slide(from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1489" y="952029"/>
            <a:ext cx="3906908" cy="5531694"/>
            <a:chOff x="1706687" y="2061912"/>
            <a:chExt cx="4033643" cy="4656784"/>
          </a:xfrm>
        </p:grpSpPr>
        <p:sp>
          <p:nvSpPr>
            <p:cNvPr id="4" name="矩形 3"/>
            <p:cNvSpPr/>
            <p:nvPr/>
          </p:nvSpPr>
          <p:spPr bwMode="auto">
            <a:xfrm>
              <a:off x="1706687" y="2190077"/>
              <a:ext cx="4033643" cy="4528619"/>
            </a:xfrm>
            <a:prstGeom prst="rect">
              <a:avLst/>
            </a:prstGeom>
            <a:solidFill>
              <a:schemeClr val="bg1"/>
            </a:solidFill>
            <a:ln>
              <a:solidFill>
                <a:schemeClr val="bg2">
                  <a:lumMod val="85000"/>
                </a:schemeClr>
              </a:solidFill>
            </a:ln>
          </p:spPr>
          <p:txBody>
            <a:bodyPr vert="horz" wrap="square" lIns="91440" tIns="45720" rIns="91440" bIns="45720" numCol="1" anchor="t" anchorCtr="0" compatLnSpc="1"/>
            <a:lstStyle/>
            <a:p>
              <a:endParaRPr lang="zh-CN" altLang="en-US" sz="1200">
                <a:solidFill>
                  <a:schemeClr val="tx1">
                    <a:lumMod val="50000"/>
                    <a:lumOff val="50000"/>
                  </a:schemeClr>
                </a:solidFill>
              </a:endParaRPr>
            </a:p>
          </p:txBody>
        </p:sp>
        <p:sp>
          <p:nvSpPr>
            <p:cNvPr id="5" name="Freeform 6"/>
            <p:cNvSpPr/>
            <p:nvPr/>
          </p:nvSpPr>
          <p:spPr bwMode="auto">
            <a:xfrm>
              <a:off x="1965587" y="2061912"/>
              <a:ext cx="3562213" cy="127898"/>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200">
                <a:solidFill>
                  <a:schemeClr val="bg2"/>
                </a:solidFill>
              </a:endParaRPr>
            </a:p>
          </p:txBody>
        </p:sp>
        <p:sp>
          <p:nvSpPr>
            <p:cNvPr id="6" name="Freeform 7"/>
            <p:cNvSpPr/>
            <p:nvPr/>
          </p:nvSpPr>
          <p:spPr bwMode="auto">
            <a:xfrm>
              <a:off x="2203505" y="2061912"/>
              <a:ext cx="3097148" cy="745630"/>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rgbClr val="C00000"/>
            </a:solidFill>
            <a:ln>
              <a:noFill/>
            </a:ln>
          </p:spPr>
          <p:txBody>
            <a:bodyPr vert="horz" wrap="square" lIns="91440" tIns="45720" rIns="91440" bIns="45720" numCol="1" anchor="t" anchorCtr="0" compatLnSpc="1"/>
            <a:lstStyle/>
            <a:p>
              <a:endParaRPr lang="zh-CN" altLang="en-US" sz="1200"/>
            </a:p>
          </p:txBody>
        </p:sp>
        <p:sp>
          <p:nvSpPr>
            <p:cNvPr id="7" name="矩形 6"/>
            <p:cNvSpPr/>
            <p:nvPr/>
          </p:nvSpPr>
          <p:spPr>
            <a:xfrm>
              <a:off x="3172667" y="2219842"/>
              <a:ext cx="1120826" cy="339839"/>
            </a:xfrm>
            <a:prstGeom prst="rect">
              <a:avLst/>
            </a:prstGeom>
          </p:spPr>
          <p:txBody>
            <a:bodyPr wrap="none">
              <a:spAutoFit/>
            </a:bodyPr>
            <a:lstStyle/>
            <a:p>
              <a:pPr algn="ctr"/>
              <a:r>
                <a:rPr lang="zh-CN" altLang="en-US" sz="2400" b="1" dirty="0">
                  <a:solidFill>
                    <a:schemeClr val="bg1"/>
                  </a:solidFill>
                  <a:latin typeface="+mj-ea"/>
                  <a:ea typeface="+mj-ea"/>
                </a:rPr>
                <a:t>业务指导</a:t>
              </a:r>
            </a:p>
          </p:txBody>
        </p:sp>
        <p:sp>
          <p:nvSpPr>
            <p:cNvPr id="8" name="TextBox 10"/>
            <p:cNvSpPr txBox="1"/>
            <p:nvPr/>
          </p:nvSpPr>
          <p:spPr>
            <a:xfrm>
              <a:off x="2449603" y="2918565"/>
              <a:ext cx="2754376" cy="3530260"/>
            </a:xfrm>
            <a:prstGeom prst="rect">
              <a:avLst/>
            </a:prstGeom>
            <a:noFill/>
          </p:spPr>
          <p:txBody>
            <a:bodyPr wrap="square" rtlCol="0">
              <a:spAutoFit/>
            </a:bodyPr>
            <a:lstStyle/>
            <a:p>
              <a:pPr indent="432000">
                <a:lnSpc>
                  <a:spcPct val="150000"/>
                </a:lnSpc>
              </a:pPr>
              <a:r>
                <a:rPr lang="zh-CN" altLang="en-US" dirty="0">
                  <a:latin typeface="Arial" panose="020B0604020202020204" pitchFamily="34" charset="0"/>
                </a:rPr>
                <a:t>指导接入机构业务人员使用金融机构用户登录二代央行内部（企业）评级系统，操作报文采集、评级进程查看、质押信贷资产报文采集和信贷资产管理等功能模块实现对企业评级信息和信贷资产信息的报送和管理功能。</a:t>
              </a:r>
            </a:p>
          </p:txBody>
        </p:sp>
      </p:grpSp>
      <p:grpSp>
        <p:nvGrpSpPr>
          <p:cNvPr id="9" name="组合 8"/>
          <p:cNvGrpSpPr/>
          <p:nvPr/>
        </p:nvGrpSpPr>
        <p:grpSpPr>
          <a:xfrm>
            <a:off x="4234121" y="952029"/>
            <a:ext cx="4201924" cy="5531694"/>
            <a:chOff x="6213144" y="2061912"/>
            <a:chExt cx="4217953" cy="4656784"/>
          </a:xfrm>
        </p:grpSpPr>
        <p:sp>
          <p:nvSpPr>
            <p:cNvPr id="10" name="矩形 9"/>
            <p:cNvSpPr/>
            <p:nvPr/>
          </p:nvSpPr>
          <p:spPr bwMode="auto">
            <a:xfrm>
              <a:off x="6213144" y="2190079"/>
              <a:ext cx="4217953" cy="4528617"/>
            </a:xfrm>
            <a:prstGeom prst="rect">
              <a:avLst/>
            </a:prstGeom>
            <a:solidFill>
              <a:schemeClr val="bg1"/>
            </a:solidFill>
            <a:ln>
              <a:solidFill>
                <a:schemeClr val="bg2">
                  <a:lumMod val="85000"/>
                </a:schemeClr>
              </a:solidFill>
            </a:ln>
          </p:spPr>
          <p:txBody>
            <a:bodyPr vert="horz" wrap="square" lIns="91440" tIns="45720" rIns="91440" bIns="45720" numCol="1" anchor="t" anchorCtr="0" compatLnSpc="1"/>
            <a:lstStyle/>
            <a:p>
              <a:endParaRPr lang="zh-CN" altLang="en-US" sz="1200">
                <a:solidFill>
                  <a:schemeClr val="bg1"/>
                </a:solidFill>
              </a:endParaRPr>
            </a:p>
          </p:txBody>
        </p:sp>
        <p:sp>
          <p:nvSpPr>
            <p:cNvPr id="11" name="Freeform 6"/>
            <p:cNvSpPr/>
            <p:nvPr/>
          </p:nvSpPr>
          <p:spPr bwMode="auto">
            <a:xfrm>
              <a:off x="6546985" y="2061912"/>
              <a:ext cx="3562213" cy="127898"/>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200">
                <a:solidFill>
                  <a:schemeClr val="bg2"/>
                </a:solidFill>
              </a:endParaRPr>
            </a:p>
          </p:txBody>
        </p:sp>
        <p:sp>
          <p:nvSpPr>
            <p:cNvPr id="12" name="Freeform 7"/>
            <p:cNvSpPr/>
            <p:nvPr/>
          </p:nvSpPr>
          <p:spPr bwMode="auto">
            <a:xfrm>
              <a:off x="6787811" y="2061912"/>
              <a:ext cx="3097148" cy="745630"/>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rgbClr val="433D3C"/>
            </a:solidFill>
            <a:ln>
              <a:noFill/>
            </a:ln>
          </p:spPr>
          <p:txBody>
            <a:bodyPr vert="horz" wrap="square" lIns="91440" tIns="45720" rIns="91440" bIns="45720" numCol="1" anchor="t" anchorCtr="0" compatLnSpc="1"/>
            <a:lstStyle/>
            <a:p>
              <a:endParaRPr lang="zh-CN" altLang="en-US" sz="1200"/>
            </a:p>
          </p:txBody>
        </p:sp>
        <p:sp>
          <p:nvSpPr>
            <p:cNvPr id="13" name="矩形 12"/>
            <p:cNvSpPr/>
            <p:nvPr/>
          </p:nvSpPr>
          <p:spPr>
            <a:xfrm>
              <a:off x="7321027" y="2215327"/>
              <a:ext cx="2092844" cy="342854"/>
            </a:xfrm>
            <a:prstGeom prst="rect">
              <a:avLst/>
            </a:prstGeom>
          </p:spPr>
          <p:txBody>
            <a:bodyPr wrap="square">
              <a:spAutoFit/>
            </a:bodyPr>
            <a:lstStyle/>
            <a:p>
              <a:pPr algn="ctr"/>
              <a:r>
                <a:rPr lang="zh-CN" altLang="en-US" sz="2400" b="1" dirty="0">
                  <a:solidFill>
                    <a:schemeClr val="bg1"/>
                  </a:solidFill>
                  <a:latin typeface="+mj-ea"/>
                  <a:ea typeface="+mj-ea"/>
                </a:rPr>
                <a:t>技术指导</a:t>
              </a:r>
            </a:p>
          </p:txBody>
        </p:sp>
        <p:sp>
          <p:nvSpPr>
            <p:cNvPr id="14" name="TextBox 15"/>
            <p:cNvSpPr txBox="1"/>
            <p:nvPr/>
          </p:nvSpPr>
          <p:spPr>
            <a:xfrm>
              <a:off x="6695580" y="2856475"/>
              <a:ext cx="3544643" cy="3530260"/>
            </a:xfrm>
            <a:prstGeom prst="rect">
              <a:avLst/>
            </a:prstGeom>
            <a:noFill/>
          </p:spPr>
          <p:txBody>
            <a:bodyPr wrap="square" rtlCol="0">
              <a:spAutoFit/>
            </a:bodyPr>
            <a:lstStyle/>
            <a:p>
              <a:pPr indent="432000">
                <a:lnSpc>
                  <a:spcPct val="150000"/>
                </a:lnSpc>
              </a:pPr>
              <a:r>
                <a:rPr lang="zh-CN" altLang="en-US" dirty="0">
                  <a:latin typeface="Arial" panose="020B0604020202020204" pitchFamily="34" charset="0"/>
                </a:rPr>
                <a:t>指导接入机构科技人员，辅助业务人员完成央行内部（企业）评级系统要求的预处理小程序的安装、浏览器插件的安装和配置。指导接入机构技术团队按</a:t>
              </a:r>
              <a:r>
                <a:rPr lang="en-US" altLang="zh-CN" dirty="0">
                  <a:latin typeface="Arial" panose="020B0604020202020204" pitchFamily="34" charset="0"/>
                </a:rPr>
                <a:t>《</a:t>
              </a:r>
              <a:r>
                <a:rPr lang="zh-CN" altLang="en-US" dirty="0">
                  <a:latin typeface="Arial" panose="020B0604020202020204" pitchFamily="34" charset="0"/>
                </a:rPr>
                <a:t>二代央行内部（企业）评级系统数据采集规范</a:t>
              </a:r>
              <a:r>
                <a:rPr lang="en-US" altLang="zh-CN" dirty="0">
                  <a:latin typeface="Arial" panose="020B0604020202020204" pitchFamily="34" charset="0"/>
                </a:rPr>
                <a:t>》</a:t>
              </a:r>
              <a:r>
                <a:rPr lang="zh-CN" altLang="en-US" dirty="0">
                  <a:latin typeface="Arial" panose="020B0604020202020204" pitchFamily="34" charset="0"/>
                </a:rPr>
                <a:t>开发上传报文组装程序；保证企业评级，企业信贷资产信息上传报文的完整性、正确性。</a:t>
              </a:r>
            </a:p>
          </p:txBody>
        </p:sp>
      </p:grpSp>
      <p:sp>
        <p:nvSpPr>
          <p:cNvPr id="19" name="椭圆 18"/>
          <p:cNvSpPr/>
          <p:nvPr/>
        </p:nvSpPr>
        <p:spPr>
          <a:xfrm>
            <a:off x="332703" y="337742"/>
            <a:ext cx="410284" cy="410284"/>
          </a:xfrm>
          <a:prstGeom prst="ellipse">
            <a:avLst/>
          </a:prstGeom>
          <a:solidFill>
            <a:srgbClr val="AB0019"/>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V="1">
            <a:off x="609845" y="308324"/>
            <a:ext cx="119698" cy="119698"/>
          </a:xfrm>
          <a:prstGeom prst="ellipse">
            <a:avLst/>
          </a:prstGeom>
          <a:solidFill>
            <a:schemeClr val="bg1">
              <a:lumMod val="50000"/>
            </a:schemeClr>
          </a:soli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017270" y="358775"/>
            <a:ext cx="9060180" cy="368935"/>
          </a:xfrm>
          <a:prstGeom prst="rect">
            <a:avLst/>
          </a:prstGeom>
          <a:noFill/>
        </p:spPr>
        <p:txBody>
          <a:bodyPr wrap="square" lIns="0" tIns="0" rIns="0" bIns="0" rtlCol="0">
            <a:spAutoFit/>
          </a:bodyPr>
          <a:lstStyle/>
          <a:p>
            <a:pPr defTabSz="964565"/>
            <a:r>
              <a:rPr lang="zh-CN" altLang="en-US" sz="2400" b="1" spc="422" dirty="0">
                <a:solidFill>
                  <a:srgbClr val="AF362C"/>
                </a:solidFill>
                <a:latin typeface="微软雅黑" panose="020B0503020204020204" pitchFamily="34" charset="-122"/>
                <a:ea typeface="微软雅黑" panose="020B0503020204020204" pitchFamily="34" charset="-122"/>
                <a:sym typeface="+mn-ea"/>
              </a:rPr>
              <a:t>工程实施</a:t>
            </a:r>
          </a:p>
        </p:txBody>
      </p:sp>
      <p:grpSp>
        <p:nvGrpSpPr>
          <p:cNvPr id="16" name="组合 15">
            <a:extLst>
              <a:ext uri="{FF2B5EF4-FFF2-40B4-BE49-F238E27FC236}">
                <a16:creationId xmlns:a16="http://schemas.microsoft.com/office/drawing/2014/main" id="{231D1E2C-D2A9-E617-92BB-9DC59DFA95F7}"/>
              </a:ext>
            </a:extLst>
          </p:cNvPr>
          <p:cNvGrpSpPr/>
          <p:nvPr/>
        </p:nvGrpSpPr>
        <p:grpSpPr>
          <a:xfrm>
            <a:off x="8561769" y="952029"/>
            <a:ext cx="4091339" cy="5531690"/>
            <a:chOff x="1706687" y="2061912"/>
            <a:chExt cx="4034116" cy="4656782"/>
          </a:xfrm>
        </p:grpSpPr>
        <p:sp>
          <p:nvSpPr>
            <p:cNvPr id="17" name="矩形 16">
              <a:extLst>
                <a:ext uri="{FF2B5EF4-FFF2-40B4-BE49-F238E27FC236}">
                  <a16:creationId xmlns:a16="http://schemas.microsoft.com/office/drawing/2014/main" id="{8135A698-D3F2-A174-6AA2-9008D5F4BD77}"/>
                </a:ext>
              </a:extLst>
            </p:cNvPr>
            <p:cNvSpPr/>
            <p:nvPr/>
          </p:nvSpPr>
          <p:spPr bwMode="auto">
            <a:xfrm>
              <a:off x="1706687" y="2190077"/>
              <a:ext cx="4034116" cy="4528617"/>
            </a:xfrm>
            <a:prstGeom prst="rect">
              <a:avLst/>
            </a:prstGeom>
            <a:solidFill>
              <a:schemeClr val="bg1"/>
            </a:solidFill>
            <a:ln>
              <a:solidFill>
                <a:schemeClr val="bg2">
                  <a:lumMod val="85000"/>
                </a:schemeClr>
              </a:solidFill>
            </a:ln>
          </p:spPr>
          <p:txBody>
            <a:bodyPr vert="horz" wrap="square" lIns="91440" tIns="45720" rIns="91440" bIns="45720" numCol="1" anchor="t" anchorCtr="0" compatLnSpc="1"/>
            <a:lstStyle/>
            <a:p>
              <a:endParaRPr lang="zh-CN" altLang="en-US" sz="1200" dirty="0">
                <a:solidFill>
                  <a:schemeClr val="tx1">
                    <a:lumMod val="50000"/>
                    <a:lumOff val="50000"/>
                  </a:schemeClr>
                </a:solidFill>
              </a:endParaRPr>
            </a:p>
          </p:txBody>
        </p:sp>
        <p:sp>
          <p:nvSpPr>
            <p:cNvPr id="22" name="Freeform 6">
              <a:extLst>
                <a:ext uri="{FF2B5EF4-FFF2-40B4-BE49-F238E27FC236}">
                  <a16:creationId xmlns:a16="http://schemas.microsoft.com/office/drawing/2014/main" id="{A0DAB0C3-7D8A-A282-3B07-8FCA99158E5D}"/>
                </a:ext>
              </a:extLst>
            </p:cNvPr>
            <p:cNvSpPr/>
            <p:nvPr/>
          </p:nvSpPr>
          <p:spPr bwMode="auto">
            <a:xfrm>
              <a:off x="1965587" y="2061912"/>
              <a:ext cx="3562213" cy="127898"/>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200">
                <a:solidFill>
                  <a:schemeClr val="bg2"/>
                </a:solidFill>
              </a:endParaRPr>
            </a:p>
          </p:txBody>
        </p:sp>
        <p:sp>
          <p:nvSpPr>
            <p:cNvPr id="23" name="Freeform 7">
              <a:extLst>
                <a:ext uri="{FF2B5EF4-FFF2-40B4-BE49-F238E27FC236}">
                  <a16:creationId xmlns:a16="http://schemas.microsoft.com/office/drawing/2014/main" id="{1526B8E9-4457-8B68-A95E-43685E3980DF}"/>
                </a:ext>
              </a:extLst>
            </p:cNvPr>
            <p:cNvSpPr/>
            <p:nvPr/>
          </p:nvSpPr>
          <p:spPr bwMode="auto">
            <a:xfrm>
              <a:off x="2198119" y="2077829"/>
              <a:ext cx="3097148" cy="745630"/>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rgbClr val="C00000"/>
            </a:solidFill>
            <a:ln>
              <a:noFill/>
            </a:ln>
          </p:spPr>
          <p:txBody>
            <a:bodyPr vert="horz" wrap="square" lIns="91440" tIns="45720" rIns="91440" bIns="45720" numCol="1" anchor="t" anchorCtr="0" compatLnSpc="1"/>
            <a:lstStyle/>
            <a:p>
              <a:endParaRPr lang="zh-CN" altLang="en-US" sz="1200" dirty="0"/>
            </a:p>
          </p:txBody>
        </p:sp>
        <p:sp>
          <p:nvSpPr>
            <p:cNvPr id="24" name="矩形 23">
              <a:extLst>
                <a:ext uri="{FF2B5EF4-FFF2-40B4-BE49-F238E27FC236}">
                  <a16:creationId xmlns:a16="http://schemas.microsoft.com/office/drawing/2014/main" id="{BD4A73A4-E599-3FDE-3C2B-43871596AE61}"/>
                </a:ext>
              </a:extLst>
            </p:cNvPr>
            <p:cNvSpPr/>
            <p:nvPr/>
          </p:nvSpPr>
          <p:spPr>
            <a:xfrm>
              <a:off x="3035095" y="2219842"/>
              <a:ext cx="1395970" cy="388647"/>
            </a:xfrm>
            <a:prstGeom prst="rect">
              <a:avLst/>
            </a:prstGeom>
          </p:spPr>
          <p:txBody>
            <a:bodyPr wrap="none">
              <a:spAutoFit/>
            </a:bodyPr>
            <a:lstStyle/>
            <a:p>
              <a:pPr algn="ctr"/>
              <a:r>
                <a:rPr lang="zh-CN" altLang="en-US" sz="2400" b="1" dirty="0">
                  <a:solidFill>
                    <a:schemeClr val="bg1"/>
                  </a:solidFill>
                  <a:latin typeface="+mj-ea"/>
                  <a:ea typeface="+mj-ea"/>
                </a:rPr>
                <a:t>实施验收</a:t>
              </a:r>
            </a:p>
          </p:txBody>
        </p:sp>
        <p:sp>
          <p:nvSpPr>
            <p:cNvPr id="25" name="TextBox 10">
              <a:extLst>
                <a:ext uri="{FF2B5EF4-FFF2-40B4-BE49-F238E27FC236}">
                  <a16:creationId xmlns:a16="http://schemas.microsoft.com/office/drawing/2014/main" id="{4FF7A416-07C2-2A28-CC36-4687D8038C95}"/>
                </a:ext>
              </a:extLst>
            </p:cNvPr>
            <p:cNvSpPr txBox="1"/>
            <p:nvPr/>
          </p:nvSpPr>
          <p:spPr>
            <a:xfrm>
              <a:off x="2319254" y="2875432"/>
              <a:ext cx="2754376" cy="3530260"/>
            </a:xfrm>
            <a:prstGeom prst="rect">
              <a:avLst/>
            </a:prstGeom>
            <a:noFill/>
          </p:spPr>
          <p:txBody>
            <a:bodyPr wrap="square" rtlCol="0">
              <a:spAutoFit/>
            </a:bodyPr>
            <a:lstStyle/>
            <a:p>
              <a:pPr indent="432000">
                <a:lnSpc>
                  <a:spcPct val="150000"/>
                </a:lnSpc>
              </a:pPr>
              <a:r>
                <a:rPr lang="zh-CN" altLang="en-US" dirty="0">
                  <a:latin typeface="Arial" panose="020B0604020202020204" pitchFamily="34" charset="0"/>
                </a:rPr>
                <a:t>金融机构接口程序开发完成后，对其生成的报送文件，按央行提供的</a:t>
              </a:r>
              <a:r>
                <a:rPr lang="en-US" altLang="zh-CN" dirty="0">
                  <a:latin typeface="Arial" panose="020B0604020202020204" pitchFamily="34" charset="0"/>
                </a:rPr>
                <a:t>《</a:t>
              </a:r>
              <a:r>
                <a:rPr lang="zh-CN" altLang="en-US" dirty="0">
                  <a:latin typeface="Arial" panose="020B0604020202020204" pitchFamily="34" charset="0"/>
                </a:rPr>
                <a:t>二代央行内部（企业）评级系统数据采集规范</a:t>
              </a:r>
              <a:r>
                <a:rPr lang="en-US" altLang="zh-CN" dirty="0">
                  <a:latin typeface="Arial" panose="020B0604020202020204" pitchFamily="34" charset="0"/>
                </a:rPr>
                <a:t>》</a:t>
              </a:r>
              <a:r>
                <a:rPr lang="zh-CN" altLang="en-US" dirty="0">
                  <a:latin typeface="Arial" panose="020B0604020202020204" pitchFamily="34" charset="0"/>
                </a:rPr>
                <a:t>系列文档要求的全部校验规则进行验证，对金融机构原始数据和报送数据进行两端核对，确保数据的完整性、正确性，真实性。</a:t>
              </a:r>
            </a:p>
          </p:txBody>
        </p:sp>
      </p:grpSp>
    </p:spTree>
    <p:extLst>
      <p:ext uri="{BB962C8B-B14F-4D97-AF65-F5344CB8AC3E}">
        <p14:creationId xmlns:p14="http://schemas.microsoft.com/office/powerpoint/2010/main" val="177520942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8648366" y="4824763"/>
            <a:ext cx="1688623" cy="306705"/>
          </a:xfrm>
          <a:prstGeom prst="rect">
            <a:avLst/>
          </a:prstGeom>
          <a:noFill/>
        </p:spPr>
        <p:txBody>
          <a:bodyPr wrap="square" rtlCol="0">
            <a:spAutoFit/>
          </a:bodyPr>
          <a:lstStyle/>
          <a:p>
            <a:pPr algn="dist"/>
            <a:r>
              <a:rPr lang="zh-CN" altLang="en-US" sz="14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请在此加标题</a:t>
            </a:r>
          </a:p>
        </p:txBody>
      </p:sp>
      <p:sp>
        <p:nvSpPr>
          <p:cNvPr id="36" name="文本框 35"/>
          <p:cNvSpPr txBox="1"/>
          <p:nvPr/>
        </p:nvSpPr>
        <p:spPr>
          <a:xfrm>
            <a:off x="5515911" y="1324643"/>
            <a:ext cx="1688623" cy="398780"/>
          </a:xfrm>
          <a:prstGeom prst="rect">
            <a:avLst/>
          </a:prstGeom>
          <a:noFill/>
        </p:spPr>
        <p:txBody>
          <a:bodyPr wrap="square" rtlCol="0">
            <a:spAutoFit/>
          </a:bodyPr>
          <a:lstStyle/>
          <a:p>
            <a:pPr algn="dist"/>
            <a:r>
              <a:rPr lang="zh-CN" altLang="en-US" sz="20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盛华聚龙</a:t>
            </a:r>
          </a:p>
        </p:txBody>
      </p:sp>
      <p:sp>
        <p:nvSpPr>
          <p:cNvPr id="37" name="文本框 36"/>
          <p:cNvSpPr txBox="1"/>
          <p:nvPr/>
        </p:nvSpPr>
        <p:spPr>
          <a:xfrm>
            <a:off x="9083341" y="1322103"/>
            <a:ext cx="1688623" cy="398780"/>
          </a:xfrm>
          <a:prstGeom prst="rect">
            <a:avLst/>
          </a:prstGeom>
          <a:noFill/>
        </p:spPr>
        <p:txBody>
          <a:bodyPr wrap="square" rtlCol="0">
            <a:spAutoFit/>
          </a:bodyPr>
          <a:lstStyle/>
          <a:p>
            <a:pPr algn="dist"/>
            <a:r>
              <a:rPr lang="zh-CN" altLang="en-US" sz="20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征信中心</a:t>
            </a:r>
          </a:p>
        </p:txBody>
      </p:sp>
      <p:sp>
        <p:nvSpPr>
          <p:cNvPr id="38" name="矩形 37"/>
          <p:cNvSpPr/>
          <p:nvPr/>
        </p:nvSpPr>
        <p:spPr>
          <a:xfrm>
            <a:off x="5275977" y="2010757"/>
            <a:ext cx="2073910" cy="377190"/>
          </a:xfrm>
          <a:prstGeom prst="rect">
            <a:avLst/>
          </a:prstGeom>
          <a:gradFill>
            <a:gsLst>
              <a:gs pos="0">
                <a:srgbClr val="E30000"/>
              </a:gs>
              <a:gs pos="52000">
                <a:srgbClr val="76030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kumimoji="1" lang="zh-CN" altLang="en-US" sz="1200">
                <a:sym typeface="+mn-ea"/>
              </a:rPr>
              <a:t>开始实施</a:t>
            </a:r>
          </a:p>
        </p:txBody>
      </p:sp>
      <p:sp>
        <p:nvSpPr>
          <p:cNvPr id="39" name="矩形 38"/>
          <p:cNvSpPr/>
          <p:nvPr/>
        </p:nvSpPr>
        <p:spPr>
          <a:xfrm>
            <a:off x="5258832" y="2572097"/>
            <a:ext cx="2073910" cy="429260"/>
          </a:xfrm>
          <a:prstGeom prst="rect">
            <a:avLst/>
          </a:prstGeom>
          <a:gradFill>
            <a:gsLst>
              <a:gs pos="0">
                <a:srgbClr val="E30000"/>
              </a:gs>
              <a:gs pos="52000">
                <a:srgbClr val="76030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kumimoji="1" lang="zh-CN" altLang="en-US" sz="1200">
                <a:sym typeface="+mn-ea"/>
              </a:rPr>
              <a:t>联系金融机构</a:t>
            </a:r>
          </a:p>
          <a:p>
            <a:pPr lvl="0" algn="ctr">
              <a:buClrTx/>
              <a:buSzTx/>
              <a:buFontTx/>
            </a:pPr>
            <a:r>
              <a:rPr kumimoji="1" lang="zh-CN" altLang="en-US" sz="1200">
                <a:sym typeface="+mn-ea"/>
              </a:rPr>
              <a:t>实施流程介绍</a:t>
            </a:r>
          </a:p>
        </p:txBody>
      </p:sp>
      <p:cxnSp>
        <p:nvCxnSpPr>
          <p:cNvPr id="40" name="肘形连接符 39"/>
          <p:cNvCxnSpPr>
            <a:stCxn id="38" idx="3"/>
            <a:endCxn id="3" idx="2"/>
          </p:cNvCxnSpPr>
          <p:nvPr/>
        </p:nvCxnSpPr>
        <p:spPr>
          <a:xfrm flipV="1">
            <a:off x="7349887" y="2198717"/>
            <a:ext cx="2060575" cy="635"/>
          </a:xfrm>
          <a:prstGeom prst="bentConnector3">
            <a:avLst>
              <a:gd name="adj1" fmla="val 50015"/>
            </a:avLst>
          </a:prstGeom>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38" idx="2"/>
          </p:cNvCxnSpPr>
          <p:nvPr/>
        </p:nvCxnSpPr>
        <p:spPr>
          <a:xfrm rot="5400000" flipV="1">
            <a:off x="6222127" y="2478117"/>
            <a:ext cx="184150" cy="31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1692672" y="1999327"/>
            <a:ext cx="2073910" cy="400050"/>
          </a:xfrm>
          <a:prstGeom prst="rect">
            <a:avLst/>
          </a:prstGeom>
          <a:gradFill>
            <a:gsLst>
              <a:gs pos="0">
                <a:srgbClr val="E30000"/>
              </a:gs>
              <a:gs pos="52000">
                <a:srgbClr val="76030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t>了解实施流程</a:t>
            </a:r>
          </a:p>
        </p:txBody>
      </p:sp>
      <p:cxnSp>
        <p:nvCxnSpPr>
          <p:cNvPr id="46" name="肘形连接符 45"/>
          <p:cNvCxnSpPr>
            <a:stCxn id="39" idx="2"/>
            <a:endCxn id="53" idx="0"/>
          </p:cNvCxnSpPr>
          <p:nvPr/>
        </p:nvCxnSpPr>
        <p:spPr>
          <a:xfrm rot="5400000">
            <a:off x="6169422" y="3127722"/>
            <a:ext cx="252730" cy="31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肘形连接符 46"/>
          <p:cNvCxnSpPr>
            <a:stCxn id="39" idx="1"/>
          </p:cNvCxnSpPr>
          <p:nvPr/>
        </p:nvCxnSpPr>
        <p:spPr>
          <a:xfrm rot="10800000">
            <a:off x="3753247" y="2209512"/>
            <a:ext cx="1505585" cy="577215"/>
          </a:xfrm>
          <a:prstGeom prst="bentConnector3">
            <a:avLst>
              <a:gd name="adj1" fmla="val 49979"/>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5258832" y="3254087"/>
            <a:ext cx="2073910" cy="377190"/>
          </a:xfrm>
          <a:prstGeom prst="rect">
            <a:avLst/>
          </a:prstGeom>
          <a:gradFill>
            <a:gsLst>
              <a:gs pos="0">
                <a:srgbClr val="E30000"/>
              </a:gs>
              <a:gs pos="52000">
                <a:srgbClr val="76030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kumimoji="1" lang="zh-CN" altLang="en-US" sz="1200">
                <a:sym typeface="+mn-ea"/>
              </a:rPr>
              <a:t>培训指导</a:t>
            </a:r>
          </a:p>
        </p:txBody>
      </p:sp>
      <p:sp>
        <p:nvSpPr>
          <p:cNvPr id="54" name="矩形 53"/>
          <p:cNvSpPr/>
          <p:nvPr/>
        </p:nvSpPr>
        <p:spPr>
          <a:xfrm>
            <a:off x="1693307" y="2699097"/>
            <a:ext cx="2073910" cy="377190"/>
          </a:xfrm>
          <a:prstGeom prst="rect">
            <a:avLst/>
          </a:prstGeom>
          <a:gradFill>
            <a:gsLst>
              <a:gs pos="0">
                <a:srgbClr val="E30000"/>
              </a:gs>
              <a:gs pos="52000">
                <a:srgbClr val="76030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kumimoji="1" lang="zh-CN" altLang="en-US" sz="1200" dirty="0">
                <a:sym typeface="+mn-ea"/>
              </a:rPr>
              <a:t>业务、技术参加培训</a:t>
            </a:r>
          </a:p>
        </p:txBody>
      </p:sp>
      <p:sp>
        <p:nvSpPr>
          <p:cNvPr id="55" name="矩形 54"/>
          <p:cNvSpPr/>
          <p:nvPr/>
        </p:nvSpPr>
        <p:spPr>
          <a:xfrm>
            <a:off x="1692672" y="3270597"/>
            <a:ext cx="2073910" cy="377190"/>
          </a:xfrm>
          <a:prstGeom prst="rect">
            <a:avLst/>
          </a:prstGeom>
          <a:gradFill>
            <a:gsLst>
              <a:gs pos="0">
                <a:srgbClr val="E30000"/>
              </a:gs>
              <a:gs pos="52000">
                <a:srgbClr val="76030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kumimoji="1" lang="zh-CN" altLang="en-US" sz="1200">
                <a:sym typeface="+mn-ea"/>
              </a:rPr>
              <a:t>技术团队报送程序开发</a:t>
            </a:r>
          </a:p>
        </p:txBody>
      </p:sp>
      <p:sp>
        <p:nvSpPr>
          <p:cNvPr id="56" name="矩形 55"/>
          <p:cNvSpPr/>
          <p:nvPr/>
        </p:nvSpPr>
        <p:spPr>
          <a:xfrm>
            <a:off x="1692672" y="3848447"/>
            <a:ext cx="2073910" cy="377190"/>
          </a:xfrm>
          <a:prstGeom prst="rect">
            <a:avLst/>
          </a:prstGeom>
          <a:gradFill>
            <a:gsLst>
              <a:gs pos="0">
                <a:srgbClr val="E30000"/>
              </a:gs>
              <a:gs pos="52000">
                <a:srgbClr val="76030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kumimoji="1" lang="zh-CN" altLang="en-US" sz="1200">
                <a:sym typeface="+mn-ea"/>
              </a:rPr>
              <a:t>申请测试联调</a:t>
            </a:r>
          </a:p>
        </p:txBody>
      </p:sp>
      <p:sp>
        <p:nvSpPr>
          <p:cNvPr id="57" name="矩形 56"/>
          <p:cNvSpPr/>
          <p:nvPr/>
        </p:nvSpPr>
        <p:spPr>
          <a:xfrm>
            <a:off x="5275977" y="3845272"/>
            <a:ext cx="2073910" cy="377190"/>
          </a:xfrm>
          <a:prstGeom prst="rect">
            <a:avLst/>
          </a:prstGeom>
          <a:gradFill>
            <a:gsLst>
              <a:gs pos="0">
                <a:srgbClr val="E30000"/>
              </a:gs>
              <a:gs pos="52000">
                <a:srgbClr val="76030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kumimoji="1" lang="zh-CN" altLang="en-US" sz="1200" dirty="0">
                <a:sym typeface="+mn-ea"/>
              </a:rPr>
              <a:t>测试联调环境准备</a:t>
            </a:r>
          </a:p>
        </p:txBody>
      </p:sp>
      <p:sp>
        <p:nvSpPr>
          <p:cNvPr id="59" name="矩形 58"/>
          <p:cNvSpPr/>
          <p:nvPr/>
        </p:nvSpPr>
        <p:spPr>
          <a:xfrm>
            <a:off x="1688862" y="4477097"/>
            <a:ext cx="2073910" cy="377190"/>
          </a:xfrm>
          <a:prstGeom prst="rect">
            <a:avLst/>
          </a:prstGeom>
          <a:gradFill>
            <a:gsLst>
              <a:gs pos="0">
                <a:srgbClr val="E30000"/>
              </a:gs>
              <a:gs pos="52000">
                <a:srgbClr val="76030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kumimoji="1" lang="zh-CN" altLang="en-US" sz="1200">
                <a:sym typeface="+mn-ea"/>
              </a:rPr>
              <a:t>本地环境准备</a:t>
            </a:r>
          </a:p>
        </p:txBody>
      </p:sp>
      <p:sp>
        <p:nvSpPr>
          <p:cNvPr id="60" name="矩形 59"/>
          <p:cNvSpPr/>
          <p:nvPr/>
        </p:nvSpPr>
        <p:spPr>
          <a:xfrm>
            <a:off x="1688227" y="5131782"/>
            <a:ext cx="2073910" cy="377190"/>
          </a:xfrm>
          <a:prstGeom prst="rect">
            <a:avLst/>
          </a:prstGeom>
          <a:gradFill>
            <a:gsLst>
              <a:gs pos="0">
                <a:srgbClr val="E30000"/>
              </a:gs>
              <a:gs pos="52000">
                <a:srgbClr val="76030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kumimoji="1" lang="zh-CN" altLang="en-US" sz="1200">
                <a:sym typeface="+mn-ea"/>
              </a:rPr>
              <a:t>数据报送</a:t>
            </a:r>
          </a:p>
        </p:txBody>
      </p:sp>
      <p:sp>
        <p:nvSpPr>
          <p:cNvPr id="61" name="矩形 60"/>
          <p:cNvSpPr/>
          <p:nvPr/>
        </p:nvSpPr>
        <p:spPr>
          <a:xfrm>
            <a:off x="1692672" y="6055534"/>
            <a:ext cx="2073910" cy="377190"/>
          </a:xfrm>
          <a:prstGeom prst="rect">
            <a:avLst/>
          </a:prstGeom>
          <a:gradFill>
            <a:gsLst>
              <a:gs pos="0">
                <a:srgbClr val="E30000"/>
              </a:gs>
              <a:gs pos="52000">
                <a:srgbClr val="76030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kumimoji="1" lang="zh-CN" altLang="en-US" sz="1200" dirty="0">
                <a:sym typeface="+mn-ea"/>
              </a:rPr>
              <a:t>修改数据</a:t>
            </a:r>
          </a:p>
        </p:txBody>
      </p:sp>
      <p:sp>
        <p:nvSpPr>
          <p:cNvPr id="62" name="菱形 61"/>
          <p:cNvSpPr/>
          <p:nvPr/>
        </p:nvSpPr>
        <p:spPr>
          <a:xfrm>
            <a:off x="5352177" y="5046057"/>
            <a:ext cx="1924050" cy="763950"/>
          </a:xfrm>
          <a:prstGeom prst="diamond">
            <a:avLst/>
          </a:prstGeom>
          <a:gradFill>
            <a:gsLst>
              <a:gs pos="0">
                <a:srgbClr val="E30000"/>
              </a:gs>
              <a:gs pos="52000">
                <a:srgbClr val="76030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r>
              <a:rPr kumimoji="1" lang="zh-CN" altLang="en-US" sz="1200" dirty="0"/>
              <a:t>实施</a:t>
            </a:r>
            <a:r>
              <a:rPr kumimoji="1" lang="zh-CN" altLang="en-US" sz="1200"/>
              <a:t>测试验收</a:t>
            </a:r>
            <a:endParaRPr kumimoji="1" lang="zh-CN" altLang="en-US" sz="1200" dirty="0"/>
          </a:p>
        </p:txBody>
      </p:sp>
      <p:cxnSp>
        <p:nvCxnSpPr>
          <p:cNvPr id="65" name="肘形连接符 64"/>
          <p:cNvCxnSpPr>
            <a:stCxn id="56" idx="3"/>
            <a:endCxn id="57" idx="1"/>
          </p:cNvCxnSpPr>
          <p:nvPr/>
        </p:nvCxnSpPr>
        <p:spPr>
          <a:xfrm flipV="1">
            <a:off x="3766582" y="4033867"/>
            <a:ext cx="1509395" cy="3175"/>
          </a:xfrm>
          <a:prstGeom prst="bentConnector3">
            <a:avLst>
              <a:gd name="adj1" fmla="val 5002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肘形连接符 66"/>
          <p:cNvCxnSpPr>
            <a:cxnSpLocks/>
            <a:stCxn id="62" idx="1"/>
            <a:endCxn id="61" idx="3"/>
          </p:cNvCxnSpPr>
          <p:nvPr/>
        </p:nvCxnSpPr>
        <p:spPr>
          <a:xfrm rot="10800000" flipV="1">
            <a:off x="3766583" y="5428031"/>
            <a:ext cx="1585595" cy="81609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4327922" y="5623272"/>
            <a:ext cx="563880" cy="245110"/>
          </a:xfrm>
          <a:prstGeom prst="rect">
            <a:avLst/>
          </a:prstGeom>
          <a:noFill/>
        </p:spPr>
        <p:txBody>
          <a:bodyPr wrap="square" rtlCol="0">
            <a:spAutoFit/>
          </a:bodyPr>
          <a:lstStyle/>
          <a:p>
            <a:r>
              <a:rPr lang="zh-CN" altLang="en-US" sz="1000" dirty="0"/>
              <a:t>不通过</a:t>
            </a:r>
          </a:p>
        </p:txBody>
      </p:sp>
      <p:cxnSp>
        <p:nvCxnSpPr>
          <p:cNvPr id="69" name="肘形连接符 68"/>
          <p:cNvCxnSpPr>
            <a:cxnSpLocks/>
            <a:stCxn id="61" idx="0"/>
            <a:endCxn id="60" idx="2"/>
          </p:cNvCxnSpPr>
          <p:nvPr/>
        </p:nvCxnSpPr>
        <p:spPr>
          <a:xfrm rot="16200000" flipV="1">
            <a:off x="2454124" y="5780030"/>
            <a:ext cx="546562" cy="444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肘形连接符 70"/>
          <p:cNvCxnSpPr>
            <a:stCxn id="59" idx="2"/>
            <a:endCxn id="60" idx="0"/>
          </p:cNvCxnSpPr>
          <p:nvPr/>
        </p:nvCxnSpPr>
        <p:spPr>
          <a:xfrm rot="5400000">
            <a:off x="2586752" y="4992717"/>
            <a:ext cx="277495" cy="635"/>
          </a:xfrm>
          <a:prstGeom prst="bentConnector3">
            <a:avLst>
              <a:gd name="adj1" fmla="val 5011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肘形连接符 72"/>
          <p:cNvCxnSpPr>
            <a:stCxn id="53" idx="1"/>
            <a:endCxn id="54" idx="3"/>
          </p:cNvCxnSpPr>
          <p:nvPr/>
        </p:nvCxnSpPr>
        <p:spPr>
          <a:xfrm rot="10800000">
            <a:off x="3767217" y="2887692"/>
            <a:ext cx="1491615" cy="554990"/>
          </a:xfrm>
          <a:prstGeom prst="bentConnector3">
            <a:avLst>
              <a:gd name="adj1" fmla="val 499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肘形连接符 73"/>
          <p:cNvCxnSpPr>
            <a:stCxn id="54" idx="2"/>
            <a:endCxn id="55" idx="0"/>
          </p:cNvCxnSpPr>
          <p:nvPr/>
        </p:nvCxnSpPr>
        <p:spPr>
          <a:xfrm rot="5400000">
            <a:off x="2632790" y="3173125"/>
            <a:ext cx="194310" cy="635"/>
          </a:xfrm>
          <a:prstGeom prst="bentConnector3">
            <a:avLst>
              <a:gd name="adj1" fmla="val 498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肘形连接符 74"/>
          <p:cNvCxnSpPr>
            <a:stCxn id="55" idx="2"/>
            <a:endCxn id="56" idx="0"/>
          </p:cNvCxnSpPr>
          <p:nvPr/>
        </p:nvCxnSpPr>
        <p:spPr>
          <a:xfrm rot="5400000">
            <a:off x="2629297" y="3748117"/>
            <a:ext cx="200660" cy="31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5277247" y="6064597"/>
            <a:ext cx="2073910" cy="377190"/>
          </a:xfrm>
          <a:prstGeom prst="rect">
            <a:avLst/>
          </a:prstGeom>
          <a:gradFill>
            <a:gsLst>
              <a:gs pos="0">
                <a:srgbClr val="E30000"/>
              </a:gs>
              <a:gs pos="52000">
                <a:srgbClr val="76030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kumimoji="1" lang="zh-CN" altLang="en-US" sz="1200">
                <a:sym typeface="+mn-ea"/>
              </a:rPr>
              <a:t>汇总测试结果上报征信中心</a:t>
            </a:r>
          </a:p>
        </p:txBody>
      </p:sp>
      <p:cxnSp>
        <p:nvCxnSpPr>
          <p:cNvPr id="80" name="肘形连接符 79"/>
          <p:cNvCxnSpPr>
            <a:cxnSpLocks/>
            <a:stCxn id="62" idx="2"/>
            <a:endCxn id="79" idx="0"/>
          </p:cNvCxnSpPr>
          <p:nvPr/>
        </p:nvCxnSpPr>
        <p:spPr>
          <a:xfrm rot="5400000">
            <a:off x="6186907" y="5937302"/>
            <a:ext cx="254590"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6077982" y="5786467"/>
            <a:ext cx="563880" cy="245110"/>
          </a:xfrm>
          <a:prstGeom prst="rect">
            <a:avLst/>
          </a:prstGeom>
          <a:noFill/>
        </p:spPr>
        <p:txBody>
          <a:bodyPr wrap="square" rtlCol="0">
            <a:spAutoFit/>
          </a:bodyPr>
          <a:lstStyle/>
          <a:p>
            <a:r>
              <a:rPr lang="zh-CN" altLang="en-US" sz="1000"/>
              <a:t>通过</a:t>
            </a:r>
          </a:p>
        </p:txBody>
      </p:sp>
      <p:sp>
        <p:nvSpPr>
          <p:cNvPr id="82" name="矩形 81"/>
          <p:cNvSpPr/>
          <p:nvPr/>
        </p:nvSpPr>
        <p:spPr>
          <a:xfrm>
            <a:off x="8916684" y="4099907"/>
            <a:ext cx="2073910" cy="377190"/>
          </a:xfrm>
          <a:prstGeom prst="rect">
            <a:avLst/>
          </a:prstGeom>
          <a:gradFill>
            <a:gsLst>
              <a:gs pos="0">
                <a:srgbClr val="E30000"/>
              </a:gs>
              <a:gs pos="52000">
                <a:srgbClr val="76030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kumimoji="1" lang="zh-CN" altLang="en-US" sz="1200" dirty="0">
                <a:sym typeface="+mn-ea"/>
              </a:rPr>
              <a:t>联调测试结果审核</a:t>
            </a:r>
          </a:p>
        </p:txBody>
      </p:sp>
      <p:cxnSp>
        <p:nvCxnSpPr>
          <p:cNvPr id="83" name="肘形连接符 82"/>
          <p:cNvCxnSpPr>
            <a:cxnSpLocks/>
            <a:stCxn id="62" idx="3"/>
            <a:endCxn id="82" idx="1"/>
          </p:cNvCxnSpPr>
          <p:nvPr/>
        </p:nvCxnSpPr>
        <p:spPr>
          <a:xfrm flipV="1">
            <a:off x="7276227" y="4288502"/>
            <a:ext cx="1640457" cy="113953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椭圆 83"/>
          <p:cNvSpPr/>
          <p:nvPr/>
        </p:nvSpPr>
        <p:spPr>
          <a:xfrm>
            <a:off x="9409827" y="5992207"/>
            <a:ext cx="1164590" cy="471805"/>
          </a:xfrm>
          <a:prstGeom prst="ellipse">
            <a:avLst/>
          </a:prstGeom>
          <a:gradFill>
            <a:gsLst>
              <a:gs pos="0">
                <a:srgbClr val="E30000"/>
              </a:gs>
              <a:gs pos="52000">
                <a:srgbClr val="76030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kumimoji="1" lang="zh-CN" altLang="en-US" sz="1200">
                <a:sym typeface="+mn-ea"/>
              </a:rPr>
              <a:t>实施完成</a:t>
            </a:r>
          </a:p>
        </p:txBody>
      </p:sp>
      <p:cxnSp>
        <p:nvCxnSpPr>
          <p:cNvPr id="85" name="肘形连接符 84"/>
          <p:cNvCxnSpPr>
            <a:cxnSpLocks/>
          </p:cNvCxnSpPr>
          <p:nvPr/>
        </p:nvCxnSpPr>
        <p:spPr>
          <a:xfrm rot="5400000">
            <a:off x="9667923" y="4762812"/>
            <a:ext cx="571430"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9410462" y="1962497"/>
            <a:ext cx="1164590" cy="471805"/>
          </a:xfrm>
          <a:prstGeom prst="ellipse">
            <a:avLst/>
          </a:prstGeom>
          <a:gradFill>
            <a:gsLst>
              <a:gs pos="0">
                <a:srgbClr val="E30000"/>
              </a:gs>
              <a:gs pos="52000">
                <a:srgbClr val="76030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kumimoji="1" lang="zh-CN" altLang="en-US" sz="1200">
                <a:sym typeface="+mn-ea"/>
              </a:rPr>
              <a:t>委托实施</a:t>
            </a:r>
          </a:p>
        </p:txBody>
      </p:sp>
      <p:sp>
        <p:nvSpPr>
          <p:cNvPr id="4" name="矩形 3"/>
          <p:cNvSpPr/>
          <p:nvPr/>
        </p:nvSpPr>
        <p:spPr>
          <a:xfrm>
            <a:off x="8955167" y="5046057"/>
            <a:ext cx="2073910" cy="377190"/>
          </a:xfrm>
          <a:prstGeom prst="rect">
            <a:avLst/>
          </a:prstGeom>
          <a:gradFill>
            <a:gsLst>
              <a:gs pos="0">
                <a:srgbClr val="E30000"/>
              </a:gs>
              <a:gs pos="52000">
                <a:srgbClr val="76030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kumimoji="1" lang="zh-CN" altLang="en-US" sz="1200" dirty="0">
                <a:sym typeface="+mn-ea"/>
              </a:rPr>
              <a:t>分配生产金融机构用户</a:t>
            </a:r>
          </a:p>
        </p:txBody>
      </p:sp>
      <p:sp>
        <p:nvSpPr>
          <p:cNvPr id="26" name="Oval 8"/>
          <p:cNvSpPr>
            <a:spLocks noChangeArrowheads="1"/>
          </p:cNvSpPr>
          <p:nvPr/>
        </p:nvSpPr>
        <p:spPr bwMode="auto">
          <a:xfrm flipH="1">
            <a:off x="1902222" y="740757"/>
            <a:ext cx="1498600" cy="992505"/>
          </a:xfrm>
          <a:prstGeom prst="ellipse">
            <a:avLst/>
          </a:prstGeom>
          <a:solidFill>
            <a:schemeClr val="bg2">
              <a:lumMod val="25000"/>
            </a:schemeClr>
          </a:solidFill>
          <a:ln w="28575" cap="flat">
            <a:solidFill>
              <a:schemeClr val="bg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1400" dirty="0">
              <a:solidFill>
                <a:schemeClr val="tx2"/>
              </a:solidFill>
              <a:latin typeface="微软雅黑" panose="020B0503020204020204" pitchFamily="34" charset="-122"/>
              <a:ea typeface="微软雅黑" panose="020B0503020204020204" pitchFamily="34" charset="-122"/>
            </a:endParaRPr>
          </a:p>
        </p:txBody>
      </p:sp>
      <p:sp>
        <p:nvSpPr>
          <p:cNvPr id="7" name="TextBox 11"/>
          <p:cNvSpPr txBox="1"/>
          <p:nvPr/>
        </p:nvSpPr>
        <p:spPr>
          <a:xfrm flipH="1">
            <a:off x="2114312" y="1068417"/>
            <a:ext cx="1074420" cy="337185"/>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sym typeface="华文隶书" panose="02010800040101010101" pitchFamily="2" charset="-122"/>
              </a:rPr>
              <a:t>金融机构</a:t>
            </a:r>
          </a:p>
        </p:txBody>
      </p:sp>
      <p:sp>
        <p:nvSpPr>
          <p:cNvPr id="8" name="Oval 8"/>
          <p:cNvSpPr>
            <a:spLocks noChangeArrowheads="1"/>
          </p:cNvSpPr>
          <p:nvPr/>
        </p:nvSpPr>
        <p:spPr bwMode="auto">
          <a:xfrm flipH="1">
            <a:off x="5565537" y="740757"/>
            <a:ext cx="1498600" cy="992505"/>
          </a:xfrm>
          <a:prstGeom prst="ellipse">
            <a:avLst/>
          </a:prstGeom>
          <a:solidFill>
            <a:schemeClr val="bg2">
              <a:lumMod val="25000"/>
            </a:schemeClr>
          </a:solidFill>
          <a:ln w="28575" cap="flat">
            <a:solidFill>
              <a:schemeClr val="bg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1400" dirty="0">
              <a:solidFill>
                <a:schemeClr val="tx2"/>
              </a:solidFill>
              <a:latin typeface="微软雅黑" panose="020B0503020204020204" pitchFamily="34" charset="-122"/>
              <a:ea typeface="微软雅黑" panose="020B0503020204020204" pitchFamily="34" charset="-122"/>
            </a:endParaRPr>
          </a:p>
        </p:txBody>
      </p:sp>
      <p:sp>
        <p:nvSpPr>
          <p:cNvPr id="9" name="TextBox 11"/>
          <p:cNvSpPr txBox="1"/>
          <p:nvPr/>
        </p:nvSpPr>
        <p:spPr>
          <a:xfrm flipH="1">
            <a:off x="5777627" y="1068417"/>
            <a:ext cx="1074420" cy="337185"/>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sym typeface="华文隶书" panose="02010800040101010101" pitchFamily="2" charset="-122"/>
              </a:rPr>
              <a:t>盛华聚龙</a:t>
            </a:r>
          </a:p>
        </p:txBody>
      </p:sp>
      <p:sp>
        <p:nvSpPr>
          <p:cNvPr id="10" name="Oval 8"/>
          <p:cNvSpPr>
            <a:spLocks noChangeArrowheads="1"/>
          </p:cNvSpPr>
          <p:nvPr/>
        </p:nvSpPr>
        <p:spPr bwMode="auto">
          <a:xfrm flipH="1">
            <a:off x="9273302" y="740757"/>
            <a:ext cx="1498600" cy="992505"/>
          </a:xfrm>
          <a:prstGeom prst="ellipse">
            <a:avLst/>
          </a:prstGeom>
          <a:solidFill>
            <a:schemeClr val="bg2">
              <a:lumMod val="25000"/>
            </a:schemeClr>
          </a:solidFill>
          <a:ln w="28575" cap="flat">
            <a:solidFill>
              <a:schemeClr val="bg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1400" dirty="0">
              <a:solidFill>
                <a:schemeClr val="tx2"/>
              </a:solidFill>
              <a:latin typeface="微软雅黑" panose="020B0503020204020204" pitchFamily="34" charset="-122"/>
              <a:ea typeface="微软雅黑" panose="020B0503020204020204" pitchFamily="34" charset="-122"/>
            </a:endParaRPr>
          </a:p>
        </p:txBody>
      </p:sp>
      <p:sp>
        <p:nvSpPr>
          <p:cNvPr id="11" name="TextBox 11"/>
          <p:cNvSpPr txBox="1"/>
          <p:nvPr/>
        </p:nvSpPr>
        <p:spPr>
          <a:xfrm flipH="1">
            <a:off x="9485392" y="1068417"/>
            <a:ext cx="1074420" cy="337185"/>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sym typeface="华文隶书" panose="02010800040101010101" pitchFamily="2" charset="-122"/>
              </a:rPr>
              <a:t>征信中心</a:t>
            </a:r>
          </a:p>
        </p:txBody>
      </p:sp>
      <p:sp>
        <p:nvSpPr>
          <p:cNvPr id="48" name="文本框 4"/>
          <p:cNvSpPr txBox="1"/>
          <p:nvPr/>
        </p:nvSpPr>
        <p:spPr>
          <a:xfrm>
            <a:off x="910590" y="261445"/>
            <a:ext cx="2720975" cy="443198"/>
          </a:xfrm>
          <a:prstGeom prst="rect">
            <a:avLst/>
          </a:prstGeom>
          <a:noFill/>
        </p:spPr>
        <p:txBody>
          <a:bodyPr wrap="square" lIns="0" tIns="0" rIns="0" bIns="0" rtlCol="0">
            <a:spAutoFit/>
          </a:bodyPr>
          <a:lstStyle/>
          <a:p>
            <a:pPr>
              <a:lnSpc>
                <a:spcPct val="120000"/>
              </a:lnSpc>
            </a:pPr>
            <a:r>
              <a:rPr lang="zh-CN" altLang="en-US" sz="2400" b="1" dirty="0">
                <a:solidFill>
                  <a:schemeClr val="accent5">
                    <a:lumMod val="75000"/>
                  </a:schemeClr>
                </a:solidFill>
                <a:latin typeface="微软雅黑" pitchFamily="34" charset="-122"/>
                <a:ea typeface="微软雅黑" pitchFamily="34" charset="-122"/>
              </a:rPr>
              <a:t>工程实施辅导流程</a:t>
            </a:r>
            <a:endParaRPr lang="zh-CN" altLang="en-US" sz="2400" dirty="0">
              <a:solidFill>
                <a:schemeClr val="accent5">
                  <a:lumMod val="75000"/>
                </a:schemeClr>
              </a:solidFill>
              <a:latin typeface="微软雅黑" pitchFamily="34" charset="-122"/>
              <a:ea typeface="微软雅黑" pitchFamily="34" charset="-122"/>
            </a:endParaRPr>
          </a:p>
        </p:txBody>
      </p:sp>
      <p:sp>
        <p:nvSpPr>
          <p:cNvPr id="49" name="椭圆 48"/>
          <p:cNvSpPr/>
          <p:nvPr/>
        </p:nvSpPr>
        <p:spPr>
          <a:xfrm>
            <a:off x="332703" y="261367"/>
            <a:ext cx="410284" cy="410284"/>
          </a:xfrm>
          <a:prstGeom prst="ellipse">
            <a:avLst/>
          </a:prstGeom>
          <a:solidFill>
            <a:srgbClr val="AB0019"/>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flipV="1">
            <a:off x="609845" y="231949"/>
            <a:ext cx="119698" cy="119698"/>
          </a:xfrm>
          <a:prstGeom prst="ellipse">
            <a:avLst/>
          </a:prstGeom>
          <a:solidFill>
            <a:schemeClr val="bg1">
              <a:lumMod val="50000"/>
            </a:schemeClr>
          </a:soli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肘形连接符 84">
            <a:extLst>
              <a:ext uri="{FF2B5EF4-FFF2-40B4-BE49-F238E27FC236}">
                <a16:creationId xmlns:a16="http://schemas.microsoft.com/office/drawing/2014/main" id="{2E92278C-CB89-261B-B8DE-AE22486A0539}"/>
              </a:ext>
            </a:extLst>
          </p:cNvPr>
          <p:cNvCxnSpPr>
            <a:cxnSpLocks/>
          </p:cNvCxnSpPr>
          <p:nvPr/>
        </p:nvCxnSpPr>
        <p:spPr>
          <a:xfrm rot="5400000">
            <a:off x="9645723" y="5704978"/>
            <a:ext cx="571430" cy="1"/>
          </a:xfrm>
          <a:prstGeom prst="bentConnector3">
            <a:avLst>
              <a:gd name="adj1" fmla="val 64547"/>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27B16409-8560-B8B7-9C3A-997577182ADC}"/>
              </a:ext>
            </a:extLst>
          </p:cNvPr>
          <p:cNvSpPr/>
          <p:nvPr/>
        </p:nvSpPr>
        <p:spPr>
          <a:xfrm>
            <a:off x="5275977" y="4484241"/>
            <a:ext cx="2073910" cy="377190"/>
          </a:xfrm>
          <a:prstGeom prst="rect">
            <a:avLst/>
          </a:prstGeom>
          <a:gradFill>
            <a:gsLst>
              <a:gs pos="0">
                <a:srgbClr val="E30000"/>
              </a:gs>
              <a:gs pos="52000">
                <a:srgbClr val="76030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kumimoji="1" lang="zh-CN" altLang="en-US" sz="1200" dirty="0">
                <a:sym typeface="+mn-ea"/>
              </a:rPr>
              <a:t>安排联调测试</a:t>
            </a:r>
          </a:p>
        </p:txBody>
      </p:sp>
      <p:cxnSp>
        <p:nvCxnSpPr>
          <p:cNvPr id="35" name="直接箭头连接符 34">
            <a:extLst>
              <a:ext uri="{FF2B5EF4-FFF2-40B4-BE49-F238E27FC236}">
                <a16:creationId xmlns:a16="http://schemas.microsoft.com/office/drawing/2014/main" id="{3A727BB8-262B-1EBB-10F8-09FA3590AAB4}"/>
              </a:ext>
            </a:extLst>
          </p:cNvPr>
          <p:cNvCxnSpPr>
            <a:stCxn id="27" idx="1"/>
            <a:endCxn id="59" idx="3"/>
          </p:cNvCxnSpPr>
          <p:nvPr/>
        </p:nvCxnSpPr>
        <p:spPr>
          <a:xfrm flipH="1" flipV="1">
            <a:off x="3762772" y="4665692"/>
            <a:ext cx="1513205" cy="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DB8A7F43-4908-305C-98B9-AFFF1F6BD7B3}"/>
              </a:ext>
            </a:extLst>
          </p:cNvPr>
          <p:cNvCxnSpPr>
            <a:stCxn id="57" idx="2"/>
            <a:endCxn id="27" idx="0"/>
          </p:cNvCxnSpPr>
          <p:nvPr/>
        </p:nvCxnSpPr>
        <p:spPr>
          <a:xfrm>
            <a:off x="6312932" y="4222462"/>
            <a:ext cx="0" cy="261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连接符: 肘形 85">
            <a:extLst>
              <a:ext uri="{FF2B5EF4-FFF2-40B4-BE49-F238E27FC236}">
                <a16:creationId xmlns:a16="http://schemas.microsoft.com/office/drawing/2014/main" id="{A37A1B42-9EEA-2CD8-989A-B5A686631DB5}"/>
              </a:ext>
            </a:extLst>
          </p:cNvPr>
          <p:cNvCxnSpPr>
            <a:cxnSpLocks/>
            <a:stCxn id="60" idx="3"/>
            <a:endCxn id="62" idx="0"/>
          </p:cNvCxnSpPr>
          <p:nvPr/>
        </p:nvCxnSpPr>
        <p:spPr>
          <a:xfrm flipV="1">
            <a:off x="3762137" y="5046057"/>
            <a:ext cx="2552065" cy="274320"/>
          </a:xfrm>
          <a:prstGeom prst="bentConnector4">
            <a:avLst>
              <a:gd name="adj1" fmla="val 31152"/>
              <a:gd name="adj2" fmla="val 183333"/>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dissolve">
                                      <p:cBhvr>
                                        <p:cTn id="10" dur="500"/>
                                        <p:tgtEl>
                                          <p:spTgt spid="3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dissolve">
                                      <p:cBhvr>
                                        <p:cTn id="13" dur="500"/>
                                        <p:tgtEl>
                                          <p:spTgt spid="3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dissolve">
                                      <p:cBhvr>
                                        <p:cTn id="16" dur="500"/>
                                        <p:tgtEl>
                                          <p:spTgt spid="3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dissolve">
                                      <p:cBhvr>
                                        <p:cTn id="19" dur="500"/>
                                        <p:tgtEl>
                                          <p:spTgt spid="39"/>
                                        </p:tgtEl>
                                      </p:cBhvr>
                                    </p:animEffect>
                                  </p:childTnLst>
                                </p:cTn>
                              </p:par>
                              <p:par>
                                <p:cTn id="20" presetID="9" presetClass="entr" presetSubtype="0" fill="hold"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dissolve">
                                      <p:cBhvr>
                                        <p:cTn id="22" dur="500"/>
                                        <p:tgtEl>
                                          <p:spTgt spid="40"/>
                                        </p:tgtEl>
                                      </p:cBhvr>
                                    </p:animEffect>
                                  </p:childTnLst>
                                </p:cTn>
                              </p:par>
                              <p:par>
                                <p:cTn id="23" presetID="9"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dissolve">
                                      <p:cBhvr>
                                        <p:cTn id="25" dur="500"/>
                                        <p:tgtEl>
                                          <p:spTgt spid="4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dissolve">
                                      <p:cBhvr>
                                        <p:cTn id="28" dur="500"/>
                                        <p:tgtEl>
                                          <p:spTgt spid="43"/>
                                        </p:tgtEl>
                                      </p:cBhvr>
                                    </p:animEffect>
                                  </p:childTnLst>
                                </p:cTn>
                              </p:par>
                              <p:par>
                                <p:cTn id="29" presetID="9"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dissolve">
                                      <p:cBhvr>
                                        <p:cTn id="31" dur="500"/>
                                        <p:tgtEl>
                                          <p:spTgt spid="46"/>
                                        </p:tgtEl>
                                      </p:cBhvr>
                                    </p:animEffect>
                                  </p:childTnLst>
                                </p:cTn>
                              </p:par>
                              <p:par>
                                <p:cTn id="32" presetID="9" presetClass="entr" presetSubtype="0" fill="hold"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dissolve">
                                      <p:cBhvr>
                                        <p:cTn id="34" dur="500"/>
                                        <p:tgtEl>
                                          <p:spTgt spid="4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dissolve">
                                      <p:cBhvr>
                                        <p:cTn id="37" dur="500"/>
                                        <p:tgtEl>
                                          <p:spTgt spid="5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dissolve">
                                      <p:cBhvr>
                                        <p:cTn id="40" dur="500"/>
                                        <p:tgtEl>
                                          <p:spTgt spid="5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dissolve">
                                      <p:cBhvr>
                                        <p:cTn id="43" dur="500"/>
                                        <p:tgtEl>
                                          <p:spTgt spid="5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dissolve">
                                      <p:cBhvr>
                                        <p:cTn id="46" dur="500"/>
                                        <p:tgtEl>
                                          <p:spTgt spid="5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dissolve">
                                      <p:cBhvr>
                                        <p:cTn id="49" dur="500"/>
                                        <p:tgtEl>
                                          <p:spTgt spid="57"/>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dissolve">
                                      <p:cBhvr>
                                        <p:cTn id="52" dur="500"/>
                                        <p:tgtEl>
                                          <p:spTgt spid="5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dissolve">
                                      <p:cBhvr>
                                        <p:cTn id="55" dur="500"/>
                                        <p:tgtEl>
                                          <p:spTgt spid="6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dissolve">
                                      <p:cBhvr>
                                        <p:cTn id="58" dur="500"/>
                                        <p:tgtEl>
                                          <p:spTgt spid="61"/>
                                        </p:tgtEl>
                                      </p:cBhvr>
                                    </p:animEffect>
                                  </p:childTnLst>
                                </p:cTn>
                              </p:par>
                              <p:par>
                                <p:cTn id="59" presetID="9" presetClass="entr" presetSubtype="0" fill="hold" nodeType="withEffect">
                                  <p:stCondLst>
                                    <p:cond delay="0"/>
                                  </p:stCondLst>
                                  <p:childTnLst>
                                    <p:set>
                                      <p:cBhvr>
                                        <p:cTn id="60" dur="1" fill="hold">
                                          <p:stCondLst>
                                            <p:cond delay="0"/>
                                          </p:stCondLst>
                                        </p:cTn>
                                        <p:tgtEl>
                                          <p:spTgt spid="65"/>
                                        </p:tgtEl>
                                        <p:attrNameLst>
                                          <p:attrName>style.visibility</p:attrName>
                                        </p:attrNameLst>
                                      </p:cBhvr>
                                      <p:to>
                                        <p:strVal val="visible"/>
                                      </p:to>
                                    </p:set>
                                    <p:animEffect transition="in" filter="dissolve">
                                      <p:cBhvr>
                                        <p:cTn id="61" dur="500"/>
                                        <p:tgtEl>
                                          <p:spTgt spid="65"/>
                                        </p:tgtEl>
                                      </p:cBhvr>
                                    </p:animEffect>
                                  </p:childTnLst>
                                </p:cTn>
                              </p:par>
                              <p:par>
                                <p:cTn id="62" presetID="9" presetClass="entr" presetSubtype="0" fill="hold" nodeType="withEffect">
                                  <p:stCondLst>
                                    <p:cond delay="0"/>
                                  </p:stCondLst>
                                  <p:childTnLst>
                                    <p:set>
                                      <p:cBhvr>
                                        <p:cTn id="63" dur="1" fill="hold">
                                          <p:stCondLst>
                                            <p:cond delay="0"/>
                                          </p:stCondLst>
                                        </p:cTn>
                                        <p:tgtEl>
                                          <p:spTgt spid="67"/>
                                        </p:tgtEl>
                                        <p:attrNameLst>
                                          <p:attrName>style.visibility</p:attrName>
                                        </p:attrNameLst>
                                      </p:cBhvr>
                                      <p:to>
                                        <p:strVal val="visible"/>
                                      </p:to>
                                    </p:set>
                                    <p:animEffect transition="in" filter="dissolve">
                                      <p:cBhvr>
                                        <p:cTn id="64" dur="500"/>
                                        <p:tgtEl>
                                          <p:spTgt spid="67"/>
                                        </p:tgtEl>
                                      </p:cBhvr>
                                    </p:animEffect>
                                  </p:childTnLst>
                                </p:cTn>
                              </p:par>
                              <p:par>
                                <p:cTn id="65" presetID="9" presetClass="entr" presetSubtype="0" fill="hold" nodeType="withEffect">
                                  <p:stCondLst>
                                    <p:cond delay="0"/>
                                  </p:stCondLst>
                                  <p:childTnLst>
                                    <p:set>
                                      <p:cBhvr>
                                        <p:cTn id="66" dur="1" fill="hold">
                                          <p:stCondLst>
                                            <p:cond delay="0"/>
                                          </p:stCondLst>
                                        </p:cTn>
                                        <p:tgtEl>
                                          <p:spTgt spid="69"/>
                                        </p:tgtEl>
                                        <p:attrNameLst>
                                          <p:attrName>style.visibility</p:attrName>
                                        </p:attrNameLst>
                                      </p:cBhvr>
                                      <p:to>
                                        <p:strVal val="visible"/>
                                      </p:to>
                                    </p:set>
                                    <p:animEffect transition="in" filter="dissolve">
                                      <p:cBhvr>
                                        <p:cTn id="67" dur="500"/>
                                        <p:tgtEl>
                                          <p:spTgt spid="69"/>
                                        </p:tgtEl>
                                      </p:cBhvr>
                                    </p:animEffect>
                                  </p:childTnLst>
                                </p:cTn>
                              </p:par>
                              <p:par>
                                <p:cTn id="68" presetID="9" presetClass="entr" presetSubtype="0" fill="hold" nodeType="withEffect">
                                  <p:stCondLst>
                                    <p:cond delay="0"/>
                                  </p:stCondLst>
                                  <p:childTnLst>
                                    <p:set>
                                      <p:cBhvr>
                                        <p:cTn id="69" dur="1" fill="hold">
                                          <p:stCondLst>
                                            <p:cond delay="0"/>
                                          </p:stCondLst>
                                        </p:cTn>
                                        <p:tgtEl>
                                          <p:spTgt spid="71"/>
                                        </p:tgtEl>
                                        <p:attrNameLst>
                                          <p:attrName>style.visibility</p:attrName>
                                        </p:attrNameLst>
                                      </p:cBhvr>
                                      <p:to>
                                        <p:strVal val="visible"/>
                                      </p:to>
                                    </p:set>
                                    <p:animEffect transition="in" filter="dissolve">
                                      <p:cBhvr>
                                        <p:cTn id="70" dur="500"/>
                                        <p:tgtEl>
                                          <p:spTgt spid="71"/>
                                        </p:tgtEl>
                                      </p:cBhvr>
                                    </p:animEffect>
                                  </p:childTnLst>
                                </p:cTn>
                              </p:par>
                              <p:par>
                                <p:cTn id="71" presetID="9" presetClass="entr" presetSubtype="0" fill="hold" nodeType="withEffect">
                                  <p:stCondLst>
                                    <p:cond delay="0"/>
                                  </p:stCondLst>
                                  <p:childTnLst>
                                    <p:set>
                                      <p:cBhvr>
                                        <p:cTn id="72" dur="1" fill="hold">
                                          <p:stCondLst>
                                            <p:cond delay="0"/>
                                          </p:stCondLst>
                                        </p:cTn>
                                        <p:tgtEl>
                                          <p:spTgt spid="73"/>
                                        </p:tgtEl>
                                        <p:attrNameLst>
                                          <p:attrName>style.visibility</p:attrName>
                                        </p:attrNameLst>
                                      </p:cBhvr>
                                      <p:to>
                                        <p:strVal val="visible"/>
                                      </p:to>
                                    </p:set>
                                    <p:animEffect transition="in" filter="dissolve">
                                      <p:cBhvr>
                                        <p:cTn id="73" dur="500"/>
                                        <p:tgtEl>
                                          <p:spTgt spid="73"/>
                                        </p:tgtEl>
                                      </p:cBhvr>
                                    </p:animEffect>
                                  </p:childTnLst>
                                </p:cTn>
                              </p:par>
                              <p:par>
                                <p:cTn id="74" presetID="9" presetClass="entr" presetSubtype="0" fill="hold" nodeType="withEffect">
                                  <p:stCondLst>
                                    <p:cond delay="0"/>
                                  </p:stCondLst>
                                  <p:childTnLst>
                                    <p:set>
                                      <p:cBhvr>
                                        <p:cTn id="75" dur="1" fill="hold">
                                          <p:stCondLst>
                                            <p:cond delay="0"/>
                                          </p:stCondLst>
                                        </p:cTn>
                                        <p:tgtEl>
                                          <p:spTgt spid="74"/>
                                        </p:tgtEl>
                                        <p:attrNameLst>
                                          <p:attrName>style.visibility</p:attrName>
                                        </p:attrNameLst>
                                      </p:cBhvr>
                                      <p:to>
                                        <p:strVal val="visible"/>
                                      </p:to>
                                    </p:set>
                                    <p:animEffect transition="in" filter="dissolve">
                                      <p:cBhvr>
                                        <p:cTn id="76" dur="500"/>
                                        <p:tgtEl>
                                          <p:spTgt spid="74"/>
                                        </p:tgtEl>
                                      </p:cBhvr>
                                    </p:animEffect>
                                  </p:childTnLst>
                                </p:cTn>
                              </p:par>
                              <p:par>
                                <p:cTn id="77" presetID="9" presetClass="entr" presetSubtype="0" fill="hold" nodeType="withEffect">
                                  <p:stCondLst>
                                    <p:cond delay="0"/>
                                  </p:stCondLst>
                                  <p:childTnLst>
                                    <p:set>
                                      <p:cBhvr>
                                        <p:cTn id="78" dur="1" fill="hold">
                                          <p:stCondLst>
                                            <p:cond delay="0"/>
                                          </p:stCondLst>
                                        </p:cTn>
                                        <p:tgtEl>
                                          <p:spTgt spid="75"/>
                                        </p:tgtEl>
                                        <p:attrNameLst>
                                          <p:attrName>style.visibility</p:attrName>
                                        </p:attrNameLst>
                                      </p:cBhvr>
                                      <p:to>
                                        <p:strVal val="visible"/>
                                      </p:to>
                                    </p:set>
                                    <p:animEffect transition="in" filter="dissolve">
                                      <p:cBhvr>
                                        <p:cTn id="79" dur="500"/>
                                        <p:tgtEl>
                                          <p:spTgt spid="75"/>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79"/>
                                        </p:tgtEl>
                                        <p:attrNameLst>
                                          <p:attrName>style.visibility</p:attrName>
                                        </p:attrNameLst>
                                      </p:cBhvr>
                                      <p:to>
                                        <p:strVal val="visible"/>
                                      </p:to>
                                    </p:set>
                                    <p:animEffect transition="in" filter="dissolve">
                                      <p:cBhvr>
                                        <p:cTn id="82" dur="500"/>
                                        <p:tgtEl>
                                          <p:spTgt spid="79"/>
                                        </p:tgtEl>
                                      </p:cBhvr>
                                    </p:animEffect>
                                  </p:childTnLst>
                                </p:cTn>
                              </p:par>
                              <p:par>
                                <p:cTn id="83" presetID="9" presetClass="entr" presetSubtype="0" fill="hold" nodeType="withEffect">
                                  <p:stCondLst>
                                    <p:cond delay="0"/>
                                  </p:stCondLst>
                                  <p:childTnLst>
                                    <p:set>
                                      <p:cBhvr>
                                        <p:cTn id="84" dur="1" fill="hold">
                                          <p:stCondLst>
                                            <p:cond delay="0"/>
                                          </p:stCondLst>
                                        </p:cTn>
                                        <p:tgtEl>
                                          <p:spTgt spid="80"/>
                                        </p:tgtEl>
                                        <p:attrNameLst>
                                          <p:attrName>style.visibility</p:attrName>
                                        </p:attrNameLst>
                                      </p:cBhvr>
                                      <p:to>
                                        <p:strVal val="visible"/>
                                      </p:to>
                                    </p:set>
                                    <p:animEffect transition="in" filter="dissolve">
                                      <p:cBhvr>
                                        <p:cTn id="85" dur="500"/>
                                        <p:tgtEl>
                                          <p:spTgt spid="80"/>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82"/>
                                        </p:tgtEl>
                                        <p:attrNameLst>
                                          <p:attrName>style.visibility</p:attrName>
                                        </p:attrNameLst>
                                      </p:cBhvr>
                                      <p:to>
                                        <p:strVal val="visible"/>
                                      </p:to>
                                    </p:set>
                                    <p:animEffect transition="in" filter="dissolve">
                                      <p:cBhvr>
                                        <p:cTn id="88" dur="500"/>
                                        <p:tgtEl>
                                          <p:spTgt spid="82"/>
                                        </p:tgtEl>
                                      </p:cBhvr>
                                    </p:animEffect>
                                  </p:childTnLst>
                                </p:cTn>
                              </p:par>
                              <p:par>
                                <p:cTn id="89" presetID="9" presetClass="entr" presetSubtype="0" fill="hold" nodeType="withEffect">
                                  <p:stCondLst>
                                    <p:cond delay="0"/>
                                  </p:stCondLst>
                                  <p:childTnLst>
                                    <p:set>
                                      <p:cBhvr>
                                        <p:cTn id="90" dur="1" fill="hold">
                                          <p:stCondLst>
                                            <p:cond delay="0"/>
                                          </p:stCondLst>
                                        </p:cTn>
                                        <p:tgtEl>
                                          <p:spTgt spid="83"/>
                                        </p:tgtEl>
                                        <p:attrNameLst>
                                          <p:attrName>style.visibility</p:attrName>
                                        </p:attrNameLst>
                                      </p:cBhvr>
                                      <p:to>
                                        <p:strVal val="visible"/>
                                      </p:to>
                                    </p:set>
                                    <p:animEffect transition="in" filter="dissolve">
                                      <p:cBhvr>
                                        <p:cTn id="91" dur="500"/>
                                        <p:tgtEl>
                                          <p:spTgt spid="83"/>
                                        </p:tgtEl>
                                      </p:cBhvr>
                                    </p:animEffect>
                                  </p:childTnLst>
                                </p:cTn>
                              </p:par>
                              <p:par>
                                <p:cTn id="92" presetID="9" presetClass="entr" presetSubtype="0" fill="hold" nodeType="withEffect">
                                  <p:stCondLst>
                                    <p:cond delay="0"/>
                                  </p:stCondLst>
                                  <p:childTnLst>
                                    <p:set>
                                      <p:cBhvr>
                                        <p:cTn id="93" dur="1" fill="hold">
                                          <p:stCondLst>
                                            <p:cond delay="0"/>
                                          </p:stCondLst>
                                        </p:cTn>
                                        <p:tgtEl>
                                          <p:spTgt spid="85"/>
                                        </p:tgtEl>
                                        <p:attrNameLst>
                                          <p:attrName>style.visibility</p:attrName>
                                        </p:attrNameLst>
                                      </p:cBhvr>
                                      <p:to>
                                        <p:strVal val="visible"/>
                                      </p:to>
                                    </p:set>
                                    <p:animEffect transition="in" filter="dissolve">
                                      <p:cBhvr>
                                        <p:cTn id="94" dur="500"/>
                                        <p:tgtEl>
                                          <p:spTgt spid="85"/>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4"/>
                                        </p:tgtEl>
                                        <p:attrNameLst>
                                          <p:attrName>style.visibility</p:attrName>
                                        </p:attrNameLst>
                                      </p:cBhvr>
                                      <p:to>
                                        <p:strVal val="visible"/>
                                      </p:to>
                                    </p:set>
                                    <p:animEffect transition="in" filter="dissolve">
                                      <p:cBhvr>
                                        <p:cTn id="97" dur="500"/>
                                        <p:tgtEl>
                                          <p:spTgt spid="4"/>
                                        </p:tgtEl>
                                      </p:cBhvr>
                                    </p:animEffect>
                                  </p:childTnLst>
                                </p:cTn>
                              </p:par>
                              <p:par>
                                <p:cTn id="98" presetID="9" presetClass="entr" presetSubtype="0" fill="hold" nodeType="withEffect">
                                  <p:stCondLst>
                                    <p:cond delay="0"/>
                                  </p:stCondLst>
                                  <p:childTnLst>
                                    <p:set>
                                      <p:cBhvr>
                                        <p:cTn id="99" dur="1" fill="hold">
                                          <p:stCondLst>
                                            <p:cond delay="0"/>
                                          </p:stCondLst>
                                        </p:cTn>
                                        <p:tgtEl>
                                          <p:spTgt spid="14"/>
                                        </p:tgtEl>
                                        <p:attrNameLst>
                                          <p:attrName>style.visibility</p:attrName>
                                        </p:attrNameLst>
                                      </p:cBhvr>
                                      <p:to>
                                        <p:strVal val="visible"/>
                                      </p:to>
                                    </p:set>
                                    <p:animEffect transition="in" filter="dissolve">
                                      <p:cBhvr>
                                        <p:cTn id="100" dur="500"/>
                                        <p:tgtEl>
                                          <p:spTgt spid="14"/>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dissolve">
                                      <p:cBhvr>
                                        <p:cTn id="10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6" grpId="0"/>
      <p:bldP spid="37" grpId="0"/>
      <p:bldP spid="38" grpId="0" bldLvl="0" animBg="1"/>
      <p:bldP spid="39" grpId="0" bldLvl="0" animBg="1"/>
      <p:bldP spid="43" grpId="0" bldLvl="0" animBg="1"/>
      <p:bldP spid="53" grpId="0" bldLvl="0" animBg="1"/>
      <p:bldP spid="54" grpId="0" bldLvl="0" animBg="1"/>
      <p:bldP spid="55" grpId="0" bldLvl="0" animBg="1"/>
      <p:bldP spid="56" grpId="0" bldLvl="0" animBg="1"/>
      <p:bldP spid="57" grpId="0" bldLvl="0" animBg="1"/>
      <p:bldP spid="59" grpId="0" bldLvl="0" animBg="1"/>
      <p:bldP spid="60" grpId="0" bldLvl="0" animBg="1"/>
      <p:bldP spid="61" grpId="0" bldLvl="0" animBg="1"/>
      <p:bldP spid="79" grpId="0" bldLvl="0" animBg="1"/>
      <p:bldP spid="82" grpId="0" bldLvl="0" animBg="1"/>
      <p:bldP spid="4" grpId="0" bldLvl="0" animBg="1"/>
      <p:bldP spid="27"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bt021.pptx"/>
</p:tagLst>
</file>

<file path=ppt/theme/theme1.xml><?xml version="1.0" encoding="utf-8"?>
<a:theme xmlns:a="http://schemas.openxmlformats.org/drawingml/2006/main" name="第一PPT，www.1ppt.com">
  <a:themeElements>
    <a:clrScheme name="自定义 10">
      <a:dk1>
        <a:sysClr val="windowText" lastClr="000000"/>
      </a:dk1>
      <a:lt1>
        <a:sysClr val="window" lastClr="FFFFFF"/>
      </a:lt1>
      <a:dk2>
        <a:srgbClr val="373545"/>
      </a:dk2>
      <a:lt2>
        <a:srgbClr val="CEDBE6"/>
      </a:lt2>
      <a:accent1>
        <a:srgbClr val="C00000"/>
      </a:accent1>
      <a:accent2>
        <a:srgbClr val="C00000"/>
      </a:accent2>
      <a:accent3>
        <a:srgbClr val="C00000"/>
      </a:accent3>
      <a:accent4>
        <a:srgbClr val="C00000"/>
      </a:accent4>
      <a:accent5>
        <a:srgbClr val="C00000"/>
      </a:accent5>
      <a:accent6>
        <a:srgbClr val="C00000"/>
      </a:accent6>
      <a:hlink>
        <a:srgbClr val="C00000"/>
      </a:hlink>
      <a:folHlink>
        <a:srgbClr val="C0000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2490</Words>
  <Application>Microsoft Office PowerPoint</Application>
  <PresentationFormat>自定义</PresentationFormat>
  <Paragraphs>339</Paragraphs>
  <Slides>27</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Kozuka Mincho Pr6N H</vt:lpstr>
      <vt:lpstr>宋体</vt:lpstr>
      <vt:lpstr>Arial</vt:lpstr>
      <vt:lpstr>Calibri</vt:lpstr>
      <vt:lpstr>Wingdings</vt:lpstr>
      <vt:lpstr>楷体</vt:lpstr>
      <vt:lpstr>微软雅黑</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工商银行</dc:title>
  <dc:creator/>
  <cp:keywords>第一PPT模板网-WWW.1PPT.COM</cp:keywords>
  <cp:lastModifiedBy/>
  <cp:revision>7</cp:revision>
  <dcterms:created xsi:type="dcterms:W3CDTF">2016-09-17T16:27:00Z</dcterms:created>
  <dcterms:modified xsi:type="dcterms:W3CDTF">2022-12-09T02:18:29Z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2052-11.1.0.8799</vt:lpwstr>
  </property>
</Properties>
</file>