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32"/>
  </p:handoutMasterIdLst>
  <p:sldIdLst>
    <p:sldId id="2752" r:id="rId3"/>
    <p:sldId id="2754" r:id="rId4"/>
    <p:sldId id="2936" r:id="rId6"/>
    <p:sldId id="2937" r:id="rId7"/>
    <p:sldId id="2938" r:id="rId8"/>
    <p:sldId id="2939" r:id="rId9"/>
    <p:sldId id="2940" r:id="rId10"/>
    <p:sldId id="2784" r:id="rId11"/>
    <p:sldId id="2898" r:id="rId12"/>
    <p:sldId id="2899" r:id="rId13"/>
    <p:sldId id="2900" r:id="rId14"/>
    <p:sldId id="2901" r:id="rId15"/>
    <p:sldId id="2902" r:id="rId16"/>
    <p:sldId id="2903" r:id="rId17"/>
    <p:sldId id="2904" r:id="rId18"/>
    <p:sldId id="2905" r:id="rId19"/>
    <p:sldId id="2906" r:id="rId20"/>
    <p:sldId id="2907" r:id="rId21"/>
    <p:sldId id="2908" r:id="rId22"/>
    <p:sldId id="2909" r:id="rId23"/>
    <p:sldId id="2915" r:id="rId24"/>
    <p:sldId id="2916" r:id="rId25"/>
    <p:sldId id="2935" r:id="rId26"/>
    <p:sldId id="2910" r:id="rId27"/>
    <p:sldId id="2911" r:id="rId28"/>
    <p:sldId id="2912" r:id="rId29"/>
    <p:sldId id="2913" r:id="rId30"/>
    <p:sldId id="2759" r:id="rId31"/>
  </p:sldIdLst>
  <p:sldSz cx="12858750" cy="7232650"/>
  <p:notesSz cx="6858000" cy="9144000"/>
  <p:custDataLst>
    <p:tags r:id="rId3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71" userDrawn="1">
          <p15:clr>
            <a:srgbClr val="A4A3A4"/>
          </p15:clr>
        </p15:guide>
        <p15:guide id="2" orient="horz" pos="4206" userDrawn="1">
          <p15:clr>
            <a:srgbClr val="A4A3A4"/>
          </p15:clr>
        </p15:guide>
        <p15:guide id="3" pos="4011" userDrawn="1">
          <p15:clr>
            <a:srgbClr val="A4A3A4"/>
          </p15:clr>
        </p15:guide>
        <p15:guide id="4" pos="573" userDrawn="1">
          <p15:clr>
            <a:srgbClr val="A4A3A4"/>
          </p15:clr>
        </p15:guide>
        <p15:guide id="5"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0019"/>
    <a:srgbClr val="334859"/>
    <a:srgbClr val="008C8A"/>
    <a:srgbClr val="005D40"/>
    <a:srgbClr val="F29548"/>
    <a:srgbClr val="F18D3B"/>
    <a:srgbClr val="EE7919"/>
    <a:srgbClr val="F8B566"/>
    <a:srgbClr val="EB6300"/>
    <a:srgbClr val="EA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824" autoAdjust="0"/>
  </p:normalViewPr>
  <p:slideViewPr>
    <p:cSldViewPr showGuides="1">
      <p:cViewPr varScale="1">
        <p:scale>
          <a:sx n="63" d="100"/>
          <a:sy n="63" d="100"/>
        </p:scale>
        <p:origin x="672" y="60"/>
      </p:cViewPr>
      <p:guideLst>
        <p:guide orient="horz" pos="471"/>
        <p:guide orient="horz" pos="4206"/>
        <p:guide pos="4011"/>
        <p:guide pos="57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428C18-FABF-4875-BECF-355EA9210A86}"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一代系统</a:t>
            </a:r>
            <a:endParaRPr lang="zh-CN" altLang="en-US"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手动填写新、旧准则企业采集模板、填写所有必填项、配平财务报表等；</a:t>
            </a:r>
            <a:endParaRPr lang="en-US" altLang="zh-CN"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手动命名，从统一社会信用代码中截取组织机构代码、评估年份理解偏差等；</a:t>
            </a:r>
            <a:endParaRPr lang="en-US" altLang="zh-CN"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手动压缩采集模板，多家企业批量报送需要新、旧准则采集模板分开，选取模板进行压缩等；</a:t>
            </a:r>
            <a:endParaRPr lang="en-US" altLang="zh-CN"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批量报送时查询处理结果等待时间长。</a:t>
            </a: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endParaRPr>
          </a:p>
          <a:p>
            <a:pPr marL="171450" lvl="2" fontAlgn="auto">
              <a:spcBef>
                <a:spcPts val="750"/>
              </a:spcBef>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二代系统</a:t>
            </a:r>
            <a:endParaRPr lang="zh-CN" altLang="en-US"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金融机构业务系统与二代央行内部（企业）评级系统之间以报文作为数据交互的载体。</a:t>
            </a:r>
            <a:endParaRPr lang="zh-CN" altLang="en-US"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去掉系统操作界面的修改功能，统一用报文实现修改。</a:t>
            </a:r>
            <a:endParaRPr lang="zh-CN" altLang="en-US" sz="1800" dirty="0">
              <a:solidFill>
                <a:srgbClr val="000000"/>
              </a:solidFill>
              <a:latin typeface="楷体" panose="02010609060101010101" pitchFamily="49" charset="-122"/>
              <a:ea typeface="楷体" panose="02010609060101010101" pitchFamily="49" charset="-122"/>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标识信息由组织机构代码变更为统一社会信用代码。</a:t>
            </a:r>
            <a:endParaRPr lang="en-US" altLang="zh-CN" sz="1800" dirty="0">
              <a:solidFill>
                <a:srgbClr val="000000"/>
              </a:solidFill>
              <a:latin typeface="楷体" panose="02010609060101010101" pitchFamily="49" charset="-122"/>
              <a:ea typeface="楷体" panose="02010609060101010101" pitchFamily="49" charset="-122"/>
              <a:sym typeface="+mn-ea"/>
            </a:endParaRPr>
          </a:p>
          <a:p>
            <a:pPr marL="628650" lvl="1" indent="-171450" fontAlgn="auto">
              <a:lnSpc>
                <a:spcPct val="150000"/>
              </a:lnSpc>
              <a:spcBef>
                <a:spcPts val="0"/>
              </a:spcBef>
              <a:spcAft>
                <a:spcPts val="0"/>
              </a:spcAft>
              <a:buClr>
                <a:schemeClr val="tx2">
                  <a:lumMod val="75000"/>
                </a:schemeClr>
              </a:buClr>
              <a:buSzPct val="75000"/>
              <a:buFont typeface="Wingdings" panose="05000000000000000000" pitchFamily="2" charset="2"/>
              <a:buChar char="l"/>
            </a:pPr>
            <a:r>
              <a:rPr lang="zh-CN" altLang="en-US" sz="1800" dirty="0">
                <a:solidFill>
                  <a:srgbClr val="000000"/>
                </a:solidFill>
                <a:latin typeface="楷体" panose="02010609060101010101" pitchFamily="49" charset="-122"/>
                <a:ea typeface="楷体" panose="02010609060101010101" pitchFamily="49" charset="-122"/>
                <a:sym typeface="+mn-ea"/>
              </a:rPr>
              <a:t>可满足大批量报数需求，报数效率提升。</a:t>
            </a:r>
            <a:endParaRPr lang="zh-CN" altLang="en-US" sz="1800" dirty="0">
              <a:solidFill>
                <a:srgbClr val="000000"/>
              </a:solidFill>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pic>
        <p:nvPicPr>
          <p:cNvPr id="5" name="Picture 1"/>
          <p:cNvPicPr>
            <a:picLocks noChangeAspect="1" noChangeArrowheads="1"/>
          </p:cNvPicPr>
          <p:nvPr userDrawn="1"/>
        </p:nvPicPr>
        <p:blipFill>
          <a:blip r:embed="rId2" cstate="print"/>
          <a:srcRect/>
          <a:stretch>
            <a:fillRect/>
          </a:stretch>
        </p:blipFill>
        <p:spPr bwMode="auto">
          <a:xfrm>
            <a:off x="9599613" y="6429375"/>
            <a:ext cx="2592387" cy="4286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2"/>
            <a:ext cx="11572875" cy="1205442"/>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42938" y="6703596"/>
            <a:ext cx="3000375" cy="385072"/>
          </a:xfrm>
          <a:prstGeom prst="rect">
            <a:avLst/>
          </a:prstGeom>
        </p:spPr>
        <p:txBody>
          <a:bodyPr/>
          <a:lstStyle/>
          <a:p>
            <a:fld id="{59F6A9F9-3EDF-4BB6-8325-2BAFBDAC6DAE}" type="datetimeFigureOut">
              <a:rPr lang="zh-CN" altLang="en-US" smtClean="0"/>
            </a:fld>
            <a:endParaRPr lang="zh-CN" altLang="en-US"/>
          </a:p>
        </p:txBody>
      </p:sp>
      <p:sp>
        <p:nvSpPr>
          <p:cNvPr id="4" name="页脚占位符 3"/>
          <p:cNvSpPr>
            <a:spLocks noGrp="1"/>
          </p:cNvSpPr>
          <p:nvPr>
            <p:ph type="ftr" sz="quarter" idx="11"/>
          </p:nvPr>
        </p:nvSpPr>
        <p:spPr>
          <a:xfrm>
            <a:off x="4393406" y="6703596"/>
            <a:ext cx="4071938" cy="38507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215438" y="6703596"/>
            <a:ext cx="3000375" cy="385072"/>
          </a:xfrm>
          <a:prstGeom prst="rect">
            <a:avLst/>
          </a:prstGeom>
        </p:spPr>
        <p:txBody>
          <a:bodyPr/>
          <a:lstStyle/>
          <a:p>
            <a:fld id="{ADA317DB-6ADD-43E7-9865-DA1DC50375A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1"/>
          <p:cNvPicPr>
            <a:picLocks noChangeAspect="1" noChangeArrowheads="1"/>
          </p:cNvPicPr>
          <p:nvPr userDrawn="1"/>
        </p:nvPicPr>
        <p:blipFill>
          <a:blip r:embed="rId3" cstate="print"/>
          <a:srcRect/>
          <a:stretch>
            <a:fillRect/>
          </a:stretch>
        </p:blipFill>
        <p:spPr bwMode="auto">
          <a:xfrm>
            <a:off x="9599613" y="6429375"/>
            <a:ext cx="2592387" cy="428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招商银行" descr="C:\Users\Admin\Desktop\央评\央评二代系统接口程序培训\logo.pnglogo"/>
          <p:cNvPicPr>
            <a:picLocks noChangeAspect="1" noChangeArrowheads="1"/>
          </p:cNvPicPr>
          <p:nvPr/>
        </p:nvPicPr>
        <p:blipFill>
          <a:blip r:embed="rId1" cstate="print"/>
          <a:srcRect t="24187" b="9815"/>
          <a:stretch>
            <a:fillRect/>
          </a:stretch>
        </p:blipFill>
        <p:spPr bwMode="auto">
          <a:xfrm>
            <a:off x="164679" y="303957"/>
            <a:ext cx="3738245" cy="1111885"/>
          </a:xfrm>
          <a:prstGeom prst="rect">
            <a:avLst/>
          </a:prstGeom>
          <a:noFill/>
          <a:extLst>
            <a:ext uri="{909E8E84-426E-40DD-AFC4-6F175D3DCCD1}">
              <a14:hiddenFill xmlns:a14="http://schemas.microsoft.com/office/drawing/2010/main">
                <a:solidFill>
                  <a:srgbClr val="FFFFFF"/>
                </a:solidFill>
              </a14:hiddenFill>
            </a:ext>
          </a:extLst>
        </p:spPr>
      </p:pic>
      <p:sp>
        <p:nvSpPr>
          <p:cNvPr id="10" name="直线"/>
          <p:cNvSpPr>
            <a:spLocks noChangeShapeType="1"/>
          </p:cNvSpPr>
          <p:nvPr/>
        </p:nvSpPr>
        <p:spPr bwMode="auto">
          <a:xfrm>
            <a:off x="3332778" y="2608213"/>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直线"/>
          <p:cNvSpPr>
            <a:spLocks noChangeShapeType="1"/>
          </p:cNvSpPr>
          <p:nvPr/>
        </p:nvSpPr>
        <p:spPr bwMode="auto">
          <a:xfrm>
            <a:off x="3332778" y="4912469"/>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172791" y="2883178"/>
            <a:ext cx="10036722" cy="1754326"/>
          </a:xfrm>
          <a:prstGeom prst="rect">
            <a:avLst/>
          </a:prstGeom>
          <a:noFill/>
        </p:spPr>
        <p:txBody>
          <a:bodyPr wrap="none" rtlCol="0">
            <a:spAutoFit/>
          </a:bodyPr>
          <a:lstStyle/>
          <a:p>
            <a:pPr algn="ctr"/>
            <a:r>
              <a:rPr lang="zh-CN" altLang="en-US" sz="5400" dirty="0">
                <a:solidFill>
                  <a:srgbClr val="FF0000"/>
                </a:solidFill>
                <a:latin typeface="+mn-ea"/>
                <a:ea typeface="+mn-ea"/>
              </a:rPr>
              <a:t>二代央行内部（企业）评级系统 </a:t>
            </a:r>
            <a:endParaRPr lang="en-US" altLang="zh-CN" sz="5400" dirty="0">
              <a:solidFill>
                <a:srgbClr val="FF0000"/>
              </a:solidFill>
              <a:latin typeface="+mn-ea"/>
              <a:ea typeface="+mn-ea"/>
            </a:endParaRPr>
          </a:p>
          <a:p>
            <a:pPr algn="ctr"/>
            <a:r>
              <a:rPr lang="zh-CN" altLang="en-US" sz="5400" dirty="0">
                <a:solidFill>
                  <a:srgbClr val="FF0000"/>
                </a:solidFill>
                <a:latin typeface="+mn-ea"/>
                <a:ea typeface="+mn-ea"/>
              </a:rPr>
              <a:t>操作演示</a:t>
            </a:r>
            <a:endParaRPr lang="zh-CN" altLang="en-US" sz="5400" dirty="0">
              <a:solidFill>
                <a:srgbClr val="FF0000"/>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0-#ppt_w/2"/>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1+#ppt_w/2"/>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524719" y="1384077"/>
            <a:ext cx="11203870" cy="5012660"/>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流程图：</a:t>
            </a: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主要子模块：</a:t>
            </a:r>
            <a:endParaRPr lang="zh-CN" altLang="en-US" sz="1800" dirty="0">
              <a:solidFill>
                <a:srgbClr val="000000"/>
              </a:solidFill>
              <a:latin typeface="楷体" panose="02010609060101010101" pitchFamily="49" charset="-122"/>
              <a:ea typeface="楷体" panose="02010609060101010101" pitchFamily="49" charset="-122"/>
            </a:endParaRPr>
          </a:p>
          <a:p>
            <a:pPr lvl="1" fontAlgn="auto">
              <a:spcAft>
                <a:spcPts val="0"/>
              </a:spcAft>
            </a:pPr>
            <a:r>
              <a:rPr lang="zh-CN" altLang="en-US" sz="1800" dirty="0">
                <a:solidFill>
                  <a:srgbClr val="000000"/>
                </a:solidFill>
                <a:latin typeface="楷体" panose="02010609060101010101" pitchFamily="49" charset="-122"/>
                <a:ea typeface="楷体" panose="02010609060101010101" pitchFamily="49" charset="-122"/>
              </a:rPr>
              <a:t>金融机构信息管理</a:t>
            </a:r>
            <a:endParaRPr lang="en-US" altLang="zh-CN" sz="1800" dirty="0">
              <a:solidFill>
                <a:srgbClr val="000000"/>
              </a:solidFill>
              <a:latin typeface="楷体" panose="02010609060101010101" pitchFamily="49" charset="-122"/>
              <a:ea typeface="楷体" panose="02010609060101010101" pitchFamily="49" charset="-122"/>
            </a:endParaRPr>
          </a:p>
          <a:p>
            <a:pPr lvl="1" fontAlgn="auto">
              <a:spcAft>
                <a:spcPts val="0"/>
              </a:spcAft>
            </a:pPr>
            <a:r>
              <a:rPr lang="zh-CN" altLang="en-US" sz="1800" dirty="0">
                <a:solidFill>
                  <a:srgbClr val="000000"/>
                </a:solidFill>
                <a:latin typeface="楷体" panose="02010609060101010101" pitchFamily="49" charset="-122"/>
                <a:ea typeface="楷体" panose="02010609060101010101" pitchFamily="49" charset="-122"/>
              </a:rPr>
              <a:t>金融机构授信信息采集</a:t>
            </a:r>
            <a:endParaRPr lang="zh-CN" altLang="en-US" sz="1800" dirty="0">
              <a:solidFill>
                <a:srgbClr val="000000"/>
              </a:solidFill>
              <a:latin typeface="楷体" panose="02010609060101010101" pitchFamily="49" charset="-122"/>
              <a:ea typeface="楷体" panose="02010609060101010101" pitchFamily="49" charset="-122"/>
            </a:endParaRPr>
          </a:p>
          <a:p>
            <a:pPr lvl="1" fontAlgn="auto">
              <a:spcAft>
                <a:spcPts val="0"/>
              </a:spcAft>
            </a:pPr>
            <a:r>
              <a:rPr lang="zh-CN" altLang="en-US" sz="1800" dirty="0">
                <a:solidFill>
                  <a:srgbClr val="000000"/>
                </a:solidFill>
                <a:latin typeface="楷体" panose="02010609060101010101" pitchFamily="49" charset="-122"/>
                <a:ea typeface="楷体" panose="02010609060101010101" pitchFamily="49" charset="-122"/>
              </a:rPr>
              <a:t>金融机构合并管理</a:t>
            </a:r>
            <a:endParaRPr lang="zh-CN" altLang="en-US" sz="18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endParaRPr>
          </a:p>
        </p:txBody>
      </p:sp>
      <p:graphicFrame>
        <p:nvGraphicFramePr>
          <p:cNvPr id="4" name="对象 3"/>
          <p:cNvGraphicFramePr>
            <a:graphicFrameLocks noChangeAspect="1"/>
          </p:cNvGraphicFramePr>
          <p:nvPr/>
        </p:nvGraphicFramePr>
        <p:xfrm>
          <a:off x="1892871" y="1960141"/>
          <a:ext cx="9271848" cy="2664296"/>
        </p:xfrm>
        <a:graphic>
          <a:graphicData uri="http://schemas.openxmlformats.org/presentationml/2006/ole">
            <mc:AlternateContent xmlns:mc="http://schemas.openxmlformats.org/markup-compatibility/2006">
              <mc:Choice xmlns:v="urn:schemas-microsoft-com:vml" Requires="v">
                <p:oleObj spid="_x0000_s0" name="" r:id="rId1" imgW="2390140" imgH="786765" progId="Visio.Drawing.15">
                  <p:embed/>
                </p:oleObj>
              </mc:Choice>
              <mc:Fallback>
                <p:oleObj name="" r:id="rId1" imgW="2390140" imgH="786765" progId="Visio.Drawing.15">
                  <p:embed/>
                  <p:pic>
                    <p:nvPicPr>
                      <p:cNvPr id="0" name="对象 5"/>
                      <p:cNvPicPr>
                        <a:picLocks noChangeAspect="1" noChangeArrowheads="1"/>
                      </p:cNvPicPr>
                      <p:nvPr/>
                    </p:nvPicPr>
                    <p:blipFill>
                      <a:blip r:embed="rId2"/>
                      <a:srcRect/>
                      <a:stretch>
                        <a:fillRect/>
                      </a:stretch>
                    </p:blipFill>
                    <p:spPr bwMode="auto">
                      <a:xfrm>
                        <a:off x="1892871" y="1960141"/>
                        <a:ext cx="9271848" cy="2664296"/>
                      </a:xfrm>
                      <a:prstGeom prst="rect">
                        <a:avLst/>
                      </a:prstGeom>
                      <a:noFill/>
                    </p:spPr>
                  </p:pic>
                </p:oleObj>
              </mc:Fallback>
            </mc:AlternateContent>
          </a:graphicData>
        </a:graphic>
      </p:graphicFrame>
      <p:sp>
        <p:nvSpPr>
          <p:cNvPr id="5" name="文本框 4"/>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金融机构授信</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12420" y="1024037"/>
            <a:ext cx="11805587" cy="49685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金融机构信息管理模块主要实现金融机构基本信息采集、删除、修改以及查看功能。</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Arial" panose="020B0604020202020204" pitchFamily="34" charset="0"/>
              <a:buNone/>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Arial" panose="020B0604020202020204" pitchFamily="34" charset="0"/>
              <a:buNone/>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Arial" panose="020B0604020202020204" pitchFamily="34" charset="0"/>
              <a:buNone/>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Arial" panose="020B0604020202020204" pitchFamily="34" charset="0"/>
              <a:buNone/>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Arial" panose="020B0604020202020204" pitchFamily="34" charset="0"/>
              <a:buNone/>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对应的一代系统的“金融机构维护”模块。</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新增了模板批量采集金融机构基本信息的功能。</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1028775" y="358416"/>
            <a:ext cx="3024336"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金融机构信息管理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5" name="椭圆 4"/>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4719" y="375966"/>
            <a:ext cx="11737304" cy="4613251"/>
          </a:xfrm>
          <a:prstGeom prst="rect">
            <a:avLst/>
          </a:prstGeom>
          <a:noFill/>
        </p:spPr>
        <p:txBody>
          <a:bodyPr wrap="square">
            <a:spAutoFit/>
          </a:bodyPr>
          <a:lstStyle/>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金融机构授信信息管理模块主要实现</a:t>
            </a:r>
            <a:r>
              <a:rPr lang="zh-CN"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金融机构授信，</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授信</a:t>
            </a:r>
            <a:r>
              <a:rPr lang="zh-CN"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额度测算以及查看历史授信记录</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等功能</a:t>
            </a:r>
            <a:r>
              <a:rPr lang="zh-CN"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lnSpc>
                <a:spcPct val="150000"/>
              </a:lnSpc>
              <a:spcBef>
                <a:spcPts val="375"/>
              </a:spcBef>
              <a:buClrTx/>
              <a:buSzTx/>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新增提交授信功能，各级人行在采集授信信息后均需提交授信，分行或省中支用户审核授信状态</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lnSpc>
                <a:spcPct val="150000"/>
              </a:lnSpc>
              <a:spcBef>
                <a:spcPts val="375"/>
              </a:spcBef>
              <a:buClrTx/>
              <a:buSzTx/>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为“提交授信”的授信信息。</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lnSpc>
                <a:spcPct val="150000"/>
              </a:lnSpc>
              <a:spcBef>
                <a:spcPts val="375"/>
              </a:spcBef>
              <a:buClrTx/>
              <a:buSzTx/>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新增批量完成授信功能，可实现分行或省中支用户在页面上同时对多笔授信记录完成最终授信。</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910590" y="337820"/>
            <a:ext cx="299850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金融机构授信管理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751" y="1096045"/>
            <a:ext cx="11161240" cy="2970044"/>
          </a:xfrm>
          <a:prstGeom prst="rect">
            <a:avLst/>
          </a:prstGeom>
          <a:noFill/>
        </p:spPr>
        <p:txBody>
          <a:bodyPr wrap="square">
            <a:spAutoFit/>
          </a:bodyPr>
          <a:lstStyle/>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主要功能：金融机构合并管理主要实现同一管辖人行下不同金融机构的业务数据合并功能</a:t>
            </a:r>
            <a:r>
              <a:rPr lang="zh-CN"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914400" lvl="2" indent="0">
              <a:spcBef>
                <a:spcPts val="1000"/>
              </a:spcBef>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914400" lvl="2" indent="0">
              <a:spcBef>
                <a:spcPts val="1000"/>
              </a:spcBef>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1371600" lvl="2" indent="-457200">
              <a:spcBef>
                <a:spcPts val="1000"/>
              </a:spcBef>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流程图：</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5" name="Picture 2" descr="165716135366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4959" y="3609482"/>
            <a:ext cx="5904656" cy="285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910590" y="337820"/>
            <a:ext cx="3286537"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金融机构合并管理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7" name="椭圆 6"/>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743" y="952029"/>
            <a:ext cx="11377264" cy="4182363"/>
          </a:xfrm>
          <a:prstGeom prst="rect">
            <a:avLst/>
          </a:prstGeom>
          <a:noFill/>
        </p:spPr>
        <p:txBody>
          <a:bodyPr wrap="square">
            <a:spAutoFit/>
          </a:bodyPr>
          <a:lstStyle/>
          <a:p>
            <a:pPr>
              <a:lnSpc>
                <a:spcPct val="150000"/>
              </a:lnSpc>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报文采集</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用户可以通过此模块上传</a:t>
            </a: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ENC</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格式的企业报文，并且查看</a:t>
            </a: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下载反馈报文。</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lnSpc>
                <a:spcPct val="150000"/>
              </a:lnSpc>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Bef>
                <a:spcPts val="0"/>
              </a:spcBef>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报文采集上传：把</a:t>
            </a: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rPr>
              <a:t>ENC</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格式的报文上传到系统上。在此期间，系统会对报文进行校验，包括文件校验，信息记录校验，信息段校验以及数据项校验。</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fontAlgn="auto">
              <a:lnSpc>
                <a:spcPct val="150000"/>
              </a:lnSpc>
              <a:spcBef>
                <a:spcPts val="0"/>
              </a:spcBef>
              <a:buClrTx/>
              <a:buSzTx/>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反馈报文查看：详细记录上传报文的错误数，错误代码，出错位置等，方便用户定位问题。</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fontAlgn="auto">
              <a:lnSpc>
                <a:spcPct val="150000"/>
              </a:lnSpc>
              <a:spcBef>
                <a:spcPts val="0"/>
              </a:spcBef>
              <a:buClrTx/>
              <a:buSzTx/>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反馈报文下载：提供反馈报文的下载功能。</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fontAlgn="auto">
              <a:lnSpc>
                <a:spcPct val="150000"/>
              </a:lnSpc>
              <a:spcBef>
                <a:spcPts val="0"/>
              </a:spcBef>
              <a:buClrTx/>
              <a:buSzTx/>
              <a:buFont typeface="Arial" panose="020B0604020202020204" pitchFamily="34" charset="0"/>
              <a:buChar char="•"/>
            </a:pP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0">
              <a:lnSpc>
                <a:spcPct val="150000"/>
              </a:lnSpc>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流程图：</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0">
              <a:lnSpc>
                <a:spcPct val="150000"/>
              </a:lnSpc>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910590" y="337820"/>
            <a:ext cx="3790593"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企业信用评级报文采集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36887" y="4871947"/>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TXT</a:t>
            </a:r>
            <a:r>
              <a:rPr lang="zh-CN" altLang="en-US" dirty="0">
                <a:solidFill>
                  <a:schemeClr val="tx1"/>
                </a:solidFill>
              </a:rPr>
              <a:t>格式报文文件</a:t>
            </a:r>
            <a:endParaRPr lang="zh-CN" altLang="en-US" dirty="0">
              <a:solidFill>
                <a:schemeClr val="tx1"/>
              </a:solidFill>
            </a:endParaRPr>
          </a:p>
        </p:txBody>
      </p:sp>
      <p:sp>
        <p:nvSpPr>
          <p:cNvPr id="9" name="矩形 8"/>
          <p:cNvSpPr/>
          <p:nvPr/>
        </p:nvSpPr>
        <p:spPr>
          <a:xfrm>
            <a:off x="4517730" y="4871947"/>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预校验程序</a:t>
            </a:r>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加密加压</a:t>
            </a:r>
            <a:endParaRPr lang="zh-CN" altLang="en-US" dirty="0">
              <a:solidFill>
                <a:schemeClr val="tx1"/>
              </a:solidFill>
            </a:endParaRPr>
          </a:p>
        </p:txBody>
      </p:sp>
      <p:cxnSp>
        <p:nvCxnSpPr>
          <p:cNvPr id="11" name="直接箭头连接符 10"/>
          <p:cNvCxnSpPr>
            <a:stCxn id="8" idx="3"/>
            <a:endCxn id="9" idx="1"/>
          </p:cNvCxnSpPr>
          <p:nvPr/>
        </p:nvCxnSpPr>
        <p:spPr>
          <a:xfrm>
            <a:off x="3549055" y="5195983"/>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986160" y="4871947"/>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ENC</a:t>
            </a:r>
            <a:r>
              <a:rPr lang="zh-CN" altLang="en-US" dirty="0">
                <a:solidFill>
                  <a:schemeClr val="tx1"/>
                </a:solidFill>
              </a:rPr>
              <a:t>格式报文文件</a:t>
            </a:r>
            <a:endParaRPr lang="zh-CN" altLang="en-US" dirty="0">
              <a:solidFill>
                <a:schemeClr val="tx1"/>
              </a:solidFill>
            </a:endParaRPr>
          </a:p>
        </p:txBody>
      </p:sp>
      <p:cxnSp>
        <p:nvCxnSpPr>
          <p:cNvPr id="15" name="直接箭头连接符 14"/>
          <p:cNvCxnSpPr>
            <a:endCxn id="14" idx="1"/>
          </p:cNvCxnSpPr>
          <p:nvPr/>
        </p:nvCxnSpPr>
        <p:spPr>
          <a:xfrm>
            <a:off x="6017485" y="5195983"/>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454590" y="4871947"/>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导入系统</a:t>
            </a:r>
            <a:endParaRPr lang="zh-CN" altLang="en-US" dirty="0">
              <a:solidFill>
                <a:schemeClr val="tx1"/>
              </a:solidFill>
            </a:endParaRPr>
          </a:p>
        </p:txBody>
      </p:sp>
      <p:cxnSp>
        <p:nvCxnSpPr>
          <p:cNvPr id="17" name="直接箭头连接符 16"/>
          <p:cNvCxnSpPr>
            <a:endCxn id="16" idx="1"/>
          </p:cNvCxnSpPr>
          <p:nvPr/>
        </p:nvCxnSpPr>
        <p:spPr>
          <a:xfrm>
            <a:off x="8485915" y="5195983"/>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036887" y="5920581"/>
            <a:ext cx="1800200"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系统下载</a:t>
            </a:r>
            <a:r>
              <a:rPr lang="en-US" altLang="zh-CN" dirty="0">
                <a:solidFill>
                  <a:schemeClr val="tx1"/>
                </a:solidFill>
              </a:rPr>
              <a:t>ENC</a:t>
            </a:r>
            <a:r>
              <a:rPr lang="zh-CN" altLang="en-US" dirty="0">
                <a:solidFill>
                  <a:schemeClr val="tx1"/>
                </a:solidFill>
              </a:rPr>
              <a:t>格式反馈报文</a:t>
            </a:r>
            <a:endParaRPr lang="zh-CN" altLang="en-US" dirty="0">
              <a:solidFill>
                <a:schemeClr val="tx1"/>
              </a:solidFill>
            </a:endParaRPr>
          </a:p>
        </p:txBody>
      </p:sp>
      <p:sp>
        <p:nvSpPr>
          <p:cNvPr id="19" name="矩形 18"/>
          <p:cNvSpPr/>
          <p:nvPr/>
        </p:nvSpPr>
        <p:spPr>
          <a:xfrm>
            <a:off x="4517730" y="5920581"/>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预校验程序</a:t>
            </a:r>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解密解压</a:t>
            </a:r>
            <a:endParaRPr lang="zh-CN" altLang="en-US" dirty="0">
              <a:solidFill>
                <a:schemeClr val="tx1"/>
              </a:solidFill>
            </a:endParaRPr>
          </a:p>
        </p:txBody>
      </p:sp>
      <p:cxnSp>
        <p:nvCxnSpPr>
          <p:cNvPr id="20" name="直接箭头连接符 19"/>
          <p:cNvCxnSpPr>
            <a:stCxn id="18" idx="3"/>
            <a:endCxn id="19" idx="1"/>
          </p:cNvCxnSpPr>
          <p:nvPr/>
        </p:nvCxnSpPr>
        <p:spPr>
          <a:xfrm>
            <a:off x="3837087" y="6244617"/>
            <a:ext cx="680643"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986160" y="5920581"/>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TXT</a:t>
            </a:r>
            <a:r>
              <a:rPr lang="zh-CN" altLang="en-US" dirty="0">
                <a:solidFill>
                  <a:schemeClr val="tx1"/>
                </a:solidFill>
              </a:rPr>
              <a:t>格式报文文件</a:t>
            </a:r>
            <a:endParaRPr lang="zh-CN" altLang="en-US" dirty="0">
              <a:solidFill>
                <a:schemeClr val="tx1"/>
              </a:solidFill>
            </a:endParaRPr>
          </a:p>
        </p:txBody>
      </p:sp>
      <p:cxnSp>
        <p:nvCxnSpPr>
          <p:cNvPr id="22" name="直接箭头连接符 21"/>
          <p:cNvCxnSpPr>
            <a:endCxn id="21" idx="1"/>
          </p:cNvCxnSpPr>
          <p:nvPr/>
        </p:nvCxnSpPr>
        <p:spPr>
          <a:xfrm>
            <a:off x="6017485" y="6244617"/>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8735" y="1168053"/>
            <a:ext cx="11737304" cy="4349909"/>
          </a:xfrm>
          <a:prstGeom prst="rect">
            <a:avLst/>
          </a:prstGeom>
          <a:noFill/>
        </p:spPr>
        <p:txBody>
          <a:bodyPr wrap="square">
            <a:spAutoFit/>
          </a:bodyPr>
          <a:lstStyle/>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rPr>
              <a:t>主要功能</a:t>
            </a:r>
            <a:endParaRPr lang="zh-CN" altLang="en-US" dirty="0">
              <a:solidFill>
                <a:srgbClr val="000000"/>
              </a:solidFill>
              <a:latin typeface="楷体" panose="02010609060101010101" pitchFamily="49" charset="-122"/>
              <a:ea typeface="楷体" panose="02010609060101010101" pitchFamily="49" charset="-122"/>
            </a:endParaRPr>
          </a:p>
          <a:p>
            <a:pPr lvl="1"/>
            <a:r>
              <a:rPr lang="zh-CN" altLang="en-US" dirty="0">
                <a:solidFill>
                  <a:srgbClr val="000000"/>
                </a:solidFill>
                <a:latin typeface="楷体" panose="02010609060101010101" pitchFamily="49" charset="-122"/>
                <a:ea typeface="楷体" panose="02010609060101010101" pitchFamily="49" charset="-122"/>
              </a:rPr>
              <a:t>为用户提供查看已上传的企业报文内容，导入授权书和企业负面信息，提交资料审查和企业资料下载等功能。</a:t>
            </a:r>
            <a:endParaRPr lang="en-US" altLang="zh-CN" dirty="0">
              <a:solidFill>
                <a:srgbClr val="000000"/>
              </a:solidFill>
              <a:latin typeface="楷体" panose="02010609060101010101" pitchFamily="49" charset="-122"/>
              <a:ea typeface="楷体" panose="02010609060101010101" pitchFamily="49" charset="-122"/>
            </a:endParaRPr>
          </a:p>
          <a:p>
            <a:pPr lvl="1"/>
            <a:endParaRPr lang="en-US" altLang="zh-CN" dirty="0">
              <a:solidFill>
                <a:srgbClr val="000000"/>
              </a:solidFill>
              <a:latin typeface="楷体" panose="02010609060101010101" pitchFamily="49" charset="-122"/>
              <a:ea typeface="楷体" panose="02010609060101010101" pitchFamily="49" charset="-122"/>
            </a:endParaRPr>
          </a:p>
          <a:p>
            <a:pPr lvl="1"/>
            <a:endParaRPr lang="en-US" altLang="zh-CN" dirty="0">
              <a:solidFill>
                <a:srgbClr val="000000"/>
              </a:solidFill>
              <a:latin typeface="楷体" panose="02010609060101010101" pitchFamily="49" charset="-122"/>
              <a:ea typeface="楷体" panose="02010609060101010101" pitchFamily="49" charset="-122"/>
            </a:endParaRPr>
          </a:p>
          <a:p>
            <a:pPr algn="l">
              <a:buClrTx/>
              <a:buSzTx/>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rPr>
              <a:t>主要功能列表：</a:t>
            </a:r>
            <a:endParaRPr lang="zh-CN" altLang="en-US" dirty="0">
              <a:solidFill>
                <a:srgbClr val="000000"/>
              </a:solidFill>
              <a:latin typeface="楷体" panose="02010609060101010101" pitchFamily="49" charset="-122"/>
              <a:ea typeface="楷体" panose="02010609060101010101" pitchFamily="49" charset="-122"/>
            </a:endParaRPr>
          </a:p>
          <a:p>
            <a:pPr lvl="1"/>
            <a:r>
              <a:rPr lang="zh-CN" altLang="en-US" dirty="0">
                <a:solidFill>
                  <a:srgbClr val="000000"/>
                </a:solidFill>
                <a:latin typeface="楷体" panose="02010609060101010101" pitchFamily="49" charset="-122"/>
                <a:ea typeface="楷体" panose="02010609060101010101" pitchFamily="49" charset="-122"/>
              </a:rPr>
              <a:t>查看企业报文内容：分基本信息，财务信息，负面信息等不同部分分别展示企业报文内容。</a:t>
            </a:r>
            <a:endParaRPr lang="en-US" altLang="zh-CN" dirty="0">
              <a:solidFill>
                <a:srgbClr val="000000"/>
              </a:solidFill>
              <a:latin typeface="楷体" panose="02010609060101010101" pitchFamily="49" charset="-122"/>
              <a:ea typeface="楷体" panose="02010609060101010101" pitchFamily="49" charset="-122"/>
            </a:endParaRPr>
          </a:p>
          <a:p>
            <a:pPr lvl="1">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导入授权书：提供导入授权书的相关功能。</a:t>
            </a:r>
            <a:endParaRPr lang="en-US" altLang="zh-CN" dirty="0">
              <a:solidFill>
                <a:srgbClr val="000000"/>
              </a:solidFill>
              <a:latin typeface="楷体" panose="02010609060101010101" pitchFamily="49" charset="-122"/>
              <a:ea typeface="楷体" panose="02010609060101010101" pitchFamily="49" charset="-122"/>
            </a:endParaRPr>
          </a:p>
          <a:p>
            <a:pPr lvl="1">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导入企业负面信息：提供导入企业负面信息的相关功能。</a:t>
            </a:r>
            <a:endParaRPr lang="en-US" altLang="zh-CN" dirty="0">
              <a:solidFill>
                <a:srgbClr val="000000"/>
              </a:solidFill>
              <a:latin typeface="楷体" panose="02010609060101010101" pitchFamily="49" charset="-122"/>
              <a:ea typeface="楷体" panose="02010609060101010101" pitchFamily="49" charset="-122"/>
              <a:sym typeface="+mn-ea"/>
            </a:endParaRPr>
          </a:p>
          <a:p>
            <a:pPr lvl="1">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sym typeface="+mn-ea"/>
              </a:rPr>
              <a:t>提交资料审查：将上传的企业报文提交资料审查</a:t>
            </a:r>
            <a:endParaRPr lang="en-US" altLang="zh-CN" dirty="0">
              <a:solidFill>
                <a:srgbClr val="000000"/>
              </a:solidFill>
              <a:latin typeface="楷体" panose="02010609060101010101" pitchFamily="49" charset="-122"/>
              <a:ea typeface="楷体" panose="02010609060101010101" pitchFamily="49" charset="-122"/>
            </a:endParaRPr>
          </a:p>
          <a:p>
            <a:pPr lvl="1">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sym typeface="+mn-ea"/>
              </a:rPr>
              <a:t>企业资料下载：对用户提供企业资料的下载功能。</a:t>
            </a:r>
            <a:endParaRPr lang="en-US" altLang="zh-CN" dirty="0">
              <a:solidFill>
                <a:srgbClr val="000000"/>
              </a:solidFill>
              <a:latin typeface="楷体" panose="02010609060101010101" pitchFamily="49" charset="-122"/>
              <a:ea typeface="楷体" panose="02010609060101010101" pitchFamily="49" charset="-122"/>
              <a:sym typeface="+mn-ea"/>
            </a:endParaRPr>
          </a:p>
          <a:p>
            <a:pPr lvl="1">
              <a:buFont typeface="Arial" panose="020B0604020202020204" pitchFamily="34" charset="0"/>
              <a:buChar char="•"/>
            </a:pPr>
            <a:endParaRPr lang="en-US" altLang="zh-CN" dirty="0">
              <a:solidFill>
                <a:srgbClr val="000000"/>
              </a:solidFill>
              <a:latin typeface="楷体" panose="02010609060101010101" pitchFamily="49" charset="-122"/>
              <a:ea typeface="楷体" panose="02010609060101010101" pitchFamily="49" charset="-122"/>
              <a:sym typeface="+mn-ea"/>
            </a:endParaRPr>
          </a:p>
          <a:p>
            <a:pPr lvl="1">
              <a:buFont typeface="Arial" panose="020B0604020202020204" pitchFamily="34" charset="0"/>
              <a:buChar char="•"/>
            </a:pPr>
            <a:endParaRPr lang="en-US" altLang="zh-CN" dirty="0">
              <a:solidFill>
                <a:srgbClr val="000000"/>
              </a:solidFill>
              <a:latin typeface="楷体" panose="02010609060101010101" pitchFamily="49" charset="-122"/>
              <a:ea typeface="楷体" panose="02010609060101010101" pitchFamily="49" charset="-122"/>
            </a:endParaRPr>
          </a:p>
          <a:p>
            <a:pPr marL="171450" lvl="1" algn="l">
              <a:spcBef>
                <a:spcPts val="750"/>
              </a:spcBef>
              <a:buClrTx/>
              <a:buSzTx/>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r>
              <a:rPr lang="zh-CN" altLang="en-US" dirty="0">
                <a:solidFill>
                  <a:srgbClr val="000000"/>
                </a:solidFill>
                <a:latin typeface="楷体" panose="02010609060101010101" pitchFamily="49" charset="-122"/>
                <a:ea typeface="楷体" panose="02010609060101010101" pitchFamily="49" charset="-122"/>
                <a:sym typeface="+mn-ea"/>
              </a:rPr>
              <a:t>：</a:t>
            </a:r>
            <a:endParaRPr lang="zh-CN" altLang="en-US" dirty="0">
              <a:solidFill>
                <a:srgbClr val="000000"/>
              </a:solidFill>
              <a:latin typeface="楷体" panose="02010609060101010101" pitchFamily="49" charset="-122"/>
              <a:ea typeface="楷体" panose="02010609060101010101" pitchFamily="49" charset="-122"/>
            </a:endParaRPr>
          </a:p>
          <a:p>
            <a:pPr lvl="1"/>
            <a:r>
              <a:rPr lang="zh-CN" altLang="en-US" dirty="0">
                <a:solidFill>
                  <a:srgbClr val="000000"/>
                </a:solidFill>
                <a:latin typeface="楷体" panose="02010609060101010101" pitchFamily="49" charset="-122"/>
                <a:ea typeface="楷体" panose="02010609060101010101" pitchFamily="49" charset="-122"/>
                <a:sym typeface="+mn-ea"/>
              </a:rPr>
              <a:t>新增企业资料下载功能，用户可以按不同的需求下载全部或者部分企业资料。</a:t>
            </a:r>
            <a:endParaRPr lang="en-US" altLang="zh-CN" dirty="0">
              <a:solidFill>
                <a:srgbClr val="000000"/>
              </a:solidFill>
              <a:latin typeface="楷体" panose="02010609060101010101" pitchFamily="49" charset="-122"/>
              <a:ea typeface="楷体" panose="02010609060101010101" pitchFamily="49" charset="-122"/>
            </a:endParaRPr>
          </a:p>
          <a:p>
            <a:pPr lvl="1"/>
            <a:r>
              <a:rPr lang="zh-CN" altLang="en-US" dirty="0">
                <a:solidFill>
                  <a:srgbClr val="000000"/>
                </a:solidFill>
                <a:latin typeface="楷体" panose="02010609060101010101" pitchFamily="49" charset="-122"/>
                <a:ea typeface="楷体" panose="02010609060101010101" pitchFamily="49" charset="-122"/>
                <a:sym typeface="+mn-ea"/>
              </a:rPr>
              <a:t>页面布局优化。</a:t>
            </a:r>
            <a:endParaRPr lang="en-US" altLang="zh-CN" dirty="0">
              <a:solidFill>
                <a:srgbClr val="000000"/>
              </a:solidFill>
              <a:latin typeface="楷体" panose="02010609060101010101" pitchFamily="49" charset="-122"/>
              <a:ea typeface="楷体" panose="02010609060101010101" pitchFamily="49" charset="-122"/>
            </a:endParaRPr>
          </a:p>
        </p:txBody>
      </p:sp>
      <p:sp>
        <p:nvSpPr>
          <p:cNvPr id="5" name="文本框 4"/>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评级准备</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84759" y="1096045"/>
            <a:ext cx="11089232" cy="4359142"/>
          </a:xfrm>
          <a:prstGeom prst="rect">
            <a:avLst/>
          </a:prstGeom>
          <a:noFill/>
        </p:spPr>
        <p:txBody>
          <a:bodyPr wrap="square">
            <a:spAutoFit/>
          </a:bodyPr>
          <a:lstStyle/>
          <a:p>
            <a:pPr marL="171450" marR="0" lvl="0" indent="-171450" algn="l" defTabSz="685800" rtl="0" eaLnBrk="1" fontAlgn="auto" latinLnBrk="0" hangingPunct="1">
              <a:lnSpc>
                <a:spcPct val="90000"/>
              </a:lnSpc>
              <a:spcBef>
                <a:spcPts val="750"/>
              </a:spcBef>
              <a:spcAft>
                <a:spcPts val="0"/>
              </a:spcAft>
              <a:buClrTx/>
              <a:buSzTx/>
              <a:buFont typeface="Wingdings" panose="05000000000000000000" charset="0"/>
              <a:buChar char="p"/>
              <a:defRPr/>
            </a:pP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评级进程查看</a:t>
            </a:r>
            <a:endPar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对于上传的企业报文，按不同的评级进程展示当前的状态。</a:t>
            </a:r>
            <a:endPar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charset="0"/>
              <a:buChar char="p"/>
              <a:defRPr/>
            </a:pP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主要功能列表：</a:t>
            </a:r>
            <a:endPar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评级进程检索：点击不同的评级进程，系统会自动列出处于该进程状态下的上报企业数据。</a:t>
            </a: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charset="0"/>
              <a:buChar char="p"/>
              <a:defRPr/>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a:t>
            </a:r>
            <a:endPar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展示更详细的评级进程，支持按各个子进程状态查看记录。</a:t>
            </a: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rPr>
              <a:t>页面布局优化。</a:t>
            </a:r>
            <a:endParaRPr kumimoji="0" lang="en-US" altLang="zh-CN"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7" name="文本框 6"/>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评级进程查看</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8" name="椭圆 7"/>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8775" y="880021"/>
            <a:ext cx="10369152" cy="4708981"/>
          </a:xfrm>
          <a:prstGeom prst="rect">
            <a:avLst/>
          </a:prstGeom>
          <a:noFill/>
        </p:spPr>
        <p:txBody>
          <a:bodyPr wrap="square">
            <a:spAutoFit/>
          </a:bodyPr>
          <a:lstStyle/>
          <a:p>
            <a:pPr>
              <a:buFont typeface="Wingdings" panose="05000000000000000000" charset="0"/>
              <a:buChar char="p"/>
            </a:pPr>
            <a:r>
              <a:rPr lang="zh-CN" altLang="en-US" dirty="0">
                <a:solidFill>
                  <a:srgbClr val="000000"/>
                </a:solidFill>
                <a:highlight>
                  <a:srgbClr val="FFFF00"/>
                </a:highlight>
                <a:latin typeface="楷体" panose="02010609060101010101" pitchFamily="49" charset="-122"/>
                <a:ea typeface="楷体" panose="02010609060101010101" pitchFamily="49" charset="-122"/>
              </a:rPr>
              <a:t>流程图：</a:t>
            </a:r>
            <a:endParaRPr lang="en-US" altLang="zh-CN" dirty="0">
              <a:solidFill>
                <a:srgbClr val="000000"/>
              </a:solidFill>
              <a:highlight>
                <a:srgbClr val="FFFF00"/>
              </a:highlight>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endParaRPr>
          </a:p>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rPr>
              <a:t>主要子模块：</a:t>
            </a:r>
            <a:endParaRPr lang="en-US" altLang="zh-CN" dirty="0">
              <a:solidFill>
                <a:srgbClr val="000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质押资产报文采集</a:t>
            </a:r>
            <a:endParaRPr lang="en-US" altLang="zh-CN" dirty="0">
              <a:solidFill>
                <a:srgbClr val="000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信贷资产管理</a:t>
            </a:r>
            <a:endParaRPr lang="en-US" altLang="zh-CN" dirty="0">
              <a:solidFill>
                <a:srgbClr val="000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预先备案管理</a:t>
            </a:r>
            <a:endParaRPr lang="en-US" altLang="zh-CN" dirty="0">
              <a:solidFill>
                <a:srgbClr val="000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合同信息管理</a:t>
            </a:r>
            <a:endParaRPr lang="en-US" altLang="zh-CN" dirty="0">
              <a:solidFill>
                <a:srgbClr val="000000"/>
              </a:solidFill>
              <a:latin typeface="楷体" panose="02010609060101010101" pitchFamily="49" charset="-122"/>
              <a:ea typeface="楷体" panose="02010609060101010101" pitchFamily="49" charset="-122"/>
            </a:endParaRPr>
          </a:p>
          <a:p>
            <a:pPr marL="742950" lvl="1" indent="-285750">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动产融资统一公示登记</a:t>
            </a:r>
            <a:endParaRPr lang="en-US" altLang="zh-CN" dirty="0">
              <a:solidFill>
                <a:srgbClr val="000000"/>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1676847" y="1384077"/>
            <a:ext cx="9606799" cy="2088232"/>
          </a:xfrm>
          <a:prstGeom prst="rect">
            <a:avLst/>
          </a:prstGeom>
        </p:spPr>
      </p:pic>
      <p:sp>
        <p:nvSpPr>
          <p:cNvPr id="6" name="文本框 5"/>
          <p:cNvSpPr txBox="1"/>
          <p:nvPr/>
        </p:nvSpPr>
        <p:spPr>
          <a:xfrm>
            <a:off x="884759" y="338816"/>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质押资产管理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7" name="椭圆 6"/>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38056" y="880021"/>
            <a:ext cx="10982637" cy="5181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主要功能：信贷资产报文采集主要实现报文加密文件的上传以及反馈报文的下载的功能</a:t>
            </a:r>
            <a:r>
              <a:rPr lang="zh-CN"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1371600" lvl="2" indent="-457200" fontAlgn="auto">
              <a:spcBef>
                <a:spcPts val="1000"/>
              </a:spcBef>
              <a:spcAft>
                <a:spcPts val="0"/>
              </a:spcAft>
              <a:buFont typeface="Arial" panose="020B0604020202020204" pitchFamily="34" charset="0"/>
              <a:buAutoNum type="arabicPeriod"/>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流程图：</a:t>
            </a: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910590" y="337820"/>
            <a:ext cx="3142521"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质押资产报文采集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356244" y="3292289"/>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TXT</a:t>
            </a:r>
            <a:r>
              <a:rPr lang="zh-CN" altLang="en-US" dirty="0">
                <a:solidFill>
                  <a:schemeClr val="tx1"/>
                </a:solidFill>
              </a:rPr>
              <a:t>格式报文文件</a:t>
            </a:r>
            <a:endParaRPr lang="zh-CN" altLang="en-US" dirty="0">
              <a:solidFill>
                <a:schemeClr val="tx1"/>
              </a:solidFill>
            </a:endParaRPr>
          </a:p>
        </p:txBody>
      </p:sp>
      <p:sp>
        <p:nvSpPr>
          <p:cNvPr id="7" name="矩形 6"/>
          <p:cNvSpPr/>
          <p:nvPr/>
        </p:nvSpPr>
        <p:spPr>
          <a:xfrm>
            <a:off x="3837087" y="3292289"/>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预校验程序</a:t>
            </a:r>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加密加压</a:t>
            </a:r>
            <a:endParaRPr lang="zh-CN" altLang="en-US" dirty="0">
              <a:solidFill>
                <a:schemeClr val="tx1"/>
              </a:solidFill>
            </a:endParaRPr>
          </a:p>
        </p:txBody>
      </p:sp>
      <p:cxnSp>
        <p:nvCxnSpPr>
          <p:cNvPr id="8" name="直接箭头连接符 7"/>
          <p:cNvCxnSpPr>
            <a:stCxn id="2" idx="3"/>
            <a:endCxn id="7" idx="1"/>
          </p:cNvCxnSpPr>
          <p:nvPr/>
        </p:nvCxnSpPr>
        <p:spPr>
          <a:xfrm>
            <a:off x="2868412" y="3616325"/>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05517" y="3292289"/>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ENC</a:t>
            </a:r>
            <a:r>
              <a:rPr lang="zh-CN" altLang="en-US" dirty="0">
                <a:solidFill>
                  <a:schemeClr val="tx1"/>
                </a:solidFill>
              </a:rPr>
              <a:t>格式报文文件</a:t>
            </a:r>
            <a:endParaRPr lang="zh-CN" altLang="en-US" dirty="0">
              <a:solidFill>
                <a:schemeClr val="tx1"/>
              </a:solidFill>
            </a:endParaRPr>
          </a:p>
        </p:txBody>
      </p:sp>
      <p:cxnSp>
        <p:nvCxnSpPr>
          <p:cNvPr id="10" name="直接箭头连接符 9"/>
          <p:cNvCxnSpPr>
            <a:endCxn id="9" idx="1"/>
          </p:cNvCxnSpPr>
          <p:nvPr/>
        </p:nvCxnSpPr>
        <p:spPr>
          <a:xfrm>
            <a:off x="5336842" y="3616325"/>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73947" y="3292289"/>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导入系统</a:t>
            </a:r>
            <a:endParaRPr lang="zh-CN" altLang="en-US" dirty="0">
              <a:solidFill>
                <a:schemeClr val="tx1"/>
              </a:solidFill>
            </a:endParaRPr>
          </a:p>
        </p:txBody>
      </p:sp>
      <p:cxnSp>
        <p:nvCxnSpPr>
          <p:cNvPr id="12" name="直接箭头连接符 11"/>
          <p:cNvCxnSpPr>
            <a:endCxn id="11" idx="1"/>
          </p:cNvCxnSpPr>
          <p:nvPr/>
        </p:nvCxnSpPr>
        <p:spPr>
          <a:xfrm>
            <a:off x="7805272" y="3616325"/>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356244" y="4340923"/>
            <a:ext cx="1800200"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系统下载</a:t>
            </a:r>
            <a:r>
              <a:rPr lang="en-US" altLang="zh-CN" dirty="0">
                <a:solidFill>
                  <a:schemeClr val="tx1"/>
                </a:solidFill>
              </a:rPr>
              <a:t>ENC</a:t>
            </a:r>
            <a:r>
              <a:rPr lang="zh-CN" altLang="en-US" dirty="0">
                <a:solidFill>
                  <a:schemeClr val="tx1"/>
                </a:solidFill>
              </a:rPr>
              <a:t>格式反馈报文</a:t>
            </a:r>
            <a:endParaRPr lang="zh-CN" altLang="en-US" dirty="0">
              <a:solidFill>
                <a:schemeClr val="tx1"/>
              </a:solidFill>
            </a:endParaRPr>
          </a:p>
        </p:txBody>
      </p:sp>
      <p:sp>
        <p:nvSpPr>
          <p:cNvPr id="14" name="矩形 13"/>
          <p:cNvSpPr/>
          <p:nvPr/>
        </p:nvSpPr>
        <p:spPr>
          <a:xfrm>
            <a:off x="3837087" y="4340923"/>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预校验程序</a:t>
            </a:r>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解密解压</a:t>
            </a:r>
            <a:endParaRPr lang="zh-CN" altLang="en-US" dirty="0">
              <a:solidFill>
                <a:schemeClr val="tx1"/>
              </a:solidFill>
            </a:endParaRPr>
          </a:p>
        </p:txBody>
      </p:sp>
      <p:cxnSp>
        <p:nvCxnSpPr>
          <p:cNvPr id="15" name="直接箭头连接符 14"/>
          <p:cNvCxnSpPr>
            <a:stCxn id="13" idx="3"/>
            <a:endCxn id="14" idx="1"/>
          </p:cNvCxnSpPr>
          <p:nvPr/>
        </p:nvCxnSpPr>
        <p:spPr>
          <a:xfrm>
            <a:off x="3156444" y="4664959"/>
            <a:ext cx="680643"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05517" y="4340923"/>
            <a:ext cx="1512168" cy="648072"/>
          </a:xfrm>
          <a:prstGeom prst="rect">
            <a:avLst/>
          </a:prstGeom>
          <a:solidFill>
            <a:schemeClr val="bg1">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TXT</a:t>
            </a:r>
            <a:r>
              <a:rPr lang="zh-CN" altLang="en-US" dirty="0">
                <a:solidFill>
                  <a:schemeClr val="tx1"/>
                </a:solidFill>
              </a:rPr>
              <a:t>格式报文文件</a:t>
            </a:r>
            <a:endParaRPr lang="zh-CN" altLang="en-US" dirty="0">
              <a:solidFill>
                <a:schemeClr val="tx1"/>
              </a:solidFill>
            </a:endParaRPr>
          </a:p>
        </p:txBody>
      </p:sp>
      <p:cxnSp>
        <p:nvCxnSpPr>
          <p:cNvPr id="17" name="直接箭头连接符 16"/>
          <p:cNvCxnSpPr>
            <a:endCxn id="16" idx="1"/>
          </p:cNvCxnSpPr>
          <p:nvPr/>
        </p:nvCxnSpPr>
        <p:spPr>
          <a:xfrm>
            <a:off x="5336842" y="4664959"/>
            <a:ext cx="968675" cy="0"/>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05545" y="808013"/>
            <a:ext cx="11047660" cy="52129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charset="0"/>
              <a:buChar char="p"/>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457200" lvl="1" indent="0" fontAlgn="auto">
              <a:spcAft>
                <a:spcPts val="0"/>
              </a:spcAft>
              <a:buNone/>
            </a:pPr>
            <a:r>
              <a:rPr lang="zh-CN" altLang="en-US" sz="1800" dirty="0">
                <a:solidFill>
                  <a:srgbClr val="000000"/>
                </a:solidFill>
                <a:latin typeface="楷体" panose="02010609060101010101" pitchFamily="49" charset="-122"/>
                <a:ea typeface="楷体" panose="02010609060101010101" pitchFamily="49" charset="-122"/>
              </a:rPr>
              <a:t>信贷资产管理主要满足金融机构用户对“未备案”状态下的信贷资产的管理需求。</a:t>
            </a:r>
            <a:endParaRPr lang="zh-CN" altLang="en-US" sz="1800" dirty="0">
              <a:solidFill>
                <a:srgbClr val="000000"/>
              </a:solidFill>
              <a:latin typeface="楷体" panose="02010609060101010101" pitchFamily="49" charset="-122"/>
              <a:ea typeface="楷体" panose="02010609060101010101" pitchFamily="49" charset="-122"/>
            </a:endParaRPr>
          </a:p>
          <a:p>
            <a:pPr fontAlgn="auto">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1371600" lvl="2" indent="-457200" fontAlgn="auto">
              <a:spcBef>
                <a:spcPts val="1000"/>
              </a:spcBef>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流程图：</a:t>
            </a: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pPr>
            <a:endParaRPr lang="en-US" altLang="zh-CN" sz="1425" dirty="0">
              <a:solidFill>
                <a:srgbClr val="000000"/>
              </a:solidFill>
            </a:endParaRPr>
          </a:p>
          <a:p>
            <a:pPr fontAlgn="auto">
              <a:spcAft>
                <a:spcPts val="0"/>
              </a:spcAft>
            </a:pPr>
            <a:endParaRPr lang="en-US" altLang="zh-CN" sz="1425" dirty="0">
              <a:solidFill>
                <a:srgbClr val="000000"/>
              </a:solidFill>
            </a:endParaRPr>
          </a:p>
        </p:txBody>
      </p:sp>
      <p:pic>
        <p:nvPicPr>
          <p:cNvPr id="4" name="Picture 2" descr="16570048445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21063" y="2680221"/>
            <a:ext cx="6048672" cy="388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信贷资产管理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白色背景"/>
          <p:cNvSpPr>
            <a:spLocks noChangeArrowheads="1"/>
          </p:cNvSpPr>
          <p:nvPr/>
        </p:nvSpPr>
        <p:spPr bwMode="auto">
          <a:xfrm>
            <a:off x="635" y="8890"/>
            <a:ext cx="3731260" cy="591947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530">
              <a:solidFill>
                <a:srgbClr val="FFFFFF"/>
              </a:solidFill>
              <a:latin typeface="宋体" panose="02010600030101010101" pitchFamily="2" charset="-122"/>
              <a:sym typeface="宋体" panose="02010600030101010101" pitchFamily="2" charset="-122"/>
            </a:endParaRPr>
          </a:p>
        </p:txBody>
      </p:sp>
      <p:sp>
        <p:nvSpPr>
          <p:cNvPr id="4099" name="Contents"/>
          <p:cNvSpPr>
            <a:spLocks noChangeArrowheads="1"/>
          </p:cNvSpPr>
          <p:nvPr/>
        </p:nvSpPr>
        <p:spPr bwMode="auto">
          <a:xfrm>
            <a:off x="565126" y="3674366"/>
            <a:ext cx="2588401" cy="87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5060" b="1" dirty="0">
                <a:solidFill>
                  <a:srgbClr val="AF362C"/>
                </a:solidFill>
              </a:rPr>
              <a:t>Contents</a:t>
            </a:r>
            <a:endParaRPr lang="zh-CN" altLang="en-US" sz="5060" b="1" dirty="0">
              <a:solidFill>
                <a:srgbClr val="AF362C"/>
              </a:solidFill>
              <a:sym typeface="宋体" panose="02010600030101010101" pitchFamily="2" charset="-122"/>
            </a:endParaRPr>
          </a:p>
        </p:txBody>
      </p:sp>
      <p:sp>
        <p:nvSpPr>
          <p:cNvPr id="4100" name="目录"/>
          <p:cNvSpPr>
            <a:spLocks noChangeArrowheads="1"/>
          </p:cNvSpPr>
          <p:nvPr/>
        </p:nvSpPr>
        <p:spPr bwMode="auto">
          <a:xfrm>
            <a:off x="975869" y="2658670"/>
            <a:ext cx="1771639" cy="1044453"/>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618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618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1"/>
          <p:cNvSpPr>
            <a:spLocks noChangeArrowheads="1" noChangeShapeType="1" noTextEdit="1"/>
          </p:cNvSpPr>
          <p:nvPr/>
        </p:nvSpPr>
        <p:spPr bwMode="auto">
          <a:xfrm>
            <a:off x="4375523" y="2009685"/>
            <a:ext cx="32145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1</a:t>
            </a:r>
            <a:endParaRPr lang="zh-CN" altLang="en-US" sz="5060" b="1" kern="10" dirty="0">
              <a:solidFill>
                <a:srgbClr val="AF362C"/>
              </a:solidFill>
              <a:latin typeface="Arial" panose="020B0604020202020204"/>
              <a:cs typeface="Arial" panose="020B0604020202020204"/>
            </a:endParaRPr>
          </a:p>
        </p:txBody>
      </p:sp>
      <p:sp>
        <p:nvSpPr>
          <p:cNvPr id="16" name="文字1"/>
          <p:cNvSpPr>
            <a:spLocks noChangeArrowheads="1"/>
          </p:cNvSpPr>
          <p:nvPr/>
        </p:nvSpPr>
        <p:spPr bwMode="auto">
          <a:xfrm>
            <a:off x="5353418" y="3034261"/>
            <a:ext cx="538439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2250" b="1" dirty="0">
                <a:solidFill>
                  <a:srgbClr val="5F5F5F"/>
                </a:solidFill>
                <a:latin typeface="Arial" panose="020B0604020202020204" pitchFamily="34" charset="0"/>
              </a:rPr>
              <a:t>二代央行内部（企业）评级系统操作演示</a:t>
            </a:r>
            <a:endParaRPr lang="zh-CN" altLang="en-US" sz="2250" b="1" dirty="0">
              <a:solidFill>
                <a:srgbClr val="5F5F5F"/>
              </a:solidFill>
              <a:latin typeface="Arial" panose="020B0604020202020204" pitchFamily="34" charset="0"/>
            </a:endParaRPr>
          </a:p>
        </p:txBody>
      </p:sp>
      <p:sp>
        <p:nvSpPr>
          <p:cNvPr id="17" name="2"/>
          <p:cNvSpPr>
            <a:spLocks noChangeArrowheads="1" noChangeShapeType="1" noTextEdit="1"/>
          </p:cNvSpPr>
          <p:nvPr/>
        </p:nvSpPr>
        <p:spPr bwMode="auto">
          <a:xfrm>
            <a:off x="4804124" y="2974038"/>
            <a:ext cx="42860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2</a:t>
            </a:r>
            <a:endParaRPr lang="zh-CN" altLang="en-US" sz="5060" b="1" kern="10" dirty="0">
              <a:solidFill>
                <a:srgbClr val="AF362C"/>
              </a:solidFill>
              <a:latin typeface="Arial" panose="020B0604020202020204"/>
              <a:cs typeface="Arial" panose="020B0604020202020204"/>
            </a:endParaRPr>
          </a:p>
        </p:txBody>
      </p:sp>
      <p:sp>
        <p:nvSpPr>
          <p:cNvPr id="18" name="文字2"/>
          <p:cNvSpPr>
            <a:spLocks noChangeArrowheads="1"/>
          </p:cNvSpPr>
          <p:nvPr/>
        </p:nvSpPr>
        <p:spPr bwMode="auto">
          <a:xfrm>
            <a:off x="5875628" y="3917546"/>
            <a:ext cx="4178864" cy="46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2250" b="1" dirty="0">
                <a:solidFill>
                  <a:srgbClr val="5F5F5F"/>
                </a:solidFill>
                <a:latin typeface="Arial" panose="020B0604020202020204" pitchFamily="34" charset="0"/>
              </a:rPr>
              <a:t>报文规范解读</a:t>
            </a:r>
            <a:endParaRPr lang="zh-CN" altLang="en-US" sz="1685" dirty="0">
              <a:solidFill>
                <a:srgbClr val="5F5F5F"/>
              </a:solidFill>
              <a:latin typeface="Arial" panose="020B0604020202020204" pitchFamily="34" charset="0"/>
            </a:endParaRPr>
          </a:p>
        </p:txBody>
      </p:sp>
      <p:sp>
        <p:nvSpPr>
          <p:cNvPr id="19" name="3"/>
          <p:cNvSpPr>
            <a:spLocks noChangeArrowheads="1" noChangeShapeType="1" noTextEdit="1"/>
          </p:cNvSpPr>
          <p:nvPr/>
        </p:nvSpPr>
        <p:spPr bwMode="auto">
          <a:xfrm>
            <a:off x="5339876" y="3931695"/>
            <a:ext cx="42860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3</a:t>
            </a:r>
            <a:endParaRPr lang="zh-CN" altLang="en-US" sz="5060" b="1" kern="10" dirty="0">
              <a:solidFill>
                <a:srgbClr val="AF362C"/>
              </a:solidFill>
              <a:latin typeface="Arial" panose="020B0604020202020204"/>
              <a:cs typeface="Arial" panose="020B0604020202020204"/>
            </a:endParaRPr>
          </a:p>
        </p:txBody>
      </p:sp>
      <p:pic>
        <p:nvPicPr>
          <p:cNvPr id="6" name="招商银行" descr="C:\Users\Admin\Desktop\央评\央评二代系统接口程序培训\logo.pnglogo"/>
          <p:cNvPicPr>
            <a:picLocks noChangeAspect="1" noChangeArrowheads="1"/>
          </p:cNvPicPr>
          <p:nvPr/>
        </p:nvPicPr>
        <p:blipFill>
          <a:blip r:embed="rId1"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
        <p:nvSpPr>
          <p:cNvPr id="2" name="文字2"/>
          <p:cNvSpPr>
            <a:spLocks noChangeArrowheads="1"/>
          </p:cNvSpPr>
          <p:nvPr/>
        </p:nvSpPr>
        <p:spPr bwMode="auto">
          <a:xfrm>
            <a:off x="4947993" y="2020899"/>
            <a:ext cx="4178864" cy="46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2250" b="1" dirty="0">
                <a:solidFill>
                  <a:srgbClr val="5F5F5F"/>
                </a:solidFill>
                <a:latin typeface="Arial" panose="020B0604020202020204" pitchFamily="34" charset="0"/>
              </a:rPr>
              <a:t>数字证书的申领与发放</a:t>
            </a:r>
            <a:endParaRPr lang="zh-CN" altLang="en-US" sz="1685" dirty="0">
              <a:solidFill>
                <a:srgbClr val="5F5F5F"/>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9" presetClass="entr" presetSubtype="0" ac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3"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4"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p:cBhvr>
                                        <p:cTn id="19" dur="500"/>
                                        <p:tgtEl>
                                          <p:spTgt spid="4100"/>
                                        </p:tgtEl>
                                      </p:cBhvr>
                                    </p:animEffect>
                                    <p:anim calcmode="lin" valueType="num">
                                      <p:cBhvr>
                                        <p:cTn id="20" dur="500" fill="hold"/>
                                        <p:tgtEl>
                                          <p:spTgt spid="4100"/>
                                        </p:tgtEl>
                                        <p:attrNameLst>
                                          <p:attrName>ppt_x</p:attrName>
                                        </p:attrNameLst>
                                      </p:cBhvr>
                                      <p:tavLst>
                                        <p:tav tm="0">
                                          <p:val>
                                            <p:strVal val="#ppt_x"/>
                                          </p:val>
                                        </p:tav>
                                        <p:tav tm="100000">
                                          <p:val>
                                            <p:strVal val="#ppt_x"/>
                                          </p:val>
                                        </p:tav>
                                      </p:tavLst>
                                    </p:anim>
                                    <p:anim calcmode="lin" valueType="num">
                                      <p:cBhvr>
                                        <p:cTn id="21" dur="500" fill="hold"/>
                                        <p:tgtEl>
                                          <p:spTgt spid="410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099"/>
                                        </p:tgtEl>
                                        <p:attrNameLst>
                                          <p:attrName>style.visibility</p:attrName>
                                        </p:attrNameLst>
                                      </p:cBhvr>
                                      <p:to>
                                        <p:strVal val="visible"/>
                                      </p:to>
                                    </p:set>
                                    <p:anim calcmode="lin" valueType="num">
                                      <p:cBhvr>
                                        <p:cTn id="25" dur="500" fill="hold"/>
                                        <p:tgtEl>
                                          <p:spTgt spid="4099"/>
                                        </p:tgtEl>
                                        <p:attrNameLst>
                                          <p:attrName>ppt_w</p:attrName>
                                        </p:attrNameLst>
                                      </p:cBhvr>
                                      <p:tavLst>
                                        <p:tav tm="0">
                                          <p:val>
                                            <p:fltVal val="0"/>
                                          </p:val>
                                        </p:tav>
                                        <p:tav tm="100000">
                                          <p:val>
                                            <p:strVal val="#ppt_w"/>
                                          </p:val>
                                        </p:tav>
                                      </p:tavLst>
                                    </p:anim>
                                    <p:anim calcmode="lin" valueType="num">
                                      <p:cBhvr>
                                        <p:cTn id="26" dur="500" fill="hold"/>
                                        <p:tgtEl>
                                          <p:spTgt spid="4099"/>
                                        </p:tgtEl>
                                        <p:attrNameLst>
                                          <p:attrName>ppt_h</p:attrName>
                                        </p:attrNameLst>
                                      </p:cBhvr>
                                      <p:tavLst>
                                        <p:tav tm="0">
                                          <p:val>
                                            <p:fltVal val="0"/>
                                          </p:val>
                                        </p:tav>
                                        <p:tav tm="100000">
                                          <p:val>
                                            <p:strVal val="#ppt_h"/>
                                          </p:val>
                                        </p:tav>
                                      </p:tavLst>
                                    </p:anim>
                                    <p:animEffect>
                                      <p:cBhvr>
                                        <p:cTn id="27" dur="500"/>
                                        <p:tgtEl>
                                          <p:spTgt spid="4099"/>
                                        </p:tgtEl>
                                      </p:cBhvr>
                                    </p:animEffect>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 calcmode="lin" valueType="num">
                                      <p:cBhvr>
                                        <p:cTn id="33" dur="500" fill="hold"/>
                                        <p:tgtEl>
                                          <p:spTgt spid="15"/>
                                        </p:tgtEl>
                                        <p:attrNameLst>
                                          <p:attrName>style.rotation</p:attrName>
                                        </p:attrNameLst>
                                      </p:cBhvr>
                                      <p:tavLst>
                                        <p:tav tm="0">
                                          <p:val>
                                            <p:fltVal val="360"/>
                                          </p:val>
                                        </p:tav>
                                        <p:tav tm="100000">
                                          <p:val>
                                            <p:fltVal val="0"/>
                                          </p:val>
                                        </p:tav>
                                      </p:tavLst>
                                    </p:anim>
                                    <p:animEffect transition="in" filter="fade">
                                      <p:cBhvr>
                                        <p:cTn id="34" dur="500"/>
                                        <p:tgtEl>
                                          <p:spTgt spid="15"/>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9" presetClass="entr" presetSubtype="0" decel="10000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49" presetClass="entr" presetSubtype="0" decel="10000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anim calcmode="lin" valueType="num">
                                      <p:cBhvr>
                                        <p:cTn id="62" dur="1000" fill="hold"/>
                                        <p:tgtEl>
                                          <p:spTgt spid="2"/>
                                        </p:tgtEl>
                                        <p:attrNameLst>
                                          <p:attrName>ppt_x</p:attrName>
                                        </p:attrNameLst>
                                      </p:cBhvr>
                                      <p:tavLst>
                                        <p:tav tm="0">
                                          <p:val>
                                            <p:strVal val="#ppt_x"/>
                                          </p:val>
                                        </p:tav>
                                        <p:tav tm="100000">
                                          <p:val>
                                            <p:strVal val="#ppt_x"/>
                                          </p:val>
                                        </p:tav>
                                      </p:tavLst>
                                    </p:anim>
                                    <p:anim calcmode="lin" valueType="num">
                                      <p:cBhvr>
                                        <p:cTn id="6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15" grpId="0"/>
      <p:bldP spid="16" grpId="0"/>
      <p:bldP spid="17" grpId="0"/>
      <p:bldP spid="18" grpId="0"/>
      <p:bldP spid="19"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812751" y="1240061"/>
            <a:ext cx="11305256" cy="48245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主要功能：预先备案管理主要实现人行用户</a:t>
            </a:r>
            <a:r>
              <a:rPr lang="zh-CN"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rPr>
              <a:t>对金融机构提交备案的信贷资产进行审核评估以及对不满足合格质押品要求的信息进行资产出池。</a:t>
            </a: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取消一代系统“预先备案管理”模块的信息采集功能，包含单笔采集的“新增”功能和批量采集的“导入”功能。</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新增“资产出池”功能并取代一代系统“删除”功能。资产出池后，相关信息由“预先备案管理”模块流转至“信贷资产管理”模块。</a:t>
            </a:r>
            <a:endParaRPr lang="en-US" altLang="zh-CN"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新增“资产评估”功能，人行用户可对金融机构备案的信贷资产进行单笔或批量评估审核。</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预先备案管理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5" name="椭圆 4"/>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4759" y="1528093"/>
            <a:ext cx="11089232" cy="3489866"/>
          </a:xfrm>
          <a:prstGeom prst="rect">
            <a:avLst/>
          </a:prstGeom>
          <a:noFill/>
        </p:spPr>
        <p:txBody>
          <a:bodyPr wrap="square">
            <a:spAutoFit/>
          </a:bodyPr>
          <a:lstStyle/>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lnSpc>
                <a:spcPct val="150000"/>
              </a:lnSpc>
              <a:buClrTx/>
              <a:buSzTx/>
              <a:buChar char="•"/>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合同信息管理模块主要实现再贷款合同的设立、再贷款合同增资以及再贷款合同信息变更等功能。</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457200" lvl="1" indent="0">
              <a:lnSpc>
                <a:spcPct val="150000"/>
              </a:lnSpc>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再贷款合同的发放路径有所区别。新系统中用户发放再贷款的操作起点即在“合同信息管理”模块点击“新增合同”按钮，随后依次输入合同信息并选定质押资产即可完成操作。</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合同信息管理</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56767" y="952029"/>
            <a:ext cx="11089232" cy="55446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主要功能</a:t>
            </a:r>
            <a:endParaRPr lang="zh-CN" altLang="en-US" sz="1800" dirty="0">
              <a:solidFill>
                <a:srgbClr val="000000"/>
              </a:solidFill>
              <a:latin typeface="楷体" panose="02010609060101010101" pitchFamily="49" charset="-122"/>
              <a:ea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rPr>
              <a:t>解决与动产融资统一登记公示系统的对接问题，同时实现人行用户在央评系统内对信贷资产质押再贷款业务全流程操作。</a:t>
            </a:r>
            <a:endParaRPr lang="zh-CN" altLang="en-US" sz="18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buFont typeface="Wingdings" panose="05000000000000000000" charset="0"/>
              <a:buChar char="p"/>
            </a:pPr>
            <a:endParaRPr lang="en-US" altLang="zh-CN" sz="1800" dirty="0">
              <a:solidFill>
                <a:srgbClr val="000000"/>
              </a:solidFill>
              <a:latin typeface="楷体" panose="02010609060101010101" pitchFamily="49" charset="-122"/>
              <a:ea typeface="楷体" panose="02010609060101010101" pitchFamily="49" charset="-122"/>
            </a:endParaRPr>
          </a:p>
          <a:p>
            <a:pPr marL="914400" lvl="2" indent="0" fontAlgn="auto">
              <a:spcBef>
                <a:spcPts val="1000"/>
              </a:spcBef>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流程图：</a:t>
            </a: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p:txBody>
      </p:sp>
      <p:pic>
        <p:nvPicPr>
          <p:cNvPr id="27" name="图片 26"/>
          <p:cNvPicPr>
            <a:picLocks noChangeAspect="1"/>
          </p:cNvPicPr>
          <p:nvPr/>
        </p:nvPicPr>
        <p:blipFill>
          <a:blip r:embed="rId1"/>
          <a:stretch>
            <a:fillRect/>
          </a:stretch>
        </p:blipFill>
        <p:spPr>
          <a:xfrm>
            <a:off x="2972991" y="3417409"/>
            <a:ext cx="7704856" cy="3007228"/>
          </a:xfrm>
          <a:prstGeom prst="rect">
            <a:avLst/>
          </a:prstGeom>
        </p:spPr>
      </p:pic>
      <p:sp>
        <p:nvSpPr>
          <p:cNvPr id="28" name="文本框 27"/>
          <p:cNvSpPr txBox="1"/>
          <p:nvPr/>
        </p:nvSpPr>
        <p:spPr>
          <a:xfrm>
            <a:off x="910590" y="337820"/>
            <a:ext cx="3790593"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动产融资统一公示登记</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29" name="椭圆 28"/>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two"/>
          <p:cNvSpPr>
            <a:spLocks noChangeArrowheads="1"/>
          </p:cNvSpPr>
          <p:nvPr/>
        </p:nvSpPr>
        <p:spPr bwMode="auto">
          <a:xfrm>
            <a:off x="4388664" y="2834113"/>
            <a:ext cx="2820644" cy="697883"/>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标题"/>
          <p:cNvSpPr>
            <a:spLocks noChangeArrowheads="1"/>
          </p:cNvSpPr>
          <p:nvPr/>
        </p:nvSpPr>
        <p:spPr bwMode="auto">
          <a:xfrm>
            <a:off x="4225822" y="3570773"/>
            <a:ext cx="7219256" cy="69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3935" b="1" spc="422" dirty="0">
                <a:solidFill>
                  <a:srgbClr val="AF362C"/>
                </a:solidFill>
                <a:latin typeface="微软雅黑" panose="020B0503020204020204" pitchFamily="34" charset="-122"/>
                <a:ea typeface="微软雅黑" panose="020B0503020204020204" pitchFamily="34" charset="-122"/>
              </a:rPr>
              <a:t>报文规范解读</a:t>
            </a:r>
            <a:endParaRPr lang="zh-CN" altLang="en-US" sz="3935" b="1" spc="422" dirty="0">
              <a:solidFill>
                <a:srgbClr val="AF362C"/>
              </a:solidFill>
              <a:latin typeface="微软雅黑" panose="020B0503020204020204" pitchFamily="34" charset="-122"/>
              <a:ea typeface="微软雅黑" panose="020B0503020204020204" pitchFamily="34" charset="-122"/>
            </a:endParaRPr>
          </a:p>
        </p:txBody>
      </p:sp>
      <p:sp>
        <p:nvSpPr>
          <p:cNvPr id="5124" name="02"/>
          <p:cNvSpPr>
            <a:spLocks noChangeArrowheads="1"/>
          </p:cNvSpPr>
          <p:nvPr/>
        </p:nvSpPr>
        <p:spPr bwMode="auto">
          <a:xfrm>
            <a:off x="1910813" y="2421139"/>
            <a:ext cx="2169184"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03</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2120648" y="4424139"/>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212064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1"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p:cBhvr>
                                        <p:cTn id="13" dur="750"/>
                                        <p:tgtEl>
                                          <p:spTgt spid="5125"/>
                                        </p:tgtEl>
                                      </p:cBhvr>
                                    </p:animEffect>
                                    <p:anim calcmode="lin" valueType="num">
                                      <p:cBhvr>
                                        <p:cTn id="14" dur="750" fill="hold"/>
                                        <p:tgtEl>
                                          <p:spTgt spid="5125"/>
                                        </p:tgtEl>
                                        <p:attrNameLst>
                                          <p:attrName>ppt_x</p:attrName>
                                        </p:attrNameLst>
                                      </p:cBhvr>
                                      <p:tavLst>
                                        <p:tav tm="0">
                                          <p:val>
                                            <p:strVal val="#ppt_x"/>
                                          </p:val>
                                        </p:tav>
                                        <p:tav tm="100000">
                                          <p:val>
                                            <p:strVal val="#ppt_x"/>
                                          </p:val>
                                        </p:tav>
                                      </p:tavLst>
                                    </p:anim>
                                    <p:anim calcmode="lin" valueType="num">
                                      <p:cBhvr>
                                        <p:cTn id="15" dur="750" fill="hold"/>
                                        <p:tgtEl>
                                          <p:spTgt spid="512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p:cBhvr>
                                        <p:cTn id="18" dur="750"/>
                                        <p:tgtEl>
                                          <p:spTgt spid="5126"/>
                                        </p:tgtEl>
                                      </p:cBhvr>
                                    </p:animEffect>
                                    <p:anim calcmode="lin" valueType="num">
                                      <p:cBhvr>
                                        <p:cTn id="19" dur="750" fill="hold"/>
                                        <p:tgtEl>
                                          <p:spTgt spid="5126"/>
                                        </p:tgtEl>
                                        <p:attrNameLst>
                                          <p:attrName>ppt_x</p:attrName>
                                        </p:attrNameLst>
                                      </p:cBhvr>
                                      <p:tavLst>
                                        <p:tav tm="0">
                                          <p:val>
                                            <p:strVal val="#ppt_x"/>
                                          </p:val>
                                        </p:tav>
                                        <p:tav tm="100000">
                                          <p:val>
                                            <p:strVal val="#ppt_x"/>
                                          </p:val>
                                        </p:tav>
                                      </p:tavLst>
                                    </p:anim>
                                    <p:anim calcmode="lin" valueType="num">
                                      <p:cBhvr>
                                        <p:cTn id="20" dur="750" fill="hold"/>
                                        <p:tgtEl>
                                          <p:spTgt spid="512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124"/>
                                        </p:tgtEl>
                                        <p:attrNameLst>
                                          <p:attrName>style.visibility</p:attrName>
                                        </p:attrNameLst>
                                      </p:cBhvr>
                                      <p:to>
                                        <p:strVal val="visible"/>
                                      </p:to>
                                    </p:set>
                                    <p:animEffect>
                                      <p:cBhvr>
                                        <p:cTn id="24" dur="1000"/>
                                        <p:tgtEl>
                                          <p:spTgt spid="51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122"/>
                                        </p:tgtEl>
                                        <p:attrNameLst>
                                          <p:attrName>style.visibility</p:attrName>
                                        </p:attrNameLst>
                                      </p:cBhvr>
                                      <p:to>
                                        <p:strVal val="visible"/>
                                      </p:to>
                                    </p:set>
                                    <p:animEffect>
                                      <p:cBhvr>
                                        <p:cTn id="28" dur="1000"/>
                                        <p:tgtEl>
                                          <p:spTgt spid="5122"/>
                                        </p:tgtEl>
                                      </p:cBhvr>
                                    </p:animEffect>
                                  </p:childTnLst>
                                </p:cTn>
                              </p:par>
                            </p:childTnLst>
                          </p:cTn>
                        </p:par>
                        <p:par>
                          <p:cTn id="29" fill="hold">
                            <p:stCondLst>
                              <p:cond delay="3000"/>
                            </p:stCondLst>
                            <p:childTnLst>
                              <p:par>
                                <p:cTn id="30" presetID="47" presetClass="entr" presetSubtype="0" fill="hold" grpId="0"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p:cBhvr>
                                        <p:cTn id="32" dur="1000"/>
                                        <p:tgtEl>
                                          <p:spTgt spid="5123"/>
                                        </p:tgtEl>
                                      </p:cBhvr>
                                    </p:animEffect>
                                    <p:anim calcmode="lin" valueType="num">
                                      <p:cBhvr>
                                        <p:cTn id="33" dur="1000" fill="hold"/>
                                        <p:tgtEl>
                                          <p:spTgt spid="5123"/>
                                        </p:tgtEl>
                                        <p:attrNameLst>
                                          <p:attrName>ppt_x</p:attrName>
                                        </p:attrNameLst>
                                      </p:cBhvr>
                                      <p:tavLst>
                                        <p:tav tm="0">
                                          <p:val>
                                            <p:strVal val="#ppt_x"/>
                                          </p:val>
                                        </p:tav>
                                        <p:tav tm="100000">
                                          <p:val>
                                            <p:strVal val="#ppt_x"/>
                                          </p:val>
                                        </p:tav>
                                      </p:tavLst>
                                    </p:anim>
                                    <p:anim calcmode="lin" valueType="num">
                                      <p:cBhvr>
                                        <p:cTn id="3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bldLvl="0" animBg="1"/>
      <p:bldP spid="512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4759" y="1024037"/>
            <a:ext cx="11089232" cy="4903265"/>
          </a:xfrm>
          <a:prstGeom prst="rect">
            <a:avLst/>
          </a:prstGeom>
          <a:noFill/>
        </p:spPr>
        <p:txBody>
          <a:bodyPr wrap="square">
            <a:spAutoFit/>
          </a:bodyPr>
          <a:lstStyle/>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rPr>
              <a:t>什么是报文</a:t>
            </a:r>
            <a:endParaRPr lang="zh-CN" altLang="en-US" dirty="0">
              <a:solidFill>
                <a:srgbClr val="000000"/>
              </a:solidFill>
              <a:latin typeface="楷体" panose="02010609060101010101" pitchFamily="49" charset="-122"/>
              <a:ea typeface="楷体" panose="02010609060101010101" pitchFamily="49" charset="-122"/>
            </a:endParaRPr>
          </a:p>
          <a:p>
            <a:pPr lvl="1">
              <a:lnSpc>
                <a:spcPct val="150000"/>
              </a:lnSpc>
            </a:pPr>
            <a:r>
              <a:rPr lang="zh-CN" altLang="en-US" dirty="0">
                <a:solidFill>
                  <a:srgbClr val="000000"/>
                </a:solidFill>
                <a:latin typeface="楷体" panose="02010609060101010101" pitchFamily="49" charset="-122"/>
                <a:ea typeface="楷体" panose="02010609060101010101" pitchFamily="49" charset="-122"/>
                <a:sym typeface="+mn-ea"/>
              </a:rPr>
              <a:t>定义：系统之间数据交互的载体，该载体有一定的</a:t>
            </a:r>
            <a:r>
              <a:rPr lang="zh-CN" altLang="en-US" b="1" dirty="0">
                <a:solidFill>
                  <a:srgbClr val="000000"/>
                </a:solidFill>
                <a:latin typeface="楷体" panose="02010609060101010101" pitchFamily="49" charset="-122"/>
                <a:ea typeface="楷体" panose="02010609060101010101" pitchFamily="49" charset="-122"/>
                <a:sym typeface="+mn-ea"/>
              </a:rPr>
              <a:t>格式要求</a:t>
            </a:r>
            <a:r>
              <a:rPr lang="zh-CN" altLang="en-US" dirty="0">
                <a:solidFill>
                  <a:srgbClr val="000000"/>
                </a:solidFill>
                <a:latin typeface="楷体" panose="02010609060101010101" pitchFamily="49" charset="-122"/>
                <a:ea typeface="楷体" panose="02010609060101010101" pitchFamily="49" charset="-122"/>
                <a:sym typeface="+mn-ea"/>
              </a:rPr>
              <a:t>。</a:t>
            </a:r>
            <a:endParaRPr lang="zh-CN" altLang="en-US" dirty="0">
              <a:solidFill>
                <a:srgbClr val="000000"/>
              </a:solidFill>
              <a:latin typeface="楷体" panose="02010609060101010101" pitchFamily="49" charset="-122"/>
              <a:ea typeface="楷体" panose="02010609060101010101" pitchFamily="49" charset="-122"/>
              <a:sym typeface="+mn-ea"/>
            </a:endParaRPr>
          </a:p>
          <a:p>
            <a:pPr lvl="1">
              <a:lnSpc>
                <a:spcPct val="150000"/>
              </a:lnSpc>
            </a:pPr>
            <a:r>
              <a:rPr lang="zh-CN" altLang="en-US" dirty="0">
                <a:solidFill>
                  <a:srgbClr val="000000"/>
                </a:solidFill>
                <a:latin typeface="楷体" panose="02010609060101010101" pitchFamily="49" charset="-122"/>
                <a:ea typeface="楷体" panose="02010609060101010101" pitchFamily="49" charset="-122"/>
                <a:sym typeface="+mn-ea"/>
              </a:rPr>
              <a:t>针对</a:t>
            </a:r>
            <a:r>
              <a:rPr lang="zh-CN" altLang="en-US" sz="1800" dirty="0">
                <a:solidFill>
                  <a:srgbClr val="000000"/>
                </a:solidFill>
                <a:latin typeface="楷体" panose="02010609060101010101" pitchFamily="49" charset="-122"/>
                <a:ea typeface="楷体" panose="02010609060101010101" pitchFamily="49" charset="-122"/>
                <a:sym typeface="+mn-ea"/>
              </a:rPr>
              <a:t>二代央行内部（企业）评级系统</a:t>
            </a:r>
            <a:r>
              <a:rPr lang="zh-CN" altLang="en-US" dirty="0">
                <a:solidFill>
                  <a:srgbClr val="000000"/>
                </a:solidFill>
                <a:latin typeface="楷体" panose="02010609060101010101" pitchFamily="49" charset="-122"/>
                <a:ea typeface="楷体" panose="02010609060101010101" pitchFamily="49" charset="-122"/>
                <a:sym typeface="+mn-ea"/>
              </a:rPr>
              <a:t>而言：</a:t>
            </a:r>
            <a:endParaRPr lang="zh-CN" altLang="en-US" dirty="0">
              <a:solidFill>
                <a:srgbClr val="000000"/>
              </a:solidFill>
              <a:latin typeface="楷体" panose="02010609060101010101" pitchFamily="49" charset="-122"/>
              <a:ea typeface="楷体" panose="02010609060101010101" pitchFamily="49" charset="-122"/>
            </a:endParaRPr>
          </a:p>
          <a:p>
            <a:pPr marL="742950" lvl="1" indent="-285750" fontAlgn="auto">
              <a:lnSpc>
                <a:spcPct val="150000"/>
              </a:lnSpc>
              <a:spcBef>
                <a:spcPts val="0"/>
              </a:spcBef>
              <a:spcAft>
                <a:spcPts val="0"/>
              </a:spcAft>
              <a:buClr>
                <a:schemeClr val="tx2">
                  <a:lumMod val="75000"/>
                </a:schemeClr>
              </a:buClr>
              <a:buSzPct val="75000"/>
              <a:buNone/>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按照一定格式填写的后缀名为</a:t>
            </a: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txt</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的文本，经加密加压后形成的</a:t>
            </a: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enc</a:t>
            </a: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文件</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fontAlgn="auto">
              <a:lnSpc>
                <a:spcPct val="150000"/>
              </a:lnSpc>
              <a:spcBef>
                <a:spcPts val="0"/>
              </a:spcBef>
              <a:spcAft>
                <a:spcPts val="0"/>
              </a:spcAft>
              <a:buClr>
                <a:schemeClr val="tx2">
                  <a:lumMod val="75000"/>
                </a:schemeClr>
              </a:buClr>
              <a:buSzPct val="75000"/>
              <a:buFont typeface="Wingdings" panose="05000000000000000000" charset="0"/>
              <a:buChar char="ü"/>
            </a:pP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C10000003000112022071131002890.txt</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fontAlgn="auto">
              <a:lnSpc>
                <a:spcPct val="150000"/>
              </a:lnSpc>
              <a:spcBef>
                <a:spcPts val="0"/>
              </a:spcBef>
              <a:spcAft>
                <a:spcPts val="0"/>
              </a:spcAft>
              <a:buClr>
                <a:schemeClr val="tx2">
                  <a:lumMod val="75000"/>
                </a:schemeClr>
              </a:buClr>
              <a:buSzPct val="75000"/>
              <a:buFont typeface="Wingdings" panose="05000000000000000000" charset="0"/>
              <a:buChar char="ü"/>
            </a:pPr>
            <a:r>
              <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C10000003000112022071131002890.enc</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marL="742950" lvl="1" indent="-285750" fontAlgn="auto">
              <a:lnSpc>
                <a:spcPct val="150000"/>
              </a:lnSpc>
              <a:spcBef>
                <a:spcPts val="0"/>
              </a:spcBef>
              <a:spcAft>
                <a:spcPts val="0"/>
              </a:spcAft>
              <a:buClr>
                <a:schemeClr val="tx2">
                  <a:lumMod val="75000"/>
                </a:schemeClr>
              </a:buClr>
              <a:buSzPct val="75000"/>
              <a:buFont typeface="Wingdings" panose="05000000000000000000" charset="0"/>
              <a:buChar char="ü"/>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marL="742950" lvl="1" indent="-285750" fontAlgn="auto">
              <a:lnSpc>
                <a:spcPct val="150000"/>
              </a:lnSpc>
              <a:spcBef>
                <a:spcPts val="0"/>
              </a:spcBef>
              <a:spcAft>
                <a:spcPts val="0"/>
              </a:spcAft>
              <a:buClr>
                <a:schemeClr val="tx2">
                  <a:lumMod val="75000"/>
                </a:schemeClr>
              </a:buClr>
              <a:buSzPct val="75000"/>
              <a:buFont typeface="Wingdings" panose="05000000000000000000" charset="0"/>
              <a:buChar char="ü"/>
            </a:pP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0">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sym typeface="+mn-ea"/>
              </a:rPr>
              <a:t>报文的优势</a:t>
            </a:r>
            <a:endParaRPr lang="zh-CN" altLang="en-US" dirty="0">
              <a:solidFill>
                <a:srgbClr val="000000"/>
              </a:solidFill>
              <a:latin typeface="楷体" panose="02010609060101010101" pitchFamily="49" charset="-122"/>
              <a:ea typeface="楷体" panose="02010609060101010101" pitchFamily="49" charset="-122"/>
              <a:sym typeface="+mn-ea"/>
            </a:endParaRPr>
          </a:p>
          <a:p>
            <a:pPr lvl="1" indent="-171450" algn="l">
              <a:lnSpc>
                <a:spcPct val="150000"/>
              </a:lnSpc>
              <a:spcBef>
                <a:spcPts val="375"/>
              </a:spcBef>
              <a:buClrTx/>
              <a:buSzTx/>
              <a:buChar char="•"/>
            </a:pPr>
            <a:r>
              <a:rPr lang="zh-CN" altLang="en-US" dirty="0">
                <a:solidFill>
                  <a:srgbClr val="000000"/>
                </a:solidFill>
                <a:latin typeface="楷体" panose="02010609060101010101" pitchFamily="49" charset="-122"/>
                <a:ea typeface="楷体" panose="02010609060101010101" pitchFamily="49" charset="-122"/>
                <a:sym typeface="+mn-ea"/>
              </a:rPr>
              <a:t>减轻机构的填报压力；</a:t>
            </a:r>
            <a:endParaRPr lang="zh-CN" altLang="en-US" dirty="0">
              <a:solidFill>
                <a:srgbClr val="000000"/>
              </a:solidFill>
              <a:latin typeface="楷体" panose="02010609060101010101" pitchFamily="49" charset="-122"/>
              <a:ea typeface="楷体" panose="02010609060101010101" pitchFamily="49" charset="-122"/>
            </a:endParaRPr>
          </a:p>
          <a:p>
            <a:pPr lvl="1" indent="-171450" algn="l">
              <a:lnSpc>
                <a:spcPct val="150000"/>
              </a:lnSpc>
              <a:spcBef>
                <a:spcPts val="375"/>
              </a:spcBef>
              <a:buClrTx/>
              <a:buSzTx/>
              <a:buChar char="•"/>
            </a:pPr>
            <a:r>
              <a:rPr lang="zh-CN" altLang="en-US" dirty="0">
                <a:solidFill>
                  <a:srgbClr val="000000"/>
                </a:solidFill>
                <a:latin typeface="楷体" panose="02010609060101010101" pitchFamily="49" charset="-122"/>
                <a:ea typeface="楷体" panose="02010609060101010101" pitchFamily="49" charset="-122"/>
                <a:sym typeface="+mn-ea"/>
              </a:rPr>
              <a:t>批量报送，无论是生成报送文件的时间，还是系统处理的速度都会加快；</a:t>
            </a:r>
            <a:endParaRPr lang="zh-CN" altLang="en-US" dirty="0">
              <a:solidFill>
                <a:srgbClr val="000000"/>
              </a:solidFill>
              <a:latin typeface="楷体" panose="02010609060101010101" pitchFamily="49" charset="-122"/>
              <a:ea typeface="楷体" panose="02010609060101010101" pitchFamily="49" charset="-122"/>
            </a:endParaRPr>
          </a:p>
          <a:p>
            <a:pPr lvl="1" indent="-171450" algn="l">
              <a:lnSpc>
                <a:spcPct val="150000"/>
              </a:lnSpc>
              <a:spcBef>
                <a:spcPts val="375"/>
              </a:spcBef>
              <a:buClrTx/>
              <a:buSzTx/>
              <a:buChar char="•"/>
            </a:pPr>
            <a:r>
              <a:rPr lang="zh-CN" altLang="en-US" dirty="0">
                <a:solidFill>
                  <a:srgbClr val="000000"/>
                </a:solidFill>
                <a:latin typeface="楷体" panose="02010609060101010101" pitchFamily="49" charset="-122"/>
                <a:ea typeface="楷体" panose="02010609060101010101" pitchFamily="49" charset="-122"/>
                <a:sym typeface="+mn-ea"/>
              </a:rPr>
              <a:t>报送文件经过加密加压，保证了数据传输的安全性和减轻网络传输的压力；</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10590" y="337820"/>
            <a:ext cx="2720975"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报文的介绍</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40743" y="814705"/>
            <a:ext cx="11305256" cy="52498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rPr>
              <a:t>报文规范</a:t>
            </a:r>
            <a:endParaRPr lang="zh-CN" altLang="en-US" sz="1800" dirty="0">
              <a:solidFill>
                <a:srgbClr val="000000"/>
              </a:solidFill>
              <a:latin typeface="楷体" panose="02010609060101010101" pitchFamily="49" charset="-122"/>
              <a:ea typeface="楷体" panose="02010609060101010101" pitchFamily="49" charset="-122"/>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sym typeface="+mn-ea"/>
              </a:rPr>
              <a:t>《央行内部（企业）评级系统数据采集规范 通用要求》</a:t>
            </a:r>
            <a:endParaRPr lang="zh-CN" altLang="en-US" sz="1800" dirty="0">
              <a:solidFill>
                <a:srgbClr val="000000"/>
              </a:solidFill>
              <a:latin typeface="楷体" panose="02010609060101010101" pitchFamily="49" charset="-122"/>
              <a:ea typeface="楷体" panose="02010609060101010101" pitchFamily="49" charset="-122"/>
              <a:sym typeface="+mn-ea"/>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sym typeface="+mn-ea"/>
              </a:rPr>
              <a:t>《央行内部（企业）评级系统数据采集规范 企业评级信息》</a:t>
            </a:r>
            <a:endParaRPr lang="zh-CN" altLang="en-US" sz="1800" dirty="0">
              <a:solidFill>
                <a:srgbClr val="000000"/>
              </a:solidFill>
              <a:latin typeface="楷体" panose="02010609060101010101" pitchFamily="49" charset="-122"/>
              <a:ea typeface="楷体" panose="02010609060101010101" pitchFamily="49" charset="-122"/>
              <a:sym typeface="+mn-ea"/>
            </a:endParaRPr>
          </a:p>
          <a:p>
            <a:pPr lvl="1" fontAlgn="auto">
              <a:lnSpc>
                <a:spcPct val="150000"/>
              </a:lnSpc>
              <a:spcAft>
                <a:spcPts val="0"/>
              </a:spcAft>
            </a:pPr>
            <a:r>
              <a:rPr lang="zh-CN" altLang="en-US" sz="1800" dirty="0">
                <a:solidFill>
                  <a:srgbClr val="000000"/>
                </a:solidFill>
                <a:latin typeface="楷体" panose="02010609060101010101" pitchFamily="49" charset="-122"/>
                <a:ea typeface="楷体" panose="02010609060101010101" pitchFamily="49" charset="-122"/>
                <a:sym typeface="+mn-ea"/>
              </a:rPr>
              <a:t>《央行内部（企业）评级系统数据采集规范 企业信贷资产信息》</a:t>
            </a:r>
            <a:endParaRPr lang="zh-CN" altLang="en-US" sz="1800" dirty="0">
              <a:solidFill>
                <a:srgbClr val="000000"/>
              </a:solidFill>
              <a:latin typeface="楷体" panose="02010609060101010101" pitchFamily="49" charset="-122"/>
              <a:ea typeface="楷体" panose="02010609060101010101" pitchFamily="49" charset="-122"/>
              <a:sym typeface="+mn-ea"/>
            </a:endParaRPr>
          </a:p>
          <a:p>
            <a:pPr lvl="1" fontAlgn="auto">
              <a:lnSpc>
                <a:spcPct val="150000"/>
              </a:lnSpc>
              <a:spcAft>
                <a:spcPts val="0"/>
              </a:spcAft>
            </a:pPr>
            <a:endParaRPr lang="zh-CN" altLang="en-US" sz="1800" dirty="0">
              <a:solidFill>
                <a:srgbClr val="000000"/>
              </a:solidFill>
              <a:latin typeface="楷体" panose="02010609060101010101" pitchFamily="49" charset="-122"/>
              <a:ea typeface="楷体" panose="02010609060101010101" pitchFamily="49" charset="-122"/>
              <a:sym typeface="+mn-ea"/>
            </a:endParaRPr>
          </a:p>
          <a:p>
            <a:pPr fontAlgn="auto">
              <a:spcAft>
                <a:spcPts val="0"/>
              </a:spcAft>
              <a:buFont typeface="Wingdings" panose="05000000000000000000" charset="0"/>
              <a:buChar char="p"/>
            </a:pPr>
            <a:r>
              <a:rPr lang="zh-CN" altLang="en-US" sz="1800" dirty="0">
                <a:solidFill>
                  <a:srgbClr val="000000"/>
                </a:solidFill>
                <a:latin typeface="楷体" panose="02010609060101010101" pitchFamily="49" charset="-122"/>
                <a:ea typeface="楷体" panose="02010609060101010101" pitchFamily="49" charset="-122"/>
                <a:sym typeface="+mn-ea"/>
              </a:rPr>
              <a:t>报文的组成</a:t>
            </a:r>
            <a:endParaRPr lang="zh-CN" altLang="en-US" sz="1800" dirty="0">
              <a:solidFill>
                <a:srgbClr val="000000"/>
              </a:solidFill>
              <a:latin typeface="楷体" panose="02010609060101010101" pitchFamily="49" charset="-122"/>
              <a:ea typeface="楷体" panose="02010609060101010101" pitchFamily="49" charset="-122"/>
              <a:sym typeface="+mn-ea"/>
            </a:endParaRPr>
          </a:p>
          <a:p>
            <a:pPr marL="342900" lvl="1" indent="0" fontAlgn="auto">
              <a:spcAft>
                <a:spcPts val="0"/>
              </a:spcAft>
              <a:buFont typeface="Wingdings" panose="05000000000000000000" charset="0"/>
              <a:buNone/>
            </a:pPr>
            <a:endParaRPr lang="zh-CN" altLang="en-US" sz="1370" dirty="0">
              <a:solidFill>
                <a:srgbClr val="000000"/>
              </a:solidFill>
              <a:latin typeface="楷体" panose="02010609060101010101" pitchFamily="49" charset="-122"/>
              <a:ea typeface="楷体" panose="02010609060101010101" pitchFamily="49" charset="-122"/>
            </a:endParaRPr>
          </a:p>
          <a:p>
            <a:pPr lvl="1" fontAlgn="auto">
              <a:spcAft>
                <a:spcPts val="0"/>
              </a:spcAft>
              <a:buFont typeface="Wingdings" panose="05000000000000000000" charset="0"/>
              <a:buChar char="p"/>
            </a:pPr>
            <a:endParaRPr lang="zh-CN" altLang="en-US" sz="1370" dirty="0">
              <a:solidFill>
                <a:srgbClr val="000000"/>
              </a:solidFill>
              <a:latin typeface="楷体" panose="02010609060101010101" pitchFamily="49" charset="-122"/>
              <a:ea typeface="楷体" panose="02010609060101010101" pitchFamily="49" charset="-122"/>
            </a:endParaRPr>
          </a:p>
        </p:txBody>
      </p:sp>
      <p:grpSp>
        <p:nvGrpSpPr>
          <p:cNvPr id="6" name="组合 5"/>
          <p:cNvGrpSpPr/>
          <p:nvPr/>
        </p:nvGrpSpPr>
        <p:grpSpPr>
          <a:xfrm>
            <a:off x="2684959" y="3112269"/>
            <a:ext cx="9145016" cy="2808312"/>
            <a:chOff x="1634" y="2192"/>
            <a:chExt cx="11803" cy="4959"/>
          </a:xfrm>
        </p:grpSpPr>
        <p:sp>
          <p:nvSpPr>
            <p:cNvPr id="8" name="TextBox 29"/>
            <p:cNvSpPr txBox="1"/>
            <p:nvPr/>
          </p:nvSpPr>
          <p:spPr>
            <a:xfrm>
              <a:off x="11899" y="5215"/>
              <a:ext cx="1538" cy="677"/>
            </a:xfrm>
            <a:prstGeom prst="rect">
              <a:avLst/>
            </a:prstGeom>
            <a:noFill/>
          </p:spPr>
          <p:txBody>
            <a:bodyPr wrap="square" rtlCol="0">
              <a:spAutoFit/>
            </a:bodyPr>
            <a:lstStyle/>
            <a:p>
              <a:pPr>
                <a:lnSpc>
                  <a:spcPct val="150000"/>
                </a:lnSpc>
              </a:pPr>
              <a:r>
                <a:rPr lang="zh-CN" altLang="en-US" sz="1000" b="1" spc="600" dirty="0">
                  <a:solidFill>
                    <a:schemeClr val="bg1"/>
                  </a:solidFill>
                  <a:latin typeface="微软雅黑" panose="020B0503020204020204" pitchFamily="34" charset="-122"/>
                  <a:ea typeface="微软雅黑" panose="020B0503020204020204" pitchFamily="34" charset="-122"/>
                </a:rPr>
                <a:t>业征信</a:t>
              </a:r>
              <a:endParaRPr lang="zh-CN" altLang="en-US" sz="1000" b="1" spc="600" dirty="0">
                <a:solidFill>
                  <a:schemeClr val="bg1"/>
                </a:solidFill>
                <a:latin typeface="微软雅黑" panose="020B0503020204020204" pitchFamily="34" charset="-122"/>
                <a:ea typeface="微软雅黑" panose="020B0503020204020204" pitchFamily="34" charset="-122"/>
              </a:endParaRPr>
            </a:p>
          </p:txBody>
        </p:sp>
        <p:sp>
          <p:nvSpPr>
            <p:cNvPr id="9" name="圆角矩形 19"/>
            <p:cNvSpPr/>
            <p:nvPr/>
          </p:nvSpPr>
          <p:spPr>
            <a:xfrm>
              <a:off x="1634" y="3308"/>
              <a:ext cx="1701" cy="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 name="左大括号 9"/>
            <p:cNvSpPr/>
            <p:nvPr/>
          </p:nvSpPr>
          <p:spPr>
            <a:xfrm>
              <a:off x="3335" y="2390"/>
              <a:ext cx="454" cy="2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 name="圆角矩形 30"/>
            <p:cNvSpPr/>
            <p:nvPr/>
          </p:nvSpPr>
          <p:spPr>
            <a:xfrm>
              <a:off x="3838" y="2240"/>
              <a:ext cx="1701" cy="368"/>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 name="圆角矩形 31"/>
            <p:cNvSpPr/>
            <p:nvPr/>
          </p:nvSpPr>
          <p:spPr>
            <a:xfrm>
              <a:off x="3871" y="4397"/>
              <a:ext cx="1701" cy="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 name="左大括号 12"/>
            <p:cNvSpPr/>
            <p:nvPr/>
          </p:nvSpPr>
          <p:spPr>
            <a:xfrm>
              <a:off x="5692" y="3928"/>
              <a:ext cx="72" cy="13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4" name="圆角矩形 39"/>
            <p:cNvSpPr/>
            <p:nvPr/>
          </p:nvSpPr>
          <p:spPr>
            <a:xfrm>
              <a:off x="5941" y="3743"/>
              <a:ext cx="1701" cy="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圆角矩形 40"/>
            <p:cNvSpPr/>
            <p:nvPr/>
          </p:nvSpPr>
          <p:spPr>
            <a:xfrm>
              <a:off x="5938" y="4715"/>
              <a:ext cx="1701" cy="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2">
                      <a:lumMod val="75000"/>
                    </a:schemeClr>
                  </a:solidFill>
                  <a:latin typeface="微软雅黑" panose="020B0503020204020204" pitchFamily="34" charset="-122"/>
                  <a:ea typeface="微软雅黑" panose="020B0503020204020204" pitchFamily="34" charset="-122"/>
                </a:rPr>
                <a:t>……</a:t>
              </a:r>
              <a:endParaRPr lang="en-US" altLang="zh-CN"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6" name="圆角矩形 41"/>
            <p:cNvSpPr/>
            <p:nvPr/>
          </p:nvSpPr>
          <p:spPr>
            <a:xfrm>
              <a:off x="5941" y="5190"/>
              <a:ext cx="1701" cy="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信息记录</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左大括号 16"/>
            <p:cNvSpPr/>
            <p:nvPr/>
          </p:nvSpPr>
          <p:spPr>
            <a:xfrm>
              <a:off x="7862" y="4545"/>
              <a:ext cx="148" cy="8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8" name="圆角矩形 43"/>
            <p:cNvSpPr/>
            <p:nvPr/>
          </p:nvSpPr>
          <p:spPr>
            <a:xfrm>
              <a:off x="8202" y="4439"/>
              <a:ext cx="1021" cy="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圆角矩形 44"/>
            <p:cNvSpPr/>
            <p:nvPr/>
          </p:nvSpPr>
          <p:spPr>
            <a:xfrm>
              <a:off x="8202" y="5167"/>
              <a:ext cx="1021" cy="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左大括号 19"/>
            <p:cNvSpPr/>
            <p:nvPr/>
          </p:nvSpPr>
          <p:spPr>
            <a:xfrm>
              <a:off x="9457" y="4556"/>
              <a:ext cx="113" cy="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1" name="圆角矩形 47"/>
            <p:cNvSpPr/>
            <p:nvPr/>
          </p:nvSpPr>
          <p:spPr>
            <a:xfrm>
              <a:off x="9631" y="4488"/>
              <a:ext cx="1021" cy="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圆角矩形 48"/>
            <p:cNvSpPr/>
            <p:nvPr/>
          </p:nvSpPr>
          <p:spPr>
            <a:xfrm>
              <a:off x="9660" y="5200"/>
              <a:ext cx="1021" cy="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文本框 22"/>
            <p:cNvSpPr txBox="1"/>
            <p:nvPr/>
          </p:nvSpPr>
          <p:spPr>
            <a:xfrm>
              <a:off x="1683" y="3283"/>
              <a:ext cx="1651" cy="515"/>
            </a:xfrm>
            <a:prstGeom prst="rect">
              <a:avLst/>
            </a:prstGeom>
            <a:noFill/>
          </p:spPr>
          <p:txBody>
            <a:bodyPr wrap="square" rtlCol="0">
              <a:spAutoFit/>
            </a:bodyP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文件名</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3798" y="2192"/>
              <a:ext cx="1784" cy="515"/>
            </a:xfrm>
            <a:prstGeom prst="rect">
              <a:avLst/>
            </a:prstGeom>
            <a:noFill/>
          </p:spPr>
          <p:txBody>
            <a:bodyPr wrap="square" rtlCol="0">
              <a:spAutoFit/>
            </a:bodyP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文件头</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09" y="4366"/>
              <a:ext cx="1786" cy="515"/>
            </a:xfrm>
            <a:prstGeom prst="rect">
              <a:avLst/>
            </a:prstGeom>
            <a:noFill/>
          </p:spPr>
          <p:txBody>
            <a:bodyPr wrap="square" rtlCol="0">
              <a:spAutoFit/>
            </a:bodyP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文件体</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941" y="3704"/>
              <a:ext cx="1701" cy="515"/>
            </a:xfrm>
            <a:prstGeom prst="rect">
              <a:avLst/>
            </a:prstGeom>
            <a:noFill/>
          </p:spPr>
          <p:txBody>
            <a:bodyPr wrap="square" rtlCol="0">
              <a:spAutoFit/>
            </a:bodyP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信息记录</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7" name="圆角矩形 56"/>
            <p:cNvSpPr/>
            <p:nvPr/>
          </p:nvSpPr>
          <p:spPr>
            <a:xfrm>
              <a:off x="8206" y="4800"/>
              <a:ext cx="1021" cy="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圆角矩形 60"/>
            <p:cNvSpPr/>
            <p:nvPr/>
          </p:nvSpPr>
          <p:spPr>
            <a:xfrm>
              <a:off x="9655" y="4841"/>
              <a:ext cx="1021" cy="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9" name="文本框 28"/>
            <p:cNvSpPr txBox="1"/>
            <p:nvPr/>
          </p:nvSpPr>
          <p:spPr>
            <a:xfrm>
              <a:off x="8068" y="3967"/>
              <a:ext cx="1223" cy="515"/>
            </a:xfrm>
            <a:prstGeom prst="rect">
              <a:avLst/>
            </a:prstGeom>
            <a:noFill/>
          </p:spPr>
          <p:txBody>
            <a:bodyPr wrap="square" rtlCol="0">
              <a:spAutoFit/>
            </a:bodyP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信息段</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587" y="4029"/>
              <a:ext cx="1045" cy="515"/>
            </a:xfrm>
            <a:prstGeom prst="rect">
              <a:avLst/>
            </a:prstGeom>
            <a:noFill/>
          </p:spPr>
          <p:txBody>
            <a:bodyPr wrap="square" rtlCol="0">
              <a:spAutoFit/>
            </a:bodyP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数据项</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229" y="6636"/>
              <a:ext cx="8415" cy="515"/>
            </a:xfrm>
            <a:prstGeom prst="rect">
              <a:avLst/>
            </a:prstGeom>
            <a:noFill/>
          </p:spPr>
          <p:txBody>
            <a:bodyPr wrap="square" rtlCol="0">
              <a:spAutoFit/>
            </a:bodyPr>
            <a:lstStyle/>
            <a:p>
              <a:r>
                <a:rPr lang="zh-CN" altLang="en-US" sz="1000" dirty="0">
                  <a:solidFill>
                    <a:schemeClr val="tx2">
                      <a:lumMod val="75000"/>
                    </a:schemeClr>
                  </a:solidFill>
                  <a:latin typeface="微软雅黑" panose="020B0503020204020204" pitchFamily="34" charset="-122"/>
                  <a:ea typeface="微软雅黑" panose="020B0503020204020204" pitchFamily="34" charset="-122"/>
                </a:rPr>
                <a:t>数量限制：    </a:t>
              </a:r>
              <a:r>
                <a:rPr lang="en-US" altLang="zh-CN" sz="1000" dirty="0">
                  <a:solidFill>
                    <a:schemeClr val="tx2">
                      <a:lumMod val="75000"/>
                    </a:schemeClr>
                  </a:solidFill>
                  <a:latin typeface="微软雅黑" panose="020B0503020204020204" pitchFamily="34" charset="-122"/>
                  <a:ea typeface="微软雅黑" panose="020B0503020204020204" pitchFamily="34" charset="-122"/>
                </a:rPr>
                <a:t>100</a:t>
              </a:r>
              <a:r>
                <a:rPr lang="zh-CN" altLang="en-US" sz="1000" dirty="0">
                  <a:solidFill>
                    <a:schemeClr val="tx2">
                      <a:lumMod val="75000"/>
                    </a:schemeClr>
                  </a:solidFill>
                  <a:latin typeface="微软雅黑" panose="020B0503020204020204" pitchFamily="34" charset="-122"/>
                  <a:ea typeface="微软雅黑" panose="020B0503020204020204" pitchFamily="34" charset="-122"/>
                </a:rPr>
                <a:t>万以内                  </a:t>
              </a:r>
              <a:r>
                <a:rPr lang="en-US" altLang="zh-CN" sz="1000" dirty="0">
                  <a:solidFill>
                    <a:schemeClr val="tx2">
                      <a:lumMod val="75000"/>
                    </a:schemeClr>
                  </a:solidFill>
                  <a:latin typeface="微软雅黑" panose="020B0503020204020204" pitchFamily="34" charset="-122"/>
                  <a:ea typeface="微软雅黑" panose="020B0503020204020204" pitchFamily="34" charset="-122"/>
                </a:rPr>
                <a:t>9</a:t>
              </a:r>
              <a:r>
                <a:rPr lang="zh-CN" altLang="en-US" sz="1000" dirty="0">
                  <a:solidFill>
                    <a:schemeClr val="tx2">
                      <a:lumMod val="75000"/>
                    </a:schemeClr>
                  </a:solidFill>
                  <a:latin typeface="微软雅黑" panose="020B0503020204020204" pitchFamily="34" charset="-122"/>
                  <a:ea typeface="微软雅黑" panose="020B0503020204020204" pitchFamily="34" charset="-122"/>
                </a:rPr>
                <a:t>段</a:t>
              </a:r>
              <a:r>
                <a:rPr lang="en-US" altLang="zh-CN" sz="1000" dirty="0">
                  <a:solidFill>
                    <a:schemeClr val="tx2">
                      <a:lumMod val="75000"/>
                    </a:schemeClr>
                  </a:solidFill>
                  <a:latin typeface="微软雅黑" panose="020B0503020204020204" pitchFamily="34" charset="-122"/>
                  <a:ea typeface="微软雅黑" panose="020B0503020204020204" pitchFamily="34" charset="-122"/>
                </a:rPr>
                <a:t>/2</a:t>
              </a:r>
              <a:r>
                <a:rPr lang="zh-CN" altLang="en-US" sz="1000" dirty="0">
                  <a:solidFill>
                    <a:schemeClr val="tx2">
                      <a:lumMod val="75000"/>
                    </a:schemeClr>
                  </a:solidFill>
                  <a:latin typeface="微软雅黑" panose="020B0503020204020204" pitchFamily="34" charset="-122"/>
                  <a:ea typeface="微软雅黑" panose="020B0503020204020204" pitchFamily="34" charset="-122"/>
                </a:rPr>
                <a:t>段        具体的段落设计</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2" name="上下箭头 64"/>
            <p:cNvSpPr/>
            <p:nvPr/>
          </p:nvSpPr>
          <p:spPr>
            <a:xfrm>
              <a:off x="6606" y="5729"/>
              <a:ext cx="185" cy="7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上下箭头 65"/>
            <p:cNvSpPr/>
            <p:nvPr/>
          </p:nvSpPr>
          <p:spPr>
            <a:xfrm>
              <a:off x="10110" y="5695"/>
              <a:ext cx="185" cy="7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4" name="上下箭头 66"/>
            <p:cNvSpPr/>
            <p:nvPr/>
          </p:nvSpPr>
          <p:spPr>
            <a:xfrm>
              <a:off x="8671" y="5753"/>
              <a:ext cx="185" cy="7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文本框 34"/>
            <p:cNvSpPr txBox="1"/>
            <p:nvPr/>
          </p:nvSpPr>
          <p:spPr>
            <a:xfrm>
              <a:off x="8309" y="4918"/>
              <a:ext cx="982" cy="709"/>
            </a:xfrm>
            <a:prstGeom prst="rect">
              <a:avLst/>
            </a:prstGeom>
            <a:noFill/>
          </p:spPr>
          <p:txBody>
            <a:bodyPr wrap="square" rtlCol="0">
              <a:spAutoFit/>
            </a:bodyPr>
            <a:lstStyle/>
            <a:p>
              <a:endParaRPr lang="zh-CN" altLang="en-US" sz="1600" dirty="0"/>
            </a:p>
          </p:txBody>
        </p:sp>
        <p:sp>
          <p:nvSpPr>
            <p:cNvPr id="36" name="圆角矩形 68"/>
            <p:cNvSpPr/>
            <p:nvPr/>
          </p:nvSpPr>
          <p:spPr>
            <a:xfrm>
              <a:off x="5916" y="4218"/>
              <a:ext cx="1701" cy="3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2">
                      <a:lumMod val="75000"/>
                    </a:schemeClr>
                  </a:solidFill>
                  <a:latin typeface="微软雅黑" panose="020B0503020204020204" pitchFamily="34" charset="-122"/>
                  <a:ea typeface="微软雅黑" panose="020B0503020204020204" pitchFamily="34" charset="-122"/>
                </a:rPr>
                <a:t>信息记录</a:t>
              </a:r>
              <a:endParaRPr lang="zh-CN" altLang="en-US"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255" y="4624"/>
              <a:ext cx="903" cy="515"/>
            </a:xfrm>
            <a:prstGeom prst="rect">
              <a:avLst/>
            </a:prstGeom>
            <a:noFill/>
          </p:spPr>
          <p:txBody>
            <a:bodyPr wrap="square" rtlCol="0">
              <a:spAutoFit/>
            </a:bodyPr>
            <a:lstStyle/>
            <a:p>
              <a:pPr algn="ctr"/>
              <a:r>
                <a:rPr lang="en-US" altLang="zh-CN" sz="1000" dirty="0">
                  <a:solidFill>
                    <a:schemeClr val="tx2">
                      <a:lumMod val="75000"/>
                    </a:schemeClr>
                  </a:solidFill>
                  <a:latin typeface="微软雅黑" panose="020B0503020204020204" pitchFamily="34" charset="-122"/>
                  <a:ea typeface="微软雅黑" panose="020B0503020204020204" pitchFamily="34" charset="-122"/>
                </a:rPr>
                <a:t>……</a:t>
              </a:r>
              <a:endParaRPr lang="en-US" altLang="zh-CN" sz="10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638" y="4681"/>
              <a:ext cx="903" cy="515"/>
            </a:xfrm>
            <a:prstGeom prst="rect">
              <a:avLst/>
            </a:prstGeom>
            <a:noFill/>
          </p:spPr>
          <p:txBody>
            <a:bodyPr wrap="square" rtlCol="0">
              <a:spAutoFit/>
            </a:bodyPr>
            <a:lstStyle/>
            <a:p>
              <a:pPr algn="ctr"/>
              <a:r>
                <a:rPr lang="en-US" altLang="zh-CN" sz="1000" dirty="0">
                  <a:solidFill>
                    <a:schemeClr val="tx2">
                      <a:lumMod val="75000"/>
                    </a:schemeClr>
                  </a:solidFill>
                  <a:latin typeface="微软雅黑" panose="020B0503020204020204" pitchFamily="34" charset="-122"/>
                  <a:ea typeface="微软雅黑" panose="020B0503020204020204" pitchFamily="34" charset="-122"/>
                </a:rPr>
                <a:t>……</a:t>
              </a:r>
              <a:endParaRPr lang="en-US" altLang="zh-CN" sz="1000"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910590" y="337820"/>
            <a:ext cx="2720975"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报文的介绍</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40" name="椭圆 39"/>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452755" y="880110"/>
            <a:ext cx="12143020" cy="5609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charset="0"/>
              <a:buChar char="p"/>
            </a:pPr>
            <a:r>
              <a:rPr lang="zh-CN" altLang="en-US" sz="1800" dirty="0">
                <a:latin typeface="楷体" panose="02010609060101010101" pitchFamily="49" charset="-122"/>
                <a:ea typeface="楷体" panose="02010609060101010101" pitchFamily="49" charset="-122"/>
              </a:rPr>
              <a:t>文件名各数据元素含义</a:t>
            </a:r>
            <a:endParaRPr lang="zh-CN" altLang="en-US" sz="1800" dirty="0">
              <a:latin typeface="楷体" panose="02010609060101010101" pitchFamily="49" charset="-122"/>
              <a:ea typeface="楷体" panose="02010609060101010101" pitchFamily="49" charset="-122"/>
            </a:endParaRPr>
          </a:p>
        </p:txBody>
      </p:sp>
      <p:sp>
        <p:nvSpPr>
          <p:cNvPr id="6" name="文本框 5"/>
          <p:cNvSpPr txBox="1"/>
          <p:nvPr/>
        </p:nvSpPr>
        <p:spPr>
          <a:xfrm>
            <a:off x="3620770" y="1249680"/>
            <a:ext cx="2088515" cy="962660"/>
          </a:xfrm>
          <a:prstGeom prst="rect">
            <a:avLst/>
          </a:prstGeom>
          <a:noFill/>
        </p:spPr>
        <p:txBody>
          <a:bodyPr wrap="square" rtlCol="0">
            <a:noAutofit/>
          </a:bodyPr>
          <a:lstStyle/>
          <a:p>
            <a:r>
              <a:rPr lang="en-US" altLang="zh-CN" u="sng" dirty="0">
                <a:solidFill>
                  <a:schemeClr val="tx2">
                    <a:lumMod val="75000"/>
                  </a:schemeClr>
                </a:solidFill>
                <a:latin typeface="微软雅黑" panose="020B0503020204020204" pitchFamily="34" charset="-122"/>
                <a:ea typeface="微软雅黑" panose="020B0503020204020204" pitchFamily="34" charset="-122"/>
              </a:rPr>
              <a:t>C1000000300011</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u="sng" dirty="0">
                <a:solidFill>
                  <a:schemeClr val="tx2">
                    <a:lumMod val="75000"/>
                  </a:schemeClr>
                </a:solidFill>
                <a:latin typeface="微软雅黑" panose="020B0503020204020204" pitchFamily="34" charset="-122"/>
                <a:ea typeface="微软雅黑" panose="020B0503020204020204" pitchFamily="34" charset="-122"/>
              </a:rPr>
              <a:t>A2900309000413</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730240" y="1249680"/>
            <a:ext cx="1275715" cy="605155"/>
          </a:xfrm>
          <a:prstGeom prst="rect">
            <a:avLst/>
          </a:prstGeom>
          <a:noFill/>
        </p:spPr>
        <p:txBody>
          <a:bodyPr wrap="square" rtlCol="0">
            <a:noAutofit/>
          </a:bodyPr>
          <a:lstStyle/>
          <a:p>
            <a:r>
              <a:rPr lang="en-US" altLang="zh-CN" u="sng" dirty="0">
                <a:solidFill>
                  <a:schemeClr val="tx2">
                    <a:lumMod val="75000"/>
                  </a:schemeClr>
                </a:solidFill>
                <a:latin typeface="微软雅黑" panose="020B0503020204020204" pitchFamily="34" charset="-122"/>
                <a:ea typeface="微软雅黑" panose="020B0503020204020204" pitchFamily="34" charset="-122"/>
              </a:rPr>
              <a:t>20220711</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u="sng" dirty="0">
                <a:solidFill>
                  <a:schemeClr val="tx2">
                    <a:lumMod val="75000"/>
                  </a:schemeClr>
                </a:solidFill>
                <a:latin typeface="微软雅黑" panose="020B0503020204020204" pitchFamily="34" charset="-122"/>
                <a:ea typeface="微软雅黑" panose="020B0503020204020204" pitchFamily="34" charset="-122"/>
                <a:sym typeface="+mn-ea"/>
              </a:rPr>
              <a:t>20231008</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992620" y="1249680"/>
            <a:ext cx="588645" cy="805815"/>
          </a:xfrm>
          <a:prstGeom prst="rect">
            <a:avLst/>
          </a:prstGeom>
          <a:noFill/>
        </p:spPr>
        <p:txBody>
          <a:bodyPr wrap="none" rtlCol="0">
            <a:noAutofit/>
          </a:bodyPr>
          <a:lstStyle/>
          <a:p>
            <a:pPr algn="l"/>
            <a:r>
              <a:rPr lang="en-US" altLang="zh-CN" u="sng" dirty="0">
                <a:solidFill>
                  <a:schemeClr val="tx2">
                    <a:lumMod val="75000"/>
                  </a:schemeClr>
                </a:solidFill>
                <a:latin typeface="微软雅黑" panose="020B0503020204020204" pitchFamily="34" charset="-122"/>
                <a:ea typeface="微软雅黑" panose="020B0503020204020204" pitchFamily="34" charset="-122"/>
              </a:rPr>
              <a:t>310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pPr algn="l"/>
            <a:r>
              <a:rPr lang="en-US" altLang="zh-CN" u="sng" dirty="0">
                <a:solidFill>
                  <a:schemeClr val="tx2">
                    <a:lumMod val="75000"/>
                  </a:schemeClr>
                </a:solidFill>
                <a:latin typeface="微软雅黑" panose="020B0503020204020204" pitchFamily="34" charset="-122"/>
                <a:ea typeface="微软雅黑" panose="020B0503020204020204" pitchFamily="34" charset="-122"/>
                <a:sym typeface="+mn-ea"/>
              </a:rPr>
              <a:t>410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013700" y="1249680"/>
            <a:ext cx="691515" cy="605155"/>
          </a:xfrm>
          <a:prstGeom prst="rect">
            <a:avLst/>
          </a:prstGeom>
          <a:noFill/>
        </p:spPr>
        <p:txBody>
          <a:bodyPr wrap="square" rtlCol="0">
            <a:noAutofit/>
          </a:bodyPr>
          <a:lstStyle/>
          <a:p>
            <a:r>
              <a:rPr lang="en-US" altLang="zh-CN" u="sng" dirty="0">
                <a:solidFill>
                  <a:schemeClr val="tx2">
                    <a:lumMod val="75000"/>
                  </a:schemeClr>
                </a:solidFill>
                <a:latin typeface="微软雅黑" panose="020B0503020204020204" pitchFamily="34" charset="-122"/>
                <a:ea typeface="微软雅黑" panose="020B0503020204020204" pitchFamily="34" charset="-122"/>
              </a:rPr>
              <a:t>289</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u="sng" dirty="0">
                <a:solidFill>
                  <a:schemeClr val="tx2">
                    <a:lumMod val="75000"/>
                  </a:schemeClr>
                </a:solidFill>
                <a:latin typeface="微软雅黑" panose="020B0503020204020204" pitchFamily="34" charset="-122"/>
                <a:ea typeface="微软雅黑" panose="020B0503020204020204" pitchFamily="34" charset="-122"/>
              </a:rPr>
              <a:t>000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78090" y="1249680"/>
            <a:ext cx="288290" cy="688340"/>
          </a:xfrm>
          <a:prstGeom prst="rect">
            <a:avLst/>
          </a:prstGeom>
          <a:noFill/>
        </p:spPr>
        <p:txBody>
          <a:bodyPr wrap="square" rtlCol="0">
            <a:noAutofit/>
          </a:bodyPr>
          <a:lstStyle/>
          <a:p>
            <a:r>
              <a:rPr lang="en-US" altLang="zh-CN" u="sng" dirty="0">
                <a:solidFill>
                  <a:schemeClr val="tx2">
                    <a:lumMod val="75000"/>
                  </a:schemeClr>
                </a:solidFill>
                <a:latin typeface="微软雅黑" panose="020B0503020204020204" pitchFamily="34" charset="-122"/>
                <a:ea typeface="微软雅黑" panose="020B0503020204020204" pitchFamily="34" charset="-122"/>
              </a:rPr>
              <a:t>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u="sng" dirty="0">
                <a:solidFill>
                  <a:schemeClr val="tx2">
                    <a:lumMod val="75000"/>
                  </a:schemeClr>
                </a:solidFill>
                <a:latin typeface="微软雅黑" panose="020B0503020204020204" pitchFamily="34" charset="-122"/>
                <a:ea typeface="微软雅黑" panose="020B0503020204020204" pitchFamily="34" charset="-122"/>
                <a:sym typeface="+mn-ea"/>
              </a:rPr>
              <a:t>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781623" y="1227595"/>
            <a:ext cx="701564" cy="584775"/>
          </a:xfrm>
          <a:prstGeom prst="rect">
            <a:avLst/>
          </a:prstGeom>
          <a:noFill/>
        </p:spPr>
        <p:txBody>
          <a:bodyPr wrap="square" rtlCol="0">
            <a:spAutoFit/>
          </a:bodyPr>
          <a:lstStyle/>
          <a:p>
            <a:r>
              <a:rPr lang="en-US" altLang="zh-CN" u="sng" dirty="0">
                <a:solidFill>
                  <a:schemeClr val="tx2">
                    <a:lumMod val="75000"/>
                  </a:schemeClr>
                </a:solidFill>
                <a:latin typeface="微软雅黑" panose="020B0503020204020204" pitchFamily="34" charset="-122"/>
                <a:ea typeface="微软雅黑" panose="020B0503020204020204" pitchFamily="34" charset="-122"/>
              </a:rPr>
              <a:t>.enc</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742633" y="2032318"/>
          <a:ext cx="10945737" cy="4354983"/>
        </p:xfrm>
        <a:graphic>
          <a:graphicData uri="http://schemas.openxmlformats.org/drawingml/2006/table">
            <a:tbl>
              <a:tblPr firstRow="1" firstCol="1" bandRow="1">
                <a:tableStyleId>{5C22544A-7EE6-4342-B048-85BDC9FD1C3A}</a:tableStyleId>
              </a:tblPr>
              <a:tblGrid>
                <a:gridCol w="1023633"/>
                <a:gridCol w="1850390"/>
                <a:gridCol w="1676618"/>
                <a:gridCol w="6395096"/>
              </a:tblGrid>
              <a:tr h="490621">
                <a:tc>
                  <a:txBody>
                    <a:bodyPr/>
                    <a:lstStyle/>
                    <a:p>
                      <a:pPr marL="9525" indent="-6350" algn="ctr">
                        <a:lnSpc>
                          <a:spcPct val="110000"/>
                        </a:lnSpc>
                        <a:spcAft>
                          <a:spcPts val="0"/>
                        </a:spcAft>
                      </a:pPr>
                      <a:r>
                        <a:rPr lang="zh-CN" sz="1400" kern="0" baseline="0" dirty="0">
                          <a:effectLst/>
                        </a:rPr>
                        <a:t>位置</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数据项名称</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数据类型</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数据项说明</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702310">
                <a:tc>
                  <a:txBody>
                    <a:bodyPr/>
                    <a:lstStyle/>
                    <a:p>
                      <a:pPr marL="9525" indent="-6350">
                        <a:lnSpc>
                          <a:spcPct val="110000"/>
                        </a:lnSpc>
                        <a:spcAft>
                          <a:spcPts val="0"/>
                        </a:spcAft>
                      </a:pPr>
                      <a:r>
                        <a:rPr lang="en-US" sz="1400" kern="0" baseline="0">
                          <a:effectLst/>
                        </a:rPr>
                        <a:t>1-14</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数据提供机构</a:t>
                      </a:r>
                      <a:endParaRPr lang="zh-CN" sz="1400" kern="100" baseline="0" dirty="0">
                        <a:effectLst/>
                      </a:endParaRPr>
                    </a:p>
                    <a:p>
                      <a:pPr marL="9525" indent="-6350" algn="ctr">
                        <a:lnSpc>
                          <a:spcPct val="110000"/>
                        </a:lnSpc>
                        <a:spcAft>
                          <a:spcPts val="0"/>
                        </a:spcAft>
                      </a:pPr>
                      <a:r>
                        <a:rPr lang="zh-CN" sz="1400" kern="0" baseline="0" dirty="0">
                          <a:effectLst/>
                        </a:rPr>
                        <a:t>金融机构代码</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en-US" sz="1400" kern="0" baseline="0" dirty="0">
                          <a:effectLst/>
                        </a:rPr>
                        <a:t>AN14</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zh-CN" sz="1400" kern="0" baseline="0">
                          <a:effectLst/>
                        </a:rPr>
                        <a:t>数据提供机构的金融机构代码用于作为标识前缀，防止各数据提供机构自行编码导致冲突的编码。</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795576">
                <a:tc>
                  <a:txBody>
                    <a:bodyPr/>
                    <a:lstStyle/>
                    <a:p>
                      <a:pPr marL="9525" indent="-6350">
                        <a:lnSpc>
                          <a:spcPct val="110000"/>
                        </a:lnSpc>
                        <a:spcAft>
                          <a:spcPts val="0"/>
                        </a:spcAft>
                      </a:pPr>
                      <a:r>
                        <a:rPr lang="en-US" sz="1400" kern="0" baseline="0">
                          <a:effectLst/>
                        </a:rPr>
                        <a:t>15-22</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文件生成日期</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en-US" sz="1400" kern="0" baseline="0" dirty="0">
                          <a:effectLst/>
                        </a:rPr>
                        <a:t>N8</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zh-CN" sz="1400" kern="0" baseline="0" dirty="0">
                          <a:effectLst/>
                        </a:rPr>
                        <a:t>数据报送文件的生成日期。</a:t>
                      </a:r>
                      <a:br>
                        <a:rPr lang="en-US" sz="1400" kern="0" baseline="0" dirty="0">
                          <a:effectLst/>
                        </a:rPr>
                      </a:br>
                      <a:r>
                        <a:rPr lang="zh-CN" sz="1400" kern="0" baseline="0" dirty="0">
                          <a:effectLst/>
                        </a:rPr>
                        <a:t>格式为“</a:t>
                      </a:r>
                      <a:r>
                        <a:rPr lang="en-US" sz="1400" kern="0" baseline="0" dirty="0">
                          <a:effectLst/>
                        </a:rPr>
                        <a:t>YYYYMMDD</a:t>
                      </a:r>
                      <a:r>
                        <a:rPr lang="zh-CN" sz="1400" kern="0" baseline="0" dirty="0">
                          <a:effectLst/>
                        </a:rPr>
                        <a:t>”。</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684945">
                <a:tc>
                  <a:txBody>
                    <a:bodyPr/>
                    <a:lstStyle/>
                    <a:p>
                      <a:pPr marL="9525" indent="-6350">
                        <a:lnSpc>
                          <a:spcPct val="110000"/>
                        </a:lnSpc>
                        <a:spcAft>
                          <a:spcPts val="0"/>
                        </a:spcAft>
                      </a:pPr>
                      <a:r>
                        <a:rPr lang="en-US" sz="1400" kern="0" baseline="0">
                          <a:effectLst/>
                        </a:rPr>
                        <a:t>23-25</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所含信息</a:t>
                      </a:r>
                      <a:endParaRPr lang="zh-CN" sz="1400" kern="100" baseline="0" dirty="0">
                        <a:effectLst/>
                      </a:endParaRPr>
                    </a:p>
                    <a:p>
                      <a:pPr marL="9525" indent="-6350" algn="ctr">
                        <a:lnSpc>
                          <a:spcPct val="110000"/>
                        </a:lnSpc>
                        <a:spcAft>
                          <a:spcPts val="0"/>
                        </a:spcAft>
                      </a:pPr>
                      <a:r>
                        <a:rPr lang="zh-CN" sz="1400" kern="0" baseline="0" dirty="0">
                          <a:effectLst/>
                        </a:rPr>
                        <a:t>记录类型</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en-US" sz="1400" kern="0" baseline="0" dirty="0">
                          <a:effectLst/>
                        </a:rPr>
                        <a:t>N3</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zh-CN" sz="1400" kern="0" baseline="0" dirty="0">
                          <a:effectLst/>
                        </a:rPr>
                        <a:t>数据报送文件中所含记录的类型。</a:t>
                      </a:r>
                      <a:br>
                        <a:rPr lang="en-US" sz="1400" kern="0" baseline="0" dirty="0">
                          <a:effectLst/>
                        </a:rPr>
                      </a:br>
                      <a:r>
                        <a:rPr lang="zh-CN" sz="1400" kern="0" baseline="0" dirty="0">
                          <a:effectLst/>
                        </a:rPr>
                        <a:t>具体参见系列标准中信息记录类型代码。</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444500">
                <a:tc>
                  <a:txBody>
                    <a:bodyPr/>
                    <a:lstStyle/>
                    <a:p>
                      <a:pPr marL="9525" indent="-6350">
                        <a:lnSpc>
                          <a:spcPct val="110000"/>
                        </a:lnSpc>
                        <a:spcAft>
                          <a:spcPts val="0"/>
                        </a:spcAft>
                      </a:pPr>
                      <a:r>
                        <a:rPr lang="en-US" sz="1400" kern="0" baseline="0">
                          <a:effectLst/>
                        </a:rPr>
                        <a:t>26-26</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a:effectLst/>
                        </a:rPr>
                        <a:t>预留位</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en-US" sz="1400" kern="0" baseline="0">
                          <a:effectLst/>
                        </a:rPr>
                        <a:t>AN1</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zh-CN" sz="1400" kern="0" baseline="0" dirty="0">
                          <a:effectLst/>
                        </a:rPr>
                        <a:t>目前统一填“</a:t>
                      </a:r>
                      <a:r>
                        <a:rPr lang="en-US" sz="1400" kern="0" baseline="0" dirty="0">
                          <a:effectLst/>
                        </a:rPr>
                        <a:t>0</a:t>
                      </a:r>
                      <a:r>
                        <a:rPr lang="zh-CN" sz="1400" kern="0" baseline="0" dirty="0">
                          <a:effectLst/>
                        </a:rPr>
                        <a:t>”。</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773450">
                <a:tc>
                  <a:txBody>
                    <a:bodyPr/>
                    <a:lstStyle/>
                    <a:p>
                      <a:pPr marL="9525" indent="-6350">
                        <a:lnSpc>
                          <a:spcPct val="110000"/>
                        </a:lnSpc>
                        <a:spcAft>
                          <a:spcPts val="0"/>
                        </a:spcAft>
                      </a:pPr>
                      <a:r>
                        <a:rPr lang="en-US" sz="1400" kern="0" baseline="0">
                          <a:effectLst/>
                        </a:rPr>
                        <a:t>27-29</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a:effectLst/>
                        </a:rPr>
                        <a:t>流水号</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en-US" sz="1400" kern="0" baseline="0">
                          <a:effectLst/>
                        </a:rPr>
                        <a:t>AN3</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zh-CN" sz="1400" kern="0" baseline="0" dirty="0">
                          <a:effectLst/>
                        </a:rPr>
                        <a:t>当文件名前 </a:t>
                      </a:r>
                      <a:r>
                        <a:rPr lang="en-US" sz="1400" kern="0" baseline="0" dirty="0">
                          <a:effectLst/>
                        </a:rPr>
                        <a:t>26 </a:t>
                      </a:r>
                      <a:r>
                        <a:rPr lang="zh-CN" sz="1400" kern="0" baseline="0" dirty="0">
                          <a:effectLst/>
                        </a:rPr>
                        <a:t>位相同时，用于区分不同文件的编号，以保证数据报送文件命名的唯一性。</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463685">
                <a:tc>
                  <a:txBody>
                    <a:bodyPr/>
                    <a:lstStyle/>
                    <a:p>
                      <a:pPr marL="9525" indent="-6350">
                        <a:lnSpc>
                          <a:spcPct val="110000"/>
                        </a:lnSpc>
                        <a:spcAft>
                          <a:spcPts val="0"/>
                        </a:spcAft>
                      </a:pPr>
                      <a:r>
                        <a:rPr lang="en-US" sz="1400" kern="0" baseline="0" dirty="0">
                          <a:effectLst/>
                        </a:rPr>
                        <a:t>30-30</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gn="ctr">
                        <a:lnSpc>
                          <a:spcPct val="110000"/>
                        </a:lnSpc>
                        <a:spcAft>
                          <a:spcPts val="0"/>
                        </a:spcAft>
                      </a:pPr>
                      <a:r>
                        <a:rPr lang="zh-CN" sz="1400" kern="0" baseline="0" dirty="0">
                          <a:effectLst/>
                        </a:rPr>
                        <a:t>反馈标识</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en-US" sz="1400" kern="0" baseline="0" dirty="0">
                          <a:effectLst/>
                        </a:rPr>
                        <a:t>N1</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9525" indent="-6350">
                        <a:lnSpc>
                          <a:spcPct val="110000"/>
                        </a:lnSpc>
                        <a:spcAft>
                          <a:spcPts val="0"/>
                        </a:spcAft>
                      </a:pPr>
                      <a:r>
                        <a:rPr lang="zh-CN" sz="1400" kern="0" baseline="0" dirty="0">
                          <a:effectLst/>
                        </a:rPr>
                        <a:t>对于数据报送文件，统一填“</a:t>
                      </a:r>
                      <a:r>
                        <a:rPr lang="en-US" sz="1400" kern="0" baseline="0" dirty="0">
                          <a:effectLst/>
                        </a:rPr>
                        <a:t>0</a:t>
                      </a:r>
                      <a:r>
                        <a:rPr lang="zh-CN" sz="1400" kern="0" baseline="0" dirty="0">
                          <a:effectLst/>
                        </a:rPr>
                        <a:t>”。</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9" name="文本框 18"/>
          <p:cNvSpPr txBox="1"/>
          <p:nvPr/>
        </p:nvSpPr>
        <p:spPr>
          <a:xfrm>
            <a:off x="8496935" y="1249680"/>
            <a:ext cx="288290" cy="605155"/>
          </a:xfrm>
          <a:prstGeom prst="rect">
            <a:avLst/>
          </a:prstGeom>
          <a:noFill/>
        </p:spPr>
        <p:txBody>
          <a:bodyPr wrap="square" rtlCol="0">
            <a:noAutofit/>
          </a:bodyPr>
          <a:lstStyle/>
          <a:p>
            <a:r>
              <a:rPr lang="en-US" altLang="zh-CN" u="sng" dirty="0">
                <a:solidFill>
                  <a:schemeClr val="tx2">
                    <a:lumMod val="75000"/>
                  </a:schemeClr>
                </a:solidFill>
                <a:latin typeface="微软雅黑" panose="020B0503020204020204" pitchFamily="34" charset="-122"/>
                <a:ea typeface="微软雅黑" panose="020B0503020204020204" pitchFamily="34" charset="-122"/>
              </a:rPr>
              <a:t>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u="sng" dirty="0">
                <a:solidFill>
                  <a:schemeClr val="tx2">
                    <a:lumMod val="75000"/>
                  </a:schemeClr>
                </a:solidFill>
                <a:latin typeface="微软雅黑" panose="020B0503020204020204" pitchFamily="34" charset="-122"/>
                <a:ea typeface="微软雅黑" panose="020B0503020204020204" pitchFamily="34" charset="-122"/>
              </a:rPr>
              <a:t>0</a:t>
            </a:r>
            <a:endParaRPr lang="en-US" altLang="zh-CN"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报文名的介绍</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21" name="椭圆 20"/>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6" dur="5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1000"/>
                                        <p:tgtEl>
                                          <p:spTgt spid="8">
                                            <p:txEl>
                                              <p:pRg st="0" end="0"/>
                                            </p:txEl>
                                          </p:spTgt>
                                        </p:tgtEl>
                                      </p:cBhvr>
                                    </p:animEffect>
                                    <p:anim calcmode="lin" valueType="num">
                                      <p:cBhvr>
                                        <p:cTn id="3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fade">
                                      <p:cBhvr>
                                        <p:cTn id="38" dur="1000"/>
                                        <p:tgtEl>
                                          <p:spTgt spid="8">
                                            <p:txEl>
                                              <p:pRg st="1" end="1"/>
                                            </p:txEl>
                                          </p:spTgt>
                                        </p:tgtEl>
                                      </p:cBhvr>
                                    </p:animEffect>
                                    <p:anim calcmode="lin" valueType="num">
                                      <p:cBhvr>
                                        <p:cTn id="3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 calcmode="lin" valueType="num">
                                      <p:cBhvr>
                                        <p:cTn id="45"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6"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47"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48" dur="1000"/>
                                        <p:tgtEl>
                                          <p:spTgt spid="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 calcmode="lin" valueType="num">
                                      <p:cBhvr>
                                        <p:cTn id="53"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54"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55"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56" dur="1000"/>
                                        <p:tgtEl>
                                          <p:spTgt spid="9">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 calcmode="lin" valueType="num">
                                      <p:cBhvr>
                                        <p:cTn id="61"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10">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10">
                                            <p:txEl>
                                              <p:pRg st="1" end="1"/>
                                            </p:txEl>
                                          </p:spTgt>
                                        </p:tgtEl>
                                        <p:attrNameLst>
                                          <p:attrName>style.visibility</p:attrName>
                                        </p:attrNameLst>
                                      </p:cBhvr>
                                      <p:to>
                                        <p:strVal val="visible"/>
                                      </p:to>
                                    </p:set>
                                    <p:anim calcmode="lin" valueType="num">
                                      <p:cBhvr>
                                        <p:cTn id="6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6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70" dur="500"/>
                                        <p:tgtEl>
                                          <p:spTgt spid="10">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nodeType="clickEffect">
                                  <p:stCondLst>
                                    <p:cond delay="0"/>
                                  </p:stCondLst>
                                  <p:childTnLst>
                                    <p:set>
                                      <p:cBhvr>
                                        <p:cTn id="74"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5" dur="500"/>
                                        <p:tgtEl>
                                          <p:spTgt spid="1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9">
                                            <p:txEl>
                                              <p:pRg st="0" end="0"/>
                                            </p:txEl>
                                          </p:spTgt>
                                        </p:tgtEl>
                                        <p:attrNameLst>
                                          <p:attrName>style.visibility</p:attrName>
                                        </p:attrNameLst>
                                      </p:cBhvr>
                                      <p:to>
                                        <p:strVal val="visible"/>
                                      </p:to>
                                    </p:set>
                                    <p:anim calcmode="lin" valueType="num">
                                      <p:cBhvr>
                                        <p:cTn id="80"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19">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19">
                                            <p:txEl>
                                              <p:pRg st="1" end="1"/>
                                            </p:txEl>
                                          </p:spTgt>
                                        </p:tgtEl>
                                        <p:attrNameLst>
                                          <p:attrName>style.visibility</p:attrName>
                                        </p:attrNameLst>
                                      </p:cBhvr>
                                      <p:to>
                                        <p:strVal val="visible"/>
                                      </p:to>
                                    </p:set>
                                    <p:anim calcmode="lin" valueType="num">
                                      <p:cBhvr>
                                        <p:cTn id="87" dur="5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88" dur="5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89"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1" y="819164"/>
            <a:ext cx="2880320" cy="337185"/>
          </a:xfrm>
          <a:prstGeom prst="rect">
            <a:avLst/>
          </a:prstGeom>
        </p:spPr>
        <p:txBody>
          <a:bodyPr wrap="square">
            <a:spAutoFit/>
          </a:bodyPr>
          <a:lstStyle/>
          <a:p>
            <a:pPr marL="285750" indent="-285750">
              <a:buFont typeface="Wingdings" panose="05000000000000000000" charset="0"/>
              <a:buChar char="p"/>
            </a:pPr>
            <a:r>
              <a:rPr lang="zh-CN" altLang="en-US" sz="1600" dirty="0">
                <a:latin typeface="楷体" panose="02010609060101010101" pitchFamily="49" charset="-122"/>
                <a:ea typeface="楷体" panose="02010609060101010101" pitchFamily="49" charset="-122"/>
              </a:rPr>
              <a:t>文件头各数据元素含义</a:t>
            </a:r>
            <a:endParaRPr lang="zh-CN" altLang="en-US" sz="1600" dirty="0">
              <a:latin typeface="楷体" panose="02010609060101010101" pitchFamily="49" charset="-122"/>
              <a:ea typeface="楷体" panose="02010609060101010101" pitchFamily="49" charset="-122"/>
            </a:endParaRPr>
          </a:p>
        </p:txBody>
      </p:sp>
      <p:sp>
        <p:nvSpPr>
          <p:cNvPr id="4" name="文本框 3"/>
          <p:cNvSpPr txBox="1"/>
          <p:nvPr/>
        </p:nvSpPr>
        <p:spPr>
          <a:xfrm>
            <a:off x="2793965" y="1406014"/>
            <a:ext cx="513247"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A</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973865" y="1406014"/>
            <a:ext cx="684196"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050</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82498" y="1406014"/>
            <a:ext cx="684196"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310</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799881" y="1406014"/>
            <a:ext cx="794283"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1.0.0</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85159" y="1384077"/>
            <a:ext cx="2143886"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C1000000300011</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394365" y="1384077"/>
            <a:ext cx="2143886"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20220711103835</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136839" y="1384077"/>
            <a:ext cx="408112"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0</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42511" y="1399317"/>
            <a:ext cx="1175248" cy="306705"/>
          </a:xfrm>
          <a:prstGeom prst="rect">
            <a:avLst/>
          </a:prstGeom>
          <a:noFill/>
        </p:spPr>
        <p:txBody>
          <a:bodyPr wrap="square" rtlCol="0">
            <a:spAutoFit/>
          </a:bodyPr>
          <a:lstStyle/>
          <a:p>
            <a:r>
              <a:rPr lang="en-US" altLang="zh-CN" sz="1400" u="sng" dirty="0">
                <a:solidFill>
                  <a:schemeClr val="tx2">
                    <a:lumMod val="75000"/>
                  </a:schemeClr>
                </a:solidFill>
                <a:latin typeface="微软雅黑" panose="020B0503020204020204" pitchFamily="34" charset="-122"/>
                <a:ea typeface="微软雅黑" panose="020B0503020204020204" pitchFamily="34" charset="-122"/>
              </a:rPr>
              <a:t>0000001</a:t>
            </a:r>
            <a:endParaRPr lang="en-US" altLang="zh-CN" sz="1400" u="sng"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nvGraphicFramePr>
        <p:xfrm>
          <a:off x="1461205" y="2514540"/>
          <a:ext cx="10368915" cy="4391660"/>
        </p:xfrm>
        <a:graphic>
          <a:graphicData uri="http://schemas.openxmlformats.org/drawingml/2006/table">
            <a:tbl>
              <a:tblPr firstRow="1" firstCol="1" bandRow="1">
                <a:tableStyleId>{5C22544A-7EE6-4342-B048-85BDC9FD1C3A}</a:tableStyleId>
              </a:tblPr>
              <a:tblGrid>
                <a:gridCol w="1071672"/>
                <a:gridCol w="1972870"/>
                <a:gridCol w="1138703"/>
                <a:gridCol w="6185907"/>
              </a:tblGrid>
              <a:tr h="290830">
                <a:tc>
                  <a:txBody>
                    <a:bodyPr/>
                    <a:lstStyle/>
                    <a:p>
                      <a:pPr marL="9525" indent="-6350" algn="ctr">
                        <a:lnSpc>
                          <a:spcPct val="110000"/>
                        </a:lnSpc>
                        <a:spcAft>
                          <a:spcPts val="0"/>
                        </a:spcAft>
                      </a:pPr>
                      <a:r>
                        <a:rPr lang="zh-CN" sz="1400" kern="0" baseline="0" dirty="0">
                          <a:effectLst/>
                        </a:rPr>
                        <a:t>位置 </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数据项名称 </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数据类型 </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数据项说明</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300374">
                <a:tc>
                  <a:txBody>
                    <a:bodyPr/>
                    <a:lstStyle/>
                    <a:p>
                      <a:pPr marL="9525" indent="-6350">
                        <a:lnSpc>
                          <a:spcPct val="110000"/>
                        </a:lnSpc>
                        <a:spcAft>
                          <a:spcPts val="0"/>
                        </a:spcAft>
                      </a:pPr>
                      <a:r>
                        <a:rPr lang="en-US" sz="1400" kern="0" baseline="0" dirty="0">
                          <a:effectLst/>
                        </a:rPr>
                        <a:t>1-1</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dirty="0">
                          <a:effectLst/>
                        </a:rPr>
                        <a:t>文件头起始标识</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dirty="0">
                          <a:effectLst/>
                        </a:rPr>
                        <a:t>AN1</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a:effectLst/>
                        </a:rPr>
                        <a:t>填“</a:t>
                      </a:r>
                      <a:r>
                        <a:rPr lang="en-US" sz="1400" kern="0" baseline="0">
                          <a:effectLst/>
                        </a:rPr>
                        <a:t>A</a:t>
                      </a:r>
                      <a:r>
                        <a:rPr lang="zh-CN" sz="1400" kern="0" baseline="0">
                          <a:effectLst/>
                        </a:rPr>
                        <a:t>”表示文件头开始。</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577850">
                <a:tc>
                  <a:txBody>
                    <a:bodyPr/>
                    <a:lstStyle/>
                    <a:p>
                      <a:pPr marL="9525" indent="-6350">
                        <a:lnSpc>
                          <a:spcPct val="110000"/>
                        </a:lnSpc>
                        <a:spcAft>
                          <a:spcPts val="0"/>
                        </a:spcAft>
                      </a:pPr>
                      <a:r>
                        <a:rPr lang="en-US" sz="1400" kern="0" baseline="0" dirty="0">
                          <a:effectLst/>
                        </a:rPr>
                        <a:t>2-4</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dirty="0">
                          <a:effectLst/>
                        </a:rPr>
                        <a:t>文件头长度</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dirty="0">
                          <a:effectLst/>
                        </a:rPr>
                        <a:t>N3</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dirty="0">
                          <a:effectLst/>
                        </a:rPr>
                        <a:t>说明文件头所含字节数（含“文件头起始标识”和“文件头长度”）的十进制数字串。不足</a:t>
                      </a:r>
                      <a:r>
                        <a:rPr lang="en-US" sz="1400" kern="0" baseline="0" dirty="0">
                          <a:effectLst/>
                        </a:rPr>
                        <a:t>3</a:t>
                      </a:r>
                      <a:r>
                        <a:rPr lang="zh-CN" sz="1400" kern="0" baseline="0" dirty="0">
                          <a:effectLst/>
                        </a:rPr>
                        <a:t>位的，左侧用“</a:t>
                      </a:r>
                      <a:r>
                        <a:rPr lang="en-US" sz="1400" kern="0" baseline="0" dirty="0">
                          <a:effectLst/>
                        </a:rPr>
                        <a:t>0</a:t>
                      </a:r>
                      <a:r>
                        <a:rPr lang="zh-CN" sz="1400" kern="0" baseline="0" dirty="0">
                          <a:effectLst/>
                        </a:rPr>
                        <a:t>”补齐。</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403860">
                <a:tc>
                  <a:txBody>
                    <a:bodyPr/>
                    <a:lstStyle/>
                    <a:p>
                      <a:pPr marL="9525" indent="-6350">
                        <a:lnSpc>
                          <a:spcPct val="110000"/>
                        </a:lnSpc>
                        <a:spcAft>
                          <a:spcPts val="0"/>
                        </a:spcAft>
                      </a:pPr>
                      <a:r>
                        <a:rPr lang="en-US" sz="1400" kern="0" baseline="0">
                          <a:effectLst/>
                        </a:rPr>
                        <a:t>5-7</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dirty="0">
                          <a:effectLst/>
                        </a:rPr>
                        <a:t>所含信息记录类型</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dirty="0">
                          <a:effectLst/>
                        </a:rPr>
                        <a:t>N3</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a:effectLst/>
                        </a:rPr>
                        <a:t>数据报送文件中所含记录的类型。</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535940">
                <a:tc>
                  <a:txBody>
                    <a:bodyPr/>
                    <a:lstStyle/>
                    <a:p>
                      <a:pPr marL="9525" indent="-6350">
                        <a:lnSpc>
                          <a:spcPct val="110000"/>
                        </a:lnSpc>
                        <a:spcAft>
                          <a:spcPts val="0"/>
                        </a:spcAft>
                      </a:pPr>
                      <a:r>
                        <a:rPr lang="en-US" sz="1400" kern="0" baseline="0">
                          <a:effectLst/>
                        </a:rPr>
                        <a:t>8-12</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信息记录版本号</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dirty="0">
                          <a:effectLst/>
                        </a:rPr>
                        <a:t>AN5</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dirty="0">
                          <a:effectLst/>
                        </a:rPr>
                        <a:t>用于标识数据报送机构生成文件体中信息记录依据版本的规格定义。</a:t>
                      </a:r>
                      <a:br>
                        <a:rPr lang="en-US" sz="1400" kern="0" baseline="0" dirty="0">
                          <a:effectLst/>
                        </a:rPr>
                      </a:br>
                      <a:r>
                        <a:rPr lang="zh-CN" sz="1400" kern="0" baseline="0" dirty="0">
                          <a:effectLst/>
                        </a:rPr>
                        <a:t>格式为</a:t>
                      </a:r>
                      <a:r>
                        <a:rPr lang="en-US" sz="1400" kern="0" baseline="0" dirty="0">
                          <a:effectLst/>
                        </a:rPr>
                        <a:t>N.N.N</a:t>
                      </a:r>
                      <a:r>
                        <a:rPr lang="zh-CN" sz="1400" kern="0" baseline="0" dirty="0">
                          <a:effectLst/>
                        </a:rPr>
                        <a:t>。所有报送文件规格定义的初始版本号为“</a:t>
                      </a:r>
                      <a:r>
                        <a:rPr lang="en-US" sz="1400" kern="0" baseline="0" dirty="0">
                          <a:effectLst/>
                        </a:rPr>
                        <a:t>1.0.0</a:t>
                      </a:r>
                      <a:r>
                        <a:rPr lang="zh-CN" sz="1400" kern="0" baseline="0" dirty="0">
                          <a:effectLst/>
                        </a:rPr>
                        <a:t>”。</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536450">
                <a:tc>
                  <a:txBody>
                    <a:bodyPr/>
                    <a:lstStyle/>
                    <a:p>
                      <a:pPr marL="9525" indent="-6350">
                        <a:lnSpc>
                          <a:spcPct val="110000"/>
                        </a:lnSpc>
                        <a:spcAft>
                          <a:spcPts val="0"/>
                        </a:spcAft>
                      </a:pPr>
                      <a:r>
                        <a:rPr lang="en-US" sz="1400" kern="0" baseline="0">
                          <a:effectLst/>
                        </a:rPr>
                        <a:t>13-14</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dirty="0">
                          <a:effectLst/>
                        </a:rPr>
                        <a:t>信息记录模板类型</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a:effectLst/>
                        </a:rPr>
                        <a:t>AN2</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just">
                        <a:lnSpc>
                          <a:spcPct val="110000"/>
                        </a:lnSpc>
                        <a:spcAft>
                          <a:spcPts val="0"/>
                        </a:spcAft>
                      </a:pPr>
                      <a:r>
                        <a:rPr lang="zh-CN" sz="1400" kern="0" baseline="0" dirty="0">
                          <a:effectLst/>
                        </a:rPr>
                        <a:t>信息记录采用的模板类型代码。</a:t>
                      </a:r>
                      <a:endParaRPr lang="zh-CN" sz="1400" kern="100" baseline="0" dirty="0">
                        <a:effectLst/>
                      </a:endParaRPr>
                    </a:p>
                    <a:p>
                      <a:pPr marL="9525" indent="-6350" algn="just">
                        <a:lnSpc>
                          <a:spcPct val="110000"/>
                        </a:lnSpc>
                        <a:spcAft>
                          <a:spcPts val="0"/>
                        </a:spcAft>
                      </a:pPr>
                      <a:r>
                        <a:rPr lang="zh-CN" sz="1400" kern="0" baseline="0" dirty="0">
                          <a:effectLst/>
                        </a:rPr>
                        <a:t>填写空值（即，两个空格）</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536450">
                <a:tc>
                  <a:txBody>
                    <a:bodyPr/>
                    <a:lstStyle/>
                    <a:p>
                      <a:pPr marL="9525" indent="-6350">
                        <a:lnSpc>
                          <a:spcPct val="110000"/>
                        </a:lnSpc>
                        <a:spcAft>
                          <a:spcPts val="0"/>
                        </a:spcAft>
                      </a:pPr>
                      <a:r>
                        <a:rPr lang="en-US" sz="1400" kern="0" baseline="0">
                          <a:effectLst/>
                        </a:rPr>
                        <a:t>15-28</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dirty="0">
                          <a:effectLst/>
                        </a:rPr>
                        <a:t>数据提供机构金融机构代码</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just">
                        <a:lnSpc>
                          <a:spcPct val="110000"/>
                        </a:lnSpc>
                        <a:spcAft>
                          <a:spcPts val="0"/>
                        </a:spcAft>
                      </a:pPr>
                      <a:r>
                        <a:rPr lang="en-US" sz="1400" kern="0" baseline="0">
                          <a:effectLst/>
                        </a:rPr>
                        <a:t>AN14</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just">
                        <a:lnSpc>
                          <a:spcPct val="110000"/>
                        </a:lnSpc>
                        <a:spcAft>
                          <a:spcPts val="0"/>
                        </a:spcAft>
                      </a:pPr>
                      <a:r>
                        <a:rPr lang="zh-CN" sz="1400" kern="0" baseline="0" dirty="0">
                          <a:effectLst/>
                        </a:rPr>
                        <a:t>数据提供机构的金融机构代码是人民银行颁发给数据提供机构《金融机构代码证》上的代码。</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336841">
                <a:tc>
                  <a:txBody>
                    <a:bodyPr/>
                    <a:lstStyle/>
                    <a:p>
                      <a:pPr marL="9525" indent="-6350">
                        <a:lnSpc>
                          <a:spcPct val="110000"/>
                        </a:lnSpc>
                        <a:spcAft>
                          <a:spcPts val="0"/>
                        </a:spcAft>
                      </a:pPr>
                      <a:r>
                        <a:rPr lang="en-US" sz="1400" kern="0" baseline="0">
                          <a:effectLst/>
                        </a:rPr>
                        <a:t>29-42 </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文件生成时间</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a:effectLst/>
                        </a:rPr>
                        <a:t>N14</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dirty="0">
                          <a:effectLst/>
                        </a:rPr>
                        <a:t>生成数据报送文件的具体时间。格式为“</a:t>
                      </a:r>
                      <a:r>
                        <a:rPr lang="en-US" sz="1400" kern="0" baseline="0" dirty="0">
                          <a:effectLst/>
                        </a:rPr>
                        <a:t>YYYYMMDDHHMMSS</a:t>
                      </a:r>
                      <a:r>
                        <a:rPr lang="zh-CN" sz="1400" kern="0" baseline="0" dirty="0">
                          <a:effectLst/>
                        </a:rPr>
                        <a:t>”。</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336841">
                <a:tc>
                  <a:txBody>
                    <a:bodyPr/>
                    <a:lstStyle/>
                    <a:p>
                      <a:pPr marL="9525" indent="-6350">
                        <a:lnSpc>
                          <a:spcPct val="110000"/>
                        </a:lnSpc>
                        <a:spcAft>
                          <a:spcPts val="0"/>
                        </a:spcAft>
                      </a:pPr>
                      <a:r>
                        <a:rPr lang="en-US" sz="1400" kern="0" baseline="0">
                          <a:effectLst/>
                        </a:rPr>
                        <a:t>43-43 </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预留位</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a:effectLst/>
                        </a:rPr>
                        <a:t>AN1</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dirty="0">
                          <a:effectLst/>
                        </a:rPr>
                        <a:t>对应文件名中的第</a:t>
                      </a:r>
                      <a:r>
                        <a:rPr lang="en-US" sz="1400" kern="0" baseline="0" dirty="0">
                          <a:effectLst/>
                        </a:rPr>
                        <a:t> 26 </a:t>
                      </a:r>
                      <a:r>
                        <a:rPr lang="zh-CN" sz="1400" kern="0" baseline="0" dirty="0">
                          <a:effectLst/>
                        </a:rPr>
                        <a:t>位。目前统一填“</a:t>
                      </a:r>
                      <a:r>
                        <a:rPr lang="en-US" sz="1400" kern="0" baseline="0" dirty="0">
                          <a:effectLst/>
                        </a:rPr>
                        <a:t>0</a:t>
                      </a:r>
                      <a:r>
                        <a:rPr lang="zh-CN" sz="1400" kern="0" baseline="0" dirty="0">
                          <a:effectLst/>
                        </a:rPr>
                        <a:t>”。</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r h="536450">
                <a:tc>
                  <a:txBody>
                    <a:bodyPr/>
                    <a:lstStyle/>
                    <a:p>
                      <a:pPr marL="9525" indent="-6350">
                        <a:lnSpc>
                          <a:spcPct val="110000"/>
                        </a:lnSpc>
                        <a:spcAft>
                          <a:spcPts val="0"/>
                        </a:spcAft>
                      </a:pPr>
                      <a:r>
                        <a:rPr lang="en-US" sz="1400" kern="0" baseline="0" dirty="0">
                          <a:effectLst/>
                        </a:rPr>
                        <a:t>44-50 </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gn="ctr">
                        <a:lnSpc>
                          <a:spcPct val="110000"/>
                        </a:lnSpc>
                        <a:spcAft>
                          <a:spcPts val="0"/>
                        </a:spcAft>
                      </a:pPr>
                      <a:r>
                        <a:rPr lang="zh-CN" sz="1400" kern="0" baseline="0">
                          <a:effectLst/>
                        </a:rPr>
                        <a:t>信息记录数</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en-US" sz="1400" kern="0" baseline="0">
                          <a:effectLst/>
                        </a:rPr>
                        <a:t>N7</a:t>
                      </a:r>
                      <a:endParaRPr lang="zh-CN" sz="1400" kern="100" baseline="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c>
                  <a:txBody>
                    <a:bodyPr/>
                    <a:lstStyle/>
                    <a:p>
                      <a:pPr marL="9525" indent="-6350">
                        <a:lnSpc>
                          <a:spcPct val="110000"/>
                        </a:lnSpc>
                        <a:spcAft>
                          <a:spcPts val="0"/>
                        </a:spcAft>
                      </a:pPr>
                      <a:r>
                        <a:rPr lang="zh-CN" sz="1400" kern="0" baseline="0" dirty="0">
                          <a:effectLst/>
                        </a:rPr>
                        <a:t>说明文件中所含信息记录数的十进制数字串。不足</a:t>
                      </a:r>
                      <a:r>
                        <a:rPr lang="en-US" sz="1400" kern="0" baseline="0" dirty="0">
                          <a:effectLst/>
                        </a:rPr>
                        <a:t>7</a:t>
                      </a:r>
                      <a:r>
                        <a:rPr lang="zh-CN" sz="1400" kern="0" baseline="0" dirty="0">
                          <a:effectLst/>
                        </a:rPr>
                        <a:t>位的，左侧用“</a:t>
                      </a:r>
                      <a:r>
                        <a:rPr lang="en-US" sz="1400" kern="0" baseline="0" dirty="0">
                          <a:effectLst/>
                        </a:rPr>
                        <a:t>0</a:t>
                      </a:r>
                      <a:r>
                        <a:rPr lang="zh-CN" sz="1400" kern="0" baseline="0" dirty="0">
                          <a:effectLst/>
                        </a:rPr>
                        <a:t>”补齐。</a:t>
                      </a:r>
                      <a:endParaRPr lang="zh-CN" sz="1400" kern="100" baseline="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53835" marR="53835" marT="0" marB="0" anchor="ctr"/>
                </a:tc>
              </a:tr>
            </a:tbl>
          </a:graphicData>
        </a:graphic>
      </p:graphicFrame>
      <p:sp>
        <p:nvSpPr>
          <p:cNvPr id="13" name="文本框 12"/>
          <p:cNvSpPr txBox="1"/>
          <p:nvPr/>
        </p:nvSpPr>
        <p:spPr>
          <a:xfrm>
            <a:off x="910590" y="337820"/>
            <a:ext cx="2720975"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报文头的介绍</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14" name="椭圆 13"/>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829560" y="1918335"/>
            <a:ext cx="7169150" cy="368300"/>
          </a:xfrm>
          <a:prstGeom prst="rect">
            <a:avLst/>
          </a:prstGeom>
          <a:noFill/>
        </p:spPr>
        <p:txBody>
          <a:bodyPr wrap="square" rtlCol="0">
            <a:spAutoFit/>
          </a:bodyPr>
          <a:p>
            <a:r>
              <a:rPr lang="zh-CN" altLang="en-US"/>
              <a:t>A</a:t>
            </a:r>
            <a:r>
              <a:rPr lang="en-US" altLang="zh-CN"/>
              <a:t> </a:t>
            </a:r>
            <a:r>
              <a:rPr lang="zh-CN" altLang="en-US"/>
              <a:t>050</a:t>
            </a:r>
            <a:r>
              <a:rPr lang="en-US" altLang="zh-CN"/>
              <a:t> </a:t>
            </a:r>
            <a:r>
              <a:rPr lang="zh-CN" altLang="en-US"/>
              <a:t>410</a:t>
            </a:r>
            <a:r>
              <a:rPr lang="en-US" altLang="zh-CN"/>
              <a:t> </a:t>
            </a:r>
            <a:r>
              <a:rPr lang="zh-CN" altLang="en-US"/>
              <a:t>1.0.0  </a:t>
            </a:r>
            <a:r>
              <a:rPr lang="en-US" altLang="zh-CN"/>
              <a:t>  </a:t>
            </a:r>
            <a:r>
              <a:rPr lang="zh-CN" altLang="en-US"/>
              <a:t>A2900309000413</a:t>
            </a:r>
            <a:r>
              <a:rPr lang="en-US" altLang="zh-CN"/>
              <a:t>     </a:t>
            </a:r>
            <a:r>
              <a:rPr lang="zh-CN" altLang="en-US"/>
              <a:t>20231008102459</a:t>
            </a:r>
            <a:r>
              <a:rPr lang="en-US" altLang="zh-CN"/>
              <a:t>   </a:t>
            </a:r>
            <a:r>
              <a:rPr lang="zh-CN" altLang="en-US"/>
              <a:t>0</a:t>
            </a:r>
            <a:r>
              <a:rPr lang="en-US" altLang="zh-CN"/>
              <a:t>   </a:t>
            </a:r>
            <a:r>
              <a:rPr lang="zh-CN" altLang="en-US"/>
              <a:t>0000003</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ircle(in)">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randombar(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线"/>
          <p:cNvSpPr>
            <a:spLocks noChangeShapeType="1"/>
          </p:cNvSpPr>
          <p:nvPr/>
        </p:nvSpPr>
        <p:spPr bwMode="auto">
          <a:xfrm>
            <a:off x="3261023" y="2608213"/>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直线"/>
          <p:cNvSpPr>
            <a:spLocks noChangeShapeType="1"/>
          </p:cNvSpPr>
          <p:nvPr/>
        </p:nvSpPr>
        <p:spPr bwMode="auto">
          <a:xfrm>
            <a:off x="3261023" y="3925270"/>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1" cstate="print"/>
          <a:srcRect t="24187" b="9815"/>
          <a:stretch>
            <a:fillRect/>
          </a:stretch>
        </p:blipFill>
        <p:spPr bwMode="auto">
          <a:xfrm>
            <a:off x="164679" y="303957"/>
            <a:ext cx="3738245" cy="111188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048600" y="2784922"/>
            <a:ext cx="2398477" cy="1015663"/>
          </a:xfrm>
          <a:prstGeom prst="rect">
            <a:avLst/>
          </a:prstGeom>
          <a:noFill/>
        </p:spPr>
        <p:txBody>
          <a:bodyPr wrap="none" rtlCol="0">
            <a:spAutoFit/>
          </a:bodyPr>
          <a:lstStyle/>
          <a:p>
            <a:r>
              <a:rPr lang="zh-CN" altLang="en-US" sz="6000" b="1" kern="10" spc="422" dirty="0">
                <a:solidFill>
                  <a:srgbClr val="AF362C"/>
                </a:solidFill>
                <a:latin typeface="微软雅黑" panose="020B0503020204020204" pitchFamily="34" charset="-122"/>
                <a:ea typeface="微软雅黑" panose="020B0503020204020204" pitchFamily="34" charset="-122"/>
              </a:rPr>
              <a:t>谢  谢</a:t>
            </a:r>
            <a:endParaRPr lang="zh-CN" altLang="en-US" sz="6000" b="1" kern="10" spc="422" dirty="0">
              <a:solidFill>
                <a:srgbClr val="AF362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0-#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1+#ppt_w/2"/>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9" presetClass="entr" presetSubtype="0" accel="10000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7"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8"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one"/>
          <p:cNvSpPr>
            <a:spLocks noChangeArrowheads="1"/>
          </p:cNvSpPr>
          <p:nvPr/>
        </p:nvSpPr>
        <p:spPr bwMode="auto">
          <a:xfrm>
            <a:off x="4532174" y="2834113"/>
            <a:ext cx="2415918" cy="698204"/>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文字"/>
          <p:cNvSpPr>
            <a:spLocks noChangeArrowheads="1"/>
          </p:cNvSpPr>
          <p:nvPr/>
        </p:nvSpPr>
        <p:spPr bwMode="auto">
          <a:xfrm>
            <a:off x="4369331" y="3570773"/>
            <a:ext cx="7172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zh-CN" altLang="en-US" sz="4000" b="1" spc="422" dirty="0">
                <a:solidFill>
                  <a:srgbClr val="AF362C"/>
                </a:solidFill>
                <a:latin typeface="微软雅黑" panose="020B0503020204020204" pitchFamily="34" charset="-122"/>
                <a:ea typeface="微软雅黑" panose="020B0503020204020204" pitchFamily="34" charset="-122"/>
                <a:sym typeface="+mn-ea"/>
              </a:rPr>
              <a:t>数字证书的申领与发放</a:t>
            </a:r>
            <a:endParaRPr lang="zh-CN" altLang="en-US" sz="4000" b="1" spc="422" dirty="0">
              <a:solidFill>
                <a:srgbClr val="AF362C"/>
              </a:solidFill>
              <a:latin typeface="微软雅黑" panose="020B0503020204020204" pitchFamily="34" charset="-122"/>
              <a:ea typeface="微软雅黑" panose="020B0503020204020204" pitchFamily="34" charset="-122"/>
              <a:sym typeface="+mn-ea"/>
            </a:endParaRPr>
          </a:p>
        </p:txBody>
      </p:sp>
      <p:sp>
        <p:nvSpPr>
          <p:cNvPr id="5124" name="01"/>
          <p:cNvSpPr>
            <a:spLocks noChangeArrowheads="1"/>
          </p:cNvSpPr>
          <p:nvPr/>
        </p:nvSpPr>
        <p:spPr bwMode="auto">
          <a:xfrm>
            <a:off x="2054323" y="2421139"/>
            <a:ext cx="192873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01</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2264158" y="4910237"/>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226415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1"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p:cBhvr>
                                        <p:cTn id="13" dur="750"/>
                                        <p:tgtEl>
                                          <p:spTgt spid="5125"/>
                                        </p:tgtEl>
                                      </p:cBhvr>
                                    </p:animEffect>
                                    <p:anim calcmode="lin" valueType="num">
                                      <p:cBhvr>
                                        <p:cTn id="14" dur="750" fill="hold"/>
                                        <p:tgtEl>
                                          <p:spTgt spid="5125"/>
                                        </p:tgtEl>
                                        <p:attrNameLst>
                                          <p:attrName>ppt_x</p:attrName>
                                        </p:attrNameLst>
                                      </p:cBhvr>
                                      <p:tavLst>
                                        <p:tav tm="0">
                                          <p:val>
                                            <p:strVal val="#ppt_x"/>
                                          </p:val>
                                        </p:tav>
                                        <p:tav tm="100000">
                                          <p:val>
                                            <p:strVal val="#ppt_x"/>
                                          </p:val>
                                        </p:tav>
                                      </p:tavLst>
                                    </p:anim>
                                    <p:anim calcmode="lin" valueType="num">
                                      <p:cBhvr>
                                        <p:cTn id="15" dur="750" fill="hold"/>
                                        <p:tgtEl>
                                          <p:spTgt spid="512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p:cBhvr>
                                        <p:cTn id="18" dur="750"/>
                                        <p:tgtEl>
                                          <p:spTgt spid="5126"/>
                                        </p:tgtEl>
                                      </p:cBhvr>
                                    </p:animEffect>
                                    <p:anim calcmode="lin" valueType="num">
                                      <p:cBhvr>
                                        <p:cTn id="19" dur="750" fill="hold"/>
                                        <p:tgtEl>
                                          <p:spTgt spid="5126"/>
                                        </p:tgtEl>
                                        <p:attrNameLst>
                                          <p:attrName>ppt_x</p:attrName>
                                        </p:attrNameLst>
                                      </p:cBhvr>
                                      <p:tavLst>
                                        <p:tav tm="0">
                                          <p:val>
                                            <p:strVal val="#ppt_x"/>
                                          </p:val>
                                        </p:tav>
                                        <p:tav tm="100000">
                                          <p:val>
                                            <p:strVal val="#ppt_x"/>
                                          </p:val>
                                        </p:tav>
                                      </p:tavLst>
                                    </p:anim>
                                    <p:anim calcmode="lin" valueType="num">
                                      <p:cBhvr>
                                        <p:cTn id="20" dur="750" fill="hold"/>
                                        <p:tgtEl>
                                          <p:spTgt spid="512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124"/>
                                        </p:tgtEl>
                                        <p:attrNameLst>
                                          <p:attrName>style.visibility</p:attrName>
                                        </p:attrNameLst>
                                      </p:cBhvr>
                                      <p:to>
                                        <p:strVal val="visible"/>
                                      </p:to>
                                    </p:set>
                                    <p:animEffect>
                                      <p:cBhvr>
                                        <p:cTn id="24" dur="1000"/>
                                        <p:tgtEl>
                                          <p:spTgt spid="51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122"/>
                                        </p:tgtEl>
                                        <p:attrNameLst>
                                          <p:attrName>style.visibility</p:attrName>
                                        </p:attrNameLst>
                                      </p:cBhvr>
                                      <p:to>
                                        <p:strVal val="visible"/>
                                      </p:to>
                                    </p:set>
                                    <p:animEffect>
                                      <p:cBhvr>
                                        <p:cTn id="28" dur="1000"/>
                                        <p:tgtEl>
                                          <p:spTgt spid="5122"/>
                                        </p:tgtEl>
                                      </p:cBhvr>
                                    </p:animEffect>
                                  </p:childTnLst>
                                </p:cTn>
                              </p:par>
                            </p:childTnLst>
                          </p:cTn>
                        </p:par>
                        <p:par>
                          <p:cTn id="29" fill="hold">
                            <p:stCondLst>
                              <p:cond delay="3000"/>
                            </p:stCondLst>
                            <p:childTnLst>
                              <p:par>
                                <p:cTn id="30" presetID="47" presetClass="entr" presetSubtype="0" fill="hold" grpId="0"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p:cBhvr>
                                        <p:cTn id="32" dur="1000"/>
                                        <p:tgtEl>
                                          <p:spTgt spid="5123"/>
                                        </p:tgtEl>
                                      </p:cBhvr>
                                    </p:animEffect>
                                    <p:anim calcmode="lin" valueType="num">
                                      <p:cBhvr>
                                        <p:cTn id="33" dur="1000" fill="hold"/>
                                        <p:tgtEl>
                                          <p:spTgt spid="5123"/>
                                        </p:tgtEl>
                                        <p:attrNameLst>
                                          <p:attrName>ppt_x</p:attrName>
                                        </p:attrNameLst>
                                      </p:cBhvr>
                                      <p:tavLst>
                                        <p:tav tm="0">
                                          <p:val>
                                            <p:strVal val="#ppt_x"/>
                                          </p:val>
                                        </p:tav>
                                        <p:tav tm="100000">
                                          <p:val>
                                            <p:strVal val="#ppt_x"/>
                                          </p:val>
                                        </p:tav>
                                      </p:tavLst>
                                    </p:anim>
                                    <p:anim calcmode="lin" valueType="num">
                                      <p:cBhvr>
                                        <p:cTn id="3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bldLvl="0" animBg="1"/>
      <p:bldP spid="51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12420" y="1024037"/>
            <a:ext cx="11805587" cy="49685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r>
              <a:rPr lang="zh-CN" altLang="en-US" sz="2135" dirty="0">
                <a:solidFill>
                  <a:srgbClr val="000000"/>
                </a:solidFill>
                <a:latin typeface="楷体" panose="02010609060101010101" pitchFamily="49" charset="-122"/>
                <a:ea typeface="楷体" panose="02010609060101010101" pitchFamily="49" charset="-122"/>
                <a:cs typeface="楷体" panose="02010609060101010101" pitchFamily="49" charset="-122"/>
              </a:rPr>
              <a:t>职责与分工：</a:t>
            </a:r>
            <a:endParaRPr lang="zh-CN" altLang="en-US" sz="2135"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征信中心是数字证书的所有方和管理方</a:t>
            </a:r>
            <a:r>
              <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负责人民银行总行部门、人民银行省级分支机构和全国性金融机构数字证书的管理和发放。</a:t>
            </a: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pPr>
            <a:r>
              <a:rPr lang="zh-CN" altLang="en-US" sz="2135" dirty="0">
                <a:solidFill>
                  <a:srgbClr val="000000"/>
                </a:solidFill>
                <a:latin typeface="楷体" panose="02010609060101010101" pitchFamily="49" charset="-122"/>
                <a:ea typeface="楷体" panose="02010609060101010101" pitchFamily="49" charset="-122"/>
                <a:cs typeface="楷体" panose="02010609060101010101" pitchFamily="49" charset="-122"/>
              </a:rPr>
              <a:t>人民银行分支机构用户管理部门负责本级机构和所管辖的地方性金融机构数字证书的管理和发放。</a:t>
            </a:r>
            <a:endParaRPr lang="en-US" altLang="zh-CN" sz="2135"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pPr>
            <a:r>
              <a:rPr lang="zh-CN" altLang="en-US" sz="2135" dirty="0">
                <a:solidFill>
                  <a:srgbClr val="000000"/>
                </a:solidFill>
                <a:latin typeface="楷体" panose="02010609060101010101" pitchFamily="49" charset="-122"/>
                <a:ea typeface="楷体" panose="02010609060101010101" pitchFamily="49" charset="-122"/>
                <a:cs typeface="楷体" panose="02010609060101010101" pitchFamily="49" charset="-122"/>
              </a:rPr>
              <a:t>人民银行分支机构操作员和金融机构为数字证书的使用方。</a:t>
            </a:r>
            <a:endParaRPr lang="en-US" altLang="zh-CN" sz="2135"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1028775" y="358416"/>
            <a:ext cx="3744416"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数字证书的职责与分工</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5" name="椭圆 4"/>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8774" y="358416"/>
            <a:ext cx="3660563"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数字证书的申领和发放</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5" name="椭圆 4"/>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557167" y="693369"/>
            <a:ext cx="7560840" cy="4636847"/>
          </a:xfrm>
          <a:prstGeom prst="rect">
            <a:avLst/>
          </a:prstGeom>
          <a:noFill/>
        </p:spPr>
        <p:txBody>
          <a:bodyPr wrap="square">
            <a:spAutoFit/>
          </a:bodyPr>
          <a:lstStyle/>
          <a:p>
            <a:pPr marL="609600" lvl="1" defTabSz="1219200">
              <a:lnSpc>
                <a:spcPct val="150000"/>
              </a:lnSpc>
            </a:pP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609600" lvl="1" defTabSz="1219200">
              <a:lnSpc>
                <a:spcPct val="150000"/>
              </a:lnSpc>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人民银行总行部门、人民银行省级分支机构和全国性金融机构的数字证书向征信中心申领，需填写</a:t>
            </a:r>
            <a:r>
              <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央行内部（企业）评级系统数字证书申领表</a:t>
            </a:r>
            <a:r>
              <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，经征信中心审核同意后发放。</a:t>
            </a: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609600" lvl="1" defTabSz="1219200">
              <a:lnSpc>
                <a:spcPct val="150000"/>
              </a:lnSpc>
            </a:pP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609600" lvl="1" defTabSz="1219200">
              <a:lnSpc>
                <a:spcPct val="150000"/>
              </a:lnSpc>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人民银行市（县、区）分支机构的数字证书向上级人民银行分支机构用户管理部门申领。</a:t>
            </a: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609600" lvl="1" defTabSz="1219200">
              <a:lnSpc>
                <a:spcPct val="150000"/>
              </a:lnSpc>
            </a:pP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609600" lvl="1" defTabSz="1219200">
              <a:lnSpc>
                <a:spcPct val="150000"/>
              </a:lnSpc>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金融机构的数字证书向注册地所在人民银行分支机构用户管理部门申请申领。</a:t>
            </a:r>
            <a:endParaRPr lang="en-US" altLang="zh-CN"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19" name="图片 18"/>
          <p:cNvPicPr>
            <a:picLocks noChangeAspect="1"/>
          </p:cNvPicPr>
          <p:nvPr/>
        </p:nvPicPr>
        <p:blipFill>
          <a:blip r:embed="rId1"/>
          <a:stretch>
            <a:fillRect/>
          </a:stretch>
        </p:blipFill>
        <p:spPr>
          <a:xfrm>
            <a:off x="1244799" y="1240061"/>
            <a:ext cx="3444539" cy="42309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12420" y="1024037"/>
            <a:ext cx="11805587" cy="49685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lnSpc>
                <a:spcPct val="150000"/>
              </a:lnSpc>
              <a:buFont typeface="Wingdings" panose="05000000000000000000" charset="0"/>
              <a:buChar char="p"/>
            </a:pPr>
            <a:r>
              <a:rPr lang="zh-CN" altLang="en-US" sz="2135" dirty="0">
                <a:solidFill>
                  <a:srgbClr val="000000"/>
                </a:solidFill>
                <a:latin typeface="楷体" panose="02010609060101010101" pitchFamily="49" charset="-122"/>
                <a:ea typeface="楷体" panose="02010609060101010101" pitchFamily="49" charset="-122"/>
                <a:cs typeface="楷体" panose="02010609060101010101" pitchFamily="49" charset="-122"/>
              </a:rPr>
              <a:t>制证与更新：</a:t>
            </a:r>
            <a:endParaRPr lang="en-US" altLang="zh-CN" sz="2135"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spcBef>
                <a:spcPts val="0"/>
              </a:spcBef>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数字证书的制作及更新由具备权限的管理员负责进行操作。</a:t>
            </a:r>
            <a:endPar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spcBef>
                <a:spcPts val="0"/>
              </a:spcBef>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人民银行总行部门的数字证书制作及更新由征信中心管理员负责。</a:t>
            </a:r>
            <a:endPar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spcBef>
                <a:spcPts val="0"/>
              </a:spcBef>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人民银行分支机构的数字证书制作及更新由本级机构管理员负责。</a:t>
            </a:r>
            <a:endPar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nSpc>
                <a:spcPct val="150000"/>
              </a:lnSpc>
              <a:spcBef>
                <a:spcPts val="0"/>
              </a:spcBef>
            </a:pPr>
            <a:r>
              <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rPr>
              <a:t>金融机构的数字证书制作及更新由注册地所在人民银行分支机构用户管理部门的管理员负责。</a:t>
            </a:r>
            <a:endParaRPr lang="zh-CN" altLang="en-US" sz="20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fontAlgn="auto">
              <a:spcAft>
                <a:spcPts val="0"/>
              </a:spcAft>
              <a:buFont typeface="Arial" panose="020B0604020202020204" pitchFamily="34" charse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1028775" y="358416"/>
            <a:ext cx="3600400"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数字证书的制证与更新</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5" name="椭圆 4"/>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two"/>
          <p:cNvSpPr>
            <a:spLocks noChangeArrowheads="1"/>
          </p:cNvSpPr>
          <p:nvPr/>
        </p:nvSpPr>
        <p:spPr bwMode="auto">
          <a:xfrm>
            <a:off x="4388664" y="2834113"/>
            <a:ext cx="2431884" cy="698204"/>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标题"/>
          <p:cNvSpPr>
            <a:spLocks noChangeArrowheads="1"/>
          </p:cNvSpPr>
          <p:nvPr/>
        </p:nvSpPr>
        <p:spPr bwMode="auto">
          <a:xfrm>
            <a:off x="4225822" y="3570773"/>
            <a:ext cx="7219256" cy="130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zh-CN" altLang="en-US" sz="3935" b="1" spc="422" dirty="0">
                <a:solidFill>
                  <a:srgbClr val="AF362C"/>
                </a:solidFill>
                <a:latin typeface="微软雅黑" panose="020B0503020204020204" pitchFamily="34" charset="-122"/>
                <a:ea typeface="微软雅黑" panose="020B0503020204020204" pitchFamily="34" charset="-122"/>
              </a:rPr>
              <a:t>二代央行内部（企业）评级系统操作演示</a:t>
            </a:r>
            <a:endParaRPr lang="zh-CN" altLang="en-US" sz="3935" b="1" spc="422" dirty="0">
              <a:solidFill>
                <a:srgbClr val="AF362C"/>
              </a:solidFill>
              <a:latin typeface="微软雅黑" panose="020B0503020204020204" pitchFamily="34" charset="-122"/>
              <a:ea typeface="微软雅黑" panose="020B0503020204020204" pitchFamily="34" charset="-122"/>
            </a:endParaRPr>
          </a:p>
        </p:txBody>
      </p:sp>
      <p:sp>
        <p:nvSpPr>
          <p:cNvPr id="5124" name="02"/>
          <p:cNvSpPr>
            <a:spLocks noChangeArrowheads="1"/>
          </p:cNvSpPr>
          <p:nvPr/>
        </p:nvSpPr>
        <p:spPr bwMode="auto">
          <a:xfrm>
            <a:off x="1910813" y="2421139"/>
            <a:ext cx="192873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02</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2120648" y="4982245"/>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212064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1"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p:cBhvr>
                                        <p:cTn id="13" dur="750"/>
                                        <p:tgtEl>
                                          <p:spTgt spid="5125"/>
                                        </p:tgtEl>
                                      </p:cBhvr>
                                    </p:animEffect>
                                    <p:anim calcmode="lin" valueType="num">
                                      <p:cBhvr>
                                        <p:cTn id="14" dur="750" fill="hold"/>
                                        <p:tgtEl>
                                          <p:spTgt spid="5125"/>
                                        </p:tgtEl>
                                        <p:attrNameLst>
                                          <p:attrName>ppt_x</p:attrName>
                                        </p:attrNameLst>
                                      </p:cBhvr>
                                      <p:tavLst>
                                        <p:tav tm="0">
                                          <p:val>
                                            <p:strVal val="#ppt_x"/>
                                          </p:val>
                                        </p:tav>
                                        <p:tav tm="100000">
                                          <p:val>
                                            <p:strVal val="#ppt_x"/>
                                          </p:val>
                                        </p:tav>
                                      </p:tavLst>
                                    </p:anim>
                                    <p:anim calcmode="lin" valueType="num">
                                      <p:cBhvr>
                                        <p:cTn id="15" dur="750" fill="hold"/>
                                        <p:tgtEl>
                                          <p:spTgt spid="512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p:cBhvr>
                                        <p:cTn id="18" dur="750"/>
                                        <p:tgtEl>
                                          <p:spTgt spid="5126"/>
                                        </p:tgtEl>
                                      </p:cBhvr>
                                    </p:animEffect>
                                    <p:anim calcmode="lin" valueType="num">
                                      <p:cBhvr>
                                        <p:cTn id="19" dur="750" fill="hold"/>
                                        <p:tgtEl>
                                          <p:spTgt spid="5126"/>
                                        </p:tgtEl>
                                        <p:attrNameLst>
                                          <p:attrName>ppt_x</p:attrName>
                                        </p:attrNameLst>
                                      </p:cBhvr>
                                      <p:tavLst>
                                        <p:tav tm="0">
                                          <p:val>
                                            <p:strVal val="#ppt_x"/>
                                          </p:val>
                                        </p:tav>
                                        <p:tav tm="100000">
                                          <p:val>
                                            <p:strVal val="#ppt_x"/>
                                          </p:val>
                                        </p:tav>
                                      </p:tavLst>
                                    </p:anim>
                                    <p:anim calcmode="lin" valueType="num">
                                      <p:cBhvr>
                                        <p:cTn id="20" dur="750" fill="hold"/>
                                        <p:tgtEl>
                                          <p:spTgt spid="512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124"/>
                                        </p:tgtEl>
                                        <p:attrNameLst>
                                          <p:attrName>style.visibility</p:attrName>
                                        </p:attrNameLst>
                                      </p:cBhvr>
                                      <p:to>
                                        <p:strVal val="visible"/>
                                      </p:to>
                                    </p:set>
                                    <p:animEffect>
                                      <p:cBhvr>
                                        <p:cTn id="24" dur="1000"/>
                                        <p:tgtEl>
                                          <p:spTgt spid="51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122"/>
                                        </p:tgtEl>
                                        <p:attrNameLst>
                                          <p:attrName>style.visibility</p:attrName>
                                        </p:attrNameLst>
                                      </p:cBhvr>
                                      <p:to>
                                        <p:strVal val="visible"/>
                                      </p:to>
                                    </p:set>
                                    <p:animEffect>
                                      <p:cBhvr>
                                        <p:cTn id="28" dur="1000"/>
                                        <p:tgtEl>
                                          <p:spTgt spid="5122"/>
                                        </p:tgtEl>
                                      </p:cBhvr>
                                    </p:animEffect>
                                  </p:childTnLst>
                                </p:cTn>
                              </p:par>
                            </p:childTnLst>
                          </p:cTn>
                        </p:par>
                        <p:par>
                          <p:cTn id="29" fill="hold">
                            <p:stCondLst>
                              <p:cond delay="3000"/>
                            </p:stCondLst>
                            <p:childTnLst>
                              <p:par>
                                <p:cTn id="30" presetID="47" presetClass="entr" presetSubtype="0" fill="hold" grpId="0"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p:cBhvr>
                                        <p:cTn id="32" dur="1000"/>
                                        <p:tgtEl>
                                          <p:spTgt spid="5123"/>
                                        </p:tgtEl>
                                      </p:cBhvr>
                                    </p:animEffect>
                                    <p:anim calcmode="lin" valueType="num">
                                      <p:cBhvr>
                                        <p:cTn id="33" dur="1000" fill="hold"/>
                                        <p:tgtEl>
                                          <p:spTgt spid="5123"/>
                                        </p:tgtEl>
                                        <p:attrNameLst>
                                          <p:attrName>ppt_x</p:attrName>
                                        </p:attrNameLst>
                                      </p:cBhvr>
                                      <p:tavLst>
                                        <p:tav tm="0">
                                          <p:val>
                                            <p:strVal val="#ppt_x"/>
                                          </p:val>
                                        </p:tav>
                                        <p:tav tm="100000">
                                          <p:val>
                                            <p:strVal val="#ppt_x"/>
                                          </p:val>
                                        </p:tav>
                                      </p:tavLst>
                                    </p:anim>
                                    <p:anim calcmode="lin" valueType="num">
                                      <p:cBhvr>
                                        <p:cTn id="3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bldLvl="0" animBg="1"/>
      <p:bldP spid="512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0590" y="337820"/>
            <a:ext cx="2720975"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主要系统模块</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7" name="椭圆 6"/>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nvGraphicFramePr>
        <p:xfrm>
          <a:off x="1604839" y="877876"/>
          <a:ext cx="9649071" cy="5476897"/>
        </p:xfrm>
        <a:graphic>
          <a:graphicData uri="http://schemas.openxmlformats.org/drawingml/2006/table">
            <a:tbl>
              <a:tblPr firstRow="1" bandRow="1">
                <a:effectLst/>
                <a:tableStyleId>{5940675A-B579-460E-94D1-54222C63F5DA}</a:tableStyleId>
              </a:tblPr>
              <a:tblGrid>
                <a:gridCol w="2952328"/>
                <a:gridCol w="3744416"/>
                <a:gridCol w="2952327"/>
              </a:tblGrid>
              <a:tr h="362109">
                <a:tc>
                  <a:txBody>
                    <a:bodyPr/>
                    <a:lstStyle/>
                    <a:p>
                      <a:pPr indent="0" algn="ctr">
                        <a:buNone/>
                      </a:pPr>
                      <a:r>
                        <a:rPr lang="en-US" sz="2400" b="1">
                          <a:solidFill>
                            <a:schemeClr val="bg1"/>
                          </a:solidFill>
                          <a:latin typeface="楷体" panose="02010609060101010101" pitchFamily="49" charset="-122"/>
                          <a:ea typeface="楷体" panose="02010609060101010101" pitchFamily="49" charset="-122"/>
                          <a:cs typeface="仿宋" panose="02010609060101010101" charset="-122"/>
                        </a:rPr>
                        <a:t>一级功能模块</a:t>
                      </a:r>
                      <a:endParaRPr lang="en-US" altLang="en-US" sz="2400" b="1">
                        <a:solidFill>
                          <a:schemeClr val="bg1"/>
                        </a:solidFill>
                        <a:latin typeface="楷体" panose="02010609060101010101" pitchFamily="49" charset="-122"/>
                        <a:ea typeface="楷体" panose="02010609060101010101" pitchFamily="49"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3">
                        <a:lumMod val="75000"/>
                      </a:schemeClr>
                    </a:solidFill>
                  </a:tcPr>
                </a:tc>
                <a:tc>
                  <a:txBody>
                    <a:bodyPr/>
                    <a:lstStyle/>
                    <a:p>
                      <a:pPr indent="0" algn="ctr">
                        <a:buNone/>
                      </a:pPr>
                      <a:r>
                        <a:rPr lang="en-US" sz="2400" b="1" dirty="0" err="1">
                          <a:solidFill>
                            <a:schemeClr val="bg1"/>
                          </a:solidFill>
                          <a:latin typeface="楷体" panose="02010609060101010101" pitchFamily="49" charset="-122"/>
                          <a:ea typeface="楷体" panose="02010609060101010101" pitchFamily="49" charset="-122"/>
                          <a:cs typeface="仿宋" panose="02010609060101010101" charset="-122"/>
                        </a:rPr>
                        <a:t>二级功能模块</a:t>
                      </a:r>
                      <a:endParaRPr lang="en-US" altLang="en-US" sz="2400" b="1" dirty="0">
                        <a:solidFill>
                          <a:schemeClr val="bg1"/>
                        </a:solidFill>
                        <a:latin typeface="楷体" panose="02010609060101010101" pitchFamily="49" charset="-122"/>
                        <a:ea typeface="楷体" panose="02010609060101010101" pitchFamily="49"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solidFill>
                      <a:schemeClr val="accent3">
                        <a:lumMod val="75000"/>
                      </a:schemeClr>
                    </a:solidFill>
                  </a:tcPr>
                </a:tc>
                <a:tc>
                  <a:txBody>
                    <a:bodyPr/>
                    <a:lstStyle/>
                    <a:p>
                      <a:pPr indent="0" algn="ctr">
                        <a:buNone/>
                      </a:pPr>
                      <a:r>
                        <a:rPr lang="zh-CN" altLang="en-US" sz="2400" b="1" dirty="0">
                          <a:solidFill>
                            <a:schemeClr val="bg1"/>
                          </a:solidFill>
                          <a:latin typeface="楷体" panose="02010609060101010101" pitchFamily="49" charset="-122"/>
                          <a:ea typeface="楷体" panose="02010609060101010101" pitchFamily="49" charset="-122"/>
                          <a:cs typeface="仿宋" panose="02010609060101010101" charset="-122"/>
                        </a:rPr>
                        <a:t>所属用户类别</a:t>
                      </a:r>
                      <a:endParaRPr lang="en-US" altLang="en-US" sz="2400" b="1" dirty="0">
                        <a:solidFill>
                          <a:schemeClr val="bg1"/>
                        </a:solidFill>
                        <a:latin typeface="楷体" panose="02010609060101010101" pitchFamily="49" charset="-122"/>
                        <a:ea typeface="楷体" panose="02010609060101010101" pitchFamily="49"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r>
              <a:tr h="321973">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用户登录</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微软雅黑" panose="020B0503020204020204" pitchFamily="34" charset="-122"/>
                          <a:ea typeface="微软雅黑" panose="020B0503020204020204" pitchFamily="34" charset="-122"/>
                          <a:cs typeface="仿宋" panose="02010609060101010101" charset="-122"/>
                        </a:rPr>
                        <a:t>用户登录</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latin typeface="微软雅黑" panose="020B0503020204020204" pitchFamily="34" charset="-122"/>
                          <a:ea typeface="微软雅黑" panose="020B0503020204020204" pitchFamily="34" charset="-122"/>
                          <a:cs typeface="仿宋" panose="02010609060101010101" charset="-122"/>
                        </a:rPr>
                        <a:t>人民银行；金融机构</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a:txBody>
                    <a:bodyPr/>
                    <a:lstStyle/>
                    <a:p>
                      <a:pPr indent="0" algn="ctr">
                        <a:buNone/>
                      </a:pPr>
                      <a:r>
                        <a:rPr lang="en-US" sz="2000" b="0">
                          <a:latin typeface="微软雅黑" panose="020B0503020204020204" pitchFamily="34" charset="-122"/>
                          <a:ea typeface="微软雅黑" panose="020B0503020204020204" pitchFamily="34" charset="-122"/>
                          <a:cs typeface="仿宋" panose="02010609060101010101" charset="-122"/>
                        </a:rPr>
                        <a:t>个人主页</a:t>
                      </a:r>
                      <a:endParaRPr lang="en-US" altLang="en-US" sz="2000" b="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个人主页</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rowSpan="2">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系统管理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系统管理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用户管理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rowSpan="3">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金融机构授信</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金融机构信息管理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金融机构授信管理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金融机构合并管理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rowSpan="3">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企业信用评级</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企业评级报文采集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a:lnL w="12700">
                      <a:solidFill>
                        <a:schemeClr val="tx1"/>
                      </a:solidFill>
                      <a:prstDash val="solid"/>
                    </a:lnL>
                    <a:lnR w="12700">
                      <a:solidFill>
                        <a:schemeClr val="tx1"/>
                      </a:solidFill>
                      <a:prstDash val="solid"/>
                    </a:lnR>
                  </a:tcP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评级准备</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评级进程查看</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rowSpan="5">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质押资产管理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质押资产报文采集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仿宋" panose="02010609060101010101" charset="-122"/>
                        </a:rPr>
                        <a:t>信贷资产管理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人民银行；金融机构</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预先备案管理模</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73">
                <a:tc vMerge="1">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合同信息管理</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515">
                <a:tc vMerge="1">
                  <a:tcPr marL="68580" marR="68580"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仿宋" panose="02010609060101010101" charset="-122"/>
                        </a:rPr>
                        <a:t>动产融资统一登记公示登记</a:t>
                      </a:r>
                      <a:endParaRPr lang="en-US" altLang="en-US" sz="2000" b="0" dirty="0">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rPr>
                        <a:t>人民银行</a:t>
                      </a:r>
                      <a:endParaRPr kumimoji="0" lang="en-US"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仿宋" panose="02010609060101010101" charset="-122"/>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87" y="808013"/>
            <a:ext cx="11593288" cy="5724644"/>
          </a:xfrm>
          <a:prstGeom prst="rect">
            <a:avLst/>
          </a:prstGeom>
          <a:noFill/>
        </p:spPr>
        <p:txBody>
          <a:bodyPr wrap="square">
            <a:spAutoFit/>
          </a:bodyPr>
          <a:lstStyle/>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主要功能：个人主页模块主要实现登陆用户权限内的业务数据查看、操作提示信息查看以及个人信息维护等功能。具体功能见下表。</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0" indent="0">
              <a:buNone/>
            </a:pPr>
            <a:endParaRPr lang="en-US" altLang="zh-CN" sz="16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buFont typeface="Wingdings" panose="05000000000000000000" charset="0"/>
              <a:buChar char="p"/>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新增功能及相关变化：</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marL="457200" lvl="1" indent="0"/>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新增密码找回功能，用户可自主通过设置的账号密保找回密码。</a:t>
            </a:r>
            <a:endParaRPr lang="en-US" altLang="zh-CN"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buClrTx/>
              <a:buSzTx/>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新增待办事项和提示信息，便于用户知悉当前工作代办事项。</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buClrTx/>
              <a:buSzTx/>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新增客服留言功能，用户在系统内即可实现与上海资信的问题互动。</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lvl="1" algn="l">
              <a:buClrTx/>
              <a:buSzTx/>
            </a:pPr>
            <a:r>
              <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rPr>
              <a:t>新增下载列表查看和政策文件查看功能。</a:t>
            </a:r>
            <a:endParaRPr lang="zh-CN" altLang="en-US"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6" name="表格 6"/>
          <p:cNvGraphicFramePr>
            <a:graphicFrameLocks noGrp="1"/>
          </p:cNvGraphicFramePr>
          <p:nvPr/>
        </p:nvGraphicFramePr>
        <p:xfrm>
          <a:off x="1172791" y="1600101"/>
          <a:ext cx="10513060" cy="3137535"/>
        </p:xfrm>
        <a:graphic>
          <a:graphicData uri="http://schemas.openxmlformats.org/drawingml/2006/table">
            <a:tbl>
              <a:tblPr firstRow="1" bandRow="1">
                <a:tableStyleId>{5C22544A-7EE6-4342-B048-85BDC9FD1C3A}</a:tableStyleId>
              </a:tblPr>
              <a:tblGrid>
                <a:gridCol w="1944216"/>
                <a:gridCol w="8568952"/>
              </a:tblGrid>
              <a:tr h="432048">
                <a:tc>
                  <a:txBody>
                    <a:bodyPr/>
                    <a:lstStyle/>
                    <a:p>
                      <a:r>
                        <a:rPr lang="zh-CN" altLang="en-US" dirty="0"/>
                        <a:t>板块名称</a:t>
                      </a:r>
                      <a:endParaRPr lang="zh-CN" altLang="en-US" dirty="0"/>
                    </a:p>
                  </a:txBody>
                  <a:tcPr/>
                </a:tc>
                <a:tc>
                  <a:txBody>
                    <a:bodyPr/>
                    <a:lstStyle/>
                    <a:p>
                      <a:r>
                        <a:rPr lang="zh-CN" altLang="en-US" dirty="0"/>
                        <a:t>功能描述</a:t>
                      </a:r>
                      <a:endParaRPr lang="zh-CN" altLang="en-US" dirty="0"/>
                    </a:p>
                  </a:txBody>
                  <a:tcPr/>
                </a:tc>
              </a:tr>
              <a:tr h="360040">
                <a:tc>
                  <a:txBody>
                    <a:bodyPr/>
                    <a:lstStyle/>
                    <a:p>
                      <a:r>
                        <a:rPr lang="zh-CN" altLang="en-US" sz="1800" b="0" baseline="0" dirty="0">
                          <a:latin typeface="楷体" panose="02010609060101010101" pitchFamily="49" charset="-122"/>
                          <a:ea typeface="楷体" panose="02010609060101010101" pitchFamily="49" charset="-122"/>
                        </a:rPr>
                        <a:t>业务概览：</a:t>
                      </a:r>
                      <a:endParaRPr lang="zh-CN" altLang="en-US" sz="1800" b="0" baseline="0" dirty="0">
                        <a:latin typeface="楷体" panose="02010609060101010101" pitchFamily="49" charset="-122"/>
                        <a:ea typeface="楷体" panose="02010609060101010101" pitchFamily="49" charset="-122"/>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baseline="0" dirty="0">
                          <a:latin typeface="楷体" panose="02010609060101010101" pitchFamily="49" charset="-122"/>
                          <a:ea typeface="楷体" panose="02010609060101010101" pitchFamily="49" charset="-122"/>
                        </a:rPr>
                        <a:t>显示登陆用户辖内各自然年度下评级企业数据以及再贷款相关数据。</a:t>
                      </a:r>
                      <a:endParaRPr lang="zh-CN" altLang="en-US" sz="1800" b="0" baseline="0" dirty="0">
                        <a:latin typeface="楷体" panose="02010609060101010101" pitchFamily="49" charset="-122"/>
                        <a:ea typeface="楷体" panose="02010609060101010101" pitchFamily="49" charset="-122"/>
                      </a:endParaRPr>
                    </a:p>
                  </a:txBody>
                  <a:tcPr marL="68580" marR="68580" marT="34290" marB="34290"/>
                </a:tc>
              </a:tr>
              <a:tr h="388254">
                <a:tc>
                  <a:txBody>
                    <a:bodyPr/>
                    <a:lstStyle/>
                    <a:p>
                      <a:r>
                        <a:rPr lang="zh-CN" altLang="en-US" sz="1800" baseline="0" dirty="0">
                          <a:latin typeface="楷体" panose="02010609060101010101" pitchFamily="49" charset="-122"/>
                          <a:ea typeface="楷体" panose="02010609060101010101" pitchFamily="49" charset="-122"/>
                        </a:rPr>
                        <a:t>通知公告：</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aseline="0" dirty="0">
                          <a:latin typeface="楷体" panose="02010609060101010101" pitchFamily="49" charset="-122"/>
                          <a:ea typeface="楷体" panose="02010609060101010101" pitchFamily="49" charset="-122"/>
                        </a:rPr>
                        <a:t>登陆用户可查看或下载收到的公告信息</a:t>
                      </a:r>
                      <a:r>
                        <a:rPr lang="zh-CN" altLang="zh-CN" sz="1800" kern="1200" baseline="0" dirty="0">
                          <a:effectLst/>
                          <a:latin typeface="楷体" panose="02010609060101010101" pitchFamily="49" charset="-122"/>
                          <a:ea typeface="楷体" panose="02010609060101010101" pitchFamily="49" charset="-122"/>
                        </a:rPr>
                        <a:t>。</a:t>
                      </a:r>
                      <a:endParaRPr lang="zh-CN" altLang="zh-CN" sz="1800" kern="1200" baseline="0" dirty="0">
                        <a:solidFill>
                          <a:schemeClr val="dk1"/>
                        </a:solidFill>
                        <a:effectLst/>
                        <a:latin typeface="楷体" panose="02010609060101010101" pitchFamily="49" charset="-122"/>
                        <a:ea typeface="楷体" panose="02010609060101010101" pitchFamily="49" charset="-122"/>
                        <a:cs typeface="+mn-cs"/>
                      </a:endParaRPr>
                    </a:p>
                  </a:txBody>
                  <a:tcPr marL="68580" marR="68580" marT="34290" marB="34290"/>
                </a:tc>
              </a:tr>
              <a:tr h="403860">
                <a:tc>
                  <a:txBody>
                    <a:bodyPr/>
                    <a:lstStyle/>
                    <a:p>
                      <a:r>
                        <a:rPr lang="zh-CN" altLang="en-US" sz="1800" baseline="0" dirty="0">
                          <a:latin typeface="楷体" panose="02010609060101010101" pitchFamily="49" charset="-122"/>
                          <a:ea typeface="楷体" panose="02010609060101010101" pitchFamily="49" charset="-122"/>
                        </a:rPr>
                        <a:t>个人信息：</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200" baseline="0" dirty="0">
                          <a:effectLst/>
                          <a:latin typeface="楷体" panose="02010609060101010101" pitchFamily="49" charset="-122"/>
                          <a:ea typeface="楷体" panose="02010609060101010101" pitchFamily="49" charset="-122"/>
                        </a:rPr>
                        <a:t>主要实现登陆用户基本信息维护、账户</a:t>
                      </a:r>
                      <a:r>
                        <a:rPr lang="zh-CN" altLang="zh-CN" sz="1800" kern="1200" baseline="0" dirty="0">
                          <a:effectLst/>
                          <a:latin typeface="楷体" panose="02010609060101010101" pitchFamily="49" charset="-122"/>
                          <a:ea typeface="楷体" panose="02010609060101010101" pitchFamily="49" charset="-122"/>
                        </a:rPr>
                        <a:t>安全设置</a:t>
                      </a:r>
                      <a:r>
                        <a:rPr lang="zh-CN" altLang="en-US" sz="1800" kern="1200" baseline="0" dirty="0">
                          <a:effectLst/>
                          <a:latin typeface="楷体" panose="02010609060101010101" pitchFamily="49" charset="-122"/>
                          <a:ea typeface="楷体" panose="02010609060101010101" pitchFamily="49" charset="-122"/>
                        </a:rPr>
                        <a:t>以及</a:t>
                      </a:r>
                      <a:r>
                        <a:rPr lang="zh-CN" altLang="zh-CN" sz="1800" kern="1200" baseline="0" dirty="0">
                          <a:effectLst/>
                          <a:latin typeface="楷体" panose="02010609060101010101" pitchFamily="49" charset="-122"/>
                          <a:ea typeface="楷体" panose="02010609060101010101" pitchFamily="49" charset="-122"/>
                        </a:rPr>
                        <a:t>密码</a:t>
                      </a:r>
                      <a:r>
                        <a:rPr lang="zh-CN" altLang="en-US" sz="1800" kern="1200" baseline="0" dirty="0">
                          <a:effectLst/>
                          <a:latin typeface="楷体" panose="02010609060101010101" pitchFamily="49" charset="-122"/>
                          <a:ea typeface="楷体" panose="02010609060101010101" pitchFamily="49" charset="-122"/>
                        </a:rPr>
                        <a:t>找回等功能</a:t>
                      </a:r>
                      <a:r>
                        <a:rPr lang="zh-CN" altLang="zh-CN" sz="1800" kern="1200" baseline="0" dirty="0">
                          <a:effectLst/>
                          <a:latin typeface="楷体" panose="02010609060101010101" pitchFamily="49" charset="-122"/>
                          <a:ea typeface="楷体" panose="02010609060101010101" pitchFamily="49" charset="-122"/>
                        </a:rPr>
                        <a:t>。</a:t>
                      </a:r>
                      <a:endParaRPr lang="zh-CN" altLang="en-US" sz="1800" kern="1200" baseline="0" dirty="0">
                        <a:effectLst/>
                        <a:latin typeface="楷体" panose="02010609060101010101" pitchFamily="49" charset="-122"/>
                        <a:ea typeface="楷体" panose="02010609060101010101" pitchFamily="49" charset="-122"/>
                      </a:endParaRPr>
                    </a:p>
                  </a:txBody>
                  <a:tcPr marL="68580" marR="68580" marT="34290" marB="34290"/>
                </a:tc>
              </a:tr>
              <a:tr h="388254">
                <a:tc>
                  <a:txBody>
                    <a:bodyPr/>
                    <a:lstStyle/>
                    <a:p>
                      <a:r>
                        <a:rPr lang="zh-CN" altLang="en-US" sz="1800" baseline="0" dirty="0">
                          <a:latin typeface="楷体" panose="02010609060101010101" pitchFamily="49" charset="-122"/>
                          <a:ea typeface="楷体" panose="02010609060101010101" pitchFamily="49" charset="-122"/>
                        </a:rPr>
                        <a:t>操作提示信息：</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c>
                  <a:txBody>
                    <a:bodyPr/>
                    <a:lstStyle/>
                    <a:p>
                      <a:r>
                        <a:rPr lang="zh-CN" altLang="en-US" sz="1800" baseline="0" dirty="0">
                          <a:latin typeface="楷体" panose="02010609060101010101" pitchFamily="49" charset="-122"/>
                          <a:ea typeface="楷体" panose="02010609060101010101" pitchFamily="49" charset="-122"/>
                        </a:rPr>
                        <a:t>显示登陆用户辖内待办事项、预警信息以及提示信息。</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r>
              <a:tr h="388254">
                <a:tc>
                  <a:txBody>
                    <a:bodyPr/>
                    <a:lstStyle/>
                    <a:p>
                      <a:r>
                        <a:rPr lang="zh-CN" altLang="en-US" sz="1800" baseline="0" dirty="0">
                          <a:latin typeface="楷体" panose="02010609060101010101" pitchFamily="49" charset="-122"/>
                          <a:ea typeface="楷体" panose="02010609060101010101" pitchFamily="49" charset="-122"/>
                        </a:rPr>
                        <a:t>下载列表：</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c>
                  <a:txBody>
                    <a:bodyPr/>
                    <a:lstStyle/>
                    <a:p>
                      <a:r>
                        <a:rPr lang="zh-CN" altLang="en-US" sz="1800" baseline="0" dirty="0">
                          <a:latin typeface="楷体" panose="02010609060101010101" pitchFamily="49" charset="-122"/>
                          <a:ea typeface="楷体" panose="02010609060101010101" pitchFamily="49" charset="-122"/>
                        </a:rPr>
                        <a:t>显示用户已执行操作的异步下载记录。</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r>
              <a:tr h="388254">
                <a:tc>
                  <a:txBody>
                    <a:bodyPr/>
                    <a:lstStyle/>
                    <a:p>
                      <a:r>
                        <a:rPr lang="zh-CN" altLang="en-US" sz="1800" baseline="0" dirty="0">
                          <a:latin typeface="楷体" panose="02010609060101010101" pitchFamily="49" charset="-122"/>
                          <a:ea typeface="楷体" panose="02010609060101010101" pitchFamily="49" charset="-122"/>
                        </a:rPr>
                        <a:t>客服留言：</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c>
                  <a:txBody>
                    <a:bodyPr/>
                    <a:lstStyle/>
                    <a:p>
                      <a:r>
                        <a:rPr lang="zh-CN" altLang="en-US" sz="1800" baseline="0" dirty="0">
                          <a:latin typeface="楷体" panose="02010609060101010101" pitchFamily="49" charset="-122"/>
                          <a:ea typeface="楷体" panose="02010609060101010101" pitchFamily="49" charset="-122"/>
                        </a:rPr>
                        <a:t>更便利的实现用户与上海资信的线上沟通。</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r>
              <a:tr h="388254">
                <a:tc>
                  <a:txBody>
                    <a:bodyPr/>
                    <a:lstStyle/>
                    <a:p>
                      <a:r>
                        <a:rPr lang="zh-CN" altLang="en-US" sz="1800" baseline="0" dirty="0">
                          <a:latin typeface="楷体" panose="02010609060101010101" pitchFamily="49" charset="-122"/>
                          <a:ea typeface="楷体" panose="02010609060101010101" pitchFamily="49" charset="-122"/>
                        </a:rPr>
                        <a:t>政策文件：</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aseline="0" dirty="0">
                          <a:latin typeface="楷体" panose="02010609060101010101" pitchFamily="49" charset="-122"/>
                          <a:ea typeface="楷体" panose="02010609060101010101" pitchFamily="49" charset="-122"/>
                        </a:rPr>
                        <a:t>登陆用户可查看或下载收到的政策文件</a:t>
                      </a:r>
                      <a:r>
                        <a:rPr lang="zh-CN" altLang="zh-CN" sz="1800" kern="1200" baseline="0" dirty="0">
                          <a:effectLst/>
                          <a:latin typeface="楷体" panose="02010609060101010101" pitchFamily="49" charset="-122"/>
                          <a:ea typeface="楷体" panose="02010609060101010101" pitchFamily="49" charset="-122"/>
                        </a:rPr>
                        <a:t>。</a:t>
                      </a:r>
                      <a:endParaRPr lang="zh-CN" altLang="en-US" sz="1800" baseline="0" dirty="0">
                        <a:latin typeface="楷体" panose="02010609060101010101" pitchFamily="49" charset="-122"/>
                        <a:ea typeface="楷体" panose="02010609060101010101" pitchFamily="49" charset="-122"/>
                      </a:endParaRPr>
                    </a:p>
                  </a:txBody>
                  <a:tcPr marL="68580" marR="68580" marT="34290" marB="34290"/>
                </a:tc>
              </a:tr>
            </a:tbl>
          </a:graphicData>
        </a:graphic>
      </p:graphicFrame>
      <p:sp>
        <p:nvSpPr>
          <p:cNvPr id="10" name="文本框 9"/>
          <p:cNvSpPr txBox="1"/>
          <p:nvPr/>
        </p:nvSpPr>
        <p:spPr>
          <a:xfrm>
            <a:off x="910590" y="337820"/>
            <a:ext cx="2720975"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个人主页</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11" name="椭圆 10"/>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ags/tag1.xml><?xml version="1.0" encoding="utf-8"?>
<p:tagLst xmlns:p="http://schemas.openxmlformats.org/presentationml/2006/main">
  <p:tag name="ISPRING_PRESENTATION_TITLE" val="bt021.pptx"/>
  <p:tag name="commondata" val="eyJoZGlkIjoiZDRhYTdhYzg2OGIxZjE0N2EyZTc2MzZjZDEzZGU1NTkifQ=="/>
</p:tagLst>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373545"/>
      </a:dk2>
      <a:lt2>
        <a:srgbClr val="CEDBE6"/>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C0000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4248</Words>
  <Application>WPS 演示</Application>
  <PresentationFormat>自定义</PresentationFormat>
  <Paragraphs>671</Paragraphs>
  <Slides>28</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Arial</vt:lpstr>
      <vt:lpstr>宋体</vt:lpstr>
      <vt:lpstr>Wingdings</vt:lpstr>
      <vt:lpstr>Calibri</vt:lpstr>
      <vt:lpstr>微软雅黑</vt:lpstr>
      <vt:lpstr>Arial</vt:lpstr>
      <vt:lpstr>Kozuka Mincho Pr6N H</vt:lpstr>
      <vt:lpstr>Yu Gothic</vt:lpstr>
      <vt:lpstr>楷体</vt:lpstr>
      <vt:lpstr>Wingdings</vt:lpstr>
      <vt:lpstr>仿宋</vt:lpstr>
      <vt:lpstr>Arial Unicode MS</vt:lpstr>
      <vt:lpstr>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工商银行</dc:title>
  <dc:creator/>
  <cp:keywords>第一PPT模板网-WWW.1PPT.COM</cp:keywords>
  <cp:lastModifiedBy>amarsoft</cp:lastModifiedBy>
  <cp:revision>8</cp:revision>
  <dcterms:created xsi:type="dcterms:W3CDTF">2016-09-17T16:27:00Z</dcterms:created>
  <dcterms:modified xsi:type="dcterms:W3CDTF">2023-10-09T01:45:52Z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C3A1F731CA92439E92BA810432A448D8_12</vt:lpwstr>
  </property>
</Properties>
</file>